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4"/>
  </p:notesMasterIdLst>
  <p:handoutMasterIdLst>
    <p:handoutMasterId r:id="rId45"/>
  </p:handoutMasterIdLst>
  <p:sldIdLst>
    <p:sldId id="279" r:id="rId2"/>
    <p:sldId id="280" r:id="rId3"/>
    <p:sldId id="320" r:id="rId4"/>
    <p:sldId id="461" r:id="rId5"/>
    <p:sldId id="457" r:id="rId6"/>
    <p:sldId id="430" r:id="rId7"/>
    <p:sldId id="423" r:id="rId8"/>
    <p:sldId id="425" r:id="rId9"/>
    <p:sldId id="463" r:id="rId10"/>
    <p:sldId id="426" r:id="rId11"/>
    <p:sldId id="427" r:id="rId12"/>
    <p:sldId id="412" r:id="rId13"/>
    <p:sldId id="428" r:id="rId14"/>
    <p:sldId id="317" r:id="rId15"/>
    <p:sldId id="464" r:id="rId16"/>
    <p:sldId id="387" r:id="rId17"/>
    <p:sldId id="394" r:id="rId18"/>
    <p:sldId id="395" r:id="rId19"/>
    <p:sldId id="396" r:id="rId20"/>
    <p:sldId id="398" r:id="rId21"/>
    <p:sldId id="399" r:id="rId22"/>
    <p:sldId id="400" r:id="rId23"/>
    <p:sldId id="401" r:id="rId24"/>
    <p:sldId id="402" r:id="rId25"/>
    <p:sldId id="403" r:id="rId26"/>
    <p:sldId id="434" r:id="rId27"/>
    <p:sldId id="458" r:id="rId28"/>
    <p:sldId id="437" r:id="rId29"/>
    <p:sldId id="438" r:id="rId30"/>
    <p:sldId id="439" r:id="rId31"/>
    <p:sldId id="452" r:id="rId32"/>
    <p:sldId id="453" r:id="rId33"/>
    <p:sldId id="444" r:id="rId34"/>
    <p:sldId id="446" r:id="rId35"/>
    <p:sldId id="447" r:id="rId36"/>
    <p:sldId id="448" r:id="rId37"/>
    <p:sldId id="454" r:id="rId38"/>
    <p:sldId id="451" r:id="rId39"/>
    <p:sldId id="449" r:id="rId40"/>
    <p:sldId id="455" r:id="rId41"/>
    <p:sldId id="450" r:id="rId42"/>
    <p:sldId id="460" r:id="rId43"/>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FFFFCC"/>
    <a:srgbClr val="92FD41"/>
    <a:srgbClr val="3BCC08"/>
    <a:srgbClr val="0A98CA"/>
    <a:srgbClr val="FFCC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6596" autoAdjust="0"/>
  </p:normalViewPr>
  <p:slideViewPr>
    <p:cSldViewPr>
      <p:cViewPr varScale="1">
        <p:scale>
          <a:sx n="68" d="100"/>
          <a:sy n="68" d="100"/>
        </p:scale>
        <p:origin x="13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38"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e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e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7.emf"/><Relationship Id="rId1" Type="http://schemas.openxmlformats.org/officeDocument/2006/relationships/image" Target="../media/image50.wmf"/><Relationship Id="rId5" Type="http://schemas.openxmlformats.org/officeDocument/2006/relationships/image" Target="../media/image53.wmf"/><Relationship Id="rId4" Type="http://schemas.openxmlformats.org/officeDocument/2006/relationships/image" Target="../media/image5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e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101.w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image" Target="../media/image11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6" Type="http://schemas.openxmlformats.org/officeDocument/2006/relationships/image" Target="../media/image121.emf"/><Relationship Id="rId5" Type="http://schemas.openxmlformats.org/officeDocument/2006/relationships/image" Target="../media/image120.emf"/><Relationship Id="rId4" Type="http://schemas.openxmlformats.org/officeDocument/2006/relationships/image" Target="../media/image119.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emf"/><Relationship Id="rId5" Type="http://schemas.openxmlformats.org/officeDocument/2006/relationships/image" Target="../media/image127.wmf"/><Relationship Id="rId4"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6" Type="http://schemas.openxmlformats.org/officeDocument/2006/relationships/image" Target="../media/image134.emf"/><Relationship Id="rId5" Type="http://schemas.openxmlformats.org/officeDocument/2006/relationships/image" Target="../media/image133.emf"/><Relationship Id="rId4" Type="http://schemas.openxmlformats.org/officeDocument/2006/relationships/image" Target="../media/image132.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emf"/><Relationship Id="rId1" Type="http://schemas.openxmlformats.org/officeDocument/2006/relationships/image" Target="../media/image138.wmf"/><Relationship Id="rId4"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4.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1.emf"/><Relationship Id="rId7" Type="http://schemas.openxmlformats.org/officeDocument/2006/relationships/image" Target="../media/image34.wmf"/><Relationship Id="rId2" Type="http://schemas.openxmlformats.org/officeDocument/2006/relationships/image" Target="../media/image37.wmf"/><Relationship Id="rId1" Type="http://schemas.openxmlformats.org/officeDocument/2006/relationships/image" Target="../media/image30.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8.emf"/><Relationship Id="rId9"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A643E2-B368-4581-A53E-32B8632B1A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28675" name="Rectangle 3">
            <a:extLst>
              <a:ext uri="{FF2B5EF4-FFF2-40B4-BE49-F238E27FC236}">
                <a16:creationId xmlns:a16="http://schemas.microsoft.com/office/drawing/2014/main" id="{871115C3-AEE7-4C8A-872A-514194ADF05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BEBB9351-66CB-477E-B4B5-428FE5894404}" type="datetime1">
              <a:rPr lang="zh-CN" altLang="en-US"/>
              <a:pPr>
                <a:defRPr/>
              </a:pPr>
              <a:t>2017/10/26</a:t>
            </a:fld>
            <a:endParaRPr lang="en-US" altLang="zh-CN"/>
          </a:p>
        </p:txBody>
      </p:sp>
      <p:sp>
        <p:nvSpPr>
          <p:cNvPr id="28676" name="Rectangle 4">
            <a:extLst>
              <a:ext uri="{FF2B5EF4-FFF2-40B4-BE49-F238E27FC236}">
                <a16:creationId xmlns:a16="http://schemas.microsoft.com/office/drawing/2014/main" id="{DAAC757C-C801-405F-BCE0-2AC4DD5AF80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28677" name="Rectangle 5">
            <a:extLst>
              <a:ext uri="{FF2B5EF4-FFF2-40B4-BE49-F238E27FC236}">
                <a16:creationId xmlns:a16="http://schemas.microsoft.com/office/drawing/2014/main" id="{71303947-FA0B-48D9-AF15-774BB3FE18F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AC54673-6F5D-41EE-AF01-A986B5D3804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66F9A16-96E8-40D1-985F-7BB32DB0535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27651" name="Rectangle 3">
            <a:extLst>
              <a:ext uri="{FF2B5EF4-FFF2-40B4-BE49-F238E27FC236}">
                <a16:creationId xmlns:a16="http://schemas.microsoft.com/office/drawing/2014/main" id="{20301DB6-DAFC-429A-B9C7-D694BF4542B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0FE426F3-B8CD-4DB6-9738-5C0D85E4C5A9}" type="datetime1">
              <a:rPr lang="zh-CN" altLang="en-US"/>
              <a:pPr>
                <a:defRPr/>
              </a:pPr>
              <a:t>2017/10/26</a:t>
            </a:fld>
            <a:endParaRPr lang="en-US" altLang="zh-CN"/>
          </a:p>
        </p:txBody>
      </p:sp>
      <p:sp>
        <p:nvSpPr>
          <p:cNvPr id="4100" name="Rectangle 4">
            <a:extLst>
              <a:ext uri="{FF2B5EF4-FFF2-40B4-BE49-F238E27FC236}">
                <a16:creationId xmlns:a16="http://schemas.microsoft.com/office/drawing/2014/main" id="{F07405C2-F348-4D58-9C3A-08C8F237312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C881C175-5F27-464C-86C3-FA7F28AC1F5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C33C9C10-D950-458A-B37D-33AF125FD4B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27655" name="Rectangle 7">
            <a:extLst>
              <a:ext uri="{FF2B5EF4-FFF2-40B4-BE49-F238E27FC236}">
                <a16:creationId xmlns:a16="http://schemas.microsoft.com/office/drawing/2014/main" id="{F94F9B38-9DFA-47D1-9611-410C027755F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BD20876-F094-4E79-87B2-D9E73187165A}"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9252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3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41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798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97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416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39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828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5110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1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2462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618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pic>
        <p:nvPicPr>
          <p:cNvPr id="2050" name="Picture 7" descr="ncepu_r2_c1">
            <a:extLst>
              <a:ext uri="{FF2B5EF4-FFF2-40B4-BE49-F238E27FC236}">
                <a16:creationId xmlns:a16="http://schemas.microsoft.com/office/drawing/2014/main" id="{0BA3AAE0-9ADE-4F61-9289-1A1E2C9514ED}"/>
              </a:ext>
            </a:extLst>
          </p:cNvPr>
          <p:cNvPicPr>
            <a:picLocks noChangeAspect="1" noChangeArrowheads="1"/>
          </p:cNvPicPr>
          <p:nvPr userDrawn="1"/>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a:extLst>
              <a:ext uri="{FF2B5EF4-FFF2-40B4-BE49-F238E27FC236}">
                <a16:creationId xmlns:a16="http://schemas.microsoft.com/office/drawing/2014/main" id="{2D101FC3-416E-4DF4-9ADC-003E4FBF6FF2}"/>
              </a:ext>
            </a:extLst>
          </p:cNvPr>
          <p:cNvSpPr txBox="1">
            <a:spLocks noChangeArrowheads="1"/>
          </p:cNvSpPr>
          <p:nvPr userDrawn="1"/>
        </p:nvSpPr>
        <p:spPr bwMode="auto">
          <a:xfrm>
            <a:off x="6172200" y="6248400"/>
            <a:ext cx="2819400" cy="519113"/>
          </a:xfrm>
          <a:prstGeom prst="rect">
            <a:avLst/>
          </a:prstGeom>
          <a:noFill/>
          <a:ln w="9525">
            <a:noFill/>
            <a:miter lim="800000"/>
            <a:headEnd/>
            <a:tailEnd/>
          </a:ln>
          <a:effectLst/>
        </p:spPr>
        <p:txBody>
          <a:bodyPr>
            <a:spAutoFit/>
          </a:bodyPr>
          <a:lstStyle/>
          <a:p>
            <a:pPr algn="ctr">
              <a:defRPr/>
            </a:pPr>
            <a:r>
              <a:rPr lang="zh-CN" altLang="en-US" sz="1800" u="sng">
                <a:solidFill>
                  <a:srgbClr val="003366"/>
                </a:solidFill>
                <a:latin typeface="华文行楷" pitchFamily="2" charset="-122"/>
                <a:ea typeface="华文行楷" pitchFamily="2" charset="-122"/>
              </a:rPr>
              <a:t>电路理论教学研究组</a:t>
            </a:r>
          </a:p>
          <a:p>
            <a:pPr algn="ctr">
              <a:defRPr/>
            </a:pPr>
            <a:r>
              <a:rPr lang="en-US" altLang="zh-CN" sz="1000">
                <a:solidFill>
                  <a:srgbClr val="003366"/>
                </a:solidFill>
                <a:latin typeface="Impact" pitchFamily="34" charset="0"/>
                <a:ea typeface="Gungsuh" pitchFamily="18" charset="-127"/>
              </a:rPr>
              <a:t>Circuit Theory Teaching and Research Group</a:t>
            </a:r>
          </a:p>
        </p:txBody>
      </p:sp>
      <p:sp>
        <p:nvSpPr>
          <p:cNvPr id="13322" name="Line 10">
            <a:extLst>
              <a:ext uri="{FF2B5EF4-FFF2-40B4-BE49-F238E27FC236}">
                <a16:creationId xmlns:a16="http://schemas.microsoft.com/office/drawing/2014/main" id="{BE86BFEF-3BDA-4253-B38E-9ABA5EA2F377}"/>
              </a:ext>
            </a:extLst>
          </p:cNvPr>
          <p:cNvSpPr>
            <a:spLocks noChangeShapeType="1"/>
          </p:cNvSpPr>
          <p:nvPr userDrawn="1"/>
        </p:nvSpPr>
        <p:spPr bwMode="auto">
          <a:xfrm>
            <a:off x="0" y="72866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p:spPr>
        <p:txBody>
          <a:bodyPr/>
          <a:lstStyle/>
          <a:p>
            <a:pPr>
              <a:defRPr/>
            </a:pPr>
            <a:endParaRPr lang="zh-CN" altLang="en-US" sz="1800">
              <a:latin typeface="Arial"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2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5.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9.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8.wmf"/><Relationship Id="rId4" Type="http://schemas.openxmlformats.org/officeDocument/2006/relationships/image" Target="../media/image24.wmf"/><Relationship Id="rId9"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4.wmf"/><Relationship Id="rId2" Type="http://schemas.openxmlformats.org/officeDocument/2006/relationships/slideLayout" Target="../slideLayouts/slideLayout1.xml"/><Relationship Id="rId16" Type="http://schemas.openxmlformats.org/officeDocument/2006/relationships/image" Target="../media/image36.wmf"/><Relationship Id="rId1" Type="http://schemas.openxmlformats.org/officeDocument/2006/relationships/vmlDrawing" Target="../drawings/vmlDrawing8.vml"/><Relationship Id="rId6" Type="http://schemas.openxmlformats.org/officeDocument/2006/relationships/image" Target="../media/image31.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0.bin"/><Relationship Id="rId14" Type="http://schemas.openxmlformats.org/officeDocument/2006/relationships/image" Target="../media/image35.wmf"/></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9.bin"/><Relationship Id="rId18" Type="http://schemas.openxmlformats.org/officeDocument/2006/relationships/image" Target="../media/image35.wmf"/><Relationship Id="rId3" Type="http://schemas.openxmlformats.org/officeDocument/2006/relationships/oleObject" Target="../embeddings/oleObject34.bin"/><Relationship Id="rId21" Type="http://schemas.openxmlformats.org/officeDocument/2006/relationships/oleObject" Target="../embeddings/oleObject44.bin"/><Relationship Id="rId7" Type="http://schemas.openxmlformats.org/officeDocument/2006/relationships/oleObject" Target="../embeddings/oleObject36.bin"/><Relationship Id="rId12" Type="http://schemas.openxmlformats.org/officeDocument/2006/relationships/image" Target="../media/image32.wmf"/><Relationship Id="rId17" Type="http://schemas.openxmlformats.org/officeDocument/2006/relationships/oleObject" Target="../embeddings/oleObject41.bin"/><Relationship Id="rId2" Type="http://schemas.openxmlformats.org/officeDocument/2006/relationships/slideLayout" Target="../slideLayouts/slideLayout1.xml"/><Relationship Id="rId16" Type="http://schemas.openxmlformats.org/officeDocument/2006/relationships/image" Target="../media/image34.wmf"/><Relationship Id="rId20" Type="http://schemas.openxmlformats.org/officeDocument/2006/relationships/oleObject" Target="../embeddings/oleObject43.bin"/><Relationship Id="rId1" Type="http://schemas.openxmlformats.org/officeDocument/2006/relationships/vmlDrawing" Target="../drawings/vmlDrawing9.vml"/><Relationship Id="rId6" Type="http://schemas.openxmlformats.org/officeDocument/2006/relationships/image" Target="../media/image37.wmf"/><Relationship Id="rId11" Type="http://schemas.openxmlformats.org/officeDocument/2006/relationships/oleObject" Target="../embeddings/oleObject38.bin"/><Relationship Id="rId24" Type="http://schemas.openxmlformats.org/officeDocument/2006/relationships/image" Target="../media/image36.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6.bin"/><Relationship Id="rId10" Type="http://schemas.openxmlformats.org/officeDocument/2006/relationships/image" Target="../media/image38.emf"/><Relationship Id="rId19" Type="http://schemas.openxmlformats.org/officeDocument/2006/relationships/oleObject" Target="../embeddings/oleObject42.bin"/><Relationship Id="rId4" Type="http://schemas.openxmlformats.org/officeDocument/2006/relationships/image" Target="../media/image30.wmf"/><Relationship Id="rId9" Type="http://schemas.openxmlformats.org/officeDocument/2006/relationships/oleObject" Target="../embeddings/oleObject37.bin"/><Relationship Id="rId14" Type="http://schemas.openxmlformats.org/officeDocument/2006/relationships/image" Target="../media/image33.wmf"/><Relationship Id="rId22"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0.emf"/><Relationship Id="rId5" Type="http://schemas.openxmlformats.org/officeDocument/2006/relationships/oleObject" Target="../embeddings/oleObject48.bin"/><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emf"/><Relationship Id="rId5" Type="http://schemas.openxmlformats.org/officeDocument/2006/relationships/oleObject" Target="../embeddings/oleObject51.bin"/><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6.bin"/></Relationships>
</file>

<file path=ppt/slides/_rels/slide1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7.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2.emf"/><Relationship Id="rId4" Type="http://schemas.openxmlformats.org/officeDocument/2006/relationships/image" Target="../media/image50.wmf"/><Relationship Id="rId9"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64.bin"/><Relationship Id="rId4" Type="http://schemas.openxmlformats.org/officeDocument/2006/relationships/image" Target="../media/image5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7.wmf"/><Relationship Id="rId5" Type="http://schemas.openxmlformats.org/officeDocument/2006/relationships/oleObject" Target="../embeddings/oleObject66.bin"/><Relationship Id="rId4" Type="http://schemas.openxmlformats.org/officeDocument/2006/relationships/image" Target="../media/image56.emf"/></Relationships>
</file>

<file path=ppt/slides/_rels/slide2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9.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70.bin"/></Relationships>
</file>

<file path=ppt/slides/_rels/slide2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67.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4.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5.bin"/></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2.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69.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80.bin"/><Relationship Id="rId14" Type="http://schemas.openxmlformats.org/officeDocument/2006/relationships/image" Target="../media/image73.wmf"/></Relationships>
</file>

<file path=ppt/slides/_rels/slide25.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84.bin"/><Relationship Id="rId4" Type="http://schemas.openxmlformats.org/officeDocument/2006/relationships/image" Target="../media/image74.wmf"/></Relationships>
</file>

<file path=ppt/slides/_rels/slide26.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8.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0.wmf"/><Relationship Id="rId4" Type="http://schemas.openxmlformats.org/officeDocument/2006/relationships/image" Target="../media/image77.emf"/><Relationship Id="rId9" Type="http://schemas.openxmlformats.org/officeDocument/2006/relationships/oleObject" Target="../embeddings/oleObject89.bin"/><Relationship Id="rId14" Type="http://schemas.openxmlformats.org/officeDocument/2006/relationships/image" Target="../media/image8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4.emf"/><Relationship Id="rId5" Type="http://schemas.openxmlformats.org/officeDocument/2006/relationships/oleObject" Target="../embeddings/oleObject93.bin"/><Relationship Id="rId4" Type="http://schemas.openxmlformats.org/officeDocument/2006/relationships/image" Target="../media/image83.emf"/></Relationships>
</file>

<file path=ppt/slides/_rels/slide28.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6.emf"/><Relationship Id="rId5" Type="http://schemas.openxmlformats.org/officeDocument/2006/relationships/oleObject" Target="../embeddings/oleObject95.bin"/><Relationship Id="rId4" Type="http://schemas.openxmlformats.org/officeDocument/2006/relationships/image" Target="../media/image85.emf"/></Relationships>
</file>

<file path=ppt/slides/_rels/slide29.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2.emf"/><Relationship Id="rId2" Type="http://schemas.openxmlformats.org/officeDocument/2006/relationships/slideLayout" Target="../slideLayouts/slideLayout7.xml"/><Relationship Id="rId16" Type="http://schemas.openxmlformats.org/officeDocument/2006/relationships/image" Target="../media/image94.emf"/><Relationship Id="rId1" Type="http://schemas.openxmlformats.org/officeDocument/2006/relationships/vmlDrawing" Target="../drawings/vmlDrawing23.vml"/><Relationship Id="rId6" Type="http://schemas.openxmlformats.org/officeDocument/2006/relationships/image" Target="../media/image89.e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100.bin"/><Relationship Id="rId14" Type="http://schemas.openxmlformats.org/officeDocument/2006/relationships/image" Target="../media/image9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99.emf"/><Relationship Id="rId2" Type="http://schemas.openxmlformats.org/officeDocument/2006/relationships/slideLayout" Target="../slideLayouts/slideLayout7.xml"/><Relationship Id="rId16" Type="http://schemas.openxmlformats.org/officeDocument/2006/relationships/image" Target="../media/image101.wmf"/><Relationship Id="rId1" Type="http://schemas.openxmlformats.org/officeDocument/2006/relationships/vmlDrawing" Target="../drawings/vmlDrawing24.vml"/><Relationship Id="rId6" Type="http://schemas.openxmlformats.org/officeDocument/2006/relationships/image" Target="../media/image96.e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107.bin"/><Relationship Id="rId14" Type="http://schemas.openxmlformats.org/officeDocument/2006/relationships/image" Target="../media/image100.emf"/></Relationships>
</file>

<file path=ppt/slides/_rels/slide31.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3.wmf"/><Relationship Id="rId5" Type="http://schemas.openxmlformats.org/officeDocument/2006/relationships/oleObject" Target="../embeddings/oleObject112.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14.bin"/></Relationships>
</file>

<file path=ppt/slides/_rels/slide32.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7.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18.bin"/><Relationship Id="rId14" Type="http://schemas.openxmlformats.org/officeDocument/2006/relationships/image" Target="../media/image1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13.emf"/><Relationship Id="rId5" Type="http://schemas.openxmlformats.org/officeDocument/2006/relationships/oleObject" Target="../embeddings/oleObject122.bin"/><Relationship Id="rId4" Type="http://schemas.openxmlformats.org/officeDocument/2006/relationships/image" Target="../media/image112.emf"/></Relationships>
</file>

<file path=ppt/slides/_rels/slide3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oleObject" Target="../embeddings/oleObject123.bin"/><Relationship Id="rId7" Type="http://schemas.openxmlformats.org/officeDocument/2006/relationships/image" Target="../media/image115.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24.bin"/><Relationship Id="rId5" Type="http://schemas.openxmlformats.org/officeDocument/2006/relationships/image" Target="../media/image8.png"/><Relationship Id="rId4" Type="http://schemas.openxmlformats.org/officeDocument/2006/relationships/image" Target="../media/image114.emf"/></Relationships>
</file>

<file path=ppt/slides/_rels/slide35.x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20.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7.emf"/><Relationship Id="rId11" Type="http://schemas.openxmlformats.org/officeDocument/2006/relationships/oleObject" Target="../embeddings/oleObject129.bin"/><Relationship Id="rId5" Type="http://schemas.openxmlformats.org/officeDocument/2006/relationships/oleObject" Target="../embeddings/oleObject126.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28.bin"/><Relationship Id="rId14" Type="http://schemas.openxmlformats.org/officeDocument/2006/relationships/image" Target="../media/image12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22.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27.wmf"/><Relationship Id="rId3" Type="http://schemas.openxmlformats.org/officeDocument/2006/relationships/audio" Target="../media/audio1.wav"/><Relationship Id="rId7" Type="http://schemas.openxmlformats.org/officeDocument/2006/relationships/image" Target="../media/image124.wmf"/><Relationship Id="rId12" Type="http://schemas.openxmlformats.org/officeDocument/2006/relationships/oleObject" Target="../embeddings/oleObject136.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33.bin"/><Relationship Id="rId11" Type="http://schemas.openxmlformats.org/officeDocument/2006/relationships/image" Target="../media/image126.wmf"/><Relationship Id="rId5" Type="http://schemas.openxmlformats.org/officeDocument/2006/relationships/image" Target="../media/image123.wmf"/><Relationship Id="rId15" Type="http://schemas.openxmlformats.org/officeDocument/2006/relationships/image" Target="../media/image128.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25.wmf"/><Relationship Id="rId14" Type="http://schemas.openxmlformats.org/officeDocument/2006/relationships/oleObject" Target="../embeddings/oleObject13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33.emf"/><Relationship Id="rId3" Type="http://schemas.openxmlformats.org/officeDocument/2006/relationships/oleObject" Target="../embeddings/oleObject138.bin"/><Relationship Id="rId7" Type="http://schemas.openxmlformats.org/officeDocument/2006/relationships/image" Target="../media/image130.emf"/><Relationship Id="rId12"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39.bin"/><Relationship Id="rId11" Type="http://schemas.openxmlformats.org/officeDocument/2006/relationships/image" Target="../media/image132.emf"/><Relationship Id="rId5" Type="http://schemas.openxmlformats.org/officeDocument/2006/relationships/image" Target="../media/image8.png"/><Relationship Id="rId15" Type="http://schemas.openxmlformats.org/officeDocument/2006/relationships/image" Target="../media/image134.emf"/><Relationship Id="rId10" Type="http://schemas.openxmlformats.org/officeDocument/2006/relationships/oleObject" Target="../embeddings/oleObject141.bin"/><Relationship Id="rId4" Type="http://schemas.openxmlformats.org/officeDocument/2006/relationships/image" Target="../media/image129.emf"/><Relationship Id="rId9" Type="http://schemas.openxmlformats.org/officeDocument/2006/relationships/image" Target="../media/image131.emf"/><Relationship Id="rId14" Type="http://schemas.openxmlformats.org/officeDocument/2006/relationships/oleObject" Target="../embeddings/oleObject143.bin"/></Relationships>
</file>

<file path=ppt/slides/_rels/slide39.x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6.emf"/><Relationship Id="rId5" Type="http://schemas.openxmlformats.org/officeDocument/2006/relationships/oleObject" Target="../embeddings/oleObject145.bin"/><Relationship Id="rId4" Type="http://schemas.openxmlformats.org/officeDocument/2006/relationships/image" Target="../media/image135.emf"/><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39.emf"/><Relationship Id="rId5" Type="http://schemas.openxmlformats.org/officeDocument/2006/relationships/oleObject" Target="../embeddings/oleObject148.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5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18" Type="http://schemas.openxmlformats.org/officeDocument/2006/relationships/image" Target="../media/image16.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3.wmf"/><Relationship Id="rId17" Type="http://schemas.openxmlformats.org/officeDocument/2006/relationships/oleObject" Target="../embeddings/oleObject13.bin"/><Relationship Id="rId2" Type="http://schemas.openxmlformats.org/officeDocument/2006/relationships/slideLayout" Target="../slideLayouts/slideLayout1.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0.bin"/><Relationship Id="rId24" Type="http://schemas.openxmlformats.org/officeDocument/2006/relationships/image" Target="../media/image19.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12.wmf"/><Relationship Id="rId19" Type="http://schemas.openxmlformats.org/officeDocument/2006/relationships/oleObject" Target="../embeddings/oleObject14.bin"/><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4.wmf"/><Relationship Id="rId22"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7" name="Text Box 5">
            <a:extLst>
              <a:ext uri="{FF2B5EF4-FFF2-40B4-BE49-F238E27FC236}">
                <a16:creationId xmlns:a16="http://schemas.microsoft.com/office/drawing/2014/main" id="{C1FC4246-E201-48FE-9D23-564497B0EA1D}"/>
              </a:ext>
            </a:extLst>
          </p:cNvPr>
          <p:cNvSpPr txBox="1">
            <a:spLocks noChangeArrowheads="1"/>
          </p:cNvSpPr>
          <p:nvPr/>
        </p:nvSpPr>
        <p:spPr bwMode="auto">
          <a:xfrm>
            <a:off x="468313" y="476250"/>
            <a:ext cx="8316912" cy="823913"/>
          </a:xfrm>
          <a:prstGeom prst="rect">
            <a:avLst/>
          </a:prstGeom>
          <a:noFill/>
          <a:ln>
            <a:noFill/>
          </a:ln>
          <a:effectLst/>
          <a:extLst>
            <a:ext uri="{909E8E84-426E-40DD-AFC4-6F175D3DCCD1}">
              <a14:hiddenFill xmlns:a14="http://schemas.microsoft.com/office/drawing/2010/main">
                <a:gradFill rotWithShape="0">
                  <a:gsLst>
                    <a:gs pos="0">
                      <a:srgbClr val="FFFF00"/>
                    </a:gs>
                    <a:gs pos="100000">
                      <a:srgbClr val="FFFF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4800" b="1">
                <a:latin typeface="隶书" panose="02010509060101010101" pitchFamily="49" charset="-122"/>
                <a:ea typeface="隶书" panose="02010509060101010101" pitchFamily="49" charset="-122"/>
              </a:rPr>
              <a:t>第十章 含有耦合电感的电路</a:t>
            </a:r>
          </a:p>
        </p:txBody>
      </p:sp>
      <p:sp>
        <p:nvSpPr>
          <p:cNvPr id="3087" name="Text Box 15">
            <a:hlinkClick r:id="rId3" action="ppaction://hlinksldjump"/>
            <a:extLst>
              <a:ext uri="{FF2B5EF4-FFF2-40B4-BE49-F238E27FC236}">
                <a16:creationId xmlns:a16="http://schemas.microsoft.com/office/drawing/2014/main" id="{B711D226-7524-4D36-B20D-793A5A660EE6}"/>
              </a:ext>
            </a:extLst>
          </p:cNvPr>
          <p:cNvSpPr txBox="1">
            <a:spLocks noChangeArrowheads="1"/>
          </p:cNvSpPr>
          <p:nvPr/>
        </p:nvSpPr>
        <p:spPr bwMode="auto">
          <a:xfrm>
            <a:off x="2844800" y="2168525"/>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互感</a:t>
            </a:r>
          </a:p>
        </p:txBody>
      </p:sp>
      <p:sp>
        <p:nvSpPr>
          <p:cNvPr id="3089" name="Text Box 17">
            <a:hlinkClick r:id="rId3" action="ppaction://hlinksldjump"/>
            <a:extLst>
              <a:ext uri="{FF2B5EF4-FFF2-40B4-BE49-F238E27FC236}">
                <a16:creationId xmlns:a16="http://schemas.microsoft.com/office/drawing/2014/main" id="{14B8392B-5A02-4E9C-B1FB-1DDB5015EAE0}"/>
              </a:ext>
            </a:extLst>
          </p:cNvPr>
          <p:cNvSpPr txBox="1">
            <a:spLocks noChangeArrowheads="1"/>
          </p:cNvSpPr>
          <p:nvPr/>
        </p:nvSpPr>
        <p:spPr bwMode="auto">
          <a:xfrm>
            <a:off x="1619250" y="2225675"/>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10-1</a:t>
            </a:r>
          </a:p>
        </p:txBody>
      </p:sp>
      <p:sp>
        <p:nvSpPr>
          <p:cNvPr id="3092" name="Text Box 20">
            <a:hlinkClick r:id="rId4" action="ppaction://hlinksldjump"/>
            <a:extLst>
              <a:ext uri="{FF2B5EF4-FFF2-40B4-BE49-F238E27FC236}">
                <a16:creationId xmlns:a16="http://schemas.microsoft.com/office/drawing/2014/main" id="{02E512DB-6410-46A2-BAEC-57DA61CCEE11}"/>
              </a:ext>
            </a:extLst>
          </p:cNvPr>
          <p:cNvSpPr txBox="1">
            <a:spLocks noChangeArrowheads="1"/>
          </p:cNvSpPr>
          <p:nvPr/>
        </p:nvSpPr>
        <p:spPr bwMode="auto">
          <a:xfrm>
            <a:off x="2844800" y="2813050"/>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含有耦合电感电路的计算</a:t>
            </a:r>
          </a:p>
        </p:txBody>
      </p:sp>
      <p:sp>
        <p:nvSpPr>
          <p:cNvPr id="3094" name="Text Box 22">
            <a:hlinkClick r:id="rId4" action="ppaction://hlinksldjump"/>
            <a:extLst>
              <a:ext uri="{FF2B5EF4-FFF2-40B4-BE49-F238E27FC236}">
                <a16:creationId xmlns:a16="http://schemas.microsoft.com/office/drawing/2014/main" id="{76FD9464-C2FB-46DC-85BD-05F0A057FD67}"/>
              </a:ext>
            </a:extLst>
          </p:cNvPr>
          <p:cNvSpPr txBox="1">
            <a:spLocks noChangeArrowheads="1"/>
          </p:cNvSpPr>
          <p:nvPr/>
        </p:nvSpPr>
        <p:spPr bwMode="auto">
          <a:xfrm>
            <a:off x="1619250" y="287020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10-2</a:t>
            </a:r>
          </a:p>
        </p:txBody>
      </p:sp>
      <p:sp>
        <p:nvSpPr>
          <p:cNvPr id="3097" name="Text Box 25">
            <a:hlinkClick r:id="rId5" action="ppaction://hlinksldjump"/>
            <a:extLst>
              <a:ext uri="{FF2B5EF4-FFF2-40B4-BE49-F238E27FC236}">
                <a16:creationId xmlns:a16="http://schemas.microsoft.com/office/drawing/2014/main" id="{26A5FA40-8443-4576-90EF-8AE865A8375F}"/>
              </a:ext>
            </a:extLst>
          </p:cNvPr>
          <p:cNvSpPr txBox="1">
            <a:spLocks noChangeArrowheads="1"/>
          </p:cNvSpPr>
          <p:nvPr/>
        </p:nvSpPr>
        <p:spPr bwMode="auto">
          <a:xfrm>
            <a:off x="2844800" y="3460750"/>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耦合电感的功率</a:t>
            </a:r>
          </a:p>
        </p:txBody>
      </p:sp>
      <p:sp>
        <p:nvSpPr>
          <p:cNvPr id="3099" name="Text Box 27">
            <a:hlinkClick r:id="rId5" action="ppaction://hlinksldjump"/>
            <a:extLst>
              <a:ext uri="{FF2B5EF4-FFF2-40B4-BE49-F238E27FC236}">
                <a16:creationId xmlns:a16="http://schemas.microsoft.com/office/drawing/2014/main" id="{4811022C-7E04-47B5-8145-D148299932DB}"/>
              </a:ext>
            </a:extLst>
          </p:cNvPr>
          <p:cNvSpPr txBox="1">
            <a:spLocks noChangeArrowheads="1"/>
          </p:cNvSpPr>
          <p:nvPr/>
        </p:nvSpPr>
        <p:spPr bwMode="auto">
          <a:xfrm>
            <a:off x="1619250" y="351790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10-3</a:t>
            </a:r>
          </a:p>
        </p:txBody>
      </p:sp>
      <p:sp>
        <p:nvSpPr>
          <p:cNvPr id="3102" name="Text Box 30">
            <a:hlinkClick r:id="" action="ppaction://noaction"/>
            <a:extLst>
              <a:ext uri="{FF2B5EF4-FFF2-40B4-BE49-F238E27FC236}">
                <a16:creationId xmlns:a16="http://schemas.microsoft.com/office/drawing/2014/main" id="{2F814A45-9429-4043-8012-E746EB53A347}"/>
              </a:ext>
            </a:extLst>
          </p:cNvPr>
          <p:cNvSpPr txBox="1">
            <a:spLocks noChangeArrowheads="1"/>
          </p:cNvSpPr>
          <p:nvPr/>
        </p:nvSpPr>
        <p:spPr bwMode="auto">
          <a:xfrm>
            <a:off x="2844800" y="4114800"/>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变压器原理</a:t>
            </a:r>
          </a:p>
        </p:txBody>
      </p:sp>
      <p:sp>
        <p:nvSpPr>
          <p:cNvPr id="3104" name="Text Box 32">
            <a:hlinkClick r:id="" action="ppaction://noaction"/>
            <a:extLst>
              <a:ext uri="{FF2B5EF4-FFF2-40B4-BE49-F238E27FC236}">
                <a16:creationId xmlns:a16="http://schemas.microsoft.com/office/drawing/2014/main" id="{41F2151B-6526-48FE-ADB8-AD9A5906FF47}"/>
              </a:ext>
            </a:extLst>
          </p:cNvPr>
          <p:cNvSpPr txBox="1">
            <a:spLocks noChangeArrowheads="1"/>
          </p:cNvSpPr>
          <p:nvPr/>
        </p:nvSpPr>
        <p:spPr bwMode="auto">
          <a:xfrm>
            <a:off x="1619250" y="417195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10-4</a:t>
            </a:r>
          </a:p>
        </p:txBody>
      </p:sp>
      <p:sp>
        <p:nvSpPr>
          <p:cNvPr id="3107" name="Text Box 35">
            <a:hlinkClick r:id="" action="ppaction://noaction"/>
            <a:extLst>
              <a:ext uri="{FF2B5EF4-FFF2-40B4-BE49-F238E27FC236}">
                <a16:creationId xmlns:a16="http://schemas.microsoft.com/office/drawing/2014/main" id="{7F305440-FD15-4C94-9AD2-8C9C166BE1EF}"/>
              </a:ext>
            </a:extLst>
          </p:cNvPr>
          <p:cNvSpPr txBox="1">
            <a:spLocks noChangeArrowheads="1"/>
          </p:cNvSpPr>
          <p:nvPr/>
        </p:nvSpPr>
        <p:spPr bwMode="auto">
          <a:xfrm>
            <a:off x="2844800" y="4759325"/>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理想变压器</a:t>
            </a:r>
          </a:p>
        </p:txBody>
      </p:sp>
      <p:sp>
        <p:nvSpPr>
          <p:cNvPr id="3109" name="Text Box 37">
            <a:hlinkClick r:id="" action="ppaction://noaction"/>
            <a:extLst>
              <a:ext uri="{FF2B5EF4-FFF2-40B4-BE49-F238E27FC236}">
                <a16:creationId xmlns:a16="http://schemas.microsoft.com/office/drawing/2014/main" id="{2215E87D-E9FF-4600-90F8-985B602EFE93}"/>
              </a:ext>
            </a:extLst>
          </p:cNvPr>
          <p:cNvSpPr txBox="1">
            <a:spLocks noChangeArrowheads="1"/>
          </p:cNvSpPr>
          <p:nvPr/>
        </p:nvSpPr>
        <p:spPr bwMode="auto">
          <a:xfrm>
            <a:off x="1619250" y="4816475"/>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0-#ppt_w/2"/>
                                          </p:val>
                                        </p:tav>
                                        <p:tav tm="100000">
                                          <p:val>
                                            <p:strVal val="#ppt_x"/>
                                          </p:val>
                                        </p:tav>
                                      </p:tavLst>
                                    </p:anim>
                                    <p:anim calcmode="lin" valueType="num">
                                      <p:cBhvr additive="base">
                                        <p:cTn id="8"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A052E574-8368-41CB-805B-B7348BF83ECA}"/>
              </a:ext>
            </a:extLst>
          </p:cNvPr>
          <p:cNvSpPr txBox="1">
            <a:spLocks noChangeArrowheads="1"/>
          </p:cNvSpPr>
          <p:nvPr/>
        </p:nvSpPr>
        <p:spPr bwMode="auto">
          <a:xfrm>
            <a:off x="2270125" y="198596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67" name="Text Box 3">
            <a:extLst>
              <a:ext uri="{FF2B5EF4-FFF2-40B4-BE49-F238E27FC236}">
                <a16:creationId xmlns:a16="http://schemas.microsoft.com/office/drawing/2014/main" id="{7C1B8702-E3E8-408D-8D09-2B85514A7B29}"/>
              </a:ext>
            </a:extLst>
          </p:cNvPr>
          <p:cNvSpPr txBox="1">
            <a:spLocks noChangeArrowheads="1"/>
          </p:cNvSpPr>
          <p:nvPr/>
        </p:nvSpPr>
        <p:spPr bwMode="auto">
          <a:xfrm>
            <a:off x="647700" y="5624513"/>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左侧线圈</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ˊ端和右侧线圈</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ˊ端也为一对同名端。       </a:t>
            </a:r>
          </a:p>
        </p:txBody>
      </p:sp>
      <p:sp>
        <p:nvSpPr>
          <p:cNvPr id="190468" name="Line 4">
            <a:extLst>
              <a:ext uri="{FF2B5EF4-FFF2-40B4-BE49-F238E27FC236}">
                <a16:creationId xmlns:a16="http://schemas.microsoft.com/office/drawing/2014/main" id="{5B447CD2-4B1E-4FD5-BD1D-0805271165CE}"/>
              </a:ext>
            </a:extLst>
          </p:cNvPr>
          <p:cNvSpPr>
            <a:spLocks noChangeShapeType="1"/>
          </p:cNvSpPr>
          <p:nvPr/>
        </p:nvSpPr>
        <p:spPr bwMode="auto">
          <a:xfrm flipV="1">
            <a:off x="5470525" y="4411663"/>
            <a:ext cx="0" cy="406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0469" name="Group 5">
            <a:extLst>
              <a:ext uri="{FF2B5EF4-FFF2-40B4-BE49-F238E27FC236}">
                <a16:creationId xmlns:a16="http://schemas.microsoft.com/office/drawing/2014/main" id="{3C80B155-9CEB-414B-94F6-7BD450FA62AA}"/>
              </a:ext>
            </a:extLst>
          </p:cNvPr>
          <p:cNvGrpSpPr>
            <a:grpSpLocks/>
          </p:cNvGrpSpPr>
          <p:nvPr/>
        </p:nvGrpSpPr>
        <p:grpSpPr bwMode="auto">
          <a:xfrm>
            <a:off x="1577975" y="2944813"/>
            <a:ext cx="5737225" cy="1382712"/>
            <a:chOff x="1963" y="1188"/>
            <a:chExt cx="3614" cy="871"/>
          </a:xfrm>
        </p:grpSpPr>
        <p:grpSp>
          <p:nvGrpSpPr>
            <p:cNvPr id="190470" name="Group 6">
              <a:extLst>
                <a:ext uri="{FF2B5EF4-FFF2-40B4-BE49-F238E27FC236}">
                  <a16:creationId xmlns:a16="http://schemas.microsoft.com/office/drawing/2014/main" id="{DEB91712-8B5F-46A0-921E-B7BBE2290562}"/>
                </a:ext>
              </a:extLst>
            </p:cNvPr>
            <p:cNvGrpSpPr>
              <a:grpSpLocks/>
            </p:cNvGrpSpPr>
            <p:nvPr/>
          </p:nvGrpSpPr>
          <p:grpSpPr bwMode="auto">
            <a:xfrm>
              <a:off x="3778" y="1188"/>
              <a:ext cx="1677" cy="871"/>
              <a:chOff x="3615" y="0"/>
              <a:chExt cx="1677" cy="871"/>
            </a:xfrm>
          </p:grpSpPr>
          <p:grpSp>
            <p:nvGrpSpPr>
              <p:cNvPr id="190471" name="Group 7">
                <a:extLst>
                  <a:ext uri="{FF2B5EF4-FFF2-40B4-BE49-F238E27FC236}">
                    <a16:creationId xmlns:a16="http://schemas.microsoft.com/office/drawing/2014/main" id="{A94DC954-B595-4A9B-B84F-E9DCD35F7F39}"/>
                  </a:ext>
                </a:extLst>
              </p:cNvPr>
              <p:cNvGrpSpPr>
                <a:grpSpLocks/>
              </p:cNvGrpSpPr>
              <p:nvPr/>
            </p:nvGrpSpPr>
            <p:grpSpPr bwMode="auto">
              <a:xfrm>
                <a:off x="3669" y="609"/>
                <a:ext cx="1623" cy="262"/>
                <a:chOff x="3953" y="1450"/>
                <a:chExt cx="1623" cy="262"/>
              </a:xfrm>
            </p:grpSpPr>
            <p:sp>
              <p:nvSpPr>
                <p:cNvPr id="190472" name="Freeform 8">
                  <a:extLst>
                    <a:ext uri="{FF2B5EF4-FFF2-40B4-BE49-F238E27FC236}">
                      <a16:creationId xmlns:a16="http://schemas.microsoft.com/office/drawing/2014/main" id="{1CD071B0-FBF9-41A5-B738-6D1614394CF7}"/>
                    </a:ext>
                  </a:extLst>
                </p:cNvPr>
                <p:cNvSpPr>
                  <a:spLocks/>
                </p:cNvSpPr>
                <p:nvPr/>
              </p:nvSpPr>
              <p:spPr bwMode="auto">
                <a:xfrm>
                  <a:off x="4053" y="1450"/>
                  <a:ext cx="1523" cy="208"/>
                </a:xfrm>
                <a:custGeom>
                  <a:avLst/>
                  <a:gdLst>
                    <a:gd name="T0" fmla="*/ 0 w 1523"/>
                    <a:gd name="T1" fmla="*/ 208 h 208"/>
                    <a:gd name="T2" fmla="*/ 134 w 1523"/>
                    <a:gd name="T3" fmla="*/ 136 h 208"/>
                    <a:gd name="T4" fmla="*/ 182 w 1523"/>
                    <a:gd name="T5" fmla="*/ 117 h 208"/>
                    <a:gd name="T6" fmla="*/ 227 w 1523"/>
                    <a:gd name="T7" fmla="*/ 99 h 208"/>
                    <a:gd name="T8" fmla="*/ 276 w 1523"/>
                    <a:gd name="T9" fmla="*/ 83 h 208"/>
                    <a:gd name="T10" fmla="*/ 321 w 1523"/>
                    <a:gd name="T11" fmla="*/ 66 h 208"/>
                    <a:gd name="T12" fmla="*/ 369 w 1523"/>
                    <a:gd name="T13" fmla="*/ 53 h 208"/>
                    <a:gd name="T14" fmla="*/ 417 w 1523"/>
                    <a:gd name="T15" fmla="*/ 42 h 208"/>
                    <a:gd name="T16" fmla="*/ 466 w 1523"/>
                    <a:gd name="T17" fmla="*/ 32 h 208"/>
                    <a:gd name="T18" fmla="*/ 514 w 1523"/>
                    <a:gd name="T19" fmla="*/ 21 h 208"/>
                    <a:gd name="T20" fmla="*/ 565 w 1523"/>
                    <a:gd name="T21" fmla="*/ 13 h 208"/>
                    <a:gd name="T22" fmla="*/ 613 w 1523"/>
                    <a:gd name="T23" fmla="*/ 8 h 208"/>
                    <a:gd name="T24" fmla="*/ 664 w 1523"/>
                    <a:gd name="T25" fmla="*/ 5 h 208"/>
                    <a:gd name="T26" fmla="*/ 712 w 1523"/>
                    <a:gd name="T27" fmla="*/ 2 h 208"/>
                    <a:gd name="T28" fmla="*/ 763 w 1523"/>
                    <a:gd name="T29" fmla="*/ 0 h 208"/>
                    <a:gd name="T30" fmla="*/ 811 w 1523"/>
                    <a:gd name="T31" fmla="*/ 2 h 208"/>
                    <a:gd name="T32" fmla="*/ 859 w 1523"/>
                    <a:gd name="T33" fmla="*/ 5 h 208"/>
                    <a:gd name="T34" fmla="*/ 907 w 1523"/>
                    <a:gd name="T35" fmla="*/ 8 h 208"/>
                    <a:gd name="T36" fmla="*/ 958 w 1523"/>
                    <a:gd name="T37" fmla="*/ 13 h 208"/>
                    <a:gd name="T38" fmla="*/ 1006 w 1523"/>
                    <a:gd name="T39" fmla="*/ 21 h 208"/>
                    <a:gd name="T40" fmla="*/ 1055 w 1523"/>
                    <a:gd name="T41" fmla="*/ 32 h 208"/>
                    <a:gd name="T42" fmla="*/ 1106 w 1523"/>
                    <a:gd name="T43" fmla="*/ 42 h 208"/>
                    <a:gd name="T44" fmla="*/ 1154 w 1523"/>
                    <a:gd name="T45" fmla="*/ 53 h 208"/>
                    <a:gd name="T46" fmla="*/ 1199 w 1523"/>
                    <a:gd name="T47" fmla="*/ 66 h 208"/>
                    <a:gd name="T48" fmla="*/ 1247 w 1523"/>
                    <a:gd name="T49" fmla="*/ 83 h 208"/>
                    <a:gd name="T50" fmla="*/ 1296 w 1523"/>
                    <a:gd name="T51" fmla="*/ 99 h 208"/>
                    <a:gd name="T52" fmla="*/ 1341 w 1523"/>
                    <a:gd name="T53" fmla="*/ 117 h 208"/>
                    <a:gd name="T54" fmla="*/ 1387 w 1523"/>
                    <a:gd name="T55" fmla="*/ 136 h 208"/>
                    <a:gd name="T56" fmla="*/ 1432 w 1523"/>
                    <a:gd name="T57" fmla="*/ 157 h 208"/>
                    <a:gd name="T58" fmla="*/ 1478 w 1523"/>
                    <a:gd name="T59" fmla="*/ 184 h 208"/>
                    <a:gd name="T60" fmla="*/ 1523 w 1523"/>
                    <a:gd name="T6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3" h="208">
                      <a:moveTo>
                        <a:pt x="0" y="208"/>
                      </a:moveTo>
                      <a:lnTo>
                        <a:pt x="134" y="136"/>
                      </a:lnTo>
                      <a:lnTo>
                        <a:pt x="182" y="117"/>
                      </a:lnTo>
                      <a:lnTo>
                        <a:pt x="227" y="99"/>
                      </a:lnTo>
                      <a:lnTo>
                        <a:pt x="276" y="83"/>
                      </a:lnTo>
                      <a:lnTo>
                        <a:pt x="321" y="66"/>
                      </a:lnTo>
                      <a:lnTo>
                        <a:pt x="369" y="53"/>
                      </a:lnTo>
                      <a:lnTo>
                        <a:pt x="417" y="42"/>
                      </a:lnTo>
                      <a:lnTo>
                        <a:pt x="466" y="32"/>
                      </a:lnTo>
                      <a:lnTo>
                        <a:pt x="514" y="21"/>
                      </a:lnTo>
                      <a:lnTo>
                        <a:pt x="565" y="13"/>
                      </a:lnTo>
                      <a:lnTo>
                        <a:pt x="613" y="8"/>
                      </a:lnTo>
                      <a:lnTo>
                        <a:pt x="664" y="5"/>
                      </a:lnTo>
                      <a:lnTo>
                        <a:pt x="712" y="2"/>
                      </a:lnTo>
                      <a:lnTo>
                        <a:pt x="763" y="0"/>
                      </a:lnTo>
                      <a:lnTo>
                        <a:pt x="811" y="2"/>
                      </a:lnTo>
                      <a:lnTo>
                        <a:pt x="859" y="5"/>
                      </a:lnTo>
                      <a:lnTo>
                        <a:pt x="907" y="8"/>
                      </a:lnTo>
                      <a:lnTo>
                        <a:pt x="958" y="13"/>
                      </a:lnTo>
                      <a:lnTo>
                        <a:pt x="1006" y="21"/>
                      </a:lnTo>
                      <a:lnTo>
                        <a:pt x="1055" y="32"/>
                      </a:lnTo>
                      <a:lnTo>
                        <a:pt x="1106" y="42"/>
                      </a:lnTo>
                      <a:lnTo>
                        <a:pt x="1154" y="53"/>
                      </a:lnTo>
                      <a:lnTo>
                        <a:pt x="1199" y="66"/>
                      </a:lnTo>
                      <a:lnTo>
                        <a:pt x="1247" y="83"/>
                      </a:lnTo>
                      <a:lnTo>
                        <a:pt x="1296" y="99"/>
                      </a:lnTo>
                      <a:lnTo>
                        <a:pt x="1341" y="117"/>
                      </a:lnTo>
                      <a:lnTo>
                        <a:pt x="1387" y="136"/>
                      </a:lnTo>
                      <a:lnTo>
                        <a:pt x="1432" y="157"/>
                      </a:lnTo>
                      <a:lnTo>
                        <a:pt x="1478" y="184"/>
                      </a:lnTo>
                      <a:lnTo>
                        <a:pt x="1523" y="208"/>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3" name="Freeform 9">
                  <a:extLst>
                    <a:ext uri="{FF2B5EF4-FFF2-40B4-BE49-F238E27FC236}">
                      <a16:creationId xmlns:a16="http://schemas.microsoft.com/office/drawing/2014/main" id="{DC93A6FB-D053-43E7-869A-8FB532C6C4F2}"/>
                    </a:ext>
                  </a:extLst>
                </p:cNvPr>
                <p:cNvSpPr>
                  <a:spLocks/>
                </p:cNvSpPr>
                <p:nvPr/>
              </p:nvSpPr>
              <p:spPr bwMode="auto">
                <a:xfrm>
                  <a:off x="3953" y="1619"/>
                  <a:ext cx="123" cy="93"/>
                </a:xfrm>
                <a:custGeom>
                  <a:avLst/>
                  <a:gdLst>
                    <a:gd name="T0" fmla="*/ 123 w 123"/>
                    <a:gd name="T1" fmla="*/ 69 h 93"/>
                    <a:gd name="T2" fmla="*/ 0 w 123"/>
                    <a:gd name="T3" fmla="*/ 93 h 93"/>
                    <a:gd name="T4" fmla="*/ 83 w 123"/>
                    <a:gd name="T5" fmla="*/ 0 h 93"/>
                    <a:gd name="T6" fmla="*/ 123 w 123"/>
                    <a:gd name="T7" fmla="*/ 69 h 93"/>
                  </a:gdLst>
                  <a:ahLst/>
                  <a:cxnLst>
                    <a:cxn ang="0">
                      <a:pos x="T0" y="T1"/>
                    </a:cxn>
                    <a:cxn ang="0">
                      <a:pos x="T2" y="T3"/>
                    </a:cxn>
                    <a:cxn ang="0">
                      <a:pos x="T4" y="T5"/>
                    </a:cxn>
                    <a:cxn ang="0">
                      <a:pos x="T6" y="T7"/>
                    </a:cxn>
                  </a:cxnLst>
                  <a:rect l="0" t="0" r="r" b="b"/>
                  <a:pathLst>
                    <a:path w="123" h="93">
                      <a:moveTo>
                        <a:pt x="123" y="69"/>
                      </a:moveTo>
                      <a:lnTo>
                        <a:pt x="0" y="93"/>
                      </a:lnTo>
                      <a:lnTo>
                        <a:pt x="83" y="0"/>
                      </a:lnTo>
                      <a:lnTo>
                        <a:pt x="123" y="69"/>
                      </a:lnTo>
                      <a:close/>
                    </a:path>
                  </a:pathLst>
                </a:custGeom>
                <a:solidFill>
                  <a:srgbClr val="FF0000"/>
                </a:solidFill>
                <a:ln w="28575" cmpd="sng">
                  <a:solidFill>
                    <a:srgbClr val="CC33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474" name="Group 10">
                <a:extLst>
                  <a:ext uri="{FF2B5EF4-FFF2-40B4-BE49-F238E27FC236}">
                    <a16:creationId xmlns:a16="http://schemas.microsoft.com/office/drawing/2014/main" id="{D57AF18A-A912-41DF-978F-D0496BD5F2CD}"/>
                  </a:ext>
                </a:extLst>
              </p:cNvPr>
              <p:cNvGrpSpPr>
                <a:grpSpLocks/>
              </p:cNvGrpSpPr>
              <p:nvPr/>
            </p:nvGrpSpPr>
            <p:grpSpPr bwMode="auto">
              <a:xfrm>
                <a:off x="3615" y="0"/>
                <a:ext cx="1598" cy="243"/>
                <a:chOff x="3624" y="119"/>
                <a:chExt cx="1598" cy="243"/>
              </a:xfrm>
            </p:grpSpPr>
            <p:sp>
              <p:nvSpPr>
                <p:cNvPr id="190475" name="Freeform 11">
                  <a:extLst>
                    <a:ext uri="{FF2B5EF4-FFF2-40B4-BE49-F238E27FC236}">
                      <a16:creationId xmlns:a16="http://schemas.microsoft.com/office/drawing/2014/main" id="{0A2BF9A7-F241-4CAA-BE49-295B92C80A0F}"/>
                    </a:ext>
                  </a:extLst>
                </p:cNvPr>
                <p:cNvSpPr>
                  <a:spLocks/>
                </p:cNvSpPr>
                <p:nvPr/>
              </p:nvSpPr>
              <p:spPr bwMode="auto">
                <a:xfrm>
                  <a:off x="3698" y="156"/>
                  <a:ext cx="1524" cy="206"/>
                </a:xfrm>
                <a:custGeom>
                  <a:avLst/>
                  <a:gdLst>
                    <a:gd name="T0" fmla="*/ 0 w 1524"/>
                    <a:gd name="T1" fmla="*/ 0 h 206"/>
                    <a:gd name="T2" fmla="*/ 137 w 1524"/>
                    <a:gd name="T3" fmla="*/ 69 h 206"/>
                    <a:gd name="T4" fmla="*/ 182 w 1524"/>
                    <a:gd name="T5" fmla="*/ 91 h 206"/>
                    <a:gd name="T6" fmla="*/ 228 w 1524"/>
                    <a:gd name="T7" fmla="*/ 109 h 206"/>
                    <a:gd name="T8" fmla="*/ 276 w 1524"/>
                    <a:gd name="T9" fmla="*/ 128 h 206"/>
                    <a:gd name="T10" fmla="*/ 324 w 1524"/>
                    <a:gd name="T11" fmla="*/ 142 h 206"/>
                    <a:gd name="T12" fmla="*/ 370 w 1524"/>
                    <a:gd name="T13" fmla="*/ 155 h 206"/>
                    <a:gd name="T14" fmla="*/ 418 w 1524"/>
                    <a:gd name="T15" fmla="*/ 166 h 206"/>
                    <a:gd name="T16" fmla="*/ 466 w 1524"/>
                    <a:gd name="T17" fmla="*/ 176 h 206"/>
                    <a:gd name="T18" fmla="*/ 514 w 1524"/>
                    <a:gd name="T19" fmla="*/ 184 h 206"/>
                    <a:gd name="T20" fmla="*/ 565 w 1524"/>
                    <a:gd name="T21" fmla="*/ 192 h 206"/>
                    <a:gd name="T22" fmla="*/ 613 w 1524"/>
                    <a:gd name="T23" fmla="*/ 200 h 206"/>
                    <a:gd name="T24" fmla="*/ 662 w 1524"/>
                    <a:gd name="T25" fmla="*/ 203 h 206"/>
                    <a:gd name="T26" fmla="*/ 712 w 1524"/>
                    <a:gd name="T27" fmla="*/ 206 h 206"/>
                    <a:gd name="T28" fmla="*/ 761 w 1524"/>
                    <a:gd name="T29" fmla="*/ 206 h 206"/>
                    <a:gd name="T30" fmla="*/ 811 w 1524"/>
                    <a:gd name="T31" fmla="*/ 206 h 206"/>
                    <a:gd name="T32" fmla="*/ 860 w 1524"/>
                    <a:gd name="T33" fmla="*/ 203 h 206"/>
                    <a:gd name="T34" fmla="*/ 911 w 1524"/>
                    <a:gd name="T35" fmla="*/ 200 h 206"/>
                    <a:gd name="T36" fmla="*/ 959 w 1524"/>
                    <a:gd name="T37" fmla="*/ 192 h 206"/>
                    <a:gd name="T38" fmla="*/ 1010 w 1524"/>
                    <a:gd name="T39" fmla="*/ 184 h 206"/>
                    <a:gd name="T40" fmla="*/ 1055 w 1524"/>
                    <a:gd name="T41" fmla="*/ 176 h 206"/>
                    <a:gd name="T42" fmla="*/ 1106 w 1524"/>
                    <a:gd name="T43" fmla="*/ 166 h 206"/>
                    <a:gd name="T44" fmla="*/ 1154 w 1524"/>
                    <a:gd name="T45" fmla="*/ 155 h 206"/>
                    <a:gd name="T46" fmla="*/ 1202 w 1524"/>
                    <a:gd name="T47" fmla="*/ 142 h 206"/>
                    <a:gd name="T48" fmla="*/ 1248 w 1524"/>
                    <a:gd name="T49" fmla="*/ 128 h 206"/>
                    <a:gd name="T50" fmla="*/ 1296 w 1524"/>
                    <a:gd name="T51" fmla="*/ 109 h 206"/>
                    <a:gd name="T52" fmla="*/ 1342 w 1524"/>
                    <a:gd name="T53" fmla="*/ 91 h 206"/>
                    <a:gd name="T54" fmla="*/ 1387 w 1524"/>
                    <a:gd name="T55" fmla="*/ 69 h 206"/>
                    <a:gd name="T56" fmla="*/ 1435 w 1524"/>
                    <a:gd name="T57" fmla="*/ 48 h 206"/>
                    <a:gd name="T58" fmla="*/ 1478 w 1524"/>
                    <a:gd name="T59" fmla="*/ 24 h 206"/>
                    <a:gd name="T60" fmla="*/ 1524 w 1524"/>
                    <a:gd name="T6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4" h="206">
                      <a:moveTo>
                        <a:pt x="0" y="0"/>
                      </a:moveTo>
                      <a:lnTo>
                        <a:pt x="137" y="69"/>
                      </a:lnTo>
                      <a:lnTo>
                        <a:pt x="182" y="91"/>
                      </a:lnTo>
                      <a:lnTo>
                        <a:pt x="228" y="109"/>
                      </a:lnTo>
                      <a:lnTo>
                        <a:pt x="276" y="128"/>
                      </a:lnTo>
                      <a:lnTo>
                        <a:pt x="324" y="142"/>
                      </a:lnTo>
                      <a:lnTo>
                        <a:pt x="370" y="155"/>
                      </a:lnTo>
                      <a:lnTo>
                        <a:pt x="418" y="166"/>
                      </a:lnTo>
                      <a:lnTo>
                        <a:pt x="466" y="176"/>
                      </a:lnTo>
                      <a:lnTo>
                        <a:pt x="514" y="184"/>
                      </a:lnTo>
                      <a:lnTo>
                        <a:pt x="565" y="192"/>
                      </a:lnTo>
                      <a:lnTo>
                        <a:pt x="613" y="200"/>
                      </a:lnTo>
                      <a:lnTo>
                        <a:pt x="662" y="203"/>
                      </a:lnTo>
                      <a:lnTo>
                        <a:pt x="712" y="206"/>
                      </a:lnTo>
                      <a:lnTo>
                        <a:pt x="761" y="206"/>
                      </a:lnTo>
                      <a:lnTo>
                        <a:pt x="811" y="206"/>
                      </a:lnTo>
                      <a:lnTo>
                        <a:pt x="860" y="203"/>
                      </a:lnTo>
                      <a:lnTo>
                        <a:pt x="911" y="200"/>
                      </a:lnTo>
                      <a:lnTo>
                        <a:pt x="959" y="192"/>
                      </a:lnTo>
                      <a:lnTo>
                        <a:pt x="1010" y="184"/>
                      </a:lnTo>
                      <a:lnTo>
                        <a:pt x="1055" y="176"/>
                      </a:lnTo>
                      <a:lnTo>
                        <a:pt x="1106" y="166"/>
                      </a:lnTo>
                      <a:lnTo>
                        <a:pt x="1154" y="155"/>
                      </a:lnTo>
                      <a:lnTo>
                        <a:pt x="1202" y="142"/>
                      </a:lnTo>
                      <a:lnTo>
                        <a:pt x="1248" y="128"/>
                      </a:lnTo>
                      <a:lnTo>
                        <a:pt x="1296" y="109"/>
                      </a:lnTo>
                      <a:lnTo>
                        <a:pt x="1342" y="91"/>
                      </a:lnTo>
                      <a:lnTo>
                        <a:pt x="1387" y="69"/>
                      </a:lnTo>
                      <a:lnTo>
                        <a:pt x="1435" y="48"/>
                      </a:lnTo>
                      <a:lnTo>
                        <a:pt x="1478" y="24"/>
                      </a:lnTo>
                      <a:lnTo>
                        <a:pt x="1524" y="0"/>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6" name="Freeform 12">
                  <a:extLst>
                    <a:ext uri="{FF2B5EF4-FFF2-40B4-BE49-F238E27FC236}">
                      <a16:creationId xmlns:a16="http://schemas.microsoft.com/office/drawing/2014/main" id="{24A917E8-8A72-4375-9B15-B6A62AB92CAA}"/>
                    </a:ext>
                  </a:extLst>
                </p:cNvPr>
                <p:cNvSpPr>
                  <a:spLocks/>
                </p:cNvSpPr>
                <p:nvPr/>
              </p:nvSpPr>
              <p:spPr bwMode="auto">
                <a:xfrm>
                  <a:off x="3624" y="119"/>
                  <a:ext cx="123" cy="91"/>
                </a:xfrm>
                <a:custGeom>
                  <a:avLst/>
                  <a:gdLst>
                    <a:gd name="T0" fmla="*/ 86 w 123"/>
                    <a:gd name="T1" fmla="*/ 91 h 91"/>
                    <a:gd name="T2" fmla="*/ 0 w 123"/>
                    <a:gd name="T3" fmla="*/ 0 h 91"/>
                    <a:gd name="T4" fmla="*/ 123 w 123"/>
                    <a:gd name="T5" fmla="*/ 21 h 91"/>
                    <a:gd name="T6" fmla="*/ 86 w 123"/>
                    <a:gd name="T7" fmla="*/ 91 h 91"/>
                  </a:gdLst>
                  <a:ahLst/>
                  <a:cxnLst>
                    <a:cxn ang="0">
                      <a:pos x="T0" y="T1"/>
                    </a:cxn>
                    <a:cxn ang="0">
                      <a:pos x="T2" y="T3"/>
                    </a:cxn>
                    <a:cxn ang="0">
                      <a:pos x="T4" y="T5"/>
                    </a:cxn>
                    <a:cxn ang="0">
                      <a:pos x="T6" y="T7"/>
                    </a:cxn>
                  </a:cxnLst>
                  <a:rect l="0" t="0" r="r" b="b"/>
                  <a:pathLst>
                    <a:path w="123" h="91">
                      <a:moveTo>
                        <a:pt x="86" y="91"/>
                      </a:moveTo>
                      <a:lnTo>
                        <a:pt x="0" y="0"/>
                      </a:lnTo>
                      <a:lnTo>
                        <a:pt x="123" y="21"/>
                      </a:lnTo>
                      <a:lnTo>
                        <a:pt x="86" y="91"/>
                      </a:lnTo>
                      <a:close/>
                    </a:path>
                  </a:pathLst>
                </a:custGeom>
                <a:solidFill>
                  <a:srgbClr val="FF0000"/>
                </a:solidFill>
                <a:ln w="28575" cmpd="sng">
                  <a:solidFill>
                    <a:srgbClr val="FF00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190477" name="Group 13">
              <a:extLst>
                <a:ext uri="{FF2B5EF4-FFF2-40B4-BE49-F238E27FC236}">
                  <a16:creationId xmlns:a16="http://schemas.microsoft.com/office/drawing/2014/main" id="{E56BE816-4F3E-4112-81B7-69A58EEC2E01}"/>
                </a:ext>
              </a:extLst>
            </p:cNvPr>
            <p:cNvGrpSpPr>
              <a:grpSpLocks/>
            </p:cNvGrpSpPr>
            <p:nvPr/>
          </p:nvGrpSpPr>
          <p:grpSpPr bwMode="auto">
            <a:xfrm>
              <a:off x="1963" y="1331"/>
              <a:ext cx="3614" cy="522"/>
              <a:chOff x="2146" y="1294"/>
              <a:chExt cx="3614" cy="522"/>
            </a:xfrm>
          </p:grpSpPr>
          <p:sp>
            <p:nvSpPr>
              <p:cNvPr id="190478" name="Freeform 14">
                <a:extLst>
                  <a:ext uri="{FF2B5EF4-FFF2-40B4-BE49-F238E27FC236}">
                    <a16:creationId xmlns:a16="http://schemas.microsoft.com/office/drawing/2014/main" id="{E1AE8D69-193B-4775-99C7-6BF5124B7AE5}"/>
                  </a:ext>
                </a:extLst>
              </p:cNvPr>
              <p:cNvSpPr>
                <a:spLocks/>
              </p:cNvSpPr>
              <p:nvPr/>
            </p:nvSpPr>
            <p:spPr bwMode="auto">
              <a:xfrm>
                <a:off x="2246" y="1634"/>
                <a:ext cx="3513" cy="142"/>
              </a:xfrm>
              <a:custGeom>
                <a:avLst/>
                <a:gdLst>
                  <a:gd name="T0" fmla="*/ 0 w 3513"/>
                  <a:gd name="T1" fmla="*/ 142 h 142"/>
                  <a:gd name="T2" fmla="*/ 217 w 3513"/>
                  <a:gd name="T3" fmla="*/ 110 h 142"/>
                  <a:gd name="T4" fmla="*/ 436 w 3513"/>
                  <a:gd name="T5" fmla="*/ 81 h 142"/>
                  <a:gd name="T6" fmla="*/ 656 w 3513"/>
                  <a:gd name="T7" fmla="*/ 57 h 142"/>
                  <a:gd name="T8" fmla="*/ 875 w 3513"/>
                  <a:gd name="T9" fmla="*/ 35 h 142"/>
                  <a:gd name="T10" fmla="*/ 1095 w 3513"/>
                  <a:gd name="T11" fmla="*/ 19 h 142"/>
                  <a:gd name="T12" fmla="*/ 1315 w 3513"/>
                  <a:gd name="T13" fmla="*/ 8 h 142"/>
                  <a:gd name="T14" fmla="*/ 1537 w 3513"/>
                  <a:gd name="T15" fmla="*/ 3 h 142"/>
                  <a:gd name="T16" fmla="*/ 1756 w 3513"/>
                  <a:gd name="T17" fmla="*/ 0 h 142"/>
                  <a:gd name="T18" fmla="*/ 1976 w 3513"/>
                  <a:gd name="T19" fmla="*/ 3 h 142"/>
                  <a:gd name="T20" fmla="*/ 2195 w 3513"/>
                  <a:gd name="T21" fmla="*/ 8 h 142"/>
                  <a:gd name="T22" fmla="*/ 2415 w 3513"/>
                  <a:gd name="T23" fmla="*/ 19 h 142"/>
                  <a:gd name="T24" fmla="*/ 2637 w 3513"/>
                  <a:gd name="T25" fmla="*/ 35 h 142"/>
                  <a:gd name="T26" fmla="*/ 2857 w 3513"/>
                  <a:gd name="T27" fmla="*/ 57 h 142"/>
                  <a:gd name="T28" fmla="*/ 3076 w 3513"/>
                  <a:gd name="T29" fmla="*/ 81 h 142"/>
                  <a:gd name="T30" fmla="*/ 3293 w 3513"/>
                  <a:gd name="T31" fmla="*/ 110 h 142"/>
                  <a:gd name="T32" fmla="*/ 3513 w 3513"/>
                  <a:gd name="T33"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3" h="142">
                    <a:moveTo>
                      <a:pt x="0" y="142"/>
                    </a:moveTo>
                    <a:lnTo>
                      <a:pt x="217" y="110"/>
                    </a:lnTo>
                    <a:lnTo>
                      <a:pt x="436" y="81"/>
                    </a:lnTo>
                    <a:lnTo>
                      <a:pt x="656" y="57"/>
                    </a:lnTo>
                    <a:lnTo>
                      <a:pt x="875" y="35"/>
                    </a:lnTo>
                    <a:lnTo>
                      <a:pt x="1095" y="19"/>
                    </a:lnTo>
                    <a:lnTo>
                      <a:pt x="1315" y="8"/>
                    </a:lnTo>
                    <a:lnTo>
                      <a:pt x="1537" y="3"/>
                    </a:lnTo>
                    <a:lnTo>
                      <a:pt x="1756" y="0"/>
                    </a:lnTo>
                    <a:lnTo>
                      <a:pt x="1976" y="3"/>
                    </a:lnTo>
                    <a:lnTo>
                      <a:pt x="2195" y="8"/>
                    </a:lnTo>
                    <a:lnTo>
                      <a:pt x="2415" y="19"/>
                    </a:lnTo>
                    <a:lnTo>
                      <a:pt x="2637" y="35"/>
                    </a:lnTo>
                    <a:lnTo>
                      <a:pt x="2857" y="57"/>
                    </a:lnTo>
                    <a:lnTo>
                      <a:pt x="3076" y="81"/>
                    </a:lnTo>
                    <a:lnTo>
                      <a:pt x="3293" y="110"/>
                    </a:lnTo>
                    <a:lnTo>
                      <a:pt x="3513" y="142"/>
                    </a:lnTo>
                  </a:path>
                </a:pathLst>
              </a:custGeom>
              <a:noFill/>
              <a:ln w="28575"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9" name="Freeform 15">
                <a:extLst>
                  <a:ext uri="{FF2B5EF4-FFF2-40B4-BE49-F238E27FC236}">
                    <a16:creationId xmlns:a16="http://schemas.microsoft.com/office/drawing/2014/main" id="{BDB90666-3A90-488B-80D2-C650A5247161}"/>
                  </a:ext>
                </a:extLst>
              </p:cNvPr>
              <p:cNvSpPr>
                <a:spLocks/>
              </p:cNvSpPr>
              <p:nvPr/>
            </p:nvSpPr>
            <p:spPr bwMode="auto">
              <a:xfrm>
                <a:off x="2155" y="1738"/>
                <a:ext cx="123" cy="78"/>
              </a:xfrm>
              <a:custGeom>
                <a:avLst/>
                <a:gdLst>
                  <a:gd name="T0" fmla="*/ 123 w 123"/>
                  <a:gd name="T1" fmla="*/ 78 h 78"/>
                  <a:gd name="T2" fmla="*/ 0 w 123"/>
                  <a:gd name="T3" fmla="*/ 56 h 78"/>
                  <a:gd name="T4" fmla="*/ 110 w 123"/>
                  <a:gd name="T5" fmla="*/ 0 h 78"/>
                  <a:gd name="T6" fmla="*/ 123 w 123"/>
                  <a:gd name="T7" fmla="*/ 78 h 78"/>
                </a:gdLst>
                <a:ahLst/>
                <a:cxnLst>
                  <a:cxn ang="0">
                    <a:pos x="T0" y="T1"/>
                  </a:cxn>
                  <a:cxn ang="0">
                    <a:pos x="T2" y="T3"/>
                  </a:cxn>
                  <a:cxn ang="0">
                    <a:pos x="T4" y="T5"/>
                  </a:cxn>
                  <a:cxn ang="0">
                    <a:pos x="T6" y="T7"/>
                  </a:cxn>
                </a:cxnLst>
                <a:rect l="0" t="0" r="r" b="b"/>
                <a:pathLst>
                  <a:path w="123" h="78">
                    <a:moveTo>
                      <a:pt x="123" y="78"/>
                    </a:moveTo>
                    <a:lnTo>
                      <a:pt x="0" y="56"/>
                    </a:lnTo>
                    <a:lnTo>
                      <a:pt x="110" y="0"/>
                    </a:lnTo>
                    <a:lnTo>
                      <a:pt x="123" y="78"/>
                    </a:lnTo>
                    <a:close/>
                  </a:path>
                </a:pathLst>
              </a:custGeom>
              <a:solidFill>
                <a:srgbClr val="000099"/>
              </a:solidFill>
              <a:ln w="28575" cmpd="sng">
                <a:solidFill>
                  <a:schemeClr val="hlink"/>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0" name="Freeform 16">
                <a:extLst>
                  <a:ext uri="{FF2B5EF4-FFF2-40B4-BE49-F238E27FC236}">
                    <a16:creationId xmlns:a16="http://schemas.microsoft.com/office/drawing/2014/main" id="{FA615A84-7B68-47A0-B9C1-EEC2D4F14FBC}"/>
                  </a:ext>
                </a:extLst>
              </p:cNvPr>
              <p:cNvSpPr>
                <a:spLocks/>
              </p:cNvSpPr>
              <p:nvPr/>
            </p:nvSpPr>
            <p:spPr bwMode="auto">
              <a:xfrm>
                <a:off x="2247" y="1336"/>
                <a:ext cx="3513" cy="139"/>
              </a:xfrm>
              <a:custGeom>
                <a:avLst/>
                <a:gdLst>
                  <a:gd name="T0" fmla="*/ 0 w 3513"/>
                  <a:gd name="T1" fmla="*/ 0 h 139"/>
                  <a:gd name="T2" fmla="*/ 217 w 3513"/>
                  <a:gd name="T3" fmla="*/ 29 h 139"/>
                  <a:gd name="T4" fmla="*/ 436 w 3513"/>
                  <a:gd name="T5" fmla="*/ 59 h 139"/>
                  <a:gd name="T6" fmla="*/ 656 w 3513"/>
                  <a:gd name="T7" fmla="*/ 83 h 139"/>
                  <a:gd name="T8" fmla="*/ 875 w 3513"/>
                  <a:gd name="T9" fmla="*/ 104 h 139"/>
                  <a:gd name="T10" fmla="*/ 1095 w 3513"/>
                  <a:gd name="T11" fmla="*/ 120 h 139"/>
                  <a:gd name="T12" fmla="*/ 1315 w 3513"/>
                  <a:gd name="T13" fmla="*/ 128 h 139"/>
                  <a:gd name="T14" fmla="*/ 1537 w 3513"/>
                  <a:gd name="T15" fmla="*/ 136 h 139"/>
                  <a:gd name="T16" fmla="*/ 1756 w 3513"/>
                  <a:gd name="T17" fmla="*/ 139 h 139"/>
                  <a:gd name="T18" fmla="*/ 1976 w 3513"/>
                  <a:gd name="T19" fmla="*/ 136 h 139"/>
                  <a:gd name="T20" fmla="*/ 2195 w 3513"/>
                  <a:gd name="T21" fmla="*/ 128 h 139"/>
                  <a:gd name="T22" fmla="*/ 2415 w 3513"/>
                  <a:gd name="T23" fmla="*/ 120 h 139"/>
                  <a:gd name="T24" fmla="*/ 2637 w 3513"/>
                  <a:gd name="T25" fmla="*/ 104 h 139"/>
                  <a:gd name="T26" fmla="*/ 2857 w 3513"/>
                  <a:gd name="T27" fmla="*/ 83 h 139"/>
                  <a:gd name="T28" fmla="*/ 3076 w 3513"/>
                  <a:gd name="T29" fmla="*/ 59 h 139"/>
                  <a:gd name="T30" fmla="*/ 3293 w 3513"/>
                  <a:gd name="T31" fmla="*/ 29 h 139"/>
                  <a:gd name="T32" fmla="*/ 3513 w 3513"/>
                  <a:gd name="T3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3" h="139">
                    <a:moveTo>
                      <a:pt x="0" y="0"/>
                    </a:moveTo>
                    <a:lnTo>
                      <a:pt x="217" y="29"/>
                    </a:lnTo>
                    <a:lnTo>
                      <a:pt x="436" y="59"/>
                    </a:lnTo>
                    <a:lnTo>
                      <a:pt x="656" y="83"/>
                    </a:lnTo>
                    <a:lnTo>
                      <a:pt x="875" y="104"/>
                    </a:lnTo>
                    <a:lnTo>
                      <a:pt x="1095" y="120"/>
                    </a:lnTo>
                    <a:lnTo>
                      <a:pt x="1315" y="128"/>
                    </a:lnTo>
                    <a:lnTo>
                      <a:pt x="1537" y="136"/>
                    </a:lnTo>
                    <a:lnTo>
                      <a:pt x="1756" y="139"/>
                    </a:lnTo>
                    <a:lnTo>
                      <a:pt x="1976" y="136"/>
                    </a:lnTo>
                    <a:lnTo>
                      <a:pt x="2195" y="128"/>
                    </a:lnTo>
                    <a:lnTo>
                      <a:pt x="2415" y="120"/>
                    </a:lnTo>
                    <a:lnTo>
                      <a:pt x="2637" y="104"/>
                    </a:lnTo>
                    <a:lnTo>
                      <a:pt x="2857" y="83"/>
                    </a:lnTo>
                    <a:lnTo>
                      <a:pt x="3076" y="59"/>
                    </a:lnTo>
                    <a:lnTo>
                      <a:pt x="3293" y="29"/>
                    </a:lnTo>
                    <a:lnTo>
                      <a:pt x="3513" y="0"/>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1" name="Freeform 17">
                <a:extLst>
                  <a:ext uri="{FF2B5EF4-FFF2-40B4-BE49-F238E27FC236}">
                    <a16:creationId xmlns:a16="http://schemas.microsoft.com/office/drawing/2014/main" id="{D9CB132A-B216-44A2-AD71-0511B33FF458}"/>
                  </a:ext>
                </a:extLst>
              </p:cNvPr>
              <p:cNvSpPr>
                <a:spLocks/>
              </p:cNvSpPr>
              <p:nvPr/>
            </p:nvSpPr>
            <p:spPr bwMode="auto">
              <a:xfrm>
                <a:off x="2146" y="1294"/>
                <a:ext cx="123" cy="77"/>
              </a:xfrm>
              <a:custGeom>
                <a:avLst/>
                <a:gdLst>
                  <a:gd name="T0" fmla="*/ 112 w 123"/>
                  <a:gd name="T1" fmla="*/ 77 h 77"/>
                  <a:gd name="T2" fmla="*/ 0 w 123"/>
                  <a:gd name="T3" fmla="*/ 24 h 77"/>
                  <a:gd name="T4" fmla="*/ 123 w 123"/>
                  <a:gd name="T5" fmla="*/ 0 h 77"/>
                  <a:gd name="T6" fmla="*/ 112 w 123"/>
                  <a:gd name="T7" fmla="*/ 77 h 77"/>
                </a:gdLst>
                <a:ahLst/>
                <a:cxnLst>
                  <a:cxn ang="0">
                    <a:pos x="T0" y="T1"/>
                  </a:cxn>
                  <a:cxn ang="0">
                    <a:pos x="T2" y="T3"/>
                  </a:cxn>
                  <a:cxn ang="0">
                    <a:pos x="T4" y="T5"/>
                  </a:cxn>
                  <a:cxn ang="0">
                    <a:pos x="T6" y="T7"/>
                  </a:cxn>
                </a:cxnLst>
                <a:rect l="0" t="0" r="r" b="b"/>
                <a:pathLst>
                  <a:path w="123" h="77">
                    <a:moveTo>
                      <a:pt x="112" y="77"/>
                    </a:moveTo>
                    <a:lnTo>
                      <a:pt x="0" y="24"/>
                    </a:lnTo>
                    <a:lnTo>
                      <a:pt x="123" y="0"/>
                    </a:lnTo>
                    <a:lnTo>
                      <a:pt x="112" y="77"/>
                    </a:lnTo>
                    <a:close/>
                  </a:path>
                </a:pathLst>
              </a:custGeom>
              <a:solidFill>
                <a:srgbClr val="FF0000"/>
              </a:solidFill>
              <a:ln w="28575" cmpd="sng">
                <a:solidFill>
                  <a:srgbClr val="FF00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190482" name="Group 18">
            <a:extLst>
              <a:ext uri="{FF2B5EF4-FFF2-40B4-BE49-F238E27FC236}">
                <a16:creationId xmlns:a16="http://schemas.microsoft.com/office/drawing/2014/main" id="{F97478C6-11C7-4ACB-ADD5-6E0386A8A6EF}"/>
              </a:ext>
            </a:extLst>
          </p:cNvPr>
          <p:cNvGrpSpPr>
            <a:grpSpLocks/>
          </p:cNvGrpSpPr>
          <p:nvPr/>
        </p:nvGrpSpPr>
        <p:grpSpPr bwMode="auto">
          <a:xfrm>
            <a:off x="5168887" y="4397380"/>
            <a:ext cx="200025" cy="458788"/>
            <a:chOff x="3255" y="2862"/>
            <a:chExt cx="126" cy="289"/>
          </a:xfrm>
        </p:grpSpPr>
        <p:sp>
          <p:nvSpPr>
            <p:cNvPr id="190483" name="Rectangle 19">
              <a:extLst>
                <a:ext uri="{FF2B5EF4-FFF2-40B4-BE49-F238E27FC236}">
                  <a16:creationId xmlns:a16="http://schemas.microsoft.com/office/drawing/2014/main" id="{01AD5B40-1702-4D76-A439-4F3BE5514303}"/>
                </a:ext>
              </a:extLst>
            </p:cNvPr>
            <p:cNvSpPr>
              <a:spLocks noChangeArrowheads="1"/>
            </p:cNvSpPr>
            <p:nvPr/>
          </p:nvSpPr>
          <p:spPr bwMode="auto">
            <a:xfrm>
              <a:off x="3308" y="2977"/>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4" name="Rectangle 20">
              <a:extLst>
                <a:ext uri="{FF2B5EF4-FFF2-40B4-BE49-F238E27FC236}">
                  <a16:creationId xmlns:a16="http://schemas.microsoft.com/office/drawing/2014/main" id="{8095C83C-2322-4A36-8871-19A3D446B935}"/>
                </a:ext>
              </a:extLst>
            </p:cNvPr>
            <p:cNvSpPr>
              <a:spLocks noChangeArrowheads="1"/>
            </p:cNvSpPr>
            <p:nvPr/>
          </p:nvSpPr>
          <p:spPr bwMode="auto">
            <a:xfrm>
              <a:off x="3255" y="2862"/>
              <a:ext cx="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499" name="Group 35">
            <a:extLst>
              <a:ext uri="{FF2B5EF4-FFF2-40B4-BE49-F238E27FC236}">
                <a16:creationId xmlns:a16="http://schemas.microsoft.com/office/drawing/2014/main" id="{064557E2-A8BE-4315-9DF7-2C79D72C5777}"/>
              </a:ext>
            </a:extLst>
          </p:cNvPr>
          <p:cNvGrpSpPr>
            <a:grpSpLocks/>
          </p:cNvGrpSpPr>
          <p:nvPr/>
        </p:nvGrpSpPr>
        <p:grpSpPr bwMode="auto">
          <a:xfrm>
            <a:off x="3346443" y="5146674"/>
            <a:ext cx="529321" cy="472015"/>
            <a:chOff x="2117" y="3461"/>
            <a:chExt cx="233" cy="255"/>
          </a:xfrm>
        </p:grpSpPr>
        <p:sp>
          <p:nvSpPr>
            <p:cNvPr id="190500" name="Rectangle 36">
              <a:extLst>
                <a:ext uri="{FF2B5EF4-FFF2-40B4-BE49-F238E27FC236}">
                  <a16:creationId xmlns:a16="http://schemas.microsoft.com/office/drawing/2014/main" id="{D5F601F5-C9BE-4979-9261-2B4248880CAD}"/>
                </a:ext>
              </a:extLst>
            </p:cNvPr>
            <p:cNvSpPr>
              <a:spLocks noChangeArrowheads="1"/>
            </p:cNvSpPr>
            <p:nvPr/>
          </p:nvSpPr>
          <p:spPr bwMode="auto">
            <a:xfrm>
              <a:off x="2117" y="3461"/>
              <a:ext cx="8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1" name="Rectangle 37">
              <a:extLst>
                <a:ext uri="{FF2B5EF4-FFF2-40B4-BE49-F238E27FC236}">
                  <a16:creationId xmlns:a16="http://schemas.microsoft.com/office/drawing/2014/main" id="{ED061BF4-468F-4007-96C3-B3CBD62A6E5A}"/>
                </a:ext>
              </a:extLst>
            </p:cNvPr>
            <p:cNvSpPr>
              <a:spLocks noChangeArrowheads="1"/>
            </p:cNvSpPr>
            <p:nvPr/>
          </p:nvSpPr>
          <p:spPr bwMode="auto">
            <a:xfrm>
              <a:off x="2299" y="3566"/>
              <a:ext cx="5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2" name="Rectangle 38">
              <a:extLst>
                <a:ext uri="{FF2B5EF4-FFF2-40B4-BE49-F238E27FC236}">
                  <a16:creationId xmlns:a16="http://schemas.microsoft.com/office/drawing/2014/main" id="{E5A190CF-73C1-43E1-809C-C9E72DE42CC1}"/>
                </a:ext>
              </a:extLst>
            </p:cNvPr>
            <p:cNvSpPr>
              <a:spLocks noChangeArrowheads="1"/>
            </p:cNvSpPr>
            <p:nvPr/>
          </p:nvSpPr>
          <p:spPr bwMode="auto">
            <a:xfrm>
              <a:off x="2229" y="3566"/>
              <a:ext cx="5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503" name="Group 39">
            <a:extLst>
              <a:ext uri="{FF2B5EF4-FFF2-40B4-BE49-F238E27FC236}">
                <a16:creationId xmlns:a16="http://schemas.microsoft.com/office/drawing/2014/main" id="{D3FEA367-05D0-419C-B8B4-A54EA147A0B2}"/>
              </a:ext>
            </a:extLst>
          </p:cNvPr>
          <p:cNvGrpSpPr>
            <a:grpSpLocks/>
          </p:cNvGrpSpPr>
          <p:nvPr/>
        </p:nvGrpSpPr>
        <p:grpSpPr bwMode="auto">
          <a:xfrm>
            <a:off x="2122488" y="2846387"/>
            <a:ext cx="4897437" cy="2451099"/>
            <a:chOff x="1300" y="1939"/>
            <a:chExt cx="3085" cy="1544"/>
          </a:xfrm>
        </p:grpSpPr>
        <p:sp>
          <p:nvSpPr>
            <p:cNvPr id="190504" name="Freeform 40">
              <a:extLst>
                <a:ext uri="{FF2B5EF4-FFF2-40B4-BE49-F238E27FC236}">
                  <a16:creationId xmlns:a16="http://schemas.microsoft.com/office/drawing/2014/main" id="{F5FB27F3-E11E-49D8-9856-66FC7D0668D9}"/>
                </a:ext>
              </a:extLst>
            </p:cNvPr>
            <p:cNvSpPr>
              <a:spLocks/>
            </p:cNvSpPr>
            <p:nvPr/>
          </p:nvSpPr>
          <p:spPr bwMode="auto">
            <a:xfrm>
              <a:off x="1300" y="2195"/>
              <a:ext cx="3085" cy="474"/>
            </a:xfrm>
            <a:custGeom>
              <a:avLst/>
              <a:gdLst>
                <a:gd name="T0" fmla="*/ 0 w 3085"/>
                <a:gd name="T1" fmla="*/ 474 h 474"/>
                <a:gd name="T2" fmla="*/ 3085 w 3085"/>
                <a:gd name="T3" fmla="*/ 474 h 474"/>
                <a:gd name="T4" fmla="*/ 3085 w 3085"/>
                <a:gd name="T5" fmla="*/ 0 h 474"/>
                <a:gd name="T6" fmla="*/ 0 w 3085"/>
                <a:gd name="T7" fmla="*/ 0 h 474"/>
                <a:gd name="T8" fmla="*/ 0 w 3085"/>
                <a:gd name="T9" fmla="*/ 474 h 474"/>
                <a:gd name="T10" fmla="*/ 0 w 3085"/>
                <a:gd name="T11" fmla="*/ 474 h 474"/>
              </a:gdLst>
              <a:ahLst/>
              <a:cxnLst>
                <a:cxn ang="0">
                  <a:pos x="T0" y="T1"/>
                </a:cxn>
                <a:cxn ang="0">
                  <a:pos x="T2" y="T3"/>
                </a:cxn>
                <a:cxn ang="0">
                  <a:pos x="T4" y="T5"/>
                </a:cxn>
                <a:cxn ang="0">
                  <a:pos x="T6" y="T7"/>
                </a:cxn>
                <a:cxn ang="0">
                  <a:pos x="T8" y="T9"/>
                </a:cxn>
                <a:cxn ang="0">
                  <a:pos x="T10" y="T11"/>
                </a:cxn>
              </a:cxnLst>
              <a:rect l="0" t="0" r="r" b="b"/>
              <a:pathLst>
                <a:path w="3085" h="474">
                  <a:moveTo>
                    <a:pt x="0" y="474"/>
                  </a:moveTo>
                  <a:lnTo>
                    <a:pt x="3085" y="474"/>
                  </a:lnTo>
                  <a:lnTo>
                    <a:pt x="3085" y="0"/>
                  </a:lnTo>
                  <a:lnTo>
                    <a:pt x="0" y="0"/>
                  </a:lnTo>
                  <a:lnTo>
                    <a:pt x="0" y="474"/>
                  </a:lnTo>
                  <a:lnTo>
                    <a:pt x="0" y="47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5" name="Freeform 41">
              <a:extLst>
                <a:ext uri="{FF2B5EF4-FFF2-40B4-BE49-F238E27FC236}">
                  <a16:creationId xmlns:a16="http://schemas.microsoft.com/office/drawing/2014/main" id="{87FEFF5D-B64A-475F-ADA3-60F1833B09CA}"/>
                </a:ext>
              </a:extLst>
            </p:cNvPr>
            <p:cNvSpPr>
              <a:spLocks/>
            </p:cNvSpPr>
            <p:nvPr/>
          </p:nvSpPr>
          <p:spPr bwMode="auto">
            <a:xfrm>
              <a:off x="1664" y="2150"/>
              <a:ext cx="107" cy="53"/>
            </a:xfrm>
            <a:custGeom>
              <a:avLst/>
              <a:gdLst>
                <a:gd name="T0" fmla="*/ 0 w 107"/>
                <a:gd name="T1" fmla="*/ 53 h 53"/>
                <a:gd name="T2" fmla="*/ 0 w 107"/>
                <a:gd name="T3" fmla="*/ 48 h 53"/>
                <a:gd name="T4" fmla="*/ 0 w 107"/>
                <a:gd name="T5" fmla="*/ 43 h 53"/>
                <a:gd name="T6" fmla="*/ 0 w 107"/>
                <a:gd name="T7" fmla="*/ 37 h 53"/>
                <a:gd name="T8" fmla="*/ 3 w 107"/>
                <a:gd name="T9" fmla="*/ 35 h 53"/>
                <a:gd name="T10" fmla="*/ 6 w 107"/>
                <a:gd name="T11" fmla="*/ 29 h 53"/>
                <a:gd name="T12" fmla="*/ 8 w 107"/>
                <a:gd name="T13" fmla="*/ 24 h 53"/>
                <a:gd name="T14" fmla="*/ 16 w 107"/>
                <a:gd name="T15" fmla="*/ 16 h 53"/>
                <a:gd name="T16" fmla="*/ 22 w 107"/>
                <a:gd name="T17" fmla="*/ 8 h 53"/>
                <a:gd name="T18" fmla="*/ 27 w 107"/>
                <a:gd name="T19" fmla="*/ 8 h 53"/>
                <a:gd name="T20" fmla="*/ 32 w 107"/>
                <a:gd name="T21" fmla="*/ 3 h 53"/>
                <a:gd name="T22" fmla="*/ 38 w 107"/>
                <a:gd name="T23" fmla="*/ 3 h 53"/>
                <a:gd name="T24" fmla="*/ 43 w 107"/>
                <a:gd name="T25" fmla="*/ 3 h 53"/>
                <a:gd name="T26" fmla="*/ 48 w 107"/>
                <a:gd name="T27" fmla="*/ 0 h 53"/>
                <a:gd name="T28" fmla="*/ 54 w 107"/>
                <a:gd name="T29" fmla="*/ 0 h 53"/>
                <a:gd name="T30" fmla="*/ 59 w 107"/>
                <a:gd name="T31" fmla="*/ 0 h 53"/>
                <a:gd name="T32" fmla="*/ 65 w 107"/>
                <a:gd name="T33" fmla="*/ 3 h 53"/>
                <a:gd name="T34" fmla="*/ 67 w 107"/>
                <a:gd name="T35" fmla="*/ 3 h 53"/>
                <a:gd name="T36" fmla="*/ 73 w 107"/>
                <a:gd name="T37" fmla="*/ 3 h 53"/>
                <a:gd name="T38" fmla="*/ 78 w 107"/>
                <a:gd name="T39" fmla="*/ 8 h 53"/>
                <a:gd name="T40" fmla="*/ 83 w 107"/>
                <a:gd name="T41" fmla="*/ 8 h 53"/>
                <a:gd name="T42" fmla="*/ 91 w 107"/>
                <a:gd name="T43" fmla="*/ 16 h 53"/>
                <a:gd name="T44" fmla="*/ 97 w 107"/>
                <a:gd name="T45" fmla="*/ 24 h 53"/>
                <a:gd name="T46" fmla="*/ 99 w 107"/>
                <a:gd name="T47" fmla="*/ 29 h 53"/>
                <a:gd name="T48" fmla="*/ 102 w 107"/>
                <a:gd name="T49" fmla="*/ 35 h 53"/>
                <a:gd name="T50" fmla="*/ 105 w 107"/>
                <a:gd name="T51" fmla="*/ 37 h 53"/>
                <a:gd name="T52" fmla="*/ 105 w 107"/>
                <a:gd name="T53" fmla="*/ 43 h 53"/>
                <a:gd name="T54" fmla="*/ 107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0" y="37"/>
                  </a:lnTo>
                  <a:lnTo>
                    <a:pt x="3" y="35"/>
                  </a:lnTo>
                  <a:lnTo>
                    <a:pt x="6" y="29"/>
                  </a:lnTo>
                  <a:lnTo>
                    <a:pt x="8" y="24"/>
                  </a:lnTo>
                  <a:lnTo>
                    <a:pt x="16" y="16"/>
                  </a:lnTo>
                  <a:lnTo>
                    <a:pt x="22" y="8"/>
                  </a:lnTo>
                  <a:lnTo>
                    <a:pt x="27" y="8"/>
                  </a:lnTo>
                  <a:lnTo>
                    <a:pt x="32" y="3"/>
                  </a:lnTo>
                  <a:lnTo>
                    <a:pt x="38" y="3"/>
                  </a:lnTo>
                  <a:lnTo>
                    <a:pt x="43" y="3"/>
                  </a:lnTo>
                  <a:lnTo>
                    <a:pt x="48" y="0"/>
                  </a:lnTo>
                  <a:lnTo>
                    <a:pt x="54" y="0"/>
                  </a:lnTo>
                  <a:lnTo>
                    <a:pt x="59" y="0"/>
                  </a:lnTo>
                  <a:lnTo>
                    <a:pt x="65" y="3"/>
                  </a:lnTo>
                  <a:lnTo>
                    <a:pt x="67" y="3"/>
                  </a:lnTo>
                  <a:lnTo>
                    <a:pt x="73" y="3"/>
                  </a:lnTo>
                  <a:lnTo>
                    <a:pt x="78" y="8"/>
                  </a:lnTo>
                  <a:lnTo>
                    <a:pt x="83" y="8"/>
                  </a:lnTo>
                  <a:lnTo>
                    <a:pt x="91" y="16"/>
                  </a:lnTo>
                  <a:lnTo>
                    <a:pt x="97" y="24"/>
                  </a:lnTo>
                  <a:lnTo>
                    <a:pt x="99" y="29"/>
                  </a:lnTo>
                  <a:lnTo>
                    <a:pt x="102" y="35"/>
                  </a:lnTo>
                  <a:lnTo>
                    <a:pt x="105" y="37"/>
                  </a:lnTo>
                  <a:lnTo>
                    <a:pt x="105" y="43"/>
                  </a:lnTo>
                  <a:lnTo>
                    <a:pt x="107"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6" name="Line 42">
              <a:extLst>
                <a:ext uri="{FF2B5EF4-FFF2-40B4-BE49-F238E27FC236}">
                  <a16:creationId xmlns:a16="http://schemas.microsoft.com/office/drawing/2014/main" id="{06202CDF-4EBB-4252-BD8C-4EF18EC3E0B6}"/>
                </a:ext>
              </a:extLst>
            </p:cNvPr>
            <p:cNvSpPr>
              <a:spLocks noChangeShapeType="1"/>
            </p:cNvSpPr>
            <p:nvPr/>
          </p:nvSpPr>
          <p:spPr bwMode="auto">
            <a:xfrm>
              <a:off x="1664" y="2177"/>
              <a:ext cx="1" cy="11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7" name="Freeform 43">
              <a:extLst>
                <a:ext uri="{FF2B5EF4-FFF2-40B4-BE49-F238E27FC236}">
                  <a16:creationId xmlns:a16="http://schemas.microsoft.com/office/drawing/2014/main" id="{EE7FBD89-9641-42EE-B852-1A90EEC14505}"/>
                </a:ext>
              </a:extLst>
            </p:cNvPr>
            <p:cNvSpPr>
              <a:spLocks/>
            </p:cNvSpPr>
            <p:nvPr/>
          </p:nvSpPr>
          <p:spPr bwMode="auto">
            <a:xfrm>
              <a:off x="1771" y="2680"/>
              <a:ext cx="107" cy="50"/>
            </a:xfrm>
            <a:custGeom>
              <a:avLst/>
              <a:gdLst>
                <a:gd name="T0" fmla="*/ 0 w 107"/>
                <a:gd name="T1" fmla="*/ 0 h 50"/>
                <a:gd name="T2" fmla="*/ 0 w 107"/>
                <a:gd name="T3" fmla="*/ 5 h 50"/>
                <a:gd name="T4" fmla="*/ 0 w 107"/>
                <a:gd name="T5" fmla="*/ 10 h 50"/>
                <a:gd name="T6" fmla="*/ 3 w 107"/>
                <a:gd name="T7" fmla="*/ 13 h 50"/>
                <a:gd name="T8" fmla="*/ 3 w 107"/>
                <a:gd name="T9" fmla="*/ 16 h 50"/>
                <a:gd name="T10" fmla="*/ 6 w 107"/>
                <a:gd name="T11" fmla="*/ 21 h 50"/>
                <a:gd name="T12" fmla="*/ 8 w 107"/>
                <a:gd name="T13" fmla="*/ 26 h 50"/>
                <a:gd name="T14" fmla="*/ 14 w 107"/>
                <a:gd name="T15" fmla="*/ 34 h 50"/>
                <a:gd name="T16" fmla="*/ 24 w 107"/>
                <a:gd name="T17" fmla="*/ 42 h 50"/>
                <a:gd name="T18" fmla="*/ 27 w 107"/>
                <a:gd name="T19" fmla="*/ 42 h 50"/>
                <a:gd name="T20" fmla="*/ 33 w 107"/>
                <a:gd name="T21" fmla="*/ 45 h 50"/>
                <a:gd name="T22" fmla="*/ 38 w 107"/>
                <a:gd name="T23" fmla="*/ 48 h 50"/>
                <a:gd name="T24" fmla="*/ 43 w 107"/>
                <a:gd name="T25" fmla="*/ 48 h 50"/>
                <a:gd name="T26" fmla="*/ 49 w 107"/>
                <a:gd name="T27" fmla="*/ 50 h 50"/>
                <a:gd name="T28" fmla="*/ 54 w 107"/>
                <a:gd name="T29" fmla="*/ 50 h 50"/>
                <a:gd name="T30" fmla="*/ 59 w 107"/>
                <a:gd name="T31" fmla="*/ 50 h 50"/>
                <a:gd name="T32" fmla="*/ 65 w 107"/>
                <a:gd name="T33" fmla="*/ 48 h 50"/>
                <a:gd name="T34" fmla="*/ 67 w 107"/>
                <a:gd name="T35" fmla="*/ 48 h 50"/>
                <a:gd name="T36" fmla="*/ 73 w 107"/>
                <a:gd name="T37" fmla="*/ 45 h 50"/>
                <a:gd name="T38" fmla="*/ 78 w 107"/>
                <a:gd name="T39" fmla="*/ 42 h 50"/>
                <a:gd name="T40" fmla="*/ 81 w 107"/>
                <a:gd name="T41" fmla="*/ 42 h 50"/>
                <a:gd name="T42" fmla="*/ 91 w 107"/>
                <a:gd name="T43" fmla="*/ 34 h 50"/>
                <a:gd name="T44" fmla="*/ 97 w 107"/>
                <a:gd name="T45" fmla="*/ 26 h 50"/>
                <a:gd name="T46" fmla="*/ 99 w 107"/>
                <a:gd name="T47" fmla="*/ 21 h 50"/>
                <a:gd name="T48" fmla="*/ 102 w 107"/>
                <a:gd name="T49" fmla="*/ 16 h 50"/>
                <a:gd name="T50" fmla="*/ 102 w 107"/>
                <a:gd name="T51" fmla="*/ 13 h 50"/>
                <a:gd name="T52" fmla="*/ 105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3" y="16"/>
                  </a:lnTo>
                  <a:lnTo>
                    <a:pt x="6" y="21"/>
                  </a:lnTo>
                  <a:lnTo>
                    <a:pt x="8" y="26"/>
                  </a:lnTo>
                  <a:lnTo>
                    <a:pt x="14" y="34"/>
                  </a:lnTo>
                  <a:lnTo>
                    <a:pt x="24" y="42"/>
                  </a:lnTo>
                  <a:lnTo>
                    <a:pt x="27" y="42"/>
                  </a:lnTo>
                  <a:lnTo>
                    <a:pt x="33" y="45"/>
                  </a:lnTo>
                  <a:lnTo>
                    <a:pt x="38" y="48"/>
                  </a:lnTo>
                  <a:lnTo>
                    <a:pt x="43" y="48"/>
                  </a:lnTo>
                  <a:lnTo>
                    <a:pt x="49" y="50"/>
                  </a:lnTo>
                  <a:lnTo>
                    <a:pt x="54" y="50"/>
                  </a:lnTo>
                  <a:lnTo>
                    <a:pt x="59" y="50"/>
                  </a:lnTo>
                  <a:lnTo>
                    <a:pt x="65" y="48"/>
                  </a:lnTo>
                  <a:lnTo>
                    <a:pt x="67" y="48"/>
                  </a:lnTo>
                  <a:lnTo>
                    <a:pt x="73" y="45"/>
                  </a:lnTo>
                  <a:lnTo>
                    <a:pt x="78" y="42"/>
                  </a:lnTo>
                  <a:lnTo>
                    <a:pt x="81" y="42"/>
                  </a:lnTo>
                  <a:lnTo>
                    <a:pt x="91" y="34"/>
                  </a:lnTo>
                  <a:lnTo>
                    <a:pt x="97" y="26"/>
                  </a:lnTo>
                  <a:lnTo>
                    <a:pt x="99" y="21"/>
                  </a:lnTo>
                  <a:lnTo>
                    <a:pt x="102" y="16"/>
                  </a:lnTo>
                  <a:lnTo>
                    <a:pt x="102" y="13"/>
                  </a:lnTo>
                  <a:lnTo>
                    <a:pt x="105"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8" name="Line 44">
              <a:extLst>
                <a:ext uri="{FF2B5EF4-FFF2-40B4-BE49-F238E27FC236}">
                  <a16:creationId xmlns:a16="http://schemas.microsoft.com/office/drawing/2014/main" id="{22508690-78BC-42A9-8580-D63F12554B1F}"/>
                </a:ext>
              </a:extLst>
            </p:cNvPr>
            <p:cNvSpPr>
              <a:spLocks noChangeShapeType="1"/>
            </p:cNvSpPr>
            <p:nvPr/>
          </p:nvSpPr>
          <p:spPr bwMode="auto">
            <a:xfrm flipV="1">
              <a:off x="1878"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9" name="Freeform 45">
              <a:extLst>
                <a:ext uri="{FF2B5EF4-FFF2-40B4-BE49-F238E27FC236}">
                  <a16:creationId xmlns:a16="http://schemas.microsoft.com/office/drawing/2014/main" id="{1369A73D-DF85-4A9F-B36B-83F357FB1D23}"/>
                </a:ext>
              </a:extLst>
            </p:cNvPr>
            <p:cNvSpPr>
              <a:spLocks/>
            </p:cNvSpPr>
            <p:nvPr/>
          </p:nvSpPr>
          <p:spPr bwMode="auto">
            <a:xfrm>
              <a:off x="1878" y="2150"/>
              <a:ext cx="105" cy="53"/>
            </a:xfrm>
            <a:custGeom>
              <a:avLst/>
              <a:gdLst>
                <a:gd name="T0" fmla="*/ 0 w 105"/>
                <a:gd name="T1" fmla="*/ 53 h 53"/>
                <a:gd name="T2" fmla="*/ 0 w 105"/>
                <a:gd name="T3" fmla="*/ 48 h 53"/>
                <a:gd name="T4" fmla="*/ 0 w 105"/>
                <a:gd name="T5" fmla="*/ 43 h 53"/>
                <a:gd name="T6" fmla="*/ 0 w 105"/>
                <a:gd name="T7" fmla="*/ 37 h 53"/>
                <a:gd name="T8" fmla="*/ 3 w 105"/>
                <a:gd name="T9" fmla="*/ 35 h 53"/>
                <a:gd name="T10" fmla="*/ 6 w 105"/>
                <a:gd name="T11" fmla="*/ 29 h 53"/>
                <a:gd name="T12" fmla="*/ 9 w 105"/>
                <a:gd name="T13" fmla="*/ 24 h 53"/>
                <a:gd name="T14" fmla="*/ 14 w 105"/>
                <a:gd name="T15" fmla="*/ 16 h 53"/>
                <a:gd name="T16" fmla="*/ 22 w 105"/>
                <a:gd name="T17" fmla="*/ 8 h 53"/>
                <a:gd name="T18" fmla="*/ 27 w 105"/>
                <a:gd name="T19" fmla="*/ 8 h 53"/>
                <a:gd name="T20" fmla="*/ 30 w 105"/>
                <a:gd name="T21" fmla="*/ 3 h 53"/>
                <a:gd name="T22" fmla="*/ 35 w 105"/>
                <a:gd name="T23" fmla="*/ 3 h 53"/>
                <a:gd name="T24" fmla="*/ 41 w 105"/>
                <a:gd name="T25" fmla="*/ 3 h 53"/>
                <a:gd name="T26" fmla="*/ 46 w 105"/>
                <a:gd name="T27" fmla="*/ 0 h 53"/>
                <a:gd name="T28" fmla="*/ 51 w 105"/>
                <a:gd name="T29" fmla="*/ 0 h 53"/>
                <a:gd name="T30" fmla="*/ 57 w 105"/>
                <a:gd name="T31" fmla="*/ 0 h 53"/>
                <a:gd name="T32" fmla="*/ 62 w 105"/>
                <a:gd name="T33" fmla="*/ 3 h 53"/>
                <a:gd name="T34" fmla="*/ 67 w 105"/>
                <a:gd name="T35" fmla="*/ 3 h 53"/>
                <a:gd name="T36" fmla="*/ 73 w 105"/>
                <a:gd name="T37" fmla="*/ 3 h 53"/>
                <a:gd name="T38" fmla="*/ 78 w 105"/>
                <a:gd name="T39" fmla="*/ 8 h 53"/>
                <a:gd name="T40" fmla="*/ 81 w 105"/>
                <a:gd name="T41" fmla="*/ 8 h 53"/>
                <a:gd name="T42" fmla="*/ 89 w 105"/>
                <a:gd name="T43" fmla="*/ 16 h 53"/>
                <a:gd name="T44" fmla="*/ 94 w 105"/>
                <a:gd name="T45" fmla="*/ 24 h 53"/>
                <a:gd name="T46" fmla="*/ 100 w 105"/>
                <a:gd name="T47" fmla="*/ 29 h 53"/>
                <a:gd name="T48" fmla="*/ 100 w 105"/>
                <a:gd name="T49" fmla="*/ 35 h 53"/>
                <a:gd name="T50" fmla="*/ 102 w 105"/>
                <a:gd name="T51" fmla="*/ 37 h 53"/>
                <a:gd name="T52" fmla="*/ 105 w 105"/>
                <a:gd name="T53" fmla="*/ 43 h 53"/>
                <a:gd name="T54" fmla="*/ 105 w 105"/>
                <a:gd name="T55" fmla="*/ 48 h 53"/>
                <a:gd name="T56" fmla="*/ 105 w 105"/>
                <a:gd name="T57" fmla="*/ 53 h 53"/>
                <a:gd name="T58" fmla="*/ 105 w 105"/>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3">
                  <a:moveTo>
                    <a:pt x="0" y="53"/>
                  </a:moveTo>
                  <a:lnTo>
                    <a:pt x="0" y="48"/>
                  </a:lnTo>
                  <a:lnTo>
                    <a:pt x="0" y="43"/>
                  </a:lnTo>
                  <a:lnTo>
                    <a:pt x="0" y="37"/>
                  </a:lnTo>
                  <a:lnTo>
                    <a:pt x="3" y="35"/>
                  </a:lnTo>
                  <a:lnTo>
                    <a:pt x="6" y="29"/>
                  </a:lnTo>
                  <a:lnTo>
                    <a:pt x="9" y="24"/>
                  </a:lnTo>
                  <a:lnTo>
                    <a:pt x="14" y="16"/>
                  </a:lnTo>
                  <a:lnTo>
                    <a:pt x="22" y="8"/>
                  </a:lnTo>
                  <a:lnTo>
                    <a:pt x="27" y="8"/>
                  </a:lnTo>
                  <a:lnTo>
                    <a:pt x="30" y="3"/>
                  </a:lnTo>
                  <a:lnTo>
                    <a:pt x="35" y="3"/>
                  </a:lnTo>
                  <a:lnTo>
                    <a:pt x="41" y="3"/>
                  </a:lnTo>
                  <a:lnTo>
                    <a:pt x="46" y="0"/>
                  </a:lnTo>
                  <a:lnTo>
                    <a:pt x="51" y="0"/>
                  </a:lnTo>
                  <a:lnTo>
                    <a:pt x="57" y="0"/>
                  </a:lnTo>
                  <a:lnTo>
                    <a:pt x="62" y="3"/>
                  </a:lnTo>
                  <a:lnTo>
                    <a:pt x="67" y="3"/>
                  </a:lnTo>
                  <a:lnTo>
                    <a:pt x="73" y="3"/>
                  </a:lnTo>
                  <a:lnTo>
                    <a:pt x="78" y="8"/>
                  </a:lnTo>
                  <a:lnTo>
                    <a:pt x="81" y="8"/>
                  </a:lnTo>
                  <a:lnTo>
                    <a:pt x="89" y="16"/>
                  </a:lnTo>
                  <a:lnTo>
                    <a:pt x="94" y="24"/>
                  </a:lnTo>
                  <a:lnTo>
                    <a:pt x="100" y="29"/>
                  </a:lnTo>
                  <a:lnTo>
                    <a:pt x="100" y="35"/>
                  </a:lnTo>
                  <a:lnTo>
                    <a:pt x="102" y="37"/>
                  </a:lnTo>
                  <a:lnTo>
                    <a:pt x="105" y="43"/>
                  </a:lnTo>
                  <a:lnTo>
                    <a:pt x="105" y="48"/>
                  </a:lnTo>
                  <a:lnTo>
                    <a:pt x="105" y="53"/>
                  </a:lnTo>
                  <a:lnTo>
                    <a:pt x="105"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0" name="Freeform 46">
              <a:extLst>
                <a:ext uri="{FF2B5EF4-FFF2-40B4-BE49-F238E27FC236}">
                  <a16:creationId xmlns:a16="http://schemas.microsoft.com/office/drawing/2014/main" id="{DF4F4CA1-171E-4A12-AFC4-ED06432409C5}"/>
                </a:ext>
              </a:extLst>
            </p:cNvPr>
            <p:cNvSpPr>
              <a:spLocks/>
            </p:cNvSpPr>
            <p:nvPr/>
          </p:nvSpPr>
          <p:spPr bwMode="auto">
            <a:xfrm>
              <a:off x="1983" y="2680"/>
              <a:ext cx="107" cy="50"/>
            </a:xfrm>
            <a:custGeom>
              <a:avLst/>
              <a:gdLst>
                <a:gd name="T0" fmla="*/ 0 w 107"/>
                <a:gd name="T1" fmla="*/ 0 h 50"/>
                <a:gd name="T2" fmla="*/ 0 w 107"/>
                <a:gd name="T3" fmla="*/ 5 h 50"/>
                <a:gd name="T4" fmla="*/ 0 w 107"/>
                <a:gd name="T5" fmla="*/ 10 h 50"/>
                <a:gd name="T6" fmla="*/ 3 w 107"/>
                <a:gd name="T7" fmla="*/ 13 h 50"/>
                <a:gd name="T8" fmla="*/ 5 w 107"/>
                <a:gd name="T9" fmla="*/ 16 h 50"/>
                <a:gd name="T10" fmla="*/ 5 w 107"/>
                <a:gd name="T11" fmla="*/ 21 h 50"/>
                <a:gd name="T12" fmla="*/ 8 w 107"/>
                <a:gd name="T13" fmla="*/ 26 h 50"/>
                <a:gd name="T14" fmla="*/ 13 w 107"/>
                <a:gd name="T15" fmla="*/ 34 h 50"/>
                <a:gd name="T16" fmla="*/ 24 w 107"/>
                <a:gd name="T17" fmla="*/ 42 h 50"/>
                <a:gd name="T18" fmla="*/ 27 w 107"/>
                <a:gd name="T19" fmla="*/ 42 h 50"/>
                <a:gd name="T20" fmla="*/ 32 w 107"/>
                <a:gd name="T21" fmla="*/ 45 h 50"/>
                <a:gd name="T22" fmla="*/ 37 w 107"/>
                <a:gd name="T23" fmla="*/ 48 h 50"/>
                <a:gd name="T24" fmla="*/ 43 w 107"/>
                <a:gd name="T25" fmla="*/ 48 h 50"/>
                <a:gd name="T26" fmla="*/ 48 w 107"/>
                <a:gd name="T27" fmla="*/ 50 h 50"/>
                <a:gd name="T28" fmla="*/ 53 w 107"/>
                <a:gd name="T29" fmla="*/ 50 h 50"/>
                <a:gd name="T30" fmla="*/ 59 w 107"/>
                <a:gd name="T31" fmla="*/ 50 h 50"/>
                <a:gd name="T32" fmla="*/ 64 w 107"/>
                <a:gd name="T33" fmla="*/ 48 h 50"/>
                <a:gd name="T34" fmla="*/ 70 w 107"/>
                <a:gd name="T35" fmla="*/ 48 h 50"/>
                <a:gd name="T36" fmla="*/ 75 w 107"/>
                <a:gd name="T37" fmla="*/ 45 h 50"/>
                <a:gd name="T38" fmla="*/ 78 w 107"/>
                <a:gd name="T39" fmla="*/ 42 h 50"/>
                <a:gd name="T40" fmla="*/ 83 w 107"/>
                <a:gd name="T41" fmla="*/ 42 h 50"/>
                <a:gd name="T42" fmla="*/ 91 w 107"/>
                <a:gd name="T43" fmla="*/ 34 h 50"/>
                <a:gd name="T44" fmla="*/ 96 w 107"/>
                <a:gd name="T45" fmla="*/ 26 h 50"/>
                <a:gd name="T46" fmla="*/ 99 w 107"/>
                <a:gd name="T47" fmla="*/ 21 h 50"/>
                <a:gd name="T48" fmla="*/ 102 w 107"/>
                <a:gd name="T49" fmla="*/ 16 h 50"/>
                <a:gd name="T50" fmla="*/ 102 w 107"/>
                <a:gd name="T51" fmla="*/ 13 h 50"/>
                <a:gd name="T52" fmla="*/ 104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5" y="16"/>
                  </a:lnTo>
                  <a:lnTo>
                    <a:pt x="5" y="21"/>
                  </a:lnTo>
                  <a:lnTo>
                    <a:pt x="8" y="26"/>
                  </a:lnTo>
                  <a:lnTo>
                    <a:pt x="13" y="34"/>
                  </a:lnTo>
                  <a:lnTo>
                    <a:pt x="24" y="42"/>
                  </a:lnTo>
                  <a:lnTo>
                    <a:pt x="27" y="42"/>
                  </a:lnTo>
                  <a:lnTo>
                    <a:pt x="32" y="45"/>
                  </a:lnTo>
                  <a:lnTo>
                    <a:pt x="37" y="48"/>
                  </a:lnTo>
                  <a:lnTo>
                    <a:pt x="43" y="48"/>
                  </a:lnTo>
                  <a:lnTo>
                    <a:pt x="48" y="50"/>
                  </a:lnTo>
                  <a:lnTo>
                    <a:pt x="53" y="50"/>
                  </a:lnTo>
                  <a:lnTo>
                    <a:pt x="59" y="50"/>
                  </a:lnTo>
                  <a:lnTo>
                    <a:pt x="64" y="48"/>
                  </a:lnTo>
                  <a:lnTo>
                    <a:pt x="70" y="48"/>
                  </a:lnTo>
                  <a:lnTo>
                    <a:pt x="75" y="45"/>
                  </a:lnTo>
                  <a:lnTo>
                    <a:pt x="78" y="42"/>
                  </a:lnTo>
                  <a:lnTo>
                    <a:pt x="83" y="42"/>
                  </a:lnTo>
                  <a:lnTo>
                    <a:pt x="91" y="34"/>
                  </a:lnTo>
                  <a:lnTo>
                    <a:pt x="96" y="26"/>
                  </a:lnTo>
                  <a:lnTo>
                    <a:pt x="99" y="21"/>
                  </a:lnTo>
                  <a:lnTo>
                    <a:pt x="102" y="16"/>
                  </a:lnTo>
                  <a:lnTo>
                    <a:pt x="102" y="13"/>
                  </a:lnTo>
                  <a:lnTo>
                    <a:pt x="104"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1" name="Line 47">
              <a:extLst>
                <a:ext uri="{FF2B5EF4-FFF2-40B4-BE49-F238E27FC236}">
                  <a16:creationId xmlns:a16="http://schemas.microsoft.com/office/drawing/2014/main" id="{61D4A18B-CB03-411C-BD1A-15899746BB3C}"/>
                </a:ext>
              </a:extLst>
            </p:cNvPr>
            <p:cNvSpPr>
              <a:spLocks noChangeShapeType="1"/>
            </p:cNvSpPr>
            <p:nvPr/>
          </p:nvSpPr>
          <p:spPr bwMode="auto">
            <a:xfrm flipV="1">
              <a:off x="2090"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2" name="Freeform 48">
              <a:extLst>
                <a:ext uri="{FF2B5EF4-FFF2-40B4-BE49-F238E27FC236}">
                  <a16:creationId xmlns:a16="http://schemas.microsoft.com/office/drawing/2014/main" id="{DA1945CC-F610-4626-85D5-D9F53AE3BA0E}"/>
                </a:ext>
              </a:extLst>
            </p:cNvPr>
            <p:cNvSpPr>
              <a:spLocks/>
            </p:cNvSpPr>
            <p:nvPr/>
          </p:nvSpPr>
          <p:spPr bwMode="auto">
            <a:xfrm>
              <a:off x="2090" y="2150"/>
              <a:ext cx="104" cy="53"/>
            </a:xfrm>
            <a:custGeom>
              <a:avLst/>
              <a:gdLst>
                <a:gd name="T0" fmla="*/ 0 w 104"/>
                <a:gd name="T1" fmla="*/ 53 h 53"/>
                <a:gd name="T2" fmla="*/ 0 w 104"/>
                <a:gd name="T3" fmla="*/ 48 h 53"/>
                <a:gd name="T4" fmla="*/ 0 w 104"/>
                <a:gd name="T5" fmla="*/ 43 h 53"/>
                <a:gd name="T6" fmla="*/ 0 w 104"/>
                <a:gd name="T7" fmla="*/ 37 h 53"/>
                <a:gd name="T8" fmla="*/ 3 w 104"/>
                <a:gd name="T9" fmla="*/ 35 h 53"/>
                <a:gd name="T10" fmla="*/ 5 w 104"/>
                <a:gd name="T11" fmla="*/ 29 h 53"/>
                <a:gd name="T12" fmla="*/ 8 w 104"/>
                <a:gd name="T13" fmla="*/ 24 h 53"/>
                <a:gd name="T14" fmla="*/ 16 w 104"/>
                <a:gd name="T15" fmla="*/ 16 h 53"/>
                <a:gd name="T16" fmla="*/ 21 w 104"/>
                <a:gd name="T17" fmla="*/ 8 h 53"/>
                <a:gd name="T18" fmla="*/ 27 w 104"/>
                <a:gd name="T19" fmla="*/ 8 h 53"/>
                <a:gd name="T20" fmla="*/ 32 w 104"/>
                <a:gd name="T21" fmla="*/ 3 h 53"/>
                <a:gd name="T22" fmla="*/ 38 w 104"/>
                <a:gd name="T23" fmla="*/ 3 h 53"/>
                <a:gd name="T24" fmla="*/ 43 w 104"/>
                <a:gd name="T25" fmla="*/ 3 h 53"/>
                <a:gd name="T26" fmla="*/ 48 w 104"/>
                <a:gd name="T27" fmla="*/ 0 h 53"/>
                <a:gd name="T28" fmla="*/ 54 w 104"/>
                <a:gd name="T29" fmla="*/ 0 h 53"/>
                <a:gd name="T30" fmla="*/ 59 w 104"/>
                <a:gd name="T31" fmla="*/ 0 h 53"/>
                <a:gd name="T32" fmla="*/ 64 w 104"/>
                <a:gd name="T33" fmla="*/ 3 h 53"/>
                <a:gd name="T34" fmla="*/ 70 w 104"/>
                <a:gd name="T35" fmla="*/ 3 h 53"/>
                <a:gd name="T36" fmla="*/ 75 w 104"/>
                <a:gd name="T37" fmla="*/ 3 h 53"/>
                <a:gd name="T38" fmla="*/ 78 w 104"/>
                <a:gd name="T39" fmla="*/ 8 h 53"/>
                <a:gd name="T40" fmla="*/ 83 w 104"/>
                <a:gd name="T41" fmla="*/ 8 h 53"/>
                <a:gd name="T42" fmla="*/ 88 w 104"/>
                <a:gd name="T43" fmla="*/ 16 h 53"/>
                <a:gd name="T44" fmla="*/ 96 w 104"/>
                <a:gd name="T45" fmla="*/ 24 h 53"/>
                <a:gd name="T46" fmla="*/ 99 w 104"/>
                <a:gd name="T47" fmla="*/ 29 h 53"/>
                <a:gd name="T48" fmla="*/ 99 w 104"/>
                <a:gd name="T49" fmla="*/ 35 h 53"/>
                <a:gd name="T50" fmla="*/ 102 w 104"/>
                <a:gd name="T51" fmla="*/ 37 h 53"/>
                <a:gd name="T52" fmla="*/ 104 w 104"/>
                <a:gd name="T53" fmla="*/ 43 h 53"/>
                <a:gd name="T54" fmla="*/ 104 w 104"/>
                <a:gd name="T55" fmla="*/ 48 h 53"/>
                <a:gd name="T56" fmla="*/ 104 w 104"/>
                <a:gd name="T57" fmla="*/ 53 h 53"/>
                <a:gd name="T58" fmla="*/ 104 w 104"/>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3">
                  <a:moveTo>
                    <a:pt x="0" y="53"/>
                  </a:moveTo>
                  <a:lnTo>
                    <a:pt x="0" y="48"/>
                  </a:lnTo>
                  <a:lnTo>
                    <a:pt x="0" y="43"/>
                  </a:lnTo>
                  <a:lnTo>
                    <a:pt x="0" y="37"/>
                  </a:lnTo>
                  <a:lnTo>
                    <a:pt x="3" y="35"/>
                  </a:lnTo>
                  <a:lnTo>
                    <a:pt x="5" y="29"/>
                  </a:lnTo>
                  <a:lnTo>
                    <a:pt x="8" y="24"/>
                  </a:lnTo>
                  <a:lnTo>
                    <a:pt x="16" y="16"/>
                  </a:lnTo>
                  <a:lnTo>
                    <a:pt x="21" y="8"/>
                  </a:lnTo>
                  <a:lnTo>
                    <a:pt x="27" y="8"/>
                  </a:lnTo>
                  <a:lnTo>
                    <a:pt x="32" y="3"/>
                  </a:lnTo>
                  <a:lnTo>
                    <a:pt x="38" y="3"/>
                  </a:lnTo>
                  <a:lnTo>
                    <a:pt x="43" y="3"/>
                  </a:lnTo>
                  <a:lnTo>
                    <a:pt x="48" y="0"/>
                  </a:lnTo>
                  <a:lnTo>
                    <a:pt x="54" y="0"/>
                  </a:lnTo>
                  <a:lnTo>
                    <a:pt x="59" y="0"/>
                  </a:lnTo>
                  <a:lnTo>
                    <a:pt x="64" y="3"/>
                  </a:lnTo>
                  <a:lnTo>
                    <a:pt x="70" y="3"/>
                  </a:lnTo>
                  <a:lnTo>
                    <a:pt x="75" y="3"/>
                  </a:lnTo>
                  <a:lnTo>
                    <a:pt x="78" y="8"/>
                  </a:lnTo>
                  <a:lnTo>
                    <a:pt x="83" y="8"/>
                  </a:lnTo>
                  <a:lnTo>
                    <a:pt x="88" y="16"/>
                  </a:lnTo>
                  <a:lnTo>
                    <a:pt x="96" y="24"/>
                  </a:lnTo>
                  <a:lnTo>
                    <a:pt x="99" y="29"/>
                  </a:lnTo>
                  <a:lnTo>
                    <a:pt x="99" y="35"/>
                  </a:lnTo>
                  <a:lnTo>
                    <a:pt x="102" y="37"/>
                  </a:lnTo>
                  <a:lnTo>
                    <a:pt x="104" y="43"/>
                  </a:lnTo>
                  <a:lnTo>
                    <a:pt x="104" y="48"/>
                  </a:lnTo>
                  <a:lnTo>
                    <a:pt x="104" y="53"/>
                  </a:lnTo>
                  <a:lnTo>
                    <a:pt x="104"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3" name="Freeform 49">
              <a:extLst>
                <a:ext uri="{FF2B5EF4-FFF2-40B4-BE49-F238E27FC236}">
                  <a16:creationId xmlns:a16="http://schemas.microsoft.com/office/drawing/2014/main" id="{A1F18A8A-83BD-42B3-A008-08D8E4E0C049}"/>
                </a:ext>
              </a:extLst>
            </p:cNvPr>
            <p:cNvSpPr>
              <a:spLocks/>
            </p:cNvSpPr>
            <p:nvPr/>
          </p:nvSpPr>
          <p:spPr bwMode="auto">
            <a:xfrm>
              <a:off x="2194" y="2680"/>
              <a:ext cx="110" cy="50"/>
            </a:xfrm>
            <a:custGeom>
              <a:avLst/>
              <a:gdLst>
                <a:gd name="T0" fmla="*/ 0 w 110"/>
                <a:gd name="T1" fmla="*/ 0 h 50"/>
                <a:gd name="T2" fmla="*/ 0 w 110"/>
                <a:gd name="T3" fmla="*/ 5 h 50"/>
                <a:gd name="T4" fmla="*/ 0 w 110"/>
                <a:gd name="T5" fmla="*/ 10 h 50"/>
                <a:gd name="T6" fmla="*/ 3 w 110"/>
                <a:gd name="T7" fmla="*/ 13 h 50"/>
                <a:gd name="T8" fmla="*/ 6 w 110"/>
                <a:gd name="T9" fmla="*/ 16 h 50"/>
                <a:gd name="T10" fmla="*/ 6 w 110"/>
                <a:gd name="T11" fmla="*/ 21 h 50"/>
                <a:gd name="T12" fmla="*/ 11 w 110"/>
                <a:gd name="T13" fmla="*/ 26 h 50"/>
                <a:gd name="T14" fmla="*/ 17 w 110"/>
                <a:gd name="T15" fmla="*/ 34 h 50"/>
                <a:gd name="T16" fmla="*/ 25 w 110"/>
                <a:gd name="T17" fmla="*/ 42 h 50"/>
                <a:gd name="T18" fmla="*/ 30 w 110"/>
                <a:gd name="T19" fmla="*/ 42 h 50"/>
                <a:gd name="T20" fmla="*/ 33 w 110"/>
                <a:gd name="T21" fmla="*/ 45 h 50"/>
                <a:gd name="T22" fmla="*/ 38 w 110"/>
                <a:gd name="T23" fmla="*/ 48 h 50"/>
                <a:gd name="T24" fmla="*/ 43 w 110"/>
                <a:gd name="T25" fmla="*/ 48 h 50"/>
                <a:gd name="T26" fmla="*/ 49 w 110"/>
                <a:gd name="T27" fmla="*/ 50 h 50"/>
                <a:gd name="T28" fmla="*/ 54 w 110"/>
                <a:gd name="T29" fmla="*/ 50 h 50"/>
                <a:gd name="T30" fmla="*/ 59 w 110"/>
                <a:gd name="T31" fmla="*/ 50 h 50"/>
                <a:gd name="T32" fmla="*/ 65 w 110"/>
                <a:gd name="T33" fmla="*/ 48 h 50"/>
                <a:gd name="T34" fmla="*/ 70 w 110"/>
                <a:gd name="T35" fmla="*/ 48 h 50"/>
                <a:gd name="T36" fmla="*/ 75 w 110"/>
                <a:gd name="T37" fmla="*/ 45 h 50"/>
                <a:gd name="T38" fmla="*/ 78 w 110"/>
                <a:gd name="T39" fmla="*/ 42 h 50"/>
                <a:gd name="T40" fmla="*/ 83 w 110"/>
                <a:gd name="T41" fmla="*/ 42 h 50"/>
                <a:gd name="T42" fmla="*/ 94 w 110"/>
                <a:gd name="T43" fmla="*/ 34 h 50"/>
                <a:gd name="T44" fmla="*/ 100 w 110"/>
                <a:gd name="T45" fmla="*/ 26 h 50"/>
                <a:gd name="T46" fmla="*/ 102 w 110"/>
                <a:gd name="T47" fmla="*/ 21 h 50"/>
                <a:gd name="T48" fmla="*/ 105 w 110"/>
                <a:gd name="T49" fmla="*/ 16 h 50"/>
                <a:gd name="T50" fmla="*/ 105 w 110"/>
                <a:gd name="T51" fmla="*/ 13 h 50"/>
                <a:gd name="T52" fmla="*/ 108 w 110"/>
                <a:gd name="T53" fmla="*/ 10 h 50"/>
                <a:gd name="T54" fmla="*/ 110 w 110"/>
                <a:gd name="T55" fmla="*/ 5 h 50"/>
                <a:gd name="T56" fmla="*/ 110 w 110"/>
                <a:gd name="T57" fmla="*/ 0 h 50"/>
                <a:gd name="T58" fmla="*/ 110 w 110"/>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50">
                  <a:moveTo>
                    <a:pt x="0" y="0"/>
                  </a:moveTo>
                  <a:lnTo>
                    <a:pt x="0" y="5"/>
                  </a:lnTo>
                  <a:lnTo>
                    <a:pt x="0" y="10"/>
                  </a:lnTo>
                  <a:lnTo>
                    <a:pt x="3" y="13"/>
                  </a:lnTo>
                  <a:lnTo>
                    <a:pt x="6" y="16"/>
                  </a:lnTo>
                  <a:lnTo>
                    <a:pt x="6" y="21"/>
                  </a:lnTo>
                  <a:lnTo>
                    <a:pt x="11" y="26"/>
                  </a:lnTo>
                  <a:lnTo>
                    <a:pt x="17" y="34"/>
                  </a:lnTo>
                  <a:lnTo>
                    <a:pt x="25" y="42"/>
                  </a:lnTo>
                  <a:lnTo>
                    <a:pt x="30" y="42"/>
                  </a:lnTo>
                  <a:lnTo>
                    <a:pt x="33" y="45"/>
                  </a:lnTo>
                  <a:lnTo>
                    <a:pt x="38" y="48"/>
                  </a:lnTo>
                  <a:lnTo>
                    <a:pt x="43" y="48"/>
                  </a:lnTo>
                  <a:lnTo>
                    <a:pt x="49" y="50"/>
                  </a:lnTo>
                  <a:lnTo>
                    <a:pt x="54" y="50"/>
                  </a:lnTo>
                  <a:lnTo>
                    <a:pt x="59" y="50"/>
                  </a:lnTo>
                  <a:lnTo>
                    <a:pt x="65" y="48"/>
                  </a:lnTo>
                  <a:lnTo>
                    <a:pt x="70" y="48"/>
                  </a:lnTo>
                  <a:lnTo>
                    <a:pt x="75" y="45"/>
                  </a:lnTo>
                  <a:lnTo>
                    <a:pt x="78" y="42"/>
                  </a:lnTo>
                  <a:lnTo>
                    <a:pt x="83" y="42"/>
                  </a:lnTo>
                  <a:lnTo>
                    <a:pt x="94" y="34"/>
                  </a:lnTo>
                  <a:lnTo>
                    <a:pt x="100" y="26"/>
                  </a:lnTo>
                  <a:lnTo>
                    <a:pt x="102" y="21"/>
                  </a:lnTo>
                  <a:lnTo>
                    <a:pt x="105" y="16"/>
                  </a:lnTo>
                  <a:lnTo>
                    <a:pt x="105" y="13"/>
                  </a:lnTo>
                  <a:lnTo>
                    <a:pt x="108" y="10"/>
                  </a:lnTo>
                  <a:lnTo>
                    <a:pt x="110" y="5"/>
                  </a:lnTo>
                  <a:lnTo>
                    <a:pt x="110" y="0"/>
                  </a:lnTo>
                  <a:lnTo>
                    <a:pt x="11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4" name="Line 50">
              <a:extLst>
                <a:ext uri="{FF2B5EF4-FFF2-40B4-BE49-F238E27FC236}">
                  <a16:creationId xmlns:a16="http://schemas.microsoft.com/office/drawing/2014/main" id="{AAA7B46C-8E4D-4E66-89B7-2A90262D26BA}"/>
                </a:ext>
              </a:extLst>
            </p:cNvPr>
            <p:cNvSpPr>
              <a:spLocks noChangeShapeType="1"/>
            </p:cNvSpPr>
            <p:nvPr/>
          </p:nvSpPr>
          <p:spPr bwMode="auto">
            <a:xfrm flipV="1">
              <a:off x="2304"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5" name="Freeform 51">
              <a:extLst>
                <a:ext uri="{FF2B5EF4-FFF2-40B4-BE49-F238E27FC236}">
                  <a16:creationId xmlns:a16="http://schemas.microsoft.com/office/drawing/2014/main" id="{565DB81F-D376-4E84-B474-FF18A2065809}"/>
                </a:ext>
              </a:extLst>
            </p:cNvPr>
            <p:cNvSpPr>
              <a:spLocks/>
            </p:cNvSpPr>
            <p:nvPr/>
          </p:nvSpPr>
          <p:spPr bwMode="auto">
            <a:xfrm>
              <a:off x="2304" y="2150"/>
              <a:ext cx="105" cy="53"/>
            </a:xfrm>
            <a:custGeom>
              <a:avLst/>
              <a:gdLst>
                <a:gd name="T0" fmla="*/ 0 w 105"/>
                <a:gd name="T1" fmla="*/ 53 h 53"/>
                <a:gd name="T2" fmla="*/ 0 w 105"/>
                <a:gd name="T3" fmla="*/ 48 h 53"/>
                <a:gd name="T4" fmla="*/ 0 w 105"/>
                <a:gd name="T5" fmla="*/ 43 h 53"/>
                <a:gd name="T6" fmla="*/ 0 w 105"/>
                <a:gd name="T7" fmla="*/ 37 h 53"/>
                <a:gd name="T8" fmla="*/ 3 w 105"/>
                <a:gd name="T9" fmla="*/ 35 h 53"/>
                <a:gd name="T10" fmla="*/ 6 w 105"/>
                <a:gd name="T11" fmla="*/ 29 h 53"/>
                <a:gd name="T12" fmla="*/ 8 w 105"/>
                <a:gd name="T13" fmla="*/ 24 h 53"/>
                <a:gd name="T14" fmla="*/ 14 w 105"/>
                <a:gd name="T15" fmla="*/ 16 h 53"/>
                <a:gd name="T16" fmla="*/ 22 w 105"/>
                <a:gd name="T17" fmla="*/ 8 h 53"/>
                <a:gd name="T18" fmla="*/ 27 w 105"/>
                <a:gd name="T19" fmla="*/ 8 h 53"/>
                <a:gd name="T20" fmla="*/ 32 w 105"/>
                <a:gd name="T21" fmla="*/ 3 h 53"/>
                <a:gd name="T22" fmla="*/ 38 w 105"/>
                <a:gd name="T23" fmla="*/ 3 h 53"/>
                <a:gd name="T24" fmla="*/ 43 w 105"/>
                <a:gd name="T25" fmla="*/ 3 h 53"/>
                <a:gd name="T26" fmla="*/ 48 w 105"/>
                <a:gd name="T27" fmla="*/ 0 h 53"/>
                <a:gd name="T28" fmla="*/ 51 w 105"/>
                <a:gd name="T29" fmla="*/ 0 h 53"/>
                <a:gd name="T30" fmla="*/ 56 w 105"/>
                <a:gd name="T31" fmla="*/ 0 h 53"/>
                <a:gd name="T32" fmla="*/ 62 w 105"/>
                <a:gd name="T33" fmla="*/ 3 h 53"/>
                <a:gd name="T34" fmla="*/ 67 w 105"/>
                <a:gd name="T35" fmla="*/ 3 h 53"/>
                <a:gd name="T36" fmla="*/ 73 w 105"/>
                <a:gd name="T37" fmla="*/ 3 h 53"/>
                <a:gd name="T38" fmla="*/ 78 w 105"/>
                <a:gd name="T39" fmla="*/ 8 h 53"/>
                <a:gd name="T40" fmla="*/ 81 w 105"/>
                <a:gd name="T41" fmla="*/ 8 h 53"/>
                <a:gd name="T42" fmla="*/ 89 w 105"/>
                <a:gd name="T43" fmla="*/ 16 h 53"/>
                <a:gd name="T44" fmla="*/ 94 w 105"/>
                <a:gd name="T45" fmla="*/ 24 h 53"/>
                <a:gd name="T46" fmla="*/ 99 w 105"/>
                <a:gd name="T47" fmla="*/ 29 h 53"/>
                <a:gd name="T48" fmla="*/ 99 w 105"/>
                <a:gd name="T49" fmla="*/ 35 h 53"/>
                <a:gd name="T50" fmla="*/ 102 w 105"/>
                <a:gd name="T51" fmla="*/ 37 h 53"/>
                <a:gd name="T52" fmla="*/ 105 w 105"/>
                <a:gd name="T53" fmla="*/ 43 h 53"/>
                <a:gd name="T54" fmla="*/ 105 w 105"/>
                <a:gd name="T55" fmla="*/ 48 h 53"/>
                <a:gd name="T56" fmla="*/ 105 w 105"/>
                <a:gd name="T57" fmla="*/ 53 h 53"/>
                <a:gd name="T58" fmla="*/ 105 w 105"/>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3">
                  <a:moveTo>
                    <a:pt x="0" y="53"/>
                  </a:moveTo>
                  <a:lnTo>
                    <a:pt x="0" y="48"/>
                  </a:lnTo>
                  <a:lnTo>
                    <a:pt x="0" y="43"/>
                  </a:lnTo>
                  <a:lnTo>
                    <a:pt x="0" y="37"/>
                  </a:lnTo>
                  <a:lnTo>
                    <a:pt x="3" y="35"/>
                  </a:lnTo>
                  <a:lnTo>
                    <a:pt x="6" y="29"/>
                  </a:lnTo>
                  <a:lnTo>
                    <a:pt x="8" y="24"/>
                  </a:lnTo>
                  <a:lnTo>
                    <a:pt x="14" y="16"/>
                  </a:lnTo>
                  <a:lnTo>
                    <a:pt x="22" y="8"/>
                  </a:lnTo>
                  <a:lnTo>
                    <a:pt x="27" y="8"/>
                  </a:lnTo>
                  <a:lnTo>
                    <a:pt x="32" y="3"/>
                  </a:lnTo>
                  <a:lnTo>
                    <a:pt x="38" y="3"/>
                  </a:lnTo>
                  <a:lnTo>
                    <a:pt x="43" y="3"/>
                  </a:lnTo>
                  <a:lnTo>
                    <a:pt x="48" y="0"/>
                  </a:lnTo>
                  <a:lnTo>
                    <a:pt x="51" y="0"/>
                  </a:lnTo>
                  <a:lnTo>
                    <a:pt x="56" y="0"/>
                  </a:lnTo>
                  <a:lnTo>
                    <a:pt x="62" y="3"/>
                  </a:lnTo>
                  <a:lnTo>
                    <a:pt x="67" y="3"/>
                  </a:lnTo>
                  <a:lnTo>
                    <a:pt x="73" y="3"/>
                  </a:lnTo>
                  <a:lnTo>
                    <a:pt x="78" y="8"/>
                  </a:lnTo>
                  <a:lnTo>
                    <a:pt x="81" y="8"/>
                  </a:lnTo>
                  <a:lnTo>
                    <a:pt x="89" y="16"/>
                  </a:lnTo>
                  <a:lnTo>
                    <a:pt x="94" y="24"/>
                  </a:lnTo>
                  <a:lnTo>
                    <a:pt x="99" y="29"/>
                  </a:lnTo>
                  <a:lnTo>
                    <a:pt x="99" y="35"/>
                  </a:lnTo>
                  <a:lnTo>
                    <a:pt x="102" y="37"/>
                  </a:lnTo>
                  <a:lnTo>
                    <a:pt x="105" y="43"/>
                  </a:lnTo>
                  <a:lnTo>
                    <a:pt x="105" y="48"/>
                  </a:lnTo>
                  <a:lnTo>
                    <a:pt x="105" y="53"/>
                  </a:lnTo>
                  <a:lnTo>
                    <a:pt x="105"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6" name="Freeform 52">
              <a:extLst>
                <a:ext uri="{FF2B5EF4-FFF2-40B4-BE49-F238E27FC236}">
                  <a16:creationId xmlns:a16="http://schemas.microsoft.com/office/drawing/2014/main" id="{C84006EA-C7BC-48B7-B469-1A565A1CF0C0}"/>
                </a:ext>
              </a:extLst>
            </p:cNvPr>
            <p:cNvSpPr>
              <a:spLocks/>
            </p:cNvSpPr>
            <p:nvPr/>
          </p:nvSpPr>
          <p:spPr bwMode="auto">
            <a:xfrm>
              <a:off x="2409" y="2680"/>
              <a:ext cx="107" cy="50"/>
            </a:xfrm>
            <a:custGeom>
              <a:avLst/>
              <a:gdLst>
                <a:gd name="T0" fmla="*/ 0 w 107"/>
                <a:gd name="T1" fmla="*/ 0 h 50"/>
                <a:gd name="T2" fmla="*/ 0 w 107"/>
                <a:gd name="T3" fmla="*/ 5 h 50"/>
                <a:gd name="T4" fmla="*/ 0 w 107"/>
                <a:gd name="T5" fmla="*/ 10 h 50"/>
                <a:gd name="T6" fmla="*/ 2 w 107"/>
                <a:gd name="T7" fmla="*/ 13 h 50"/>
                <a:gd name="T8" fmla="*/ 5 w 107"/>
                <a:gd name="T9" fmla="*/ 16 h 50"/>
                <a:gd name="T10" fmla="*/ 5 w 107"/>
                <a:gd name="T11" fmla="*/ 21 h 50"/>
                <a:gd name="T12" fmla="*/ 10 w 107"/>
                <a:gd name="T13" fmla="*/ 26 h 50"/>
                <a:gd name="T14" fmla="*/ 16 w 107"/>
                <a:gd name="T15" fmla="*/ 34 h 50"/>
                <a:gd name="T16" fmla="*/ 24 w 107"/>
                <a:gd name="T17" fmla="*/ 42 h 50"/>
                <a:gd name="T18" fmla="*/ 26 w 107"/>
                <a:gd name="T19" fmla="*/ 42 h 50"/>
                <a:gd name="T20" fmla="*/ 32 w 107"/>
                <a:gd name="T21" fmla="*/ 45 h 50"/>
                <a:gd name="T22" fmla="*/ 37 w 107"/>
                <a:gd name="T23" fmla="*/ 48 h 50"/>
                <a:gd name="T24" fmla="*/ 42 w 107"/>
                <a:gd name="T25" fmla="*/ 48 h 50"/>
                <a:gd name="T26" fmla="*/ 48 w 107"/>
                <a:gd name="T27" fmla="*/ 50 h 50"/>
                <a:gd name="T28" fmla="*/ 53 w 107"/>
                <a:gd name="T29" fmla="*/ 50 h 50"/>
                <a:gd name="T30" fmla="*/ 59 w 107"/>
                <a:gd name="T31" fmla="*/ 50 h 50"/>
                <a:gd name="T32" fmla="*/ 64 w 107"/>
                <a:gd name="T33" fmla="*/ 48 h 50"/>
                <a:gd name="T34" fmla="*/ 67 w 107"/>
                <a:gd name="T35" fmla="*/ 48 h 50"/>
                <a:gd name="T36" fmla="*/ 72 w 107"/>
                <a:gd name="T37" fmla="*/ 45 h 50"/>
                <a:gd name="T38" fmla="*/ 77 w 107"/>
                <a:gd name="T39" fmla="*/ 42 h 50"/>
                <a:gd name="T40" fmla="*/ 83 w 107"/>
                <a:gd name="T41" fmla="*/ 42 h 50"/>
                <a:gd name="T42" fmla="*/ 91 w 107"/>
                <a:gd name="T43" fmla="*/ 34 h 50"/>
                <a:gd name="T44" fmla="*/ 96 w 107"/>
                <a:gd name="T45" fmla="*/ 26 h 50"/>
                <a:gd name="T46" fmla="*/ 99 w 107"/>
                <a:gd name="T47" fmla="*/ 21 h 50"/>
                <a:gd name="T48" fmla="*/ 101 w 107"/>
                <a:gd name="T49" fmla="*/ 16 h 50"/>
                <a:gd name="T50" fmla="*/ 104 w 107"/>
                <a:gd name="T51" fmla="*/ 13 h 50"/>
                <a:gd name="T52" fmla="*/ 104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2" y="13"/>
                  </a:lnTo>
                  <a:lnTo>
                    <a:pt x="5" y="16"/>
                  </a:lnTo>
                  <a:lnTo>
                    <a:pt x="5" y="21"/>
                  </a:lnTo>
                  <a:lnTo>
                    <a:pt x="10" y="26"/>
                  </a:lnTo>
                  <a:lnTo>
                    <a:pt x="16" y="34"/>
                  </a:lnTo>
                  <a:lnTo>
                    <a:pt x="24" y="42"/>
                  </a:lnTo>
                  <a:lnTo>
                    <a:pt x="26" y="42"/>
                  </a:lnTo>
                  <a:lnTo>
                    <a:pt x="32" y="45"/>
                  </a:lnTo>
                  <a:lnTo>
                    <a:pt x="37" y="48"/>
                  </a:lnTo>
                  <a:lnTo>
                    <a:pt x="42" y="48"/>
                  </a:lnTo>
                  <a:lnTo>
                    <a:pt x="48" y="50"/>
                  </a:lnTo>
                  <a:lnTo>
                    <a:pt x="53" y="50"/>
                  </a:lnTo>
                  <a:lnTo>
                    <a:pt x="59" y="50"/>
                  </a:lnTo>
                  <a:lnTo>
                    <a:pt x="64" y="48"/>
                  </a:lnTo>
                  <a:lnTo>
                    <a:pt x="67" y="48"/>
                  </a:lnTo>
                  <a:lnTo>
                    <a:pt x="72" y="45"/>
                  </a:lnTo>
                  <a:lnTo>
                    <a:pt x="77" y="42"/>
                  </a:lnTo>
                  <a:lnTo>
                    <a:pt x="83" y="42"/>
                  </a:lnTo>
                  <a:lnTo>
                    <a:pt x="91" y="34"/>
                  </a:lnTo>
                  <a:lnTo>
                    <a:pt x="96" y="26"/>
                  </a:lnTo>
                  <a:lnTo>
                    <a:pt x="99" y="21"/>
                  </a:lnTo>
                  <a:lnTo>
                    <a:pt x="101" y="16"/>
                  </a:lnTo>
                  <a:lnTo>
                    <a:pt x="104" y="13"/>
                  </a:lnTo>
                  <a:lnTo>
                    <a:pt x="104"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7" name="Line 53">
              <a:extLst>
                <a:ext uri="{FF2B5EF4-FFF2-40B4-BE49-F238E27FC236}">
                  <a16:creationId xmlns:a16="http://schemas.microsoft.com/office/drawing/2014/main" id="{6FA00375-A855-4261-B95D-FA4325D1FAC3}"/>
                </a:ext>
              </a:extLst>
            </p:cNvPr>
            <p:cNvSpPr>
              <a:spLocks noChangeShapeType="1"/>
            </p:cNvSpPr>
            <p:nvPr/>
          </p:nvSpPr>
          <p:spPr bwMode="auto">
            <a:xfrm flipV="1">
              <a:off x="2516"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8" name="Freeform 54">
              <a:extLst>
                <a:ext uri="{FF2B5EF4-FFF2-40B4-BE49-F238E27FC236}">
                  <a16:creationId xmlns:a16="http://schemas.microsoft.com/office/drawing/2014/main" id="{0537C8D2-FC95-4CAE-B34A-DDA619E98379}"/>
                </a:ext>
              </a:extLst>
            </p:cNvPr>
            <p:cNvSpPr>
              <a:spLocks/>
            </p:cNvSpPr>
            <p:nvPr/>
          </p:nvSpPr>
          <p:spPr bwMode="auto">
            <a:xfrm>
              <a:off x="2516" y="2150"/>
              <a:ext cx="104" cy="53"/>
            </a:xfrm>
            <a:custGeom>
              <a:avLst/>
              <a:gdLst>
                <a:gd name="T0" fmla="*/ 0 w 104"/>
                <a:gd name="T1" fmla="*/ 53 h 53"/>
                <a:gd name="T2" fmla="*/ 0 w 104"/>
                <a:gd name="T3" fmla="*/ 48 h 53"/>
                <a:gd name="T4" fmla="*/ 0 w 104"/>
                <a:gd name="T5" fmla="*/ 43 h 53"/>
                <a:gd name="T6" fmla="*/ 2 w 104"/>
                <a:gd name="T7" fmla="*/ 37 h 53"/>
                <a:gd name="T8" fmla="*/ 2 w 104"/>
                <a:gd name="T9" fmla="*/ 35 h 53"/>
                <a:gd name="T10" fmla="*/ 5 w 104"/>
                <a:gd name="T11" fmla="*/ 29 h 53"/>
                <a:gd name="T12" fmla="*/ 8 w 104"/>
                <a:gd name="T13" fmla="*/ 24 h 53"/>
                <a:gd name="T14" fmla="*/ 13 w 104"/>
                <a:gd name="T15" fmla="*/ 16 h 53"/>
                <a:gd name="T16" fmla="*/ 21 w 104"/>
                <a:gd name="T17" fmla="*/ 8 h 53"/>
                <a:gd name="T18" fmla="*/ 27 w 104"/>
                <a:gd name="T19" fmla="*/ 8 h 53"/>
                <a:gd name="T20" fmla="*/ 32 w 104"/>
                <a:gd name="T21" fmla="*/ 3 h 53"/>
                <a:gd name="T22" fmla="*/ 37 w 104"/>
                <a:gd name="T23" fmla="*/ 3 h 53"/>
                <a:gd name="T24" fmla="*/ 43 w 104"/>
                <a:gd name="T25" fmla="*/ 3 h 53"/>
                <a:gd name="T26" fmla="*/ 48 w 104"/>
                <a:gd name="T27" fmla="*/ 0 h 53"/>
                <a:gd name="T28" fmla="*/ 53 w 104"/>
                <a:gd name="T29" fmla="*/ 0 h 53"/>
                <a:gd name="T30" fmla="*/ 59 w 104"/>
                <a:gd name="T31" fmla="*/ 0 h 53"/>
                <a:gd name="T32" fmla="*/ 64 w 104"/>
                <a:gd name="T33" fmla="*/ 3 h 53"/>
                <a:gd name="T34" fmla="*/ 69 w 104"/>
                <a:gd name="T35" fmla="*/ 3 h 53"/>
                <a:gd name="T36" fmla="*/ 75 w 104"/>
                <a:gd name="T37" fmla="*/ 3 h 53"/>
                <a:gd name="T38" fmla="*/ 77 w 104"/>
                <a:gd name="T39" fmla="*/ 8 h 53"/>
                <a:gd name="T40" fmla="*/ 83 w 104"/>
                <a:gd name="T41" fmla="*/ 8 h 53"/>
                <a:gd name="T42" fmla="*/ 91 w 104"/>
                <a:gd name="T43" fmla="*/ 16 h 53"/>
                <a:gd name="T44" fmla="*/ 96 w 104"/>
                <a:gd name="T45" fmla="*/ 24 h 53"/>
                <a:gd name="T46" fmla="*/ 99 w 104"/>
                <a:gd name="T47" fmla="*/ 29 h 53"/>
                <a:gd name="T48" fmla="*/ 101 w 104"/>
                <a:gd name="T49" fmla="*/ 35 h 53"/>
                <a:gd name="T50" fmla="*/ 101 w 104"/>
                <a:gd name="T51" fmla="*/ 37 h 53"/>
                <a:gd name="T52" fmla="*/ 104 w 104"/>
                <a:gd name="T53" fmla="*/ 43 h 53"/>
                <a:gd name="T54" fmla="*/ 104 w 104"/>
                <a:gd name="T55" fmla="*/ 48 h 53"/>
                <a:gd name="T56" fmla="*/ 104 w 104"/>
                <a:gd name="T57" fmla="*/ 53 h 53"/>
                <a:gd name="T58" fmla="*/ 104 w 104"/>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3">
                  <a:moveTo>
                    <a:pt x="0" y="53"/>
                  </a:moveTo>
                  <a:lnTo>
                    <a:pt x="0" y="48"/>
                  </a:lnTo>
                  <a:lnTo>
                    <a:pt x="0" y="43"/>
                  </a:lnTo>
                  <a:lnTo>
                    <a:pt x="2" y="37"/>
                  </a:lnTo>
                  <a:lnTo>
                    <a:pt x="2" y="35"/>
                  </a:lnTo>
                  <a:lnTo>
                    <a:pt x="5" y="29"/>
                  </a:lnTo>
                  <a:lnTo>
                    <a:pt x="8" y="24"/>
                  </a:lnTo>
                  <a:lnTo>
                    <a:pt x="13" y="16"/>
                  </a:lnTo>
                  <a:lnTo>
                    <a:pt x="21" y="8"/>
                  </a:lnTo>
                  <a:lnTo>
                    <a:pt x="27" y="8"/>
                  </a:lnTo>
                  <a:lnTo>
                    <a:pt x="32" y="3"/>
                  </a:lnTo>
                  <a:lnTo>
                    <a:pt x="37" y="3"/>
                  </a:lnTo>
                  <a:lnTo>
                    <a:pt x="43" y="3"/>
                  </a:lnTo>
                  <a:lnTo>
                    <a:pt x="48" y="0"/>
                  </a:lnTo>
                  <a:lnTo>
                    <a:pt x="53" y="0"/>
                  </a:lnTo>
                  <a:lnTo>
                    <a:pt x="59" y="0"/>
                  </a:lnTo>
                  <a:lnTo>
                    <a:pt x="64" y="3"/>
                  </a:lnTo>
                  <a:lnTo>
                    <a:pt x="69" y="3"/>
                  </a:lnTo>
                  <a:lnTo>
                    <a:pt x="75" y="3"/>
                  </a:lnTo>
                  <a:lnTo>
                    <a:pt x="77" y="8"/>
                  </a:lnTo>
                  <a:lnTo>
                    <a:pt x="83" y="8"/>
                  </a:lnTo>
                  <a:lnTo>
                    <a:pt x="91" y="16"/>
                  </a:lnTo>
                  <a:lnTo>
                    <a:pt x="96" y="24"/>
                  </a:lnTo>
                  <a:lnTo>
                    <a:pt x="99" y="29"/>
                  </a:lnTo>
                  <a:lnTo>
                    <a:pt x="101" y="35"/>
                  </a:lnTo>
                  <a:lnTo>
                    <a:pt x="101" y="37"/>
                  </a:lnTo>
                  <a:lnTo>
                    <a:pt x="104" y="43"/>
                  </a:lnTo>
                  <a:lnTo>
                    <a:pt x="104" y="48"/>
                  </a:lnTo>
                  <a:lnTo>
                    <a:pt x="104" y="53"/>
                  </a:lnTo>
                  <a:lnTo>
                    <a:pt x="104"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9" name="Line 55">
              <a:extLst>
                <a:ext uri="{FF2B5EF4-FFF2-40B4-BE49-F238E27FC236}">
                  <a16:creationId xmlns:a16="http://schemas.microsoft.com/office/drawing/2014/main" id="{36975E3D-1ACF-41DC-AFBC-6CA32175FEA0}"/>
                </a:ext>
              </a:extLst>
            </p:cNvPr>
            <p:cNvSpPr>
              <a:spLocks noChangeShapeType="1"/>
            </p:cNvSpPr>
            <p:nvPr/>
          </p:nvSpPr>
          <p:spPr bwMode="auto">
            <a:xfrm>
              <a:off x="2620" y="2653"/>
              <a:ext cx="1" cy="6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0" name="Freeform 56">
              <a:extLst>
                <a:ext uri="{FF2B5EF4-FFF2-40B4-BE49-F238E27FC236}">
                  <a16:creationId xmlns:a16="http://schemas.microsoft.com/office/drawing/2014/main" id="{87BD1879-CC23-474A-9957-B4752CDEE673}"/>
                </a:ext>
              </a:extLst>
            </p:cNvPr>
            <p:cNvSpPr>
              <a:spLocks/>
            </p:cNvSpPr>
            <p:nvPr/>
          </p:nvSpPr>
          <p:spPr bwMode="auto">
            <a:xfrm>
              <a:off x="1627" y="3276"/>
              <a:ext cx="107" cy="107"/>
            </a:xfrm>
            <a:custGeom>
              <a:avLst/>
              <a:gdLst>
                <a:gd name="T0" fmla="*/ 0 w 107"/>
                <a:gd name="T1" fmla="*/ 54 h 107"/>
                <a:gd name="T2" fmla="*/ 0 w 107"/>
                <a:gd name="T3" fmla="*/ 49 h 107"/>
                <a:gd name="T4" fmla="*/ 0 w 107"/>
                <a:gd name="T5" fmla="*/ 43 h 107"/>
                <a:gd name="T6" fmla="*/ 0 w 107"/>
                <a:gd name="T7" fmla="*/ 38 h 107"/>
                <a:gd name="T8" fmla="*/ 2 w 107"/>
                <a:gd name="T9" fmla="*/ 32 h 107"/>
                <a:gd name="T10" fmla="*/ 5 w 107"/>
                <a:gd name="T11" fmla="*/ 27 h 107"/>
                <a:gd name="T12" fmla="*/ 8 w 107"/>
                <a:gd name="T13" fmla="*/ 24 h 107"/>
                <a:gd name="T14" fmla="*/ 16 w 107"/>
                <a:gd name="T15" fmla="*/ 16 h 107"/>
                <a:gd name="T16" fmla="*/ 21 w 107"/>
                <a:gd name="T17" fmla="*/ 11 h 107"/>
                <a:gd name="T18" fmla="*/ 27 w 107"/>
                <a:gd name="T19" fmla="*/ 6 h 107"/>
                <a:gd name="T20" fmla="*/ 32 w 107"/>
                <a:gd name="T21" fmla="*/ 6 h 107"/>
                <a:gd name="T22" fmla="*/ 37 w 107"/>
                <a:gd name="T23" fmla="*/ 3 h 107"/>
                <a:gd name="T24" fmla="*/ 43 w 107"/>
                <a:gd name="T25" fmla="*/ 0 h 107"/>
                <a:gd name="T26" fmla="*/ 48 w 107"/>
                <a:gd name="T27" fmla="*/ 0 h 107"/>
                <a:gd name="T28" fmla="*/ 53 w 107"/>
                <a:gd name="T29" fmla="*/ 0 h 107"/>
                <a:gd name="T30" fmla="*/ 59 w 107"/>
                <a:gd name="T31" fmla="*/ 0 h 107"/>
                <a:gd name="T32" fmla="*/ 64 w 107"/>
                <a:gd name="T33" fmla="*/ 0 h 107"/>
                <a:gd name="T34" fmla="*/ 69 w 107"/>
                <a:gd name="T35" fmla="*/ 3 h 107"/>
                <a:gd name="T36" fmla="*/ 75 w 107"/>
                <a:gd name="T37" fmla="*/ 6 h 107"/>
                <a:gd name="T38" fmla="*/ 77 w 107"/>
                <a:gd name="T39" fmla="*/ 6 h 107"/>
                <a:gd name="T40" fmla="*/ 83 w 107"/>
                <a:gd name="T41" fmla="*/ 11 h 107"/>
                <a:gd name="T42" fmla="*/ 91 w 107"/>
                <a:gd name="T43" fmla="*/ 16 h 107"/>
                <a:gd name="T44" fmla="*/ 99 w 107"/>
                <a:gd name="T45" fmla="*/ 24 h 107"/>
                <a:gd name="T46" fmla="*/ 99 w 107"/>
                <a:gd name="T47" fmla="*/ 27 h 107"/>
                <a:gd name="T48" fmla="*/ 102 w 107"/>
                <a:gd name="T49" fmla="*/ 32 h 107"/>
                <a:gd name="T50" fmla="*/ 104 w 107"/>
                <a:gd name="T51" fmla="*/ 38 h 107"/>
                <a:gd name="T52" fmla="*/ 104 w 107"/>
                <a:gd name="T53" fmla="*/ 43 h 107"/>
                <a:gd name="T54" fmla="*/ 107 w 107"/>
                <a:gd name="T55" fmla="*/ 49 h 107"/>
                <a:gd name="T56" fmla="*/ 107 w 107"/>
                <a:gd name="T57" fmla="*/ 54 h 107"/>
                <a:gd name="T58" fmla="*/ 107 w 107"/>
                <a:gd name="T59" fmla="*/ 54 h 107"/>
                <a:gd name="T60" fmla="*/ 107 w 107"/>
                <a:gd name="T61" fmla="*/ 59 h 107"/>
                <a:gd name="T62" fmla="*/ 104 w 107"/>
                <a:gd name="T63" fmla="*/ 65 h 107"/>
                <a:gd name="T64" fmla="*/ 104 w 107"/>
                <a:gd name="T65" fmla="*/ 73 h 107"/>
                <a:gd name="T66" fmla="*/ 102 w 107"/>
                <a:gd name="T67" fmla="*/ 78 h 107"/>
                <a:gd name="T68" fmla="*/ 99 w 107"/>
                <a:gd name="T69" fmla="*/ 81 h 107"/>
                <a:gd name="T70" fmla="*/ 99 w 107"/>
                <a:gd name="T71" fmla="*/ 86 h 107"/>
                <a:gd name="T72" fmla="*/ 91 w 107"/>
                <a:gd name="T73" fmla="*/ 94 h 107"/>
                <a:gd name="T74" fmla="*/ 83 w 107"/>
                <a:gd name="T75" fmla="*/ 99 h 107"/>
                <a:gd name="T76" fmla="*/ 77 w 107"/>
                <a:gd name="T77" fmla="*/ 102 h 107"/>
                <a:gd name="T78" fmla="*/ 75 w 107"/>
                <a:gd name="T79" fmla="*/ 102 h 107"/>
                <a:gd name="T80" fmla="*/ 69 w 107"/>
                <a:gd name="T81" fmla="*/ 105 h 107"/>
                <a:gd name="T82" fmla="*/ 64 w 107"/>
                <a:gd name="T83" fmla="*/ 105 h 107"/>
                <a:gd name="T84" fmla="*/ 59 w 107"/>
                <a:gd name="T85" fmla="*/ 105 h 107"/>
                <a:gd name="T86" fmla="*/ 53 w 107"/>
                <a:gd name="T87" fmla="*/ 107 h 107"/>
                <a:gd name="T88" fmla="*/ 48 w 107"/>
                <a:gd name="T89" fmla="*/ 105 h 107"/>
                <a:gd name="T90" fmla="*/ 43 w 107"/>
                <a:gd name="T91" fmla="*/ 105 h 107"/>
                <a:gd name="T92" fmla="*/ 37 w 107"/>
                <a:gd name="T93" fmla="*/ 105 h 107"/>
                <a:gd name="T94" fmla="*/ 32 w 107"/>
                <a:gd name="T95" fmla="*/ 102 h 107"/>
                <a:gd name="T96" fmla="*/ 27 w 107"/>
                <a:gd name="T97" fmla="*/ 102 h 107"/>
                <a:gd name="T98" fmla="*/ 21 w 107"/>
                <a:gd name="T99" fmla="*/ 99 h 107"/>
                <a:gd name="T100" fmla="*/ 16 w 107"/>
                <a:gd name="T101" fmla="*/ 94 h 107"/>
                <a:gd name="T102" fmla="*/ 8 w 107"/>
                <a:gd name="T103" fmla="*/ 86 h 107"/>
                <a:gd name="T104" fmla="*/ 5 w 107"/>
                <a:gd name="T105" fmla="*/ 81 h 107"/>
                <a:gd name="T106" fmla="*/ 2 w 107"/>
                <a:gd name="T107" fmla="*/ 78 h 107"/>
                <a:gd name="T108" fmla="*/ 0 w 107"/>
                <a:gd name="T109" fmla="*/ 73 h 107"/>
                <a:gd name="T110" fmla="*/ 0 w 107"/>
                <a:gd name="T111" fmla="*/ 65 h 107"/>
                <a:gd name="T112" fmla="*/ 0 w 107"/>
                <a:gd name="T113" fmla="*/ 59 h 107"/>
                <a:gd name="T114" fmla="*/ 0 w 107"/>
                <a:gd name="T115"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7">
                  <a:moveTo>
                    <a:pt x="0" y="54"/>
                  </a:moveTo>
                  <a:lnTo>
                    <a:pt x="0" y="49"/>
                  </a:lnTo>
                  <a:lnTo>
                    <a:pt x="0" y="43"/>
                  </a:lnTo>
                  <a:lnTo>
                    <a:pt x="0" y="38"/>
                  </a:lnTo>
                  <a:lnTo>
                    <a:pt x="2" y="32"/>
                  </a:lnTo>
                  <a:lnTo>
                    <a:pt x="5" y="27"/>
                  </a:lnTo>
                  <a:lnTo>
                    <a:pt x="8" y="24"/>
                  </a:lnTo>
                  <a:lnTo>
                    <a:pt x="16" y="16"/>
                  </a:lnTo>
                  <a:lnTo>
                    <a:pt x="21" y="11"/>
                  </a:lnTo>
                  <a:lnTo>
                    <a:pt x="27" y="6"/>
                  </a:lnTo>
                  <a:lnTo>
                    <a:pt x="32" y="6"/>
                  </a:lnTo>
                  <a:lnTo>
                    <a:pt x="37" y="3"/>
                  </a:lnTo>
                  <a:lnTo>
                    <a:pt x="43" y="0"/>
                  </a:lnTo>
                  <a:lnTo>
                    <a:pt x="48" y="0"/>
                  </a:lnTo>
                  <a:lnTo>
                    <a:pt x="53" y="0"/>
                  </a:lnTo>
                  <a:lnTo>
                    <a:pt x="59" y="0"/>
                  </a:lnTo>
                  <a:lnTo>
                    <a:pt x="64" y="0"/>
                  </a:lnTo>
                  <a:lnTo>
                    <a:pt x="69" y="3"/>
                  </a:lnTo>
                  <a:lnTo>
                    <a:pt x="75" y="6"/>
                  </a:lnTo>
                  <a:lnTo>
                    <a:pt x="77" y="6"/>
                  </a:lnTo>
                  <a:lnTo>
                    <a:pt x="83" y="11"/>
                  </a:lnTo>
                  <a:lnTo>
                    <a:pt x="91" y="16"/>
                  </a:lnTo>
                  <a:lnTo>
                    <a:pt x="99" y="24"/>
                  </a:lnTo>
                  <a:lnTo>
                    <a:pt x="99" y="27"/>
                  </a:lnTo>
                  <a:lnTo>
                    <a:pt x="102" y="32"/>
                  </a:lnTo>
                  <a:lnTo>
                    <a:pt x="104" y="38"/>
                  </a:lnTo>
                  <a:lnTo>
                    <a:pt x="104" y="43"/>
                  </a:lnTo>
                  <a:lnTo>
                    <a:pt x="107" y="49"/>
                  </a:lnTo>
                  <a:lnTo>
                    <a:pt x="107" y="54"/>
                  </a:lnTo>
                  <a:lnTo>
                    <a:pt x="107" y="54"/>
                  </a:lnTo>
                  <a:lnTo>
                    <a:pt x="107" y="59"/>
                  </a:lnTo>
                  <a:lnTo>
                    <a:pt x="104" y="65"/>
                  </a:lnTo>
                  <a:lnTo>
                    <a:pt x="104" y="73"/>
                  </a:lnTo>
                  <a:lnTo>
                    <a:pt x="102" y="78"/>
                  </a:lnTo>
                  <a:lnTo>
                    <a:pt x="99" y="81"/>
                  </a:lnTo>
                  <a:lnTo>
                    <a:pt x="99" y="86"/>
                  </a:lnTo>
                  <a:lnTo>
                    <a:pt x="91" y="94"/>
                  </a:lnTo>
                  <a:lnTo>
                    <a:pt x="83" y="99"/>
                  </a:lnTo>
                  <a:lnTo>
                    <a:pt x="77" y="102"/>
                  </a:lnTo>
                  <a:lnTo>
                    <a:pt x="75" y="102"/>
                  </a:lnTo>
                  <a:lnTo>
                    <a:pt x="69" y="105"/>
                  </a:lnTo>
                  <a:lnTo>
                    <a:pt x="64" y="105"/>
                  </a:lnTo>
                  <a:lnTo>
                    <a:pt x="59" y="105"/>
                  </a:lnTo>
                  <a:lnTo>
                    <a:pt x="53" y="107"/>
                  </a:lnTo>
                  <a:lnTo>
                    <a:pt x="48" y="105"/>
                  </a:lnTo>
                  <a:lnTo>
                    <a:pt x="43" y="105"/>
                  </a:lnTo>
                  <a:lnTo>
                    <a:pt x="37" y="105"/>
                  </a:lnTo>
                  <a:lnTo>
                    <a:pt x="32" y="102"/>
                  </a:lnTo>
                  <a:lnTo>
                    <a:pt x="27" y="102"/>
                  </a:lnTo>
                  <a:lnTo>
                    <a:pt x="21" y="99"/>
                  </a:lnTo>
                  <a:lnTo>
                    <a:pt x="16" y="94"/>
                  </a:lnTo>
                  <a:lnTo>
                    <a:pt x="8" y="86"/>
                  </a:lnTo>
                  <a:lnTo>
                    <a:pt x="5" y="81"/>
                  </a:lnTo>
                  <a:lnTo>
                    <a:pt x="2" y="78"/>
                  </a:lnTo>
                  <a:lnTo>
                    <a:pt x="0" y="73"/>
                  </a:lnTo>
                  <a:lnTo>
                    <a:pt x="0" y="65"/>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1" name="Freeform 57">
              <a:extLst>
                <a:ext uri="{FF2B5EF4-FFF2-40B4-BE49-F238E27FC236}">
                  <a16:creationId xmlns:a16="http://schemas.microsoft.com/office/drawing/2014/main" id="{4693BF7D-025B-46EE-B62E-55586FDA8249}"/>
                </a:ext>
              </a:extLst>
            </p:cNvPr>
            <p:cNvSpPr>
              <a:spLocks/>
            </p:cNvSpPr>
            <p:nvPr/>
          </p:nvSpPr>
          <p:spPr bwMode="auto">
            <a:xfrm>
              <a:off x="2559" y="3279"/>
              <a:ext cx="104" cy="104"/>
            </a:xfrm>
            <a:custGeom>
              <a:avLst/>
              <a:gdLst>
                <a:gd name="T0" fmla="*/ 0 w 104"/>
                <a:gd name="T1" fmla="*/ 54 h 104"/>
                <a:gd name="T2" fmla="*/ 0 w 104"/>
                <a:gd name="T3" fmla="*/ 48 h 104"/>
                <a:gd name="T4" fmla="*/ 0 w 104"/>
                <a:gd name="T5" fmla="*/ 43 h 104"/>
                <a:gd name="T6" fmla="*/ 0 w 104"/>
                <a:gd name="T7" fmla="*/ 37 h 104"/>
                <a:gd name="T8" fmla="*/ 2 w 104"/>
                <a:gd name="T9" fmla="*/ 32 h 104"/>
                <a:gd name="T10" fmla="*/ 5 w 104"/>
                <a:gd name="T11" fmla="*/ 27 h 104"/>
                <a:gd name="T12" fmla="*/ 8 w 104"/>
                <a:gd name="T13" fmla="*/ 24 h 104"/>
                <a:gd name="T14" fmla="*/ 13 w 104"/>
                <a:gd name="T15" fmla="*/ 13 h 104"/>
                <a:gd name="T16" fmla="*/ 21 w 104"/>
                <a:gd name="T17" fmla="*/ 8 h 104"/>
                <a:gd name="T18" fmla="*/ 26 w 104"/>
                <a:gd name="T19" fmla="*/ 5 h 104"/>
                <a:gd name="T20" fmla="*/ 29 w 104"/>
                <a:gd name="T21" fmla="*/ 3 h 104"/>
                <a:gd name="T22" fmla="*/ 34 w 104"/>
                <a:gd name="T23" fmla="*/ 3 h 104"/>
                <a:gd name="T24" fmla="*/ 40 w 104"/>
                <a:gd name="T25" fmla="*/ 0 h 104"/>
                <a:gd name="T26" fmla="*/ 45 w 104"/>
                <a:gd name="T27" fmla="*/ 0 h 104"/>
                <a:gd name="T28" fmla="*/ 50 w 104"/>
                <a:gd name="T29" fmla="*/ 0 h 104"/>
                <a:gd name="T30" fmla="*/ 56 w 104"/>
                <a:gd name="T31" fmla="*/ 0 h 104"/>
                <a:gd name="T32" fmla="*/ 61 w 104"/>
                <a:gd name="T33" fmla="*/ 0 h 104"/>
                <a:gd name="T34" fmla="*/ 67 w 104"/>
                <a:gd name="T35" fmla="*/ 3 h 104"/>
                <a:gd name="T36" fmla="*/ 72 w 104"/>
                <a:gd name="T37" fmla="*/ 3 h 104"/>
                <a:gd name="T38" fmla="*/ 77 w 104"/>
                <a:gd name="T39" fmla="*/ 5 h 104"/>
                <a:gd name="T40" fmla="*/ 83 w 104"/>
                <a:gd name="T41" fmla="*/ 8 h 104"/>
                <a:gd name="T42" fmla="*/ 88 w 104"/>
                <a:gd name="T43" fmla="*/ 13 h 104"/>
                <a:gd name="T44" fmla="*/ 96 w 104"/>
                <a:gd name="T45" fmla="*/ 24 h 104"/>
                <a:gd name="T46" fmla="*/ 96 w 104"/>
                <a:gd name="T47" fmla="*/ 27 h 104"/>
                <a:gd name="T48" fmla="*/ 99 w 104"/>
                <a:gd name="T49" fmla="*/ 32 h 104"/>
                <a:gd name="T50" fmla="*/ 101 w 104"/>
                <a:gd name="T51" fmla="*/ 37 h 104"/>
                <a:gd name="T52" fmla="*/ 101 w 104"/>
                <a:gd name="T53" fmla="*/ 43 h 104"/>
                <a:gd name="T54" fmla="*/ 104 w 104"/>
                <a:gd name="T55" fmla="*/ 48 h 104"/>
                <a:gd name="T56" fmla="*/ 104 w 104"/>
                <a:gd name="T57" fmla="*/ 54 h 104"/>
                <a:gd name="T58" fmla="*/ 104 w 104"/>
                <a:gd name="T59" fmla="*/ 54 h 104"/>
                <a:gd name="T60" fmla="*/ 104 w 104"/>
                <a:gd name="T61" fmla="*/ 59 h 104"/>
                <a:gd name="T62" fmla="*/ 101 w 104"/>
                <a:gd name="T63" fmla="*/ 64 h 104"/>
                <a:gd name="T64" fmla="*/ 101 w 104"/>
                <a:gd name="T65" fmla="*/ 70 h 104"/>
                <a:gd name="T66" fmla="*/ 99 w 104"/>
                <a:gd name="T67" fmla="*/ 75 h 104"/>
                <a:gd name="T68" fmla="*/ 96 w 104"/>
                <a:gd name="T69" fmla="*/ 78 h 104"/>
                <a:gd name="T70" fmla="*/ 96 w 104"/>
                <a:gd name="T71" fmla="*/ 83 h 104"/>
                <a:gd name="T72" fmla="*/ 88 w 104"/>
                <a:gd name="T73" fmla="*/ 91 h 104"/>
                <a:gd name="T74" fmla="*/ 83 w 104"/>
                <a:gd name="T75" fmla="*/ 96 h 104"/>
                <a:gd name="T76" fmla="*/ 77 w 104"/>
                <a:gd name="T77" fmla="*/ 99 h 104"/>
                <a:gd name="T78" fmla="*/ 72 w 104"/>
                <a:gd name="T79" fmla="*/ 99 h 104"/>
                <a:gd name="T80" fmla="*/ 67 w 104"/>
                <a:gd name="T81" fmla="*/ 102 h 104"/>
                <a:gd name="T82" fmla="*/ 61 w 104"/>
                <a:gd name="T83" fmla="*/ 102 h 104"/>
                <a:gd name="T84" fmla="*/ 56 w 104"/>
                <a:gd name="T85" fmla="*/ 102 h 104"/>
                <a:gd name="T86" fmla="*/ 50 w 104"/>
                <a:gd name="T87" fmla="*/ 104 h 104"/>
                <a:gd name="T88" fmla="*/ 45 w 104"/>
                <a:gd name="T89" fmla="*/ 102 h 104"/>
                <a:gd name="T90" fmla="*/ 40 w 104"/>
                <a:gd name="T91" fmla="*/ 102 h 104"/>
                <a:gd name="T92" fmla="*/ 34 w 104"/>
                <a:gd name="T93" fmla="*/ 102 h 104"/>
                <a:gd name="T94" fmla="*/ 29 w 104"/>
                <a:gd name="T95" fmla="*/ 99 h 104"/>
                <a:gd name="T96" fmla="*/ 26 w 104"/>
                <a:gd name="T97" fmla="*/ 99 h 104"/>
                <a:gd name="T98" fmla="*/ 21 w 104"/>
                <a:gd name="T99" fmla="*/ 96 h 104"/>
                <a:gd name="T100" fmla="*/ 13 w 104"/>
                <a:gd name="T101" fmla="*/ 91 h 104"/>
                <a:gd name="T102" fmla="*/ 8 w 104"/>
                <a:gd name="T103" fmla="*/ 83 h 104"/>
                <a:gd name="T104" fmla="*/ 5 w 104"/>
                <a:gd name="T105" fmla="*/ 78 h 104"/>
                <a:gd name="T106" fmla="*/ 2 w 104"/>
                <a:gd name="T107" fmla="*/ 75 h 104"/>
                <a:gd name="T108" fmla="*/ 0 w 104"/>
                <a:gd name="T109" fmla="*/ 70 h 104"/>
                <a:gd name="T110" fmla="*/ 0 w 104"/>
                <a:gd name="T111" fmla="*/ 64 h 104"/>
                <a:gd name="T112" fmla="*/ 0 w 104"/>
                <a:gd name="T113" fmla="*/ 59 h 104"/>
                <a:gd name="T114" fmla="*/ 0 w 104"/>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104">
                  <a:moveTo>
                    <a:pt x="0" y="54"/>
                  </a:moveTo>
                  <a:lnTo>
                    <a:pt x="0" y="48"/>
                  </a:lnTo>
                  <a:lnTo>
                    <a:pt x="0" y="43"/>
                  </a:lnTo>
                  <a:lnTo>
                    <a:pt x="0" y="37"/>
                  </a:lnTo>
                  <a:lnTo>
                    <a:pt x="2" y="32"/>
                  </a:lnTo>
                  <a:lnTo>
                    <a:pt x="5" y="27"/>
                  </a:lnTo>
                  <a:lnTo>
                    <a:pt x="8" y="24"/>
                  </a:lnTo>
                  <a:lnTo>
                    <a:pt x="13" y="13"/>
                  </a:lnTo>
                  <a:lnTo>
                    <a:pt x="21" y="8"/>
                  </a:lnTo>
                  <a:lnTo>
                    <a:pt x="26" y="5"/>
                  </a:lnTo>
                  <a:lnTo>
                    <a:pt x="29" y="3"/>
                  </a:lnTo>
                  <a:lnTo>
                    <a:pt x="34" y="3"/>
                  </a:lnTo>
                  <a:lnTo>
                    <a:pt x="40" y="0"/>
                  </a:lnTo>
                  <a:lnTo>
                    <a:pt x="45" y="0"/>
                  </a:lnTo>
                  <a:lnTo>
                    <a:pt x="50" y="0"/>
                  </a:lnTo>
                  <a:lnTo>
                    <a:pt x="56" y="0"/>
                  </a:lnTo>
                  <a:lnTo>
                    <a:pt x="61" y="0"/>
                  </a:lnTo>
                  <a:lnTo>
                    <a:pt x="67" y="3"/>
                  </a:lnTo>
                  <a:lnTo>
                    <a:pt x="72" y="3"/>
                  </a:lnTo>
                  <a:lnTo>
                    <a:pt x="77" y="5"/>
                  </a:lnTo>
                  <a:lnTo>
                    <a:pt x="83" y="8"/>
                  </a:lnTo>
                  <a:lnTo>
                    <a:pt x="88" y="13"/>
                  </a:lnTo>
                  <a:lnTo>
                    <a:pt x="96" y="24"/>
                  </a:lnTo>
                  <a:lnTo>
                    <a:pt x="96" y="27"/>
                  </a:lnTo>
                  <a:lnTo>
                    <a:pt x="99" y="32"/>
                  </a:lnTo>
                  <a:lnTo>
                    <a:pt x="101" y="37"/>
                  </a:lnTo>
                  <a:lnTo>
                    <a:pt x="101" y="43"/>
                  </a:lnTo>
                  <a:lnTo>
                    <a:pt x="104" y="48"/>
                  </a:lnTo>
                  <a:lnTo>
                    <a:pt x="104" y="54"/>
                  </a:lnTo>
                  <a:lnTo>
                    <a:pt x="104" y="54"/>
                  </a:lnTo>
                  <a:lnTo>
                    <a:pt x="104" y="59"/>
                  </a:lnTo>
                  <a:lnTo>
                    <a:pt x="101" y="64"/>
                  </a:lnTo>
                  <a:lnTo>
                    <a:pt x="101" y="70"/>
                  </a:lnTo>
                  <a:lnTo>
                    <a:pt x="99" y="75"/>
                  </a:lnTo>
                  <a:lnTo>
                    <a:pt x="96" y="78"/>
                  </a:lnTo>
                  <a:lnTo>
                    <a:pt x="96" y="83"/>
                  </a:lnTo>
                  <a:lnTo>
                    <a:pt x="88" y="91"/>
                  </a:lnTo>
                  <a:lnTo>
                    <a:pt x="83" y="96"/>
                  </a:lnTo>
                  <a:lnTo>
                    <a:pt x="77" y="99"/>
                  </a:lnTo>
                  <a:lnTo>
                    <a:pt x="72" y="99"/>
                  </a:lnTo>
                  <a:lnTo>
                    <a:pt x="67" y="102"/>
                  </a:lnTo>
                  <a:lnTo>
                    <a:pt x="61" y="102"/>
                  </a:lnTo>
                  <a:lnTo>
                    <a:pt x="56" y="102"/>
                  </a:lnTo>
                  <a:lnTo>
                    <a:pt x="50" y="104"/>
                  </a:lnTo>
                  <a:lnTo>
                    <a:pt x="45" y="102"/>
                  </a:lnTo>
                  <a:lnTo>
                    <a:pt x="40" y="102"/>
                  </a:lnTo>
                  <a:lnTo>
                    <a:pt x="34" y="102"/>
                  </a:lnTo>
                  <a:lnTo>
                    <a:pt x="29" y="99"/>
                  </a:lnTo>
                  <a:lnTo>
                    <a:pt x="26" y="99"/>
                  </a:lnTo>
                  <a:lnTo>
                    <a:pt x="21" y="96"/>
                  </a:lnTo>
                  <a:lnTo>
                    <a:pt x="13" y="91"/>
                  </a:lnTo>
                  <a:lnTo>
                    <a:pt x="8" y="83"/>
                  </a:lnTo>
                  <a:lnTo>
                    <a:pt x="5" y="78"/>
                  </a:lnTo>
                  <a:lnTo>
                    <a:pt x="2" y="75"/>
                  </a:lnTo>
                  <a:lnTo>
                    <a:pt x="0"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2" name="Freeform 58">
              <a:extLst>
                <a:ext uri="{FF2B5EF4-FFF2-40B4-BE49-F238E27FC236}">
                  <a16:creationId xmlns:a16="http://schemas.microsoft.com/office/drawing/2014/main" id="{28F40DA2-B90E-4BE6-A4C6-9D8D8C2160C5}"/>
                </a:ext>
              </a:extLst>
            </p:cNvPr>
            <p:cNvSpPr>
              <a:spLocks/>
            </p:cNvSpPr>
            <p:nvPr/>
          </p:nvSpPr>
          <p:spPr bwMode="auto">
            <a:xfrm>
              <a:off x="3099" y="2150"/>
              <a:ext cx="108" cy="53"/>
            </a:xfrm>
            <a:custGeom>
              <a:avLst/>
              <a:gdLst>
                <a:gd name="T0" fmla="*/ 0 w 108"/>
                <a:gd name="T1" fmla="*/ 53 h 53"/>
                <a:gd name="T2" fmla="*/ 0 w 108"/>
                <a:gd name="T3" fmla="*/ 48 h 53"/>
                <a:gd name="T4" fmla="*/ 0 w 108"/>
                <a:gd name="T5" fmla="*/ 43 h 53"/>
                <a:gd name="T6" fmla="*/ 3 w 108"/>
                <a:gd name="T7" fmla="*/ 37 h 53"/>
                <a:gd name="T8" fmla="*/ 6 w 108"/>
                <a:gd name="T9" fmla="*/ 35 h 53"/>
                <a:gd name="T10" fmla="*/ 6 w 108"/>
                <a:gd name="T11" fmla="*/ 29 h 53"/>
                <a:gd name="T12" fmla="*/ 11 w 108"/>
                <a:gd name="T13" fmla="*/ 24 h 53"/>
                <a:gd name="T14" fmla="*/ 16 w 108"/>
                <a:gd name="T15" fmla="*/ 16 h 53"/>
                <a:gd name="T16" fmla="*/ 25 w 108"/>
                <a:gd name="T17" fmla="*/ 8 h 53"/>
                <a:gd name="T18" fmla="*/ 30 w 108"/>
                <a:gd name="T19" fmla="*/ 8 h 53"/>
                <a:gd name="T20" fmla="*/ 33 w 108"/>
                <a:gd name="T21" fmla="*/ 3 h 53"/>
                <a:gd name="T22" fmla="*/ 38 w 108"/>
                <a:gd name="T23" fmla="*/ 3 h 53"/>
                <a:gd name="T24" fmla="*/ 43 w 108"/>
                <a:gd name="T25" fmla="*/ 3 h 53"/>
                <a:gd name="T26" fmla="*/ 49 w 108"/>
                <a:gd name="T27" fmla="*/ 0 h 53"/>
                <a:gd name="T28" fmla="*/ 54 w 108"/>
                <a:gd name="T29" fmla="*/ 0 h 53"/>
                <a:gd name="T30" fmla="*/ 59 w 108"/>
                <a:gd name="T31" fmla="*/ 0 h 53"/>
                <a:gd name="T32" fmla="*/ 65 w 108"/>
                <a:gd name="T33" fmla="*/ 3 h 53"/>
                <a:gd name="T34" fmla="*/ 70 w 108"/>
                <a:gd name="T35" fmla="*/ 3 h 53"/>
                <a:gd name="T36" fmla="*/ 75 w 108"/>
                <a:gd name="T37" fmla="*/ 3 h 53"/>
                <a:gd name="T38" fmla="*/ 78 w 108"/>
                <a:gd name="T39" fmla="*/ 8 h 53"/>
                <a:gd name="T40" fmla="*/ 83 w 108"/>
                <a:gd name="T41" fmla="*/ 8 h 53"/>
                <a:gd name="T42" fmla="*/ 91 w 108"/>
                <a:gd name="T43" fmla="*/ 16 h 53"/>
                <a:gd name="T44" fmla="*/ 99 w 108"/>
                <a:gd name="T45" fmla="*/ 24 h 53"/>
                <a:gd name="T46" fmla="*/ 99 w 108"/>
                <a:gd name="T47" fmla="*/ 29 h 53"/>
                <a:gd name="T48" fmla="*/ 102 w 108"/>
                <a:gd name="T49" fmla="*/ 35 h 53"/>
                <a:gd name="T50" fmla="*/ 105 w 108"/>
                <a:gd name="T51" fmla="*/ 37 h 53"/>
                <a:gd name="T52" fmla="*/ 105 w 108"/>
                <a:gd name="T53" fmla="*/ 43 h 53"/>
                <a:gd name="T54" fmla="*/ 108 w 108"/>
                <a:gd name="T55" fmla="*/ 48 h 53"/>
                <a:gd name="T56" fmla="*/ 108 w 108"/>
                <a:gd name="T57" fmla="*/ 53 h 53"/>
                <a:gd name="T58" fmla="*/ 108 w 108"/>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53">
                  <a:moveTo>
                    <a:pt x="0" y="53"/>
                  </a:moveTo>
                  <a:lnTo>
                    <a:pt x="0" y="48"/>
                  </a:lnTo>
                  <a:lnTo>
                    <a:pt x="0" y="43"/>
                  </a:lnTo>
                  <a:lnTo>
                    <a:pt x="3" y="37"/>
                  </a:lnTo>
                  <a:lnTo>
                    <a:pt x="6" y="35"/>
                  </a:lnTo>
                  <a:lnTo>
                    <a:pt x="6" y="29"/>
                  </a:lnTo>
                  <a:lnTo>
                    <a:pt x="11" y="24"/>
                  </a:lnTo>
                  <a:lnTo>
                    <a:pt x="16" y="16"/>
                  </a:lnTo>
                  <a:lnTo>
                    <a:pt x="25" y="8"/>
                  </a:lnTo>
                  <a:lnTo>
                    <a:pt x="30" y="8"/>
                  </a:lnTo>
                  <a:lnTo>
                    <a:pt x="33" y="3"/>
                  </a:lnTo>
                  <a:lnTo>
                    <a:pt x="38" y="3"/>
                  </a:lnTo>
                  <a:lnTo>
                    <a:pt x="43" y="3"/>
                  </a:lnTo>
                  <a:lnTo>
                    <a:pt x="49" y="0"/>
                  </a:lnTo>
                  <a:lnTo>
                    <a:pt x="54" y="0"/>
                  </a:lnTo>
                  <a:lnTo>
                    <a:pt x="59" y="0"/>
                  </a:lnTo>
                  <a:lnTo>
                    <a:pt x="65" y="3"/>
                  </a:lnTo>
                  <a:lnTo>
                    <a:pt x="70" y="3"/>
                  </a:lnTo>
                  <a:lnTo>
                    <a:pt x="75" y="3"/>
                  </a:lnTo>
                  <a:lnTo>
                    <a:pt x="78" y="8"/>
                  </a:lnTo>
                  <a:lnTo>
                    <a:pt x="83" y="8"/>
                  </a:lnTo>
                  <a:lnTo>
                    <a:pt x="91" y="16"/>
                  </a:lnTo>
                  <a:lnTo>
                    <a:pt x="99" y="24"/>
                  </a:lnTo>
                  <a:lnTo>
                    <a:pt x="99" y="29"/>
                  </a:lnTo>
                  <a:lnTo>
                    <a:pt x="102" y="35"/>
                  </a:lnTo>
                  <a:lnTo>
                    <a:pt x="105" y="37"/>
                  </a:lnTo>
                  <a:lnTo>
                    <a:pt x="105" y="43"/>
                  </a:lnTo>
                  <a:lnTo>
                    <a:pt x="108" y="48"/>
                  </a:lnTo>
                  <a:lnTo>
                    <a:pt x="108" y="53"/>
                  </a:lnTo>
                  <a:lnTo>
                    <a:pt x="108"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3" name="Line 59">
              <a:extLst>
                <a:ext uri="{FF2B5EF4-FFF2-40B4-BE49-F238E27FC236}">
                  <a16:creationId xmlns:a16="http://schemas.microsoft.com/office/drawing/2014/main" id="{3C638936-2E79-47B2-84EA-4ADE9480E91F}"/>
                </a:ext>
              </a:extLst>
            </p:cNvPr>
            <p:cNvSpPr>
              <a:spLocks noChangeShapeType="1"/>
            </p:cNvSpPr>
            <p:nvPr/>
          </p:nvSpPr>
          <p:spPr bwMode="auto">
            <a:xfrm>
              <a:off x="3099" y="2177"/>
              <a:ext cx="1" cy="11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4" name="Freeform 60">
              <a:extLst>
                <a:ext uri="{FF2B5EF4-FFF2-40B4-BE49-F238E27FC236}">
                  <a16:creationId xmlns:a16="http://schemas.microsoft.com/office/drawing/2014/main" id="{F9205AE6-AEA4-4BCE-BB43-8A38BA43C0AF}"/>
                </a:ext>
              </a:extLst>
            </p:cNvPr>
            <p:cNvSpPr>
              <a:spLocks/>
            </p:cNvSpPr>
            <p:nvPr/>
          </p:nvSpPr>
          <p:spPr bwMode="auto">
            <a:xfrm>
              <a:off x="3207" y="2680"/>
              <a:ext cx="107" cy="50"/>
            </a:xfrm>
            <a:custGeom>
              <a:avLst/>
              <a:gdLst>
                <a:gd name="T0" fmla="*/ 0 w 107"/>
                <a:gd name="T1" fmla="*/ 0 h 50"/>
                <a:gd name="T2" fmla="*/ 0 w 107"/>
                <a:gd name="T3" fmla="*/ 5 h 50"/>
                <a:gd name="T4" fmla="*/ 0 w 107"/>
                <a:gd name="T5" fmla="*/ 10 h 50"/>
                <a:gd name="T6" fmla="*/ 2 w 107"/>
                <a:gd name="T7" fmla="*/ 13 h 50"/>
                <a:gd name="T8" fmla="*/ 2 w 107"/>
                <a:gd name="T9" fmla="*/ 16 h 50"/>
                <a:gd name="T10" fmla="*/ 5 w 107"/>
                <a:gd name="T11" fmla="*/ 21 h 50"/>
                <a:gd name="T12" fmla="*/ 8 w 107"/>
                <a:gd name="T13" fmla="*/ 26 h 50"/>
                <a:gd name="T14" fmla="*/ 16 w 107"/>
                <a:gd name="T15" fmla="*/ 34 h 50"/>
                <a:gd name="T16" fmla="*/ 21 w 107"/>
                <a:gd name="T17" fmla="*/ 42 h 50"/>
                <a:gd name="T18" fmla="*/ 26 w 107"/>
                <a:gd name="T19" fmla="*/ 42 h 50"/>
                <a:gd name="T20" fmla="*/ 32 w 107"/>
                <a:gd name="T21" fmla="*/ 45 h 50"/>
                <a:gd name="T22" fmla="*/ 37 w 107"/>
                <a:gd name="T23" fmla="*/ 48 h 50"/>
                <a:gd name="T24" fmla="*/ 42 w 107"/>
                <a:gd name="T25" fmla="*/ 48 h 50"/>
                <a:gd name="T26" fmla="*/ 48 w 107"/>
                <a:gd name="T27" fmla="*/ 50 h 50"/>
                <a:gd name="T28" fmla="*/ 53 w 107"/>
                <a:gd name="T29" fmla="*/ 50 h 50"/>
                <a:gd name="T30" fmla="*/ 58 w 107"/>
                <a:gd name="T31" fmla="*/ 50 h 50"/>
                <a:gd name="T32" fmla="*/ 64 w 107"/>
                <a:gd name="T33" fmla="*/ 48 h 50"/>
                <a:gd name="T34" fmla="*/ 69 w 107"/>
                <a:gd name="T35" fmla="*/ 48 h 50"/>
                <a:gd name="T36" fmla="*/ 74 w 107"/>
                <a:gd name="T37" fmla="*/ 45 h 50"/>
                <a:gd name="T38" fmla="*/ 77 w 107"/>
                <a:gd name="T39" fmla="*/ 42 h 50"/>
                <a:gd name="T40" fmla="*/ 83 w 107"/>
                <a:gd name="T41" fmla="*/ 42 h 50"/>
                <a:gd name="T42" fmla="*/ 91 w 107"/>
                <a:gd name="T43" fmla="*/ 34 h 50"/>
                <a:gd name="T44" fmla="*/ 96 w 107"/>
                <a:gd name="T45" fmla="*/ 26 h 50"/>
                <a:gd name="T46" fmla="*/ 101 w 107"/>
                <a:gd name="T47" fmla="*/ 21 h 50"/>
                <a:gd name="T48" fmla="*/ 101 w 107"/>
                <a:gd name="T49" fmla="*/ 16 h 50"/>
                <a:gd name="T50" fmla="*/ 104 w 107"/>
                <a:gd name="T51" fmla="*/ 13 h 50"/>
                <a:gd name="T52" fmla="*/ 107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2" y="13"/>
                  </a:lnTo>
                  <a:lnTo>
                    <a:pt x="2" y="16"/>
                  </a:lnTo>
                  <a:lnTo>
                    <a:pt x="5" y="21"/>
                  </a:lnTo>
                  <a:lnTo>
                    <a:pt x="8" y="26"/>
                  </a:lnTo>
                  <a:lnTo>
                    <a:pt x="16" y="34"/>
                  </a:lnTo>
                  <a:lnTo>
                    <a:pt x="21" y="42"/>
                  </a:lnTo>
                  <a:lnTo>
                    <a:pt x="26" y="42"/>
                  </a:lnTo>
                  <a:lnTo>
                    <a:pt x="32" y="45"/>
                  </a:lnTo>
                  <a:lnTo>
                    <a:pt x="37" y="48"/>
                  </a:lnTo>
                  <a:lnTo>
                    <a:pt x="42" y="48"/>
                  </a:lnTo>
                  <a:lnTo>
                    <a:pt x="48" y="50"/>
                  </a:lnTo>
                  <a:lnTo>
                    <a:pt x="53" y="50"/>
                  </a:lnTo>
                  <a:lnTo>
                    <a:pt x="58" y="50"/>
                  </a:lnTo>
                  <a:lnTo>
                    <a:pt x="64" y="48"/>
                  </a:lnTo>
                  <a:lnTo>
                    <a:pt x="69" y="48"/>
                  </a:lnTo>
                  <a:lnTo>
                    <a:pt x="74" y="45"/>
                  </a:lnTo>
                  <a:lnTo>
                    <a:pt x="77" y="42"/>
                  </a:lnTo>
                  <a:lnTo>
                    <a:pt x="83" y="42"/>
                  </a:lnTo>
                  <a:lnTo>
                    <a:pt x="91" y="34"/>
                  </a:lnTo>
                  <a:lnTo>
                    <a:pt x="96" y="26"/>
                  </a:lnTo>
                  <a:lnTo>
                    <a:pt x="101" y="21"/>
                  </a:lnTo>
                  <a:lnTo>
                    <a:pt x="101" y="16"/>
                  </a:lnTo>
                  <a:lnTo>
                    <a:pt x="104" y="13"/>
                  </a:lnTo>
                  <a:lnTo>
                    <a:pt x="107"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5" name="Line 61">
              <a:extLst>
                <a:ext uri="{FF2B5EF4-FFF2-40B4-BE49-F238E27FC236}">
                  <a16:creationId xmlns:a16="http://schemas.microsoft.com/office/drawing/2014/main" id="{72B3BD69-60E7-4ED0-AF30-B673C5C8BB6B}"/>
                </a:ext>
              </a:extLst>
            </p:cNvPr>
            <p:cNvSpPr>
              <a:spLocks noChangeShapeType="1"/>
            </p:cNvSpPr>
            <p:nvPr/>
          </p:nvSpPr>
          <p:spPr bwMode="auto">
            <a:xfrm flipV="1">
              <a:off x="3314"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6" name="Freeform 62">
              <a:extLst>
                <a:ext uri="{FF2B5EF4-FFF2-40B4-BE49-F238E27FC236}">
                  <a16:creationId xmlns:a16="http://schemas.microsoft.com/office/drawing/2014/main" id="{F0ABF477-36C8-45F4-8067-7D1A5DAC0767}"/>
                </a:ext>
              </a:extLst>
            </p:cNvPr>
            <p:cNvSpPr>
              <a:spLocks/>
            </p:cNvSpPr>
            <p:nvPr/>
          </p:nvSpPr>
          <p:spPr bwMode="auto">
            <a:xfrm>
              <a:off x="3314" y="2150"/>
              <a:ext cx="107" cy="53"/>
            </a:xfrm>
            <a:custGeom>
              <a:avLst/>
              <a:gdLst>
                <a:gd name="T0" fmla="*/ 0 w 107"/>
                <a:gd name="T1" fmla="*/ 53 h 53"/>
                <a:gd name="T2" fmla="*/ 0 w 107"/>
                <a:gd name="T3" fmla="*/ 48 h 53"/>
                <a:gd name="T4" fmla="*/ 0 w 107"/>
                <a:gd name="T5" fmla="*/ 43 h 53"/>
                <a:gd name="T6" fmla="*/ 2 w 107"/>
                <a:gd name="T7" fmla="*/ 37 h 53"/>
                <a:gd name="T8" fmla="*/ 2 w 107"/>
                <a:gd name="T9" fmla="*/ 35 h 53"/>
                <a:gd name="T10" fmla="*/ 5 w 107"/>
                <a:gd name="T11" fmla="*/ 29 h 53"/>
                <a:gd name="T12" fmla="*/ 8 w 107"/>
                <a:gd name="T13" fmla="*/ 24 h 53"/>
                <a:gd name="T14" fmla="*/ 13 w 107"/>
                <a:gd name="T15" fmla="*/ 16 h 53"/>
                <a:gd name="T16" fmla="*/ 24 w 107"/>
                <a:gd name="T17" fmla="*/ 8 h 53"/>
                <a:gd name="T18" fmla="*/ 26 w 107"/>
                <a:gd name="T19" fmla="*/ 8 h 53"/>
                <a:gd name="T20" fmla="*/ 32 w 107"/>
                <a:gd name="T21" fmla="*/ 3 h 53"/>
                <a:gd name="T22" fmla="*/ 37 w 107"/>
                <a:gd name="T23" fmla="*/ 3 h 53"/>
                <a:gd name="T24" fmla="*/ 42 w 107"/>
                <a:gd name="T25" fmla="*/ 3 h 53"/>
                <a:gd name="T26" fmla="*/ 48 w 107"/>
                <a:gd name="T27" fmla="*/ 0 h 53"/>
                <a:gd name="T28" fmla="*/ 53 w 107"/>
                <a:gd name="T29" fmla="*/ 0 h 53"/>
                <a:gd name="T30" fmla="*/ 59 w 107"/>
                <a:gd name="T31" fmla="*/ 0 h 53"/>
                <a:gd name="T32" fmla="*/ 64 w 107"/>
                <a:gd name="T33" fmla="*/ 3 h 53"/>
                <a:gd name="T34" fmla="*/ 67 w 107"/>
                <a:gd name="T35" fmla="*/ 3 h 53"/>
                <a:gd name="T36" fmla="*/ 72 w 107"/>
                <a:gd name="T37" fmla="*/ 3 h 53"/>
                <a:gd name="T38" fmla="*/ 77 w 107"/>
                <a:gd name="T39" fmla="*/ 8 h 53"/>
                <a:gd name="T40" fmla="*/ 83 w 107"/>
                <a:gd name="T41" fmla="*/ 8 h 53"/>
                <a:gd name="T42" fmla="*/ 91 w 107"/>
                <a:gd name="T43" fmla="*/ 16 h 53"/>
                <a:gd name="T44" fmla="*/ 96 w 107"/>
                <a:gd name="T45" fmla="*/ 24 h 53"/>
                <a:gd name="T46" fmla="*/ 99 w 107"/>
                <a:gd name="T47" fmla="*/ 29 h 53"/>
                <a:gd name="T48" fmla="*/ 101 w 107"/>
                <a:gd name="T49" fmla="*/ 35 h 53"/>
                <a:gd name="T50" fmla="*/ 101 w 107"/>
                <a:gd name="T51" fmla="*/ 37 h 53"/>
                <a:gd name="T52" fmla="*/ 104 w 107"/>
                <a:gd name="T53" fmla="*/ 43 h 53"/>
                <a:gd name="T54" fmla="*/ 104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2" y="37"/>
                  </a:lnTo>
                  <a:lnTo>
                    <a:pt x="2" y="35"/>
                  </a:lnTo>
                  <a:lnTo>
                    <a:pt x="5" y="29"/>
                  </a:lnTo>
                  <a:lnTo>
                    <a:pt x="8" y="24"/>
                  </a:lnTo>
                  <a:lnTo>
                    <a:pt x="13" y="16"/>
                  </a:lnTo>
                  <a:lnTo>
                    <a:pt x="24" y="8"/>
                  </a:lnTo>
                  <a:lnTo>
                    <a:pt x="26" y="8"/>
                  </a:lnTo>
                  <a:lnTo>
                    <a:pt x="32" y="3"/>
                  </a:lnTo>
                  <a:lnTo>
                    <a:pt x="37" y="3"/>
                  </a:lnTo>
                  <a:lnTo>
                    <a:pt x="42" y="3"/>
                  </a:lnTo>
                  <a:lnTo>
                    <a:pt x="48" y="0"/>
                  </a:lnTo>
                  <a:lnTo>
                    <a:pt x="53" y="0"/>
                  </a:lnTo>
                  <a:lnTo>
                    <a:pt x="59" y="0"/>
                  </a:lnTo>
                  <a:lnTo>
                    <a:pt x="64" y="3"/>
                  </a:lnTo>
                  <a:lnTo>
                    <a:pt x="67" y="3"/>
                  </a:lnTo>
                  <a:lnTo>
                    <a:pt x="72" y="3"/>
                  </a:lnTo>
                  <a:lnTo>
                    <a:pt x="77" y="8"/>
                  </a:lnTo>
                  <a:lnTo>
                    <a:pt x="83" y="8"/>
                  </a:lnTo>
                  <a:lnTo>
                    <a:pt x="91" y="16"/>
                  </a:lnTo>
                  <a:lnTo>
                    <a:pt x="96" y="24"/>
                  </a:lnTo>
                  <a:lnTo>
                    <a:pt x="99" y="29"/>
                  </a:lnTo>
                  <a:lnTo>
                    <a:pt x="101" y="35"/>
                  </a:lnTo>
                  <a:lnTo>
                    <a:pt x="101" y="37"/>
                  </a:lnTo>
                  <a:lnTo>
                    <a:pt x="104" y="43"/>
                  </a:lnTo>
                  <a:lnTo>
                    <a:pt x="104"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7" name="Freeform 63">
              <a:extLst>
                <a:ext uri="{FF2B5EF4-FFF2-40B4-BE49-F238E27FC236}">
                  <a16:creationId xmlns:a16="http://schemas.microsoft.com/office/drawing/2014/main" id="{971E7387-11F1-4091-A6BD-77DE9D96EB3F}"/>
                </a:ext>
              </a:extLst>
            </p:cNvPr>
            <p:cNvSpPr>
              <a:spLocks/>
            </p:cNvSpPr>
            <p:nvPr/>
          </p:nvSpPr>
          <p:spPr bwMode="auto">
            <a:xfrm>
              <a:off x="3421" y="2680"/>
              <a:ext cx="104" cy="50"/>
            </a:xfrm>
            <a:custGeom>
              <a:avLst/>
              <a:gdLst>
                <a:gd name="T0" fmla="*/ 0 w 104"/>
                <a:gd name="T1" fmla="*/ 0 h 50"/>
                <a:gd name="T2" fmla="*/ 0 w 104"/>
                <a:gd name="T3" fmla="*/ 5 h 50"/>
                <a:gd name="T4" fmla="*/ 0 w 104"/>
                <a:gd name="T5" fmla="*/ 10 h 50"/>
                <a:gd name="T6" fmla="*/ 0 w 104"/>
                <a:gd name="T7" fmla="*/ 13 h 50"/>
                <a:gd name="T8" fmla="*/ 2 w 104"/>
                <a:gd name="T9" fmla="*/ 16 h 50"/>
                <a:gd name="T10" fmla="*/ 5 w 104"/>
                <a:gd name="T11" fmla="*/ 21 h 50"/>
                <a:gd name="T12" fmla="*/ 8 w 104"/>
                <a:gd name="T13" fmla="*/ 26 h 50"/>
                <a:gd name="T14" fmla="*/ 13 w 104"/>
                <a:gd name="T15" fmla="*/ 34 h 50"/>
                <a:gd name="T16" fmla="*/ 21 w 104"/>
                <a:gd name="T17" fmla="*/ 42 h 50"/>
                <a:gd name="T18" fmla="*/ 26 w 104"/>
                <a:gd name="T19" fmla="*/ 42 h 50"/>
                <a:gd name="T20" fmla="*/ 32 w 104"/>
                <a:gd name="T21" fmla="*/ 45 h 50"/>
                <a:gd name="T22" fmla="*/ 37 w 104"/>
                <a:gd name="T23" fmla="*/ 48 h 50"/>
                <a:gd name="T24" fmla="*/ 40 w 104"/>
                <a:gd name="T25" fmla="*/ 48 h 50"/>
                <a:gd name="T26" fmla="*/ 48 w 104"/>
                <a:gd name="T27" fmla="*/ 50 h 50"/>
                <a:gd name="T28" fmla="*/ 53 w 104"/>
                <a:gd name="T29" fmla="*/ 50 h 50"/>
                <a:gd name="T30" fmla="*/ 59 w 104"/>
                <a:gd name="T31" fmla="*/ 50 h 50"/>
                <a:gd name="T32" fmla="*/ 64 w 104"/>
                <a:gd name="T33" fmla="*/ 48 h 50"/>
                <a:gd name="T34" fmla="*/ 67 w 104"/>
                <a:gd name="T35" fmla="*/ 48 h 50"/>
                <a:gd name="T36" fmla="*/ 72 w 104"/>
                <a:gd name="T37" fmla="*/ 45 h 50"/>
                <a:gd name="T38" fmla="*/ 77 w 104"/>
                <a:gd name="T39" fmla="*/ 42 h 50"/>
                <a:gd name="T40" fmla="*/ 80 w 104"/>
                <a:gd name="T41" fmla="*/ 42 h 50"/>
                <a:gd name="T42" fmla="*/ 88 w 104"/>
                <a:gd name="T43" fmla="*/ 34 h 50"/>
                <a:gd name="T44" fmla="*/ 93 w 104"/>
                <a:gd name="T45" fmla="*/ 26 h 50"/>
                <a:gd name="T46" fmla="*/ 99 w 104"/>
                <a:gd name="T47" fmla="*/ 21 h 50"/>
                <a:gd name="T48" fmla="*/ 99 w 104"/>
                <a:gd name="T49" fmla="*/ 16 h 50"/>
                <a:gd name="T50" fmla="*/ 101 w 104"/>
                <a:gd name="T51" fmla="*/ 13 h 50"/>
                <a:gd name="T52" fmla="*/ 104 w 104"/>
                <a:gd name="T53" fmla="*/ 10 h 50"/>
                <a:gd name="T54" fmla="*/ 104 w 104"/>
                <a:gd name="T55" fmla="*/ 5 h 50"/>
                <a:gd name="T56" fmla="*/ 104 w 104"/>
                <a:gd name="T57" fmla="*/ 0 h 50"/>
                <a:gd name="T58" fmla="*/ 104 w 104"/>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0">
                  <a:moveTo>
                    <a:pt x="0" y="0"/>
                  </a:moveTo>
                  <a:lnTo>
                    <a:pt x="0" y="5"/>
                  </a:lnTo>
                  <a:lnTo>
                    <a:pt x="0" y="10"/>
                  </a:lnTo>
                  <a:lnTo>
                    <a:pt x="0" y="13"/>
                  </a:lnTo>
                  <a:lnTo>
                    <a:pt x="2" y="16"/>
                  </a:lnTo>
                  <a:lnTo>
                    <a:pt x="5" y="21"/>
                  </a:lnTo>
                  <a:lnTo>
                    <a:pt x="8" y="26"/>
                  </a:lnTo>
                  <a:lnTo>
                    <a:pt x="13" y="34"/>
                  </a:lnTo>
                  <a:lnTo>
                    <a:pt x="21" y="42"/>
                  </a:lnTo>
                  <a:lnTo>
                    <a:pt x="26" y="42"/>
                  </a:lnTo>
                  <a:lnTo>
                    <a:pt x="32" y="45"/>
                  </a:lnTo>
                  <a:lnTo>
                    <a:pt x="37" y="48"/>
                  </a:lnTo>
                  <a:lnTo>
                    <a:pt x="40" y="48"/>
                  </a:lnTo>
                  <a:lnTo>
                    <a:pt x="48" y="50"/>
                  </a:lnTo>
                  <a:lnTo>
                    <a:pt x="53" y="50"/>
                  </a:lnTo>
                  <a:lnTo>
                    <a:pt x="59" y="50"/>
                  </a:lnTo>
                  <a:lnTo>
                    <a:pt x="64" y="48"/>
                  </a:lnTo>
                  <a:lnTo>
                    <a:pt x="67" y="48"/>
                  </a:lnTo>
                  <a:lnTo>
                    <a:pt x="72" y="45"/>
                  </a:lnTo>
                  <a:lnTo>
                    <a:pt x="77" y="42"/>
                  </a:lnTo>
                  <a:lnTo>
                    <a:pt x="80" y="42"/>
                  </a:lnTo>
                  <a:lnTo>
                    <a:pt x="88" y="34"/>
                  </a:lnTo>
                  <a:lnTo>
                    <a:pt x="93" y="26"/>
                  </a:lnTo>
                  <a:lnTo>
                    <a:pt x="99" y="21"/>
                  </a:lnTo>
                  <a:lnTo>
                    <a:pt x="99" y="16"/>
                  </a:lnTo>
                  <a:lnTo>
                    <a:pt x="101" y="13"/>
                  </a:lnTo>
                  <a:lnTo>
                    <a:pt x="104" y="10"/>
                  </a:lnTo>
                  <a:lnTo>
                    <a:pt x="104" y="5"/>
                  </a:lnTo>
                  <a:lnTo>
                    <a:pt x="104" y="0"/>
                  </a:lnTo>
                  <a:lnTo>
                    <a:pt x="104"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8" name="Line 64">
              <a:extLst>
                <a:ext uri="{FF2B5EF4-FFF2-40B4-BE49-F238E27FC236}">
                  <a16:creationId xmlns:a16="http://schemas.microsoft.com/office/drawing/2014/main" id="{0C24D3BB-B10E-4458-8D9B-733CD7C4E0ED}"/>
                </a:ext>
              </a:extLst>
            </p:cNvPr>
            <p:cNvSpPr>
              <a:spLocks noChangeShapeType="1"/>
            </p:cNvSpPr>
            <p:nvPr/>
          </p:nvSpPr>
          <p:spPr bwMode="auto">
            <a:xfrm flipV="1">
              <a:off x="3516" y="218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9" name="Freeform 65">
              <a:extLst>
                <a:ext uri="{FF2B5EF4-FFF2-40B4-BE49-F238E27FC236}">
                  <a16:creationId xmlns:a16="http://schemas.microsoft.com/office/drawing/2014/main" id="{A4DEF0E8-FF41-4EEB-88F9-0AFEE2032BE4}"/>
                </a:ext>
              </a:extLst>
            </p:cNvPr>
            <p:cNvSpPr>
              <a:spLocks/>
            </p:cNvSpPr>
            <p:nvPr/>
          </p:nvSpPr>
          <p:spPr bwMode="auto">
            <a:xfrm>
              <a:off x="3525" y="2150"/>
              <a:ext cx="107" cy="53"/>
            </a:xfrm>
            <a:custGeom>
              <a:avLst/>
              <a:gdLst>
                <a:gd name="T0" fmla="*/ 0 w 107"/>
                <a:gd name="T1" fmla="*/ 53 h 53"/>
                <a:gd name="T2" fmla="*/ 0 w 107"/>
                <a:gd name="T3" fmla="*/ 48 h 53"/>
                <a:gd name="T4" fmla="*/ 0 w 107"/>
                <a:gd name="T5" fmla="*/ 43 h 53"/>
                <a:gd name="T6" fmla="*/ 3 w 107"/>
                <a:gd name="T7" fmla="*/ 37 h 53"/>
                <a:gd name="T8" fmla="*/ 5 w 107"/>
                <a:gd name="T9" fmla="*/ 35 h 53"/>
                <a:gd name="T10" fmla="*/ 5 w 107"/>
                <a:gd name="T11" fmla="*/ 29 h 53"/>
                <a:gd name="T12" fmla="*/ 11 w 107"/>
                <a:gd name="T13" fmla="*/ 24 h 53"/>
                <a:gd name="T14" fmla="*/ 16 w 107"/>
                <a:gd name="T15" fmla="*/ 16 h 53"/>
                <a:gd name="T16" fmla="*/ 24 w 107"/>
                <a:gd name="T17" fmla="*/ 8 h 53"/>
                <a:gd name="T18" fmla="*/ 27 w 107"/>
                <a:gd name="T19" fmla="*/ 8 h 53"/>
                <a:gd name="T20" fmla="*/ 32 w 107"/>
                <a:gd name="T21" fmla="*/ 3 h 53"/>
                <a:gd name="T22" fmla="*/ 38 w 107"/>
                <a:gd name="T23" fmla="*/ 3 h 53"/>
                <a:gd name="T24" fmla="*/ 43 w 107"/>
                <a:gd name="T25" fmla="*/ 3 h 53"/>
                <a:gd name="T26" fmla="*/ 48 w 107"/>
                <a:gd name="T27" fmla="*/ 0 h 53"/>
                <a:gd name="T28" fmla="*/ 54 w 107"/>
                <a:gd name="T29" fmla="*/ 0 h 53"/>
                <a:gd name="T30" fmla="*/ 59 w 107"/>
                <a:gd name="T31" fmla="*/ 0 h 53"/>
                <a:gd name="T32" fmla="*/ 64 w 107"/>
                <a:gd name="T33" fmla="*/ 3 h 53"/>
                <a:gd name="T34" fmla="*/ 70 w 107"/>
                <a:gd name="T35" fmla="*/ 3 h 53"/>
                <a:gd name="T36" fmla="*/ 75 w 107"/>
                <a:gd name="T37" fmla="*/ 3 h 53"/>
                <a:gd name="T38" fmla="*/ 78 w 107"/>
                <a:gd name="T39" fmla="*/ 8 h 53"/>
                <a:gd name="T40" fmla="*/ 83 w 107"/>
                <a:gd name="T41" fmla="*/ 8 h 53"/>
                <a:gd name="T42" fmla="*/ 91 w 107"/>
                <a:gd name="T43" fmla="*/ 16 h 53"/>
                <a:gd name="T44" fmla="*/ 99 w 107"/>
                <a:gd name="T45" fmla="*/ 24 h 53"/>
                <a:gd name="T46" fmla="*/ 99 w 107"/>
                <a:gd name="T47" fmla="*/ 29 h 53"/>
                <a:gd name="T48" fmla="*/ 102 w 107"/>
                <a:gd name="T49" fmla="*/ 35 h 53"/>
                <a:gd name="T50" fmla="*/ 105 w 107"/>
                <a:gd name="T51" fmla="*/ 37 h 53"/>
                <a:gd name="T52" fmla="*/ 105 w 107"/>
                <a:gd name="T53" fmla="*/ 43 h 53"/>
                <a:gd name="T54" fmla="*/ 105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3" y="37"/>
                  </a:lnTo>
                  <a:lnTo>
                    <a:pt x="5" y="35"/>
                  </a:lnTo>
                  <a:lnTo>
                    <a:pt x="5" y="29"/>
                  </a:lnTo>
                  <a:lnTo>
                    <a:pt x="11" y="24"/>
                  </a:lnTo>
                  <a:lnTo>
                    <a:pt x="16" y="16"/>
                  </a:lnTo>
                  <a:lnTo>
                    <a:pt x="24" y="8"/>
                  </a:lnTo>
                  <a:lnTo>
                    <a:pt x="27" y="8"/>
                  </a:lnTo>
                  <a:lnTo>
                    <a:pt x="32" y="3"/>
                  </a:lnTo>
                  <a:lnTo>
                    <a:pt x="38" y="3"/>
                  </a:lnTo>
                  <a:lnTo>
                    <a:pt x="43" y="3"/>
                  </a:lnTo>
                  <a:lnTo>
                    <a:pt x="48" y="0"/>
                  </a:lnTo>
                  <a:lnTo>
                    <a:pt x="54" y="0"/>
                  </a:lnTo>
                  <a:lnTo>
                    <a:pt x="59" y="0"/>
                  </a:lnTo>
                  <a:lnTo>
                    <a:pt x="64" y="3"/>
                  </a:lnTo>
                  <a:lnTo>
                    <a:pt x="70" y="3"/>
                  </a:lnTo>
                  <a:lnTo>
                    <a:pt x="75" y="3"/>
                  </a:lnTo>
                  <a:lnTo>
                    <a:pt x="78" y="8"/>
                  </a:lnTo>
                  <a:lnTo>
                    <a:pt x="83" y="8"/>
                  </a:lnTo>
                  <a:lnTo>
                    <a:pt x="91" y="16"/>
                  </a:lnTo>
                  <a:lnTo>
                    <a:pt x="99" y="24"/>
                  </a:lnTo>
                  <a:lnTo>
                    <a:pt x="99" y="29"/>
                  </a:lnTo>
                  <a:lnTo>
                    <a:pt x="102" y="35"/>
                  </a:lnTo>
                  <a:lnTo>
                    <a:pt x="105" y="37"/>
                  </a:lnTo>
                  <a:lnTo>
                    <a:pt x="105" y="43"/>
                  </a:lnTo>
                  <a:lnTo>
                    <a:pt x="105"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0" name="Freeform 66">
              <a:extLst>
                <a:ext uri="{FF2B5EF4-FFF2-40B4-BE49-F238E27FC236}">
                  <a16:creationId xmlns:a16="http://schemas.microsoft.com/office/drawing/2014/main" id="{473E36D7-80E6-4440-87B0-5397C325DE35}"/>
                </a:ext>
              </a:extLst>
            </p:cNvPr>
            <p:cNvSpPr>
              <a:spLocks/>
            </p:cNvSpPr>
            <p:nvPr/>
          </p:nvSpPr>
          <p:spPr bwMode="auto">
            <a:xfrm>
              <a:off x="3632" y="2680"/>
              <a:ext cx="107" cy="50"/>
            </a:xfrm>
            <a:custGeom>
              <a:avLst/>
              <a:gdLst>
                <a:gd name="T0" fmla="*/ 0 w 107"/>
                <a:gd name="T1" fmla="*/ 0 h 50"/>
                <a:gd name="T2" fmla="*/ 0 w 107"/>
                <a:gd name="T3" fmla="*/ 5 h 50"/>
                <a:gd name="T4" fmla="*/ 0 w 107"/>
                <a:gd name="T5" fmla="*/ 10 h 50"/>
                <a:gd name="T6" fmla="*/ 3 w 107"/>
                <a:gd name="T7" fmla="*/ 13 h 50"/>
                <a:gd name="T8" fmla="*/ 3 w 107"/>
                <a:gd name="T9" fmla="*/ 16 h 50"/>
                <a:gd name="T10" fmla="*/ 6 w 107"/>
                <a:gd name="T11" fmla="*/ 21 h 50"/>
                <a:gd name="T12" fmla="*/ 8 w 107"/>
                <a:gd name="T13" fmla="*/ 26 h 50"/>
                <a:gd name="T14" fmla="*/ 16 w 107"/>
                <a:gd name="T15" fmla="*/ 34 h 50"/>
                <a:gd name="T16" fmla="*/ 24 w 107"/>
                <a:gd name="T17" fmla="*/ 42 h 50"/>
                <a:gd name="T18" fmla="*/ 30 w 107"/>
                <a:gd name="T19" fmla="*/ 42 h 50"/>
                <a:gd name="T20" fmla="*/ 32 w 107"/>
                <a:gd name="T21" fmla="*/ 45 h 50"/>
                <a:gd name="T22" fmla="*/ 38 w 107"/>
                <a:gd name="T23" fmla="*/ 48 h 50"/>
                <a:gd name="T24" fmla="*/ 43 w 107"/>
                <a:gd name="T25" fmla="*/ 48 h 50"/>
                <a:gd name="T26" fmla="*/ 48 w 107"/>
                <a:gd name="T27" fmla="*/ 50 h 50"/>
                <a:gd name="T28" fmla="*/ 54 w 107"/>
                <a:gd name="T29" fmla="*/ 50 h 50"/>
                <a:gd name="T30" fmla="*/ 59 w 107"/>
                <a:gd name="T31" fmla="*/ 50 h 50"/>
                <a:gd name="T32" fmla="*/ 64 w 107"/>
                <a:gd name="T33" fmla="*/ 48 h 50"/>
                <a:gd name="T34" fmla="*/ 70 w 107"/>
                <a:gd name="T35" fmla="*/ 48 h 50"/>
                <a:gd name="T36" fmla="*/ 75 w 107"/>
                <a:gd name="T37" fmla="*/ 45 h 50"/>
                <a:gd name="T38" fmla="*/ 78 w 107"/>
                <a:gd name="T39" fmla="*/ 42 h 50"/>
                <a:gd name="T40" fmla="*/ 83 w 107"/>
                <a:gd name="T41" fmla="*/ 42 h 50"/>
                <a:gd name="T42" fmla="*/ 91 w 107"/>
                <a:gd name="T43" fmla="*/ 34 h 50"/>
                <a:gd name="T44" fmla="*/ 97 w 107"/>
                <a:gd name="T45" fmla="*/ 26 h 50"/>
                <a:gd name="T46" fmla="*/ 99 w 107"/>
                <a:gd name="T47" fmla="*/ 21 h 50"/>
                <a:gd name="T48" fmla="*/ 102 w 107"/>
                <a:gd name="T49" fmla="*/ 16 h 50"/>
                <a:gd name="T50" fmla="*/ 102 w 107"/>
                <a:gd name="T51" fmla="*/ 13 h 50"/>
                <a:gd name="T52" fmla="*/ 105 w 107"/>
                <a:gd name="T53" fmla="*/ 10 h 50"/>
                <a:gd name="T54" fmla="*/ 105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3" y="16"/>
                  </a:lnTo>
                  <a:lnTo>
                    <a:pt x="6" y="21"/>
                  </a:lnTo>
                  <a:lnTo>
                    <a:pt x="8" y="26"/>
                  </a:lnTo>
                  <a:lnTo>
                    <a:pt x="16" y="34"/>
                  </a:lnTo>
                  <a:lnTo>
                    <a:pt x="24" y="42"/>
                  </a:lnTo>
                  <a:lnTo>
                    <a:pt x="30" y="42"/>
                  </a:lnTo>
                  <a:lnTo>
                    <a:pt x="32" y="45"/>
                  </a:lnTo>
                  <a:lnTo>
                    <a:pt x="38" y="48"/>
                  </a:lnTo>
                  <a:lnTo>
                    <a:pt x="43" y="48"/>
                  </a:lnTo>
                  <a:lnTo>
                    <a:pt x="48" y="50"/>
                  </a:lnTo>
                  <a:lnTo>
                    <a:pt x="54" y="50"/>
                  </a:lnTo>
                  <a:lnTo>
                    <a:pt x="59" y="50"/>
                  </a:lnTo>
                  <a:lnTo>
                    <a:pt x="64" y="48"/>
                  </a:lnTo>
                  <a:lnTo>
                    <a:pt x="70" y="48"/>
                  </a:lnTo>
                  <a:lnTo>
                    <a:pt x="75" y="45"/>
                  </a:lnTo>
                  <a:lnTo>
                    <a:pt x="78" y="42"/>
                  </a:lnTo>
                  <a:lnTo>
                    <a:pt x="83" y="42"/>
                  </a:lnTo>
                  <a:lnTo>
                    <a:pt x="91" y="34"/>
                  </a:lnTo>
                  <a:lnTo>
                    <a:pt x="97" y="26"/>
                  </a:lnTo>
                  <a:lnTo>
                    <a:pt x="99" y="21"/>
                  </a:lnTo>
                  <a:lnTo>
                    <a:pt x="102" y="16"/>
                  </a:lnTo>
                  <a:lnTo>
                    <a:pt x="102" y="13"/>
                  </a:lnTo>
                  <a:lnTo>
                    <a:pt x="105" y="10"/>
                  </a:lnTo>
                  <a:lnTo>
                    <a:pt x="105"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1" name="Line 67">
              <a:extLst>
                <a:ext uri="{FF2B5EF4-FFF2-40B4-BE49-F238E27FC236}">
                  <a16:creationId xmlns:a16="http://schemas.microsoft.com/office/drawing/2014/main" id="{7BDFAA68-F1B1-4E37-AB4D-D4450F1A38E1}"/>
                </a:ext>
              </a:extLst>
            </p:cNvPr>
            <p:cNvSpPr>
              <a:spLocks noChangeShapeType="1"/>
            </p:cNvSpPr>
            <p:nvPr/>
          </p:nvSpPr>
          <p:spPr bwMode="auto">
            <a:xfrm flipV="1">
              <a:off x="3739"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2" name="Freeform 68">
              <a:extLst>
                <a:ext uri="{FF2B5EF4-FFF2-40B4-BE49-F238E27FC236}">
                  <a16:creationId xmlns:a16="http://schemas.microsoft.com/office/drawing/2014/main" id="{97CD4479-EA83-4D87-9791-32002565006A}"/>
                </a:ext>
              </a:extLst>
            </p:cNvPr>
            <p:cNvSpPr>
              <a:spLocks/>
            </p:cNvSpPr>
            <p:nvPr/>
          </p:nvSpPr>
          <p:spPr bwMode="auto">
            <a:xfrm>
              <a:off x="3739" y="2150"/>
              <a:ext cx="107" cy="53"/>
            </a:xfrm>
            <a:custGeom>
              <a:avLst/>
              <a:gdLst>
                <a:gd name="T0" fmla="*/ 0 w 107"/>
                <a:gd name="T1" fmla="*/ 53 h 53"/>
                <a:gd name="T2" fmla="*/ 0 w 107"/>
                <a:gd name="T3" fmla="*/ 48 h 53"/>
                <a:gd name="T4" fmla="*/ 0 w 107"/>
                <a:gd name="T5" fmla="*/ 43 h 53"/>
                <a:gd name="T6" fmla="*/ 0 w 107"/>
                <a:gd name="T7" fmla="*/ 37 h 53"/>
                <a:gd name="T8" fmla="*/ 3 w 107"/>
                <a:gd name="T9" fmla="*/ 35 h 53"/>
                <a:gd name="T10" fmla="*/ 6 w 107"/>
                <a:gd name="T11" fmla="*/ 29 h 53"/>
                <a:gd name="T12" fmla="*/ 8 w 107"/>
                <a:gd name="T13" fmla="*/ 24 h 53"/>
                <a:gd name="T14" fmla="*/ 14 w 107"/>
                <a:gd name="T15" fmla="*/ 16 h 53"/>
                <a:gd name="T16" fmla="*/ 22 w 107"/>
                <a:gd name="T17" fmla="*/ 8 h 53"/>
                <a:gd name="T18" fmla="*/ 27 w 107"/>
                <a:gd name="T19" fmla="*/ 8 h 53"/>
                <a:gd name="T20" fmla="*/ 30 w 107"/>
                <a:gd name="T21" fmla="*/ 3 h 53"/>
                <a:gd name="T22" fmla="*/ 35 w 107"/>
                <a:gd name="T23" fmla="*/ 3 h 53"/>
                <a:gd name="T24" fmla="*/ 40 w 107"/>
                <a:gd name="T25" fmla="*/ 3 h 53"/>
                <a:gd name="T26" fmla="*/ 46 w 107"/>
                <a:gd name="T27" fmla="*/ 0 h 53"/>
                <a:gd name="T28" fmla="*/ 51 w 107"/>
                <a:gd name="T29" fmla="*/ 0 h 53"/>
                <a:gd name="T30" fmla="*/ 57 w 107"/>
                <a:gd name="T31" fmla="*/ 0 h 53"/>
                <a:gd name="T32" fmla="*/ 62 w 107"/>
                <a:gd name="T33" fmla="*/ 3 h 53"/>
                <a:gd name="T34" fmla="*/ 67 w 107"/>
                <a:gd name="T35" fmla="*/ 3 h 53"/>
                <a:gd name="T36" fmla="*/ 73 w 107"/>
                <a:gd name="T37" fmla="*/ 3 h 53"/>
                <a:gd name="T38" fmla="*/ 78 w 107"/>
                <a:gd name="T39" fmla="*/ 8 h 53"/>
                <a:gd name="T40" fmla="*/ 83 w 107"/>
                <a:gd name="T41" fmla="*/ 8 h 53"/>
                <a:gd name="T42" fmla="*/ 91 w 107"/>
                <a:gd name="T43" fmla="*/ 16 h 53"/>
                <a:gd name="T44" fmla="*/ 97 w 107"/>
                <a:gd name="T45" fmla="*/ 24 h 53"/>
                <a:gd name="T46" fmla="*/ 99 w 107"/>
                <a:gd name="T47" fmla="*/ 29 h 53"/>
                <a:gd name="T48" fmla="*/ 102 w 107"/>
                <a:gd name="T49" fmla="*/ 35 h 53"/>
                <a:gd name="T50" fmla="*/ 102 w 107"/>
                <a:gd name="T51" fmla="*/ 37 h 53"/>
                <a:gd name="T52" fmla="*/ 105 w 107"/>
                <a:gd name="T53" fmla="*/ 43 h 53"/>
                <a:gd name="T54" fmla="*/ 105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0" y="37"/>
                  </a:lnTo>
                  <a:lnTo>
                    <a:pt x="3" y="35"/>
                  </a:lnTo>
                  <a:lnTo>
                    <a:pt x="6" y="29"/>
                  </a:lnTo>
                  <a:lnTo>
                    <a:pt x="8" y="24"/>
                  </a:lnTo>
                  <a:lnTo>
                    <a:pt x="14" y="16"/>
                  </a:lnTo>
                  <a:lnTo>
                    <a:pt x="22" y="8"/>
                  </a:lnTo>
                  <a:lnTo>
                    <a:pt x="27" y="8"/>
                  </a:lnTo>
                  <a:lnTo>
                    <a:pt x="30" y="3"/>
                  </a:lnTo>
                  <a:lnTo>
                    <a:pt x="35" y="3"/>
                  </a:lnTo>
                  <a:lnTo>
                    <a:pt x="40" y="3"/>
                  </a:lnTo>
                  <a:lnTo>
                    <a:pt x="46" y="0"/>
                  </a:lnTo>
                  <a:lnTo>
                    <a:pt x="51" y="0"/>
                  </a:lnTo>
                  <a:lnTo>
                    <a:pt x="57" y="0"/>
                  </a:lnTo>
                  <a:lnTo>
                    <a:pt x="62" y="3"/>
                  </a:lnTo>
                  <a:lnTo>
                    <a:pt x="67" y="3"/>
                  </a:lnTo>
                  <a:lnTo>
                    <a:pt x="73" y="3"/>
                  </a:lnTo>
                  <a:lnTo>
                    <a:pt x="78" y="8"/>
                  </a:lnTo>
                  <a:lnTo>
                    <a:pt x="83" y="8"/>
                  </a:lnTo>
                  <a:lnTo>
                    <a:pt x="91" y="16"/>
                  </a:lnTo>
                  <a:lnTo>
                    <a:pt x="97" y="24"/>
                  </a:lnTo>
                  <a:lnTo>
                    <a:pt x="99" y="29"/>
                  </a:lnTo>
                  <a:lnTo>
                    <a:pt x="102" y="35"/>
                  </a:lnTo>
                  <a:lnTo>
                    <a:pt x="102" y="37"/>
                  </a:lnTo>
                  <a:lnTo>
                    <a:pt x="105" y="43"/>
                  </a:lnTo>
                  <a:lnTo>
                    <a:pt x="105"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3" name="Freeform 69">
              <a:extLst>
                <a:ext uri="{FF2B5EF4-FFF2-40B4-BE49-F238E27FC236}">
                  <a16:creationId xmlns:a16="http://schemas.microsoft.com/office/drawing/2014/main" id="{C9D88DAC-B9F5-44FC-86C1-5A8F776E34BF}"/>
                </a:ext>
              </a:extLst>
            </p:cNvPr>
            <p:cNvSpPr>
              <a:spLocks/>
            </p:cNvSpPr>
            <p:nvPr/>
          </p:nvSpPr>
          <p:spPr bwMode="auto">
            <a:xfrm>
              <a:off x="3846" y="2680"/>
              <a:ext cx="105" cy="50"/>
            </a:xfrm>
            <a:custGeom>
              <a:avLst/>
              <a:gdLst>
                <a:gd name="T0" fmla="*/ 0 w 105"/>
                <a:gd name="T1" fmla="*/ 0 h 50"/>
                <a:gd name="T2" fmla="*/ 0 w 105"/>
                <a:gd name="T3" fmla="*/ 5 h 50"/>
                <a:gd name="T4" fmla="*/ 0 w 105"/>
                <a:gd name="T5" fmla="*/ 10 h 50"/>
                <a:gd name="T6" fmla="*/ 0 w 105"/>
                <a:gd name="T7" fmla="*/ 13 h 50"/>
                <a:gd name="T8" fmla="*/ 3 w 105"/>
                <a:gd name="T9" fmla="*/ 16 h 50"/>
                <a:gd name="T10" fmla="*/ 6 w 105"/>
                <a:gd name="T11" fmla="*/ 21 h 50"/>
                <a:gd name="T12" fmla="*/ 8 w 105"/>
                <a:gd name="T13" fmla="*/ 26 h 50"/>
                <a:gd name="T14" fmla="*/ 14 w 105"/>
                <a:gd name="T15" fmla="*/ 34 h 50"/>
                <a:gd name="T16" fmla="*/ 22 w 105"/>
                <a:gd name="T17" fmla="*/ 42 h 50"/>
                <a:gd name="T18" fmla="*/ 27 w 105"/>
                <a:gd name="T19" fmla="*/ 42 h 50"/>
                <a:gd name="T20" fmla="*/ 33 w 105"/>
                <a:gd name="T21" fmla="*/ 45 h 50"/>
                <a:gd name="T22" fmla="*/ 38 w 105"/>
                <a:gd name="T23" fmla="*/ 48 h 50"/>
                <a:gd name="T24" fmla="*/ 41 w 105"/>
                <a:gd name="T25" fmla="*/ 48 h 50"/>
                <a:gd name="T26" fmla="*/ 49 w 105"/>
                <a:gd name="T27" fmla="*/ 50 h 50"/>
                <a:gd name="T28" fmla="*/ 54 w 105"/>
                <a:gd name="T29" fmla="*/ 50 h 50"/>
                <a:gd name="T30" fmla="*/ 59 w 105"/>
                <a:gd name="T31" fmla="*/ 50 h 50"/>
                <a:gd name="T32" fmla="*/ 65 w 105"/>
                <a:gd name="T33" fmla="*/ 48 h 50"/>
                <a:gd name="T34" fmla="*/ 67 w 105"/>
                <a:gd name="T35" fmla="*/ 48 h 50"/>
                <a:gd name="T36" fmla="*/ 73 w 105"/>
                <a:gd name="T37" fmla="*/ 45 h 50"/>
                <a:gd name="T38" fmla="*/ 78 w 105"/>
                <a:gd name="T39" fmla="*/ 42 h 50"/>
                <a:gd name="T40" fmla="*/ 81 w 105"/>
                <a:gd name="T41" fmla="*/ 42 h 50"/>
                <a:gd name="T42" fmla="*/ 89 w 105"/>
                <a:gd name="T43" fmla="*/ 34 h 50"/>
                <a:gd name="T44" fmla="*/ 94 w 105"/>
                <a:gd name="T45" fmla="*/ 26 h 50"/>
                <a:gd name="T46" fmla="*/ 99 w 105"/>
                <a:gd name="T47" fmla="*/ 21 h 50"/>
                <a:gd name="T48" fmla="*/ 99 w 105"/>
                <a:gd name="T49" fmla="*/ 16 h 50"/>
                <a:gd name="T50" fmla="*/ 102 w 105"/>
                <a:gd name="T51" fmla="*/ 13 h 50"/>
                <a:gd name="T52" fmla="*/ 105 w 105"/>
                <a:gd name="T53" fmla="*/ 10 h 50"/>
                <a:gd name="T54" fmla="*/ 105 w 105"/>
                <a:gd name="T55" fmla="*/ 5 h 50"/>
                <a:gd name="T56" fmla="*/ 105 w 105"/>
                <a:gd name="T57" fmla="*/ 0 h 50"/>
                <a:gd name="T58" fmla="*/ 105 w 105"/>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0">
                  <a:moveTo>
                    <a:pt x="0" y="0"/>
                  </a:moveTo>
                  <a:lnTo>
                    <a:pt x="0" y="5"/>
                  </a:lnTo>
                  <a:lnTo>
                    <a:pt x="0" y="10"/>
                  </a:lnTo>
                  <a:lnTo>
                    <a:pt x="0" y="13"/>
                  </a:lnTo>
                  <a:lnTo>
                    <a:pt x="3" y="16"/>
                  </a:lnTo>
                  <a:lnTo>
                    <a:pt x="6" y="21"/>
                  </a:lnTo>
                  <a:lnTo>
                    <a:pt x="8" y="26"/>
                  </a:lnTo>
                  <a:lnTo>
                    <a:pt x="14" y="34"/>
                  </a:lnTo>
                  <a:lnTo>
                    <a:pt x="22" y="42"/>
                  </a:lnTo>
                  <a:lnTo>
                    <a:pt x="27" y="42"/>
                  </a:lnTo>
                  <a:lnTo>
                    <a:pt x="33" y="45"/>
                  </a:lnTo>
                  <a:lnTo>
                    <a:pt x="38" y="48"/>
                  </a:lnTo>
                  <a:lnTo>
                    <a:pt x="41" y="48"/>
                  </a:lnTo>
                  <a:lnTo>
                    <a:pt x="49" y="50"/>
                  </a:lnTo>
                  <a:lnTo>
                    <a:pt x="54" y="50"/>
                  </a:lnTo>
                  <a:lnTo>
                    <a:pt x="59" y="50"/>
                  </a:lnTo>
                  <a:lnTo>
                    <a:pt x="65" y="48"/>
                  </a:lnTo>
                  <a:lnTo>
                    <a:pt x="67" y="48"/>
                  </a:lnTo>
                  <a:lnTo>
                    <a:pt x="73" y="45"/>
                  </a:lnTo>
                  <a:lnTo>
                    <a:pt x="78" y="42"/>
                  </a:lnTo>
                  <a:lnTo>
                    <a:pt x="81" y="42"/>
                  </a:lnTo>
                  <a:lnTo>
                    <a:pt x="89" y="34"/>
                  </a:lnTo>
                  <a:lnTo>
                    <a:pt x="94" y="26"/>
                  </a:lnTo>
                  <a:lnTo>
                    <a:pt x="99" y="21"/>
                  </a:lnTo>
                  <a:lnTo>
                    <a:pt x="99" y="16"/>
                  </a:lnTo>
                  <a:lnTo>
                    <a:pt x="102" y="13"/>
                  </a:lnTo>
                  <a:lnTo>
                    <a:pt x="105" y="10"/>
                  </a:lnTo>
                  <a:lnTo>
                    <a:pt x="105" y="5"/>
                  </a:lnTo>
                  <a:lnTo>
                    <a:pt x="105" y="0"/>
                  </a:lnTo>
                  <a:lnTo>
                    <a:pt x="10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4" name="Line 70">
              <a:extLst>
                <a:ext uri="{FF2B5EF4-FFF2-40B4-BE49-F238E27FC236}">
                  <a16:creationId xmlns:a16="http://schemas.microsoft.com/office/drawing/2014/main" id="{A9965205-4CD6-415A-BD99-E59A9989A028}"/>
                </a:ext>
              </a:extLst>
            </p:cNvPr>
            <p:cNvSpPr>
              <a:spLocks noChangeShapeType="1"/>
            </p:cNvSpPr>
            <p:nvPr/>
          </p:nvSpPr>
          <p:spPr bwMode="auto">
            <a:xfrm flipV="1">
              <a:off x="3951"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5" name="Freeform 71">
              <a:extLst>
                <a:ext uri="{FF2B5EF4-FFF2-40B4-BE49-F238E27FC236}">
                  <a16:creationId xmlns:a16="http://schemas.microsoft.com/office/drawing/2014/main" id="{41D59BFF-7A74-458A-A252-4DE8DF383A8B}"/>
                </a:ext>
              </a:extLst>
            </p:cNvPr>
            <p:cNvSpPr>
              <a:spLocks/>
            </p:cNvSpPr>
            <p:nvPr/>
          </p:nvSpPr>
          <p:spPr bwMode="auto">
            <a:xfrm>
              <a:off x="3951" y="2150"/>
              <a:ext cx="107" cy="53"/>
            </a:xfrm>
            <a:custGeom>
              <a:avLst/>
              <a:gdLst>
                <a:gd name="T0" fmla="*/ 0 w 107"/>
                <a:gd name="T1" fmla="*/ 53 h 53"/>
                <a:gd name="T2" fmla="*/ 0 w 107"/>
                <a:gd name="T3" fmla="*/ 48 h 53"/>
                <a:gd name="T4" fmla="*/ 0 w 107"/>
                <a:gd name="T5" fmla="*/ 43 h 53"/>
                <a:gd name="T6" fmla="*/ 3 w 107"/>
                <a:gd name="T7" fmla="*/ 37 h 53"/>
                <a:gd name="T8" fmla="*/ 5 w 107"/>
                <a:gd name="T9" fmla="*/ 35 h 53"/>
                <a:gd name="T10" fmla="*/ 5 w 107"/>
                <a:gd name="T11" fmla="*/ 29 h 53"/>
                <a:gd name="T12" fmla="*/ 11 w 107"/>
                <a:gd name="T13" fmla="*/ 24 h 53"/>
                <a:gd name="T14" fmla="*/ 16 w 107"/>
                <a:gd name="T15" fmla="*/ 16 h 53"/>
                <a:gd name="T16" fmla="*/ 24 w 107"/>
                <a:gd name="T17" fmla="*/ 8 h 53"/>
                <a:gd name="T18" fmla="*/ 27 w 107"/>
                <a:gd name="T19" fmla="*/ 8 h 53"/>
                <a:gd name="T20" fmla="*/ 32 w 107"/>
                <a:gd name="T21" fmla="*/ 3 h 53"/>
                <a:gd name="T22" fmla="*/ 37 w 107"/>
                <a:gd name="T23" fmla="*/ 3 h 53"/>
                <a:gd name="T24" fmla="*/ 43 w 107"/>
                <a:gd name="T25" fmla="*/ 3 h 53"/>
                <a:gd name="T26" fmla="*/ 48 w 107"/>
                <a:gd name="T27" fmla="*/ 0 h 53"/>
                <a:gd name="T28" fmla="*/ 53 w 107"/>
                <a:gd name="T29" fmla="*/ 0 h 53"/>
                <a:gd name="T30" fmla="*/ 59 w 107"/>
                <a:gd name="T31" fmla="*/ 0 h 53"/>
                <a:gd name="T32" fmla="*/ 64 w 107"/>
                <a:gd name="T33" fmla="*/ 3 h 53"/>
                <a:gd name="T34" fmla="*/ 67 w 107"/>
                <a:gd name="T35" fmla="*/ 3 h 53"/>
                <a:gd name="T36" fmla="*/ 72 w 107"/>
                <a:gd name="T37" fmla="*/ 3 h 53"/>
                <a:gd name="T38" fmla="*/ 78 w 107"/>
                <a:gd name="T39" fmla="*/ 8 h 53"/>
                <a:gd name="T40" fmla="*/ 83 w 107"/>
                <a:gd name="T41" fmla="*/ 8 h 53"/>
                <a:gd name="T42" fmla="*/ 91 w 107"/>
                <a:gd name="T43" fmla="*/ 16 h 53"/>
                <a:gd name="T44" fmla="*/ 96 w 107"/>
                <a:gd name="T45" fmla="*/ 24 h 53"/>
                <a:gd name="T46" fmla="*/ 99 w 107"/>
                <a:gd name="T47" fmla="*/ 29 h 53"/>
                <a:gd name="T48" fmla="*/ 102 w 107"/>
                <a:gd name="T49" fmla="*/ 35 h 53"/>
                <a:gd name="T50" fmla="*/ 104 w 107"/>
                <a:gd name="T51" fmla="*/ 37 h 53"/>
                <a:gd name="T52" fmla="*/ 104 w 107"/>
                <a:gd name="T53" fmla="*/ 43 h 53"/>
                <a:gd name="T54" fmla="*/ 104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3" y="37"/>
                  </a:lnTo>
                  <a:lnTo>
                    <a:pt x="5" y="35"/>
                  </a:lnTo>
                  <a:lnTo>
                    <a:pt x="5" y="29"/>
                  </a:lnTo>
                  <a:lnTo>
                    <a:pt x="11" y="24"/>
                  </a:lnTo>
                  <a:lnTo>
                    <a:pt x="16" y="16"/>
                  </a:lnTo>
                  <a:lnTo>
                    <a:pt x="24" y="8"/>
                  </a:lnTo>
                  <a:lnTo>
                    <a:pt x="27" y="8"/>
                  </a:lnTo>
                  <a:lnTo>
                    <a:pt x="32" y="3"/>
                  </a:lnTo>
                  <a:lnTo>
                    <a:pt x="37" y="3"/>
                  </a:lnTo>
                  <a:lnTo>
                    <a:pt x="43" y="3"/>
                  </a:lnTo>
                  <a:lnTo>
                    <a:pt x="48" y="0"/>
                  </a:lnTo>
                  <a:lnTo>
                    <a:pt x="53" y="0"/>
                  </a:lnTo>
                  <a:lnTo>
                    <a:pt x="59" y="0"/>
                  </a:lnTo>
                  <a:lnTo>
                    <a:pt x="64" y="3"/>
                  </a:lnTo>
                  <a:lnTo>
                    <a:pt x="67" y="3"/>
                  </a:lnTo>
                  <a:lnTo>
                    <a:pt x="72" y="3"/>
                  </a:lnTo>
                  <a:lnTo>
                    <a:pt x="78" y="8"/>
                  </a:lnTo>
                  <a:lnTo>
                    <a:pt x="83" y="8"/>
                  </a:lnTo>
                  <a:lnTo>
                    <a:pt x="91" y="16"/>
                  </a:lnTo>
                  <a:lnTo>
                    <a:pt x="96" y="24"/>
                  </a:lnTo>
                  <a:lnTo>
                    <a:pt x="99" y="29"/>
                  </a:lnTo>
                  <a:lnTo>
                    <a:pt x="102" y="35"/>
                  </a:lnTo>
                  <a:lnTo>
                    <a:pt x="104" y="37"/>
                  </a:lnTo>
                  <a:lnTo>
                    <a:pt x="104" y="43"/>
                  </a:lnTo>
                  <a:lnTo>
                    <a:pt x="104"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6" name="Line 72">
              <a:extLst>
                <a:ext uri="{FF2B5EF4-FFF2-40B4-BE49-F238E27FC236}">
                  <a16:creationId xmlns:a16="http://schemas.microsoft.com/office/drawing/2014/main" id="{0205FF4A-90B4-4BC2-82B0-73BEB6FE43D4}"/>
                </a:ext>
              </a:extLst>
            </p:cNvPr>
            <p:cNvSpPr>
              <a:spLocks noChangeShapeType="1"/>
            </p:cNvSpPr>
            <p:nvPr/>
          </p:nvSpPr>
          <p:spPr bwMode="auto">
            <a:xfrm>
              <a:off x="4058" y="2669"/>
              <a:ext cx="1" cy="6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7" name="Freeform 73">
              <a:extLst>
                <a:ext uri="{FF2B5EF4-FFF2-40B4-BE49-F238E27FC236}">
                  <a16:creationId xmlns:a16="http://schemas.microsoft.com/office/drawing/2014/main" id="{3DE7E855-D433-43A3-9DE2-C7B400B624C5}"/>
                </a:ext>
              </a:extLst>
            </p:cNvPr>
            <p:cNvSpPr>
              <a:spLocks/>
            </p:cNvSpPr>
            <p:nvPr/>
          </p:nvSpPr>
          <p:spPr bwMode="auto">
            <a:xfrm>
              <a:off x="3035" y="3279"/>
              <a:ext cx="107" cy="104"/>
            </a:xfrm>
            <a:custGeom>
              <a:avLst/>
              <a:gdLst>
                <a:gd name="T0" fmla="*/ 0 w 107"/>
                <a:gd name="T1" fmla="*/ 54 h 104"/>
                <a:gd name="T2" fmla="*/ 0 w 107"/>
                <a:gd name="T3" fmla="*/ 48 h 104"/>
                <a:gd name="T4" fmla="*/ 0 w 107"/>
                <a:gd name="T5" fmla="*/ 43 h 104"/>
                <a:gd name="T6" fmla="*/ 3 w 107"/>
                <a:gd name="T7" fmla="*/ 37 h 104"/>
                <a:gd name="T8" fmla="*/ 3 w 107"/>
                <a:gd name="T9" fmla="*/ 32 h 104"/>
                <a:gd name="T10" fmla="*/ 6 w 107"/>
                <a:gd name="T11" fmla="*/ 27 h 104"/>
                <a:gd name="T12" fmla="*/ 8 w 107"/>
                <a:gd name="T13" fmla="*/ 24 h 104"/>
                <a:gd name="T14" fmla="*/ 14 w 107"/>
                <a:gd name="T15" fmla="*/ 13 h 104"/>
                <a:gd name="T16" fmla="*/ 24 w 107"/>
                <a:gd name="T17" fmla="*/ 8 h 104"/>
                <a:gd name="T18" fmla="*/ 27 w 107"/>
                <a:gd name="T19" fmla="*/ 5 h 104"/>
                <a:gd name="T20" fmla="*/ 32 w 107"/>
                <a:gd name="T21" fmla="*/ 3 h 104"/>
                <a:gd name="T22" fmla="*/ 38 w 107"/>
                <a:gd name="T23" fmla="*/ 3 h 104"/>
                <a:gd name="T24" fmla="*/ 43 w 107"/>
                <a:gd name="T25" fmla="*/ 0 h 104"/>
                <a:gd name="T26" fmla="*/ 48 w 107"/>
                <a:gd name="T27" fmla="*/ 0 h 104"/>
                <a:gd name="T28" fmla="*/ 54 w 107"/>
                <a:gd name="T29" fmla="*/ 0 h 104"/>
                <a:gd name="T30" fmla="*/ 59 w 107"/>
                <a:gd name="T31" fmla="*/ 0 h 104"/>
                <a:gd name="T32" fmla="*/ 64 w 107"/>
                <a:gd name="T33" fmla="*/ 0 h 104"/>
                <a:gd name="T34" fmla="*/ 70 w 107"/>
                <a:gd name="T35" fmla="*/ 3 h 104"/>
                <a:gd name="T36" fmla="*/ 75 w 107"/>
                <a:gd name="T37" fmla="*/ 3 h 104"/>
                <a:gd name="T38" fmla="*/ 78 w 107"/>
                <a:gd name="T39" fmla="*/ 5 h 104"/>
                <a:gd name="T40" fmla="*/ 83 w 107"/>
                <a:gd name="T41" fmla="*/ 8 h 104"/>
                <a:gd name="T42" fmla="*/ 91 w 107"/>
                <a:gd name="T43" fmla="*/ 13 h 104"/>
                <a:gd name="T44" fmla="*/ 97 w 107"/>
                <a:gd name="T45" fmla="*/ 24 h 104"/>
                <a:gd name="T46" fmla="*/ 99 w 107"/>
                <a:gd name="T47" fmla="*/ 27 h 104"/>
                <a:gd name="T48" fmla="*/ 102 w 107"/>
                <a:gd name="T49" fmla="*/ 32 h 104"/>
                <a:gd name="T50" fmla="*/ 102 w 107"/>
                <a:gd name="T51" fmla="*/ 37 h 104"/>
                <a:gd name="T52" fmla="*/ 105 w 107"/>
                <a:gd name="T53" fmla="*/ 43 h 104"/>
                <a:gd name="T54" fmla="*/ 107 w 107"/>
                <a:gd name="T55" fmla="*/ 48 h 104"/>
                <a:gd name="T56" fmla="*/ 107 w 107"/>
                <a:gd name="T57" fmla="*/ 54 h 104"/>
                <a:gd name="T58" fmla="*/ 107 w 107"/>
                <a:gd name="T59" fmla="*/ 54 h 104"/>
                <a:gd name="T60" fmla="*/ 107 w 107"/>
                <a:gd name="T61" fmla="*/ 59 h 104"/>
                <a:gd name="T62" fmla="*/ 105 w 107"/>
                <a:gd name="T63" fmla="*/ 64 h 104"/>
                <a:gd name="T64" fmla="*/ 102 w 107"/>
                <a:gd name="T65" fmla="*/ 70 h 104"/>
                <a:gd name="T66" fmla="*/ 102 w 107"/>
                <a:gd name="T67" fmla="*/ 75 h 104"/>
                <a:gd name="T68" fmla="*/ 99 w 107"/>
                <a:gd name="T69" fmla="*/ 78 h 104"/>
                <a:gd name="T70" fmla="*/ 97 w 107"/>
                <a:gd name="T71" fmla="*/ 83 h 104"/>
                <a:gd name="T72" fmla="*/ 91 w 107"/>
                <a:gd name="T73" fmla="*/ 91 h 104"/>
                <a:gd name="T74" fmla="*/ 83 w 107"/>
                <a:gd name="T75" fmla="*/ 96 h 104"/>
                <a:gd name="T76" fmla="*/ 78 w 107"/>
                <a:gd name="T77" fmla="*/ 99 h 104"/>
                <a:gd name="T78" fmla="*/ 75 w 107"/>
                <a:gd name="T79" fmla="*/ 99 h 104"/>
                <a:gd name="T80" fmla="*/ 70 w 107"/>
                <a:gd name="T81" fmla="*/ 102 h 104"/>
                <a:gd name="T82" fmla="*/ 64 w 107"/>
                <a:gd name="T83" fmla="*/ 102 h 104"/>
                <a:gd name="T84" fmla="*/ 59 w 107"/>
                <a:gd name="T85" fmla="*/ 102 h 104"/>
                <a:gd name="T86" fmla="*/ 54 w 107"/>
                <a:gd name="T87" fmla="*/ 104 h 104"/>
                <a:gd name="T88" fmla="*/ 48 w 107"/>
                <a:gd name="T89" fmla="*/ 102 h 104"/>
                <a:gd name="T90" fmla="*/ 43 w 107"/>
                <a:gd name="T91" fmla="*/ 102 h 104"/>
                <a:gd name="T92" fmla="*/ 38 w 107"/>
                <a:gd name="T93" fmla="*/ 102 h 104"/>
                <a:gd name="T94" fmla="*/ 32 w 107"/>
                <a:gd name="T95" fmla="*/ 99 h 104"/>
                <a:gd name="T96" fmla="*/ 27 w 107"/>
                <a:gd name="T97" fmla="*/ 99 h 104"/>
                <a:gd name="T98" fmla="*/ 24 w 107"/>
                <a:gd name="T99" fmla="*/ 96 h 104"/>
                <a:gd name="T100" fmla="*/ 14 w 107"/>
                <a:gd name="T101" fmla="*/ 91 h 104"/>
                <a:gd name="T102" fmla="*/ 8 w 107"/>
                <a:gd name="T103" fmla="*/ 83 h 104"/>
                <a:gd name="T104" fmla="*/ 6 w 107"/>
                <a:gd name="T105" fmla="*/ 78 h 104"/>
                <a:gd name="T106" fmla="*/ 3 w 107"/>
                <a:gd name="T107" fmla="*/ 75 h 104"/>
                <a:gd name="T108" fmla="*/ 3 w 107"/>
                <a:gd name="T109" fmla="*/ 70 h 104"/>
                <a:gd name="T110" fmla="*/ 0 w 107"/>
                <a:gd name="T111" fmla="*/ 64 h 104"/>
                <a:gd name="T112" fmla="*/ 0 w 107"/>
                <a:gd name="T113" fmla="*/ 59 h 104"/>
                <a:gd name="T114" fmla="*/ 0 w 107"/>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4">
                  <a:moveTo>
                    <a:pt x="0" y="54"/>
                  </a:moveTo>
                  <a:lnTo>
                    <a:pt x="0" y="48"/>
                  </a:lnTo>
                  <a:lnTo>
                    <a:pt x="0" y="43"/>
                  </a:lnTo>
                  <a:lnTo>
                    <a:pt x="3" y="37"/>
                  </a:lnTo>
                  <a:lnTo>
                    <a:pt x="3" y="32"/>
                  </a:lnTo>
                  <a:lnTo>
                    <a:pt x="6" y="27"/>
                  </a:lnTo>
                  <a:lnTo>
                    <a:pt x="8" y="24"/>
                  </a:lnTo>
                  <a:lnTo>
                    <a:pt x="14" y="13"/>
                  </a:lnTo>
                  <a:lnTo>
                    <a:pt x="24" y="8"/>
                  </a:lnTo>
                  <a:lnTo>
                    <a:pt x="27" y="5"/>
                  </a:lnTo>
                  <a:lnTo>
                    <a:pt x="32" y="3"/>
                  </a:lnTo>
                  <a:lnTo>
                    <a:pt x="38" y="3"/>
                  </a:lnTo>
                  <a:lnTo>
                    <a:pt x="43" y="0"/>
                  </a:lnTo>
                  <a:lnTo>
                    <a:pt x="48" y="0"/>
                  </a:lnTo>
                  <a:lnTo>
                    <a:pt x="54" y="0"/>
                  </a:lnTo>
                  <a:lnTo>
                    <a:pt x="59" y="0"/>
                  </a:lnTo>
                  <a:lnTo>
                    <a:pt x="64" y="0"/>
                  </a:lnTo>
                  <a:lnTo>
                    <a:pt x="70" y="3"/>
                  </a:lnTo>
                  <a:lnTo>
                    <a:pt x="75" y="3"/>
                  </a:lnTo>
                  <a:lnTo>
                    <a:pt x="78" y="5"/>
                  </a:lnTo>
                  <a:lnTo>
                    <a:pt x="83" y="8"/>
                  </a:lnTo>
                  <a:lnTo>
                    <a:pt x="91" y="13"/>
                  </a:lnTo>
                  <a:lnTo>
                    <a:pt x="97" y="24"/>
                  </a:lnTo>
                  <a:lnTo>
                    <a:pt x="99" y="27"/>
                  </a:lnTo>
                  <a:lnTo>
                    <a:pt x="102" y="32"/>
                  </a:lnTo>
                  <a:lnTo>
                    <a:pt x="102" y="37"/>
                  </a:lnTo>
                  <a:lnTo>
                    <a:pt x="105" y="43"/>
                  </a:lnTo>
                  <a:lnTo>
                    <a:pt x="107" y="48"/>
                  </a:lnTo>
                  <a:lnTo>
                    <a:pt x="107" y="54"/>
                  </a:lnTo>
                  <a:lnTo>
                    <a:pt x="107" y="54"/>
                  </a:lnTo>
                  <a:lnTo>
                    <a:pt x="107" y="59"/>
                  </a:lnTo>
                  <a:lnTo>
                    <a:pt x="105" y="64"/>
                  </a:lnTo>
                  <a:lnTo>
                    <a:pt x="102" y="70"/>
                  </a:lnTo>
                  <a:lnTo>
                    <a:pt x="102" y="75"/>
                  </a:lnTo>
                  <a:lnTo>
                    <a:pt x="99" y="78"/>
                  </a:lnTo>
                  <a:lnTo>
                    <a:pt x="97" y="83"/>
                  </a:lnTo>
                  <a:lnTo>
                    <a:pt x="91" y="91"/>
                  </a:lnTo>
                  <a:lnTo>
                    <a:pt x="83" y="96"/>
                  </a:lnTo>
                  <a:lnTo>
                    <a:pt x="78" y="99"/>
                  </a:lnTo>
                  <a:lnTo>
                    <a:pt x="75" y="99"/>
                  </a:lnTo>
                  <a:lnTo>
                    <a:pt x="70" y="102"/>
                  </a:lnTo>
                  <a:lnTo>
                    <a:pt x="64" y="102"/>
                  </a:lnTo>
                  <a:lnTo>
                    <a:pt x="59" y="102"/>
                  </a:lnTo>
                  <a:lnTo>
                    <a:pt x="54" y="104"/>
                  </a:lnTo>
                  <a:lnTo>
                    <a:pt x="48" y="102"/>
                  </a:lnTo>
                  <a:lnTo>
                    <a:pt x="43" y="102"/>
                  </a:lnTo>
                  <a:lnTo>
                    <a:pt x="38" y="102"/>
                  </a:lnTo>
                  <a:lnTo>
                    <a:pt x="32" y="99"/>
                  </a:lnTo>
                  <a:lnTo>
                    <a:pt x="27" y="99"/>
                  </a:lnTo>
                  <a:lnTo>
                    <a:pt x="24" y="96"/>
                  </a:lnTo>
                  <a:lnTo>
                    <a:pt x="14" y="91"/>
                  </a:lnTo>
                  <a:lnTo>
                    <a:pt x="8" y="83"/>
                  </a:lnTo>
                  <a:lnTo>
                    <a:pt x="6" y="78"/>
                  </a:lnTo>
                  <a:lnTo>
                    <a:pt x="3" y="75"/>
                  </a:lnTo>
                  <a:lnTo>
                    <a:pt x="3"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8" name="Freeform 74">
              <a:extLst>
                <a:ext uri="{FF2B5EF4-FFF2-40B4-BE49-F238E27FC236}">
                  <a16:creationId xmlns:a16="http://schemas.microsoft.com/office/drawing/2014/main" id="{6A94EC29-9CA9-4D38-834E-6BBDC7D359A6}"/>
                </a:ext>
              </a:extLst>
            </p:cNvPr>
            <p:cNvSpPr>
              <a:spLocks/>
            </p:cNvSpPr>
            <p:nvPr/>
          </p:nvSpPr>
          <p:spPr bwMode="auto">
            <a:xfrm>
              <a:off x="4018" y="3279"/>
              <a:ext cx="107" cy="104"/>
            </a:xfrm>
            <a:custGeom>
              <a:avLst/>
              <a:gdLst>
                <a:gd name="T0" fmla="*/ 0 w 107"/>
                <a:gd name="T1" fmla="*/ 54 h 104"/>
                <a:gd name="T2" fmla="*/ 0 w 107"/>
                <a:gd name="T3" fmla="*/ 48 h 104"/>
                <a:gd name="T4" fmla="*/ 0 w 107"/>
                <a:gd name="T5" fmla="*/ 43 h 104"/>
                <a:gd name="T6" fmla="*/ 2 w 107"/>
                <a:gd name="T7" fmla="*/ 37 h 104"/>
                <a:gd name="T8" fmla="*/ 5 w 107"/>
                <a:gd name="T9" fmla="*/ 32 h 104"/>
                <a:gd name="T10" fmla="*/ 5 w 107"/>
                <a:gd name="T11" fmla="*/ 27 h 104"/>
                <a:gd name="T12" fmla="*/ 11 w 107"/>
                <a:gd name="T13" fmla="*/ 24 h 104"/>
                <a:gd name="T14" fmla="*/ 16 w 107"/>
                <a:gd name="T15" fmla="*/ 13 h 104"/>
                <a:gd name="T16" fmla="*/ 24 w 107"/>
                <a:gd name="T17" fmla="*/ 8 h 104"/>
                <a:gd name="T18" fmla="*/ 27 w 107"/>
                <a:gd name="T19" fmla="*/ 5 h 104"/>
                <a:gd name="T20" fmla="*/ 32 w 107"/>
                <a:gd name="T21" fmla="*/ 3 h 104"/>
                <a:gd name="T22" fmla="*/ 37 w 107"/>
                <a:gd name="T23" fmla="*/ 3 h 104"/>
                <a:gd name="T24" fmla="*/ 40 w 107"/>
                <a:gd name="T25" fmla="*/ 0 h 104"/>
                <a:gd name="T26" fmla="*/ 48 w 107"/>
                <a:gd name="T27" fmla="*/ 0 h 104"/>
                <a:gd name="T28" fmla="*/ 53 w 107"/>
                <a:gd name="T29" fmla="*/ 0 h 104"/>
                <a:gd name="T30" fmla="*/ 59 w 107"/>
                <a:gd name="T31" fmla="*/ 0 h 104"/>
                <a:gd name="T32" fmla="*/ 64 w 107"/>
                <a:gd name="T33" fmla="*/ 0 h 104"/>
                <a:gd name="T34" fmla="*/ 69 w 107"/>
                <a:gd name="T35" fmla="*/ 3 h 104"/>
                <a:gd name="T36" fmla="*/ 75 w 107"/>
                <a:gd name="T37" fmla="*/ 3 h 104"/>
                <a:gd name="T38" fmla="*/ 77 w 107"/>
                <a:gd name="T39" fmla="*/ 5 h 104"/>
                <a:gd name="T40" fmla="*/ 83 w 107"/>
                <a:gd name="T41" fmla="*/ 8 h 104"/>
                <a:gd name="T42" fmla="*/ 91 w 107"/>
                <a:gd name="T43" fmla="*/ 13 h 104"/>
                <a:gd name="T44" fmla="*/ 99 w 107"/>
                <a:gd name="T45" fmla="*/ 24 h 104"/>
                <a:gd name="T46" fmla="*/ 99 w 107"/>
                <a:gd name="T47" fmla="*/ 27 h 104"/>
                <a:gd name="T48" fmla="*/ 102 w 107"/>
                <a:gd name="T49" fmla="*/ 32 h 104"/>
                <a:gd name="T50" fmla="*/ 104 w 107"/>
                <a:gd name="T51" fmla="*/ 37 h 104"/>
                <a:gd name="T52" fmla="*/ 104 w 107"/>
                <a:gd name="T53" fmla="*/ 43 h 104"/>
                <a:gd name="T54" fmla="*/ 104 w 107"/>
                <a:gd name="T55" fmla="*/ 48 h 104"/>
                <a:gd name="T56" fmla="*/ 107 w 107"/>
                <a:gd name="T57" fmla="*/ 54 h 104"/>
                <a:gd name="T58" fmla="*/ 107 w 107"/>
                <a:gd name="T59" fmla="*/ 54 h 104"/>
                <a:gd name="T60" fmla="*/ 104 w 107"/>
                <a:gd name="T61" fmla="*/ 59 h 104"/>
                <a:gd name="T62" fmla="*/ 104 w 107"/>
                <a:gd name="T63" fmla="*/ 64 h 104"/>
                <a:gd name="T64" fmla="*/ 104 w 107"/>
                <a:gd name="T65" fmla="*/ 70 h 104"/>
                <a:gd name="T66" fmla="*/ 102 w 107"/>
                <a:gd name="T67" fmla="*/ 75 h 104"/>
                <a:gd name="T68" fmla="*/ 99 w 107"/>
                <a:gd name="T69" fmla="*/ 78 h 104"/>
                <a:gd name="T70" fmla="*/ 99 w 107"/>
                <a:gd name="T71" fmla="*/ 83 h 104"/>
                <a:gd name="T72" fmla="*/ 91 w 107"/>
                <a:gd name="T73" fmla="*/ 91 h 104"/>
                <a:gd name="T74" fmla="*/ 83 w 107"/>
                <a:gd name="T75" fmla="*/ 96 h 104"/>
                <a:gd name="T76" fmla="*/ 77 w 107"/>
                <a:gd name="T77" fmla="*/ 99 h 104"/>
                <a:gd name="T78" fmla="*/ 75 w 107"/>
                <a:gd name="T79" fmla="*/ 99 h 104"/>
                <a:gd name="T80" fmla="*/ 69 w 107"/>
                <a:gd name="T81" fmla="*/ 102 h 104"/>
                <a:gd name="T82" fmla="*/ 64 w 107"/>
                <a:gd name="T83" fmla="*/ 102 h 104"/>
                <a:gd name="T84" fmla="*/ 59 w 107"/>
                <a:gd name="T85" fmla="*/ 102 h 104"/>
                <a:gd name="T86" fmla="*/ 53 w 107"/>
                <a:gd name="T87" fmla="*/ 104 h 104"/>
                <a:gd name="T88" fmla="*/ 48 w 107"/>
                <a:gd name="T89" fmla="*/ 102 h 104"/>
                <a:gd name="T90" fmla="*/ 40 w 107"/>
                <a:gd name="T91" fmla="*/ 102 h 104"/>
                <a:gd name="T92" fmla="*/ 37 w 107"/>
                <a:gd name="T93" fmla="*/ 102 h 104"/>
                <a:gd name="T94" fmla="*/ 32 w 107"/>
                <a:gd name="T95" fmla="*/ 99 h 104"/>
                <a:gd name="T96" fmla="*/ 27 w 107"/>
                <a:gd name="T97" fmla="*/ 99 h 104"/>
                <a:gd name="T98" fmla="*/ 24 w 107"/>
                <a:gd name="T99" fmla="*/ 96 h 104"/>
                <a:gd name="T100" fmla="*/ 16 w 107"/>
                <a:gd name="T101" fmla="*/ 91 h 104"/>
                <a:gd name="T102" fmla="*/ 11 w 107"/>
                <a:gd name="T103" fmla="*/ 83 h 104"/>
                <a:gd name="T104" fmla="*/ 5 w 107"/>
                <a:gd name="T105" fmla="*/ 78 h 104"/>
                <a:gd name="T106" fmla="*/ 5 w 107"/>
                <a:gd name="T107" fmla="*/ 75 h 104"/>
                <a:gd name="T108" fmla="*/ 2 w 107"/>
                <a:gd name="T109" fmla="*/ 70 h 104"/>
                <a:gd name="T110" fmla="*/ 0 w 107"/>
                <a:gd name="T111" fmla="*/ 64 h 104"/>
                <a:gd name="T112" fmla="*/ 0 w 107"/>
                <a:gd name="T113" fmla="*/ 59 h 104"/>
                <a:gd name="T114" fmla="*/ 0 w 107"/>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4">
                  <a:moveTo>
                    <a:pt x="0" y="54"/>
                  </a:moveTo>
                  <a:lnTo>
                    <a:pt x="0" y="48"/>
                  </a:lnTo>
                  <a:lnTo>
                    <a:pt x="0" y="43"/>
                  </a:lnTo>
                  <a:lnTo>
                    <a:pt x="2" y="37"/>
                  </a:lnTo>
                  <a:lnTo>
                    <a:pt x="5" y="32"/>
                  </a:lnTo>
                  <a:lnTo>
                    <a:pt x="5" y="27"/>
                  </a:lnTo>
                  <a:lnTo>
                    <a:pt x="11" y="24"/>
                  </a:lnTo>
                  <a:lnTo>
                    <a:pt x="16" y="13"/>
                  </a:lnTo>
                  <a:lnTo>
                    <a:pt x="24" y="8"/>
                  </a:lnTo>
                  <a:lnTo>
                    <a:pt x="27" y="5"/>
                  </a:lnTo>
                  <a:lnTo>
                    <a:pt x="32" y="3"/>
                  </a:lnTo>
                  <a:lnTo>
                    <a:pt x="37" y="3"/>
                  </a:lnTo>
                  <a:lnTo>
                    <a:pt x="40" y="0"/>
                  </a:lnTo>
                  <a:lnTo>
                    <a:pt x="48" y="0"/>
                  </a:lnTo>
                  <a:lnTo>
                    <a:pt x="53" y="0"/>
                  </a:lnTo>
                  <a:lnTo>
                    <a:pt x="59" y="0"/>
                  </a:lnTo>
                  <a:lnTo>
                    <a:pt x="64" y="0"/>
                  </a:lnTo>
                  <a:lnTo>
                    <a:pt x="69" y="3"/>
                  </a:lnTo>
                  <a:lnTo>
                    <a:pt x="75" y="3"/>
                  </a:lnTo>
                  <a:lnTo>
                    <a:pt x="77" y="5"/>
                  </a:lnTo>
                  <a:lnTo>
                    <a:pt x="83" y="8"/>
                  </a:lnTo>
                  <a:lnTo>
                    <a:pt x="91" y="13"/>
                  </a:lnTo>
                  <a:lnTo>
                    <a:pt x="99" y="24"/>
                  </a:lnTo>
                  <a:lnTo>
                    <a:pt x="99" y="27"/>
                  </a:lnTo>
                  <a:lnTo>
                    <a:pt x="102" y="32"/>
                  </a:lnTo>
                  <a:lnTo>
                    <a:pt x="104" y="37"/>
                  </a:lnTo>
                  <a:lnTo>
                    <a:pt x="104" y="43"/>
                  </a:lnTo>
                  <a:lnTo>
                    <a:pt x="104" y="48"/>
                  </a:lnTo>
                  <a:lnTo>
                    <a:pt x="107" y="54"/>
                  </a:lnTo>
                  <a:lnTo>
                    <a:pt x="107" y="54"/>
                  </a:lnTo>
                  <a:lnTo>
                    <a:pt x="104" y="59"/>
                  </a:lnTo>
                  <a:lnTo>
                    <a:pt x="104" y="64"/>
                  </a:lnTo>
                  <a:lnTo>
                    <a:pt x="104" y="70"/>
                  </a:lnTo>
                  <a:lnTo>
                    <a:pt x="102" y="75"/>
                  </a:lnTo>
                  <a:lnTo>
                    <a:pt x="99" y="78"/>
                  </a:lnTo>
                  <a:lnTo>
                    <a:pt x="99" y="83"/>
                  </a:lnTo>
                  <a:lnTo>
                    <a:pt x="91" y="91"/>
                  </a:lnTo>
                  <a:lnTo>
                    <a:pt x="83" y="96"/>
                  </a:lnTo>
                  <a:lnTo>
                    <a:pt x="77" y="99"/>
                  </a:lnTo>
                  <a:lnTo>
                    <a:pt x="75" y="99"/>
                  </a:lnTo>
                  <a:lnTo>
                    <a:pt x="69" y="102"/>
                  </a:lnTo>
                  <a:lnTo>
                    <a:pt x="64" y="102"/>
                  </a:lnTo>
                  <a:lnTo>
                    <a:pt x="59" y="102"/>
                  </a:lnTo>
                  <a:lnTo>
                    <a:pt x="53" y="104"/>
                  </a:lnTo>
                  <a:lnTo>
                    <a:pt x="48" y="102"/>
                  </a:lnTo>
                  <a:lnTo>
                    <a:pt x="40" y="102"/>
                  </a:lnTo>
                  <a:lnTo>
                    <a:pt x="37" y="102"/>
                  </a:lnTo>
                  <a:lnTo>
                    <a:pt x="32" y="99"/>
                  </a:lnTo>
                  <a:lnTo>
                    <a:pt x="27" y="99"/>
                  </a:lnTo>
                  <a:lnTo>
                    <a:pt x="24" y="96"/>
                  </a:lnTo>
                  <a:lnTo>
                    <a:pt x="16" y="91"/>
                  </a:lnTo>
                  <a:lnTo>
                    <a:pt x="11" y="83"/>
                  </a:lnTo>
                  <a:lnTo>
                    <a:pt x="5" y="78"/>
                  </a:lnTo>
                  <a:lnTo>
                    <a:pt x="5" y="75"/>
                  </a:lnTo>
                  <a:lnTo>
                    <a:pt x="2"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9" name="Line 75">
              <a:extLst>
                <a:ext uri="{FF2B5EF4-FFF2-40B4-BE49-F238E27FC236}">
                  <a16:creationId xmlns:a16="http://schemas.microsoft.com/office/drawing/2014/main" id="{9B912007-2E06-49CD-86FC-AD15962B184D}"/>
                </a:ext>
              </a:extLst>
            </p:cNvPr>
            <p:cNvSpPr>
              <a:spLocks noChangeShapeType="1"/>
            </p:cNvSpPr>
            <p:nvPr/>
          </p:nvSpPr>
          <p:spPr bwMode="auto">
            <a:xfrm flipV="1">
              <a:off x="3099" y="3086"/>
              <a:ext cx="1" cy="1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0" name="Rectangle 76">
              <a:extLst>
                <a:ext uri="{FF2B5EF4-FFF2-40B4-BE49-F238E27FC236}">
                  <a16:creationId xmlns:a16="http://schemas.microsoft.com/office/drawing/2014/main" id="{1D3CA2CB-BC91-4239-B4E3-0D83B254185B}"/>
                </a:ext>
              </a:extLst>
            </p:cNvPr>
            <p:cNvSpPr>
              <a:spLocks noChangeArrowheads="1"/>
            </p:cNvSpPr>
            <p:nvPr/>
          </p:nvSpPr>
          <p:spPr bwMode="auto">
            <a:xfrm>
              <a:off x="2085" y="1939"/>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1" name="Rectangle 77">
              <a:extLst>
                <a:ext uri="{FF2B5EF4-FFF2-40B4-BE49-F238E27FC236}">
                  <a16:creationId xmlns:a16="http://schemas.microsoft.com/office/drawing/2014/main" id="{D405674B-F447-4E56-870F-3DEDA9B90780}"/>
                </a:ext>
              </a:extLst>
            </p:cNvPr>
            <p:cNvSpPr>
              <a:spLocks noChangeArrowheads="1"/>
            </p:cNvSpPr>
            <p:nvPr/>
          </p:nvSpPr>
          <p:spPr bwMode="auto">
            <a:xfrm>
              <a:off x="3638" y="1939"/>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2" name="Rectangle 78">
              <a:extLst>
                <a:ext uri="{FF2B5EF4-FFF2-40B4-BE49-F238E27FC236}">
                  <a16:creationId xmlns:a16="http://schemas.microsoft.com/office/drawing/2014/main" id="{87B67B11-EA51-4DB7-B321-070A939B1EEF}"/>
                </a:ext>
              </a:extLst>
            </p:cNvPr>
            <p:cNvSpPr>
              <a:spLocks noChangeArrowheads="1"/>
            </p:cNvSpPr>
            <p:nvPr/>
          </p:nvSpPr>
          <p:spPr bwMode="auto">
            <a:xfrm>
              <a:off x="1506" y="329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3" name="Rectangle 79">
              <a:extLst>
                <a:ext uri="{FF2B5EF4-FFF2-40B4-BE49-F238E27FC236}">
                  <a16:creationId xmlns:a16="http://schemas.microsoft.com/office/drawing/2014/main" id="{5B21668A-E4D8-4FD5-83BD-5E75D4F0A51B}"/>
                </a:ext>
              </a:extLst>
            </p:cNvPr>
            <p:cNvSpPr>
              <a:spLocks noChangeArrowheads="1"/>
            </p:cNvSpPr>
            <p:nvPr/>
          </p:nvSpPr>
          <p:spPr bwMode="auto">
            <a:xfrm>
              <a:off x="2923" y="3304"/>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4" name="Rectangle 80">
              <a:extLst>
                <a:ext uri="{FF2B5EF4-FFF2-40B4-BE49-F238E27FC236}">
                  <a16:creationId xmlns:a16="http://schemas.microsoft.com/office/drawing/2014/main" id="{8EA3AC32-9683-45B4-BF75-5AB44636FF46}"/>
                </a:ext>
              </a:extLst>
            </p:cNvPr>
            <p:cNvSpPr>
              <a:spLocks noChangeArrowheads="1"/>
            </p:cNvSpPr>
            <p:nvPr/>
          </p:nvSpPr>
          <p:spPr bwMode="auto">
            <a:xfrm>
              <a:off x="4154" y="329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5" name="Rectangle 81">
              <a:extLst>
                <a:ext uri="{FF2B5EF4-FFF2-40B4-BE49-F238E27FC236}">
                  <a16:creationId xmlns:a16="http://schemas.microsoft.com/office/drawing/2014/main" id="{48F3DFBC-E5D1-43A3-A609-F469FE6C0A15}"/>
                </a:ext>
              </a:extLst>
            </p:cNvPr>
            <p:cNvSpPr>
              <a:spLocks noChangeArrowheads="1"/>
            </p:cNvSpPr>
            <p:nvPr/>
          </p:nvSpPr>
          <p:spPr bwMode="auto">
            <a:xfrm>
              <a:off x="4224" y="3301"/>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6" name="Rectangle 82">
              <a:extLst>
                <a:ext uri="{FF2B5EF4-FFF2-40B4-BE49-F238E27FC236}">
                  <a16:creationId xmlns:a16="http://schemas.microsoft.com/office/drawing/2014/main" id="{0133E2D2-4905-4BE0-86B1-6E63B86C663E}"/>
                </a:ext>
              </a:extLst>
            </p:cNvPr>
            <p:cNvSpPr>
              <a:spLocks noChangeArrowheads="1"/>
            </p:cNvSpPr>
            <p:nvPr/>
          </p:nvSpPr>
          <p:spPr bwMode="auto">
            <a:xfrm>
              <a:off x="2692" y="3304"/>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7" name="Rectangle 83">
              <a:extLst>
                <a:ext uri="{FF2B5EF4-FFF2-40B4-BE49-F238E27FC236}">
                  <a16:creationId xmlns:a16="http://schemas.microsoft.com/office/drawing/2014/main" id="{903F5F60-9962-4AEE-8E4B-3EFBEBE40ECC}"/>
                </a:ext>
              </a:extLst>
            </p:cNvPr>
            <p:cNvSpPr>
              <a:spLocks noChangeArrowheads="1"/>
            </p:cNvSpPr>
            <p:nvPr/>
          </p:nvSpPr>
          <p:spPr bwMode="auto">
            <a:xfrm>
              <a:off x="2765" y="3309"/>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90548" name="Freeform 84">
            <a:extLst>
              <a:ext uri="{FF2B5EF4-FFF2-40B4-BE49-F238E27FC236}">
                <a16:creationId xmlns:a16="http://schemas.microsoft.com/office/drawing/2014/main" id="{A51BA14A-0096-43F4-97D4-186F33414643}"/>
              </a:ext>
            </a:extLst>
          </p:cNvPr>
          <p:cNvSpPr>
            <a:spLocks/>
          </p:cNvSpPr>
          <p:nvPr/>
        </p:nvSpPr>
        <p:spPr bwMode="auto">
          <a:xfrm>
            <a:off x="4914900" y="4392613"/>
            <a:ext cx="123825" cy="185737"/>
          </a:xfrm>
          <a:custGeom>
            <a:avLst/>
            <a:gdLst>
              <a:gd name="T0" fmla="*/ 0 w 78"/>
              <a:gd name="T1" fmla="*/ 117 h 117"/>
              <a:gd name="T2" fmla="*/ 40 w 78"/>
              <a:gd name="T3" fmla="*/ 0 h 117"/>
              <a:gd name="T4" fmla="*/ 78 w 78"/>
              <a:gd name="T5" fmla="*/ 117 h 117"/>
              <a:gd name="T6" fmla="*/ 0 w 78"/>
              <a:gd name="T7" fmla="*/ 117 h 117"/>
              <a:gd name="T8" fmla="*/ 0 w 78"/>
              <a:gd name="T9" fmla="*/ 117 h 117"/>
            </a:gdLst>
            <a:ahLst/>
            <a:cxnLst>
              <a:cxn ang="0">
                <a:pos x="T0" y="T1"/>
              </a:cxn>
              <a:cxn ang="0">
                <a:pos x="T2" y="T3"/>
              </a:cxn>
              <a:cxn ang="0">
                <a:pos x="T4" y="T5"/>
              </a:cxn>
              <a:cxn ang="0">
                <a:pos x="T6" y="T7"/>
              </a:cxn>
              <a:cxn ang="0">
                <a:pos x="T8" y="T9"/>
              </a:cxn>
            </a:cxnLst>
            <a:rect l="0" t="0" r="r" b="b"/>
            <a:pathLst>
              <a:path w="78" h="117">
                <a:moveTo>
                  <a:pt x="0" y="117"/>
                </a:moveTo>
                <a:lnTo>
                  <a:pt x="40" y="0"/>
                </a:lnTo>
                <a:lnTo>
                  <a:pt x="78" y="117"/>
                </a:lnTo>
                <a:lnTo>
                  <a:pt x="0" y="117"/>
                </a:lnTo>
                <a:lnTo>
                  <a:pt x="0" y="117"/>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9" name="Oval 85">
            <a:extLst>
              <a:ext uri="{FF2B5EF4-FFF2-40B4-BE49-F238E27FC236}">
                <a16:creationId xmlns:a16="http://schemas.microsoft.com/office/drawing/2014/main" id="{45C51397-AF19-4AD5-8160-E9F8ABA587A8}"/>
              </a:ext>
            </a:extLst>
          </p:cNvPr>
          <p:cNvSpPr>
            <a:spLocks noChangeArrowheads="1"/>
          </p:cNvSpPr>
          <p:nvPr/>
        </p:nvSpPr>
        <p:spPr bwMode="auto">
          <a:xfrm>
            <a:off x="2452688" y="4352925"/>
            <a:ext cx="88900" cy="889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0" name="Oval 86">
            <a:extLst>
              <a:ext uri="{FF2B5EF4-FFF2-40B4-BE49-F238E27FC236}">
                <a16:creationId xmlns:a16="http://schemas.microsoft.com/office/drawing/2014/main" id="{CA420150-B63D-4F5D-A7AE-747AD0AB12A5}"/>
              </a:ext>
            </a:extLst>
          </p:cNvPr>
          <p:cNvSpPr>
            <a:spLocks noChangeArrowheads="1"/>
          </p:cNvSpPr>
          <p:nvPr/>
        </p:nvSpPr>
        <p:spPr bwMode="auto">
          <a:xfrm>
            <a:off x="4695825" y="4359275"/>
            <a:ext cx="88900" cy="889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1" name="Text Box 87">
            <a:extLst>
              <a:ext uri="{FF2B5EF4-FFF2-40B4-BE49-F238E27FC236}">
                <a16:creationId xmlns:a16="http://schemas.microsoft.com/office/drawing/2014/main" id="{614BF610-4BF6-4895-91F8-973ED5C44DC4}"/>
              </a:ext>
            </a:extLst>
          </p:cNvPr>
          <p:cNvSpPr txBox="1">
            <a:spLocks noChangeArrowheads="1"/>
          </p:cNvSpPr>
          <p:nvPr/>
        </p:nvSpPr>
        <p:spPr bwMode="auto">
          <a:xfrm>
            <a:off x="2481263" y="4689475"/>
            <a:ext cx="55086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52" name="Text Box 88">
            <a:extLst>
              <a:ext uri="{FF2B5EF4-FFF2-40B4-BE49-F238E27FC236}">
                <a16:creationId xmlns:a16="http://schemas.microsoft.com/office/drawing/2014/main" id="{F6548A76-BA96-41A1-B7C0-5D3912EFCC61}"/>
              </a:ext>
            </a:extLst>
          </p:cNvPr>
          <p:cNvSpPr txBox="1">
            <a:spLocks noChangeArrowheads="1"/>
          </p:cNvSpPr>
          <p:nvPr/>
        </p:nvSpPr>
        <p:spPr bwMode="auto">
          <a:xfrm>
            <a:off x="3954463" y="4724400"/>
            <a:ext cx="55086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54" name="Rectangle 90">
            <a:extLst>
              <a:ext uri="{FF2B5EF4-FFF2-40B4-BE49-F238E27FC236}">
                <a16:creationId xmlns:a16="http://schemas.microsoft.com/office/drawing/2014/main" id="{6201DFC7-7BD1-43EB-B385-9BD192426F61}"/>
              </a:ext>
            </a:extLst>
          </p:cNvPr>
          <p:cNvSpPr>
            <a:spLocks noChangeArrowheads="1"/>
          </p:cNvSpPr>
          <p:nvPr/>
        </p:nvSpPr>
        <p:spPr bwMode="auto">
          <a:xfrm>
            <a:off x="71438" y="643999"/>
            <a:ext cx="8893175"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）同名端规定：当两个线圈电流都从标有相同记号的端钮流入或者流出时，所产生的磁通方向相同，所产生的磁场相互加强。</a:t>
            </a: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同名端：用“＊”、“</a:t>
            </a:r>
            <a:r>
              <a:rPr lang="en-US" altLang="zh-CN"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或“△”标记。</a:t>
            </a:r>
          </a:p>
        </p:txBody>
      </p:sp>
      <p:grpSp>
        <p:nvGrpSpPr>
          <p:cNvPr id="190567" name="Group 103">
            <a:extLst>
              <a:ext uri="{FF2B5EF4-FFF2-40B4-BE49-F238E27FC236}">
                <a16:creationId xmlns:a16="http://schemas.microsoft.com/office/drawing/2014/main" id="{FFE6B3D8-3521-49B9-9633-DDC2AF804A48}"/>
              </a:ext>
            </a:extLst>
          </p:cNvPr>
          <p:cNvGrpSpPr>
            <a:grpSpLocks/>
          </p:cNvGrpSpPr>
          <p:nvPr/>
        </p:nvGrpSpPr>
        <p:grpSpPr bwMode="auto">
          <a:xfrm>
            <a:off x="2843218" y="4329113"/>
            <a:ext cx="273050" cy="539750"/>
            <a:chOff x="1791" y="2727"/>
            <a:chExt cx="172" cy="340"/>
          </a:xfrm>
        </p:grpSpPr>
        <p:sp>
          <p:nvSpPr>
            <p:cNvPr id="190555" name="Line 91">
              <a:extLst>
                <a:ext uri="{FF2B5EF4-FFF2-40B4-BE49-F238E27FC236}">
                  <a16:creationId xmlns:a16="http://schemas.microsoft.com/office/drawing/2014/main" id="{1B5320B0-B649-47F8-A164-47DA0A0495BC}"/>
                </a:ext>
              </a:extLst>
            </p:cNvPr>
            <p:cNvSpPr>
              <a:spLocks noChangeShapeType="1"/>
            </p:cNvSpPr>
            <p:nvPr/>
          </p:nvSpPr>
          <p:spPr bwMode="auto">
            <a:xfrm flipV="1">
              <a:off x="1791" y="2727"/>
              <a:ext cx="0" cy="34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0556" name="Group 92">
              <a:extLst>
                <a:ext uri="{FF2B5EF4-FFF2-40B4-BE49-F238E27FC236}">
                  <a16:creationId xmlns:a16="http://schemas.microsoft.com/office/drawing/2014/main" id="{4AB17F7B-BBE2-423E-8247-1B9507689B7B}"/>
                </a:ext>
              </a:extLst>
            </p:cNvPr>
            <p:cNvGrpSpPr>
              <a:grpSpLocks/>
            </p:cNvGrpSpPr>
            <p:nvPr/>
          </p:nvGrpSpPr>
          <p:grpSpPr bwMode="auto">
            <a:xfrm>
              <a:off x="1837" y="2750"/>
              <a:ext cx="126" cy="289"/>
              <a:chOff x="3255" y="2862"/>
              <a:chExt cx="126" cy="289"/>
            </a:xfrm>
          </p:grpSpPr>
          <p:sp>
            <p:nvSpPr>
              <p:cNvPr id="190557" name="Rectangle 93">
                <a:extLst>
                  <a:ext uri="{FF2B5EF4-FFF2-40B4-BE49-F238E27FC236}">
                    <a16:creationId xmlns:a16="http://schemas.microsoft.com/office/drawing/2014/main" id="{64168A31-5652-4AB4-8754-73F86DC1C336}"/>
                  </a:ext>
                </a:extLst>
              </p:cNvPr>
              <p:cNvSpPr>
                <a:spLocks noChangeArrowheads="1"/>
              </p:cNvSpPr>
              <p:nvPr/>
            </p:nvSpPr>
            <p:spPr bwMode="auto">
              <a:xfrm>
                <a:off x="3308" y="2977"/>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8" name="Rectangle 94">
                <a:extLst>
                  <a:ext uri="{FF2B5EF4-FFF2-40B4-BE49-F238E27FC236}">
                    <a16:creationId xmlns:a16="http://schemas.microsoft.com/office/drawing/2014/main" id="{C0B9AA4C-1B9D-4BDB-9845-A6B8910EFD7E}"/>
                  </a:ext>
                </a:extLst>
              </p:cNvPr>
              <p:cNvSpPr>
                <a:spLocks noChangeArrowheads="1"/>
              </p:cNvSpPr>
              <p:nvPr/>
            </p:nvSpPr>
            <p:spPr bwMode="auto">
              <a:xfrm>
                <a:off x="3255" y="2862"/>
                <a:ext cx="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190562" name="Rectangle 98">
            <a:extLst>
              <a:ext uri="{FF2B5EF4-FFF2-40B4-BE49-F238E27FC236}">
                <a16:creationId xmlns:a16="http://schemas.microsoft.com/office/drawing/2014/main" id="{06AD35CB-BC11-4915-B5D8-373F21F1E31A}"/>
              </a:ext>
            </a:extLst>
          </p:cNvPr>
          <p:cNvSpPr>
            <a:spLocks noChangeArrowheads="1"/>
          </p:cNvSpPr>
          <p:nvPr/>
        </p:nvSpPr>
        <p:spPr bwMode="auto">
          <a:xfrm>
            <a:off x="898525" y="3824288"/>
            <a:ext cx="720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p>
        </p:txBody>
      </p:sp>
      <p:sp>
        <p:nvSpPr>
          <p:cNvPr id="190564" name="Rectangle 100">
            <a:extLst>
              <a:ext uri="{FF2B5EF4-FFF2-40B4-BE49-F238E27FC236}">
                <a16:creationId xmlns:a16="http://schemas.microsoft.com/office/drawing/2014/main" id="{CB0EDCBB-1F95-48FB-AE9D-944A9DD2BC12}"/>
              </a:ext>
            </a:extLst>
          </p:cNvPr>
          <p:cNvSpPr>
            <a:spLocks noChangeArrowheads="1"/>
          </p:cNvSpPr>
          <p:nvPr/>
        </p:nvSpPr>
        <p:spPr bwMode="auto">
          <a:xfrm>
            <a:off x="684213" y="2997200"/>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21</a:t>
            </a:r>
          </a:p>
        </p:txBody>
      </p:sp>
      <p:sp>
        <p:nvSpPr>
          <p:cNvPr id="190565" name="Rectangle 101">
            <a:extLst>
              <a:ext uri="{FF2B5EF4-FFF2-40B4-BE49-F238E27FC236}">
                <a16:creationId xmlns:a16="http://schemas.microsoft.com/office/drawing/2014/main" id="{E58A09E7-B686-48E5-9756-E8F8F0E93C66}"/>
              </a:ext>
            </a:extLst>
          </p:cNvPr>
          <p:cNvSpPr>
            <a:spLocks noChangeArrowheads="1"/>
          </p:cNvSpPr>
          <p:nvPr/>
        </p:nvSpPr>
        <p:spPr bwMode="auto">
          <a:xfrm>
            <a:off x="7272338" y="3752850"/>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a:t>
            </a:r>
          </a:p>
        </p:txBody>
      </p:sp>
      <p:sp>
        <p:nvSpPr>
          <p:cNvPr id="190566" name="Rectangle 102">
            <a:extLst>
              <a:ext uri="{FF2B5EF4-FFF2-40B4-BE49-F238E27FC236}">
                <a16:creationId xmlns:a16="http://schemas.microsoft.com/office/drawing/2014/main" id="{32B38292-EC7F-432B-A52E-2AEE5492FF8C}"/>
              </a:ext>
            </a:extLst>
          </p:cNvPr>
          <p:cNvSpPr>
            <a:spLocks noChangeArrowheads="1"/>
          </p:cNvSpPr>
          <p:nvPr/>
        </p:nvSpPr>
        <p:spPr bwMode="auto">
          <a:xfrm>
            <a:off x="7343775" y="2924175"/>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22</a:t>
            </a:r>
          </a:p>
        </p:txBody>
      </p:sp>
      <p:sp>
        <p:nvSpPr>
          <p:cNvPr id="190572" name="Line 108">
            <a:extLst>
              <a:ext uri="{FF2B5EF4-FFF2-40B4-BE49-F238E27FC236}">
                <a16:creationId xmlns:a16="http://schemas.microsoft.com/office/drawing/2014/main" id="{3B8A9BBD-F7B6-4739-B32D-ADE697930815}"/>
              </a:ext>
            </a:extLst>
          </p:cNvPr>
          <p:cNvSpPr>
            <a:spLocks noChangeShapeType="1"/>
          </p:cNvSpPr>
          <p:nvPr/>
        </p:nvSpPr>
        <p:spPr bwMode="auto">
          <a:xfrm flipV="1">
            <a:off x="2700338" y="346551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3" name="Line 109">
            <a:extLst>
              <a:ext uri="{FF2B5EF4-FFF2-40B4-BE49-F238E27FC236}">
                <a16:creationId xmlns:a16="http://schemas.microsoft.com/office/drawing/2014/main" id="{DAF5A8AE-526E-4AE0-9E24-D04639005051}"/>
              </a:ext>
            </a:extLst>
          </p:cNvPr>
          <p:cNvSpPr>
            <a:spLocks noChangeShapeType="1"/>
          </p:cNvSpPr>
          <p:nvPr/>
        </p:nvSpPr>
        <p:spPr bwMode="auto">
          <a:xfrm flipV="1">
            <a:off x="3059113" y="346551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4" name="Line 110">
            <a:extLst>
              <a:ext uri="{FF2B5EF4-FFF2-40B4-BE49-F238E27FC236}">
                <a16:creationId xmlns:a16="http://schemas.microsoft.com/office/drawing/2014/main" id="{14E908A4-F3A9-4CC4-B5C1-CA3A35284AEE}"/>
              </a:ext>
            </a:extLst>
          </p:cNvPr>
          <p:cNvSpPr>
            <a:spLocks noChangeShapeType="1"/>
          </p:cNvSpPr>
          <p:nvPr/>
        </p:nvSpPr>
        <p:spPr bwMode="auto">
          <a:xfrm flipV="1">
            <a:off x="3384550" y="3429000"/>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5" name="Line 111">
            <a:extLst>
              <a:ext uri="{FF2B5EF4-FFF2-40B4-BE49-F238E27FC236}">
                <a16:creationId xmlns:a16="http://schemas.microsoft.com/office/drawing/2014/main" id="{15F15351-9927-41A4-8958-90E3923005FC}"/>
              </a:ext>
            </a:extLst>
          </p:cNvPr>
          <p:cNvSpPr>
            <a:spLocks noChangeShapeType="1"/>
          </p:cNvSpPr>
          <p:nvPr/>
        </p:nvSpPr>
        <p:spPr bwMode="auto">
          <a:xfrm flipV="1">
            <a:off x="3743325" y="335756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6" name="Line 112">
            <a:extLst>
              <a:ext uri="{FF2B5EF4-FFF2-40B4-BE49-F238E27FC236}">
                <a16:creationId xmlns:a16="http://schemas.microsoft.com/office/drawing/2014/main" id="{950C3E6B-3B8B-4EDE-94BE-8ABC14336C5E}"/>
              </a:ext>
            </a:extLst>
          </p:cNvPr>
          <p:cNvSpPr>
            <a:spLocks noChangeShapeType="1"/>
          </p:cNvSpPr>
          <p:nvPr/>
        </p:nvSpPr>
        <p:spPr bwMode="auto">
          <a:xfrm flipV="1">
            <a:off x="4067175" y="3392488"/>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7" name="Line 113">
            <a:extLst>
              <a:ext uri="{FF2B5EF4-FFF2-40B4-BE49-F238E27FC236}">
                <a16:creationId xmlns:a16="http://schemas.microsoft.com/office/drawing/2014/main" id="{7E3C051E-3B10-4A1B-9A30-C82FF91E4135}"/>
              </a:ext>
            </a:extLst>
          </p:cNvPr>
          <p:cNvSpPr>
            <a:spLocks noChangeShapeType="1"/>
          </p:cNvSpPr>
          <p:nvPr/>
        </p:nvSpPr>
        <p:spPr bwMode="auto">
          <a:xfrm flipV="1">
            <a:off x="4975225" y="3508375"/>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8" name="Line 114">
            <a:extLst>
              <a:ext uri="{FF2B5EF4-FFF2-40B4-BE49-F238E27FC236}">
                <a16:creationId xmlns:a16="http://schemas.microsoft.com/office/drawing/2014/main" id="{2C5FAF1E-7E77-4433-8585-3E9265940D25}"/>
              </a:ext>
            </a:extLst>
          </p:cNvPr>
          <p:cNvSpPr>
            <a:spLocks noChangeShapeType="1"/>
          </p:cNvSpPr>
          <p:nvPr/>
        </p:nvSpPr>
        <p:spPr bwMode="auto">
          <a:xfrm flipV="1">
            <a:off x="5327650" y="350043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9" name="Line 115">
            <a:extLst>
              <a:ext uri="{FF2B5EF4-FFF2-40B4-BE49-F238E27FC236}">
                <a16:creationId xmlns:a16="http://schemas.microsoft.com/office/drawing/2014/main" id="{3741C75C-C825-4134-9FFE-9EB7ECE56E06}"/>
              </a:ext>
            </a:extLst>
          </p:cNvPr>
          <p:cNvSpPr>
            <a:spLocks noChangeShapeType="1"/>
          </p:cNvSpPr>
          <p:nvPr/>
        </p:nvSpPr>
        <p:spPr bwMode="auto">
          <a:xfrm flipV="1">
            <a:off x="5651500" y="350043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0" name="Line 116">
            <a:extLst>
              <a:ext uri="{FF2B5EF4-FFF2-40B4-BE49-F238E27FC236}">
                <a16:creationId xmlns:a16="http://schemas.microsoft.com/office/drawing/2014/main" id="{374A3BCD-168D-4951-B8D7-DC2C6B939416}"/>
              </a:ext>
            </a:extLst>
          </p:cNvPr>
          <p:cNvSpPr>
            <a:spLocks noChangeShapeType="1"/>
          </p:cNvSpPr>
          <p:nvPr/>
        </p:nvSpPr>
        <p:spPr bwMode="auto">
          <a:xfrm flipV="1">
            <a:off x="6011863" y="3429000"/>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1" name="Line 117">
            <a:extLst>
              <a:ext uri="{FF2B5EF4-FFF2-40B4-BE49-F238E27FC236}">
                <a16:creationId xmlns:a16="http://schemas.microsoft.com/office/drawing/2014/main" id="{BC20B845-EE11-4823-B486-0D32D1111C10}"/>
              </a:ext>
            </a:extLst>
          </p:cNvPr>
          <p:cNvSpPr>
            <a:spLocks noChangeShapeType="1"/>
          </p:cNvSpPr>
          <p:nvPr/>
        </p:nvSpPr>
        <p:spPr bwMode="auto">
          <a:xfrm flipV="1">
            <a:off x="6335713" y="339248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8" name="Text Box 124">
            <a:extLst>
              <a:ext uri="{FF2B5EF4-FFF2-40B4-BE49-F238E27FC236}">
                <a16:creationId xmlns:a16="http://schemas.microsoft.com/office/drawing/2014/main" id="{578ADE10-DD83-4AA5-BEE4-FB87D07AC4F9}"/>
              </a:ext>
            </a:extLst>
          </p:cNvPr>
          <p:cNvSpPr txBox="1">
            <a:spLocks noChangeArrowheads="1"/>
          </p:cNvSpPr>
          <p:nvPr/>
        </p:nvSpPr>
        <p:spPr bwMode="auto">
          <a:xfrm>
            <a:off x="4859338" y="4545013"/>
            <a:ext cx="550862"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89" name="Text Box 125">
            <a:extLst>
              <a:ext uri="{FF2B5EF4-FFF2-40B4-BE49-F238E27FC236}">
                <a16:creationId xmlns:a16="http://schemas.microsoft.com/office/drawing/2014/main" id="{17BCACA3-1798-4F1F-AAC3-7E2C9A78C78A}"/>
              </a:ext>
            </a:extLst>
          </p:cNvPr>
          <p:cNvSpPr txBox="1">
            <a:spLocks noChangeArrowheads="1"/>
          </p:cNvSpPr>
          <p:nvPr/>
        </p:nvSpPr>
        <p:spPr bwMode="auto">
          <a:xfrm>
            <a:off x="6048375" y="4652963"/>
            <a:ext cx="55086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190590" name="Group 126">
            <a:extLst>
              <a:ext uri="{FF2B5EF4-FFF2-40B4-BE49-F238E27FC236}">
                <a16:creationId xmlns:a16="http://schemas.microsoft.com/office/drawing/2014/main" id="{6F90A561-85D8-4A03-A2DB-D6F46B31BA8D}"/>
              </a:ext>
            </a:extLst>
          </p:cNvPr>
          <p:cNvGrpSpPr>
            <a:grpSpLocks/>
          </p:cNvGrpSpPr>
          <p:nvPr/>
        </p:nvGrpSpPr>
        <p:grpSpPr bwMode="auto">
          <a:xfrm>
            <a:off x="5543546" y="5049838"/>
            <a:ext cx="484876" cy="564351"/>
            <a:chOff x="2117" y="3461"/>
            <a:chExt cx="213" cy="305"/>
          </a:xfrm>
        </p:grpSpPr>
        <p:sp>
          <p:nvSpPr>
            <p:cNvPr id="190591" name="Rectangle 127">
              <a:extLst>
                <a:ext uri="{FF2B5EF4-FFF2-40B4-BE49-F238E27FC236}">
                  <a16:creationId xmlns:a16="http://schemas.microsoft.com/office/drawing/2014/main" id="{A8B2DD7C-4296-412E-91F2-4032B00C01B1}"/>
                </a:ext>
              </a:extLst>
            </p:cNvPr>
            <p:cNvSpPr>
              <a:spLocks noChangeArrowheads="1"/>
            </p:cNvSpPr>
            <p:nvPr/>
          </p:nvSpPr>
          <p:spPr bwMode="auto">
            <a:xfrm>
              <a:off x="2117" y="3461"/>
              <a:ext cx="8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92" name="Rectangle 128">
              <a:extLst>
                <a:ext uri="{FF2B5EF4-FFF2-40B4-BE49-F238E27FC236}">
                  <a16:creationId xmlns:a16="http://schemas.microsoft.com/office/drawing/2014/main" id="{0531E49F-CE77-451C-9AE4-48B29D6BFB5F}"/>
                </a:ext>
              </a:extLst>
            </p:cNvPr>
            <p:cNvSpPr>
              <a:spLocks noChangeArrowheads="1"/>
            </p:cNvSpPr>
            <p:nvPr/>
          </p:nvSpPr>
          <p:spPr bwMode="auto">
            <a:xfrm>
              <a:off x="2299" y="3566"/>
              <a:ext cx="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93" name="Rectangle 129">
              <a:extLst>
                <a:ext uri="{FF2B5EF4-FFF2-40B4-BE49-F238E27FC236}">
                  <a16:creationId xmlns:a16="http://schemas.microsoft.com/office/drawing/2014/main" id="{E71F7179-56DF-4770-B596-56DF29A59615}"/>
                </a:ext>
              </a:extLst>
            </p:cNvPr>
            <p:cNvSpPr>
              <a:spLocks noChangeArrowheads="1"/>
            </p:cNvSpPr>
            <p:nvPr/>
          </p:nvSpPr>
          <p:spPr bwMode="auto">
            <a:xfrm>
              <a:off x="2229" y="3566"/>
              <a:ext cx="10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90594" name="Text Box 130">
            <a:extLst>
              <a:ext uri="{FF2B5EF4-FFF2-40B4-BE49-F238E27FC236}">
                <a16:creationId xmlns:a16="http://schemas.microsoft.com/office/drawing/2014/main" id="{7027D4E6-F6C0-499C-B480-3853F49621AB}"/>
              </a:ext>
            </a:extLst>
          </p:cNvPr>
          <p:cNvSpPr txBox="1">
            <a:spLocks noChangeArrowheads="1"/>
          </p:cNvSpPr>
          <p:nvPr/>
        </p:nvSpPr>
        <p:spPr bwMode="auto">
          <a:xfrm>
            <a:off x="287338" y="115888"/>
            <a:ext cx="3997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耦合线圈的同名端</a:t>
            </a:r>
          </a:p>
        </p:txBody>
      </p:sp>
      <p:sp>
        <p:nvSpPr>
          <p:cNvPr id="190595" name="Text Box 131">
            <a:extLst>
              <a:ext uri="{FF2B5EF4-FFF2-40B4-BE49-F238E27FC236}">
                <a16:creationId xmlns:a16="http://schemas.microsoft.com/office/drawing/2014/main" id="{44A49C8C-3187-4570-B4DB-EA1ABF015E14}"/>
              </a:ext>
            </a:extLst>
          </p:cNvPr>
          <p:cNvSpPr txBox="1">
            <a:spLocks noChangeArrowheads="1"/>
          </p:cNvSpPr>
          <p:nvPr/>
        </p:nvSpPr>
        <p:spPr bwMode="auto">
          <a:xfrm>
            <a:off x="0" y="6237288"/>
            <a:ext cx="8748713" cy="5191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“互感电压的正极性端位于同名端”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0554"/>
                                        </p:tgtEl>
                                        <p:attrNameLst>
                                          <p:attrName>style.visibility</p:attrName>
                                        </p:attrNameLst>
                                      </p:cBhvr>
                                      <p:to>
                                        <p:strVal val="visible"/>
                                      </p:to>
                                    </p:set>
                                    <p:animEffect transition="in" filter="blinds(horizontal)">
                                      <p:cBhvr>
                                        <p:cTn id="11" dur="500"/>
                                        <p:tgtEl>
                                          <p:spTgt spid="1905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90503"/>
                                        </p:tgtEl>
                                        <p:attrNameLst>
                                          <p:attrName>style.visibility</p:attrName>
                                        </p:attrNameLst>
                                      </p:cBhvr>
                                      <p:to>
                                        <p:strVal val="visible"/>
                                      </p:to>
                                    </p:set>
                                    <p:animEffect transition="in" filter="box(out)">
                                      <p:cBhvr>
                                        <p:cTn id="16" dur="500"/>
                                        <p:tgtEl>
                                          <p:spTgt spid="190503"/>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90548"/>
                                        </p:tgtEl>
                                        <p:attrNameLst>
                                          <p:attrName>style.visibility</p:attrName>
                                        </p:attrNameLst>
                                      </p:cBhvr>
                                      <p:to>
                                        <p:strVal val="visible"/>
                                      </p:to>
                                    </p:set>
                                    <p:animEffect transition="in" filter="wipe(up)">
                                      <p:cBhvr>
                                        <p:cTn id="21" dur="500"/>
                                        <p:tgtEl>
                                          <p:spTgt spid="1905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90482"/>
                                        </p:tgtEl>
                                        <p:attrNameLst>
                                          <p:attrName>style.visibility</p:attrName>
                                        </p:attrNameLst>
                                      </p:cBhvr>
                                      <p:to>
                                        <p:strVal val="visible"/>
                                      </p:to>
                                    </p:set>
                                    <p:animEffect transition="in" filter="dissolve">
                                      <p:cBhvr>
                                        <p:cTn id="26" dur="500"/>
                                        <p:tgtEl>
                                          <p:spTgt spid="1904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90468"/>
                                        </p:tgtEl>
                                        <p:attrNameLst>
                                          <p:attrName>style.visibility</p:attrName>
                                        </p:attrNameLst>
                                      </p:cBhvr>
                                      <p:to>
                                        <p:strVal val="visible"/>
                                      </p:to>
                                    </p:set>
                                    <p:animEffect transition="in" filter="wipe(up)">
                                      <p:cBhvr>
                                        <p:cTn id="31" dur="500"/>
                                        <p:tgtEl>
                                          <p:spTgt spid="1904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056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90469"/>
                                        </p:tgtEl>
                                        <p:attrNameLst>
                                          <p:attrName>style.visibility</p:attrName>
                                        </p:attrNameLst>
                                      </p:cBhvr>
                                      <p:to>
                                        <p:strVal val="visible"/>
                                      </p:to>
                                    </p:set>
                                    <p:animEffect transition="in" filter="wipe(left)">
                                      <p:cBhvr>
                                        <p:cTn id="40" dur="500"/>
                                        <p:tgtEl>
                                          <p:spTgt spid="1904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90564"/>
                                        </p:tgtEl>
                                        <p:attrNameLst>
                                          <p:attrName>style.visibility</p:attrName>
                                        </p:attrNameLst>
                                      </p:cBhvr>
                                      <p:to>
                                        <p:strVal val="visible"/>
                                      </p:to>
                                    </p:set>
                                    <p:animEffect transition="in" filter="box(in)">
                                      <p:cBhvr>
                                        <p:cTn id="45" dur="500"/>
                                        <p:tgtEl>
                                          <p:spTgt spid="19056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90562"/>
                                        </p:tgtEl>
                                        <p:attrNameLst>
                                          <p:attrName>style.visibility</p:attrName>
                                        </p:attrNameLst>
                                      </p:cBhvr>
                                      <p:to>
                                        <p:strVal val="visible"/>
                                      </p:to>
                                    </p:set>
                                    <p:animEffect transition="in" filter="box(in)">
                                      <p:cBhvr>
                                        <p:cTn id="48" dur="500"/>
                                        <p:tgtEl>
                                          <p:spTgt spid="19056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90566"/>
                                        </p:tgtEl>
                                        <p:attrNameLst>
                                          <p:attrName>style.visibility</p:attrName>
                                        </p:attrNameLst>
                                      </p:cBhvr>
                                      <p:to>
                                        <p:strVal val="visible"/>
                                      </p:to>
                                    </p:set>
                                    <p:animEffect transition="in" filter="box(in)">
                                      <p:cBhvr>
                                        <p:cTn id="51" dur="500"/>
                                        <p:tgtEl>
                                          <p:spTgt spid="190566"/>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90565"/>
                                        </p:tgtEl>
                                        <p:attrNameLst>
                                          <p:attrName>style.visibility</p:attrName>
                                        </p:attrNameLst>
                                      </p:cBhvr>
                                      <p:to>
                                        <p:strVal val="visible"/>
                                      </p:to>
                                    </p:set>
                                    <p:animEffect transition="in" filter="box(in)">
                                      <p:cBhvr>
                                        <p:cTn id="54" dur="500"/>
                                        <p:tgtEl>
                                          <p:spTgt spid="19056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90549"/>
                                        </p:tgtEl>
                                        <p:attrNameLst>
                                          <p:attrName>style.visibility</p:attrName>
                                        </p:attrNameLst>
                                      </p:cBhvr>
                                      <p:to>
                                        <p:strVal val="visible"/>
                                      </p:to>
                                    </p:set>
                                    <p:animEffect transition="in" filter="wipe(left)">
                                      <p:cBhvr>
                                        <p:cTn id="59" dur="500"/>
                                        <p:tgtEl>
                                          <p:spTgt spid="190549"/>
                                        </p:tgtEl>
                                      </p:cBhvr>
                                    </p:animEffect>
                                  </p:childTnLst>
                                </p:cTn>
                              </p:par>
                              <p:par>
                                <p:cTn id="60" presetID="22" presetClass="entr" presetSubtype="8" fill="hold" nodeType="withEffect">
                                  <p:stCondLst>
                                    <p:cond delay="0"/>
                                  </p:stCondLst>
                                  <p:childTnLst>
                                    <p:set>
                                      <p:cBhvr>
                                        <p:cTn id="61" dur="1" fill="hold">
                                          <p:stCondLst>
                                            <p:cond delay="0"/>
                                          </p:stCondLst>
                                        </p:cTn>
                                        <p:tgtEl>
                                          <p:spTgt spid="190550"/>
                                        </p:tgtEl>
                                        <p:attrNameLst>
                                          <p:attrName>style.visibility</p:attrName>
                                        </p:attrNameLst>
                                      </p:cBhvr>
                                      <p:to>
                                        <p:strVal val="visible"/>
                                      </p:to>
                                    </p:set>
                                    <p:animEffect transition="in" filter="wipe(left)">
                                      <p:cBhvr>
                                        <p:cTn id="62" dur="500"/>
                                        <p:tgtEl>
                                          <p:spTgt spid="1905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90572"/>
                                        </p:tgtEl>
                                        <p:attrNameLst>
                                          <p:attrName>style.visibility</p:attrName>
                                        </p:attrNameLst>
                                      </p:cBhvr>
                                      <p:to>
                                        <p:strVal val="visible"/>
                                      </p:to>
                                    </p:set>
                                    <p:animEffect transition="in" filter="wipe(down)">
                                      <p:cBhvr>
                                        <p:cTn id="67" dur="500"/>
                                        <p:tgtEl>
                                          <p:spTgt spid="1905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90573"/>
                                        </p:tgtEl>
                                        <p:attrNameLst>
                                          <p:attrName>style.visibility</p:attrName>
                                        </p:attrNameLst>
                                      </p:cBhvr>
                                      <p:to>
                                        <p:strVal val="visible"/>
                                      </p:to>
                                    </p:set>
                                    <p:animEffect transition="in" filter="wipe(down)">
                                      <p:cBhvr>
                                        <p:cTn id="72" dur="500"/>
                                        <p:tgtEl>
                                          <p:spTgt spid="19057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90574"/>
                                        </p:tgtEl>
                                        <p:attrNameLst>
                                          <p:attrName>style.visibility</p:attrName>
                                        </p:attrNameLst>
                                      </p:cBhvr>
                                      <p:to>
                                        <p:strVal val="visible"/>
                                      </p:to>
                                    </p:set>
                                    <p:animEffect transition="in" filter="wipe(down)">
                                      <p:cBhvr>
                                        <p:cTn id="77" dur="500"/>
                                        <p:tgtEl>
                                          <p:spTgt spid="1905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190575"/>
                                        </p:tgtEl>
                                        <p:attrNameLst>
                                          <p:attrName>style.visibility</p:attrName>
                                        </p:attrNameLst>
                                      </p:cBhvr>
                                      <p:to>
                                        <p:strVal val="visible"/>
                                      </p:to>
                                    </p:set>
                                    <p:animEffect transition="in" filter="wipe(down)">
                                      <p:cBhvr>
                                        <p:cTn id="82" dur="500"/>
                                        <p:tgtEl>
                                          <p:spTgt spid="1905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0576"/>
                                        </p:tgtEl>
                                        <p:attrNameLst>
                                          <p:attrName>style.visibility</p:attrName>
                                        </p:attrNameLst>
                                      </p:cBhvr>
                                      <p:to>
                                        <p:strVal val="visible"/>
                                      </p:to>
                                    </p:set>
                                    <p:animEffect transition="in" filter="wipe(down)">
                                      <p:cBhvr>
                                        <p:cTn id="87" dur="500"/>
                                        <p:tgtEl>
                                          <p:spTgt spid="1905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19049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905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9055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0467"/>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nodeType="clickEffect">
                                  <p:stCondLst>
                                    <p:cond delay="0"/>
                                  </p:stCondLst>
                                  <p:childTnLst>
                                    <p:set>
                                      <p:cBhvr>
                                        <p:cTn id="103" dur="1" fill="hold">
                                          <p:stCondLst>
                                            <p:cond delay="0"/>
                                          </p:stCondLst>
                                        </p:cTn>
                                        <p:tgtEl>
                                          <p:spTgt spid="190577"/>
                                        </p:tgtEl>
                                        <p:attrNameLst>
                                          <p:attrName>style.visibility</p:attrName>
                                        </p:attrNameLst>
                                      </p:cBhvr>
                                      <p:to>
                                        <p:strVal val="visible"/>
                                      </p:to>
                                    </p:set>
                                    <p:animEffect transition="in" filter="wipe(down)">
                                      <p:cBhvr>
                                        <p:cTn id="104" dur="500"/>
                                        <p:tgtEl>
                                          <p:spTgt spid="19057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190578"/>
                                        </p:tgtEl>
                                        <p:attrNameLst>
                                          <p:attrName>style.visibility</p:attrName>
                                        </p:attrNameLst>
                                      </p:cBhvr>
                                      <p:to>
                                        <p:strVal val="visible"/>
                                      </p:to>
                                    </p:set>
                                    <p:animEffect transition="in" filter="wipe(down)">
                                      <p:cBhvr>
                                        <p:cTn id="109" dur="500"/>
                                        <p:tgtEl>
                                          <p:spTgt spid="19057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190579"/>
                                        </p:tgtEl>
                                        <p:attrNameLst>
                                          <p:attrName>style.visibility</p:attrName>
                                        </p:attrNameLst>
                                      </p:cBhvr>
                                      <p:to>
                                        <p:strVal val="visible"/>
                                      </p:to>
                                    </p:set>
                                    <p:animEffect transition="in" filter="wipe(down)">
                                      <p:cBhvr>
                                        <p:cTn id="114" dur="500"/>
                                        <p:tgtEl>
                                          <p:spTgt spid="19057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190580"/>
                                        </p:tgtEl>
                                        <p:attrNameLst>
                                          <p:attrName>style.visibility</p:attrName>
                                        </p:attrNameLst>
                                      </p:cBhvr>
                                      <p:to>
                                        <p:strVal val="visible"/>
                                      </p:to>
                                    </p:set>
                                    <p:animEffect transition="in" filter="wipe(down)">
                                      <p:cBhvr>
                                        <p:cTn id="119" dur="500"/>
                                        <p:tgtEl>
                                          <p:spTgt spid="19058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190581"/>
                                        </p:tgtEl>
                                        <p:attrNameLst>
                                          <p:attrName>style.visibility</p:attrName>
                                        </p:attrNameLst>
                                      </p:cBhvr>
                                      <p:to>
                                        <p:strVal val="visible"/>
                                      </p:to>
                                    </p:set>
                                    <p:animEffect transition="in" filter="wipe(down)">
                                      <p:cBhvr>
                                        <p:cTn id="124" dur="500"/>
                                        <p:tgtEl>
                                          <p:spTgt spid="190581"/>
                                        </p:tgtEl>
                                      </p:cBhvr>
                                    </p:animEffect>
                                  </p:childTnLst>
                                </p:cTn>
                              </p:par>
                              <p:par>
                                <p:cTn id="125" presetID="1" presetClass="entr" presetSubtype="0" fill="hold" grpId="0" nodeType="withEffect">
                                  <p:stCondLst>
                                    <p:cond delay="0"/>
                                  </p:stCondLst>
                                  <p:childTnLst>
                                    <p:set>
                                      <p:cBhvr>
                                        <p:cTn id="126" dur="1" fill="hold">
                                          <p:stCondLst>
                                            <p:cond delay="0"/>
                                          </p:stCondLst>
                                        </p:cTn>
                                        <p:tgtEl>
                                          <p:spTgt spid="1905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058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190590"/>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9059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9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P spid="190551" grpId="0"/>
      <p:bldP spid="190552" grpId="0"/>
      <p:bldP spid="190554" grpId="0"/>
      <p:bldP spid="190562" grpId="0"/>
      <p:bldP spid="190564" grpId="0"/>
      <p:bldP spid="190565" grpId="0"/>
      <p:bldP spid="190566" grpId="0"/>
      <p:bldP spid="190588" grpId="0"/>
      <p:bldP spid="190589" grpId="0"/>
      <p:bldP spid="190594" grpId="0"/>
      <p:bldP spid="190594" grpId="1"/>
      <p:bldP spid="1905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a:extLst>
              <a:ext uri="{FF2B5EF4-FFF2-40B4-BE49-F238E27FC236}">
                <a16:creationId xmlns:a16="http://schemas.microsoft.com/office/drawing/2014/main" id="{B810C3D9-382E-4B2F-B338-124AEBF2713C}"/>
              </a:ext>
            </a:extLst>
          </p:cNvPr>
          <p:cNvGrpSpPr>
            <a:grpSpLocks/>
          </p:cNvGrpSpPr>
          <p:nvPr/>
        </p:nvGrpSpPr>
        <p:grpSpPr bwMode="auto">
          <a:xfrm>
            <a:off x="5651500" y="1600200"/>
            <a:ext cx="1822450" cy="1239838"/>
            <a:chOff x="793" y="2205"/>
            <a:chExt cx="1148" cy="781"/>
          </a:xfrm>
        </p:grpSpPr>
        <p:sp>
          <p:nvSpPr>
            <p:cNvPr id="191491" name="Freeform 3">
              <a:extLst>
                <a:ext uri="{FF2B5EF4-FFF2-40B4-BE49-F238E27FC236}">
                  <a16:creationId xmlns:a16="http://schemas.microsoft.com/office/drawing/2014/main" id="{1F8DB5CE-4124-4A0E-836F-A5E2AFDFC72A}"/>
                </a:ext>
              </a:extLst>
            </p:cNvPr>
            <p:cNvSpPr>
              <a:spLocks/>
            </p:cNvSpPr>
            <p:nvPr/>
          </p:nvSpPr>
          <p:spPr bwMode="auto">
            <a:xfrm>
              <a:off x="793" y="2341"/>
              <a:ext cx="816" cy="46"/>
            </a:xfrm>
            <a:custGeom>
              <a:avLst/>
              <a:gdLst>
                <a:gd name="T0" fmla="*/ 0 w 510"/>
                <a:gd name="T1" fmla="*/ 0 h 1"/>
                <a:gd name="T2" fmla="*/ 510 w 510"/>
                <a:gd name="T3" fmla="*/ 0 h 1"/>
              </a:gdLst>
              <a:ahLst/>
              <a:cxnLst>
                <a:cxn ang="0">
                  <a:pos x="T0" y="T1"/>
                </a:cxn>
                <a:cxn ang="0">
                  <a:pos x="T2" y="T3"/>
                </a:cxn>
              </a:cxnLst>
              <a:rect l="0" t="0" r="r" b="b"/>
              <a:pathLst>
                <a:path w="510" h="1">
                  <a:moveTo>
                    <a:pt x="0" y="0"/>
                  </a:moveTo>
                  <a:lnTo>
                    <a:pt x="51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492" name="Freeform 4">
              <a:extLst>
                <a:ext uri="{FF2B5EF4-FFF2-40B4-BE49-F238E27FC236}">
                  <a16:creationId xmlns:a16="http://schemas.microsoft.com/office/drawing/2014/main" id="{BE36682C-ADBC-4020-8E03-EEDDC12E2CF8}"/>
                </a:ext>
              </a:extLst>
            </p:cNvPr>
            <p:cNvSpPr>
              <a:spLocks/>
            </p:cNvSpPr>
            <p:nvPr/>
          </p:nvSpPr>
          <p:spPr bwMode="auto">
            <a:xfrm flipV="1">
              <a:off x="793" y="2840"/>
              <a:ext cx="834" cy="46"/>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493" name="Text Box 5">
              <a:extLst>
                <a:ext uri="{FF2B5EF4-FFF2-40B4-BE49-F238E27FC236}">
                  <a16:creationId xmlns:a16="http://schemas.microsoft.com/office/drawing/2014/main" id="{E2750DEC-3B3B-4A53-A3B7-CEDA0425D4C8}"/>
                </a:ext>
              </a:extLst>
            </p:cNvPr>
            <p:cNvSpPr txBox="1">
              <a:spLocks noChangeArrowheads="1"/>
            </p:cNvSpPr>
            <p:nvPr/>
          </p:nvSpPr>
          <p:spPr bwMode="auto">
            <a:xfrm>
              <a:off x="1701"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1494" name="Text Box 6">
              <a:extLst>
                <a:ext uri="{FF2B5EF4-FFF2-40B4-BE49-F238E27FC236}">
                  <a16:creationId xmlns:a16="http://schemas.microsoft.com/office/drawing/2014/main" id="{8768A343-3868-4329-97C5-116ADD580AD5}"/>
                </a:ext>
              </a:extLst>
            </p:cNvPr>
            <p:cNvSpPr txBox="1">
              <a:spLocks noChangeArrowheads="1"/>
            </p:cNvSpPr>
            <p:nvPr/>
          </p:nvSpPr>
          <p:spPr bwMode="auto">
            <a:xfrm>
              <a:off x="1701"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1495" name="Line 7">
              <a:extLst>
                <a:ext uri="{FF2B5EF4-FFF2-40B4-BE49-F238E27FC236}">
                  <a16:creationId xmlns:a16="http://schemas.microsoft.com/office/drawing/2014/main" id="{778680E6-F52D-490C-887B-058E796484E4}"/>
                </a:ext>
              </a:extLst>
            </p:cNvPr>
            <p:cNvSpPr>
              <a:spLocks noChangeShapeType="1"/>
            </p:cNvSpPr>
            <p:nvPr/>
          </p:nvSpPr>
          <p:spPr bwMode="auto">
            <a:xfrm>
              <a:off x="1610" y="2341"/>
              <a:ext cx="0" cy="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496" name="Oval 8" descr="羊皮纸">
              <a:extLst>
                <a:ext uri="{FF2B5EF4-FFF2-40B4-BE49-F238E27FC236}">
                  <a16:creationId xmlns:a16="http://schemas.microsoft.com/office/drawing/2014/main" id="{E2A5BFD5-1D39-4EC5-91F3-F0D506689F6B}"/>
                </a:ext>
              </a:extLst>
            </p:cNvPr>
            <p:cNvSpPr>
              <a:spLocks noChangeArrowheads="1"/>
            </p:cNvSpPr>
            <p:nvPr/>
          </p:nvSpPr>
          <p:spPr bwMode="auto">
            <a:xfrm>
              <a:off x="1429" y="2432"/>
              <a:ext cx="317" cy="317"/>
            </a:xfrm>
            <a:prstGeom prst="ellipse">
              <a:avLst/>
            </a:prstGeom>
            <a:blipFill dpi="0" rotWithShape="1">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t>
              </a:r>
            </a:p>
          </p:txBody>
        </p:sp>
      </p:grpSp>
      <p:sp>
        <p:nvSpPr>
          <p:cNvPr id="191497" name="Text Box 9">
            <a:extLst>
              <a:ext uri="{FF2B5EF4-FFF2-40B4-BE49-F238E27FC236}">
                <a16:creationId xmlns:a16="http://schemas.microsoft.com/office/drawing/2014/main" id="{903AF082-EFDB-4F16-9BED-25E4E92EA9F7}"/>
              </a:ext>
            </a:extLst>
          </p:cNvPr>
          <p:cNvSpPr txBox="1">
            <a:spLocks noChangeArrowheads="1"/>
          </p:cNvSpPr>
          <p:nvPr/>
        </p:nvSpPr>
        <p:spPr bwMode="auto">
          <a:xfrm>
            <a:off x="539750" y="677863"/>
            <a:ext cx="5076825"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）同名端的实验测定：</a:t>
            </a:r>
          </a:p>
        </p:txBody>
      </p:sp>
      <p:grpSp>
        <p:nvGrpSpPr>
          <p:cNvPr id="191498" name="Group 10">
            <a:extLst>
              <a:ext uri="{FF2B5EF4-FFF2-40B4-BE49-F238E27FC236}">
                <a16:creationId xmlns:a16="http://schemas.microsoft.com/office/drawing/2014/main" id="{64DDC5C3-7EAA-4ABE-8AF2-B6268F39DC4A}"/>
              </a:ext>
            </a:extLst>
          </p:cNvPr>
          <p:cNvGrpSpPr>
            <a:grpSpLocks/>
          </p:cNvGrpSpPr>
          <p:nvPr/>
        </p:nvGrpSpPr>
        <p:grpSpPr bwMode="auto">
          <a:xfrm>
            <a:off x="3348038" y="1239838"/>
            <a:ext cx="2438400" cy="1798637"/>
            <a:chOff x="1296" y="528"/>
            <a:chExt cx="1536" cy="1133"/>
          </a:xfrm>
        </p:grpSpPr>
        <p:sp>
          <p:nvSpPr>
            <p:cNvPr id="191499" name="Rectangle 11">
              <a:extLst>
                <a:ext uri="{FF2B5EF4-FFF2-40B4-BE49-F238E27FC236}">
                  <a16:creationId xmlns:a16="http://schemas.microsoft.com/office/drawing/2014/main" id="{3FFC7470-EC3E-4F6A-9178-42E1E9169DF7}"/>
                </a:ext>
              </a:extLst>
            </p:cNvPr>
            <p:cNvSpPr>
              <a:spLocks noChangeArrowheads="1"/>
            </p:cNvSpPr>
            <p:nvPr/>
          </p:nvSpPr>
          <p:spPr bwMode="auto">
            <a:xfrm>
              <a:off x="1663" y="672"/>
              <a:ext cx="785" cy="91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0" name="Rectangle 12">
              <a:extLst>
                <a:ext uri="{FF2B5EF4-FFF2-40B4-BE49-F238E27FC236}">
                  <a16:creationId xmlns:a16="http://schemas.microsoft.com/office/drawing/2014/main" id="{6AF541D9-7FCC-4C3C-8A21-4FD3DF19DCFE}"/>
                </a:ext>
              </a:extLst>
            </p:cNvPr>
            <p:cNvSpPr>
              <a:spLocks noChangeArrowheads="1"/>
            </p:cNvSpPr>
            <p:nvPr/>
          </p:nvSpPr>
          <p:spPr bwMode="auto">
            <a:xfrm>
              <a:off x="1824" y="835"/>
              <a:ext cx="432" cy="58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1501" name="Group 13">
              <a:extLst>
                <a:ext uri="{FF2B5EF4-FFF2-40B4-BE49-F238E27FC236}">
                  <a16:creationId xmlns:a16="http://schemas.microsoft.com/office/drawing/2014/main" id="{B023928C-B765-4D1A-9FD3-98DD72BF75C4}"/>
                </a:ext>
              </a:extLst>
            </p:cNvPr>
            <p:cNvGrpSpPr>
              <a:grpSpLocks/>
            </p:cNvGrpSpPr>
            <p:nvPr/>
          </p:nvGrpSpPr>
          <p:grpSpPr bwMode="auto">
            <a:xfrm>
              <a:off x="1438" y="884"/>
              <a:ext cx="423" cy="450"/>
              <a:chOff x="862" y="2612"/>
              <a:chExt cx="423" cy="450"/>
            </a:xfrm>
          </p:grpSpPr>
          <p:sp>
            <p:nvSpPr>
              <p:cNvPr id="191502" name="Freeform 14">
                <a:extLst>
                  <a:ext uri="{FF2B5EF4-FFF2-40B4-BE49-F238E27FC236}">
                    <a16:creationId xmlns:a16="http://schemas.microsoft.com/office/drawing/2014/main" id="{75A5012F-6241-4013-B56E-3BF0A629A3B5}"/>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3" name="Line 15">
                <a:extLst>
                  <a:ext uri="{FF2B5EF4-FFF2-40B4-BE49-F238E27FC236}">
                    <a16:creationId xmlns:a16="http://schemas.microsoft.com/office/drawing/2014/main" id="{B27965DE-EFA6-4B45-B91C-005FC28CB2F3}"/>
                  </a:ext>
                </a:extLst>
              </p:cNvPr>
              <p:cNvSpPr>
                <a:spLocks noChangeShapeType="1"/>
              </p:cNvSpPr>
              <p:nvPr/>
            </p:nvSpPr>
            <p:spPr bwMode="auto">
              <a:xfrm>
                <a:off x="888" y="3036"/>
                <a:ext cx="204"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4" name="Freeform 16">
                <a:extLst>
                  <a:ext uri="{FF2B5EF4-FFF2-40B4-BE49-F238E27FC236}">
                    <a16:creationId xmlns:a16="http://schemas.microsoft.com/office/drawing/2014/main" id="{B516BCA1-DC1B-4C04-B7CC-E5527A1E28B3}"/>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5" name="Freeform 17">
                <a:extLst>
                  <a:ext uri="{FF2B5EF4-FFF2-40B4-BE49-F238E27FC236}">
                    <a16:creationId xmlns:a16="http://schemas.microsoft.com/office/drawing/2014/main" id="{D4D4B836-AA34-4C31-A350-6BFE6A1D71BD}"/>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6" name="Freeform 18">
                <a:extLst>
                  <a:ext uri="{FF2B5EF4-FFF2-40B4-BE49-F238E27FC236}">
                    <a16:creationId xmlns:a16="http://schemas.microsoft.com/office/drawing/2014/main" id="{2949BDED-4918-4536-B436-6CD12B3F84D4}"/>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7" name="Freeform 19">
                <a:extLst>
                  <a:ext uri="{FF2B5EF4-FFF2-40B4-BE49-F238E27FC236}">
                    <a16:creationId xmlns:a16="http://schemas.microsoft.com/office/drawing/2014/main" id="{4B163812-EA14-454A-9091-1E50E52AF97D}"/>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8" name="Oval 20">
                <a:extLst>
                  <a:ext uri="{FF2B5EF4-FFF2-40B4-BE49-F238E27FC236}">
                    <a16:creationId xmlns:a16="http://schemas.microsoft.com/office/drawing/2014/main" id="{34397FDA-3231-420C-BB33-0CC5F0839A90}"/>
                  </a:ext>
                </a:extLst>
              </p:cNvPr>
              <p:cNvSpPr>
                <a:spLocks noChangeArrowheads="1"/>
              </p:cNvSpPr>
              <p:nvPr/>
            </p:nvSpPr>
            <p:spPr bwMode="auto">
              <a:xfrm>
                <a:off x="862" y="2612"/>
                <a:ext cx="29"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09" name="Oval 21">
                <a:extLst>
                  <a:ext uri="{FF2B5EF4-FFF2-40B4-BE49-F238E27FC236}">
                    <a16:creationId xmlns:a16="http://schemas.microsoft.com/office/drawing/2014/main" id="{207A4E08-EF2A-45AF-804C-F84EDAA0D340}"/>
                  </a:ext>
                </a:extLst>
              </p:cNvPr>
              <p:cNvSpPr>
                <a:spLocks noChangeArrowheads="1"/>
              </p:cNvSpPr>
              <p:nvPr/>
            </p:nvSpPr>
            <p:spPr bwMode="auto">
              <a:xfrm>
                <a:off x="866" y="3022"/>
                <a:ext cx="28"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91510" name="Line 22">
              <a:extLst>
                <a:ext uri="{FF2B5EF4-FFF2-40B4-BE49-F238E27FC236}">
                  <a16:creationId xmlns:a16="http://schemas.microsoft.com/office/drawing/2014/main" id="{EC59E3B8-22DF-4658-93AB-251277401149}"/>
                </a:ext>
              </a:extLst>
            </p:cNvPr>
            <p:cNvSpPr>
              <a:spLocks noChangeShapeType="1"/>
            </p:cNvSpPr>
            <p:nvPr/>
          </p:nvSpPr>
          <p:spPr bwMode="auto">
            <a:xfrm>
              <a:off x="1465" y="816"/>
              <a:ext cx="167" cy="0"/>
            </a:xfrm>
            <a:prstGeom prst="line">
              <a:avLst/>
            </a:prstGeom>
            <a:noFill/>
            <a:ln w="2857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1" name="Text Box 23">
              <a:extLst>
                <a:ext uri="{FF2B5EF4-FFF2-40B4-BE49-F238E27FC236}">
                  <a16:creationId xmlns:a16="http://schemas.microsoft.com/office/drawing/2014/main" id="{E043899E-FB2D-45A7-91FD-DB182C479826}"/>
                </a:ext>
              </a:extLst>
            </p:cNvPr>
            <p:cNvSpPr txBox="1">
              <a:spLocks noChangeArrowheads="1"/>
            </p:cNvSpPr>
            <p:nvPr/>
          </p:nvSpPr>
          <p:spPr bwMode="auto">
            <a:xfrm>
              <a:off x="1472" y="528"/>
              <a:ext cx="304"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2" name="Freeform 24">
              <a:extLst>
                <a:ext uri="{FF2B5EF4-FFF2-40B4-BE49-F238E27FC236}">
                  <a16:creationId xmlns:a16="http://schemas.microsoft.com/office/drawing/2014/main" id="{B6AEF108-2EA7-4DA1-B54C-62A30E7D853C}"/>
                </a:ext>
              </a:extLst>
            </p:cNvPr>
            <p:cNvSpPr>
              <a:spLocks/>
            </p:cNvSpPr>
            <p:nvPr/>
          </p:nvSpPr>
          <p:spPr bwMode="auto">
            <a:xfrm flipH="1">
              <a:off x="2264" y="925"/>
              <a:ext cx="376" cy="47"/>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3" name="Freeform 25">
              <a:extLst>
                <a:ext uri="{FF2B5EF4-FFF2-40B4-BE49-F238E27FC236}">
                  <a16:creationId xmlns:a16="http://schemas.microsoft.com/office/drawing/2014/main" id="{03862DCC-CE39-434D-9A24-14B51D905D34}"/>
                </a:ext>
              </a:extLst>
            </p:cNvPr>
            <p:cNvSpPr>
              <a:spLocks/>
            </p:cNvSpPr>
            <p:nvPr/>
          </p:nvSpPr>
          <p:spPr bwMode="auto">
            <a:xfrm>
              <a:off x="2450" y="1320"/>
              <a:ext cx="214" cy="2"/>
            </a:xfrm>
            <a:custGeom>
              <a:avLst/>
              <a:gdLst>
                <a:gd name="T0" fmla="*/ 214 w 214"/>
                <a:gd name="T1" fmla="*/ 0 h 2"/>
                <a:gd name="T2" fmla="*/ 0 w 214"/>
                <a:gd name="T3" fmla="*/ 2 h 2"/>
              </a:gdLst>
              <a:ahLst/>
              <a:cxnLst>
                <a:cxn ang="0">
                  <a:pos x="T0" y="T1"/>
                </a:cxn>
                <a:cxn ang="0">
                  <a:pos x="T2" y="T3"/>
                </a:cxn>
              </a:cxnLst>
              <a:rect l="0" t="0" r="r" b="b"/>
              <a:pathLst>
                <a:path w="214" h="2">
                  <a:moveTo>
                    <a:pt x="214" y="0"/>
                  </a:moveTo>
                  <a:lnTo>
                    <a:pt x="0" y="2"/>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4" name="Freeform 26">
              <a:extLst>
                <a:ext uri="{FF2B5EF4-FFF2-40B4-BE49-F238E27FC236}">
                  <a16:creationId xmlns:a16="http://schemas.microsoft.com/office/drawing/2014/main" id="{293F7359-919A-407A-8C84-6E0993395216}"/>
                </a:ext>
              </a:extLst>
            </p:cNvPr>
            <p:cNvSpPr>
              <a:spLocks/>
            </p:cNvSpPr>
            <p:nvPr/>
          </p:nvSpPr>
          <p:spPr bwMode="auto">
            <a:xfrm flipH="1">
              <a:off x="2209" y="924"/>
              <a:ext cx="56" cy="34"/>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5" name="Freeform 27">
              <a:extLst>
                <a:ext uri="{FF2B5EF4-FFF2-40B4-BE49-F238E27FC236}">
                  <a16:creationId xmlns:a16="http://schemas.microsoft.com/office/drawing/2014/main" id="{334B0363-875D-41D0-8172-8A7A411A0A7A}"/>
                </a:ext>
              </a:extLst>
            </p:cNvPr>
            <p:cNvSpPr>
              <a:spLocks/>
            </p:cNvSpPr>
            <p:nvPr/>
          </p:nvSpPr>
          <p:spPr bwMode="auto">
            <a:xfrm flipH="1">
              <a:off x="2209" y="994"/>
              <a:ext cx="279" cy="72"/>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6" name="Freeform 28">
              <a:extLst>
                <a:ext uri="{FF2B5EF4-FFF2-40B4-BE49-F238E27FC236}">
                  <a16:creationId xmlns:a16="http://schemas.microsoft.com/office/drawing/2014/main" id="{E5EC7EB2-CCDA-4357-89BB-D3C248AD613C}"/>
                </a:ext>
              </a:extLst>
            </p:cNvPr>
            <p:cNvSpPr>
              <a:spLocks/>
            </p:cNvSpPr>
            <p:nvPr/>
          </p:nvSpPr>
          <p:spPr bwMode="auto">
            <a:xfrm flipH="1">
              <a:off x="2209" y="1093"/>
              <a:ext cx="279" cy="72"/>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7" name="Freeform 29">
              <a:extLst>
                <a:ext uri="{FF2B5EF4-FFF2-40B4-BE49-F238E27FC236}">
                  <a16:creationId xmlns:a16="http://schemas.microsoft.com/office/drawing/2014/main" id="{C475F50B-43E9-4464-8CF6-738E4B5D427F}"/>
                </a:ext>
              </a:extLst>
            </p:cNvPr>
            <p:cNvSpPr>
              <a:spLocks/>
            </p:cNvSpPr>
            <p:nvPr/>
          </p:nvSpPr>
          <p:spPr bwMode="auto">
            <a:xfrm flipH="1">
              <a:off x="2208" y="1201"/>
              <a:ext cx="287" cy="83"/>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8" name="Oval 30">
              <a:extLst>
                <a:ext uri="{FF2B5EF4-FFF2-40B4-BE49-F238E27FC236}">
                  <a16:creationId xmlns:a16="http://schemas.microsoft.com/office/drawing/2014/main" id="{DFEC6061-22D3-4233-A821-66F874C8E45E}"/>
                </a:ext>
              </a:extLst>
            </p:cNvPr>
            <p:cNvSpPr>
              <a:spLocks noChangeArrowheads="1"/>
            </p:cNvSpPr>
            <p:nvPr/>
          </p:nvSpPr>
          <p:spPr bwMode="auto">
            <a:xfrm flipH="1">
              <a:off x="2640" y="912"/>
              <a:ext cx="36" cy="3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19" name="Oval 31">
              <a:extLst>
                <a:ext uri="{FF2B5EF4-FFF2-40B4-BE49-F238E27FC236}">
                  <a16:creationId xmlns:a16="http://schemas.microsoft.com/office/drawing/2014/main" id="{FB3355E5-0B41-403B-876C-D3BFD50F3128}"/>
                </a:ext>
              </a:extLst>
            </p:cNvPr>
            <p:cNvSpPr>
              <a:spLocks noChangeArrowheads="1"/>
            </p:cNvSpPr>
            <p:nvPr/>
          </p:nvSpPr>
          <p:spPr bwMode="auto">
            <a:xfrm flipH="1">
              <a:off x="2653" y="1306"/>
              <a:ext cx="35" cy="3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20" name="Text Box 32">
              <a:extLst>
                <a:ext uri="{FF2B5EF4-FFF2-40B4-BE49-F238E27FC236}">
                  <a16:creationId xmlns:a16="http://schemas.microsoft.com/office/drawing/2014/main" id="{0C03A4E0-D662-4C2B-8612-2666FAD82AA2}"/>
                </a:ext>
              </a:extLst>
            </p:cNvPr>
            <p:cNvSpPr txBox="1">
              <a:spLocks noChangeArrowheads="1"/>
            </p:cNvSpPr>
            <p:nvPr/>
          </p:nvSpPr>
          <p:spPr bwMode="auto">
            <a:xfrm>
              <a:off x="1296" y="62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191521" name="Text Box 33">
              <a:extLst>
                <a:ext uri="{FF2B5EF4-FFF2-40B4-BE49-F238E27FC236}">
                  <a16:creationId xmlns:a16="http://schemas.microsoft.com/office/drawing/2014/main" id="{77D7D960-A6D2-462E-AF94-8BFBB0E6F6D6}"/>
                </a:ext>
              </a:extLst>
            </p:cNvPr>
            <p:cNvSpPr txBox="1">
              <a:spLocks noChangeArrowheads="1"/>
            </p:cNvSpPr>
            <p:nvPr/>
          </p:nvSpPr>
          <p:spPr bwMode="auto">
            <a:xfrm>
              <a:off x="1296" y="129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191522" name="Text Box 34">
              <a:extLst>
                <a:ext uri="{FF2B5EF4-FFF2-40B4-BE49-F238E27FC236}">
                  <a16:creationId xmlns:a16="http://schemas.microsoft.com/office/drawing/2014/main" id="{EE517775-9987-4401-8690-6A887F9D5F64}"/>
                </a:ext>
              </a:extLst>
            </p:cNvPr>
            <p:cNvSpPr txBox="1">
              <a:spLocks noChangeArrowheads="1"/>
            </p:cNvSpPr>
            <p:nvPr/>
          </p:nvSpPr>
          <p:spPr bwMode="auto">
            <a:xfrm>
              <a:off x="2544" y="66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191523" name="Text Box 35">
              <a:extLst>
                <a:ext uri="{FF2B5EF4-FFF2-40B4-BE49-F238E27FC236}">
                  <a16:creationId xmlns:a16="http://schemas.microsoft.com/office/drawing/2014/main" id="{61FFE9A9-F704-4FBC-A2C7-DADD858C573E}"/>
                </a:ext>
              </a:extLst>
            </p:cNvPr>
            <p:cNvSpPr txBox="1">
              <a:spLocks noChangeArrowheads="1"/>
            </p:cNvSpPr>
            <p:nvPr/>
          </p:nvSpPr>
          <p:spPr bwMode="auto">
            <a:xfrm>
              <a:off x="2544" y="133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grpSp>
      <p:sp>
        <p:nvSpPr>
          <p:cNvPr id="191524" name="Text Box 36">
            <a:extLst>
              <a:ext uri="{FF2B5EF4-FFF2-40B4-BE49-F238E27FC236}">
                <a16:creationId xmlns:a16="http://schemas.microsoft.com/office/drawing/2014/main" id="{7321F84B-E46E-43DF-AB71-3862A98D4A4D}"/>
              </a:ext>
            </a:extLst>
          </p:cNvPr>
          <p:cNvSpPr txBox="1">
            <a:spLocks noChangeArrowheads="1"/>
          </p:cNvSpPr>
          <p:nvPr/>
        </p:nvSpPr>
        <p:spPr bwMode="auto">
          <a:xfrm>
            <a:off x="3492500" y="1744663"/>
            <a:ext cx="436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1525" name="Text Box 37">
            <a:extLst>
              <a:ext uri="{FF2B5EF4-FFF2-40B4-BE49-F238E27FC236}">
                <a16:creationId xmlns:a16="http://schemas.microsoft.com/office/drawing/2014/main" id="{F14E7269-95BE-4CC4-972E-9FC328367515}"/>
              </a:ext>
            </a:extLst>
          </p:cNvPr>
          <p:cNvSpPr txBox="1">
            <a:spLocks noChangeArrowheads="1"/>
          </p:cNvSpPr>
          <p:nvPr/>
        </p:nvSpPr>
        <p:spPr bwMode="auto">
          <a:xfrm>
            <a:off x="5292725" y="1816100"/>
            <a:ext cx="436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1526" name="Text Box 38">
            <a:extLst>
              <a:ext uri="{FF2B5EF4-FFF2-40B4-BE49-F238E27FC236}">
                <a16:creationId xmlns:a16="http://schemas.microsoft.com/office/drawing/2014/main" id="{31733560-AA58-453D-A46F-9A3838503D55}"/>
              </a:ext>
            </a:extLst>
          </p:cNvPr>
          <p:cNvSpPr txBox="1">
            <a:spLocks noChangeArrowheads="1"/>
          </p:cNvSpPr>
          <p:nvPr/>
        </p:nvSpPr>
        <p:spPr bwMode="auto">
          <a:xfrm>
            <a:off x="5580063" y="3860800"/>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电压表正偏。</a:t>
            </a:r>
          </a:p>
        </p:txBody>
      </p:sp>
      <p:graphicFrame>
        <p:nvGraphicFramePr>
          <p:cNvPr id="191527" name="Object 39">
            <a:extLst>
              <a:ext uri="{FF2B5EF4-FFF2-40B4-BE49-F238E27FC236}">
                <a16:creationId xmlns:a16="http://schemas.microsoft.com/office/drawing/2014/main" id="{33843B34-B4DD-4206-9083-EE8030DE97AB}"/>
              </a:ext>
            </a:extLst>
          </p:cNvPr>
          <p:cNvGraphicFramePr>
            <a:graphicFrameLocks noChangeAspect="1"/>
          </p:cNvGraphicFramePr>
          <p:nvPr/>
        </p:nvGraphicFramePr>
        <p:xfrm>
          <a:off x="684213" y="3716338"/>
          <a:ext cx="4608512" cy="860425"/>
        </p:xfrm>
        <a:graphic>
          <a:graphicData uri="http://schemas.openxmlformats.org/presentationml/2006/ole">
            <mc:AlternateContent xmlns:mc="http://schemas.openxmlformats.org/markup-compatibility/2006">
              <mc:Choice xmlns:v="urn:schemas-microsoft-com:vml" Requires="v">
                <p:oleObj spid="_x0000_s191560" name="公式" r:id="rId4" imgW="1968480" imgH="368280" progId="Equation.3">
                  <p:embed/>
                </p:oleObj>
              </mc:Choice>
              <mc:Fallback>
                <p:oleObj name="公式" r:id="rId4" imgW="1968480" imgH="36828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716338"/>
                        <a:ext cx="460851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528" name="Text Box 40">
            <a:extLst>
              <a:ext uri="{FF2B5EF4-FFF2-40B4-BE49-F238E27FC236}">
                <a16:creationId xmlns:a16="http://schemas.microsoft.com/office/drawing/2014/main" id="{9CDF9DF3-B9A8-47BB-B1DC-96F5E071FC25}"/>
              </a:ext>
            </a:extLst>
          </p:cNvPr>
          <p:cNvSpPr txBox="1">
            <a:spLocks noChangeArrowheads="1"/>
          </p:cNvSpPr>
          <p:nvPr/>
        </p:nvSpPr>
        <p:spPr bwMode="auto">
          <a:xfrm>
            <a:off x="827088" y="3213100"/>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如图电路，当闭合开关 </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增加，</a:t>
            </a:r>
          </a:p>
        </p:txBody>
      </p:sp>
      <p:sp>
        <p:nvSpPr>
          <p:cNvPr id="191529" name="Text Box 41">
            <a:extLst>
              <a:ext uri="{FF2B5EF4-FFF2-40B4-BE49-F238E27FC236}">
                <a16:creationId xmlns:a16="http://schemas.microsoft.com/office/drawing/2014/main" id="{8A538BDC-8BA5-4B28-B9CD-D8B420295764}"/>
              </a:ext>
            </a:extLst>
          </p:cNvPr>
          <p:cNvSpPr txBox="1">
            <a:spLocks noChangeArrowheads="1"/>
          </p:cNvSpPr>
          <p:nvPr/>
        </p:nvSpPr>
        <p:spPr bwMode="auto">
          <a:xfrm>
            <a:off x="684213" y="4508500"/>
            <a:ext cx="7467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当两组线圈装在黑盒里，只引出四个端线组，要确定其同名端，就可以利用上面的结论来加以判断。</a:t>
            </a:r>
          </a:p>
        </p:txBody>
      </p:sp>
      <p:sp>
        <p:nvSpPr>
          <p:cNvPr id="191530" name="Text Box 42">
            <a:extLst>
              <a:ext uri="{FF2B5EF4-FFF2-40B4-BE49-F238E27FC236}">
                <a16:creationId xmlns:a16="http://schemas.microsoft.com/office/drawing/2014/main" id="{E524F12C-3B51-40C7-83B3-CF59F18113FE}"/>
              </a:ext>
            </a:extLst>
          </p:cNvPr>
          <p:cNvSpPr txBox="1">
            <a:spLocks noChangeArrowheads="1"/>
          </p:cNvSpPr>
          <p:nvPr/>
        </p:nvSpPr>
        <p:spPr bwMode="auto">
          <a:xfrm>
            <a:off x="5651500" y="1673225"/>
            <a:ext cx="45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31" name="Text Box 43">
            <a:extLst>
              <a:ext uri="{FF2B5EF4-FFF2-40B4-BE49-F238E27FC236}">
                <a16:creationId xmlns:a16="http://schemas.microsoft.com/office/drawing/2014/main" id="{52FE6DC6-ED33-470F-93FF-7FD4D4C1F6C4}"/>
              </a:ext>
            </a:extLst>
          </p:cNvPr>
          <p:cNvSpPr txBox="1">
            <a:spLocks noChangeArrowheads="1"/>
          </p:cNvSpPr>
          <p:nvPr/>
        </p:nvSpPr>
        <p:spPr bwMode="auto">
          <a:xfrm>
            <a:off x="2843213" y="1673225"/>
            <a:ext cx="452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1538" name="Group 50">
            <a:extLst>
              <a:ext uri="{FF2B5EF4-FFF2-40B4-BE49-F238E27FC236}">
                <a16:creationId xmlns:a16="http://schemas.microsoft.com/office/drawing/2014/main" id="{B348D3A2-A1A6-43B0-912A-386ACC4E09F5}"/>
              </a:ext>
            </a:extLst>
          </p:cNvPr>
          <p:cNvGrpSpPr>
            <a:grpSpLocks/>
          </p:cNvGrpSpPr>
          <p:nvPr/>
        </p:nvGrpSpPr>
        <p:grpSpPr bwMode="auto">
          <a:xfrm>
            <a:off x="1116013" y="1241425"/>
            <a:ext cx="2376487" cy="1482725"/>
            <a:chOff x="703" y="709"/>
            <a:chExt cx="1497" cy="934"/>
          </a:xfrm>
        </p:grpSpPr>
        <p:sp>
          <p:nvSpPr>
            <p:cNvPr id="191539" name="Oval 51">
              <a:extLst>
                <a:ext uri="{FF2B5EF4-FFF2-40B4-BE49-F238E27FC236}">
                  <a16:creationId xmlns:a16="http://schemas.microsoft.com/office/drawing/2014/main" id="{719713A1-E38E-496B-84B4-4621331EBF10}"/>
                </a:ext>
              </a:extLst>
            </p:cNvPr>
            <p:cNvSpPr>
              <a:spLocks noChangeArrowheads="1"/>
            </p:cNvSpPr>
            <p:nvPr/>
          </p:nvSpPr>
          <p:spPr bwMode="auto">
            <a:xfrm>
              <a:off x="884" y="1117"/>
              <a:ext cx="363" cy="363"/>
            </a:xfrm>
            <a:prstGeom prst="ellipse">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0099FF"/>
                      </a:gs>
                      <a:gs pos="100000">
                        <a:srgbClr val="0099FF">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0" name="Line 52">
              <a:extLst>
                <a:ext uri="{FF2B5EF4-FFF2-40B4-BE49-F238E27FC236}">
                  <a16:creationId xmlns:a16="http://schemas.microsoft.com/office/drawing/2014/main" id="{B273EB4F-4407-4A44-B57F-187B7B08EC74}"/>
                </a:ext>
              </a:extLst>
            </p:cNvPr>
            <p:cNvSpPr>
              <a:spLocks noChangeShapeType="1"/>
            </p:cNvSpPr>
            <p:nvPr/>
          </p:nvSpPr>
          <p:spPr bwMode="auto">
            <a:xfrm flipV="1">
              <a:off x="1066" y="1026"/>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1" name="Line 53">
              <a:extLst>
                <a:ext uri="{FF2B5EF4-FFF2-40B4-BE49-F238E27FC236}">
                  <a16:creationId xmlns:a16="http://schemas.microsoft.com/office/drawing/2014/main" id="{75277FE8-6032-4D88-9829-5BA555415237}"/>
                </a:ext>
              </a:extLst>
            </p:cNvPr>
            <p:cNvSpPr>
              <a:spLocks noChangeShapeType="1"/>
            </p:cNvSpPr>
            <p:nvPr/>
          </p:nvSpPr>
          <p:spPr bwMode="auto">
            <a:xfrm flipH="1">
              <a:off x="1065" y="1571"/>
              <a:ext cx="113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2" name="Line 54">
              <a:extLst>
                <a:ext uri="{FF2B5EF4-FFF2-40B4-BE49-F238E27FC236}">
                  <a16:creationId xmlns:a16="http://schemas.microsoft.com/office/drawing/2014/main" id="{51324322-D0D8-462D-B04D-F27ACE3A1104}"/>
                </a:ext>
              </a:extLst>
            </p:cNvPr>
            <p:cNvSpPr>
              <a:spLocks noChangeShapeType="1"/>
            </p:cNvSpPr>
            <p:nvPr/>
          </p:nvSpPr>
          <p:spPr bwMode="auto">
            <a:xfrm flipH="1">
              <a:off x="1066" y="1026"/>
              <a:ext cx="0" cy="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3" name="Line 55">
              <a:extLst>
                <a:ext uri="{FF2B5EF4-FFF2-40B4-BE49-F238E27FC236}">
                  <a16:creationId xmlns:a16="http://schemas.microsoft.com/office/drawing/2014/main" id="{81DBF0CE-74CF-4B75-890C-8EF9DAF89DAE}"/>
                </a:ext>
              </a:extLst>
            </p:cNvPr>
            <p:cNvSpPr>
              <a:spLocks noChangeShapeType="1"/>
            </p:cNvSpPr>
            <p:nvPr/>
          </p:nvSpPr>
          <p:spPr bwMode="auto">
            <a:xfrm flipV="1">
              <a:off x="1607" y="1026"/>
              <a:ext cx="593"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4" name="Freeform 56">
              <a:extLst>
                <a:ext uri="{FF2B5EF4-FFF2-40B4-BE49-F238E27FC236}">
                  <a16:creationId xmlns:a16="http://schemas.microsoft.com/office/drawing/2014/main" id="{84405E83-B6B6-4A94-B483-08376DAFBF75}"/>
                </a:ext>
              </a:extLst>
            </p:cNvPr>
            <p:cNvSpPr>
              <a:spLocks/>
            </p:cNvSpPr>
            <p:nvPr/>
          </p:nvSpPr>
          <p:spPr bwMode="auto">
            <a:xfrm>
              <a:off x="1429" y="1026"/>
              <a:ext cx="181" cy="156"/>
            </a:xfrm>
            <a:custGeom>
              <a:avLst/>
              <a:gdLst>
                <a:gd name="T0" fmla="*/ 0 w 144"/>
                <a:gd name="T1" fmla="*/ 66 h 66"/>
                <a:gd name="T2" fmla="*/ 144 w 144"/>
                <a:gd name="T3" fmla="*/ 0 h 66"/>
              </a:gdLst>
              <a:ahLst/>
              <a:cxnLst>
                <a:cxn ang="0">
                  <a:pos x="T0" y="T1"/>
                </a:cxn>
                <a:cxn ang="0">
                  <a:pos x="T2" y="T3"/>
                </a:cxn>
              </a:cxnLst>
              <a:rect l="0" t="0" r="r" b="b"/>
              <a:pathLst>
                <a:path w="144" h="66">
                  <a:moveTo>
                    <a:pt x="0" y="66"/>
                  </a:moveTo>
                  <a:lnTo>
                    <a:pt x="144"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5" name="Text Box 57">
              <a:extLst>
                <a:ext uri="{FF2B5EF4-FFF2-40B4-BE49-F238E27FC236}">
                  <a16:creationId xmlns:a16="http://schemas.microsoft.com/office/drawing/2014/main" id="{2CAFDEC5-8C02-4DBA-A200-6DB21300C92E}"/>
                </a:ext>
              </a:extLst>
            </p:cNvPr>
            <p:cNvSpPr txBox="1">
              <a:spLocks noChangeArrowheads="1"/>
            </p:cNvSpPr>
            <p:nvPr/>
          </p:nvSpPr>
          <p:spPr bwMode="auto">
            <a:xfrm>
              <a:off x="1401" y="123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6" name="Text Box 58">
              <a:extLst>
                <a:ext uri="{FF2B5EF4-FFF2-40B4-BE49-F238E27FC236}">
                  <a16:creationId xmlns:a16="http://schemas.microsoft.com/office/drawing/2014/main" id="{3928E805-A331-4968-83A3-23C85830C94F}"/>
                </a:ext>
              </a:extLst>
            </p:cNvPr>
            <p:cNvSpPr txBox="1">
              <a:spLocks noChangeArrowheads="1"/>
            </p:cNvSpPr>
            <p:nvPr/>
          </p:nvSpPr>
          <p:spPr bwMode="auto">
            <a:xfrm>
              <a:off x="1383" y="70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191547" name="Rectangle 59">
              <a:extLst>
                <a:ext uri="{FF2B5EF4-FFF2-40B4-BE49-F238E27FC236}">
                  <a16:creationId xmlns:a16="http://schemas.microsoft.com/office/drawing/2014/main" id="{C46EF034-AE58-40D4-9FEF-994D490F1009}"/>
                </a:ext>
              </a:extLst>
            </p:cNvPr>
            <p:cNvSpPr>
              <a:spLocks noChangeArrowheads="1"/>
            </p:cNvSpPr>
            <p:nvPr/>
          </p:nvSpPr>
          <p:spPr bwMode="auto">
            <a:xfrm>
              <a:off x="1383" y="1507"/>
              <a:ext cx="317" cy="136"/>
            </a:xfrm>
            <a:prstGeom prst="rect">
              <a:avLst/>
            </a:prstGeom>
            <a:solidFill>
              <a:schemeClr val="tx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48" name="Text Box 60">
              <a:extLst>
                <a:ext uri="{FF2B5EF4-FFF2-40B4-BE49-F238E27FC236}">
                  <a16:creationId xmlns:a16="http://schemas.microsoft.com/office/drawing/2014/main" id="{5C100C49-9DA5-4A9E-9D05-27A9D5072CD6}"/>
                </a:ext>
              </a:extLst>
            </p:cNvPr>
            <p:cNvSpPr txBox="1">
              <a:spLocks noChangeArrowheads="1"/>
            </p:cNvSpPr>
            <p:nvPr/>
          </p:nvSpPr>
          <p:spPr bwMode="auto">
            <a:xfrm>
              <a:off x="703" y="89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1549" name="Text Box 61">
              <a:extLst>
                <a:ext uri="{FF2B5EF4-FFF2-40B4-BE49-F238E27FC236}">
                  <a16:creationId xmlns:a16="http://schemas.microsoft.com/office/drawing/2014/main" id="{5CE2960C-9794-4A19-998E-AF921206CA08}"/>
                </a:ext>
              </a:extLst>
            </p:cNvPr>
            <p:cNvSpPr txBox="1">
              <a:spLocks noChangeArrowheads="1"/>
            </p:cNvSpPr>
            <p:nvPr/>
          </p:nvSpPr>
          <p:spPr bwMode="auto">
            <a:xfrm>
              <a:off x="703" y="129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1550" name="Group 62">
            <a:extLst>
              <a:ext uri="{FF2B5EF4-FFF2-40B4-BE49-F238E27FC236}">
                <a16:creationId xmlns:a16="http://schemas.microsoft.com/office/drawing/2014/main" id="{C72FA8D1-5903-46DB-B53B-AB9AD4E71AEC}"/>
              </a:ext>
            </a:extLst>
          </p:cNvPr>
          <p:cNvGrpSpPr>
            <a:grpSpLocks/>
          </p:cNvGrpSpPr>
          <p:nvPr/>
        </p:nvGrpSpPr>
        <p:grpSpPr bwMode="auto">
          <a:xfrm>
            <a:off x="2555875" y="1600200"/>
            <a:ext cx="576263" cy="519113"/>
            <a:chOff x="1519" y="1026"/>
            <a:chExt cx="363" cy="327"/>
          </a:xfrm>
        </p:grpSpPr>
        <p:sp>
          <p:nvSpPr>
            <p:cNvPr id="191551" name="Line 63">
              <a:extLst>
                <a:ext uri="{FF2B5EF4-FFF2-40B4-BE49-F238E27FC236}">
                  <a16:creationId xmlns:a16="http://schemas.microsoft.com/office/drawing/2014/main" id="{D68C7999-5E07-40E8-8EA7-51E52DC26FDB}"/>
                </a:ext>
              </a:extLst>
            </p:cNvPr>
            <p:cNvSpPr>
              <a:spLocks noChangeShapeType="1"/>
            </p:cNvSpPr>
            <p:nvPr/>
          </p:nvSpPr>
          <p:spPr bwMode="auto">
            <a:xfrm>
              <a:off x="1565" y="1117"/>
              <a:ext cx="3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1552" name="Text Box 64">
              <a:extLst>
                <a:ext uri="{FF2B5EF4-FFF2-40B4-BE49-F238E27FC236}">
                  <a16:creationId xmlns:a16="http://schemas.microsoft.com/office/drawing/2014/main" id="{8EC2CA70-72D1-445F-93BE-405063BD9E9D}"/>
                </a:ext>
              </a:extLst>
            </p:cNvPr>
            <p:cNvSpPr txBox="1">
              <a:spLocks noChangeArrowheads="1"/>
            </p:cNvSpPr>
            <p:nvPr/>
          </p:nvSpPr>
          <p:spPr bwMode="auto">
            <a:xfrm>
              <a:off x="1519"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p>
          </p:txBody>
        </p:sp>
      </p:grpSp>
      <p:sp>
        <p:nvSpPr>
          <p:cNvPr id="191553" name="Rectangle 65" descr="信纸">
            <a:extLst>
              <a:ext uri="{FF2B5EF4-FFF2-40B4-BE49-F238E27FC236}">
                <a16:creationId xmlns:a16="http://schemas.microsoft.com/office/drawing/2014/main" id="{5B823F27-6CCD-45C1-9CBA-E72551804AE6}"/>
              </a:ext>
            </a:extLst>
          </p:cNvPr>
          <p:cNvSpPr>
            <a:spLocks noChangeArrowheads="1"/>
          </p:cNvSpPr>
          <p:nvPr/>
        </p:nvSpPr>
        <p:spPr bwMode="auto">
          <a:xfrm>
            <a:off x="3348038" y="1304925"/>
            <a:ext cx="2376487" cy="1828800"/>
          </a:xfrm>
          <a:prstGeom prst="rect">
            <a:avLst/>
          </a:prstGeom>
          <a:solidFill>
            <a:schemeClr val="tx2"/>
          </a:solidFill>
          <a:ln w="38100">
            <a:solidFill>
              <a:srgbClr val="FF9900"/>
            </a:solidFill>
            <a:miter lim="800000"/>
            <a:headEnd/>
            <a:tailEnd/>
          </a:ln>
          <a:effectLs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additive="base">
                                        <p:cTn id="7" dur="500" fill="hold"/>
                                        <p:tgtEl>
                                          <p:spTgt spid="191497"/>
                                        </p:tgtEl>
                                        <p:attrNameLst>
                                          <p:attrName>ppt_x</p:attrName>
                                        </p:attrNameLst>
                                      </p:cBhvr>
                                      <p:tavLst>
                                        <p:tav tm="0">
                                          <p:val>
                                            <p:strVal val="#ppt_x"/>
                                          </p:val>
                                        </p:tav>
                                        <p:tav tm="100000">
                                          <p:val>
                                            <p:strVal val="#ppt_x"/>
                                          </p:val>
                                        </p:tav>
                                      </p:tavLst>
                                    </p:anim>
                                    <p:anim calcmode="lin" valueType="num">
                                      <p:cBhvr additive="base">
                                        <p:cTn id="8" dur="500" fill="hold"/>
                                        <p:tgtEl>
                                          <p:spTgt spid="19149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191498"/>
                                        </p:tgtEl>
                                        <p:attrNameLst>
                                          <p:attrName>style.visibility</p:attrName>
                                        </p:attrNameLst>
                                      </p:cBhvr>
                                      <p:to>
                                        <p:strVal val="visible"/>
                                      </p:to>
                                    </p:set>
                                    <p:anim calcmode="lin" valueType="num">
                                      <p:cBhvr>
                                        <p:cTn id="12" dur="500" fill="hold"/>
                                        <p:tgtEl>
                                          <p:spTgt spid="191498"/>
                                        </p:tgtEl>
                                        <p:attrNameLst>
                                          <p:attrName>ppt_w</p:attrName>
                                        </p:attrNameLst>
                                      </p:cBhvr>
                                      <p:tavLst>
                                        <p:tav tm="0">
                                          <p:val>
                                            <p:fltVal val="0"/>
                                          </p:val>
                                        </p:tav>
                                        <p:tav tm="100000">
                                          <p:val>
                                            <p:strVal val="#ppt_w"/>
                                          </p:val>
                                        </p:tav>
                                      </p:tavLst>
                                    </p:anim>
                                    <p:anim calcmode="lin" valueType="num">
                                      <p:cBhvr>
                                        <p:cTn id="13" dur="500" fill="hold"/>
                                        <p:tgtEl>
                                          <p:spTgt spid="191498"/>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1524"/>
                                        </p:tgtEl>
                                        <p:attrNameLst>
                                          <p:attrName>style.visibility</p:attrName>
                                        </p:attrNameLst>
                                      </p:cBhvr>
                                      <p:to>
                                        <p:strVal val="visible"/>
                                      </p:to>
                                    </p:set>
                                    <p:animEffect transition="in" filter="box(out)">
                                      <p:cBhvr>
                                        <p:cTn id="18" dur="500"/>
                                        <p:tgtEl>
                                          <p:spTgt spid="191524"/>
                                        </p:tgtEl>
                                      </p:cBhvr>
                                    </p:animEffect>
                                  </p:childTnLst>
                                </p:cTn>
                              </p:par>
                            </p:childTnLst>
                          </p:cTn>
                        </p:par>
                        <p:par>
                          <p:cTn id="19" fill="hold" nodeType="afterGroup">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191525"/>
                                        </p:tgtEl>
                                        <p:attrNameLst>
                                          <p:attrName>style.visibility</p:attrName>
                                        </p:attrNameLst>
                                      </p:cBhvr>
                                      <p:to>
                                        <p:strVal val="visible"/>
                                      </p:to>
                                    </p:set>
                                    <p:animEffect transition="in" filter="box(out)">
                                      <p:cBhvr>
                                        <p:cTn id="22" dur="500"/>
                                        <p:tgtEl>
                                          <p:spTgt spid="1915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91553"/>
                                        </p:tgtEl>
                                        <p:attrNameLst>
                                          <p:attrName>style.visibility</p:attrName>
                                        </p:attrNameLst>
                                      </p:cBhvr>
                                      <p:to>
                                        <p:strVal val="visible"/>
                                      </p:to>
                                    </p:set>
                                    <p:animEffect transition="in" filter="box(in)">
                                      <p:cBhvr>
                                        <p:cTn id="27" dur="500"/>
                                        <p:tgtEl>
                                          <p:spTgt spid="1915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191538"/>
                                        </p:tgtEl>
                                        <p:attrNameLst>
                                          <p:attrName>style.visibility</p:attrName>
                                        </p:attrNameLst>
                                      </p:cBhvr>
                                      <p:to>
                                        <p:strVal val="visible"/>
                                      </p:to>
                                    </p:set>
                                    <p:anim calcmode="lin" valueType="num">
                                      <p:cBhvr additive="base">
                                        <p:cTn id="32" dur="500" fill="hold"/>
                                        <p:tgtEl>
                                          <p:spTgt spid="191538"/>
                                        </p:tgtEl>
                                        <p:attrNameLst>
                                          <p:attrName>ppt_x</p:attrName>
                                        </p:attrNameLst>
                                      </p:cBhvr>
                                      <p:tavLst>
                                        <p:tav tm="0">
                                          <p:val>
                                            <p:strVal val="0-#ppt_w/2"/>
                                          </p:val>
                                        </p:tav>
                                        <p:tav tm="100000">
                                          <p:val>
                                            <p:strVal val="#ppt_x"/>
                                          </p:val>
                                        </p:tav>
                                      </p:tavLst>
                                    </p:anim>
                                    <p:anim calcmode="lin" valueType="num">
                                      <p:cBhvr additive="base">
                                        <p:cTn id="33" dur="500" fill="hold"/>
                                        <p:tgtEl>
                                          <p:spTgt spid="19153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191550"/>
                                        </p:tgtEl>
                                        <p:attrNameLst>
                                          <p:attrName>style.visibility</p:attrName>
                                        </p:attrNameLst>
                                      </p:cBhvr>
                                      <p:to>
                                        <p:strVal val="visible"/>
                                      </p:to>
                                    </p:set>
                                    <p:animEffect transition="in" filter="blinds(horizontal)">
                                      <p:cBhvr>
                                        <p:cTn id="37" dur="500"/>
                                        <p:tgtEl>
                                          <p:spTgt spid="1915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nodeType="clickEffect">
                                  <p:stCondLst>
                                    <p:cond delay="0"/>
                                  </p:stCondLst>
                                  <p:childTnLst>
                                    <p:set>
                                      <p:cBhvr>
                                        <p:cTn id="41" dur="1" fill="hold">
                                          <p:stCondLst>
                                            <p:cond delay="0"/>
                                          </p:stCondLst>
                                        </p:cTn>
                                        <p:tgtEl>
                                          <p:spTgt spid="191490"/>
                                        </p:tgtEl>
                                        <p:attrNameLst>
                                          <p:attrName>style.visibility</p:attrName>
                                        </p:attrNameLst>
                                      </p:cBhvr>
                                      <p:to>
                                        <p:strVal val="visible"/>
                                      </p:to>
                                    </p:set>
                                    <p:animEffect transition="in" filter="slide(fromRight)">
                                      <p:cBhvr>
                                        <p:cTn id="42" dur="500"/>
                                        <p:tgtEl>
                                          <p:spTgt spid="1914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1528"/>
                                        </p:tgtEl>
                                        <p:attrNameLst>
                                          <p:attrName>style.visibility</p:attrName>
                                        </p:attrNameLst>
                                      </p:cBhvr>
                                      <p:to>
                                        <p:strVal val="visible"/>
                                      </p:to>
                                    </p:set>
                                    <p:animEffect transition="in" filter="wipe(left)">
                                      <p:cBhvr>
                                        <p:cTn id="47" dur="500"/>
                                        <p:tgtEl>
                                          <p:spTgt spid="1915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91527"/>
                                        </p:tgtEl>
                                        <p:attrNameLst>
                                          <p:attrName>style.visibility</p:attrName>
                                        </p:attrNameLst>
                                      </p:cBhvr>
                                      <p:to>
                                        <p:strVal val="visible"/>
                                      </p:to>
                                    </p:set>
                                    <p:anim calcmode="lin" valueType="num">
                                      <p:cBhvr>
                                        <p:cTn id="52" dur="500" fill="hold"/>
                                        <p:tgtEl>
                                          <p:spTgt spid="191527"/>
                                        </p:tgtEl>
                                        <p:attrNameLst>
                                          <p:attrName>ppt_w</p:attrName>
                                        </p:attrNameLst>
                                      </p:cBhvr>
                                      <p:tavLst>
                                        <p:tav tm="0">
                                          <p:val>
                                            <p:fltVal val="0"/>
                                          </p:val>
                                        </p:tav>
                                        <p:tav tm="100000">
                                          <p:val>
                                            <p:strVal val="#ppt_w"/>
                                          </p:val>
                                        </p:tav>
                                      </p:tavLst>
                                    </p:anim>
                                    <p:anim calcmode="lin" valueType="num">
                                      <p:cBhvr>
                                        <p:cTn id="53" dur="500" fill="hold"/>
                                        <p:tgtEl>
                                          <p:spTgt spid="191527"/>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91526"/>
                                        </p:tgtEl>
                                        <p:attrNameLst>
                                          <p:attrName>style.visibility</p:attrName>
                                        </p:attrNameLst>
                                      </p:cBhvr>
                                      <p:to>
                                        <p:strVal val="visible"/>
                                      </p:to>
                                    </p:set>
                                    <p:anim calcmode="lin" valueType="num">
                                      <p:cBhvr additive="base">
                                        <p:cTn id="58" dur="500" fill="hold"/>
                                        <p:tgtEl>
                                          <p:spTgt spid="191526"/>
                                        </p:tgtEl>
                                        <p:attrNameLst>
                                          <p:attrName>ppt_x</p:attrName>
                                        </p:attrNameLst>
                                      </p:cBhvr>
                                      <p:tavLst>
                                        <p:tav tm="0">
                                          <p:val>
                                            <p:strVal val="1+#ppt_w/2"/>
                                          </p:val>
                                        </p:tav>
                                        <p:tav tm="100000">
                                          <p:val>
                                            <p:strVal val="#ppt_x"/>
                                          </p:val>
                                        </p:tav>
                                      </p:tavLst>
                                    </p:anim>
                                    <p:anim calcmode="lin" valueType="num">
                                      <p:cBhvr additive="base">
                                        <p:cTn id="59" dur="500" fill="hold"/>
                                        <p:tgtEl>
                                          <p:spTgt spid="191526"/>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5" presetClass="entr" presetSubtype="0" fill="hold" grpId="0" nodeType="clickEffect">
                                  <p:stCondLst>
                                    <p:cond delay="0"/>
                                  </p:stCondLst>
                                  <p:childTnLst>
                                    <p:set>
                                      <p:cBhvr>
                                        <p:cTn id="63" dur="1" fill="hold">
                                          <p:stCondLst>
                                            <p:cond delay="0"/>
                                          </p:stCondLst>
                                        </p:cTn>
                                        <p:tgtEl>
                                          <p:spTgt spid="191531"/>
                                        </p:tgtEl>
                                        <p:attrNameLst>
                                          <p:attrName>style.visibility</p:attrName>
                                        </p:attrNameLst>
                                      </p:cBhvr>
                                      <p:to>
                                        <p:strVal val="visible"/>
                                      </p:to>
                                    </p:set>
                                    <p:anim calcmode="lin" valueType="num">
                                      <p:cBhvr>
                                        <p:cTn id="64" dur="1000" fill="hold"/>
                                        <p:tgtEl>
                                          <p:spTgt spid="191531"/>
                                        </p:tgtEl>
                                        <p:attrNameLst>
                                          <p:attrName>ppt_w</p:attrName>
                                        </p:attrNameLst>
                                      </p:cBhvr>
                                      <p:tavLst>
                                        <p:tav tm="0">
                                          <p:val>
                                            <p:fltVal val="0"/>
                                          </p:val>
                                        </p:tav>
                                        <p:tav tm="100000">
                                          <p:val>
                                            <p:strVal val="#ppt_w"/>
                                          </p:val>
                                        </p:tav>
                                      </p:tavLst>
                                    </p:anim>
                                    <p:anim calcmode="lin" valueType="num">
                                      <p:cBhvr>
                                        <p:cTn id="65" dur="1000" fill="hold"/>
                                        <p:tgtEl>
                                          <p:spTgt spid="191531"/>
                                        </p:tgtEl>
                                        <p:attrNameLst>
                                          <p:attrName>ppt_h</p:attrName>
                                        </p:attrNameLst>
                                      </p:cBhvr>
                                      <p:tavLst>
                                        <p:tav tm="0">
                                          <p:val>
                                            <p:fltVal val="0"/>
                                          </p:val>
                                        </p:tav>
                                        <p:tav tm="100000">
                                          <p:val>
                                            <p:strVal val="#ppt_h"/>
                                          </p:val>
                                        </p:tav>
                                      </p:tavLst>
                                    </p:anim>
                                    <p:anim calcmode="lin" valueType="num">
                                      <p:cBhvr>
                                        <p:cTn id="66" dur="1000" fill="hold"/>
                                        <p:tgtEl>
                                          <p:spTgt spid="191531"/>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1915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191530"/>
                                        </p:tgtEl>
                                        <p:attrNameLst>
                                          <p:attrName>style.visibility</p:attrName>
                                        </p:attrNameLst>
                                      </p:cBhvr>
                                      <p:to>
                                        <p:strVal val="visible"/>
                                      </p:to>
                                    </p:set>
                                    <p:anim calcmode="lin" valueType="num">
                                      <p:cBhvr>
                                        <p:cTn id="72" dur="1000" fill="hold"/>
                                        <p:tgtEl>
                                          <p:spTgt spid="191530"/>
                                        </p:tgtEl>
                                        <p:attrNameLst>
                                          <p:attrName>ppt_w</p:attrName>
                                        </p:attrNameLst>
                                      </p:cBhvr>
                                      <p:tavLst>
                                        <p:tav tm="0">
                                          <p:val>
                                            <p:fltVal val="0"/>
                                          </p:val>
                                        </p:tav>
                                        <p:tav tm="100000">
                                          <p:val>
                                            <p:strVal val="#ppt_w"/>
                                          </p:val>
                                        </p:tav>
                                      </p:tavLst>
                                    </p:anim>
                                    <p:anim calcmode="lin" valueType="num">
                                      <p:cBhvr>
                                        <p:cTn id="73" dur="1000" fill="hold"/>
                                        <p:tgtEl>
                                          <p:spTgt spid="191530"/>
                                        </p:tgtEl>
                                        <p:attrNameLst>
                                          <p:attrName>ppt_h</p:attrName>
                                        </p:attrNameLst>
                                      </p:cBhvr>
                                      <p:tavLst>
                                        <p:tav tm="0">
                                          <p:val>
                                            <p:fltVal val="0"/>
                                          </p:val>
                                        </p:tav>
                                        <p:tav tm="100000">
                                          <p:val>
                                            <p:strVal val="#ppt_h"/>
                                          </p:val>
                                        </p:tav>
                                      </p:tavLst>
                                    </p:anim>
                                    <p:anim calcmode="lin" valueType="num">
                                      <p:cBhvr>
                                        <p:cTn id="74" dur="1000" fill="hold"/>
                                        <p:tgtEl>
                                          <p:spTgt spid="191530"/>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915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191529"/>
                                        </p:tgtEl>
                                        <p:attrNameLst>
                                          <p:attrName>style.visibility</p:attrName>
                                        </p:attrNameLst>
                                      </p:cBhvr>
                                      <p:to>
                                        <p:strVal val="visible"/>
                                      </p:to>
                                    </p:set>
                                    <p:animEffect transition="in" filter="slide(fromBottom)">
                                      <p:cBhvr>
                                        <p:cTn id="80" dur="500"/>
                                        <p:tgtEl>
                                          <p:spTgt spid="191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P spid="191524" grpId="0" autoUpdateAnimBg="0"/>
      <p:bldP spid="191525" grpId="0" autoUpdateAnimBg="0"/>
      <p:bldP spid="191526" grpId="0" autoUpdateAnimBg="0"/>
      <p:bldP spid="191528" grpId="0" autoUpdateAnimBg="0"/>
      <p:bldP spid="191529" grpId="0" autoUpdateAnimBg="0"/>
      <p:bldP spid="191530" grpId="0" autoUpdateAnimBg="0"/>
      <p:bldP spid="19153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a:extLst>
              <a:ext uri="{FF2B5EF4-FFF2-40B4-BE49-F238E27FC236}">
                <a16:creationId xmlns:a16="http://schemas.microsoft.com/office/drawing/2014/main" id="{53004A4C-57E1-4391-AD76-227A65C4B487}"/>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31" name="Text Box 3">
            <a:extLst>
              <a:ext uri="{FF2B5EF4-FFF2-40B4-BE49-F238E27FC236}">
                <a16:creationId xmlns:a16="http://schemas.microsoft.com/office/drawing/2014/main" id="{8B526304-048A-4955-BF14-7054A8109ACE}"/>
              </a:ext>
            </a:extLst>
          </p:cNvPr>
          <p:cNvSpPr txBox="1">
            <a:spLocks noChangeArrowheads="1"/>
          </p:cNvSpPr>
          <p:nvPr/>
        </p:nvSpPr>
        <p:spPr bwMode="auto">
          <a:xfrm>
            <a:off x="190500" y="1322388"/>
            <a:ext cx="338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76134" name="Object 6">
            <a:extLst>
              <a:ext uri="{FF2B5EF4-FFF2-40B4-BE49-F238E27FC236}">
                <a16:creationId xmlns:a16="http://schemas.microsoft.com/office/drawing/2014/main" id="{3DB0D555-8DF0-4D38-A17F-88E03A186E3B}"/>
              </a:ext>
            </a:extLst>
          </p:cNvPr>
          <p:cNvGraphicFramePr>
            <a:graphicFrameLocks noChangeAspect="1"/>
          </p:cNvGraphicFramePr>
          <p:nvPr/>
        </p:nvGraphicFramePr>
        <p:xfrm>
          <a:off x="215900" y="2997200"/>
          <a:ext cx="4427538" cy="2887663"/>
        </p:xfrm>
        <a:graphic>
          <a:graphicData uri="http://schemas.openxmlformats.org/presentationml/2006/ole">
            <mc:AlternateContent xmlns:mc="http://schemas.openxmlformats.org/markup-compatibility/2006">
              <mc:Choice xmlns:v="urn:schemas-microsoft-com:vml" Requires="v">
                <p:oleObj spid="_x0000_s176146" name="Visio" r:id="rId4" imgW="1698840" imgH="1096200" progId="Visio.Drawing.6">
                  <p:embed/>
                </p:oleObj>
              </mc:Choice>
              <mc:Fallback>
                <p:oleObj name="Visio" r:id="rId4" imgW="1698840" imgH="109620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2997200"/>
                        <a:ext cx="4427538"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36" name="Text Box 8">
            <a:extLst>
              <a:ext uri="{FF2B5EF4-FFF2-40B4-BE49-F238E27FC236}">
                <a16:creationId xmlns:a16="http://schemas.microsoft.com/office/drawing/2014/main" id="{608F5D18-CBFC-4A8D-90A1-B5A99162C59C}"/>
              </a:ext>
            </a:extLst>
          </p:cNvPr>
          <p:cNvSpPr txBox="1">
            <a:spLocks noChangeArrowheads="1"/>
          </p:cNvSpPr>
          <p:nvPr/>
        </p:nvSpPr>
        <p:spPr bwMode="auto">
          <a:xfrm>
            <a:off x="395288" y="2492375"/>
            <a:ext cx="4068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互感元件的电路符号</a:t>
            </a:r>
          </a:p>
        </p:txBody>
      </p:sp>
      <p:sp>
        <p:nvSpPr>
          <p:cNvPr id="176138" name="Text Box 10">
            <a:extLst>
              <a:ext uri="{FF2B5EF4-FFF2-40B4-BE49-F238E27FC236}">
                <a16:creationId xmlns:a16="http://schemas.microsoft.com/office/drawing/2014/main" id="{B2963A38-F36A-4FD1-8571-7B8BD367584C}"/>
              </a:ext>
            </a:extLst>
          </p:cNvPr>
          <p:cNvSpPr txBox="1">
            <a:spLocks noChangeArrowheads="1"/>
          </p:cNvSpPr>
          <p:nvPr/>
        </p:nvSpPr>
        <p:spPr bwMode="auto">
          <a:xfrm>
            <a:off x="358775" y="873125"/>
            <a:ext cx="7920038" cy="1630363"/>
          </a:xfrm>
          <a:prstGeom prst="rect">
            <a:avLst/>
          </a:prstGeom>
          <a:noFill/>
          <a:ln>
            <a:noFill/>
          </a:ln>
          <a:effectLst/>
          <a:extLst>
            <a:ext uri="{909E8E84-426E-40DD-AFC4-6F175D3DCCD1}">
              <a14:hiddenFill xmlns:a14="http://schemas.microsoft.com/office/drawing/2010/main">
                <a:gradFill rotWithShape="1">
                  <a:gsLst>
                    <a:gs pos="0">
                      <a:srgbClr val="99FF99"/>
                    </a:gs>
                    <a:gs pos="50000">
                      <a:srgbClr val="FFFFFF"/>
                    </a:gs>
                    <a:gs pos="100000">
                      <a:srgbClr val="99FF99"/>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eaLnBrk="1" hangingPunct="1">
              <a:lnSpc>
                <a:spcPct val="120000"/>
              </a:lnSpc>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有了同名端，表示两个线圈相互作用时，就不需考虑实际绕向，而只画出同名端及</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sz="28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参考方向即可。</a:t>
            </a:r>
          </a:p>
        </p:txBody>
      </p:sp>
      <p:graphicFrame>
        <p:nvGraphicFramePr>
          <p:cNvPr id="176139" name="Object 11">
            <a:extLst>
              <a:ext uri="{FF2B5EF4-FFF2-40B4-BE49-F238E27FC236}">
                <a16:creationId xmlns:a16="http://schemas.microsoft.com/office/drawing/2014/main" id="{DB43A9D2-7B18-4712-851E-9936469ABE0E}"/>
              </a:ext>
            </a:extLst>
          </p:cNvPr>
          <p:cNvGraphicFramePr>
            <a:graphicFrameLocks noChangeAspect="1"/>
          </p:cNvGraphicFramePr>
          <p:nvPr/>
        </p:nvGraphicFramePr>
        <p:xfrm>
          <a:off x="4787900" y="3033713"/>
          <a:ext cx="4356100" cy="3171825"/>
        </p:xfrm>
        <a:graphic>
          <a:graphicData uri="http://schemas.openxmlformats.org/presentationml/2006/ole">
            <mc:AlternateContent xmlns:mc="http://schemas.openxmlformats.org/markup-compatibility/2006">
              <mc:Choice xmlns:v="urn:schemas-microsoft-com:vml" Requires="v">
                <p:oleObj spid="_x0000_s176147" name="Visio" r:id="rId6" imgW="1723644" imgH="1241755" progId="Visio.Drawing.11">
                  <p:embed/>
                </p:oleObj>
              </mc:Choice>
              <mc:Fallback>
                <p:oleObj name="Visio" r:id="rId6" imgW="1723644" imgH="1241755"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3033713"/>
                        <a:ext cx="4356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76136"/>
                                        </p:tgtEl>
                                        <p:attrNameLst>
                                          <p:attrName>style.visibility</p:attrName>
                                        </p:attrNameLst>
                                      </p:cBhvr>
                                      <p:to>
                                        <p:strVal val="visible"/>
                                      </p:to>
                                    </p:set>
                                    <p:animEffect transition="in" filter="wipe(up)">
                                      <p:cBhvr>
                                        <p:cTn id="7" dur="75"/>
                                        <p:tgtEl>
                                          <p:spTgt spid="17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76134"/>
                                        </p:tgtEl>
                                        <p:attrNameLst>
                                          <p:attrName>style.visibility</p:attrName>
                                        </p:attrNameLst>
                                      </p:cBhvr>
                                      <p:to>
                                        <p:strVal val="visible"/>
                                      </p:to>
                                    </p:set>
                                    <p:animEffect transition="in" filter="box(out)">
                                      <p:cBhvr>
                                        <p:cTn id="12" dur="500"/>
                                        <p:tgtEl>
                                          <p:spTgt spid="17613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138"/>
                                        </p:tgtEl>
                                        <p:attrNameLst>
                                          <p:attrName>style.visibility</p:attrName>
                                        </p:attrNameLst>
                                      </p:cBhvr>
                                      <p:to>
                                        <p:strVal val="visible"/>
                                      </p:to>
                                    </p:set>
                                    <p:animEffect transition="in" filter="wipe(left)">
                                      <p:cBhvr>
                                        <p:cTn id="17" dur="500"/>
                                        <p:tgtEl>
                                          <p:spTgt spid="1761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6139"/>
                                        </p:tgtEl>
                                        <p:attrNameLst>
                                          <p:attrName>style.visibility</p:attrName>
                                        </p:attrNameLst>
                                      </p:cBhvr>
                                      <p:to>
                                        <p:strVal val="visible"/>
                                      </p:to>
                                    </p:set>
                                    <p:animEffect transition="in" filter="box(out)">
                                      <p:cBhvr>
                                        <p:cTn id="22" dur="500"/>
                                        <p:tgtEl>
                                          <p:spTgt spid="176139"/>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autoUpdateAnimBg="0"/>
      <p:bldP spid="1761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Text Box 3">
            <a:extLst>
              <a:ext uri="{FF2B5EF4-FFF2-40B4-BE49-F238E27FC236}">
                <a16:creationId xmlns:a16="http://schemas.microsoft.com/office/drawing/2014/main" id="{02DC8F5D-4EE7-4987-B07A-66AB5D703A9F}"/>
              </a:ext>
            </a:extLst>
          </p:cNvPr>
          <p:cNvSpPr txBox="1">
            <a:spLocks noChangeArrowheads="1"/>
          </p:cNvSpPr>
          <p:nvPr/>
        </p:nvSpPr>
        <p:spPr bwMode="auto">
          <a:xfrm>
            <a:off x="287338" y="698500"/>
            <a:ext cx="7345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自感电压和互感电压极性确定规律</a:t>
            </a:r>
            <a:r>
              <a:rPr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22" name="Rectangle 10">
            <a:extLst>
              <a:ext uri="{FF2B5EF4-FFF2-40B4-BE49-F238E27FC236}">
                <a16:creationId xmlns:a16="http://schemas.microsoft.com/office/drawing/2014/main" id="{9B14EB61-4034-4754-9989-162C302A1AE0}"/>
              </a:ext>
            </a:extLst>
          </p:cNvPr>
          <p:cNvSpPr>
            <a:spLocks noChangeArrowheads="1"/>
          </p:cNvSpPr>
          <p:nvPr/>
        </p:nvSpPr>
        <p:spPr bwMode="auto">
          <a:xfrm>
            <a:off x="287338" y="4365625"/>
            <a:ext cx="4140200" cy="16160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4000"/>
              </a:lnSpc>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①自感电压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正极性</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位于产生该电压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电流的流入端钮</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关联参考方向）</a:t>
            </a:r>
          </a:p>
        </p:txBody>
      </p:sp>
      <p:graphicFrame>
        <p:nvGraphicFramePr>
          <p:cNvPr id="192523" name="Object 11">
            <a:extLst>
              <a:ext uri="{FF2B5EF4-FFF2-40B4-BE49-F238E27FC236}">
                <a16:creationId xmlns:a16="http://schemas.microsoft.com/office/drawing/2014/main" id="{409B503E-4050-44A3-BCF4-894626D79A00}"/>
              </a:ext>
            </a:extLst>
          </p:cNvPr>
          <p:cNvGraphicFramePr>
            <a:graphicFrameLocks noChangeAspect="1"/>
          </p:cNvGraphicFramePr>
          <p:nvPr/>
        </p:nvGraphicFramePr>
        <p:xfrm>
          <a:off x="1331913" y="1412875"/>
          <a:ext cx="4537075" cy="2960688"/>
        </p:xfrm>
        <a:graphic>
          <a:graphicData uri="http://schemas.openxmlformats.org/presentationml/2006/ole">
            <mc:AlternateContent xmlns:mc="http://schemas.openxmlformats.org/markup-compatibility/2006">
              <mc:Choice xmlns:v="urn:schemas-microsoft-com:vml" Requires="v">
                <p:oleObj spid="_x0000_s192557" name="Visio" r:id="rId3" imgW="1698840" imgH="1096200" progId="Visio.Drawing.6">
                  <p:embed/>
                </p:oleObj>
              </mc:Choice>
              <mc:Fallback>
                <p:oleObj name="Visio" r:id="rId3" imgW="1698840" imgH="1096200" progId="Visio.Drawing.6">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12875"/>
                        <a:ext cx="453707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2528" name="Group 16">
            <a:extLst>
              <a:ext uri="{FF2B5EF4-FFF2-40B4-BE49-F238E27FC236}">
                <a16:creationId xmlns:a16="http://schemas.microsoft.com/office/drawing/2014/main" id="{4792B089-BFA2-4BB0-8B8E-33F9523EC82C}"/>
              </a:ext>
            </a:extLst>
          </p:cNvPr>
          <p:cNvGrpSpPr>
            <a:grpSpLocks/>
          </p:cNvGrpSpPr>
          <p:nvPr/>
        </p:nvGrpSpPr>
        <p:grpSpPr bwMode="auto">
          <a:xfrm>
            <a:off x="1727200" y="2024063"/>
            <a:ext cx="468313" cy="1887537"/>
            <a:chOff x="2766" y="2001"/>
            <a:chExt cx="295" cy="1189"/>
          </a:xfrm>
        </p:grpSpPr>
        <p:graphicFrame>
          <p:nvGraphicFramePr>
            <p:cNvPr id="192525" name="Object 13">
              <a:extLst>
                <a:ext uri="{FF2B5EF4-FFF2-40B4-BE49-F238E27FC236}">
                  <a16:creationId xmlns:a16="http://schemas.microsoft.com/office/drawing/2014/main" id="{5B18065A-20F7-417E-8995-E4F50BF0E995}"/>
                </a:ext>
              </a:extLst>
            </p:cNvPr>
            <p:cNvGraphicFramePr>
              <a:graphicFrameLocks noChangeAspect="1"/>
            </p:cNvGraphicFramePr>
            <p:nvPr/>
          </p:nvGraphicFramePr>
          <p:xfrm>
            <a:off x="2781" y="2432"/>
            <a:ext cx="280" cy="378"/>
          </p:xfrm>
          <a:graphic>
            <a:graphicData uri="http://schemas.openxmlformats.org/presentationml/2006/ole">
              <mc:AlternateContent xmlns:mc="http://schemas.openxmlformats.org/markup-compatibility/2006">
                <mc:Choice xmlns:v="urn:schemas-microsoft-com:vml" Requires="v">
                  <p:oleObj spid="_x0000_s192558" name="Equation" r:id="rId5" imgW="177480" imgH="228600" progId="Equation.DSMT4">
                    <p:embed/>
                  </p:oleObj>
                </mc:Choice>
                <mc:Fallback>
                  <p:oleObj name="Equation" r:id="rId5" imgW="17748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 y="2432"/>
                          <a:ext cx="280"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6" name="Text Box 14">
              <a:extLst>
                <a:ext uri="{FF2B5EF4-FFF2-40B4-BE49-F238E27FC236}">
                  <a16:creationId xmlns:a16="http://schemas.microsoft.com/office/drawing/2014/main" id="{17D54846-1E4D-4EE4-8688-93F8110A6AB8}"/>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27" name="Text Box 15">
              <a:extLst>
                <a:ext uri="{FF2B5EF4-FFF2-40B4-BE49-F238E27FC236}">
                  <a16:creationId xmlns:a16="http://schemas.microsoft.com/office/drawing/2014/main" id="{3AF92820-30FD-4D5B-8274-D780B52046CB}"/>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29" name="Group 17">
            <a:extLst>
              <a:ext uri="{FF2B5EF4-FFF2-40B4-BE49-F238E27FC236}">
                <a16:creationId xmlns:a16="http://schemas.microsoft.com/office/drawing/2014/main" id="{3E775B87-266D-4E12-A825-DA99A4076D6A}"/>
              </a:ext>
            </a:extLst>
          </p:cNvPr>
          <p:cNvGrpSpPr>
            <a:grpSpLocks/>
          </p:cNvGrpSpPr>
          <p:nvPr/>
        </p:nvGrpSpPr>
        <p:grpSpPr bwMode="auto">
          <a:xfrm>
            <a:off x="4959350" y="2060575"/>
            <a:ext cx="508000" cy="1887538"/>
            <a:chOff x="2761" y="2001"/>
            <a:chExt cx="320" cy="1189"/>
          </a:xfrm>
        </p:grpSpPr>
        <p:graphicFrame>
          <p:nvGraphicFramePr>
            <p:cNvPr id="192530" name="Object 18">
              <a:extLst>
                <a:ext uri="{FF2B5EF4-FFF2-40B4-BE49-F238E27FC236}">
                  <a16:creationId xmlns:a16="http://schemas.microsoft.com/office/drawing/2014/main" id="{393681C7-61EE-4F26-9E72-38BE7A3E10D4}"/>
                </a:ext>
              </a:extLst>
            </p:cNvPr>
            <p:cNvGraphicFramePr>
              <a:graphicFrameLocks noChangeAspect="1"/>
            </p:cNvGraphicFramePr>
            <p:nvPr/>
          </p:nvGraphicFramePr>
          <p:xfrm>
            <a:off x="2761" y="2432"/>
            <a:ext cx="320" cy="378"/>
          </p:xfrm>
          <a:graphic>
            <a:graphicData uri="http://schemas.openxmlformats.org/presentationml/2006/ole">
              <mc:AlternateContent xmlns:mc="http://schemas.openxmlformats.org/markup-compatibility/2006">
                <mc:Choice xmlns:v="urn:schemas-microsoft-com:vml" Requires="v">
                  <p:oleObj spid="_x0000_s192559" name="Equation" r:id="rId7" imgW="203040" imgH="228600" progId="Equation.DSMT4">
                    <p:embed/>
                  </p:oleObj>
                </mc:Choice>
                <mc:Fallback>
                  <p:oleObj name="Equation" r:id="rId7" imgW="203040" imgH="2286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1" y="2432"/>
                          <a:ext cx="320"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31" name="Text Box 19">
              <a:extLst>
                <a:ext uri="{FF2B5EF4-FFF2-40B4-BE49-F238E27FC236}">
                  <a16:creationId xmlns:a16="http://schemas.microsoft.com/office/drawing/2014/main" id="{2D52935A-82CE-43A4-8F02-8B48FE7043CF}"/>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32" name="Text Box 20">
              <a:extLst>
                <a:ext uri="{FF2B5EF4-FFF2-40B4-BE49-F238E27FC236}">
                  <a16:creationId xmlns:a16="http://schemas.microsoft.com/office/drawing/2014/main" id="{CB4B0113-EDA1-4A67-8248-F65F2E34C344}"/>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33" name="Group 21">
            <a:extLst>
              <a:ext uri="{FF2B5EF4-FFF2-40B4-BE49-F238E27FC236}">
                <a16:creationId xmlns:a16="http://schemas.microsoft.com/office/drawing/2014/main" id="{FCB1CDF9-EAC0-479A-953F-4A5C26E9AC93}"/>
              </a:ext>
            </a:extLst>
          </p:cNvPr>
          <p:cNvGrpSpPr>
            <a:grpSpLocks/>
          </p:cNvGrpSpPr>
          <p:nvPr/>
        </p:nvGrpSpPr>
        <p:grpSpPr bwMode="auto">
          <a:xfrm>
            <a:off x="2195513" y="2024063"/>
            <a:ext cx="484187" cy="1887537"/>
            <a:chOff x="2766" y="2001"/>
            <a:chExt cx="305" cy="1189"/>
          </a:xfrm>
        </p:grpSpPr>
        <p:graphicFrame>
          <p:nvGraphicFramePr>
            <p:cNvPr id="192534" name="Object 22">
              <a:extLst>
                <a:ext uri="{FF2B5EF4-FFF2-40B4-BE49-F238E27FC236}">
                  <a16:creationId xmlns:a16="http://schemas.microsoft.com/office/drawing/2014/main" id="{199019A5-6048-426B-898C-83349A7A62C9}"/>
                </a:ext>
              </a:extLst>
            </p:cNvPr>
            <p:cNvGraphicFramePr>
              <a:graphicFrameLocks noChangeAspect="1"/>
            </p:cNvGraphicFramePr>
            <p:nvPr>
              <p:extLst>
                <p:ext uri="{D42A27DB-BD31-4B8C-83A1-F6EECF244321}">
                  <p14:modId xmlns:p14="http://schemas.microsoft.com/office/powerpoint/2010/main" val="3638635679"/>
                </p:ext>
              </p:extLst>
            </p:nvPr>
          </p:nvGraphicFramePr>
          <p:xfrm>
            <a:off x="2771" y="2432"/>
            <a:ext cx="300" cy="378"/>
          </p:xfrm>
          <a:graphic>
            <a:graphicData uri="http://schemas.openxmlformats.org/presentationml/2006/ole">
              <mc:AlternateContent xmlns:mc="http://schemas.openxmlformats.org/markup-compatibility/2006">
                <mc:Choice xmlns:v="urn:schemas-microsoft-com:vml" Requires="v">
                  <p:oleObj spid="_x0000_s192560" name="Equation" r:id="rId9" imgW="190440" imgH="228600" progId="Equation.DSMT4">
                    <p:embed/>
                  </p:oleObj>
                </mc:Choice>
                <mc:Fallback>
                  <p:oleObj name="Equation" r:id="rId9" imgW="190440" imgH="2286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 y="2432"/>
                          <a:ext cx="300" cy="378"/>
                        </a:xfrm>
                        <a:prstGeom prst="rect">
                          <a:avLst/>
                        </a:prstGeom>
                        <a:solidFill>
                          <a:schemeClr val="tx2"/>
                        </a:solidFill>
                      </p:spPr>
                    </p:pic>
                  </p:oleObj>
                </mc:Fallback>
              </mc:AlternateContent>
            </a:graphicData>
          </a:graphic>
        </p:graphicFrame>
        <p:sp>
          <p:nvSpPr>
            <p:cNvPr id="192535" name="Text Box 23">
              <a:extLst>
                <a:ext uri="{FF2B5EF4-FFF2-40B4-BE49-F238E27FC236}">
                  <a16:creationId xmlns:a16="http://schemas.microsoft.com/office/drawing/2014/main" id="{11A244DB-71B3-4627-ACE7-E29E989BA073}"/>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36" name="Text Box 24">
              <a:extLst>
                <a:ext uri="{FF2B5EF4-FFF2-40B4-BE49-F238E27FC236}">
                  <a16:creationId xmlns:a16="http://schemas.microsoft.com/office/drawing/2014/main" id="{16F53EC8-73CE-48EE-AE99-23F8495CB128}"/>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37" name="Group 25">
            <a:extLst>
              <a:ext uri="{FF2B5EF4-FFF2-40B4-BE49-F238E27FC236}">
                <a16:creationId xmlns:a16="http://schemas.microsoft.com/office/drawing/2014/main" id="{40BF40ED-84A6-4D6D-9991-1E3E4759BF26}"/>
              </a:ext>
            </a:extLst>
          </p:cNvPr>
          <p:cNvGrpSpPr>
            <a:grpSpLocks/>
          </p:cNvGrpSpPr>
          <p:nvPr/>
        </p:nvGrpSpPr>
        <p:grpSpPr bwMode="auto">
          <a:xfrm>
            <a:off x="4535488" y="2060575"/>
            <a:ext cx="484187" cy="1887538"/>
            <a:chOff x="2766" y="2001"/>
            <a:chExt cx="305" cy="1189"/>
          </a:xfrm>
        </p:grpSpPr>
        <p:graphicFrame>
          <p:nvGraphicFramePr>
            <p:cNvPr id="192538" name="Object 26">
              <a:extLst>
                <a:ext uri="{FF2B5EF4-FFF2-40B4-BE49-F238E27FC236}">
                  <a16:creationId xmlns:a16="http://schemas.microsoft.com/office/drawing/2014/main" id="{D97BF628-B710-47E7-89C1-854FEFC2863B}"/>
                </a:ext>
              </a:extLst>
            </p:cNvPr>
            <p:cNvGraphicFramePr>
              <a:graphicFrameLocks noChangeAspect="1"/>
            </p:cNvGraphicFramePr>
            <p:nvPr>
              <p:extLst>
                <p:ext uri="{D42A27DB-BD31-4B8C-83A1-F6EECF244321}">
                  <p14:modId xmlns:p14="http://schemas.microsoft.com/office/powerpoint/2010/main" val="2628903101"/>
                </p:ext>
              </p:extLst>
            </p:nvPr>
          </p:nvGraphicFramePr>
          <p:xfrm>
            <a:off x="2771" y="2432"/>
            <a:ext cx="300" cy="378"/>
          </p:xfrm>
          <a:graphic>
            <a:graphicData uri="http://schemas.openxmlformats.org/presentationml/2006/ole">
              <mc:AlternateContent xmlns:mc="http://schemas.openxmlformats.org/markup-compatibility/2006">
                <mc:Choice xmlns:v="urn:schemas-microsoft-com:vml" Requires="v">
                  <p:oleObj spid="_x0000_s192561" name="Equation" r:id="rId11" imgW="190440" imgH="228600" progId="Equation.DSMT4">
                    <p:embed/>
                  </p:oleObj>
                </mc:Choice>
                <mc:Fallback>
                  <p:oleObj name="Equation" r:id="rId11" imgW="190440" imgH="2286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 y="2432"/>
                          <a:ext cx="300" cy="378"/>
                        </a:xfrm>
                        <a:prstGeom prst="rect">
                          <a:avLst/>
                        </a:prstGeom>
                        <a:solidFill>
                          <a:schemeClr val="tx2"/>
                        </a:solidFill>
                      </p:spPr>
                    </p:pic>
                  </p:oleObj>
                </mc:Fallback>
              </mc:AlternateContent>
            </a:graphicData>
          </a:graphic>
        </p:graphicFrame>
        <p:sp>
          <p:nvSpPr>
            <p:cNvPr id="192539" name="Text Box 27">
              <a:extLst>
                <a:ext uri="{FF2B5EF4-FFF2-40B4-BE49-F238E27FC236}">
                  <a16:creationId xmlns:a16="http://schemas.microsoft.com/office/drawing/2014/main" id="{8FC85CC5-30CB-4ADF-9063-098C5413A6B6}"/>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40" name="Text Box 28">
              <a:extLst>
                <a:ext uri="{FF2B5EF4-FFF2-40B4-BE49-F238E27FC236}">
                  <a16:creationId xmlns:a16="http://schemas.microsoft.com/office/drawing/2014/main" id="{39D9105C-DE5E-45E1-A8F1-350702A14DB1}"/>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192541" name="Rectangle 29">
            <a:extLst>
              <a:ext uri="{FF2B5EF4-FFF2-40B4-BE49-F238E27FC236}">
                <a16:creationId xmlns:a16="http://schemas.microsoft.com/office/drawing/2014/main" id="{2522B58E-816C-4CEE-9DDC-944AD4CD057F}"/>
              </a:ext>
            </a:extLst>
          </p:cNvPr>
          <p:cNvSpPr>
            <a:spLocks noChangeArrowheads="1"/>
          </p:cNvSpPr>
          <p:nvPr/>
        </p:nvSpPr>
        <p:spPr bwMode="auto">
          <a:xfrm>
            <a:off x="4608513" y="4365625"/>
            <a:ext cx="45354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ts val="4000"/>
              </a:lnSpc>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②互感电压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正极性</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位于产生该电压的</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电流流入端钮的同名端</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。（正极性在同名端）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92528"/>
                                        </p:tgtEl>
                                        <p:attrNameLst>
                                          <p:attrName>style.visibility</p:attrName>
                                        </p:attrNameLst>
                                      </p:cBhvr>
                                      <p:to>
                                        <p:strVal val="visible"/>
                                      </p:to>
                                    </p:set>
                                    <p:animEffect transition="in" filter="box(in)">
                                      <p:cBhvr>
                                        <p:cTn id="11" dur="500"/>
                                        <p:tgtEl>
                                          <p:spTgt spid="1925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25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254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9253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2" grpId="0" animBg="1"/>
      <p:bldP spid="1925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D0691C7D-98E5-413A-AFE1-A349347477F7}"/>
              </a:ext>
            </a:extLst>
          </p:cNvPr>
          <p:cNvSpPr txBox="1">
            <a:spLocks noChangeArrowheads="1"/>
          </p:cNvSpPr>
          <p:nvPr/>
        </p:nvSpPr>
        <p:spPr bwMode="auto">
          <a:xfrm>
            <a:off x="2270125" y="13906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3491" name="Text Box 3">
            <a:extLst>
              <a:ext uri="{FF2B5EF4-FFF2-40B4-BE49-F238E27FC236}">
                <a16:creationId xmlns:a16="http://schemas.microsoft.com/office/drawing/2014/main" id="{25876CAE-A340-4288-B7EB-AFB7454327C1}"/>
              </a:ext>
            </a:extLst>
          </p:cNvPr>
          <p:cNvSpPr txBox="1">
            <a:spLocks noChangeArrowheads="1"/>
          </p:cNvSpPr>
          <p:nvPr/>
        </p:nvSpPr>
        <p:spPr bwMode="auto">
          <a:xfrm>
            <a:off x="190500" y="1271588"/>
            <a:ext cx="3642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3503" name="Rectangle 15">
            <a:extLst>
              <a:ext uri="{FF2B5EF4-FFF2-40B4-BE49-F238E27FC236}">
                <a16:creationId xmlns:a16="http://schemas.microsoft.com/office/drawing/2014/main" id="{319938D2-11FF-4DF8-A924-69A88D60E748}"/>
              </a:ext>
            </a:extLst>
          </p:cNvPr>
          <p:cNvSpPr>
            <a:spLocks noChangeArrowheads="1"/>
          </p:cNvSpPr>
          <p:nvPr/>
        </p:nvSpPr>
        <p:spPr bwMode="auto">
          <a:xfrm>
            <a:off x="5148263" y="3105150"/>
            <a:ext cx="291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）图</a:t>
            </a:r>
          </a:p>
        </p:txBody>
      </p:sp>
      <p:sp>
        <p:nvSpPr>
          <p:cNvPr id="63514" name="Text Box 26">
            <a:extLst>
              <a:ext uri="{FF2B5EF4-FFF2-40B4-BE49-F238E27FC236}">
                <a16:creationId xmlns:a16="http://schemas.microsoft.com/office/drawing/2014/main" id="{39F3B41F-E96C-4A21-9EA0-E45A902C1B23}"/>
              </a:ext>
            </a:extLst>
          </p:cNvPr>
          <p:cNvSpPr txBox="1">
            <a:spLocks noChangeArrowheads="1"/>
          </p:cNvSpPr>
          <p:nvPr/>
        </p:nvSpPr>
        <p:spPr bwMode="auto">
          <a:xfrm>
            <a:off x="109538" y="188913"/>
            <a:ext cx="867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10-1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写出耦合电感的电压与电流关系（伏安关系）</a:t>
            </a:r>
          </a:p>
        </p:txBody>
      </p:sp>
      <p:sp>
        <p:nvSpPr>
          <p:cNvPr id="63515" name="Text Box 27">
            <a:extLst>
              <a:ext uri="{FF2B5EF4-FFF2-40B4-BE49-F238E27FC236}">
                <a16:creationId xmlns:a16="http://schemas.microsoft.com/office/drawing/2014/main" id="{A5904B92-74F5-440A-8557-B7A4A0B2DB73}"/>
              </a:ext>
            </a:extLst>
          </p:cNvPr>
          <p:cNvSpPr txBox="1">
            <a:spLocks noChangeArrowheads="1"/>
          </p:cNvSpPr>
          <p:nvPr/>
        </p:nvSpPr>
        <p:spPr bwMode="auto">
          <a:xfrm>
            <a:off x="179388" y="873125"/>
            <a:ext cx="241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63516" name="Object 28">
            <a:extLst>
              <a:ext uri="{FF2B5EF4-FFF2-40B4-BE49-F238E27FC236}">
                <a16:creationId xmlns:a16="http://schemas.microsoft.com/office/drawing/2014/main" id="{2D0CEFB9-5058-42FE-8694-5CECEC37AB20}"/>
              </a:ext>
            </a:extLst>
          </p:cNvPr>
          <p:cNvGraphicFramePr>
            <a:graphicFrameLocks noChangeAspect="1"/>
          </p:cNvGraphicFramePr>
          <p:nvPr/>
        </p:nvGraphicFramePr>
        <p:xfrm>
          <a:off x="935038" y="1341438"/>
          <a:ext cx="3313112" cy="1665287"/>
        </p:xfrm>
        <a:graphic>
          <a:graphicData uri="http://schemas.openxmlformats.org/presentationml/2006/ole">
            <mc:AlternateContent xmlns:mc="http://schemas.openxmlformats.org/markup-compatibility/2006">
              <mc:Choice xmlns:v="urn:schemas-microsoft-com:vml" Requires="v">
                <p:oleObj spid="_x0000_s63578" name="Equation" r:id="rId3" imgW="1346040" imgH="838080" progId="Equation.DSMT4">
                  <p:embed/>
                </p:oleObj>
              </mc:Choice>
              <mc:Fallback>
                <p:oleObj name="Equation" r:id="rId3" imgW="1346040" imgH="83808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1341438"/>
                        <a:ext cx="3313112" cy="166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20" name="Rectangle 32">
            <a:extLst>
              <a:ext uri="{FF2B5EF4-FFF2-40B4-BE49-F238E27FC236}">
                <a16:creationId xmlns:a16="http://schemas.microsoft.com/office/drawing/2014/main" id="{4A67F1CB-1FD2-49EB-9CF8-82A137363479}"/>
              </a:ext>
            </a:extLst>
          </p:cNvPr>
          <p:cNvSpPr>
            <a:spLocks noChangeArrowheads="1"/>
          </p:cNvSpPr>
          <p:nvPr/>
        </p:nvSpPr>
        <p:spPr bwMode="auto">
          <a:xfrm>
            <a:off x="792163" y="2960688"/>
            <a:ext cx="241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或相量形式为</a:t>
            </a:r>
          </a:p>
        </p:txBody>
      </p:sp>
      <p:sp>
        <p:nvSpPr>
          <p:cNvPr id="63521" name="Rectangle 33">
            <a:extLst>
              <a:ext uri="{FF2B5EF4-FFF2-40B4-BE49-F238E27FC236}">
                <a16:creationId xmlns:a16="http://schemas.microsoft.com/office/drawing/2014/main" id="{9F48C444-640D-45DA-9A2B-5123FF68D4D7}"/>
              </a:ext>
            </a:extLst>
          </p:cNvPr>
          <p:cNvSpPr>
            <a:spLocks noChangeArrowheads="1"/>
          </p:cNvSpPr>
          <p:nvPr/>
        </p:nvSpPr>
        <p:spPr bwMode="auto">
          <a:xfrm>
            <a:off x="1403350" y="873125"/>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63522" name="Object 34">
            <a:extLst>
              <a:ext uri="{FF2B5EF4-FFF2-40B4-BE49-F238E27FC236}">
                <a16:creationId xmlns:a16="http://schemas.microsoft.com/office/drawing/2014/main" id="{A5E079D7-8A37-4D2B-82EA-F6E77328C651}"/>
              </a:ext>
            </a:extLst>
          </p:cNvPr>
          <p:cNvGraphicFramePr>
            <a:graphicFrameLocks noChangeAspect="1"/>
          </p:cNvGraphicFramePr>
          <p:nvPr/>
        </p:nvGraphicFramePr>
        <p:xfrm>
          <a:off x="4787900" y="893763"/>
          <a:ext cx="3671888" cy="2374900"/>
        </p:xfrm>
        <a:graphic>
          <a:graphicData uri="http://schemas.openxmlformats.org/presentationml/2006/ole">
            <mc:AlternateContent xmlns:mc="http://schemas.openxmlformats.org/markup-compatibility/2006">
              <mc:Choice xmlns:v="urn:schemas-microsoft-com:vml" Requires="v">
                <p:oleObj spid="_x0000_s63579" name="Visio" r:id="rId5" imgW="1702308" imgH="1088136" progId="Visio.Drawing.11">
                  <p:embed/>
                </p:oleObj>
              </mc:Choice>
              <mc:Fallback>
                <p:oleObj name="Visio" r:id="rId5" imgW="1702308" imgH="1088136" progId="Visio.Drawing.11">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893763"/>
                        <a:ext cx="3671888"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541" name="Group 53">
            <a:extLst>
              <a:ext uri="{FF2B5EF4-FFF2-40B4-BE49-F238E27FC236}">
                <a16:creationId xmlns:a16="http://schemas.microsoft.com/office/drawing/2014/main" id="{F4862756-8970-4AEB-9C05-CE6B095FE551}"/>
              </a:ext>
            </a:extLst>
          </p:cNvPr>
          <p:cNvGrpSpPr>
            <a:grpSpLocks/>
          </p:cNvGrpSpPr>
          <p:nvPr/>
        </p:nvGrpSpPr>
        <p:grpSpPr bwMode="auto">
          <a:xfrm>
            <a:off x="5219700" y="1971675"/>
            <a:ext cx="323850" cy="612775"/>
            <a:chOff x="3288" y="1116"/>
            <a:chExt cx="204" cy="386"/>
          </a:xfrm>
        </p:grpSpPr>
        <p:sp>
          <p:nvSpPr>
            <p:cNvPr id="63525" name="Line 37">
              <a:extLst>
                <a:ext uri="{FF2B5EF4-FFF2-40B4-BE49-F238E27FC236}">
                  <a16:creationId xmlns:a16="http://schemas.microsoft.com/office/drawing/2014/main" id="{D2F40B57-670E-4E8D-A110-0A60F397B335}"/>
                </a:ext>
              </a:extLst>
            </p:cNvPr>
            <p:cNvSpPr>
              <a:spLocks noChangeShapeType="1"/>
            </p:cNvSpPr>
            <p:nvPr/>
          </p:nvSpPr>
          <p:spPr bwMode="auto">
            <a:xfrm>
              <a:off x="3492" y="1116"/>
              <a:ext cx="0" cy="3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3526" name="Object 38">
              <a:extLst>
                <a:ext uri="{FF2B5EF4-FFF2-40B4-BE49-F238E27FC236}">
                  <a16:creationId xmlns:a16="http://schemas.microsoft.com/office/drawing/2014/main" id="{D1DD9509-EC9D-4A58-8474-005A4EAA1861}"/>
                </a:ext>
              </a:extLst>
            </p:cNvPr>
            <p:cNvGraphicFramePr>
              <a:graphicFrameLocks noChangeAspect="1"/>
            </p:cNvGraphicFramePr>
            <p:nvPr/>
          </p:nvGraphicFramePr>
          <p:xfrm>
            <a:off x="3288" y="1223"/>
            <a:ext cx="200" cy="215"/>
          </p:xfrm>
          <a:graphic>
            <a:graphicData uri="http://schemas.openxmlformats.org/presentationml/2006/ole">
              <mc:AlternateContent xmlns:mc="http://schemas.openxmlformats.org/markup-compatibility/2006">
                <mc:Choice xmlns:v="urn:schemas-microsoft-com:vml" Requires="v">
                  <p:oleObj spid="_x0000_s63580" name="Equation" r:id="rId7" imgW="380880" imgH="431640" progId="Equation.DSMT4">
                    <p:embed/>
                  </p:oleObj>
                </mc:Choice>
                <mc:Fallback>
                  <p:oleObj name="Equation" r:id="rId7" imgW="380880" imgH="43164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1223"/>
                          <a:ext cx="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28" name="Group 40">
            <a:extLst>
              <a:ext uri="{FF2B5EF4-FFF2-40B4-BE49-F238E27FC236}">
                <a16:creationId xmlns:a16="http://schemas.microsoft.com/office/drawing/2014/main" id="{15350290-2B5F-4B32-8320-CBA19B5FFE46}"/>
              </a:ext>
            </a:extLst>
          </p:cNvPr>
          <p:cNvGrpSpPr>
            <a:grpSpLocks/>
          </p:cNvGrpSpPr>
          <p:nvPr/>
        </p:nvGrpSpPr>
        <p:grpSpPr bwMode="auto">
          <a:xfrm>
            <a:off x="7696200" y="2044700"/>
            <a:ext cx="404813" cy="611188"/>
            <a:chOff x="3324" y="1185"/>
            <a:chExt cx="220" cy="408"/>
          </a:xfrm>
        </p:grpSpPr>
        <p:sp>
          <p:nvSpPr>
            <p:cNvPr id="63529" name="Line 41">
              <a:extLst>
                <a:ext uri="{FF2B5EF4-FFF2-40B4-BE49-F238E27FC236}">
                  <a16:creationId xmlns:a16="http://schemas.microsoft.com/office/drawing/2014/main" id="{5643BEEA-5F1A-4A61-8023-B13B64F71157}"/>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3530" name="Object 42">
              <a:extLst>
                <a:ext uri="{FF2B5EF4-FFF2-40B4-BE49-F238E27FC236}">
                  <a16:creationId xmlns:a16="http://schemas.microsoft.com/office/drawing/2014/main" id="{C6112908-9B6C-4EBA-8791-CD40B7FE3EDF}"/>
                </a:ext>
              </a:extLst>
            </p:cNvPr>
            <p:cNvGraphicFramePr>
              <a:graphicFrameLocks noChangeAspect="1"/>
            </p:cNvGraphicFramePr>
            <p:nvPr/>
          </p:nvGraphicFramePr>
          <p:xfrm>
            <a:off x="3324" y="1298"/>
            <a:ext cx="220" cy="227"/>
          </p:xfrm>
          <a:graphic>
            <a:graphicData uri="http://schemas.openxmlformats.org/presentationml/2006/ole">
              <mc:AlternateContent xmlns:mc="http://schemas.openxmlformats.org/markup-compatibility/2006">
                <mc:Choice xmlns:v="urn:schemas-microsoft-com:vml" Requires="v">
                  <p:oleObj spid="_x0000_s63581" name="Equation" r:id="rId9" imgW="419040" imgH="431640" progId="Equation.DSMT4">
                    <p:embed/>
                  </p:oleObj>
                </mc:Choice>
                <mc:Fallback>
                  <p:oleObj name="Equation" r:id="rId9" imgW="419040" imgH="43164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4" y="1298"/>
                          <a:ext cx="2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35" name="Group 47">
            <a:extLst>
              <a:ext uri="{FF2B5EF4-FFF2-40B4-BE49-F238E27FC236}">
                <a16:creationId xmlns:a16="http://schemas.microsoft.com/office/drawing/2014/main" id="{DA799642-8F16-42E1-A60F-138AE166B7CD}"/>
              </a:ext>
            </a:extLst>
          </p:cNvPr>
          <p:cNvGrpSpPr>
            <a:grpSpLocks/>
          </p:cNvGrpSpPr>
          <p:nvPr/>
        </p:nvGrpSpPr>
        <p:grpSpPr bwMode="auto">
          <a:xfrm>
            <a:off x="5611813" y="2008188"/>
            <a:ext cx="328612" cy="612775"/>
            <a:chOff x="3331" y="1185"/>
            <a:chExt cx="207" cy="408"/>
          </a:xfrm>
        </p:grpSpPr>
        <p:sp>
          <p:nvSpPr>
            <p:cNvPr id="63536" name="Line 48">
              <a:extLst>
                <a:ext uri="{FF2B5EF4-FFF2-40B4-BE49-F238E27FC236}">
                  <a16:creationId xmlns:a16="http://schemas.microsoft.com/office/drawing/2014/main" id="{8628C344-BD9F-4B7C-9A98-4E68F7A4BBF4}"/>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3537" name="Object 49">
              <a:extLst>
                <a:ext uri="{FF2B5EF4-FFF2-40B4-BE49-F238E27FC236}">
                  <a16:creationId xmlns:a16="http://schemas.microsoft.com/office/drawing/2014/main" id="{173A82B5-A4E0-4391-9A40-809CD2C740A4}"/>
                </a:ext>
              </a:extLst>
            </p:cNvPr>
            <p:cNvGraphicFramePr>
              <a:graphicFrameLocks noChangeAspect="1"/>
            </p:cNvGraphicFramePr>
            <p:nvPr/>
          </p:nvGraphicFramePr>
          <p:xfrm>
            <a:off x="3331" y="1298"/>
            <a:ext cx="207" cy="227"/>
          </p:xfrm>
          <a:graphic>
            <a:graphicData uri="http://schemas.openxmlformats.org/presentationml/2006/ole">
              <mc:AlternateContent xmlns:mc="http://schemas.openxmlformats.org/markup-compatibility/2006">
                <mc:Choice xmlns:v="urn:schemas-microsoft-com:vml" Requires="v">
                  <p:oleObj spid="_x0000_s63582" name="Equation" r:id="rId11" imgW="393480" imgH="431640" progId="Equation.DSMT4">
                    <p:embed/>
                  </p:oleObj>
                </mc:Choice>
                <mc:Fallback>
                  <p:oleObj name="Equation" r:id="rId11" imgW="393480" imgH="431640"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1" y="1298"/>
                          <a:ext cx="20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38" name="Group 50">
            <a:extLst>
              <a:ext uri="{FF2B5EF4-FFF2-40B4-BE49-F238E27FC236}">
                <a16:creationId xmlns:a16="http://schemas.microsoft.com/office/drawing/2014/main" id="{E2E690F3-C5A1-4B02-9C1C-19BB1B77FD2F}"/>
              </a:ext>
            </a:extLst>
          </p:cNvPr>
          <p:cNvGrpSpPr>
            <a:grpSpLocks/>
          </p:cNvGrpSpPr>
          <p:nvPr/>
        </p:nvGrpSpPr>
        <p:grpSpPr bwMode="auto">
          <a:xfrm>
            <a:off x="7232650" y="2044700"/>
            <a:ext cx="395288" cy="611188"/>
            <a:chOff x="3327" y="1185"/>
            <a:chExt cx="214" cy="408"/>
          </a:xfrm>
        </p:grpSpPr>
        <p:sp>
          <p:nvSpPr>
            <p:cNvPr id="63539" name="Line 51">
              <a:extLst>
                <a:ext uri="{FF2B5EF4-FFF2-40B4-BE49-F238E27FC236}">
                  <a16:creationId xmlns:a16="http://schemas.microsoft.com/office/drawing/2014/main" id="{72AE4DB0-A74F-45B2-AB10-6FE405FC9E35}"/>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3540" name="Object 52">
              <a:extLst>
                <a:ext uri="{FF2B5EF4-FFF2-40B4-BE49-F238E27FC236}">
                  <a16:creationId xmlns:a16="http://schemas.microsoft.com/office/drawing/2014/main" id="{4EA2D107-C0AD-43C4-9EA2-C37BF4F0F95C}"/>
                </a:ext>
              </a:extLst>
            </p:cNvPr>
            <p:cNvGraphicFramePr>
              <a:graphicFrameLocks noChangeAspect="1"/>
            </p:cNvGraphicFramePr>
            <p:nvPr/>
          </p:nvGraphicFramePr>
          <p:xfrm>
            <a:off x="3327" y="1298"/>
            <a:ext cx="214" cy="227"/>
          </p:xfrm>
          <a:graphic>
            <a:graphicData uri="http://schemas.openxmlformats.org/presentationml/2006/ole">
              <mc:AlternateContent xmlns:mc="http://schemas.openxmlformats.org/markup-compatibility/2006">
                <mc:Choice xmlns:v="urn:schemas-microsoft-com:vml" Requires="v">
                  <p:oleObj spid="_x0000_s63583" name="Equation" r:id="rId13" imgW="406080" imgH="431640" progId="Equation.DSMT4">
                    <p:embed/>
                  </p:oleObj>
                </mc:Choice>
                <mc:Fallback>
                  <p:oleObj name="Equation" r:id="rId13" imgW="406080" imgH="431640" progId="Equation.DSMT4">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7" y="1298"/>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556" name="Object 68">
            <a:extLst>
              <a:ext uri="{FF2B5EF4-FFF2-40B4-BE49-F238E27FC236}">
                <a16:creationId xmlns:a16="http://schemas.microsoft.com/office/drawing/2014/main" id="{B66AA6F4-0B70-4436-B52A-8D0957E759D2}"/>
              </a:ext>
            </a:extLst>
          </p:cNvPr>
          <p:cNvGraphicFramePr>
            <a:graphicFrameLocks noChangeAspect="1"/>
          </p:cNvGraphicFramePr>
          <p:nvPr/>
        </p:nvGraphicFramePr>
        <p:xfrm>
          <a:off x="684213" y="3608388"/>
          <a:ext cx="3938587" cy="1146175"/>
        </p:xfrm>
        <a:graphic>
          <a:graphicData uri="http://schemas.openxmlformats.org/presentationml/2006/ole">
            <mc:AlternateContent xmlns:mc="http://schemas.openxmlformats.org/markup-compatibility/2006">
              <mc:Choice xmlns:v="urn:schemas-microsoft-com:vml" Requires="v">
                <p:oleObj spid="_x0000_s63584" name="Equation" r:id="rId15" imgW="2349360" imgH="787320" progId="Equation.DSMT4">
                  <p:embed/>
                </p:oleObj>
              </mc:Choice>
              <mc:Fallback>
                <p:oleObj name="Equation" r:id="rId15" imgW="2349360" imgH="787320" progId="Equation.DSMT4">
                  <p:embed/>
                  <p:pic>
                    <p:nvPicPr>
                      <p:cNvPr id="0" name="Object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608388"/>
                        <a:ext cx="3938587"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15"/>
                                        </p:tgtEl>
                                        <p:attrNameLst>
                                          <p:attrName>style.visibility</p:attrName>
                                        </p:attrNameLst>
                                      </p:cBhvr>
                                      <p:to>
                                        <p:strVal val="visible"/>
                                      </p:to>
                                    </p:set>
                                    <p:animEffect transition="in" filter="blinds(horizontal)">
                                      <p:cBhvr>
                                        <p:cTn id="7" dur="500"/>
                                        <p:tgtEl>
                                          <p:spTgt spid="63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21"/>
                                        </p:tgtEl>
                                        <p:attrNameLst>
                                          <p:attrName>style.visibility</p:attrName>
                                        </p:attrNameLst>
                                      </p:cBhvr>
                                      <p:to>
                                        <p:strVal val="visible"/>
                                      </p:to>
                                    </p:set>
                                    <p:animEffect transition="in" filter="blinds(horizontal)">
                                      <p:cBhvr>
                                        <p:cTn id="12" dur="500"/>
                                        <p:tgtEl>
                                          <p:spTgt spid="63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3541"/>
                                        </p:tgtEl>
                                        <p:attrNameLst>
                                          <p:attrName>style.visibility</p:attrName>
                                        </p:attrNameLst>
                                      </p:cBhvr>
                                      <p:to>
                                        <p:strVal val="visible"/>
                                      </p:to>
                                    </p:set>
                                    <p:animEffect transition="in" filter="wipe(up)">
                                      <p:cBhvr>
                                        <p:cTn id="17" dur="1000"/>
                                        <p:tgtEl>
                                          <p:spTgt spid="63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3528"/>
                                        </p:tgtEl>
                                        <p:attrNameLst>
                                          <p:attrName>style.visibility</p:attrName>
                                        </p:attrNameLst>
                                      </p:cBhvr>
                                      <p:to>
                                        <p:strVal val="visible"/>
                                      </p:to>
                                    </p:set>
                                    <p:animEffect transition="in" filter="wipe(up)">
                                      <p:cBhvr>
                                        <p:cTn id="22" dur="500"/>
                                        <p:tgtEl>
                                          <p:spTgt spid="63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3535"/>
                                        </p:tgtEl>
                                        <p:attrNameLst>
                                          <p:attrName>style.visibility</p:attrName>
                                        </p:attrNameLst>
                                      </p:cBhvr>
                                      <p:to>
                                        <p:strVal val="visible"/>
                                      </p:to>
                                    </p:set>
                                    <p:animEffect transition="in" filter="wipe(up)">
                                      <p:cBhvr>
                                        <p:cTn id="27" dur="1000"/>
                                        <p:tgtEl>
                                          <p:spTgt spid="635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3538"/>
                                        </p:tgtEl>
                                        <p:attrNameLst>
                                          <p:attrName>style.visibility</p:attrName>
                                        </p:attrNameLst>
                                      </p:cBhvr>
                                      <p:to>
                                        <p:strVal val="visible"/>
                                      </p:to>
                                    </p:set>
                                    <p:animEffect transition="in" filter="wipe(up)">
                                      <p:cBhvr>
                                        <p:cTn id="32" dur="500"/>
                                        <p:tgtEl>
                                          <p:spTgt spid="635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63516"/>
                                        </p:tgtEl>
                                        <p:attrNameLst>
                                          <p:attrName>style.visibility</p:attrName>
                                        </p:attrNameLst>
                                      </p:cBhvr>
                                      <p:to>
                                        <p:strVal val="visible"/>
                                      </p:to>
                                    </p:set>
                                    <p:animEffect transition="in" filter="box(in)">
                                      <p:cBhvr>
                                        <p:cTn id="37" dur="500"/>
                                        <p:tgtEl>
                                          <p:spTgt spid="63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520"/>
                                        </p:tgtEl>
                                        <p:attrNameLst>
                                          <p:attrName>style.visibility</p:attrName>
                                        </p:attrNameLst>
                                      </p:cBhvr>
                                      <p:to>
                                        <p:strVal val="visible"/>
                                      </p:to>
                                    </p:set>
                                    <p:animEffect transition="in" filter="blinds(horizontal)">
                                      <p:cBhvr>
                                        <p:cTn id="42" dur="500"/>
                                        <p:tgtEl>
                                          <p:spTgt spid="635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63556"/>
                                        </p:tgtEl>
                                        <p:attrNameLst>
                                          <p:attrName>style.visibility</p:attrName>
                                        </p:attrNameLst>
                                      </p:cBhvr>
                                      <p:to>
                                        <p:strVal val="visible"/>
                                      </p:to>
                                    </p:set>
                                    <p:anim calcmode="lin" valueType="num">
                                      <p:cBhvr additive="base">
                                        <p:cTn id="47" dur="500" fill="hold"/>
                                        <p:tgtEl>
                                          <p:spTgt spid="63556"/>
                                        </p:tgtEl>
                                        <p:attrNameLst>
                                          <p:attrName>ppt_x</p:attrName>
                                        </p:attrNameLst>
                                      </p:cBhvr>
                                      <p:tavLst>
                                        <p:tav tm="0">
                                          <p:val>
                                            <p:strVal val="1+#ppt_w/2"/>
                                          </p:val>
                                        </p:tav>
                                        <p:tav tm="100000">
                                          <p:val>
                                            <p:strVal val="#ppt_x"/>
                                          </p:val>
                                        </p:tav>
                                      </p:tavLst>
                                    </p:anim>
                                    <p:anim calcmode="lin" valueType="num">
                                      <p:cBhvr additive="base">
                                        <p:cTn id="48" dur="500" fill="hold"/>
                                        <p:tgtEl>
                                          <p:spTgt spid="6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5" grpId="0"/>
      <p:bldP spid="63520" grpId="0"/>
      <p:bldP spid="635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a:extLst>
              <a:ext uri="{FF2B5EF4-FFF2-40B4-BE49-F238E27FC236}">
                <a16:creationId xmlns:a16="http://schemas.microsoft.com/office/drawing/2014/main" id="{6CF0E3BD-2DEB-4F21-9495-71011F378445}"/>
              </a:ext>
            </a:extLst>
          </p:cNvPr>
          <p:cNvSpPr txBox="1">
            <a:spLocks noChangeArrowheads="1"/>
          </p:cNvSpPr>
          <p:nvPr/>
        </p:nvSpPr>
        <p:spPr bwMode="auto">
          <a:xfrm>
            <a:off x="2270125" y="13906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1427" name="Text Box 3">
            <a:extLst>
              <a:ext uri="{FF2B5EF4-FFF2-40B4-BE49-F238E27FC236}">
                <a16:creationId xmlns:a16="http://schemas.microsoft.com/office/drawing/2014/main" id="{AC370E71-3059-4794-A746-50AE2B3C5A41}"/>
              </a:ext>
            </a:extLst>
          </p:cNvPr>
          <p:cNvSpPr txBox="1">
            <a:spLocks noChangeArrowheads="1"/>
          </p:cNvSpPr>
          <p:nvPr/>
        </p:nvSpPr>
        <p:spPr bwMode="auto">
          <a:xfrm>
            <a:off x="190500" y="1271588"/>
            <a:ext cx="3642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1428" name="Rectangle 4">
            <a:extLst>
              <a:ext uri="{FF2B5EF4-FFF2-40B4-BE49-F238E27FC236}">
                <a16:creationId xmlns:a16="http://schemas.microsoft.com/office/drawing/2014/main" id="{E55DFBF3-1BE8-4778-B346-AD46A61BAA23}"/>
              </a:ext>
            </a:extLst>
          </p:cNvPr>
          <p:cNvSpPr>
            <a:spLocks noChangeArrowheads="1"/>
          </p:cNvSpPr>
          <p:nvPr/>
        </p:nvSpPr>
        <p:spPr bwMode="auto">
          <a:xfrm>
            <a:off x="5364163" y="3105150"/>
            <a:ext cx="291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）图</a:t>
            </a:r>
          </a:p>
        </p:txBody>
      </p:sp>
      <p:sp>
        <p:nvSpPr>
          <p:cNvPr id="231429" name="Text Box 5">
            <a:extLst>
              <a:ext uri="{FF2B5EF4-FFF2-40B4-BE49-F238E27FC236}">
                <a16:creationId xmlns:a16="http://schemas.microsoft.com/office/drawing/2014/main" id="{0F7AD966-E222-4FD0-A751-D2814B041002}"/>
              </a:ext>
            </a:extLst>
          </p:cNvPr>
          <p:cNvSpPr txBox="1">
            <a:spLocks noChangeArrowheads="1"/>
          </p:cNvSpPr>
          <p:nvPr/>
        </p:nvSpPr>
        <p:spPr bwMode="auto">
          <a:xfrm>
            <a:off x="109538" y="188913"/>
            <a:ext cx="867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10-1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写出耦合电感的电压与电流关系（伏安关系）</a:t>
            </a:r>
          </a:p>
        </p:txBody>
      </p:sp>
      <p:sp>
        <p:nvSpPr>
          <p:cNvPr id="231430" name="Text Box 6">
            <a:extLst>
              <a:ext uri="{FF2B5EF4-FFF2-40B4-BE49-F238E27FC236}">
                <a16:creationId xmlns:a16="http://schemas.microsoft.com/office/drawing/2014/main" id="{6A20E2F6-63D6-4DEE-8A97-DA4377F33B86}"/>
              </a:ext>
            </a:extLst>
          </p:cNvPr>
          <p:cNvSpPr txBox="1">
            <a:spLocks noChangeArrowheads="1"/>
          </p:cNvSpPr>
          <p:nvPr/>
        </p:nvSpPr>
        <p:spPr bwMode="auto">
          <a:xfrm>
            <a:off x="250825" y="908050"/>
            <a:ext cx="241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31431" name="Object 7">
            <a:extLst>
              <a:ext uri="{FF2B5EF4-FFF2-40B4-BE49-F238E27FC236}">
                <a16:creationId xmlns:a16="http://schemas.microsoft.com/office/drawing/2014/main" id="{EF3EC935-E321-4ED2-9E25-E372819006AE}"/>
              </a:ext>
            </a:extLst>
          </p:cNvPr>
          <p:cNvGraphicFramePr>
            <a:graphicFrameLocks noChangeAspect="1"/>
          </p:cNvGraphicFramePr>
          <p:nvPr/>
        </p:nvGraphicFramePr>
        <p:xfrm>
          <a:off x="1150938" y="1052513"/>
          <a:ext cx="3313112" cy="1665287"/>
        </p:xfrm>
        <a:graphic>
          <a:graphicData uri="http://schemas.openxmlformats.org/presentationml/2006/ole">
            <mc:AlternateContent xmlns:mc="http://schemas.openxmlformats.org/markup-compatibility/2006">
              <mc:Choice xmlns:v="urn:schemas-microsoft-com:vml" Requires="v">
                <p:oleObj spid="_x0000_s231505" name="Equation" r:id="rId3" imgW="1346040" imgH="838080" progId="Equation.DSMT4">
                  <p:embed/>
                </p:oleObj>
              </mc:Choice>
              <mc:Fallback>
                <p:oleObj name="Equation" r:id="rId3" imgW="1346040" imgH="8380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052513"/>
                        <a:ext cx="3313112" cy="166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2" name="Object 8">
            <a:extLst>
              <a:ext uri="{FF2B5EF4-FFF2-40B4-BE49-F238E27FC236}">
                <a16:creationId xmlns:a16="http://schemas.microsoft.com/office/drawing/2014/main" id="{B90386A0-C729-4C44-8190-74BB68BE7015}"/>
              </a:ext>
            </a:extLst>
          </p:cNvPr>
          <p:cNvGraphicFramePr>
            <a:graphicFrameLocks noChangeAspect="1"/>
          </p:cNvGraphicFramePr>
          <p:nvPr/>
        </p:nvGraphicFramePr>
        <p:xfrm>
          <a:off x="1335088" y="4249738"/>
          <a:ext cx="3189287" cy="1700212"/>
        </p:xfrm>
        <a:graphic>
          <a:graphicData uri="http://schemas.openxmlformats.org/presentationml/2006/ole">
            <mc:AlternateContent xmlns:mc="http://schemas.openxmlformats.org/markup-compatibility/2006">
              <mc:Choice xmlns:v="urn:schemas-microsoft-com:vml" Requires="v">
                <p:oleObj spid="_x0000_s231506" name="Equation" r:id="rId5" imgW="1269720" imgH="838080" progId="Equation.DSMT4">
                  <p:embed/>
                </p:oleObj>
              </mc:Choice>
              <mc:Fallback>
                <p:oleObj name="Equation" r:id="rId5" imgW="1269720" imgH="8380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088" y="4249738"/>
                        <a:ext cx="3189287" cy="170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3" name="Rectangle 9">
            <a:extLst>
              <a:ext uri="{FF2B5EF4-FFF2-40B4-BE49-F238E27FC236}">
                <a16:creationId xmlns:a16="http://schemas.microsoft.com/office/drawing/2014/main" id="{143FC8A9-99AC-4F43-A5EB-959E8BF124DB}"/>
              </a:ext>
            </a:extLst>
          </p:cNvPr>
          <p:cNvSpPr>
            <a:spLocks noChangeArrowheads="1"/>
          </p:cNvSpPr>
          <p:nvPr/>
        </p:nvSpPr>
        <p:spPr bwMode="auto">
          <a:xfrm>
            <a:off x="5688013" y="6200775"/>
            <a:ext cx="1800225" cy="519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）图</a:t>
            </a:r>
          </a:p>
        </p:txBody>
      </p:sp>
      <p:sp>
        <p:nvSpPr>
          <p:cNvPr id="231434" name="Rectangle 10">
            <a:extLst>
              <a:ext uri="{FF2B5EF4-FFF2-40B4-BE49-F238E27FC236}">
                <a16:creationId xmlns:a16="http://schemas.microsoft.com/office/drawing/2014/main" id="{E8CB6902-42A8-429E-8929-2CF903FA5FE4}"/>
              </a:ext>
            </a:extLst>
          </p:cNvPr>
          <p:cNvSpPr>
            <a:spLocks noChangeArrowheads="1"/>
          </p:cNvSpPr>
          <p:nvPr/>
        </p:nvSpPr>
        <p:spPr bwMode="auto">
          <a:xfrm>
            <a:off x="250825" y="4638675"/>
            <a:ext cx="1296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1435" name="Rectangle 11">
            <a:extLst>
              <a:ext uri="{FF2B5EF4-FFF2-40B4-BE49-F238E27FC236}">
                <a16:creationId xmlns:a16="http://schemas.microsoft.com/office/drawing/2014/main" id="{C85AE2D7-E386-40B0-8544-FAF3B21E8E40}"/>
              </a:ext>
            </a:extLst>
          </p:cNvPr>
          <p:cNvSpPr>
            <a:spLocks noChangeArrowheads="1"/>
          </p:cNvSpPr>
          <p:nvPr/>
        </p:nvSpPr>
        <p:spPr bwMode="auto">
          <a:xfrm>
            <a:off x="0" y="1412875"/>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31436" name="Object 12">
            <a:extLst>
              <a:ext uri="{FF2B5EF4-FFF2-40B4-BE49-F238E27FC236}">
                <a16:creationId xmlns:a16="http://schemas.microsoft.com/office/drawing/2014/main" id="{7CCB8828-F9D1-47CE-8DAF-6287FE826A73}"/>
              </a:ext>
            </a:extLst>
          </p:cNvPr>
          <p:cNvGraphicFramePr>
            <a:graphicFrameLocks noChangeAspect="1"/>
          </p:cNvGraphicFramePr>
          <p:nvPr/>
        </p:nvGraphicFramePr>
        <p:xfrm>
          <a:off x="4787900" y="893763"/>
          <a:ext cx="3671888" cy="2374900"/>
        </p:xfrm>
        <a:graphic>
          <a:graphicData uri="http://schemas.openxmlformats.org/presentationml/2006/ole">
            <mc:AlternateContent xmlns:mc="http://schemas.openxmlformats.org/markup-compatibility/2006">
              <mc:Choice xmlns:v="urn:schemas-microsoft-com:vml" Requires="v">
                <p:oleObj spid="_x0000_s231507" name="Visio" r:id="rId7" imgW="1702308" imgH="1088136" progId="Visio.Drawing.11">
                  <p:embed/>
                </p:oleObj>
              </mc:Choice>
              <mc:Fallback>
                <p:oleObj name="Visio" r:id="rId7" imgW="1702308" imgH="1088136"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893763"/>
                        <a:ext cx="3671888"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7" name="Object 13">
            <a:extLst>
              <a:ext uri="{FF2B5EF4-FFF2-40B4-BE49-F238E27FC236}">
                <a16:creationId xmlns:a16="http://schemas.microsoft.com/office/drawing/2014/main" id="{7D4AE24E-5759-4010-A523-43BA38266842}"/>
              </a:ext>
            </a:extLst>
          </p:cNvPr>
          <p:cNvGraphicFramePr>
            <a:graphicFrameLocks noChangeAspect="1"/>
          </p:cNvGraphicFramePr>
          <p:nvPr/>
        </p:nvGraphicFramePr>
        <p:xfrm>
          <a:off x="4859338" y="4025900"/>
          <a:ext cx="3849687" cy="2500313"/>
        </p:xfrm>
        <a:graphic>
          <a:graphicData uri="http://schemas.openxmlformats.org/presentationml/2006/ole">
            <mc:AlternateContent xmlns:mc="http://schemas.openxmlformats.org/markup-compatibility/2006">
              <mc:Choice xmlns:v="urn:schemas-microsoft-com:vml" Requires="v">
                <p:oleObj spid="_x0000_s231508" name="Visio" r:id="rId9" imgW="1741627" imgH="1113130" progId="Visio.Drawing.11">
                  <p:embed/>
                </p:oleObj>
              </mc:Choice>
              <mc:Fallback>
                <p:oleObj name="Visio" r:id="rId9" imgW="1741627" imgH="1113130"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025900"/>
                        <a:ext cx="3849687"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438" name="Group 14">
            <a:extLst>
              <a:ext uri="{FF2B5EF4-FFF2-40B4-BE49-F238E27FC236}">
                <a16:creationId xmlns:a16="http://schemas.microsoft.com/office/drawing/2014/main" id="{85CF971B-73A7-427E-B653-2C0CF70CFD2A}"/>
              </a:ext>
            </a:extLst>
          </p:cNvPr>
          <p:cNvGrpSpPr>
            <a:grpSpLocks/>
          </p:cNvGrpSpPr>
          <p:nvPr/>
        </p:nvGrpSpPr>
        <p:grpSpPr bwMode="auto">
          <a:xfrm>
            <a:off x="5219700" y="1971675"/>
            <a:ext cx="323850" cy="612775"/>
            <a:chOff x="3288" y="1116"/>
            <a:chExt cx="204" cy="386"/>
          </a:xfrm>
        </p:grpSpPr>
        <p:sp>
          <p:nvSpPr>
            <p:cNvPr id="231439" name="Line 15">
              <a:extLst>
                <a:ext uri="{FF2B5EF4-FFF2-40B4-BE49-F238E27FC236}">
                  <a16:creationId xmlns:a16="http://schemas.microsoft.com/office/drawing/2014/main" id="{C7CDBE2E-EB91-4D99-ABA7-1B8B34313B31}"/>
                </a:ext>
              </a:extLst>
            </p:cNvPr>
            <p:cNvSpPr>
              <a:spLocks noChangeShapeType="1"/>
            </p:cNvSpPr>
            <p:nvPr/>
          </p:nvSpPr>
          <p:spPr bwMode="auto">
            <a:xfrm>
              <a:off x="3492" y="1116"/>
              <a:ext cx="0" cy="3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0" name="Object 16">
              <a:extLst>
                <a:ext uri="{FF2B5EF4-FFF2-40B4-BE49-F238E27FC236}">
                  <a16:creationId xmlns:a16="http://schemas.microsoft.com/office/drawing/2014/main" id="{8E36F4E2-1AE9-4D9D-B940-3EFDC4E9F205}"/>
                </a:ext>
              </a:extLst>
            </p:cNvPr>
            <p:cNvGraphicFramePr>
              <a:graphicFrameLocks noChangeAspect="1"/>
            </p:cNvGraphicFramePr>
            <p:nvPr/>
          </p:nvGraphicFramePr>
          <p:xfrm>
            <a:off x="3288" y="1223"/>
            <a:ext cx="200" cy="215"/>
          </p:xfrm>
          <a:graphic>
            <a:graphicData uri="http://schemas.openxmlformats.org/presentationml/2006/ole">
              <mc:AlternateContent xmlns:mc="http://schemas.openxmlformats.org/markup-compatibility/2006">
                <mc:Choice xmlns:v="urn:schemas-microsoft-com:vml" Requires="v">
                  <p:oleObj spid="_x0000_s231509" name="Equation" r:id="rId11" imgW="380880" imgH="431640" progId="Equation.DSMT4">
                    <p:embed/>
                  </p:oleObj>
                </mc:Choice>
                <mc:Fallback>
                  <p:oleObj name="Equation" r:id="rId11" imgW="380880" imgH="4316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223"/>
                          <a:ext cx="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1" name="Group 17">
            <a:extLst>
              <a:ext uri="{FF2B5EF4-FFF2-40B4-BE49-F238E27FC236}">
                <a16:creationId xmlns:a16="http://schemas.microsoft.com/office/drawing/2014/main" id="{C6CA3D05-50EC-40A3-8BEB-BD6CEBE4C95E}"/>
              </a:ext>
            </a:extLst>
          </p:cNvPr>
          <p:cNvGrpSpPr>
            <a:grpSpLocks/>
          </p:cNvGrpSpPr>
          <p:nvPr/>
        </p:nvGrpSpPr>
        <p:grpSpPr bwMode="auto">
          <a:xfrm>
            <a:off x="7696200" y="2044700"/>
            <a:ext cx="404813" cy="611188"/>
            <a:chOff x="3324" y="1185"/>
            <a:chExt cx="220" cy="408"/>
          </a:xfrm>
        </p:grpSpPr>
        <p:sp>
          <p:nvSpPr>
            <p:cNvPr id="231442" name="Line 18">
              <a:extLst>
                <a:ext uri="{FF2B5EF4-FFF2-40B4-BE49-F238E27FC236}">
                  <a16:creationId xmlns:a16="http://schemas.microsoft.com/office/drawing/2014/main" id="{7B317BA9-0661-41EB-8351-26492CE44A74}"/>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3" name="Object 19">
              <a:extLst>
                <a:ext uri="{FF2B5EF4-FFF2-40B4-BE49-F238E27FC236}">
                  <a16:creationId xmlns:a16="http://schemas.microsoft.com/office/drawing/2014/main" id="{C42FC06E-469E-47CF-BEF0-26F9BB2760E5}"/>
                </a:ext>
              </a:extLst>
            </p:cNvPr>
            <p:cNvGraphicFramePr>
              <a:graphicFrameLocks noChangeAspect="1"/>
            </p:cNvGraphicFramePr>
            <p:nvPr/>
          </p:nvGraphicFramePr>
          <p:xfrm>
            <a:off x="3324" y="1298"/>
            <a:ext cx="220" cy="227"/>
          </p:xfrm>
          <a:graphic>
            <a:graphicData uri="http://schemas.openxmlformats.org/presentationml/2006/ole">
              <mc:AlternateContent xmlns:mc="http://schemas.openxmlformats.org/markup-compatibility/2006">
                <mc:Choice xmlns:v="urn:schemas-microsoft-com:vml" Requires="v">
                  <p:oleObj spid="_x0000_s231510" name="Equation" r:id="rId13" imgW="419040" imgH="431640" progId="Equation.DSMT4">
                    <p:embed/>
                  </p:oleObj>
                </mc:Choice>
                <mc:Fallback>
                  <p:oleObj name="Equation" r:id="rId13" imgW="419040" imgH="43164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4" y="1298"/>
                          <a:ext cx="2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4" name="Group 20">
            <a:extLst>
              <a:ext uri="{FF2B5EF4-FFF2-40B4-BE49-F238E27FC236}">
                <a16:creationId xmlns:a16="http://schemas.microsoft.com/office/drawing/2014/main" id="{21E281CD-8CB4-4B08-B312-B7A8DD877AE7}"/>
              </a:ext>
            </a:extLst>
          </p:cNvPr>
          <p:cNvGrpSpPr>
            <a:grpSpLocks/>
          </p:cNvGrpSpPr>
          <p:nvPr/>
        </p:nvGrpSpPr>
        <p:grpSpPr bwMode="auto">
          <a:xfrm>
            <a:off x="5611813" y="2008188"/>
            <a:ext cx="328612" cy="612775"/>
            <a:chOff x="3331" y="1185"/>
            <a:chExt cx="207" cy="408"/>
          </a:xfrm>
        </p:grpSpPr>
        <p:sp>
          <p:nvSpPr>
            <p:cNvPr id="231445" name="Line 21">
              <a:extLst>
                <a:ext uri="{FF2B5EF4-FFF2-40B4-BE49-F238E27FC236}">
                  <a16:creationId xmlns:a16="http://schemas.microsoft.com/office/drawing/2014/main" id="{7C80A9F2-3720-4649-89C4-FA983031C75A}"/>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6" name="Object 22">
              <a:extLst>
                <a:ext uri="{FF2B5EF4-FFF2-40B4-BE49-F238E27FC236}">
                  <a16:creationId xmlns:a16="http://schemas.microsoft.com/office/drawing/2014/main" id="{6FC9F8FF-4E72-42DD-B9FD-C62D29EB916F}"/>
                </a:ext>
              </a:extLst>
            </p:cNvPr>
            <p:cNvGraphicFramePr>
              <a:graphicFrameLocks noChangeAspect="1"/>
            </p:cNvGraphicFramePr>
            <p:nvPr/>
          </p:nvGraphicFramePr>
          <p:xfrm>
            <a:off x="3331" y="1298"/>
            <a:ext cx="207" cy="227"/>
          </p:xfrm>
          <a:graphic>
            <a:graphicData uri="http://schemas.openxmlformats.org/presentationml/2006/ole">
              <mc:AlternateContent xmlns:mc="http://schemas.openxmlformats.org/markup-compatibility/2006">
                <mc:Choice xmlns:v="urn:schemas-microsoft-com:vml" Requires="v">
                  <p:oleObj spid="_x0000_s231511" name="Equation" r:id="rId15" imgW="393480" imgH="431640" progId="Equation.DSMT4">
                    <p:embed/>
                  </p:oleObj>
                </mc:Choice>
                <mc:Fallback>
                  <p:oleObj name="Equation" r:id="rId15" imgW="393480" imgH="43164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1" y="1298"/>
                          <a:ext cx="20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7" name="Group 23">
            <a:extLst>
              <a:ext uri="{FF2B5EF4-FFF2-40B4-BE49-F238E27FC236}">
                <a16:creationId xmlns:a16="http://schemas.microsoft.com/office/drawing/2014/main" id="{13FDBBAC-BC28-48E5-9CFB-C367922CB4D1}"/>
              </a:ext>
            </a:extLst>
          </p:cNvPr>
          <p:cNvGrpSpPr>
            <a:grpSpLocks/>
          </p:cNvGrpSpPr>
          <p:nvPr/>
        </p:nvGrpSpPr>
        <p:grpSpPr bwMode="auto">
          <a:xfrm>
            <a:off x="7232650" y="2044700"/>
            <a:ext cx="395288" cy="611188"/>
            <a:chOff x="3327" y="1185"/>
            <a:chExt cx="214" cy="408"/>
          </a:xfrm>
        </p:grpSpPr>
        <p:sp>
          <p:nvSpPr>
            <p:cNvPr id="231448" name="Line 24">
              <a:extLst>
                <a:ext uri="{FF2B5EF4-FFF2-40B4-BE49-F238E27FC236}">
                  <a16:creationId xmlns:a16="http://schemas.microsoft.com/office/drawing/2014/main" id="{364F7C09-BE15-44F7-908F-24419968B3C1}"/>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9" name="Object 25">
              <a:extLst>
                <a:ext uri="{FF2B5EF4-FFF2-40B4-BE49-F238E27FC236}">
                  <a16:creationId xmlns:a16="http://schemas.microsoft.com/office/drawing/2014/main" id="{5A2BB837-CF93-419A-87C2-A9385305AD8E}"/>
                </a:ext>
              </a:extLst>
            </p:cNvPr>
            <p:cNvGraphicFramePr>
              <a:graphicFrameLocks noChangeAspect="1"/>
            </p:cNvGraphicFramePr>
            <p:nvPr/>
          </p:nvGraphicFramePr>
          <p:xfrm>
            <a:off x="3327" y="1298"/>
            <a:ext cx="214" cy="227"/>
          </p:xfrm>
          <a:graphic>
            <a:graphicData uri="http://schemas.openxmlformats.org/presentationml/2006/ole">
              <mc:AlternateContent xmlns:mc="http://schemas.openxmlformats.org/markup-compatibility/2006">
                <mc:Choice xmlns:v="urn:schemas-microsoft-com:vml" Requires="v">
                  <p:oleObj spid="_x0000_s231512" name="Equation" r:id="rId17" imgW="406080" imgH="431640" progId="Equation.DSMT4">
                    <p:embed/>
                  </p:oleObj>
                </mc:Choice>
                <mc:Fallback>
                  <p:oleObj name="Equation" r:id="rId17" imgW="406080" imgH="43164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27" y="1298"/>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0" name="Group 26">
            <a:extLst>
              <a:ext uri="{FF2B5EF4-FFF2-40B4-BE49-F238E27FC236}">
                <a16:creationId xmlns:a16="http://schemas.microsoft.com/office/drawing/2014/main" id="{09CD3229-92FC-4E90-A058-452A55CE67DD}"/>
              </a:ext>
            </a:extLst>
          </p:cNvPr>
          <p:cNvGrpSpPr>
            <a:grpSpLocks/>
          </p:cNvGrpSpPr>
          <p:nvPr/>
        </p:nvGrpSpPr>
        <p:grpSpPr bwMode="auto">
          <a:xfrm>
            <a:off x="5264150" y="4997450"/>
            <a:ext cx="323850" cy="612775"/>
            <a:chOff x="3288" y="1116"/>
            <a:chExt cx="204" cy="386"/>
          </a:xfrm>
        </p:grpSpPr>
        <p:sp>
          <p:nvSpPr>
            <p:cNvPr id="231451" name="Line 27">
              <a:extLst>
                <a:ext uri="{FF2B5EF4-FFF2-40B4-BE49-F238E27FC236}">
                  <a16:creationId xmlns:a16="http://schemas.microsoft.com/office/drawing/2014/main" id="{FB6E0A6C-4AB7-4A8E-B89D-0408C56EE565}"/>
                </a:ext>
              </a:extLst>
            </p:cNvPr>
            <p:cNvSpPr>
              <a:spLocks noChangeShapeType="1"/>
            </p:cNvSpPr>
            <p:nvPr/>
          </p:nvSpPr>
          <p:spPr bwMode="auto">
            <a:xfrm>
              <a:off x="3492" y="1116"/>
              <a:ext cx="0" cy="3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2" name="Object 28">
              <a:extLst>
                <a:ext uri="{FF2B5EF4-FFF2-40B4-BE49-F238E27FC236}">
                  <a16:creationId xmlns:a16="http://schemas.microsoft.com/office/drawing/2014/main" id="{98FBBBA5-23AB-46AB-BEFC-677F917DCCF4}"/>
                </a:ext>
              </a:extLst>
            </p:cNvPr>
            <p:cNvGraphicFramePr>
              <a:graphicFrameLocks noChangeAspect="1"/>
            </p:cNvGraphicFramePr>
            <p:nvPr/>
          </p:nvGraphicFramePr>
          <p:xfrm>
            <a:off x="3288" y="1223"/>
            <a:ext cx="200" cy="215"/>
          </p:xfrm>
          <a:graphic>
            <a:graphicData uri="http://schemas.openxmlformats.org/presentationml/2006/ole">
              <mc:AlternateContent xmlns:mc="http://schemas.openxmlformats.org/markup-compatibility/2006">
                <mc:Choice xmlns:v="urn:schemas-microsoft-com:vml" Requires="v">
                  <p:oleObj spid="_x0000_s231513" name="Equation" r:id="rId19" imgW="380880" imgH="431640" progId="Equation.DSMT4">
                    <p:embed/>
                  </p:oleObj>
                </mc:Choice>
                <mc:Fallback>
                  <p:oleObj name="Equation" r:id="rId19" imgW="380880" imgH="43164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223"/>
                          <a:ext cx="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3" name="Group 29">
            <a:extLst>
              <a:ext uri="{FF2B5EF4-FFF2-40B4-BE49-F238E27FC236}">
                <a16:creationId xmlns:a16="http://schemas.microsoft.com/office/drawing/2014/main" id="{284C54BE-4FD5-4C70-B8F7-8C3D4C86523B}"/>
              </a:ext>
            </a:extLst>
          </p:cNvPr>
          <p:cNvGrpSpPr>
            <a:grpSpLocks/>
          </p:cNvGrpSpPr>
          <p:nvPr/>
        </p:nvGrpSpPr>
        <p:grpSpPr bwMode="auto">
          <a:xfrm>
            <a:off x="7740650" y="5070475"/>
            <a:ext cx="404813" cy="611188"/>
            <a:chOff x="3324" y="1185"/>
            <a:chExt cx="220" cy="408"/>
          </a:xfrm>
        </p:grpSpPr>
        <p:sp>
          <p:nvSpPr>
            <p:cNvPr id="231454" name="Line 30">
              <a:extLst>
                <a:ext uri="{FF2B5EF4-FFF2-40B4-BE49-F238E27FC236}">
                  <a16:creationId xmlns:a16="http://schemas.microsoft.com/office/drawing/2014/main" id="{5759BD07-E016-4854-8530-0E3B4A2FFE6D}"/>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5" name="Object 31">
              <a:extLst>
                <a:ext uri="{FF2B5EF4-FFF2-40B4-BE49-F238E27FC236}">
                  <a16:creationId xmlns:a16="http://schemas.microsoft.com/office/drawing/2014/main" id="{9B221B8E-DA02-469F-836A-B1AC2A09BA9E}"/>
                </a:ext>
              </a:extLst>
            </p:cNvPr>
            <p:cNvGraphicFramePr>
              <a:graphicFrameLocks noChangeAspect="1"/>
            </p:cNvGraphicFramePr>
            <p:nvPr/>
          </p:nvGraphicFramePr>
          <p:xfrm>
            <a:off x="3324" y="1298"/>
            <a:ext cx="220" cy="227"/>
          </p:xfrm>
          <a:graphic>
            <a:graphicData uri="http://schemas.openxmlformats.org/presentationml/2006/ole">
              <mc:AlternateContent xmlns:mc="http://schemas.openxmlformats.org/markup-compatibility/2006">
                <mc:Choice xmlns:v="urn:schemas-microsoft-com:vml" Requires="v">
                  <p:oleObj spid="_x0000_s231514" name="Equation" r:id="rId20" imgW="419040" imgH="431640" progId="Equation.DSMT4">
                    <p:embed/>
                  </p:oleObj>
                </mc:Choice>
                <mc:Fallback>
                  <p:oleObj name="Equation" r:id="rId20" imgW="419040" imgH="43164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4" y="1298"/>
                          <a:ext cx="2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6" name="Group 32">
            <a:extLst>
              <a:ext uri="{FF2B5EF4-FFF2-40B4-BE49-F238E27FC236}">
                <a16:creationId xmlns:a16="http://schemas.microsoft.com/office/drawing/2014/main" id="{87874A2F-BD16-4787-9781-C918AB4C8F86}"/>
              </a:ext>
            </a:extLst>
          </p:cNvPr>
          <p:cNvGrpSpPr>
            <a:grpSpLocks/>
          </p:cNvGrpSpPr>
          <p:nvPr/>
        </p:nvGrpSpPr>
        <p:grpSpPr bwMode="auto">
          <a:xfrm>
            <a:off x="5724525" y="4999038"/>
            <a:ext cx="328613" cy="612775"/>
            <a:chOff x="3606" y="2750"/>
            <a:chExt cx="207" cy="386"/>
          </a:xfrm>
        </p:grpSpPr>
        <p:sp>
          <p:nvSpPr>
            <p:cNvPr id="231457" name="Line 33">
              <a:extLst>
                <a:ext uri="{FF2B5EF4-FFF2-40B4-BE49-F238E27FC236}">
                  <a16:creationId xmlns:a16="http://schemas.microsoft.com/office/drawing/2014/main" id="{79DA7B5C-E06B-41D8-92D8-DD6D12781DD8}"/>
                </a:ext>
              </a:extLst>
            </p:cNvPr>
            <p:cNvSpPr>
              <a:spLocks noChangeShapeType="1"/>
            </p:cNvSpPr>
            <p:nvPr/>
          </p:nvSpPr>
          <p:spPr bwMode="auto">
            <a:xfrm>
              <a:off x="3810" y="2750"/>
              <a:ext cx="0" cy="38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8" name="Object 34">
              <a:extLst>
                <a:ext uri="{FF2B5EF4-FFF2-40B4-BE49-F238E27FC236}">
                  <a16:creationId xmlns:a16="http://schemas.microsoft.com/office/drawing/2014/main" id="{365050CB-F1C1-4030-A3E7-0AD285DDA792}"/>
                </a:ext>
              </a:extLst>
            </p:cNvPr>
            <p:cNvGraphicFramePr>
              <a:graphicFrameLocks noChangeAspect="1"/>
            </p:cNvGraphicFramePr>
            <p:nvPr/>
          </p:nvGraphicFramePr>
          <p:xfrm>
            <a:off x="3606" y="2857"/>
            <a:ext cx="207" cy="215"/>
          </p:xfrm>
          <a:graphic>
            <a:graphicData uri="http://schemas.openxmlformats.org/presentationml/2006/ole">
              <mc:AlternateContent xmlns:mc="http://schemas.openxmlformats.org/markup-compatibility/2006">
                <mc:Choice xmlns:v="urn:schemas-microsoft-com:vml" Requires="v">
                  <p:oleObj spid="_x0000_s231515" name="Equation" r:id="rId21" imgW="393480" imgH="431640" progId="Equation.DSMT4">
                    <p:embed/>
                  </p:oleObj>
                </mc:Choice>
                <mc:Fallback>
                  <p:oleObj name="Equation" r:id="rId21" imgW="393480" imgH="431640" progId="Equation.DSMT4">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6" y="2857"/>
                          <a:ext cx="2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9" name="Group 35">
            <a:extLst>
              <a:ext uri="{FF2B5EF4-FFF2-40B4-BE49-F238E27FC236}">
                <a16:creationId xmlns:a16="http://schemas.microsoft.com/office/drawing/2014/main" id="{B8B3D64A-702F-4CAF-87F9-E57A83A0947B}"/>
              </a:ext>
            </a:extLst>
          </p:cNvPr>
          <p:cNvGrpSpPr>
            <a:grpSpLocks/>
          </p:cNvGrpSpPr>
          <p:nvPr/>
        </p:nvGrpSpPr>
        <p:grpSpPr bwMode="auto">
          <a:xfrm>
            <a:off x="7235825" y="5178425"/>
            <a:ext cx="401638" cy="576263"/>
            <a:chOff x="4558" y="2863"/>
            <a:chExt cx="253" cy="363"/>
          </a:xfrm>
        </p:grpSpPr>
        <p:sp>
          <p:nvSpPr>
            <p:cNvPr id="231460" name="Line 36">
              <a:extLst>
                <a:ext uri="{FF2B5EF4-FFF2-40B4-BE49-F238E27FC236}">
                  <a16:creationId xmlns:a16="http://schemas.microsoft.com/office/drawing/2014/main" id="{1897B79C-F28F-462C-812F-DA2DC49C2E14}"/>
                </a:ext>
              </a:extLst>
            </p:cNvPr>
            <p:cNvSpPr>
              <a:spLocks noChangeShapeType="1"/>
            </p:cNvSpPr>
            <p:nvPr/>
          </p:nvSpPr>
          <p:spPr bwMode="auto">
            <a:xfrm>
              <a:off x="4808" y="2863"/>
              <a:ext cx="3" cy="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61" name="Object 37">
              <a:extLst>
                <a:ext uri="{FF2B5EF4-FFF2-40B4-BE49-F238E27FC236}">
                  <a16:creationId xmlns:a16="http://schemas.microsoft.com/office/drawing/2014/main" id="{67C9663A-0D12-4C5F-917E-47785696A525}"/>
                </a:ext>
              </a:extLst>
            </p:cNvPr>
            <p:cNvGraphicFramePr>
              <a:graphicFrameLocks noChangeAspect="1"/>
            </p:cNvGraphicFramePr>
            <p:nvPr/>
          </p:nvGraphicFramePr>
          <p:xfrm>
            <a:off x="4558" y="2954"/>
            <a:ext cx="249" cy="214"/>
          </p:xfrm>
          <a:graphic>
            <a:graphicData uri="http://schemas.openxmlformats.org/presentationml/2006/ole">
              <mc:AlternateContent xmlns:mc="http://schemas.openxmlformats.org/markup-compatibility/2006">
                <mc:Choice xmlns:v="urn:schemas-microsoft-com:vml" Requires="v">
                  <p:oleObj spid="_x0000_s231516" name="Equation" r:id="rId22" imgW="406080" imgH="431640" progId="Equation.DSMT4">
                    <p:embed/>
                  </p:oleObj>
                </mc:Choice>
                <mc:Fallback>
                  <p:oleObj name="Equation" r:id="rId22" imgW="406080" imgH="431640" progId="Equation.DSMT4">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8" y="2954"/>
                          <a:ext cx="249"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1462" name="Object 38">
            <a:extLst>
              <a:ext uri="{FF2B5EF4-FFF2-40B4-BE49-F238E27FC236}">
                <a16:creationId xmlns:a16="http://schemas.microsoft.com/office/drawing/2014/main" id="{9DA79DF7-D24C-4038-8F62-FDD231CD315B}"/>
              </a:ext>
            </a:extLst>
          </p:cNvPr>
          <p:cNvGraphicFramePr>
            <a:graphicFrameLocks noChangeAspect="1"/>
          </p:cNvGraphicFramePr>
          <p:nvPr/>
        </p:nvGraphicFramePr>
        <p:xfrm>
          <a:off x="684213" y="2994025"/>
          <a:ext cx="3600450" cy="1047750"/>
        </p:xfrm>
        <a:graphic>
          <a:graphicData uri="http://schemas.openxmlformats.org/presentationml/2006/ole">
            <mc:AlternateContent xmlns:mc="http://schemas.openxmlformats.org/markup-compatibility/2006">
              <mc:Choice xmlns:v="urn:schemas-microsoft-com:vml" Requires="v">
                <p:oleObj spid="_x0000_s231517" name="Equation" r:id="rId23" imgW="2349360" imgH="787320" progId="Equation.DSMT4">
                  <p:embed/>
                </p:oleObj>
              </mc:Choice>
              <mc:Fallback>
                <p:oleObj name="Equation" r:id="rId23" imgW="2349360" imgH="787320" progId="Equation.DSMT4">
                  <p:embed/>
                  <p:pic>
                    <p:nvPicPr>
                      <p:cNvPr id="0" name="Object 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4213" y="2994025"/>
                        <a:ext cx="3600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63" name="Text Box 39">
            <a:extLst>
              <a:ext uri="{FF2B5EF4-FFF2-40B4-BE49-F238E27FC236}">
                <a16:creationId xmlns:a16="http://schemas.microsoft.com/office/drawing/2014/main" id="{0966B1A5-1CB0-4DBD-896D-54339DA0D509}"/>
              </a:ext>
            </a:extLst>
          </p:cNvPr>
          <p:cNvSpPr txBox="1">
            <a:spLocks noChangeArrowheads="1"/>
          </p:cNvSpPr>
          <p:nvPr/>
        </p:nvSpPr>
        <p:spPr bwMode="auto">
          <a:xfrm>
            <a:off x="431800" y="2528888"/>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或相量形式为：</a:t>
            </a:r>
          </a:p>
        </p:txBody>
      </p:sp>
      <p:sp>
        <p:nvSpPr>
          <p:cNvPr id="231464" name="Line 40">
            <a:extLst>
              <a:ext uri="{FF2B5EF4-FFF2-40B4-BE49-F238E27FC236}">
                <a16:creationId xmlns:a16="http://schemas.microsoft.com/office/drawing/2014/main" id="{7DDFBB31-7FC7-4C4D-9D3D-6DD5D1056DDD}"/>
              </a:ext>
            </a:extLst>
          </p:cNvPr>
          <p:cNvSpPr>
            <a:spLocks noChangeShapeType="1"/>
          </p:cNvSpPr>
          <p:nvPr/>
        </p:nvSpPr>
        <p:spPr bwMode="auto">
          <a:xfrm flipV="1">
            <a:off x="0" y="4113213"/>
            <a:ext cx="9144000" cy="365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animEffect transition="in" filter="blinds(horizontal)">
                                      <p:cBhvr>
                                        <p:cTn id="7" dur="500"/>
                                        <p:tgtEl>
                                          <p:spTgt spid="231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35"/>
                                        </p:tgtEl>
                                        <p:attrNameLst>
                                          <p:attrName>style.visibility</p:attrName>
                                        </p:attrNameLst>
                                      </p:cBhvr>
                                      <p:to>
                                        <p:strVal val="visible"/>
                                      </p:to>
                                    </p:set>
                                    <p:animEffect transition="in" filter="blinds(horizontal)">
                                      <p:cBhvr>
                                        <p:cTn id="12" dur="500"/>
                                        <p:tgtEl>
                                          <p:spTgt spid="231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1438"/>
                                        </p:tgtEl>
                                        <p:attrNameLst>
                                          <p:attrName>style.visibility</p:attrName>
                                        </p:attrNameLst>
                                      </p:cBhvr>
                                      <p:to>
                                        <p:strVal val="visible"/>
                                      </p:to>
                                    </p:set>
                                    <p:animEffect transition="in" filter="wipe(up)">
                                      <p:cBhvr>
                                        <p:cTn id="17" dur="1000"/>
                                        <p:tgtEl>
                                          <p:spTgt spid="231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31441"/>
                                        </p:tgtEl>
                                        <p:attrNameLst>
                                          <p:attrName>style.visibility</p:attrName>
                                        </p:attrNameLst>
                                      </p:cBhvr>
                                      <p:to>
                                        <p:strVal val="visible"/>
                                      </p:to>
                                    </p:set>
                                    <p:animEffect transition="in" filter="wipe(up)">
                                      <p:cBhvr>
                                        <p:cTn id="22" dur="500"/>
                                        <p:tgtEl>
                                          <p:spTgt spid="231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31444"/>
                                        </p:tgtEl>
                                        <p:attrNameLst>
                                          <p:attrName>style.visibility</p:attrName>
                                        </p:attrNameLst>
                                      </p:cBhvr>
                                      <p:to>
                                        <p:strVal val="visible"/>
                                      </p:to>
                                    </p:set>
                                    <p:animEffect transition="in" filter="wipe(up)">
                                      <p:cBhvr>
                                        <p:cTn id="27" dur="1000"/>
                                        <p:tgtEl>
                                          <p:spTgt spid="231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1447"/>
                                        </p:tgtEl>
                                        <p:attrNameLst>
                                          <p:attrName>style.visibility</p:attrName>
                                        </p:attrNameLst>
                                      </p:cBhvr>
                                      <p:to>
                                        <p:strVal val="visible"/>
                                      </p:to>
                                    </p:set>
                                    <p:animEffect transition="in" filter="wipe(up)">
                                      <p:cBhvr>
                                        <p:cTn id="32" dur="500"/>
                                        <p:tgtEl>
                                          <p:spTgt spid="2314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31431"/>
                                        </p:tgtEl>
                                        <p:attrNameLst>
                                          <p:attrName>style.visibility</p:attrName>
                                        </p:attrNameLst>
                                      </p:cBhvr>
                                      <p:to>
                                        <p:strVal val="visible"/>
                                      </p:to>
                                    </p:set>
                                    <p:animEffect transition="in" filter="box(in)">
                                      <p:cBhvr>
                                        <p:cTn id="37" dur="500"/>
                                        <p:tgtEl>
                                          <p:spTgt spid="2314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1434"/>
                                        </p:tgtEl>
                                        <p:attrNameLst>
                                          <p:attrName>style.visibility</p:attrName>
                                        </p:attrNameLst>
                                      </p:cBhvr>
                                      <p:to>
                                        <p:strVal val="visible"/>
                                      </p:to>
                                    </p:set>
                                    <p:animEffect transition="in" filter="blinds(horizontal)">
                                      <p:cBhvr>
                                        <p:cTn id="42" dur="500"/>
                                        <p:tgtEl>
                                          <p:spTgt spid="2314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31450"/>
                                        </p:tgtEl>
                                        <p:attrNameLst>
                                          <p:attrName>style.visibility</p:attrName>
                                        </p:attrNameLst>
                                      </p:cBhvr>
                                      <p:to>
                                        <p:strVal val="visible"/>
                                      </p:to>
                                    </p:set>
                                    <p:animEffect transition="in" filter="wipe(up)">
                                      <p:cBhvr>
                                        <p:cTn id="47" dur="1000"/>
                                        <p:tgtEl>
                                          <p:spTgt spid="2314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31453"/>
                                        </p:tgtEl>
                                        <p:attrNameLst>
                                          <p:attrName>style.visibility</p:attrName>
                                        </p:attrNameLst>
                                      </p:cBhvr>
                                      <p:to>
                                        <p:strVal val="visible"/>
                                      </p:to>
                                    </p:set>
                                    <p:animEffect transition="in" filter="wipe(up)">
                                      <p:cBhvr>
                                        <p:cTn id="52" dur="500"/>
                                        <p:tgtEl>
                                          <p:spTgt spid="231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31456"/>
                                        </p:tgtEl>
                                        <p:attrNameLst>
                                          <p:attrName>style.visibility</p:attrName>
                                        </p:attrNameLst>
                                      </p:cBhvr>
                                      <p:to>
                                        <p:strVal val="visible"/>
                                      </p:to>
                                    </p:set>
                                    <p:animEffect transition="in" filter="wipe(down)">
                                      <p:cBhvr>
                                        <p:cTn id="57" dur="1000"/>
                                        <p:tgtEl>
                                          <p:spTgt spid="2314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31459"/>
                                        </p:tgtEl>
                                        <p:attrNameLst>
                                          <p:attrName>style.visibility</p:attrName>
                                        </p:attrNameLst>
                                      </p:cBhvr>
                                      <p:to>
                                        <p:strVal val="visible"/>
                                      </p:to>
                                    </p:set>
                                    <p:animEffect transition="in" filter="wipe(down)">
                                      <p:cBhvr>
                                        <p:cTn id="62" dur="1000"/>
                                        <p:tgtEl>
                                          <p:spTgt spid="2314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31432"/>
                                        </p:tgtEl>
                                        <p:attrNameLst>
                                          <p:attrName>style.visibility</p:attrName>
                                        </p:attrNameLst>
                                      </p:cBhvr>
                                      <p:to>
                                        <p:strVal val="visible"/>
                                      </p:to>
                                    </p:set>
                                    <p:animEffect transition="in" filter="box(in)">
                                      <p:cBhvr>
                                        <p:cTn id="67" dur="500"/>
                                        <p:tgtEl>
                                          <p:spTgt spid="2314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1463"/>
                                        </p:tgtEl>
                                        <p:attrNameLst>
                                          <p:attrName>style.visibility</p:attrName>
                                        </p:attrNameLst>
                                      </p:cBhvr>
                                      <p:to>
                                        <p:strVal val="visible"/>
                                      </p:to>
                                    </p:set>
                                    <p:animEffect transition="in" filter="blinds(horizontal)">
                                      <p:cBhvr>
                                        <p:cTn id="72" dur="500"/>
                                        <p:tgtEl>
                                          <p:spTgt spid="2314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nodeType="clickEffect">
                                  <p:stCondLst>
                                    <p:cond delay="0"/>
                                  </p:stCondLst>
                                  <p:childTnLst>
                                    <p:set>
                                      <p:cBhvr>
                                        <p:cTn id="76" dur="1" fill="hold">
                                          <p:stCondLst>
                                            <p:cond delay="0"/>
                                          </p:stCondLst>
                                        </p:cTn>
                                        <p:tgtEl>
                                          <p:spTgt spid="231462"/>
                                        </p:tgtEl>
                                        <p:attrNameLst>
                                          <p:attrName>style.visibility</p:attrName>
                                        </p:attrNameLst>
                                      </p:cBhvr>
                                      <p:to>
                                        <p:strVal val="visible"/>
                                      </p:to>
                                    </p:set>
                                    <p:anim calcmode="lin" valueType="num">
                                      <p:cBhvr additive="base">
                                        <p:cTn id="77" dur="500" fill="hold"/>
                                        <p:tgtEl>
                                          <p:spTgt spid="231462"/>
                                        </p:tgtEl>
                                        <p:attrNameLst>
                                          <p:attrName>ppt_x</p:attrName>
                                        </p:attrNameLst>
                                      </p:cBhvr>
                                      <p:tavLst>
                                        <p:tav tm="0">
                                          <p:val>
                                            <p:strVal val="1+#ppt_w/2"/>
                                          </p:val>
                                        </p:tav>
                                        <p:tav tm="100000">
                                          <p:val>
                                            <p:strVal val="#ppt_x"/>
                                          </p:val>
                                        </p:tav>
                                      </p:tavLst>
                                    </p:anim>
                                    <p:anim calcmode="lin" valueType="num">
                                      <p:cBhvr additive="base">
                                        <p:cTn id="78" dur="500" fill="hold"/>
                                        <p:tgtEl>
                                          <p:spTgt spid="23146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231464"/>
                                        </p:tgtEl>
                                        <p:attrNameLst>
                                          <p:attrName>style.visibility</p:attrName>
                                        </p:attrNameLst>
                                      </p:cBhvr>
                                      <p:to>
                                        <p:strVal val="visible"/>
                                      </p:to>
                                    </p:set>
                                    <p:animEffect transition="in" filter="wipe(down)">
                                      <p:cBhvr>
                                        <p:cTn id="83" dur="500"/>
                                        <p:tgtEl>
                                          <p:spTgt spid="23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0" grpId="0"/>
      <p:bldP spid="231434" grpId="0"/>
      <p:bldP spid="231435" grpId="0"/>
      <p:bldP spid="2314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232A0C49-38FB-48FA-BF82-79BACFB0F01D}"/>
              </a:ext>
            </a:extLst>
          </p:cNvPr>
          <p:cNvSpPr txBox="1">
            <a:spLocks noChangeArrowheads="1"/>
          </p:cNvSpPr>
          <p:nvPr/>
        </p:nvSpPr>
        <p:spPr bwMode="auto">
          <a:xfrm>
            <a:off x="395288" y="80963"/>
            <a:ext cx="7416800" cy="6413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§10-2 </a:t>
            </a:r>
            <a:r>
              <a:rPr kumimoji="1" lang="zh-CN" altLang="en-US"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含有耦合电感电路的计算</a:t>
            </a:r>
          </a:p>
        </p:txBody>
      </p:sp>
      <p:sp>
        <p:nvSpPr>
          <p:cNvPr id="145411" name="Text Box 3">
            <a:extLst>
              <a:ext uri="{FF2B5EF4-FFF2-40B4-BE49-F238E27FC236}">
                <a16:creationId xmlns:a16="http://schemas.microsoft.com/office/drawing/2014/main" id="{24227447-2B09-4064-8B86-0E9DEE1E10A5}"/>
              </a:ext>
            </a:extLst>
          </p:cNvPr>
          <p:cNvSpPr txBox="1">
            <a:spLocks noChangeArrowheads="1"/>
          </p:cNvSpPr>
          <p:nvPr/>
        </p:nvSpPr>
        <p:spPr bwMode="auto">
          <a:xfrm>
            <a:off x="863600" y="1900238"/>
            <a:ext cx="5464175"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同名端相连的耦合电感</a:t>
            </a:r>
          </a:p>
        </p:txBody>
      </p:sp>
      <p:sp>
        <p:nvSpPr>
          <p:cNvPr id="145501" name="Rectangle 93">
            <a:extLst>
              <a:ext uri="{FF2B5EF4-FFF2-40B4-BE49-F238E27FC236}">
                <a16:creationId xmlns:a16="http://schemas.microsoft.com/office/drawing/2014/main" id="{986045B9-F413-4F5B-A57E-0F3A7E4AB537}"/>
              </a:ext>
            </a:extLst>
          </p:cNvPr>
          <p:cNvSpPr>
            <a:spLocks noChangeArrowheads="1"/>
          </p:cNvSpPr>
          <p:nvPr/>
        </p:nvSpPr>
        <p:spPr bwMode="auto">
          <a:xfrm>
            <a:off x="503238" y="1376363"/>
            <a:ext cx="540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三端耦合电感</a:t>
            </a:r>
          </a:p>
        </p:txBody>
      </p:sp>
      <p:graphicFrame>
        <p:nvGraphicFramePr>
          <p:cNvPr id="145502" name="Object 94">
            <a:extLst>
              <a:ext uri="{FF2B5EF4-FFF2-40B4-BE49-F238E27FC236}">
                <a16:creationId xmlns:a16="http://schemas.microsoft.com/office/drawing/2014/main" id="{94A6CF87-0D14-4DB0-BA5C-9C1DCC3A0BF2}"/>
              </a:ext>
            </a:extLst>
          </p:cNvPr>
          <p:cNvGraphicFramePr>
            <a:graphicFrameLocks noChangeAspect="1"/>
          </p:cNvGraphicFramePr>
          <p:nvPr/>
        </p:nvGraphicFramePr>
        <p:xfrm>
          <a:off x="900113" y="2511425"/>
          <a:ext cx="3024187" cy="2079625"/>
        </p:xfrm>
        <a:graphic>
          <a:graphicData uri="http://schemas.openxmlformats.org/presentationml/2006/ole">
            <mc:AlternateContent xmlns:mc="http://schemas.openxmlformats.org/markup-compatibility/2006">
              <mc:Choice xmlns:v="urn:schemas-microsoft-com:vml" Requires="v">
                <p:oleObj spid="_x0000_s145523" name="Visio" r:id="rId3" imgW="1191802" imgH="1065088" progId="Visio.Drawing.11">
                  <p:embed/>
                </p:oleObj>
              </mc:Choice>
              <mc:Fallback>
                <p:oleObj name="Visio" r:id="rId3" imgW="1191802" imgH="1065088" progId="Visio.Drawing.11">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11425"/>
                        <a:ext cx="3024187"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504" name="Object 96">
            <a:extLst>
              <a:ext uri="{FF2B5EF4-FFF2-40B4-BE49-F238E27FC236}">
                <a16:creationId xmlns:a16="http://schemas.microsoft.com/office/drawing/2014/main" id="{8EA37491-9003-4A26-A02D-3318ED4D1559}"/>
              </a:ext>
            </a:extLst>
          </p:cNvPr>
          <p:cNvGraphicFramePr>
            <a:graphicFrameLocks noChangeAspect="1"/>
          </p:cNvGraphicFramePr>
          <p:nvPr/>
        </p:nvGraphicFramePr>
        <p:xfrm>
          <a:off x="5111750" y="2492375"/>
          <a:ext cx="2628900" cy="1787525"/>
        </p:xfrm>
        <a:graphic>
          <a:graphicData uri="http://schemas.openxmlformats.org/presentationml/2006/ole">
            <mc:AlternateContent xmlns:mc="http://schemas.openxmlformats.org/markup-compatibility/2006">
              <mc:Choice xmlns:v="urn:schemas-microsoft-com:vml" Requires="v">
                <p:oleObj spid="_x0000_s145524" name="Visio" r:id="rId5" imgW="1490472" imgH="843991" progId="Visio.Drawing.11">
                  <p:embed/>
                </p:oleObj>
              </mc:Choice>
              <mc:Fallback>
                <p:oleObj name="Visio" r:id="rId5" imgW="1490472" imgH="843991" progId="Visio.Drawing.11">
                  <p:embed/>
                  <p:pic>
                    <p:nvPicPr>
                      <p:cNvPr id="0" name="Object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0" y="2492375"/>
                        <a:ext cx="262890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508" name="AutoShape 100">
            <a:extLst>
              <a:ext uri="{FF2B5EF4-FFF2-40B4-BE49-F238E27FC236}">
                <a16:creationId xmlns:a16="http://schemas.microsoft.com/office/drawing/2014/main" id="{7DB094F0-F492-4BE2-9F30-724D10DFCB08}"/>
              </a:ext>
            </a:extLst>
          </p:cNvPr>
          <p:cNvSpPr>
            <a:spLocks noChangeArrowheads="1"/>
          </p:cNvSpPr>
          <p:nvPr/>
        </p:nvSpPr>
        <p:spPr bwMode="auto">
          <a:xfrm>
            <a:off x="4032250" y="3159125"/>
            <a:ext cx="900113" cy="341313"/>
          </a:xfrm>
          <a:prstGeom prst="rightArrow">
            <a:avLst>
              <a:gd name="adj1" fmla="val 50000"/>
              <a:gd name="adj2" fmla="val 6593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5511" name="Rectangle 103">
            <a:extLst>
              <a:ext uri="{FF2B5EF4-FFF2-40B4-BE49-F238E27FC236}">
                <a16:creationId xmlns:a16="http://schemas.microsoft.com/office/drawing/2014/main" id="{B68538A6-1093-4FE1-A611-40BA40BF968E}"/>
              </a:ext>
            </a:extLst>
          </p:cNvPr>
          <p:cNvSpPr>
            <a:spLocks noChangeArrowheads="1"/>
          </p:cNvSpPr>
          <p:nvPr/>
        </p:nvSpPr>
        <p:spPr bwMode="auto">
          <a:xfrm>
            <a:off x="431800" y="836613"/>
            <a:ext cx="518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2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耦合电感的去耦等效</a:t>
            </a:r>
          </a:p>
        </p:txBody>
      </p:sp>
      <p:sp>
        <p:nvSpPr>
          <p:cNvPr id="145512" name="Rectangle 104">
            <a:extLst>
              <a:ext uri="{FF2B5EF4-FFF2-40B4-BE49-F238E27FC236}">
                <a16:creationId xmlns:a16="http://schemas.microsoft.com/office/drawing/2014/main" id="{AF192FDF-89ED-488A-B2C9-86F810C23C00}"/>
              </a:ext>
            </a:extLst>
          </p:cNvPr>
          <p:cNvSpPr>
            <a:spLocks noChangeArrowheads="1"/>
          </p:cNvSpPr>
          <p:nvPr/>
        </p:nvSpPr>
        <p:spPr bwMode="auto">
          <a:xfrm>
            <a:off x="3455988" y="6092825"/>
            <a:ext cx="151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“同正”</a:t>
            </a:r>
          </a:p>
        </p:txBody>
      </p:sp>
      <p:graphicFrame>
        <p:nvGraphicFramePr>
          <p:cNvPr id="145513" name="Object 105">
            <a:extLst>
              <a:ext uri="{FF2B5EF4-FFF2-40B4-BE49-F238E27FC236}">
                <a16:creationId xmlns:a16="http://schemas.microsoft.com/office/drawing/2014/main" id="{015B3A86-7F23-4B5B-A75D-68E27067E9DB}"/>
              </a:ext>
            </a:extLst>
          </p:cNvPr>
          <p:cNvGraphicFramePr>
            <a:graphicFrameLocks noChangeAspect="1"/>
          </p:cNvGraphicFramePr>
          <p:nvPr/>
        </p:nvGraphicFramePr>
        <p:xfrm>
          <a:off x="900113" y="4437063"/>
          <a:ext cx="6589712" cy="1774825"/>
        </p:xfrm>
        <a:graphic>
          <a:graphicData uri="http://schemas.openxmlformats.org/presentationml/2006/ole">
            <mc:AlternateContent xmlns:mc="http://schemas.openxmlformats.org/markup-compatibility/2006">
              <mc:Choice xmlns:v="urn:schemas-microsoft-com:vml" Requires="v">
                <p:oleObj spid="_x0000_s145525" name="Equation" r:id="rId7" imgW="2971800" imgH="863600" progId="Equation.DSMT4">
                  <p:embed/>
                </p:oleObj>
              </mc:Choice>
              <mc:Fallback>
                <p:oleObj name="Equation" r:id="rId7" imgW="2971800" imgH="863600" progId="Equation.DSMT4">
                  <p:embed/>
                  <p:pic>
                    <p:nvPicPr>
                      <p:cNvPr id="0" name="Object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437063"/>
                        <a:ext cx="6589712"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5511"/>
                                        </p:tgtEl>
                                        <p:attrNameLst>
                                          <p:attrName>style.visibility</p:attrName>
                                        </p:attrNameLst>
                                      </p:cBhvr>
                                      <p:to>
                                        <p:strVal val="visible"/>
                                      </p:to>
                                    </p:set>
                                    <p:animEffect transition="in" filter="wipe(up)">
                                      <p:cBhvr>
                                        <p:cTn id="7" dur="75"/>
                                        <p:tgtEl>
                                          <p:spTgt spid="145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501"/>
                                        </p:tgtEl>
                                        <p:attrNameLst>
                                          <p:attrName>style.visibility</p:attrName>
                                        </p:attrNameLst>
                                      </p:cBhvr>
                                      <p:to>
                                        <p:strVal val="visible"/>
                                      </p:to>
                                    </p:set>
                                    <p:animEffect transition="in" filter="wipe(left)">
                                      <p:cBhvr>
                                        <p:cTn id="12" dur="2000"/>
                                        <p:tgtEl>
                                          <p:spTgt spid="145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5411"/>
                                        </p:tgtEl>
                                        <p:attrNameLst>
                                          <p:attrName>style.visibility</p:attrName>
                                        </p:attrNameLst>
                                      </p:cBhvr>
                                      <p:to>
                                        <p:strVal val="visible"/>
                                      </p:to>
                                    </p:set>
                                    <p:animEffect transition="in" filter="wipe(up)">
                                      <p:cBhvr>
                                        <p:cTn id="17" dur="1000"/>
                                        <p:tgtEl>
                                          <p:spTgt spid="145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5502"/>
                                        </p:tgtEl>
                                        <p:attrNameLst>
                                          <p:attrName>style.visibility</p:attrName>
                                        </p:attrNameLst>
                                      </p:cBhvr>
                                      <p:to>
                                        <p:strVal val="visible"/>
                                      </p:to>
                                    </p:set>
                                    <p:animEffect transition="in" filter="wipe(up)">
                                      <p:cBhvr>
                                        <p:cTn id="22" dur="1000"/>
                                        <p:tgtEl>
                                          <p:spTgt spid="145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5513"/>
                                        </p:tgtEl>
                                        <p:attrNameLst>
                                          <p:attrName>style.visibility</p:attrName>
                                        </p:attrNameLst>
                                      </p:cBhvr>
                                      <p:to>
                                        <p:strVal val="visible"/>
                                      </p:to>
                                    </p:set>
                                    <p:animEffect transition="in" filter="box(in)">
                                      <p:cBhvr>
                                        <p:cTn id="27" dur="500"/>
                                        <p:tgtEl>
                                          <p:spTgt spid="1455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5508"/>
                                        </p:tgtEl>
                                        <p:attrNameLst>
                                          <p:attrName>style.visibility</p:attrName>
                                        </p:attrNameLst>
                                      </p:cBhvr>
                                      <p:to>
                                        <p:strVal val="visible"/>
                                      </p:to>
                                    </p:set>
                                    <p:animEffect transition="in" filter="wipe(left)">
                                      <p:cBhvr>
                                        <p:cTn id="32" dur="500"/>
                                        <p:tgtEl>
                                          <p:spTgt spid="145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5504"/>
                                        </p:tgtEl>
                                        <p:attrNameLst>
                                          <p:attrName>style.visibility</p:attrName>
                                        </p:attrNameLst>
                                      </p:cBhvr>
                                      <p:to>
                                        <p:strVal val="visible"/>
                                      </p:to>
                                    </p:set>
                                    <p:animEffect transition="in" filter="box(in)">
                                      <p:cBhvr>
                                        <p:cTn id="37" dur="500"/>
                                        <p:tgtEl>
                                          <p:spTgt spid="1455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5512"/>
                                        </p:tgtEl>
                                        <p:attrNameLst>
                                          <p:attrName>style.visibility</p:attrName>
                                        </p:attrNameLst>
                                      </p:cBhvr>
                                      <p:to>
                                        <p:strVal val="visible"/>
                                      </p:to>
                                    </p:set>
                                    <p:animEffect transition="in" filter="wipe(left)">
                                      <p:cBhvr>
                                        <p:cTn id="42" dur="2000"/>
                                        <p:tgtEl>
                                          <p:spTgt spid="145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P spid="145501" grpId="0"/>
      <p:bldP spid="145511" grpId="0" autoUpdateAnimBg="0"/>
      <p:bldP spid="1455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a:extLst>
              <a:ext uri="{FF2B5EF4-FFF2-40B4-BE49-F238E27FC236}">
                <a16:creationId xmlns:a16="http://schemas.microsoft.com/office/drawing/2014/main" id="{15A14E54-F0B7-4DE0-A8FE-651E02620029}"/>
              </a:ext>
            </a:extLst>
          </p:cNvPr>
          <p:cNvSpPr txBox="1">
            <a:spLocks noChangeArrowheads="1"/>
          </p:cNvSpPr>
          <p:nvPr/>
        </p:nvSpPr>
        <p:spPr bwMode="auto">
          <a:xfrm>
            <a:off x="287338" y="836613"/>
            <a:ext cx="5464175"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异名端相连的耦合电感</a:t>
            </a:r>
          </a:p>
        </p:txBody>
      </p:sp>
      <p:sp>
        <p:nvSpPr>
          <p:cNvPr id="152587" name="AutoShape 11">
            <a:extLst>
              <a:ext uri="{FF2B5EF4-FFF2-40B4-BE49-F238E27FC236}">
                <a16:creationId xmlns:a16="http://schemas.microsoft.com/office/drawing/2014/main" id="{78AB1D07-84C1-4827-BB78-C19EE4901B8E}"/>
              </a:ext>
            </a:extLst>
          </p:cNvPr>
          <p:cNvSpPr>
            <a:spLocks noChangeArrowheads="1"/>
          </p:cNvSpPr>
          <p:nvPr/>
        </p:nvSpPr>
        <p:spPr bwMode="auto">
          <a:xfrm>
            <a:off x="4067175" y="2601913"/>
            <a:ext cx="900113" cy="360362"/>
          </a:xfrm>
          <a:prstGeom prst="rightArrow">
            <a:avLst>
              <a:gd name="adj1" fmla="val 50000"/>
              <a:gd name="adj2" fmla="val 62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2588" name="Object 12">
            <a:extLst>
              <a:ext uri="{FF2B5EF4-FFF2-40B4-BE49-F238E27FC236}">
                <a16:creationId xmlns:a16="http://schemas.microsoft.com/office/drawing/2014/main" id="{D1A82458-E425-481B-B2D4-832A2398D320}"/>
              </a:ext>
            </a:extLst>
          </p:cNvPr>
          <p:cNvGraphicFramePr>
            <a:graphicFrameLocks noChangeAspect="1"/>
          </p:cNvGraphicFramePr>
          <p:nvPr/>
        </p:nvGraphicFramePr>
        <p:xfrm>
          <a:off x="1008063" y="1485900"/>
          <a:ext cx="3059112" cy="2943225"/>
        </p:xfrm>
        <a:graphic>
          <a:graphicData uri="http://schemas.openxmlformats.org/presentationml/2006/ole">
            <mc:AlternateContent xmlns:mc="http://schemas.openxmlformats.org/markup-compatibility/2006">
              <mc:Choice xmlns:v="urn:schemas-microsoft-com:vml" Requires="v">
                <p:oleObj spid="_x0000_s152603" name="Visio" r:id="rId3" imgW="1006754" imgH="1028700" progId="Visio.Drawing.11">
                  <p:embed/>
                </p:oleObj>
              </mc:Choice>
              <mc:Fallback>
                <p:oleObj name="Visio" r:id="rId3" imgW="1006754" imgH="1028700"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1485900"/>
                        <a:ext cx="3059112" cy="294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90" name="Object 14">
            <a:extLst>
              <a:ext uri="{FF2B5EF4-FFF2-40B4-BE49-F238E27FC236}">
                <a16:creationId xmlns:a16="http://schemas.microsoft.com/office/drawing/2014/main" id="{66D0DFBB-29E1-46E7-85F8-7785399BD77C}"/>
              </a:ext>
            </a:extLst>
          </p:cNvPr>
          <p:cNvGraphicFramePr>
            <a:graphicFrameLocks noChangeAspect="1"/>
          </p:cNvGraphicFramePr>
          <p:nvPr/>
        </p:nvGraphicFramePr>
        <p:xfrm>
          <a:off x="4967288" y="1485900"/>
          <a:ext cx="3203575" cy="2376488"/>
        </p:xfrm>
        <a:graphic>
          <a:graphicData uri="http://schemas.openxmlformats.org/presentationml/2006/ole">
            <mc:AlternateContent xmlns:mc="http://schemas.openxmlformats.org/markup-compatibility/2006">
              <mc:Choice xmlns:v="urn:schemas-microsoft-com:vml" Requires="v">
                <p:oleObj spid="_x0000_s152604" name="Visio" r:id="rId5" imgW="1490472" imgH="843991" progId="Visio.Drawing.11">
                  <p:embed/>
                </p:oleObj>
              </mc:Choice>
              <mc:Fallback>
                <p:oleObj name="Visio" r:id="rId5" imgW="1490472" imgH="843991" progId="Visio.Drawing.11">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288" y="1485900"/>
                        <a:ext cx="3203575"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92" name="Object 16">
            <a:extLst>
              <a:ext uri="{FF2B5EF4-FFF2-40B4-BE49-F238E27FC236}">
                <a16:creationId xmlns:a16="http://schemas.microsoft.com/office/drawing/2014/main" id="{4C2E2E82-4154-4BE0-BCF6-37B4082A4B7B}"/>
              </a:ext>
            </a:extLst>
          </p:cNvPr>
          <p:cNvGraphicFramePr>
            <a:graphicFrameLocks noChangeAspect="1"/>
          </p:cNvGraphicFramePr>
          <p:nvPr/>
        </p:nvGraphicFramePr>
        <p:xfrm>
          <a:off x="1008063" y="4400550"/>
          <a:ext cx="6553200" cy="1779588"/>
        </p:xfrm>
        <a:graphic>
          <a:graphicData uri="http://schemas.openxmlformats.org/presentationml/2006/ole">
            <mc:AlternateContent xmlns:mc="http://schemas.openxmlformats.org/markup-compatibility/2006">
              <mc:Choice xmlns:v="urn:schemas-microsoft-com:vml" Requires="v">
                <p:oleObj spid="_x0000_s152605" name="Equation" r:id="rId7" imgW="3187700" imgH="863600" progId="Equation.DSMT4">
                  <p:embed/>
                </p:oleObj>
              </mc:Choice>
              <mc:Fallback>
                <p:oleObj name="Equation" r:id="rId7" imgW="3187700" imgH="8636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063" y="4400550"/>
                        <a:ext cx="6553200" cy="177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93" name="Rectangle 17">
            <a:extLst>
              <a:ext uri="{FF2B5EF4-FFF2-40B4-BE49-F238E27FC236}">
                <a16:creationId xmlns:a16="http://schemas.microsoft.com/office/drawing/2014/main" id="{8942E643-9D7F-4008-B8E1-7CEA951B7E2E}"/>
              </a:ext>
            </a:extLst>
          </p:cNvPr>
          <p:cNvSpPr>
            <a:spLocks noChangeArrowheads="1"/>
          </p:cNvSpPr>
          <p:nvPr/>
        </p:nvSpPr>
        <p:spPr bwMode="auto">
          <a:xfrm>
            <a:off x="3455988" y="6092825"/>
            <a:ext cx="1476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“异负”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9"/>
                                        </p:tgtEl>
                                        <p:attrNameLst>
                                          <p:attrName>style.visibility</p:attrName>
                                        </p:attrNameLst>
                                      </p:cBhvr>
                                      <p:to>
                                        <p:strVal val="visible"/>
                                      </p:to>
                                    </p:set>
                                    <p:anim calcmode="lin" valueType="num">
                                      <p:cBhvr additive="base">
                                        <p:cTn id="7" dur="500" fill="hold"/>
                                        <p:tgtEl>
                                          <p:spTgt spid="152579"/>
                                        </p:tgtEl>
                                        <p:attrNameLst>
                                          <p:attrName>ppt_x</p:attrName>
                                        </p:attrNameLst>
                                      </p:cBhvr>
                                      <p:tavLst>
                                        <p:tav tm="0">
                                          <p:val>
                                            <p:strVal val="0-#ppt_w/2"/>
                                          </p:val>
                                        </p:tav>
                                        <p:tav tm="100000">
                                          <p:val>
                                            <p:strVal val="#ppt_x"/>
                                          </p:val>
                                        </p:tav>
                                      </p:tavLst>
                                    </p:anim>
                                    <p:anim calcmode="lin" valueType="num">
                                      <p:cBhvr additive="base">
                                        <p:cTn id="8" dur="500" fill="hold"/>
                                        <p:tgtEl>
                                          <p:spTgt spid="1525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2588"/>
                                        </p:tgtEl>
                                        <p:attrNameLst>
                                          <p:attrName>style.visibility</p:attrName>
                                        </p:attrNameLst>
                                      </p:cBhvr>
                                      <p:to>
                                        <p:strVal val="visible"/>
                                      </p:to>
                                    </p:set>
                                    <p:animEffect transition="in" filter="blinds(horizontal)">
                                      <p:cBhvr>
                                        <p:cTn id="13" dur="500"/>
                                        <p:tgtEl>
                                          <p:spTgt spid="1525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2587"/>
                                        </p:tgtEl>
                                        <p:attrNameLst>
                                          <p:attrName>style.visibility</p:attrName>
                                        </p:attrNameLst>
                                      </p:cBhvr>
                                      <p:to>
                                        <p:strVal val="visible"/>
                                      </p:to>
                                    </p:set>
                                    <p:animEffect transition="in" filter="wipe(left)">
                                      <p:cBhvr>
                                        <p:cTn id="18" dur="1000"/>
                                        <p:tgtEl>
                                          <p:spTgt spid="1525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152590"/>
                                        </p:tgtEl>
                                        <p:attrNameLst>
                                          <p:attrName>style.visibility</p:attrName>
                                        </p:attrNameLst>
                                      </p:cBhvr>
                                      <p:to>
                                        <p:strVal val="visible"/>
                                      </p:to>
                                    </p:set>
                                    <p:anim calcmode="lin" valueType="num">
                                      <p:cBhvr>
                                        <p:cTn id="23" dur="1000" fill="hold"/>
                                        <p:tgtEl>
                                          <p:spTgt spid="152590"/>
                                        </p:tgtEl>
                                        <p:attrNameLst>
                                          <p:attrName>ppt_x</p:attrName>
                                        </p:attrNameLst>
                                      </p:cBhvr>
                                      <p:tavLst>
                                        <p:tav tm="0">
                                          <p:val>
                                            <p:strVal val="#ppt_x-.2"/>
                                          </p:val>
                                        </p:tav>
                                        <p:tav tm="100000">
                                          <p:val>
                                            <p:strVal val="#ppt_x"/>
                                          </p:val>
                                        </p:tav>
                                      </p:tavLst>
                                    </p:anim>
                                    <p:anim calcmode="lin" valueType="num">
                                      <p:cBhvr>
                                        <p:cTn id="24" dur="1000" fill="hold"/>
                                        <p:tgtEl>
                                          <p:spTgt spid="152590"/>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25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52592"/>
                                        </p:tgtEl>
                                        <p:attrNameLst>
                                          <p:attrName>style.visibility</p:attrName>
                                        </p:attrNameLst>
                                      </p:cBhvr>
                                      <p:to>
                                        <p:strVal val="visible"/>
                                      </p:to>
                                    </p:set>
                                    <p:animEffect transition="in" filter="box(in)">
                                      <p:cBhvr>
                                        <p:cTn id="30" dur="500"/>
                                        <p:tgtEl>
                                          <p:spTgt spid="1525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2593"/>
                                        </p:tgtEl>
                                        <p:attrNameLst>
                                          <p:attrName>style.visibility</p:attrName>
                                        </p:attrNameLst>
                                      </p:cBhvr>
                                      <p:to>
                                        <p:strVal val="visible"/>
                                      </p:to>
                                    </p:set>
                                    <p:animEffect transition="in" filter="wipe(left)">
                                      <p:cBhvr>
                                        <p:cTn id="35" dur="2000"/>
                                        <p:tgtEl>
                                          <p:spTgt spid="152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p:bldP spid="1525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a:extLst>
              <a:ext uri="{FF2B5EF4-FFF2-40B4-BE49-F238E27FC236}">
                <a16:creationId xmlns:a16="http://schemas.microsoft.com/office/drawing/2014/main" id="{7D020E63-78B0-4085-A68D-294E941727A6}"/>
              </a:ext>
            </a:extLst>
          </p:cNvPr>
          <p:cNvSpPr txBox="1">
            <a:spLocks noChangeArrowheads="1"/>
          </p:cNvSpPr>
          <p:nvPr/>
        </p:nvSpPr>
        <p:spPr bwMode="auto">
          <a:xfrm>
            <a:off x="431800" y="1304925"/>
            <a:ext cx="6192838"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顺接（异名端相连</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的耦合电感</a:t>
            </a:r>
          </a:p>
        </p:txBody>
      </p:sp>
      <p:sp>
        <p:nvSpPr>
          <p:cNvPr id="153604" name="Rectangle 4">
            <a:extLst>
              <a:ext uri="{FF2B5EF4-FFF2-40B4-BE49-F238E27FC236}">
                <a16:creationId xmlns:a16="http://schemas.microsoft.com/office/drawing/2014/main" id="{C6D2B858-A76D-4409-AC46-6C93104E9792}"/>
              </a:ext>
            </a:extLst>
          </p:cNvPr>
          <p:cNvSpPr>
            <a:spLocks noChangeArrowheads="1"/>
          </p:cNvSpPr>
          <p:nvPr/>
        </p:nvSpPr>
        <p:spPr bwMode="auto">
          <a:xfrm>
            <a:off x="287338" y="69215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二端耦合电感去耦等效</a:t>
            </a:r>
          </a:p>
        </p:txBody>
      </p:sp>
      <p:sp>
        <p:nvSpPr>
          <p:cNvPr id="153610" name="AutoShape 10">
            <a:extLst>
              <a:ext uri="{FF2B5EF4-FFF2-40B4-BE49-F238E27FC236}">
                <a16:creationId xmlns:a16="http://schemas.microsoft.com/office/drawing/2014/main" id="{91030E20-9217-4470-ADD3-13ED389D4C0C}"/>
              </a:ext>
            </a:extLst>
          </p:cNvPr>
          <p:cNvSpPr>
            <a:spLocks noChangeArrowheads="1"/>
          </p:cNvSpPr>
          <p:nvPr/>
        </p:nvSpPr>
        <p:spPr bwMode="auto">
          <a:xfrm rot="21424954" flipV="1">
            <a:off x="3759200" y="2636838"/>
            <a:ext cx="1549400" cy="182562"/>
          </a:xfrm>
          <a:prstGeom prst="rightArrow">
            <a:avLst>
              <a:gd name="adj1" fmla="val 50000"/>
              <a:gd name="adj2" fmla="val 2121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3613" name="Object 13">
            <a:extLst>
              <a:ext uri="{FF2B5EF4-FFF2-40B4-BE49-F238E27FC236}">
                <a16:creationId xmlns:a16="http://schemas.microsoft.com/office/drawing/2014/main" id="{12373AD4-0A2B-4F38-8FD5-580408B99EE6}"/>
              </a:ext>
            </a:extLst>
          </p:cNvPr>
          <p:cNvGraphicFramePr>
            <a:graphicFrameLocks noChangeAspect="1"/>
          </p:cNvGraphicFramePr>
          <p:nvPr/>
        </p:nvGraphicFramePr>
        <p:xfrm>
          <a:off x="755650" y="1844675"/>
          <a:ext cx="3097213" cy="1406525"/>
        </p:xfrm>
        <a:graphic>
          <a:graphicData uri="http://schemas.openxmlformats.org/presentationml/2006/ole">
            <mc:AlternateContent xmlns:mc="http://schemas.openxmlformats.org/markup-compatibility/2006">
              <mc:Choice xmlns:v="urn:schemas-microsoft-com:vml" Requires="v">
                <p:oleObj spid="_x0000_s153641" name="Visio" r:id="rId3" imgW="1206962" imgH="565620" progId="Visio.Drawing.11">
                  <p:embed/>
                </p:oleObj>
              </mc:Choice>
              <mc:Fallback>
                <p:oleObj name="Visio" r:id="rId3" imgW="1206962" imgH="565620"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844675"/>
                        <a:ext cx="309721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6" name="Object 16">
            <a:extLst>
              <a:ext uri="{FF2B5EF4-FFF2-40B4-BE49-F238E27FC236}">
                <a16:creationId xmlns:a16="http://schemas.microsoft.com/office/drawing/2014/main" id="{C0054B77-D766-4ADE-8CB9-E22FF5ED1977}"/>
              </a:ext>
            </a:extLst>
          </p:cNvPr>
          <p:cNvGraphicFramePr>
            <a:graphicFrameLocks noChangeAspect="1"/>
          </p:cNvGraphicFramePr>
          <p:nvPr/>
        </p:nvGraphicFramePr>
        <p:xfrm>
          <a:off x="1258888" y="5337175"/>
          <a:ext cx="6846887" cy="844550"/>
        </p:xfrm>
        <a:graphic>
          <a:graphicData uri="http://schemas.openxmlformats.org/presentationml/2006/ole">
            <mc:AlternateContent xmlns:mc="http://schemas.openxmlformats.org/markup-compatibility/2006">
              <mc:Choice xmlns:v="urn:schemas-microsoft-com:vml" Requires="v">
                <p:oleObj spid="_x0000_s153642" name="Equation" r:id="rId5" imgW="3162240" imgH="393480" progId="Equation.DSMT4">
                  <p:embed/>
                </p:oleObj>
              </mc:Choice>
              <mc:Fallback>
                <p:oleObj name="Equation" r:id="rId5" imgW="3162240" imgH="39348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337175"/>
                        <a:ext cx="684688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8" name="Object 18">
            <a:extLst>
              <a:ext uri="{FF2B5EF4-FFF2-40B4-BE49-F238E27FC236}">
                <a16:creationId xmlns:a16="http://schemas.microsoft.com/office/drawing/2014/main" id="{F4FF9A2E-4608-450A-81C7-05781C6590EC}"/>
              </a:ext>
            </a:extLst>
          </p:cNvPr>
          <p:cNvGraphicFramePr>
            <a:graphicFrameLocks noChangeAspect="1"/>
          </p:cNvGraphicFramePr>
          <p:nvPr/>
        </p:nvGraphicFramePr>
        <p:xfrm>
          <a:off x="4859338" y="3897313"/>
          <a:ext cx="3097212" cy="1406525"/>
        </p:xfrm>
        <a:graphic>
          <a:graphicData uri="http://schemas.openxmlformats.org/presentationml/2006/ole">
            <mc:AlternateContent xmlns:mc="http://schemas.openxmlformats.org/markup-compatibility/2006">
              <mc:Choice xmlns:v="urn:schemas-microsoft-com:vml" Requires="v">
                <p:oleObj spid="_x0000_s153643" name="Visio" r:id="rId7" imgW="1490472" imgH="564185" progId="Visio.Drawing.11">
                  <p:embed/>
                </p:oleObj>
              </mc:Choice>
              <mc:Fallback>
                <p:oleObj name="Visio" r:id="rId7" imgW="1490472" imgH="564185" progId="Visio.Drawing.11">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3897313"/>
                        <a:ext cx="3097212"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9" name="Object 19">
            <a:extLst>
              <a:ext uri="{FF2B5EF4-FFF2-40B4-BE49-F238E27FC236}">
                <a16:creationId xmlns:a16="http://schemas.microsoft.com/office/drawing/2014/main" id="{0F2052CD-0BCC-4FF0-BB99-BBF4C048AEB1}"/>
              </a:ext>
            </a:extLst>
          </p:cNvPr>
          <p:cNvGraphicFramePr>
            <a:graphicFrameLocks noChangeAspect="1"/>
          </p:cNvGraphicFramePr>
          <p:nvPr/>
        </p:nvGraphicFramePr>
        <p:xfrm>
          <a:off x="5292725" y="3429000"/>
          <a:ext cx="2501900" cy="517525"/>
        </p:xfrm>
        <a:graphic>
          <a:graphicData uri="http://schemas.openxmlformats.org/presentationml/2006/ole">
            <mc:AlternateContent xmlns:mc="http://schemas.openxmlformats.org/markup-compatibility/2006">
              <mc:Choice xmlns:v="urn:schemas-microsoft-com:vml" Requires="v">
                <p:oleObj spid="_x0000_s153644" name="Equation" r:id="rId9" imgW="1155600" imgH="241200" progId="Equation.DSMT4">
                  <p:embed/>
                </p:oleObj>
              </mc:Choice>
              <mc:Fallback>
                <p:oleObj name="Equation" r:id="rId9" imgW="1155600" imgH="2412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3429000"/>
                        <a:ext cx="25019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0" name="Line 20">
            <a:extLst>
              <a:ext uri="{FF2B5EF4-FFF2-40B4-BE49-F238E27FC236}">
                <a16:creationId xmlns:a16="http://schemas.microsoft.com/office/drawing/2014/main" id="{E69C4F09-90AC-475C-9C78-67B31FAF380D}"/>
              </a:ext>
            </a:extLst>
          </p:cNvPr>
          <p:cNvSpPr>
            <a:spLocks noChangeShapeType="1"/>
          </p:cNvSpPr>
          <p:nvPr/>
        </p:nvSpPr>
        <p:spPr bwMode="auto">
          <a:xfrm flipH="1">
            <a:off x="2519363" y="2455863"/>
            <a:ext cx="0" cy="1152525"/>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21" name="Rectangle 21">
            <a:extLst>
              <a:ext uri="{FF2B5EF4-FFF2-40B4-BE49-F238E27FC236}">
                <a16:creationId xmlns:a16="http://schemas.microsoft.com/office/drawing/2014/main" id="{369EBA13-538B-4CCB-BAC5-015EFD8DE838}"/>
              </a:ext>
            </a:extLst>
          </p:cNvPr>
          <p:cNvSpPr>
            <a:spLocks noChangeArrowheads="1"/>
          </p:cNvSpPr>
          <p:nvPr/>
        </p:nvSpPr>
        <p:spPr bwMode="auto">
          <a:xfrm>
            <a:off x="827088" y="3824288"/>
            <a:ext cx="3816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由“同正”，“异负”得：</a:t>
            </a:r>
          </a:p>
        </p:txBody>
      </p:sp>
      <p:graphicFrame>
        <p:nvGraphicFramePr>
          <p:cNvPr id="153623" name="Object 23">
            <a:extLst>
              <a:ext uri="{FF2B5EF4-FFF2-40B4-BE49-F238E27FC236}">
                <a16:creationId xmlns:a16="http://schemas.microsoft.com/office/drawing/2014/main" id="{8455686D-8AB8-4A14-97D5-0B4357AA136B}"/>
              </a:ext>
            </a:extLst>
          </p:cNvPr>
          <p:cNvGraphicFramePr>
            <a:graphicFrameLocks noChangeAspect="1"/>
          </p:cNvGraphicFramePr>
          <p:nvPr/>
        </p:nvGraphicFramePr>
        <p:xfrm>
          <a:off x="5219700" y="1916113"/>
          <a:ext cx="3097213" cy="1406525"/>
        </p:xfrm>
        <a:graphic>
          <a:graphicData uri="http://schemas.openxmlformats.org/presentationml/2006/ole">
            <mc:AlternateContent xmlns:mc="http://schemas.openxmlformats.org/markup-compatibility/2006">
              <mc:Choice xmlns:v="urn:schemas-microsoft-com:vml" Requires="v">
                <p:oleObj spid="_x0000_s153645" name="Visio" r:id="rId11" imgW="1490472" imgH="564185" progId="Visio.Drawing.11">
                  <p:embed/>
                </p:oleObj>
              </mc:Choice>
              <mc:Fallback>
                <p:oleObj name="Visio" r:id="rId11" imgW="1490472" imgH="564185" progId="Visio.Drawing.11">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1916113"/>
                        <a:ext cx="309721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4" name="AutoShape 24">
            <a:extLst>
              <a:ext uri="{FF2B5EF4-FFF2-40B4-BE49-F238E27FC236}">
                <a16:creationId xmlns:a16="http://schemas.microsoft.com/office/drawing/2014/main" id="{8D26BAA5-E66A-49E4-A06D-A0A676A9E1FD}"/>
              </a:ext>
            </a:extLst>
          </p:cNvPr>
          <p:cNvSpPr>
            <a:spLocks noChangeArrowheads="1"/>
          </p:cNvSpPr>
          <p:nvPr/>
        </p:nvSpPr>
        <p:spPr bwMode="auto">
          <a:xfrm rot="5400000">
            <a:off x="6732588" y="2960687"/>
            <a:ext cx="712788" cy="207963"/>
          </a:xfrm>
          <a:prstGeom prst="rightArrow">
            <a:avLst>
              <a:gd name="adj1" fmla="val 50000"/>
              <a:gd name="adj2" fmla="val 856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25" name="Rectangle 25">
            <a:extLst>
              <a:ext uri="{FF2B5EF4-FFF2-40B4-BE49-F238E27FC236}">
                <a16:creationId xmlns:a16="http://schemas.microsoft.com/office/drawing/2014/main" id="{9026D876-4320-46B5-A32B-D46C31702835}"/>
              </a:ext>
            </a:extLst>
          </p:cNvPr>
          <p:cNvSpPr>
            <a:spLocks noChangeArrowheads="1"/>
          </p:cNvSpPr>
          <p:nvPr/>
        </p:nvSpPr>
        <p:spPr bwMode="auto">
          <a:xfrm>
            <a:off x="1258888" y="4833938"/>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推导根据是：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53604"/>
                                        </p:tgtEl>
                                        <p:attrNameLst>
                                          <p:attrName>style.visibility</p:attrName>
                                        </p:attrNameLst>
                                      </p:cBhvr>
                                      <p:to>
                                        <p:strVal val="visible"/>
                                      </p:to>
                                    </p:set>
                                    <p:animEffect transition="in" filter="wipe(up)">
                                      <p:cBhvr>
                                        <p:cTn id="7" dur="75"/>
                                        <p:tgtEl>
                                          <p:spTgt spid="153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03"/>
                                        </p:tgtEl>
                                        <p:attrNameLst>
                                          <p:attrName>style.visibility</p:attrName>
                                        </p:attrNameLst>
                                      </p:cBhvr>
                                      <p:to>
                                        <p:strVal val="visible"/>
                                      </p:to>
                                    </p:set>
                                    <p:anim calcmode="lin" valueType="num">
                                      <p:cBhvr additive="base">
                                        <p:cTn id="12" dur="500" fill="hold"/>
                                        <p:tgtEl>
                                          <p:spTgt spid="153603"/>
                                        </p:tgtEl>
                                        <p:attrNameLst>
                                          <p:attrName>ppt_x</p:attrName>
                                        </p:attrNameLst>
                                      </p:cBhvr>
                                      <p:tavLst>
                                        <p:tav tm="0">
                                          <p:val>
                                            <p:strVal val="0-#ppt_w/2"/>
                                          </p:val>
                                        </p:tav>
                                        <p:tav tm="100000">
                                          <p:val>
                                            <p:strVal val="#ppt_x"/>
                                          </p:val>
                                        </p:tav>
                                      </p:tavLst>
                                    </p:anim>
                                    <p:anim calcmode="lin" valueType="num">
                                      <p:cBhvr additive="base">
                                        <p:cTn id="13"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53613"/>
                                        </p:tgtEl>
                                        <p:attrNameLst>
                                          <p:attrName>style.visibility</p:attrName>
                                        </p:attrNameLst>
                                      </p:cBhvr>
                                      <p:to>
                                        <p:strVal val="visible"/>
                                      </p:to>
                                    </p:set>
                                    <p:animEffect transition="in" filter="blinds(horizontal)">
                                      <p:cBhvr>
                                        <p:cTn id="18" dur="500"/>
                                        <p:tgtEl>
                                          <p:spTgt spid="1536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53620"/>
                                        </p:tgtEl>
                                        <p:attrNameLst>
                                          <p:attrName>style.visibility</p:attrName>
                                        </p:attrNameLst>
                                      </p:cBhvr>
                                      <p:to>
                                        <p:strVal val="visible"/>
                                      </p:to>
                                    </p:set>
                                    <p:animEffect transition="in" filter="wipe(up)">
                                      <p:cBhvr>
                                        <p:cTn id="23" dur="500"/>
                                        <p:tgtEl>
                                          <p:spTgt spid="1536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xit" presetSubtype="4" fill="hold" nodeType="clickEffect">
                                  <p:stCondLst>
                                    <p:cond delay="0"/>
                                  </p:stCondLst>
                                  <p:childTnLst>
                                    <p:anim calcmode="lin" valueType="num">
                                      <p:cBhvr additive="base">
                                        <p:cTn id="27" dur="500"/>
                                        <p:tgtEl>
                                          <p:spTgt spid="153620"/>
                                        </p:tgtEl>
                                        <p:attrNameLst>
                                          <p:attrName>ppt_x</p:attrName>
                                        </p:attrNameLst>
                                      </p:cBhvr>
                                      <p:tavLst>
                                        <p:tav tm="0">
                                          <p:val>
                                            <p:strVal val="ppt_x"/>
                                          </p:val>
                                        </p:tav>
                                        <p:tav tm="100000">
                                          <p:val>
                                            <p:strVal val="ppt_x"/>
                                          </p:val>
                                        </p:tav>
                                      </p:tavLst>
                                    </p:anim>
                                    <p:anim calcmode="lin" valueType="num">
                                      <p:cBhvr additive="base">
                                        <p:cTn id="28" dur="500"/>
                                        <p:tgtEl>
                                          <p:spTgt spid="153620"/>
                                        </p:tgtEl>
                                        <p:attrNameLst>
                                          <p:attrName>ppt_y</p:attrName>
                                        </p:attrNameLst>
                                      </p:cBhvr>
                                      <p:tavLst>
                                        <p:tav tm="0">
                                          <p:val>
                                            <p:strVal val="ppt_y"/>
                                          </p:val>
                                        </p:tav>
                                        <p:tav tm="100000">
                                          <p:val>
                                            <p:strVal val="1+ppt_h/2"/>
                                          </p:val>
                                        </p:tav>
                                      </p:tavLst>
                                    </p:anim>
                                    <p:set>
                                      <p:cBhvr>
                                        <p:cTn id="29" dur="1" fill="hold">
                                          <p:stCondLst>
                                            <p:cond delay="499"/>
                                          </p:stCondLst>
                                        </p:cTn>
                                        <p:tgtEl>
                                          <p:spTgt spid="15362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3621"/>
                                        </p:tgtEl>
                                        <p:attrNameLst>
                                          <p:attrName>style.visibility</p:attrName>
                                        </p:attrNameLst>
                                      </p:cBhvr>
                                      <p:to>
                                        <p:strVal val="visible"/>
                                      </p:to>
                                    </p:set>
                                    <p:animEffect transition="in" filter="wipe(left)">
                                      <p:cBhvr>
                                        <p:cTn id="34" dur="2000"/>
                                        <p:tgtEl>
                                          <p:spTgt spid="1536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36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53623"/>
                                        </p:tgtEl>
                                        <p:attrNameLst>
                                          <p:attrName>style.visibility</p:attrName>
                                        </p:attrNameLst>
                                      </p:cBhvr>
                                      <p:to>
                                        <p:strVal val="visible"/>
                                      </p:to>
                                    </p:set>
                                    <p:animEffect transition="in" filter="blinds(horizontal)">
                                      <p:cBhvr>
                                        <p:cTn id="43" dur="500"/>
                                        <p:tgtEl>
                                          <p:spTgt spid="1536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5362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53619"/>
                                        </p:tgtEl>
                                        <p:attrNameLst>
                                          <p:attrName>style.visibility</p:attrName>
                                        </p:attrNameLst>
                                      </p:cBhvr>
                                      <p:to>
                                        <p:strVal val="visible"/>
                                      </p:to>
                                    </p:set>
                                    <p:animEffect transition="in" filter="box(in)">
                                      <p:cBhvr>
                                        <p:cTn id="52" dur="500"/>
                                        <p:tgtEl>
                                          <p:spTgt spid="1536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53618"/>
                                        </p:tgtEl>
                                        <p:attrNameLst>
                                          <p:attrName>style.visibility</p:attrName>
                                        </p:attrNameLst>
                                      </p:cBhvr>
                                      <p:to>
                                        <p:strVal val="visible"/>
                                      </p:to>
                                    </p:set>
                                    <p:animEffect transition="in" filter="box(in)">
                                      <p:cBhvr>
                                        <p:cTn id="57" dur="500"/>
                                        <p:tgtEl>
                                          <p:spTgt spid="1536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3625"/>
                                        </p:tgtEl>
                                        <p:attrNameLst>
                                          <p:attrName>style.visibility</p:attrName>
                                        </p:attrNameLst>
                                      </p:cBhvr>
                                      <p:to>
                                        <p:strVal val="visible"/>
                                      </p:to>
                                    </p:set>
                                    <p:animEffect transition="in" filter="wipe(left)">
                                      <p:cBhvr>
                                        <p:cTn id="62" dur="2000"/>
                                        <p:tgtEl>
                                          <p:spTgt spid="1536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53616"/>
                                        </p:tgtEl>
                                        <p:attrNameLst>
                                          <p:attrName>style.visibility</p:attrName>
                                        </p:attrNameLst>
                                      </p:cBhvr>
                                      <p:to>
                                        <p:strVal val="visible"/>
                                      </p:to>
                                    </p:set>
                                    <p:animEffect transition="in" filter="box(in)">
                                      <p:cBhvr>
                                        <p:cTn id="67" dur="500"/>
                                        <p:tgtEl>
                                          <p:spTgt spid="15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4" grpId="0" autoUpdateAnimBg="0"/>
      <p:bldP spid="153621" grpId="0"/>
      <p:bldP spid="1536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417C3B7C-D07A-40CC-80FA-D8D3FB6592F2}"/>
              </a:ext>
            </a:extLst>
          </p:cNvPr>
          <p:cNvSpPr txBox="1">
            <a:spLocks noChangeArrowheads="1"/>
          </p:cNvSpPr>
          <p:nvPr/>
        </p:nvSpPr>
        <p:spPr bwMode="auto">
          <a:xfrm>
            <a:off x="323850" y="800100"/>
            <a:ext cx="6192838"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kumimoji="1" lang="zh-CN" altLang="en-US" sz="2800" b="1">
                <a:latin typeface="华文楷体" panose="02010600040101010101" pitchFamily="2" charset="-122"/>
                <a:ea typeface="华文楷体" panose="02010600040101010101" pitchFamily="2" charset="-122"/>
              </a:rPr>
              <a:t> 反接（同名端相连</a:t>
            </a: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的耦合电感</a:t>
            </a:r>
          </a:p>
        </p:txBody>
      </p:sp>
      <p:graphicFrame>
        <p:nvGraphicFramePr>
          <p:cNvPr id="154636" name="Object 12">
            <a:extLst>
              <a:ext uri="{FF2B5EF4-FFF2-40B4-BE49-F238E27FC236}">
                <a16:creationId xmlns:a16="http://schemas.microsoft.com/office/drawing/2014/main" id="{AF448700-1F3A-4692-9FCB-158A8EC8D627}"/>
              </a:ext>
            </a:extLst>
          </p:cNvPr>
          <p:cNvGraphicFramePr>
            <a:graphicFrameLocks noChangeAspect="1"/>
          </p:cNvGraphicFramePr>
          <p:nvPr/>
        </p:nvGraphicFramePr>
        <p:xfrm>
          <a:off x="935038" y="4689475"/>
          <a:ext cx="6819900" cy="1416050"/>
        </p:xfrm>
        <a:graphic>
          <a:graphicData uri="http://schemas.openxmlformats.org/presentationml/2006/ole">
            <mc:AlternateContent xmlns:mc="http://schemas.openxmlformats.org/markup-compatibility/2006">
              <mc:Choice xmlns:v="urn:schemas-microsoft-com:vml" Requires="v">
                <p:oleObj spid="_x0000_s154665" name="Equation" r:id="rId3" imgW="3149280" imgH="660240" progId="Equation.DSMT4">
                  <p:embed/>
                </p:oleObj>
              </mc:Choice>
              <mc:Fallback>
                <p:oleObj name="Equation" r:id="rId3" imgW="3149280" imgH="6602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4689475"/>
                        <a:ext cx="6819900"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1" name="AutoShape 7">
            <a:extLst>
              <a:ext uri="{FF2B5EF4-FFF2-40B4-BE49-F238E27FC236}">
                <a16:creationId xmlns:a16="http://schemas.microsoft.com/office/drawing/2014/main" id="{E67578FC-EA88-4253-8E00-8679360D99AF}"/>
              </a:ext>
            </a:extLst>
          </p:cNvPr>
          <p:cNvSpPr>
            <a:spLocks noChangeArrowheads="1"/>
          </p:cNvSpPr>
          <p:nvPr/>
        </p:nvSpPr>
        <p:spPr bwMode="auto">
          <a:xfrm rot="-1940029">
            <a:off x="3887788" y="2205038"/>
            <a:ext cx="1512887" cy="236537"/>
          </a:xfrm>
          <a:prstGeom prst="rightArrow">
            <a:avLst>
              <a:gd name="adj1" fmla="val 50000"/>
              <a:gd name="adj2" fmla="val 1599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graphicFrame>
        <p:nvGraphicFramePr>
          <p:cNvPr id="154637" name="Object 13">
            <a:extLst>
              <a:ext uri="{FF2B5EF4-FFF2-40B4-BE49-F238E27FC236}">
                <a16:creationId xmlns:a16="http://schemas.microsoft.com/office/drawing/2014/main" id="{B7D50792-97F4-4E8E-AED0-D67B02066E1C}"/>
              </a:ext>
            </a:extLst>
          </p:cNvPr>
          <p:cNvGraphicFramePr>
            <a:graphicFrameLocks noChangeAspect="1"/>
          </p:cNvGraphicFramePr>
          <p:nvPr/>
        </p:nvGraphicFramePr>
        <p:xfrm>
          <a:off x="5003800" y="3321050"/>
          <a:ext cx="3097213" cy="1406525"/>
        </p:xfrm>
        <a:graphic>
          <a:graphicData uri="http://schemas.openxmlformats.org/presentationml/2006/ole">
            <mc:AlternateContent xmlns:mc="http://schemas.openxmlformats.org/markup-compatibility/2006">
              <mc:Choice xmlns:v="urn:schemas-microsoft-com:vml" Requires="v">
                <p:oleObj spid="_x0000_s154666" name="Visio" r:id="rId5" imgW="1490472" imgH="564185" progId="Visio.Drawing.11">
                  <p:embed/>
                </p:oleObj>
              </mc:Choice>
              <mc:Fallback>
                <p:oleObj name="Visio" r:id="rId5" imgW="1490472" imgH="564185"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321050"/>
                        <a:ext cx="309721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41" name="Object 17">
            <a:extLst>
              <a:ext uri="{FF2B5EF4-FFF2-40B4-BE49-F238E27FC236}">
                <a16:creationId xmlns:a16="http://schemas.microsoft.com/office/drawing/2014/main" id="{2A56BA7B-C114-45A4-8FED-85DFB874124C}"/>
              </a:ext>
            </a:extLst>
          </p:cNvPr>
          <p:cNvGraphicFramePr>
            <a:graphicFrameLocks noChangeAspect="1"/>
          </p:cNvGraphicFramePr>
          <p:nvPr/>
        </p:nvGraphicFramePr>
        <p:xfrm>
          <a:off x="684213" y="1952625"/>
          <a:ext cx="2881312" cy="1125538"/>
        </p:xfrm>
        <a:graphic>
          <a:graphicData uri="http://schemas.openxmlformats.org/presentationml/2006/ole">
            <mc:AlternateContent xmlns:mc="http://schemas.openxmlformats.org/markup-compatibility/2006">
              <mc:Choice xmlns:v="urn:schemas-microsoft-com:vml" Requires="v">
                <p:oleObj spid="_x0000_s154667" name="Visio" r:id="rId7" imgW="1208478" imgH="485919" progId="Visio.Drawing.11">
                  <p:embed/>
                </p:oleObj>
              </mc:Choice>
              <mc:Fallback>
                <p:oleObj name="Visio" r:id="rId7" imgW="1208478" imgH="485919" progId="Visio.Drawing.11">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952625"/>
                        <a:ext cx="2881312"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4" name="Rectangle 20">
            <a:extLst>
              <a:ext uri="{FF2B5EF4-FFF2-40B4-BE49-F238E27FC236}">
                <a16:creationId xmlns:a16="http://schemas.microsoft.com/office/drawing/2014/main" id="{D0632E08-012B-4EF6-9E6A-DBEECBE17916}"/>
              </a:ext>
            </a:extLst>
          </p:cNvPr>
          <p:cNvSpPr>
            <a:spLocks noChangeArrowheads="1"/>
          </p:cNvSpPr>
          <p:nvPr/>
        </p:nvSpPr>
        <p:spPr bwMode="auto">
          <a:xfrm>
            <a:off x="719138" y="3357563"/>
            <a:ext cx="39608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华文楷体" panose="02010600040101010101" pitchFamily="2" charset="-122"/>
                <a:ea typeface="华文楷体" panose="02010600040101010101" pitchFamily="2" charset="-122"/>
              </a:rPr>
              <a:t>由“同正”，“异负”得：</a:t>
            </a:r>
          </a:p>
        </p:txBody>
      </p:sp>
      <p:graphicFrame>
        <p:nvGraphicFramePr>
          <p:cNvPr id="154646" name="Object 22">
            <a:extLst>
              <a:ext uri="{FF2B5EF4-FFF2-40B4-BE49-F238E27FC236}">
                <a16:creationId xmlns:a16="http://schemas.microsoft.com/office/drawing/2014/main" id="{9EC090A1-D4F4-46A2-9FB0-60A53024B4AD}"/>
              </a:ext>
            </a:extLst>
          </p:cNvPr>
          <p:cNvGraphicFramePr>
            <a:graphicFrameLocks noChangeAspect="1"/>
          </p:cNvGraphicFramePr>
          <p:nvPr/>
        </p:nvGraphicFramePr>
        <p:xfrm>
          <a:off x="5184775" y="1376363"/>
          <a:ext cx="3097213" cy="1406525"/>
        </p:xfrm>
        <a:graphic>
          <a:graphicData uri="http://schemas.openxmlformats.org/presentationml/2006/ole">
            <mc:AlternateContent xmlns:mc="http://schemas.openxmlformats.org/markup-compatibility/2006">
              <mc:Choice xmlns:v="urn:schemas-microsoft-com:vml" Requires="v">
                <p:oleObj spid="_x0000_s154668" name="Visio" r:id="rId9" imgW="1490472" imgH="564185" progId="Visio.Drawing.11">
                  <p:embed/>
                </p:oleObj>
              </mc:Choice>
              <mc:Fallback>
                <p:oleObj name="Visio" r:id="rId9" imgW="1490472" imgH="564185" progId="Visio.Drawing.11">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775" y="1376363"/>
                        <a:ext cx="309721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7" name="AutoShape 23">
            <a:extLst>
              <a:ext uri="{FF2B5EF4-FFF2-40B4-BE49-F238E27FC236}">
                <a16:creationId xmlns:a16="http://schemas.microsoft.com/office/drawing/2014/main" id="{5940DA62-94CD-45FD-8EB0-E8F44733FDAB}"/>
              </a:ext>
            </a:extLst>
          </p:cNvPr>
          <p:cNvSpPr>
            <a:spLocks noChangeArrowheads="1"/>
          </p:cNvSpPr>
          <p:nvPr/>
        </p:nvSpPr>
        <p:spPr bwMode="auto">
          <a:xfrm rot="5393159" flipV="1">
            <a:off x="7884319" y="2636044"/>
            <a:ext cx="755650" cy="252412"/>
          </a:xfrm>
          <a:prstGeom prst="rightArrow">
            <a:avLst>
              <a:gd name="adj1" fmla="val 50000"/>
              <a:gd name="adj2" fmla="val 74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154648" name="Rectangle 24">
            <a:extLst>
              <a:ext uri="{FF2B5EF4-FFF2-40B4-BE49-F238E27FC236}">
                <a16:creationId xmlns:a16="http://schemas.microsoft.com/office/drawing/2014/main" id="{DCCB5D21-2E80-4CEC-B55C-BF1C21D0FECA}"/>
              </a:ext>
            </a:extLst>
          </p:cNvPr>
          <p:cNvSpPr>
            <a:spLocks noChangeArrowheads="1"/>
          </p:cNvSpPr>
          <p:nvPr/>
        </p:nvSpPr>
        <p:spPr bwMode="auto">
          <a:xfrm>
            <a:off x="1008063" y="418465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华文楷体" panose="02010600040101010101" pitchFamily="2" charset="-122"/>
                <a:ea typeface="华文楷体" panose="02010600040101010101" pitchFamily="2" charset="-122"/>
              </a:rPr>
              <a:t>推导根据是：</a:t>
            </a:r>
          </a:p>
        </p:txBody>
      </p:sp>
      <p:graphicFrame>
        <p:nvGraphicFramePr>
          <p:cNvPr id="154649" name="Object 25">
            <a:extLst>
              <a:ext uri="{FF2B5EF4-FFF2-40B4-BE49-F238E27FC236}">
                <a16:creationId xmlns:a16="http://schemas.microsoft.com/office/drawing/2014/main" id="{279FA13C-AC61-416E-8031-A359A9FBC237}"/>
              </a:ext>
            </a:extLst>
          </p:cNvPr>
          <p:cNvGraphicFramePr>
            <a:graphicFrameLocks noChangeAspect="1"/>
          </p:cNvGraphicFramePr>
          <p:nvPr/>
        </p:nvGraphicFramePr>
        <p:xfrm>
          <a:off x="5400675" y="2781300"/>
          <a:ext cx="2555875" cy="534988"/>
        </p:xfrm>
        <a:graphic>
          <a:graphicData uri="http://schemas.openxmlformats.org/presentationml/2006/ole">
            <mc:AlternateContent xmlns:mc="http://schemas.openxmlformats.org/markup-compatibility/2006">
              <mc:Choice xmlns:v="urn:schemas-microsoft-com:vml" Requires="v">
                <p:oleObj spid="_x0000_s154669" name="Equation" r:id="rId11" imgW="1155600" imgH="241200" progId="Equation.DSMT4">
                  <p:embed/>
                </p:oleObj>
              </mc:Choice>
              <mc:Fallback>
                <p:oleObj name="Equation" r:id="rId11" imgW="1155600" imgH="2412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0675" y="2781300"/>
                        <a:ext cx="255587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fill="hold"/>
                                        <p:tgtEl>
                                          <p:spTgt spid="154626"/>
                                        </p:tgtEl>
                                        <p:attrNameLst>
                                          <p:attrName>ppt_x</p:attrName>
                                        </p:attrNameLst>
                                      </p:cBhvr>
                                      <p:tavLst>
                                        <p:tav tm="0">
                                          <p:val>
                                            <p:strVal val="0-#ppt_w/2"/>
                                          </p:val>
                                        </p:tav>
                                        <p:tav tm="100000">
                                          <p:val>
                                            <p:strVal val="#ppt_x"/>
                                          </p:val>
                                        </p:tav>
                                      </p:tavLst>
                                    </p:anim>
                                    <p:anim calcmode="lin" valueType="num">
                                      <p:cBhvr additive="base">
                                        <p:cTn id="8" dur="500" fill="hold"/>
                                        <p:tgtEl>
                                          <p:spTgt spid="154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4641"/>
                                        </p:tgtEl>
                                        <p:attrNameLst>
                                          <p:attrName>style.visibility</p:attrName>
                                        </p:attrNameLst>
                                      </p:cBhvr>
                                      <p:to>
                                        <p:strVal val="visible"/>
                                      </p:to>
                                    </p:set>
                                    <p:animEffect transition="in" filter="blinds(horizontal)">
                                      <p:cBhvr>
                                        <p:cTn id="13" dur="500"/>
                                        <p:tgtEl>
                                          <p:spTgt spid="1546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4644"/>
                                        </p:tgtEl>
                                        <p:attrNameLst>
                                          <p:attrName>style.visibility</p:attrName>
                                        </p:attrNameLst>
                                      </p:cBhvr>
                                      <p:to>
                                        <p:strVal val="visible"/>
                                      </p:to>
                                    </p:set>
                                    <p:animEffect transition="in" filter="wipe(left)">
                                      <p:cBhvr>
                                        <p:cTn id="18" dur="2000"/>
                                        <p:tgtEl>
                                          <p:spTgt spid="1546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54631"/>
                                        </p:tgtEl>
                                        <p:attrNameLst>
                                          <p:attrName>style.visibility</p:attrName>
                                        </p:attrNameLst>
                                      </p:cBhvr>
                                      <p:to>
                                        <p:strVal val="visible"/>
                                      </p:to>
                                    </p:set>
                                    <p:animEffect transition="in" filter="box(in)">
                                      <p:cBhvr>
                                        <p:cTn id="23" dur="500"/>
                                        <p:tgtEl>
                                          <p:spTgt spid="1546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54646"/>
                                        </p:tgtEl>
                                        <p:attrNameLst>
                                          <p:attrName>style.visibility</p:attrName>
                                        </p:attrNameLst>
                                      </p:cBhvr>
                                      <p:to>
                                        <p:strVal val="visible"/>
                                      </p:to>
                                    </p:set>
                                    <p:animEffect transition="in" filter="blinds(horizontal)">
                                      <p:cBhvr>
                                        <p:cTn id="28" dur="500"/>
                                        <p:tgtEl>
                                          <p:spTgt spid="1546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46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54647"/>
                                        </p:tgtEl>
                                        <p:attrNameLst>
                                          <p:attrName>style.visibility</p:attrName>
                                        </p:attrNameLst>
                                      </p:cBhvr>
                                      <p:to>
                                        <p:strVal val="visible"/>
                                      </p:to>
                                    </p:set>
                                    <p:animEffect transition="in" filter="box(in)">
                                      <p:cBhvr>
                                        <p:cTn id="37" dur="500"/>
                                        <p:tgtEl>
                                          <p:spTgt spid="1546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54637"/>
                                        </p:tgtEl>
                                        <p:attrNameLst>
                                          <p:attrName>style.visibility</p:attrName>
                                        </p:attrNameLst>
                                      </p:cBhvr>
                                      <p:to>
                                        <p:strVal val="visible"/>
                                      </p:to>
                                    </p:set>
                                    <p:animEffect transition="in" filter="box(in)">
                                      <p:cBhvr>
                                        <p:cTn id="42" dur="500"/>
                                        <p:tgtEl>
                                          <p:spTgt spid="1546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4648"/>
                                        </p:tgtEl>
                                        <p:attrNameLst>
                                          <p:attrName>style.visibility</p:attrName>
                                        </p:attrNameLst>
                                      </p:cBhvr>
                                      <p:to>
                                        <p:strVal val="visible"/>
                                      </p:to>
                                    </p:set>
                                    <p:animEffect transition="in" filter="wipe(left)">
                                      <p:cBhvr>
                                        <p:cTn id="47" dur="2000"/>
                                        <p:tgtEl>
                                          <p:spTgt spid="1546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54636"/>
                                        </p:tgtEl>
                                        <p:attrNameLst>
                                          <p:attrName>style.visibility</p:attrName>
                                        </p:attrNameLst>
                                      </p:cBhvr>
                                      <p:to>
                                        <p:strVal val="visible"/>
                                      </p:to>
                                    </p:set>
                                    <p:animEffect transition="in" filter="box(in)">
                                      <p:cBhvr>
                                        <p:cTn id="52" dur="500"/>
                                        <p:tgtEl>
                                          <p:spTgt spid="154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44" grpId="0"/>
      <p:bldP spid="1546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a:extLst>
              <a:ext uri="{FF2B5EF4-FFF2-40B4-BE49-F238E27FC236}">
                <a16:creationId xmlns:a16="http://schemas.microsoft.com/office/drawing/2014/main" id="{0E589C5D-3EFB-47C6-9DDE-0FB7FF10994D}"/>
              </a:ext>
            </a:extLst>
          </p:cNvPr>
          <p:cNvSpPr txBox="1">
            <a:spLocks noChangeArrowheads="1"/>
          </p:cNvSpPr>
          <p:nvPr/>
        </p:nvSpPr>
        <p:spPr bwMode="auto">
          <a:xfrm>
            <a:off x="900113" y="1089025"/>
            <a:ext cx="1468437"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anose="05000000000000000000" pitchFamily="2" charset="2"/>
              <a:buChar char="l"/>
            </a:pPr>
            <a:r>
              <a:rPr kumimoji="1" lang="zh-CN" altLang="en-US" sz="2800" b="1">
                <a:solidFill>
                  <a:srgbClr val="CC3300"/>
                </a:solidFill>
                <a:latin typeface="华文楷体" panose="02010600040101010101" pitchFamily="2" charset="-122"/>
                <a:ea typeface="华文楷体" panose="02010600040101010101" pitchFamily="2" charset="-122"/>
              </a:rPr>
              <a:t>重点</a:t>
            </a:r>
          </a:p>
        </p:txBody>
      </p:sp>
      <p:sp>
        <p:nvSpPr>
          <p:cNvPr id="23558" name="Text Box 6">
            <a:extLst>
              <a:ext uri="{FF2B5EF4-FFF2-40B4-BE49-F238E27FC236}">
                <a16:creationId xmlns:a16="http://schemas.microsoft.com/office/drawing/2014/main" id="{2694EB7A-5E0A-4E42-957B-2A22A3432B34}"/>
              </a:ext>
            </a:extLst>
          </p:cNvPr>
          <p:cNvSpPr txBox="1">
            <a:spLocks noChangeArrowheads="1"/>
          </p:cNvSpPr>
          <p:nvPr/>
        </p:nvSpPr>
        <p:spPr bwMode="auto">
          <a:xfrm>
            <a:off x="1403350" y="1809750"/>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1.</a:t>
            </a:r>
            <a:r>
              <a:rPr kumimoji="1" lang="zh-CN" altLang="en-US" sz="2800" b="1">
                <a:solidFill>
                  <a:srgbClr val="000000"/>
                </a:solidFill>
                <a:latin typeface="华文楷体" panose="02010600040101010101" pitchFamily="2" charset="-122"/>
                <a:ea typeface="华文楷体" panose="02010600040101010101" pitchFamily="2" charset="-122"/>
              </a:rPr>
              <a:t>互感和互感电压</a:t>
            </a:r>
          </a:p>
        </p:txBody>
      </p:sp>
      <p:sp>
        <p:nvSpPr>
          <p:cNvPr id="23559" name="Text Box 7">
            <a:extLst>
              <a:ext uri="{FF2B5EF4-FFF2-40B4-BE49-F238E27FC236}">
                <a16:creationId xmlns:a16="http://schemas.microsoft.com/office/drawing/2014/main" id="{892A6F5C-4FAA-44CC-AEC3-AA70B2BF972B}"/>
              </a:ext>
            </a:extLst>
          </p:cNvPr>
          <p:cNvSpPr txBox="1">
            <a:spLocks noChangeArrowheads="1"/>
          </p:cNvSpPr>
          <p:nvPr/>
        </p:nvSpPr>
        <p:spPr bwMode="auto">
          <a:xfrm>
            <a:off x="1568450" y="3197225"/>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00"/>
                </a:solidFill>
                <a:latin typeface="华文楷体" panose="02010600040101010101" pitchFamily="2" charset="-122"/>
                <a:ea typeface="华文楷体" panose="02010600040101010101" pitchFamily="2" charset="-122"/>
              </a:rPr>
              <a:t>3.</a:t>
            </a:r>
            <a:r>
              <a:rPr lang="zh-CN" altLang="en-US" sz="2800" b="1">
                <a:solidFill>
                  <a:srgbClr val="000000"/>
                </a:solidFill>
                <a:latin typeface="华文楷体" panose="02010600040101010101" pitchFamily="2" charset="-122"/>
                <a:ea typeface="华文楷体" panose="02010600040101010101" pitchFamily="2" charset="-122"/>
              </a:rPr>
              <a:t>含耦合电感电路的分析</a:t>
            </a:r>
          </a:p>
        </p:txBody>
      </p:sp>
      <p:sp>
        <p:nvSpPr>
          <p:cNvPr id="23560" name="Text Box 8">
            <a:extLst>
              <a:ext uri="{FF2B5EF4-FFF2-40B4-BE49-F238E27FC236}">
                <a16:creationId xmlns:a16="http://schemas.microsoft.com/office/drawing/2014/main" id="{C420B17B-8410-4AA2-8B88-285FB84E1981}"/>
              </a:ext>
            </a:extLst>
          </p:cNvPr>
          <p:cNvSpPr txBox="1">
            <a:spLocks noChangeArrowheads="1"/>
          </p:cNvSpPr>
          <p:nvPr/>
        </p:nvSpPr>
        <p:spPr bwMode="auto">
          <a:xfrm>
            <a:off x="1403350" y="3989388"/>
            <a:ext cx="70564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4.</a:t>
            </a:r>
            <a:r>
              <a:rPr kumimoji="1" lang="zh-CN" altLang="en-US" sz="2800" b="1">
                <a:solidFill>
                  <a:srgbClr val="000000"/>
                </a:solidFill>
                <a:latin typeface="华文楷体" panose="02010600040101010101" pitchFamily="2" charset="-122"/>
                <a:ea typeface="华文楷体" panose="02010600040101010101" pitchFamily="2" charset="-122"/>
              </a:rPr>
              <a:t>变压器和理想变压器原理</a:t>
            </a:r>
          </a:p>
        </p:txBody>
      </p:sp>
      <p:sp>
        <p:nvSpPr>
          <p:cNvPr id="23565" name="Text Box 13">
            <a:extLst>
              <a:ext uri="{FF2B5EF4-FFF2-40B4-BE49-F238E27FC236}">
                <a16:creationId xmlns:a16="http://schemas.microsoft.com/office/drawing/2014/main" id="{2B8F84C7-1FA9-4A44-970D-0BCB28A1DB55}"/>
              </a:ext>
            </a:extLst>
          </p:cNvPr>
          <p:cNvSpPr txBox="1">
            <a:spLocks noChangeArrowheads="1"/>
          </p:cNvSpPr>
          <p:nvPr/>
        </p:nvSpPr>
        <p:spPr bwMode="auto">
          <a:xfrm>
            <a:off x="1368425" y="2457450"/>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FFFF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2.</a:t>
            </a:r>
            <a:r>
              <a:rPr lang="zh-CN" altLang="en-US" sz="2800" b="1">
                <a:solidFill>
                  <a:srgbClr val="000000"/>
                </a:solidFill>
                <a:latin typeface="华文楷体" panose="02010600040101010101" pitchFamily="2" charset="-122"/>
                <a:ea typeface="华文楷体" panose="02010600040101010101" pitchFamily="2" charset="-122"/>
              </a:rPr>
              <a:t>同名端及耦合电感的伏安关系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0-#ppt_w/2"/>
                                          </p:val>
                                        </p:tav>
                                        <p:tav tm="100000">
                                          <p:val>
                                            <p:strVal val="#ppt_x"/>
                                          </p:val>
                                        </p:tav>
                                      </p:tavLst>
                                    </p:anim>
                                    <p:anim calcmode="lin" valueType="num">
                                      <p:cBhvr additive="base">
                                        <p:cTn id="8" dur="500" fill="hold"/>
                                        <p:tgtEl>
                                          <p:spTgt spid="235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p:cTn id="12" dur="1000" fill="hold"/>
                                        <p:tgtEl>
                                          <p:spTgt spid="23558"/>
                                        </p:tgtEl>
                                        <p:attrNameLst>
                                          <p:attrName>ppt_w</p:attrName>
                                        </p:attrNameLst>
                                      </p:cBhvr>
                                      <p:tavLst>
                                        <p:tav tm="0">
                                          <p:val>
                                            <p:fltVal val="0"/>
                                          </p:val>
                                        </p:tav>
                                        <p:tav tm="100000">
                                          <p:val>
                                            <p:strVal val="#ppt_w"/>
                                          </p:val>
                                        </p:tav>
                                      </p:tavLst>
                                    </p:anim>
                                    <p:anim calcmode="lin" valueType="num">
                                      <p:cBhvr>
                                        <p:cTn id="13" dur="1000" fill="hold"/>
                                        <p:tgtEl>
                                          <p:spTgt spid="2355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3" presetClass="entr" presetSubtype="16" fill="hold" grpId="0" nodeType="afterEffect">
                                  <p:stCondLst>
                                    <p:cond delay="0"/>
                                  </p:stCondLst>
                                  <p:childTnLst>
                                    <p:set>
                                      <p:cBhvr>
                                        <p:cTn id="16" dur="1" fill="hold">
                                          <p:stCondLst>
                                            <p:cond delay="0"/>
                                          </p:stCondLst>
                                        </p:cTn>
                                        <p:tgtEl>
                                          <p:spTgt spid="23559"/>
                                        </p:tgtEl>
                                        <p:attrNameLst>
                                          <p:attrName>style.visibility</p:attrName>
                                        </p:attrNameLst>
                                      </p:cBhvr>
                                      <p:to>
                                        <p:strVal val="visible"/>
                                      </p:to>
                                    </p:set>
                                    <p:anim calcmode="lin" valueType="num">
                                      <p:cBhvr>
                                        <p:cTn id="17" dur="1000" fill="hold"/>
                                        <p:tgtEl>
                                          <p:spTgt spid="23559"/>
                                        </p:tgtEl>
                                        <p:attrNameLst>
                                          <p:attrName>ppt_w</p:attrName>
                                        </p:attrNameLst>
                                      </p:cBhvr>
                                      <p:tavLst>
                                        <p:tav tm="0">
                                          <p:val>
                                            <p:fltVal val="0"/>
                                          </p:val>
                                        </p:tav>
                                        <p:tav tm="100000">
                                          <p:val>
                                            <p:strVal val="#ppt_w"/>
                                          </p:val>
                                        </p:tav>
                                      </p:tavLst>
                                    </p:anim>
                                    <p:anim calcmode="lin" valueType="num">
                                      <p:cBhvr>
                                        <p:cTn id="18" dur="1000" fill="hold"/>
                                        <p:tgtEl>
                                          <p:spTgt spid="23559"/>
                                        </p:tgtEl>
                                        <p:attrNameLst>
                                          <p:attrName>ppt_h</p:attrName>
                                        </p:attrNameLst>
                                      </p:cBhvr>
                                      <p:tavLst>
                                        <p:tav tm="0">
                                          <p:val>
                                            <p:fltVal val="0"/>
                                          </p:val>
                                        </p:tav>
                                        <p:tav tm="100000">
                                          <p:val>
                                            <p:strVal val="#ppt_h"/>
                                          </p:val>
                                        </p:tav>
                                      </p:tavLst>
                                    </p:anim>
                                  </p:childTnLst>
                                </p:cTn>
                              </p:par>
                            </p:childTnLst>
                          </p:cTn>
                        </p:par>
                        <p:par>
                          <p:cTn id="19" fill="hold" nodeType="afterGroup">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23560"/>
                                        </p:tgtEl>
                                        <p:attrNameLst>
                                          <p:attrName>style.visibility</p:attrName>
                                        </p:attrNameLst>
                                      </p:cBhvr>
                                      <p:to>
                                        <p:strVal val="visible"/>
                                      </p:to>
                                    </p:set>
                                    <p:anim calcmode="lin" valueType="num">
                                      <p:cBhvr>
                                        <p:cTn id="22" dur="1000" fill="hold"/>
                                        <p:tgtEl>
                                          <p:spTgt spid="23560"/>
                                        </p:tgtEl>
                                        <p:attrNameLst>
                                          <p:attrName>ppt_w</p:attrName>
                                        </p:attrNameLst>
                                      </p:cBhvr>
                                      <p:tavLst>
                                        <p:tav tm="0">
                                          <p:val>
                                            <p:fltVal val="0"/>
                                          </p:val>
                                        </p:tav>
                                        <p:tav tm="100000">
                                          <p:val>
                                            <p:strVal val="#ppt_w"/>
                                          </p:val>
                                        </p:tav>
                                      </p:tavLst>
                                    </p:anim>
                                    <p:anim calcmode="lin" valueType="num">
                                      <p:cBhvr>
                                        <p:cTn id="23" dur="1000" fill="hold"/>
                                        <p:tgtEl>
                                          <p:spTgt spid="23560"/>
                                        </p:tgtEl>
                                        <p:attrNameLst>
                                          <p:attrName>ppt_h</p:attrName>
                                        </p:attrNameLst>
                                      </p:cBhvr>
                                      <p:tavLst>
                                        <p:tav tm="0">
                                          <p:val>
                                            <p:fltVal val="0"/>
                                          </p:val>
                                        </p:tav>
                                        <p:tav tm="100000">
                                          <p:val>
                                            <p:strVal val="#ppt_h"/>
                                          </p:val>
                                        </p:tav>
                                      </p:tavLst>
                                    </p:anim>
                                  </p:childTnLst>
                                </p:cTn>
                              </p:par>
                            </p:childTnLst>
                          </p:cTn>
                        </p:par>
                        <p:par>
                          <p:cTn id="24" fill="hold" nodeType="afterGroup">
                            <p:stCondLst>
                              <p:cond delay="3500"/>
                            </p:stCondLst>
                            <p:childTnLst>
                              <p:par>
                                <p:cTn id="25" presetID="23" presetClass="entr" presetSubtype="16" fill="hold" grpId="0" nodeType="afterEffect">
                                  <p:stCondLst>
                                    <p:cond delay="0"/>
                                  </p:stCondLst>
                                  <p:childTnLst>
                                    <p:set>
                                      <p:cBhvr>
                                        <p:cTn id="26" dur="1" fill="hold">
                                          <p:stCondLst>
                                            <p:cond delay="0"/>
                                          </p:stCondLst>
                                        </p:cTn>
                                        <p:tgtEl>
                                          <p:spTgt spid="23565"/>
                                        </p:tgtEl>
                                        <p:attrNameLst>
                                          <p:attrName>style.visibility</p:attrName>
                                        </p:attrNameLst>
                                      </p:cBhvr>
                                      <p:to>
                                        <p:strVal val="visible"/>
                                      </p:to>
                                    </p:set>
                                    <p:anim calcmode="lin" valueType="num">
                                      <p:cBhvr>
                                        <p:cTn id="27" dur="1000" fill="hold"/>
                                        <p:tgtEl>
                                          <p:spTgt spid="23565"/>
                                        </p:tgtEl>
                                        <p:attrNameLst>
                                          <p:attrName>ppt_w</p:attrName>
                                        </p:attrNameLst>
                                      </p:cBhvr>
                                      <p:tavLst>
                                        <p:tav tm="0">
                                          <p:val>
                                            <p:fltVal val="0"/>
                                          </p:val>
                                        </p:tav>
                                        <p:tav tm="100000">
                                          <p:val>
                                            <p:strVal val="#ppt_w"/>
                                          </p:val>
                                        </p:tav>
                                      </p:tavLst>
                                    </p:anim>
                                    <p:anim calcmode="lin" valueType="num">
                                      <p:cBhvr>
                                        <p:cTn id="28" dur="1000" fill="hold"/>
                                        <p:tgtEl>
                                          <p:spTgt spid="235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a:extLst>
              <a:ext uri="{FF2B5EF4-FFF2-40B4-BE49-F238E27FC236}">
                <a16:creationId xmlns:a16="http://schemas.microsoft.com/office/drawing/2014/main" id="{23DBBBA3-314B-44B1-9C95-5D5F870EB2DA}"/>
              </a:ext>
            </a:extLst>
          </p:cNvPr>
          <p:cNvSpPr txBox="1">
            <a:spLocks noChangeArrowheads="1"/>
          </p:cNvSpPr>
          <p:nvPr/>
        </p:nvSpPr>
        <p:spPr bwMode="auto">
          <a:xfrm>
            <a:off x="395288" y="1412875"/>
            <a:ext cx="5464175"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同名端相连的并联耦合电感</a:t>
            </a:r>
          </a:p>
        </p:txBody>
      </p:sp>
      <p:sp>
        <p:nvSpPr>
          <p:cNvPr id="157700" name="Rectangle 4">
            <a:extLst>
              <a:ext uri="{FF2B5EF4-FFF2-40B4-BE49-F238E27FC236}">
                <a16:creationId xmlns:a16="http://schemas.microsoft.com/office/drawing/2014/main" id="{D8C37E5A-FA7A-4EBF-AB51-7BDA3AD36694}"/>
              </a:ext>
            </a:extLst>
          </p:cNvPr>
          <p:cNvSpPr>
            <a:spLocks noChangeArrowheads="1"/>
          </p:cNvSpPr>
          <p:nvPr/>
        </p:nvSpPr>
        <p:spPr bwMode="auto">
          <a:xfrm>
            <a:off x="358775" y="728663"/>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并联耦合电感去耦等效</a:t>
            </a:r>
          </a:p>
        </p:txBody>
      </p:sp>
      <p:sp>
        <p:nvSpPr>
          <p:cNvPr id="157711" name="Rectangle 15">
            <a:extLst>
              <a:ext uri="{FF2B5EF4-FFF2-40B4-BE49-F238E27FC236}">
                <a16:creationId xmlns:a16="http://schemas.microsoft.com/office/drawing/2014/main" id="{7D91C612-D604-4593-85FE-1275251D9A4A}"/>
              </a:ext>
            </a:extLst>
          </p:cNvPr>
          <p:cNvSpPr>
            <a:spLocks noChangeArrowheads="1"/>
          </p:cNvSpPr>
          <p:nvPr/>
        </p:nvSpPr>
        <p:spPr bwMode="auto">
          <a:xfrm>
            <a:off x="611188" y="4292600"/>
            <a:ext cx="76850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说明：可看成是三端耦合电感的端钮同名端连接</a:t>
            </a:r>
          </a:p>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在一起的一种特殊情况 。</a:t>
            </a:r>
          </a:p>
        </p:txBody>
      </p:sp>
      <p:grpSp>
        <p:nvGrpSpPr>
          <p:cNvPr id="157714" name="Group 18">
            <a:extLst>
              <a:ext uri="{FF2B5EF4-FFF2-40B4-BE49-F238E27FC236}">
                <a16:creationId xmlns:a16="http://schemas.microsoft.com/office/drawing/2014/main" id="{ECBFD346-FA01-43D4-ADE0-7D3C824C195E}"/>
              </a:ext>
            </a:extLst>
          </p:cNvPr>
          <p:cNvGrpSpPr>
            <a:grpSpLocks/>
          </p:cNvGrpSpPr>
          <p:nvPr/>
        </p:nvGrpSpPr>
        <p:grpSpPr bwMode="auto">
          <a:xfrm>
            <a:off x="0" y="2097088"/>
            <a:ext cx="8315325" cy="2141537"/>
            <a:chOff x="0" y="1321"/>
            <a:chExt cx="5238" cy="1349"/>
          </a:xfrm>
        </p:grpSpPr>
        <p:sp>
          <p:nvSpPr>
            <p:cNvPr id="157701" name="Rectangle 5">
              <a:extLst>
                <a:ext uri="{FF2B5EF4-FFF2-40B4-BE49-F238E27FC236}">
                  <a16:creationId xmlns:a16="http://schemas.microsoft.com/office/drawing/2014/main" id="{C389CC9A-9340-4D69-918B-C6B8B93B1A45}"/>
                </a:ext>
              </a:extLst>
            </p:cNvPr>
            <p:cNvSpPr>
              <a:spLocks noChangeArrowheads="1"/>
            </p:cNvSpPr>
            <p:nvPr/>
          </p:nvSpPr>
          <p:spPr bwMode="auto">
            <a:xfrm>
              <a:off x="0" y="1685"/>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703" name="Rectangle 7">
              <a:extLst>
                <a:ext uri="{FF2B5EF4-FFF2-40B4-BE49-F238E27FC236}">
                  <a16:creationId xmlns:a16="http://schemas.microsoft.com/office/drawing/2014/main" id="{D5525EB6-EEE8-4DF2-88DB-64B9648C9505}"/>
                </a:ext>
              </a:extLst>
            </p:cNvPr>
            <p:cNvSpPr>
              <a:spLocks noChangeArrowheads="1"/>
            </p:cNvSpPr>
            <p:nvPr/>
          </p:nvSpPr>
          <p:spPr bwMode="auto">
            <a:xfrm>
              <a:off x="0" y="1754"/>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705" name="Rectangle 9">
              <a:extLst>
                <a:ext uri="{FF2B5EF4-FFF2-40B4-BE49-F238E27FC236}">
                  <a16:creationId xmlns:a16="http://schemas.microsoft.com/office/drawing/2014/main" id="{D9FCC578-D3D4-4045-9E3B-B453F99339D9}"/>
                </a:ext>
              </a:extLst>
            </p:cNvPr>
            <p:cNvSpPr>
              <a:spLocks noChangeArrowheads="1"/>
            </p:cNvSpPr>
            <p:nvPr/>
          </p:nvSpPr>
          <p:spPr bwMode="auto">
            <a:xfrm>
              <a:off x="0" y="174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706" name="AutoShape 10">
              <a:extLst>
                <a:ext uri="{FF2B5EF4-FFF2-40B4-BE49-F238E27FC236}">
                  <a16:creationId xmlns:a16="http://schemas.microsoft.com/office/drawing/2014/main" id="{54F3999C-47DF-4F09-A621-FDC7F1941B45}"/>
                </a:ext>
              </a:extLst>
            </p:cNvPr>
            <p:cNvSpPr>
              <a:spLocks noChangeArrowheads="1"/>
            </p:cNvSpPr>
            <p:nvPr/>
          </p:nvSpPr>
          <p:spPr bwMode="auto">
            <a:xfrm>
              <a:off x="2222" y="1842"/>
              <a:ext cx="567" cy="340"/>
            </a:xfrm>
            <a:prstGeom prst="rightArrow">
              <a:avLst>
                <a:gd name="adj1" fmla="val 50000"/>
                <a:gd name="adj2" fmla="val 416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707" name="Rectangle 11">
              <a:extLst>
                <a:ext uri="{FF2B5EF4-FFF2-40B4-BE49-F238E27FC236}">
                  <a16:creationId xmlns:a16="http://schemas.microsoft.com/office/drawing/2014/main" id="{3B259D49-5D0A-4D80-A5E5-6679D6CF92AC}"/>
                </a:ext>
              </a:extLst>
            </p:cNvPr>
            <p:cNvSpPr>
              <a:spLocks noChangeArrowheads="1"/>
            </p:cNvSpPr>
            <p:nvPr/>
          </p:nvSpPr>
          <p:spPr bwMode="auto">
            <a:xfrm>
              <a:off x="0" y="174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710" name="Rectangle 14">
              <a:extLst>
                <a:ext uri="{FF2B5EF4-FFF2-40B4-BE49-F238E27FC236}">
                  <a16:creationId xmlns:a16="http://schemas.microsoft.com/office/drawing/2014/main" id="{3189D42F-E797-46AA-B30A-114A20B93C78}"/>
                </a:ext>
              </a:extLst>
            </p:cNvPr>
            <p:cNvSpPr>
              <a:spLocks noChangeArrowheads="1"/>
            </p:cNvSpPr>
            <p:nvPr/>
          </p:nvSpPr>
          <p:spPr bwMode="auto">
            <a:xfrm>
              <a:off x="0" y="17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7709" name="Object 13">
              <a:extLst>
                <a:ext uri="{FF2B5EF4-FFF2-40B4-BE49-F238E27FC236}">
                  <a16:creationId xmlns:a16="http://schemas.microsoft.com/office/drawing/2014/main" id="{B1BA4285-9F67-4B7D-B239-02A9301E956A}"/>
                </a:ext>
              </a:extLst>
            </p:cNvPr>
            <p:cNvGraphicFramePr>
              <a:graphicFrameLocks noChangeAspect="1"/>
            </p:cNvGraphicFramePr>
            <p:nvPr/>
          </p:nvGraphicFramePr>
          <p:xfrm>
            <a:off x="544" y="1321"/>
            <a:ext cx="4694" cy="1349"/>
          </p:xfrm>
          <a:graphic>
            <a:graphicData uri="http://schemas.openxmlformats.org/presentationml/2006/ole">
              <mc:AlternateContent xmlns:mc="http://schemas.openxmlformats.org/markup-compatibility/2006">
                <mc:Choice xmlns:v="urn:schemas-microsoft-com:vml" Requires="v">
                  <p:oleObj spid="_x0000_s157722" name="Visio" r:id="rId3" imgW="2437790" imgH="882091" progId="Visio.Drawing.11">
                    <p:embed/>
                  </p:oleObj>
                </mc:Choice>
                <mc:Fallback>
                  <p:oleObj name="Visio" r:id="rId3" imgW="2437790" imgH="882091"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 y="1321"/>
                          <a:ext cx="4694" cy="1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13" name="Rectangle 17">
              <a:extLst>
                <a:ext uri="{FF2B5EF4-FFF2-40B4-BE49-F238E27FC236}">
                  <a16:creationId xmlns:a16="http://schemas.microsoft.com/office/drawing/2014/main" id="{4FFD0EEE-B340-454C-BE65-371AC7F52E31}"/>
                </a:ext>
              </a:extLst>
            </p:cNvPr>
            <p:cNvSpPr>
              <a:spLocks noChangeArrowheads="1"/>
            </p:cNvSpPr>
            <p:nvPr/>
          </p:nvSpPr>
          <p:spPr bwMode="auto">
            <a:xfrm>
              <a:off x="0" y="1871"/>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157712" name="Object 16">
            <a:extLst>
              <a:ext uri="{FF2B5EF4-FFF2-40B4-BE49-F238E27FC236}">
                <a16:creationId xmlns:a16="http://schemas.microsoft.com/office/drawing/2014/main" id="{DDBF678C-03AA-401A-93B8-9FB3229C447F}"/>
              </a:ext>
            </a:extLst>
          </p:cNvPr>
          <p:cNvGraphicFramePr>
            <a:graphicFrameLocks noChangeAspect="1"/>
          </p:cNvGraphicFramePr>
          <p:nvPr/>
        </p:nvGraphicFramePr>
        <p:xfrm>
          <a:off x="1655763" y="5481638"/>
          <a:ext cx="5184775" cy="898525"/>
        </p:xfrm>
        <a:graphic>
          <a:graphicData uri="http://schemas.openxmlformats.org/presentationml/2006/ole">
            <mc:AlternateContent xmlns:mc="http://schemas.openxmlformats.org/markup-compatibility/2006">
              <mc:Choice xmlns:v="urn:schemas-microsoft-com:vml" Requires="v">
                <p:oleObj spid="_x0000_s157723" name="Equation" r:id="rId5" imgW="2641600" imgH="457200" progId="Equation.DSMT4">
                  <p:embed/>
                </p:oleObj>
              </mc:Choice>
              <mc:Fallback>
                <p:oleObj name="Equation" r:id="rId5" imgW="2641600" imgH="457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5481638"/>
                        <a:ext cx="518477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15" name="Rectangle 19">
            <a:extLst>
              <a:ext uri="{FF2B5EF4-FFF2-40B4-BE49-F238E27FC236}">
                <a16:creationId xmlns:a16="http://schemas.microsoft.com/office/drawing/2014/main" id="{B481C8AE-F30D-4043-8125-39B3C48057A0}"/>
              </a:ext>
            </a:extLst>
          </p:cNvPr>
          <p:cNvSpPr>
            <a:spLocks noChangeArrowheads="1"/>
          </p:cNvSpPr>
          <p:nvPr/>
        </p:nvSpPr>
        <p:spPr bwMode="auto">
          <a:xfrm>
            <a:off x="5759450" y="1160463"/>
            <a:ext cx="28082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“同正”，“异负”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57700"/>
                                        </p:tgtEl>
                                        <p:attrNameLst>
                                          <p:attrName>style.visibility</p:attrName>
                                        </p:attrNameLst>
                                      </p:cBhvr>
                                      <p:to>
                                        <p:strVal val="visible"/>
                                      </p:to>
                                    </p:set>
                                    <p:animEffect transition="in" filter="wipe(up)">
                                      <p:cBhvr>
                                        <p:cTn id="7" dur="75"/>
                                        <p:tgtEl>
                                          <p:spTgt spid="157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 calcmode="lin" valueType="num">
                                      <p:cBhvr additive="base">
                                        <p:cTn id="12" dur="500" fill="hold"/>
                                        <p:tgtEl>
                                          <p:spTgt spid="157699"/>
                                        </p:tgtEl>
                                        <p:attrNameLst>
                                          <p:attrName>ppt_x</p:attrName>
                                        </p:attrNameLst>
                                      </p:cBhvr>
                                      <p:tavLst>
                                        <p:tav tm="0">
                                          <p:val>
                                            <p:strVal val="0-#ppt_w/2"/>
                                          </p:val>
                                        </p:tav>
                                        <p:tav tm="100000">
                                          <p:val>
                                            <p:strVal val="#ppt_x"/>
                                          </p:val>
                                        </p:tav>
                                      </p:tavLst>
                                    </p:anim>
                                    <p:anim calcmode="lin" valueType="num">
                                      <p:cBhvr additive="base">
                                        <p:cTn id="13" dur="500" fill="hold"/>
                                        <p:tgtEl>
                                          <p:spTgt spid="1576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7714"/>
                                        </p:tgtEl>
                                        <p:attrNameLst>
                                          <p:attrName>style.visibility</p:attrName>
                                        </p:attrNameLst>
                                      </p:cBhvr>
                                      <p:to>
                                        <p:strVal val="visible"/>
                                      </p:to>
                                    </p:set>
                                    <p:animEffect transition="in" filter="wipe(left)">
                                      <p:cBhvr>
                                        <p:cTn id="18" dur="3000"/>
                                        <p:tgtEl>
                                          <p:spTgt spid="1577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57711"/>
                                        </p:tgtEl>
                                        <p:attrNameLst>
                                          <p:attrName>style.visibility</p:attrName>
                                        </p:attrNameLst>
                                      </p:cBhvr>
                                      <p:to>
                                        <p:strVal val="visible"/>
                                      </p:to>
                                    </p:set>
                                    <p:animEffect transition="in" filter="strips(downLeft)">
                                      <p:cBhvr>
                                        <p:cTn id="23" dur="500"/>
                                        <p:tgtEl>
                                          <p:spTgt spid="1577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57712"/>
                                        </p:tgtEl>
                                        <p:attrNameLst>
                                          <p:attrName>style.visibility</p:attrName>
                                        </p:attrNameLst>
                                      </p:cBhvr>
                                      <p:to>
                                        <p:strVal val="visible"/>
                                      </p:to>
                                    </p:set>
                                    <p:animEffect transition="in" filter="box(in)">
                                      <p:cBhvr>
                                        <p:cTn id="28" dur="500"/>
                                        <p:tgtEl>
                                          <p:spTgt spid="1577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7715"/>
                                        </p:tgtEl>
                                        <p:attrNameLst>
                                          <p:attrName>style.visibility</p:attrName>
                                        </p:attrNameLst>
                                      </p:cBhvr>
                                      <p:to>
                                        <p:strVal val="visible"/>
                                      </p:to>
                                    </p:set>
                                    <p:animEffect transition="in" filter="wipe(left)">
                                      <p:cBhvr>
                                        <p:cTn id="33" dur="2000"/>
                                        <p:tgtEl>
                                          <p:spTgt spid="15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00" grpId="0" autoUpdateAnimBg="0"/>
      <p:bldP spid="157711" grpId="0"/>
      <p:bldP spid="1577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a:extLst>
              <a:ext uri="{FF2B5EF4-FFF2-40B4-BE49-F238E27FC236}">
                <a16:creationId xmlns:a16="http://schemas.microsoft.com/office/drawing/2014/main" id="{449E00D1-D4CE-4C28-A934-AD27F7CF97DA}"/>
              </a:ext>
            </a:extLst>
          </p:cNvPr>
          <p:cNvSpPr txBox="1">
            <a:spLocks noChangeArrowheads="1"/>
          </p:cNvSpPr>
          <p:nvPr/>
        </p:nvSpPr>
        <p:spPr bwMode="auto">
          <a:xfrm>
            <a:off x="539750" y="908050"/>
            <a:ext cx="5464175"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异名端相连的并联耦合电感</a:t>
            </a:r>
          </a:p>
        </p:txBody>
      </p:sp>
      <p:sp>
        <p:nvSpPr>
          <p:cNvPr id="158731" name="Rectangle 11">
            <a:extLst>
              <a:ext uri="{FF2B5EF4-FFF2-40B4-BE49-F238E27FC236}">
                <a16:creationId xmlns:a16="http://schemas.microsoft.com/office/drawing/2014/main" id="{1D70CAAE-23DD-40EB-9B46-D79636A297E4}"/>
              </a:ext>
            </a:extLst>
          </p:cNvPr>
          <p:cNvSpPr>
            <a:spLocks noChangeArrowheads="1"/>
          </p:cNvSpPr>
          <p:nvPr/>
        </p:nvSpPr>
        <p:spPr bwMode="auto">
          <a:xfrm>
            <a:off x="611188" y="3608388"/>
            <a:ext cx="7956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ts val="4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说明：也是三端耦合电感异名端端钮连接在一起的一种特殊情况 。</a:t>
            </a:r>
          </a:p>
        </p:txBody>
      </p:sp>
      <p:grpSp>
        <p:nvGrpSpPr>
          <p:cNvPr id="158736" name="Group 16">
            <a:extLst>
              <a:ext uri="{FF2B5EF4-FFF2-40B4-BE49-F238E27FC236}">
                <a16:creationId xmlns:a16="http://schemas.microsoft.com/office/drawing/2014/main" id="{C7C4FA02-1793-49BF-B037-AEA059624EB9}"/>
              </a:ext>
            </a:extLst>
          </p:cNvPr>
          <p:cNvGrpSpPr>
            <a:grpSpLocks/>
          </p:cNvGrpSpPr>
          <p:nvPr/>
        </p:nvGrpSpPr>
        <p:grpSpPr bwMode="auto">
          <a:xfrm>
            <a:off x="1223963" y="1700213"/>
            <a:ext cx="6443662" cy="1944687"/>
            <a:chOff x="771" y="1071"/>
            <a:chExt cx="4059" cy="1225"/>
          </a:xfrm>
        </p:grpSpPr>
        <p:sp>
          <p:nvSpPr>
            <p:cNvPr id="158727" name="AutoShape 7">
              <a:extLst>
                <a:ext uri="{FF2B5EF4-FFF2-40B4-BE49-F238E27FC236}">
                  <a16:creationId xmlns:a16="http://schemas.microsoft.com/office/drawing/2014/main" id="{01BA21E4-17B5-4A2F-A8C1-27CA9A7B4B8C}"/>
                </a:ext>
              </a:extLst>
            </p:cNvPr>
            <p:cNvSpPr>
              <a:spLocks noChangeArrowheads="1"/>
            </p:cNvSpPr>
            <p:nvPr/>
          </p:nvSpPr>
          <p:spPr bwMode="auto">
            <a:xfrm>
              <a:off x="2199" y="1592"/>
              <a:ext cx="567" cy="340"/>
            </a:xfrm>
            <a:prstGeom prst="rightArrow">
              <a:avLst>
                <a:gd name="adj1" fmla="val 50000"/>
                <a:gd name="adj2" fmla="val 416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8732" name="Object 12">
              <a:extLst>
                <a:ext uri="{FF2B5EF4-FFF2-40B4-BE49-F238E27FC236}">
                  <a16:creationId xmlns:a16="http://schemas.microsoft.com/office/drawing/2014/main" id="{BA4969DE-81FF-4806-B62D-8ECFD1449D13}"/>
                </a:ext>
              </a:extLst>
            </p:cNvPr>
            <p:cNvGraphicFramePr>
              <a:graphicFrameLocks noChangeAspect="1"/>
            </p:cNvGraphicFramePr>
            <p:nvPr/>
          </p:nvGraphicFramePr>
          <p:xfrm>
            <a:off x="771" y="1071"/>
            <a:ext cx="4059" cy="1225"/>
          </p:xfrm>
          <a:graphic>
            <a:graphicData uri="http://schemas.openxmlformats.org/presentationml/2006/ole">
              <mc:AlternateContent xmlns:mc="http://schemas.openxmlformats.org/markup-compatibility/2006">
                <mc:Choice xmlns:v="urn:schemas-microsoft-com:vml" Requires="v">
                  <p:oleObj spid="_x0000_s158744" name="Visio" r:id="rId3" imgW="2419807" imgH="882091" progId="Visio.Drawing.11">
                    <p:embed/>
                  </p:oleObj>
                </mc:Choice>
                <mc:Fallback>
                  <p:oleObj name="Visio" r:id="rId3" imgW="2419807" imgH="882091"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 y="1071"/>
                          <a:ext cx="4059" cy="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8734" name="Object 14">
            <a:extLst>
              <a:ext uri="{FF2B5EF4-FFF2-40B4-BE49-F238E27FC236}">
                <a16:creationId xmlns:a16="http://schemas.microsoft.com/office/drawing/2014/main" id="{23C53270-EB02-499A-AD7A-5E387B417EBD}"/>
              </a:ext>
            </a:extLst>
          </p:cNvPr>
          <p:cNvGraphicFramePr>
            <a:graphicFrameLocks noChangeAspect="1"/>
          </p:cNvGraphicFramePr>
          <p:nvPr/>
        </p:nvGraphicFramePr>
        <p:xfrm>
          <a:off x="1187450" y="4833938"/>
          <a:ext cx="6048375" cy="1008062"/>
        </p:xfrm>
        <a:graphic>
          <a:graphicData uri="http://schemas.openxmlformats.org/presentationml/2006/ole">
            <mc:AlternateContent xmlns:mc="http://schemas.openxmlformats.org/markup-compatibility/2006">
              <mc:Choice xmlns:v="urn:schemas-microsoft-com:vml" Requires="v">
                <p:oleObj spid="_x0000_s158745" name="Equation" r:id="rId5" imgW="2743200" imgH="457200" progId="Equation.DSMT4">
                  <p:embed/>
                </p:oleObj>
              </mc:Choice>
              <mc:Fallback>
                <p:oleObj name="Equation" r:id="rId5" imgW="2743200" imgH="4572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833938"/>
                        <a:ext cx="60483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7" name="Rectangle 17">
            <a:extLst>
              <a:ext uri="{FF2B5EF4-FFF2-40B4-BE49-F238E27FC236}">
                <a16:creationId xmlns:a16="http://schemas.microsoft.com/office/drawing/2014/main" id="{78219909-032E-4122-8515-D4E452BD6132}"/>
              </a:ext>
            </a:extLst>
          </p:cNvPr>
          <p:cNvSpPr>
            <a:spLocks noChangeArrowheads="1"/>
          </p:cNvSpPr>
          <p:nvPr/>
        </p:nvSpPr>
        <p:spPr bwMode="auto">
          <a:xfrm>
            <a:off x="5561831" y="1043643"/>
            <a:ext cx="33479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“同正”，“异负”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0-#ppt_w/2"/>
                                          </p:val>
                                        </p:tav>
                                        <p:tav tm="100000">
                                          <p:val>
                                            <p:strVal val="#ppt_x"/>
                                          </p:val>
                                        </p:tav>
                                      </p:tavLst>
                                    </p:anim>
                                    <p:anim calcmode="lin" valueType="num">
                                      <p:cBhvr additive="base">
                                        <p:cTn id="8" dur="500" fill="hold"/>
                                        <p:tgtEl>
                                          <p:spTgt spid="158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8736"/>
                                        </p:tgtEl>
                                        <p:attrNameLst>
                                          <p:attrName>style.visibility</p:attrName>
                                        </p:attrNameLst>
                                      </p:cBhvr>
                                      <p:to>
                                        <p:strVal val="visible"/>
                                      </p:to>
                                    </p:set>
                                    <p:animEffect transition="in" filter="blinds(horizontal)">
                                      <p:cBhvr>
                                        <p:cTn id="13" dur="500"/>
                                        <p:tgtEl>
                                          <p:spTgt spid="1587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8731"/>
                                        </p:tgtEl>
                                        <p:attrNameLst>
                                          <p:attrName>style.visibility</p:attrName>
                                        </p:attrNameLst>
                                      </p:cBhvr>
                                      <p:to>
                                        <p:strVal val="visible"/>
                                      </p:to>
                                    </p:set>
                                    <p:animEffect transition="in" filter="blinds(horizontal)">
                                      <p:cBhvr>
                                        <p:cTn id="18" dur="500"/>
                                        <p:tgtEl>
                                          <p:spTgt spid="1587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58734"/>
                                        </p:tgtEl>
                                        <p:attrNameLst>
                                          <p:attrName>style.visibility</p:attrName>
                                        </p:attrNameLst>
                                      </p:cBhvr>
                                      <p:to>
                                        <p:strVal val="visible"/>
                                      </p:to>
                                    </p:set>
                                    <p:animEffect transition="in" filter="box(in)">
                                      <p:cBhvr>
                                        <p:cTn id="23" dur="500"/>
                                        <p:tgtEl>
                                          <p:spTgt spid="1587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8737"/>
                                        </p:tgtEl>
                                        <p:attrNameLst>
                                          <p:attrName>style.visibility</p:attrName>
                                        </p:attrNameLst>
                                      </p:cBhvr>
                                      <p:to>
                                        <p:strVal val="visible"/>
                                      </p:to>
                                    </p:set>
                                    <p:animEffect transition="in" filter="wipe(left)">
                                      <p:cBhvr>
                                        <p:cTn id="28" dur="2000"/>
                                        <p:tgtEl>
                                          <p:spTgt spid="15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31" grpId="0"/>
      <p:bldP spid="1587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CC74A3C0-E142-4A25-BACC-0A71A3512417}"/>
              </a:ext>
            </a:extLst>
          </p:cNvPr>
          <p:cNvSpPr txBox="1">
            <a:spLocks noChangeArrowheads="1"/>
          </p:cNvSpPr>
          <p:nvPr/>
        </p:nvSpPr>
        <p:spPr bwMode="auto">
          <a:xfrm>
            <a:off x="323850" y="765175"/>
            <a:ext cx="5464175"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4)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耦合电感的含受控源的等效</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9756" name="Object 12">
            <a:extLst>
              <a:ext uri="{FF2B5EF4-FFF2-40B4-BE49-F238E27FC236}">
                <a16:creationId xmlns:a16="http://schemas.microsoft.com/office/drawing/2014/main" id="{56F19D00-CF64-4FA2-9BEA-8F151CC6EA9D}"/>
              </a:ext>
            </a:extLst>
          </p:cNvPr>
          <p:cNvGraphicFramePr>
            <a:graphicFrameLocks noChangeAspect="1"/>
          </p:cNvGraphicFramePr>
          <p:nvPr/>
        </p:nvGraphicFramePr>
        <p:xfrm>
          <a:off x="4211638" y="1304925"/>
          <a:ext cx="4464050" cy="2481263"/>
        </p:xfrm>
        <a:graphic>
          <a:graphicData uri="http://schemas.openxmlformats.org/presentationml/2006/ole">
            <mc:AlternateContent xmlns:mc="http://schemas.openxmlformats.org/markup-compatibility/2006">
              <mc:Choice xmlns:v="urn:schemas-microsoft-com:vml" Requires="v">
                <p:oleObj spid="_x0000_s159782" name="Visio" r:id="rId3" imgW="1933205" imgH="1010773" progId="Visio.Drawing.11">
                  <p:embed/>
                </p:oleObj>
              </mc:Choice>
              <mc:Fallback>
                <p:oleObj name="Visio" r:id="rId3" imgW="1933205" imgH="1010773"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304925"/>
                        <a:ext cx="4464050"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5" name="Object 11">
            <a:extLst>
              <a:ext uri="{FF2B5EF4-FFF2-40B4-BE49-F238E27FC236}">
                <a16:creationId xmlns:a16="http://schemas.microsoft.com/office/drawing/2014/main" id="{50BA8B94-3C75-412D-B9FB-AA56402FA829}"/>
              </a:ext>
            </a:extLst>
          </p:cNvPr>
          <p:cNvGraphicFramePr>
            <a:graphicFrameLocks noChangeAspect="1"/>
          </p:cNvGraphicFramePr>
          <p:nvPr/>
        </p:nvGraphicFramePr>
        <p:xfrm>
          <a:off x="4284663" y="3889375"/>
          <a:ext cx="4464050" cy="2403475"/>
        </p:xfrm>
        <a:graphic>
          <a:graphicData uri="http://schemas.openxmlformats.org/presentationml/2006/ole">
            <mc:AlternateContent xmlns:mc="http://schemas.openxmlformats.org/markup-compatibility/2006">
              <mc:Choice xmlns:v="urn:schemas-microsoft-com:vml" Requires="v">
                <p:oleObj spid="_x0000_s159783" name="Visio" r:id="rId5" imgW="1933205" imgH="1010773" progId="Visio.Drawing.11">
                  <p:embed/>
                </p:oleObj>
              </mc:Choice>
              <mc:Fallback>
                <p:oleObj name="Visio" r:id="rId5" imgW="1933205" imgH="1010773"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3889375"/>
                        <a:ext cx="4464050" cy="240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3" name="Text Box 19">
            <a:extLst>
              <a:ext uri="{FF2B5EF4-FFF2-40B4-BE49-F238E27FC236}">
                <a16:creationId xmlns:a16="http://schemas.microsoft.com/office/drawing/2014/main" id="{AB43E05B-FCFE-423B-B57B-3D562FF1FA5C}"/>
              </a:ext>
            </a:extLst>
          </p:cNvPr>
          <p:cNvSpPr txBox="1">
            <a:spLocks noChangeArrowheads="1"/>
          </p:cNvSpPr>
          <p:nvPr/>
        </p:nvSpPr>
        <p:spPr bwMode="auto">
          <a:xfrm>
            <a:off x="503238" y="4113213"/>
            <a:ext cx="2160587"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相量形式：</a:t>
            </a:r>
            <a:endParaRPr kumimoji="1"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59764" name="Object 20">
            <a:extLst>
              <a:ext uri="{FF2B5EF4-FFF2-40B4-BE49-F238E27FC236}">
                <a16:creationId xmlns:a16="http://schemas.microsoft.com/office/drawing/2014/main" id="{45F2A3D5-DDD9-493E-98CA-A299DE9FF647}"/>
              </a:ext>
            </a:extLst>
          </p:cNvPr>
          <p:cNvGraphicFramePr>
            <a:graphicFrameLocks noChangeAspect="1"/>
          </p:cNvGraphicFramePr>
          <p:nvPr/>
        </p:nvGraphicFramePr>
        <p:xfrm>
          <a:off x="971550" y="4724400"/>
          <a:ext cx="3251200" cy="1203325"/>
        </p:xfrm>
        <a:graphic>
          <a:graphicData uri="http://schemas.openxmlformats.org/presentationml/2006/ole">
            <mc:AlternateContent xmlns:mc="http://schemas.openxmlformats.org/markup-compatibility/2006">
              <mc:Choice xmlns:v="urn:schemas-microsoft-com:vml" Requires="v">
                <p:oleObj spid="_x0000_s159784" r:id="rId7" imgW="1651000" imgH="609600" progId="Equation.3">
                  <p:embed/>
                </p:oleObj>
              </mc:Choice>
              <mc:Fallback>
                <p:oleObj r:id="rId7" imgW="1651000" imgH="6096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724400"/>
                        <a:ext cx="3251200"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9766" name="Group 22">
            <a:extLst>
              <a:ext uri="{FF2B5EF4-FFF2-40B4-BE49-F238E27FC236}">
                <a16:creationId xmlns:a16="http://schemas.microsoft.com/office/drawing/2014/main" id="{FB36DFFA-FDE2-4543-85D4-8E1172674733}"/>
              </a:ext>
            </a:extLst>
          </p:cNvPr>
          <p:cNvGrpSpPr>
            <a:grpSpLocks/>
          </p:cNvGrpSpPr>
          <p:nvPr/>
        </p:nvGrpSpPr>
        <p:grpSpPr bwMode="auto">
          <a:xfrm>
            <a:off x="971550" y="1773238"/>
            <a:ext cx="3095625" cy="2051050"/>
            <a:chOff x="612" y="1117"/>
            <a:chExt cx="1950" cy="1292"/>
          </a:xfrm>
        </p:grpSpPr>
        <p:graphicFrame>
          <p:nvGraphicFramePr>
            <p:cNvPr id="159760" name="Object 16">
              <a:extLst>
                <a:ext uri="{FF2B5EF4-FFF2-40B4-BE49-F238E27FC236}">
                  <a16:creationId xmlns:a16="http://schemas.microsoft.com/office/drawing/2014/main" id="{BAFCF934-E4E1-47D9-AAFF-A16F8F615714}"/>
                </a:ext>
              </a:extLst>
            </p:cNvPr>
            <p:cNvGraphicFramePr>
              <a:graphicFrameLocks noChangeAspect="1"/>
            </p:cNvGraphicFramePr>
            <p:nvPr/>
          </p:nvGraphicFramePr>
          <p:xfrm>
            <a:off x="725" y="1117"/>
            <a:ext cx="1837" cy="628"/>
          </p:xfrm>
          <a:graphic>
            <a:graphicData uri="http://schemas.openxmlformats.org/presentationml/2006/ole">
              <mc:AlternateContent xmlns:mc="http://schemas.openxmlformats.org/markup-compatibility/2006">
                <mc:Choice xmlns:v="urn:schemas-microsoft-com:vml" Requires="v">
                  <p:oleObj spid="_x0000_s159785" name="Equation" r:id="rId9" imgW="1143000" imgH="393700" progId="Equation.DSMT4">
                    <p:embed/>
                  </p:oleObj>
                </mc:Choice>
                <mc:Fallback>
                  <p:oleObj name="Equation" r:id="rId9" imgW="1143000" imgH="3937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 y="1117"/>
                          <a:ext cx="1837" cy="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9" name="Object 15">
              <a:extLst>
                <a:ext uri="{FF2B5EF4-FFF2-40B4-BE49-F238E27FC236}">
                  <a16:creationId xmlns:a16="http://schemas.microsoft.com/office/drawing/2014/main" id="{ABB6A62C-4778-4674-88EB-9A0B14B034C4}"/>
                </a:ext>
              </a:extLst>
            </p:cNvPr>
            <p:cNvGraphicFramePr>
              <a:graphicFrameLocks noChangeAspect="1"/>
            </p:cNvGraphicFramePr>
            <p:nvPr/>
          </p:nvGraphicFramePr>
          <p:xfrm>
            <a:off x="793" y="1842"/>
            <a:ext cx="1701" cy="567"/>
          </p:xfrm>
          <a:graphic>
            <a:graphicData uri="http://schemas.openxmlformats.org/presentationml/2006/ole">
              <mc:AlternateContent xmlns:mc="http://schemas.openxmlformats.org/markup-compatibility/2006">
                <mc:Choice xmlns:v="urn:schemas-microsoft-com:vml" Requires="v">
                  <p:oleObj spid="_x0000_s159786" name="Equation" r:id="rId11" imgW="1167893" imgH="393529" progId="Equation.DSMT4">
                    <p:embed/>
                  </p:oleObj>
                </mc:Choice>
                <mc:Fallback>
                  <p:oleObj name="Equation" r:id="rId11" imgW="1167893" imgH="393529"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 y="1842"/>
                          <a:ext cx="1701" cy="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5" name="AutoShape 21">
              <a:extLst>
                <a:ext uri="{FF2B5EF4-FFF2-40B4-BE49-F238E27FC236}">
                  <a16:creationId xmlns:a16="http://schemas.microsoft.com/office/drawing/2014/main" id="{C679E193-DEC8-441F-A775-7AB92F263217}"/>
                </a:ext>
              </a:extLst>
            </p:cNvPr>
            <p:cNvSpPr>
              <a:spLocks/>
            </p:cNvSpPr>
            <p:nvPr/>
          </p:nvSpPr>
          <p:spPr bwMode="auto">
            <a:xfrm>
              <a:off x="612" y="1344"/>
              <a:ext cx="91" cy="907"/>
            </a:xfrm>
            <a:prstGeom prst="leftBrace">
              <a:avLst>
                <a:gd name="adj1" fmla="val 830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0-#ppt_w/2"/>
                                          </p:val>
                                        </p:tav>
                                        <p:tav tm="100000">
                                          <p:val>
                                            <p:strVal val="#ppt_x"/>
                                          </p:val>
                                        </p:tav>
                                      </p:tavLst>
                                    </p:anim>
                                    <p:anim calcmode="lin" valueType="num">
                                      <p:cBhvr additive="base">
                                        <p:cTn id="8" dur="500" fill="hold"/>
                                        <p:tgtEl>
                                          <p:spTgt spid="159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59766"/>
                                        </p:tgtEl>
                                        <p:attrNameLst>
                                          <p:attrName>style.visibility</p:attrName>
                                        </p:attrNameLst>
                                      </p:cBhvr>
                                      <p:to>
                                        <p:strVal val="visible"/>
                                      </p:to>
                                    </p:set>
                                    <p:animEffect transition="in" filter="box(in)">
                                      <p:cBhvr>
                                        <p:cTn id="13" dur="500"/>
                                        <p:tgtEl>
                                          <p:spTgt spid="159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59756"/>
                                        </p:tgtEl>
                                        <p:attrNameLst>
                                          <p:attrName>style.visibility</p:attrName>
                                        </p:attrNameLst>
                                      </p:cBhvr>
                                      <p:to>
                                        <p:strVal val="visible"/>
                                      </p:to>
                                    </p:set>
                                    <p:animEffect transition="in" filter="box(in)">
                                      <p:cBhvr>
                                        <p:cTn id="18" dur="500"/>
                                        <p:tgtEl>
                                          <p:spTgt spid="1597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9763"/>
                                        </p:tgtEl>
                                        <p:attrNameLst>
                                          <p:attrName>style.visibility</p:attrName>
                                        </p:attrNameLst>
                                      </p:cBhvr>
                                      <p:to>
                                        <p:strVal val="visible"/>
                                      </p:to>
                                    </p:set>
                                    <p:anim calcmode="lin" valueType="num">
                                      <p:cBhvr additive="base">
                                        <p:cTn id="23" dur="500" fill="hold"/>
                                        <p:tgtEl>
                                          <p:spTgt spid="159763"/>
                                        </p:tgtEl>
                                        <p:attrNameLst>
                                          <p:attrName>ppt_x</p:attrName>
                                        </p:attrNameLst>
                                      </p:cBhvr>
                                      <p:tavLst>
                                        <p:tav tm="0">
                                          <p:val>
                                            <p:strVal val="0-#ppt_w/2"/>
                                          </p:val>
                                        </p:tav>
                                        <p:tav tm="100000">
                                          <p:val>
                                            <p:strVal val="#ppt_x"/>
                                          </p:val>
                                        </p:tav>
                                      </p:tavLst>
                                    </p:anim>
                                    <p:anim calcmode="lin" valueType="num">
                                      <p:cBhvr additive="base">
                                        <p:cTn id="24" dur="500" fill="hold"/>
                                        <p:tgtEl>
                                          <p:spTgt spid="1597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59764"/>
                                        </p:tgtEl>
                                        <p:attrNameLst>
                                          <p:attrName>style.visibility</p:attrName>
                                        </p:attrNameLst>
                                      </p:cBhvr>
                                      <p:to>
                                        <p:strVal val="visible"/>
                                      </p:to>
                                    </p:set>
                                    <p:anim calcmode="lin" valueType="num">
                                      <p:cBhvr additive="base">
                                        <p:cTn id="29" dur="500" fill="hold"/>
                                        <p:tgtEl>
                                          <p:spTgt spid="159764"/>
                                        </p:tgtEl>
                                        <p:attrNameLst>
                                          <p:attrName>ppt_x</p:attrName>
                                        </p:attrNameLst>
                                      </p:cBhvr>
                                      <p:tavLst>
                                        <p:tav tm="0">
                                          <p:val>
                                            <p:strVal val="1+#ppt_w/2"/>
                                          </p:val>
                                        </p:tav>
                                        <p:tav tm="100000">
                                          <p:val>
                                            <p:strVal val="#ppt_x"/>
                                          </p:val>
                                        </p:tav>
                                      </p:tavLst>
                                    </p:anim>
                                    <p:anim calcmode="lin" valueType="num">
                                      <p:cBhvr additive="base">
                                        <p:cTn id="30" dur="500" fill="hold"/>
                                        <p:tgtEl>
                                          <p:spTgt spid="15976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59764"/>
                                        </p:tgtEl>
                                        <p:attrNameLst>
                                          <p:attrName>style.visibility</p:attrName>
                                        </p:attrNameLst>
                                      </p:cBhvr>
                                      <p:to>
                                        <p:strVal val="visible"/>
                                      </p:to>
                                    </p:set>
                                    <p:animEffect transition="in" filter="box(in)">
                                      <p:cBhvr>
                                        <p:cTn id="35" dur="500"/>
                                        <p:tgtEl>
                                          <p:spTgt spid="1597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159755"/>
                                        </p:tgtEl>
                                        <p:attrNameLst>
                                          <p:attrName>style.visibility</p:attrName>
                                        </p:attrNameLst>
                                      </p:cBhvr>
                                      <p:to>
                                        <p:strVal val="visible"/>
                                      </p:to>
                                    </p:set>
                                    <p:animEffect transition="in" filter="strips(downLeft)">
                                      <p:cBhvr>
                                        <p:cTn id="40" dur="500"/>
                                        <p:tgtEl>
                                          <p:spTgt spid="159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A324E1F7-91F5-4392-B959-D8D5C92E0DF6}"/>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0772" name="Text Box 4">
            <a:extLst>
              <a:ext uri="{FF2B5EF4-FFF2-40B4-BE49-F238E27FC236}">
                <a16:creationId xmlns:a16="http://schemas.microsoft.com/office/drawing/2014/main" id="{1881C366-FEBD-443E-9870-10355F28722B}"/>
              </a:ext>
            </a:extLst>
          </p:cNvPr>
          <p:cNvSpPr txBox="1">
            <a:spLocks noChangeArrowheads="1"/>
          </p:cNvSpPr>
          <p:nvPr/>
        </p:nvSpPr>
        <p:spPr bwMode="auto">
          <a:xfrm>
            <a:off x="323850" y="225425"/>
            <a:ext cx="6553200" cy="6413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含耦合电感电路的分析</a:t>
            </a:r>
          </a:p>
        </p:txBody>
      </p:sp>
      <p:sp>
        <p:nvSpPr>
          <p:cNvPr id="160773" name="Rectangle 5">
            <a:extLst>
              <a:ext uri="{FF2B5EF4-FFF2-40B4-BE49-F238E27FC236}">
                <a16:creationId xmlns:a16="http://schemas.microsoft.com/office/drawing/2014/main" id="{EBA8A60F-464E-4165-B382-8C5359C96F02}"/>
              </a:ext>
            </a:extLst>
          </p:cNvPr>
          <p:cNvSpPr>
            <a:spLocks noChangeArrowheads="1"/>
          </p:cNvSpPr>
          <p:nvPr/>
        </p:nvSpPr>
        <p:spPr bwMode="auto">
          <a:xfrm>
            <a:off x="684213" y="1557338"/>
            <a:ext cx="77517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方法：先利用等效电路去掉耦合电感之间的耦合关系，再用相量法求解电路。 </a:t>
            </a:r>
          </a:p>
        </p:txBody>
      </p:sp>
      <p:sp>
        <p:nvSpPr>
          <p:cNvPr id="160774" name="Rectangle 6">
            <a:extLst>
              <a:ext uri="{FF2B5EF4-FFF2-40B4-BE49-F238E27FC236}">
                <a16:creationId xmlns:a16="http://schemas.microsoft.com/office/drawing/2014/main" id="{15DDF8CC-9F8D-4AA2-88E4-88168CAA0CF3}"/>
              </a:ext>
            </a:extLst>
          </p:cNvPr>
          <p:cNvSpPr>
            <a:spLocks noChangeArrowheads="1"/>
          </p:cNvSpPr>
          <p:nvPr/>
        </p:nvSpPr>
        <p:spPr bwMode="auto">
          <a:xfrm>
            <a:off x="611188" y="944563"/>
            <a:ext cx="612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200" b="1">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互感消去法（去耦分析法 ）</a:t>
            </a:r>
          </a:p>
        </p:txBody>
      </p:sp>
      <p:sp>
        <p:nvSpPr>
          <p:cNvPr id="160775" name="Rectangle 7">
            <a:extLst>
              <a:ext uri="{FF2B5EF4-FFF2-40B4-BE49-F238E27FC236}">
                <a16:creationId xmlns:a16="http://schemas.microsoft.com/office/drawing/2014/main" id="{D8C6830D-DB67-4AF5-ADE6-D2B02AEB9818}"/>
              </a:ext>
            </a:extLst>
          </p:cNvPr>
          <p:cNvSpPr>
            <a:spLocks noChangeArrowheads="1"/>
          </p:cNvSpPr>
          <p:nvPr/>
        </p:nvSpPr>
        <p:spPr bwMode="auto">
          <a:xfrm>
            <a:off x="539750" y="2581275"/>
            <a:ext cx="775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2-1 </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正弦稳态电路中</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已知</a:t>
            </a:r>
          </a:p>
        </p:txBody>
      </p:sp>
      <p:graphicFrame>
        <p:nvGraphicFramePr>
          <p:cNvPr id="160782" name="Object 14">
            <a:extLst>
              <a:ext uri="{FF2B5EF4-FFF2-40B4-BE49-F238E27FC236}">
                <a16:creationId xmlns:a16="http://schemas.microsoft.com/office/drawing/2014/main" id="{4958D52D-F472-42CD-ABDD-AB71625855FF}"/>
              </a:ext>
            </a:extLst>
          </p:cNvPr>
          <p:cNvGraphicFramePr>
            <a:graphicFrameLocks noChangeAspect="1"/>
          </p:cNvGraphicFramePr>
          <p:nvPr/>
        </p:nvGraphicFramePr>
        <p:xfrm>
          <a:off x="4916488" y="2689225"/>
          <a:ext cx="3803650" cy="484188"/>
        </p:xfrm>
        <a:graphic>
          <a:graphicData uri="http://schemas.openxmlformats.org/presentationml/2006/ole">
            <mc:AlternateContent xmlns:mc="http://schemas.openxmlformats.org/markup-compatibility/2006">
              <mc:Choice xmlns:v="urn:schemas-microsoft-com:vml" Requires="v">
                <p:oleObj spid="_x0000_s160813" name="Equation" r:id="rId3" imgW="1866600" imgH="228600" progId="Equation.DSMT4">
                  <p:embed/>
                </p:oleObj>
              </mc:Choice>
              <mc:Fallback>
                <p:oleObj name="Equation" r:id="rId3" imgW="1866600" imgH="2286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488" y="2689225"/>
                        <a:ext cx="38036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7" name="Object 9">
            <a:extLst>
              <a:ext uri="{FF2B5EF4-FFF2-40B4-BE49-F238E27FC236}">
                <a16:creationId xmlns:a16="http://schemas.microsoft.com/office/drawing/2014/main" id="{2ED48AA0-954F-4717-81A5-CC977D7BAFC6}"/>
              </a:ext>
            </a:extLst>
          </p:cNvPr>
          <p:cNvGraphicFramePr>
            <a:graphicFrameLocks noChangeAspect="1"/>
          </p:cNvGraphicFramePr>
          <p:nvPr/>
        </p:nvGraphicFramePr>
        <p:xfrm>
          <a:off x="4032250" y="3192463"/>
          <a:ext cx="4176713" cy="576262"/>
        </p:xfrm>
        <a:graphic>
          <a:graphicData uri="http://schemas.openxmlformats.org/presentationml/2006/ole">
            <mc:AlternateContent xmlns:mc="http://schemas.openxmlformats.org/markup-compatibility/2006">
              <mc:Choice xmlns:v="urn:schemas-microsoft-com:vml" Requires="v">
                <p:oleObj spid="_x0000_s160814" name="Equation" r:id="rId5" imgW="1841500" imgH="279400" progId="Equation.DSMT4">
                  <p:embed/>
                </p:oleObj>
              </mc:Choice>
              <mc:Fallback>
                <p:oleObj name="Equation" r:id="rId5" imgW="1841500" imgH="279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250" y="3192463"/>
                        <a:ext cx="417671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6" name="Object 8">
            <a:extLst>
              <a:ext uri="{FF2B5EF4-FFF2-40B4-BE49-F238E27FC236}">
                <a16:creationId xmlns:a16="http://schemas.microsoft.com/office/drawing/2014/main" id="{F003068C-455F-4DC1-8DAD-2B4E2169DC94}"/>
              </a:ext>
            </a:extLst>
          </p:cNvPr>
          <p:cNvGraphicFramePr>
            <a:graphicFrameLocks noChangeAspect="1"/>
          </p:cNvGraphicFramePr>
          <p:nvPr/>
        </p:nvGraphicFramePr>
        <p:xfrm>
          <a:off x="2124075" y="3697288"/>
          <a:ext cx="539750" cy="452437"/>
        </p:xfrm>
        <a:graphic>
          <a:graphicData uri="http://schemas.openxmlformats.org/presentationml/2006/ole">
            <mc:AlternateContent xmlns:mc="http://schemas.openxmlformats.org/markup-compatibility/2006">
              <mc:Choice xmlns:v="urn:schemas-microsoft-com:vml" Requires="v">
                <p:oleObj spid="_x0000_s160815" name="Equation" r:id="rId7" imgW="241200" imgH="203040" progId="Equation.DSMT4">
                  <p:embed/>
                </p:oleObj>
              </mc:Choice>
              <mc:Fallback>
                <p:oleObj name="Equation" r:id="rId7" imgW="24120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697288"/>
                        <a:ext cx="5397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Rectangle 26">
            <a:extLst>
              <a:ext uri="{FF2B5EF4-FFF2-40B4-BE49-F238E27FC236}">
                <a16:creationId xmlns:a16="http://schemas.microsoft.com/office/drawing/2014/main" id="{2A8EA7FE-C6B1-4AB2-8D06-D4E47FE8E15B}"/>
              </a:ext>
            </a:extLst>
          </p:cNvPr>
          <p:cNvSpPr>
            <a:spLocks noChangeArrowheads="1"/>
          </p:cNvSpPr>
          <p:nvPr/>
        </p:nvSpPr>
        <p:spPr bwMode="auto">
          <a:xfrm>
            <a:off x="647700" y="3678238"/>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ea typeface="华文楷体" panose="02010600040101010101" pitchFamily="2" charset="-122"/>
                <a:cs typeface="Times New Roman" panose="02020603050405020304" pitchFamily="18" charset="0"/>
              </a:rPr>
              <a:t>试求电流      。</a:t>
            </a:r>
          </a:p>
        </p:txBody>
      </p:sp>
      <p:graphicFrame>
        <p:nvGraphicFramePr>
          <p:cNvPr id="160795" name="Object 27">
            <a:extLst>
              <a:ext uri="{FF2B5EF4-FFF2-40B4-BE49-F238E27FC236}">
                <a16:creationId xmlns:a16="http://schemas.microsoft.com/office/drawing/2014/main" id="{850E00CB-8487-4801-B92A-9198A080A31F}"/>
              </a:ext>
            </a:extLst>
          </p:cNvPr>
          <p:cNvGraphicFramePr>
            <a:graphicFrameLocks noChangeAspect="1"/>
          </p:cNvGraphicFramePr>
          <p:nvPr/>
        </p:nvGraphicFramePr>
        <p:xfrm>
          <a:off x="652463" y="3300413"/>
          <a:ext cx="3411537" cy="417512"/>
        </p:xfrm>
        <a:graphic>
          <a:graphicData uri="http://schemas.openxmlformats.org/presentationml/2006/ole">
            <mc:AlternateContent xmlns:mc="http://schemas.openxmlformats.org/markup-compatibility/2006">
              <mc:Choice xmlns:v="urn:schemas-microsoft-com:vml" Requires="v">
                <p:oleObj spid="_x0000_s160816" name="Equation" r:id="rId9" imgW="1473120" imgH="203040" progId="Equation.DSMT4">
                  <p:embed/>
                </p:oleObj>
              </mc:Choice>
              <mc:Fallback>
                <p:oleObj name="Equation" r:id="rId9" imgW="1473120" imgH="20304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463" y="3300413"/>
                        <a:ext cx="341153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97" name="Object 29">
            <a:extLst>
              <a:ext uri="{FF2B5EF4-FFF2-40B4-BE49-F238E27FC236}">
                <a16:creationId xmlns:a16="http://schemas.microsoft.com/office/drawing/2014/main" id="{9AE6DCC4-60C8-43F0-9B60-5C11CCA4B7DA}"/>
              </a:ext>
            </a:extLst>
          </p:cNvPr>
          <p:cNvGraphicFramePr>
            <a:graphicFrameLocks noChangeAspect="1"/>
          </p:cNvGraphicFramePr>
          <p:nvPr/>
        </p:nvGraphicFramePr>
        <p:xfrm>
          <a:off x="2519363" y="3716338"/>
          <a:ext cx="4908550" cy="2760662"/>
        </p:xfrm>
        <a:graphic>
          <a:graphicData uri="http://schemas.openxmlformats.org/presentationml/2006/ole">
            <mc:AlternateContent xmlns:mc="http://schemas.openxmlformats.org/markup-compatibility/2006">
              <mc:Choice xmlns:v="urn:schemas-microsoft-com:vml" Requires="v">
                <p:oleObj spid="_x0000_s160817" name="Visio" r:id="rId11" imgW="2452421" imgH="1380134" progId="Visio.Drawing.11">
                  <p:embed/>
                </p:oleObj>
              </mc:Choice>
              <mc:Fallback>
                <p:oleObj name="Visio" r:id="rId11" imgW="2452421" imgH="1380134" progId="Visio.Drawing.11">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9363" y="3716338"/>
                        <a:ext cx="4908550"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07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7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7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7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0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74" grpId="0"/>
      <p:bldP spid="160775" grpId="0"/>
      <p:bldP spid="1607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a:extLst>
              <a:ext uri="{FF2B5EF4-FFF2-40B4-BE49-F238E27FC236}">
                <a16:creationId xmlns:a16="http://schemas.microsoft.com/office/drawing/2014/main" id="{13714711-F3AF-4778-B8DC-0FABE4541965}"/>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楷体_GB2312" pitchFamily="49" charset="-122"/>
              <a:ea typeface="楷体_GB2312" pitchFamily="49" charset="-122"/>
            </a:endParaRPr>
          </a:p>
        </p:txBody>
      </p:sp>
      <p:sp>
        <p:nvSpPr>
          <p:cNvPr id="161795" name="Rectangle 3">
            <a:extLst>
              <a:ext uri="{FF2B5EF4-FFF2-40B4-BE49-F238E27FC236}">
                <a16:creationId xmlns:a16="http://schemas.microsoft.com/office/drawing/2014/main" id="{3331C23D-BEBA-4B0D-A58A-B568210DBFC4}"/>
              </a:ext>
            </a:extLst>
          </p:cNvPr>
          <p:cNvSpPr>
            <a:spLocks noChangeArrowheads="1"/>
          </p:cNvSpPr>
          <p:nvPr/>
        </p:nvSpPr>
        <p:spPr bwMode="auto">
          <a:xfrm>
            <a:off x="3852863"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1798" name="Rectangle 6">
            <a:extLst>
              <a:ext uri="{FF2B5EF4-FFF2-40B4-BE49-F238E27FC236}">
                <a16:creationId xmlns:a16="http://schemas.microsoft.com/office/drawing/2014/main" id="{94E8BECF-239E-49A8-B8B1-B5A97D519F00}"/>
              </a:ext>
            </a:extLst>
          </p:cNvPr>
          <p:cNvSpPr>
            <a:spLocks noChangeArrowheads="1"/>
          </p:cNvSpPr>
          <p:nvPr/>
        </p:nvSpPr>
        <p:spPr bwMode="auto">
          <a:xfrm>
            <a:off x="611188" y="812800"/>
            <a:ext cx="3449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）去耦 </a:t>
            </a:r>
          </a:p>
        </p:txBody>
      </p:sp>
      <p:sp>
        <p:nvSpPr>
          <p:cNvPr id="161804" name="Rectangle 12">
            <a:extLst>
              <a:ext uri="{FF2B5EF4-FFF2-40B4-BE49-F238E27FC236}">
                <a16:creationId xmlns:a16="http://schemas.microsoft.com/office/drawing/2014/main" id="{3B54370F-94C0-412F-8E66-D9FA6EC2BBF6}"/>
              </a:ext>
            </a:extLst>
          </p:cNvPr>
          <p:cNvSpPr>
            <a:spLocks noChangeArrowheads="1"/>
          </p:cNvSpPr>
          <p:nvPr/>
        </p:nvSpPr>
        <p:spPr bwMode="auto">
          <a:xfrm>
            <a:off x="0" y="2981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1805" name="Object 13">
            <a:extLst>
              <a:ext uri="{FF2B5EF4-FFF2-40B4-BE49-F238E27FC236}">
                <a16:creationId xmlns:a16="http://schemas.microsoft.com/office/drawing/2014/main" id="{95D727A7-F8E1-49E4-A94E-7BCED332FFC1}"/>
              </a:ext>
            </a:extLst>
          </p:cNvPr>
          <p:cNvGraphicFramePr>
            <a:graphicFrameLocks noChangeAspect="1"/>
          </p:cNvGraphicFramePr>
          <p:nvPr/>
        </p:nvGraphicFramePr>
        <p:xfrm>
          <a:off x="503238" y="1700213"/>
          <a:ext cx="3708400" cy="1800225"/>
        </p:xfrm>
        <a:graphic>
          <a:graphicData uri="http://schemas.openxmlformats.org/presentationml/2006/ole">
            <mc:AlternateContent xmlns:mc="http://schemas.openxmlformats.org/markup-compatibility/2006">
              <mc:Choice xmlns:v="urn:schemas-microsoft-com:vml" Requires="v">
                <p:oleObj spid="_x0000_s161835" name="Visio" r:id="rId3" imgW="1871250" imgH="910958" progId="Visio.Drawing.11">
                  <p:embed/>
                </p:oleObj>
              </mc:Choice>
              <mc:Fallback>
                <p:oleObj name="Visio" r:id="rId3" imgW="1871250" imgH="910958"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700213"/>
                        <a:ext cx="3708400"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AutoShape 14">
            <a:extLst>
              <a:ext uri="{FF2B5EF4-FFF2-40B4-BE49-F238E27FC236}">
                <a16:creationId xmlns:a16="http://schemas.microsoft.com/office/drawing/2014/main" id="{FD9E4B17-8F99-4BB4-9330-66470CD1CD74}"/>
              </a:ext>
            </a:extLst>
          </p:cNvPr>
          <p:cNvSpPr>
            <a:spLocks noChangeArrowheads="1"/>
          </p:cNvSpPr>
          <p:nvPr/>
        </p:nvSpPr>
        <p:spPr bwMode="auto">
          <a:xfrm>
            <a:off x="4248150" y="2673350"/>
            <a:ext cx="431800" cy="32385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1807" name="Object 15">
            <a:extLst>
              <a:ext uri="{FF2B5EF4-FFF2-40B4-BE49-F238E27FC236}">
                <a16:creationId xmlns:a16="http://schemas.microsoft.com/office/drawing/2014/main" id="{8A741D4B-7C67-4A4C-96D2-F470B8B73C99}"/>
              </a:ext>
            </a:extLst>
          </p:cNvPr>
          <p:cNvGraphicFramePr>
            <a:graphicFrameLocks noChangeAspect="1"/>
          </p:cNvGraphicFramePr>
          <p:nvPr/>
        </p:nvGraphicFramePr>
        <p:xfrm>
          <a:off x="4714875" y="1520825"/>
          <a:ext cx="4429125" cy="1979613"/>
        </p:xfrm>
        <a:graphic>
          <a:graphicData uri="http://schemas.openxmlformats.org/presentationml/2006/ole">
            <mc:AlternateContent xmlns:mc="http://schemas.openxmlformats.org/markup-compatibility/2006">
              <mc:Choice xmlns:v="urn:schemas-microsoft-com:vml" Requires="v">
                <p:oleObj spid="_x0000_s161836" name="Visio" r:id="rId5" imgW="2143556" imgH="912103" progId="Visio.Drawing.11">
                  <p:embed/>
                </p:oleObj>
              </mc:Choice>
              <mc:Fallback>
                <p:oleObj name="Visio" r:id="rId5" imgW="2143556" imgH="912103" progId="Visio.Drawing.11">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75" y="1520825"/>
                        <a:ext cx="4429125" cy="197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2" name="Object 20">
            <a:extLst>
              <a:ext uri="{FF2B5EF4-FFF2-40B4-BE49-F238E27FC236}">
                <a16:creationId xmlns:a16="http://schemas.microsoft.com/office/drawing/2014/main" id="{F6C9F8F3-2285-4D5D-B973-DDE09D57F685}"/>
              </a:ext>
            </a:extLst>
          </p:cNvPr>
          <p:cNvGraphicFramePr>
            <a:graphicFrameLocks noChangeAspect="1"/>
          </p:cNvGraphicFramePr>
          <p:nvPr/>
        </p:nvGraphicFramePr>
        <p:xfrm>
          <a:off x="1238250" y="4005263"/>
          <a:ext cx="6289675" cy="965200"/>
        </p:xfrm>
        <a:graphic>
          <a:graphicData uri="http://schemas.openxmlformats.org/presentationml/2006/ole">
            <mc:AlternateContent xmlns:mc="http://schemas.openxmlformats.org/markup-compatibility/2006">
              <mc:Choice xmlns:v="urn:schemas-microsoft-com:vml" Requires="v">
                <p:oleObj spid="_x0000_s161837" name="Equation" r:id="rId7" imgW="2755800" imgH="393480" progId="Equation.DSMT4">
                  <p:embed/>
                </p:oleObj>
              </mc:Choice>
              <mc:Fallback>
                <p:oleObj name="Equation" r:id="rId7" imgW="2755800" imgH="39348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8250" y="4005263"/>
                        <a:ext cx="628967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1" name="Object 19">
            <a:extLst>
              <a:ext uri="{FF2B5EF4-FFF2-40B4-BE49-F238E27FC236}">
                <a16:creationId xmlns:a16="http://schemas.microsoft.com/office/drawing/2014/main" id="{3E4FF14B-6FF5-4DA3-A16E-808FD2B81C6F}"/>
              </a:ext>
            </a:extLst>
          </p:cNvPr>
          <p:cNvGraphicFramePr>
            <a:graphicFrameLocks noChangeAspect="1"/>
          </p:cNvGraphicFramePr>
          <p:nvPr/>
        </p:nvGraphicFramePr>
        <p:xfrm>
          <a:off x="1403350" y="3465513"/>
          <a:ext cx="4852988" cy="565150"/>
        </p:xfrm>
        <a:graphic>
          <a:graphicData uri="http://schemas.openxmlformats.org/presentationml/2006/ole">
            <mc:AlternateContent xmlns:mc="http://schemas.openxmlformats.org/markup-compatibility/2006">
              <mc:Choice xmlns:v="urn:schemas-microsoft-com:vml" Requires="v">
                <p:oleObj spid="_x0000_s161838" name="Equation" r:id="rId9" imgW="2120900" imgH="228600" progId="Equation.DSMT4">
                  <p:embed/>
                </p:oleObj>
              </mc:Choice>
              <mc:Fallback>
                <p:oleObj name="Equation" r:id="rId9" imgW="2120900" imgH="2286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465513"/>
                        <a:ext cx="485298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0" name="Object 18">
            <a:extLst>
              <a:ext uri="{FF2B5EF4-FFF2-40B4-BE49-F238E27FC236}">
                <a16:creationId xmlns:a16="http://schemas.microsoft.com/office/drawing/2014/main" id="{30B5C8FE-D521-4639-A712-08F3139745E9}"/>
              </a:ext>
            </a:extLst>
          </p:cNvPr>
          <p:cNvGraphicFramePr>
            <a:graphicFrameLocks noChangeAspect="1"/>
          </p:cNvGraphicFramePr>
          <p:nvPr/>
        </p:nvGraphicFramePr>
        <p:xfrm>
          <a:off x="1511300" y="4976813"/>
          <a:ext cx="6286500" cy="635000"/>
        </p:xfrm>
        <a:graphic>
          <a:graphicData uri="http://schemas.openxmlformats.org/presentationml/2006/ole">
            <mc:AlternateContent xmlns:mc="http://schemas.openxmlformats.org/markup-compatibility/2006">
              <mc:Choice xmlns:v="urn:schemas-microsoft-com:vml" Requires="v">
                <p:oleObj spid="_x0000_s161839" name="Equation" r:id="rId11" imgW="2755900" imgH="254000" progId="Equation.DSMT4">
                  <p:embed/>
                </p:oleObj>
              </mc:Choice>
              <mc:Fallback>
                <p:oleObj name="Equation" r:id="rId11" imgW="2755900" imgH="2540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4976813"/>
                        <a:ext cx="62865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09" name="Object 17">
            <a:extLst>
              <a:ext uri="{FF2B5EF4-FFF2-40B4-BE49-F238E27FC236}">
                <a16:creationId xmlns:a16="http://schemas.microsoft.com/office/drawing/2014/main" id="{A809B393-4155-4397-A224-F0640C522599}"/>
              </a:ext>
            </a:extLst>
          </p:cNvPr>
          <p:cNvGraphicFramePr>
            <a:graphicFrameLocks noChangeAspect="1"/>
          </p:cNvGraphicFramePr>
          <p:nvPr/>
        </p:nvGraphicFramePr>
        <p:xfrm>
          <a:off x="1511300" y="5624513"/>
          <a:ext cx="6372225" cy="635000"/>
        </p:xfrm>
        <a:graphic>
          <a:graphicData uri="http://schemas.openxmlformats.org/presentationml/2006/ole">
            <mc:AlternateContent xmlns:mc="http://schemas.openxmlformats.org/markup-compatibility/2006">
              <mc:Choice xmlns:v="urn:schemas-microsoft-com:vml" Requires="v">
                <p:oleObj spid="_x0000_s161840" name="Equation" r:id="rId13" imgW="2794000" imgH="254000" progId="Equation.DSMT4">
                  <p:embed/>
                </p:oleObj>
              </mc:Choice>
              <mc:Fallback>
                <p:oleObj name="Equation" r:id="rId13" imgW="2794000" imgH="2540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1300" y="5624513"/>
                        <a:ext cx="63722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6" name="Rectangle 24">
            <a:extLst>
              <a:ext uri="{FF2B5EF4-FFF2-40B4-BE49-F238E27FC236}">
                <a16:creationId xmlns:a16="http://schemas.microsoft.com/office/drawing/2014/main" id="{B4700B32-73FD-4EE5-94AC-58AAEAF463BB}"/>
              </a:ext>
            </a:extLst>
          </p:cNvPr>
          <p:cNvSpPr>
            <a:spLocks noChangeArrowheads="1"/>
          </p:cNvSpPr>
          <p:nvPr/>
        </p:nvSpPr>
        <p:spPr bwMode="auto">
          <a:xfrm>
            <a:off x="0" y="3738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8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8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8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8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18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18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1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4" name="Rectangle 8">
            <a:extLst>
              <a:ext uri="{FF2B5EF4-FFF2-40B4-BE49-F238E27FC236}">
                <a16:creationId xmlns:a16="http://schemas.microsoft.com/office/drawing/2014/main" id="{5A3B34F0-D1DF-4E9D-8F80-FBAD6A5D500D}"/>
              </a:ext>
            </a:extLst>
          </p:cNvPr>
          <p:cNvSpPr>
            <a:spLocks noChangeArrowheads="1"/>
          </p:cNvSpPr>
          <p:nvPr/>
        </p:nvSpPr>
        <p:spPr bwMode="auto">
          <a:xfrm>
            <a:off x="395288" y="873125"/>
            <a:ext cx="2989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）电路去耦后的相量模型为</a:t>
            </a:r>
          </a:p>
        </p:txBody>
      </p:sp>
      <p:grpSp>
        <p:nvGrpSpPr>
          <p:cNvPr id="162832" name="Group 16">
            <a:extLst>
              <a:ext uri="{FF2B5EF4-FFF2-40B4-BE49-F238E27FC236}">
                <a16:creationId xmlns:a16="http://schemas.microsoft.com/office/drawing/2014/main" id="{ECC20440-0E86-4471-8DF7-EF127B18BCB3}"/>
              </a:ext>
            </a:extLst>
          </p:cNvPr>
          <p:cNvGrpSpPr>
            <a:grpSpLocks/>
          </p:cNvGrpSpPr>
          <p:nvPr/>
        </p:nvGrpSpPr>
        <p:grpSpPr bwMode="auto">
          <a:xfrm>
            <a:off x="792163" y="3284538"/>
            <a:ext cx="7442200" cy="1430337"/>
            <a:chOff x="453" y="2646"/>
            <a:chExt cx="4688" cy="901"/>
          </a:xfrm>
        </p:grpSpPr>
        <p:graphicFrame>
          <p:nvGraphicFramePr>
            <p:cNvPr id="162826" name="Object 10">
              <a:extLst>
                <a:ext uri="{FF2B5EF4-FFF2-40B4-BE49-F238E27FC236}">
                  <a16:creationId xmlns:a16="http://schemas.microsoft.com/office/drawing/2014/main" id="{C778BFF5-DF97-46C8-AE0E-98BEF48EB73A}"/>
                </a:ext>
              </a:extLst>
            </p:cNvPr>
            <p:cNvGraphicFramePr>
              <a:graphicFrameLocks noChangeAspect="1"/>
            </p:cNvGraphicFramePr>
            <p:nvPr/>
          </p:nvGraphicFramePr>
          <p:xfrm>
            <a:off x="1141" y="2646"/>
            <a:ext cx="4000" cy="901"/>
          </p:xfrm>
          <a:graphic>
            <a:graphicData uri="http://schemas.openxmlformats.org/presentationml/2006/ole">
              <mc:AlternateContent xmlns:mc="http://schemas.openxmlformats.org/markup-compatibility/2006">
                <mc:Choice xmlns:v="urn:schemas-microsoft-com:vml" Requires="v">
                  <p:oleObj spid="_x0000_s162844" name="Equation" r:id="rId3" imgW="3213000" imgH="634680" progId="Equation.DSMT4">
                    <p:embed/>
                  </p:oleObj>
                </mc:Choice>
                <mc:Fallback>
                  <p:oleObj name="Equation" r:id="rId3" imgW="3213000" imgH="6346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 y="2646"/>
                          <a:ext cx="4000" cy="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28" name="Rectangle 12">
              <a:extLst>
                <a:ext uri="{FF2B5EF4-FFF2-40B4-BE49-F238E27FC236}">
                  <a16:creationId xmlns:a16="http://schemas.microsoft.com/office/drawing/2014/main" id="{639DCFE4-C862-439F-9126-D934FAF74484}"/>
                </a:ext>
              </a:extLst>
            </p:cNvPr>
            <p:cNvSpPr>
              <a:spLocks noChangeArrowheads="1"/>
            </p:cNvSpPr>
            <p:nvPr/>
          </p:nvSpPr>
          <p:spPr bwMode="auto">
            <a:xfrm>
              <a:off x="453" y="284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所以：</a:t>
              </a:r>
            </a:p>
          </p:txBody>
        </p:sp>
      </p:grpSp>
      <p:grpSp>
        <p:nvGrpSpPr>
          <p:cNvPr id="162833" name="Group 17">
            <a:extLst>
              <a:ext uri="{FF2B5EF4-FFF2-40B4-BE49-F238E27FC236}">
                <a16:creationId xmlns:a16="http://schemas.microsoft.com/office/drawing/2014/main" id="{8E1A5642-F188-4C3E-B29B-011B9022D4E3}"/>
              </a:ext>
            </a:extLst>
          </p:cNvPr>
          <p:cNvGrpSpPr>
            <a:grpSpLocks/>
          </p:cNvGrpSpPr>
          <p:nvPr/>
        </p:nvGrpSpPr>
        <p:grpSpPr bwMode="auto">
          <a:xfrm>
            <a:off x="792163" y="4701123"/>
            <a:ext cx="6148388" cy="785812"/>
            <a:chOff x="612" y="3407"/>
            <a:chExt cx="3873" cy="495"/>
          </a:xfrm>
        </p:grpSpPr>
        <p:graphicFrame>
          <p:nvGraphicFramePr>
            <p:cNvPr id="162829" name="Object 13">
              <a:extLst>
                <a:ext uri="{FF2B5EF4-FFF2-40B4-BE49-F238E27FC236}">
                  <a16:creationId xmlns:a16="http://schemas.microsoft.com/office/drawing/2014/main" id="{9DA89090-744B-4C94-993D-D491BFA24133}"/>
                </a:ext>
              </a:extLst>
            </p:cNvPr>
            <p:cNvGraphicFramePr>
              <a:graphicFrameLocks noChangeAspect="1"/>
            </p:cNvGraphicFramePr>
            <p:nvPr/>
          </p:nvGraphicFramePr>
          <p:xfrm>
            <a:off x="1478" y="3475"/>
            <a:ext cx="3007" cy="427"/>
          </p:xfrm>
          <a:graphic>
            <a:graphicData uri="http://schemas.openxmlformats.org/presentationml/2006/ole">
              <mc:AlternateContent xmlns:mc="http://schemas.openxmlformats.org/markup-compatibility/2006">
                <mc:Choice xmlns:v="urn:schemas-microsoft-com:vml" Requires="v">
                  <p:oleObj spid="_x0000_s162845" name="Equation" r:id="rId5" imgW="1942920" imgH="279360" progId="Equation.DSMT4">
                    <p:embed/>
                  </p:oleObj>
                </mc:Choice>
                <mc:Fallback>
                  <p:oleObj name="Equation" r:id="rId5" imgW="1942920" imgH="27936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8" y="3475"/>
                          <a:ext cx="3007"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31" name="Rectangle 15">
              <a:extLst>
                <a:ext uri="{FF2B5EF4-FFF2-40B4-BE49-F238E27FC236}">
                  <a16:creationId xmlns:a16="http://schemas.microsoft.com/office/drawing/2014/main" id="{F66FC8A2-440E-4FD8-BB54-52A9299C870D}"/>
                </a:ext>
              </a:extLst>
            </p:cNvPr>
            <p:cNvSpPr>
              <a:spLocks noChangeArrowheads="1"/>
            </p:cNvSpPr>
            <p:nvPr/>
          </p:nvSpPr>
          <p:spPr bwMode="auto">
            <a:xfrm>
              <a:off x="612" y="340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即：</a:t>
              </a:r>
            </a:p>
          </p:txBody>
        </p:sp>
      </p:grpSp>
      <p:graphicFrame>
        <p:nvGraphicFramePr>
          <p:cNvPr id="162834" name="Object 18">
            <a:extLst>
              <a:ext uri="{FF2B5EF4-FFF2-40B4-BE49-F238E27FC236}">
                <a16:creationId xmlns:a16="http://schemas.microsoft.com/office/drawing/2014/main" id="{C986CB92-FDFA-4AF2-8CFF-4AE5AB43BA11}"/>
              </a:ext>
            </a:extLst>
          </p:cNvPr>
          <p:cNvGraphicFramePr>
            <a:graphicFrameLocks noChangeAspect="1"/>
          </p:cNvGraphicFramePr>
          <p:nvPr>
            <p:extLst>
              <p:ext uri="{D42A27DB-BD31-4B8C-83A1-F6EECF244321}">
                <p14:modId xmlns:p14="http://schemas.microsoft.com/office/powerpoint/2010/main" val="1492418206"/>
              </p:ext>
            </p:extLst>
          </p:nvPr>
        </p:nvGraphicFramePr>
        <p:xfrm>
          <a:off x="3744913" y="237919"/>
          <a:ext cx="5399087" cy="2873375"/>
        </p:xfrm>
        <a:graphic>
          <a:graphicData uri="http://schemas.openxmlformats.org/presentationml/2006/ole">
            <mc:AlternateContent xmlns:mc="http://schemas.openxmlformats.org/markup-compatibility/2006">
              <mc:Choice xmlns:v="urn:schemas-microsoft-com:vml" Requires="v">
                <p:oleObj spid="_x0000_s162846" name="Visio" r:id="rId7" imgW="2779776" imgH="1571549" progId="Visio.Drawing.11">
                  <p:embed/>
                </p:oleObj>
              </mc:Choice>
              <mc:Fallback>
                <p:oleObj name="Visio" r:id="rId7" imgW="2779776" imgH="1571549" progId="Visio.Drawing.11">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913" y="237919"/>
                        <a:ext cx="5399087"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4">
            <a:extLst>
              <a:ext uri="{FF2B5EF4-FFF2-40B4-BE49-F238E27FC236}">
                <a16:creationId xmlns:a16="http://schemas.microsoft.com/office/drawing/2014/main" id="{281C3648-613C-4E9C-BB71-B7209D27D9B3}"/>
              </a:ext>
            </a:extLst>
          </p:cNvPr>
          <p:cNvSpPr>
            <a:spLocks noChangeArrowheads="1"/>
          </p:cNvSpPr>
          <p:nvPr/>
        </p:nvSpPr>
        <p:spPr bwMode="auto">
          <a:xfrm>
            <a:off x="797404" y="5600701"/>
            <a:ext cx="4360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列写回路的</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KVL</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blinds(horizontal)">
                                      <p:cBhvr>
                                        <p:cTn id="7" dur="500"/>
                                        <p:tgtEl>
                                          <p:spTgt spid="162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162832"/>
                                        </p:tgtEl>
                                        <p:attrNameLst>
                                          <p:attrName>style.visibility</p:attrName>
                                        </p:attrNameLst>
                                      </p:cBhvr>
                                      <p:to>
                                        <p:strVal val="visible"/>
                                      </p:to>
                                    </p:set>
                                    <p:anim calcmode="lin" valueType="num">
                                      <p:cBhvr>
                                        <p:cTn id="12" dur="1000" fill="hold"/>
                                        <p:tgtEl>
                                          <p:spTgt spid="162832"/>
                                        </p:tgtEl>
                                        <p:attrNameLst>
                                          <p:attrName>ppt_x</p:attrName>
                                        </p:attrNameLst>
                                      </p:cBhvr>
                                      <p:tavLst>
                                        <p:tav tm="0">
                                          <p:val>
                                            <p:strVal val="#ppt_x-.2"/>
                                          </p:val>
                                        </p:tav>
                                        <p:tav tm="100000">
                                          <p:val>
                                            <p:strVal val="#ppt_x"/>
                                          </p:val>
                                        </p:tav>
                                      </p:tavLst>
                                    </p:anim>
                                    <p:anim calcmode="lin" valueType="num">
                                      <p:cBhvr>
                                        <p:cTn id="13" dur="1000" fill="hold"/>
                                        <p:tgtEl>
                                          <p:spTgt spid="16283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28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62833"/>
                                        </p:tgtEl>
                                        <p:attrNameLst>
                                          <p:attrName>style.visibility</p:attrName>
                                        </p:attrNameLst>
                                      </p:cBhvr>
                                      <p:to>
                                        <p:strVal val="visible"/>
                                      </p:to>
                                    </p:set>
                                    <p:animEffect transition="in" filter="checkerboard(across)">
                                      <p:cBhvr>
                                        <p:cTn id="19" dur="500"/>
                                        <p:tgtEl>
                                          <p:spTgt spid="162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738" name="Group 58">
            <a:extLst>
              <a:ext uri="{FF2B5EF4-FFF2-40B4-BE49-F238E27FC236}">
                <a16:creationId xmlns:a16="http://schemas.microsoft.com/office/drawing/2014/main" id="{D6B09D36-3979-44DC-9FA3-646A5ED73B13}"/>
              </a:ext>
            </a:extLst>
          </p:cNvPr>
          <p:cNvGrpSpPr>
            <a:grpSpLocks/>
          </p:cNvGrpSpPr>
          <p:nvPr/>
        </p:nvGrpSpPr>
        <p:grpSpPr bwMode="auto">
          <a:xfrm>
            <a:off x="3192463" y="152400"/>
            <a:ext cx="5843587" cy="2089150"/>
            <a:chOff x="476" y="2341"/>
            <a:chExt cx="3681" cy="1316"/>
          </a:xfrm>
        </p:grpSpPr>
        <p:sp>
          <p:nvSpPr>
            <p:cNvPr id="199739" name="Line 59">
              <a:extLst>
                <a:ext uri="{FF2B5EF4-FFF2-40B4-BE49-F238E27FC236}">
                  <a16:creationId xmlns:a16="http://schemas.microsoft.com/office/drawing/2014/main" id="{7DA709AA-4E2B-40C5-8AD7-E2790628B645}"/>
                </a:ext>
              </a:extLst>
            </p:cNvPr>
            <p:cNvSpPr>
              <a:spLocks noChangeShapeType="1"/>
            </p:cNvSpPr>
            <p:nvPr/>
          </p:nvSpPr>
          <p:spPr bwMode="auto">
            <a:xfrm flipV="1">
              <a:off x="2744" y="2704"/>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0" name="Line 60">
              <a:extLst>
                <a:ext uri="{FF2B5EF4-FFF2-40B4-BE49-F238E27FC236}">
                  <a16:creationId xmlns:a16="http://schemas.microsoft.com/office/drawing/2014/main" id="{C4400305-497C-4AEF-B0C5-5A3946A7F823}"/>
                </a:ext>
              </a:extLst>
            </p:cNvPr>
            <p:cNvSpPr>
              <a:spLocks noChangeShapeType="1"/>
            </p:cNvSpPr>
            <p:nvPr/>
          </p:nvSpPr>
          <p:spPr bwMode="auto">
            <a:xfrm flipH="1" flipV="1">
              <a:off x="975" y="2704"/>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1" name="Oval 61">
              <a:extLst>
                <a:ext uri="{FF2B5EF4-FFF2-40B4-BE49-F238E27FC236}">
                  <a16:creationId xmlns:a16="http://schemas.microsoft.com/office/drawing/2014/main" id="{253B73CA-85A5-4CE2-99A0-58300172B7D4}"/>
                </a:ext>
              </a:extLst>
            </p:cNvPr>
            <p:cNvSpPr>
              <a:spLocks noChangeArrowheads="1"/>
            </p:cNvSpPr>
            <p:nvPr/>
          </p:nvSpPr>
          <p:spPr bwMode="auto">
            <a:xfrm>
              <a:off x="793" y="2976"/>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2" name="Line 62">
              <a:extLst>
                <a:ext uri="{FF2B5EF4-FFF2-40B4-BE49-F238E27FC236}">
                  <a16:creationId xmlns:a16="http://schemas.microsoft.com/office/drawing/2014/main" id="{A88FF8E9-E0FA-4701-92D2-FB9F2498A98D}"/>
                </a:ext>
              </a:extLst>
            </p:cNvPr>
            <p:cNvSpPr>
              <a:spLocks noChangeShapeType="1"/>
            </p:cNvSpPr>
            <p:nvPr/>
          </p:nvSpPr>
          <p:spPr bwMode="auto">
            <a:xfrm flipH="1">
              <a:off x="2245" y="3339"/>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3" name="Line 63">
              <a:extLst>
                <a:ext uri="{FF2B5EF4-FFF2-40B4-BE49-F238E27FC236}">
                  <a16:creationId xmlns:a16="http://schemas.microsoft.com/office/drawing/2014/main" id="{E08C552A-84C1-4A01-8055-BB55125E7828}"/>
                </a:ext>
              </a:extLst>
            </p:cNvPr>
            <p:cNvSpPr>
              <a:spLocks noChangeShapeType="1"/>
            </p:cNvSpPr>
            <p:nvPr/>
          </p:nvSpPr>
          <p:spPr bwMode="auto">
            <a:xfrm>
              <a:off x="2245" y="2704"/>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4" name="Line 64">
              <a:extLst>
                <a:ext uri="{FF2B5EF4-FFF2-40B4-BE49-F238E27FC236}">
                  <a16:creationId xmlns:a16="http://schemas.microsoft.com/office/drawing/2014/main" id="{F19C378D-54F5-4D13-AB6F-6C15E8C27735}"/>
                </a:ext>
              </a:extLst>
            </p:cNvPr>
            <p:cNvSpPr>
              <a:spLocks noChangeShapeType="1"/>
            </p:cNvSpPr>
            <p:nvPr/>
          </p:nvSpPr>
          <p:spPr bwMode="auto">
            <a:xfrm>
              <a:off x="2743" y="3339"/>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5" name="Line 65">
              <a:extLst>
                <a:ext uri="{FF2B5EF4-FFF2-40B4-BE49-F238E27FC236}">
                  <a16:creationId xmlns:a16="http://schemas.microsoft.com/office/drawing/2014/main" id="{9F64877E-C65B-4A44-B158-65CE20762D50}"/>
                </a:ext>
              </a:extLst>
            </p:cNvPr>
            <p:cNvSpPr>
              <a:spLocks noChangeShapeType="1"/>
            </p:cNvSpPr>
            <p:nvPr/>
          </p:nvSpPr>
          <p:spPr bwMode="auto">
            <a:xfrm>
              <a:off x="2743" y="2704"/>
              <a:ext cx="0" cy="2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6" name="Line 66">
              <a:extLst>
                <a:ext uri="{FF2B5EF4-FFF2-40B4-BE49-F238E27FC236}">
                  <a16:creationId xmlns:a16="http://schemas.microsoft.com/office/drawing/2014/main" id="{8499818B-1339-47BE-A368-B8B6E8F9E510}"/>
                </a:ext>
              </a:extLst>
            </p:cNvPr>
            <p:cNvSpPr>
              <a:spLocks noChangeShapeType="1"/>
            </p:cNvSpPr>
            <p:nvPr/>
          </p:nvSpPr>
          <p:spPr bwMode="auto">
            <a:xfrm flipV="1">
              <a:off x="2743" y="3657"/>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7" name="Line 67">
              <a:extLst>
                <a:ext uri="{FF2B5EF4-FFF2-40B4-BE49-F238E27FC236}">
                  <a16:creationId xmlns:a16="http://schemas.microsoft.com/office/drawing/2014/main" id="{D18EAC4F-6C48-4DC2-B4B3-C37B834F4E6C}"/>
                </a:ext>
              </a:extLst>
            </p:cNvPr>
            <p:cNvSpPr>
              <a:spLocks noChangeShapeType="1"/>
            </p:cNvSpPr>
            <p:nvPr/>
          </p:nvSpPr>
          <p:spPr bwMode="auto">
            <a:xfrm>
              <a:off x="3742" y="2704"/>
              <a:ext cx="272"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48" name="Text Box 68">
              <a:extLst>
                <a:ext uri="{FF2B5EF4-FFF2-40B4-BE49-F238E27FC236}">
                  <a16:creationId xmlns:a16="http://schemas.microsoft.com/office/drawing/2014/main" id="{7CA126BF-2A04-4F73-B357-E30BC317ACC6}"/>
                </a:ext>
              </a:extLst>
            </p:cNvPr>
            <p:cNvSpPr txBox="1">
              <a:spLocks noChangeArrowheads="1"/>
            </p:cNvSpPr>
            <p:nvPr/>
          </p:nvSpPr>
          <p:spPr bwMode="auto">
            <a:xfrm>
              <a:off x="2243" y="274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9749" name="Text Box 69">
              <a:extLst>
                <a:ext uri="{FF2B5EF4-FFF2-40B4-BE49-F238E27FC236}">
                  <a16:creationId xmlns:a16="http://schemas.microsoft.com/office/drawing/2014/main" id="{AE47762E-4B1B-40BA-BCEC-BB847F36DB72}"/>
                </a:ext>
              </a:extLst>
            </p:cNvPr>
            <p:cNvSpPr txBox="1">
              <a:spLocks noChangeArrowheads="1"/>
            </p:cNvSpPr>
            <p:nvPr/>
          </p:nvSpPr>
          <p:spPr bwMode="auto">
            <a:xfrm>
              <a:off x="2517" y="2749"/>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9750" name="Text Box 70">
              <a:extLst>
                <a:ext uri="{FF2B5EF4-FFF2-40B4-BE49-F238E27FC236}">
                  <a16:creationId xmlns:a16="http://schemas.microsoft.com/office/drawing/2014/main" id="{AEB0CBF0-C458-49E9-99CF-990C078CD188}"/>
                </a:ext>
              </a:extLst>
            </p:cNvPr>
            <p:cNvSpPr txBox="1">
              <a:spLocks noChangeArrowheads="1"/>
            </p:cNvSpPr>
            <p:nvPr/>
          </p:nvSpPr>
          <p:spPr bwMode="auto">
            <a:xfrm>
              <a:off x="1773" y="3022"/>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1" name="Line 71">
              <a:extLst>
                <a:ext uri="{FF2B5EF4-FFF2-40B4-BE49-F238E27FC236}">
                  <a16:creationId xmlns:a16="http://schemas.microsoft.com/office/drawing/2014/main" id="{EEF0E604-9E18-48FB-8BEA-AC74525ACE79}"/>
                </a:ext>
              </a:extLst>
            </p:cNvPr>
            <p:cNvSpPr>
              <a:spLocks noChangeShapeType="1"/>
            </p:cNvSpPr>
            <p:nvPr/>
          </p:nvSpPr>
          <p:spPr bwMode="auto">
            <a:xfrm>
              <a:off x="1065" y="2704"/>
              <a:ext cx="27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2" name="Arc 72">
              <a:extLst>
                <a:ext uri="{FF2B5EF4-FFF2-40B4-BE49-F238E27FC236}">
                  <a16:creationId xmlns:a16="http://schemas.microsoft.com/office/drawing/2014/main" id="{6DDE8376-7851-456D-97E4-52F5C434F15B}"/>
                </a:ext>
              </a:extLst>
            </p:cNvPr>
            <p:cNvSpPr>
              <a:spLocks/>
            </p:cNvSpPr>
            <p:nvPr/>
          </p:nvSpPr>
          <p:spPr bwMode="auto">
            <a:xfrm rot="10800000" flipV="1">
              <a:off x="2108" y="2523"/>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3" name="Arc 73">
              <a:extLst>
                <a:ext uri="{FF2B5EF4-FFF2-40B4-BE49-F238E27FC236}">
                  <a16:creationId xmlns:a16="http://schemas.microsoft.com/office/drawing/2014/main" id="{9D750539-00AD-4237-B024-1703825F603B}"/>
                </a:ext>
              </a:extLst>
            </p:cNvPr>
            <p:cNvSpPr>
              <a:spLocks/>
            </p:cNvSpPr>
            <p:nvPr/>
          </p:nvSpPr>
          <p:spPr bwMode="auto">
            <a:xfrm rot="-10800000" flipH="1" flipV="1">
              <a:off x="2743" y="2523"/>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99754" name="Object 74">
              <a:extLst>
                <a:ext uri="{FF2B5EF4-FFF2-40B4-BE49-F238E27FC236}">
                  <a16:creationId xmlns:a16="http://schemas.microsoft.com/office/drawing/2014/main" id="{C0C0608C-C97A-46C7-9F15-5B5E6E25894F}"/>
                </a:ext>
              </a:extLst>
            </p:cNvPr>
            <p:cNvGraphicFramePr>
              <a:graphicFrameLocks noChangeAspect="1"/>
            </p:cNvGraphicFramePr>
            <p:nvPr/>
          </p:nvGraphicFramePr>
          <p:xfrm>
            <a:off x="1111" y="2541"/>
            <a:ext cx="211" cy="490"/>
          </p:xfrm>
          <a:graphic>
            <a:graphicData uri="http://schemas.openxmlformats.org/presentationml/2006/ole">
              <mc:AlternateContent xmlns:mc="http://schemas.openxmlformats.org/markup-compatibility/2006">
                <mc:Choice xmlns:v="urn:schemas-microsoft-com:vml" Requires="v">
                  <p:oleObj spid="_x0000_s199824" name="公式" r:id="rId3" imgW="164880" imgH="330120" progId="Equation.3">
                    <p:embed/>
                  </p:oleObj>
                </mc:Choice>
                <mc:Fallback>
                  <p:oleObj name="公式" r:id="rId3" imgW="164880" imgH="330120" progId="Equation.3">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2541"/>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755" name="Object 75">
              <a:extLst>
                <a:ext uri="{FF2B5EF4-FFF2-40B4-BE49-F238E27FC236}">
                  <a16:creationId xmlns:a16="http://schemas.microsoft.com/office/drawing/2014/main" id="{0061B007-E358-4566-AB4A-2EB6058023E4}"/>
                </a:ext>
              </a:extLst>
            </p:cNvPr>
            <p:cNvGraphicFramePr>
              <a:graphicFrameLocks noChangeAspect="1"/>
            </p:cNvGraphicFramePr>
            <p:nvPr/>
          </p:nvGraphicFramePr>
          <p:xfrm>
            <a:off x="3787" y="2632"/>
            <a:ext cx="247" cy="408"/>
          </p:xfrm>
          <a:graphic>
            <a:graphicData uri="http://schemas.openxmlformats.org/presentationml/2006/ole">
              <mc:AlternateContent xmlns:mc="http://schemas.openxmlformats.org/markup-compatibility/2006">
                <mc:Choice xmlns:v="urn:schemas-microsoft-com:vml" Requires="v">
                  <p:oleObj spid="_x0000_s199825" name="公式" r:id="rId5" imgW="190440" imgH="304560" progId="Equation.3">
                    <p:embed/>
                  </p:oleObj>
                </mc:Choice>
                <mc:Fallback>
                  <p:oleObj name="公式" r:id="rId5" imgW="190440" imgH="304560" progId="Equation.3">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2632"/>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756" name="Text Box 76">
              <a:extLst>
                <a:ext uri="{FF2B5EF4-FFF2-40B4-BE49-F238E27FC236}">
                  <a16:creationId xmlns:a16="http://schemas.microsoft.com/office/drawing/2014/main" id="{8DEB82FD-B122-4904-82A1-86D792E00022}"/>
                </a:ext>
              </a:extLst>
            </p:cNvPr>
            <p:cNvSpPr txBox="1">
              <a:spLocks noChangeArrowheads="1"/>
            </p:cNvSpPr>
            <p:nvPr/>
          </p:nvSpPr>
          <p:spPr bwMode="auto">
            <a:xfrm>
              <a:off x="2744" y="3022"/>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7" name="Text Box 77">
              <a:extLst>
                <a:ext uri="{FF2B5EF4-FFF2-40B4-BE49-F238E27FC236}">
                  <a16:creationId xmlns:a16="http://schemas.microsoft.com/office/drawing/2014/main" id="{CF9C24DE-12CD-46C0-8AC6-5AD5BA3894F8}"/>
                </a:ext>
              </a:extLst>
            </p:cNvPr>
            <p:cNvSpPr txBox="1">
              <a:spLocks noChangeArrowheads="1"/>
            </p:cNvSpPr>
            <p:nvPr/>
          </p:nvSpPr>
          <p:spPr bwMode="auto">
            <a:xfrm>
              <a:off x="2245" y="234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M</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8" name="Line 78">
              <a:extLst>
                <a:ext uri="{FF2B5EF4-FFF2-40B4-BE49-F238E27FC236}">
                  <a16:creationId xmlns:a16="http://schemas.microsoft.com/office/drawing/2014/main" id="{7A3704F8-DB8E-4DB7-A805-A79351630902}"/>
                </a:ext>
              </a:extLst>
            </p:cNvPr>
            <p:cNvSpPr>
              <a:spLocks noChangeShapeType="1"/>
            </p:cNvSpPr>
            <p:nvPr/>
          </p:nvSpPr>
          <p:spPr bwMode="auto">
            <a:xfrm flipH="1">
              <a:off x="974" y="3657"/>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59" name="Text Box 79">
              <a:extLst>
                <a:ext uri="{FF2B5EF4-FFF2-40B4-BE49-F238E27FC236}">
                  <a16:creationId xmlns:a16="http://schemas.microsoft.com/office/drawing/2014/main" id="{F28D1B39-CA75-490A-981A-44FF77B57018}"/>
                </a:ext>
              </a:extLst>
            </p:cNvPr>
            <p:cNvSpPr txBox="1">
              <a:spLocks noChangeArrowheads="1"/>
            </p:cNvSpPr>
            <p:nvPr/>
          </p:nvSpPr>
          <p:spPr bwMode="auto">
            <a:xfrm>
              <a:off x="755" y="2671"/>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9760" name="Text Box 80">
              <a:extLst>
                <a:ext uri="{FF2B5EF4-FFF2-40B4-BE49-F238E27FC236}">
                  <a16:creationId xmlns:a16="http://schemas.microsoft.com/office/drawing/2014/main" id="{FE682C86-AF5F-4AC5-ADFD-117E2FEF34E1}"/>
                </a:ext>
              </a:extLst>
            </p:cNvPr>
            <p:cNvSpPr txBox="1">
              <a:spLocks noChangeArrowheads="1"/>
            </p:cNvSpPr>
            <p:nvPr/>
          </p:nvSpPr>
          <p:spPr bwMode="auto">
            <a:xfrm>
              <a:off x="702" y="3294"/>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99761" name="Object 81">
              <a:extLst>
                <a:ext uri="{FF2B5EF4-FFF2-40B4-BE49-F238E27FC236}">
                  <a16:creationId xmlns:a16="http://schemas.microsoft.com/office/drawing/2014/main" id="{E7D67930-A04D-40C7-94F4-6948269200E0}"/>
                </a:ext>
              </a:extLst>
            </p:cNvPr>
            <p:cNvGraphicFramePr>
              <a:graphicFrameLocks noChangeAspect="1"/>
            </p:cNvGraphicFramePr>
            <p:nvPr/>
          </p:nvGraphicFramePr>
          <p:xfrm>
            <a:off x="476" y="2895"/>
            <a:ext cx="274" cy="464"/>
          </p:xfrm>
          <a:graphic>
            <a:graphicData uri="http://schemas.openxmlformats.org/presentationml/2006/ole">
              <mc:AlternateContent xmlns:mc="http://schemas.openxmlformats.org/markup-compatibility/2006">
                <mc:Choice xmlns:v="urn:schemas-microsoft-com:vml" Requires="v">
                  <p:oleObj spid="_x0000_s199826" name="公式" r:id="rId7" imgW="228600" imgH="317160" progId="Equation.3">
                    <p:embed/>
                  </p:oleObj>
                </mc:Choice>
                <mc:Fallback>
                  <p:oleObj name="公式" r:id="rId7" imgW="228600" imgH="317160" progId="Equation.3">
                    <p:embed/>
                    <p:pic>
                      <p:nvPicPr>
                        <p:cNvPr id="0"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2895"/>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762" name="Line 82">
              <a:extLst>
                <a:ext uri="{FF2B5EF4-FFF2-40B4-BE49-F238E27FC236}">
                  <a16:creationId xmlns:a16="http://schemas.microsoft.com/office/drawing/2014/main" id="{B38F4E86-C9D0-4F4B-8829-871A38F68017}"/>
                </a:ext>
              </a:extLst>
            </p:cNvPr>
            <p:cNvSpPr>
              <a:spLocks noChangeShapeType="1"/>
            </p:cNvSpPr>
            <p:nvPr/>
          </p:nvSpPr>
          <p:spPr bwMode="auto">
            <a:xfrm>
              <a:off x="972" y="2694"/>
              <a:ext cx="2" cy="9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63" name="Line 83">
              <a:extLst>
                <a:ext uri="{FF2B5EF4-FFF2-40B4-BE49-F238E27FC236}">
                  <a16:creationId xmlns:a16="http://schemas.microsoft.com/office/drawing/2014/main" id="{95C54276-1013-4CFE-A087-7CB4BAD598F4}"/>
                </a:ext>
              </a:extLst>
            </p:cNvPr>
            <p:cNvSpPr>
              <a:spLocks noChangeShapeType="1"/>
            </p:cNvSpPr>
            <p:nvPr/>
          </p:nvSpPr>
          <p:spPr bwMode="auto">
            <a:xfrm flipV="1">
              <a:off x="4150" y="2704"/>
              <a:ext cx="7"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64" name="Text Box 84">
              <a:extLst>
                <a:ext uri="{FF2B5EF4-FFF2-40B4-BE49-F238E27FC236}">
                  <a16:creationId xmlns:a16="http://schemas.microsoft.com/office/drawing/2014/main" id="{34427955-7EF7-4452-BADA-75D6D39DCEE6}"/>
                </a:ext>
              </a:extLst>
            </p:cNvPr>
            <p:cNvSpPr txBox="1">
              <a:spLocks noChangeArrowheads="1"/>
            </p:cNvSpPr>
            <p:nvPr/>
          </p:nvSpPr>
          <p:spPr bwMode="auto">
            <a:xfrm>
              <a:off x="1555" y="2713"/>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65" name="Text Box 85">
              <a:extLst>
                <a:ext uri="{FF2B5EF4-FFF2-40B4-BE49-F238E27FC236}">
                  <a16:creationId xmlns:a16="http://schemas.microsoft.com/office/drawing/2014/main" id="{ABD4810A-02B2-41F1-B594-089A45AA2668}"/>
                </a:ext>
              </a:extLst>
            </p:cNvPr>
            <p:cNvSpPr txBox="1">
              <a:spLocks noChangeArrowheads="1"/>
            </p:cNvSpPr>
            <p:nvPr/>
          </p:nvSpPr>
          <p:spPr bwMode="auto">
            <a:xfrm>
              <a:off x="3171" y="271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66" name="Rectangle 86">
              <a:extLst>
                <a:ext uri="{FF2B5EF4-FFF2-40B4-BE49-F238E27FC236}">
                  <a16:creationId xmlns:a16="http://schemas.microsoft.com/office/drawing/2014/main" id="{6F904816-C48A-489A-BB0D-65345238B02C}"/>
                </a:ext>
              </a:extLst>
            </p:cNvPr>
            <p:cNvSpPr>
              <a:spLocks noChangeArrowheads="1"/>
            </p:cNvSpPr>
            <p:nvPr/>
          </p:nvSpPr>
          <p:spPr bwMode="auto">
            <a:xfrm>
              <a:off x="3153" y="2641"/>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67" name="Rectangle 87">
              <a:extLst>
                <a:ext uri="{FF2B5EF4-FFF2-40B4-BE49-F238E27FC236}">
                  <a16:creationId xmlns:a16="http://schemas.microsoft.com/office/drawing/2014/main" id="{EB6CC244-5796-4605-956F-62547AC1A173}"/>
                </a:ext>
              </a:extLst>
            </p:cNvPr>
            <p:cNvSpPr>
              <a:spLocks noChangeArrowheads="1"/>
            </p:cNvSpPr>
            <p:nvPr/>
          </p:nvSpPr>
          <p:spPr bwMode="auto">
            <a:xfrm>
              <a:off x="1564" y="2641"/>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9768" name="Group 88">
              <a:extLst>
                <a:ext uri="{FF2B5EF4-FFF2-40B4-BE49-F238E27FC236}">
                  <a16:creationId xmlns:a16="http://schemas.microsoft.com/office/drawing/2014/main" id="{352BEEE4-01DE-4BEE-A831-068DB7D809EC}"/>
                </a:ext>
              </a:extLst>
            </p:cNvPr>
            <p:cNvGrpSpPr>
              <a:grpSpLocks/>
            </p:cNvGrpSpPr>
            <p:nvPr/>
          </p:nvGrpSpPr>
          <p:grpSpPr bwMode="auto">
            <a:xfrm>
              <a:off x="2662" y="2994"/>
              <a:ext cx="91" cy="363"/>
              <a:chOff x="1565" y="2614"/>
              <a:chExt cx="90" cy="486"/>
            </a:xfrm>
          </p:grpSpPr>
          <p:sp>
            <p:nvSpPr>
              <p:cNvPr id="199769" name="Arc 89">
                <a:extLst>
                  <a:ext uri="{FF2B5EF4-FFF2-40B4-BE49-F238E27FC236}">
                    <a16:creationId xmlns:a16="http://schemas.microsoft.com/office/drawing/2014/main" id="{BA797925-2388-4E1C-BF48-88F17A81C764}"/>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0" name="Arc 90">
                <a:extLst>
                  <a:ext uri="{FF2B5EF4-FFF2-40B4-BE49-F238E27FC236}">
                    <a16:creationId xmlns:a16="http://schemas.microsoft.com/office/drawing/2014/main" id="{AD27F309-AD0C-41C5-880F-1D4C8096382E}"/>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1" name="Arc 91">
                <a:extLst>
                  <a:ext uri="{FF2B5EF4-FFF2-40B4-BE49-F238E27FC236}">
                    <a16:creationId xmlns:a16="http://schemas.microsoft.com/office/drawing/2014/main" id="{9AE344D5-99AD-440D-A2DD-BB3157989AAE}"/>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2" name="Arc 92">
                <a:extLst>
                  <a:ext uri="{FF2B5EF4-FFF2-40B4-BE49-F238E27FC236}">
                    <a16:creationId xmlns:a16="http://schemas.microsoft.com/office/drawing/2014/main" id="{BACC90EE-62F7-466E-A0C7-8B020F4503B4}"/>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9773" name="Group 93">
              <a:extLst>
                <a:ext uri="{FF2B5EF4-FFF2-40B4-BE49-F238E27FC236}">
                  <a16:creationId xmlns:a16="http://schemas.microsoft.com/office/drawing/2014/main" id="{C3B38AB9-D394-4B52-AE05-DED997F15DA9}"/>
                </a:ext>
              </a:extLst>
            </p:cNvPr>
            <p:cNvGrpSpPr>
              <a:grpSpLocks/>
            </p:cNvGrpSpPr>
            <p:nvPr/>
          </p:nvGrpSpPr>
          <p:grpSpPr bwMode="auto">
            <a:xfrm rot="10800000">
              <a:off x="2245" y="2976"/>
              <a:ext cx="90" cy="363"/>
              <a:chOff x="1565" y="2614"/>
              <a:chExt cx="90" cy="486"/>
            </a:xfrm>
          </p:grpSpPr>
          <p:sp>
            <p:nvSpPr>
              <p:cNvPr id="199774" name="Arc 94">
                <a:extLst>
                  <a:ext uri="{FF2B5EF4-FFF2-40B4-BE49-F238E27FC236}">
                    <a16:creationId xmlns:a16="http://schemas.microsoft.com/office/drawing/2014/main" id="{1B82B25F-0536-4F62-9A2C-EC806598F7F1}"/>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5" name="Arc 95">
                <a:extLst>
                  <a:ext uri="{FF2B5EF4-FFF2-40B4-BE49-F238E27FC236}">
                    <a16:creationId xmlns:a16="http://schemas.microsoft.com/office/drawing/2014/main" id="{8EC9809E-B924-4061-950F-9B9651EEE8A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6" name="Arc 96">
                <a:extLst>
                  <a:ext uri="{FF2B5EF4-FFF2-40B4-BE49-F238E27FC236}">
                    <a16:creationId xmlns:a16="http://schemas.microsoft.com/office/drawing/2014/main" id="{6F16FA7E-592D-470E-B46B-758F93475E31}"/>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9777" name="Arc 97">
                <a:extLst>
                  <a:ext uri="{FF2B5EF4-FFF2-40B4-BE49-F238E27FC236}">
                    <a16:creationId xmlns:a16="http://schemas.microsoft.com/office/drawing/2014/main" id="{E7A5012F-DCA0-40F0-B5CF-8E872877F2C4}"/>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199789" name="Group 109">
            <a:extLst>
              <a:ext uri="{FF2B5EF4-FFF2-40B4-BE49-F238E27FC236}">
                <a16:creationId xmlns:a16="http://schemas.microsoft.com/office/drawing/2014/main" id="{7D752843-C9E5-4BB7-97C6-72A74DD2ABFC}"/>
              </a:ext>
            </a:extLst>
          </p:cNvPr>
          <p:cNvGrpSpPr>
            <a:grpSpLocks/>
          </p:cNvGrpSpPr>
          <p:nvPr/>
        </p:nvGrpSpPr>
        <p:grpSpPr bwMode="auto">
          <a:xfrm>
            <a:off x="5364168" y="819150"/>
            <a:ext cx="373063" cy="1519238"/>
            <a:chOff x="2358" y="516"/>
            <a:chExt cx="235" cy="957"/>
          </a:xfrm>
        </p:grpSpPr>
        <p:sp>
          <p:nvSpPr>
            <p:cNvPr id="199785" name="Text Box 105">
              <a:extLst>
                <a:ext uri="{FF2B5EF4-FFF2-40B4-BE49-F238E27FC236}">
                  <a16:creationId xmlns:a16="http://schemas.microsoft.com/office/drawing/2014/main" id="{D2782D89-AB8C-4D0D-96DA-80D8380BDF0E}"/>
                </a:ext>
              </a:extLst>
            </p:cNvPr>
            <p:cNvSpPr txBox="1">
              <a:spLocks noChangeArrowheads="1"/>
            </p:cNvSpPr>
            <p:nvPr/>
          </p:nvSpPr>
          <p:spPr bwMode="auto">
            <a:xfrm>
              <a:off x="2368" y="516"/>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9787" name="Text Box 107">
              <a:extLst>
                <a:ext uri="{FF2B5EF4-FFF2-40B4-BE49-F238E27FC236}">
                  <a16:creationId xmlns:a16="http://schemas.microsoft.com/office/drawing/2014/main" id="{9CF15A96-0BAF-4008-B3C6-2C540AAB96B5}"/>
                </a:ext>
              </a:extLst>
            </p:cNvPr>
            <p:cNvSpPr txBox="1">
              <a:spLocks noChangeArrowheads="1"/>
            </p:cNvSpPr>
            <p:nvPr/>
          </p:nvSpPr>
          <p:spPr bwMode="auto">
            <a:xfrm>
              <a:off x="2358" y="118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9790" name="Group 110">
            <a:extLst>
              <a:ext uri="{FF2B5EF4-FFF2-40B4-BE49-F238E27FC236}">
                <a16:creationId xmlns:a16="http://schemas.microsoft.com/office/drawing/2014/main" id="{42CE4C5C-97CB-4365-9E7F-8BBA43B7AD44}"/>
              </a:ext>
            </a:extLst>
          </p:cNvPr>
          <p:cNvGrpSpPr>
            <a:grpSpLocks/>
          </p:cNvGrpSpPr>
          <p:nvPr/>
        </p:nvGrpSpPr>
        <p:grpSpPr bwMode="auto">
          <a:xfrm>
            <a:off x="6948494" y="800100"/>
            <a:ext cx="390525" cy="1501775"/>
            <a:chOff x="3154" y="572"/>
            <a:chExt cx="246" cy="946"/>
          </a:xfrm>
        </p:grpSpPr>
        <p:sp>
          <p:nvSpPr>
            <p:cNvPr id="199786" name="Text Box 106">
              <a:extLst>
                <a:ext uri="{FF2B5EF4-FFF2-40B4-BE49-F238E27FC236}">
                  <a16:creationId xmlns:a16="http://schemas.microsoft.com/office/drawing/2014/main" id="{4423AAC1-D79D-4AE8-8C1F-1AE1A048F211}"/>
                </a:ext>
              </a:extLst>
            </p:cNvPr>
            <p:cNvSpPr txBox="1">
              <a:spLocks noChangeArrowheads="1"/>
            </p:cNvSpPr>
            <p:nvPr/>
          </p:nvSpPr>
          <p:spPr bwMode="auto">
            <a:xfrm>
              <a:off x="3175" y="572"/>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9788" name="Text Box 108">
              <a:extLst>
                <a:ext uri="{FF2B5EF4-FFF2-40B4-BE49-F238E27FC236}">
                  <a16:creationId xmlns:a16="http://schemas.microsoft.com/office/drawing/2014/main" id="{D3D65262-F19C-499A-8043-F59EA8F313F6}"/>
                </a:ext>
              </a:extLst>
            </p:cNvPr>
            <p:cNvSpPr txBox="1">
              <a:spLocks noChangeArrowheads="1"/>
            </p:cNvSpPr>
            <p:nvPr/>
          </p:nvSpPr>
          <p:spPr bwMode="auto">
            <a:xfrm>
              <a:off x="3154" y="123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199791" name="Rectangle 111">
            <a:extLst>
              <a:ext uri="{FF2B5EF4-FFF2-40B4-BE49-F238E27FC236}">
                <a16:creationId xmlns:a16="http://schemas.microsoft.com/office/drawing/2014/main" id="{2AA78FF1-3E64-4859-A4B9-835DEF8423E4}"/>
              </a:ext>
            </a:extLst>
          </p:cNvPr>
          <p:cNvSpPr>
            <a:spLocks noChangeArrowheads="1"/>
          </p:cNvSpPr>
          <p:nvPr/>
        </p:nvSpPr>
        <p:spPr bwMode="auto">
          <a:xfrm>
            <a:off x="320675" y="2276475"/>
            <a:ext cx="425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电感</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的复功率。 </a:t>
            </a:r>
          </a:p>
        </p:txBody>
      </p:sp>
      <p:sp>
        <p:nvSpPr>
          <p:cNvPr id="199793" name="Rectangle 113">
            <a:extLst>
              <a:ext uri="{FF2B5EF4-FFF2-40B4-BE49-F238E27FC236}">
                <a16:creationId xmlns:a16="http://schemas.microsoft.com/office/drawing/2014/main" id="{671E21C7-9ADA-4160-9C48-1B298726B1BF}"/>
              </a:ext>
            </a:extLst>
          </p:cNvPr>
          <p:cNvSpPr>
            <a:spLocks noChangeArrowheads="1"/>
          </p:cNvSpPr>
          <p:nvPr/>
        </p:nvSpPr>
        <p:spPr bwMode="auto">
          <a:xfrm>
            <a:off x="465138" y="3968750"/>
            <a:ext cx="3189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电感</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的复功率。 </a:t>
            </a:r>
          </a:p>
        </p:txBody>
      </p:sp>
      <p:graphicFrame>
        <p:nvGraphicFramePr>
          <p:cNvPr id="199794" name="Object 114">
            <a:extLst>
              <a:ext uri="{FF2B5EF4-FFF2-40B4-BE49-F238E27FC236}">
                <a16:creationId xmlns:a16="http://schemas.microsoft.com/office/drawing/2014/main" id="{8705FFE0-EAD8-4634-932F-04A0339186D6}"/>
              </a:ext>
            </a:extLst>
          </p:cNvPr>
          <p:cNvGraphicFramePr>
            <a:graphicFrameLocks noChangeAspect="1"/>
          </p:cNvGraphicFramePr>
          <p:nvPr>
            <p:extLst>
              <p:ext uri="{D42A27DB-BD31-4B8C-83A1-F6EECF244321}">
                <p14:modId xmlns:p14="http://schemas.microsoft.com/office/powerpoint/2010/main" val="2950875773"/>
              </p:ext>
            </p:extLst>
          </p:nvPr>
        </p:nvGraphicFramePr>
        <p:xfrm>
          <a:off x="358775" y="2756312"/>
          <a:ext cx="8542337" cy="1092200"/>
        </p:xfrm>
        <a:graphic>
          <a:graphicData uri="http://schemas.openxmlformats.org/presentationml/2006/ole">
            <mc:AlternateContent xmlns:mc="http://schemas.openxmlformats.org/markup-compatibility/2006">
              <mc:Choice xmlns:v="urn:schemas-microsoft-com:vml" Requires="v">
                <p:oleObj spid="_x0000_s199827" name="Equation" r:id="rId9" imgW="3377880" imgH="431640" progId="Equation.DSMT4">
                  <p:embed/>
                </p:oleObj>
              </mc:Choice>
              <mc:Fallback>
                <p:oleObj name="Equation" r:id="rId9" imgW="3377880" imgH="431640" progId="Equation.DSMT4">
                  <p:embed/>
                  <p:pic>
                    <p:nvPicPr>
                      <p:cNvPr id="0"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775" y="2756312"/>
                        <a:ext cx="8542337"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795" name="Object 115">
            <a:extLst>
              <a:ext uri="{FF2B5EF4-FFF2-40B4-BE49-F238E27FC236}">
                <a16:creationId xmlns:a16="http://schemas.microsoft.com/office/drawing/2014/main" id="{610CCAEA-A61C-4C4D-A4C5-5A6B79318B7A}"/>
              </a:ext>
            </a:extLst>
          </p:cNvPr>
          <p:cNvGraphicFramePr>
            <a:graphicFrameLocks noChangeAspect="1"/>
          </p:cNvGraphicFramePr>
          <p:nvPr>
            <p:extLst>
              <p:ext uri="{D42A27DB-BD31-4B8C-83A1-F6EECF244321}">
                <p14:modId xmlns:p14="http://schemas.microsoft.com/office/powerpoint/2010/main" val="4083303379"/>
              </p:ext>
            </p:extLst>
          </p:nvPr>
        </p:nvGraphicFramePr>
        <p:xfrm>
          <a:off x="476433" y="4658609"/>
          <a:ext cx="8496300" cy="1085850"/>
        </p:xfrm>
        <a:graphic>
          <a:graphicData uri="http://schemas.openxmlformats.org/presentationml/2006/ole">
            <mc:AlternateContent xmlns:mc="http://schemas.openxmlformats.org/markup-compatibility/2006">
              <mc:Choice xmlns:v="urn:schemas-microsoft-com:vml" Requires="v">
                <p:oleObj spid="_x0000_s199828" name="Equation" r:id="rId11" imgW="3377880" imgH="431640" progId="Equation.DSMT4">
                  <p:embed/>
                </p:oleObj>
              </mc:Choice>
              <mc:Fallback>
                <p:oleObj name="Equation" r:id="rId11" imgW="3377880" imgH="431640" progId="Equation.DSMT4">
                  <p:embed/>
                  <p:pic>
                    <p:nvPicPr>
                      <p:cNvPr id="0" name="Object 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433" y="4658609"/>
                        <a:ext cx="8496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796" name="Object 116">
            <a:extLst>
              <a:ext uri="{FF2B5EF4-FFF2-40B4-BE49-F238E27FC236}">
                <a16:creationId xmlns:a16="http://schemas.microsoft.com/office/drawing/2014/main" id="{6975A2AD-FA1A-43C1-9072-9DFD2C442EC1}"/>
              </a:ext>
            </a:extLst>
          </p:cNvPr>
          <p:cNvGraphicFramePr>
            <a:graphicFrameLocks noChangeAspect="1"/>
          </p:cNvGraphicFramePr>
          <p:nvPr>
            <p:extLst>
              <p:ext uri="{D42A27DB-BD31-4B8C-83A1-F6EECF244321}">
                <p14:modId xmlns:p14="http://schemas.microsoft.com/office/powerpoint/2010/main" val="2140817968"/>
              </p:ext>
            </p:extLst>
          </p:nvPr>
        </p:nvGraphicFramePr>
        <p:xfrm>
          <a:off x="469023" y="5744459"/>
          <a:ext cx="7985125" cy="703262"/>
        </p:xfrm>
        <a:graphic>
          <a:graphicData uri="http://schemas.openxmlformats.org/presentationml/2006/ole">
            <mc:AlternateContent xmlns:mc="http://schemas.openxmlformats.org/markup-compatibility/2006">
              <mc:Choice xmlns:v="urn:schemas-microsoft-com:vml" Requires="v">
                <p:oleObj spid="_x0000_s199829" name="Equation" r:id="rId13" imgW="3174840" imgH="279360" progId="Equation.DSMT4">
                  <p:embed/>
                </p:oleObj>
              </mc:Choice>
              <mc:Fallback>
                <p:oleObj name="Equation" r:id="rId13" imgW="3174840" imgH="279360" progId="Equation.DSMT4">
                  <p:embed/>
                  <p:pic>
                    <p:nvPicPr>
                      <p:cNvPr id="0" name="Object 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023" y="5744459"/>
                        <a:ext cx="7985125" cy="703262"/>
                      </a:xfrm>
                      <a:prstGeom prst="rect">
                        <a:avLst/>
                      </a:prstGeom>
                      <a:noFill/>
                      <a:ln>
                        <a:noFill/>
                      </a:ln>
                      <a:effectLst/>
                      <a:extLst/>
                    </p:spPr>
                  </p:pic>
                </p:oleObj>
              </mc:Fallback>
            </mc:AlternateContent>
          </a:graphicData>
        </a:graphic>
      </p:graphicFrame>
      <p:sp>
        <p:nvSpPr>
          <p:cNvPr id="199803" name="Text Box 123">
            <a:extLst>
              <a:ext uri="{FF2B5EF4-FFF2-40B4-BE49-F238E27FC236}">
                <a16:creationId xmlns:a16="http://schemas.microsoft.com/office/drawing/2014/main" id="{6259ABD1-9D65-4EE0-8AF5-4529FCE2EB15}"/>
              </a:ext>
            </a:extLst>
          </p:cNvPr>
          <p:cNvSpPr txBox="1">
            <a:spLocks noChangeArrowheads="1"/>
          </p:cNvSpPr>
          <p:nvPr/>
        </p:nvSpPr>
        <p:spPr bwMode="auto">
          <a:xfrm>
            <a:off x="1187450" y="0"/>
            <a:ext cx="6769100" cy="64135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360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§10-3</a:t>
            </a:r>
            <a:r>
              <a:rPr kumimoji="1" lang="en-US" altLang="zh-CN" sz="36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36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耦合电感的功率</a:t>
            </a:r>
          </a:p>
        </p:txBody>
      </p:sp>
      <p:sp>
        <p:nvSpPr>
          <p:cNvPr id="199805" name="Rectangle 125">
            <a:extLst>
              <a:ext uri="{FF2B5EF4-FFF2-40B4-BE49-F238E27FC236}">
                <a16:creationId xmlns:a16="http://schemas.microsoft.com/office/drawing/2014/main" id="{EF29D53C-53A6-4783-AB61-C9F50521C63A}"/>
              </a:ext>
            </a:extLst>
          </p:cNvPr>
          <p:cNvSpPr>
            <a:spLocks noChangeArrowheads="1"/>
          </p:cNvSpPr>
          <p:nvPr/>
        </p:nvSpPr>
        <p:spPr bwMode="auto">
          <a:xfrm>
            <a:off x="5832475" y="873125"/>
            <a:ext cx="1079500" cy="1187450"/>
          </a:xfrm>
          <a:prstGeom prst="rect">
            <a:avLst/>
          </a:prstGeom>
          <a:noFill/>
          <a:ln w="38100">
            <a:solidFill>
              <a:srgbClr val="99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99803"/>
                                        </p:tgtEl>
                                        <p:attrNameLst>
                                          <p:attrName>style.visibility</p:attrName>
                                        </p:attrNameLst>
                                      </p:cBhvr>
                                      <p:to>
                                        <p:strVal val="visible"/>
                                      </p:to>
                                    </p:set>
                                    <p:anim calcmode="lin" valueType="num">
                                      <p:cBhvr additive="base">
                                        <p:cTn id="7" dur="500" fill="hold"/>
                                        <p:tgtEl>
                                          <p:spTgt spid="199803"/>
                                        </p:tgtEl>
                                        <p:attrNameLst>
                                          <p:attrName>ppt_x</p:attrName>
                                        </p:attrNameLst>
                                      </p:cBhvr>
                                      <p:tavLst>
                                        <p:tav tm="0">
                                          <p:val>
                                            <p:strVal val="0-#ppt_w/2"/>
                                          </p:val>
                                        </p:tav>
                                        <p:tav tm="100000">
                                          <p:val>
                                            <p:strVal val="#ppt_x"/>
                                          </p:val>
                                        </p:tav>
                                      </p:tavLst>
                                    </p:anim>
                                    <p:anim calcmode="lin" valueType="num">
                                      <p:cBhvr additive="base">
                                        <p:cTn id="8" dur="500" fill="hold"/>
                                        <p:tgtEl>
                                          <p:spTgt spid="19980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99738"/>
                                        </p:tgtEl>
                                        <p:attrNameLst>
                                          <p:attrName>style.visibility</p:attrName>
                                        </p:attrNameLst>
                                      </p:cBhvr>
                                      <p:to>
                                        <p:strVal val="visible"/>
                                      </p:to>
                                    </p:set>
                                    <p:animEffect transition="in" filter="blinds(horizontal)">
                                      <p:cBhvr>
                                        <p:cTn id="13" dur="500"/>
                                        <p:tgtEl>
                                          <p:spTgt spid="1997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99805"/>
                                        </p:tgtEl>
                                        <p:attrNameLst>
                                          <p:attrName>style.visibility</p:attrName>
                                        </p:attrNameLst>
                                      </p:cBhvr>
                                      <p:to>
                                        <p:strVal val="visible"/>
                                      </p:to>
                                    </p:set>
                                    <p:animEffect transition="in" filter="box(in)">
                                      <p:cBhvr>
                                        <p:cTn id="18" dur="500"/>
                                        <p:tgtEl>
                                          <p:spTgt spid="1998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97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97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9791"/>
                                        </p:tgtEl>
                                        <p:attrNameLst>
                                          <p:attrName>style.visibility</p:attrName>
                                        </p:attrNameLst>
                                      </p:cBhvr>
                                      <p:to>
                                        <p:strVal val="visible"/>
                                      </p:to>
                                    </p:set>
                                    <p:animEffect transition="in" filter="blinds(horizontal)">
                                      <p:cBhvr>
                                        <p:cTn id="31" dur="500"/>
                                        <p:tgtEl>
                                          <p:spTgt spid="1997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979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9793"/>
                                        </p:tgtEl>
                                        <p:attrNameLst>
                                          <p:attrName>style.visibility</p:attrName>
                                        </p:attrNameLst>
                                      </p:cBhvr>
                                      <p:to>
                                        <p:strVal val="visible"/>
                                      </p:to>
                                    </p:set>
                                    <p:animEffect transition="in" filter="blinds(horizontal)">
                                      <p:cBhvr>
                                        <p:cTn id="40" dur="500"/>
                                        <p:tgtEl>
                                          <p:spTgt spid="19979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979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9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91" grpId="0"/>
      <p:bldP spid="199793" grpId="0"/>
      <p:bldP spid="1998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88" name="Group 8">
            <a:extLst>
              <a:ext uri="{FF2B5EF4-FFF2-40B4-BE49-F238E27FC236}">
                <a16:creationId xmlns:a16="http://schemas.microsoft.com/office/drawing/2014/main" id="{10AC88E8-670E-4390-8922-4C5728780E55}"/>
              </a:ext>
            </a:extLst>
          </p:cNvPr>
          <p:cNvGrpSpPr>
            <a:grpSpLocks/>
          </p:cNvGrpSpPr>
          <p:nvPr/>
        </p:nvGrpSpPr>
        <p:grpSpPr bwMode="auto">
          <a:xfrm>
            <a:off x="611188" y="668338"/>
            <a:ext cx="7453312" cy="1427162"/>
            <a:chOff x="295" y="315"/>
            <a:chExt cx="4695" cy="899"/>
          </a:xfrm>
        </p:grpSpPr>
        <p:graphicFrame>
          <p:nvGraphicFramePr>
            <p:cNvPr id="225289" name="Object 9">
              <a:extLst>
                <a:ext uri="{FF2B5EF4-FFF2-40B4-BE49-F238E27FC236}">
                  <a16:creationId xmlns:a16="http://schemas.microsoft.com/office/drawing/2014/main" id="{44619770-B8CB-40AB-A13D-E9491DA145D8}"/>
                </a:ext>
              </a:extLst>
            </p:cNvPr>
            <p:cNvGraphicFramePr>
              <a:graphicFrameLocks noChangeAspect="1"/>
            </p:cNvGraphicFramePr>
            <p:nvPr/>
          </p:nvGraphicFramePr>
          <p:xfrm>
            <a:off x="295" y="709"/>
            <a:ext cx="1127" cy="505"/>
          </p:xfrm>
          <a:graphic>
            <a:graphicData uri="http://schemas.openxmlformats.org/presentationml/2006/ole">
              <mc:AlternateContent xmlns:mc="http://schemas.openxmlformats.org/markup-compatibility/2006">
                <mc:Choice xmlns:v="urn:schemas-microsoft-com:vml" Requires="v">
                  <p:oleObj spid="_x0000_s225309" name="公式" r:id="rId3" imgW="749160" imgH="355320" progId="Equation.3">
                    <p:embed/>
                  </p:oleObj>
                </mc:Choice>
                <mc:Fallback>
                  <p:oleObj name="公式" r:id="rId3" imgW="749160" imgH="3553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709"/>
                          <a:ext cx="1127"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90" name="Line 10">
              <a:extLst>
                <a:ext uri="{FF2B5EF4-FFF2-40B4-BE49-F238E27FC236}">
                  <a16:creationId xmlns:a16="http://schemas.microsoft.com/office/drawing/2014/main" id="{85DFA803-CC8F-4656-A036-0332BD2503CC}"/>
                </a:ext>
              </a:extLst>
            </p:cNvPr>
            <p:cNvSpPr>
              <a:spLocks noChangeShapeType="1"/>
            </p:cNvSpPr>
            <p:nvPr/>
          </p:nvSpPr>
          <p:spPr bwMode="auto">
            <a:xfrm>
              <a:off x="1429" y="572"/>
              <a:ext cx="3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291" name="Rectangle 11">
              <a:extLst>
                <a:ext uri="{FF2B5EF4-FFF2-40B4-BE49-F238E27FC236}">
                  <a16:creationId xmlns:a16="http://schemas.microsoft.com/office/drawing/2014/main" id="{F1DD28D3-17B4-49D7-AE1C-D42BA5CD845B}"/>
                </a:ext>
              </a:extLst>
            </p:cNvPr>
            <p:cNvSpPr>
              <a:spLocks noChangeArrowheads="1"/>
            </p:cNvSpPr>
            <p:nvPr/>
          </p:nvSpPr>
          <p:spPr bwMode="auto">
            <a:xfrm>
              <a:off x="1791" y="391"/>
              <a:ext cx="31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线圈</a:t>
              </a: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中互感电压耦合的复功率</a:t>
              </a:r>
            </a:p>
          </p:txBody>
        </p:sp>
        <p:graphicFrame>
          <p:nvGraphicFramePr>
            <p:cNvPr id="225292" name="Object 12">
              <a:extLst>
                <a:ext uri="{FF2B5EF4-FFF2-40B4-BE49-F238E27FC236}">
                  <a16:creationId xmlns:a16="http://schemas.microsoft.com/office/drawing/2014/main" id="{822997D5-F98A-4B86-84B0-34971BC0EE0D}"/>
                </a:ext>
              </a:extLst>
            </p:cNvPr>
            <p:cNvGraphicFramePr>
              <a:graphicFrameLocks noChangeAspect="1"/>
            </p:cNvGraphicFramePr>
            <p:nvPr/>
          </p:nvGraphicFramePr>
          <p:xfrm>
            <a:off x="344" y="315"/>
            <a:ext cx="1036" cy="437"/>
          </p:xfrm>
          <a:graphic>
            <a:graphicData uri="http://schemas.openxmlformats.org/presentationml/2006/ole">
              <mc:AlternateContent xmlns:mc="http://schemas.openxmlformats.org/markup-compatibility/2006">
                <mc:Choice xmlns:v="urn:schemas-microsoft-com:vml" Requires="v">
                  <p:oleObj spid="_x0000_s225310" name="公式" r:id="rId5" imgW="634680" imgH="266400" progId="Equation.3">
                    <p:embed/>
                  </p:oleObj>
                </mc:Choice>
                <mc:Fallback>
                  <p:oleObj name="公式" r:id="rId5" imgW="634680" imgH="2664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315"/>
                          <a:ext cx="1036"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93" name="Line 13">
              <a:extLst>
                <a:ext uri="{FF2B5EF4-FFF2-40B4-BE49-F238E27FC236}">
                  <a16:creationId xmlns:a16="http://schemas.microsoft.com/office/drawing/2014/main" id="{84957BD4-7F1E-4081-984C-03ACD0300DA6}"/>
                </a:ext>
              </a:extLst>
            </p:cNvPr>
            <p:cNvSpPr>
              <a:spLocks noChangeShapeType="1"/>
            </p:cNvSpPr>
            <p:nvPr/>
          </p:nvSpPr>
          <p:spPr bwMode="auto">
            <a:xfrm>
              <a:off x="1429" y="1071"/>
              <a:ext cx="3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294" name="Rectangle 14">
              <a:extLst>
                <a:ext uri="{FF2B5EF4-FFF2-40B4-BE49-F238E27FC236}">
                  <a16:creationId xmlns:a16="http://schemas.microsoft.com/office/drawing/2014/main" id="{F55E95A2-6930-4D25-95FD-D82410F170BA}"/>
                </a:ext>
              </a:extLst>
            </p:cNvPr>
            <p:cNvSpPr>
              <a:spLocks noChangeArrowheads="1"/>
            </p:cNvSpPr>
            <p:nvPr/>
          </p:nvSpPr>
          <p:spPr bwMode="auto">
            <a:xfrm>
              <a:off x="1837" y="845"/>
              <a:ext cx="31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线圈</a:t>
              </a: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中互感电压耦合的复功率</a:t>
              </a:r>
            </a:p>
          </p:txBody>
        </p:sp>
      </p:grpSp>
      <p:grpSp>
        <p:nvGrpSpPr>
          <p:cNvPr id="225295" name="Group 15">
            <a:extLst>
              <a:ext uri="{FF2B5EF4-FFF2-40B4-BE49-F238E27FC236}">
                <a16:creationId xmlns:a16="http://schemas.microsoft.com/office/drawing/2014/main" id="{8890D4D0-2477-42B3-A6BC-03186B85D3E7}"/>
              </a:ext>
            </a:extLst>
          </p:cNvPr>
          <p:cNvGrpSpPr>
            <a:grpSpLocks/>
          </p:cNvGrpSpPr>
          <p:nvPr/>
        </p:nvGrpSpPr>
        <p:grpSpPr bwMode="auto">
          <a:xfrm>
            <a:off x="395288" y="1941513"/>
            <a:ext cx="1847850" cy="850900"/>
            <a:chOff x="385" y="3022"/>
            <a:chExt cx="1164" cy="536"/>
          </a:xfrm>
        </p:grpSpPr>
        <p:pic>
          <p:nvPicPr>
            <p:cNvPr id="225296" name="Picture 16" descr="123">
              <a:extLst>
                <a:ext uri="{FF2B5EF4-FFF2-40B4-BE49-F238E27FC236}">
                  <a16:creationId xmlns:a16="http://schemas.microsoft.com/office/drawing/2014/main" id="{B71E5E4A-3AAA-44FB-A46A-2E6956190A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25297" name="Text Box 17">
              <a:extLst>
                <a:ext uri="{FF2B5EF4-FFF2-40B4-BE49-F238E27FC236}">
                  <a16:creationId xmlns:a16="http://schemas.microsoft.com/office/drawing/2014/main" id="{DCE4EE85-F2F6-429B-8FA1-9DE350094CA9}"/>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  </a:t>
              </a:r>
            </a:p>
          </p:txBody>
        </p:sp>
      </p:grpSp>
      <p:sp>
        <p:nvSpPr>
          <p:cNvPr id="225298" name="Rectangle 18">
            <a:extLst>
              <a:ext uri="{FF2B5EF4-FFF2-40B4-BE49-F238E27FC236}">
                <a16:creationId xmlns:a16="http://schemas.microsoft.com/office/drawing/2014/main" id="{11B51E07-4A07-4FD7-8803-7FE9C7757AEB}"/>
              </a:ext>
            </a:extLst>
          </p:cNvPr>
          <p:cNvSpPr>
            <a:spLocks noChangeArrowheads="1"/>
          </p:cNvSpPr>
          <p:nvPr/>
        </p:nvSpPr>
        <p:spPr bwMode="auto">
          <a:xfrm>
            <a:off x="468313" y="2662238"/>
            <a:ext cx="7850187"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两个互感电压耦合的复功率为虚部同号、实部异号，这一特点是耦合电感本身的电磁特性所决定的</a:t>
            </a:r>
            <a:r>
              <a:rPr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25299" name="Rectangle 19">
            <a:extLst>
              <a:ext uri="{FF2B5EF4-FFF2-40B4-BE49-F238E27FC236}">
                <a16:creationId xmlns:a16="http://schemas.microsoft.com/office/drawing/2014/main" id="{43D4DD77-795A-4CA7-9772-C3D535A47111}"/>
              </a:ext>
            </a:extLst>
          </p:cNvPr>
          <p:cNvSpPr>
            <a:spLocks noChangeArrowheads="1"/>
          </p:cNvSpPr>
          <p:nvPr/>
        </p:nvSpPr>
        <p:spPr bwMode="auto">
          <a:xfrm>
            <a:off x="468313" y="4246563"/>
            <a:ext cx="78486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startAt="2"/>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耦合功率中的有功功率相互异号，表明有功功率从一个端口进入，必从另一端口输出，这是互感</a:t>
            </a:r>
            <a:r>
              <a:rPr lang="en-US" altLang="zh-CN" sz="2800" i="1">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非耗能特性的体现。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blinds(horizontal)">
                                      <p:cBhvr>
                                        <p:cTn id="7" dur="500"/>
                                        <p:tgtEl>
                                          <p:spTgt spid="225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295"/>
                                        </p:tgtEl>
                                        <p:attrNameLst>
                                          <p:attrName>style.visibility</p:attrName>
                                        </p:attrNameLst>
                                      </p:cBhvr>
                                      <p:to>
                                        <p:strVal val="visible"/>
                                      </p:to>
                                    </p:set>
                                    <p:animEffect transition="in" filter="blinds(horizontal)">
                                      <p:cBhvr>
                                        <p:cTn id="12" dur="500"/>
                                        <p:tgtEl>
                                          <p:spTgt spid="22529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25298"/>
                                        </p:tgtEl>
                                        <p:attrNameLst>
                                          <p:attrName>style.visibility</p:attrName>
                                        </p:attrNameLst>
                                      </p:cBhvr>
                                      <p:to>
                                        <p:strVal val="visible"/>
                                      </p:to>
                                    </p:set>
                                    <p:animEffect transition="in" filter="blinds(horizontal)">
                                      <p:cBhvr>
                                        <p:cTn id="16" dur="500"/>
                                        <p:tgtEl>
                                          <p:spTgt spid="2252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5299"/>
                                        </p:tgtEl>
                                        <p:attrNameLst>
                                          <p:attrName>style.visibility</p:attrName>
                                        </p:attrNameLst>
                                      </p:cBhvr>
                                      <p:to>
                                        <p:strVal val="visible"/>
                                      </p:to>
                                    </p:set>
                                    <p:animEffect transition="in" filter="blinds(horizontal)">
                                      <p:cBhvr>
                                        <p:cTn id="21" dur="500"/>
                                        <p:tgtEl>
                                          <p:spTgt spid="22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8" grpId="0"/>
      <p:bldP spid="2252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a:extLst>
              <a:ext uri="{FF2B5EF4-FFF2-40B4-BE49-F238E27FC236}">
                <a16:creationId xmlns:a16="http://schemas.microsoft.com/office/drawing/2014/main" id="{AAB2258D-EA72-4FD9-AD43-C3E978274847}"/>
              </a:ext>
            </a:extLst>
          </p:cNvPr>
          <p:cNvSpPr txBox="1">
            <a:spLocks noChangeArrowheads="1"/>
          </p:cNvSpPr>
          <p:nvPr/>
        </p:nvSpPr>
        <p:spPr bwMode="auto">
          <a:xfrm>
            <a:off x="611188" y="0"/>
            <a:ext cx="5653087" cy="76200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440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§10-4</a:t>
            </a:r>
            <a:r>
              <a:rPr kumimoji="1" lang="en-US" altLang="zh-CN" sz="44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44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变压器原理</a:t>
            </a:r>
          </a:p>
        </p:txBody>
      </p:sp>
      <p:sp>
        <p:nvSpPr>
          <p:cNvPr id="202755" name="Text Box 3">
            <a:extLst>
              <a:ext uri="{FF2B5EF4-FFF2-40B4-BE49-F238E27FC236}">
                <a16:creationId xmlns:a16="http://schemas.microsoft.com/office/drawing/2014/main" id="{C941102F-54A8-4F27-BF90-A76735E933B3}"/>
              </a:ext>
            </a:extLst>
          </p:cNvPr>
          <p:cNvSpPr txBox="1">
            <a:spLocks noChangeArrowheads="1"/>
          </p:cNvSpPr>
          <p:nvPr/>
        </p:nvSpPr>
        <p:spPr bwMode="auto">
          <a:xfrm>
            <a:off x="539750" y="981075"/>
            <a:ext cx="8208963"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变压器由两个具有互感的线圈构成，一个线圈接电源，另一线圈接负载，变压器是利用互感来实现从一个电路向另一个电路传输能量或信号的器件。当变压器线圈的心子为非铁磁材料时，称空心变压器。</a:t>
            </a:r>
          </a:p>
        </p:txBody>
      </p:sp>
      <p:sp>
        <p:nvSpPr>
          <p:cNvPr id="202756" name="Text Box 4">
            <a:extLst>
              <a:ext uri="{FF2B5EF4-FFF2-40B4-BE49-F238E27FC236}">
                <a16:creationId xmlns:a16="http://schemas.microsoft.com/office/drawing/2014/main" id="{76148C1E-17F6-40C3-AA80-0C9A5E02BAB4}"/>
              </a:ext>
            </a:extLst>
          </p:cNvPr>
          <p:cNvSpPr txBox="1">
            <a:spLocks noChangeArrowheads="1"/>
          </p:cNvSpPr>
          <p:nvPr/>
        </p:nvSpPr>
        <p:spPr bwMode="auto">
          <a:xfrm>
            <a:off x="468313" y="3500438"/>
            <a:ext cx="6119812" cy="579437"/>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变压器电路（工作在线性段）</a:t>
            </a:r>
          </a:p>
        </p:txBody>
      </p:sp>
      <p:sp>
        <p:nvSpPr>
          <p:cNvPr id="202757" name="AutoShape 5">
            <a:extLst>
              <a:ext uri="{FF2B5EF4-FFF2-40B4-BE49-F238E27FC236}">
                <a16:creationId xmlns:a16="http://schemas.microsoft.com/office/drawing/2014/main" id="{E954D21A-6E30-4309-B05C-4F58A3897C36}"/>
              </a:ext>
            </a:extLst>
          </p:cNvPr>
          <p:cNvSpPr>
            <a:spLocks noChangeArrowheads="1"/>
          </p:cNvSpPr>
          <p:nvPr/>
        </p:nvSpPr>
        <p:spPr bwMode="auto">
          <a:xfrm>
            <a:off x="611188" y="6165850"/>
            <a:ext cx="2089150" cy="504825"/>
          </a:xfrm>
          <a:prstGeom prst="wedgeEllipseCallout">
            <a:avLst>
              <a:gd name="adj1" fmla="val 33815"/>
              <a:gd name="adj2" fmla="val -15503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一次回路</a:t>
            </a:r>
          </a:p>
        </p:txBody>
      </p:sp>
      <p:sp>
        <p:nvSpPr>
          <p:cNvPr id="202758" name="AutoShape 6">
            <a:extLst>
              <a:ext uri="{FF2B5EF4-FFF2-40B4-BE49-F238E27FC236}">
                <a16:creationId xmlns:a16="http://schemas.microsoft.com/office/drawing/2014/main" id="{F89FC2A1-7978-4B38-9B4D-CCE5021BDCDA}"/>
              </a:ext>
            </a:extLst>
          </p:cNvPr>
          <p:cNvSpPr>
            <a:spLocks noChangeArrowheads="1"/>
          </p:cNvSpPr>
          <p:nvPr/>
        </p:nvSpPr>
        <p:spPr bwMode="auto">
          <a:xfrm>
            <a:off x="6227763" y="3357563"/>
            <a:ext cx="2232025" cy="576262"/>
          </a:xfrm>
          <a:prstGeom prst="wedgeEllipseCallout">
            <a:avLst>
              <a:gd name="adj1" fmla="val -53843"/>
              <a:gd name="adj2" fmla="val 19463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二次回路</a:t>
            </a:r>
          </a:p>
        </p:txBody>
      </p:sp>
      <p:grpSp>
        <p:nvGrpSpPr>
          <p:cNvPr id="202768" name="Group 16">
            <a:extLst>
              <a:ext uri="{FF2B5EF4-FFF2-40B4-BE49-F238E27FC236}">
                <a16:creationId xmlns:a16="http://schemas.microsoft.com/office/drawing/2014/main" id="{E36DC11B-B34E-4276-83B8-E0F791458F02}"/>
              </a:ext>
            </a:extLst>
          </p:cNvPr>
          <p:cNvGrpSpPr>
            <a:grpSpLocks/>
          </p:cNvGrpSpPr>
          <p:nvPr/>
        </p:nvGrpSpPr>
        <p:grpSpPr bwMode="auto">
          <a:xfrm>
            <a:off x="1258888" y="4005263"/>
            <a:ext cx="7432675" cy="2089150"/>
            <a:chOff x="793" y="2523"/>
            <a:chExt cx="4682" cy="1316"/>
          </a:xfrm>
        </p:grpSpPr>
        <p:sp>
          <p:nvSpPr>
            <p:cNvPr id="202769" name="Text Box 17">
              <a:extLst>
                <a:ext uri="{FF2B5EF4-FFF2-40B4-BE49-F238E27FC236}">
                  <a16:creationId xmlns:a16="http://schemas.microsoft.com/office/drawing/2014/main" id="{5A8E839F-98C5-4719-ABAA-FE1F2111E545}"/>
                </a:ext>
              </a:extLst>
            </p:cNvPr>
            <p:cNvSpPr txBox="1">
              <a:spLocks noChangeArrowheads="1"/>
            </p:cNvSpPr>
            <p:nvPr/>
          </p:nvSpPr>
          <p:spPr bwMode="auto">
            <a:xfrm>
              <a:off x="4513" y="3203"/>
              <a:ext cx="9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Z=R+</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0" name="Line 18">
              <a:extLst>
                <a:ext uri="{FF2B5EF4-FFF2-40B4-BE49-F238E27FC236}">
                  <a16:creationId xmlns:a16="http://schemas.microsoft.com/office/drawing/2014/main" id="{FBFEB754-27EA-442B-B9D0-F1BC4C07999A}"/>
                </a:ext>
              </a:extLst>
            </p:cNvPr>
            <p:cNvSpPr>
              <a:spLocks noChangeShapeType="1"/>
            </p:cNvSpPr>
            <p:nvPr/>
          </p:nvSpPr>
          <p:spPr bwMode="auto">
            <a:xfrm flipV="1">
              <a:off x="3061" y="2886"/>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1" name="Line 19">
              <a:extLst>
                <a:ext uri="{FF2B5EF4-FFF2-40B4-BE49-F238E27FC236}">
                  <a16:creationId xmlns:a16="http://schemas.microsoft.com/office/drawing/2014/main" id="{32078418-558E-4FBE-BFD5-F6A74FF7E7CA}"/>
                </a:ext>
              </a:extLst>
            </p:cNvPr>
            <p:cNvSpPr>
              <a:spLocks noChangeShapeType="1"/>
            </p:cNvSpPr>
            <p:nvPr/>
          </p:nvSpPr>
          <p:spPr bwMode="auto">
            <a:xfrm flipH="1" flipV="1">
              <a:off x="1292" y="2886"/>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2" name="Oval 20">
              <a:extLst>
                <a:ext uri="{FF2B5EF4-FFF2-40B4-BE49-F238E27FC236}">
                  <a16:creationId xmlns:a16="http://schemas.microsoft.com/office/drawing/2014/main" id="{6E9120E3-6348-4B34-B022-BF16C7EA44A2}"/>
                </a:ext>
              </a:extLst>
            </p:cNvPr>
            <p:cNvSpPr>
              <a:spLocks noChangeArrowheads="1"/>
            </p:cNvSpPr>
            <p:nvPr/>
          </p:nvSpPr>
          <p:spPr bwMode="auto">
            <a:xfrm>
              <a:off x="1110" y="3158"/>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3" name="Line 21">
              <a:extLst>
                <a:ext uri="{FF2B5EF4-FFF2-40B4-BE49-F238E27FC236}">
                  <a16:creationId xmlns:a16="http://schemas.microsoft.com/office/drawing/2014/main" id="{66779E21-54EE-4138-B323-B5B59987ACC5}"/>
                </a:ext>
              </a:extLst>
            </p:cNvPr>
            <p:cNvSpPr>
              <a:spLocks noChangeShapeType="1"/>
            </p:cNvSpPr>
            <p:nvPr/>
          </p:nvSpPr>
          <p:spPr bwMode="auto">
            <a:xfrm flipH="1">
              <a:off x="2562"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4" name="Line 22">
              <a:extLst>
                <a:ext uri="{FF2B5EF4-FFF2-40B4-BE49-F238E27FC236}">
                  <a16:creationId xmlns:a16="http://schemas.microsoft.com/office/drawing/2014/main" id="{9853BE92-1E64-4AB9-949B-EDE89B84F71A}"/>
                </a:ext>
              </a:extLst>
            </p:cNvPr>
            <p:cNvSpPr>
              <a:spLocks noChangeShapeType="1"/>
            </p:cNvSpPr>
            <p:nvPr/>
          </p:nvSpPr>
          <p:spPr bwMode="auto">
            <a:xfrm>
              <a:off x="2562" y="2886"/>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5" name="Line 23">
              <a:extLst>
                <a:ext uri="{FF2B5EF4-FFF2-40B4-BE49-F238E27FC236}">
                  <a16:creationId xmlns:a16="http://schemas.microsoft.com/office/drawing/2014/main" id="{DFBEB814-AA32-4CEB-BF7D-1EC378ED910C}"/>
                </a:ext>
              </a:extLst>
            </p:cNvPr>
            <p:cNvSpPr>
              <a:spLocks noChangeShapeType="1"/>
            </p:cNvSpPr>
            <p:nvPr/>
          </p:nvSpPr>
          <p:spPr bwMode="auto">
            <a:xfrm>
              <a:off x="3060"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6" name="Line 24">
              <a:extLst>
                <a:ext uri="{FF2B5EF4-FFF2-40B4-BE49-F238E27FC236}">
                  <a16:creationId xmlns:a16="http://schemas.microsoft.com/office/drawing/2014/main" id="{A5B4FCAB-9F24-49AD-B6BD-857E63C36D0F}"/>
                </a:ext>
              </a:extLst>
            </p:cNvPr>
            <p:cNvSpPr>
              <a:spLocks noChangeShapeType="1"/>
            </p:cNvSpPr>
            <p:nvPr/>
          </p:nvSpPr>
          <p:spPr bwMode="auto">
            <a:xfrm>
              <a:off x="3060" y="2886"/>
              <a:ext cx="0" cy="2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7" name="Line 25">
              <a:extLst>
                <a:ext uri="{FF2B5EF4-FFF2-40B4-BE49-F238E27FC236}">
                  <a16:creationId xmlns:a16="http://schemas.microsoft.com/office/drawing/2014/main" id="{28372F51-1677-47AF-AFF1-36C7293D21FD}"/>
                </a:ext>
              </a:extLst>
            </p:cNvPr>
            <p:cNvSpPr>
              <a:spLocks noChangeShapeType="1"/>
            </p:cNvSpPr>
            <p:nvPr/>
          </p:nvSpPr>
          <p:spPr bwMode="auto">
            <a:xfrm flipV="1">
              <a:off x="3060" y="3839"/>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8" name="Line 26">
              <a:extLst>
                <a:ext uri="{FF2B5EF4-FFF2-40B4-BE49-F238E27FC236}">
                  <a16:creationId xmlns:a16="http://schemas.microsoft.com/office/drawing/2014/main" id="{E97A59A3-C62A-45C0-89BE-043ECE209A50}"/>
                </a:ext>
              </a:extLst>
            </p:cNvPr>
            <p:cNvSpPr>
              <a:spLocks noChangeShapeType="1"/>
            </p:cNvSpPr>
            <p:nvPr/>
          </p:nvSpPr>
          <p:spPr bwMode="auto">
            <a:xfrm>
              <a:off x="4059" y="2886"/>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79" name="Text Box 27">
              <a:extLst>
                <a:ext uri="{FF2B5EF4-FFF2-40B4-BE49-F238E27FC236}">
                  <a16:creationId xmlns:a16="http://schemas.microsoft.com/office/drawing/2014/main" id="{FC3F6199-438B-4627-B3F1-14AED142FB8B}"/>
                </a:ext>
              </a:extLst>
            </p:cNvPr>
            <p:cNvSpPr txBox="1">
              <a:spLocks noChangeArrowheads="1"/>
            </p:cNvSpPr>
            <p:nvPr/>
          </p:nvSpPr>
          <p:spPr bwMode="auto">
            <a:xfrm>
              <a:off x="2560" y="293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2780" name="Text Box 28">
              <a:extLst>
                <a:ext uri="{FF2B5EF4-FFF2-40B4-BE49-F238E27FC236}">
                  <a16:creationId xmlns:a16="http://schemas.microsoft.com/office/drawing/2014/main" id="{AD5DB1C6-250A-4180-AA49-D36BB098C84E}"/>
                </a:ext>
              </a:extLst>
            </p:cNvPr>
            <p:cNvSpPr txBox="1">
              <a:spLocks noChangeArrowheads="1"/>
            </p:cNvSpPr>
            <p:nvPr/>
          </p:nvSpPr>
          <p:spPr bwMode="auto">
            <a:xfrm>
              <a:off x="2834" y="2931"/>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2781" name="Text Box 29">
              <a:extLst>
                <a:ext uri="{FF2B5EF4-FFF2-40B4-BE49-F238E27FC236}">
                  <a16:creationId xmlns:a16="http://schemas.microsoft.com/office/drawing/2014/main" id="{D1231B67-82AE-4FC3-9C39-C4DDBE6B4737}"/>
                </a:ext>
              </a:extLst>
            </p:cNvPr>
            <p:cNvSpPr txBox="1">
              <a:spLocks noChangeArrowheads="1"/>
            </p:cNvSpPr>
            <p:nvPr/>
          </p:nvSpPr>
          <p:spPr bwMode="auto">
            <a:xfrm>
              <a:off x="2090" y="3204"/>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82" name="Line 30">
              <a:extLst>
                <a:ext uri="{FF2B5EF4-FFF2-40B4-BE49-F238E27FC236}">
                  <a16:creationId xmlns:a16="http://schemas.microsoft.com/office/drawing/2014/main" id="{1E9CF972-60C4-4355-A41F-E0F79B297940}"/>
                </a:ext>
              </a:extLst>
            </p:cNvPr>
            <p:cNvSpPr>
              <a:spLocks noChangeShapeType="1"/>
            </p:cNvSpPr>
            <p:nvPr/>
          </p:nvSpPr>
          <p:spPr bwMode="auto">
            <a:xfrm>
              <a:off x="1382" y="2886"/>
              <a:ext cx="27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83" name="Arc 31">
              <a:extLst>
                <a:ext uri="{FF2B5EF4-FFF2-40B4-BE49-F238E27FC236}">
                  <a16:creationId xmlns:a16="http://schemas.microsoft.com/office/drawing/2014/main" id="{7E19A01D-A63E-4CA2-92BE-EC461500C408}"/>
                </a:ext>
              </a:extLst>
            </p:cNvPr>
            <p:cNvSpPr>
              <a:spLocks/>
            </p:cNvSpPr>
            <p:nvPr/>
          </p:nvSpPr>
          <p:spPr bwMode="auto">
            <a:xfrm rot="10800000" flipV="1">
              <a:off x="2425" y="2705"/>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84" name="Arc 32">
              <a:extLst>
                <a:ext uri="{FF2B5EF4-FFF2-40B4-BE49-F238E27FC236}">
                  <a16:creationId xmlns:a16="http://schemas.microsoft.com/office/drawing/2014/main" id="{917E5363-C949-4D1F-A21E-861ECBE609C4}"/>
                </a:ext>
              </a:extLst>
            </p:cNvPr>
            <p:cNvSpPr>
              <a:spLocks/>
            </p:cNvSpPr>
            <p:nvPr/>
          </p:nvSpPr>
          <p:spPr bwMode="auto">
            <a:xfrm rot="-10800000" flipH="1" flipV="1">
              <a:off x="3060" y="2705"/>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2785" name="Object 33">
              <a:extLst>
                <a:ext uri="{FF2B5EF4-FFF2-40B4-BE49-F238E27FC236}">
                  <a16:creationId xmlns:a16="http://schemas.microsoft.com/office/drawing/2014/main" id="{1CAF765D-B9FA-4CCD-89D3-C83AAFEA45D0}"/>
                </a:ext>
              </a:extLst>
            </p:cNvPr>
            <p:cNvGraphicFramePr>
              <a:graphicFrameLocks noChangeAspect="1"/>
            </p:cNvGraphicFramePr>
            <p:nvPr/>
          </p:nvGraphicFramePr>
          <p:xfrm>
            <a:off x="1428" y="2723"/>
            <a:ext cx="211" cy="490"/>
          </p:xfrm>
          <a:graphic>
            <a:graphicData uri="http://schemas.openxmlformats.org/presentationml/2006/ole">
              <mc:AlternateContent xmlns:mc="http://schemas.openxmlformats.org/markup-compatibility/2006">
                <mc:Choice xmlns:v="urn:schemas-microsoft-com:vml" Requires="v">
                  <p:oleObj spid="_x0000_s202819" name="公式" r:id="rId3" imgW="164880" imgH="330120" progId="Equation.3">
                    <p:embed/>
                  </p:oleObj>
                </mc:Choice>
                <mc:Fallback>
                  <p:oleObj name="公式" r:id="rId3" imgW="164880" imgH="33012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 y="2723"/>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86" name="Object 34">
              <a:extLst>
                <a:ext uri="{FF2B5EF4-FFF2-40B4-BE49-F238E27FC236}">
                  <a16:creationId xmlns:a16="http://schemas.microsoft.com/office/drawing/2014/main" id="{15974BC0-B672-4616-80BF-9EF16019D009}"/>
                </a:ext>
              </a:extLst>
            </p:cNvPr>
            <p:cNvGraphicFramePr>
              <a:graphicFrameLocks noChangeAspect="1"/>
            </p:cNvGraphicFramePr>
            <p:nvPr/>
          </p:nvGraphicFramePr>
          <p:xfrm>
            <a:off x="4059" y="2841"/>
            <a:ext cx="247" cy="408"/>
          </p:xfrm>
          <a:graphic>
            <a:graphicData uri="http://schemas.openxmlformats.org/presentationml/2006/ole">
              <mc:AlternateContent xmlns:mc="http://schemas.openxmlformats.org/markup-compatibility/2006">
                <mc:Choice xmlns:v="urn:schemas-microsoft-com:vml" Requires="v">
                  <p:oleObj spid="_x0000_s202820" name="Equation" r:id="rId5" imgW="190440" imgH="304560" progId="Equation.DSMT4">
                    <p:embed/>
                  </p:oleObj>
                </mc:Choice>
                <mc:Fallback>
                  <p:oleObj name="Equation" r:id="rId5" imgW="190440" imgH="30456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 y="2841"/>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87" name="Text Box 35">
              <a:extLst>
                <a:ext uri="{FF2B5EF4-FFF2-40B4-BE49-F238E27FC236}">
                  <a16:creationId xmlns:a16="http://schemas.microsoft.com/office/drawing/2014/main" id="{62225E23-3E4B-4594-8256-88B7AB66A03A}"/>
                </a:ext>
              </a:extLst>
            </p:cNvPr>
            <p:cNvSpPr txBox="1">
              <a:spLocks noChangeArrowheads="1"/>
            </p:cNvSpPr>
            <p:nvPr/>
          </p:nvSpPr>
          <p:spPr bwMode="auto">
            <a:xfrm>
              <a:off x="3061" y="3204"/>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88" name="Text Box 36">
              <a:extLst>
                <a:ext uri="{FF2B5EF4-FFF2-40B4-BE49-F238E27FC236}">
                  <a16:creationId xmlns:a16="http://schemas.microsoft.com/office/drawing/2014/main" id="{8681E0DE-F161-468C-A437-2499C4E96E0D}"/>
                </a:ext>
              </a:extLst>
            </p:cNvPr>
            <p:cNvSpPr txBox="1">
              <a:spLocks noChangeArrowheads="1"/>
            </p:cNvSpPr>
            <p:nvPr/>
          </p:nvSpPr>
          <p:spPr bwMode="auto">
            <a:xfrm>
              <a:off x="2562" y="2523"/>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89" name="Line 37">
              <a:extLst>
                <a:ext uri="{FF2B5EF4-FFF2-40B4-BE49-F238E27FC236}">
                  <a16:creationId xmlns:a16="http://schemas.microsoft.com/office/drawing/2014/main" id="{6367188B-1BF3-42E1-909D-349EB5A23783}"/>
                </a:ext>
              </a:extLst>
            </p:cNvPr>
            <p:cNvSpPr>
              <a:spLocks noChangeShapeType="1"/>
            </p:cNvSpPr>
            <p:nvPr/>
          </p:nvSpPr>
          <p:spPr bwMode="auto">
            <a:xfrm flipH="1">
              <a:off x="1291" y="3839"/>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0" name="Text Box 38">
              <a:extLst>
                <a:ext uri="{FF2B5EF4-FFF2-40B4-BE49-F238E27FC236}">
                  <a16:creationId xmlns:a16="http://schemas.microsoft.com/office/drawing/2014/main" id="{6A09096E-CB9C-4CA4-84B1-4089035EB5CF}"/>
                </a:ext>
              </a:extLst>
            </p:cNvPr>
            <p:cNvSpPr txBox="1">
              <a:spLocks noChangeArrowheads="1"/>
            </p:cNvSpPr>
            <p:nvPr/>
          </p:nvSpPr>
          <p:spPr bwMode="auto">
            <a:xfrm>
              <a:off x="1072" y="2853"/>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2791" name="Text Box 39">
              <a:extLst>
                <a:ext uri="{FF2B5EF4-FFF2-40B4-BE49-F238E27FC236}">
                  <a16:creationId xmlns:a16="http://schemas.microsoft.com/office/drawing/2014/main" id="{8B24CAF4-1C40-4E1D-8645-7A9611AF5DBD}"/>
                </a:ext>
              </a:extLst>
            </p:cNvPr>
            <p:cNvSpPr txBox="1">
              <a:spLocks noChangeArrowheads="1"/>
            </p:cNvSpPr>
            <p:nvPr/>
          </p:nvSpPr>
          <p:spPr bwMode="auto">
            <a:xfrm>
              <a:off x="1019" y="3476"/>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02792" name="Object 40">
              <a:extLst>
                <a:ext uri="{FF2B5EF4-FFF2-40B4-BE49-F238E27FC236}">
                  <a16:creationId xmlns:a16="http://schemas.microsoft.com/office/drawing/2014/main" id="{DB9338A8-7E3B-4FC0-ADD8-EB83ADE07550}"/>
                </a:ext>
              </a:extLst>
            </p:cNvPr>
            <p:cNvGraphicFramePr>
              <a:graphicFrameLocks noChangeAspect="1"/>
            </p:cNvGraphicFramePr>
            <p:nvPr/>
          </p:nvGraphicFramePr>
          <p:xfrm>
            <a:off x="793" y="3077"/>
            <a:ext cx="274" cy="464"/>
          </p:xfrm>
          <a:graphic>
            <a:graphicData uri="http://schemas.openxmlformats.org/presentationml/2006/ole">
              <mc:AlternateContent xmlns:mc="http://schemas.openxmlformats.org/markup-compatibility/2006">
                <mc:Choice xmlns:v="urn:schemas-microsoft-com:vml" Requires="v">
                  <p:oleObj spid="_x0000_s202821" name="公式" r:id="rId7" imgW="228600" imgH="317160" progId="Equation.3">
                    <p:embed/>
                  </p:oleObj>
                </mc:Choice>
                <mc:Fallback>
                  <p:oleObj name="公式" r:id="rId7" imgW="228600" imgH="31716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3077"/>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93" name="Line 41">
              <a:extLst>
                <a:ext uri="{FF2B5EF4-FFF2-40B4-BE49-F238E27FC236}">
                  <a16:creationId xmlns:a16="http://schemas.microsoft.com/office/drawing/2014/main" id="{7C3CA82C-41D6-42D5-96B1-A5858A26FA4F}"/>
                </a:ext>
              </a:extLst>
            </p:cNvPr>
            <p:cNvSpPr>
              <a:spLocks noChangeShapeType="1"/>
            </p:cNvSpPr>
            <p:nvPr/>
          </p:nvSpPr>
          <p:spPr bwMode="auto">
            <a:xfrm>
              <a:off x="1289" y="2876"/>
              <a:ext cx="2" cy="9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4" name="Line 42">
              <a:extLst>
                <a:ext uri="{FF2B5EF4-FFF2-40B4-BE49-F238E27FC236}">
                  <a16:creationId xmlns:a16="http://schemas.microsoft.com/office/drawing/2014/main" id="{D3C74681-0E8F-496F-B4A4-96C735EF34AA}"/>
                </a:ext>
              </a:extLst>
            </p:cNvPr>
            <p:cNvSpPr>
              <a:spLocks noChangeShapeType="1"/>
            </p:cNvSpPr>
            <p:nvPr/>
          </p:nvSpPr>
          <p:spPr bwMode="auto">
            <a:xfrm flipV="1">
              <a:off x="4467" y="2886"/>
              <a:ext cx="7"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5" name="Text Box 43">
              <a:extLst>
                <a:ext uri="{FF2B5EF4-FFF2-40B4-BE49-F238E27FC236}">
                  <a16:creationId xmlns:a16="http://schemas.microsoft.com/office/drawing/2014/main" id="{982D1D07-C62C-4C55-8855-02C97229BCB2}"/>
                </a:ext>
              </a:extLst>
            </p:cNvPr>
            <p:cNvSpPr txBox="1">
              <a:spLocks noChangeArrowheads="1"/>
            </p:cNvSpPr>
            <p:nvPr/>
          </p:nvSpPr>
          <p:spPr bwMode="auto">
            <a:xfrm>
              <a:off x="1872" y="289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6" name="Text Box 44">
              <a:extLst>
                <a:ext uri="{FF2B5EF4-FFF2-40B4-BE49-F238E27FC236}">
                  <a16:creationId xmlns:a16="http://schemas.microsoft.com/office/drawing/2014/main" id="{BBA21867-A392-411D-99F5-1009C3007BF4}"/>
                </a:ext>
              </a:extLst>
            </p:cNvPr>
            <p:cNvSpPr txBox="1">
              <a:spLocks noChangeArrowheads="1"/>
            </p:cNvSpPr>
            <p:nvPr/>
          </p:nvSpPr>
          <p:spPr bwMode="auto">
            <a:xfrm>
              <a:off x="3488" y="289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7" name="Rectangle 45">
              <a:extLst>
                <a:ext uri="{FF2B5EF4-FFF2-40B4-BE49-F238E27FC236}">
                  <a16:creationId xmlns:a16="http://schemas.microsoft.com/office/drawing/2014/main" id="{155978BC-D77B-4DF5-A2CB-386BF8982DA4}"/>
                </a:ext>
              </a:extLst>
            </p:cNvPr>
            <p:cNvSpPr>
              <a:spLocks noChangeArrowheads="1"/>
            </p:cNvSpPr>
            <p:nvPr/>
          </p:nvSpPr>
          <p:spPr bwMode="auto">
            <a:xfrm>
              <a:off x="3470"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798" name="Rectangle 46">
              <a:extLst>
                <a:ext uri="{FF2B5EF4-FFF2-40B4-BE49-F238E27FC236}">
                  <a16:creationId xmlns:a16="http://schemas.microsoft.com/office/drawing/2014/main" id="{CEA60652-0ECA-4DD8-B237-A1BEC54E67F0}"/>
                </a:ext>
              </a:extLst>
            </p:cNvPr>
            <p:cNvSpPr>
              <a:spLocks noChangeArrowheads="1"/>
            </p:cNvSpPr>
            <p:nvPr/>
          </p:nvSpPr>
          <p:spPr bwMode="auto">
            <a:xfrm>
              <a:off x="1881"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2799" name="Group 47">
              <a:extLst>
                <a:ext uri="{FF2B5EF4-FFF2-40B4-BE49-F238E27FC236}">
                  <a16:creationId xmlns:a16="http://schemas.microsoft.com/office/drawing/2014/main" id="{D9A277AB-DE7C-45DB-BD92-CF449CE40B7B}"/>
                </a:ext>
              </a:extLst>
            </p:cNvPr>
            <p:cNvGrpSpPr>
              <a:grpSpLocks/>
            </p:cNvGrpSpPr>
            <p:nvPr/>
          </p:nvGrpSpPr>
          <p:grpSpPr bwMode="auto">
            <a:xfrm>
              <a:off x="2979" y="3176"/>
              <a:ext cx="91" cy="363"/>
              <a:chOff x="1565" y="2614"/>
              <a:chExt cx="90" cy="486"/>
            </a:xfrm>
          </p:grpSpPr>
          <p:sp>
            <p:nvSpPr>
              <p:cNvPr id="202800" name="Arc 48">
                <a:extLst>
                  <a:ext uri="{FF2B5EF4-FFF2-40B4-BE49-F238E27FC236}">
                    <a16:creationId xmlns:a16="http://schemas.microsoft.com/office/drawing/2014/main" id="{EC4697BD-E998-4BAA-BDFC-0ABC76AF2B69}"/>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1" name="Arc 49">
                <a:extLst>
                  <a:ext uri="{FF2B5EF4-FFF2-40B4-BE49-F238E27FC236}">
                    <a16:creationId xmlns:a16="http://schemas.microsoft.com/office/drawing/2014/main" id="{E9E05F5A-9083-4406-B3B7-152C6F33B96A}"/>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2" name="Arc 50">
                <a:extLst>
                  <a:ext uri="{FF2B5EF4-FFF2-40B4-BE49-F238E27FC236}">
                    <a16:creationId xmlns:a16="http://schemas.microsoft.com/office/drawing/2014/main" id="{FBD6947F-BFD2-45D2-930D-E48333A97764}"/>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3" name="Arc 51">
                <a:extLst>
                  <a:ext uri="{FF2B5EF4-FFF2-40B4-BE49-F238E27FC236}">
                    <a16:creationId xmlns:a16="http://schemas.microsoft.com/office/drawing/2014/main" id="{54E71A53-B168-4453-8E9D-E311376F6B3C}"/>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02804" name="Group 52">
              <a:extLst>
                <a:ext uri="{FF2B5EF4-FFF2-40B4-BE49-F238E27FC236}">
                  <a16:creationId xmlns:a16="http://schemas.microsoft.com/office/drawing/2014/main" id="{1DEF3F57-3522-4E73-9FD9-5EC4B1E6158A}"/>
                </a:ext>
              </a:extLst>
            </p:cNvPr>
            <p:cNvGrpSpPr>
              <a:grpSpLocks/>
            </p:cNvGrpSpPr>
            <p:nvPr/>
          </p:nvGrpSpPr>
          <p:grpSpPr bwMode="auto">
            <a:xfrm rot="10800000">
              <a:off x="2562" y="3158"/>
              <a:ext cx="90" cy="363"/>
              <a:chOff x="1565" y="2614"/>
              <a:chExt cx="90" cy="486"/>
            </a:xfrm>
          </p:grpSpPr>
          <p:sp>
            <p:nvSpPr>
              <p:cNvPr id="202805" name="Arc 53">
                <a:extLst>
                  <a:ext uri="{FF2B5EF4-FFF2-40B4-BE49-F238E27FC236}">
                    <a16:creationId xmlns:a16="http://schemas.microsoft.com/office/drawing/2014/main" id="{44CA99B7-4A6B-486C-81D3-D60693A90F8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6" name="Arc 54">
                <a:extLst>
                  <a:ext uri="{FF2B5EF4-FFF2-40B4-BE49-F238E27FC236}">
                    <a16:creationId xmlns:a16="http://schemas.microsoft.com/office/drawing/2014/main" id="{04A3FEE9-6C83-485F-88F0-11DF4DDA9E29}"/>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7" name="Arc 55">
                <a:extLst>
                  <a:ext uri="{FF2B5EF4-FFF2-40B4-BE49-F238E27FC236}">
                    <a16:creationId xmlns:a16="http://schemas.microsoft.com/office/drawing/2014/main" id="{97982815-27DA-41A8-8672-F653A7E96CCE}"/>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2808" name="Arc 56">
                <a:extLst>
                  <a:ext uri="{FF2B5EF4-FFF2-40B4-BE49-F238E27FC236}">
                    <a16:creationId xmlns:a16="http://schemas.microsoft.com/office/drawing/2014/main" id="{5B447203-F576-4344-89D7-7EE207AFF77F}"/>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2809" name="Rectangle 57">
              <a:extLst>
                <a:ext uri="{FF2B5EF4-FFF2-40B4-BE49-F238E27FC236}">
                  <a16:creationId xmlns:a16="http://schemas.microsoft.com/office/drawing/2014/main" id="{5497ECE6-5805-4D0D-BC65-D607D84A1770}"/>
                </a:ext>
              </a:extLst>
            </p:cNvPr>
            <p:cNvSpPr>
              <a:spLocks noChangeArrowheads="1"/>
            </p:cNvSpPr>
            <p:nvPr/>
          </p:nvSpPr>
          <p:spPr bwMode="auto">
            <a:xfrm>
              <a:off x="4404" y="3213"/>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additive="base">
                                        <p:cTn id="7" dur="500" fill="hold"/>
                                        <p:tgtEl>
                                          <p:spTgt spid="202754"/>
                                        </p:tgtEl>
                                        <p:attrNameLst>
                                          <p:attrName>ppt_x</p:attrName>
                                        </p:attrNameLst>
                                      </p:cBhvr>
                                      <p:tavLst>
                                        <p:tav tm="0">
                                          <p:val>
                                            <p:strVal val="0-#ppt_w/2"/>
                                          </p:val>
                                        </p:tav>
                                        <p:tav tm="100000">
                                          <p:val>
                                            <p:strVal val="#ppt_x"/>
                                          </p:val>
                                        </p:tav>
                                      </p:tavLst>
                                    </p:anim>
                                    <p:anim calcmode="lin" valueType="num">
                                      <p:cBhvr additive="base">
                                        <p:cTn id="8" dur="500" fill="hold"/>
                                        <p:tgtEl>
                                          <p:spTgt spid="2027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02755"/>
                                        </p:tgtEl>
                                        <p:attrNameLst>
                                          <p:attrName>style.visibility</p:attrName>
                                        </p:attrNameLst>
                                      </p:cBhvr>
                                      <p:to>
                                        <p:strVal val="visible"/>
                                      </p:to>
                                    </p:set>
                                    <p:animEffect transition="in" filter="wipe(left)">
                                      <p:cBhvr>
                                        <p:cTn id="13" dur="100"/>
                                        <p:tgtEl>
                                          <p:spTgt spid="2027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2756"/>
                                        </p:tgtEl>
                                        <p:attrNameLst>
                                          <p:attrName>style.visibility</p:attrName>
                                        </p:attrNameLst>
                                      </p:cBhvr>
                                      <p:to>
                                        <p:strVal val="visible"/>
                                      </p:to>
                                    </p:set>
                                    <p:anim calcmode="lin" valueType="num">
                                      <p:cBhvr additive="base">
                                        <p:cTn id="18" dur="500" fill="hold"/>
                                        <p:tgtEl>
                                          <p:spTgt spid="202756"/>
                                        </p:tgtEl>
                                        <p:attrNameLst>
                                          <p:attrName>ppt_x</p:attrName>
                                        </p:attrNameLst>
                                      </p:cBhvr>
                                      <p:tavLst>
                                        <p:tav tm="0">
                                          <p:val>
                                            <p:strVal val="0-#ppt_w/2"/>
                                          </p:val>
                                        </p:tav>
                                        <p:tav tm="100000">
                                          <p:val>
                                            <p:strVal val="#ppt_x"/>
                                          </p:val>
                                        </p:tav>
                                      </p:tavLst>
                                    </p:anim>
                                    <p:anim calcmode="lin" valueType="num">
                                      <p:cBhvr additive="base">
                                        <p:cTn id="19" dur="500" fill="hold"/>
                                        <p:tgtEl>
                                          <p:spTgt spid="20275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02768"/>
                                        </p:tgtEl>
                                        <p:attrNameLst>
                                          <p:attrName>style.visibility</p:attrName>
                                        </p:attrNameLst>
                                      </p:cBhvr>
                                      <p:to>
                                        <p:strVal val="visible"/>
                                      </p:to>
                                    </p:set>
                                    <p:animEffect transition="in" filter="blinds(horizontal)">
                                      <p:cBhvr>
                                        <p:cTn id="24" dur="500"/>
                                        <p:tgtEl>
                                          <p:spTgt spid="2027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visible"/>
                                      </p:to>
                                    </p:set>
                                    <p:animEffect transition="in" filter="wedge">
                                      <p:cBhvr>
                                        <p:cTn id="29" dur="2000"/>
                                        <p:tgtEl>
                                          <p:spTgt spid="2027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202758"/>
                                        </p:tgtEl>
                                        <p:attrNameLst>
                                          <p:attrName>style.visibility</p:attrName>
                                        </p:attrNameLst>
                                      </p:cBhvr>
                                      <p:to>
                                        <p:strVal val="visible"/>
                                      </p:to>
                                    </p:set>
                                    <p:animEffect transition="in" filter="wedge">
                                      <p:cBhvr>
                                        <p:cTn id="34" dur="2000"/>
                                        <p:tgtEl>
                                          <p:spTgt spid="20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202755" grpId="0"/>
      <p:bldP spid="202756" grpId="0"/>
      <p:bldP spid="202757" grpId="0" animBg="1"/>
      <p:bldP spid="2027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a:extLst>
              <a:ext uri="{FF2B5EF4-FFF2-40B4-BE49-F238E27FC236}">
                <a16:creationId xmlns:a16="http://schemas.microsoft.com/office/drawing/2014/main" id="{897E4D9A-C378-41ED-800B-F2CDA0FDEAC5}"/>
              </a:ext>
            </a:extLst>
          </p:cNvPr>
          <p:cNvSpPr txBox="1">
            <a:spLocks noChangeArrowheads="1"/>
          </p:cNvSpPr>
          <p:nvPr/>
        </p:nvSpPr>
        <p:spPr bwMode="auto">
          <a:xfrm>
            <a:off x="323850" y="260350"/>
            <a:ext cx="2916238" cy="579438"/>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分析方法</a:t>
            </a:r>
          </a:p>
        </p:txBody>
      </p:sp>
      <p:sp>
        <p:nvSpPr>
          <p:cNvPr id="203779" name="Text Box 3">
            <a:extLst>
              <a:ext uri="{FF2B5EF4-FFF2-40B4-BE49-F238E27FC236}">
                <a16:creationId xmlns:a16="http://schemas.microsoft.com/office/drawing/2014/main" id="{36D8667D-A15B-4D75-935C-D902E437CB73}"/>
              </a:ext>
            </a:extLst>
          </p:cNvPr>
          <p:cNvSpPr txBox="1">
            <a:spLocks noChangeArrowheads="1"/>
          </p:cNvSpPr>
          <p:nvPr/>
        </p:nvSpPr>
        <p:spPr bwMode="auto">
          <a:xfrm>
            <a:off x="358775" y="2633663"/>
            <a:ext cx="3925888" cy="519112"/>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）列写回路方程分析</a:t>
            </a:r>
          </a:p>
        </p:txBody>
      </p:sp>
      <p:sp>
        <p:nvSpPr>
          <p:cNvPr id="203780" name="AutoShape 4">
            <a:extLst>
              <a:ext uri="{FF2B5EF4-FFF2-40B4-BE49-F238E27FC236}">
                <a16:creationId xmlns:a16="http://schemas.microsoft.com/office/drawing/2014/main" id="{484B286D-3D8C-4D31-A361-E9EB6A3FE7D8}"/>
              </a:ext>
            </a:extLst>
          </p:cNvPr>
          <p:cNvSpPr>
            <a:spLocks/>
          </p:cNvSpPr>
          <p:nvPr/>
        </p:nvSpPr>
        <p:spPr bwMode="auto">
          <a:xfrm>
            <a:off x="755650" y="3324225"/>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781" name="Text Box 5">
            <a:extLst>
              <a:ext uri="{FF2B5EF4-FFF2-40B4-BE49-F238E27FC236}">
                <a16:creationId xmlns:a16="http://schemas.microsoft.com/office/drawing/2014/main" id="{B0125338-681F-4264-93B0-1A48FC4586ED}"/>
              </a:ext>
            </a:extLst>
          </p:cNvPr>
          <p:cNvSpPr txBox="1">
            <a:spLocks noChangeArrowheads="1"/>
          </p:cNvSpPr>
          <p:nvPr/>
        </p:nvSpPr>
        <p:spPr bwMode="auto">
          <a:xfrm>
            <a:off x="395288" y="4475163"/>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令 </a:t>
            </a:r>
            <a:r>
              <a:rPr kumimoji="1" lang="zh-CN" altLang="en-US"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aphicFrame>
        <p:nvGraphicFramePr>
          <p:cNvPr id="203783" name="Object 7">
            <a:extLst>
              <a:ext uri="{FF2B5EF4-FFF2-40B4-BE49-F238E27FC236}">
                <a16:creationId xmlns:a16="http://schemas.microsoft.com/office/drawing/2014/main" id="{DCFFEA6A-FF1D-467D-B5A7-76837785010A}"/>
              </a:ext>
            </a:extLst>
          </p:cNvPr>
          <p:cNvGraphicFramePr>
            <a:graphicFrameLocks noChangeAspect="1"/>
          </p:cNvGraphicFramePr>
          <p:nvPr/>
        </p:nvGraphicFramePr>
        <p:xfrm>
          <a:off x="2967038" y="5091113"/>
          <a:ext cx="3152775" cy="730250"/>
        </p:xfrm>
        <a:graphic>
          <a:graphicData uri="http://schemas.openxmlformats.org/presentationml/2006/ole">
            <mc:AlternateContent xmlns:mc="http://schemas.openxmlformats.org/markup-compatibility/2006">
              <mc:Choice xmlns:v="urn:schemas-microsoft-com:vml" Requires="v">
                <p:oleObj spid="_x0000_s203905" name="公式" r:id="rId3" imgW="1422360" imgH="330120" progId="Equation.3">
                  <p:embed/>
                </p:oleObj>
              </mc:Choice>
              <mc:Fallback>
                <p:oleObj name="公式" r:id="rId3" imgW="1422360" imgH="3301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38" y="5091113"/>
                        <a:ext cx="31527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4" name="Object 8">
            <a:extLst>
              <a:ext uri="{FF2B5EF4-FFF2-40B4-BE49-F238E27FC236}">
                <a16:creationId xmlns:a16="http://schemas.microsoft.com/office/drawing/2014/main" id="{967EC562-F96F-4C88-9F7B-896347848E71}"/>
              </a:ext>
            </a:extLst>
          </p:cNvPr>
          <p:cNvGraphicFramePr>
            <a:graphicFrameLocks noChangeAspect="1"/>
          </p:cNvGraphicFramePr>
          <p:nvPr/>
        </p:nvGraphicFramePr>
        <p:xfrm>
          <a:off x="2776538" y="5826125"/>
          <a:ext cx="3286125" cy="735013"/>
        </p:xfrm>
        <a:graphic>
          <a:graphicData uri="http://schemas.openxmlformats.org/presentationml/2006/ole">
            <mc:AlternateContent xmlns:mc="http://schemas.openxmlformats.org/markup-compatibility/2006">
              <mc:Choice xmlns:v="urn:schemas-microsoft-com:vml" Requires="v">
                <p:oleObj spid="_x0000_s203906" name="公式" r:id="rId5" imgW="1473120" imgH="330120" progId="Equation.3">
                  <p:embed/>
                </p:oleObj>
              </mc:Choice>
              <mc:Fallback>
                <p:oleObj name="公式" r:id="rId5" imgW="1473120" imgH="3301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6538" y="5826125"/>
                        <a:ext cx="3286125"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5" name="AutoShape 9">
            <a:extLst>
              <a:ext uri="{FF2B5EF4-FFF2-40B4-BE49-F238E27FC236}">
                <a16:creationId xmlns:a16="http://schemas.microsoft.com/office/drawing/2014/main" id="{E0CB54E1-A767-42AE-8222-6DCA57CDAF56}"/>
              </a:ext>
            </a:extLst>
          </p:cNvPr>
          <p:cNvSpPr>
            <a:spLocks/>
          </p:cNvSpPr>
          <p:nvPr/>
        </p:nvSpPr>
        <p:spPr bwMode="auto">
          <a:xfrm>
            <a:off x="2620963" y="5378450"/>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3838" name="Object 62">
            <a:extLst>
              <a:ext uri="{FF2B5EF4-FFF2-40B4-BE49-F238E27FC236}">
                <a16:creationId xmlns:a16="http://schemas.microsoft.com/office/drawing/2014/main" id="{3ED22709-A4E2-44D5-B08F-49E64B8722E3}"/>
              </a:ext>
            </a:extLst>
          </p:cNvPr>
          <p:cNvGraphicFramePr>
            <a:graphicFrameLocks noChangeAspect="1"/>
          </p:cNvGraphicFramePr>
          <p:nvPr/>
        </p:nvGraphicFramePr>
        <p:xfrm>
          <a:off x="1250950" y="2925763"/>
          <a:ext cx="5265738" cy="838200"/>
        </p:xfrm>
        <a:graphic>
          <a:graphicData uri="http://schemas.openxmlformats.org/presentationml/2006/ole">
            <mc:AlternateContent xmlns:mc="http://schemas.openxmlformats.org/markup-compatibility/2006">
              <mc:Choice xmlns:v="urn:schemas-microsoft-com:vml" Requires="v">
                <p:oleObj spid="_x0000_s203907" name="Equation" r:id="rId7" imgW="2400120" imgH="431640" progId="Equation.DSMT4">
                  <p:embed/>
                </p:oleObj>
              </mc:Choice>
              <mc:Fallback>
                <p:oleObj name="Equation" r:id="rId7" imgW="2400120" imgH="431640" progId="Equation.DSMT4">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0950" y="2925763"/>
                        <a:ext cx="52657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39" name="Object 63">
            <a:extLst>
              <a:ext uri="{FF2B5EF4-FFF2-40B4-BE49-F238E27FC236}">
                <a16:creationId xmlns:a16="http://schemas.microsoft.com/office/drawing/2014/main" id="{ED041184-3FC3-41EA-9801-C6BB78799DE1}"/>
              </a:ext>
            </a:extLst>
          </p:cNvPr>
          <p:cNvGraphicFramePr>
            <a:graphicFrameLocks noChangeAspect="1"/>
          </p:cNvGraphicFramePr>
          <p:nvPr/>
        </p:nvGraphicFramePr>
        <p:xfrm>
          <a:off x="971550" y="3827463"/>
          <a:ext cx="5367338" cy="593725"/>
        </p:xfrm>
        <a:graphic>
          <a:graphicData uri="http://schemas.openxmlformats.org/presentationml/2006/ole">
            <mc:AlternateContent xmlns:mc="http://schemas.openxmlformats.org/markup-compatibility/2006">
              <mc:Choice xmlns:v="urn:schemas-microsoft-com:vml" Requires="v">
                <p:oleObj spid="_x0000_s203908" name="公式" r:id="rId9" imgW="2286000" imgH="266400" progId="Equation.3">
                  <p:embed/>
                </p:oleObj>
              </mc:Choice>
              <mc:Fallback>
                <p:oleObj name="公式" r:id="rId9" imgW="2286000" imgH="266400"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827463"/>
                        <a:ext cx="5367338"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3840" name="Group 64">
            <a:extLst>
              <a:ext uri="{FF2B5EF4-FFF2-40B4-BE49-F238E27FC236}">
                <a16:creationId xmlns:a16="http://schemas.microsoft.com/office/drawing/2014/main" id="{7090690E-4694-4A72-8346-81D4590AD07D}"/>
              </a:ext>
            </a:extLst>
          </p:cNvPr>
          <p:cNvGrpSpPr>
            <a:grpSpLocks/>
          </p:cNvGrpSpPr>
          <p:nvPr/>
        </p:nvGrpSpPr>
        <p:grpSpPr bwMode="auto">
          <a:xfrm>
            <a:off x="1187450" y="512763"/>
            <a:ext cx="7432675" cy="2089150"/>
            <a:chOff x="793" y="2523"/>
            <a:chExt cx="4682" cy="1316"/>
          </a:xfrm>
        </p:grpSpPr>
        <p:sp>
          <p:nvSpPr>
            <p:cNvPr id="203841" name="Text Box 65">
              <a:extLst>
                <a:ext uri="{FF2B5EF4-FFF2-40B4-BE49-F238E27FC236}">
                  <a16:creationId xmlns:a16="http://schemas.microsoft.com/office/drawing/2014/main" id="{CE61BF9D-926C-41DC-AE98-C14CEBFC3EDE}"/>
                </a:ext>
              </a:extLst>
            </p:cNvPr>
            <p:cNvSpPr txBox="1">
              <a:spLocks noChangeArrowheads="1"/>
            </p:cNvSpPr>
            <p:nvPr/>
          </p:nvSpPr>
          <p:spPr bwMode="auto">
            <a:xfrm>
              <a:off x="4513" y="3203"/>
              <a:ext cx="9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Z=R+</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2" name="Line 66">
              <a:extLst>
                <a:ext uri="{FF2B5EF4-FFF2-40B4-BE49-F238E27FC236}">
                  <a16:creationId xmlns:a16="http://schemas.microsoft.com/office/drawing/2014/main" id="{B88A9B98-3BDD-4AA5-827C-2975F0E2731F}"/>
                </a:ext>
              </a:extLst>
            </p:cNvPr>
            <p:cNvSpPr>
              <a:spLocks noChangeShapeType="1"/>
            </p:cNvSpPr>
            <p:nvPr/>
          </p:nvSpPr>
          <p:spPr bwMode="auto">
            <a:xfrm flipV="1">
              <a:off x="3061" y="2886"/>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3" name="Line 67">
              <a:extLst>
                <a:ext uri="{FF2B5EF4-FFF2-40B4-BE49-F238E27FC236}">
                  <a16:creationId xmlns:a16="http://schemas.microsoft.com/office/drawing/2014/main" id="{138DF038-9BF3-475F-9A96-4A7B0F8FC5D0}"/>
                </a:ext>
              </a:extLst>
            </p:cNvPr>
            <p:cNvSpPr>
              <a:spLocks noChangeShapeType="1"/>
            </p:cNvSpPr>
            <p:nvPr/>
          </p:nvSpPr>
          <p:spPr bwMode="auto">
            <a:xfrm flipH="1" flipV="1">
              <a:off x="1292" y="2886"/>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4" name="Oval 68">
              <a:extLst>
                <a:ext uri="{FF2B5EF4-FFF2-40B4-BE49-F238E27FC236}">
                  <a16:creationId xmlns:a16="http://schemas.microsoft.com/office/drawing/2014/main" id="{967FDDB7-B1DF-4B7F-9BC9-655045DF64A3}"/>
                </a:ext>
              </a:extLst>
            </p:cNvPr>
            <p:cNvSpPr>
              <a:spLocks noChangeArrowheads="1"/>
            </p:cNvSpPr>
            <p:nvPr/>
          </p:nvSpPr>
          <p:spPr bwMode="auto">
            <a:xfrm>
              <a:off x="1110" y="3158"/>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5" name="Line 69">
              <a:extLst>
                <a:ext uri="{FF2B5EF4-FFF2-40B4-BE49-F238E27FC236}">
                  <a16:creationId xmlns:a16="http://schemas.microsoft.com/office/drawing/2014/main" id="{1BBA8968-B0EA-4F8B-9FB7-F0D70B034A5B}"/>
                </a:ext>
              </a:extLst>
            </p:cNvPr>
            <p:cNvSpPr>
              <a:spLocks noChangeShapeType="1"/>
            </p:cNvSpPr>
            <p:nvPr/>
          </p:nvSpPr>
          <p:spPr bwMode="auto">
            <a:xfrm flipH="1">
              <a:off x="2562"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6" name="Line 70">
              <a:extLst>
                <a:ext uri="{FF2B5EF4-FFF2-40B4-BE49-F238E27FC236}">
                  <a16:creationId xmlns:a16="http://schemas.microsoft.com/office/drawing/2014/main" id="{568152F3-C81A-4231-A66E-451FB75A1552}"/>
                </a:ext>
              </a:extLst>
            </p:cNvPr>
            <p:cNvSpPr>
              <a:spLocks noChangeShapeType="1"/>
            </p:cNvSpPr>
            <p:nvPr/>
          </p:nvSpPr>
          <p:spPr bwMode="auto">
            <a:xfrm>
              <a:off x="2562" y="2886"/>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7" name="Line 71">
              <a:extLst>
                <a:ext uri="{FF2B5EF4-FFF2-40B4-BE49-F238E27FC236}">
                  <a16:creationId xmlns:a16="http://schemas.microsoft.com/office/drawing/2014/main" id="{D8FB8557-9B66-401F-B31C-36ED1ABBCA11}"/>
                </a:ext>
              </a:extLst>
            </p:cNvPr>
            <p:cNvSpPr>
              <a:spLocks noChangeShapeType="1"/>
            </p:cNvSpPr>
            <p:nvPr/>
          </p:nvSpPr>
          <p:spPr bwMode="auto">
            <a:xfrm>
              <a:off x="3060"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8" name="Line 72">
              <a:extLst>
                <a:ext uri="{FF2B5EF4-FFF2-40B4-BE49-F238E27FC236}">
                  <a16:creationId xmlns:a16="http://schemas.microsoft.com/office/drawing/2014/main" id="{02531C93-DABA-4B2E-AADB-3C0F4D1A0585}"/>
                </a:ext>
              </a:extLst>
            </p:cNvPr>
            <p:cNvSpPr>
              <a:spLocks noChangeShapeType="1"/>
            </p:cNvSpPr>
            <p:nvPr/>
          </p:nvSpPr>
          <p:spPr bwMode="auto">
            <a:xfrm>
              <a:off x="3060" y="2886"/>
              <a:ext cx="0" cy="2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49" name="Line 73">
              <a:extLst>
                <a:ext uri="{FF2B5EF4-FFF2-40B4-BE49-F238E27FC236}">
                  <a16:creationId xmlns:a16="http://schemas.microsoft.com/office/drawing/2014/main" id="{B7E8F1BE-1A17-49EA-A23F-D56CA0EB2D3D}"/>
                </a:ext>
              </a:extLst>
            </p:cNvPr>
            <p:cNvSpPr>
              <a:spLocks noChangeShapeType="1"/>
            </p:cNvSpPr>
            <p:nvPr/>
          </p:nvSpPr>
          <p:spPr bwMode="auto">
            <a:xfrm flipV="1">
              <a:off x="3060" y="3839"/>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50" name="Line 74">
              <a:extLst>
                <a:ext uri="{FF2B5EF4-FFF2-40B4-BE49-F238E27FC236}">
                  <a16:creationId xmlns:a16="http://schemas.microsoft.com/office/drawing/2014/main" id="{DDFE0A32-DDF3-40AE-8DC7-AFEA24263B7D}"/>
                </a:ext>
              </a:extLst>
            </p:cNvPr>
            <p:cNvSpPr>
              <a:spLocks noChangeShapeType="1"/>
            </p:cNvSpPr>
            <p:nvPr/>
          </p:nvSpPr>
          <p:spPr bwMode="auto">
            <a:xfrm>
              <a:off x="4059" y="2886"/>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51" name="Text Box 75">
              <a:extLst>
                <a:ext uri="{FF2B5EF4-FFF2-40B4-BE49-F238E27FC236}">
                  <a16:creationId xmlns:a16="http://schemas.microsoft.com/office/drawing/2014/main" id="{FA94D19D-2D4C-4484-BD3B-C2C476BE3246}"/>
                </a:ext>
              </a:extLst>
            </p:cNvPr>
            <p:cNvSpPr txBox="1">
              <a:spLocks noChangeArrowheads="1"/>
            </p:cNvSpPr>
            <p:nvPr/>
          </p:nvSpPr>
          <p:spPr bwMode="auto">
            <a:xfrm>
              <a:off x="2560" y="293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3852" name="Text Box 76">
              <a:extLst>
                <a:ext uri="{FF2B5EF4-FFF2-40B4-BE49-F238E27FC236}">
                  <a16:creationId xmlns:a16="http://schemas.microsoft.com/office/drawing/2014/main" id="{0433CBCE-E02D-4FDB-BB19-E77242A962F7}"/>
                </a:ext>
              </a:extLst>
            </p:cNvPr>
            <p:cNvSpPr txBox="1">
              <a:spLocks noChangeArrowheads="1"/>
            </p:cNvSpPr>
            <p:nvPr/>
          </p:nvSpPr>
          <p:spPr bwMode="auto">
            <a:xfrm>
              <a:off x="2834" y="2931"/>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3853" name="Text Box 77">
              <a:extLst>
                <a:ext uri="{FF2B5EF4-FFF2-40B4-BE49-F238E27FC236}">
                  <a16:creationId xmlns:a16="http://schemas.microsoft.com/office/drawing/2014/main" id="{FDD9C17F-2081-4572-847C-EE578AAF7D57}"/>
                </a:ext>
              </a:extLst>
            </p:cNvPr>
            <p:cNvSpPr txBox="1">
              <a:spLocks noChangeArrowheads="1"/>
            </p:cNvSpPr>
            <p:nvPr/>
          </p:nvSpPr>
          <p:spPr bwMode="auto">
            <a:xfrm>
              <a:off x="2090" y="3204"/>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54" name="Line 78">
              <a:extLst>
                <a:ext uri="{FF2B5EF4-FFF2-40B4-BE49-F238E27FC236}">
                  <a16:creationId xmlns:a16="http://schemas.microsoft.com/office/drawing/2014/main" id="{497B1FD8-13A8-4016-AD50-C8A91EE91F9A}"/>
                </a:ext>
              </a:extLst>
            </p:cNvPr>
            <p:cNvSpPr>
              <a:spLocks noChangeShapeType="1"/>
            </p:cNvSpPr>
            <p:nvPr/>
          </p:nvSpPr>
          <p:spPr bwMode="auto">
            <a:xfrm>
              <a:off x="1382" y="2886"/>
              <a:ext cx="27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55" name="Arc 79">
              <a:extLst>
                <a:ext uri="{FF2B5EF4-FFF2-40B4-BE49-F238E27FC236}">
                  <a16:creationId xmlns:a16="http://schemas.microsoft.com/office/drawing/2014/main" id="{3C42B6C6-C612-44DC-A830-A4813A285766}"/>
                </a:ext>
              </a:extLst>
            </p:cNvPr>
            <p:cNvSpPr>
              <a:spLocks/>
            </p:cNvSpPr>
            <p:nvPr/>
          </p:nvSpPr>
          <p:spPr bwMode="auto">
            <a:xfrm rot="10800000" flipV="1">
              <a:off x="2425" y="2705"/>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56" name="Arc 80">
              <a:extLst>
                <a:ext uri="{FF2B5EF4-FFF2-40B4-BE49-F238E27FC236}">
                  <a16:creationId xmlns:a16="http://schemas.microsoft.com/office/drawing/2014/main" id="{0A93A193-CD7F-4209-A8D1-78953253C753}"/>
                </a:ext>
              </a:extLst>
            </p:cNvPr>
            <p:cNvSpPr>
              <a:spLocks/>
            </p:cNvSpPr>
            <p:nvPr/>
          </p:nvSpPr>
          <p:spPr bwMode="auto">
            <a:xfrm rot="-10800000" flipH="1" flipV="1">
              <a:off x="3060" y="2705"/>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3857" name="Object 81">
              <a:extLst>
                <a:ext uri="{FF2B5EF4-FFF2-40B4-BE49-F238E27FC236}">
                  <a16:creationId xmlns:a16="http://schemas.microsoft.com/office/drawing/2014/main" id="{E58FB411-72A8-4078-8F90-2B8643FE4C49}"/>
                </a:ext>
              </a:extLst>
            </p:cNvPr>
            <p:cNvGraphicFramePr>
              <a:graphicFrameLocks noChangeAspect="1"/>
            </p:cNvGraphicFramePr>
            <p:nvPr/>
          </p:nvGraphicFramePr>
          <p:xfrm>
            <a:off x="1428" y="2723"/>
            <a:ext cx="211" cy="490"/>
          </p:xfrm>
          <a:graphic>
            <a:graphicData uri="http://schemas.openxmlformats.org/presentationml/2006/ole">
              <mc:AlternateContent xmlns:mc="http://schemas.openxmlformats.org/markup-compatibility/2006">
                <mc:Choice xmlns:v="urn:schemas-microsoft-com:vml" Requires="v">
                  <p:oleObj spid="_x0000_s203909" name="公式" r:id="rId11" imgW="164880" imgH="330120" progId="Equation.3">
                    <p:embed/>
                  </p:oleObj>
                </mc:Choice>
                <mc:Fallback>
                  <p:oleObj name="公式" r:id="rId11" imgW="164880" imgH="330120" progId="Equation.3">
                    <p:embed/>
                    <p:pic>
                      <p:nvPicPr>
                        <p:cNvPr id="0" name="Object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 y="2723"/>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58" name="Object 82">
              <a:extLst>
                <a:ext uri="{FF2B5EF4-FFF2-40B4-BE49-F238E27FC236}">
                  <a16:creationId xmlns:a16="http://schemas.microsoft.com/office/drawing/2014/main" id="{F07689CD-AC7C-4014-86E0-7486E9C0820F}"/>
                </a:ext>
              </a:extLst>
            </p:cNvPr>
            <p:cNvGraphicFramePr>
              <a:graphicFrameLocks noChangeAspect="1"/>
            </p:cNvGraphicFramePr>
            <p:nvPr/>
          </p:nvGraphicFramePr>
          <p:xfrm>
            <a:off x="4059" y="2841"/>
            <a:ext cx="247" cy="408"/>
          </p:xfrm>
          <a:graphic>
            <a:graphicData uri="http://schemas.openxmlformats.org/presentationml/2006/ole">
              <mc:AlternateContent xmlns:mc="http://schemas.openxmlformats.org/markup-compatibility/2006">
                <mc:Choice xmlns:v="urn:schemas-microsoft-com:vml" Requires="v">
                  <p:oleObj spid="_x0000_s203910" name="公式" r:id="rId13" imgW="190440" imgH="304560" progId="Equation.3">
                    <p:embed/>
                  </p:oleObj>
                </mc:Choice>
                <mc:Fallback>
                  <p:oleObj name="公式" r:id="rId13" imgW="190440" imgH="304560" progId="Equation.3">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9" y="2841"/>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59" name="Text Box 83">
              <a:extLst>
                <a:ext uri="{FF2B5EF4-FFF2-40B4-BE49-F238E27FC236}">
                  <a16:creationId xmlns:a16="http://schemas.microsoft.com/office/drawing/2014/main" id="{94F68910-44CA-4D57-AEE1-EEE1284BCE49}"/>
                </a:ext>
              </a:extLst>
            </p:cNvPr>
            <p:cNvSpPr txBox="1">
              <a:spLocks noChangeArrowheads="1"/>
            </p:cNvSpPr>
            <p:nvPr/>
          </p:nvSpPr>
          <p:spPr bwMode="auto">
            <a:xfrm>
              <a:off x="3061" y="3204"/>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0" name="Text Box 84">
              <a:extLst>
                <a:ext uri="{FF2B5EF4-FFF2-40B4-BE49-F238E27FC236}">
                  <a16:creationId xmlns:a16="http://schemas.microsoft.com/office/drawing/2014/main" id="{8EB7D661-89A6-47D5-A20E-2C601F997A71}"/>
                </a:ext>
              </a:extLst>
            </p:cNvPr>
            <p:cNvSpPr txBox="1">
              <a:spLocks noChangeArrowheads="1"/>
            </p:cNvSpPr>
            <p:nvPr/>
          </p:nvSpPr>
          <p:spPr bwMode="auto">
            <a:xfrm>
              <a:off x="2562" y="2523"/>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1" name="Line 85">
              <a:extLst>
                <a:ext uri="{FF2B5EF4-FFF2-40B4-BE49-F238E27FC236}">
                  <a16:creationId xmlns:a16="http://schemas.microsoft.com/office/drawing/2014/main" id="{B04D6077-5A2C-4282-9786-F7F1C055C947}"/>
                </a:ext>
              </a:extLst>
            </p:cNvPr>
            <p:cNvSpPr>
              <a:spLocks noChangeShapeType="1"/>
            </p:cNvSpPr>
            <p:nvPr/>
          </p:nvSpPr>
          <p:spPr bwMode="auto">
            <a:xfrm flipH="1">
              <a:off x="1291" y="3839"/>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2" name="Text Box 86">
              <a:extLst>
                <a:ext uri="{FF2B5EF4-FFF2-40B4-BE49-F238E27FC236}">
                  <a16:creationId xmlns:a16="http://schemas.microsoft.com/office/drawing/2014/main" id="{F13DBD72-7DD5-4F03-B2F3-6870794C5E66}"/>
                </a:ext>
              </a:extLst>
            </p:cNvPr>
            <p:cNvSpPr txBox="1">
              <a:spLocks noChangeArrowheads="1"/>
            </p:cNvSpPr>
            <p:nvPr/>
          </p:nvSpPr>
          <p:spPr bwMode="auto">
            <a:xfrm>
              <a:off x="1072" y="2853"/>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3863" name="Text Box 87">
              <a:extLst>
                <a:ext uri="{FF2B5EF4-FFF2-40B4-BE49-F238E27FC236}">
                  <a16:creationId xmlns:a16="http://schemas.microsoft.com/office/drawing/2014/main" id="{CA4919B9-AF94-41F8-8E28-CCC3841385CE}"/>
                </a:ext>
              </a:extLst>
            </p:cNvPr>
            <p:cNvSpPr txBox="1">
              <a:spLocks noChangeArrowheads="1"/>
            </p:cNvSpPr>
            <p:nvPr/>
          </p:nvSpPr>
          <p:spPr bwMode="auto">
            <a:xfrm>
              <a:off x="1019" y="3476"/>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03864" name="Object 88">
              <a:extLst>
                <a:ext uri="{FF2B5EF4-FFF2-40B4-BE49-F238E27FC236}">
                  <a16:creationId xmlns:a16="http://schemas.microsoft.com/office/drawing/2014/main" id="{505F2CB0-38E2-46E5-9693-557AE2F75EB5}"/>
                </a:ext>
              </a:extLst>
            </p:cNvPr>
            <p:cNvGraphicFramePr>
              <a:graphicFrameLocks noChangeAspect="1"/>
            </p:cNvGraphicFramePr>
            <p:nvPr/>
          </p:nvGraphicFramePr>
          <p:xfrm>
            <a:off x="793" y="3077"/>
            <a:ext cx="274" cy="464"/>
          </p:xfrm>
          <a:graphic>
            <a:graphicData uri="http://schemas.openxmlformats.org/presentationml/2006/ole">
              <mc:AlternateContent xmlns:mc="http://schemas.openxmlformats.org/markup-compatibility/2006">
                <mc:Choice xmlns:v="urn:schemas-microsoft-com:vml" Requires="v">
                  <p:oleObj spid="_x0000_s203911" name="公式" r:id="rId15" imgW="228600" imgH="317160" progId="Equation.3">
                    <p:embed/>
                  </p:oleObj>
                </mc:Choice>
                <mc:Fallback>
                  <p:oleObj name="公式" r:id="rId15" imgW="228600" imgH="317160" progId="Equation.3">
                    <p:embed/>
                    <p:pic>
                      <p:nvPicPr>
                        <p:cNvPr id="0" name="Object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 y="3077"/>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65" name="Line 89">
              <a:extLst>
                <a:ext uri="{FF2B5EF4-FFF2-40B4-BE49-F238E27FC236}">
                  <a16:creationId xmlns:a16="http://schemas.microsoft.com/office/drawing/2014/main" id="{003BE642-4363-48B0-9E97-69AACA13D98C}"/>
                </a:ext>
              </a:extLst>
            </p:cNvPr>
            <p:cNvSpPr>
              <a:spLocks noChangeShapeType="1"/>
            </p:cNvSpPr>
            <p:nvPr/>
          </p:nvSpPr>
          <p:spPr bwMode="auto">
            <a:xfrm>
              <a:off x="1289" y="2876"/>
              <a:ext cx="2" cy="9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6" name="Line 90">
              <a:extLst>
                <a:ext uri="{FF2B5EF4-FFF2-40B4-BE49-F238E27FC236}">
                  <a16:creationId xmlns:a16="http://schemas.microsoft.com/office/drawing/2014/main" id="{D140F93C-3619-44C9-9CBF-194E05E1E5C7}"/>
                </a:ext>
              </a:extLst>
            </p:cNvPr>
            <p:cNvSpPr>
              <a:spLocks noChangeShapeType="1"/>
            </p:cNvSpPr>
            <p:nvPr/>
          </p:nvSpPr>
          <p:spPr bwMode="auto">
            <a:xfrm flipV="1">
              <a:off x="4467" y="2886"/>
              <a:ext cx="7"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7" name="Text Box 91">
              <a:extLst>
                <a:ext uri="{FF2B5EF4-FFF2-40B4-BE49-F238E27FC236}">
                  <a16:creationId xmlns:a16="http://schemas.microsoft.com/office/drawing/2014/main" id="{2C076A74-DC11-470D-819A-AD858D5F7286}"/>
                </a:ext>
              </a:extLst>
            </p:cNvPr>
            <p:cNvSpPr txBox="1">
              <a:spLocks noChangeArrowheads="1"/>
            </p:cNvSpPr>
            <p:nvPr/>
          </p:nvSpPr>
          <p:spPr bwMode="auto">
            <a:xfrm>
              <a:off x="1872" y="289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8" name="Text Box 92">
              <a:extLst>
                <a:ext uri="{FF2B5EF4-FFF2-40B4-BE49-F238E27FC236}">
                  <a16:creationId xmlns:a16="http://schemas.microsoft.com/office/drawing/2014/main" id="{43F870C4-784D-4C08-9F65-1F54C7C259F9}"/>
                </a:ext>
              </a:extLst>
            </p:cNvPr>
            <p:cNvSpPr txBox="1">
              <a:spLocks noChangeArrowheads="1"/>
            </p:cNvSpPr>
            <p:nvPr/>
          </p:nvSpPr>
          <p:spPr bwMode="auto">
            <a:xfrm>
              <a:off x="3488" y="289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69" name="Rectangle 93">
              <a:extLst>
                <a:ext uri="{FF2B5EF4-FFF2-40B4-BE49-F238E27FC236}">
                  <a16:creationId xmlns:a16="http://schemas.microsoft.com/office/drawing/2014/main" id="{C31DA2CF-5A43-4B2D-A65F-1C124FCB7D21}"/>
                </a:ext>
              </a:extLst>
            </p:cNvPr>
            <p:cNvSpPr>
              <a:spLocks noChangeArrowheads="1"/>
            </p:cNvSpPr>
            <p:nvPr/>
          </p:nvSpPr>
          <p:spPr bwMode="auto">
            <a:xfrm>
              <a:off x="3470"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0" name="Rectangle 94">
              <a:extLst>
                <a:ext uri="{FF2B5EF4-FFF2-40B4-BE49-F238E27FC236}">
                  <a16:creationId xmlns:a16="http://schemas.microsoft.com/office/drawing/2014/main" id="{4943A594-CD96-44FA-8952-C769522DC301}"/>
                </a:ext>
              </a:extLst>
            </p:cNvPr>
            <p:cNvSpPr>
              <a:spLocks noChangeArrowheads="1"/>
            </p:cNvSpPr>
            <p:nvPr/>
          </p:nvSpPr>
          <p:spPr bwMode="auto">
            <a:xfrm>
              <a:off x="1881"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3871" name="Group 95">
              <a:extLst>
                <a:ext uri="{FF2B5EF4-FFF2-40B4-BE49-F238E27FC236}">
                  <a16:creationId xmlns:a16="http://schemas.microsoft.com/office/drawing/2014/main" id="{9D21B3B1-82AD-4360-95AD-17662F01D108}"/>
                </a:ext>
              </a:extLst>
            </p:cNvPr>
            <p:cNvGrpSpPr>
              <a:grpSpLocks/>
            </p:cNvGrpSpPr>
            <p:nvPr/>
          </p:nvGrpSpPr>
          <p:grpSpPr bwMode="auto">
            <a:xfrm>
              <a:off x="2979" y="3176"/>
              <a:ext cx="91" cy="363"/>
              <a:chOff x="1565" y="2614"/>
              <a:chExt cx="90" cy="486"/>
            </a:xfrm>
          </p:grpSpPr>
          <p:sp>
            <p:nvSpPr>
              <p:cNvPr id="203872" name="Arc 96">
                <a:extLst>
                  <a:ext uri="{FF2B5EF4-FFF2-40B4-BE49-F238E27FC236}">
                    <a16:creationId xmlns:a16="http://schemas.microsoft.com/office/drawing/2014/main" id="{E3B2D299-2A7C-4A64-AAA4-D11096276AAD}"/>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3" name="Arc 97">
                <a:extLst>
                  <a:ext uri="{FF2B5EF4-FFF2-40B4-BE49-F238E27FC236}">
                    <a16:creationId xmlns:a16="http://schemas.microsoft.com/office/drawing/2014/main" id="{CCFD87A1-0559-4301-AADA-A72AA48970B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4" name="Arc 98">
                <a:extLst>
                  <a:ext uri="{FF2B5EF4-FFF2-40B4-BE49-F238E27FC236}">
                    <a16:creationId xmlns:a16="http://schemas.microsoft.com/office/drawing/2014/main" id="{C85D1D73-8C20-4DFA-95BC-1A5644B640E2}"/>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5" name="Arc 99">
                <a:extLst>
                  <a:ext uri="{FF2B5EF4-FFF2-40B4-BE49-F238E27FC236}">
                    <a16:creationId xmlns:a16="http://schemas.microsoft.com/office/drawing/2014/main" id="{75233B40-03AC-4133-849C-F6894108A9AD}"/>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03876" name="Group 100">
              <a:extLst>
                <a:ext uri="{FF2B5EF4-FFF2-40B4-BE49-F238E27FC236}">
                  <a16:creationId xmlns:a16="http://schemas.microsoft.com/office/drawing/2014/main" id="{50C9F56F-4DE5-46CA-8361-71E01B886F9D}"/>
                </a:ext>
              </a:extLst>
            </p:cNvPr>
            <p:cNvGrpSpPr>
              <a:grpSpLocks/>
            </p:cNvGrpSpPr>
            <p:nvPr/>
          </p:nvGrpSpPr>
          <p:grpSpPr bwMode="auto">
            <a:xfrm rot="10800000">
              <a:off x="2562" y="3158"/>
              <a:ext cx="90" cy="363"/>
              <a:chOff x="1565" y="2614"/>
              <a:chExt cx="90" cy="486"/>
            </a:xfrm>
          </p:grpSpPr>
          <p:sp>
            <p:nvSpPr>
              <p:cNvPr id="203877" name="Arc 101">
                <a:extLst>
                  <a:ext uri="{FF2B5EF4-FFF2-40B4-BE49-F238E27FC236}">
                    <a16:creationId xmlns:a16="http://schemas.microsoft.com/office/drawing/2014/main" id="{62C97ED7-F127-4DF8-B12C-5F2758E2FDE0}"/>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8" name="Arc 102">
                <a:extLst>
                  <a:ext uri="{FF2B5EF4-FFF2-40B4-BE49-F238E27FC236}">
                    <a16:creationId xmlns:a16="http://schemas.microsoft.com/office/drawing/2014/main" id="{1A904E64-5310-4218-9500-420C854F8604}"/>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79" name="Arc 103">
                <a:extLst>
                  <a:ext uri="{FF2B5EF4-FFF2-40B4-BE49-F238E27FC236}">
                    <a16:creationId xmlns:a16="http://schemas.microsoft.com/office/drawing/2014/main" id="{F1C2945A-CF87-4625-8C0B-8C3D881268E5}"/>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80" name="Arc 104">
                <a:extLst>
                  <a:ext uri="{FF2B5EF4-FFF2-40B4-BE49-F238E27FC236}">
                    <a16:creationId xmlns:a16="http://schemas.microsoft.com/office/drawing/2014/main" id="{3BF4BF53-C922-4806-9C5D-B37EE5AB88D2}"/>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3881" name="Rectangle 105">
              <a:extLst>
                <a:ext uri="{FF2B5EF4-FFF2-40B4-BE49-F238E27FC236}">
                  <a16:creationId xmlns:a16="http://schemas.microsoft.com/office/drawing/2014/main" id="{5A94514F-09C4-4D40-8F2E-5F30BDA958B6}"/>
                </a:ext>
              </a:extLst>
            </p:cNvPr>
            <p:cNvSpPr>
              <a:spLocks noChangeArrowheads="1"/>
            </p:cNvSpPr>
            <p:nvPr/>
          </p:nvSpPr>
          <p:spPr bwMode="auto">
            <a:xfrm>
              <a:off x="4404" y="3213"/>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3882" name="Arc 106">
            <a:extLst>
              <a:ext uri="{FF2B5EF4-FFF2-40B4-BE49-F238E27FC236}">
                <a16:creationId xmlns:a16="http://schemas.microsoft.com/office/drawing/2014/main" id="{48B73DCB-DD94-49F0-9899-5FC156D4B657}"/>
              </a:ext>
            </a:extLst>
          </p:cNvPr>
          <p:cNvSpPr>
            <a:spLocks/>
          </p:cNvSpPr>
          <p:nvPr/>
        </p:nvSpPr>
        <p:spPr bwMode="auto">
          <a:xfrm>
            <a:off x="2447925" y="1520825"/>
            <a:ext cx="757238" cy="936625"/>
          </a:xfrm>
          <a:custGeom>
            <a:avLst/>
            <a:gdLst>
              <a:gd name="G0" fmla="+- 20046 0 0"/>
              <a:gd name="G1" fmla="+- 21600 0 0"/>
              <a:gd name="G2" fmla="+- 21600 0 0"/>
              <a:gd name="T0" fmla="*/ 20046 w 41646"/>
              <a:gd name="T1" fmla="*/ 0 h 43200"/>
              <a:gd name="T2" fmla="*/ 0 w 41646"/>
              <a:gd name="T3" fmla="*/ 29644 h 43200"/>
              <a:gd name="T4" fmla="*/ 20046 w 41646"/>
              <a:gd name="T5" fmla="*/ 21600 h 43200"/>
            </a:gdLst>
            <a:ahLst/>
            <a:cxnLst>
              <a:cxn ang="0">
                <a:pos x="T0" y="T1"/>
              </a:cxn>
              <a:cxn ang="0">
                <a:pos x="T2" y="T3"/>
              </a:cxn>
              <a:cxn ang="0">
                <a:pos x="T4" y="T5"/>
              </a:cxn>
            </a:cxnLst>
            <a:rect l="0" t="0" r="r" b="b"/>
            <a:pathLst>
              <a:path w="41646" h="43200" fill="none" extrusionOk="0">
                <a:moveTo>
                  <a:pt x="20045" y="0"/>
                </a:moveTo>
                <a:cubicBezTo>
                  <a:pt x="31975" y="0"/>
                  <a:pt x="41646" y="9670"/>
                  <a:pt x="41646" y="21600"/>
                </a:cubicBezTo>
                <a:cubicBezTo>
                  <a:pt x="41646" y="33529"/>
                  <a:pt x="31975" y="43200"/>
                  <a:pt x="20046" y="43200"/>
                </a:cubicBezTo>
                <a:cubicBezTo>
                  <a:pt x="11222" y="43200"/>
                  <a:pt x="3285" y="37833"/>
                  <a:pt x="-1" y="29644"/>
                </a:cubicBezTo>
              </a:path>
              <a:path w="41646" h="43200" stroke="0" extrusionOk="0">
                <a:moveTo>
                  <a:pt x="20045" y="0"/>
                </a:moveTo>
                <a:cubicBezTo>
                  <a:pt x="31975" y="0"/>
                  <a:pt x="41646" y="9670"/>
                  <a:pt x="41646" y="21600"/>
                </a:cubicBezTo>
                <a:cubicBezTo>
                  <a:pt x="41646" y="33529"/>
                  <a:pt x="31975" y="43200"/>
                  <a:pt x="20046" y="43200"/>
                </a:cubicBezTo>
                <a:cubicBezTo>
                  <a:pt x="11222" y="43200"/>
                  <a:pt x="3285" y="37833"/>
                  <a:pt x="-1" y="29644"/>
                </a:cubicBezTo>
                <a:lnTo>
                  <a:pt x="20046" y="21600"/>
                </a:lnTo>
                <a:close/>
              </a:path>
            </a:pathLst>
          </a:custGeom>
          <a:noFill/>
          <a:ln w="28575">
            <a:solidFill>
              <a:srgbClr val="99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3883" name="Arc 107">
            <a:extLst>
              <a:ext uri="{FF2B5EF4-FFF2-40B4-BE49-F238E27FC236}">
                <a16:creationId xmlns:a16="http://schemas.microsoft.com/office/drawing/2014/main" id="{F38FFCB7-18FA-42A2-B457-71B7939552A9}"/>
              </a:ext>
            </a:extLst>
          </p:cNvPr>
          <p:cNvSpPr>
            <a:spLocks/>
          </p:cNvSpPr>
          <p:nvPr/>
        </p:nvSpPr>
        <p:spPr bwMode="auto">
          <a:xfrm>
            <a:off x="5651500" y="1557338"/>
            <a:ext cx="757238" cy="936625"/>
          </a:xfrm>
          <a:custGeom>
            <a:avLst/>
            <a:gdLst>
              <a:gd name="G0" fmla="+- 20046 0 0"/>
              <a:gd name="G1" fmla="+- 21600 0 0"/>
              <a:gd name="G2" fmla="+- 21600 0 0"/>
              <a:gd name="T0" fmla="*/ 20046 w 41646"/>
              <a:gd name="T1" fmla="*/ 0 h 43200"/>
              <a:gd name="T2" fmla="*/ 0 w 41646"/>
              <a:gd name="T3" fmla="*/ 29644 h 43200"/>
              <a:gd name="T4" fmla="*/ 20046 w 41646"/>
              <a:gd name="T5" fmla="*/ 21600 h 43200"/>
            </a:gdLst>
            <a:ahLst/>
            <a:cxnLst>
              <a:cxn ang="0">
                <a:pos x="T0" y="T1"/>
              </a:cxn>
              <a:cxn ang="0">
                <a:pos x="T2" y="T3"/>
              </a:cxn>
              <a:cxn ang="0">
                <a:pos x="T4" y="T5"/>
              </a:cxn>
            </a:cxnLst>
            <a:rect l="0" t="0" r="r" b="b"/>
            <a:pathLst>
              <a:path w="41646" h="43200" fill="none" extrusionOk="0">
                <a:moveTo>
                  <a:pt x="20045" y="0"/>
                </a:moveTo>
                <a:cubicBezTo>
                  <a:pt x="31975" y="0"/>
                  <a:pt x="41646" y="9670"/>
                  <a:pt x="41646" y="21600"/>
                </a:cubicBezTo>
                <a:cubicBezTo>
                  <a:pt x="41646" y="33529"/>
                  <a:pt x="31975" y="43200"/>
                  <a:pt x="20046" y="43200"/>
                </a:cubicBezTo>
                <a:cubicBezTo>
                  <a:pt x="11222" y="43200"/>
                  <a:pt x="3285" y="37833"/>
                  <a:pt x="-1" y="29644"/>
                </a:cubicBezTo>
              </a:path>
              <a:path w="41646" h="43200" stroke="0" extrusionOk="0">
                <a:moveTo>
                  <a:pt x="20045" y="0"/>
                </a:moveTo>
                <a:cubicBezTo>
                  <a:pt x="31975" y="0"/>
                  <a:pt x="41646" y="9670"/>
                  <a:pt x="41646" y="21600"/>
                </a:cubicBezTo>
                <a:cubicBezTo>
                  <a:pt x="41646" y="33529"/>
                  <a:pt x="31975" y="43200"/>
                  <a:pt x="20046" y="43200"/>
                </a:cubicBezTo>
                <a:cubicBezTo>
                  <a:pt x="11222" y="43200"/>
                  <a:pt x="3285" y="37833"/>
                  <a:pt x="-1" y="29644"/>
                </a:cubicBezTo>
                <a:lnTo>
                  <a:pt x="20046" y="21600"/>
                </a:lnTo>
                <a:close/>
              </a:path>
            </a:pathLst>
          </a:custGeom>
          <a:noFill/>
          <a:ln w="28575">
            <a:solidFill>
              <a:srgbClr val="99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additive="base">
                                        <p:cTn id="7" dur="500" fill="hold"/>
                                        <p:tgtEl>
                                          <p:spTgt spid="203778"/>
                                        </p:tgtEl>
                                        <p:attrNameLst>
                                          <p:attrName>ppt_x</p:attrName>
                                        </p:attrNameLst>
                                      </p:cBhvr>
                                      <p:tavLst>
                                        <p:tav tm="0">
                                          <p:val>
                                            <p:strVal val="0-#ppt_w/2"/>
                                          </p:val>
                                        </p:tav>
                                        <p:tav tm="100000">
                                          <p:val>
                                            <p:strVal val="#ppt_x"/>
                                          </p:val>
                                        </p:tav>
                                      </p:tavLst>
                                    </p:anim>
                                    <p:anim calcmode="lin" valueType="num">
                                      <p:cBhvr additive="base">
                                        <p:cTn id="8" dur="500" fill="hold"/>
                                        <p:tgtEl>
                                          <p:spTgt spid="2037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03882"/>
                                        </p:tgtEl>
                                        <p:attrNameLst>
                                          <p:attrName>style.visibility</p:attrName>
                                        </p:attrNameLst>
                                      </p:cBhvr>
                                      <p:to>
                                        <p:strVal val="visible"/>
                                      </p:to>
                                    </p:set>
                                    <p:animEffect transition="in" filter="wipe(right)">
                                      <p:cBhvr>
                                        <p:cTn id="13" dur="500"/>
                                        <p:tgtEl>
                                          <p:spTgt spid="2038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203883"/>
                                        </p:tgtEl>
                                        <p:attrNameLst>
                                          <p:attrName>style.visibility</p:attrName>
                                        </p:attrNameLst>
                                      </p:cBhvr>
                                      <p:to>
                                        <p:strVal val="visible"/>
                                      </p:to>
                                    </p:set>
                                    <p:animEffect transition="in" filter="wipe(right)">
                                      <p:cBhvr>
                                        <p:cTn id="18" dur="500"/>
                                        <p:tgtEl>
                                          <p:spTgt spid="2038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3779"/>
                                        </p:tgtEl>
                                        <p:attrNameLst>
                                          <p:attrName>style.visibility</p:attrName>
                                        </p:attrNameLst>
                                      </p:cBhvr>
                                      <p:to>
                                        <p:strVal val="visible"/>
                                      </p:to>
                                    </p:set>
                                    <p:anim calcmode="lin" valueType="num">
                                      <p:cBhvr additive="base">
                                        <p:cTn id="23" dur="500" fill="hold"/>
                                        <p:tgtEl>
                                          <p:spTgt spid="203779"/>
                                        </p:tgtEl>
                                        <p:attrNameLst>
                                          <p:attrName>ppt_x</p:attrName>
                                        </p:attrNameLst>
                                      </p:cBhvr>
                                      <p:tavLst>
                                        <p:tav tm="0">
                                          <p:val>
                                            <p:strVal val="0-#ppt_w/2"/>
                                          </p:val>
                                        </p:tav>
                                        <p:tav tm="100000">
                                          <p:val>
                                            <p:strVal val="#ppt_x"/>
                                          </p:val>
                                        </p:tav>
                                      </p:tavLst>
                                    </p:anim>
                                    <p:anim calcmode="lin" valueType="num">
                                      <p:cBhvr additive="base">
                                        <p:cTn id="24" dur="500" fill="hold"/>
                                        <p:tgtEl>
                                          <p:spTgt spid="203779"/>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20378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3838"/>
                                        </p:tgtEl>
                                        <p:attrNameLst>
                                          <p:attrName>style.visibility</p:attrName>
                                        </p:attrNameLst>
                                      </p:cBhvr>
                                      <p:to>
                                        <p:strVal val="visible"/>
                                      </p:to>
                                    </p:set>
                                    <p:animEffect transition="in" filter="wipe(left)">
                                      <p:cBhvr>
                                        <p:cTn id="32" dur="2000"/>
                                        <p:tgtEl>
                                          <p:spTgt spid="2038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3839"/>
                                        </p:tgtEl>
                                        <p:attrNameLst>
                                          <p:attrName>style.visibility</p:attrName>
                                        </p:attrNameLst>
                                      </p:cBhvr>
                                      <p:to>
                                        <p:strVal val="visible"/>
                                      </p:to>
                                    </p:set>
                                    <p:animEffect transition="in" filter="wipe(left)">
                                      <p:cBhvr>
                                        <p:cTn id="37" dur="2000"/>
                                        <p:tgtEl>
                                          <p:spTgt spid="2038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3781"/>
                                        </p:tgtEl>
                                        <p:attrNameLst>
                                          <p:attrName>style.visibility</p:attrName>
                                        </p:attrNameLst>
                                      </p:cBhvr>
                                      <p:to>
                                        <p:strVal val="visible"/>
                                      </p:to>
                                    </p:set>
                                    <p:animEffect transition="in" filter="wipe(left)">
                                      <p:cBhvr>
                                        <p:cTn id="42" dur="2000"/>
                                        <p:tgtEl>
                                          <p:spTgt spid="2037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3783"/>
                                        </p:tgtEl>
                                        <p:attrNameLst>
                                          <p:attrName>style.visibility</p:attrName>
                                        </p:attrNameLst>
                                      </p:cBhvr>
                                      <p:to>
                                        <p:strVal val="visible"/>
                                      </p:to>
                                    </p:set>
                                    <p:animEffect transition="in" filter="wipe(left)">
                                      <p:cBhvr>
                                        <p:cTn id="47" dur="2000"/>
                                        <p:tgtEl>
                                          <p:spTgt spid="203783"/>
                                        </p:tgtEl>
                                      </p:cBhvr>
                                    </p:animEffect>
                                  </p:childTnLst>
                                </p:cTn>
                              </p:par>
                            </p:childTnLst>
                          </p:cTn>
                        </p:par>
                        <p:par>
                          <p:cTn id="48" fill="hold" nodeType="afterGroup">
                            <p:stCondLst>
                              <p:cond delay="2000"/>
                            </p:stCondLst>
                            <p:childTnLst>
                              <p:par>
                                <p:cTn id="49" presetID="1" presetClass="entr" presetSubtype="0" fill="hold" nodeType="afterEffect">
                                  <p:stCondLst>
                                    <p:cond delay="0"/>
                                  </p:stCondLst>
                                  <p:childTnLst>
                                    <p:set>
                                      <p:cBhvr>
                                        <p:cTn id="50" dur="1" fill="hold">
                                          <p:stCondLst>
                                            <p:cond delay="499"/>
                                          </p:stCondLst>
                                        </p:cTn>
                                        <p:tgtEl>
                                          <p:spTgt spid="20378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03784"/>
                                        </p:tgtEl>
                                        <p:attrNameLst>
                                          <p:attrName>style.visibility</p:attrName>
                                        </p:attrNameLst>
                                      </p:cBhvr>
                                      <p:to>
                                        <p:strVal val="visible"/>
                                      </p:to>
                                    </p:set>
                                    <p:animEffect transition="in" filter="wipe(left)">
                                      <p:cBhvr>
                                        <p:cTn id="55" dur="2000"/>
                                        <p:tgtEl>
                                          <p:spTgt spid="203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P spid="203779" grpId="0"/>
      <p:bldP spid="2037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C376E622-43A2-4BDB-B78B-A26B13C99148}"/>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63" name="Text Box 3">
            <a:extLst>
              <a:ext uri="{FF2B5EF4-FFF2-40B4-BE49-F238E27FC236}">
                <a16:creationId xmlns:a16="http://schemas.microsoft.com/office/drawing/2014/main" id="{8C91955E-B2CB-43A1-AD86-D57D84AD4A32}"/>
              </a:ext>
            </a:extLst>
          </p:cNvPr>
          <p:cNvSpPr txBox="1">
            <a:spLocks noChangeArrowheads="1"/>
          </p:cNvSpPr>
          <p:nvPr/>
        </p:nvSpPr>
        <p:spPr bwMode="auto">
          <a:xfrm>
            <a:off x="190500" y="1322388"/>
            <a:ext cx="338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4" name="Rectangle 14">
            <a:extLst>
              <a:ext uri="{FF2B5EF4-FFF2-40B4-BE49-F238E27FC236}">
                <a16:creationId xmlns:a16="http://schemas.microsoft.com/office/drawing/2014/main" id="{D066A136-B559-4D0B-AC41-9A8D9DB2AAB1}"/>
              </a:ext>
            </a:extLst>
          </p:cNvPr>
          <p:cNvSpPr>
            <a:spLocks noChangeArrowheads="1"/>
          </p:cNvSpPr>
          <p:nvPr/>
        </p:nvSpPr>
        <p:spPr bwMode="auto">
          <a:xfrm>
            <a:off x="358775" y="50800"/>
            <a:ext cx="5113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36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互感</a:t>
            </a:r>
          </a:p>
        </p:txBody>
      </p:sp>
      <p:sp>
        <p:nvSpPr>
          <p:cNvPr id="66575" name="Text Box 15">
            <a:extLst>
              <a:ext uri="{FF2B5EF4-FFF2-40B4-BE49-F238E27FC236}">
                <a16:creationId xmlns:a16="http://schemas.microsoft.com/office/drawing/2014/main" id="{FCA6C14E-97DF-4BE3-B2CE-338FA45305B4}"/>
              </a:ext>
            </a:extLst>
          </p:cNvPr>
          <p:cNvSpPr txBox="1">
            <a:spLocks noChangeArrowheads="1"/>
          </p:cNvSpPr>
          <p:nvPr/>
        </p:nvSpPr>
        <p:spPr bwMode="auto">
          <a:xfrm>
            <a:off x="358775" y="1952625"/>
            <a:ext cx="777716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互感也称耦合电感。耦合电感元件属于多端元件，在实际电路中，如收音机、电视机中的线圈、振荡线圈，整流电源里使用的变压器等都是耦合电感元件，熟悉这类多端元件的特性，掌握包含这类多端元件的电路问题的分析方法是非常必要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75"/>
                                        </p:tgtEl>
                                        <p:attrNameLst>
                                          <p:attrName>style.visibility</p:attrName>
                                        </p:attrNameLst>
                                      </p:cBhvr>
                                      <p:to>
                                        <p:strVal val="visible"/>
                                      </p:to>
                                    </p:set>
                                    <p:animEffect transition="in" filter="slide(fromBottom)">
                                      <p:cBhvr>
                                        <p:cTn id="7" dur="20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4" name="Rectangle 44">
            <a:extLst>
              <a:ext uri="{FF2B5EF4-FFF2-40B4-BE49-F238E27FC236}">
                <a16:creationId xmlns:a16="http://schemas.microsoft.com/office/drawing/2014/main" id="{D8F914DF-D57C-446F-9285-089FAC024307}"/>
              </a:ext>
            </a:extLst>
          </p:cNvPr>
          <p:cNvSpPr>
            <a:spLocks noChangeArrowheads="1"/>
          </p:cNvSpPr>
          <p:nvPr/>
        </p:nvSpPr>
        <p:spPr bwMode="auto">
          <a:xfrm>
            <a:off x="7380288" y="3176588"/>
            <a:ext cx="1079500" cy="1189037"/>
          </a:xfrm>
          <a:prstGeom prst="rect">
            <a:avLst/>
          </a:prstGeom>
          <a:noFill/>
          <a:ln>
            <a:noFill/>
          </a:ln>
          <a:effectLs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4802" name="Object 2">
            <a:extLst>
              <a:ext uri="{FF2B5EF4-FFF2-40B4-BE49-F238E27FC236}">
                <a16:creationId xmlns:a16="http://schemas.microsoft.com/office/drawing/2014/main" id="{ADD89976-C29F-4E11-8D16-9FA4304157ED}"/>
              </a:ext>
            </a:extLst>
          </p:cNvPr>
          <p:cNvGraphicFramePr>
            <a:graphicFrameLocks noChangeAspect="1"/>
          </p:cNvGraphicFramePr>
          <p:nvPr/>
        </p:nvGraphicFramePr>
        <p:xfrm>
          <a:off x="684213" y="260350"/>
          <a:ext cx="3444875" cy="1749425"/>
        </p:xfrm>
        <a:graphic>
          <a:graphicData uri="http://schemas.openxmlformats.org/presentationml/2006/ole">
            <mc:AlternateContent xmlns:mc="http://schemas.openxmlformats.org/markup-compatibility/2006">
              <mc:Choice xmlns:v="urn:schemas-microsoft-com:vml" Requires="v">
                <p:oleObj spid="_x0000_s204870" name="公式" r:id="rId3" imgW="1650960" imgH="838080" progId="Equation.3">
                  <p:embed/>
                </p:oleObj>
              </mc:Choice>
              <mc:Fallback>
                <p:oleObj name="公式" r:id="rId3" imgW="1650960" imgH="838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60350"/>
                        <a:ext cx="3444875"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3" name="Object 3">
            <a:extLst>
              <a:ext uri="{FF2B5EF4-FFF2-40B4-BE49-F238E27FC236}">
                <a16:creationId xmlns:a16="http://schemas.microsoft.com/office/drawing/2014/main" id="{419F7E0A-47EC-42FA-87EA-3C6CCE5BFB45}"/>
              </a:ext>
            </a:extLst>
          </p:cNvPr>
          <p:cNvGraphicFramePr>
            <a:graphicFrameLocks noChangeAspect="1"/>
          </p:cNvGraphicFramePr>
          <p:nvPr>
            <p:extLst>
              <p:ext uri="{D42A27DB-BD31-4B8C-83A1-F6EECF244321}">
                <p14:modId xmlns:p14="http://schemas.microsoft.com/office/powerpoint/2010/main" val="1188991034"/>
              </p:ext>
            </p:extLst>
          </p:nvPr>
        </p:nvGraphicFramePr>
        <p:xfrm>
          <a:off x="3924300" y="728663"/>
          <a:ext cx="3497263" cy="1327150"/>
        </p:xfrm>
        <a:graphic>
          <a:graphicData uri="http://schemas.openxmlformats.org/presentationml/2006/ole">
            <mc:AlternateContent xmlns:mc="http://schemas.openxmlformats.org/markup-compatibility/2006">
              <mc:Choice xmlns:v="urn:schemas-microsoft-com:vml" Requires="v">
                <p:oleObj spid="_x0000_s204871" name="公式" r:id="rId5" imgW="1676160" imgH="634680" progId="Equation.3">
                  <p:embed/>
                </p:oleObj>
              </mc:Choice>
              <mc:Fallback>
                <p:oleObj name="公式" r:id="rId5" imgW="167616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728663"/>
                        <a:ext cx="3497263" cy="1327150"/>
                      </a:xfrm>
                      <a:prstGeom prst="rect">
                        <a:avLst/>
                      </a:prstGeom>
                      <a:noFill/>
                      <a:ln>
                        <a:noFill/>
                      </a:ln>
                      <a:effectLst/>
                      <a:extLst/>
                    </p:spPr>
                  </p:pic>
                </p:oleObj>
              </mc:Fallback>
            </mc:AlternateContent>
          </a:graphicData>
        </a:graphic>
      </p:graphicFrame>
      <p:graphicFrame>
        <p:nvGraphicFramePr>
          <p:cNvPr id="204804" name="Object 4">
            <a:extLst>
              <a:ext uri="{FF2B5EF4-FFF2-40B4-BE49-F238E27FC236}">
                <a16:creationId xmlns:a16="http://schemas.microsoft.com/office/drawing/2014/main" id="{44A17A04-4AF6-408C-B3FE-D556D18E9E40}"/>
              </a:ext>
            </a:extLst>
          </p:cNvPr>
          <p:cNvGraphicFramePr>
            <a:graphicFrameLocks noChangeAspect="1"/>
          </p:cNvGraphicFramePr>
          <p:nvPr/>
        </p:nvGraphicFramePr>
        <p:xfrm>
          <a:off x="468313" y="1844675"/>
          <a:ext cx="3890962" cy="3084513"/>
        </p:xfrm>
        <a:graphic>
          <a:graphicData uri="http://schemas.openxmlformats.org/presentationml/2006/ole">
            <mc:AlternateContent xmlns:mc="http://schemas.openxmlformats.org/markup-compatibility/2006">
              <mc:Choice xmlns:v="urn:schemas-microsoft-com:vml" Requires="v">
                <p:oleObj spid="_x0000_s204872" name="公式" r:id="rId7" imgW="2006280" imgH="1587240" progId="Equation.3">
                  <p:embed/>
                </p:oleObj>
              </mc:Choice>
              <mc:Fallback>
                <p:oleObj name="公式" r:id="rId7" imgW="2006280" imgH="1587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844675"/>
                        <a:ext cx="3890962"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12" name="Group 12">
            <a:extLst>
              <a:ext uri="{FF2B5EF4-FFF2-40B4-BE49-F238E27FC236}">
                <a16:creationId xmlns:a16="http://schemas.microsoft.com/office/drawing/2014/main" id="{C68B7080-1D7B-418E-A944-0D5F5D7FD856}"/>
              </a:ext>
            </a:extLst>
          </p:cNvPr>
          <p:cNvGrpSpPr>
            <a:grpSpLocks/>
          </p:cNvGrpSpPr>
          <p:nvPr/>
        </p:nvGrpSpPr>
        <p:grpSpPr bwMode="auto">
          <a:xfrm>
            <a:off x="4787900" y="2889250"/>
            <a:ext cx="3557588" cy="1698625"/>
            <a:chOff x="2755" y="1090"/>
            <a:chExt cx="2241" cy="1070"/>
          </a:xfrm>
        </p:grpSpPr>
        <p:sp>
          <p:nvSpPr>
            <p:cNvPr id="204813" name="Oval 13">
              <a:extLst>
                <a:ext uri="{FF2B5EF4-FFF2-40B4-BE49-F238E27FC236}">
                  <a16:creationId xmlns:a16="http://schemas.microsoft.com/office/drawing/2014/main" id="{12A98971-C827-46A2-8172-AA4F7ABF1B4C}"/>
                </a:ext>
              </a:extLst>
            </p:cNvPr>
            <p:cNvSpPr>
              <a:spLocks noChangeArrowheads="1"/>
            </p:cNvSpPr>
            <p:nvPr/>
          </p:nvSpPr>
          <p:spPr bwMode="auto">
            <a:xfrm>
              <a:off x="3061" y="1479"/>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4814" name="Rectangle 14">
              <a:extLst>
                <a:ext uri="{FF2B5EF4-FFF2-40B4-BE49-F238E27FC236}">
                  <a16:creationId xmlns:a16="http://schemas.microsoft.com/office/drawing/2014/main" id="{8BF264A2-88A7-45CC-A72A-DB6CB021597D}"/>
                </a:ext>
              </a:extLst>
            </p:cNvPr>
            <p:cNvSpPr>
              <a:spLocks noChangeArrowheads="1"/>
            </p:cNvSpPr>
            <p:nvPr/>
          </p:nvSpPr>
          <p:spPr bwMode="auto">
            <a:xfrm>
              <a:off x="3242" y="1207"/>
              <a:ext cx="1089" cy="95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4815" name="Line 15">
              <a:extLst>
                <a:ext uri="{FF2B5EF4-FFF2-40B4-BE49-F238E27FC236}">
                  <a16:creationId xmlns:a16="http://schemas.microsoft.com/office/drawing/2014/main" id="{D318DD13-F580-4466-A18C-6FB0B082F5C2}"/>
                </a:ext>
              </a:extLst>
            </p:cNvPr>
            <p:cNvSpPr>
              <a:spLocks noChangeShapeType="1"/>
            </p:cNvSpPr>
            <p:nvPr/>
          </p:nvSpPr>
          <p:spPr bwMode="auto">
            <a:xfrm>
              <a:off x="3288" y="1207"/>
              <a:ext cx="23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4816" name="Object 16">
              <a:extLst>
                <a:ext uri="{FF2B5EF4-FFF2-40B4-BE49-F238E27FC236}">
                  <a16:creationId xmlns:a16="http://schemas.microsoft.com/office/drawing/2014/main" id="{F13AF616-A5C3-41C9-887F-98BB7BE1C9C6}"/>
                </a:ext>
              </a:extLst>
            </p:cNvPr>
            <p:cNvGraphicFramePr>
              <a:graphicFrameLocks noChangeAspect="1"/>
            </p:cNvGraphicFramePr>
            <p:nvPr/>
          </p:nvGraphicFramePr>
          <p:xfrm>
            <a:off x="3307" y="1090"/>
            <a:ext cx="208" cy="387"/>
          </p:xfrm>
          <a:graphic>
            <a:graphicData uri="http://schemas.openxmlformats.org/presentationml/2006/ole">
              <mc:AlternateContent xmlns:mc="http://schemas.openxmlformats.org/markup-compatibility/2006">
                <mc:Choice xmlns:v="urn:schemas-microsoft-com:vml" Requires="v">
                  <p:oleObj spid="_x0000_s204873" name="公式" r:id="rId9" imgW="164880" imgH="330120" progId="Equation.3">
                    <p:embed/>
                  </p:oleObj>
                </mc:Choice>
                <mc:Fallback>
                  <p:oleObj name="公式" r:id="rId9" imgW="164880" imgH="33012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7" y="1090"/>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17" name="Text Box 17">
              <a:extLst>
                <a:ext uri="{FF2B5EF4-FFF2-40B4-BE49-F238E27FC236}">
                  <a16:creationId xmlns:a16="http://schemas.microsoft.com/office/drawing/2014/main" id="{E8BDF5C8-3FD0-4378-823D-291D1B6284C7}"/>
                </a:ext>
              </a:extLst>
            </p:cNvPr>
            <p:cNvSpPr txBox="1">
              <a:spLocks noChangeArrowheads="1"/>
            </p:cNvSpPr>
            <p:nvPr/>
          </p:nvSpPr>
          <p:spPr bwMode="auto">
            <a:xfrm>
              <a:off x="2925" y="1207"/>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04818" name="Text Box 18">
              <a:extLst>
                <a:ext uri="{FF2B5EF4-FFF2-40B4-BE49-F238E27FC236}">
                  <a16:creationId xmlns:a16="http://schemas.microsoft.com/office/drawing/2014/main" id="{ACA9B41E-D3A1-497A-A4E9-59104AB09BA8}"/>
                </a:ext>
              </a:extLst>
            </p:cNvPr>
            <p:cNvSpPr txBox="1">
              <a:spLocks noChangeArrowheads="1"/>
            </p:cNvSpPr>
            <p:nvPr/>
          </p:nvSpPr>
          <p:spPr bwMode="auto">
            <a:xfrm>
              <a:off x="2970" y="1797"/>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04819" name="Object 19">
              <a:extLst>
                <a:ext uri="{FF2B5EF4-FFF2-40B4-BE49-F238E27FC236}">
                  <a16:creationId xmlns:a16="http://schemas.microsoft.com/office/drawing/2014/main" id="{F628E868-D10E-41DA-A3A8-297E93955A2D}"/>
                </a:ext>
              </a:extLst>
            </p:cNvPr>
            <p:cNvGraphicFramePr>
              <a:graphicFrameLocks noChangeAspect="1"/>
            </p:cNvGraphicFramePr>
            <p:nvPr/>
          </p:nvGraphicFramePr>
          <p:xfrm>
            <a:off x="2755" y="1434"/>
            <a:ext cx="287" cy="436"/>
          </p:xfrm>
          <a:graphic>
            <a:graphicData uri="http://schemas.openxmlformats.org/presentationml/2006/ole">
              <mc:AlternateContent xmlns:mc="http://schemas.openxmlformats.org/markup-compatibility/2006">
                <mc:Choice xmlns:v="urn:schemas-microsoft-com:vml" Requires="v">
                  <p:oleObj spid="_x0000_s204874" name="公式" r:id="rId11" imgW="228600" imgH="317160" progId="Equation.3">
                    <p:embed/>
                  </p:oleObj>
                </mc:Choice>
                <mc:Fallback>
                  <p:oleObj name="公式" r:id="rId11" imgW="228600" imgH="31716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5" y="1434"/>
                          <a:ext cx="287"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0" name="Text Box 20">
              <a:extLst>
                <a:ext uri="{FF2B5EF4-FFF2-40B4-BE49-F238E27FC236}">
                  <a16:creationId xmlns:a16="http://schemas.microsoft.com/office/drawing/2014/main" id="{135CB0E2-9D89-49D0-BF68-972ED375F64D}"/>
                </a:ext>
              </a:extLst>
            </p:cNvPr>
            <p:cNvSpPr txBox="1">
              <a:spLocks noChangeArrowheads="1"/>
            </p:cNvSpPr>
            <p:nvPr/>
          </p:nvSpPr>
          <p:spPr bwMode="auto">
            <a:xfrm>
              <a:off x="3632" y="1226"/>
              <a:ext cx="3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04821" name="Object 21">
              <a:extLst>
                <a:ext uri="{FF2B5EF4-FFF2-40B4-BE49-F238E27FC236}">
                  <a16:creationId xmlns:a16="http://schemas.microsoft.com/office/drawing/2014/main" id="{9C05F7D6-66A5-48C0-933A-699FE04B44F6}"/>
                </a:ext>
              </a:extLst>
            </p:cNvPr>
            <p:cNvGraphicFramePr>
              <a:graphicFrameLocks noChangeAspect="1"/>
            </p:cNvGraphicFramePr>
            <p:nvPr/>
          </p:nvGraphicFramePr>
          <p:xfrm>
            <a:off x="4376" y="1389"/>
            <a:ext cx="620" cy="566"/>
          </p:xfrm>
          <a:graphic>
            <a:graphicData uri="http://schemas.openxmlformats.org/presentationml/2006/ole">
              <mc:AlternateContent xmlns:mc="http://schemas.openxmlformats.org/markup-compatibility/2006">
                <mc:Choice xmlns:v="urn:schemas-microsoft-com:vml" Requires="v">
                  <p:oleObj spid="_x0000_s204875" name="公式" r:id="rId13" imgW="558720" imgH="507960" progId="Equation.3">
                    <p:embed/>
                  </p:oleObj>
                </mc:Choice>
                <mc:Fallback>
                  <p:oleObj name="公式" r:id="rId13" imgW="558720" imgH="50796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6" y="1389"/>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2" name="Rectangle 22">
              <a:extLst>
                <a:ext uri="{FF2B5EF4-FFF2-40B4-BE49-F238E27FC236}">
                  <a16:creationId xmlns:a16="http://schemas.microsoft.com/office/drawing/2014/main" id="{7F1D3F3D-B774-4C2D-8456-C71F5629E255}"/>
                </a:ext>
              </a:extLst>
            </p:cNvPr>
            <p:cNvSpPr>
              <a:spLocks noChangeArrowheads="1"/>
            </p:cNvSpPr>
            <p:nvPr/>
          </p:nvSpPr>
          <p:spPr bwMode="auto">
            <a:xfrm>
              <a:off x="4267" y="1479"/>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4823" name="Rectangle 23">
              <a:extLst>
                <a:ext uri="{FF2B5EF4-FFF2-40B4-BE49-F238E27FC236}">
                  <a16:creationId xmlns:a16="http://schemas.microsoft.com/office/drawing/2014/main" id="{DD3E5F73-00C8-4F77-8C3B-AB6EDDEF1355}"/>
                </a:ext>
              </a:extLst>
            </p:cNvPr>
            <p:cNvSpPr>
              <a:spLocks noChangeArrowheads="1"/>
            </p:cNvSpPr>
            <p:nvPr/>
          </p:nvSpPr>
          <p:spPr bwMode="auto">
            <a:xfrm>
              <a:off x="3651" y="1144"/>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4836" name="AutoShape 36">
            <a:extLst>
              <a:ext uri="{FF2B5EF4-FFF2-40B4-BE49-F238E27FC236}">
                <a16:creationId xmlns:a16="http://schemas.microsoft.com/office/drawing/2014/main" id="{49BE83A6-1F39-412B-B720-BA81A08EEDE4}"/>
              </a:ext>
            </a:extLst>
          </p:cNvPr>
          <p:cNvSpPr>
            <a:spLocks noChangeArrowheads="1"/>
          </p:cNvSpPr>
          <p:nvPr/>
        </p:nvSpPr>
        <p:spPr bwMode="auto">
          <a:xfrm>
            <a:off x="7596188" y="692150"/>
            <a:ext cx="1368425" cy="1439863"/>
          </a:xfrm>
          <a:prstGeom prst="wedgeRoundRectCallout">
            <a:avLst>
              <a:gd name="adj1" fmla="val -97796"/>
              <a:gd name="adj2" fmla="val 101819"/>
              <a:gd name="adj3" fmla="val 16667"/>
            </a:avLst>
          </a:prstGeom>
          <a:noFill/>
          <a:ln>
            <a:solidFill>
              <a:schemeClr val="accent1"/>
            </a:solidFill>
          </a:ln>
          <a:effectLst/>
          <a:extLst/>
        </p:spPr>
        <p:txBody>
          <a:body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一次侧等效电路</a:t>
            </a:r>
          </a:p>
        </p:txBody>
      </p:sp>
      <p:sp>
        <p:nvSpPr>
          <p:cNvPr id="204841" name="Text Box 41">
            <a:extLst>
              <a:ext uri="{FF2B5EF4-FFF2-40B4-BE49-F238E27FC236}">
                <a16:creationId xmlns:a16="http://schemas.microsoft.com/office/drawing/2014/main" id="{C0DBD925-95BF-43B2-ACE2-F2C87007B98F}"/>
              </a:ext>
            </a:extLst>
          </p:cNvPr>
          <p:cNvSpPr txBox="1">
            <a:spLocks noChangeArrowheads="1"/>
          </p:cNvSpPr>
          <p:nvPr/>
        </p:nvSpPr>
        <p:spPr bwMode="auto">
          <a:xfrm>
            <a:off x="3959225" y="234950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根据以上表示式得等效电路。</a:t>
            </a:r>
          </a:p>
        </p:txBody>
      </p:sp>
      <p:graphicFrame>
        <p:nvGraphicFramePr>
          <p:cNvPr id="204846" name="Object 46">
            <a:extLst>
              <a:ext uri="{FF2B5EF4-FFF2-40B4-BE49-F238E27FC236}">
                <a16:creationId xmlns:a16="http://schemas.microsoft.com/office/drawing/2014/main" id="{7ED76720-165D-49B3-AA2F-7FEBCBF9A94D}"/>
              </a:ext>
            </a:extLst>
          </p:cNvPr>
          <p:cNvGraphicFramePr>
            <a:graphicFrameLocks noChangeAspect="1"/>
          </p:cNvGraphicFramePr>
          <p:nvPr/>
        </p:nvGraphicFramePr>
        <p:xfrm>
          <a:off x="431800" y="4581525"/>
          <a:ext cx="1116013" cy="1041400"/>
        </p:xfrm>
        <a:graphic>
          <a:graphicData uri="http://schemas.openxmlformats.org/presentationml/2006/ole">
            <mc:AlternateContent xmlns:mc="http://schemas.openxmlformats.org/markup-compatibility/2006">
              <mc:Choice xmlns:v="urn:schemas-microsoft-com:vml" Requires="v">
                <p:oleObj spid="_x0000_s204876" name="Equation" r:id="rId15" imgW="761760" imgH="711000" progId="Equation.DSMT4">
                  <p:embed/>
                </p:oleObj>
              </mc:Choice>
              <mc:Fallback>
                <p:oleObj name="Equation" r:id="rId15" imgW="761760" imgH="711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800" y="4581525"/>
                        <a:ext cx="11160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7" name="Text Box 47">
            <a:extLst>
              <a:ext uri="{FF2B5EF4-FFF2-40B4-BE49-F238E27FC236}">
                <a16:creationId xmlns:a16="http://schemas.microsoft.com/office/drawing/2014/main" id="{E3458049-3F6C-4DAF-9019-32FFD8D01A15}"/>
              </a:ext>
            </a:extLst>
          </p:cNvPr>
          <p:cNvSpPr txBox="1">
            <a:spLocks noChangeArrowheads="1"/>
          </p:cNvSpPr>
          <p:nvPr/>
        </p:nvSpPr>
        <p:spPr bwMode="auto">
          <a:xfrm>
            <a:off x="1584325" y="4870450"/>
            <a:ext cx="774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为二次侧对一次侧的引入阻抗（</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又称反映阻抗</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4848" name="Text Box 48">
            <a:extLst>
              <a:ext uri="{FF2B5EF4-FFF2-40B4-BE49-F238E27FC236}">
                <a16:creationId xmlns:a16="http://schemas.microsoft.com/office/drawing/2014/main" id="{B2691891-9742-45FB-A08C-4CB529B0A471}"/>
              </a:ext>
            </a:extLst>
          </p:cNvPr>
          <p:cNvSpPr txBox="1">
            <a:spLocks noChangeArrowheads="1"/>
          </p:cNvSpPr>
          <p:nvPr/>
        </p:nvSpPr>
        <p:spPr bwMode="auto">
          <a:xfrm>
            <a:off x="1116013" y="5481638"/>
            <a:ext cx="7742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可以推出引入阻抗在一次侧消耗的有功功率等于二次侧电阻</a:t>
            </a:r>
            <a:r>
              <a:rPr kumimoji="1" lang="en-US" altLang="zh-CN" b="1" i="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1" baseline="-25000">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22</a:t>
            </a:r>
            <a:r>
              <a:rPr kumimoji="1" lang="zh-CN" altLang="en-US"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在二次侧消耗的功率。</a:t>
            </a:r>
            <a:endParaRPr kumimoji="1" lang="zh-CN" altLang="en-US" b="1" i="1" baseline="-25000">
              <a:solidFill>
                <a:srgbClr val="99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strips(downRight)">
                                      <p:cBhvr>
                                        <p:cTn id="7" dur="20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Effect transition="in" filter="strips(downRight)">
                                      <p:cBhvr>
                                        <p:cTn id="12" dur="2000"/>
                                        <p:tgtEl>
                                          <p:spTgt spid="204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04"/>
                                        </p:tgtEl>
                                        <p:attrNameLst>
                                          <p:attrName>style.visibility</p:attrName>
                                        </p:attrNameLst>
                                      </p:cBhvr>
                                      <p:to>
                                        <p:strVal val="visible"/>
                                      </p:to>
                                    </p:set>
                                    <p:animEffect transition="in" filter="wipe(left)">
                                      <p:cBhvr>
                                        <p:cTn id="17" dur="2000"/>
                                        <p:tgtEl>
                                          <p:spTgt spid="204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1"/>
                                        </p:tgtEl>
                                        <p:attrNameLst>
                                          <p:attrName>style.visibility</p:attrName>
                                        </p:attrNameLst>
                                      </p:cBhvr>
                                      <p:to>
                                        <p:strVal val="visible"/>
                                      </p:to>
                                    </p:set>
                                    <p:animEffect transition="in" filter="wipe(left)">
                                      <p:cBhvr>
                                        <p:cTn id="22" dur="500"/>
                                        <p:tgtEl>
                                          <p:spTgt spid="2048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12"/>
                                        </p:tgtEl>
                                        <p:attrNameLst>
                                          <p:attrName>style.visibility</p:attrName>
                                        </p:attrNameLst>
                                      </p:cBhvr>
                                      <p:to>
                                        <p:strVal val="visible"/>
                                      </p:to>
                                    </p:set>
                                    <p:animEffect transition="in" filter="blinds(horizontal)">
                                      <p:cBhvr>
                                        <p:cTn id="27" dur="500"/>
                                        <p:tgtEl>
                                          <p:spTgt spid="204812"/>
                                        </p:tgtEl>
                                      </p:cBhvr>
                                    </p:animEffect>
                                  </p:childTnLst>
                                </p:cTn>
                              </p:par>
                            </p:childTnLst>
                          </p:cTn>
                        </p:par>
                        <p:par>
                          <p:cTn id="28" fill="hold" nodeType="afterGroup">
                            <p:stCondLst>
                              <p:cond delay="500"/>
                            </p:stCondLst>
                            <p:childTnLst>
                              <p:par>
                                <p:cTn id="29" presetID="20" presetClass="entr" presetSubtype="0" fill="hold" grpId="0" nodeType="afterEffect">
                                  <p:stCondLst>
                                    <p:cond delay="0"/>
                                  </p:stCondLst>
                                  <p:childTnLst>
                                    <p:set>
                                      <p:cBhvr>
                                        <p:cTn id="30" dur="1" fill="hold">
                                          <p:stCondLst>
                                            <p:cond delay="0"/>
                                          </p:stCondLst>
                                        </p:cTn>
                                        <p:tgtEl>
                                          <p:spTgt spid="204836"/>
                                        </p:tgtEl>
                                        <p:attrNameLst>
                                          <p:attrName>style.visibility</p:attrName>
                                        </p:attrNameLst>
                                      </p:cBhvr>
                                      <p:to>
                                        <p:strVal val="visible"/>
                                      </p:to>
                                    </p:set>
                                    <p:animEffect transition="in" filter="wedge">
                                      <p:cBhvr>
                                        <p:cTn id="31" dur="2000"/>
                                        <p:tgtEl>
                                          <p:spTgt spid="2048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04844"/>
                                        </p:tgtEl>
                                        <p:attrNameLst>
                                          <p:attrName>style.visibility</p:attrName>
                                        </p:attrNameLst>
                                      </p:cBhvr>
                                      <p:to>
                                        <p:strVal val="visible"/>
                                      </p:to>
                                    </p:set>
                                    <p:animEffect transition="in" filter="box(in)">
                                      <p:cBhvr>
                                        <p:cTn id="36" dur="500"/>
                                        <p:tgtEl>
                                          <p:spTgt spid="2048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4846"/>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204847"/>
                                        </p:tgtEl>
                                        <p:attrNameLst>
                                          <p:attrName>style.visibility</p:attrName>
                                        </p:attrNameLst>
                                      </p:cBhvr>
                                      <p:to>
                                        <p:strVal val="visible"/>
                                      </p:to>
                                    </p:set>
                                    <p:animEffect transition="in" filter="wipe(left)">
                                      <p:cBhvr>
                                        <p:cTn id="44" dur="2000"/>
                                        <p:tgtEl>
                                          <p:spTgt spid="204847"/>
                                        </p:tgtEl>
                                      </p:cBhvr>
                                    </p:animEffect>
                                  </p:childTnLst>
                                </p:cTn>
                              </p:par>
                            </p:childTnLst>
                          </p:cTn>
                        </p:par>
                        <p:par>
                          <p:cTn id="45" fill="hold" nodeType="afterGroup">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04848"/>
                                        </p:tgtEl>
                                        <p:attrNameLst>
                                          <p:attrName>style.visibility</p:attrName>
                                        </p:attrNameLst>
                                      </p:cBhvr>
                                      <p:to>
                                        <p:strVal val="visible"/>
                                      </p:to>
                                    </p:set>
                                    <p:animEffect transition="in" filter="wipe(left)">
                                      <p:cBhvr>
                                        <p:cTn id="48" dur="2000"/>
                                        <p:tgtEl>
                                          <p:spTgt spid="204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6" grpId="0"/>
      <p:bldP spid="204841" grpId="0"/>
      <p:bldP spid="204847" grpId="0" autoUpdateAnimBg="0"/>
      <p:bldP spid="20484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0D0DA059-919D-4CD8-A122-4B682B6BFE18}"/>
              </a:ext>
            </a:extLst>
          </p:cNvPr>
          <p:cNvSpPr>
            <a:spLocks noChangeArrowheads="1"/>
          </p:cNvSpPr>
          <p:nvPr/>
        </p:nvSpPr>
        <p:spPr bwMode="auto">
          <a:xfrm>
            <a:off x="539750" y="914400"/>
            <a:ext cx="762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4-2 </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求图中所示二端网络可提供的最大功率。 </a:t>
            </a:r>
          </a:p>
        </p:txBody>
      </p:sp>
      <p:sp>
        <p:nvSpPr>
          <p:cNvPr id="219139" name="Rectangle 3">
            <a:extLst>
              <a:ext uri="{FF2B5EF4-FFF2-40B4-BE49-F238E27FC236}">
                <a16:creationId xmlns:a16="http://schemas.microsoft.com/office/drawing/2014/main" id="{8AE8A65C-AA74-4E1D-8CF6-347F5EEE956C}"/>
              </a:ext>
            </a:extLst>
          </p:cNvPr>
          <p:cNvSpPr>
            <a:spLocks noChangeArrowheads="1"/>
          </p:cNvSpPr>
          <p:nvPr/>
        </p:nvSpPr>
        <p:spPr bwMode="auto">
          <a:xfrm>
            <a:off x="165100" y="2744788"/>
            <a:ext cx="4846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如下图，求开路电压</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oc</a:t>
            </a:r>
          </a:p>
        </p:txBody>
      </p:sp>
      <p:graphicFrame>
        <p:nvGraphicFramePr>
          <p:cNvPr id="219140" name="Object 4">
            <a:extLst>
              <a:ext uri="{FF2B5EF4-FFF2-40B4-BE49-F238E27FC236}">
                <a16:creationId xmlns:a16="http://schemas.microsoft.com/office/drawing/2014/main" id="{82168A90-1342-4123-8E6A-BFD44F5EFDBA}"/>
              </a:ext>
            </a:extLst>
          </p:cNvPr>
          <p:cNvGraphicFramePr>
            <a:graphicFrameLocks noChangeAspect="1"/>
          </p:cNvGraphicFramePr>
          <p:nvPr/>
        </p:nvGraphicFramePr>
        <p:xfrm>
          <a:off x="4824413" y="1449388"/>
          <a:ext cx="3708400" cy="2016125"/>
        </p:xfrm>
        <a:graphic>
          <a:graphicData uri="http://schemas.openxmlformats.org/presentationml/2006/ole">
            <mc:AlternateContent xmlns:mc="http://schemas.openxmlformats.org/markup-compatibility/2006">
              <mc:Choice xmlns:v="urn:schemas-microsoft-com:vml" Requires="v">
                <p:oleObj spid="_x0000_s219159" name="Visio" r:id="rId3" imgW="1819622" imgH="929315" progId="Visio.Drawing.11">
                  <p:embed/>
                </p:oleObj>
              </mc:Choice>
              <mc:Fallback>
                <p:oleObj name="Visio" r:id="rId3" imgW="1819622" imgH="92931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449388"/>
                        <a:ext cx="370840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1" name="Rectangle 5">
            <a:extLst>
              <a:ext uri="{FF2B5EF4-FFF2-40B4-BE49-F238E27FC236}">
                <a16:creationId xmlns:a16="http://schemas.microsoft.com/office/drawing/2014/main" id="{231FEF61-FB2C-42CB-8B70-C68386CF3EA5}"/>
              </a:ext>
            </a:extLst>
          </p:cNvPr>
          <p:cNvSpPr>
            <a:spLocks noChangeArrowheads="1"/>
          </p:cNvSpPr>
          <p:nvPr/>
        </p:nvSpPr>
        <p:spPr bwMode="auto">
          <a:xfrm>
            <a:off x="503238" y="1628775"/>
            <a:ext cx="454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可用戴维南定理求解 </a:t>
            </a:r>
          </a:p>
        </p:txBody>
      </p:sp>
      <p:sp>
        <p:nvSpPr>
          <p:cNvPr id="219142" name="Rectangle 6">
            <a:extLst>
              <a:ext uri="{FF2B5EF4-FFF2-40B4-BE49-F238E27FC236}">
                <a16:creationId xmlns:a16="http://schemas.microsoft.com/office/drawing/2014/main" id="{48A83597-E6D6-4C1B-BAD6-66BF260CFC41}"/>
              </a:ext>
            </a:extLst>
          </p:cNvPr>
          <p:cNvSpPr>
            <a:spLocks noChangeArrowheads="1"/>
          </p:cNvSpPr>
          <p:nvPr/>
        </p:nvSpPr>
        <p:spPr bwMode="auto">
          <a:xfrm>
            <a:off x="0" y="29743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9143" name="Object 7">
            <a:extLst>
              <a:ext uri="{FF2B5EF4-FFF2-40B4-BE49-F238E27FC236}">
                <a16:creationId xmlns:a16="http://schemas.microsoft.com/office/drawing/2014/main" id="{2C01AC81-92BD-45B0-A047-D56647AB348F}"/>
              </a:ext>
            </a:extLst>
          </p:cNvPr>
          <p:cNvGraphicFramePr>
            <a:graphicFrameLocks noChangeAspect="1"/>
          </p:cNvGraphicFramePr>
          <p:nvPr/>
        </p:nvGraphicFramePr>
        <p:xfrm>
          <a:off x="682625" y="3644900"/>
          <a:ext cx="4033838" cy="949325"/>
        </p:xfrm>
        <a:graphic>
          <a:graphicData uri="http://schemas.openxmlformats.org/presentationml/2006/ole">
            <mc:AlternateContent xmlns:mc="http://schemas.openxmlformats.org/markup-compatibility/2006">
              <mc:Choice xmlns:v="urn:schemas-microsoft-com:vml" Requires="v">
                <p:oleObj spid="_x0000_s219160" name="Equation" r:id="rId5" imgW="1904760" imgH="444240" progId="Equation.DSMT4">
                  <p:embed/>
                </p:oleObj>
              </mc:Choice>
              <mc:Fallback>
                <p:oleObj name="Equation" r:id="rId5" imgW="1904760" imgH="444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 y="3644900"/>
                        <a:ext cx="4033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5" name="Object 9">
            <a:extLst>
              <a:ext uri="{FF2B5EF4-FFF2-40B4-BE49-F238E27FC236}">
                <a16:creationId xmlns:a16="http://schemas.microsoft.com/office/drawing/2014/main" id="{239B2A3E-6EEA-4673-AAA7-FAE48D1D126D}"/>
              </a:ext>
            </a:extLst>
          </p:cNvPr>
          <p:cNvGraphicFramePr>
            <a:graphicFrameLocks noChangeAspect="1"/>
          </p:cNvGraphicFramePr>
          <p:nvPr/>
        </p:nvGraphicFramePr>
        <p:xfrm>
          <a:off x="5040313" y="3608388"/>
          <a:ext cx="3708400" cy="2197100"/>
        </p:xfrm>
        <a:graphic>
          <a:graphicData uri="http://schemas.openxmlformats.org/presentationml/2006/ole">
            <mc:AlternateContent xmlns:mc="http://schemas.openxmlformats.org/markup-compatibility/2006">
              <mc:Choice xmlns:v="urn:schemas-microsoft-com:vml" Requires="v">
                <p:oleObj spid="_x0000_s219161" name="Visio" r:id="rId7" imgW="1975104" imgH="1039063" progId="Visio.Drawing.11">
                  <p:embed/>
                </p:oleObj>
              </mc:Choice>
              <mc:Fallback>
                <p:oleObj name="Visio" r:id="rId7" imgW="1975104" imgH="1039063" progId="Visio.Drawing.11">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313" y="3608388"/>
                        <a:ext cx="3708400" cy="219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6" name="Object 10">
            <a:extLst>
              <a:ext uri="{FF2B5EF4-FFF2-40B4-BE49-F238E27FC236}">
                <a16:creationId xmlns:a16="http://schemas.microsoft.com/office/drawing/2014/main" id="{FEAD5497-6C20-4E86-BAB8-9978AC5FE394}"/>
              </a:ext>
            </a:extLst>
          </p:cNvPr>
          <p:cNvGraphicFramePr>
            <a:graphicFrameLocks noChangeAspect="1"/>
          </p:cNvGraphicFramePr>
          <p:nvPr/>
        </p:nvGraphicFramePr>
        <p:xfrm>
          <a:off x="827088" y="4797425"/>
          <a:ext cx="4464050" cy="1517650"/>
        </p:xfrm>
        <a:graphic>
          <a:graphicData uri="http://schemas.openxmlformats.org/presentationml/2006/ole">
            <mc:AlternateContent xmlns:mc="http://schemas.openxmlformats.org/markup-compatibility/2006">
              <mc:Choice xmlns:v="urn:schemas-microsoft-com:vml" Requires="v">
                <p:oleObj spid="_x0000_s219162" name="Equation" r:id="rId9" imgW="2108160" imgH="711000" progId="Equation.DSMT4">
                  <p:embed/>
                </p:oleObj>
              </mc:Choice>
              <mc:Fallback>
                <p:oleObj name="Equation" r:id="rId9" imgW="2108160" imgH="7110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797425"/>
                        <a:ext cx="44640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blinds(horizontal)">
                                      <p:cBhvr>
                                        <p:cTn id="7" dur="500"/>
                                        <p:tgtEl>
                                          <p:spTgt spid="219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box(in)">
                                      <p:cBhvr>
                                        <p:cTn id="12" dur="500"/>
                                        <p:tgtEl>
                                          <p:spTgt spid="219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19145"/>
                                        </p:tgtEl>
                                        <p:attrNameLst>
                                          <p:attrName>style.visibility</p:attrName>
                                        </p:attrNameLst>
                                      </p:cBhvr>
                                      <p:to>
                                        <p:strVal val="visible"/>
                                      </p:to>
                                    </p:set>
                                    <p:animEffect transition="in" filter="strips(downLeft)">
                                      <p:cBhvr>
                                        <p:cTn id="17" dur="500"/>
                                        <p:tgtEl>
                                          <p:spTgt spid="2191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19143"/>
                                        </p:tgtEl>
                                        <p:attrNameLst>
                                          <p:attrName>style.visibility</p:attrName>
                                        </p:attrNameLst>
                                      </p:cBhvr>
                                      <p:to>
                                        <p:strVal val="visible"/>
                                      </p:to>
                                    </p:set>
                                    <p:animEffect transition="in" filter="diamond(in)">
                                      <p:cBhvr>
                                        <p:cTn id="22" dur="2000"/>
                                        <p:tgtEl>
                                          <p:spTgt spid="2191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219146"/>
                                        </p:tgtEl>
                                        <p:attrNameLst>
                                          <p:attrName>style.visibility</p:attrName>
                                        </p:attrNameLst>
                                      </p:cBhvr>
                                      <p:to>
                                        <p:strVal val="visible"/>
                                      </p:to>
                                    </p:set>
                                    <p:animEffect transition="in" filter="diamond(in)">
                                      <p:cBhvr>
                                        <p:cTn id="27" dur="20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p:bldP spid="2191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73" name="Oval 13">
            <a:extLst>
              <a:ext uri="{FF2B5EF4-FFF2-40B4-BE49-F238E27FC236}">
                <a16:creationId xmlns:a16="http://schemas.microsoft.com/office/drawing/2014/main" id="{146EE01B-73AE-4FF2-B166-CA5E42BFE259}"/>
              </a:ext>
            </a:extLst>
          </p:cNvPr>
          <p:cNvSpPr>
            <a:spLocks noChangeArrowheads="1"/>
          </p:cNvSpPr>
          <p:nvPr/>
        </p:nvSpPr>
        <p:spPr bwMode="auto">
          <a:xfrm>
            <a:off x="8461375" y="2673350"/>
            <a:ext cx="503238" cy="468313"/>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graphicFrame>
        <p:nvGraphicFramePr>
          <p:cNvPr id="220163" name="Object 3">
            <a:extLst>
              <a:ext uri="{FF2B5EF4-FFF2-40B4-BE49-F238E27FC236}">
                <a16:creationId xmlns:a16="http://schemas.microsoft.com/office/drawing/2014/main" id="{E88A9619-B5BA-47C6-B7C9-78337D10B4EF}"/>
              </a:ext>
            </a:extLst>
          </p:cNvPr>
          <p:cNvGraphicFramePr>
            <a:graphicFrameLocks noChangeAspect="1"/>
          </p:cNvGraphicFramePr>
          <p:nvPr/>
        </p:nvGraphicFramePr>
        <p:xfrm>
          <a:off x="5148263" y="1628775"/>
          <a:ext cx="3024187" cy="2176463"/>
        </p:xfrm>
        <a:graphic>
          <a:graphicData uri="http://schemas.openxmlformats.org/presentationml/2006/ole">
            <mc:AlternateContent xmlns:mc="http://schemas.openxmlformats.org/markup-compatibility/2006">
              <mc:Choice xmlns:v="urn:schemas-microsoft-com:vml" Requires="v">
                <p:oleObj spid="_x0000_s220197" name="Visio" r:id="rId3" imgW="1235583" imgH="925830" progId="Visio.Drawing.11">
                  <p:embed/>
                </p:oleObj>
              </mc:Choice>
              <mc:Fallback>
                <p:oleObj name="Visio" r:id="rId3" imgW="1235583" imgH="92583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628775"/>
                        <a:ext cx="3024187" cy="217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4" name="Rectangle 4">
            <a:extLst>
              <a:ext uri="{FF2B5EF4-FFF2-40B4-BE49-F238E27FC236}">
                <a16:creationId xmlns:a16="http://schemas.microsoft.com/office/drawing/2014/main" id="{3F6660E7-E7AF-45D3-BB9B-0B836FF1772C}"/>
              </a:ext>
            </a:extLst>
          </p:cNvPr>
          <p:cNvSpPr>
            <a:spLocks noChangeArrowheads="1"/>
          </p:cNvSpPr>
          <p:nvPr/>
        </p:nvSpPr>
        <p:spPr bwMode="auto">
          <a:xfrm>
            <a:off x="179388" y="1089025"/>
            <a:ext cx="8748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）应用（引入阻抗）的概念可得戴维南等效阻抗为</a:t>
            </a:r>
          </a:p>
        </p:txBody>
      </p:sp>
      <p:graphicFrame>
        <p:nvGraphicFramePr>
          <p:cNvPr id="220165" name="Object 5">
            <a:extLst>
              <a:ext uri="{FF2B5EF4-FFF2-40B4-BE49-F238E27FC236}">
                <a16:creationId xmlns:a16="http://schemas.microsoft.com/office/drawing/2014/main" id="{E86773B6-423E-4E4B-B9BB-501029280641}"/>
              </a:ext>
            </a:extLst>
          </p:cNvPr>
          <p:cNvGraphicFramePr>
            <a:graphicFrameLocks noChangeAspect="1"/>
          </p:cNvGraphicFramePr>
          <p:nvPr/>
        </p:nvGraphicFramePr>
        <p:xfrm>
          <a:off x="836613" y="1844675"/>
          <a:ext cx="4235450" cy="2074863"/>
        </p:xfrm>
        <a:graphic>
          <a:graphicData uri="http://schemas.openxmlformats.org/presentationml/2006/ole">
            <mc:AlternateContent xmlns:mc="http://schemas.openxmlformats.org/markup-compatibility/2006">
              <mc:Choice xmlns:v="urn:schemas-microsoft-com:vml" Requires="v">
                <p:oleObj spid="_x0000_s220198" name="Equation" r:id="rId5" imgW="1930320" imgH="939600" progId="Equation.DSMT4">
                  <p:embed/>
                </p:oleObj>
              </mc:Choice>
              <mc:Fallback>
                <p:oleObj name="Equation" r:id="rId5" imgW="1930320" imgH="939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1844675"/>
                        <a:ext cx="4235450" cy="207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6" name="Rectangle 6">
            <a:extLst>
              <a:ext uri="{FF2B5EF4-FFF2-40B4-BE49-F238E27FC236}">
                <a16:creationId xmlns:a16="http://schemas.microsoft.com/office/drawing/2014/main" id="{F9A32FE3-8084-430D-AE18-F478A776155C}"/>
              </a:ext>
            </a:extLst>
          </p:cNvPr>
          <p:cNvSpPr>
            <a:spLocks noChangeArrowheads="1"/>
          </p:cNvSpPr>
          <p:nvPr/>
        </p:nvSpPr>
        <p:spPr bwMode="auto">
          <a:xfrm>
            <a:off x="719138" y="4005263"/>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当外接负载</a:t>
            </a:r>
          </a:p>
        </p:txBody>
      </p:sp>
      <p:graphicFrame>
        <p:nvGraphicFramePr>
          <p:cNvPr id="220167" name="Object 7">
            <a:extLst>
              <a:ext uri="{FF2B5EF4-FFF2-40B4-BE49-F238E27FC236}">
                <a16:creationId xmlns:a16="http://schemas.microsoft.com/office/drawing/2014/main" id="{1B3EF916-4645-45A0-B2CA-CCD0A45D822D}"/>
              </a:ext>
            </a:extLst>
          </p:cNvPr>
          <p:cNvGraphicFramePr>
            <a:graphicFrameLocks noChangeAspect="1"/>
          </p:cNvGraphicFramePr>
          <p:nvPr/>
        </p:nvGraphicFramePr>
        <p:xfrm>
          <a:off x="2652713" y="3933825"/>
          <a:ext cx="2757487" cy="642938"/>
        </p:xfrm>
        <a:graphic>
          <a:graphicData uri="http://schemas.openxmlformats.org/presentationml/2006/ole">
            <mc:AlternateContent xmlns:mc="http://schemas.openxmlformats.org/markup-compatibility/2006">
              <mc:Choice xmlns:v="urn:schemas-microsoft-com:vml" Requires="v">
                <p:oleObj spid="_x0000_s220199" name="Equation" r:id="rId7" imgW="1346040" imgH="317160" progId="Equation.DSMT4">
                  <p:embed/>
                </p:oleObj>
              </mc:Choice>
              <mc:Fallback>
                <p:oleObj name="Equation" r:id="rId7" imgW="1346040" imgH="3171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2713" y="3933825"/>
                        <a:ext cx="275748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8" name="Rectangle 8">
            <a:extLst>
              <a:ext uri="{FF2B5EF4-FFF2-40B4-BE49-F238E27FC236}">
                <a16:creationId xmlns:a16="http://schemas.microsoft.com/office/drawing/2014/main" id="{7BAA200F-366E-45C3-B42D-60D70D266196}"/>
              </a:ext>
            </a:extLst>
          </p:cNvPr>
          <p:cNvSpPr>
            <a:spLocks noChangeArrowheads="1"/>
          </p:cNvSpPr>
          <p:nvPr/>
        </p:nvSpPr>
        <p:spPr bwMode="auto">
          <a:xfrm>
            <a:off x="539750" y="4616450"/>
            <a:ext cx="7296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该二端网络提供出最大功率，且该最大功率为</a:t>
            </a:r>
          </a:p>
        </p:txBody>
      </p:sp>
      <p:graphicFrame>
        <p:nvGraphicFramePr>
          <p:cNvPr id="220170" name="Object 10">
            <a:extLst>
              <a:ext uri="{FF2B5EF4-FFF2-40B4-BE49-F238E27FC236}">
                <a16:creationId xmlns:a16="http://schemas.microsoft.com/office/drawing/2014/main" id="{33DA8BB2-4C26-49CD-9549-FFA56D08ED8F}"/>
              </a:ext>
            </a:extLst>
          </p:cNvPr>
          <p:cNvGraphicFramePr>
            <a:graphicFrameLocks noChangeAspect="1"/>
          </p:cNvGraphicFramePr>
          <p:nvPr/>
        </p:nvGraphicFramePr>
        <p:xfrm>
          <a:off x="2447925" y="5300663"/>
          <a:ext cx="3816350" cy="1141412"/>
        </p:xfrm>
        <a:graphic>
          <a:graphicData uri="http://schemas.openxmlformats.org/presentationml/2006/ole">
            <mc:AlternateContent xmlns:mc="http://schemas.openxmlformats.org/markup-compatibility/2006">
              <mc:Choice xmlns:v="urn:schemas-microsoft-com:vml" Requires="v">
                <p:oleObj spid="_x0000_s220200" name="Equation" r:id="rId9" imgW="1752600" imgH="520700" progId="Equation.DSMT4">
                  <p:embed/>
                </p:oleObj>
              </mc:Choice>
              <mc:Fallback>
                <p:oleObj name="Equation" r:id="rId9" imgW="1752600" imgH="5207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5" y="5300663"/>
                        <a:ext cx="3816350" cy="114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72" name="Arc 12">
            <a:extLst>
              <a:ext uri="{FF2B5EF4-FFF2-40B4-BE49-F238E27FC236}">
                <a16:creationId xmlns:a16="http://schemas.microsoft.com/office/drawing/2014/main" id="{A1B84A76-6561-4CF2-B6DD-F0A0023D0038}"/>
              </a:ext>
            </a:extLst>
          </p:cNvPr>
          <p:cNvSpPr>
            <a:spLocks/>
          </p:cNvSpPr>
          <p:nvPr/>
        </p:nvSpPr>
        <p:spPr bwMode="auto">
          <a:xfrm>
            <a:off x="8059738" y="2206625"/>
            <a:ext cx="654050" cy="1511300"/>
          </a:xfrm>
          <a:custGeom>
            <a:avLst/>
            <a:gdLst>
              <a:gd name="G0" fmla="+- 2960 0 0"/>
              <a:gd name="G1" fmla="+- 21600 0 0"/>
              <a:gd name="G2" fmla="+- 21600 0 0"/>
              <a:gd name="T0" fmla="*/ 0 w 24560"/>
              <a:gd name="T1" fmla="*/ 204 h 43200"/>
              <a:gd name="T2" fmla="*/ 675 w 24560"/>
              <a:gd name="T3" fmla="*/ 43079 h 43200"/>
              <a:gd name="T4" fmla="*/ 2960 w 24560"/>
              <a:gd name="T5" fmla="*/ 21600 h 43200"/>
            </a:gdLst>
            <a:ahLst/>
            <a:cxnLst>
              <a:cxn ang="0">
                <a:pos x="T0" y="T1"/>
              </a:cxn>
              <a:cxn ang="0">
                <a:pos x="T2" y="T3"/>
              </a:cxn>
              <a:cxn ang="0">
                <a:pos x="T4" y="T5"/>
              </a:cxn>
            </a:cxnLst>
            <a:rect l="0" t="0" r="r" b="b"/>
            <a:pathLst>
              <a:path w="24560" h="43200" fill="none" extrusionOk="0">
                <a:moveTo>
                  <a:pt x="-1" y="203"/>
                </a:moveTo>
                <a:cubicBezTo>
                  <a:pt x="980" y="68"/>
                  <a:pt x="1969" y="0"/>
                  <a:pt x="2960" y="0"/>
                </a:cubicBezTo>
                <a:cubicBezTo>
                  <a:pt x="14889" y="0"/>
                  <a:pt x="24560" y="9670"/>
                  <a:pt x="24560" y="21600"/>
                </a:cubicBezTo>
                <a:cubicBezTo>
                  <a:pt x="24560" y="33529"/>
                  <a:pt x="14889" y="43200"/>
                  <a:pt x="2960" y="43200"/>
                </a:cubicBezTo>
                <a:cubicBezTo>
                  <a:pt x="2196" y="43200"/>
                  <a:pt x="1434" y="43159"/>
                  <a:pt x="675" y="43078"/>
                </a:cubicBezTo>
              </a:path>
              <a:path w="24560" h="43200" stroke="0" extrusionOk="0">
                <a:moveTo>
                  <a:pt x="-1" y="203"/>
                </a:moveTo>
                <a:cubicBezTo>
                  <a:pt x="980" y="68"/>
                  <a:pt x="1969" y="0"/>
                  <a:pt x="2960" y="0"/>
                </a:cubicBezTo>
                <a:cubicBezTo>
                  <a:pt x="14889" y="0"/>
                  <a:pt x="24560" y="9670"/>
                  <a:pt x="24560" y="21600"/>
                </a:cubicBezTo>
                <a:cubicBezTo>
                  <a:pt x="24560" y="33529"/>
                  <a:pt x="14889" y="43200"/>
                  <a:pt x="2960" y="43200"/>
                </a:cubicBezTo>
                <a:cubicBezTo>
                  <a:pt x="2196" y="43200"/>
                  <a:pt x="1434" y="43159"/>
                  <a:pt x="675" y="43078"/>
                </a:cubicBezTo>
                <a:lnTo>
                  <a:pt x="296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220174" name="Text Box 14">
            <a:extLst>
              <a:ext uri="{FF2B5EF4-FFF2-40B4-BE49-F238E27FC236}">
                <a16:creationId xmlns:a16="http://schemas.microsoft.com/office/drawing/2014/main" id="{6F473373-C332-46DC-A645-FD9A21DDB77F}"/>
              </a:ext>
            </a:extLst>
          </p:cNvPr>
          <p:cNvSpPr txBox="1">
            <a:spLocks noChangeArrowheads="1"/>
          </p:cNvSpPr>
          <p:nvPr/>
        </p:nvSpPr>
        <p:spPr bwMode="auto">
          <a:xfrm>
            <a:off x="8604250" y="2251075"/>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华文楷体" panose="02010600040101010101" pitchFamily="2" charset="-122"/>
                <a:ea typeface="华文楷体" panose="02010600040101010101" pitchFamily="2" charset="-122"/>
              </a:rPr>
              <a:t>+</a:t>
            </a:r>
          </a:p>
        </p:txBody>
      </p:sp>
      <p:sp>
        <p:nvSpPr>
          <p:cNvPr id="220175" name="Text Box 15">
            <a:extLst>
              <a:ext uri="{FF2B5EF4-FFF2-40B4-BE49-F238E27FC236}">
                <a16:creationId xmlns:a16="http://schemas.microsoft.com/office/drawing/2014/main" id="{5C0B57C6-6DF3-456B-9054-C874AE1D25FC}"/>
              </a:ext>
            </a:extLst>
          </p:cNvPr>
          <p:cNvSpPr txBox="1">
            <a:spLocks noChangeArrowheads="1"/>
          </p:cNvSpPr>
          <p:nvPr/>
        </p:nvSpPr>
        <p:spPr bwMode="auto">
          <a:xfrm>
            <a:off x="8567738" y="310515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华文楷体" panose="02010600040101010101" pitchFamily="2" charset="-122"/>
                <a:ea typeface="华文楷体" panose="02010600040101010101" pitchFamily="2" charset="-122"/>
              </a:rPr>
              <a:t>-</a:t>
            </a:r>
          </a:p>
        </p:txBody>
      </p:sp>
      <p:sp>
        <p:nvSpPr>
          <p:cNvPr id="220176" name="Line 16">
            <a:extLst>
              <a:ext uri="{FF2B5EF4-FFF2-40B4-BE49-F238E27FC236}">
                <a16:creationId xmlns:a16="http://schemas.microsoft.com/office/drawing/2014/main" id="{5F931205-A27D-4FF7-900A-E9A34B08E257}"/>
              </a:ext>
            </a:extLst>
          </p:cNvPr>
          <p:cNvSpPr>
            <a:spLocks noChangeShapeType="1"/>
          </p:cNvSpPr>
          <p:nvPr/>
        </p:nvSpPr>
        <p:spPr bwMode="auto">
          <a:xfrm flipH="1">
            <a:off x="7596188" y="2241550"/>
            <a:ext cx="39687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华文楷体" panose="02010600040101010101" pitchFamily="2" charset="-122"/>
              <a:ea typeface="华文楷体" panose="02010600040101010101" pitchFamily="2" charset="-122"/>
            </a:endParaRPr>
          </a:p>
        </p:txBody>
      </p:sp>
      <p:graphicFrame>
        <p:nvGraphicFramePr>
          <p:cNvPr id="220177" name="Object 17">
            <a:extLst>
              <a:ext uri="{FF2B5EF4-FFF2-40B4-BE49-F238E27FC236}">
                <a16:creationId xmlns:a16="http://schemas.microsoft.com/office/drawing/2014/main" id="{1BE718AF-1A29-45C7-A7FB-B0EFFBCB5B0C}"/>
              </a:ext>
            </a:extLst>
          </p:cNvPr>
          <p:cNvGraphicFramePr>
            <a:graphicFrameLocks noChangeAspect="1"/>
          </p:cNvGraphicFramePr>
          <p:nvPr/>
        </p:nvGraphicFramePr>
        <p:xfrm>
          <a:off x="8064500" y="2636838"/>
          <a:ext cx="358775" cy="446087"/>
        </p:xfrm>
        <a:graphic>
          <a:graphicData uri="http://schemas.openxmlformats.org/presentationml/2006/ole">
            <mc:AlternateContent xmlns:mc="http://schemas.openxmlformats.org/markup-compatibility/2006">
              <mc:Choice xmlns:v="urn:schemas-microsoft-com:vml" Requires="v">
                <p:oleObj spid="_x0000_s220201" name="Equation" r:id="rId11" imgW="164880" imgH="203040" progId="Equation.DSMT4">
                  <p:embed/>
                </p:oleObj>
              </mc:Choice>
              <mc:Fallback>
                <p:oleObj name="Equation" r:id="rId11" imgW="164880" imgH="2030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4500" y="2636838"/>
                        <a:ext cx="358775"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78" name="Object 18">
            <a:extLst>
              <a:ext uri="{FF2B5EF4-FFF2-40B4-BE49-F238E27FC236}">
                <a16:creationId xmlns:a16="http://schemas.microsoft.com/office/drawing/2014/main" id="{8F356B11-5984-41DC-A080-368394D4BE57}"/>
              </a:ext>
            </a:extLst>
          </p:cNvPr>
          <p:cNvGraphicFramePr>
            <a:graphicFrameLocks noChangeAspect="1"/>
          </p:cNvGraphicFramePr>
          <p:nvPr/>
        </p:nvGraphicFramePr>
        <p:xfrm>
          <a:off x="7637463" y="1712913"/>
          <a:ext cx="276225" cy="419100"/>
        </p:xfrm>
        <a:graphic>
          <a:graphicData uri="http://schemas.openxmlformats.org/presentationml/2006/ole">
            <mc:AlternateContent xmlns:mc="http://schemas.openxmlformats.org/markup-compatibility/2006">
              <mc:Choice xmlns:v="urn:schemas-microsoft-com:vml" Requires="v">
                <p:oleObj spid="_x0000_s220202" name="Equation" r:id="rId13" imgW="126720" imgH="190440" progId="Equation.DSMT4">
                  <p:embed/>
                </p:oleObj>
              </mc:Choice>
              <mc:Fallback>
                <p:oleObj name="Equation" r:id="rId13" imgW="126720" imgH="1904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37463" y="1712913"/>
                        <a:ext cx="2762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blinds(horizontal)">
                                      <p:cBhvr>
                                        <p:cTn id="7" dur="500"/>
                                        <p:tgtEl>
                                          <p:spTgt spid="220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20178"/>
                                        </p:tgtEl>
                                        <p:attrNameLst>
                                          <p:attrName>style.visibility</p:attrName>
                                        </p:attrNameLst>
                                      </p:cBhvr>
                                      <p:to>
                                        <p:strVal val="visible"/>
                                      </p:to>
                                    </p:set>
                                    <p:anim calcmode="lin" valueType="num">
                                      <p:cBhvr>
                                        <p:cTn id="12" dur="500" fill="hold"/>
                                        <p:tgtEl>
                                          <p:spTgt spid="220178"/>
                                        </p:tgtEl>
                                        <p:attrNameLst>
                                          <p:attrName>ppt_w</p:attrName>
                                        </p:attrNameLst>
                                      </p:cBhvr>
                                      <p:tavLst>
                                        <p:tav tm="0">
                                          <p:val>
                                            <p:fltVal val="0"/>
                                          </p:val>
                                        </p:tav>
                                        <p:tav tm="100000">
                                          <p:val>
                                            <p:strVal val="#ppt_w"/>
                                          </p:val>
                                        </p:tav>
                                      </p:tavLst>
                                    </p:anim>
                                    <p:anim calcmode="lin" valueType="num">
                                      <p:cBhvr>
                                        <p:cTn id="13" dur="500" fill="hold"/>
                                        <p:tgtEl>
                                          <p:spTgt spid="220178"/>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2017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201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20177"/>
                                        </p:tgtEl>
                                        <p:attrNameLst>
                                          <p:attrName>style.visibility</p:attrName>
                                        </p:attrNameLst>
                                      </p:cBhvr>
                                      <p:to>
                                        <p:strVal val="visible"/>
                                      </p:to>
                                    </p:set>
                                    <p:anim calcmode="lin" valueType="num">
                                      <p:cBhvr>
                                        <p:cTn id="26" dur="500" fill="hold"/>
                                        <p:tgtEl>
                                          <p:spTgt spid="220177"/>
                                        </p:tgtEl>
                                        <p:attrNameLst>
                                          <p:attrName>ppt_w</p:attrName>
                                        </p:attrNameLst>
                                      </p:cBhvr>
                                      <p:tavLst>
                                        <p:tav tm="0">
                                          <p:val>
                                            <p:fltVal val="0"/>
                                          </p:val>
                                        </p:tav>
                                        <p:tav tm="100000">
                                          <p:val>
                                            <p:strVal val="#ppt_w"/>
                                          </p:val>
                                        </p:tav>
                                      </p:tavLst>
                                    </p:anim>
                                    <p:anim calcmode="lin" valueType="num">
                                      <p:cBhvr>
                                        <p:cTn id="27" dur="500" fill="hold"/>
                                        <p:tgtEl>
                                          <p:spTgt spid="220177"/>
                                        </p:tgtEl>
                                        <p:attrNameLst>
                                          <p:attrName>ppt_h</p:attrName>
                                        </p:attrNameLst>
                                      </p:cBhvr>
                                      <p:tavLst>
                                        <p:tav tm="0">
                                          <p:val>
                                            <p:strVal val="#ppt_h"/>
                                          </p:val>
                                        </p:tav>
                                        <p:tav tm="100000">
                                          <p:val>
                                            <p:strVal val="#ppt_h"/>
                                          </p:val>
                                        </p:tav>
                                      </p:tavLst>
                                    </p:anim>
                                  </p:childTnLst>
                                </p:cTn>
                              </p:par>
                              <p:par>
                                <p:cTn id="28" presetID="1" presetClass="entr" presetSubtype="0" fill="hold" nodeType="withEffect">
                                  <p:stCondLst>
                                    <p:cond delay="0"/>
                                  </p:stCondLst>
                                  <p:childTnLst>
                                    <p:set>
                                      <p:cBhvr>
                                        <p:cTn id="29" dur="1" fill="hold">
                                          <p:stCondLst>
                                            <p:cond delay="0"/>
                                          </p:stCondLst>
                                        </p:cTn>
                                        <p:tgtEl>
                                          <p:spTgt spid="2201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017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2017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2017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2017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20165"/>
                                        </p:tgtEl>
                                        <p:attrNameLst>
                                          <p:attrName>style.visibility</p:attrName>
                                        </p:attrNameLst>
                                      </p:cBhvr>
                                      <p:to>
                                        <p:strVal val="visible"/>
                                      </p:to>
                                    </p:set>
                                    <p:animEffect transition="in" filter="box(in)">
                                      <p:cBhvr>
                                        <p:cTn id="46" dur="500"/>
                                        <p:tgtEl>
                                          <p:spTgt spid="22016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220166"/>
                                        </p:tgtEl>
                                        <p:attrNameLst>
                                          <p:attrName>style.visibility</p:attrName>
                                        </p:attrNameLst>
                                      </p:cBhvr>
                                      <p:to>
                                        <p:strVal val="visible"/>
                                      </p:to>
                                    </p:set>
                                    <p:anim calcmode="lin" valueType="num">
                                      <p:cBhvr>
                                        <p:cTn id="51" dur="1000" fill="hold"/>
                                        <p:tgtEl>
                                          <p:spTgt spid="220166"/>
                                        </p:tgtEl>
                                        <p:attrNameLst>
                                          <p:attrName>ppt_x</p:attrName>
                                        </p:attrNameLst>
                                      </p:cBhvr>
                                      <p:tavLst>
                                        <p:tav tm="0">
                                          <p:val>
                                            <p:strVal val="#ppt_x-.2"/>
                                          </p:val>
                                        </p:tav>
                                        <p:tav tm="100000">
                                          <p:val>
                                            <p:strVal val="#ppt_x"/>
                                          </p:val>
                                        </p:tav>
                                      </p:tavLst>
                                    </p:anim>
                                    <p:anim calcmode="lin" valueType="num">
                                      <p:cBhvr>
                                        <p:cTn id="52" dur="1000" fill="hold"/>
                                        <p:tgtEl>
                                          <p:spTgt spid="220166"/>
                                        </p:tgtEl>
                                        <p:attrNameLst>
                                          <p:attrName>ppt_y</p:attrName>
                                        </p:attrNameLst>
                                      </p:cBhvr>
                                      <p:tavLst>
                                        <p:tav tm="0">
                                          <p:val>
                                            <p:strVal val="#ppt_y"/>
                                          </p:val>
                                        </p:tav>
                                        <p:tav tm="100000">
                                          <p:val>
                                            <p:strVal val="#ppt_y"/>
                                          </p:val>
                                        </p:tav>
                                      </p:tavLst>
                                    </p:anim>
                                    <p:animEffect transition="in" filter="wipe(right)" prLst="gradientSize: 0.1">
                                      <p:cBhvr>
                                        <p:cTn id="53" dur="1000"/>
                                        <p:tgtEl>
                                          <p:spTgt spid="220166"/>
                                        </p:tgtEl>
                                      </p:cBhvr>
                                    </p:animEffect>
                                  </p:childTnLst>
                                </p:cTn>
                              </p:par>
                              <p:par>
                                <p:cTn id="54" presetID="29" presetClass="entr" presetSubtype="0" fill="hold" nodeType="withEffect">
                                  <p:stCondLst>
                                    <p:cond delay="0"/>
                                  </p:stCondLst>
                                  <p:childTnLst>
                                    <p:set>
                                      <p:cBhvr>
                                        <p:cTn id="55" dur="1" fill="hold">
                                          <p:stCondLst>
                                            <p:cond delay="0"/>
                                          </p:stCondLst>
                                        </p:cTn>
                                        <p:tgtEl>
                                          <p:spTgt spid="220167"/>
                                        </p:tgtEl>
                                        <p:attrNameLst>
                                          <p:attrName>style.visibility</p:attrName>
                                        </p:attrNameLst>
                                      </p:cBhvr>
                                      <p:to>
                                        <p:strVal val="visible"/>
                                      </p:to>
                                    </p:set>
                                    <p:anim calcmode="lin" valueType="num">
                                      <p:cBhvr>
                                        <p:cTn id="56" dur="1000" fill="hold"/>
                                        <p:tgtEl>
                                          <p:spTgt spid="220167"/>
                                        </p:tgtEl>
                                        <p:attrNameLst>
                                          <p:attrName>ppt_x</p:attrName>
                                        </p:attrNameLst>
                                      </p:cBhvr>
                                      <p:tavLst>
                                        <p:tav tm="0">
                                          <p:val>
                                            <p:strVal val="#ppt_x-.2"/>
                                          </p:val>
                                        </p:tav>
                                        <p:tav tm="100000">
                                          <p:val>
                                            <p:strVal val="#ppt_x"/>
                                          </p:val>
                                        </p:tav>
                                      </p:tavLst>
                                    </p:anim>
                                    <p:anim calcmode="lin" valueType="num">
                                      <p:cBhvr>
                                        <p:cTn id="57" dur="1000" fill="hold"/>
                                        <p:tgtEl>
                                          <p:spTgt spid="22016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201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0168"/>
                                        </p:tgtEl>
                                        <p:attrNameLst>
                                          <p:attrName>style.visibility</p:attrName>
                                        </p:attrNameLst>
                                      </p:cBhvr>
                                      <p:to>
                                        <p:strVal val="visible"/>
                                      </p:to>
                                    </p:set>
                                    <p:animEffect transition="in" filter="wipe(left)">
                                      <p:cBhvr>
                                        <p:cTn id="63" dur="500"/>
                                        <p:tgtEl>
                                          <p:spTgt spid="22016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0" fill="hold" nodeType="clickEffect">
                                  <p:stCondLst>
                                    <p:cond delay="0"/>
                                  </p:stCondLst>
                                  <p:childTnLst>
                                    <p:set>
                                      <p:cBhvr>
                                        <p:cTn id="67" dur="1" fill="hold">
                                          <p:stCondLst>
                                            <p:cond delay="0"/>
                                          </p:stCondLst>
                                        </p:cTn>
                                        <p:tgtEl>
                                          <p:spTgt spid="220170"/>
                                        </p:tgtEl>
                                        <p:attrNameLst>
                                          <p:attrName>style.visibility</p:attrName>
                                        </p:attrNameLst>
                                      </p:cBhvr>
                                      <p:to>
                                        <p:strVal val="visible"/>
                                      </p:to>
                                    </p:set>
                                    <p:anim calcmode="lin" valueType="num">
                                      <p:cBhvr>
                                        <p:cTn id="68" dur="500" fill="hold"/>
                                        <p:tgtEl>
                                          <p:spTgt spid="220170"/>
                                        </p:tgtEl>
                                        <p:attrNameLst>
                                          <p:attrName>ppt_w</p:attrName>
                                        </p:attrNameLst>
                                      </p:cBhvr>
                                      <p:tavLst>
                                        <p:tav tm="0">
                                          <p:val>
                                            <p:fltVal val="0"/>
                                          </p:val>
                                        </p:tav>
                                        <p:tav tm="100000">
                                          <p:val>
                                            <p:strVal val="#ppt_w"/>
                                          </p:val>
                                        </p:tav>
                                      </p:tavLst>
                                    </p:anim>
                                    <p:anim calcmode="lin" valueType="num">
                                      <p:cBhvr>
                                        <p:cTn id="69" dur="500" fill="hold"/>
                                        <p:tgtEl>
                                          <p:spTgt spid="2201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P spid="220166" grpId="0"/>
      <p:bldP spid="220168" grpId="0"/>
      <p:bldP spid="220174" grpId="0"/>
      <p:bldP spid="2201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B58694CE-0A78-4597-912E-512952A35AE2}"/>
              </a:ext>
            </a:extLst>
          </p:cNvPr>
          <p:cNvSpPr txBox="1">
            <a:spLocks noChangeArrowheads="1"/>
          </p:cNvSpPr>
          <p:nvPr/>
        </p:nvSpPr>
        <p:spPr bwMode="auto">
          <a:xfrm>
            <a:off x="1800225" y="0"/>
            <a:ext cx="4675077" cy="707886"/>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400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§10-5</a:t>
            </a:r>
            <a:r>
              <a:rPr kumimoji="1" lang="en-US" altLang="zh-CN" sz="40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40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a:t>
            </a:r>
          </a:p>
        </p:txBody>
      </p:sp>
      <p:graphicFrame>
        <p:nvGraphicFramePr>
          <p:cNvPr id="209923" name="Object 3">
            <a:extLst>
              <a:ext uri="{FF2B5EF4-FFF2-40B4-BE49-F238E27FC236}">
                <a16:creationId xmlns:a16="http://schemas.microsoft.com/office/drawing/2014/main" id="{DD1E88DF-5682-458C-B16C-76E232B350A1}"/>
              </a:ext>
            </a:extLst>
          </p:cNvPr>
          <p:cNvGraphicFramePr>
            <a:graphicFrameLocks noChangeAspect="1"/>
          </p:cNvGraphicFramePr>
          <p:nvPr/>
        </p:nvGraphicFramePr>
        <p:xfrm>
          <a:off x="3132138" y="4397375"/>
          <a:ext cx="2763837" cy="649288"/>
        </p:xfrm>
        <a:graphic>
          <a:graphicData uri="http://schemas.openxmlformats.org/presentationml/2006/ole">
            <mc:AlternateContent xmlns:mc="http://schemas.openxmlformats.org/markup-compatibility/2006">
              <mc:Choice xmlns:v="urn:schemas-microsoft-com:vml" Requires="v">
                <p:oleObj spid="_x0000_s209982" name="公式" r:id="rId3" imgW="1434960" imgH="291960" progId="Equation.3">
                  <p:embed/>
                </p:oleObj>
              </mc:Choice>
              <mc:Fallback>
                <p:oleObj name="公式" r:id="rId3" imgW="143496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397375"/>
                        <a:ext cx="2763837" cy="649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209924" name="Text Box 4">
            <a:extLst>
              <a:ext uri="{FF2B5EF4-FFF2-40B4-BE49-F238E27FC236}">
                <a16:creationId xmlns:a16="http://schemas.microsoft.com/office/drawing/2014/main" id="{C351BC18-60BA-4F0B-9E9F-953C8620B0D8}"/>
              </a:ext>
            </a:extLst>
          </p:cNvPr>
          <p:cNvSpPr txBox="1">
            <a:spLocks noChangeArrowheads="1"/>
          </p:cNvSpPr>
          <p:nvPr/>
        </p:nvSpPr>
        <p:spPr bwMode="auto">
          <a:xfrm>
            <a:off x="468313" y="2452688"/>
            <a:ext cx="6696075"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理想变压器的三个理想化条件</a:t>
            </a:r>
          </a:p>
        </p:txBody>
      </p:sp>
      <p:sp>
        <p:nvSpPr>
          <p:cNvPr id="209925" name="Text Box 5">
            <a:extLst>
              <a:ext uri="{FF2B5EF4-FFF2-40B4-BE49-F238E27FC236}">
                <a16:creationId xmlns:a16="http://schemas.microsoft.com/office/drawing/2014/main" id="{BAEDCAFB-9AE6-4378-812C-1338A88DC016}"/>
              </a:ext>
            </a:extLst>
          </p:cNvPr>
          <p:cNvSpPr txBox="1">
            <a:spLocks noChangeArrowheads="1"/>
          </p:cNvSpPr>
          <p:nvPr/>
        </p:nvSpPr>
        <p:spPr bwMode="auto">
          <a:xfrm>
            <a:off x="215900" y="765175"/>
            <a:ext cx="601345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理想变压器是实际变压器的理想化模型，是对互感元件的理想科学抽象，是极限情况下的耦合电感。</a:t>
            </a:r>
          </a:p>
        </p:txBody>
      </p:sp>
      <p:sp>
        <p:nvSpPr>
          <p:cNvPr id="209926" name="Text Box 6">
            <a:extLst>
              <a:ext uri="{FF2B5EF4-FFF2-40B4-BE49-F238E27FC236}">
                <a16:creationId xmlns:a16="http://schemas.microsoft.com/office/drawing/2014/main" id="{29B89170-4768-44FC-9089-546DDA386A53}"/>
              </a:ext>
            </a:extLst>
          </p:cNvPr>
          <p:cNvSpPr txBox="1">
            <a:spLocks noChangeArrowheads="1"/>
          </p:cNvSpPr>
          <p:nvPr/>
        </p:nvSpPr>
        <p:spPr bwMode="auto">
          <a:xfrm>
            <a:off x="611188" y="4381500"/>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全耦合</a:t>
            </a:r>
          </a:p>
        </p:txBody>
      </p:sp>
      <p:sp>
        <p:nvSpPr>
          <p:cNvPr id="209927" name="Text Box 7">
            <a:extLst>
              <a:ext uri="{FF2B5EF4-FFF2-40B4-BE49-F238E27FC236}">
                <a16:creationId xmlns:a16="http://schemas.microsoft.com/office/drawing/2014/main" id="{0E3A06F0-65A4-48DF-B267-1905D79630CD}"/>
              </a:ext>
            </a:extLst>
          </p:cNvPr>
          <p:cNvSpPr txBox="1">
            <a:spLocks noChangeArrowheads="1"/>
          </p:cNvSpPr>
          <p:nvPr/>
        </p:nvSpPr>
        <p:spPr bwMode="auto">
          <a:xfrm>
            <a:off x="611188" y="3276600"/>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无损耗</a:t>
            </a:r>
          </a:p>
        </p:txBody>
      </p:sp>
      <p:sp>
        <p:nvSpPr>
          <p:cNvPr id="209928" name="Text Box 8">
            <a:extLst>
              <a:ext uri="{FF2B5EF4-FFF2-40B4-BE49-F238E27FC236}">
                <a16:creationId xmlns:a16="http://schemas.microsoft.com/office/drawing/2014/main" id="{1D28924D-0A75-4A8A-A745-0B639E59FD01}"/>
              </a:ext>
            </a:extLst>
          </p:cNvPr>
          <p:cNvSpPr txBox="1">
            <a:spLocks noChangeArrowheads="1"/>
          </p:cNvSpPr>
          <p:nvPr/>
        </p:nvSpPr>
        <p:spPr bwMode="auto">
          <a:xfrm>
            <a:off x="2987675" y="3133725"/>
            <a:ext cx="47164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线圈导线无电阻，做心子的铁磁材料的磁导率无限大。</a:t>
            </a:r>
          </a:p>
        </p:txBody>
      </p:sp>
      <p:sp>
        <p:nvSpPr>
          <p:cNvPr id="209929" name="Line 9">
            <a:extLst>
              <a:ext uri="{FF2B5EF4-FFF2-40B4-BE49-F238E27FC236}">
                <a16:creationId xmlns:a16="http://schemas.microsoft.com/office/drawing/2014/main" id="{2C1CD419-B6B5-486E-BEBA-49B8638C5501}"/>
              </a:ext>
            </a:extLst>
          </p:cNvPr>
          <p:cNvSpPr>
            <a:spLocks noChangeShapeType="1"/>
          </p:cNvSpPr>
          <p:nvPr/>
        </p:nvSpPr>
        <p:spPr bwMode="auto">
          <a:xfrm>
            <a:off x="2411413" y="3565525"/>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30" name="Line 10">
            <a:extLst>
              <a:ext uri="{FF2B5EF4-FFF2-40B4-BE49-F238E27FC236}">
                <a16:creationId xmlns:a16="http://schemas.microsoft.com/office/drawing/2014/main" id="{8E4B9060-8BCD-4C05-A46E-B11EAF1DB244}"/>
              </a:ext>
            </a:extLst>
          </p:cNvPr>
          <p:cNvSpPr>
            <a:spLocks noChangeShapeType="1"/>
          </p:cNvSpPr>
          <p:nvPr/>
        </p:nvSpPr>
        <p:spPr bwMode="auto">
          <a:xfrm>
            <a:off x="2339975" y="4668838"/>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31" name="Text Box 11">
            <a:extLst>
              <a:ext uri="{FF2B5EF4-FFF2-40B4-BE49-F238E27FC236}">
                <a16:creationId xmlns:a16="http://schemas.microsoft.com/office/drawing/2014/main" id="{EE95EE77-2795-45B1-B9C5-67C7106C541A}"/>
              </a:ext>
            </a:extLst>
          </p:cNvPr>
          <p:cNvSpPr txBox="1">
            <a:spLocks noChangeArrowheads="1"/>
          </p:cNvSpPr>
          <p:nvPr/>
        </p:nvSpPr>
        <p:spPr bwMode="auto">
          <a:xfrm>
            <a:off x="611188" y="5260975"/>
            <a:ext cx="2952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3"/>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参数无限大</a:t>
            </a:r>
          </a:p>
        </p:txBody>
      </p:sp>
      <p:graphicFrame>
        <p:nvGraphicFramePr>
          <p:cNvPr id="209932" name="Object 12">
            <a:extLst>
              <a:ext uri="{FF2B5EF4-FFF2-40B4-BE49-F238E27FC236}">
                <a16:creationId xmlns:a16="http://schemas.microsoft.com/office/drawing/2014/main" id="{40D0BF30-FD3E-42EE-A089-8A61B0F21DFC}"/>
              </a:ext>
            </a:extLst>
          </p:cNvPr>
          <p:cNvGraphicFramePr>
            <a:graphicFrameLocks noChangeAspect="1"/>
          </p:cNvGraphicFramePr>
          <p:nvPr/>
        </p:nvGraphicFramePr>
        <p:xfrm>
          <a:off x="3913188" y="5030788"/>
          <a:ext cx="4011612" cy="1077912"/>
        </p:xfrm>
        <a:graphic>
          <a:graphicData uri="http://schemas.openxmlformats.org/presentationml/2006/ole">
            <mc:AlternateContent xmlns:mc="http://schemas.openxmlformats.org/markup-compatibility/2006">
              <mc:Choice xmlns:v="urn:schemas-microsoft-com:vml" Requires="v">
                <p:oleObj spid="_x0000_s209983" name="Equation" r:id="rId5" imgW="2082600" imgH="482400" progId="Equation.DSMT4">
                  <p:embed/>
                </p:oleObj>
              </mc:Choice>
              <mc:Fallback>
                <p:oleObj name="Equation" r:id="rId5" imgW="2082600" imgH="4824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3188" y="5030788"/>
                        <a:ext cx="4011612" cy="10779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209933" name="Line 13">
            <a:extLst>
              <a:ext uri="{FF2B5EF4-FFF2-40B4-BE49-F238E27FC236}">
                <a16:creationId xmlns:a16="http://schemas.microsoft.com/office/drawing/2014/main" id="{3704B8F8-226E-4655-AD7B-183C3F5B8652}"/>
              </a:ext>
            </a:extLst>
          </p:cNvPr>
          <p:cNvSpPr>
            <a:spLocks noChangeShapeType="1"/>
          </p:cNvSpPr>
          <p:nvPr/>
        </p:nvSpPr>
        <p:spPr bwMode="auto">
          <a:xfrm>
            <a:off x="3059113" y="5549900"/>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43" name="Group 23">
            <a:extLst>
              <a:ext uri="{FF2B5EF4-FFF2-40B4-BE49-F238E27FC236}">
                <a16:creationId xmlns:a16="http://schemas.microsoft.com/office/drawing/2014/main" id="{9320CABD-F728-4DAC-8514-A486BE13F7C5}"/>
              </a:ext>
            </a:extLst>
          </p:cNvPr>
          <p:cNvGrpSpPr>
            <a:grpSpLocks/>
          </p:cNvGrpSpPr>
          <p:nvPr/>
        </p:nvGrpSpPr>
        <p:grpSpPr bwMode="auto">
          <a:xfrm>
            <a:off x="6119813" y="1036638"/>
            <a:ext cx="3144837" cy="1887537"/>
            <a:chOff x="340" y="1797"/>
            <a:chExt cx="1981" cy="1189"/>
          </a:xfrm>
        </p:grpSpPr>
        <p:grpSp>
          <p:nvGrpSpPr>
            <p:cNvPr id="209944" name="Group 24">
              <a:extLst>
                <a:ext uri="{FF2B5EF4-FFF2-40B4-BE49-F238E27FC236}">
                  <a16:creationId xmlns:a16="http://schemas.microsoft.com/office/drawing/2014/main" id="{F509970E-F450-4D29-A3C2-D03547D90647}"/>
                </a:ext>
              </a:extLst>
            </p:cNvPr>
            <p:cNvGrpSpPr>
              <a:grpSpLocks/>
            </p:cNvGrpSpPr>
            <p:nvPr/>
          </p:nvGrpSpPr>
          <p:grpSpPr bwMode="auto">
            <a:xfrm>
              <a:off x="340" y="1797"/>
              <a:ext cx="1981" cy="1079"/>
              <a:chOff x="748" y="1480"/>
              <a:chExt cx="1981" cy="1079"/>
            </a:xfrm>
          </p:grpSpPr>
          <p:sp>
            <p:nvSpPr>
              <p:cNvPr id="209945" name="Rectangle 25">
                <a:extLst>
                  <a:ext uri="{FF2B5EF4-FFF2-40B4-BE49-F238E27FC236}">
                    <a16:creationId xmlns:a16="http://schemas.microsoft.com/office/drawing/2014/main" id="{D2A41735-1256-4E18-8B9A-86F1D3FEAD13}"/>
                  </a:ext>
                </a:extLst>
              </p:cNvPr>
              <p:cNvSpPr>
                <a:spLocks noChangeArrowheads="1"/>
              </p:cNvSpPr>
              <p:nvPr/>
            </p:nvSpPr>
            <p:spPr bwMode="auto">
              <a:xfrm>
                <a:off x="1211" y="1626"/>
                <a:ext cx="876" cy="93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6" name="Rectangle 26">
                <a:extLst>
                  <a:ext uri="{FF2B5EF4-FFF2-40B4-BE49-F238E27FC236}">
                    <a16:creationId xmlns:a16="http://schemas.microsoft.com/office/drawing/2014/main" id="{0F97171E-9416-43D7-B588-3D3D45EB0931}"/>
                  </a:ext>
                </a:extLst>
              </p:cNvPr>
              <p:cNvSpPr>
                <a:spLocks noChangeArrowheads="1"/>
              </p:cNvSpPr>
              <p:nvPr/>
            </p:nvSpPr>
            <p:spPr bwMode="auto">
              <a:xfrm>
                <a:off x="1390" y="1792"/>
                <a:ext cx="482" cy="58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7" name="AutoShape 27">
                <a:extLst>
                  <a:ext uri="{FF2B5EF4-FFF2-40B4-BE49-F238E27FC236}">
                    <a16:creationId xmlns:a16="http://schemas.microsoft.com/office/drawing/2014/main" id="{382428A0-E955-4C8A-903C-59B8B18549C9}"/>
                  </a:ext>
                </a:extLst>
              </p:cNvPr>
              <p:cNvSpPr>
                <a:spLocks noChangeArrowheads="1"/>
              </p:cNvSpPr>
              <p:nvPr/>
            </p:nvSpPr>
            <p:spPr bwMode="auto">
              <a:xfrm>
                <a:off x="1283" y="1713"/>
                <a:ext cx="696" cy="742"/>
              </a:xfrm>
              <a:prstGeom prst="roundRect">
                <a:avLst>
                  <a:gd name="adj" fmla="val 16667"/>
                </a:avLst>
              </a:prstGeom>
              <a:noFill/>
              <a:ln w="28575">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CC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8" name="Line 28">
                <a:extLst>
                  <a:ext uri="{FF2B5EF4-FFF2-40B4-BE49-F238E27FC236}">
                    <a16:creationId xmlns:a16="http://schemas.microsoft.com/office/drawing/2014/main" id="{92CC931F-10B7-4D21-A3CC-874BAECBC0A4}"/>
                  </a:ext>
                </a:extLst>
              </p:cNvPr>
              <p:cNvSpPr>
                <a:spLocks noChangeShapeType="1"/>
              </p:cNvSpPr>
              <p:nvPr/>
            </p:nvSpPr>
            <p:spPr bwMode="auto">
              <a:xfrm>
                <a:off x="1979" y="2068"/>
                <a:ext cx="0" cy="63"/>
              </a:xfrm>
              <a:prstGeom prst="line">
                <a:avLst/>
              </a:prstGeom>
              <a:noFill/>
              <a:ln w="2857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49" name="Group 29">
                <a:extLst>
                  <a:ext uri="{FF2B5EF4-FFF2-40B4-BE49-F238E27FC236}">
                    <a16:creationId xmlns:a16="http://schemas.microsoft.com/office/drawing/2014/main" id="{7FA1AE44-D9D8-40ED-9D16-B0D5A85170D7}"/>
                  </a:ext>
                </a:extLst>
              </p:cNvPr>
              <p:cNvGrpSpPr>
                <a:grpSpLocks/>
              </p:cNvGrpSpPr>
              <p:nvPr/>
            </p:nvGrpSpPr>
            <p:grpSpPr bwMode="auto">
              <a:xfrm>
                <a:off x="960" y="1842"/>
                <a:ext cx="472" cy="457"/>
                <a:chOff x="862" y="2612"/>
                <a:chExt cx="423" cy="450"/>
              </a:xfrm>
            </p:grpSpPr>
            <p:sp>
              <p:nvSpPr>
                <p:cNvPr id="209950" name="Freeform 30">
                  <a:extLst>
                    <a:ext uri="{FF2B5EF4-FFF2-40B4-BE49-F238E27FC236}">
                      <a16:creationId xmlns:a16="http://schemas.microsoft.com/office/drawing/2014/main" id="{1927419B-8BD4-446E-AFBF-045920A5B3D6}"/>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1" name="Line 31">
                  <a:extLst>
                    <a:ext uri="{FF2B5EF4-FFF2-40B4-BE49-F238E27FC236}">
                      <a16:creationId xmlns:a16="http://schemas.microsoft.com/office/drawing/2014/main" id="{52F88398-BC7A-4CB8-BD06-B957B3763C43}"/>
                    </a:ext>
                  </a:extLst>
                </p:cNvPr>
                <p:cNvSpPr>
                  <a:spLocks noChangeShapeType="1"/>
                </p:cNvSpPr>
                <p:nvPr/>
              </p:nvSpPr>
              <p:spPr bwMode="auto">
                <a:xfrm>
                  <a:off x="888" y="3036"/>
                  <a:ext cx="204"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2" name="Freeform 32">
                  <a:extLst>
                    <a:ext uri="{FF2B5EF4-FFF2-40B4-BE49-F238E27FC236}">
                      <a16:creationId xmlns:a16="http://schemas.microsoft.com/office/drawing/2014/main" id="{9B66F5CA-A6B1-415F-B7CA-FEB89812AF91}"/>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3" name="Freeform 33">
                  <a:extLst>
                    <a:ext uri="{FF2B5EF4-FFF2-40B4-BE49-F238E27FC236}">
                      <a16:creationId xmlns:a16="http://schemas.microsoft.com/office/drawing/2014/main" id="{D2453489-00C7-4A84-A1B9-3BCE531479ED}"/>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4" name="Freeform 34">
                  <a:extLst>
                    <a:ext uri="{FF2B5EF4-FFF2-40B4-BE49-F238E27FC236}">
                      <a16:creationId xmlns:a16="http://schemas.microsoft.com/office/drawing/2014/main" id="{7F0243E7-7BBD-4B71-A67C-D0043FB611F6}"/>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5" name="Freeform 35">
                  <a:extLst>
                    <a:ext uri="{FF2B5EF4-FFF2-40B4-BE49-F238E27FC236}">
                      <a16:creationId xmlns:a16="http://schemas.microsoft.com/office/drawing/2014/main" id="{0C8349F9-AE3C-4985-A9EE-3ABBB1E2B473}"/>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6" name="Oval 36">
                  <a:extLst>
                    <a:ext uri="{FF2B5EF4-FFF2-40B4-BE49-F238E27FC236}">
                      <a16:creationId xmlns:a16="http://schemas.microsoft.com/office/drawing/2014/main" id="{FEAB9029-9A1D-4FAB-8FFF-96AE6A788B74}"/>
                    </a:ext>
                  </a:extLst>
                </p:cNvPr>
                <p:cNvSpPr>
                  <a:spLocks noChangeArrowheads="1"/>
                </p:cNvSpPr>
                <p:nvPr/>
              </p:nvSpPr>
              <p:spPr bwMode="auto">
                <a:xfrm>
                  <a:off x="862" y="2612"/>
                  <a:ext cx="29"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7" name="Oval 37">
                  <a:extLst>
                    <a:ext uri="{FF2B5EF4-FFF2-40B4-BE49-F238E27FC236}">
                      <a16:creationId xmlns:a16="http://schemas.microsoft.com/office/drawing/2014/main" id="{977EA09A-1709-4583-8D4F-BECFFFE5E9CC}"/>
                    </a:ext>
                  </a:extLst>
                </p:cNvPr>
                <p:cNvSpPr>
                  <a:spLocks noChangeArrowheads="1"/>
                </p:cNvSpPr>
                <p:nvPr/>
              </p:nvSpPr>
              <p:spPr bwMode="auto">
                <a:xfrm>
                  <a:off x="866" y="3022"/>
                  <a:ext cx="28"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9958" name="Line 38">
                <a:extLst>
                  <a:ext uri="{FF2B5EF4-FFF2-40B4-BE49-F238E27FC236}">
                    <a16:creationId xmlns:a16="http://schemas.microsoft.com/office/drawing/2014/main" id="{F39958C9-A778-4CBB-8183-AF826BEACEEA}"/>
                  </a:ext>
                </a:extLst>
              </p:cNvPr>
              <p:cNvSpPr>
                <a:spLocks noChangeShapeType="1"/>
              </p:cNvSpPr>
              <p:nvPr/>
            </p:nvSpPr>
            <p:spPr bwMode="auto">
              <a:xfrm>
                <a:off x="959" y="1773"/>
                <a:ext cx="18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9" name="Text Box 39">
                <a:extLst>
                  <a:ext uri="{FF2B5EF4-FFF2-40B4-BE49-F238E27FC236}">
                    <a16:creationId xmlns:a16="http://schemas.microsoft.com/office/drawing/2014/main" id="{F58C7E8F-97C8-4BBB-B5C7-504BFD9C3BA0}"/>
                  </a:ext>
                </a:extLst>
              </p:cNvPr>
              <p:cNvSpPr txBox="1">
                <a:spLocks noChangeArrowheads="1"/>
              </p:cNvSpPr>
              <p:nvPr/>
            </p:nvSpPr>
            <p:spPr bwMode="auto">
              <a:xfrm>
                <a:off x="1444" y="1544"/>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kumimoji="1" lang="zh-CN" altLang="en-US"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0" name="Text Box 40">
                <a:extLst>
                  <a:ext uri="{FF2B5EF4-FFF2-40B4-BE49-F238E27FC236}">
                    <a16:creationId xmlns:a16="http://schemas.microsoft.com/office/drawing/2014/main" id="{6F48716D-589C-4CA3-A637-67EE9838E331}"/>
                  </a:ext>
                </a:extLst>
              </p:cNvPr>
              <p:cNvSpPr txBox="1">
                <a:spLocks noChangeArrowheads="1"/>
              </p:cNvSpPr>
              <p:nvPr/>
            </p:nvSpPr>
            <p:spPr bwMode="auto">
              <a:xfrm>
                <a:off x="937" y="1480"/>
                <a:ext cx="33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61" name="Group 41">
                <a:extLst>
                  <a:ext uri="{FF2B5EF4-FFF2-40B4-BE49-F238E27FC236}">
                    <a16:creationId xmlns:a16="http://schemas.microsoft.com/office/drawing/2014/main" id="{895B1487-A874-47C9-ADD1-F142DEC0C353}"/>
                  </a:ext>
                </a:extLst>
              </p:cNvPr>
              <p:cNvGrpSpPr>
                <a:grpSpLocks/>
              </p:cNvGrpSpPr>
              <p:nvPr/>
            </p:nvGrpSpPr>
            <p:grpSpPr bwMode="auto">
              <a:xfrm flipH="1">
                <a:off x="1819" y="1870"/>
                <a:ext cx="589" cy="439"/>
                <a:chOff x="862" y="2612"/>
                <a:chExt cx="423" cy="450"/>
              </a:xfrm>
            </p:grpSpPr>
            <p:sp>
              <p:nvSpPr>
                <p:cNvPr id="209962" name="Freeform 42">
                  <a:extLst>
                    <a:ext uri="{FF2B5EF4-FFF2-40B4-BE49-F238E27FC236}">
                      <a16:creationId xmlns:a16="http://schemas.microsoft.com/office/drawing/2014/main" id="{FE0C2F58-C865-442B-89CF-95EAFF089403}"/>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3" name="Line 43">
                  <a:extLst>
                    <a:ext uri="{FF2B5EF4-FFF2-40B4-BE49-F238E27FC236}">
                      <a16:creationId xmlns:a16="http://schemas.microsoft.com/office/drawing/2014/main" id="{B2B7334E-BD7D-4F5E-A748-3C0E0F2A4158}"/>
                    </a:ext>
                  </a:extLst>
                </p:cNvPr>
                <p:cNvSpPr>
                  <a:spLocks noChangeShapeType="1"/>
                </p:cNvSpPr>
                <p:nvPr/>
              </p:nvSpPr>
              <p:spPr bwMode="auto">
                <a:xfrm>
                  <a:off x="888" y="3036"/>
                  <a:ext cx="204"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4" name="Freeform 44">
                  <a:extLst>
                    <a:ext uri="{FF2B5EF4-FFF2-40B4-BE49-F238E27FC236}">
                      <a16:creationId xmlns:a16="http://schemas.microsoft.com/office/drawing/2014/main" id="{1A067F7E-04B2-44F8-BCC3-1F57FF8BA979}"/>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5" name="Freeform 45">
                  <a:extLst>
                    <a:ext uri="{FF2B5EF4-FFF2-40B4-BE49-F238E27FC236}">
                      <a16:creationId xmlns:a16="http://schemas.microsoft.com/office/drawing/2014/main" id="{959A3A6A-51B1-45C0-BB91-11C8AC6643CA}"/>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6" name="Freeform 46">
                  <a:extLst>
                    <a:ext uri="{FF2B5EF4-FFF2-40B4-BE49-F238E27FC236}">
                      <a16:creationId xmlns:a16="http://schemas.microsoft.com/office/drawing/2014/main" id="{008579E2-2478-41DA-B411-8B3AD7855B5A}"/>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7" name="Freeform 47">
                  <a:extLst>
                    <a:ext uri="{FF2B5EF4-FFF2-40B4-BE49-F238E27FC236}">
                      <a16:creationId xmlns:a16="http://schemas.microsoft.com/office/drawing/2014/main" id="{B23C3E6B-C550-4153-AC98-FD25E5ED83DD}"/>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8" name="Oval 48">
                  <a:extLst>
                    <a:ext uri="{FF2B5EF4-FFF2-40B4-BE49-F238E27FC236}">
                      <a16:creationId xmlns:a16="http://schemas.microsoft.com/office/drawing/2014/main" id="{F0217ACD-3BF3-4602-9430-7E84D7DA90EA}"/>
                    </a:ext>
                  </a:extLst>
                </p:cNvPr>
                <p:cNvSpPr>
                  <a:spLocks noChangeArrowheads="1"/>
                </p:cNvSpPr>
                <p:nvPr/>
              </p:nvSpPr>
              <p:spPr bwMode="auto">
                <a:xfrm>
                  <a:off x="862" y="2612"/>
                  <a:ext cx="29"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9" name="Oval 49">
                  <a:extLst>
                    <a:ext uri="{FF2B5EF4-FFF2-40B4-BE49-F238E27FC236}">
                      <a16:creationId xmlns:a16="http://schemas.microsoft.com/office/drawing/2014/main" id="{1E174A89-EB19-41F9-B7F5-39186B65682E}"/>
                    </a:ext>
                  </a:extLst>
                </p:cNvPr>
                <p:cNvSpPr>
                  <a:spLocks noChangeArrowheads="1"/>
                </p:cNvSpPr>
                <p:nvPr/>
              </p:nvSpPr>
              <p:spPr bwMode="auto">
                <a:xfrm>
                  <a:off x="866" y="3022"/>
                  <a:ext cx="28"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9970" name="Text Box 50">
                <a:extLst>
                  <a:ext uri="{FF2B5EF4-FFF2-40B4-BE49-F238E27FC236}">
                    <a16:creationId xmlns:a16="http://schemas.microsoft.com/office/drawing/2014/main" id="{520E2F8E-8189-484E-8B47-CF79AF00701E}"/>
                  </a:ext>
                </a:extLst>
              </p:cNvPr>
              <p:cNvSpPr txBox="1">
                <a:spLocks noChangeArrowheads="1"/>
              </p:cNvSpPr>
              <p:nvPr/>
            </p:nvSpPr>
            <p:spPr bwMode="auto">
              <a:xfrm>
                <a:off x="748" y="1724"/>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1" name="Text Box 51">
                <a:extLst>
                  <a:ext uri="{FF2B5EF4-FFF2-40B4-BE49-F238E27FC236}">
                    <a16:creationId xmlns:a16="http://schemas.microsoft.com/office/drawing/2014/main" id="{C2D0C2B7-AC01-4C92-A9E1-D66D1F6B5D51}"/>
                  </a:ext>
                </a:extLst>
              </p:cNvPr>
              <p:cNvSpPr txBox="1">
                <a:spLocks noChangeArrowheads="1"/>
              </p:cNvSpPr>
              <p:nvPr/>
            </p:nvSpPr>
            <p:spPr bwMode="auto">
              <a:xfrm>
                <a:off x="74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2" name="Text Box 52">
                <a:extLst>
                  <a:ext uri="{FF2B5EF4-FFF2-40B4-BE49-F238E27FC236}">
                    <a16:creationId xmlns:a16="http://schemas.microsoft.com/office/drawing/2014/main" id="{C9381BCA-FA9D-44EE-8609-98789B836214}"/>
                  </a:ext>
                </a:extLst>
              </p:cNvPr>
              <p:cNvSpPr txBox="1">
                <a:spLocks noChangeArrowheads="1"/>
              </p:cNvSpPr>
              <p:nvPr/>
            </p:nvSpPr>
            <p:spPr bwMode="auto">
              <a:xfrm>
                <a:off x="2408" y="172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09973" name="Text Box 53">
                <a:extLst>
                  <a:ext uri="{FF2B5EF4-FFF2-40B4-BE49-F238E27FC236}">
                    <a16:creationId xmlns:a16="http://schemas.microsoft.com/office/drawing/2014/main" id="{71AF233C-6302-4F6D-99DC-A6B2DF537734}"/>
                  </a:ext>
                </a:extLst>
              </p:cNvPr>
              <p:cNvSpPr txBox="1">
                <a:spLocks noChangeArrowheads="1"/>
              </p:cNvSpPr>
              <p:nvPr/>
            </p:nvSpPr>
            <p:spPr bwMode="auto">
              <a:xfrm>
                <a:off x="240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grpSp>
        <p:sp>
          <p:nvSpPr>
            <p:cNvPr id="209974" name="Text Box 54">
              <a:extLst>
                <a:ext uri="{FF2B5EF4-FFF2-40B4-BE49-F238E27FC236}">
                  <a16:creationId xmlns:a16="http://schemas.microsoft.com/office/drawing/2014/main" id="{92151EC8-F2FA-4CCD-B628-74A6C878EE64}"/>
                </a:ext>
              </a:extLst>
            </p:cNvPr>
            <p:cNvSpPr txBox="1">
              <a:spLocks noChangeArrowheads="1"/>
            </p:cNvSpPr>
            <p:nvPr/>
          </p:nvSpPr>
          <p:spPr bwMode="auto">
            <a:xfrm>
              <a:off x="476"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5" name="Text Box 55">
              <a:extLst>
                <a:ext uri="{FF2B5EF4-FFF2-40B4-BE49-F238E27FC236}">
                  <a16:creationId xmlns:a16="http://schemas.microsoft.com/office/drawing/2014/main" id="{8F310AC1-FA10-4374-BEA0-CF920DC89369}"/>
                </a:ext>
              </a:extLst>
            </p:cNvPr>
            <p:cNvSpPr txBox="1">
              <a:spLocks noChangeArrowheads="1"/>
            </p:cNvSpPr>
            <p:nvPr/>
          </p:nvSpPr>
          <p:spPr bwMode="auto">
            <a:xfrm>
              <a:off x="1655"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500" fill="hold"/>
                                        <p:tgtEl>
                                          <p:spTgt spid="209922"/>
                                        </p:tgtEl>
                                        <p:attrNameLst>
                                          <p:attrName>ppt_x</p:attrName>
                                        </p:attrNameLst>
                                      </p:cBhvr>
                                      <p:tavLst>
                                        <p:tav tm="0">
                                          <p:val>
                                            <p:strVal val="0-#ppt_w/2"/>
                                          </p:val>
                                        </p:tav>
                                        <p:tav tm="100000">
                                          <p:val>
                                            <p:strVal val="#ppt_x"/>
                                          </p:val>
                                        </p:tav>
                                      </p:tavLst>
                                    </p:anim>
                                    <p:anim calcmode="lin" valueType="num">
                                      <p:cBhvr additive="base">
                                        <p:cTn id="8" dur="500" fill="hold"/>
                                        <p:tgtEl>
                                          <p:spTgt spid="2099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9943"/>
                                        </p:tgtEl>
                                        <p:attrNameLst>
                                          <p:attrName>style.visibility</p:attrName>
                                        </p:attrNameLst>
                                      </p:cBhvr>
                                      <p:to>
                                        <p:strVal val="visible"/>
                                      </p:to>
                                    </p:set>
                                    <p:animEffect transition="in" filter="wedge">
                                      <p:cBhvr>
                                        <p:cTn id="13" dur="2000"/>
                                        <p:tgtEl>
                                          <p:spTgt spid="209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09925"/>
                                        </p:tgtEl>
                                        <p:attrNameLst>
                                          <p:attrName>style.visibility</p:attrName>
                                        </p:attrNameLst>
                                      </p:cBhvr>
                                      <p:to>
                                        <p:strVal val="visible"/>
                                      </p:to>
                                    </p:set>
                                    <p:animEffect transition="in" filter="slide(fromBottom)">
                                      <p:cBhvr>
                                        <p:cTn id="18" dur="2000"/>
                                        <p:tgtEl>
                                          <p:spTgt spid="209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9924"/>
                                        </p:tgtEl>
                                        <p:attrNameLst>
                                          <p:attrName>style.visibility</p:attrName>
                                        </p:attrNameLst>
                                      </p:cBhvr>
                                      <p:to>
                                        <p:strVal val="visible"/>
                                      </p:to>
                                    </p:set>
                                    <p:anim calcmode="lin" valueType="num">
                                      <p:cBhvr additive="base">
                                        <p:cTn id="23" dur="500" fill="hold"/>
                                        <p:tgtEl>
                                          <p:spTgt spid="209924"/>
                                        </p:tgtEl>
                                        <p:attrNameLst>
                                          <p:attrName>ppt_x</p:attrName>
                                        </p:attrNameLst>
                                      </p:cBhvr>
                                      <p:tavLst>
                                        <p:tav tm="0">
                                          <p:val>
                                            <p:strVal val="0-#ppt_w/2"/>
                                          </p:val>
                                        </p:tav>
                                        <p:tav tm="100000">
                                          <p:val>
                                            <p:strVal val="#ppt_x"/>
                                          </p:val>
                                        </p:tav>
                                      </p:tavLst>
                                    </p:anim>
                                    <p:anim calcmode="lin" valueType="num">
                                      <p:cBhvr additive="base">
                                        <p:cTn id="24"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9927"/>
                                        </p:tgtEl>
                                        <p:attrNameLst>
                                          <p:attrName>style.visibility</p:attrName>
                                        </p:attrNameLst>
                                      </p:cBhvr>
                                      <p:to>
                                        <p:strVal val="visible"/>
                                      </p:to>
                                    </p:set>
                                    <p:anim calcmode="lin" valueType="num">
                                      <p:cBhvr additive="base">
                                        <p:cTn id="29" dur="500" fill="hold"/>
                                        <p:tgtEl>
                                          <p:spTgt spid="209927"/>
                                        </p:tgtEl>
                                        <p:attrNameLst>
                                          <p:attrName>ppt_x</p:attrName>
                                        </p:attrNameLst>
                                      </p:cBhvr>
                                      <p:tavLst>
                                        <p:tav tm="0">
                                          <p:val>
                                            <p:strVal val="0-#ppt_w/2"/>
                                          </p:val>
                                        </p:tav>
                                        <p:tav tm="100000">
                                          <p:val>
                                            <p:strVal val="#ppt_x"/>
                                          </p:val>
                                        </p:tav>
                                      </p:tavLst>
                                    </p:anim>
                                    <p:anim calcmode="lin" valueType="num">
                                      <p:cBhvr additive="base">
                                        <p:cTn id="30" dur="500" fill="hold"/>
                                        <p:tgtEl>
                                          <p:spTgt spid="20992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209929"/>
                                        </p:tgtEl>
                                        <p:attrNameLst>
                                          <p:attrName>style.visibility</p:attrName>
                                        </p:attrNameLst>
                                      </p:cBhvr>
                                      <p:to>
                                        <p:strVal val="visible"/>
                                      </p:to>
                                    </p:set>
                                    <p:animEffect transition="in" filter="slide(fromLeft)">
                                      <p:cBhvr>
                                        <p:cTn id="35" dur="500"/>
                                        <p:tgtEl>
                                          <p:spTgt spid="209929"/>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iterate type="lt">
                                    <p:tmPct val="100000"/>
                                  </p:iterate>
                                  <p:childTnLst>
                                    <p:set>
                                      <p:cBhvr>
                                        <p:cTn id="38" dur="1" fill="hold">
                                          <p:stCondLst>
                                            <p:cond delay="0"/>
                                          </p:stCondLst>
                                        </p:cTn>
                                        <p:tgtEl>
                                          <p:spTgt spid="209928"/>
                                        </p:tgtEl>
                                        <p:attrNameLst>
                                          <p:attrName>style.visibility</p:attrName>
                                        </p:attrNameLst>
                                      </p:cBhvr>
                                      <p:to>
                                        <p:strVal val="visible"/>
                                      </p:to>
                                    </p:set>
                                    <p:animEffect transition="in" filter="wipe(left)">
                                      <p:cBhvr>
                                        <p:cTn id="39" dur="100"/>
                                        <p:tgtEl>
                                          <p:spTgt spid="2099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09926"/>
                                        </p:tgtEl>
                                        <p:attrNameLst>
                                          <p:attrName>style.visibility</p:attrName>
                                        </p:attrNameLst>
                                      </p:cBhvr>
                                      <p:to>
                                        <p:strVal val="visible"/>
                                      </p:to>
                                    </p:set>
                                    <p:anim calcmode="lin" valueType="num">
                                      <p:cBhvr additive="base">
                                        <p:cTn id="44" dur="500" fill="hold"/>
                                        <p:tgtEl>
                                          <p:spTgt spid="209926"/>
                                        </p:tgtEl>
                                        <p:attrNameLst>
                                          <p:attrName>ppt_x</p:attrName>
                                        </p:attrNameLst>
                                      </p:cBhvr>
                                      <p:tavLst>
                                        <p:tav tm="0">
                                          <p:val>
                                            <p:strVal val="0-#ppt_w/2"/>
                                          </p:val>
                                        </p:tav>
                                        <p:tav tm="100000">
                                          <p:val>
                                            <p:strVal val="#ppt_x"/>
                                          </p:val>
                                        </p:tav>
                                      </p:tavLst>
                                    </p:anim>
                                    <p:anim calcmode="lin" valueType="num">
                                      <p:cBhvr additive="base">
                                        <p:cTn id="45"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209930"/>
                                        </p:tgtEl>
                                        <p:attrNameLst>
                                          <p:attrName>style.visibility</p:attrName>
                                        </p:attrNameLst>
                                      </p:cBhvr>
                                      <p:to>
                                        <p:strVal val="visible"/>
                                      </p:to>
                                    </p:set>
                                    <p:animEffect transition="in" filter="slide(fromLeft)">
                                      <p:cBhvr>
                                        <p:cTn id="50" dur="500"/>
                                        <p:tgtEl>
                                          <p:spTgt spid="209930"/>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09923"/>
                                        </p:tgtEl>
                                        <p:attrNameLst>
                                          <p:attrName>style.visibility</p:attrName>
                                        </p:attrNameLst>
                                      </p:cBhvr>
                                      <p:to>
                                        <p:strVal val="visible"/>
                                      </p:to>
                                    </p:set>
                                    <p:animEffect transition="in" filter="wipe(left)">
                                      <p:cBhvr>
                                        <p:cTn id="54" dur="2000"/>
                                        <p:tgtEl>
                                          <p:spTgt spid="20992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09931"/>
                                        </p:tgtEl>
                                        <p:attrNameLst>
                                          <p:attrName>style.visibility</p:attrName>
                                        </p:attrNameLst>
                                      </p:cBhvr>
                                      <p:to>
                                        <p:strVal val="visible"/>
                                      </p:to>
                                    </p:set>
                                    <p:anim calcmode="lin" valueType="num">
                                      <p:cBhvr additive="base">
                                        <p:cTn id="59" dur="500" fill="hold"/>
                                        <p:tgtEl>
                                          <p:spTgt spid="209931"/>
                                        </p:tgtEl>
                                        <p:attrNameLst>
                                          <p:attrName>ppt_x</p:attrName>
                                        </p:attrNameLst>
                                      </p:cBhvr>
                                      <p:tavLst>
                                        <p:tav tm="0">
                                          <p:val>
                                            <p:strVal val="0-#ppt_w/2"/>
                                          </p:val>
                                        </p:tav>
                                        <p:tav tm="100000">
                                          <p:val>
                                            <p:strVal val="#ppt_x"/>
                                          </p:val>
                                        </p:tav>
                                      </p:tavLst>
                                    </p:anim>
                                    <p:anim calcmode="lin" valueType="num">
                                      <p:cBhvr additive="base">
                                        <p:cTn id="60" dur="500" fill="hold"/>
                                        <p:tgtEl>
                                          <p:spTgt spid="209931"/>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nodeType="clickEffect">
                                  <p:stCondLst>
                                    <p:cond delay="0"/>
                                  </p:stCondLst>
                                  <p:childTnLst>
                                    <p:set>
                                      <p:cBhvr>
                                        <p:cTn id="64" dur="1" fill="hold">
                                          <p:stCondLst>
                                            <p:cond delay="0"/>
                                          </p:stCondLst>
                                        </p:cTn>
                                        <p:tgtEl>
                                          <p:spTgt spid="209933"/>
                                        </p:tgtEl>
                                        <p:attrNameLst>
                                          <p:attrName>style.visibility</p:attrName>
                                        </p:attrNameLst>
                                      </p:cBhvr>
                                      <p:to>
                                        <p:strVal val="visible"/>
                                      </p:to>
                                    </p:set>
                                    <p:animEffect transition="in" filter="slide(fromLeft)">
                                      <p:cBhvr>
                                        <p:cTn id="65" dur="500"/>
                                        <p:tgtEl>
                                          <p:spTgt spid="209933"/>
                                        </p:tgtEl>
                                      </p:cBhvr>
                                    </p:animEffect>
                                  </p:childTnLst>
                                </p:cTn>
                              </p:par>
                            </p:childTnLst>
                          </p:cTn>
                        </p:par>
                        <p:par>
                          <p:cTn id="66" fill="hold" nodeType="afterGroup">
                            <p:stCondLst>
                              <p:cond delay="500"/>
                            </p:stCondLst>
                            <p:childTnLst>
                              <p:par>
                                <p:cTn id="67" presetID="22" presetClass="entr" presetSubtype="1" fill="hold" nodeType="afterEffect">
                                  <p:stCondLst>
                                    <p:cond delay="0"/>
                                  </p:stCondLst>
                                  <p:childTnLst>
                                    <p:set>
                                      <p:cBhvr>
                                        <p:cTn id="68" dur="1" fill="hold">
                                          <p:stCondLst>
                                            <p:cond delay="0"/>
                                          </p:stCondLst>
                                        </p:cTn>
                                        <p:tgtEl>
                                          <p:spTgt spid="209932"/>
                                        </p:tgtEl>
                                        <p:attrNameLst>
                                          <p:attrName>style.visibility</p:attrName>
                                        </p:attrNameLst>
                                      </p:cBhvr>
                                      <p:to>
                                        <p:strVal val="visible"/>
                                      </p:to>
                                    </p:set>
                                    <p:animEffect transition="in" filter="wipe(up)">
                                      <p:cBhvr>
                                        <p:cTn id="69" dur="2000"/>
                                        <p:tgtEl>
                                          <p:spTgt spid="209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4" grpId="0"/>
      <p:bldP spid="209925" grpId="0"/>
      <p:bldP spid="209926" grpId="0"/>
      <p:bldP spid="209927" grpId="0"/>
      <p:bldP spid="209928" grpId="0"/>
      <p:bldP spid="2099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85" name="Rectangle 117">
            <a:extLst>
              <a:ext uri="{FF2B5EF4-FFF2-40B4-BE49-F238E27FC236}">
                <a16:creationId xmlns:a16="http://schemas.microsoft.com/office/drawing/2014/main" id="{20319AE2-EC7A-46CE-A4EE-21A5955FFB00}"/>
              </a:ext>
            </a:extLst>
          </p:cNvPr>
          <p:cNvSpPr>
            <a:spLocks noChangeArrowheads="1"/>
          </p:cNvSpPr>
          <p:nvPr/>
        </p:nvSpPr>
        <p:spPr bwMode="auto">
          <a:xfrm>
            <a:off x="719138" y="1519238"/>
            <a:ext cx="2989262" cy="1476375"/>
          </a:xfrm>
          <a:prstGeom prst="rect">
            <a:avLst/>
          </a:prstGeom>
          <a:noFill/>
          <a:ln>
            <a:noFill/>
          </a:ln>
          <a:effectLs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84" name="Rectangle 116">
            <a:extLst>
              <a:ext uri="{FF2B5EF4-FFF2-40B4-BE49-F238E27FC236}">
                <a16:creationId xmlns:a16="http://schemas.microsoft.com/office/drawing/2014/main" id="{BDC3CB08-3893-4C77-8FB1-944E1576D7DF}"/>
              </a:ext>
            </a:extLst>
          </p:cNvPr>
          <p:cNvSpPr>
            <a:spLocks noChangeArrowheads="1"/>
          </p:cNvSpPr>
          <p:nvPr/>
        </p:nvSpPr>
        <p:spPr bwMode="auto">
          <a:xfrm>
            <a:off x="5219700" y="4256088"/>
            <a:ext cx="2844800" cy="1296987"/>
          </a:xfrm>
          <a:prstGeom prst="rect">
            <a:avLst/>
          </a:prstGeom>
          <a:noFill/>
          <a:ln>
            <a:noFill/>
          </a:ln>
          <a:effectLs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1970" name="Object 2">
            <a:extLst>
              <a:ext uri="{FF2B5EF4-FFF2-40B4-BE49-F238E27FC236}">
                <a16:creationId xmlns:a16="http://schemas.microsoft.com/office/drawing/2014/main" id="{F3A34EA4-A100-4DDD-83AE-15FBF1968404}"/>
              </a:ext>
            </a:extLst>
          </p:cNvPr>
          <p:cNvGraphicFramePr>
            <a:graphicFrameLocks noChangeAspect="1"/>
          </p:cNvGraphicFramePr>
          <p:nvPr>
            <p:extLst>
              <p:ext uri="{D42A27DB-BD31-4B8C-83A1-F6EECF244321}">
                <p14:modId xmlns:p14="http://schemas.microsoft.com/office/powerpoint/2010/main" val="1089950190"/>
              </p:ext>
            </p:extLst>
          </p:nvPr>
        </p:nvGraphicFramePr>
        <p:xfrm>
          <a:off x="1042988" y="1398588"/>
          <a:ext cx="2663825" cy="1560512"/>
        </p:xfrm>
        <a:graphic>
          <a:graphicData uri="http://schemas.openxmlformats.org/presentationml/2006/ole">
            <mc:AlternateContent xmlns:mc="http://schemas.openxmlformats.org/markup-compatibility/2006">
              <mc:Choice xmlns:v="urn:schemas-microsoft-com:vml" Requires="v">
                <p:oleObj spid="_x0000_s212094" name="公式" r:id="rId3" imgW="888840" imgH="495000" progId="Equation.3">
                  <p:embed/>
                </p:oleObj>
              </mc:Choice>
              <mc:Fallback>
                <p:oleObj name="公式" r:id="rId3" imgW="88884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98588"/>
                        <a:ext cx="2663825" cy="1560512"/>
                      </a:xfrm>
                      <a:prstGeom prst="rect">
                        <a:avLst/>
                      </a:prstGeom>
                      <a:noFill/>
                      <a:ln>
                        <a:noFill/>
                      </a:ln>
                      <a:effectLst/>
                      <a:extLst/>
                    </p:spPr>
                  </p:pic>
                </p:oleObj>
              </mc:Fallback>
            </mc:AlternateContent>
          </a:graphicData>
        </a:graphic>
      </p:graphicFrame>
      <p:sp>
        <p:nvSpPr>
          <p:cNvPr id="211971" name="Text Box 3">
            <a:extLst>
              <a:ext uri="{FF2B5EF4-FFF2-40B4-BE49-F238E27FC236}">
                <a16:creationId xmlns:a16="http://schemas.microsoft.com/office/drawing/2014/main" id="{0F2FB860-9244-4163-A7D9-9FB7BE403458}"/>
              </a:ext>
            </a:extLst>
          </p:cNvPr>
          <p:cNvSpPr txBox="1">
            <a:spLocks noChangeArrowheads="1"/>
          </p:cNvSpPr>
          <p:nvPr/>
        </p:nvSpPr>
        <p:spPr bwMode="auto">
          <a:xfrm>
            <a:off x="2159000" y="3390900"/>
            <a:ext cx="5437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若变压器电压的极性如图所示</a:t>
            </a:r>
          </a:p>
        </p:txBody>
      </p:sp>
      <p:sp>
        <p:nvSpPr>
          <p:cNvPr id="211972" name="Line 4">
            <a:extLst>
              <a:ext uri="{FF2B5EF4-FFF2-40B4-BE49-F238E27FC236}">
                <a16:creationId xmlns:a16="http://schemas.microsoft.com/office/drawing/2014/main" id="{22B12198-D849-41AC-B01C-B5FA658DF78E}"/>
              </a:ext>
            </a:extLst>
          </p:cNvPr>
          <p:cNvSpPr>
            <a:spLocks noChangeShapeType="1"/>
          </p:cNvSpPr>
          <p:nvPr/>
        </p:nvSpPr>
        <p:spPr bwMode="auto">
          <a:xfrm>
            <a:off x="4284663" y="5072063"/>
            <a:ext cx="7921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1979" name="Group 11">
            <a:extLst>
              <a:ext uri="{FF2B5EF4-FFF2-40B4-BE49-F238E27FC236}">
                <a16:creationId xmlns:a16="http://schemas.microsoft.com/office/drawing/2014/main" id="{1D713742-0DA9-4791-93D4-D6F4593C412B}"/>
              </a:ext>
            </a:extLst>
          </p:cNvPr>
          <p:cNvGrpSpPr>
            <a:grpSpLocks/>
          </p:cNvGrpSpPr>
          <p:nvPr/>
        </p:nvGrpSpPr>
        <p:grpSpPr bwMode="auto">
          <a:xfrm>
            <a:off x="395288" y="2982913"/>
            <a:ext cx="1949450" cy="850900"/>
            <a:chOff x="385" y="3022"/>
            <a:chExt cx="1228" cy="536"/>
          </a:xfrm>
        </p:grpSpPr>
        <p:pic>
          <p:nvPicPr>
            <p:cNvPr id="211980" name="Picture 12" descr="123">
              <a:extLst>
                <a:ext uri="{FF2B5EF4-FFF2-40B4-BE49-F238E27FC236}">
                  <a16:creationId xmlns:a16="http://schemas.microsoft.com/office/drawing/2014/main" id="{E1C79CB9-7326-4746-AA83-9F445BECA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1981" name="Text Box 13">
              <a:extLst>
                <a:ext uri="{FF2B5EF4-FFF2-40B4-BE49-F238E27FC236}">
                  <a16:creationId xmlns:a16="http://schemas.microsoft.com/office/drawing/2014/main" id="{1166753E-C273-48E4-A9E9-9926C836CEDB}"/>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p:txBody>
        </p:sp>
      </p:grpSp>
      <p:graphicFrame>
        <p:nvGraphicFramePr>
          <p:cNvPr id="211982" name="Object 14">
            <a:extLst>
              <a:ext uri="{FF2B5EF4-FFF2-40B4-BE49-F238E27FC236}">
                <a16:creationId xmlns:a16="http://schemas.microsoft.com/office/drawing/2014/main" id="{4980EC8D-8CBD-4CD8-B5EF-A9C007DAAAA9}"/>
              </a:ext>
            </a:extLst>
          </p:cNvPr>
          <p:cNvGraphicFramePr>
            <a:graphicFrameLocks noChangeAspect="1"/>
          </p:cNvGraphicFramePr>
          <p:nvPr>
            <p:extLst>
              <p:ext uri="{D42A27DB-BD31-4B8C-83A1-F6EECF244321}">
                <p14:modId xmlns:p14="http://schemas.microsoft.com/office/powerpoint/2010/main" val="3467545188"/>
              </p:ext>
            </p:extLst>
          </p:nvPr>
        </p:nvGraphicFramePr>
        <p:xfrm>
          <a:off x="5256213" y="4257675"/>
          <a:ext cx="2736850" cy="1290638"/>
        </p:xfrm>
        <a:graphic>
          <a:graphicData uri="http://schemas.openxmlformats.org/presentationml/2006/ole">
            <mc:AlternateContent xmlns:mc="http://schemas.openxmlformats.org/markup-compatibility/2006">
              <mc:Choice xmlns:v="urn:schemas-microsoft-com:vml" Requires="v">
                <p:oleObj spid="_x0000_s212095" name="公式" r:id="rId6" imgW="1104840" imgH="495000" progId="Equation.3">
                  <p:embed/>
                </p:oleObj>
              </mc:Choice>
              <mc:Fallback>
                <p:oleObj name="公式" r:id="rId6" imgW="1104840" imgH="4950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6213" y="4257675"/>
                        <a:ext cx="2736850" cy="1290638"/>
                      </a:xfrm>
                      <a:prstGeom prst="rect">
                        <a:avLst/>
                      </a:prstGeom>
                      <a:noFill/>
                      <a:ln>
                        <a:noFill/>
                      </a:ln>
                      <a:effectLst/>
                      <a:extLst/>
                    </p:spPr>
                  </p:pic>
                </p:oleObj>
              </mc:Fallback>
            </mc:AlternateContent>
          </a:graphicData>
        </a:graphic>
      </p:graphicFrame>
      <p:grpSp>
        <p:nvGrpSpPr>
          <p:cNvPr id="211986" name="Group 18">
            <a:extLst>
              <a:ext uri="{FF2B5EF4-FFF2-40B4-BE49-F238E27FC236}">
                <a16:creationId xmlns:a16="http://schemas.microsoft.com/office/drawing/2014/main" id="{9128DAC6-EF79-45C7-9EE3-B1CC25D8A0A6}"/>
              </a:ext>
            </a:extLst>
          </p:cNvPr>
          <p:cNvGrpSpPr>
            <a:grpSpLocks/>
          </p:cNvGrpSpPr>
          <p:nvPr/>
        </p:nvGrpSpPr>
        <p:grpSpPr bwMode="auto">
          <a:xfrm>
            <a:off x="4500563" y="1039813"/>
            <a:ext cx="3670300" cy="2387600"/>
            <a:chOff x="3061" y="361"/>
            <a:chExt cx="2089" cy="1506"/>
          </a:xfrm>
        </p:grpSpPr>
        <p:sp>
          <p:nvSpPr>
            <p:cNvPr id="211987" name="Rectangle 19" descr="羊皮纸">
              <a:extLst>
                <a:ext uri="{FF2B5EF4-FFF2-40B4-BE49-F238E27FC236}">
                  <a16:creationId xmlns:a16="http://schemas.microsoft.com/office/drawing/2014/main" id="{8E1A3E3D-81B0-4005-8059-702A2A60040B}"/>
                </a:ext>
              </a:extLst>
            </p:cNvPr>
            <p:cNvSpPr>
              <a:spLocks noChangeArrowheads="1"/>
            </p:cNvSpPr>
            <p:nvPr/>
          </p:nvSpPr>
          <p:spPr bwMode="auto">
            <a:xfrm>
              <a:off x="3243" y="1540"/>
              <a:ext cx="1825" cy="327"/>
            </a:xfrm>
            <a:prstGeom prst="rect">
              <a:avLst/>
            </a:prstGeom>
            <a:blipFill dpi="0" rotWithShape="1">
              <a:blip r:embed="rId8"/>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理想变压器模型</a:t>
              </a:r>
            </a:p>
          </p:txBody>
        </p:sp>
        <p:sp>
          <p:nvSpPr>
            <p:cNvPr id="211988" name="Line 20">
              <a:extLst>
                <a:ext uri="{FF2B5EF4-FFF2-40B4-BE49-F238E27FC236}">
                  <a16:creationId xmlns:a16="http://schemas.microsoft.com/office/drawing/2014/main" id="{A7B14571-8A08-47AB-95A7-BE2D4500C741}"/>
                </a:ext>
              </a:extLst>
            </p:cNvPr>
            <p:cNvSpPr>
              <a:spLocks noChangeShapeType="1"/>
            </p:cNvSpPr>
            <p:nvPr/>
          </p:nvSpPr>
          <p:spPr bwMode="auto">
            <a:xfrm flipV="1">
              <a:off x="3923" y="588"/>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89" name="Line 21">
              <a:extLst>
                <a:ext uri="{FF2B5EF4-FFF2-40B4-BE49-F238E27FC236}">
                  <a16:creationId xmlns:a16="http://schemas.microsoft.com/office/drawing/2014/main" id="{DF695C97-1911-41E2-9D79-A50086B2A270}"/>
                </a:ext>
              </a:extLst>
            </p:cNvPr>
            <p:cNvSpPr>
              <a:spLocks noChangeShapeType="1"/>
            </p:cNvSpPr>
            <p:nvPr/>
          </p:nvSpPr>
          <p:spPr bwMode="auto">
            <a:xfrm flipH="1" flipV="1">
              <a:off x="3923" y="1223"/>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0" name="Line 22">
              <a:extLst>
                <a:ext uri="{FF2B5EF4-FFF2-40B4-BE49-F238E27FC236}">
                  <a16:creationId xmlns:a16="http://schemas.microsoft.com/office/drawing/2014/main" id="{B4A300C8-80CE-44CA-B36C-42794A43935C}"/>
                </a:ext>
              </a:extLst>
            </p:cNvPr>
            <p:cNvSpPr>
              <a:spLocks noChangeShapeType="1"/>
            </p:cNvSpPr>
            <p:nvPr/>
          </p:nvSpPr>
          <p:spPr bwMode="auto">
            <a:xfrm>
              <a:off x="3242" y="1404"/>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1" name="Text Box 23">
              <a:extLst>
                <a:ext uri="{FF2B5EF4-FFF2-40B4-BE49-F238E27FC236}">
                  <a16:creationId xmlns:a16="http://schemas.microsoft.com/office/drawing/2014/main" id="{021C5B0E-C68F-413C-B5A7-F7AA27C95A95}"/>
                </a:ext>
              </a:extLst>
            </p:cNvPr>
            <p:cNvSpPr txBox="1">
              <a:spLocks noChangeArrowheads="1"/>
            </p:cNvSpPr>
            <p:nvPr/>
          </p:nvSpPr>
          <p:spPr bwMode="auto">
            <a:xfrm>
              <a:off x="3705" y="732"/>
              <a:ext cx="2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2" name="Text Box 24">
              <a:extLst>
                <a:ext uri="{FF2B5EF4-FFF2-40B4-BE49-F238E27FC236}">
                  <a16:creationId xmlns:a16="http://schemas.microsoft.com/office/drawing/2014/main" id="{81852B68-C9AF-4CA1-9AE5-1CF4C4052676}"/>
                </a:ext>
              </a:extLst>
            </p:cNvPr>
            <p:cNvSpPr txBox="1">
              <a:spLocks noChangeArrowheads="1"/>
            </p:cNvSpPr>
            <p:nvPr/>
          </p:nvSpPr>
          <p:spPr bwMode="auto">
            <a:xfrm>
              <a:off x="4267" y="750"/>
              <a:ext cx="2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3" name="Text Box 25">
              <a:extLst>
                <a:ext uri="{FF2B5EF4-FFF2-40B4-BE49-F238E27FC236}">
                  <a16:creationId xmlns:a16="http://schemas.microsoft.com/office/drawing/2014/main" id="{7952083D-7A1F-4FFB-8176-2D5F3A6BC2C2}"/>
                </a:ext>
              </a:extLst>
            </p:cNvPr>
            <p:cNvSpPr txBox="1">
              <a:spLocks noChangeArrowheads="1"/>
            </p:cNvSpPr>
            <p:nvPr/>
          </p:nvSpPr>
          <p:spPr bwMode="auto">
            <a:xfrm>
              <a:off x="3923" y="36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1994" name="Text Box 26">
              <a:extLst>
                <a:ext uri="{FF2B5EF4-FFF2-40B4-BE49-F238E27FC236}">
                  <a16:creationId xmlns:a16="http://schemas.microsoft.com/office/drawing/2014/main" id="{E87FB4F1-FB26-4F6E-A288-BD3A7AB8B4A7}"/>
                </a:ext>
              </a:extLst>
            </p:cNvPr>
            <p:cNvSpPr txBox="1">
              <a:spLocks noChangeArrowheads="1"/>
            </p:cNvSpPr>
            <p:nvPr/>
          </p:nvSpPr>
          <p:spPr bwMode="auto">
            <a:xfrm>
              <a:off x="3061" y="633"/>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5" name="Text Box 27">
              <a:extLst>
                <a:ext uri="{FF2B5EF4-FFF2-40B4-BE49-F238E27FC236}">
                  <a16:creationId xmlns:a16="http://schemas.microsoft.com/office/drawing/2014/main" id="{81946966-183C-45B6-ACD4-B271204B12A2}"/>
                </a:ext>
              </a:extLst>
            </p:cNvPr>
            <p:cNvSpPr txBox="1">
              <a:spLocks noChangeArrowheads="1"/>
            </p:cNvSpPr>
            <p:nvPr/>
          </p:nvSpPr>
          <p:spPr bwMode="auto">
            <a:xfrm>
              <a:off x="3061" y="951"/>
              <a:ext cx="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1996" name="Text Box 28">
              <a:extLst>
                <a:ext uri="{FF2B5EF4-FFF2-40B4-BE49-F238E27FC236}">
                  <a16:creationId xmlns:a16="http://schemas.microsoft.com/office/drawing/2014/main" id="{B9839CD6-07AA-4F62-8DB4-B6EEBEC1433D}"/>
                </a:ext>
              </a:extLst>
            </p:cNvPr>
            <p:cNvSpPr txBox="1">
              <a:spLocks noChangeArrowheads="1"/>
            </p:cNvSpPr>
            <p:nvPr/>
          </p:nvSpPr>
          <p:spPr bwMode="auto">
            <a:xfrm>
              <a:off x="3061" y="815"/>
              <a:ext cx="2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7" name="Text Box 29">
              <a:extLst>
                <a:ext uri="{FF2B5EF4-FFF2-40B4-BE49-F238E27FC236}">
                  <a16:creationId xmlns:a16="http://schemas.microsoft.com/office/drawing/2014/main" id="{B5DAD9B1-9893-4764-968E-4D17763F41C1}"/>
                </a:ext>
              </a:extLst>
            </p:cNvPr>
            <p:cNvSpPr txBox="1">
              <a:spLocks noChangeArrowheads="1"/>
            </p:cNvSpPr>
            <p:nvPr/>
          </p:nvSpPr>
          <p:spPr bwMode="auto">
            <a:xfrm>
              <a:off x="4875" y="588"/>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8" name="Text Box 30">
              <a:extLst>
                <a:ext uri="{FF2B5EF4-FFF2-40B4-BE49-F238E27FC236}">
                  <a16:creationId xmlns:a16="http://schemas.microsoft.com/office/drawing/2014/main" id="{A5E60996-126F-4B6D-BEB1-BC3D0D4EB748}"/>
                </a:ext>
              </a:extLst>
            </p:cNvPr>
            <p:cNvSpPr txBox="1">
              <a:spLocks noChangeArrowheads="1"/>
            </p:cNvSpPr>
            <p:nvPr/>
          </p:nvSpPr>
          <p:spPr bwMode="auto">
            <a:xfrm>
              <a:off x="4875" y="996"/>
              <a:ext cx="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1999" name="Text Box 31">
              <a:extLst>
                <a:ext uri="{FF2B5EF4-FFF2-40B4-BE49-F238E27FC236}">
                  <a16:creationId xmlns:a16="http://schemas.microsoft.com/office/drawing/2014/main" id="{0E1F61C9-C021-4508-8268-87F20A615453}"/>
                </a:ext>
              </a:extLst>
            </p:cNvPr>
            <p:cNvSpPr txBox="1">
              <a:spLocks noChangeArrowheads="1"/>
            </p:cNvSpPr>
            <p:nvPr/>
          </p:nvSpPr>
          <p:spPr bwMode="auto">
            <a:xfrm>
              <a:off x="4875" y="815"/>
              <a:ext cx="2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0" name="Line 32">
              <a:extLst>
                <a:ext uri="{FF2B5EF4-FFF2-40B4-BE49-F238E27FC236}">
                  <a16:creationId xmlns:a16="http://schemas.microsoft.com/office/drawing/2014/main" id="{5CFFE0C1-1DB2-44BC-A98B-5C42A3DF96EE}"/>
                </a:ext>
              </a:extLst>
            </p:cNvPr>
            <p:cNvSpPr>
              <a:spLocks noChangeShapeType="1"/>
            </p:cNvSpPr>
            <p:nvPr/>
          </p:nvSpPr>
          <p:spPr bwMode="auto">
            <a:xfrm>
              <a:off x="4285" y="1404"/>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1" name="Line 33">
              <a:extLst>
                <a:ext uri="{FF2B5EF4-FFF2-40B4-BE49-F238E27FC236}">
                  <a16:creationId xmlns:a16="http://schemas.microsoft.com/office/drawing/2014/main" id="{1ED1B756-A175-40EC-B308-AEC8EC10EBEE}"/>
                </a:ext>
              </a:extLst>
            </p:cNvPr>
            <p:cNvSpPr>
              <a:spLocks noChangeShapeType="1"/>
            </p:cNvSpPr>
            <p:nvPr/>
          </p:nvSpPr>
          <p:spPr bwMode="auto">
            <a:xfrm>
              <a:off x="4285" y="588"/>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2" name="Line 34">
              <a:extLst>
                <a:ext uri="{FF2B5EF4-FFF2-40B4-BE49-F238E27FC236}">
                  <a16:creationId xmlns:a16="http://schemas.microsoft.com/office/drawing/2014/main" id="{BBD3EFCD-CCDC-4401-8604-8833A37E48D3}"/>
                </a:ext>
              </a:extLst>
            </p:cNvPr>
            <p:cNvSpPr>
              <a:spLocks noChangeShapeType="1"/>
            </p:cNvSpPr>
            <p:nvPr/>
          </p:nvSpPr>
          <p:spPr bwMode="auto">
            <a:xfrm>
              <a:off x="3197" y="588"/>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3" name="Line 35">
              <a:extLst>
                <a:ext uri="{FF2B5EF4-FFF2-40B4-BE49-F238E27FC236}">
                  <a16:creationId xmlns:a16="http://schemas.microsoft.com/office/drawing/2014/main" id="{F375B350-DA15-4C3D-9374-E07046C426E6}"/>
                </a:ext>
              </a:extLst>
            </p:cNvPr>
            <p:cNvSpPr>
              <a:spLocks noChangeShapeType="1"/>
            </p:cNvSpPr>
            <p:nvPr/>
          </p:nvSpPr>
          <p:spPr bwMode="auto">
            <a:xfrm flipH="1" flipV="1">
              <a:off x="4285" y="1223"/>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4" name="Line 36">
              <a:extLst>
                <a:ext uri="{FF2B5EF4-FFF2-40B4-BE49-F238E27FC236}">
                  <a16:creationId xmlns:a16="http://schemas.microsoft.com/office/drawing/2014/main" id="{0FC6D42D-4A85-444C-98C6-1BA32AC33F51}"/>
                </a:ext>
              </a:extLst>
            </p:cNvPr>
            <p:cNvSpPr>
              <a:spLocks noChangeShapeType="1"/>
            </p:cNvSpPr>
            <p:nvPr/>
          </p:nvSpPr>
          <p:spPr bwMode="auto">
            <a:xfrm flipH="1" flipV="1">
              <a:off x="4285" y="588"/>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2005" name="Group 37">
              <a:extLst>
                <a:ext uri="{FF2B5EF4-FFF2-40B4-BE49-F238E27FC236}">
                  <a16:creationId xmlns:a16="http://schemas.microsoft.com/office/drawing/2014/main" id="{B8126578-F27B-41AE-A031-4391E63B251E}"/>
                </a:ext>
              </a:extLst>
            </p:cNvPr>
            <p:cNvGrpSpPr>
              <a:grpSpLocks/>
            </p:cNvGrpSpPr>
            <p:nvPr/>
          </p:nvGrpSpPr>
          <p:grpSpPr bwMode="auto">
            <a:xfrm>
              <a:off x="4195" y="872"/>
              <a:ext cx="91" cy="363"/>
              <a:chOff x="1565" y="2614"/>
              <a:chExt cx="90" cy="486"/>
            </a:xfrm>
          </p:grpSpPr>
          <p:sp>
            <p:nvSpPr>
              <p:cNvPr id="212006" name="Arc 38">
                <a:extLst>
                  <a:ext uri="{FF2B5EF4-FFF2-40B4-BE49-F238E27FC236}">
                    <a16:creationId xmlns:a16="http://schemas.microsoft.com/office/drawing/2014/main" id="{DE33167F-7C98-4529-8C25-61D8E93B2E8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7" name="Arc 39">
                <a:extLst>
                  <a:ext uri="{FF2B5EF4-FFF2-40B4-BE49-F238E27FC236}">
                    <a16:creationId xmlns:a16="http://schemas.microsoft.com/office/drawing/2014/main" id="{2BA77CEB-6384-42A0-BB5A-9E3ED2B4C7A1}"/>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8" name="Arc 40">
                <a:extLst>
                  <a:ext uri="{FF2B5EF4-FFF2-40B4-BE49-F238E27FC236}">
                    <a16:creationId xmlns:a16="http://schemas.microsoft.com/office/drawing/2014/main" id="{7DB7113C-0AFE-4144-9329-DABB3A2C9DBB}"/>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9" name="Arc 41">
                <a:extLst>
                  <a:ext uri="{FF2B5EF4-FFF2-40B4-BE49-F238E27FC236}">
                    <a16:creationId xmlns:a16="http://schemas.microsoft.com/office/drawing/2014/main" id="{1DCB5FE0-9E46-4ED3-BE0D-3D3C1E47F21E}"/>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10" name="Group 42">
              <a:extLst>
                <a:ext uri="{FF2B5EF4-FFF2-40B4-BE49-F238E27FC236}">
                  <a16:creationId xmlns:a16="http://schemas.microsoft.com/office/drawing/2014/main" id="{2803E1AD-9374-40F7-B91A-DD76FAB72BBE}"/>
                </a:ext>
              </a:extLst>
            </p:cNvPr>
            <p:cNvGrpSpPr>
              <a:grpSpLocks/>
            </p:cNvGrpSpPr>
            <p:nvPr/>
          </p:nvGrpSpPr>
          <p:grpSpPr bwMode="auto">
            <a:xfrm rot="10800000">
              <a:off x="3923" y="872"/>
              <a:ext cx="90" cy="363"/>
              <a:chOff x="1565" y="2614"/>
              <a:chExt cx="90" cy="486"/>
            </a:xfrm>
          </p:grpSpPr>
          <p:sp>
            <p:nvSpPr>
              <p:cNvPr id="212011" name="Arc 43">
                <a:extLst>
                  <a:ext uri="{FF2B5EF4-FFF2-40B4-BE49-F238E27FC236}">
                    <a16:creationId xmlns:a16="http://schemas.microsoft.com/office/drawing/2014/main" id="{0F0812BC-6734-44E3-AECD-3B9522E9EDE4}"/>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2" name="Arc 44">
                <a:extLst>
                  <a:ext uri="{FF2B5EF4-FFF2-40B4-BE49-F238E27FC236}">
                    <a16:creationId xmlns:a16="http://schemas.microsoft.com/office/drawing/2014/main" id="{267414B7-0E15-4A01-A410-C38DB8C885C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3" name="Arc 45">
                <a:extLst>
                  <a:ext uri="{FF2B5EF4-FFF2-40B4-BE49-F238E27FC236}">
                    <a16:creationId xmlns:a16="http://schemas.microsoft.com/office/drawing/2014/main" id="{17FFF0EE-16C4-4CCB-A336-AB92A6E17771}"/>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4" name="Arc 46">
                <a:extLst>
                  <a:ext uri="{FF2B5EF4-FFF2-40B4-BE49-F238E27FC236}">
                    <a16:creationId xmlns:a16="http://schemas.microsoft.com/office/drawing/2014/main" id="{772925A2-03F5-4862-B0F0-0A84368C2D17}"/>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15" name="Oval 47">
              <a:extLst>
                <a:ext uri="{FF2B5EF4-FFF2-40B4-BE49-F238E27FC236}">
                  <a16:creationId xmlns:a16="http://schemas.microsoft.com/office/drawing/2014/main" id="{49C89904-187B-44ED-804F-13BFA69B9777}"/>
                </a:ext>
              </a:extLst>
            </p:cNvPr>
            <p:cNvSpPr>
              <a:spLocks noChangeArrowheads="1"/>
            </p:cNvSpPr>
            <p:nvPr/>
          </p:nvSpPr>
          <p:spPr bwMode="auto">
            <a:xfrm>
              <a:off x="4967" y="55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6" name="Oval 48">
              <a:extLst>
                <a:ext uri="{FF2B5EF4-FFF2-40B4-BE49-F238E27FC236}">
                  <a16:creationId xmlns:a16="http://schemas.microsoft.com/office/drawing/2014/main" id="{FE1620B3-3093-48A7-9CE7-071B728DB023}"/>
                </a:ext>
              </a:extLst>
            </p:cNvPr>
            <p:cNvSpPr>
              <a:spLocks noChangeArrowheads="1"/>
            </p:cNvSpPr>
            <p:nvPr/>
          </p:nvSpPr>
          <p:spPr bwMode="auto">
            <a:xfrm>
              <a:off x="4967" y="13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7" name="Oval 49">
              <a:extLst>
                <a:ext uri="{FF2B5EF4-FFF2-40B4-BE49-F238E27FC236}">
                  <a16:creationId xmlns:a16="http://schemas.microsoft.com/office/drawing/2014/main" id="{64995121-6459-4E4C-BE6E-B9E4837B451F}"/>
                </a:ext>
              </a:extLst>
            </p:cNvPr>
            <p:cNvSpPr>
              <a:spLocks noChangeArrowheads="1"/>
            </p:cNvSpPr>
            <p:nvPr/>
          </p:nvSpPr>
          <p:spPr bwMode="auto">
            <a:xfrm>
              <a:off x="3134" y="55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8" name="Oval 50">
              <a:extLst>
                <a:ext uri="{FF2B5EF4-FFF2-40B4-BE49-F238E27FC236}">
                  <a16:creationId xmlns:a16="http://schemas.microsoft.com/office/drawing/2014/main" id="{6C4C1D92-A29A-45E2-BFB5-60F5591D2B04}"/>
                </a:ext>
              </a:extLst>
            </p:cNvPr>
            <p:cNvSpPr>
              <a:spLocks noChangeArrowheads="1"/>
            </p:cNvSpPr>
            <p:nvPr/>
          </p:nvSpPr>
          <p:spPr bwMode="auto">
            <a:xfrm>
              <a:off x="3170" y="1371"/>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19" name="Group 51">
            <a:extLst>
              <a:ext uri="{FF2B5EF4-FFF2-40B4-BE49-F238E27FC236}">
                <a16:creationId xmlns:a16="http://schemas.microsoft.com/office/drawing/2014/main" id="{59096D0F-5B3B-4EB1-BE42-FFF8B6794196}"/>
              </a:ext>
            </a:extLst>
          </p:cNvPr>
          <p:cNvGrpSpPr>
            <a:grpSpLocks/>
          </p:cNvGrpSpPr>
          <p:nvPr/>
        </p:nvGrpSpPr>
        <p:grpSpPr bwMode="auto">
          <a:xfrm>
            <a:off x="503238" y="4005262"/>
            <a:ext cx="3362325" cy="1733549"/>
            <a:chOff x="340" y="2069"/>
            <a:chExt cx="2118" cy="1092"/>
          </a:xfrm>
        </p:grpSpPr>
        <p:sp>
          <p:nvSpPr>
            <p:cNvPr id="212020" name="Line 52">
              <a:extLst>
                <a:ext uri="{FF2B5EF4-FFF2-40B4-BE49-F238E27FC236}">
                  <a16:creationId xmlns:a16="http://schemas.microsoft.com/office/drawing/2014/main" id="{FD5459F3-E99C-41B0-B69B-6C4399FD89C8}"/>
                </a:ext>
              </a:extLst>
            </p:cNvPr>
            <p:cNvSpPr>
              <a:spLocks noChangeShapeType="1"/>
            </p:cNvSpPr>
            <p:nvPr/>
          </p:nvSpPr>
          <p:spPr bwMode="auto">
            <a:xfrm flipV="1">
              <a:off x="1202" y="2296"/>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1" name="Line 53">
              <a:extLst>
                <a:ext uri="{FF2B5EF4-FFF2-40B4-BE49-F238E27FC236}">
                  <a16:creationId xmlns:a16="http://schemas.microsoft.com/office/drawing/2014/main" id="{88687E1B-947C-4451-B2F9-5781FB850EF5}"/>
                </a:ext>
              </a:extLst>
            </p:cNvPr>
            <p:cNvSpPr>
              <a:spLocks noChangeShapeType="1"/>
            </p:cNvSpPr>
            <p:nvPr/>
          </p:nvSpPr>
          <p:spPr bwMode="auto">
            <a:xfrm flipH="1" flipV="1">
              <a:off x="1202" y="2931"/>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2" name="Line 54">
              <a:extLst>
                <a:ext uri="{FF2B5EF4-FFF2-40B4-BE49-F238E27FC236}">
                  <a16:creationId xmlns:a16="http://schemas.microsoft.com/office/drawing/2014/main" id="{DCDE8310-FD72-4A95-AE1E-65AC482AD026}"/>
                </a:ext>
              </a:extLst>
            </p:cNvPr>
            <p:cNvSpPr>
              <a:spLocks noChangeShapeType="1"/>
            </p:cNvSpPr>
            <p:nvPr/>
          </p:nvSpPr>
          <p:spPr bwMode="auto">
            <a:xfrm>
              <a:off x="521" y="3112"/>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3" name="Text Box 55">
              <a:extLst>
                <a:ext uri="{FF2B5EF4-FFF2-40B4-BE49-F238E27FC236}">
                  <a16:creationId xmlns:a16="http://schemas.microsoft.com/office/drawing/2014/main" id="{7AAC2BB8-257E-4056-B248-E4A974E8DAC5}"/>
                </a:ext>
              </a:extLst>
            </p:cNvPr>
            <p:cNvSpPr txBox="1">
              <a:spLocks noChangeArrowheads="1"/>
            </p:cNvSpPr>
            <p:nvPr/>
          </p:nvSpPr>
          <p:spPr bwMode="auto">
            <a:xfrm>
              <a:off x="984" y="2440"/>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4" name="Text Box 56">
              <a:extLst>
                <a:ext uri="{FF2B5EF4-FFF2-40B4-BE49-F238E27FC236}">
                  <a16:creationId xmlns:a16="http://schemas.microsoft.com/office/drawing/2014/main" id="{94BBD83D-55C6-43E7-ADE3-F7512F806899}"/>
                </a:ext>
              </a:extLst>
            </p:cNvPr>
            <p:cNvSpPr txBox="1">
              <a:spLocks noChangeArrowheads="1"/>
            </p:cNvSpPr>
            <p:nvPr/>
          </p:nvSpPr>
          <p:spPr bwMode="auto">
            <a:xfrm>
              <a:off x="1556" y="283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5" name="Text Box 57">
              <a:extLst>
                <a:ext uri="{FF2B5EF4-FFF2-40B4-BE49-F238E27FC236}">
                  <a16:creationId xmlns:a16="http://schemas.microsoft.com/office/drawing/2014/main" id="{1EDF0B49-56C0-4F28-8C64-7502B8770CE0}"/>
                </a:ext>
              </a:extLst>
            </p:cNvPr>
            <p:cNvSpPr txBox="1">
              <a:spLocks noChangeArrowheads="1"/>
            </p:cNvSpPr>
            <p:nvPr/>
          </p:nvSpPr>
          <p:spPr bwMode="auto">
            <a:xfrm>
              <a:off x="1202" y="2069"/>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2026" name="Text Box 58">
              <a:extLst>
                <a:ext uri="{FF2B5EF4-FFF2-40B4-BE49-F238E27FC236}">
                  <a16:creationId xmlns:a16="http://schemas.microsoft.com/office/drawing/2014/main" id="{8C3E6216-C0E2-4CA7-B379-1FEBC9CC4833}"/>
                </a:ext>
              </a:extLst>
            </p:cNvPr>
            <p:cNvSpPr txBox="1">
              <a:spLocks noChangeArrowheads="1"/>
            </p:cNvSpPr>
            <p:nvPr/>
          </p:nvSpPr>
          <p:spPr bwMode="auto">
            <a:xfrm>
              <a:off x="340" y="2341"/>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7" name="Text Box 59">
              <a:extLst>
                <a:ext uri="{FF2B5EF4-FFF2-40B4-BE49-F238E27FC236}">
                  <a16:creationId xmlns:a16="http://schemas.microsoft.com/office/drawing/2014/main" id="{5A529498-5838-45D9-BB76-2B9E999A1405}"/>
                </a:ext>
              </a:extLst>
            </p:cNvPr>
            <p:cNvSpPr txBox="1">
              <a:spLocks noChangeArrowheads="1"/>
            </p:cNvSpPr>
            <p:nvPr/>
          </p:nvSpPr>
          <p:spPr bwMode="auto">
            <a:xfrm>
              <a:off x="340" y="26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2028" name="Text Box 60">
              <a:extLst>
                <a:ext uri="{FF2B5EF4-FFF2-40B4-BE49-F238E27FC236}">
                  <a16:creationId xmlns:a16="http://schemas.microsoft.com/office/drawing/2014/main" id="{DC9F4FF1-7787-4197-9067-A2103EA269AF}"/>
                </a:ext>
              </a:extLst>
            </p:cNvPr>
            <p:cNvSpPr txBox="1">
              <a:spLocks noChangeArrowheads="1"/>
            </p:cNvSpPr>
            <p:nvPr/>
          </p:nvSpPr>
          <p:spPr bwMode="auto">
            <a:xfrm>
              <a:off x="340" y="252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9" name="Text Box 61">
              <a:extLst>
                <a:ext uri="{FF2B5EF4-FFF2-40B4-BE49-F238E27FC236}">
                  <a16:creationId xmlns:a16="http://schemas.microsoft.com/office/drawing/2014/main" id="{961E58B4-6124-42C1-AF80-967D5DB67E16}"/>
                </a:ext>
              </a:extLst>
            </p:cNvPr>
            <p:cNvSpPr txBox="1">
              <a:spLocks noChangeArrowheads="1"/>
            </p:cNvSpPr>
            <p:nvPr/>
          </p:nvSpPr>
          <p:spPr bwMode="auto">
            <a:xfrm>
              <a:off x="2154" y="2296"/>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30" name="Text Box 62">
              <a:extLst>
                <a:ext uri="{FF2B5EF4-FFF2-40B4-BE49-F238E27FC236}">
                  <a16:creationId xmlns:a16="http://schemas.microsoft.com/office/drawing/2014/main" id="{47EB31E5-E461-4807-B006-1E22330304F8}"/>
                </a:ext>
              </a:extLst>
            </p:cNvPr>
            <p:cNvSpPr txBox="1">
              <a:spLocks noChangeArrowheads="1"/>
            </p:cNvSpPr>
            <p:nvPr/>
          </p:nvSpPr>
          <p:spPr bwMode="auto">
            <a:xfrm>
              <a:off x="2154" y="270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2031" name="Text Box 63">
              <a:extLst>
                <a:ext uri="{FF2B5EF4-FFF2-40B4-BE49-F238E27FC236}">
                  <a16:creationId xmlns:a16="http://schemas.microsoft.com/office/drawing/2014/main" id="{4D316716-E917-45F7-BB91-9352B091AA25}"/>
                </a:ext>
              </a:extLst>
            </p:cNvPr>
            <p:cNvSpPr txBox="1">
              <a:spLocks noChangeArrowheads="1"/>
            </p:cNvSpPr>
            <p:nvPr/>
          </p:nvSpPr>
          <p:spPr bwMode="auto">
            <a:xfrm>
              <a:off x="2154" y="252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2" name="Line 64">
              <a:extLst>
                <a:ext uri="{FF2B5EF4-FFF2-40B4-BE49-F238E27FC236}">
                  <a16:creationId xmlns:a16="http://schemas.microsoft.com/office/drawing/2014/main" id="{A5532DEE-78B4-4965-89EF-C3309BCB0F8C}"/>
                </a:ext>
              </a:extLst>
            </p:cNvPr>
            <p:cNvSpPr>
              <a:spLocks noChangeShapeType="1"/>
            </p:cNvSpPr>
            <p:nvPr/>
          </p:nvSpPr>
          <p:spPr bwMode="auto">
            <a:xfrm>
              <a:off x="1564" y="3112"/>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3" name="Line 65">
              <a:extLst>
                <a:ext uri="{FF2B5EF4-FFF2-40B4-BE49-F238E27FC236}">
                  <a16:creationId xmlns:a16="http://schemas.microsoft.com/office/drawing/2014/main" id="{BFE99F9F-524F-440D-8D40-F9B3CBC12FE1}"/>
                </a:ext>
              </a:extLst>
            </p:cNvPr>
            <p:cNvSpPr>
              <a:spLocks noChangeShapeType="1"/>
            </p:cNvSpPr>
            <p:nvPr/>
          </p:nvSpPr>
          <p:spPr bwMode="auto">
            <a:xfrm>
              <a:off x="1564" y="2296"/>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4" name="Line 66">
              <a:extLst>
                <a:ext uri="{FF2B5EF4-FFF2-40B4-BE49-F238E27FC236}">
                  <a16:creationId xmlns:a16="http://schemas.microsoft.com/office/drawing/2014/main" id="{915B1763-F3C6-43C3-92D3-30607E0C0AD4}"/>
                </a:ext>
              </a:extLst>
            </p:cNvPr>
            <p:cNvSpPr>
              <a:spLocks noChangeShapeType="1"/>
            </p:cNvSpPr>
            <p:nvPr/>
          </p:nvSpPr>
          <p:spPr bwMode="auto">
            <a:xfrm>
              <a:off x="476" y="2296"/>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5" name="Line 67">
              <a:extLst>
                <a:ext uri="{FF2B5EF4-FFF2-40B4-BE49-F238E27FC236}">
                  <a16:creationId xmlns:a16="http://schemas.microsoft.com/office/drawing/2014/main" id="{6C379260-CCB6-44FF-9A6C-BD126D1A14CC}"/>
                </a:ext>
              </a:extLst>
            </p:cNvPr>
            <p:cNvSpPr>
              <a:spLocks noChangeShapeType="1"/>
            </p:cNvSpPr>
            <p:nvPr/>
          </p:nvSpPr>
          <p:spPr bwMode="auto">
            <a:xfrm flipH="1" flipV="1">
              <a:off x="1564" y="2931"/>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6" name="Line 68">
              <a:extLst>
                <a:ext uri="{FF2B5EF4-FFF2-40B4-BE49-F238E27FC236}">
                  <a16:creationId xmlns:a16="http://schemas.microsoft.com/office/drawing/2014/main" id="{89F7264B-921D-4A66-9A90-DDF036031A66}"/>
                </a:ext>
              </a:extLst>
            </p:cNvPr>
            <p:cNvSpPr>
              <a:spLocks noChangeShapeType="1"/>
            </p:cNvSpPr>
            <p:nvPr/>
          </p:nvSpPr>
          <p:spPr bwMode="auto">
            <a:xfrm flipH="1" flipV="1">
              <a:off x="1564" y="2296"/>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2037" name="Group 69">
              <a:extLst>
                <a:ext uri="{FF2B5EF4-FFF2-40B4-BE49-F238E27FC236}">
                  <a16:creationId xmlns:a16="http://schemas.microsoft.com/office/drawing/2014/main" id="{33EE25CC-D832-4F08-AB9C-CA726E463112}"/>
                </a:ext>
              </a:extLst>
            </p:cNvPr>
            <p:cNvGrpSpPr>
              <a:grpSpLocks/>
            </p:cNvGrpSpPr>
            <p:nvPr/>
          </p:nvGrpSpPr>
          <p:grpSpPr bwMode="auto">
            <a:xfrm>
              <a:off x="1474" y="2580"/>
              <a:ext cx="91" cy="363"/>
              <a:chOff x="1565" y="2614"/>
              <a:chExt cx="90" cy="486"/>
            </a:xfrm>
          </p:grpSpPr>
          <p:sp>
            <p:nvSpPr>
              <p:cNvPr id="212038" name="Arc 70">
                <a:extLst>
                  <a:ext uri="{FF2B5EF4-FFF2-40B4-BE49-F238E27FC236}">
                    <a16:creationId xmlns:a16="http://schemas.microsoft.com/office/drawing/2014/main" id="{5E4D9E51-68D3-44BA-99E4-F4F9B167EFB6}"/>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9" name="Arc 71">
                <a:extLst>
                  <a:ext uri="{FF2B5EF4-FFF2-40B4-BE49-F238E27FC236}">
                    <a16:creationId xmlns:a16="http://schemas.microsoft.com/office/drawing/2014/main" id="{03AC7D9E-B17D-4EFA-80C6-2E831DF8A83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0" name="Arc 72">
                <a:extLst>
                  <a:ext uri="{FF2B5EF4-FFF2-40B4-BE49-F238E27FC236}">
                    <a16:creationId xmlns:a16="http://schemas.microsoft.com/office/drawing/2014/main" id="{8EEFC7D7-BF10-4ED4-9182-C86007EC0C47}"/>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1" name="Arc 73">
                <a:extLst>
                  <a:ext uri="{FF2B5EF4-FFF2-40B4-BE49-F238E27FC236}">
                    <a16:creationId xmlns:a16="http://schemas.microsoft.com/office/drawing/2014/main" id="{915D4B87-194C-4725-BBB7-873E587B96BF}"/>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42" name="Group 74">
              <a:extLst>
                <a:ext uri="{FF2B5EF4-FFF2-40B4-BE49-F238E27FC236}">
                  <a16:creationId xmlns:a16="http://schemas.microsoft.com/office/drawing/2014/main" id="{6E7BF6D1-309E-4D24-A59F-FD6B1D785D1A}"/>
                </a:ext>
              </a:extLst>
            </p:cNvPr>
            <p:cNvGrpSpPr>
              <a:grpSpLocks/>
            </p:cNvGrpSpPr>
            <p:nvPr/>
          </p:nvGrpSpPr>
          <p:grpSpPr bwMode="auto">
            <a:xfrm rot="10800000">
              <a:off x="1202" y="2580"/>
              <a:ext cx="90" cy="363"/>
              <a:chOff x="1565" y="2614"/>
              <a:chExt cx="90" cy="486"/>
            </a:xfrm>
          </p:grpSpPr>
          <p:sp>
            <p:nvSpPr>
              <p:cNvPr id="212043" name="Arc 75">
                <a:extLst>
                  <a:ext uri="{FF2B5EF4-FFF2-40B4-BE49-F238E27FC236}">
                    <a16:creationId xmlns:a16="http://schemas.microsoft.com/office/drawing/2014/main" id="{F7FD0DF8-8F1A-4EF3-B3F6-098D08B8D8D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4" name="Arc 76">
                <a:extLst>
                  <a:ext uri="{FF2B5EF4-FFF2-40B4-BE49-F238E27FC236}">
                    <a16:creationId xmlns:a16="http://schemas.microsoft.com/office/drawing/2014/main" id="{36E04C81-45FE-4581-93DF-25F6D43A4F48}"/>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5" name="Arc 77">
                <a:extLst>
                  <a:ext uri="{FF2B5EF4-FFF2-40B4-BE49-F238E27FC236}">
                    <a16:creationId xmlns:a16="http://schemas.microsoft.com/office/drawing/2014/main" id="{F4DA607A-2486-4355-BEDE-227E8136CFA8}"/>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6" name="Arc 78">
                <a:extLst>
                  <a:ext uri="{FF2B5EF4-FFF2-40B4-BE49-F238E27FC236}">
                    <a16:creationId xmlns:a16="http://schemas.microsoft.com/office/drawing/2014/main" id="{1F29859C-A6DD-4AD4-93BC-7B74D9250FB3}"/>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47" name="Oval 79">
              <a:extLst>
                <a:ext uri="{FF2B5EF4-FFF2-40B4-BE49-F238E27FC236}">
                  <a16:creationId xmlns:a16="http://schemas.microsoft.com/office/drawing/2014/main" id="{933654C5-B18C-4856-81F0-D198CD85DDA5}"/>
                </a:ext>
              </a:extLst>
            </p:cNvPr>
            <p:cNvSpPr>
              <a:spLocks noChangeArrowheads="1"/>
            </p:cNvSpPr>
            <p:nvPr/>
          </p:nvSpPr>
          <p:spPr bwMode="auto">
            <a:xfrm>
              <a:off x="2246" y="22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8" name="Oval 80">
              <a:extLst>
                <a:ext uri="{FF2B5EF4-FFF2-40B4-BE49-F238E27FC236}">
                  <a16:creationId xmlns:a16="http://schemas.microsoft.com/office/drawing/2014/main" id="{25756335-2041-4100-AE5D-BBC254262AD9}"/>
                </a:ext>
              </a:extLst>
            </p:cNvPr>
            <p:cNvSpPr>
              <a:spLocks noChangeArrowheads="1"/>
            </p:cNvSpPr>
            <p:nvPr/>
          </p:nvSpPr>
          <p:spPr bwMode="auto">
            <a:xfrm>
              <a:off x="2246" y="3070"/>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9" name="Oval 81">
              <a:extLst>
                <a:ext uri="{FF2B5EF4-FFF2-40B4-BE49-F238E27FC236}">
                  <a16:creationId xmlns:a16="http://schemas.microsoft.com/office/drawing/2014/main" id="{C68A532B-BB4A-44A0-A322-051DBE58EEE0}"/>
                </a:ext>
              </a:extLst>
            </p:cNvPr>
            <p:cNvSpPr>
              <a:spLocks noChangeArrowheads="1"/>
            </p:cNvSpPr>
            <p:nvPr/>
          </p:nvSpPr>
          <p:spPr bwMode="auto">
            <a:xfrm>
              <a:off x="413" y="22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50" name="Oval 82">
              <a:extLst>
                <a:ext uri="{FF2B5EF4-FFF2-40B4-BE49-F238E27FC236}">
                  <a16:creationId xmlns:a16="http://schemas.microsoft.com/office/drawing/2014/main" id="{2658AAD1-C7EB-4433-A1B9-9FEA49760C46}"/>
                </a:ext>
              </a:extLst>
            </p:cNvPr>
            <p:cNvSpPr>
              <a:spLocks noChangeArrowheads="1"/>
            </p:cNvSpPr>
            <p:nvPr/>
          </p:nvSpPr>
          <p:spPr bwMode="auto">
            <a:xfrm>
              <a:off x="449" y="307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83" name="Text Box 115">
            <a:extLst>
              <a:ext uri="{FF2B5EF4-FFF2-40B4-BE49-F238E27FC236}">
                <a16:creationId xmlns:a16="http://schemas.microsoft.com/office/drawing/2014/main" id="{1FF7653B-9B4E-4E5E-B8F1-12378F4C3010}"/>
              </a:ext>
            </a:extLst>
          </p:cNvPr>
          <p:cNvSpPr txBox="1">
            <a:spLocks noChangeArrowheads="1"/>
          </p:cNvSpPr>
          <p:nvPr/>
        </p:nvSpPr>
        <p:spPr bwMode="auto">
          <a:xfrm>
            <a:off x="2447925" y="5876925"/>
            <a:ext cx="5365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一二次侧电压关系：同正，异负</a:t>
            </a:r>
          </a:p>
        </p:txBody>
      </p:sp>
      <p:sp>
        <p:nvSpPr>
          <p:cNvPr id="212086" name="Text Box 118">
            <a:extLst>
              <a:ext uri="{FF2B5EF4-FFF2-40B4-BE49-F238E27FC236}">
                <a16:creationId xmlns:a16="http://schemas.microsoft.com/office/drawing/2014/main" id="{EFBEC1F0-D840-42E1-A554-F438A8615555}"/>
              </a:ext>
            </a:extLst>
          </p:cNvPr>
          <p:cNvSpPr txBox="1">
            <a:spLocks noChangeArrowheads="1"/>
          </p:cNvSpPr>
          <p:nvPr/>
        </p:nvSpPr>
        <p:spPr bwMode="auto">
          <a:xfrm>
            <a:off x="468313" y="0"/>
            <a:ext cx="525621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理想变压器的主要性能</a:t>
            </a:r>
          </a:p>
        </p:txBody>
      </p:sp>
      <p:sp>
        <p:nvSpPr>
          <p:cNvPr id="212087" name="Text Box 119">
            <a:extLst>
              <a:ext uri="{FF2B5EF4-FFF2-40B4-BE49-F238E27FC236}">
                <a16:creationId xmlns:a16="http://schemas.microsoft.com/office/drawing/2014/main" id="{46CB0CFA-A2FA-4810-A870-8F5BB50EF88A}"/>
              </a:ext>
            </a:extLst>
          </p:cNvPr>
          <p:cNvSpPr txBox="1">
            <a:spLocks noChangeArrowheads="1"/>
          </p:cNvSpPr>
          <p:nvPr/>
        </p:nvSpPr>
        <p:spPr bwMode="auto">
          <a:xfrm>
            <a:off x="684213" y="836613"/>
            <a:ext cx="25209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变压关系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086"/>
                                        </p:tgtEl>
                                        <p:attrNameLst>
                                          <p:attrName>style.visibility</p:attrName>
                                        </p:attrNameLst>
                                      </p:cBhvr>
                                      <p:to>
                                        <p:strVal val="visible"/>
                                      </p:to>
                                    </p:set>
                                    <p:anim calcmode="lin" valueType="num">
                                      <p:cBhvr additive="base">
                                        <p:cTn id="7" dur="500" fill="hold"/>
                                        <p:tgtEl>
                                          <p:spTgt spid="212086"/>
                                        </p:tgtEl>
                                        <p:attrNameLst>
                                          <p:attrName>ppt_x</p:attrName>
                                        </p:attrNameLst>
                                      </p:cBhvr>
                                      <p:tavLst>
                                        <p:tav tm="0">
                                          <p:val>
                                            <p:strVal val="0-#ppt_w/2"/>
                                          </p:val>
                                        </p:tav>
                                        <p:tav tm="100000">
                                          <p:val>
                                            <p:strVal val="#ppt_x"/>
                                          </p:val>
                                        </p:tav>
                                      </p:tavLst>
                                    </p:anim>
                                    <p:anim calcmode="lin" valueType="num">
                                      <p:cBhvr additive="base">
                                        <p:cTn id="8" dur="500" fill="hold"/>
                                        <p:tgtEl>
                                          <p:spTgt spid="2120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087"/>
                                        </p:tgtEl>
                                        <p:attrNameLst>
                                          <p:attrName>style.visibility</p:attrName>
                                        </p:attrNameLst>
                                      </p:cBhvr>
                                      <p:to>
                                        <p:strVal val="visible"/>
                                      </p:to>
                                    </p:set>
                                    <p:anim calcmode="lin" valueType="num">
                                      <p:cBhvr additive="base">
                                        <p:cTn id="13" dur="500" fill="hold"/>
                                        <p:tgtEl>
                                          <p:spTgt spid="212087"/>
                                        </p:tgtEl>
                                        <p:attrNameLst>
                                          <p:attrName>ppt_x</p:attrName>
                                        </p:attrNameLst>
                                      </p:cBhvr>
                                      <p:tavLst>
                                        <p:tav tm="0">
                                          <p:val>
                                            <p:strVal val="0-#ppt_w/2"/>
                                          </p:val>
                                        </p:tav>
                                        <p:tav tm="100000">
                                          <p:val>
                                            <p:strVal val="#ppt_x"/>
                                          </p:val>
                                        </p:tav>
                                      </p:tavLst>
                                    </p:anim>
                                    <p:anim calcmode="lin" valueType="num">
                                      <p:cBhvr additive="base">
                                        <p:cTn id="14" dur="500" fill="hold"/>
                                        <p:tgtEl>
                                          <p:spTgt spid="2120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1970"/>
                                        </p:tgtEl>
                                        <p:attrNameLst>
                                          <p:attrName>style.visibility</p:attrName>
                                        </p:attrNameLst>
                                      </p:cBhvr>
                                      <p:to>
                                        <p:strVal val="visible"/>
                                      </p:to>
                                    </p:set>
                                    <p:anim calcmode="lin" valueType="num">
                                      <p:cBhvr additive="base">
                                        <p:cTn id="19" dur="500" fill="hold"/>
                                        <p:tgtEl>
                                          <p:spTgt spid="211970"/>
                                        </p:tgtEl>
                                        <p:attrNameLst>
                                          <p:attrName>ppt_x</p:attrName>
                                        </p:attrNameLst>
                                      </p:cBhvr>
                                      <p:tavLst>
                                        <p:tav tm="0">
                                          <p:val>
                                            <p:strVal val="0-#ppt_w/2"/>
                                          </p:val>
                                        </p:tav>
                                        <p:tav tm="100000">
                                          <p:val>
                                            <p:strVal val="#ppt_x"/>
                                          </p:val>
                                        </p:tav>
                                      </p:tavLst>
                                    </p:anim>
                                    <p:anim calcmode="lin" valueType="num">
                                      <p:cBhvr additive="base">
                                        <p:cTn id="20" dur="500" fill="hold"/>
                                        <p:tgtEl>
                                          <p:spTgt spid="2119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12085"/>
                                        </p:tgtEl>
                                        <p:attrNameLst>
                                          <p:attrName>style.visibility</p:attrName>
                                        </p:attrNameLst>
                                      </p:cBhvr>
                                      <p:to>
                                        <p:strVal val="visible"/>
                                      </p:to>
                                    </p:set>
                                    <p:animEffect transition="in" filter="box(in)">
                                      <p:cBhvr>
                                        <p:cTn id="25" dur="500"/>
                                        <p:tgtEl>
                                          <p:spTgt spid="2120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1986"/>
                                        </p:tgtEl>
                                        <p:attrNameLst>
                                          <p:attrName>style.visibility</p:attrName>
                                        </p:attrNameLst>
                                      </p:cBhvr>
                                      <p:to>
                                        <p:strVal val="visible"/>
                                      </p:to>
                                    </p:set>
                                    <p:animEffect transition="in" filter="blinds(horizontal)">
                                      <p:cBhvr>
                                        <p:cTn id="30" dur="500"/>
                                        <p:tgtEl>
                                          <p:spTgt spid="2119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11979"/>
                                        </p:tgtEl>
                                        <p:attrNameLst>
                                          <p:attrName>style.visibility</p:attrName>
                                        </p:attrNameLst>
                                      </p:cBhvr>
                                      <p:to>
                                        <p:strVal val="visible"/>
                                      </p:to>
                                    </p:set>
                                    <p:animEffect transition="in" filter="blinds(horizontal)">
                                      <p:cBhvr>
                                        <p:cTn id="35" dur="500"/>
                                        <p:tgtEl>
                                          <p:spTgt spid="2119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211971"/>
                                        </p:tgtEl>
                                        <p:attrNameLst>
                                          <p:attrName>style.visibility</p:attrName>
                                        </p:attrNameLst>
                                      </p:cBhvr>
                                      <p:to>
                                        <p:strVal val="visible"/>
                                      </p:to>
                                    </p:set>
                                    <p:animEffect transition="in" filter="slide(fromLeft)">
                                      <p:cBhvr>
                                        <p:cTn id="40" dur="500"/>
                                        <p:tgtEl>
                                          <p:spTgt spid="211971"/>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12019"/>
                                        </p:tgtEl>
                                        <p:attrNameLst>
                                          <p:attrName>style.visibility</p:attrName>
                                        </p:attrNameLst>
                                      </p:cBhvr>
                                      <p:to>
                                        <p:strVal val="visible"/>
                                      </p:to>
                                    </p:set>
                                    <p:animEffect transition="in" filter="blinds(horizontal)">
                                      <p:cBhvr>
                                        <p:cTn id="44" dur="500"/>
                                        <p:tgtEl>
                                          <p:spTgt spid="2120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nodeType="clickEffect">
                                  <p:stCondLst>
                                    <p:cond delay="0"/>
                                  </p:stCondLst>
                                  <p:childTnLst>
                                    <p:set>
                                      <p:cBhvr>
                                        <p:cTn id="48" dur="1" fill="hold">
                                          <p:stCondLst>
                                            <p:cond delay="0"/>
                                          </p:stCondLst>
                                        </p:cTn>
                                        <p:tgtEl>
                                          <p:spTgt spid="211972"/>
                                        </p:tgtEl>
                                        <p:attrNameLst>
                                          <p:attrName>style.visibility</p:attrName>
                                        </p:attrNameLst>
                                      </p:cBhvr>
                                      <p:to>
                                        <p:strVal val="visible"/>
                                      </p:to>
                                    </p:set>
                                    <p:animEffect transition="in" filter="slide(fromLeft)">
                                      <p:cBhvr>
                                        <p:cTn id="49" dur="500"/>
                                        <p:tgtEl>
                                          <p:spTgt spid="211972"/>
                                        </p:tgtEl>
                                      </p:cBhvr>
                                    </p:animEffect>
                                  </p:childTnLst>
                                </p:cTn>
                              </p:par>
                            </p:childTnLst>
                          </p:cTn>
                        </p:par>
                        <p:par>
                          <p:cTn id="50" fill="hold" nodeType="afterGroup">
                            <p:stCondLst>
                              <p:cond delay="500"/>
                            </p:stCondLst>
                            <p:childTnLst>
                              <p:par>
                                <p:cTn id="51" presetID="2" presetClass="entr" presetSubtype="2" fill="hold" nodeType="afterEffect">
                                  <p:stCondLst>
                                    <p:cond delay="0"/>
                                  </p:stCondLst>
                                  <p:childTnLst>
                                    <p:set>
                                      <p:cBhvr>
                                        <p:cTn id="52" dur="1" fill="hold">
                                          <p:stCondLst>
                                            <p:cond delay="0"/>
                                          </p:stCondLst>
                                        </p:cTn>
                                        <p:tgtEl>
                                          <p:spTgt spid="211982"/>
                                        </p:tgtEl>
                                        <p:attrNameLst>
                                          <p:attrName>style.visibility</p:attrName>
                                        </p:attrNameLst>
                                      </p:cBhvr>
                                      <p:to>
                                        <p:strVal val="visible"/>
                                      </p:to>
                                    </p:set>
                                    <p:anim calcmode="lin" valueType="num">
                                      <p:cBhvr additive="base">
                                        <p:cTn id="53" dur="500" fill="hold"/>
                                        <p:tgtEl>
                                          <p:spTgt spid="211982"/>
                                        </p:tgtEl>
                                        <p:attrNameLst>
                                          <p:attrName>ppt_x</p:attrName>
                                        </p:attrNameLst>
                                      </p:cBhvr>
                                      <p:tavLst>
                                        <p:tav tm="0">
                                          <p:val>
                                            <p:strVal val="1+#ppt_w/2"/>
                                          </p:val>
                                        </p:tav>
                                        <p:tav tm="100000">
                                          <p:val>
                                            <p:strVal val="#ppt_x"/>
                                          </p:val>
                                        </p:tav>
                                      </p:tavLst>
                                    </p:anim>
                                    <p:anim calcmode="lin" valueType="num">
                                      <p:cBhvr additive="base">
                                        <p:cTn id="54" dur="500" fill="hold"/>
                                        <p:tgtEl>
                                          <p:spTgt spid="21198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212084"/>
                                        </p:tgtEl>
                                        <p:attrNameLst>
                                          <p:attrName>style.visibility</p:attrName>
                                        </p:attrNameLst>
                                      </p:cBhvr>
                                      <p:to>
                                        <p:strVal val="visible"/>
                                      </p:to>
                                    </p:set>
                                    <p:animEffect transition="in" filter="box(in)">
                                      <p:cBhvr>
                                        <p:cTn id="59" dur="500"/>
                                        <p:tgtEl>
                                          <p:spTgt spid="21208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12083"/>
                                        </p:tgtEl>
                                        <p:attrNameLst>
                                          <p:attrName>style.visibility</p:attrName>
                                        </p:attrNameLst>
                                      </p:cBhvr>
                                      <p:to>
                                        <p:strVal val="visible"/>
                                      </p:to>
                                    </p:set>
                                    <p:anim calcmode="lin" valueType="num">
                                      <p:cBhvr additive="base">
                                        <p:cTn id="64" dur="500" fill="hold"/>
                                        <p:tgtEl>
                                          <p:spTgt spid="212083"/>
                                        </p:tgtEl>
                                        <p:attrNameLst>
                                          <p:attrName>ppt_x</p:attrName>
                                        </p:attrNameLst>
                                      </p:cBhvr>
                                      <p:tavLst>
                                        <p:tav tm="0">
                                          <p:val>
                                            <p:strVal val="0-#ppt_w/2"/>
                                          </p:val>
                                        </p:tav>
                                        <p:tav tm="100000">
                                          <p:val>
                                            <p:strVal val="#ppt_x"/>
                                          </p:val>
                                        </p:tav>
                                      </p:tavLst>
                                    </p:anim>
                                    <p:anim calcmode="lin" valueType="num">
                                      <p:cBhvr additive="base">
                                        <p:cTn id="65" dur="500" fill="hold"/>
                                        <p:tgtEl>
                                          <p:spTgt spid="212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2083" grpId="0"/>
      <p:bldP spid="212086" grpId="0"/>
      <p:bldP spid="21208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96" name="Rectangle 104">
            <a:extLst>
              <a:ext uri="{FF2B5EF4-FFF2-40B4-BE49-F238E27FC236}">
                <a16:creationId xmlns:a16="http://schemas.microsoft.com/office/drawing/2014/main" id="{8320747E-47A7-4E43-87E5-7841F0FD50D6}"/>
              </a:ext>
            </a:extLst>
          </p:cNvPr>
          <p:cNvSpPr>
            <a:spLocks noChangeArrowheads="1"/>
          </p:cNvSpPr>
          <p:nvPr/>
        </p:nvSpPr>
        <p:spPr bwMode="auto">
          <a:xfrm>
            <a:off x="2303463" y="4868863"/>
            <a:ext cx="2160587" cy="1223962"/>
          </a:xfrm>
          <a:prstGeom prst="rect">
            <a:avLst/>
          </a:prstGeom>
          <a:noFill/>
          <a:ln>
            <a:noFill/>
          </a:ln>
          <a:effectLs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994" name="Text Box 2">
            <a:extLst>
              <a:ext uri="{FF2B5EF4-FFF2-40B4-BE49-F238E27FC236}">
                <a16:creationId xmlns:a16="http://schemas.microsoft.com/office/drawing/2014/main" id="{CC06079C-D867-47FC-B7DC-DB486BBDD637}"/>
              </a:ext>
            </a:extLst>
          </p:cNvPr>
          <p:cNvSpPr txBox="1">
            <a:spLocks noChangeArrowheads="1"/>
          </p:cNvSpPr>
          <p:nvPr/>
        </p:nvSpPr>
        <p:spPr bwMode="auto">
          <a:xfrm>
            <a:off x="576263" y="765175"/>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变流关系</a:t>
            </a:r>
          </a:p>
        </p:txBody>
      </p:sp>
      <p:graphicFrame>
        <p:nvGraphicFramePr>
          <p:cNvPr id="212995" name="Object 3">
            <a:extLst>
              <a:ext uri="{FF2B5EF4-FFF2-40B4-BE49-F238E27FC236}">
                <a16:creationId xmlns:a16="http://schemas.microsoft.com/office/drawing/2014/main" id="{B2DC7727-E961-4E35-8E64-38BCCE370EF0}"/>
              </a:ext>
            </a:extLst>
          </p:cNvPr>
          <p:cNvGraphicFramePr>
            <a:graphicFrameLocks noChangeAspect="1"/>
          </p:cNvGraphicFramePr>
          <p:nvPr/>
        </p:nvGraphicFramePr>
        <p:xfrm>
          <a:off x="827088" y="1236663"/>
          <a:ext cx="3594100" cy="1028700"/>
        </p:xfrm>
        <a:graphic>
          <a:graphicData uri="http://schemas.openxmlformats.org/presentationml/2006/ole">
            <mc:AlternateContent xmlns:mc="http://schemas.openxmlformats.org/markup-compatibility/2006">
              <mc:Choice xmlns:v="urn:schemas-microsoft-com:vml" Requires="v">
                <p:oleObj spid="_x0000_s213116" name="公式" r:id="rId3" imgW="1307880" imgH="457200" progId="Equation.3">
                  <p:embed/>
                </p:oleObj>
              </mc:Choice>
              <mc:Fallback>
                <p:oleObj name="公式" r:id="rId3" imgW="130788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36663"/>
                        <a:ext cx="35941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6" name="Object 4">
            <a:extLst>
              <a:ext uri="{FF2B5EF4-FFF2-40B4-BE49-F238E27FC236}">
                <a16:creationId xmlns:a16="http://schemas.microsoft.com/office/drawing/2014/main" id="{99C17787-BBB9-4403-B35B-5D85866F8776}"/>
              </a:ext>
            </a:extLst>
          </p:cNvPr>
          <p:cNvGraphicFramePr>
            <a:graphicFrameLocks noChangeAspect="1"/>
          </p:cNvGraphicFramePr>
          <p:nvPr/>
        </p:nvGraphicFramePr>
        <p:xfrm>
          <a:off x="1008063" y="2420938"/>
          <a:ext cx="3386137" cy="971550"/>
        </p:xfrm>
        <a:graphic>
          <a:graphicData uri="http://schemas.openxmlformats.org/presentationml/2006/ole">
            <mc:AlternateContent xmlns:mc="http://schemas.openxmlformats.org/markup-compatibility/2006">
              <mc:Choice xmlns:v="urn:schemas-microsoft-com:vml" Requires="v">
                <p:oleObj spid="_x0000_s213117" name="Equation" r:id="rId5" imgW="1422360" imgH="431640" progId="Equation.DSMT4">
                  <p:embed/>
                </p:oleObj>
              </mc:Choice>
              <mc:Fallback>
                <p:oleObj name="Equation" r:id="rId5" imgW="142236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2420938"/>
                        <a:ext cx="338613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7" name="Text Box 5">
            <a:extLst>
              <a:ext uri="{FF2B5EF4-FFF2-40B4-BE49-F238E27FC236}">
                <a16:creationId xmlns:a16="http://schemas.microsoft.com/office/drawing/2014/main" id="{1C59219A-5AE2-4548-8794-E95DA1F10E86}"/>
              </a:ext>
            </a:extLst>
          </p:cNvPr>
          <p:cNvSpPr txBox="1">
            <a:spLocks noChangeArrowheads="1"/>
          </p:cNvSpPr>
          <p:nvPr/>
        </p:nvSpPr>
        <p:spPr bwMode="auto">
          <a:xfrm>
            <a:off x="755650" y="3468688"/>
            <a:ext cx="3382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考虑理想化条件：</a:t>
            </a:r>
          </a:p>
        </p:txBody>
      </p:sp>
      <p:graphicFrame>
        <p:nvGraphicFramePr>
          <p:cNvPr id="212998" name="Object 6">
            <a:extLst>
              <a:ext uri="{FF2B5EF4-FFF2-40B4-BE49-F238E27FC236}">
                <a16:creationId xmlns:a16="http://schemas.microsoft.com/office/drawing/2014/main" id="{8C64B768-6F85-4DAD-82F0-CB1DF7E7B0DE}"/>
              </a:ext>
            </a:extLst>
          </p:cNvPr>
          <p:cNvGraphicFramePr>
            <a:graphicFrameLocks noChangeAspect="1"/>
          </p:cNvGraphicFramePr>
          <p:nvPr/>
        </p:nvGraphicFramePr>
        <p:xfrm>
          <a:off x="3635375" y="3500438"/>
          <a:ext cx="2763838" cy="649287"/>
        </p:xfrm>
        <a:graphic>
          <a:graphicData uri="http://schemas.openxmlformats.org/presentationml/2006/ole">
            <mc:AlternateContent xmlns:mc="http://schemas.openxmlformats.org/markup-compatibility/2006">
              <mc:Choice xmlns:v="urn:schemas-microsoft-com:vml" Requires="v">
                <p:oleObj spid="_x0000_s213118" name="公式" r:id="rId7" imgW="1434960" imgH="291960" progId="Equation.3">
                  <p:embed/>
                </p:oleObj>
              </mc:Choice>
              <mc:Fallback>
                <p:oleObj name="公式" r:id="rId7" imgW="1434960" imgH="291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500438"/>
                        <a:ext cx="2763838"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aphicFrame>
        <p:nvGraphicFramePr>
          <p:cNvPr id="212999" name="Object 7">
            <a:extLst>
              <a:ext uri="{FF2B5EF4-FFF2-40B4-BE49-F238E27FC236}">
                <a16:creationId xmlns:a16="http://schemas.microsoft.com/office/drawing/2014/main" id="{06ACEC1F-EFE3-43FA-B6B8-8C7123A22861}"/>
              </a:ext>
            </a:extLst>
          </p:cNvPr>
          <p:cNvGraphicFramePr>
            <a:graphicFrameLocks noChangeAspect="1"/>
          </p:cNvGraphicFramePr>
          <p:nvPr/>
        </p:nvGraphicFramePr>
        <p:xfrm>
          <a:off x="1079500" y="4113213"/>
          <a:ext cx="3495675" cy="565150"/>
        </p:xfrm>
        <a:graphic>
          <a:graphicData uri="http://schemas.openxmlformats.org/presentationml/2006/ole">
            <mc:AlternateContent xmlns:mc="http://schemas.openxmlformats.org/markup-compatibility/2006">
              <mc:Choice xmlns:v="urn:schemas-microsoft-com:vml" Requires="v">
                <p:oleObj spid="_x0000_s213119" name="公式" r:id="rId9" imgW="1815840" imgH="253800" progId="Equation.3">
                  <p:embed/>
                </p:oleObj>
              </mc:Choice>
              <mc:Fallback>
                <p:oleObj name="公式" r:id="rId9" imgW="1815840" imgH="253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500" y="4113213"/>
                        <a:ext cx="3495675" cy="565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pSp>
        <p:nvGrpSpPr>
          <p:cNvPr id="213000" name="Group 8">
            <a:extLst>
              <a:ext uri="{FF2B5EF4-FFF2-40B4-BE49-F238E27FC236}">
                <a16:creationId xmlns:a16="http://schemas.microsoft.com/office/drawing/2014/main" id="{40B45B4B-4334-4133-95CF-427518AF3D4B}"/>
              </a:ext>
            </a:extLst>
          </p:cNvPr>
          <p:cNvGrpSpPr>
            <a:grpSpLocks/>
          </p:cNvGrpSpPr>
          <p:nvPr/>
        </p:nvGrpSpPr>
        <p:grpSpPr bwMode="auto">
          <a:xfrm>
            <a:off x="1906588" y="2133600"/>
            <a:ext cx="1873250" cy="1189038"/>
            <a:chOff x="1156" y="1071"/>
            <a:chExt cx="1134" cy="635"/>
          </a:xfrm>
        </p:grpSpPr>
        <p:sp>
          <p:nvSpPr>
            <p:cNvPr id="213001" name="Line 9">
              <a:extLst>
                <a:ext uri="{FF2B5EF4-FFF2-40B4-BE49-F238E27FC236}">
                  <a16:creationId xmlns:a16="http://schemas.microsoft.com/office/drawing/2014/main" id="{FD463AC1-983C-4E34-9C80-86BFC120B4BC}"/>
                </a:ext>
              </a:extLst>
            </p:cNvPr>
            <p:cNvSpPr>
              <a:spLocks noChangeShapeType="1"/>
            </p:cNvSpPr>
            <p:nvPr/>
          </p:nvSpPr>
          <p:spPr bwMode="auto">
            <a:xfrm flipV="1">
              <a:off x="1156" y="1207"/>
              <a:ext cx="771" cy="49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02" name="Text Box 10">
              <a:extLst>
                <a:ext uri="{FF2B5EF4-FFF2-40B4-BE49-F238E27FC236}">
                  <a16:creationId xmlns:a16="http://schemas.microsoft.com/office/drawing/2014/main" id="{089059F8-DDFF-4EBF-AC5A-A15E30AED3AD}"/>
                </a:ext>
              </a:extLst>
            </p:cNvPr>
            <p:cNvSpPr txBox="1">
              <a:spLocks noChangeArrowheads="1"/>
            </p:cNvSpPr>
            <p:nvPr/>
          </p:nvSpPr>
          <p:spPr bwMode="auto">
            <a:xfrm>
              <a:off x="1927" y="1071"/>
              <a:ext cx="363"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graphicFrame>
        <p:nvGraphicFramePr>
          <p:cNvPr id="213003" name="Object 11">
            <a:extLst>
              <a:ext uri="{FF2B5EF4-FFF2-40B4-BE49-F238E27FC236}">
                <a16:creationId xmlns:a16="http://schemas.microsoft.com/office/drawing/2014/main" id="{3F8D61F3-2039-416B-9C0F-EFEF20FBB114}"/>
              </a:ext>
            </a:extLst>
          </p:cNvPr>
          <p:cNvGraphicFramePr>
            <a:graphicFrameLocks noChangeAspect="1"/>
          </p:cNvGraphicFramePr>
          <p:nvPr/>
        </p:nvGraphicFramePr>
        <p:xfrm>
          <a:off x="5111750" y="4076700"/>
          <a:ext cx="1790700" cy="1077913"/>
        </p:xfrm>
        <a:graphic>
          <a:graphicData uri="http://schemas.openxmlformats.org/presentationml/2006/ole">
            <mc:AlternateContent xmlns:mc="http://schemas.openxmlformats.org/markup-compatibility/2006">
              <mc:Choice xmlns:v="urn:schemas-microsoft-com:vml" Requires="v">
                <p:oleObj spid="_x0000_s213120" name="公式" r:id="rId11" imgW="1028520" imgH="533160" progId="Equation.3">
                  <p:embed/>
                </p:oleObj>
              </mc:Choice>
              <mc:Fallback>
                <p:oleObj name="公式" r:id="rId11" imgW="1028520" imgH="53316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1750" y="4076700"/>
                        <a:ext cx="1790700" cy="1077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213004" name="Line 12">
            <a:extLst>
              <a:ext uri="{FF2B5EF4-FFF2-40B4-BE49-F238E27FC236}">
                <a16:creationId xmlns:a16="http://schemas.microsoft.com/office/drawing/2014/main" id="{582EE0FC-7D4B-44A4-86E5-3B44B425F816}"/>
              </a:ext>
            </a:extLst>
          </p:cNvPr>
          <p:cNvSpPr>
            <a:spLocks noChangeShapeType="1"/>
          </p:cNvSpPr>
          <p:nvPr/>
        </p:nvSpPr>
        <p:spPr bwMode="auto">
          <a:xfrm>
            <a:off x="1476375" y="5373688"/>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3011" name="Object 19">
            <a:extLst>
              <a:ext uri="{FF2B5EF4-FFF2-40B4-BE49-F238E27FC236}">
                <a16:creationId xmlns:a16="http://schemas.microsoft.com/office/drawing/2014/main" id="{77DF7C74-0495-4630-A1C7-ED557FA4B65E}"/>
              </a:ext>
            </a:extLst>
          </p:cNvPr>
          <p:cNvGraphicFramePr>
            <a:graphicFrameLocks noChangeAspect="1"/>
          </p:cNvGraphicFramePr>
          <p:nvPr/>
        </p:nvGraphicFramePr>
        <p:xfrm>
          <a:off x="2484438" y="4797425"/>
          <a:ext cx="1603375" cy="1292225"/>
        </p:xfrm>
        <a:graphic>
          <a:graphicData uri="http://schemas.openxmlformats.org/presentationml/2006/ole">
            <mc:AlternateContent xmlns:mc="http://schemas.openxmlformats.org/markup-compatibility/2006">
              <mc:Choice xmlns:v="urn:schemas-microsoft-com:vml" Requires="v">
                <p:oleObj spid="_x0000_s213121" name="Equation" r:id="rId13" imgW="520560" imgH="444240" progId="Equation.DSMT4">
                  <p:embed/>
                </p:oleObj>
              </mc:Choice>
              <mc:Fallback>
                <p:oleObj name="Equation" r:id="rId13" imgW="520560" imgH="44424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4438" y="4797425"/>
                        <a:ext cx="1603375" cy="1292225"/>
                      </a:xfrm>
                      <a:prstGeom prst="rect">
                        <a:avLst/>
                      </a:prstGeom>
                      <a:noFill/>
                      <a:ln>
                        <a:noFill/>
                      </a:ln>
                      <a:effectLst/>
                      <a:extLst>
                        <a:ext uri="{909E8E84-426E-40DD-AFC4-6F175D3DCCD1}">
                          <a14:hiddenFill xmlns:a14="http://schemas.microsoft.com/office/drawing/2010/main">
                            <a:gradFill rotWithShape="1">
                              <a:gsLst>
                                <a:gs pos="0">
                                  <a:srgbClr val="3399FF"/>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3015" name="Group 23">
            <a:extLst>
              <a:ext uri="{FF2B5EF4-FFF2-40B4-BE49-F238E27FC236}">
                <a16:creationId xmlns:a16="http://schemas.microsoft.com/office/drawing/2014/main" id="{0BF51339-351D-4CAE-9C77-1EB564700A97}"/>
              </a:ext>
            </a:extLst>
          </p:cNvPr>
          <p:cNvGrpSpPr>
            <a:grpSpLocks/>
          </p:cNvGrpSpPr>
          <p:nvPr/>
        </p:nvGrpSpPr>
        <p:grpSpPr bwMode="auto">
          <a:xfrm>
            <a:off x="5219700" y="549275"/>
            <a:ext cx="3362325" cy="1922463"/>
            <a:chOff x="3288" y="346"/>
            <a:chExt cx="2118" cy="1211"/>
          </a:xfrm>
        </p:grpSpPr>
        <p:sp>
          <p:nvSpPr>
            <p:cNvPr id="213016" name="Line 24">
              <a:extLst>
                <a:ext uri="{FF2B5EF4-FFF2-40B4-BE49-F238E27FC236}">
                  <a16:creationId xmlns:a16="http://schemas.microsoft.com/office/drawing/2014/main" id="{CAF97A9F-83C3-49AE-A096-1FC2DC436740}"/>
                </a:ext>
              </a:extLst>
            </p:cNvPr>
            <p:cNvSpPr>
              <a:spLocks noChangeShapeType="1"/>
            </p:cNvSpPr>
            <p:nvPr/>
          </p:nvSpPr>
          <p:spPr bwMode="auto">
            <a:xfrm flipV="1">
              <a:off x="4150" y="709"/>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7" name="Line 25">
              <a:extLst>
                <a:ext uri="{FF2B5EF4-FFF2-40B4-BE49-F238E27FC236}">
                  <a16:creationId xmlns:a16="http://schemas.microsoft.com/office/drawing/2014/main" id="{25A258F5-1C3D-411C-8AD8-D962DB19115F}"/>
                </a:ext>
              </a:extLst>
            </p:cNvPr>
            <p:cNvSpPr>
              <a:spLocks noChangeShapeType="1"/>
            </p:cNvSpPr>
            <p:nvPr/>
          </p:nvSpPr>
          <p:spPr bwMode="auto">
            <a:xfrm flipH="1" flipV="1">
              <a:off x="4150"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8" name="Line 26">
              <a:extLst>
                <a:ext uri="{FF2B5EF4-FFF2-40B4-BE49-F238E27FC236}">
                  <a16:creationId xmlns:a16="http://schemas.microsoft.com/office/drawing/2014/main" id="{9E84BE11-C165-4F0F-97BA-97BE2B7BB467}"/>
                </a:ext>
              </a:extLst>
            </p:cNvPr>
            <p:cNvSpPr>
              <a:spLocks noChangeShapeType="1"/>
            </p:cNvSpPr>
            <p:nvPr/>
          </p:nvSpPr>
          <p:spPr bwMode="auto">
            <a:xfrm>
              <a:off x="3469" y="1525"/>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9" name="Text Box 27">
              <a:extLst>
                <a:ext uri="{FF2B5EF4-FFF2-40B4-BE49-F238E27FC236}">
                  <a16:creationId xmlns:a16="http://schemas.microsoft.com/office/drawing/2014/main" id="{097E58C4-1374-4BA8-AA4B-6975E5D3971A}"/>
                </a:ext>
              </a:extLst>
            </p:cNvPr>
            <p:cNvSpPr txBox="1">
              <a:spLocks noChangeArrowheads="1"/>
            </p:cNvSpPr>
            <p:nvPr/>
          </p:nvSpPr>
          <p:spPr bwMode="auto">
            <a:xfrm>
              <a:off x="3923" y="75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0" name="Text Box 28">
              <a:extLst>
                <a:ext uri="{FF2B5EF4-FFF2-40B4-BE49-F238E27FC236}">
                  <a16:creationId xmlns:a16="http://schemas.microsoft.com/office/drawing/2014/main" id="{15477CFA-8037-4549-BFEF-B998C9A317D2}"/>
                </a:ext>
              </a:extLst>
            </p:cNvPr>
            <p:cNvSpPr txBox="1">
              <a:spLocks noChangeArrowheads="1"/>
            </p:cNvSpPr>
            <p:nvPr/>
          </p:nvSpPr>
          <p:spPr bwMode="auto">
            <a:xfrm>
              <a:off x="4513" y="75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1" name="Text Box 29">
              <a:extLst>
                <a:ext uri="{FF2B5EF4-FFF2-40B4-BE49-F238E27FC236}">
                  <a16:creationId xmlns:a16="http://schemas.microsoft.com/office/drawing/2014/main" id="{4C56DBDD-934A-4EB4-A91B-C05E51FDBFF1}"/>
                </a:ext>
              </a:extLst>
            </p:cNvPr>
            <p:cNvSpPr txBox="1">
              <a:spLocks noChangeArrowheads="1"/>
            </p:cNvSpPr>
            <p:nvPr/>
          </p:nvSpPr>
          <p:spPr bwMode="auto">
            <a:xfrm>
              <a:off x="3288" y="754"/>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2" name="Text Box 30">
              <a:extLst>
                <a:ext uri="{FF2B5EF4-FFF2-40B4-BE49-F238E27FC236}">
                  <a16:creationId xmlns:a16="http://schemas.microsoft.com/office/drawing/2014/main" id="{2AFCCA84-9214-4EE5-9AB5-9788F92B018B}"/>
                </a:ext>
              </a:extLst>
            </p:cNvPr>
            <p:cNvSpPr txBox="1">
              <a:spLocks noChangeArrowheads="1"/>
            </p:cNvSpPr>
            <p:nvPr/>
          </p:nvSpPr>
          <p:spPr bwMode="auto">
            <a:xfrm>
              <a:off x="3288" y="10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3023" name="Text Box 31">
              <a:extLst>
                <a:ext uri="{FF2B5EF4-FFF2-40B4-BE49-F238E27FC236}">
                  <a16:creationId xmlns:a16="http://schemas.microsoft.com/office/drawing/2014/main" id="{F6F1C9C8-64D3-4434-ADE7-529C7DEC5DE1}"/>
                </a:ext>
              </a:extLst>
            </p:cNvPr>
            <p:cNvSpPr txBox="1">
              <a:spLocks noChangeArrowheads="1"/>
            </p:cNvSpPr>
            <p:nvPr/>
          </p:nvSpPr>
          <p:spPr bwMode="auto">
            <a:xfrm>
              <a:off x="3288" y="93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4" name="Text Box 32">
              <a:extLst>
                <a:ext uri="{FF2B5EF4-FFF2-40B4-BE49-F238E27FC236}">
                  <a16:creationId xmlns:a16="http://schemas.microsoft.com/office/drawing/2014/main" id="{1713C978-FBE1-4E71-89FB-BEB716D942FA}"/>
                </a:ext>
              </a:extLst>
            </p:cNvPr>
            <p:cNvSpPr txBox="1">
              <a:spLocks noChangeArrowheads="1"/>
            </p:cNvSpPr>
            <p:nvPr/>
          </p:nvSpPr>
          <p:spPr bwMode="auto">
            <a:xfrm>
              <a:off x="5102" y="709"/>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5" name="Text Box 33">
              <a:extLst>
                <a:ext uri="{FF2B5EF4-FFF2-40B4-BE49-F238E27FC236}">
                  <a16:creationId xmlns:a16="http://schemas.microsoft.com/office/drawing/2014/main" id="{092CB307-878D-4B5F-8738-67ECE90C409F}"/>
                </a:ext>
              </a:extLst>
            </p:cNvPr>
            <p:cNvSpPr txBox="1">
              <a:spLocks noChangeArrowheads="1"/>
            </p:cNvSpPr>
            <p:nvPr/>
          </p:nvSpPr>
          <p:spPr bwMode="auto">
            <a:xfrm>
              <a:off x="5102" y="111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3026" name="Text Box 34">
              <a:extLst>
                <a:ext uri="{FF2B5EF4-FFF2-40B4-BE49-F238E27FC236}">
                  <a16:creationId xmlns:a16="http://schemas.microsoft.com/office/drawing/2014/main" id="{8D36D5EE-E143-4527-BF45-BF57AC98A9CF}"/>
                </a:ext>
              </a:extLst>
            </p:cNvPr>
            <p:cNvSpPr txBox="1">
              <a:spLocks noChangeArrowheads="1"/>
            </p:cNvSpPr>
            <p:nvPr/>
          </p:nvSpPr>
          <p:spPr bwMode="auto">
            <a:xfrm>
              <a:off x="5102" y="93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7" name="Line 35">
              <a:extLst>
                <a:ext uri="{FF2B5EF4-FFF2-40B4-BE49-F238E27FC236}">
                  <a16:creationId xmlns:a16="http://schemas.microsoft.com/office/drawing/2014/main" id="{79825C72-ACF0-4E8E-BD41-436A2B995C34}"/>
                </a:ext>
              </a:extLst>
            </p:cNvPr>
            <p:cNvSpPr>
              <a:spLocks noChangeShapeType="1"/>
            </p:cNvSpPr>
            <p:nvPr/>
          </p:nvSpPr>
          <p:spPr bwMode="auto">
            <a:xfrm>
              <a:off x="4512" y="1525"/>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8" name="Line 36">
              <a:extLst>
                <a:ext uri="{FF2B5EF4-FFF2-40B4-BE49-F238E27FC236}">
                  <a16:creationId xmlns:a16="http://schemas.microsoft.com/office/drawing/2014/main" id="{2E845570-2B6E-4171-8D24-1AA45B3104B3}"/>
                </a:ext>
              </a:extLst>
            </p:cNvPr>
            <p:cNvSpPr>
              <a:spLocks noChangeShapeType="1"/>
            </p:cNvSpPr>
            <p:nvPr/>
          </p:nvSpPr>
          <p:spPr bwMode="auto">
            <a:xfrm>
              <a:off x="4512" y="70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9" name="Line 37">
              <a:extLst>
                <a:ext uri="{FF2B5EF4-FFF2-40B4-BE49-F238E27FC236}">
                  <a16:creationId xmlns:a16="http://schemas.microsoft.com/office/drawing/2014/main" id="{3E764CAE-196F-49A7-962E-0316D07A3174}"/>
                </a:ext>
              </a:extLst>
            </p:cNvPr>
            <p:cNvSpPr>
              <a:spLocks noChangeShapeType="1"/>
            </p:cNvSpPr>
            <p:nvPr/>
          </p:nvSpPr>
          <p:spPr bwMode="auto">
            <a:xfrm>
              <a:off x="3424" y="709"/>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0" name="Line 38">
              <a:extLst>
                <a:ext uri="{FF2B5EF4-FFF2-40B4-BE49-F238E27FC236}">
                  <a16:creationId xmlns:a16="http://schemas.microsoft.com/office/drawing/2014/main" id="{3356A8DA-E629-48B6-8A28-494DAD1A120F}"/>
                </a:ext>
              </a:extLst>
            </p:cNvPr>
            <p:cNvSpPr>
              <a:spLocks noChangeShapeType="1"/>
            </p:cNvSpPr>
            <p:nvPr/>
          </p:nvSpPr>
          <p:spPr bwMode="auto">
            <a:xfrm flipH="1" flipV="1">
              <a:off x="4512"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1" name="Line 39">
              <a:extLst>
                <a:ext uri="{FF2B5EF4-FFF2-40B4-BE49-F238E27FC236}">
                  <a16:creationId xmlns:a16="http://schemas.microsoft.com/office/drawing/2014/main" id="{D9B7AF02-2BA6-464A-BA32-88E53C1B91D1}"/>
                </a:ext>
              </a:extLst>
            </p:cNvPr>
            <p:cNvSpPr>
              <a:spLocks noChangeShapeType="1"/>
            </p:cNvSpPr>
            <p:nvPr/>
          </p:nvSpPr>
          <p:spPr bwMode="auto">
            <a:xfrm flipH="1" flipV="1">
              <a:off x="4512" y="709"/>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2" name="Text Box 40">
              <a:extLst>
                <a:ext uri="{FF2B5EF4-FFF2-40B4-BE49-F238E27FC236}">
                  <a16:creationId xmlns:a16="http://schemas.microsoft.com/office/drawing/2014/main" id="{7EF42E08-04E8-4430-B13A-6695EC3E546B}"/>
                </a:ext>
              </a:extLst>
            </p:cNvPr>
            <p:cNvSpPr txBox="1">
              <a:spLocks noChangeArrowheads="1"/>
            </p:cNvSpPr>
            <p:nvPr/>
          </p:nvSpPr>
          <p:spPr bwMode="auto">
            <a:xfrm>
              <a:off x="3470" y="346"/>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3" name="Line 41">
              <a:extLst>
                <a:ext uri="{FF2B5EF4-FFF2-40B4-BE49-F238E27FC236}">
                  <a16:creationId xmlns:a16="http://schemas.microsoft.com/office/drawing/2014/main" id="{A1ADE9A4-CCC4-4908-857C-D778D63BFFCA}"/>
                </a:ext>
              </a:extLst>
            </p:cNvPr>
            <p:cNvSpPr>
              <a:spLocks noChangeShapeType="1"/>
            </p:cNvSpPr>
            <p:nvPr/>
          </p:nvSpPr>
          <p:spPr bwMode="auto">
            <a:xfrm>
              <a:off x="3470" y="709"/>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4" name="Text Box 42">
              <a:extLst>
                <a:ext uri="{FF2B5EF4-FFF2-40B4-BE49-F238E27FC236}">
                  <a16:creationId xmlns:a16="http://schemas.microsoft.com/office/drawing/2014/main" id="{62E86284-AED1-4AD3-B711-4ECB1F403F38}"/>
                </a:ext>
              </a:extLst>
            </p:cNvPr>
            <p:cNvSpPr txBox="1">
              <a:spLocks noChangeArrowheads="1"/>
            </p:cNvSpPr>
            <p:nvPr/>
          </p:nvSpPr>
          <p:spPr bwMode="auto">
            <a:xfrm>
              <a:off x="3833" y="98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5" name="Text Box 43">
              <a:extLst>
                <a:ext uri="{FF2B5EF4-FFF2-40B4-BE49-F238E27FC236}">
                  <a16:creationId xmlns:a16="http://schemas.microsoft.com/office/drawing/2014/main" id="{E3B5B9EC-228B-4A93-B655-EE6DF8184E48}"/>
                </a:ext>
              </a:extLst>
            </p:cNvPr>
            <p:cNvSpPr txBox="1">
              <a:spLocks noChangeArrowheads="1"/>
            </p:cNvSpPr>
            <p:nvPr/>
          </p:nvSpPr>
          <p:spPr bwMode="auto">
            <a:xfrm>
              <a:off x="4513" y="98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6" name="Text Box 44">
              <a:extLst>
                <a:ext uri="{FF2B5EF4-FFF2-40B4-BE49-F238E27FC236}">
                  <a16:creationId xmlns:a16="http://schemas.microsoft.com/office/drawing/2014/main" id="{D474E9A5-7709-4A0E-95DE-0B499A6C681B}"/>
                </a:ext>
              </a:extLst>
            </p:cNvPr>
            <p:cNvSpPr txBox="1">
              <a:spLocks noChangeArrowheads="1"/>
            </p:cNvSpPr>
            <p:nvPr/>
          </p:nvSpPr>
          <p:spPr bwMode="auto">
            <a:xfrm>
              <a:off x="4876" y="346"/>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7" name="Text Box 45">
              <a:extLst>
                <a:ext uri="{FF2B5EF4-FFF2-40B4-BE49-F238E27FC236}">
                  <a16:creationId xmlns:a16="http://schemas.microsoft.com/office/drawing/2014/main" id="{F472589E-E2D6-4BAD-9E97-6E954AE8F7DC}"/>
                </a:ext>
              </a:extLst>
            </p:cNvPr>
            <p:cNvSpPr txBox="1">
              <a:spLocks noChangeArrowheads="1"/>
            </p:cNvSpPr>
            <p:nvPr/>
          </p:nvSpPr>
          <p:spPr bwMode="auto">
            <a:xfrm>
              <a:off x="4195" y="34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8" name="Line 46">
              <a:extLst>
                <a:ext uri="{FF2B5EF4-FFF2-40B4-BE49-F238E27FC236}">
                  <a16:creationId xmlns:a16="http://schemas.microsoft.com/office/drawing/2014/main" id="{5179721F-3182-4249-A67E-4A33E2952F6F}"/>
                </a:ext>
              </a:extLst>
            </p:cNvPr>
            <p:cNvSpPr>
              <a:spLocks noChangeShapeType="1"/>
            </p:cNvSpPr>
            <p:nvPr/>
          </p:nvSpPr>
          <p:spPr bwMode="auto">
            <a:xfrm flipH="1">
              <a:off x="4830" y="709"/>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9" name="Arc 47">
              <a:extLst>
                <a:ext uri="{FF2B5EF4-FFF2-40B4-BE49-F238E27FC236}">
                  <a16:creationId xmlns:a16="http://schemas.microsoft.com/office/drawing/2014/main" id="{43C8AA4A-37D8-4776-9629-01B670CD05A7}"/>
                </a:ext>
              </a:extLst>
            </p:cNvPr>
            <p:cNvSpPr>
              <a:spLocks/>
            </p:cNvSpPr>
            <p:nvPr/>
          </p:nvSpPr>
          <p:spPr bwMode="auto">
            <a:xfrm flipH="1">
              <a:off x="4099" y="545"/>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0" name="Arc 48">
              <a:extLst>
                <a:ext uri="{FF2B5EF4-FFF2-40B4-BE49-F238E27FC236}">
                  <a16:creationId xmlns:a16="http://schemas.microsoft.com/office/drawing/2014/main" id="{10965D26-D1A4-4EFF-963E-B37F8CF965FA}"/>
                </a:ext>
              </a:extLst>
            </p:cNvPr>
            <p:cNvSpPr>
              <a:spLocks/>
            </p:cNvSpPr>
            <p:nvPr/>
          </p:nvSpPr>
          <p:spPr bwMode="auto">
            <a:xfrm>
              <a:off x="4405" y="553"/>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3041" name="Group 49">
              <a:extLst>
                <a:ext uri="{FF2B5EF4-FFF2-40B4-BE49-F238E27FC236}">
                  <a16:creationId xmlns:a16="http://schemas.microsoft.com/office/drawing/2014/main" id="{B38864F6-DEFA-4220-B215-70BE09587519}"/>
                </a:ext>
              </a:extLst>
            </p:cNvPr>
            <p:cNvGrpSpPr>
              <a:grpSpLocks/>
            </p:cNvGrpSpPr>
            <p:nvPr/>
          </p:nvGrpSpPr>
          <p:grpSpPr bwMode="auto">
            <a:xfrm>
              <a:off x="4422" y="981"/>
              <a:ext cx="91" cy="363"/>
              <a:chOff x="1565" y="2614"/>
              <a:chExt cx="90" cy="486"/>
            </a:xfrm>
          </p:grpSpPr>
          <p:sp>
            <p:nvSpPr>
              <p:cNvPr id="213042" name="Arc 50">
                <a:extLst>
                  <a:ext uri="{FF2B5EF4-FFF2-40B4-BE49-F238E27FC236}">
                    <a16:creationId xmlns:a16="http://schemas.microsoft.com/office/drawing/2014/main" id="{415F769B-79A4-42D5-A380-43550B906B73}"/>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3" name="Arc 51">
                <a:extLst>
                  <a:ext uri="{FF2B5EF4-FFF2-40B4-BE49-F238E27FC236}">
                    <a16:creationId xmlns:a16="http://schemas.microsoft.com/office/drawing/2014/main" id="{25E73451-7470-441D-99E4-06DD56E5F20E}"/>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4" name="Arc 52">
                <a:extLst>
                  <a:ext uri="{FF2B5EF4-FFF2-40B4-BE49-F238E27FC236}">
                    <a16:creationId xmlns:a16="http://schemas.microsoft.com/office/drawing/2014/main" id="{0F9B9D39-A548-465B-8032-1E5B78F7B305}"/>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5" name="Arc 53">
                <a:extLst>
                  <a:ext uri="{FF2B5EF4-FFF2-40B4-BE49-F238E27FC236}">
                    <a16:creationId xmlns:a16="http://schemas.microsoft.com/office/drawing/2014/main" id="{522FEEFC-82E4-4F94-AAE5-E761F63EED0C}"/>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3046" name="Group 54">
              <a:extLst>
                <a:ext uri="{FF2B5EF4-FFF2-40B4-BE49-F238E27FC236}">
                  <a16:creationId xmlns:a16="http://schemas.microsoft.com/office/drawing/2014/main" id="{331E7B53-9B7F-4606-A1D3-573B5A57062B}"/>
                </a:ext>
              </a:extLst>
            </p:cNvPr>
            <p:cNvGrpSpPr>
              <a:grpSpLocks/>
            </p:cNvGrpSpPr>
            <p:nvPr/>
          </p:nvGrpSpPr>
          <p:grpSpPr bwMode="auto">
            <a:xfrm rot="10800000">
              <a:off x="4141" y="990"/>
              <a:ext cx="90" cy="363"/>
              <a:chOff x="1565" y="2614"/>
              <a:chExt cx="90" cy="486"/>
            </a:xfrm>
          </p:grpSpPr>
          <p:sp>
            <p:nvSpPr>
              <p:cNvPr id="213047" name="Arc 55">
                <a:extLst>
                  <a:ext uri="{FF2B5EF4-FFF2-40B4-BE49-F238E27FC236}">
                    <a16:creationId xmlns:a16="http://schemas.microsoft.com/office/drawing/2014/main" id="{BA0BE175-0329-4218-B7BA-08845F1733AE}"/>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8" name="Arc 56">
                <a:extLst>
                  <a:ext uri="{FF2B5EF4-FFF2-40B4-BE49-F238E27FC236}">
                    <a16:creationId xmlns:a16="http://schemas.microsoft.com/office/drawing/2014/main" id="{519D27D8-2BDE-4E13-952A-70A002FD0D78}"/>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9" name="Arc 57">
                <a:extLst>
                  <a:ext uri="{FF2B5EF4-FFF2-40B4-BE49-F238E27FC236}">
                    <a16:creationId xmlns:a16="http://schemas.microsoft.com/office/drawing/2014/main" id="{B0CEC41A-325F-4103-8FF8-CBBC61AE41AB}"/>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0" name="Arc 58">
                <a:extLst>
                  <a:ext uri="{FF2B5EF4-FFF2-40B4-BE49-F238E27FC236}">
                    <a16:creationId xmlns:a16="http://schemas.microsoft.com/office/drawing/2014/main" id="{4B84BB43-1410-4FFB-972F-86D7084E06D5}"/>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3051" name="Oval 59">
              <a:extLst>
                <a:ext uri="{FF2B5EF4-FFF2-40B4-BE49-F238E27FC236}">
                  <a16:creationId xmlns:a16="http://schemas.microsoft.com/office/drawing/2014/main" id="{D5A343F9-86E6-468B-975B-A84ACF0B17B2}"/>
                </a:ext>
              </a:extLst>
            </p:cNvPr>
            <p:cNvSpPr>
              <a:spLocks noChangeArrowheads="1"/>
            </p:cNvSpPr>
            <p:nvPr/>
          </p:nvSpPr>
          <p:spPr bwMode="auto">
            <a:xfrm>
              <a:off x="5202" y="67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2" name="Oval 60">
              <a:extLst>
                <a:ext uri="{FF2B5EF4-FFF2-40B4-BE49-F238E27FC236}">
                  <a16:creationId xmlns:a16="http://schemas.microsoft.com/office/drawing/2014/main" id="{B757B9A1-8470-46AC-8516-205053ADF1E2}"/>
                </a:ext>
              </a:extLst>
            </p:cNvPr>
            <p:cNvSpPr>
              <a:spLocks noChangeArrowheads="1"/>
            </p:cNvSpPr>
            <p:nvPr/>
          </p:nvSpPr>
          <p:spPr bwMode="auto">
            <a:xfrm>
              <a:off x="5193" y="148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3" name="Oval 61">
              <a:extLst>
                <a:ext uri="{FF2B5EF4-FFF2-40B4-BE49-F238E27FC236}">
                  <a16:creationId xmlns:a16="http://schemas.microsoft.com/office/drawing/2014/main" id="{229D882F-10C2-41CB-9C63-ACE47D77DF62}"/>
                </a:ext>
              </a:extLst>
            </p:cNvPr>
            <p:cNvSpPr>
              <a:spLocks noChangeArrowheads="1"/>
            </p:cNvSpPr>
            <p:nvPr/>
          </p:nvSpPr>
          <p:spPr bwMode="auto">
            <a:xfrm>
              <a:off x="3406" y="148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4" name="Oval 62">
              <a:extLst>
                <a:ext uri="{FF2B5EF4-FFF2-40B4-BE49-F238E27FC236}">
                  <a16:creationId xmlns:a16="http://schemas.microsoft.com/office/drawing/2014/main" id="{1DEE13C9-C684-4045-A8BC-FEAC83BB64C9}"/>
                </a:ext>
              </a:extLst>
            </p:cNvPr>
            <p:cNvSpPr>
              <a:spLocks noChangeArrowheads="1"/>
            </p:cNvSpPr>
            <p:nvPr/>
          </p:nvSpPr>
          <p:spPr bwMode="auto">
            <a:xfrm>
              <a:off x="3352" y="67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3095" name="Text Box 103">
            <a:extLst>
              <a:ext uri="{FF2B5EF4-FFF2-40B4-BE49-F238E27FC236}">
                <a16:creationId xmlns:a16="http://schemas.microsoft.com/office/drawing/2014/main" id="{807927DE-6090-4C12-A62F-4CD8EA6AF828}"/>
              </a:ext>
            </a:extLst>
          </p:cNvPr>
          <p:cNvSpPr txBox="1">
            <a:spLocks noChangeArrowheads="1"/>
          </p:cNvSpPr>
          <p:nvPr/>
        </p:nvSpPr>
        <p:spPr bwMode="auto">
          <a:xfrm>
            <a:off x="6408738" y="574675"/>
            <a:ext cx="684803" cy="523220"/>
          </a:xfrm>
          <a:prstGeom prst="rect">
            <a:avLst/>
          </a:prstGeom>
          <a:solidFill>
            <a:schemeClr val="tx2"/>
          </a:solidFill>
          <a:ln>
            <a:noFill/>
          </a:ln>
          <a:effectLst/>
          <a:extLst/>
        </p:spPr>
        <p:txBody>
          <a:bodyPr wrap="none">
            <a:spAutoFit/>
          </a:bodyPr>
          <a:lstStyle/>
          <a:p>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3097" name="Text Box 105">
            <a:extLst>
              <a:ext uri="{FF2B5EF4-FFF2-40B4-BE49-F238E27FC236}">
                <a16:creationId xmlns:a16="http://schemas.microsoft.com/office/drawing/2014/main" id="{D9D10B88-EF14-4BEB-95B3-79A84333147A}"/>
              </a:ext>
            </a:extLst>
          </p:cNvPr>
          <p:cNvSpPr txBox="1">
            <a:spLocks noChangeArrowheads="1"/>
          </p:cNvSpPr>
          <p:nvPr/>
        </p:nvSpPr>
        <p:spPr bwMode="auto">
          <a:xfrm>
            <a:off x="5219700" y="5481638"/>
            <a:ext cx="3240088" cy="9461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一二次电流关系：同负，异正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0-#ppt_w/2"/>
                                          </p:val>
                                        </p:tav>
                                        <p:tav tm="100000">
                                          <p:val>
                                            <p:strVal val="#ppt_x"/>
                                          </p:val>
                                        </p:tav>
                                      </p:tavLst>
                                    </p:anim>
                                    <p:anim calcmode="lin" valueType="num">
                                      <p:cBhvr additive="base">
                                        <p:cTn id="8" dur="500" fill="hold"/>
                                        <p:tgtEl>
                                          <p:spTgt spid="2129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3015"/>
                                        </p:tgtEl>
                                        <p:attrNameLst>
                                          <p:attrName>style.visibility</p:attrName>
                                        </p:attrNameLst>
                                      </p:cBhvr>
                                      <p:to>
                                        <p:strVal val="visible"/>
                                      </p:to>
                                    </p:set>
                                    <p:animEffect transition="in" filter="blinds(horizontal)">
                                      <p:cBhvr>
                                        <p:cTn id="13" dur="500"/>
                                        <p:tgtEl>
                                          <p:spTgt spid="2130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12995"/>
                                        </p:tgtEl>
                                        <p:attrNameLst>
                                          <p:attrName>style.visibility</p:attrName>
                                        </p:attrNameLst>
                                      </p:cBhvr>
                                      <p:to>
                                        <p:strVal val="visible"/>
                                      </p:to>
                                    </p:set>
                                    <p:animEffect transition="in" filter="strips(downRight)">
                                      <p:cBhvr>
                                        <p:cTn id="18" dur="1000"/>
                                        <p:tgtEl>
                                          <p:spTgt spid="212995"/>
                                        </p:tgtEl>
                                      </p:cBhvr>
                                    </p:animEffect>
                                  </p:childTnLst>
                                </p:cTn>
                              </p:par>
                            </p:childTnLst>
                          </p:cTn>
                        </p:par>
                        <p:par>
                          <p:cTn id="19" fill="hold" nodeType="afterGroup">
                            <p:stCondLst>
                              <p:cond delay="1000"/>
                            </p:stCondLst>
                            <p:childTnLst>
                              <p:par>
                                <p:cTn id="20" presetID="18" presetClass="entr" presetSubtype="6" fill="hold" nodeType="afterEffect">
                                  <p:stCondLst>
                                    <p:cond delay="0"/>
                                  </p:stCondLst>
                                  <p:childTnLst>
                                    <p:set>
                                      <p:cBhvr>
                                        <p:cTn id="21" dur="1" fill="hold">
                                          <p:stCondLst>
                                            <p:cond delay="0"/>
                                          </p:stCondLst>
                                        </p:cTn>
                                        <p:tgtEl>
                                          <p:spTgt spid="212996"/>
                                        </p:tgtEl>
                                        <p:attrNameLst>
                                          <p:attrName>style.visibility</p:attrName>
                                        </p:attrNameLst>
                                      </p:cBhvr>
                                      <p:to>
                                        <p:strVal val="visible"/>
                                      </p:to>
                                    </p:set>
                                    <p:animEffect transition="in" filter="strips(downRight)">
                                      <p:cBhvr>
                                        <p:cTn id="22" dur="1000"/>
                                        <p:tgtEl>
                                          <p:spTgt spid="2129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12997"/>
                                        </p:tgtEl>
                                        <p:attrNameLst>
                                          <p:attrName>style.visibility</p:attrName>
                                        </p:attrNameLst>
                                      </p:cBhvr>
                                      <p:to>
                                        <p:strVal val="visible"/>
                                      </p:to>
                                    </p:set>
                                    <p:animEffect transition="in" filter="slide(fromLeft)">
                                      <p:cBhvr>
                                        <p:cTn id="27" dur="1000"/>
                                        <p:tgtEl>
                                          <p:spTgt spid="212997"/>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212998"/>
                                        </p:tgtEl>
                                        <p:attrNameLst>
                                          <p:attrName>style.visibility</p:attrName>
                                        </p:attrNameLst>
                                      </p:cBhvr>
                                      <p:to>
                                        <p:strVal val="visible"/>
                                      </p:to>
                                    </p:set>
                                    <p:animEffect transition="in" filter="wipe(left)">
                                      <p:cBhvr>
                                        <p:cTn id="31" dur="1000"/>
                                        <p:tgtEl>
                                          <p:spTgt spid="212998"/>
                                        </p:tgtEl>
                                      </p:cBhvr>
                                    </p:animEffec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212999"/>
                                        </p:tgtEl>
                                        <p:attrNameLst>
                                          <p:attrName>style.visibility</p:attrName>
                                        </p:attrNameLst>
                                      </p:cBhvr>
                                      <p:to>
                                        <p:strVal val="visible"/>
                                      </p:to>
                                    </p:set>
                                    <p:animEffect transition="in" filter="wipe(up)">
                                      <p:cBhvr>
                                        <p:cTn id="35" dur="1000"/>
                                        <p:tgtEl>
                                          <p:spTgt spid="2129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13000"/>
                                        </p:tgtEl>
                                        <p:attrNameLst>
                                          <p:attrName>style.visibility</p:attrName>
                                        </p:attrNameLst>
                                      </p:cBhvr>
                                      <p:to>
                                        <p:strVal val="visible"/>
                                      </p:to>
                                    </p:set>
                                    <p:animEffect transition="in" filter="wipe(down)">
                                      <p:cBhvr>
                                        <p:cTn id="40" dur="1000"/>
                                        <p:tgtEl>
                                          <p:spTgt spid="2130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13003"/>
                                        </p:tgtEl>
                                        <p:attrNameLst>
                                          <p:attrName>style.visibility</p:attrName>
                                        </p:attrNameLst>
                                      </p:cBhvr>
                                      <p:to>
                                        <p:strVal val="visible"/>
                                      </p:to>
                                    </p:set>
                                    <p:animEffect transition="in" filter="wipe(up)">
                                      <p:cBhvr>
                                        <p:cTn id="45" dur="1000"/>
                                        <p:tgtEl>
                                          <p:spTgt spid="2130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213004"/>
                                        </p:tgtEl>
                                        <p:attrNameLst>
                                          <p:attrName>style.visibility</p:attrName>
                                        </p:attrNameLst>
                                      </p:cBhvr>
                                      <p:to>
                                        <p:strVal val="visible"/>
                                      </p:to>
                                    </p:set>
                                    <p:animEffect transition="in" filter="slide(fromLeft)">
                                      <p:cBhvr>
                                        <p:cTn id="50" dur="1000"/>
                                        <p:tgtEl>
                                          <p:spTgt spid="213004"/>
                                        </p:tgtEl>
                                      </p:cBhvr>
                                    </p:animEffect>
                                  </p:childTnLst>
                                </p:cTn>
                              </p:par>
                            </p:childTnLst>
                          </p:cTn>
                        </p:par>
                        <p:par>
                          <p:cTn id="51" fill="hold" nodeType="afterGroup">
                            <p:stCondLst>
                              <p:cond delay="1000"/>
                            </p:stCondLst>
                            <p:childTnLst>
                              <p:par>
                                <p:cTn id="52" presetID="18" presetClass="entr" presetSubtype="6" fill="hold" nodeType="afterEffect">
                                  <p:stCondLst>
                                    <p:cond delay="0"/>
                                  </p:stCondLst>
                                  <p:childTnLst>
                                    <p:set>
                                      <p:cBhvr>
                                        <p:cTn id="53" dur="1" fill="hold">
                                          <p:stCondLst>
                                            <p:cond delay="0"/>
                                          </p:stCondLst>
                                        </p:cTn>
                                        <p:tgtEl>
                                          <p:spTgt spid="213011"/>
                                        </p:tgtEl>
                                        <p:attrNameLst>
                                          <p:attrName>style.visibility</p:attrName>
                                        </p:attrNameLst>
                                      </p:cBhvr>
                                      <p:to>
                                        <p:strVal val="visible"/>
                                      </p:to>
                                    </p:set>
                                    <p:animEffect transition="in" filter="strips(downRight)">
                                      <p:cBhvr>
                                        <p:cTn id="54" dur="1000"/>
                                        <p:tgtEl>
                                          <p:spTgt spid="2130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213095"/>
                                        </p:tgtEl>
                                        <p:attrNameLst>
                                          <p:attrName>style.visibility</p:attrName>
                                        </p:attrNameLst>
                                      </p:cBhvr>
                                      <p:to>
                                        <p:strVal val="visible"/>
                                      </p:to>
                                    </p:set>
                                    <p:animEffect transition="in" filter="box(in)">
                                      <p:cBhvr>
                                        <p:cTn id="59" dur="500"/>
                                        <p:tgtEl>
                                          <p:spTgt spid="21309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213096"/>
                                        </p:tgtEl>
                                        <p:attrNameLst>
                                          <p:attrName>style.visibility</p:attrName>
                                        </p:attrNameLst>
                                      </p:cBhvr>
                                      <p:to>
                                        <p:strVal val="visible"/>
                                      </p:to>
                                    </p:set>
                                    <p:animEffect transition="in" filter="box(in)">
                                      <p:cBhvr>
                                        <p:cTn id="64" dur="500"/>
                                        <p:tgtEl>
                                          <p:spTgt spid="21309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13097"/>
                                        </p:tgtEl>
                                        <p:attrNameLst>
                                          <p:attrName>style.visibility</p:attrName>
                                        </p:attrNameLst>
                                      </p:cBhvr>
                                      <p:to>
                                        <p:strVal val="visible"/>
                                      </p:to>
                                    </p:set>
                                    <p:anim calcmode="lin" valueType="num">
                                      <p:cBhvr additive="base">
                                        <p:cTn id="69" dur="500" fill="hold"/>
                                        <p:tgtEl>
                                          <p:spTgt spid="213097"/>
                                        </p:tgtEl>
                                        <p:attrNameLst>
                                          <p:attrName>ppt_x</p:attrName>
                                        </p:attrNameLst>
                                      </p:cBhvr>
                                      <p:tavLst>
                                        <p:tav tm="0">
                                          <p:val>
                                            <p:strVal val="0-#ppt_w/2"/>
                                          </p:val>
                                        </p:tav>
                                        <p:tav tm="100000">
                                          <p:val>
                                            <p:strVal val="#ppt_x"/>
                                          </p:val>
                                        </p:tav>
                                      </p:tavLst>
                                    </p:anim>
                                    <p:anim calcmode="lin" valueType="num">
                                      <p:cBhvr additive="base">
                                        <p:cTn id="70" dur="500" fill="hold"/>
                                        <p:tgtEl>
                                          <p:spTgt spid="213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7" grpId="0"/>
      <p:bldP spid="213095" grpId="0" animBg="1"/>
      <p:bldP spid="21309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a:extLst>
              <a:ext uri="{FF2B5EF4-FFF2-40B4-BE49-F238E27FC236}">
                <a16:creationId xmlns:a16="http://schemas.microsoft.com/office/drawing/2014/main" id="{95B40CAF-5C9C-474C-AE51-61590C64533E}"/>
              </a:ext>
            </a:extLst>
          </p:cNvPr>
          <p:cNvSpPr txBox="1">
            <a:spLocks noChangeArrowheads="1"/>
          </p:cNvSpPr>
          <p:nvPr/>
        </p:nvSpPr>
        <p:spPr bwMode="auto">
          <a:xfrm>
            <a:off x="468313" y="800100"/>
            <a:ext cx="6337300" cy="11176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一个从同名端流入，一个从同名端流出，则有</a:t>
            </a:r>
          </a:p>
        </p:txBody>
      </p:sp>
      <p:graphicFrame>
        <p:nvGraphicFramePr>
          <p:cNvPr id="214028" name="Object 12">
            <a:extLst>
              <a:ext uri="{FF2B5EF4-FFF2-40B4-BE49-F238E27FC236}">
                <a16:creationId xmlns:a16="http://schemas.microsoft.com/office/drawing/2014/main" id="{CAC0B249-C11F-4DDE-840A-D44348670A50}"/>
              </a:ext>
            </a:extLst>
          </p:cNvPr>
          <p:cNvGraphicFramePr>
            <a:graphicFrameLocks noChangeAspect="1"/>
          </p:cNvGraphicFramePr>
          <p:nvPr/>
        </p:nvGraphicFramePr>
        <p:xfrm>
          <a:off x="900113" y="2349500"/>
          <a:ext cx="1641475" cy="1692275"/>
        </p:xfrm>
        <a:graphic>
          <a:graphicData uri="http://schemas.openxmlformats.org/presentationml/2006/ole">
            <mc:AlternateContent xmlns:mc="http://schemas.openxmlformats.org/markup-compatibility/2006">
              <mc:Choice xmlns:v="urn:schemas-microsoft-com:vml" Requires="v">
                <p:oleObj spid="_x0000_s214135" name="Equation" r:id="rId3" imgW="406080" imgH="444240" progId="Equation.DSMT4">
                  <p:embed/>
                </p:oleObj>
              </mc:Choice>
              <mc:Fallback>
                <p:oleObj name="Equation" r:id="rId3" imgW="406080" imgH="4442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49500"/>
                        <a:ext cx="1641475" cy="1692275"/>
                      </a:xfrm>
                      <a:prstGeom prst="rect">
                        <a:avLst/>
                      </a:prstGeom>
                      <a:noFill/>
                      <a:ln>
                        <a:noFill/>
                      </a:ln>
                      <a:effectLst/>
                      <a:extLst>
                        <a:ext uri="{909E8E84-426E-40DD-AFC4-6F175D3DCCD1}">
                          <a14:hiddenFill xmlns:a14="http://schemas.microsoft.com/office/drawing/2010/main">
                            <a:gradFill rotWithShape="1">
                              <a:gsLst>
                                <a:gs pos="0">
                                  <a:srgbClr val="3399FF"/>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4129" name="Group 113">
            <a:extLst>
              <a:ext uri="{FF2B5EF4-FFF2-40B4-BE49-F238E27FC236}">
                <a16:creationId xmlns:a16="http://schemas.microsoft.com/office/drawing/2014/main" id="{01A38361-0CF9-4A30-A7F9-FB8AD26F5832}"/>
              </a:ext>
            </a:extLst>
          </p:cNvPr>
          <p:cNvGrpSpPr>
            <a:grpSpLocks/>
          </p:cNvGrpSpPr>
          <p:nvPr/>
        </p:nvGrpSpPr>
        <p:grpSpPr bwMode="auto">
          <a:xfrm>
            <a:off x="4535488" y="1736725"/>
            <a:ext cx="3362325" cy="1970088"/>
            <a:chOff x="3039" y="1450"/>
            <a:chExt cx="2118" cy="1241"/>
          </a:xfrm>
        </p:grpSpPr>
        <p:sp>
          <p:nvSpPr>
            <p:cNvPr id="214052" name="Line 36">
              <a:extLst>
                <a:ext uri="{FF2B5EF4-FFF2-40B4-BE49-F238E27FC236}">
                  <a16:creationId xmlns:a16="http://schemas.microsoft.com/office/drawing/2014/main" id="{DC8FE61D-AD1C-48CD-B2DD-2C69CE21F2E9}"/>
                </a:ext>
              </a:extLst>
            </p:cNvPr>
            <p:cNvSpPr>
              <a:spLocks noChangeShapeType="1"/>
            </p:cNvSpPr>
            <p:nvPr/>
          </p:nvSpPr>
          <p:spPr bwMode="auto">
            <a:xfrm flipV="1">
              <a:off x="3901" y="18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53" name="Line 37">
              <a:extLst>
                <a:ext uri="{FF2B5EF4-FFF2-40B4-BE49-F238E27FC236}">
                  <a16:creationId xmlns:a16="http://schemas.microsoft.com/office/drawing/2014/main" id="{AC50AAC1-6695-47F4-9495-2696BCDDEF70}"/>
                </a:ext>
              </a:extLst>
            </p:cNvPr>
            <p:cNvSpPr>
              <a:spLocks noChangeShapeType="1"/>
            </p:cNvSpPr>
            <p:nvPr/>
          </p:nvSpPr>
          <p:spPr bwMode="auto">
            <a:xfrm flipH="1" flipV="1">
              <a:off x="3901" y="24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54" name="Line 38">
              <a:extLst>
                <a:ext uri="{FF2B5EF4-FFF2-40B4-BE49-F238E27FC236}">
                  <a16:creationId xmlns:a16="http://schemas.microsoft.com/office/drawing/2014/main" id="{56AA1CCC-888B-4602-A120-D939C36234A6}"/>
                </a:ext>
              </a:extLst>
            </p:cNvPr>
            <p:cNvSpPr>
              <a:spLocks noChangeShapeType="1"/>
            </p:cNvSpPr>
            <p:nvPr/>
          </p:nvSpPr>
          <p:spPr bwMode="auto">
            <a:xfrm>
              <a:off x="3220" y="26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55" name="Text Box 39">
              <a:extLst>
                <a:ext uri="{FF2B5EF4-FFF2-40B4-BE49-F238E27FC236}">
                  <a16:creationId xmlns:a16="http://schemas.microsoft.com/office/drawing/2014/main" id="{12E51C02-E9F6-4DDC-ABA4-2EAC2C8C72B9}"/>
                </a:ext>
              </a:extLst>
            </p:cNvPr>
            <p:cNvSpPr txBox="1">
              <a:spLocks noChangeArrowheads="1"/>
            </p:cNvSpPr>
            <p:nvPr/>
          </p:nvSpPr>
          <p:spPr bwMode="auto">
            <a:xfrm>
              <a:off x="3674" y="18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4056" name="Text Box 40">
              <a:extLst>
                <a:ext uri="{FF2B5EF4-FFF2-40B4-BE49-F238E27FC236}">
                  <a16:creationId xmlns:a16="http://schemas.microsoft.com/office/drawing/2014/main" id="{9C2E0C9F-4243-4347-AE91-3E04153AADDB}"/>
                </a:ext>
              </a:extLst>
            </p:cNvPr>
            <p:cNvSpPr txBox="1">
              <a:spLocks noChangeArrowheads="1"/>
            </p:cNvSpPr>
            <p:nvPr/>
          </p:nvSpPr>
          <p:spPr bwMode="auto">
            <a:xfrm>
              <a:off x="4264" y="18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4057" name="Text Box 41">
              <a:extLst>
                <a:ext uri="{FF2B5EF4-FFF2-40B4-BE49-F238E27FC236}">
                  <a16:creationId xmlns:a16="http://schemas.microsoft.com/office/drawing/2014/main" id="{4B1FDDB6-5B7A-459E-A945-379B06374DF3}"/>
                </a:ext>
              </a:extLst>
            </p:cNvPr>
            <p:cNvSpPr txBox="1">
              <a:spLocks noChangeArrowheads="1"/>
            </p:cNvSpPr>
            <p:nvPr/>
          </p:nvSpPr>
          <p:spPr bwMode="auto">
            <a:xfrm>
              <a:off x="3039" y="1888"/>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4058" name="Text Box 42">
              <a:extLst>
                <a:ext uri="{FF2B5EF4-FFF2-40B4-BE49-F238E27FC236}">
                  <a16:creationId xmlns:a16="http://schemas.microsoft.com/office/drawing/2014/main" id="{280D280A-FE50-4B8E-9A11-EB711C9B1D60}"/>
                </a:ext>
              </a:extLst>
            </p:cNvPr>
            <p:cNvSpPr txBox="1">
              <a:spLocks noChangeArrowheads="1"/>
            </p:cNvSpPr>
            <p:nvPr/>
          </p:nvSpPr>
          <p:spPr bwMode="auto">
            <a:xfrm>
              <a:off x="3039" y="220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4059" name="Text Box 43">
              <a:extLst>
                <a:ext uri="{FF2B5EF4-FFF2-40B4-BE49-F238E27FC236}">
                  <a16:creationId xmlns:a16="http://schemas.microsoft.com/office/drawing/2014/main" id="{75873F8B-7C3A-4751-B2C7-71E530AF11E6}"/>
                </a:ext>
              </a:extLst>
            </p:cNvPr>
            <p:cNvSpPr txBox="1">
              <a:spLocks noChangeArrowheads="1"/>
            </p:cNvSpPr>
            <p:nvPr/>
          </p:nvSpPr>
          <p:spPr bwMode="auto">
            <a:xfrm>
              <a:off x="3039" y="207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0" name="Text Box 44">
              <a:extLst>
                <a:ext uri="{FF2B5EF4-FFF2-40B4-BE49-F238E27FC236}">
                  <a16:creationId xmlns:a16="http://schemas.microsoft.com/office/drawing/2014/main" id="{C008D854-3364-4F6C-8040-243CDBEEA7BB}"/>
                </a:ext>
              </a:extLst>
            </p:cNvPr>
            <p:cNvSpPr txBox="1">
              <a:spLocks noChangeArrowheads="1"/>
            </p:cNvSpPr>
            <p:nvPr/>
          </p:nvSpPr>
          <p:spPr bwMode="auto">
            <a:xfrm>
              <a:off x="4853" y="1843"/>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4061" name="Text Box 45">
              <a:extLst>
                <a:ext uri="{FF2B5EF4-FFF2-40B4-BE49-F238E27FC236}">
                  <a16:creationId xmlns:a16="http://schemas.microsoft.com/office/drawing/2014/main" id="{2F988EC4-4A27-47E8-9C7D-169E3E58BA2E}"/>
                </a:ext>
              </a:extLst>
            </p:cNvPr>
            <p:cNvSpPr txBox="1">
              <a:spLocks noChangeArrowheads="1"/>
            </p:cNvSpPr>
            <p:nvPr/>
          </p:nvSpPr>
          <p:spPr bwMode="auto">
            <a:xfrm>
              <a:off x="4853" y="22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4062" name="Text Box 46">
              <a:extLst>
                <a:ext uri="{FF2B5EF4-FFF2-40B4-BE49-F238E27FC236}">
                  <a16:creationId xmlns:a16="http://schemas.microsoft.com/office/drawing/2014/main" id="{6931015B-4FF6-407B-88C5-C3EE24918CC1}"/>
                </a:ext>
              </a:extLst>
            </p:cNvPr>
            <p:cNvSpPr txBox="1">
              <a:spLocks noChangeArrowheads="1"/>
            </p:cNvSpPr>
            <p:nvPr/>
          </p:nvSpPr>
          <p:spPr bwMode="auto">
            <a:xfrm>
              <a:off x="4853" y="207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3" name="Line 47">
              <a:extLst>
                <a:ext uri="{FF2B5EF4-FFF2-40B4-BE49-F238E27FC236}">
                  <a16:creationId xmlns:a16="http://schemas.microsoft.com/office/drawing/2014/main" id="{B2EBDB4E-2A94-48A2-8DEE-8D9FD794F832}"/>
                </a:ext>
              </a:extLst>
            </p:cNvPr>
            <p:cNvSpPr>
              <a:spLocks noChangeShapeType="1"/>
            </p:cNvSpPr>
            <p:nvPr/>
          </p:nvSpPr>
          <p:spPr bwMode="auto">
            <a:xfrm>
              <a:off x="4263" y="26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4" name="Line 48">
              <a:extLst>
                <a:ext uri="{FF2B5EF4-FFF2-40B4-BE49-F238E27FC236}">
                  <a16:creationId xmlns:a16="http://schemas.microsoft.com/office/drawing/2014/main" id="{C48D3CAC-01F7-4593-90ED-3A4A6BBB6182}"/>
                </a:ext>
              </a:extLst>
            </p:cNvPr>
            <p:cNvSpPr>
              <a:spLocks noChangeShapeType="1"/>
            </p:cNvSpPr>
            <p:nvPr/>
          </p:nvSpPr>
          <p:spPr bwMode="auto">
            <a:xfrm>
              <a:off x="4263" y="18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5" name="Line 49">
              <a:extLst>
                <a:ext uri="{FF2B5EF4-FFF2-40B4-BE49-F238E27FC236}">
                  <a16:creationId xmlns:a16="http://schemas.microsoft.com/office/drawing/2014/main" id="{0E447F94-2C9C-4DB7-970E-7C2E6618FBAB}"/>
                </a:ext>
              </a:extLst>
            </p:cNvPr>
            <p:cNvSpPr>
              <a:spLocks noChangeShapeType="1"/>
            </p:cNvSpPr>
            <p:nvPr/>
          </p:nvSpPr>
          <p:spPr bwMode="auto">
            <a:xfrm>
              <a:off x="3175" y="184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6" name="Line 50">
              <a:extLst>
                <a:ext uri="{FF2B5EF4-FFF2-40B4-BE49-F238E27FC236}">
                  <a16:creationId xmlns:a16="http://schemas.microsoft.com/office/drawing/2014/main" id="{0206D43D-F35A-457E-922D-F85669C7F4C6}"/>
                </a:ext>
              </a:extLst>
            </p:cNvPr>
            <p:cNvSpPr>
              <a:spLocks noChangeShapeType="1"/>
            </p:cNvSpPr>
            <p:nvPr/>
          </p:nvSpPr>
          <p:spPr bwMode="auto">
            <a:xfrm flipH="1" flipV="1">
              <a:off x="4263" y="24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7" name="Line 51">
              <a:extLst>
                <a:ext uri="{FF2B5EF4-FFF2-40B4-BE49-F238E27FC236}">
                  <a16:creationId xmlns:a16="http://schemas.microsoft.com/office/drawing/2014/main" id="{C9D63ECD-9683-447E-8A90-4499BCB43CB8}"/>
                </a:ext>
              </a:extLst>
            </p:cNvPr>
            <p:cNvSpPr>
              <a:spLocks noChangeShapeType="1"/>
            </p:cNvSpPr>
            <p:nvPr/>
          </p:nvSpPr>
          <p:spPr bwMode="auto">
            <a:xfrm flipH="1" flipV="1">
              <a:off x="4263" y="18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8" name="Text Box 52">
              <a:extLst>
                <a:ext uri="{FF2B5EF4-FFF2-40B4-BE49-F238E27FC236}">
                  <a16:creationId xmlns:a16="http://schemas.microsoft.com/office/drawing/2014/main" id="{96891E0C-5D05-4BD0-B1CD-6E5C48CA92A1}"/>
                </a:ext>
              </a:extLst>
            </p:cNvPr>
            <p:cNvSpPr txBox="1">
              <a:spLocks noChangeArrowheads="1"/>
            </p:cNvSpPr>
            <p:nvPr/>
          </p:nvSpPr>
          <p:spPr bwMode="auto">
            <a:xfrm>
              <a:off x="3221" y="1480"/>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69" name="Line 53">
              <a:extLst>
                <a:ext uri="{FF2B5EF4-FFF2-40B4-BE49-F238E27FC236}">
                  <a16:creationId xmlns:a16="http://schemas.microsoft.com/office/drawing/2014/main" id="{426A0E32-F2F3-41F6-95DF-6E6C3C24EDD9}"/>
                </a:ext>
              </a:extLst>
            </p:cNvPr>
            <p:cNvSpPr>
              <a:spLocks noChangeShapeType="1"/>
            </p:cNvSpPr>
            <p:nvPr/>
          </p:nvSpPr>
          <p:spPr bwMode="auto">
            <a:xfrm>
              <a:off x="3221" y="1843"/>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70" name="Text Box 54">
              <a:extLst>
                <a:ext uri="{FF2B5EF4-FFF2-40B4-BE49-F238E27FC236}">
                  <a16:creationId xmlns:a16="http://schemas.microsoft.com/office/drawing/2014/main" id="{71AD2622-53CB-4C52-80CB-F50564A18325}"/>
                </a:ext>
              </a:extLst>
            </p:cNvPr>
            <p:cNvSpPr txBox="1">
              <a:spLocks noChangeArrowheads="1"/>
            </p:cNvSpPr>
            <p:nvPr/>
          </p:nvSpPr>
          <p:spPr bwMode="auto">
            <a:xfrm>
              <a:off x="3584" y="211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71" name="Text Box 55">
              <a:extLst>
                <a:ext uri="{FF2B5EF4-FFF2-40B4-BE49-F238E27FC236}">
                  <a16:creationId xmlns:a16="http://schemas.microsoft.com/office/drawing/2014/main" id="{9775D5A4-910D-4467-ADA1-5AD3FCE7BE2F}"/>
                </a:ext>
              </a:extLst>
            </p:cNvPr>
            <p:cNvSpPr txBox="1">
              <a:spLocks noChangeArrowheads="1"/>
            </p:cNvSpPr>
            <p:nvPr/>
          </p:nvSpPr>
          <p:spPr bwMode="auto">
            <a:xfrm>
              <a:off x="4264" y="211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72" name="Text Box 56">
              <a:extLst>
                <a:ext uri="{FF2B5EF4-FFF2-40B4-BE49-F238E27FC236}">
                  <a16:creationId xmlns:a16="http://schemas.microsoft.com/office/drawing/2014/main" id="{773BCDB1-446A-42DA-A526-D1513D63E9E0}"/>
                </a:ext>
              </a:extLst>
            </p:cNvPr>
            <p:cNvSpPr txBox="1">
              <a:spLocks noChangeArrowheads="1"/>
            </p:cNvSpPr>
            <p:nvPr/>
          </p:nvSpPr>
          <p:spPr bwMode="auto">
            <a:xfrm>
              <a:off x="4627" y="1480"/>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73" name="Text Box 57">
              <a:extLst>
                <a:ext uri="{FF2B5EF4-FFF2-40B4-BE49-F238E27FC236}">
                  <a16:creationId xmlns:a16="http://schemas.microsoft.com/office/drawing/2014/main" id="{797272F6-4854-41E7-9D61-470233B4E4D6}"/>
                </a:ext>
              </a:extLst>
            </p:cNvPr>
            <p:cNvSpPr txBox="1">
              <a:spLocks noChangeArrowheads="1"/>
            </p:cNvSpPr>
            <p:nvPr/>
          </p:nvSpPr>
          <p:spPr bwMode="auto">
            <a:xfrm>
              <a:off x="3946" y="1450"/>
              <a:ext cx="4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4074" name="Line 58">
              <a:extLst>
                <a:ext uri="{FF2B5EF4-FFF2-40B4-BE49-F238E27FC236}">
                  <a16:creationId xmlns:a16="http://schemas.microsoft.com/office/drawing/2014/main" id="{7E9CB2F8-17A9-4B09-8434-AD319837408E}"/>
                </a:ext>
              </a:extLst>
            </p:cNvPr>
            <p:cNvSpPr>
              <a:spLocks noChangeShapeType="1"/>
            </p:cNvSpPr>
            <p:nvPr/>
          </p:nvSpPr>
          <p:spPr bwMode="auto">
            <a:xfrm flipH="1">
              <a:off x="4581" y="1843"/>
              <a:ext cx="288"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4077" name="Group 61">
              <a:extLst>
                <a:ext uri="{FF2B5EF4-FFF2-40B4-BE49-F238E27FC236}">
                  <a16:creationId xmlns:a16="http://schemas.microsoft.com/office/drawing/2014/main" id="{ACB50A15-72AC-416C-A1D6-DE41843B2054}"/>
                </a:ext>
              </a:extLst>
            </p:cNvPr>
            <p:cNvGrpSpPr>
              <a:grpSpLocks/>
            </p:cNvGrpSpPr>
            <p:nvPr/>
          </p:nvGrpSpPr>
          <p:grpSpPr bwMode="auto">
            <a:xfrm>
              <a:off x="4173" y="2115"/>
              <a:ext cx="91" cy="363"/>
              <a:chOff x="1565" y="2614"/>
              <a:chExt cx="90" cy="486"/>
            </a:xfrm>
          </p:grpSpPr>
          <p:sp>
            <p:nvSpPr>
              <p:cNvPr id="214078" name="Arc 62">
                <a:extLst>
                  <a:ext uri="{FF2B5EF4-FFF2-40B4-BE49-F238E27FC236}">
                    <a16:creationId xmlns:a16="http://schemas.microsoft.com/office/drawing/2014/main" id="{14726E70-0F47-434C-8CE1-7D7E8E53784D}"/>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79" name="Arc 63">
                <a:extLst>
                  <a:ext uri="{FF2B5EF4-FFF2-40B4-BE49-F238E27FC236}">
                    <a16:creationId xmlns:a16="http://schemas.microsoft.com/office/drawing/2014/main" id="{EEA79EE4-7D2F-479A-81DC-4B391516750D}"/>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0" name="Arc 64">
                <a:extLst>
                  <a:ext uri="{FF2B5EF4-FFF2-40B4-BE49-F238E27FC236}">
                    <a16:creationId xmlns:a16="http://schemas.microsoft.com/office/drawing/2014/main" id="{90C6B145-90F0-4053-B210-0DB535AE8589}"/>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1" name="Arc 65">
                <a:extLst>
                  <a:ext uri="{FF2B5EF4-FFF2-40B4-BE49-F238E27FC236}">
                    <a16:creationId xmlns:a16="http://schemas.microsoft.com/office/drawing/2014/main" id="{46398230-57FD-4341-A531-EBA9A93BE807}"/>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4082" name="Group 66">
              <a:extLst>
                <a:ext uri="{FF2B5EF4-FFF2-40B4-BE49-F238E27FC236}">
                  <a16:creationId xmlns:a16="http://schemas.microsoft.com/office/drawing/2014/main" id="{317416F0-B170-4501-862A-EFFCB5C1A8AE}"/>
                </a:ext>
              </a:extLst>
            </p:cNvPr>
            <p:cNvGrpSpPr>
              <a:grpSpLocks/>
            </p:cNvGrpSpPr>
            <p:nvPr/>
          </p:nvGrpSpPr>
          <p:grpSpPr bwMode="auto">
            <a:xfrm rot="10800000">
              <a:off x="3892" y="2124"/>
              <a:ext cx="90" cy="363"/>
              <a:chOff x="1565" y="2614"/>
              <a:chExt cx="90" cy="486"/>
            </a:xfrm>
          </p:grpSpPr>
          <p:sp>
            <p:nvSpPr>
              <p:cNvPr id="214083" name="Arc 67">
                <a:extLst>
                  <a:ext uri="{FF2B5EF4-FFF2-40B4-BE49-F238E27FC236}">
                    <a16:creationId xmlns:a16="http://schemas.microsoft.com/office/drawing/2014/main" id="{39E22874-6D06-4918-A017-61C87026F6E0}"/>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4" name="Arc 68">
                <a:extLst>
                  <a:ext uri="{FF2B5EF4-FFF2-40B4-BE49-F238E27FC236}">
                    <a16:creationId xmlns:a16="http://schemas.microsoft.com/office/drawing/2014/main" id="{1B5A1B2A-C626-48C4-ACC8-0EE854040D64}"/>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5" name="Arc 69">
                <a:extLst>
                  <a:ext uri="{FF2B5EF4-FFF2-40B4-BE49-F238E27FC236}">
                    <a16:creationId xmlns:a16="http://schemas.microsoft.com/office/drawing/2014/main" id="{CA950CB1-2EC0-4641-93BD-8C352DA6A75D}"/>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6" name="Arc 70">
                <a:extLst>
                  <a:ext uri="{FF2B5EF4-FFF2-40B4-BE49-F238E27FC236}">
                    <a16:creationId xmlns:a16="http://schemas.microsoft.com/office/drawing/2014/main" id="{93C67C63-7F7D-4548-BD37-BF0D0CFD997C}"/>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4087" name="Oval 71">
              <a:extLst>
                <a:ext uri="{FF2B5EF4-FFF2-40B4-BE49-F238E27FC236}">
                  <a16:creationId xmlns:a16="http://schemas.microsoft.com/office/drawing/2014/main" id="{93DEF8BE-4F97-4AF2-8E95-5593FE28B4DB}"/>
                </a:ext>
              </a:extLst>
            </p:cNvPr>
            <p:cNvSpPr>
              <a:spLocks noChangeArrowheads="1"/>
            </p:cNvSpPr>
            <p:nvPr/>
          </p:nvSpPr>
          <p:spPr bwMode="auto">
            <a:xfrm>
              <a:off x="4953" y="1806"/>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8" name="Oval 72">
              <a:extLst>
                <a:ext uri="{FF2B5EF4-FFF2-40B4-BE49-F238E27FC236}">
                  <a16:creationId xmlns:a16="http://schemas.microsoft.com/office/drawing/2014/main" id="{30052CEB-3646-47B7-B0F4-8E130E35DD2C}"/>
                </a:ext>
              </a:extLst>
            </p:cNvPr>
            <p:cNvSpPr>
              <a:spLocks noChangeArrowheads="1"/>
            </p:cNvSpPr>
            <p:nvPr/>
          </p:nvSpPr>
          <p:spPr bwMode="auto">
            <a:xfrm>
              <a:off x="4944" y="262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89" name="Oval 73">
              <a:extLst>
                <a:ext uri="{FF2B5EF4-FFF2-40B4-BE49-F238E27FC236}">
                  <a16:creationId xmlns:a16="http://schemas.microsoft.com/office/drawing/2014/main" id="{26765B65-E0B7-4E07-BDED-FE705DBDF4AA}"/>
                </a:ext>
              </a:extLst>
            </p:cNvPr>
            <p:cNvSpPr>
              <a:spLocks noChangeArrowheads="1"/>
            </p:cNvSpPr>
            <p:nvPr/>
          </p:nvSpPr>
          <p:spPr bwMode="auto">
            <a:xfrm>
              <a:off x="3157" y="262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90" name="Oval 74">
              <a:extLst>
                <a:ext uri="{FF2B5EF4-FFF2-40B4-BE49-F238E27FC236}">
                  <a16:creationId xmlns:a16="http://schemas.microsoft.com/office/drawing/2014/main" id="{2C7EE041-901D-4596-9AA3-E4C400727266}"/>
                </a:ext>
              </a:extLst>
            </p:cNvPr>
            <p:cNvSpPr>
              <a:spLocks noChangeArrowheads="1"/>
            </p:cNvSpPr>
            <p:nvPr/>
          </p:nvSpPr>
          <p:spPr bwMode="auto">
            <a:xfrm>
              <a:off x="3103" y="1806"/>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4131" name="Text Box 115">
            <a:extLst>
              <a:ext uri="{FF2B5EF4-FFF2-40B4-BE49-F238E27FC236}">
                <a16:creationId xmlns:a16="http://schemas.microsoft.com/office/drawing/2014/main" id="{1617F286-581A-4C65-9250-288977B9514E}"/>
              </a:ext>
            </a:extLst>
          </p:cNvPr>
          <p:cNvSpPr txBox="1">
            <a:spLocks noChangeArrowheads="1"/>
          </p:cNvSpPr>
          <p:nvPr/>
        </p:nvSpPr>
        <p:spPr bwMode="auto">
          <a:xfrm>
            <a:off x="2951163" y="5013325"/>
            <a:ext cx="3240087" cy="9461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一二次电流关系：同负，异正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slide(fromBottom)">
                                      <p:cBhvr>
                                        <p:cTn id="7" dur="10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4129"/>
                                        </p:tgtEl>
                                        <p:attrNameLst>
                                          <p:attrName>style.visibility</p:attrName>
                                        </p:attrNameLst>
                                      </p:cBhvr>
                                      <p:to>
                                        <p:strVal val="visible"/>
                                      </p:to>
                                    </p:set>
                                    <p:animEffect transition="in" filter="box(in)">
                                      <p:cBhvr>
                                        <p:cTn id="12" dur="500"/>
                                        <p:tgtEl>
                                          <p:spTgt spid="214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14028"/>
                                        </p:tgtEl>
                                        <p:attrNameLst>
                                          <p:attrName>style.visibility</p:attrName>
                                        </p:attrNameLst>
                                      </p:cBhvr>
                                      <p:to>
                                        <p:strVal val="visible"/>
                                      </p:to>
                                    </p:set>
                                    <p:animEffect transition="in" filter="strips(downRight)">
                                      <p:cBhvr>
                                        <p:cTn id="17" dur="1000"/>
                                        <p:tgtEl>
                                          <p:spTgt spid="214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4131"/>
                                        </p:tgtEl>
                                        <p:attrNameLst>
                                          <p:attrName>style.visibility</p:attrName>
                                        </p:attrNameLst>
                                      </p:cBhvr>
                                      <p:to>
                                        <p:strVal val="visible"/>
                                      </p:to>
                                    </p:set>
                                    <p:anim calcmode="lin" valueType="num">
                                      <p:cBhvr additive="base">
                                        <p:cTn id="22" dur="500" fill="hold"/>
                                        <p:tgtEl>
                                          <p:spTgt spid="214131"/>
                                        </p:tgtEl>
                                        <p:attrNameLst>
                                          <p:attrName>ppt_x</p:attrName>
                                        </p:attrNameLst>
                                      </p:cBhvr>
                                      <p:tavLst>
                                        <p:tav tm="0">
                                          <p:val>
                                            <p:strVal val="0-#ppt_w/2"/>
                                          </p:val>
                                        </p:tav>
                                        <p:tav tm="100000">
                                          <p:val>
                                            <p:strVal val="#ppt_x"/>
                                          </p:val>
                                        </p:tav>
                                      </p:tavLst>
                                    </p:anim>
                                    <p:anim calcmode="lin" valueType="num">
                                      <p:cBhvr additive="base">
                                        <p:cTn id="23" dur="500" fill="hold"/>
                                        <p:tgtEl>
                                          <p:spTgt spid="21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2141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a:extLst>
              <a:ext uri="{FF2B5EF4-FFF2-40B4-BE49-F238E27FC236}">
                <a16:creationId xmlns:a16="http://schemas.microsoft.com/office/drawing/2014/main" id="{6A571B96-0BCB-43AC-A567-A2B38F98FC51}"/>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1191" name="Object 7">
            <a:extLst>
              <a:ext uri="{FF2B5EF4-FFF2-40B4-BE49-F238E27FC236}">
                <a16:creationId xmlns:a16="http://schemas.microsoft.com/office/drawing/2014/main" id="{7C811C28-4765-4898-9502-47C4F386CB6C}"/>
              </a:ext>
            </a:extLst>
          </p:cNvPr>
          <p:cNvGraphicFramePr>
            <a:graphicFrameLocks noChangeAspect="1"/>
          </p:cNvGraphicFramePr>
          <p:nvPr/>
        </p:nvGraphicFramePr>
        <p:xfrm>
          <a:off x="7451725" y="836613"/>
          <a:ext cx="1187450" cy="974725"/>
        </p:xfrm>
        <a:graphic>
          <a:graphicData uri="http://schemas.openxmlformats.org/presentationml/2006/ole">
            <mc:AlternateContent xmlns:mc="http://schemas.openxmlformats.org/markup-compatibility/2006">
              <mc:Choice xmlns:v="urn:schemas-microsoft-com:vml" Requires="v">
                <p:oleObj spid="_x0000_s221223" name="Equation" r:id="rId4" imgW="533160" imgH="431640" progId="Equation.3">
                  <p:embed/>
                </p:oleObj>
              </mc:Choice>
              <mc:Fallback>
                <p:oleObj name="Equation" r:id="rId4" imgW="53316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836613"/>
                        <a:ext cx="118745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3" name="Object 9">
            <a:extLst>
              <a:ext uri="{FF2B5EF4-FFF2-40B4-BE49-F238E27FC236}">
                <a16:creationId xmlns:a16="http://schemas.microsoft.com/office/drawing/2014/main" id="{C02CB222-A4FD-44DD-A5A0-777F094122C3}"/>
              </a:ext>
            </a:extLst>
          </p:cNvPr>
          <p:cNvGraphicFramePr>
            <a:graphicFrameLocks noChangeAspect="1"/>
          </p:cNvGraphicFramePr>
          <p:nvPr/>
        </p:nvGraphicFramePr>
        <p:xfrm>
          <a:off x="358775" y="560388"/>
          <a:ext cx="3956050" cy="2436812"/>
        </p:xfrm>
        <a:graphic>
          <a:graphicData uri="http://schemas.openxmlformats.org/presentationml/2006/ole">
            <mc:AlternateContent xmlns:mc="http://schemas.openxmlformats.org/markup-compatibility/2006">
              <mc:Choice xmlns:v="urn:schemas-microsoft-com:vml" Requires="v">
                <p:oleObj spid="_x0000_s221224" name="Visio" r:id="rId6" imgW="1565280" imgH="963360" progId="Visio.Drawing.6">
                  <p:embed/>
                </p:oleObj>
              </mc:Choice>
              <mc:Fallback>
                <p:oleObj name="Visio" r:id="rId6" imgW="1565280" imgH="963360" progId="Visio.Drawing.6">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 y="560388"/>
                        <a:ext cx="3956050"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1194" name="Object 10">
            <a:extLst>
              <a:ext uri="{FF2B5EF4-FFF2-40B4-BE49-F238E27FC236}">
                <a16:creationId xmlns:a16="http://schemas.microsoft.com/office/drawing/2014/main" id="{B331EC4F-E41C-48B7-A0E5-66B7529E41C8}"/>
              </a:ext>
            </a:extLst>
          </p:cNvPr>
          <p:cNvGraphicFramePr>
            <a:graphicFrameLocks noChangeAspect="1"/>
          </p:cNvGraphicFramePr>
          <p:nvPr/>
        </p:nvGraphicFramePr>
        <p:xfrm>
          <a:off x="5219700" y="333375"/>
          <a:ext cx="1870075" cy="2836863"/>
        </p:xfrm>
        <a:graphic>
          <a:graphicData uri="http://schemas.openxmlformats.org/presentationml/2006/ole">
            <mc:AlternateContent xmlns:mc="http://schemas.openxmlformats.org/markup-compatibility/2006">
              <mc:Choice xmlns:v="urn:schemas-microsoft-com:vml" Requires="v">
                <p:oleObj spid="_x0000_s221225" name="Equation" r:id="rId8" imgW="609480" imgH="914400" progId="Equation.DSMT4">
                  <p:embed/>
                </p:oleObj>
              </mc:Choice>
              <mc:Fallback>
                <p:oleObj name="Equation" r:id="rId8" imgW="609480" imgH="9144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333375"/>
                        <a:ext cx="1870075" cy="283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1196" name="Group 12">
            <a:extLst>
              <a:ext uri="{FF2B5EF4-FFF2-40B4-BE49-F238E27FC236}">
                <a16:creationId xmlns:a16="http://schemas.microsoft.com/office/drawing/2014/main" id="{78AEF24A-06E6-4176-8C48-8DB9034CD38F}"/>
              </a:ext>
            </a:extLst>
          </p:cNvPr>
          <p:cNvGrpSpPr>
            <a:grpSpLocks/>
          </p:cNvGrpSpPr>
          <p:nvPr/>
        </p:nvGrpSpPr>
        <p:grpSpPr bwMode="auto">
          <a:xfrm>
            <a:off x="5184775" y="3465513"/>
            <a:ext cx="1614488" cy="2411412"/>
            <a:chOff x="635" y="1616"/>
            <a:chExt cx="1343" cy="1831"/>
          </a:xfrm>
        </p:grpSpPr>
        <p:graphicFrame>
          <p:nvGraphicFramePr>
            <p:cNvPr id="221197" name="Object 13">
              <a:extLst>
                <a:ext uri="{FF2B5EF4-FFF2-40B4-BE49-F238E27FC236}">
                  <a16:creationId xmlns:a16="http://schemas.microsoft.com/office/drawing/2014/main" id="{50637C55-9225-45BB-9A34-79308DBD4F80}"/>
                </a:ext>
              </a:extLst>
            </p:cNvPr>
            <p:cNvGraphicFramePr>
              <a:graphicFrameLocks noChangeAspect="1"/>
            </p:cNvGraphicFramePr>
            <p:nvPr/>
          </p:nvGraphicFramePr>
          <p:xfrm>
            <a:off x="809" y="1616"/>
            <a:ext cx="1169" cy="863"/>
          </p:xfrm>
          <a:graphic>
            <a:graphicData uri="http://schemas.openxmlformats.org/presentationml/2006/ole">
              <mc:AlternateContent xmlns:mc="http://schemas.openxmlformats.org/markup-compatibility/2006">
                <mc:Choice xmlns:v="urn:schemas-microsoft-com:vml" Requires="v">
                  <p:oleObj spid="_x0000_s221226" name="Equation" r:id="rId10" imgW="1218960" imgH="965160" progId="Equation.DSMT4">
                    <p:embed/>
                  </p:oleObj>
                </mc:Choice>
                <mc:Fallback>
                  <p:oleObj name="Equation" r:id="rId10" imgW="1218960" imgH="96516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 y="1616"/>
                          <a:ext cx="1169" cy="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1198" name="Group 14">
              <a:extLst>
                <a:ext uri="{FF2B5EF4-FFF2-40B4-BE49-F238E27FC236}">
                  <a16:creationId xmlns:a16="http://schemas.microsoft.com/office/drawing/2014/main" id="{6055D220-94E6-4DA4-99AE-82686AD47E55}"/>
                </a:ext>
              </a:extLst>
            </p:cNvPr>
            <p:cNvGrpSpPr>
              <a:grpSpLocks/>
            </p:cNvGrpSpPr>
            <p:nvPr/>
          </p:nvGrpSpPr>
          <p:grpSpPr bwMode="auto">
            <a:xfrm>
              <a:off x="635" y="1956"/>
              <a:ext cx="1298" cy="1491"/>
              <a:chOff x="635" y="1956"/>
              <a:chExt cx="1298" cy="1491"/>
            </a:xfrm>
          </p:grpSpPr>
          <p:graphicFrame>
            <p:nvGraphicFramePr>
              <p:cNvPr id="221199" name="Object 15">
                <a:extLst>
                  <a:ext uri="{FF2B5EF4-FFF2-40B4-BE49-F238E27FC236}">
                    <a16:creationId xmlns:a16="http://schemas.microsoft.com/office/drawing/2014/main" id="{7FB48F4C-BA4B-4ADC-98A4-4A3E73401CA2}"/>
                  </a:ext>
                </a:extLst>
              </p:cNvPr>
              <p:cNvGraphicFramePr>
                <a:graphicFrameLocks noChangeAspect="1"/>
              </p:cNvGraphicFramePr>
              <p:nvPr/>
            </p:nvGraphicFramePr>
            <p:xfrm>
              <a:off x="994" y="2591"/>
              <a:ext cx="939" cy="856"/>
            </p:xfrm>
            <a:graphic>
              <a:graphicData uri="http://schemas.openxmlformats.org/presentationml/2006/ole">
                <mc:AlternateContent xmlns:mc="http://schemas.openxmlformats.org/markup-compatibility/2006">
                  <mc:Choice xmlns:v="urn:schemas-microsoft-com:vml" Requires="v">
                    <p:oleObj spid="_x0000_s221227" name="Equation" r:id="rId12" imgW="977760" imgH="965160" progId="Equation.DSMT4">
                      <p:embed/>
                    </p:oleObj>
                  </mc:Choice>
                  <mc:Fallback>
                    <p:oleObj name="Equation" r:id="rId12" imgW="977760" imgH="96516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4" y="2591"/>
                            <a:ext cx="939" cy="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200" name="AutoShape 16">
                <a:extLst>
                  <a:ext uri="{FF2B5EF4-FFF2-40B4-BE49-F238E27FC236}">
                    <a16:creationId xmlns:a16="http://schemas.microsoft.com/office/drawing/2014/main" id="{89F938FB-A45E-4330-8AE4-ADCE9A454C1C}"/>
                  </a:ext>
                </a:extLst>
              </p:cNvPr>
              <p:cNvSpPr>
                <a:spLocks/>
              </p:cNvSpPr>
              <p:nvPr/>
            </p:nvSpPr>
            <p:spPr bwMode="auto">
              <a:xfrm>
                <a:off x="635" y="1956"/>
                <a:ext cx="158" cy="1293"/>
              </a:xfrm>
              <a:prstGeom prst="leftBrace">
                <a:avLst>
                  <a:gd name="adj1" fmla="val 681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aphicFrame>
        <p:nvGraphicFramePr>
          <p:cNvPr id="221201" name="Object 17">
            <a:extLst>
              <a:ext uri="{FF2B5EF4-FFF2-40B4-BE49-F238E27FC236}">
                <a16:creationId xmlns:a16="http://schemas.microsoft.com/office/drawing/2014/main" id="{5E58136E-00C7-46DA-A00A-2678997F3F3E}"/>
              </a:ext>
            </a:extLst>
          </p:cNvPr>
          <p:cNvGraphicFramePr>
            <a:graphicFrameLocks noChangeAspect="1"/>
          </p:cNvGraphicFramePr>
          <p:nvPr/>
        </p:nvGraphicFramePr>
        <p:xfrm>
          <a:off x="215900" y="3105150"/>
          <a:ext cx="4248150" cy="2717800"/>
        </p:xfrm>
        <a:graphic>
          <a:graphicData uri="http://schemas.openxmlformats.org/presentationml/2006/ole">
            <mc:AlternateContent xmlns:mc="http://schemas.openxmlformats.org/markup-compatibility/2006">
              <mc:Choice xmlns:v="urn:schemas-microsoft-com:vml" Requires="v">
                <p:oleObj spid="_x0000_s221228" name="Visio" r:id="rId14" imgW="1571244" imgH="1004621" progId="Visio.Drawing.11">
                  <p:embed/>
                </p:oleObj>
              </mc:Choice>
              <mc:Fallback>
                <p:oleObj name="Visio" r:id="rId14" imgW="1571244" imgH="1004621" progId="Visio.Drawing.11">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3105150"/>
                        <a:ext cx="42481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202" name="Text Box 18">
            <a:extLst>
              <a:ext uri="{FF2B5EF4-FFF2-40B4-BE49-F238E27FC236}">
                <a16:creationId xmlns:a16="http://schemas.microsoft.com/office/drawing/2014/main" id="{331E48D4-1AE3-48D8-A35E-741A7EEA4D52}"/>
              </a:ext>
            </a:extLst>
          </p:cNvPr>
          <p:cNvSpPr txBox="1">
            <a:spLocks noChangeArrowheads="1"/>
          </p:cNvSpPr>
          <p:nvPr/>
        </p:nvSpPr>
        <p:spPr bwMode="auto">
          <a:xfrm>
            <a:off x="6985000" y="2060575"/>
            <a:ext cx="1873250"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电压：同正，异正</a:t>
            </a:r>
          </a:p>
        </p:txBody>
      </p:sp>
      <p:sp>
        <p:nvSpPr>
          <p:cNvPr id="221203" name="Text Box 19">
            <a:extLst>
              <a:ext uri="{FF2B5EF4-FFF2-40B4-BE49-F238E27FC236}">
                <a16:creationId xmlns:a16="http://schemas.microsoft.com/office/drawing/2014/main" id="{333808C2-4650-492B-BFCD-FDE4F5440837}"/>
              </a:ext>
            </a:extLst>
          </p:cNvPr>
          <p:cNvSpPr txBox="1">
            <a:spLocks noChangeArrowheads="1"/>
          </p:cNvSpPr>
          <p:nvPr/>
        </p:nvSpPr>
        <p:spPr bwMode="auto">
          <a:xfrm>
            <a:off x="7019925" y="4076700"/>
            <a:ext cx="1873250"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电流：同负，异正</a:t>
            </a:r>
          </a:p>
        </p:txBody>
      </p:sp>
      <p:sp>
        <p:nvSpPr>
          <p:cNvPr id="221204" name="Text Box 20">
            <a:extLst>
              <a:ext uri="{FF2B5EF4-FFF2-40B4-BE49-F238E27FC236}">
                <a16:creationId xmlns:a16="http://schemas.microsoft.com/office/drawing/2014/main" id="{EF5185AA-51B7-4F7C-AAFA-EAB8D4C13231}"/>
              </a:ext>
            </a:extLst>
          </p:cNvPr>
          <p:cNvSpPr txBox="1">
            <a:spLocks noChangeArrowheads="1"/>
          </p:cNvSpPr>
          <p:nvPr/>
        </p:nvSpPr>
        <p:spPr bwMode="auto">
          <a:xfrm>
            <a:off x="2735263" y="5984875"/>
            <a:ext cx="4645025"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可用时域形式或相量形式表示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21193"/>
                                        </p:tgtEl>
                                        <p:attrNameLst>
                                          <p:attrName>style.visibility</p:attrName>
                                        </p:attrNameLst>
                                      </p:cBhvr>
                                      <p:to>
                                        <p:strVal val="visible"/>
                                      </p:to>
                                    </p:set>
                                    <p:animEffect transition="in" filter="box(out)">
                                      <p:cBhvr>
                                        <p:cTn id="7" dur="500"/>
                                        <p:tgtEl>
                                          <p:spTgt spid="22119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2120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21194"/>
                                        </p:tgtEl>
                                        <p:attrNameLst>
                                          <p:attrName>style.visibility</p:attrName>
                                        </p:attrNameLst>
                                      </p:cBhvr>
                                      <p:to>
                                        <p:strVal val="visible"/>
                                      </p:to>
                                    </p:set>
                                    <p:animEffect transition="in" filter="box(in)">
                                      <p:cBhvr>
                                        <p:cTn id="16" dur="500"/>
                                        <p:tgtEl>
                                          <p:spTgt spid="2211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21191"/>
                                        </p:tgtEl>
                                        <p:attrNameLst>
                                          <p:attrName>style.visibility</p:attrName>
                                        </p:attrNameLst>
                                      </p:cBhvr>
                                      <p:to>
                                        <p:strVal val="visible"/>
                                      </p:to>
                                    </p:set>
                                    <p:anim calcmode="lin" valueType="num">
                                      <p:cBhvr additive="base">
                                        <p:cTn id="21" dur="500" fill="hold"/>
                                        <p:tgtEl>
                                          <p:spTgt spid="221191"/>
                                        </p:tgtEl>
                                        <p:attrNameLst>
                                          <p:attrName>ppt_x</p:attrName>
                                        </p:attrNameLst>
                                      </p:cBhvr>
                                      <p:tavLst>
                                        <p:tav tm="0">
                                          <p:val>
                                            <p:strVal val="#ppt_x"/>
                                          </p:val>
                                        </p:tav>
                                        <p:tav tm="100000">
                                          <p:val>
                                            <p:strVal val="#ppt_x"/>
                                          </p:val>
                                        </p:tav>
                                      </p:tavLst>
                                    </p:anim>
                                    <p:anim calcmode="lin" valueType="num">
                                      <p:cBhvr additive="base">
                                        <p:cTn id="22" dur="500" fill="hold"/>
                                        <p:tgtEl>
                                          <p:spTgt spid="22119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221196"/>
                                        </p:tgtEl>
                                        <p:attrNameLst>
                                          <p:attrName>style.visibility</p:attrName>
                                        </p:attrNameLst>
                                      </p:cBhvr>
                                      <p:to>
                                        <p:strVal val="visible"/>
                                      </p:to>
                                    </p:set>
                                    <p:animEffect transition="in" filter="strips(downLeft)">
                                      <p:cBhvr>
                                        <p:cTn id="27" dur="500"/>
                                        <p:tgtEl>
                                          <p:spTgt spid="221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1202"/>
                                        </p:tgtEl>
                                        <p:attrNameLst>
                                          <p:attrName>style.visibility</p:attrName>
                                        </p:attrNameLst>
                                      </p:cBhvr>
                                      <p:to>
                                        <p:strVal val="visible"/>
                                      </p:to>
                                    </p:set>
                                    <p:anim calcmode="lin" valueType="num">
                                      <p:cBhvr additive="base">
                                        <p:cTn id="32" dur="500" fill="hold"/>
                                        <p:tgtEl>
                                          <p:spTgt spid="221202"/>
                                        </p:tgtEl>
                                        <p:attrNameLst>
                                          <p:attrName>ppt_x</p:attrName>
                                        </p:attrNameLst>
                                      </p:cBhvr>
                                      <p:tavLst>
                                        <p:tav tm="0">
                                          <p:val>
                                            <p:strVal val="0-#ppt_w/2"/>
                                          </p:val>
                                        </p:tav>
                                        <p:tav tm="100000">
                                          <p:val>
                                            <p:strVal val="#ppt_x"/>
                                          </p:val>
                                        </p:tav>
                                      </p:tavLst>
                                    </p:anim>
                                    <p:anim calcmode="lin" valueType="num">
                                      <p:cBhvr additive="base">
                                        <p:cTn id="33" dur="500" fill="hold"/>
                                        <p:tgtEl>
                                          <p:spTgt spid="22120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21203"/>
                                        </p:tgtEl>
                                        <p:attrNameLst>
                                          <p:attrName>style.visibility</p:attrName>
                                        </p:attrNameLst>
                                      </p:cBhvr>
                                      <p:to>
                                        <p:strVal val="visible"/>
                                      </p:to>
                                    </p:set>
                                    <p:anim calcmode="lin" valueType="num">
                                      <p:cBhvr additive="base">
                                        <p:cTn id="38" dur="500" fill="hold"/>
                                        <p:tgtEl>
                                          <p:spTgt spid="221203"/>
                                        </p:tgtEl>
                                        <p:attrNameLst>
                                          <p:attrName>ppt_x</p:attrName>
                                        </p:attrNameLst>
                                      </p:cBhvr>
                                      <p:tavLst>
                                        <p:tav tm="0">
                                          <p:val>
                                            <p:strVal val="0-#ppt_w/2"/>
                                          </p:val>
                                        </p:tav>
                                        <p:tav tm="100000">
                                          <p:val>
                                            <p:strVal val="#ppt_x"/>
                                          </p:val>
                                        </p:tav>
                                      </p:tavLst>
                                    </p:anim>
                                    <p:anim calcmode="lin" valueType="num">
                                      <p:cBhvr additive="base">
                                        <p:cTn id="39" dur="500" fill="hold"/>
                                        <p:tgtEl>
                                          <p:spTgt spid="22120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21204"/>
                                        </p:tgtEl>
                                        <p:attrNameLst>
                                          <p:attrName>style.visibility</p:attrName>
                                        </p:attrNameLst>
                                      </p:cBhvr>
                                      <p:to>
                                        <p:strVal val="visible"/>
                                      </p:to>
                                    </p:set>
                                    <p:anim calcmode="lin" valueType="num">
                                      <p:cBhvr additive="base">
                                        <p:cTn id="44" dur="500" fill="hold"/>
                                        <p:tgtEl>
                                          <p:spTgt spid="221204"/>
                                        </p:tgtEl>
                                        <p:attrNameLst>
                                          <p:attrName>ppt_x</p:attrName>
                                        </p:attrNameLst>
                                      </p:cBhvr>
                                      <p:tavLst>
                                        <p:tav tm="0">
                                          <p:val>
                                            <p:strVal val="0-#ppt_w/2"/>
                                          </p:val>
                                        </p:tav>
                                        <p:tav tm="100000">
                                          <p:val>
                                            <p:strVal val="#ppt_x"/>
                                          </p:val>
                                        </p:tav>
                                      </p:tavLst>
                                    </p:anim>
                                    <p:anim calcmode="lin" valueType="num">
                                      <p:cBhvr additive="base">
                                        <p:cTn id="45" dur="500" fill="hold"/>
                                        <p:tgtEl>
                                          <p:spTgt spid="22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2" grpId="0"/>
      <p:bldP spid="221203" grpId="0"/>
      <p:bldP spid="2212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9" name="Text Box 7">
            <a:extLst>
              <a:ext uri="{FF2B5EF4-FFF2-40B4-BE49-F238E27FC236}">
                <a16:creationId xmlns:a16="http://schemas.microsoft.com/office/drawing/2014/main" id="{9D1CAEF9-7CB0-40A0-8626-A6CB75C35F06}"/>
              </a:ext>
            </a:extLst>
          </p:cNvPr>
          <p:cNvSpPr txBox="1">
            <a:spLocks noChangeArrowheads="1"/>
          </p:cNvSpPr>
          <p:nvPr/>
        </p:nvSpPr>
        <p:spPr bwMode="auto">
          <a:xfrm>
            <a:off x="755650" y="1341438"/>
            <a:ext cx="32035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3"/>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阻抗变换关系</a:t>
            </a:r>
          </a:p>
        </p:txBody>
      </p:sp>
      <p:graphicFrame>
        <p:nvGraphicFramePr>
          <p:cNvPr id="218120" name="Object 8">
            <a:extLst>
              <a:ext uri="{FF2B5EF4-FFF2-40B4-BE49-F238E27FC236}">
                <a16:creationId xmlns:a16="http://schemas.microsoft.com/office/drawing/2014/main" id="{CF631FA9-B2A5-4242-8C8C-101D6A59B61A}"/>
              </a:ext>
            </a:extLst>
          </p:cNvPr>
          <p:cNvGraphicFramePr>
            <a:graphicFrameLocks noChangeAspect="1"/>
          </p:cNvGraphicFramePr>
          <p:nvPr/>
        </p:nvGraphicFramePr>
        <p:xfrm>
          <a:off x="719138" y="2997200"/>
          <a:ext cx="4938712" cy="1127125"/>
        </p:xfrm>
        <a:graphic>
          <a:graphicData uri="http://schemas.openxmlformats.org/presentationml/2006/ole">
            <mc:AlternateContent xmlns:mc="http://schemas.openxmlformats.org/markup-compatibility/2006">
              <mc:Choice xmlns:v="urn:schemas-microsoft-com:vml" Requires="v">
                <p:oleObj spid="_x0000_s218236" name="公式" r:id="rId3" imgW="2171520" imgH="495000" progId="Equation.3">
                  <p:embed/>
                </p:oleObj>
              </mc:Choice>
              <mc:Fallback>
                <p:oleObj name="公式" r:id="rId3" imgW="2171520" imgH="495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2997200"/>
                        <a:ext cx="493871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8121" name="Group 9">
            <a:extLst>
              <a:ext uri="{FF2B5EF4-FFF2-40B4-BE49-F238E27FC236}">
                <a16:creationId xmlns:a16="http://schemas.microsoft.com/office/drawing/2014/main" id="{60F108D8-47C6-4417-9E63-B803AED9B1E4}"/>
              </a:ext>
            </a:extLst>
          </p:cNvPr>
          <p:cNvGrpSpPr>
            <a:grpSpLocks/>
          </p:cNvGrpSpPr>
          <p:nvPr/>
        </p:nvGrpSpPr>
        <p:grpSpPr bwMode="auto">
          <a:xfrm>
            <a:off x="539750" y="5084763"/>
            <a:ext cx="1949450" cy="850900"/>
            <a:chOff x="385" y="3022"/>
            <a:chExt cx="1228" cy="536"/>
          </a:xfrm>
        </p:grpSpPr>
        <p:pic>
          <p:nvPicPr>
            <p:cNvPr id="218122" name="Picture 10" descr="123">
              <a:extLst>
                <a:ext uri="{FF2B5EF4-FFF2-40B4-BE49-F238E27FC236}">
                  <a16:creationId xmlns:a16="http://schemas.microsoft.com/office/drawing/2014/main" id="{9748F2F8-815A-4C17-83A5-A64E19930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8123" name="Text Box 11">
              <a:extLst>
                <a:ext uri="{FF2B5EF4-FFF2-40B4-BE49-F238E27FC236}">
                  <a16:creationId xmlns:a16="http://schemas.microsoft.com/office/drawing/2014/main" id="{6DAA8778-C69E-46C7-9F67-929DD43E186D}"/>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注意   </a:t>
              </a:r>
            </a:p>
          </p:txBody>
        </p:sp>
      </p:grpSp>
      <p:sp>
        <p:nvSpPr>
          <p:cNvPr id="218124" name="Text Box 12">
            <a:extLst>
              <a:ext uri="{FF2B5EF4-FFF2-40B4-BE49-F238E27FC236}">
                <a16:creationId xmlns:a16="http://schemas.microsoft.com/office/drawing/2014/main" id="{6B5F1575-255B-4757-8A50-6904257DDA56}"/>
              </a:ext>
            </a:extLst>
          </p:cNvPr>
          <p:cNvSpPr txBox="1">
            <a:spLocks noChangeArrowheads="1"/>
          </p:cNvSpPr>
          <p:nvPr/>
        </p:nvSpPr>
        <p:spPr bwMode="auto">
          <a:xfrm>
            <a:off x="539750" y="5192713"/>
            <a:ext cx="7632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理想变压器的阻抗变换只改变阻抗的大小，不改变阻抗的性质。</a:t>
            </a:r>
          </a:p>
        </p:txBody>
      </p:sp>
      <p:sp>
        <p:nvSpPr>
          <p:cNvPr id="218125" name="AutoShape 13">
            <a:extLst>
              <a:ext uri="{FF2B5EF4-FFF2-40B4-BE49-F238E27FC236}">
                <a16:creationId xmlns:a16="http://schemas.microsoft.com/office/drawing/2014/main" id="{0855DCA0-2D6B-4E1B-AB92-B90A871F548E}"/>
              </a:ext>
            </a:extLst>
          </p:cNvPr>
          <p:cNvSpPr>
            <a:spLocks noChangeArrowheads="1"/>
          </p:cNvSpPr>
          <p:nvPr/>
        </p:nvSpPr>
        <p:spPr bwMode="auto">
          <a:xfrm rot="5400000">
            <a:off x="5796757" y="3717131"/>
            <a:ext cx="647700" cy="792163"/>
          </a:xfrm>
          <a:custGeom>
            <a:avLst/>
            <a:gdLst>
              <a:gd name="G0" fmla="+- 9741 0 0"/>
              <a:gd name="G1" fmla="+- 17576 0 0"/>
              <a:gd name="G2" fmla="+- 7185 0 0"/>
              <a:gd name="G3" fmla="*/ 9741 1 2"/>
              <a:gd name="G4" fmla="+- G3 10800 0"/>
              <a:gd name="G5" fmla="+- 21600 9741 17576"/>
              <a:gd name="G6" fmla="+- 17576 7185 0"/>
              <a:gd name="G7" fmla="*/ G6 1 2"/>
              <a:gd name="G8" fmla="*/ 17576 2 1"/>
              <a:gd name="G9" fmla="+- G8 0 21600"/>
              <a:gd name="G10" fmla="*/ 21600 G0 G1"/>
              <a:gd name="G11" fmla="*/ 21600 G4 G1"/>
              <a:gd name="G12" fmla="*/ 21600 G5 G1"/>
              <a:gd name="G13" fmla="*/ 21600 G7 G1"/>
              <a:gd name="G14" fmla="*/ 17576 1 2"/>
              <a:gd name="G15" fmla="+- G5 0 G4"/>
              <a:gd name="G16" fmla="+- G0 0 G4"/>
              <a:gd name="G17" fmla="*/ G2 G15 G16"/>
              <a:gd name="T0" fmla="*/ 15671 w 21600"/>
              <a:gd name="T1" fmla="*/ 0 h 21600"/>
              <a:gd name="T2" fmla="*/ 9741 w 21600"/>
              <a:gd name="T3" fmla="*/ 7185 h 21600"/>
              <a:gd name="T4" fmla="*/ 0 w 21600"/>
              <a:gd name="T5" fmla="*/ 19259 h 21600"/>
              <a:gd name="T6" fmla="*/ 8788 w 21600"/>
              <a:gd name="T7" fmla="*/ 21600 h 21600"/>
              <a:gd name="T8" fmla="*/ 17576 w 21600"/>
              <a:gd name="T9" fmla="*/ 15216 h 21600"/>
              <a:gd name="T10" fmla="*/ 21600 w 21600"/>
              <a:gd name="T11" fmla="*/ 7185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71" y="0"/>
                </a:moveTo>
                <a:lnTo>
                  <a:pt x="9741" y="7185"/>
                </a:lnTo>
                <a:lnTo>
                  <a:pt x="13765" y="7185"/>
                </a:lnTo>
                <a:lnTo>
                  <a:pt x="13765" y="16916"/>
                </a:lnTo>
                <a:lnTo>
                  <a:pt x="0" y="16916"/>
                </a:lnTo>
                <a:lnTo>
                  <a:pt x="0" y="21600"/>
                </a:lnTo>
                <a:lnTo>
                  <a:pt x="17576" y="21600"/>
                </a:lnTo>
                <a:lnTo>
                  <a:pt x="17576" y="7185"/>
                </a:lnTo>
                <a:lnTo>
                  <a:pt x="21600" y="7185"/>
                </a:lnTo>
                <a:close/>
              </a:path>
            </a:pathLst>
          </a:cu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8126" name="Group 14">
            <a:extLst>
              <a:ext uri="{FF2B5EF4-FFF2-40B4-BE49-F238E27FC236}">
                <a16:creationId xmlns:a16="http://schemas.microsoft.com/office/drawing/2014/main" id="{C09C21B8-8C37-472F-A8FC-2ADA2C46E198}"/>
              </a:ext>
            </a:extLst>
          </p:cNvPr>
          <p:cNvGrpSpPr>
            <a:grpSpLocks/>
          </p:cNvGrpSpPr>
          <p:nvPr/>
        </p:nvGrpSpPr>
        <p:grpSpPr bwMode="auto">
          <a:xfrm>
            <a:off x="6643688" y="3392488"/>
            <a:ext cx="2500312" cy="1584325"/>
            <a:chOff x="3061" y="2523"/>
            <a:chExt cx="1575" cy="998"/>
          </a:xfrm>
        </p:grpSpPr>
        <p:sp>
          <p:nvSpPr>
            <p:cNvPr id="218127" name="Text Box 15">
              <a:extLst>
                <a:ext uri="{FF2B5EF4-FFF2-40B4-BE49-F238E27FC236}">
                  <a16:creationId xmlns:a16="http://schemas.microsoft.com/office/drawing/2014/main" id="{436C9ADA-932F-4443-AEF9-DF31A8AF9580}"/>
                </a:ext>
              </a:extLst>
            </p:cNvPr>
            <p:cNvSpPr txBox="1">
              <a:spLocks noChangeArrowheads="1"/>
            </p:cNvSpPr>
            <p:nvPr/>
          </p:nvSpPr>
          <p:spPr bwMode="auto">
            <a:xfrm>
              <a:off x="3923" y="2886"/>
              <a:ext cx="7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baseline="30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Z</a:t>
              </a:r>
            </a:p>
          </p:txBody>
        </p:sp>
        <p:grpSp>
          <p:nvGrpSpPr>
            <p:cNvPr id="218128" name="Group 16">
              <a:extLst>
                <a:ext uri="{FF2B5EF4-FFF2-40B4-BE49-F238E27FC236}">
                  <a16:creationId xmlns:a16="http://schemas.microsoft.com/office/drawing/2014/main" id="{5B0862D2-81EF-4861-A7ED-CB963ED48323}"/>
                </a:ext>
              </a:extLst>
            </p:cNvPr>
            <p:cNvGrpSpPr>
              <a:grpSpLocks/>
            </p:cNvGrpSpPr>
            <p:nvPr/>
          </p:nvGrpSpPr>
          <p:grpSpPr bwMode="auto">
            <a:xfrm>
              <a:off x="3061" y="2523"/>
              <a:ext cx="898" cy="998"/>
              <a:chOff x="3379" y="1979"/>
              <a:chExt cx="898" cy="998"/>
            </a:xfrm>
          </p:grpSpPr>
          <p:sp>
            <p:nvSpPr>
              <p:cNvPr id="218129" name="Line 17">
                <a:extLst>
                  <a:ext uri="{FF2B5EF4-FFF2-40B4-BE49-F238E27FC236}">
                    <a16:creationId xmlns:a16="http://schemas.microsoft.com/office/drawing/2014/main" id="{40975803-25B7-4813-BF86-3EED760F6C75}"/>
                  </a:ext>
                </a:extLst>
              </p:cNvPr>
              <p:cNvSpPr>
                <a:spLocks noChangeShapeType="1"/>
              </p:cNvSpPr>
              <p:nvPr/>
            </p:nvSpPr>
            <p:spPr bwMode="auto">
              <a:xfrm flipH="1">
                <a:off x="3515" y="2931"/>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0" name="Oval 18">
                <a:extLst>
                  <a:ext uri="{FF2B5EF4-FFF2-40B4-BE49-F238E27FC236}">
                    <a16:creationId xmlns:a16="http://schemas.microsoft.com/office/drawing/2014/main" id="{BC08FA69-9E23-4AA3-A918-FD4CA8888AF2}"/>
                  </a:ext>
                </a:extLst>
              </p:cNvPr>
              <p:cNvSpPr>
                <a:spLocks noChangeArrowheads="1"/>
              </p:cNvSpPr>
              <p:nvPr/>
            </p:nvSpPr>
            <p:spPr bwMode="auto">
              <a:xfrm flipH="1">
                <a:off x="3424" y="1979"/>
                <a:ext cx="90" cy="9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1" name="Text Box 19">
                <a:extLst>
                  <a:ext uri="{FF2B5EF4-FFF2-40B4-BE49-F238E27FC236}">
                    <a16:creationId xmlns:a16="http://schemas.microsoft.com/office/drawing/2014/main" id="{7A3548B7-E681-4A6D-B96F-B1E04BDB53F4}"/>
                  </a:ext>
                </a:extLst>
              </p:cNvPr>
              <p:cNvSpPr txBox="1">
                <a:spLocks noChangeArrowheads="1"/>
              </p:cNvSpPr>
              <p:nvPr/>
            </p:nvSpPr>
            <p:spPr bwMode="auto">
              <a:xfrm>
                <a:off x="3379" y="202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32" name="Text Box 20">
                <a:extLst>
                  <a:ext uri="{FF2B5EF4-FFF2-40B4-BE49-F238E27FC236}">
                    <a16:creationId xmlns:a16="http://schemas.microsoft.com/office/drawing/2014/main" id="{92C93E4A-EA5A-412B-A5F3-A022FCC086D3}"/>
                  </a:ext>
                </a:extLst>
              </p:cNvPr>
              <p:cNvSpPr txBox="1">
                <a:spLocks noChangeArrowheads="1"/>
              </p:cNvSpPr>
              <p:nvPr/>
            </p:nvSpPr>
            <p:spPr bwMode="auto">
              <a:xfrm>
                <a:off x="3379" y="260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18133" name="Object 21">
                <a:extLst>
                  <a:ext uri="{FF2B5EF4-FFF2-40B4-BE49-F238E27FC236}">
                    <a16:creationId xmlns:a16="http://schemas.microsoft.com/office/drawing/2014/main" id="{1D80DDC6-C91A-4545-9A68-FB05322D4F93}"/>
                  </a:ext>
                </a:extLst>
              </p:cNvPr>
              <p:cNvGraphicFramePr>
                <a:graphicFrameLocks noChangeAspect="1"/>
              </p:cNvGraphicFramePr>
              <p:nvPr/>
            </p:nvGraphicFramePr>
            <p:xfrm>
              <a:off x="3379" y="2251"/>
              <a:ext cx="235" cy="451"/>
            </p:xfrm>
            <a:graphic>
              <a:graphicData uri="http://schemas.openxmlformats.org/presentationml/2006/ole">
                <mc:AlternateContent xmlns:mc="http://schemas.openxmlformats.org/markup-compatibility/2006">
                  <mc:Choice xmlns:v="urn:schemas-microsoft-com:vml" Requires="v">
                    <p:oleObj spid="_x0000_s218237" name="公式" r:id="rId6" imgW="203040" imgH="355320" progId="Equation.3">
                      <p:embed/>
                    </p:oleObj>
                  </mc:Choice>
                  <mc:Fallback>
                    <p:oleObj name="公式" r:id="rId6" imgW="203040" imgH="35532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 y="225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34" name="Line 22">
                <a:extLst>
                  <a:ext uri="{FF2B5EF4-FFF2-40B4-BE49-F238E27FC236}">
                    <a16:creationId xmlns:a16="http://schemas.microsoft.com/office/drawing/2014/main" id="{4880A812-C30D-44CB-9003-5C361AF21D28}"/>
                  </a:ext>
                </a:extLst>
              </p:cNvPr>
              <p:cNvSpPr>
                <a:spLocks noChangeShapeType="1"/>
              </p:cNvSpPr>
              <p:nvPr/>
            </p:nvSpPr>
            <p:spPr bwMode="auto">
              <a:xfrm>
                <a:off x="4195" y="2024"/>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5" name="Rectangle 23">
                <a:extLst>
                  <a:ext uri="{FF2B5EF4-FFF2-40B4-BE49-F238E27FC236}">
                    <a16:creationId xmlns:a16="http://schemas.microsoft.com/office/drawing/2014/main" id="{8CA3D81C-69B3-4076-84CA-837209BF58E9}"/>
                  </a:ext>
                </a:extLst>
              </p:cNvPr>
              <p:cNvSpPr>
                <a:spLocks noChangeArrowheads="1"/>
              </p:cNvSpPr>
              <p:nvPr/>
            </p:nvSpPr>
            <p:spPr bwMode="auto">
              <a:xfrm>
                <a:off x="4150" y="2341"/>
                <a:ext cx="127" cy="318"/>
              </a:xfrm>
              <a:prstGeom prst="rect">
                <a:avLst/>
              </a:prstGeom>
              <a:solidFill>
                <a:schemeClr val="tx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6" name="Line 24">
                <a:extLst>
                  <a:ext uri="{FF2B5EF4-FFF2-40B4-BE49-F238E27FC236}">
                    <a16:creationId xmlns:a16="http://schemas.microsoft.com/office/drawing/2014/main" id="{74CB1F7E-1315-464F-8153-E7B352E46FA9}"/>
                  </a:ext>
                </a:extLst>
              </p:cNvPr>
              <p:cNvSpPr>
                <a:spLocks noChangeShapeType="1"/>
              </p:cNvSpPr>
              <p:nvPr/>
            </p:nvSpPr>
            <p:spPr bwMode="auto">
              <a:xfrm flipH="1">
                <a:off x="3515" y="2024"/>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7" name="Oval 25">
                <a:extLst>
                  <a:ext uri="{FF2B5EF4-FFF2-40B4-BE49-F238E27FC236}">
                    <a16:creationId xmlns:a16="http://schemas.microsoft.com/office/drawing/2014/main" id="{1523651E-00CD-4D41-A763-2423FDDF88D9}"/>
                  </a:ext>
                </a:extLst>
              </p:cNvPr>
              <p:cNvSpPr>
                <a:spLocks noChangeArrowheads="1"/>
              </p:cNvSpPr>
              <p:nvPr/>
            </p:nvSpPr>
            <p:spPr bwMode="auto">
              <a:xfrm flipH="1">
                <a:off x="3424" y="2886"/>
                <a:ext cx="90" cy="9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218216" name="Group 104">
            <a:extLst>
              <a:ext uri="{FF2B5EF4-FFF2-40B4-BE49-F238E27FC236}">
                <a16:creationId xmlns:a16="http://schemas.microsoft.com/office/drawing/2014/main" id="{D56C3F51-5AAA-4322-BAA8-22CE54D339E2}"/>
              </a:ext>
            </a:extLst>
          </p:cNvPr>
          <p:cNvGrpSpPr>
            <a:grpSpLocks/>
          </p:cNvGrpSpPr>
          <p:nvPr/>
        </p:nvGrpSpPr>
        <p:grpSpPr bwMode="auto">
          <a:xfrm>
            <a:off x="4787900" y="728663"/>
            <a:ext cx="3673475" cy="2233612"/>
            <a:chOff x="3016" y="459"/>
            <a:chExt cx="2314" cy="1407"/>
          </a:xfrm>
        </p:grpSpPr>
        <p:sp>
          <p:nvSpPr>
            <p:cNvPr id="218179" name="Rectangle 67">
              <a:extLst>
                <a:ext uri="{FF2B5EF4-FFF2-40B4-BE49-F238E27FC236}">
                  <a16:creationId xmlns:a16="http://schemas.microsoft.com/office/drawing/2014/main" id="{9EF006BB-C95A-4670-810C-B61D52C680FF}"/>
                </a:ext>
              </a:extLst>
            </p:cNvPr>
            <p:cNvSpPr>
              <a:spLocks noChangeArrowheads="1"/>
            </p:cNvSpPr>
            <p:nvPr/>
          </p:nvSpPr>
          <p:spPr bwMode="auto">
            <a:xfrm>
              <a:off x="3016" y="595"/>
              <a:ext cx="2314" cy="127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0" name="Text Box 68">
              <a:extLst>
                <a:ext uri="{FF2B5EF4-FFF2-40B4-BE49-F238E27FC236}">
                  <a16:creationId xmlns:a16="http://schemas.microsoft.com/office/drawing/2014/main" id="{22926553-0673-4856-A84C-6915A7BA020D}"/>
                </a:ext>
              </a:extLst>
            </p:cNvPr>
            <p:cNvSpPr txBox="1">
              <a:spLocks noChangeArrowheads="1"/>
            </p:cNvSpPr>
            <p:nvPr/>
          </p:nvSpPr>
          <p:spPr bwMode="auto">
            <a:xfrm>
              <a:off x="4740" y="86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81" name="Text Box 69">
              <a:extLst>
                <a:ext uri="{FF2B5EF4-FFF2-40B4-BE49-F238E27FC236}">
                  <a16:creationId xmlns:a16="http://schemas.microsoft.com/office/drawing/2014/main" id="{D45430AC-EEFE-4550-873F-DEF72AD08FCE}"/>
                </a:ext>
              </a:extLst>
            </p:cNvPr>
            <p:cNvSpPr txBox="1">
              <a:spLocks noChangeArrowheads="1"/>
            </p:cNvSpPr>
            <p:nvPr/>
          </p:nvSpPr>
          <p:spPr bwMode="auto">
            <a:xfrm>
              <a:off x="4740" y="13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graphicFrame>
          <p:nvGraphicFramePr>
            <p:cNvPr id="218182" name="Object 70">
              <a:extLst>
                <a:ext uri="{FF2B5EF4-FFF2-40B4-BE49-F238E27FC236}">
                  <a16:creationId xmlns:a16="http://schemas.microsoft.com/office/drawing/2014/main" id="{54E46DC6-DE2D-405B-85A1-D97A17A2AD13}"/>
                </a:ext>
              </a:extLst>
            </p:cNvPr>
            <p:cNvGraphicFramePr>
              <a:graphicFrameLocks noChangeAspect="1"/>
            </p:cNvGraphicFramePr>
            <p:nvPr/>
          </p:nvGraphicFramePr>
          <p:xfrm>
            <a:off x="3425" y="459"/>
            <a:ext cx="201" cy="424"/>
          </p:xfrm>
          <a:graphic>
            <a:graphicData uri="http://schemas.openxmlformats.org/presentationml/2006/ole">
              <mc:AlternateContent xmlns:mc="http://schemas.openxmlformats.org/markup-compatibility/2006">
                <mc:Choice xmlns:v="urn:schemas-microsoft-com:vml" Requires="v">
                  <p:oleObj spid="_x0000_s218238" name="公式" r:id="rId8" imgW="152280" imgH="342720" progId="Equation.3">
                    <p:embed/>
                  </p:oleObj>
                </mc:Choice>
                <mc:Fallback>
                  <p:oleObj name="公式" r:id="rId8" imgW="152280" imgH="342720" progId="Equation.3">
                    <p:embed/>
                    <p:pic>
                      <p:nvPicPr>
                        <p:cNvPr id="0"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5" y="459"/>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3" name="Object 71">
              <a:extLst>
                <a:ext uri="{FF2B5EF4-FFF2-40B4-BE49-F238E27FC236}">
                  <a16:creationId xmlns:a16="http://schemas.microsoft.com/office/drawing/2014/main" id="{418ACCCF-A355-439B-8B39-22748DB2B75A}"/>
                </a:ext>
              </a:extLst>
            </p:cNvPr>
            <p:cNvGraphicFramePr>
              <a:graphicFrameLocks noChangeAspect="1"/>
            </p:cNvGraphicFramePr>
            <p:nvPr/>
          </p:nvGraphicFramePr>
          <p:xfrm>
            <a:off x="4559" y="477"/>
            <a:ext cx="223" cy="432"/>
          </p:xfrm>
          <a:graphic>
            <a:graphicData uri="http://schemas.openxmlformats.org/presentationml/2006/ole">
              <mc:AlternateContent xmlns:mc="http://schemas.openxmlformats.org/markup-compatibility/2006">
                <mc:Choice xmlns:v="urn:schemas-microsoft-com:vml" Requires="v">
                  <p:oleObj spid="_x0000_s218239" name="公式" r:id="rId10" imgW="164880" imgH="342720" progId="Equation.3">
                    <p:embed/>
                  </p:oleObj>
                </mc:Choice>
                <mc:Fallback>
                  <p:oleObj name="公式" r:id="rId10" imgW="164880" imgH="342720" progId="Equation.3">
                    <p:embed/>
                    <p:pic>
                      <p:nvPicPr>
                        <p:cNvPr id="0" name="Object 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9" y="477"/>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4" name="Object 72">
              <a:extLst>
                <a:ext uri="{FF2B5EF4-FFF2-40B4-BE49-F238E27FC236}">
                  <a16:creationId xmlns:a16="http://schemas.microsoft.com/office/drawing/2014/main" id="{2B7E073F-7127-4FE1-A51D-BED06E15A083}"/>
                </a:ext>
              </a:extLst>
            </p:cNvPr>
            <p:cNvGraphicFramePr>
              <a:graphicFrameLocks noChangeAspect="1"/>
            </p:cNvGraphicFramePr>
            <p:nvPr/>
          </p:nvGraphicFramePr>
          <p:xfrm>
            <a:off x="4695" y="1003"/>
            <a:ext cx="247" cy="448"/>
          </p:xfrm>
          <a:graphic>
            <a:graphicData uri="http://schemas.openxmlformats.org/presentationml/2006/ole">
              <mc:AlternateContent xmlns:mc="http://schemas.openxmlformats.org/markup-compatibility/2006">
                <mc:Choice xmlns:v="urn:schemas-microsoft-com:vml" Requires="v">
                  <p:oleObj spid="_x0000_s218240" name="公式" r:id="rId12" imgW="215640" imgH="355320" progId="Equation.3">
                    <p:embed/>
                  </p:oleObj>
                </mc:Choice>
                <mc:Fallback>
                  <p:oleObj name="公式" r:id="rId12" imgW="215640" imgH="355320" progId="Equation.3">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5" y="1003"/>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5" name="Object 73">
              <a:extLst>
                <a:ext uri="{FF2B5EF4-FFF2-40B4-BE49-F238E27FC236}">
                  <a16:creationId xmlns:a16="http://schemas.microsoft.com/office/drawing/2014/main" id="{55250036-F964-4B7C-AE02-843BF68FA034}"/>
                </a:ext>
              </a:extLst>
            </p:cNvPr>
            <p:cNvGraphicFramePr>
              <a:graphicFrameLocks noChangeAspect="1"/>
            </p:cNvGraphicFramePr>
            <p:nvPr/>
          </p:nvGraphicFramePr>
          <p:xfrm>
            <a:off x="3107" y="1049"/>
            <a:ext cx="235" cy="451"/>
          </p:xfrm>
          <a:graphic>
            <a:graphicData uri="http://schemas.openxmlformats.org/presentationml/2006/ole">
              <mc:AlternateContent xmlns:mc="http://schemas.openxmlformats.org/markup-compatibility/2006">
                <mc:Choice xmlns:v="urn:schemas-microsoft-com:vml" Requires="v">
                  <p:oleObj spid="_x0000_s218241" name="公式" r:id="rId14" imgW="203040" imgH="355320" progId="Equation.3">
                    <p:embed/>
                  </p:oleObj>
                </mc:Choice>
                <mc:Fallback>
                  <p:oleObj name="公式" r:id="rId14" imgW="203040" imgH="355320"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07" y="1049"/>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86" name="Line 74">
              <a:extLst>
                <a:ext uri="{FF2B5EF4-FFF2-40B4-BE49-F238E27FC236}">
                  <a16:creationId xmlns:a16="http://schemas.microsoft.com/office/drawing/2014/main" id="{1A2B9C26-F325-401C-8A51-94593D4A6C3E}"/>
                </a:ext>
              </a:extLst>
            </p:cNvPr>
            <p:cNvSpPr>
              <a:spLocks noChangeShapeType="1"/>
            </p:cNvSpPr>
            <p:nvPr/>
          </p:nvSpPr>
          <p:spPr bwMode="auto">
            <a:xfrm>
              <a:off x="5012" y="913"/>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7" name="Text Box 75">
              <a:extLst>
                <a:ext uri="{FF2B5EF4-FFF2-40B4-BE49-F238E27FC236}">
                  <a16:creationId xmlns:a16="http://schemas.microsoft.com/office/drawing/2014/main" id="{99AEA7E9-FDD5-4268-8E24-77638816E905}"/>
                </a:ext>
              </a:extLst>
            </p:cNvPr>
            <p:cNvSpPr txBox="1">
              <a:spLocks noChangeArrowheads="1"/>
            </p:cNvSpPr>
            <p:nvPr/>
          </p:nvSpPr>
          <p:spPr bwMode="auto">
            <a:xfrm>
              <a:off x="5049" y="1139"/>
              <a:ext cx="1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218188" name="Rectangle 76">
              <a:extLst>
                <a:ext uri="{FF2B5EF4-FFF2-40B4-BE49-F238E27FC236}">
                  <a16:creationId xmlns:a16="http://schemas.microsoft.com/office/drawing/2014/main" id="{A1CE4033-3A68-4284-BE36-4F42AFE92257}"/>
                </a:ext>
              </a:extLst>
            </p:cNvPr>
            <p:cNvSpPr>
              <a:spLocks noChangeArrowheads="1"/>
            </p:cNvSpPr>
            <p:nvPr/>
          </p:nvSpPr>
          <p:spPr bwMode="auto">
            <a:xfrm>
              <a:off x="4940" y="1139"/>
              <a:ext cx="127" cy="318"/>
            </a:xfrm>
            <a:prstGeom prst="rect">
              <a:avLst/>
            </a:prstGeom>
            <a:solidFill>
              <a:schemeClr val="tx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9" name="Line 77">
              <a:extLst>
                <a:ext uri="{FF2B5EF4-FFF2-40B4-BE49-F238E27FC236}">
                  <a16:creationId xmlns:a16="http://schemas.microsoft.com/office/drawing/2014/main" id="{9C87BE49-586F-421C-AB15-746331576CDD}"/>
                </a:ext>
              </a:extLst>
            </p:cNvPr>
            <p:cNvSpPr>
              <a:spLocks noChangeShapeType="1"/>
            </p:cNvSpPr>
            <p:nvPr/>
          </p:nvSpPr>
          <p:spPr bwMode="auto">
            <a:xfrm flipV="1">
              <a:off x="3969" y="913"/>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0" name="Line 78">
              <a:extLst>
                <a:ext uri="{FF2B5EF4-FFF2-40B4-BE49-F238E27FC236}">
                  <a16:creationId xmlns:a16="http://schemas.microsoft.com/office/drawing/2014/main" id="{1C73760A-B479-43DD-B87F-9244B1BE8E17}"/>
                </a:ext>
              </a:extLst>
            </p:cNvPr>
            <p:cNvSpPr>
              <a:spLocks noChangeShapeType="1"/>
            </p:cNvSpPr>
            <p:nvPr/>
          </p:nvSpPr>
          <p:spPr bwMode="auto">
            <a:xfrm flipH="1" flipV="1">
              <a:off x="3969" y="15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1" name="Line 79">
              <a:extLst>
                <a:ext uri="{FF2B5EF4-FFF2-40B4-BE49-F238E27FC236}">
                  <a16:creationId xmlns:a16="http://schemas.microsoft.com/office/drawing/2014/main" id="{55E50488-4D9E-4DA8-8B98-68315E19B14A}"/>
                </a:ext>
              </a:extLst>
            </p:cNvPr>
            <p:cNvSpPr>
              <a:spLocks noChangeShapeType="1"/>
            </p:cNvSpPr>
            <p:nvPr/>
          </p:nvSpPr>
          <p:spPr bwMode="auto">
            <a:xfrm>
              <a:off x="3288" y="1729"/>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2" name="Text Box 80">
              <a:extLst>
                <a:ext uri="{FF2B5EF4-FFF2-40B4-BE49-F238E27FC236}">
                  <a16:creationId xmlns:a16="http://schemas.microsoft.com/office/drawing/2014/main" id="{318DC073-2AE9-4CD1-B6CB-54019EC06122}"/>
                </a:ext>
              </a:extLst>
            </p:cNvPr>
            <p:cNvSpPr txBox="1">
              <a:spLocks noChangeArrowheads="1"/>
            </p:cNvSpPr>
            <p:nvPr/>
          </p:nvSpPr>
          <p:spPr bwMode="auto">
            <a:xfrm>
              <a:off x="3751" y="1057"/>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3" name="Text Box 81">
              <a:extLst>
                <a:ext uri="{FF2B5EF4-FFF2-40B4-BE49-F238E27FC236}">
                  <a16:creationId xmlns:a16="http://schemas.microsoft.com/office/drawing/2014/main" id="{DB431C0B-CCA6-4858-86FB-0F8FD987171F}"/>
                </a:ext>
              </a:extLst>
            </p:cNvPr>
            <p:cNvSpPr txBox="1">
              <a:spLocks noChangeArrowheads="1"/>
            </p:cNvSpPr>
            <p:nvPr/>
          </p:nvSpPr>
          <p:spPr bwMode="auto">
            <a:xfrm>
              <a:off x="4332" y="1067"/>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4" name="Text Box 82">
              <a:extLst>
                <a:ext uri="{FF2B5EF4-FFF2-40B4-BE49-F238E27FC236}">
                  <a16:creationId xmlns:a16="http://schemas.microsoft.com/office/drawing/2014/main" id="{939C4E77-6442-45EB-99E8-468BAC9607E3}"/>
                </a:ext>
              </a:extLst>
            </p:cNvPr>
            <p:cNvSpPr txBox="1">
              <a:spLocks noChangeArrowheads="1"/>
            </p:cNvSpPr>
            <p:nvPr/>
          </p:nvSpPr>
          <p:spPr bwMode="auto">
            <a:xfrm>
              <a:off x="3969" y="68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8195" name="Text Box 83">
              <a:extLst>
                <a:ext uri="{FF2B5EF4-FFF2-40B4-BE49-F238E27FC236}">
                  <a16:creationId xmlns:a16="http://schemas.microsoft.com/office/drawing/2014/main" id="{2AAF1328-DD31-4108-9D04-1F8A36D86014}"/>
                </a:ext>
              </a:extLst>
            </p:cNvPr>
            <p:cNvSpPr txBox="1">
              <a:spLocks noChangeArrowheads="1"/>
            </p:cNvSpPr>
            <p:nvPr/>
          </p:nvSpPr>
          <p:spPr bwMode="auto">
            <a:xfrm>
              <a:off x="3107" y="958"/>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6" name="Text Box 84">
              <a:extLst>
                <a:ext uri="{FF2B5EF4-FFF2-40B4-BE49-F238E27FC236}">
                  <a16:creationId xmlns:a16="http://schemas.microsoft.com/office/drawing/2014/main" id="{749A5DB5-3060-45B9-A099-BC2CFE75C320}"/>
                </a:ext>
              </a:extLst>
            </p:cNvPr>
            <p:cNvSpPr txBox="1">
              <a:spLocks noChangeArrowheads="1"/>
            </p:cNvSpPr>
            <p:nvPr/>
          </p:nvSpPr>
          <p:spPr bwMode="auto">
            <a:xfrm>
              <a:off x="3107" y="12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8197" name="Line 85">
              <a:extLst>
                <a:ext uri="{FF2B5EF4-FFF2-40B4-BE49-F238E27FC236}">
                  <a16:creationId xmlns:a16="http://schemas.microsoft.com/office/drawing/2014/main" id="{C5D3F08D-FB78-4FA6-A485-6FE38A1E2EB8}"/>
                </a:ext>
              </a:extLst>
            </p:cNvPr>
            <p:cNvSpPr>
              <a:spLocks noChangeShapeType="1"/>
            </p:cNvSpPr>
            <p:nvPr/>
          </p:nvSpPr>
          <p:spPr bwMode="auto">
            <a:xfrm>
              <a:off x="4331" y="1729"/>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8" name="Line 86">
              <a:extLst>
                <a:ext uri="{FF2B5EF4-FFF2-40B4-BE49-F238E27FC236}">
                  <a16:creationId xmlns:a16="http://schemas.microsoft.com/office/drawing/2014/main" id="{EAD89EFB-B6CE-4E2B-9C14-6B61D8D90274}"/>
                </a:ext>
              </a:extLst>
            </p:cNvPr>
            <p:cNvSpPr>
              <a:spLocks noChangeShapeType="1"/>
            </p:cNvSpPr>
            <p:nvPr/>
          </p:nvSpPr>
          <p:spPr bwMode="auto">
            <a:xfrm>
              <a:off x="4331" y="913"/>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9" name="Line 87">
              <a:extLst>
                <a:ext uri="{FF2B5EF4-FFF2-40B4-BE49-F238E27FC236}">
                  <a16:creationId xmlns:a16="http://schemas.microsoft.com/office/drawing/2014/main" id="{0FDBC74D-4A60-4FBC-AF98-BC81A32D2736}"/>
                </a:ext>
              </a:extLst>
            </p:cNvPr>
            <p:cNvSpPr>
              <a:spLocks noChangeShapeType="1"/>
            </p:cNvSpPr>
            <p:nvPr/>
          </p:nvSpPr>
          <p:spPr bwMode="auto">
            <a:xfrm>
              <a:off x="3243" y="913"/>
              <a:ext cx="7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0" name="Line 88">
              <a:extLst>
                <a:ext uri="{FF2B5EF4-FFF2-40B4-BE49-F238E27FC236}">
                  <a16:creationId xmlns:a16="http://schemas.microsoft.com/office/drawing/2014/main" id="{2630B490-8E50-4FD5-A747-984F93B5772D}"/>
                </a:ext>
              </a:extLst>
            </p:cNvPr>
            <p:cNvSpPr>
              <a:spLocks noChangeShapeType="1"/>
            </p:cNvSpPr>
            <p:nvPr/>
          </p:nvSpPr>
          <p:spPr bwMode="auto">
            <a:xfrm flipH="1" flipV="1">
              <a:off x="4331" y="15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1" name="Line 89">
              <a:extLst>
                <a:ext uri="{FF2B5EF4-FFF2-40B4-BE49-F238E27FC236}">
                  <a16:creationId xmlns:a16="http://schemas.microsoft.com/office/drawing/2014/main" id="{3F1DFF6C-BE8F-486A-8568-33A45CF1C349}"/>
                </a:ext>
              </a:extLst>
            </p:cNvPr>
            <p:cNvSpPr>
              <a:spLocks noChangeShapeType="1"/>
            </p:cNvSpPr>
            <p:nvPr/>
          </p:nvSpPr>
          <p:spPr bwMode="auto">
            <a:xfrm flipH="1" flipV="1">
              <a:off x="4331" y="913"/>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8202" name="Group 90">
              <a:extLst>
                <a:ext uri="{FF2B5EF4-FFF2-40B4-BE49-F238E27FC236}">
                  <a16:creationId xmlns:a16="http://schemas.microsoft.com/office/drawing/2014/main" id="{5563CD88-4D03-4676-AFC3-0099322F6FB0}"/>
                </a:ext>
              </a:extLst>
            </p:cNvPr>
            <p:cNvGrpSpPr>
              <a:grpSpLocks/>
            </p:cNvGrpSpPr>
            <p:nvPr/>
          </p:nvGrpSpPr>
          <p:grpSpPr bwMode="auto">
            <a:xfrm>
              <a:off x="4241" y="1197"/>
              <a:ext cx="91" cy="363"/>
              <a:chOff x="1565" y="2614"/>
              <a:chExt cx="90" cy="486"/>
            </a:xfrm>
          </p:grpSpPr>
          <p:sp>
            <p:nvSpPr>
              <p:cNvPr id="218203" name="Arc 91">
                <a:extLst>
                  <a:ext uri="{FF2B5EF4-FFF2-40B4-BE49-F238E27FC236}">
                    <a16:creationId xmlns:a16="http://schemas.microsoft.com/office/drawing/2014/main" id="{066A25BE-F25A-4B07-9AF8-100B5AA0DE93}"/>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4" name="Arc 92">
                <a:extLst>
                  <a:ext uri="{FF2B5EF4-FFF2-40B4-BE49-F238E27FC236}">
                    <a16:creationId xmlns:a16="http://schemas.microsoft.com/office/drawing/2014/main" id="{98AC7F6C-17AD-493C-9DCA-971310348AA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5" name="Arc 93">
                <a:extLst>
                  <a:ext uri="{FF2B5EF4-FFF2-40B4-BE49-F238E27FC236}">
                    <a16:creationId xmlns:a16="http://schemas.microsoft.com/office/drawing/2014/main" id="{DFCFB6C3-80E0-4A91-A3F7-F6694F87AE08}"/>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6" name="Arc 94">
                <a:extLst>
                  <a:ext uri="{FF2B5EF4-FFF2-40B4-BE49-F238E27FC236}">
                    <a16:creationId xmlns:a16="http://schemas.microsoft.com/office/drawing/2014/main" id="{EFC1D870-4352-4B99-894C-A884F62D2A80}"/>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8207" name="Group 95">
              <a:extLst>
                <a:ext uri="{FF2B5EF4-FFF2-40B4-BE49-F238E27FC236}">
                  <a16:creationId xmlns:a16="http://schemas.microsoft.com/office/drawing/2014/main" id="{03F2FA86-014B-4963-A1CB-A7698964AD46}"/>
                </a:ext>
              </a:extLst>
            </p:cNvPr>
            <p:cNvGrpSpPr>
              <a:grpSpLocks/>
            </p:cNvGrpSpPr>
            <p:nvPr/>
          </p:nvGrpSpPr>
          <p:grpSpPr bwMode="auto">
            <a:xfrm rot="10800000">
              <a:off x="3969" y="1197"/>
              <a:ext cx="90" cy="363"/>
              <a:chOff x="1565" y="2614"/>
              <a:chExt cx="90" cy="486"/>
            </a:xfrm>
          </p:grpSpPr>
          <p:sp>
            <p:nvSpPr>
              <p:cNvPr id="218208" name="Arc 96">
                <a:extLst>
                  <a:ext uri="{FF2B5EF4-FFF2-40B4-BE49-F238E27FC236}">
                    <a16:creationId xmlns:a16="http://schemas.microsoft.com/office/drawing/2014/main" id="{0CC1B8CF-F0D9-42D7-B8E6-3C9399103F34}"/>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9" name="Arc 97">
                <a:extLst>
                  <a:ext uri="{FF2B5EF4-FFF2-40B4-BE49-F238E27FC236}">
                    <a16:creationId xmlns:a16="http://schemas.microsoft.com/office/drawing/2014/main" id="{0261BF4C-E46B-445C-A484-64C163314D77}"/>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0" name="Arc 98">
                <a:extLst>
                  <a:ext uri="{FF2B5EF4-FFF2-40B4-BE49-F238E27FC236}">
                    <a16:creationId xmlns:a16="http://schemas.microsoft.com/office/drawing/2014/main" id="{C56B36AA-32A1-48BE-8C20-2D0D929A1592}"/>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1" name="Arc 99">
                <a:extLst>
                  <a:ext uri="{FF2B5EF4-FFF2-40B4-BE49-F238E27FC236}">
                    <a16:creationId xmlns:a16="http://schemas.microsoft.com/office/drawing/2014/main" id="{8946F7A3-5D96-46FE-B95F-51406BEDAE84}"/>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212" name="Oval 100">
              <a:extLst>
                <a:ext uri="{FF2B5EF4-FFF2-40B4-BE49-F238E27FC236}">
                  <a16:creationId xmlns:a16="http://schemas.microsoft.com/office/drawing/2014/main" id="{0442560D-29A8-4BA6-9C2E-55FDC32A65F3}"/>
                </a:ext>
              </a:extLst>
            </p:cNvPr>
            <p:cNvSpPr>
              <a:spLocks noChangeArrowheads="1"/>
            </p:cNvSpPr>
            <p:nvPr/>
          </p:nvSpPr>
          <p:spPr bwMode="auto">
            <a:xfrm>
              <a:off x="3180" y="879"/>
              <a:ext cx="68" cy="6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3" name="Oval 101">
              <a:extLst>
                <a:ext uri="{FF2B5EF4-FFF2-40B4-BE49-F238E27FC236}">
                  <a16:creationId xmlns:a16="http://schemas.microsoft.com/office/drawing/2014/main" id="{6CCA0F85-3FB5-4F54-8CB3-7372DA76CDAF}"/>
                </a:ext>
              </a:extLst>
            </p:cNvPr>
            <p:cNvSpPr>
              <a:spLocks noChangeArrowheads="1"/>
            </p:cNvSpPr>
            <p:nvPr/>
          </p:nvSpPr>
          <p:spPr bwMode="auto">
            <a:xfrm>
              <a:off x="3216" y="1696"/>
              <a:ext cx="68" cy="6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4" name="Line 102">
              <a:extLst>
                <a:ext uri="{FF2B5EF4-FFF2-40B4-BE49-F238E27FC236}">
                  <a16:creationId xmlns:a16="http://schemas.microsoft.com/office/drawing/2014/main" id="{930FACE9-F9FF-4821-9E65-D0FECCDAAB88}"/>
                </a:ext>
              </a:extLst>
            </p:cNvPr>
            <p:cNvSpPr>
              <a:spLocks noChangeShapeType="1"/>
            </p:cNvSpPr>
            <p:nvPr/>
          </p:nvSpPr>
          <p:spPr bwMode="auto">
            <a:xfrm>
              <a:off x="3288" y="913"/>
              <a:ext cx="3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5" name="Line 103">
              <a:extLst>
                <a:ext uri="{FF2B5EF4-FFF2-40B4-BE49-F238E27FC236}">
                  <a16:creationId xmlns:a16="http://schemas.microsoft.com/office/drawing/2014/main" id="{34E4BAE4-3F95-4692-A0EC-E6ECCE22B2D9}"/>
                </a:ext>
              </a:extLst>
            </p:cNvPr>
            <p:cNvSpPr>
              <a:spLocks noChangeShapeType="1"/>
            </p:cNvSpPr>
            <p:nvPr/>
          </p:nvSpPr>
          <p:spPr bwMode="auto">
            <a:xfrm>
              <a:off x="4468" y="913"/>
              <a:ext cx="387"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217" name="Text Box 105">
            <a:extLst>
              <a:ext uri="{FF2B5EF4-FFF2-40B4-BE49-F238E27FC236}">
                <a16:creationId xmlns:a16="http://schemas.microsoft.com/office/drawing/2014/main" id="{33B1E296-C88A-49E7-9384-3BEB89AB5393}"/>
              </a:ext>
            </a:extLst>
          </p:cNvPr>
          <p:cNvSpPr txBox="1">
            <a:spLocks noChangeArrowheads="1"/>
          </p:cNvSpPr>
          <p:nvPr/>
        </p:nvSpPr>
        <p:spPr bwMode="auto">
          <a:xfrm>
            <a:off x="684213" y="2133600"/>
            <a:ext cx="38877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一次侧输入阻抗为：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9"/>
                                        </p:tgtEl>
                                        <p:attrNameLst>
                                          <p:attrName>style.visibility</p:attrName>
                                        </p:attrNameLst>
                                      </p:cBhvr>
                                      <p:to>
                                        <p:strVal val="visible"/>
                                      </p:to>
                                    </p:set>
                                    <p:anim calcmode="lin" valueType="num">
                                      <p:cBhvr additive="base">
                                        <p:cTn id="7" dur="500" fill="hold"/>
                                        <p:tgtEl>
                                          <p:spTgt spid="218119"/>
                                        </p:tgtEl>
                                        <p:attrNameLst>
                                          <p:attrName>ppt_x</p:attrName>
                                        </p:attrNameLst>
                                      </p:cBhvr>
                                      <p:tavLst>
                                        <p:tav tm="0">
                                          <p:val>
                                            <p:strVal val="0-#ppt_w/2"/>
                                          </p:val>
                                        </p:tav>
                                        <p:tav tm="100000">
                                          <p:val>
                                            <p:strVal val="#ppt_x"/>
                                          </p:val>
                                        </p:tav>
                                      </p:tavLst>
                                    </p:anim>
                                    <p:anim calcmode="lin" valueType="num">
                                      <p:cBhvr additive="base">
                                        <p:cTn id="8" dur="500" fill="hold"/>
                                        <p:tgtEl>
                                          <p:spTgt spid="2181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217"/>
                                        </p:tgtEl>
                                        <p:attrNameLst>
                                          <p:attrName>style.visibility</p:attrName>
                                        </p:attrNameLst>
                                      </p:cBhvr>
                                      <p:to>
                                        <p:strVal val="visible"/>
                                      </p:to>
                                    </p:set>
                                    <p:anim calcmode="lin" valueType="num">
                                      <p:cBhvr additive="base">
                                        <p:cTn id="13" dur="500" fill="hold"/>
                                        <p:tgtEl>
                                          <p:spTgt spid="218217"/>
                                        </p:tgtEl>
                                        <p:attrNameLst>
                                          <p:attrName>ppt_x</p:attrName>
                                        </p:attrNameLst>
                                      </p:cBhvr>
                                      <p:tavLst>
                                        <p:tav tm="0">
                                          <p:val>
                                            <p:strVal val="0-#ppt_w/2"/>
                                          </p:val>
                                        </p:tav>
                                        <p:tav tm="100000">
                                          <p:val>
                                            <p:strVal val="#ppt_x"/>
                                          </p:val>
                                        </p:tav>
                                      </p:tavLst>
                                    </p:anim>
                                    <p:anim calcmode="lin" valueType="num">
                                      <p:cBhvr additive="base">
                                        <p:cTn id="14" dur="500" fill="hold"/>
                                        <p:tgtEl>
                                          <p:spTgt spid="2182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18120"/>
                                        </p:tgtEl>
                                        <p:attrNameLst>
                                          <p:attrName>style.visibility</p:attrName>
                                        </p:attrNameLst>
                                      </p:cBhvr>
                                      <p:to>
                                        <p:strVal val="visible"/>
                                      </p:to>
                                    </p:set>
                                    <p:animEffect transition="in" filter="wipe(left)">
                                      <p:cBhvr>
                                        <p:cTn id="19" dur="2000"/>
                                        <p:tgtEl>
                                          <p:spTgt spid="2181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18125"/>
                                        </p:tgtEl>
                                        <p:attrNameLst>
                                          <p:attrName>style.visibility</p:attrName>
                                        </p:attrNameLst>
                                      </p:cBhvr>
                                      <p:to>
                                        <p:strVal val="visible"/>
                                      </p:to>
                                    </p:set>
                                    <p:animEffect transition="in" filter="wipe(left)">
                                      <p:cBhvr>
                                        <p:cTn id="24" dur="500"/>
                                        <p:tgtEl>
                                          <p:spTgt spid="218125"/>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218126"/>
                                        </p:tgtEl>
                                        <p:attrNameLst>
                                          <p:attrName>style.visibility</p:attrName>
                                        </p:attrNameLst>
                                      </p:cBhvr>
                                      <p:to>
                                        <p:strVal val="visible"/>
                                      </p:to>
                                    </p:set>
                                    <p:animEffect transition="in" filter="blinds(horizontal)">
                                      <p:cBhvr>
                                        <p:cTn id="28" dur="500"/>
                                        <p:tgtEl>
                                          <p:spTgt spid="2181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18121"/>
                                        </p:tgtEl>
                                        <p:attrNameLst>
                                          <p:attrName>style.visibility</p:attrName>
                                        </p:attrNameLst>
                                      </p:cBhvr>
                                      <p:to>
                                        <p:strVal val="visible"/>
                                      </p:to>
                                    </p:set>
                                    <p:animEffect transition="in" filter="blinds(horizontal)">
                                      <p:cBhvr>
                                        <p:cTn id="33" dur="500"/>
                                        <p:tgtEl>
                                          <p:spTgt spid="218121"/>
                                        </p:tgtEl>
                                      </p:cBhvr>
                                    </p:animEffect>
                                  </p:childTnLst>
                                </p:cTn>
                              </p:par>
                            </p:childTnLst>
                          </p:cTn>
                        </p:par>
                        <p:par>
                          <p:cTn id="34" fill="hold" nodeType="afterGroup">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218124"/>
                                        </p:tgtEl>
                                        <p:attrNameLst>
                                          <p:attrName>style.visibility</p:attrName>
                                        </p:attrNameLst>
                                      </p:cBhvr>
                                      <p:to>
                                        <p:strVal val="visible"/>
                                      </p:to>
                                    </p:set>
                                    <p:animEffect transition="in" filter="slide(fromBottom)">
                                      <p:cBhvr>
                                        <p:cTn id="37" dur="2000"/>
                                        <p:tgtEl>
                                          <p:spTgt spid="218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9" grpId="0"/>
      <p:bldP spid="218124" grpId="0"/>
      <p:bldP spid="2182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a:extLst>
              <a:ext uri="{FF2B5EF4-FFF2-40B4-BE49-F238E27FC236}">
                <a16:creationId xmlns:a16="http://schemas.microsoft.com/office/drawing/2014/main" id="{75F65545-C5DF-45A1-B170-8F0124675E0A}"/>
              </a:ext>
            </a:extLst>
          </p:cNvPr>
          <p:cNvSpPr txBox="1">
            <a:spLocks noChangeArrowheads="1"/>
          </p:cNvSpPr>
          <p:nvPr/>
        </p:nvSpPr>
        <p:spPr bwMode="auto">
          <a:xfrm>
            <a:off x="2051050" y="4724400"/>
            <a:ext cx="66246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AutoNum type="circleNumDbPlain" startAt="2"/>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理想变压器的特性方程为代数关系，因此它是无记忆的多端元件。</a:t>
            </a:r>
          </a:p>
        </p:txBody>
      </p:sp>
      <p:grpSp>
        <p:nvGrpSpPr>
          <p:cNvPr id="215043" name="Group 3">
            <a:extLst>
              <a:ext uri="{FF2B5EF4-FFF2-40B4-BE49-F238E27FC236}">
                <a16:creationId xmlns:a16="http://schemas.microsoft.com/office/drawing/2014/main" id="{C91FB4CA-2FC5-4140-AF42-6B8D8CAAD371}"/>
              </a:ext>
            </a:extLst>
          </p:cNvPr>
          <p:cNvGrpSpPr>
            <a:grpSpLocks/>
          </p:cNvGrpSpPr>
          <p:nvPr/>
        </p:nvGrpSpPr>
        <p:grpSpPr bwMode="auto">
          <a:xfrm>
            <a:off x="1042988" y="1196975"/>
            <a:ext cx="2143125" cy="1411288"/>
            <a:chOff x="975" y="1223"/>
            <a:chExt cx="1023" cy="797"/>
          </a:xfrm>
        </p:grpSpPr>
        <p:graphicFrame>
          <p:nvGraphicFramePr>
            <p:cNvPr id="215044" name="Object 4">
              <a:extLst>
                <a:ext uri="{FF2B5EF4-FFF2-40B4-BE49-F238E27FC236}">
                  <a16:creationId xmlns:a16="http://schemas.microsoft.com/office/drawing/2014/main" id="{56433CC4-E67B-495F-8FCD-67DB8CB721E7}"/>
                </a:ext>
              </a:extLst>
            </p:cNvPr>
            <p:cNvGraphicFramePr>
              <a:graphicFrameLocks noChangeAspect="1"/>
            </p:cNvGraphicFramePr>
            <p:nvPr/>
          </p:nvGraphicFramePr>
          <p:xfrm>
            <a:off x="1143" y="1223"/>
            <a:ext cx="801" cy="302"/>
          </p:xfrm>
          <a:graphic>
            <a:graphicData uri="http://schemas.openxmlformats.org/presentationml/2006/ole">
              <mc:AlternateContent xmlns:mc="http://schemas.openxmlformats.org/markup-compatibility/2006">
                <mc:Choice xmlns:v="urn:schemas-microsoft-com:vml" Requires="v">
                  <p:oleObj spid="_x0000_s215107" name="公式" r:id="rId3" imgW="634680" imgH="241200" progId="Equation.3">
                    <p:embed/>
                  </p:oleObj>
                </mc:Choice>
                <mc:Fallback>
                  <p:oleObj name="公式" r:id="rId3" imgW="6346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1223"/>
                          <a:ext cx="80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a:extLst>
                <a:ext uri="{FF2B5EF4-FFF2-40B4-BE49-F238E27FC236}">
                  <a16:creationId xmlns:a16="http://schemas.microsoft.com/office/drawing/2014/main" id="{968B882B-4599-4122-B106-19BE53E8712C}"/>
                </a:ext>
              </a:extLst>
            </p:cNvPr>
            <p:cNvGraphicFramePr>
              <a:graphicFrameLocks noChangeAspect="1"/>
            </p:cNvGraphicFramePr>
            <p:nvPr/>
          </p:nvGraphicFramePr>
          <p:xfrm>
            <a:off x="1169" y="1552"/>
            <a:ext cx="829" cy="468"/>
          </p:xfrm>
          <a:graphic>
            <a:graphicData uri="http://schemas.openxmlformats.org/presentationml/2006/ole">
              <mc:AlternateContent xmlns:mc="http://schemas.openxmlformats.org/markup-compatibility/2006">
                <mc:Choice xmlns:v="urn:schemas-microsoft-com:vml" Requires="v">
                  <p:oleObj spid="_x0000_s215108" name="公式" r:id="rId5" imgW="647640" imgH="368280" progId="Equation.3">
                    <p:embed/>
                  </p:oleObj>
                </mc:Choice>
                <mc:Fallback>
                  <p:oleObj name="公式" r:id="rId5" imgW="64764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1552"/>
                          <a:ext cx="82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6" name="AutoShape 6">
              <a:extLst>
                <a:ext uri="{FF2B5EF4-FFF2-40B4-BE49-F238E27FC236}">
                  <a16:creationId xmlns:a16="http://schemas.microsoft.com/office/drawing/2014/main" id="{D99B2C3F-C6A8-499A-A7D9-386EDFA01E2A}"/>
                </a:ext>
              </a:extLst>
            </p:cNvPr>
            <p:cNvSpPr>
              <a:spLocks/>
            </p:cNvSpPr>
            <p:nvPr/>
          </p:nvSpPr>
          <p:spPr bwMode="auto">
            <a:xfrm>
              <a:off x="975" y="1356"/>
              <a:ext cx="119" cy="548"/>
            </a:xfrm>
            <a:prstGeom prst="leftBrace">
              <a:avLst>
                <a:gd name="adj1" fmla="val 3837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215047" name="Object 7">
            <a:extLst>
              <a:ext uri="{FF2B5EF4-FFF2-40B4-BE49-F238E27FC236}">
                <a16:creationId xmlns:a16="http://schemas.microsoft.com/office/drawing/2014/main" id="{1858503E-118F-4C93-B267-1EE584BD248A}"/>
              </a:ext>
            </a:extLst>
          </p:cNvPr>
          <p:cNvGraphicFramePr>
            <a:graphicFrameLocks noChangeAspect="1"/>
          </p:cNvGraphicFramePr>
          <p:nvPr/>
        </p:nvGraphicFramePr>
        <p:xfrm>
          <a:off x="827088" y="2420938"/>
          <a:ext cx="6481762" cy="1146175"/>
        </p:xfrm>
        <a:graphic>
          <a:graphicData uri="http://schemas.openxmlformats.org/presentationml/2006/ole">
            <mc:AlternateContent xmlns:mc="http://schemas.openxmlformats.org/markup-compatibility/2006">
              <mc:Choice xmlns:v="urn:schemas-microsoft-com:vml" Requires="v">
                <p:oleObj spid="_x0000_s215109" name="公式" r:id="rId7" imgW="2577960" imgH="457200" progId="Equation.3">
                  <p:embed/>
                </p:oleObj>
              </mc:Choice>
              <mc:Fallback>
                <p:oleObj name="公式" r:id="rId7" imgW="257796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420938"/>
                        <a:ext cx="64817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8" name="Text Box 8">
            <a:extLst>
              <a:ext uri="{FF2B5EF4-FFF2-40B4-BE49-F238E27FC236}">
                <a16:creationId xmlns:a16="http://schemas.microsoft.com/office/drawing/2014/main" id="{1CAB4E62-A461-45DA-A809-78127A1A95CD}"/>
              </a:ext>
            </a:extLst>
          </p:cNvPr>
          <p:cNvSpPr txBox="1">
            <a:spLocks noChangeArrowheads="1"/>
          </p:cNvSpPr>
          <p:nvPr/>
        </p:nvSpPr>
        <p:spPr bwMode="auto">
          <a:xfrm>
            <a:off x="1979613" y="3573463"/>
            <a:ext cx="64785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AutoNum type="circleNumDbPlain"/>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理想变压器既不储能，也不耗能，在电路中只起传递信号和能量的作用。</a:t>
            </a:r>
          </a:p>
        </p:txBody>
      </p:sp>
      <p:sp>
        <p:nvSpPr>
          <p:cNvPr id="215049" name="Text Box 9">
            <a:extLst>
              <a:ext uri="{FF2B5EF4-FFF2-40B4-BE49-F238E27FC236}">
                <a16:creationId xmlns:a16="http://schemas.microsoft.com/office/drawing/2014/main" id="{4FB74ED3-EA87-4D52-92F6-C4B219899747}"/>
              </a:ext>
            </a:extLst>
          </p:cNvPr>
          <p:cNvSpPr txBox="1">
            <a:spLocks noChangeArrowheads="1"/>
          </p:cNvSpPr>
          <p:nvPr/>
        </p:nvSpPr>
        <p:spPr bwMode="auto">
          <a:xfrm>
            <a:off x="611188" y="677863"/>
            <a:ext cx="23050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4"/>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功率性质</a:t>
            </a:r>
          </a:p>
        </p:txBody>
      </p:sp>
      <p:grpSp>
        <p:nvGrpSpPr>
          <p:cNvPr id="215056" name="Group 16">
            <a:extLst>
              <a:ext uri="{FF2B5EF4-FFF2-40B4-BE49-F238E27FC236}">
                <a16:creationId xmlns:a16="http://schemas.microsoft.com/office/drawing/2014/main" id="{388A5D06-F041-4191-B3FD-4EF88366625C}"/>
              </a:ext>
            </a:extLst>
          </p:cNvPr>
          <p:cNvGrpSpPr>
            <a:grpSpLocks/>
          </p:cNvGrpSpPr>
          <p:nvPr/>
        </p:nvGrpSpPr>
        <p:grpSpPr bwMode="auto">
          <a:xfrm>
            <a:off x="323850" y="3573463"/>
            <a:ext cx="1949450" cy="850900"/>
            <a:chOff x="385" y="3022"/>
            <a:chExt cx="1228" cy="536"/>
          </a:xfrm>
        </p:grpSpPr>
        <p:pic>
          <p:nvPicPr>
            <p:cNvPr id="215057" name="Picture 17" descr="123">
              <a:extLst>
                <a:ext uri="{FF2B5EF4-FFF2-40B4-BE49-F238E27FC236}">
                  <a16:creationId xmlns:a16="http://schemas.microsoft.com/office/drawing/2014/main" id="{02EE5F68-CA38-4E47-B15F-9D38FFCC6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5058" name="Text Box 18">
              <a:extLst>
                <a:ext uri="{FF2B5EF4-FFF2-40B4-BE49-F238E27FC236}">
                  <a16:creationId xmlns:a16="http://schemas.microsoft.com/office/drawing/2014/main" id="{E8924F0E-058D-4A40-9B85-6E23E62D467B}"/>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表明</a:t>
              </a: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   </a:t>
              </a:r>
            </a:p>
          </p:txBody>
        </p:sp>
      </p:grpSp>
      <p:grpSp>
        <p:nvGrpSpPr>
          <p:cNvPr id="215062" name="Group 22">
            <a:extLst>
              <a:ext uri="{FF2B5EF4-FFF2-40B4-BE49-F238E27FC236}">
                <a16:creationId xmlns:a16="http://schemas.microsoft.com/office/drawing/2014/main" id="{A6D3BA91-31EE-4703-96DB-6701ADDAFCC7}"/>
              </a:ext>
            </a:extLst>
          </p:cNvPr>
          <p:cNvGrpSpPr>
            <a:grpSpLocks/>
          </p:cNvGrpSpPr>
          <p:nvPr/>
        </p:nvGrpSpPr>
        <p:grpSpPr bwMode="auto">
          <a:xfrm>
            <a:off x="5003800" y="476250"/>
            <a:ext cx="3362325" cy="1711325"/>
            <a:chOff x="3152" y="300"/>
            <a:chExt cx="2118" cy="1078"/>
          </a:xfrm>
        </p:grpSpPr>
        <p:sp>
          <p:nvSpPr>
            <p:cNvPr id="215063" name="Line 23">
              <a:extLst>
                <a:ext uri="{FF2B5EF4-FFF2-40B4-BE49-F238E27FC236}">
                  <a16:creationId xmlns:a16="http://schemas.microsoft.com/office/drawing/2014/main" id="{FBB641BC-9023-47B9-B716-56EA134DE40D}"/>
                </a:ext>
              </a:extLst>
            </p:cNvPr>
            <p:cNvSpPr>
              <a:spLocks noChangeShapeType="1"/>
            </p:cNvSpPr>
            <p:nvPr/>
          </p:nvSpPr>
          <p:spPr bwMode="auto">
            <a:xfrm flipV="1">
              <a:off x="4014" y="527"/>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4" name="Line 24">
              <a:extLst>
                <a:ext uri="{FF2B5EF4-FFF2-40B4-BE49-F238E27FC236}">
                  <a16:creationId xmlns:a16="http://schemas.microsoft.com/office/drawing/2014/main" id="{330246FA-900C-4B5F-BB6E-DA8C17B32C88}"/>
                </a:ext>
              </a:extLst>
            </p:cNvPr>
            <p:cNvSpPr>
              <a:spLocks noChangeShapeType="1"/>
            </p:cNvSpPr>
            <p:nvPr/>
          </p:nvSpPr>
          <p:spPr bwMode="auto">
            <a:xfrm flipH="1" flipV="1">
              <a:off x="4014" y="1162"/>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5" name="Line 25">
              <a:extLst>
                <a:ext uri="{FF2B5EF4-FFF2-40B4-BE49-F238E27FC236}">
                  <a16:creationId xmlns:a16="http://schemas.microsoft.com/office/drawing/2014/main" id="{C31BFBA8-8A4B-4F93-8948-ABB4F2367900}"/>
                </a:ext>
              </a:extLst>
            </p:cNvPr>
            <p:cNvSpPr>
              <a:spLocks noChangeShapeType="1"/>
            </p:cNvSpPr>
            <p:nvPr/>
          </p:nvSpPr>
          <p:spPr bwMode="auto">
            <a:xfrm>
              <a:off x="3333"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6" name="Text Box 26">
              <a:extLst>
                <a:ext uri="{FF2B5EF4-FFF2-40B4-BE49-F238E27FC236}">
                  <a16:creationId xmlns:a16="http://schemas.microsoft.com/office/drawing/2014/main" id="{39856962-7227-4577-AF71-95EA6103E44F}"/>
                </a:ext>
              </a:extLst>
            </p:cNvPr>
            <p:cNvSpPr txBox="1">
              <a:spLocks noChangeArrowheads="1"/>
            </p:cNvSpPr>
            <p:nvPr/>
          </p:nvSpPr>
          <p:spPr bwMode="auto">
            <a:xfrm>
              <a:off x="3796" y="67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67" name="Text Box 27">
              <a:extLst>
                <a:ext uri="{FF2B5EF4-FFF2-40B4-BE49-F238E27FC236}">
                  <a16:creationId xmlns:a16="http://schemas.microsoft.com/office/drawing/2014/main" id="{4F44E210-F969-4B93-B350-0D188C7D64FE}"/>
                </a:ext>
              </a:extLst>
            </p:cNvPr>
            <p:cNvSpPr txBox="1">
              <a:spLocks noChangeArrowheads="1"/>
            </p:cNvSpPr>
            <p:nvPr/>
          </p:nvSpPr>
          <p:spPr bwMode="auto">
            <a:xfrm>
              <a:off x="4358" y="68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68" name="Text Box 28">
              <a:extLst>
                <a:ext uri="{FF2B5EF4-FFF2-40B4-BE49-F238E27FC236}">
                  <a16:creationId xmlns:a16="http://schemas.microsoft.com/office/drawing/2014/main" id="{C9AA47B0-448A-49EA-A0B5-EB03EBF4A49F}"/>
                </a:ext>
              </a:extLst>
            </p:cNvPr>
            <p:cNvSpPr txBox="1">
              <a:spLocks noChangeArrowheads="1"/>
            </p:cNvSpPr>
            <p:nvPr/>
          </p:nvSpPr>
          <p:spPr bwMode="auto">
            <a:xfrm>
              <a:off x="4014" y="300"/>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5069" name="Text Box 29">
              <a:extLst>
                <a:ext uri="{FF2B5EF4-FFF2-40B4-BE49-F238E27FC236}">
                  <a16:creationId xmlns:a16="http://schemas.microsoft.com/office/drawing/2014/main" id="{379507B6-2931-4209-8D83-811E5B7B8533}"/>
                </a:ext>
              </a:extLst>
            </p:cNvPr>
            <p:cNvSpPr txBox="1">
              <a:spLocks noChangeArrowheads="1"/>
            </p:cNvSpPr>
            <p:nvPr/>
          </p:nvSpPr>
          <p:spPr bwMode="auto">
            <a:xfrm>
              <a:off x="3152" y="57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70" name="Text Box 30">
              <a:extLst>
                <a:ext uri="{FF2B5EF4-FFF2-40B4-BE49-F238E27FC236}">
                  <a16:creationId xmlns:a16="http://schemas.microsoft.com/office/drawing/2014/main" id="{EACBB6E2-0592-4528-9B99-13468FF11AB9}"/>
                </a:ext>
              </a:extLst>
            </p:cNvPr>
            <p:cNvSpPr txBox="1">
              <a:spLocks noChangeArrowheads="1"/>
            </p:cNvSpPr>
            <p:nvPr/>
          </p:nvSpPr>
          <p:spPr bwMode="auto">
            <a:xfrm>
              <a:off x="3152" y="8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5071" name="Text Box 31">
              <a:extLst>
                <a:ext uri="{FF2B5EF4-FFF2-40B4-BE49-F238E27FC236}">
                  <a16:creationId xmlns:a16="http://schemas.microsoft.com/office/drawing/2014/main" id="{9E27D4E2-5F68-493C-8C5B-36FAF8F1835D}"/>
                </a:ext>
              </a:extLst>
            </p:cNvPr>
            <p:cNvSpPr txBox="1">
              <a:spLocks noChangeArrowheads="1"/>
            </p:cNvSpPr>
            <p:nvPr/>
          </p:nvSpPr>
          <p:spPr bwMode="auto">
            <a:xfrm>
              <a:off x="3152" y="75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2" name="Text Box 32">
              <a:extLst>
                <a:ext uri="{FF2B5EF4-FFF2-40B4-BE49-F238E27FC236}">
                  <a16:creationId xmlns:a16="http://schemas.microsoft.com/office/drawing/2014/main" id="{E3836B42-F1E4-4B52-B556-240BF26CDDF6}"/>
                </a:ext>
              </a:extLst>
            </p:cNvPr>
            <p:cNvSpPr txBox="1">
              <a:spLocks noChangeArrowheads="1"/>
            </p:cNvSpPr>
            <p:nvPr/>
          </p:nvSpPr>
          <p:spPr bwMode="auto">
            <a:xfrm>
              <a:off x="4966" y="52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73" name="Text Box 33">
              <a:extLst>
                <a:ext uri="{FF2B5EF4-FFF2-40B4-BE49-F238E27FC236}">
                  <a16:creationId xmlns:a16="http://schemas.microsoft.com/office/drawing/2014/main" id="{AD37AB90-9850-4B4A-B1FF-333276C70F9D}"/>
                </a:ext>
              </a:extLst>
            </p:cNvPr>
            <p:cNvSpPr txBox="1">
              <a:spLocks noChangeArrowheads="1"/>
            </p:cNvSpPr>
            <p:nvPr/>
          </p:nvSpPr>
          <p:spPr bwMode="auto">
            <a:xfrm>
              <a:off x="4966" y="9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5074" name="Text Box 34">
              <a:extLst>
                <a:ext uri="{FF2B5EF4-FFF2-40B4-BE49-F238E27FC236}">
                  <a16:creationId xmlns:a16="http://schemas.microsoft.com/office/drawing/2014/main" id="{8022283E-5CD4-4253-9A14-BCA9F0B58B9C}"/>
                </a:ext>
              </a:extLst>
            </p:cNvPr>
            <p:cNvSpPr txBox="1">
              <a:spLocks noChangeArrowheads="1"/>
            </p:cNvSpPr>
            <p:nvPr/>
          </p:nvSpPr>
          <p:spPr bwMode="auto">
            <a:xfrm>
              <a:off x="4966" y="75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5" name="Line 35">
              <a:extLst>
                <a:ext uri="{FF2B5EF4-FFF2-40B4-BE49-F238E27FC236}">
                  <a16:creationId xmlns:a16="http://schemas.microsoft.com/office/drawing/2014/main" id="{D2601316-6840-4E6C-98BC-DE4FBF14AA81}"/>
                </a:ext>
              </a:extLst>
            </p:cNvPr>
            <p:cNvSpPr>
              <a:spLocks noChangeShapeType="1"/>
            </p:cNvSpPr>
            <p:nvPr/>
          </p:nvSpPr>
          <p:spPr bwMode="auto">
            <a:xfrm>
              <a:off x="4376"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6" name="Line 36">
              <a:extLst>
                <a:ext uri="{FF2B5EF4-FFF2-40B4-BE49-F238E27FC236}">
                  <a16:creationId xmlns:a16="http://schemas.microsoft.com/office/drawing/2014/main" id="{909E76A9-BDF6-4B19-9D1B-C5385433DEA6}"/>
                </a:ext>
              </a:extLst>
            </p:cNvPr>
            <p:cNvSpPr>
              <a:spLocks noChangeShapeType="1"/>
            </p:cNvSpPr>
            <p:nvPr/>
          </p:nvSpPr>
          <p:spPr bwMode="auto">
            <a:xfrm>
              <a:off x="4376" y="527"/>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7" name="Line 37">
              <a:extLst>
                <a:ext uri="{FF2B5EF4-FFF2-40B4-BE49-F238E27FC236}">
                  <a16:creationId xmlns:a16="http://schemas.microsoft.com/office/drawing/2014/main" id="{B794DA0B-D434-4388-BC9D-F6D9F554A780}"/>
                </a:ext>
              </a:extLst>
            </p:cNvPr>
            <p:cNvSpPr>
              <a:spLocks noChangeShapeType="1"/>
            </p:cNvSpPr>
            <p:nvPr/>
          </p:nvSpPr>
          <p:spPr bwMode="auto">
            <a:xfrm>
              <a:off x="3288" y="527"/>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8" name="Line 38">
              <a:extLst>
                <a:ext uri="{FF2B5EF4-FFF2-40B4-BE49-F238E27FC236}">
                  <a16:creationId xmlns:a16="http://schemas.microsoft.com/office/drawing/2014/main" id="{1C1E765F-F4F6-4CA0-A369-866F8089348B}"/>
                </a:ext>
              </a:extLst>
            </p:cNvPr>
            <p:cNvSpPr>
              <a:spLocks noChangeShapeType="1"/>
            </p:cNvSpPr>
            <p:nvPr/>
          </p:nvSpPr>
          <p:spPr bwMode="auto">
            <a:xfrm flipH="1" flipV="1">
              <a:off x="4376" y="1162"/>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9" name="Line 39">
              <a:extLst>
                <a:ext uri="{FF2B5EF4-FFF2-40B4-BE49-F238E27FC236}">
                  <a16:creationId xmlns:a16="http://schemas.microsoft.com/office/drawing/2014/main" id="{4D8D5913-1B5E-48AD-9593-23554205A237}"/>
                </a:ext>
              </a:extLst>
            </p:cNvPr>
            <p:cNvSpPr>
              <a:spLocks noChangeShapeType="1"/>
            </p:cNvSpPr>
            <p:nvPr/>
          </p:nvSpPr>
          <p:spPr bwMode="auto">
            <a:xfrm flipH="1" flipV="1">
              <a:off x="4376" y="527"/>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5080" name="Group 40">
              <a:extLst>
                <a:ext uri="{FF2B5EF4-FFF2-40B4-BE49-F238E27FC236}">
                  <a16:creationId xmlns:a16="http://schemas.microsoft.com/office/drawing/2014/main" id="{5BEBEE34-CDE8-4698-BAA4-C24D975F73A7}"/>
                </a:ext>
              </a:extLst>
            </p:cNvPr>
            <p:cNvGrpSpPr>
              <a:grpSpLocks/>
            </p:cNvGrpSpPr>
            <p:nvPr/>
          </p:nvGrpSpPr>
          <p:grpSpPr bwMode="auto">
            <a:xfrm>
              <a:off x="4286" y="811"/>
              <a:ext cx="91" cy="363"/>
              <a:chOff x="1565" y="2614"/>
              <a:chExt cx="90" cy="486"/>
            </a:xfrm>
          </p:grpSpPr>
          <p:sp>
            <p:nvSpPr>
              <p:cNvPr id="215081" name="Arc 41">
                <a:extLst>
                  <a:ext uri="{FF2B5EF4-FFF2-40B4-BE49-F238E27FC236}">
                    <a16:creationId xmlns:a16="http://schemas.microsoft.com/office/drawing/2014/main" id="{58EFA366-4944-4565-9305-40B6B685D61F}"/>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2" name="Arc 42">
                <a:extLst>
                  <a:ext uri="{FF2B5EF4-FFF2-40B4-BE49-F238E27FC236}">
                    <a16:creationId xmlns:a16="http://schemas.microsoft.com/office/drawing/2014/main" id="{C5ED4DF8-5D56-48B0-8289-D63F5DB5F2B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3" name="Arc 43">
                <a:extLst>
                  <a:ext uri="{FF2B5EF4-FFF2-40B4-BE49-F238E27FC236}">
                    <a16:creationId xmlns:a16="http://schemas.microsoft.com/office/drawing/2014/main" id="{E40583A3-B193-4F50-A357-17110E0C13D7}"/>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4" name="Arc 44">
                <a:extLst>
                  <a:ext uri="{FF2B5EF4-FFF2-40B4-BE49-F238E27FC236}">
                    <a16:creationId xmlns:a16="http://schemas.microsoft.com/office/drawing/2014/main" id="{1E9166E3-4911-4921-A55E-606A54D82E88}"/>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5085" name="Group 45">
              <a:extLst>
                <a:ext uri="{FF2B5EF4-FFF2-40B4-BE49-F238E27FC236}">
                  <a16:creationId xmlns:a16="http://schemas.microsoft.com/office/drawing/2014/main" id="{744A045A-DCBB-4373-85C9-029A30448E13}"/>
                </a:ext>
              </a:extLst>
            </p:cNvPr>
            <p:cNvGrpSpPr>
              <a:grpSpLocks/>
            </p:cNvGrpSpPr>
            <p:nvPr/>
          </p:nvGrpSpPr>
          <p:grpSpPr bwMode="auto">
            <a:xfrm rot="10800000">
              <a:off x="4014" y="811"/>
              <a:ext cx="90" cy="363"/>
              <a:chOff x="1565" y="2614"/>
              <a:chExt cx="90" cy="486"/>
            </a:xfrm>
          </p:grpSpPr>
          <p:sp>
            <p:nvSpPr>
              <p:cNvPr id="215086" name="Arc 46">
                <a:extLst>
                  <a:ext uri="{FF2B5EF4-FFF2-40B4-BE49-F238E27FC236}">
                    <a16:creationId xmlns:a16="http://schemas.microsoft.com/office/drawing/2014/main" id="{21E96B90-DF6B-4D9C-B48A-C8F163AE79AF}"/>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7" name="Arc 47">
                <a:extLst>
                  <a:ext uri="{FF2B5EF4-FFF2-40B4-BE49-F238E27FC236}">
                    <a16:creationId xmlns:a16="http://schemas.microsoft.com/office/drawing/2014/main" id="{2049C562-7BFB-4DF4-8460-AE0EC0BD242F}"/>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8" name="Arc 48">
                <a:extLst>
                  <a:ext uri="{FF2B5EF4-FFF2-40B4-BE49-F238E27FC236}">
                    <a16:creationId xmlns:a16="http://schemas.microsoft.com/office/drawing/2014/main" id="{2B72E80D-B0AF-4960-942C-43A3226D4924}"/>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9" name="Arc 49">
                <a:extLst>
                  <a:ext uri="{FF2B5EF4-FFF2-40B4-BE49-F238E27FC236}">
                    <a16:creationId xmlns:a16="http://schemas.microsoft.com/office/drawing/2014/main" id="{0BB04873-CF7D-4B66-8D35-9711F910D1E1}"/>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5090" name="Oval 50">
              <a:extLst>
                <a:ext uri="{FF2B5EF4-FFF2-40B4-BE49-F238E27FC236}">
                  <a16:creationId xmlns:a16="http://schemas.microsoft.com/office/drawing/2014/main" id="{9032C631-066A-42C2-AAF3-25329C8800F7}"/>
                </a:ext>
              </a:extLst>
            </p:cNvPr>
            <p:cNvSpPr>
              <a:spLocks noChangeArrowheads="1"/>
            </p:cNvSpPr>
            <p:nvPr/>
          </p:nvSpPr>
          <p:spPr bwMode="auto">
            <a:xfrm>
              <a:off x="5058" y="49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1" name="Oval 51">
              <a:extLst>
                <a:ext uri="{FF2B5EF4-FFF2-40B4-BE49-F238E27FC236}">
                  <a16:creationId xmlns:a16="http://schemas.microsoft.com/office/drawing/2014/main" id="{26D22441-174F-4963-83A6-586B1C28EB2E}"/>
                </a:ext>
              </a:extLst>
            </p:cNvPr>
            <p:cNvSpPr>
              <a:spLocks noChangeArrowheads="1"/>
            </p:cNvSpPr>
            <p:nvPr/>
          </p:nvSpPr>
          <p:spPr bwMode="auto">
            <a:xfrm>
              <a:off x="5058" y="1301"/>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2" name="Oval 52">
              <a:extLst>
                <a:ext uri="{FF2B5EF4-FFF2-40B4-BE49-F238E27FC236}">
                  <a16:creationId xmlns:a16="http://schemas.microsoft.com/office/drawing/2014/main" id="{2BF9E870-BF6E-4780-A8FA-27C4665159CF}"/>
                </a:ext>
              </a:extLst>
            </p:cNvPr>
            <p:cNvSpPr>
              <a:spLocks noChangeArrowheads="1"/>
            </p:cNvSpPr>
            <p:nvPr/>
          </p:nvSpPr>
          <p:spPr bwMode="auto">
            <a:xfrm>
              <a:off x="3225" y="49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3" name="Oval 53">
              <a:extLst>
                <a:ext uri="{FF2B5EF4-FFF2-40B4-BE49-F238E27FC236}">
                  <a16:creationId xmlns:a16="http://schemas.microsoft.com/office/drawing/2014/main" id="{D26D95B1-26BA-485F-B5FF-D0984264D972}"/>
                </a:ext>
              </a:extLst>
            </p:cNvPr>
            <p:cNvSpPr>
              <a:spLocks noChangeArrowheads="1"/>
            </p:cNvSpPr>
            <p:nvPr/>
          </p:nvSpPr>
          <p:spPr bwMode="auto">
            <a:xfrm>
              <a:off x="3261" y="1310"/>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4" name="Line 54">
              <a:extLst>
                <a:ext uri="{FF2B5EF4-FFF2-40B4-BE49-F238E27FC236}">
                  <a16:creationId xmlns:a16="http://schemas.microsoft.com/office/drawing/2014/main" id="{A04DC57B-BDD3-4300-BD9A-02F20D52DA26}"/>
                </a:ext>
              </a:extLst>
            </p:cNvPr>
            <p:cNvSpPr>
              <a:spLocks noChangeShapeType="1"/>
            </p:cNvSpPr>
            <p:nvPr/>
          </p:nvSpPr>
          <p:spPr bwMode="auto">
            <a:xfrm>
              <a:off x="3378" y="527"/>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5" name="Line 55">
              <a:extLst>
                <a:ext uri="{FF2B5EF4-FFF2-40B4-BE49-F238E27FC236}">
                  <a16:creationId xmlns:a16="http://schemas.microsoft.com/office/drawing/2014/main" id="{2FA2874E-CC26-41D3-9FCB-F317275276CE}"/>
                </a:ext>
              </a:extLst>
            </p:cNvPr>
            <p:cNvSpPr>
              <a:spLocks noChangeShapeType="1"/>
            </p:cNvSpPr>
            <p:nvPr/>
          </p:nvSpPr>
          <p:spPr bwMode="auto">
            <a:xfrm>
              <a:off x="4603" y="527"/>
              <a:ext cx="363"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6" name="Text Box 56">
              <a:extLst>
                <a:ext uri="{FF2B5EF4-FFF2-40B4-BE49-F238E27FC236}">
                  <a16:creationId xmlns:a16="http://schemas.microsoft.com/office/drawing/2014/main" id="{A9953078-2AE5-42B7-8359-1D69B5CB4C0C}"/>
                </a:ext>
              </a:extLst>
            </p:cNvPr>
            <p:cNvSpPr txBox="1">
              <a:spLocks noChangeArrowheads="1"/>
            </p:cNvSpPr>
            <p:nvPr/>
          </p:nvSpPr>
          <p:spPr bwMode="auto">
            <a:xfrm>
              <a:off x="3379" y="482"/>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5097" name="Text Box 57">
              <a:extLst>
                <a:ext uri="{FF2B5EF4-FFF2-40B4-BE49-F238E27FC236}">
                  <a16:creationId xmlns:a16="http://schemas.microsoft.com/office/drawing/2014/main" id="{8E10E4A7-3D01-4972-8BE6-E3A2F02E2B6D}"/>
                </a:ext>
              </a:extLst>
            </p:cNvPr>
            <p:cNvSpPr txBox="1">
              <a:spLocks noChangeArrowheads="1"/>
            </p:cNvSpPr>
            <p:nvPr/>
          </p:nvSpPr>
          <p:spPr bwMode="auto">
            <a:xfrm>
              <a:off x="4694" y="473"/>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049"/>
                                        </p:tgtEl>
                                        <p:attrNameLst>
                                          <p:attrName>style.visibility</p:attrName>
                                        </p:attrNameLst>
                                      </p:cBhvr>
                                      <p:to>
                                        <p:strVal val="visible"/>
                                      </p:to>
                                    </p:set>
                                    <p:anim calcmode="lin" valueType="num">
                                      <p:cBhvr additive="base">
                                        <p:cTn id="7" dur="500" fill="hold"/>
                                        <p:tgtEl>
                                          <p:spTgt spid="215049"/>
                                        </p:tgtEl>
                                        <p:attrNameLst>
                                          <p:attrName>ppt_x</p:attrName>
                                        </p:attrNameLst>
                                      </p:cBhvr>
                                      <p:tavLst>
                                        <p:tav tm="0">
                                          <p:val>
                                            <p:strVal val="0-#ppt_w/2"/>
                                          </p:val>
                                        </p:tav>
                                        <p:tav tm="100000">
                                          <p:val>
                                            <p:strVal val="#ppt_x"/>
                                          </p:val>
                                        </p:tav>
                                      </p:tavLst>
                                    </p:anim>
                                    <p:anim calcmode="lin" valueType="num">
                                      <p:cBhvr additive="base">
                                        <p:cTn id="8" dur="500" fill="hold"/>
                                        <p:tgtEl>
                                          <p:spTgt spid="2150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5062"/>
                                        </p:tgtEl>
                                        <p:attrNameLst>
                                          <p:attrName>style.visibility</p:attrName>
                                        </p:attrNameLst>
                                      </p:cBhvr>
                                      <p:to>
                                        <p:strVal val="visible"/>
                                      </p:to>
                                    </p:set>
                                    <p:animEffect transition="in" filter="blinds(horizontal)">
                                      <p:cBhvr>
                                        <p:cTn id="13" dur="500"/>
                                        <p:tgtEl>
                                          <p:spTgt spid="2150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15043"/>
                                        </p:tgtEl>
                                        <p:attrNameLst>
                                          <p:attrName>style.visibility</p:attrName>
                                        </p:attrNameLst>
                                      </p:cBhvr>
                                      <p:to>
                                        <p:strVal val="visible"/>
                                      </p:to>
                                    </p:set>
                                    <p:animEffect transition="in" filter="strips(downRight)">
                                      <p:cBhvr>
                                        <p:cTn id="18" dur="1000"/>
                                        <p:tgtEl>
                                          <p:spTgt spid="2150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5047"/>
                                        </p:tgtEl>
                                        <p:attrNameLst>
                                          <p:attrName>style.visibility</p:attrName>
                                        </p:attrNameLst>
                                      </p:cBhvr>
                                      <p:to>
                                        <p:strVal val="visible"/>
                                      </p:to>
                                    </p:set>
                                    <p:animEffect transition="in" filter="wipe(left)">
                                      <p:cBhvr>
                                        <p:cTn id="23" dur="1000"/>
                                        <p:tgtEl>
                                          <p:spTgt spid="2150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15056"/>
                                        </p:tgtEl>
                                        <p:attrNameLst>
                                          <p:attrName>style.visibility</p:attrName>
                                        </p:attrNameLst>
                                      </p:cBhvr>
                                      <p:to>
                                        <p:strVal val="visible"/>
                                      </p:to>
                                    </p:set>
                                    <p:animEffect transition="in" filter="blinds(horizontal)">
                                      <p:cBhvr>
                                        <p:cTn id="28" dur="500"/>
                                        <p:tgtEl>
                                          <p:spTgt spid="215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15048"/>
                                        </p:tgtEl>
                                        <p:attrNameLst>
                                          <p:attrName>style.visibility</p:attrName>
                                        </p:attrNameLst>
                                      </p:cBhvr>
                                      <p:to>
                                        <p:strVal val="visible"/>
                                      </p:to>
                                    </p:set>
                                    <p:animEffect transition="in" filter="wipe(up)">
                                      <p:cBhvr>
                                        <p:cTn id="33" dur="2000"/>
                                        <p:tgtEl>
                                          <p:spTgt spid="2150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5042"/>
                                        </p:tgtEl>
                                        <p:attrNameLst>
                                          <p:attrName>style.visibility</p:attrName>
                                        </p:attrNameLst>
                                      </p:cBhvr>
                                      <p:to>
                                        <p:strVal val="visible"/>
                                      </p:to>
                                    </p:set>
                                    <p:animEffect transition="in" filter="wipe(up)">
                                      <p:cBhvr>
                                        <p:cTn id="38" dur="20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8" grpId="0" autoUpdateAnimBg="0"/>
      <p:bldP spid="2150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a:extLst>
              <a:ext uri="{FF2B5EF4-FFF2-40B4-BE49-F238E27FC236}">
                <a16:creationId xmlns:a16="http://schemas.microsoft.com/office/drawing/2014/main" id="{698CBA82-CBF7-4F41-8D33-D196BFB20559}"/>
              </a:ext>
            </a:extLst>
          </p:cNvPr>
          <p:cNvSpPr txBox="1">
            <a:spLocks noChangeArrowheads="1"/>
          </p:cNvSpPr>
          <p:nvPr/>
        </p:nvSpPr>
        <p:spPr bwMode="auto">
          <a:xfrm>
            <a:off x="7237413" y="1412875"/>
            <a:ext cx="79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8357" name="Rectangle 5">
            <a:extLst>
              <a:ext uri="{FF2B5EF4-FFF2-40B4-BE49-F238E27FC236}">
                <a16:creationId xmlns:a16="http://schemas.microsoft.com/office/drawing/2014/main" id="{96618E2B-1653-4FFE-AE4B-099382F5B365}"/>
              </a:ext>
            </a:extLst>
          </p:cNvPr>
          <p:cNvSpPr>
            <a:spLocks noChangeArrowheads="1"/>
          </p:cNvSpPr>
          <p:nvPr/>
        </p:nvSpPr>
        <p:spPr bwMode="auto">
          <a:xfrm>
            <a:off x="2713038" y="1454150"/>
            <a:ext cx="3962400" cy="914400"/>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8" name="Arc 6">
            <a:extLst>
              <a:ext uri="{FF2B5EF4-FFF2-40B4-BE49-F238E27FC236}">
                <a16:creationId xmlns:a16="http://schemas.microsoft.com/office/drawing/2014/main" id="{7674C08E-CE83-42AB-8131-654AF8EF129E}"/>
              </a:ext>
            </a:extLst>
          </p:cNvPr>
          <p:cNvSpPr>
            <a:spLocks/>
          </p:cNvSpPr>
          <p:nvPr/>
        </p:nvSpPr>
        <p:spPr bwMode="auto">
          <a:xfrm flipH="1" flipV="1">
            <a:off x="2089150" y="137795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9" name="Arc 7">
            <a:extLst>
              <a:ext uri="{FF2B5EF4-FFF2-40B4-BE49-F238E27FC236}">
                <a16:creationId xmlns:a16="http://schemas.microsoft.com/office/drawing/2014/main" id="{739D803E-0F4C-4D32-96E5-BF4ACD571EE9}"/>
              </a:ext>
            </a:extLst>
          </p:cNvPr>
          <p:cNvSpPr>
            <a:spLocks/>
          </p:cNvSpPr>
          <p:nvPr/>
        </p:nvSpPr>
        <p:spPr bwMode="auto">
          <a:xfrm flipH="1" flipV="1">
            <a:off x="2103438" y="153035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0" name="Line 8">
            <a:extLst>
              <a:ext uri="{FF2B5EF4-FFF2-40B4-BE49-F238E27FC236}">
                <a16:creationId xmlns:a16="http://schemas.microsoft.com/office/drawing/2014/main" id="{C95B9284-CC96-464D-BEE3-F10A39C01338}"/>
              </a:ext>
            </a:extLst>
          </p:cNvPr>
          <p:cNvSpPr>
            <a:spLocks noChangeShapeType="1"/>
          </p:cNvSpPr>
          <p:nvPr/>
        </p:nvSpPr>
        <p:spPr bwMode="auto">
          <a:xfrm flipH="1">
            <a:off x="2103438" y="1911350"/>
            <a:ext cx="52578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1" name="Arc 9">
            <a:extLst>
              <a:ext uri="{FF2B5EF4-FFF2-40B4-BE49-F238E27FC236}">
                <a16:creationId xmlns:a16="http://schemas.microsoft.com/office/drawing/2014/main" id="{96828FC5-0389-4842-A7EB-E02E9BB3C803}"/>
              </a:ext>
            </a:extLst>
          </p:cNvPr>
          <p:cNvSpPr>
            <a:spLocks/>
          </p:cNvSpPr>
          <p:nvPr/>
        </p:nvSpPr>
        <p:spPr bwMode="auto">
          <a:xfrm flipH="1">
            <a:off x="2103438" y="213995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2" name="Arc 10">
            <a:extLst>
              <a:ext uri="{FF2B5EF4-FFF2-40B4-BE49-F238E27FC236}">
                <a16:creationId xmlns:a16="http://schemas.microsoft.com/office/drawing/2014/main" id="{7A01A28F-1B28-475A-A4FF-6F550D5E956E}"/>
              </a:ext>
            </a:extLst>
          </p:cNvPr>
          <p:cNvSpPr>
            <a:spLocks/>
          </p:cNvSpPr>
          <p:nvPr/>
        </p:nvSpPr>
        <p:spPr bwMode="auto">
          <a:xfrm flipH="1">
            <a:off x="2103438" y="198755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3" name="Arc 11">
            <a:extLst>
              <a:ext uri="{FF2B5EF4-FFF2-40B4-BE49-F238E27FC236}">
                <a16:creationId xmlns:a16="http://schemas.microsoft.com/office/drawing/2014/main" id="{F30925AC-23AD-4D8B-A20D-8D7E67695052}"/>
              </a:ext>
            </a:extLst>
          </p:cNvPr>
          <p:cNvSpPr>
            <a:spLocks/>
          </p:cNvSpPr>
          <p:nvPr/>
        </p:nvSpPr>
        <p:spPr bwMode="auto">
          <a:xfrm flipV="1">
            <a:off x="2941638" y="221615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4" name="Arc 12">
            <a:extLst>
              <a:ext uri="{FF2B5EF4-FFF2-40B4-BE49-F238E27FC236}">
                <a16:creationId xmlns:a16="http://schemas.microsoft.com/office/drawing/2014/main" id="{505F8246-1C2D-4D7A-AD32-6730A3A4B500}"/>
              </a:ext>
            </a:extLst>
          </p:cNvPr>
          <p:cNvSpPr>
            <a:spLocks/>
          </p:cNvSpPr>
          <p:nvPr/>
        </p:nvSpPr>
        <p:spPr bwMode="auto">
          <a:xfrm>
            <a:off x="2865438" y="99695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5" name="Text Box 13">
            <a:extLst>
              <a:ext uri="{FF2B5EF4-FFF2-40B4-BE49-F238E27FC236}">
                <a16:creationId xmlns:a16="http://schemas.microsoft.com/office/drawing/2014/main" id="{4D40E212-5F51-488A-8D49-7C0EA3301872}"/>
              </a:ext>
            </a:extLst>
          </p:cNvPr>
          <p:cNvSpPr txBox="1">
            <a:spLocks noChangeArrowheads="1"/>
          </p:cNvSpPr>
          <p:nvPr/>
        </p:nvSpPr>
        <p:spPr bwMode="auto">
          <a:xfrm>
            <a:off x="2968625" y="23129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6" name="Text Box 14">
            <a:extLst>
              <a:ext uri="{FF2B5EF4-FFF2-40B4-BE49-F238E27FC236}">
                <a16:creationId xmlns:a16="http://schemas.microsoft.com/office/drawing/2014/main" id="{72B5E59F-A421-4B15-A773-2B905A652800}"/>
              </a:ext>
            </a:extLst>
          </p:cNvPr>
          <p:cNvSpPr txBox="1">
            <a:spLocks noChangeArrowheads="1"/>
          </p:cNvSpPr>
          <p:nvPr/>
        </p:nvSpPr>
        <p:spPr bwMode="auto">
          <a:xfrm>
            <a:off x="3997325" y="224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7" name="Text Box 15">
            <a:extLst>
              <a:ext uri="{FF2B5EF4-FFF2-40B4-BE49-F238E27FC236}">
                <a16:creationId xmlns:a16="http://schemas.microsoft.com/office/drawing/2014/main" id="{E7F80476-3D0C-4E41-A24E-FAD78C34968A}"/>
              </a:ext>
            </a:extLst>
          </p:cNvPr>
          <p:cNvSpPr txBox="1">
            <a:spLocks noChangeArrowheads="1"/>
          </p:cNvSpPr>
          <p:nvPr/>
        </p:nvSpPr>
        <p:spPr bwMode="auto">
          <a:xfrm>
            <a:off x="3398838" y="22764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368" name="Text Box 16">
            <a:extLst>
              <a:ext uri="{FF2B5EF4-FFF2-40B4-BE49-F238E27FC236}">
                <a16:creationId xmlns:a16="http://schemas.microsoft.com/office/drawing/2014/main" id="{900C8548-2092-4FBF-9B73-8C0DB2025C7D}"/>
              </a:ext>
            </a:extLst>
          </p:cNvPr>
          <p:cNvSpPr txBox="1">
            <a:spLocks noChangeArrowheads="1"/>
          </p:cNvSpPr>
          <p:nvPr/>
        </p:nvSpPr>
        <p:spPr bwMode="auto">
          <a:xfrm>
            <a:off x="5005388" y="22987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9" name="Text Box 17">
            <a:extLst>
              <a:ext uri="{FF2B5EF4-FFF2-40B4-BE49-F238E27FC236}">
                <a16:creationId xmlns:a16="http://schemas.microsoft.com/office/drawing/2014/main" id="{3661A5CA-3B4C-42B2-AA49-F155043F3313}"/>
              </a:ext>
            </a:extLst>
          </p:cNvPr>
          <p:cNvSpPr txBox="1">
            <a:spLocks noChangeArrowheads="1"/>
          </p:cNvSpPr>
          <p:nvPr/>
        </p:nvSpPr>
        <p:spPr bwMode="auto">
          <a:xfrm>
            <a:off x="6027738" y="22780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70" name="Text Box 18">
            <a:extLst>
              <a:ext uri="{FF2B5EF4-FFF2-40B4-BE49-F238E27FC236}">
                <a16:creationId xmlns:a16="http://schemas.microsoft.com/office/drawing/2014/main" id="{6342EBCE-DE6C-42F7-9764-E8DA8465CB4E}"/>
              </a:ext>
            </a:extLst>
          </p:cNvPr>
          <p:cNvSpPr txBox="1">
            <a:spLocks noChangeArrowheads="1"/>
          </p:cNvSpPr>
          <p:nvPr/>
        </p:nvSpPr>
        <p:spPr bwMode="auto">
          <a:xfrm>
            <a:off x="5365750" y="23336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21</a:t>
            </a:r>
            <a:endParaRPr kumimoji="1" lang="en-US" altLang="zh-CN" sz="2800" b="1">
              <a:solidFill>
                <a:srgbClr val="FF0000"/>
              </a:solidFill>
              <a:latin typeface="Times New Roman" panose="02020603050405020304" pitchFamily="18" charset="0"/>
            </a:endParaRPr>
          </a:p>
        </p:txBody>
      </p:sp>
      <p:sp>
        <p:nvSpPr>
          <p:cNvPr id="228371" name="Text Box 19">
            <a:extLst>
              <a:ext uri="{FF2B5EF4-FFF2-40B4-BE49-F238E27FC236}">
                <a16:creationId xmlns:a16="http://schemas.microsoft.com/office/drawing/2014/main" id="{0DD5B4AF-86EF-4192-B45B-BA4F6AED1320}"/>
              </a:ext>
            </a:extLst>
          </p:cNvPr>
          <p:cNvSpPr txBox="1">
            <a:spLocks noChangeArrowheads="1"/>
          </p:cNvSpPr>
          <p:nvPr/>
        </p:nvSpPr>
        <p:spPr bwMode="auto">
          <a:xfrm>
            <a:off x="2520950" y="250983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372" name="Text Box 20">
            <a:extLst>
              <a:ext uri="{FF2B5EF4-FFF2-40B4-BE49-F238E27FC236}">
                <a16:creationId xmlns:a16="http://schemas.microsoft.com/office/drawing/2014/main" id="{68FD2341-0323-4078-B4E7-59DD7E729FEF}"/>
              </a:ext>
            </a:extLst>
          </p:cNvPr>
          <p:cNvSpPr txBox="1">
            <a:spLocks noChangeArrowheads="1"/>
          </p:cNvSpPr>
          <p:nvPr/>
        </p:nvSpPr>
        <p:spPr bwMode="auto">
          <a:xfrm>
            <a:off x="2089150" y="909638"/>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373" name="Text Box 21">
            <a:extLst>
              <a:ext uri="{FF2B5EF4-FFF2-40B4-BE49-F238E27FC236}">
                <a16:creationId xmlns:a16="http://schemas.microsoft.com/office/drawing/2014/main" id="{701ECB95-5CEC-4E57-8DF6-E598B4734DB0}"/>
              </a:ext>
            </a:extLst>
          </p:cNvPr>
          <p:cNvSpPr txBox="1">
            <a:spLocks noChangeArrowheads="1"/>
          </p:cNvSpPr>
          <p:nvPr/>
        </p:nvSpPr>
        <p:spPr bwMode="auto">
          <a:xfrm>
            <a:off x="3241675" y="9302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374" name="Text Box 22">
            <a:extLst>
              <a:ext uri="{FF2B5EF4-FFF2-40B4-BE49-F238E27FC236}">
                <a16:creationId xmlns:a16="http://schemas.microsoft.com/office/drawing/2014/main" id="{9C5E523B-3A23-4ACC-816D-19EDD4D7D470}"/>
              </a:ext>
            </a:extLst>
          </p:cNvPr>
          <p:cNvSpPr txBox="1">
            <a:spLocks noChangeArrowheads="1"/>
          </p:cNvSpPr>
          <p:nvPr/>
        </p:nvSpPr>
        <p:spPr bwMode="auto">
          <a:xfrm>
            <a:off x="5437188" y="8366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8375" name="Group 23">
            <a:extLst>
              <a:ext uri="{FF2B5EF4-FFF2-40B4-BE49-F238E27FC236}">
                <a16:creationId xmlns:a16="http://schemas.microsoft.com/office/drawing/2014/main" id="{4B6EC0E5-D726-4BB4-A871-8601DFFDF2F5}"/>
              </a:ext>
            </a:extLst>
          </p:cNvPr>
          <p:cNvGrpSpPr>
            <a:grpSpLocks/>
          </p:cNvGrpSpPr>
          <p:nvPr/>
        </p:nvGrpSpPr>
        <p:grpSpPr bwMode="auto">
          <a:xfrm>
            <a:off x="4999038" y="1225550"/>
            <a:ext cx="1435100" cy="1936750"/>
            <a:chOff x="1420" y="1152"/>
            <a:chExt cx="904" cy="1220"/>
          </a:xfrm>
        </p:grpSpPr>
        <p:sp>
          <p:nvSpPr>
            <p:cNvPr id="228376" name="Freeform 24">
              <a:extLst>
                <a:ext uri="{FF2B5EF4-FFF2-40B4-BE49-F238E27FC236}">
                  <a16:creationId xmlns:a16="http://schemas.microsoft.com/office/drawing/2014/main" id="{775EC77A-49B5-4FD0-985B-738DFBCFFD18}"/>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7" name="Freeform 25">
              <a:extLst>
                <a:ext uri="{FF2B5EF4-FFF2-40B4-BE49-F238E27FC236}">
                  <a16:creationId xmlns:a16="http://schemas.microsoft.com/office/drawing/2014/main" id="{76D5C04E-4F7C-4514-B814-0C76CC8E9B3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8" name="Freeform 26">
              <a:extLst>
                <a:ext uri="{FF2B5EF4-FFF2-40B4-BE49-F238E27FC236}">
                  <a16:creationId xmlns:a16="http://schemas.microsoft.com/office/drawing/2014/main" id="{623405CF-A5EE-44BF-B6C3-76D7083D04D3}"/>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9" name="Freeform 27">
              <a:extLst>
                <a:ext uri="{FF2B5EF4-FFF2-40B4-BE49-F238E27FC236}">
                  <a16:creationId xmlns:a16="http://schemas.microsoft.com/office/drawing/2014/main" id="{FA9C458C-868B-4BB8-9F2F-A9474503BFE7}"/>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0" name="Freeform 28">
              <a:extLst>
                <a:ext uri="{FF2B5EF4-FFF2-40B4-BE49-F238E27FC236}">
                  <a16:creationId xmlns:a16="http://schemas.microsoft.com/office/drawing/2014/main" id="{1906B52B-7EB7-48B3-B276-379660AD11B4}"/>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1" name="Freeform 29">
              <a:extLst>
                <a:ext uri="{FF2B5EF4-FFF2-40B4-BE49-F238E27FC236}">
                  <a16:creationId xmlns:a16="http://schemas.microsoft.com/office/drawing/2014/main" id="{E4631472-726D-4549-89A4-95EFAFAC422A}"/>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2" name="Freeform 30">
              <a:extLst>
                <a:ext uri="{FF2B5EF4-FFF2-40B4-BE49-F238E27FC236}">
                  <a16:creationId xmlns:a16="http://schemas.microsoft.com/office/drawing/2014/main" id="{F496F598-BC6B-4E47-86D8-BE4643D3DDF3}"/>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3" name="Oval 31">
              <a:extLst>
                <a:ext uri="{FF2B5EF4-FFF2-40B4-BE49-F238E27FC236}">
                  <a16:creationId xmlns:a16="http://schemas.microsoft.com/office/drawing/2014/main" id="{0BE52AFB-EF61-4246-BEC7-5D2BFCB9214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4" name="Oval 32">
              <a:extLst>
                <a:ext uri="{FF2B5EF4-FFF2-40B4-BE49-F238E27FC236}">
                  <a16:creationId xmlns:a16="http://schemas.microsoft.com/office/drawing/2014/main" id="{6F638E22-B301-4BFF-889A-87FD48FEF100}"/>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385" name="Group 33">
            <a:extLst>
              <a:ext uri="{FF2B5EF4-FFF2-40B4-BE49-F238E27FC236}">
                <a16:creationId xmlns:a16="http://schemas.microsoft.com/office/drawing/2014/main" id="{67A9117E-E6AE-468D-ADF7-05CF4261F08C}"/>
              </a:ext>
            </a:extLst>
          </p:cNvPr>
          <p:cNvGrpSpPr>
            <a:grpSpLocks/>
          </p:cNvGrpSpPr>
          <p:nvPr/>
        </p:nvGrpSpPr>
        <p:grpSpPr bwMode="auto">
          <a:xfrm>
            <a:off x="2986088" y="1225550"/>
            <a:ext cx="1435100" cy="1936750"/>
            <a:chOff x="1420" y="1152"/>
            <a:chExt cx="904" cy="1220"/>
          </a:xfrm>
        </p:grpSpPr>
        <p:sp>
          <p:nvSpPr>
            <p:cNvPr id="228386" name="Freeform 34">
              <a:extLst>
                <a:ext uri="{FF2B5EF4-FFF2-40B4-BE49-F238E27FC236}">
                  <a16:creationId xmlns:a16="http://schemas.microsoft.com/office/drawing/2014/main" id="{02D6ED22-1A77-466B-90D7-320B98FDABC3}"/>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7" name="Freeform 35">
              <a:extLst>
                <a:ext uri="{FF2B5EF4-FFF2-40B4-BE49-F238E27FC236}">
                  <a16:creationId xmlns:a16="http://schemas.microsoft.com/office/drawing/2014/main" id="{015F5FB2-CE4D-4C28-A99F-E7CAE92FF4A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8" name="Freeform 36">
              <a:extLst>
                <a:ext uri="{FF2B5EF4-FFF2-40B4-BE49-F238E27FC236}">
                  <a16:creationId xmlns:a16="http://schemas.microsoft.com/office/drawing/2014/main" id="{04E7BD5B-9684-4F64-85DE-D12AD950154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9" name="Freeform 37">
              <a:extLst>
                <a:ext uri="{FF2B5EF4-FFF2-40B4-BE49-F238E27FC236}">
                  <a16:creationId xmlns:a16="http://schemas.microsoft.com/office/drawing/2014/main" id="{70C3F287-63F2-460F-8B67-A8A31894DE0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0" name="Freeform 38">
              <a:extLst>
                <a:ext uri="{FF2B5EF4-FFF2-40B4-BE49-F238E27FC236}">
                  <a16:creationId xmlns:a16="http://schemas.microsoft.com/office/drawing/2014/main" id="{962DCF04-C956-4719-89A9-28D9AA52EBF5}"/>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1" name="Freeform 39">
              <a:extLst>
                <a:ext uri="{FF2B5EF4-FFF2-40B4-BE49-F238E27FC236}">
                  <a16:creationId xmlns:a16="http://schemas.microsoft.com/office/drawing/2014/main" id="{C8A84EFF-E232-473E-8B46-62FFFF598FC3}"/>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2" name="Freeform 40">
              <a:extLst>
                <a:ext uri="{FF2B5EF4-FFF2-40B4-BE49-F238E27FC236}">
                  <a16:creationId xmlns:a16="http://schemas.microsoft.com/office/drawing/2014/main" id="{1736ACCF-848C-4EC9-9557-88CB68310372}"/>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3" name="Oval 41">
              <a:extLst>
                <a:ext uri="{FF2B5EF4-FFF2-40B4-BE49-F238E27FC236}">
                  <a16:creationId xmlns:a16="http://schemas.microsoft.com/office/drawing/2014/main" id="{5F64513F-91E9-4884-B563-68576535CE34}"/>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4" name="Oval 42">
              <a:extLst>
                <a:ext uri="{FF2B5EF4-FFF2-40B4-BE49-F238E27FC236}">
                  <a16:creationId xmlns:a16="http://schemas.microsoft.com/office/drawing/2014/main" id="{C1902D96-D719-4B55-8546-5D72D8E94054}"/>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395" name="Line 43">
            <a:extLst>
              <a:ext uri="{FF2B5EF4-FFF2-40B4-BE49-F238E27FC236}">
                <a16:creationId xmlns:a16="http://schemas.microsoft.com/office/drawing/2014/main" id="{380AFF5A-F66B-4946-B21B-C589A24749C0}"/>
              </a:ext>
            </a:extLst>
          </p:cNvPr>
          <p:cNvSpPr>
            <a:spLocks noChangeShapeType="1"/>
          </p:cNvSpPr>
          <p:nvPr/>
        </p:nvSpPr>
        <p:spPr bwMode="auto">
          <a:xfrm flipV="1">
            <a:off x="3024188" y="2457450"/>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97" name="Text Box 45">
            <a:extLst>
              <a:ext uri="{FF2B5EF4-FFF2-40B4-BE49-F238E27FC236}">
                <a16:creationId xmlns:a16="http://schemas.microsoft.com/office/drawing/2014/main" id="{EC05D0CA-B0E1-41B6-9C0E-F25945E7467D}"/>
              </a:ext>
            </a:extLst>
          </p:cNvPr>
          <p:cNvSpPr txBox="1">
            <a:spLocks noChangeArrowheads="1"/>
          </p:cNvSpPr>
          <p:nvPr/>
        </p:nvSpPr>
        <p:spPr bwMode="auto">
          <a:xfrm>
            <a:off x="0" y="0"/>
            <a:ext cx="49688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b="1" dirty="0">
                <a:solidFill>
                  <a:srgbClr val="000099"/>
                </a:solidFill>
                <a:latin typeface="华文楷体" panose="02010600040101010101" pitchFamily="2" charset="-122"/>
                <a:ea typeface="华文楷体" panose="02010600040101010101" pitchFamily="2" charset="-122"/>
              </a:rPr>
              <a:t>1. </a:t>
            </a:r>
            <a:r>
              <a:rPr kumimoji="1" lang="zh-CN" altLang="en-US" sz="3200" b="1" dirty="0">
                <a:solidFill>
                  <a:srgbClr val="000099"/>
                </a:solidFill>
                <a:latin typeface="华文楷体" panose="02010600040101010101" pitchFamily="2" charset="-122"/>
                <a:ea typeface="华文楷体" panose="02010600040101010101" pitchFamily="2" charset="-122"/>
              </a:rPr>
              <a:t>互感</a:t>
            </a:r>
            <a:r>
              <a:rPr kumimoji="1" lang="en-US" altLang="zh-CN" sz="3200" b="1" dirty="0">
                <a:solidFill>
                  <a:srgbClr val="000099"/>
                </a:solidFill>
                <a:latin typeface="华文楷体" panose="02010600040101010101" pitchFamily="2" charset="-122"/>
                <a:ea typeface="华文楷体" panose="02010600040101010101" pitchFamily="2" charset="-122"/>
              </a:rPr>
              <a:t>(</a:t>
            </a:r>
            <a:r>
              <a:rPr kumimoji="1" lang="zh-CN" altLang="en-US" sz="3200" b="1" dirty="0">
                <a:solidFill>
                  <a:srgbClr val="000099"/>
                </a:solidFill>
                <a:latin typeface="华文楷体" panose="02010600040101010101" pitchFamily="2" charset="-122"/>
                <a:ea typeface="华文楷体" panose="02010600040101010101" pitchFamily="2" charset="-122"/>
              </a:rPr>
              <a:t>又称耦合电感）</a:t>
            </a:r>
          </a:p>
        </p:txBody>
      </p:sp>
      <p:sp>
        <p:nvSpPr>
          <p:cNvPr id="228398" name="Line 46">
            <a:extLst>
              <a:ext uri="{FF2B5EF4-FFF2-40B4-BE49-F238E27FC236}">
                <a16:creationId xmlns:a16="http://schemas.microsoft.com/office/drawing/2014/main" id="{02686EF1-AE32-4848-8585-E4647A6C13E6}"/>
              </a:ext>
            </a:extLst>
          </p:cNvPr>
          <p:cNvSpPr>
            <a:spLocks noChangeShapeType="1"/>
          </p:cNvSpPr>
          <p:nvPr/>
        </p:nvSpPr>
        <p:spPr bwMode="auto">
          <a:xfrm flipV="1">
            <a:off x="5041900" y="2528888"/>
            <a:ext cx="0" cy="4318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99" name="Text Box 47">
            <a:extLst>
              <a:ext uri="{FF2B5EF4-FFF2-40B4-BE49-F238E27FC236}">
                <a16:creationId xmlns:a16="http://schemas.microsoft.com/office/drawing/2014/main" id="{D0CB82BD-5507-40AF-95BD-45373D576406}"/>
              </a:ext>
            </a:extLst>
          </p:cNvPr>
          <p:cNvSpPr txBox="1">
            <a:spLocks noChangeArrowheads="1"/>
          </p:cNvSpPr>
          <p:nvPr/>
        </p:nvSpPr>
        <p:spPr bwMode="auto">
          <a:xfrm>
            <a:off x="4573588" y="2638425"/>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i</a:t>
            </a:r>
            <a:r>
              <a:rPr kumimoji="1" lang="en-US" altLang="zh-CN" sz="2800" b="1" baseline="-25000">
                <a:solidFill>
                  <a:srgbClr val="0000CC"/>
                </a:solidFill>
                <a:latin typeface="Times New Roman" panose="02020603050405020304" pitchFamily="18" charset="0"/>
              </a:rPr>
              <a:t>2</a:t>
            </a:r>
            <a:endParaRPr kumimoji="1" lang="en-US" altLang="zh-CN" sz="2800" b="1">
              <a:solidFill>
                <a:srgbClr val="0000CC"/>
              </a:solidFill>
              <a:latin typeface="Times New Roman" panose="02020603050405020304" pitchFamily="18" charset="0"/>
            </a:endParaRPr>
          </a:p>
        </p:txBody>
      </p:sp>
      <p:sp>
        <p:nvSpPr>
          <p:cNvPr id="228400" name="Text Box 48">
            <a:extLst>
              <a:ext uri="{FF2B5EF4-FFF2-40B4-BE49-F238E27FC236}">
                <a16:creationId xmlns:a16="http://schemas.microsoft.com/office/drawing/2014/main" id="{9E38F1B9-BCBC-4EC1-9B04-D910B7EF3712}"/>
              </a:ext>
            </a:extLst>
          </p:cNvPr>
          <p:cNvSpPr txBox="1">
            <a:spLocks noChangeArrowheads="1"/>
          </p:cNvSpPr>
          <p:nvPr/>
        </p:nvSpPr>
        <p:spPr bwMode="auto">
          <a:xfrm>
            <a:off x="1476375" y="195421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401" name="Text Box 49">
            <a:extLst>
              <a:ext uri="{FF2B5EF4-FFF2-40B4-BE49-F238E27FC236}">
                <a16:creationId xmlns:a16="http://schemas.microsoft.com/office/drawing/2014/main" id="{C5E55930-7D25-4FE0-8801-542DF38D419E}"/>
              </a:ext>
            </a:extLst>
          </p:cNvPr>
          <p:cNvSpPr txBox="1">
            <a:spLocks noChangeArrowheads="1"/>
          </p:cNvSpPr>
          <p:nvPr/>
        </p:nvSpPr>
        <p:spPr bwMode="auto">
          <a:xfrm>
            <a:off x="7308850" y="1954213"/>
            <a:ext cx="103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zh-CN" altLang="en-US" sz="2800" b="1" baseline="-25000">
                <a:solidFill>
                  <a:srgbClr val="0000CC"/>
                </a:solidFill>
                <a:latin typeface="Times New Roman" panose="02020603050405020304" pitchFamily="18" charset="0"/>
              </a:rPr>
              <a:t> </a:t>
            </a:r>
            <a:r>
              <a:rPr kumimoji="1" lang="en-US" altLang="zh-CN" sz="2800" b="1" baseline="-25000">
                <a:solidFill>
                  <a:srgbClr val="0000CC"/>
                </a:solidFill>
                <a:latin typeface="Times New Roman" panose="02020603050405020304" pitchFamily="18" charset="0"/>
              </a:rPr>
              <a:t>22</a:t>
            </a:r>
          </a:p>
        </p:txBody>
      </p:sp>
      <p:sp>
        <p:nvSpPr>
          <p:cNvPr id="228402" name="Text Box 50">
            <a:extLst>
              <a:ext uri="{FF2B5EF4-FFF2-40B4-BE49-F238E27FC236}">
                <a16:creationId xmlns:a16="http://schemas.microsoft.com/office/drawing/2014/main" id="{60E7FD71-EA53-420E-B25B-FC3EFE82C25E}"/>
              </a:ext>
            </a:extLst>
          </p:cNvPr>
          <p:cNvSpPr txBox="1">
            <a:spLocks noChangeArrowheads="1"/>
          </p:cNvSpPr>
          <p:nvPr/>
        </p:nvSpPr>
        <p:spPr bwMode="auto">
          <a:xfrm>
            <a:off x="3003550" y="26003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3" name="Text Box 51">
            <a:extLst>
              <a:ext uri="{FF2B5EF4-FFF2-40B4-BE49-F238E27FC236}">
                <a16:creationId xmlns:a16="http://schemas.microsoft.com/office/drawing/2014/main" id="{D40A89D9-16C8-45ED-BC1D-364A0940E51E}"/>
              </a:ext>
            </a:extLst>
          </p:cNvPr>
          <p:cNvSpPr txBox="1">
            <a:spLocks noChangeArrowheads="1"/>
          </p:cNvSpPr>
          <p:nvPr/>
        </p:nvSpPr>
        <p:spPr bwMode="auto">
          <a:xfrm>
            <a:off x="3960813" y="2565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4" name="Text Box 52">
            <a:extLst>
              <a:ext uri="{FF2B5EF4-FFF2-40B4-BE49-F238E27FC236}">
                <a16:creationId xmlns:a16="http://schemas.microsoft.com/office/drawing/2014/main" id="{C437764C-199D-4086-9270-6C63568EA916}"/>
              </a:ext>
            </a:extLst>
          </p:cNvPr>
          <p:cNvSpPr txBox="1">
            <a:spLocks noChangeArrowheads="1"/>
          </p:cNvSpPr>
          <p:nvPr/>
        </p:nvSpPr>
        <p:spPr bwMode="auto">
          <a:xfrm>
            <a:off x="3421063" y="26939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405" name="Text Box 53">
            <a:extLst>
              <a:ext uri="{FF2B5EF4-FFF2-40B4-BE49-F238E27FC236}">
                <a16:creationId xmlns:a16="http://schemas.microsoft.com/office/drawing/2014/main" id="{F4549350-A00E-43CD-BF1A-258D91DC1A49}"/>
              </a:ext>
            </a:extLst>
          </p:cNvPr>
          <p:cNvSpPr txBox="1">
            <a:spLocks noChangeArrowheads="1"/>
          </p:cNvSpPr>
          <p:nvPr/>
        </p:nvSpPr>
        <p:spPr bwMode="auto">
          <a:xfrm>
            <a:off x="5056188" y="26368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6" name="Text Box 54">
            <a:extLst>
              <a:ext uri="{FF2B5EF4-FFF2-40B4-BE49-F238E27FC236}">
                <a16:creationId xmlns:a16="http://schemas.microsoft.com/office/drawing/2014/main" id="{6D39A933-9A3C-463A-B990-11E8B79AE517}"/>
              </a:ext>
            </a:extLst>
          </p:cNvPr>
          <p:cNvSpPr txBox="1">
            <a:spLocks noChangeArrowheads="1"/>
          </p:cNvSpPr>
          <p:nvPr/>
        </p:nvSpPr>
        <p:spPr bwMode="auto">
          <a:xfrm>
            <a:off x="5976938" y="25288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7" name="Text Box 55">
            <a:extLst>
              <a:ext uri="{FF2B5EF4-FFF2-40B4-BE49-F238E27FC236}">
                <a16:creationId xmlns:a16="http://schemas.microsoft.com/office/drawing/2014/main" id="{01E32AB3-1E64-4626-8791-006AA43FD975}"/>
              </a:ext>
            </a:extLst>
          </p:cNvPr>
          <p:cNvSpPr txBox="1">
            <a:spLocks noChangeArrowheads="1"/>
          </p:cNvSpPr>
          <p:nvPr/>
        </p:nvSpPr>
        <p:spPr bwMode="auto">
          <a:xfrm>
            <a:off x="5365750" y="262255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22</a:t>
            </a:r>
            <a:endParaRPr kumimoji="1" lang="en-US" altLang="zh-CN" sz="2800" b="1">
              <a:solidFill>
                <a:srgbClr val="0000CC"/>
              </a:solidFill>
              <a:latin typeface="Times New Roman" panose="02020603050405020304" pitchFamily="18" charset="0"/>
            </a:endParaRPr>
          </a:p>
        </p:txBody>
      </p:sp>
      <p:sp>
        <p:nvSpPr>
          <p:cNvPr id="228409" name="AutoShape 57">
            <a:extLst>
              <a:ext uri="{FF2B5EF4-FFF2-40B4-BE49-F238E27FC236}">
                <a16:creationId xmlns:a16="http://schemas.microsoft.com/office/drawing/2014/main" id="{F1CB1D57-5212-4F4A-B09D-D5C1F01FBA5D}"/>
              </a:ext>
            </a:extLst>
          </p:cNvPr>
          <p:cNvSpPr>
            <a:spLocks noChangeArrowheads="1"/>
          </p:cNvSpPr>
          <p:nvPr/>
        </p:nvSpPr>
        <p:spPr bwMode="auto">
          <a:xfrm>
            <a:off x="5148263" y="0"/>
            <a:ext cx="3635375" cy="539750"/>
          </a:xfrm>
          <a:prstGeom prst="wedgeRectCallout">
            <a:avLst>
              <a:gd name="adj1" fmla="val -16593"/>
              <a:gd name="adj2" fmla="val 197648"/>
            </a:avLst>
          </a:prstGeom>
          <a:noFill/>
          <a:ln>
            <a:solidFill>
              <a:schemeClr val="accent1"/>
            </a:solidFill>
          </a:ln>
          <a:effectLst/>
          <a:extLst/>
        </p:spPr>
        <p:txBody>
          <a:bodyPr/>
          <a:lstStyle/>
          <a:p>
            <a:r>
              <a:rPr kumimoji="1" lang="zh-CN" altLang="en-US" sz="2800" b="1" dirty="0">
                <a:latin typeface="华文楷体" panose="02010600040101010101" pitchFamily="2" charset="-122"/>
                <a:ea typeface="华文楷体" panose="02010600040101010101" pitchFamily="2" charset="-122"/>
              </a:rPr>
              <a:t>两线圈间有</a:t>
            </a:r>
            <a:r>
              <a:rPr kumimoji="1" lang="zh-CN" altLang="en-US" sz="2800" b="1" dirty="0">
                <a:solidFill>
                  <a:srgbClr val="FF0000"/>
                </a:solidFill>
                <a:latin typeface="华文楷体" panose="02010600040101010101" pitchFamily="2" charset="-122"/>
                <a:ea typeface="华文楷体" panose="02010600040101010101" pitchFamily="2" charset="-122"/>
              </a:rPr>
              <a:t>磁的耦合</a:t>
            </a:r>
          </a:p>
          <a:p>
            <a:pPr algn="ctr"/>
            <a:endParaRPr lang="zh-CN" altLang="en-US" dirty="0">
              <a:ea typeface="楷体_GB2312" pitchFamily="49" charset="-122"/>
            </a:endParaRPr>
          </a:p>
        </p:txBody>
      </p:sp>
      <p:sp>
        <p:nvSpPr>
          <p:cNvPr id="228410" name="Text Box 58">
            <a:extLst>
              <a:ext uri="{FF2B5EF4-FFF2-40B4-BE49-F238E27FC236}">
                <a16:creationId xmlns:a16="http://schemas.microsoft.com/office/drawing/2014/main" id="{79CBD220-043C-4A3A-85EB-820D01F2FF0C}"/>
              </a:ext>
            </a:extLst>
          </p:cNvPr>
          <p:cNvSpPr txBox="1">
            <a:spLocks noChangeArrowheads="1"/>
          </p:cNvSpPr>
          <p:nvPr/>
        </p:nvSpPr>
        <p:spPr bwMode="auto">
          <a:xfrm>
            <a:off x="2916238" y="2997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1" name="Text Box 59">
            <a:extLst>
              <a:ext uri="{FF2B5EF4-FFF2-40B4-BE49-F238E27FC236}">
                <a16:creationId xmlns:a16="http://schemas.microsoft.com/office/drawing/2014/main" id="{B3E6FE1C-A3EC-4D65-B36A-C33AE913F16D}"/>
              </a:ext>
            </a:extLst>
          </p:cNvPr>
          <p:cNvSpPr txBox="1">
            <a:spLocks noChangeArrowheads="1"/>
          </p:cNvSpPr>
          <p:nvPr/>
        </p:nvSpPr>
        <p:spPr bwMode="auto">
          <a:xfrm>
            <a:off x="4105275" y="2946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2" name="Text Box 60">
            <a:extLst>
              <a:ext uri="{FF2B5EF4-FFF2-40B4-BE49-F238E27FC236}">
                <a16:creationId xmlns:a16="http://schemas.microsoft.com/office/drawing/2014/main" id="{AE4F7BBF-E83A-4A45-A8AA-68B8FDEE6484}"/>
              </a:ext>
            </a:extLst>
          </p:cNvPr>
          <p:cNvSpPr txBox="1">
            <a:spLocks noChangeArrowheads="1"/>
          </p:cNvSpPr>
          <p:nvPr/>
        </p:nvSpPr>
        <p:spPr bwMode="auto">
          <a:xfrm>
            <a:off x="3384550" y="2925763"/>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413" name="Text Box 61">
            <a:extLst>
              <a:ext uri="{FF2B5EF4-FFF2-40B4-BE49-F238E27FC236}">
                <a16:creationId xmlns:a16="http://schemas.microsoft.com/office/drawing/2014/main" id="{3EDB6758-9465-4996-A598-B0AE55298998}"/>
              </a:ext>
            </a:extLst>
          </p:cNvPr>
          <p:cNvSpPr txBox="1">
            <a:spLocks noChangeArrowheads="1"/>
          </p:cNvSpPr>
          <p:nvPr/>
        </p:nvSpPr>
        <p:spPr bwMode="auto">
          <a:xfrm>
            <a:off x="4933950" y="2997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4" name="Text Box 62">
            <a:extLst>
              <a:ext uri="{FF2B5EF4-FFF2-40B4-BE49-F238E27FC236}">
                <a16:creationId xmlns:a16="http://schemas.microsoft.com/office/drawing/2014/main" id="{DE87C686-E3C2-4E1A-999F-5DA504AB38D5}"/>
              </a:ext>
            </a:extLst>
          </p:cNvPr>
          <p:cNvSpPr txBox="1">
            <a:spLocks noChangeArrowheads="1"/>
          </p:cNvSpPr>
          <p:nvPr/>
        </p:nvSpPr>
        <p:spPr bwMode="auto">
          <a:xfrm>
            <a:off x="6049963" y="29098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5" name="Text Box 63">
            <a:extLst>
              <a:ext uri="{FF2B5EF4-FFF2-40B4-BE49-F238E27FC236}">
                <a16:creationId xmlns:a16="http://schemas.microsoft.com/office/drawing/2014/main" id="{D035654C-302B-47B2-A10D-F7009DD91BE1}"/>
              </a:ext>
            </a:extLst>
          </p:cNvPr>
          <p:cNvSpPr txBox="1">
            <a:spLocks noChangeArrowheads="1"/>
          </p:cNvSpPr>
          <p:nvPr/>
        </p:nvSpPr>
        <p:spPr bwMode="auto">
          <a:xfrm>
            <a:off x="5435600" y="2946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aphicFrame>
        <p:nvGraphicFramePr>
          <p:cNvPr id="228416" name="Object 64">
            <a:extLst>
              <a:ext uri="{FF2B5EF4-FFF2-40B4-BE49-F238E27FC236}">
                <a16:creationId xmlns:a16="http://schemas.microsoft.com/office/drawing/2014/main" id="{B2CAB6AD-CB76-464E-BAC4-582D67D998F9}"/>
              </a:ext>
            </a:extLst>
          </p:cNvPr>
          <p:cNvGraphicFramePr>
            <a:graphicFrameLocks noChangeAspect="1"/>
          </p:cNvGraphicFramePr>
          <p:nvPr/>
        </p:nvGraphicFramePr>
        <p:xfrm>
          <a:off x="215900" y="2744788"/>
          <a:ext cx="2346325" cy="660400"/>
        </p:xfrm>
        <a:graphic>
          <a:graphicData uri="http://schemas.openxmlformats.org/presentationml/2006/ole">
            <mc:AlternateContent xmlns:mc="http://schemas.openxmlformats.org/markup-compatibility/2006">
              <mc:Choice xmlns:v="urn:schemas-microsoft-com:vml" Requires="v">
                <p:oleObj spid="_x0000_s228556" name="Equation" r:id="rId3" imgW="812520" imgH="228600" progId="Equation.DSMT4">
                  <p:embed/>
                </p:oleObj>
              </mc:Choice>
              <mc:Fallback>
                <p:oleObj name="Equation" r:id="rId3" imgW="812520" imgH="228600" progId="Equation.DSMT4">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2744788"/>
                        <a:ext cx="23463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417" name="Object 65">
            <a:extLst>
              <a:ext uri="{FF2B5EF4-FFF2-40B4-BE49-F238E27FC236}">
                <a16:creationId xmlns:a16="http://schemas.microsoft.com/office/drawing/2014/main" id="{83995120-AACD-4E41-B296-07970F6380A6}"/>
              </a:ext>
            </a:extLst>
          </p:cNvPr>
          <p:cNvGraphicFramePr>
            <a:graphicFrameLocks noChangeAspect="1"/>
          </p:cNvGraphicFramePr>
          <p:nvPr/>
        </p:nvGraphicFramePr>
        <p:xfrm>
          <a:off x="6659563" y="2600325"/>
          <a:ext cx="2139950" cy="612775"/>
        </p:xfrm>
        <a:graphic>
          <a:graphicData uri="http://schemas.openxmlformats.org/presentationml/2006/ole">
            <mc:AlternateContent xmlns:mc="http://schemas.openxmlformats.org/markup-compatibility/2006">
              <mc:Choice xmlns:v="urn:schemas-microsoft-com:vml" Requires="v">
                <p:oleObj spid="_x0000_s228557" name="Equation" r:id="rId5" imgW="799920" imgH="228600" progId="Equation.DSMT4">
                  <p:embed/>
                </p:oleObj>
              </mc:Choice>
              <mc:Fallback>
                <p:oleObj name="Equation" r:id="rId5" imgW="799920" imgH="228600" progId="Equation.DSMT4">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600325"/>
                        <a:ext cx="2139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476" name="Text Box 124">
            <a:extLst>
              <a:ext uri="{FF2B5EF4-FFF2-40B4-BE49-F238E27FC236}">
                <a16:creationId xmlns:a16="http://schemas.microsoft.com/office/drawing/2014/main" id="{E1CE8E51-D1D8-400A-9658-271CCCED0782}"/>
              </a:ext>
            </a:extLst>
          </p:cNvPr>
          <p:cNvSpPr txBox="1">
            <a:spLocks noChangeArrowheads="1"/>
          </p:cNvSpPr>
          <p:nvPr/>
        </p:nvSpPr>
        <p:spPr bwMode="auto">
          <a:xfrm>
            <a:off x="7258050" y="3984625"/>
            <a:ext cx="79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8477" name="Rectangle 125">
            <a:extLst>
              <a:ext uri="{FF2B5EF4-FFF2-40B4-BE49-F238E27FC236}">
                <a16:creationId xmlns:a16="http://schemas.microsoft.com/office/drawing/2014/main" id="{1BFB5922-EFF0-4729-9DA6-0EB054B0C800}"/>
              </a:ext>
            </a:extLst>
          </p:cNvPr>
          <p:cNvSpPr>
            <a:spLocks noChangeArrowheads="1"/>
          </p:cNvSpPr>
          <p:nvPr/>
        </p:nvSpPr>
        <p:spPr bwMode="auto">
          <a:xfrm>
            <a:off x="2733675" y="4025900"/>
            <a:ext cx="3962400" cy="914400"/>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78" name="Arc 126">
            <a:extLst>
              <a:ext uri="{FF2B5EF4-FFF2-40B4-BE49-F238E27FC236}">
                <a16:creationId xmlns:a16="http://schemas.microsoft.com/office/drawing/2014/main" id="{D580ED7E-0817-4442-9DA3-D67ED636413D}"/>
              </a:ext>
            </a:extLst>
          </p:cNvPr>
          <p:cNvSpPr>
            <a:spLocks/>
          </p:cNvSpPr>
          <p:nvPr/>
        </p:nvSpPr>
        <p:spPr bwMode="auto">
          <a:xfrm flipH="1" flipV="1">
            <a:off x="2109788" y="394970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79" name="Arc 127">
            <a:extLst>
              <a:ext uri="{FF2B5EF4-FFF2-40B4-BE49-F238E27FC236}">
                <a16:creationId xmlns:a16="http://schemas.microsoft.com/office/drawing/2014/main" id="{B264E67C-9AE6-4B9E-B31E-92F379F184BE}"/>
              </a:ext>
            </a:extLst>
          </p:cNvPr>
          <p:cNvSpPr>
            <a:spLocks/>
          </p:cNvSpPr>
          <p:nvPr/>
        </p:nvSpPr>
        <p:spPr bwMode="auto">
          <a:xfrm flipH="1" flipV="1">
            <a:off x="2124075" y="410210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0" name="Line 128">
            <a:extLst>
              <a:ext uri="{FF2B5EF4-FFF2-40B4-BE49-F238E27FC236}">
                <a16:creationId xmlns:a16="http://schemas.microsoft.com/office/drawing/2014/main" id="{6D539FB6-3633-4F01-87A4-EF0303E63294}"/>
              </a:ext>
            </a:extLst>
          </p:cNvPr>
          <p:cNvSpPr>
            <a:spLocks noChangeShapeType="1"/>
          </p:cNvSpPr>
          <p:nvPr/>
        </p:nvSpPr>
        <p:spPr bwMode="auto">
          <a:xfrm flipH="1">
            <a:off x="2124075" y="4483100"/>
            <a:ext cx="52578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1" name="Arc 129">
            <a:extLst>
              <a:ext uri="{FF2B5EF4-FFF2-40B4-BE49-F238E27FC236}">
                <a16:creationId xmlns:a16="http://schemas.microsoft.com/office/drawing/2014/main" id="{8BF8AE26-3056-4ED3-9793-6D843A2D1945}"/>
              </a:ext>
            </a:extLst>
          </p:cNvPr>
          <p:cNvSpPr>
            <a:spLocks/>
          </p:cNvSpPr>
          <p:nvPr/>
        </p:nvSpPr>
        <p:spPr bwMode="auto">
          <a:xfrm flipH="1">
            <a:off x="2124075" y="471170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2" name="Arc 130">
            <a:extLst>
              <a:ext uri="{FF2B5EF4-FFF2-40B4-BE49-F238E27FC236}">
                <a16:creationId xmlns:a16="http://schemas.microsoft.com/office/drawing/2014/main" id="{E276C2E1-DE11-4EE8-9B7F-7C3750751F64}"/>
              </a:ext>
            </a:extLst>
          </p:cNvPr>
          <p:cNvSpPr>
            <a:spLocks/>
          </p:cNvSpPr>
          <p:nvPr/>
        </p:nvSpPr>
        <p:spPr bwMode="auto">
          <a:xfrm flipH="1">
            <a:off x="2124075" y="455930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3" name="Arc 131">
            <a:extLst>
              <a:ext uri="{FF2B5EF4-FFF2-40B4-BE49-F238E27FC236}">
                <a16:creationId xmlns:a16="http://schemas.microsoft.com/office/drawing/2014/main" id="{6A771848-D14A-4170-AF10-A5249056397E}"/>
              </a:ext>
            </a:extLst>
          </p:cNvPr>
          <p:cNvSpPr>
            <a:spLocks/>
          </p:cNvSpPr>
          <p:nvPr/>
        </p:nvSpPr>
        <p:spPr bwMode="auto">
          <a:xfrm flipV="1">
            <a:off x="2962275" y="478790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4" name="Arc 132">
            <a:extLst>
              <a:ext uri="{FF2B5EF4-FFF2-40B4-BE49-F238E27FC236}">
                <a16:creationId xmlns:a16="http://schemas.microsoft.com/office/drawing/2014/main" id="{965DBC86-1A11-4736-9DDB-3B6ADCDFF02C}"/>
              </a:ext>
            </a:extLst>
          </p:cNvPr>
          <p:cNvSpPr>
            <a:spLocks/>
          </p:cNvSpPr>
          <p:nvPr/>
        </p:nvSpPr>
        <p:spPr bwMode="auto">
          <a:xfrm>
            <a:off x="2886075" y="356870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5" name="Text Box 133">
            <a:extLst>
              <a:ext uri="{FF2B5EF4-FFF2-40B4-BE49-F238E27FC236}">
                <a16:creationId xmlns:a16="http://schemas.microsoft.com/office/drawing/2014/main" id="{945BA786-A811-415B-A486-FF2DD640A0F7}"/>
              </a:ext>
            </a:extLst>
          </p:cNvPr>
          <p:cNvSpPr txBox="1">
            <a:spLocks noChangeArrowheads="1"/>
          </p:cNvSpPr>
          <p:nvPr/>
        </p:nvSpPr>
        <p:spPr bwMode="auto">
          <a:xfrm>
            <a:off x="2989263" y="48847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6" name="Text Box 134">
            <a:extLst>
              <a:ext uri="{FF2B5EF4-FFF2-40B4-BE49-F238E27FC236}">
                <a16:creationId xmlns:a16="http://schemas.microsoft.com/office/drawing/2014/main" id="{BC982037-1D4F-485E-ACFE-8E5F8AD54F4B}"/>
              </a:ext>
            </a:extLst>
          </p:cNvPr>
          <p:cNvSpPr txBox="1">
            <a:spLocks noChangeArrowheads="1"/>
          </p:cNvSpPr>
          <p:nvPr/>
        </p:nvSpPr>
        <p:spPr bwMode="auto">
          <a:xfrm>
            <a:off x="4017963" y="48133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7" name="Text Box 135">
            <a:extLst>
              <a:ext uri="{FF2B5EF4-FFF2-40B4-BE49-F238E27FC236}">
                <a16:creationId xmlns:a16="http://schemas.microsoft.com/office/drawing/2014/main" id="{F2FE6C62-B9F5-40DE-ACCE-23A20E64EBAD}"/>
              </a:ext>
            </a:extLst>
          </p:cNvPr>
          <p:cNvSpPr txBox="1">
            <a:spLocks noChangeArrowheads="1"/>
          </p:cNvSpPr>
          <p:nvPr/>
        </p:nvSpPr>
        <p:spPr bwMode="auto">
          <a:xfrm>
            <a:off x="3419475" y="48482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488" name="Text Box 136">
            <a:extLst>
              <a:ext uri="{FF2B5EF4-FFF2-40B4-BE49-F238E27FC236}">
                <a16:creationId xmlns:a16="http://schemas.microsoft.com/office/drawing/2014/main" id="{889CA7D7-2EF9-49B9-B0E1-19230D97136C}"/>
              </a:ext>
            </a:extLst>
          </p:cNvPr>
          <p:cNvSpPr txBox="1">
            <a:spLocks noChangeArrowheads="1"/>
          </p:cNvSpPr>
          <p:nvPr/>
        </p:nvSpPr>
        <p:spPr bwMode="auto">
          <a:xfrm>
            <a:off x="5026025" y="48704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9" name="Text Box 137">
            <a:extLst>
              <a:ext uri="{FF2B5EF4-FFF2-40B4-BE49-F238E27FC236}">
                <a16:creationId xmlns:a16="http://schemas.microsoft.com/office/drawing/2014/main" id="{FE25FEF6-A39D-4153-AD2A-382862E2C0D8}"/>
              </a:ext>
            </a:extLst>
          </p:cNvPr>
          <p:cNvSpPr txBox="1">
            <a:spLocks noChangeArrowheads="1"/>
          </p:cNvSpPr>
          <p:nvPr/>
        </p:nvSpPr>
        <p:spPr bwMode="auto">
          <a:xfrm>
            <a:off x="6048375" y="48498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90" name="Text Box 138">
            <a:extLst>
              <a:ext uri="{FF2B5EF4-FFF2-40B4-BE49-F238E27FC236}">
                <a16:creationId xmlns:a16="http://schemas.microsoft.com/office/drawing/2014/main" id="{1849901A-D956-49B9-B06E-C70FF38D036E}"/>
              </a:ext>
            </a:extLst>
          </p:cNvPr>
          <p:cNvSpPr txBox="1">
            <a:spLocks noChangeArrowheads="1"/>
          </p:cNvSpPr>
          <p:nvPr/>
        </p:nvSpPr>
        <p:spPr bwMode="auto">
          <a:xfrm>
            <a:off x="5386388" y="49053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21</a:t>
            </a:r>
            <a:endParaRPr kumimoji="1" lang="en-US" altLang="zh-CN" sz="2800" b="1">
              <a:solidFill>
                <a:srgbClr val="FF0000"/>
              </a:solidFill>
              <a:latin typeface="Times New Roman" panose="02020603050405020304" pitchFamily="18" charset="0"/>
            </a:endParaRPr>
          </a:p>
        </p:txBody>
      </p:sp>
      <p:sp>
        <p:nvSpPr>
          <p:cNvPr id="228491" name="Text Box 139">
            <a:extLst>
              <a:ext uri="{FF2B5EF4-FFF2-40B4-BE49-F238E27FC236}">
                <a16:creationId xmlns:a16="http://schemas.microsoft.com/office/drawing/2014/main" id="{63BC4A17-E588-4549-AEC7-7D0388753D2D}"/>
              </a:ext>
            </a:extLst>
          </p:cNvPr>
          <p:cNvSpPr txBox="1">
            <a:spLocks noChangeArrowheads="1"/>
          </p:cNvSpPr>
          <p:nvPr/>
        </p:nvSpPr>
        <p:spPr bwMode="auto">
          <a:xfrm>
            <a:off x="2541588" y="508158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492" name="Text Box 140">
            <a:extLst>
              <a:ext uri="{FF2B5EF4-FFF2-40B4-BE49-F238E27FC236}">
                <a16:creationId xmlns:a16="http://schemas.microsoft.com/office/drawing/2014/main" id="{C14EB903-AD21-4EB9-91F6-00ACE680830A}"/>
              </a:ext>
            </a:extLst>
          </p:cNvPr>
          <p:cNvSpPr txBox="1">
            <a:spLocks noChangeArrowheads="1"/>
          </p:cNvSpPr>
          <p:nvPr/>
        </p:nvSpPr>
        <p:spPr bwMode="auto">
          <a:xfrm>
            <a:off x="2109788" y="3481388"/>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493" name="Text Box 141">
            <a:extLst>
              <a:ext uri="{FF2B5EF4-FFF2-40B4-BE49-F238E27FC236}">
                <a16:creationId xmlns:a16="http://schemas.microsoft.com/office/drawing/2014/main" id="{75940C17-70C2-4432-B949-6F0907177684}"/>
              </a:ext>
            </a:extLst>
          </p:cNvPr>
          <p:cNvSpPr txBox="1">
            <a:spLocks noChangeArrowheads="1"/>
          </p:cNvSpPr>
          <p:nvPr/>
        </p:nvSpPr>
        <p:spPr bwMode="auto">
          <a:xfrm>
            <a:off x="3262313" y="35020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494" name="Text Box 142">
            <a:extLst>
              <a:ext uri="{FF2B5EF4-FFF2-40B4-BE49-F238E27FC236}">
                <a16:creationId xmlns:a16="http://schemas.microsoft.com/office/drawing/2014/main" id="{2D953DA8-49D7-4E16-BEEC-71942B6E193D}"/>
              </a:ext>
            </a:extLst>
          </p:cNvPr>
          <p:cNvSpPr txBox="1">
            <a:spLocks noChangeArrowheads="1"/>
          </p:cNvSpPr>
          <p:nvPr/>
        </p:nvSpPr>
        <p:spPr bwMode="auto">
          <a:xfrm>
            <a:off x="5457825" y="34083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8495" name="Group 143">
            <a:extLst>
              <a:ext uri="{FF2B5EF4-FFF2-40B4-BE49-F238E27FC236}">
                <a16:creationId xmlns:a16="http://schemas.microsoft.com/office/drawing/2014/main" id="{7386E3B6-AD5B-4447-BFF8-54CF1379FCC8}"/>
              </a:ext>
            </a:extLst>
          </p:cNvPr>
          <p:cNvGrpSpPr>
            <a:grpSpLocks/>
          </p:cNvGrpSpPr>
          <p:nvPr/>
        </p:nvGrpSpPr>
        <p:grpSpPr bwMode="auto">
          <a:xfrm>
            <a:off x="5019675" y="3797300"/>
            <a:ext cx="1435100" cy="1936750"/>
            <a:chOff x="1420" y="1152"/>
            <a:chExt cx="904" cy="1220"/>
          </a:xfrm>
        </p:grpSpPr>
        <p:sp>
          <p:nvSpPr>
            <p:cNvPr id="228496" name="Freeform 144">
              <a:extLst>
                <a:ext uri="{FF2B5EF4-FFF2-40B4-BE49-F238E27FC236}">
                  <a16:creationId xmlns:a16="http://schemas.microsoft.com/office/drawing/2014/main" id="{BAC83557-8AF3-466A-AF0E-F676665A4EFC}"/>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7" name="Freeform 145">
              <a:extLst>
                <a:ext uri="{FF2B5EF4-FFF2-40B4-BE49-F238E27FC236}">
                  <a16:creationId xmlns:a16="http://schemas.microsoft.com/office/drawing/2014/main" id="{181ADB95-66A7-44CF-BF6C-50F7F689DF0B}"/>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8" name="Freeform 146">
              <a:extLst>
                <a:ext uri="{FF2B5EF4-FFF2-40B4-BE49-F238E27FC236}">
                  <a16:creationId xmlns:a16="http://schemas.microsoft.com/office/drawing/2014/main" id="{1E26EF3B-4C13-48D7-A9F6-F112E538EACB}"/>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9" name="Freeform 147">
              <a:extLst>
                <a:ext uri="{FF2B5EF4-FFF2-40B4-BE49-F238E27FC236}">
                  <a16:creationId xmlns:a16="http://schemas.microsoft.com/office/drawing/2014/main" id="{9F10B789-223F-4981-A240-43A272D2477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0" name="Freeform 148">
              <a:extLst>
                <a:ext uri="{FF2B5EF4-FFF2-40B4-BE49-F238E27FC236}">
                  <a16:creationId xmlns:a16="http://schemas.microsoft.com/office/drawing/2014/main" id="{F2511B6C-192C-47BE-B1F4-EBB48B272FB2}"/>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1" name="Freeform 149">
              <a:extLst>
                <a:ext uri="{FF2B5EF4-FFF2-40B4-BE49-F238E27FC236}">
                  <a16:creationId xmlns:a16="http://schemas.microsoft.com/office/drawing/2014/main" id="{5C650D00-E8AA-4FD3-8B0D-544A3172BE1D}"/>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2" name="Freeform 150">
              <a:extLst>
                <a:ext uri="{FF2B5EF4-FFF2-40B4-BE49-F238E27FC236}">
                  <a16:creationId xmlns:a16="http://schemas.microsoft.com/office/drawing/2014/main" id="{117899D1-AC84-44C3-A835-63A249ABC252}"/>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3" name="Oval 151">
              <a:extLst>
                <a:ext uri="{FF2B5EF4-FFF2-40B4-BE49-F238E27FC236}">
                  <a16:creationId xmlns:a16="http://schemas.microsoft.com/office/drawing/2014/main" id="{AD96C240-02AC-410E-A379-474D5D6EBFF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4" name="Oval 152">
              <a:extLst>
                <a:ext uri="{FF2B5EF4-FFF2-40B4-BE49-F238E27FC236}">
                  <a16:creationId xmlns:a16="http://schemas.microsoft.com/office/drawing/2014/main" id="{68DD2EAD-F381-4B54-A1A7-AE90451B0388}"/>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505" name="Group 153">
            <a:extLst>
              <a:ext uri="{FF2B5EF4-FFF2-40B4-BE49-F238E27FC236}">
                <a16:creationId xmlns:a16="http://schemas.microsoft.com/office/drawing/2014/main" id="{3701EF57-A379-47D3-BDDA-0F477E9716F5}"/>
              </a:ext>
            </a:extLst>
          </p:cNvPr>
          <p:cNvGrpSpPr>
            <a:grpSpLocks/>
          </p:cNvGrpSpPr>
          <p:nvPr/>
        </p:nvGrpSpPr>
        <p:grpSpPr bwMode="auto">
          <a:xfrm>
            <a:off x="3006725" y="3797300"/>
            <a:ext cx="1435100" cy="1936750"/>
            <a:chOff x="1420" y="1152"/>
            <a:chExt cx="904" cy="1220"/>
          </a:xfrm>
        </p:grpSpPr>
        <p:sp>
          <p:nvSpPr>
            <p:cNvPr id="228506" name="Freeform 154">
              <a:extLst>
                <a:ext uri="{FF2B5EF4-FFF2-40B4-BE49-F238E27FC236}">
                  <a16:creationId xmlns:a16="http://schemas.microsoft.com/office/drawing/2014/main" id="{2133D413-B770-4749-84E6-20793DD0571C}"/>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7" name="Freeform 155">
              <a:extLst>
                <a:ext uri="{FF2B5EF4-FFF2-40B4-BE49-F238E27FC236}">
                  <a16:creationId xmlns:a16="http://schemas.microsoft.com/office/drawing/2014/main" id="{80EDDA2E-CA9D-4A4E-BC27-688901FADAC7}"/>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8" name="Freeform 156">
              <a:extLst>
                <a:ext uri="{FF2B5EF4-FFF2-40B4-BE49-F238E27FC236}">
                  <a16:creationId xmlns:a16="http://schemas.microsoft.com/office/drawing/2014/main" id="{121654D9-C0F3-4EDF-949D-4AE5089C8336}"/>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9" name="Freeform 157">
              <a:extLst>
                <a:ext uri="{FF2B5EF4-FFF2-40B4-BE49-F238E27FC236}">
                  <a16:creationId xmlns:a16="http://schemas.microsoft.com/office/drawing/2014/main" id="{45E6E289-0942-429A-985F-927CC53576D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0" name="Freeform 158">
              <a:extLst>
                <a:ext uri="{FF2B5EF4-FFF2-40B4-BE49-F238E27FC236}">
                  <a16:creationId xmlns:a16="http://schemas.microsoft.com/office/drawing/2014/main" id="{61FEA7D8-028D-4FA4-A9A0-7C601969A4BC}"/>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1" name="Freeform 159">
              <a:extLst>
                <a:ext uri="{FF2B5EF4-FFF2-40B4-BE49-F238E27FC236}">
                  <a16:creationId xmlns:a16="http://schemas.microsoft.com/office/drawing/2014/main" id="{8C3A109D-791A-4845-A7A9-EA72C5FB3D2B}"/>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2" name="Freeform 160">
              <a:extLst>
                <a:ext uri="{FF2B5EF4-FFF2-40B4-BE49-F238E27FC236}">
                  <a16:creationId xmlns:a16="http://schemas.microsoft.com/office/drawing/2014/main" id="{F4C6A8C2-E2CD-4D08-B377-C847C0195B0A}"/>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3" name="Oval 161">
              <a:extLst>
                <a:ext uri="{FF2B5EF4-FFF2-40B4-BE49-F238E27FC236}">
                  <a16:creationId xmlns:a16="http://schemas.microsoft.com/office/drawing/2014/main" id="{F3DB3741-3F81-4468-915B-8D744D29F5A1}"/>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4" name="Oval 162">
              <a:extLst>
                <a:ext uri="{FF2B5EF4-FFF2-40B4-BE49-F238E27FC236}">
                  <a16:creationId xmlns:a16="http://schemas.microsoft.com/office/drawing/2014/main" id="{12C94129-FC69-4A5E-B0B7-06E7D3B63370}"/>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515" name="Line 163">
            <a:extLst>
              <a:ext uri="{FF2B5EF4-FFF2-40B4-BE49-F238E27FC236}">
                <a16:creationId xmlns:a16="http://schemas.microsoft.com/office/drawing/2014/main" id="{2EF41CDE-FAAB-420A-9FF3-51821B3381B9}"/>
              </a:ext>
            </a:extLst>
          </p:cNvPr>
          <p:cNvSpPr>
            <a:spLocks noChangeShapeType="1"/>
          </p:cNvSpPr>
          <p:nvPr/>
        </p:nvSpPr>
        <p:spPr bwMode="auto">
          <a:xfrm flipV="1">
            <a:off x="3044825" y="5029200"/>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516" name="Line 164">
            <a:extLst>
              <a:ext uri="{FF2B5EF4-FFF2-40B4-BE49-F238E27FC236}">
                <a16:creationId xmlns:a16="http://schemas.microsoft.com/office/drawing/2014/main" id="{E57D3FFF-0E10-4A7F-B6D3-2629A62ED350}"/>
              </a:ext>
            </a:extLst>
          </p:cNvPr>
          <p:cNvSpPr>
            <a:spLocks noChangeShapeType="1"/>
          </p:cNvSpPr>
          <p:nvPr/>
        </p:nvSpPr>
        <p:spPr bwMode="auto">
          <a:xfrm flipV="1">
            <a:off x="6372225" y="5086350"/>
            <a:ext cx="0" cy="4318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517" name="Text Box 165">
            <a:extLst>
              <a:ext uri="{FF2B5EF4-FFF2-40B4-BE49-F238E27FC236}">
                <a16:creationId xmlns:a16="http://schemas.microsoft.com/office/drawing/2014/main" id="{BAB6FD98-0697-4517-B619-0727BEA48F6A}"/>
              </a:ext>
            </a:extLst>
          </p:cNvPr>
          <p:cNvSpPr txBox="1">
            <a:spLocks noChangeArrowheads="1"/>
          </p:cNvSpPr>
          <p:nvPr/>
        </p:nvSpPr>
        <p:spPr bwMode="auto">
          <a:xfrm>
            <a:off x="6372225" y="5141913"/>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i</a:t>
            </a:r>
            <a:r>
              <a:rPr kumimoji="1" lang="en-US" altLang="zh-CN" sz="2800" b="1" baseline="-25000">
                <a:solidFill>
                  <a:srgbClr val="0000CC"/>
                </a:solidFill>
                <a:latin typeface="Times New Roman" panose="02020603050405020304" pitchFamily="18" charset="0"/>
              </a:rPr>
              <a:t>2</a:t>
            </a:r>
            <a:endParaRPr kumimoji="1" lang="en-US" altLang="zh-CN" sz="2800" b="1">
              <a:solidFill>
                <a:srgbClr val="0000CC"/>
              </a:solidFill>
              <a:latin typeface="Times New Roman" panose="02020603050405020304" pitchFamily="18" charset="0"/>
            </a:endParaRPr>
          </a:p>
        </p:txBody>
      </p:sp>
      <p:sp>
        <p:nvSpPr>
          <p:cNvPr id="228518" name="Text Box 166">
            <a:extLst>
              <a:ext uri="{FF2B5EF4-FFF2-40B4-BE49-F238E27FC236}">
                <a16:creationId xmlns:a16="http://schemas.microsoft.com/office/drawing/2014/main" id="{CD9B5852-3FD4-4FDA-B2B4-1741A908B2DE}"/>
              </a:ext>
            </a:extLst>
          </p:cNvPr>
          <p:cNvSpPr txBox="1">
            <a:spLocks noChangeArrowheads="1"/>
          </p:cNvSpPr>
          <p:nvPr/>
        </p:nvSpPr>
        <p:spPr bwMode="auto">
          <a:xfrm>
            <a:off x="1497013" y="4525963"/>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519" name="Text Box 167">
            <a:extLst>
              <a:ext uri="{FF2B5EF4-FFF2-40B4-BE49-F238E27FC236}">
                <a16:creationId xmlns:a16="http://schemas.microsoft.com/office/drawing/2014/main" id="{1FEC5748-A226-46A4-B3EA-07D3768255F9}"/>
              </a:ext>
            </a:extLst>
          </p:cNvPr>
          <p:cNvSpPr txBox="1">
            <a:spLocks noChangeArrowheads="1"/>
          </p:cNvSpPr>
          <p:nvPr/>
        </p:nvSpPr>
        <p:spPr bwMode="auto">
          <a:xfrm>
            <a:off x="7329488" y="4525963"/>
            <a:ext cx="103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zh-CN" altLang="en-US" sz="2800" b="1" baseline="-25000">
                <a:solidFill>
                  <a:srgbClr val="0000CC"/>
                </a:solidFill>
                <a:latin typeface="Times New Roman" panose="02020603050405020304" pitchFamily="18" charset="0"/>
              </a:rPr>
              <a:t> </a:t>
            </a:r>
            <a:r>
              <a:rPr kumimoji="1" lang="en-US" altLang="zh-CN" sz="2800" b="1" baseline="-25000">
                <a:solidFill>
                  <a:srgbClr val="0000CC"/>
                </a:solidFill>
                <a:latin typeface="Times New Roman" panose="02020603050405020304" pitchFamily="18" charset="0"/>
              </a:rPr>
              <a:t>22</a:t>
            </a:r>
          </a:p>
        </p:txBody>
      </p:sp>
      <p:sp>
        <p:nvSpPr>
          <p:cNvPr id="228520" name="Text Box 168">
            <a:extLst>
              <a:ext uri="{FF2B5EF4-FFF2-40B4-BE49-F238E27FC236}">
                <a16:creationId xmlns:a16="http://schemas.microsoft.com/office/drawing/2014/main" id="{CF516BBA-697F-4142-A391-2F7D2CDBF970}"/>
              </a:ext>
            </a:extLst>
          </p:cNvPr>
          <p:cNvSpPr txBox="1">
            <a:spLocks noChangeArrowheads="1"/>
          </p:cNvSpPr>
          <p:nvPr/>
        </p:nvSpPr>
        <p:spPr bwMode="auto">
          <a:xfrm>
            <a:off x="4032250" y="52292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1" name="Text Box 169">
            <a:extLst>
              <a:ext uri="{FF2B5EF4-FFF2-40B4-BE49-F238E27FC236}">
                <a16:creationId xmlns:a16="http://schemas.microsoft.com/office/drawing/2014/main" id="{7F36B5B9-5F45-4C8F-A119-7E23B43C2795}"/>
              </a:ext>
            </a:extLst>
          </p:cNvPr>
          <p:cNvSpPr txBox="1">
            <a:spLocks noChangeArrowheads="1"/>
          </p:cNvSpPr>
          <p:nvPr/>
        </p:nvSpPr>
        <p:spPr bwMode="auto">
          <a:xfrm>
            <a:off x="3095625" y="5192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2" name="Text Box 170">
            <a:extLst>
              <a:ext uri="{FF2B5EF4-FFF2-40B4-BE49-F238E27FC236}">
                <a16:creationId xmlns:a16="http://schemas.microsoft.com/office/drawing/2014/main" id="{E03F4F9C-40D7-4C46-A60F-0E033E23FDC7}"/>
              </a:ext>
            </a:extLst>
          </p:cNvPr>
          <p:cNvSpPr txBox="1">
            <a:spLocks noChangeArrowheads="1"/>
          </p:cNvSpPr>
          <p:nvPr/>
        </p:nvSpPr>
        <p:spPr bwMode="auto">
          <a:xfrm>
            <a:off x="3441700" y="526573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523" name="Text Box 171">
            <a:extLst>
              <a:ext uri="{FF2B5EF4-FFF2-40B4-BE49-F238E27FC236}">
                <a16:creationId xmlns:a16="http://schemas.microsoft.com/office/drawing/2014/main" id="{A6F11218-24A0-4122-905E-0C1B13CC046D}"/>
              </a:ext>
            </a:extLst>
          </p:cNvPr>
          <p:cNvSpPr txBox="1">
            <a:spLocks noChangeArrowheads="1"/>
          </p:cNvSpPr>
          <p:nvPr/>
        </p:nvSpPr>
        <p:spPr bwMode="auto">
          <a:xfrm>
            <a:off x="6027738" y="51577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4" name="Text Box 172">
            <a:extLst>
              <a:ext uri="{FF2B5EF4-FFF2-40B4-BE49-F238E27FC236}">
                <a16:creationId xmlns:a16="http://schemas.microsoft.com/office/drawing/2014/main" id="{B8FDE618-534F-4EAD-BE12-36796F007777}"/>
              </a:ext>
            </a:extLst>
          </p:cNvPr>
          <p:cNvSpPr txBox="1">
            <a:spLocks noChangeArrowheads="1"/>
          </p:cNvSpPr>
          <p:nvPr/>
        </p:nvSpPr>
        <p:spPr bwMode="auto">
          <a:xfrm>
            <a:off x="5040313" y="51419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5" name="Text Box 173">
            <a:extLst>
              <a:ext uri="{FF2B5EF4-FFF2-40B4-BE49-F238E27FC236}">
                <a16:creationId xmlns:a16="http://schemas.microsoft.com/office/drawing/2014/main" id="{B9F055E8-2DDE-46BB-A6EE-B951B6D6EBF3}"/>
              </a:ext>
            </a:extLst>
          </p:cNvPr>
          <p:cNvSpPr txBox="1">
            <a:spLocks noChangeArrowheads="1"/>
          </p:cNvSpPr>
          <p:nvPr/>
        </p:nvSpPr>
        <p:spPr bwMode="auto">
          <a:xfrm>
            <a:off x="5470525" y="51943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22</a:t>
            </a:r>
            <a:endParaRPr kumimoji="1" lang="en-US" altLang="zh-CN" sz="2800" b="1">
              <a:solidFill>
                <a:srgbClr val="0000CC"/>
              </a:solidFill>
              <a:latin typeface="Times New Roman" panose="02020603050405020304" pitchFamily="18" charset="0"/>
            </a:endParaRPr>
          </a:p>
        </p:txBody>
      </p:sp>
      <p:sp>
        <p:nvSpPr>
          <p:cNvPr id="228526" name="Text Box 174">
            <a:extLst>
              <a:ext uri="{FF2B5EF4-FFF2-40B4-BE49-F238E27FC236}">
                <a16:creationId xmlns:a16="http://schemas.microsoft.com/office/drawing/2014/main" id="{744430BB-CD0C-4EF0-8AB9-4083A964924C}"/>
              </a:ext>
            </a:extLst>
          </p:cNvPr>
          <p:cNvSpPr txBox="1">
            <a:spLocks noChangeArrowheads="1"/>
          </p:cNvSpPr>
          <p:nvPr/>
        </p:nvSpPr>
        <p:spPr bwMode="auto">
          <a:xfrm>
            <a:off x="2936875" y="55689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27" name="Text Box 175">
            <a:extLst>
              <a:ext uri="{FF2B5EF4-FFF2-40B4-BE49-F238E27FC236}">
                <a16:creationId xmlns:a16="http://schemas.microsoft.com/office/drawing/2014/main" id="{BE9D8589-0BE4-4694-81EF-11D54E953E43}"/>
              </a:ext>
            </a:extLst>
          </p:cNvPr>
          <p:cNvSpPr txBox="1">
            <a:spLocks noChangeArrowheads="1"/>
          </p:cNvSpPr>
          <p:nvPr/>
        </p:nvSpPr>
        <p:spPr bwMode="auto">
          <a:xfrm>
            <a:off x="4125913" y="55181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28" name="Text Box 176">
            <a:extLst>
              <a:ext uri="{FF2B5EF4-FFF2-40B4-BE49-F238E27FC236}">
                <a16:creationId xmlns:a16="http://schemas.microsoft.com/office/drawing/2014/main" id="{6B748AD7-35AB-4D1B-8DCB-B07E99FBD40F}"/>
              </a:ext>
            </a:extLst>
          </p:cNvPr>
          <p:cNvSpPr txBox="1">
            <a:spLocks noChangeArrowheads="1"/>
          </p:cNvSpPr>
          <p:nvPr/>
        </p:nvSpPr>
        <p:spPr bwMode="auto">
          <a:xfrm>
            <a:off x="3405188" y="5497513"/>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529" name="Text Box 177">
            <a:extLst>
              <a:ext uri="{FF2B5EF4-FFF2-40B4-BE49-F238E27FC236}">
                <a16:creationId xmlns:a16="http://schemas.microsoft.com/office/drawing/2014/main" id="{1FBB3E0A-E482-4006-A72C-298F8CCA7B1A}"/>
              </a:ext>
            </a:extLst>
          </p:cNvPr>
          <p:cNvSpPr txBox="1">
            <a:spLocks noChangeArrowheads="1"/>
          </p:cNvSpPr>
          <p:nvPr/>
        </p:nvSpPr>
        <p:spPr bwMode="auto">
          <a:xfrm>
            <a:off x="6084888" y="555307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30" name="Text Box 178">
            <a:extLst>
              <a:ext uri="{FF2B5EF4-FFF2-40B4-BE49-F238E27FC236}">
                <a16:creationId xmlns:a16="http://schemas.microsoft.com/office/drawing/2014/main" id="{2603EC07-158F-4D3E-BAEB-9648F31F4B43}"/>
              </a:ext>
            </a:extLst>
          </p:cNvPr>
          <p:cNvSpPr txBox="1">
            <a:spLocks noChangeArrowheads="1"/>
          </p:cNvSpPr>
          <p:nvPr/>
        </p:nvSpPr>
        <p:spPr bwMode="auto">
          <a:xfrm>
            <a:off x="5040313" y="555307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31" name="Text Box 179">
            <a:extLst>
              <a:ext uri="{FF2B5EF4-FFF2-40B4-BE49-F238E27FC236}">
                <a16:creationId xmlns:a16="http://schemas.microsoft.com/office/drawing/2014/main" id="{38898B90-8058-41C2-A152-394FFEEEE346}"/>
              </a:ext>
            </a:extLst>
          </p:cNvPr>
          <p:cNvSpPr txBox="1">
            <a:spLocks noChangeArrowheads="1"/>
          </p:cNvSpPr>
          <p:nvPr/>
        </p:nvSpPr>
        <p:spPr bwMode="auto">
          <a:xfrm>
            <a:off x="5456238" y="551815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aphicFrame>
        <p:nvGraphicFramePr>
          <p:cNvPr id="228532" name="Object 180">
            <a:extLst>
              <a:ext uri="{FF2B5EF4-FFF2-40B4-BE49-F238E27FC236}">
                <a16:creationId xmlns:a16="http://schemas.microsoft.com/office/drawing/2014/main" id="{A4C870A0-9D00-459F-896C-B2B28B1B6974}"/>
              </a:ext>
            </a:extLst>
          </p:cNvPr>
          <p:cNvGraphicFramePr>
            <a:graphicFrameLocks noChangeAspect="1"/>
          </p:cNvGraphicFramePr>
          <p:nvPr/>
        </p:nvGraphicFramePr>
        <p:xfrm>
          <a:off x="236538" y="5316538"/>
          <a:ext cx="2346325" cy="660400"/>
        </p:xfrm>
        <a:graphic>
          <a:graphicData uri="http://schemas.openxmlformats.org/presentationml/2006/ole">
            <mc:AlternateContent xmlns:mc="http://schemas.openxmlformats.org/markup-compatibility/2006">
              <mc:Choice xmlns:v="urn:schemas-microsoft-com:vml" Requires="v">
                <p:oleObj spid="_x0000_s228558" name="Equation" r:id="rId7" imgW="812520" imgH="228600" progId="Equation.DSMT4">
                  <p:embed/>
                </p:oleObj>
              </mc:Choice>
              <mc:Fallback>
                <p:oleObj name="Equation" r:id="rId7" imgW="812520" imgH="228600" progId="Equation.DSMT4">
                  <p:embed/>
                  <p:pic>
                    <p:nvPicPr>
                      <p:cNvPr id="0" name="Object 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8" y="5316538"/>
                        <a:ext cx="23463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533" name="Object 181">
            <a:extLst>
              <a:ext uri="{FF2B5EF4-FFF2-40B4-BE49-F238E27FC236}">
                <a16:creationId xmlns:a16="http://schemas.microsoft.com/office/drawing/2014/main" id="{B15CA284-D5B5-4A94-A9AB-B8603054E67F}"/>
              </a:ext>
            </a:extLst>
          </p:cNvPr>
          <p:cNvGraphicFramePr>
            <a:graphicFrameLocks noChangeAspect="1"/>
          </p:cNvGraphicFramePr>
          <p:nvPr/>
        </p:nvGraphicFramePr>
        <p:xfrm>
          <a:off x="6680200" y="5172075"/>
          <a:ext cx="2139950" cy="612775"/>
        </p:xfrm>
        <a:graphic>
          <a:graphicData uri="http://schemas.openxmlformats.org/presentationml/2006/ole">
            <mc:AlternateContent xmlns:mc="http://schemas.openxmlformats.org/markup-compatibility/2006">
              <mc:Choice xmlns:v="urn:schemas-microsoft-com:vml" Requires="v">
                <p:oleObj spid="_x0000_s228559" name="Equation" r:id="rId9" imgW="799920" imgH="228600" progId="Equation.DSMT4">
                  <p:embed/>
                </p:oleObj>
              </mc:Choice>
              <mc:Fallback>
                <p:oleObj name="Equation" r:id="rId9" imgW="799920" imgH="228600" progId="Equation.DSMT4">
                  <p:embed/>
                  <p:pic>
                    <p:nvPicPr>
                      <p:cNvPr id="0" name="Object 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0200" y="5172075"/>
                        <a:ext cx="2139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534" name="Text Box 182">
            <a:extLst>
              <a:ext uri="{FF2B5EF4-FFF2-40B4-BE49-F238E27FC236}">
                <a16:creationId xmlns:a16="http://schemas.microsoft.com/office/drawing/2014/main" id="{E9AD4E7A-F543-4A07-A4CE-87A2CE917550}"/>
              </a:ext>
            </a:extLst>
          </p:cNvPr>
          <p:cNvSpPr txBox="1">
            <a:spLocks noChangeArrowheads="1"/>
          </p:cNvSpPr>
          <p:nvPr/>
        </p:nvSpPr>
        <p:spPr bwMode="auto">
          <a:xfrm>
            <a:off x="1727200" y="6129338"/>
            <a:ext cx="7164388" cy="579437"/>
          </a:xfrm>
          <a:prstGeom prst="rect">
            <a:avLst/>
          </a:prstGeom>
          <a:solidFill>
            <a:schemeClr val="tx2"/>
          </a:solidFill>
          <a:ln>
            <a:noFill/>
          </a:ln>
          <a:effectLst/>
          <a:extLst/>
        </p:spPr>
        <p:txBody>
          <a:bodyPr>
            <a:spAutoFit/>
          </a:bodyPr>
          <a:lstStyle/>
          <a:p>
            <a:pPr eaLnBrk="1" hangingPunct="1">
              <a:spcBef>
                <a:spcPct val="50000"/>
              </a:spcBef>
            </a:pPr>
            <a:r>
              <a:rPr kumimoji="1" lang="zh-CN" altLang="en-US" sz="3200" b="1" dirty="0">
                <a:solidFill>
                  <a:srgbClr val="990000"/>
                </a:solidFill>
                <a:latin typeface="华文楷体" panose="02010600040101010101" pitchFamily="2" charset="-122"/>
                <a:ea typeface="华文楷体" panose="02010600040101010101" pitchFamily="2" charset="-122"/>
              </a:rPr>
              <a:t>问题：耦合电感的伏安关系如何表示？</a:t>
            </a:r>
          </a:p>
        </p:txBody>
      </p:sp>
      <p:sp>
        <p:nvSpPr>
          <p:cNvPr id="228535" name="AutoShape 183">
            <a:extLst>
              <a:ext uri="{FF2B5EF4-FFF2-40B4-BE49-F238E27FC236}">
                <a16:creationId xmlns:a16="http://schemas.microsoft.com/office/drawing/2014/main" id="{CA52CBCC-6ABD-40CA-A54B-5B169649D188}"/>
              </a:ext>
            </a:extLst>
          </p:cNvPr>
          <p:cNvSpPr>
            <a:spLocks/>
          </p:cNvSpPr>
          <p:nvPr/>
        </p:nvSpPr>
        <p:spPr bwMode="auto">
          <a:xfrm>
            <a:off x="1187450" y="1412875"/>
            <a:ext cx="323850" cy="971550"/>
          </a:xfrm>
          <a:prstGeom prst="leftBrace">
            <a:avLst>
              <a:gd name="adj1" fmla="val 2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36" name="Text Box 184">
            <a:extLst>
              <a:ext uri="{FF2B5EF4-FFF2-40B4-BE49-F238E27FC236}">
                <a16:creationId xmlns:a16="http://schemas.microsoft.com/office/drawing/2014/main" id="{0A98BCEA-1DC5-497B-8068-C7C4A554A512}"/>
              </a:ext>
            </a:extLst>
          </p:cNvPr>
          <p:cNvSpPr txBox="1">
            <a:spLocks noChangeArrowheads="1"/>
          </p:cNvSpPr>
          <p:nvPr/>
        </p:nvSpPr>
        <p:spPr bwMode="auto">
          <a:xfrm>
            <a:off x="482600" y="159226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sym typeface="Symbol" panose="05050102010706020507" pitchFamily="18" charset="2"/>
              </a:rPr>
              <a:t>ψ</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537" name="AutoShape 185">
            <a:extLst>
              <a:ext uri="{FF2B5EF4-FFF2-40B4-BE49-F238E27FC236}">
                <a16:creationId xmlns:a16="http://schemas.microsoft.com/office/drawing/2014/main" id="{FFFAD1BF-41EE-428F-A0B6-8180DC265CDA}"/>
              </a:ext>
            </a:extLst>
          </p:cNvPr>
          <p:cNvSpPr>
            <a:spLocks/>
          </p:cNvSpPr>
          <p:nvPr/>
        </p:nvSpPr>
        <p:spPr bwMode="auto">
          <a:xfrm>
            <a:off x="8101013" y="1449388"/>
            <a:ext cx="287337" cy="935037"/>
          </a:xfrm>
          <a:prstGeom prst="rightBrace">
            <a:avLst>
              <a:gd name="adj1" fmla="val 271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39" name="Text Box 187">
            <a:extLst>
              <a:ext uri="{FF2B5EF4-FFF2-40B4-BE49-F238E27FC236}">
                <a16:creationId xmlns:a16="http://schemas.microsoft.com/office/drawing/2014/main" id="{C58DE263-55EB-4B0A-89B4-65D9F2A482DF}"/>
              </a:ext>
            </a:extLst>
          </p:cNvPr>
          <p:cNvSpPr txBox="1">
            <a:spLocks noChangeArrowheads="1"/>
          </p:cNvSpPr>
          <p:nvPr/>
        </p:nvSpPr>
        <p:spPr bwMode="auto">
          <a:xfrm>
            <a:off x="8316913" y="1592263"/>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chemeClr val="hlink"/>
                </a:solidFill>
                <a:latin typeface="Times New Roman" panose="02020603050405020304" pitchFamily="18" charset="0"/>
                <a:sym typeface="Symbol" panose="05050102010706020507" pitchFamily="18" charset="2"/>
              </a:rPr>
              <a:t>ψ</a:t>
            </a:r>
            <a:r>
              <a:rPr kumimoji="1" lang="en-US" altLang="zh-CN" sz="2800" b="1" baseline="-25000">
                <a:solidFill>
                  <a:schemeClr val="hlink"/>
                </a:solidFill>
                <a:latin typeface="Times New Roman" panose="02020603050405020304" pitchFamily="18" charset="0"/>
              </a:rPr>
              <a:t>2</a:t>
            </a:r>
            <a:endParaRPr kumimoji="1" lang="en-US" altLang="zh-CN" sz="2800" b="1">
              <a:solidFill>
                <a:schemeClr val="hlink"/>
              </a:solidFill>
              <a:latin typeface="Times New Roman" panose="02020603050405020304" pitchFamily="18" charset="0"/>
            </a:endParaRPr>
          </a:p>
        </p:txBody>
      </p:sp>
      <p:sp>
        <p:nvSpPr>
          <p:cNvPr id="228540" name="AutoShape 188">
            <a:extLst>
              <a:ext uri="{FF2B5EF4-FFF2-40B4-BE49-F238E27FC236}">
                <a16:creationId xmlns:a16="http://schemas.microsoft.com/office/drawing/2014/main" id="{4FFC765A-8680-4E0D-AAAF-A61EF041421C}"/>
              </a:ext>
            </a:extLst>
          </p:cNvPr>
          <p:cNvSpPr>
            <a:spLocks/>
          </p:cNvSpPr>
          <p:nvPr/>
        </p:nvSpPr>
        <p:spPr bwMode="auto">
          <a:xfrm>
            <a:off x="1223963" y="3897313"/>
            <a:ext cx="323850" cy="971550"/>
          </a:xfrm>
          <a:prstGeom prst="leftBrace">
            <a:avLst>
              <a:gd name="adj1" fmla="val 2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41" name="Text Box 189">
            <a:extLst>
              <a:ext uri="{FF2B5EF4-FFF2-40B4-BE49-F238E27FC236}">
                <a16:creationId xmlns:a16="http://schemas.microsoft.com/office/drawing/2014/main" id="{7E7536AE-C42B-4DDC-9FF7-B25CE76D493A}"/>
              </a:ext>
            </a:extLst>
          </p:cNvPr>
          <p:cNvSpPr txBox="1">
            <a:spLocks noChangeArrowheads="1"/>
          </p:cNvSpPr>
          <p:nvPr/>
        </p:nvSpPr>
        <p:spPr bwMode="auto">
          <a:xfrm>
            <a:off x="661988" y="4041775"/>
            <a:ext cx="1065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sym typeface="Symbol" panose="05050102010706020507" pitchFamily="18" charset="2"/>
              </a:rPr>
              <a:t>ψ</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542" name="AutoShape 190">
            <a:extLst>
              <a:ext uri="{FF2B5EF4-FFF2-40B4-BE49-F238E27FC236}">
                <a16:creationId xmlns:a16="http://schemas.microsoft.com/office/drawing/2014/main" id="{B5E011E8-4A36-4956-A049-E20DF515C43F}"/>
              </a:ext>
            </a:extLst>
          </p:cNvPr>
          <p:cNvSpPr>
            <a:spLocks/>
          </p:cNvSpPr>
          <p:nvPr/>
        </p:nvSpPr>
        <p:spPr bwMode="auto">
          <a:xfrm>
            <a:off x="8101013" y="4041775"/>
            <a:ext cx="287337" cy="935038"/>
          </a:xfrm>
          <a:prstGeom prst="rightBrace">
            <a:avLst>
              <a:gd name="adj1" fmla="val 271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43" name="Text Box 191">
            <a:extLst>
              <a:ext uri="{FF2B5EF4-FFF2-40B4-BE49-F238E27FC236}">
                <a16:creationId xmlns:a16="http://schemas.microsoft.com/office/drawing/2014/main" id="{67F3D820-0F46-4927-B9B1-C8C88F78902B}"/>
              </a:ext>
            </a:extLst>
          </p:cNvPr>
          <p:cNvSpPr txBox="1">
            <a:spLocks noChangeArrowheads="1"/>
          </p:cNvSpPr>
          <p:nvPr/>
        </p:nvSpPr>
        <p:spPr bwMode="auto">
          <a:xfrm>
            <a:off x="8280400" y="422116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chemeClr val="hlink"/>
                </a:solidFill>
                <a:latin typeface="Times New Roman" panose="02020603050405020304" pitchFamily="18" charset="0"/>
                <a:sym typeface="Symbol" panose="05050102010706020507" pitchFamily="18" charset="2"/>
              </a:rPr>
              <a:t>ψ</a:t>
            </a:r>
            <a:r>
              <a:rPr kumimoji="1" lang="en-US" altLang="zh-CN" sz="2800" b="1" baseline="-25000">
                <a:solidFill>
                  <a:schemeClr val="hlink"/>
                </a:solidFill>
                <a:latin typeface="Times New Roman" panose="02020603050405020304" pitchFamily="18" charset="0"/>
              </a:rPr>
              <a:t>2</a:t>
            </a:r>
            <a:endParaRPr kumimoji="1" lang="en-US" altLang="zh-CN" sz="2800" b="1">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83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8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28395"/>
                                        </p:tgtEl>
                                        <p:attrNameLst>
                                          <p:attrName>style.visibility</p:attrName>
                                        </p:attrNameLst>
                                      </p:cBhvr>
                                      <p:to>
                                        <p:strVal val="visible"/>
                                      </p:to>
                                    </p:set>
                                    <p:animEffect transition="in" filter="wipe(down)">
                                      <p:cBhvr>
                                        <p:cTn id="27" dur="500"/>
                                        <p:tgtEl>
                                          <p:spTgt spid="2283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837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228358"/>
                                        </p:tgtEl>
                                        <p:attrNameLst>
                                          <p:attrName>style.visibility</p:attrName>
                                        </p:attrNameLst>
                                      </p:cBhvr>
                                      <p:to>
                                        <p:strVal val="visible"/>
                                      </p:to>
                                    </p:set>
                                    <p:animEffect transition="in" filter="wipe(right)">
                                      <p:cBhvr>
                                        <p:cTn id="36" dur="500"/>
                                        <p:tgtEl>
                                          <p:spTgt spid="228358"/>
                                        </p:tgtEl>
                                      </p:cBhvr>
                                    </p:animEffect>
                                  </p:childTnLst>
                                </p:cTn>
                              </p:par>
                              <p:par>
                                <p:cTn id="37" presetID="22" presetClass="entr" presetSubtype="2" fill="hold" nodeType="withEffect">
                                  <p:stCondLst>
                                    <p:cond delay="0"/>
                                  </p:stCondLst>
                                  <p:childTnLst>
                                    <p:set>
                                      <p:cBhvr>
                                        <p:cTn id="38" dur="1" fill="hold">
                                          <p:stCondLst>
                                            <p:cond delay="0"/>
                                          </p:stCondLst>
                                        </p:cTn>
                                        <p:tgtEl>
                                          <p:spTgt spid="228359"/>
                                        </p:tgtEl>
                                        <p:attrNameLst>
                                          <p:attrName>style.visibility</p:attrName>
                                        </p:attrNameLst>
                                      </p:cBhvr>
                                      <p:to>
                                        <p:strVal val="visible"/>
                                      </p:to>
                                    </p:set>
                                    <p:animEffect transition="in" filter="wipe(right)">
                                      <p:cBhvr>
                                        <p:cTn id="39" dur="500"/>
                                        <p:tgtEl>
                                          <p:spTgt spid="228359"/>
                                        </p:tgtEl>
                                      </p:cBhvr>
                                    </p:animEffect>
                                  </p:childTnLst>
                                </p:cTn>
                              </p:par>
                              <p:par>
                                <p:cTn id="40" presetID="22" presetClass="entr" presetSubtype="2" fill="hold" nodeType="withEffect">
                                  <p:stCondLst>
                                    <p:cond delay="0"/>
                                  </p:stCondLst>
                                  <p:childTnLst>
                                    <p:set>
                                      <p:cBhvr>
                                        <p:cTn id="41" dur="1" fill="hold">
                                          <p:stCondLst>
                                            <p:cond delay="0"/>
                                          </p:stCondLst>
                                        </p:cTn>
                                        <p:tgtEl>
                                          <p:spTgt spid="228360"/>
                                        </p:tgtEl>
                                        <p:attrNameLst>
                                          <p:attrName>style.visibility</p:attrName>
                                        </p:attrNameLst>
                                      </p:cBhvr>
                                      <p:to>
                                        <p:strVal val="visible"/>
                                      </p:to>
                                    </p:set>
                                    <p:animEffect transition="in" filter="wipe(right)">
                                      <p:cBhvr>
                                        <p:cTn id="42" dur="500"/>
                                        <p:tgtEl>
                                          <p:spTgt spid="2283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wipe(left)">
                                      <p:cBhvr>
                                        <p:cTn id="47" dur="500"/>
                                        <p:tgtEl>
                                          <p:spTgt spid="2283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28364"/>
                                        </p:tgtEl>
                                        <p:attrNameLst>
                                          <p:attrName>style.visibility</p:attrName>
                                        </p:attrNameLst>
                                      </p:cBhvr>
                                      <p:to>
                                        <p:strVal val="visible"/>
                                      </p:to>
                                    </p:set>
                                    <p:animEffect transition="in" filter="wipe(right)">
                                      <p:cBhvr>
                                        <p:cTn id="52" dur="500"/>
                                        <p:tgtEl>
                                          <p:spTgt spid="2283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837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8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83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836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xit" presetSubtype="4" fill="hold" nodeType="clickEffect">
                                  <p:stCondLst>
                                    <p:cond delay="0"/>
                                  </p:stCondLst>
                                  <p:childTnLst>
                                    <p:anim calcmode="lin" valueType="num">
                                      <p:cBhvr additive="base">
                                        <p:cTn id="70" dur="500"/>
                                        <p:tgtEl>
                                          <p:spTgt spid="228364"/>
                                        </p:tgtEl>
                                        <p:attrNameLst>
                                          <p:attrName>ppt_x</p:attrName>
                                        </p:attrNameLst>
                                      </p:cBhvr>
                                      <p:tavLst>
                                        <p:tav tm="0">
                                          <p:val>
                                            <p:strVal val="ppt_x"/>
                                          </p:val>
                                        </p:tav>
                                        <p:tav tm="100000">
                                          <p:val>
                                            <p:strVal val="ppt_x"/>
                                          </p:val>
                                        </p:tav>
                                      </p:tavLst>
                                    </p:anim>
                                    <p:anim calcmode="lin" valueType="num">
                                      <p:cBhvr additive="base">
                                        <p:cTn id="71" dur="500"/>
                                        <p:tgtEl>
                                          <p:spTgt spid="228364"/>
                                        </p:tgtEl>
                                        <p:attrNameLst>
                                          <p:attrName>ppt_y</p:attrName>
                                        </p:attrNameLst>
                                      </p:cBhvr>
                                      <p:tavLst>
                                        <p:tav tm="0">
                                          <p:val>
                                            <p:strVal val="ppt_y"/>
                                          </p:val>
                                        </p:tav>
                                        <p:tav tm="100000">
                                          <p:val>
                                            <p:strVal val="1+ppt_h/2"/>
                                          </p:val>
                                        </p:tav>
                                      </p:tavLst>
                                    </p:anim>
                                    <p:set>
                                      <p:cBhvr>
                                        <p:cTn id="72" dur="1" fill="hold">
                                          <p:stCondLst>
                                            <p:cond delay="499"/>
                                          </p:stCondLst>
                                        </p:cTn>
                                        <p:tgtEl>
                                          <p:spTgt spid="228364"/>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228363"/>
                                        </p:tgtEl>
                                        <p:attrNameLst>
                                          <p:attrName>ppt_x</p:attrName>
                                        </p:attrNameLst>
                                      </p:cBhvr>
                                      <p:tavLst>
                                        <p:tav tm="0">
                                          <p:val>
                                            <p:strVal val="ppt_x"/>
                                          </p:val>
                                        </p:tav>
                                        <p:tav tm="100000">
                                          <p:val>
                                            <p:strVal val="ppt_x"/>
                                          </p:val>
                                        </p:tav>
                                      </p:tavLst>
                                    </p:anim>
                                    <p:anim calcmode="lin" valueType="num">
                                      <p:cBhvr additive="base">
                                        <p:cTn id="75" dur="500"/>
                                        <p:tgtEl>
                                          <p:spTgt spid="228363"/>
                                        </p:tgtEl>
                                        <p:attrNameLst>
                                          <p:attrName>ppt_y</p:attrName>
                                        </p:attrNameLst>
                                      </p:cBhvr>
                                      <p:tavLst>
                                        <p:tav tm="0">
                                          <p:val>
                                            <p:strVal val="ppt_y"/>
                                          </p:val>
                                        </p:tav>
                                        <p:tav tm="100000">
                                          <p:val>
                                            <p:strVal val="1+ppt_h/2"/>
                                          </p:val>
                                        </p:tav>
                                      </p:tavLst>
                                    </p:anim>
                                    <p:set>
                                      <p:cBhvr>
                                        <p:cTn id="76" dur="1" fill="hold">
                                          <p:stCondLst>
                                            <p:cond delay="499"/>
                                          </p:stCondLst>
                                        </p:cTn>
                                        <p:tgtEl>
                                          <p:spTgt spid="228363"/>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835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83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836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837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228398"/>
                                        </p:tgtEl>
                                        <p:attrNameLst>
                                          <p:attrName>style.visibility</p:attrName>
                                        </p:attrNameLst>
                                      </p:cBhvr>
                                      <p:to>
                                        <p:strVal val="visible"/>
                                      </p:to>
                                    </p:set>
                                    <p:animEffect transition="in" filter="wipe(down)">
                                      <p:cBhvr>
                                        <p:cTn id="95" dur="500"/>
                                        <p:tgtEl>
                                          <p:spTgt spid="22839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8399"/>
                                        </p:tgtEl>
                                        <p:attrNameLst>
                                          <p:attrName>style.visibility</p:attrName>
                                        </p:attrNameLst>
                                      </p:cBhvr>
                                      <p:to>
                                        <p:strVal val="visible"/>
                                      </p:to>
                                    </p:set>
                                  </p:childTnLst>
                                </p:cTn>
                              </p:par>
                              <p:par>
                                <p:cTn id="100" presetID="22" presetClass="entr" presetSubtype="2" fill="hold" nodeType="withEffect">
                                  <p:stCondLst>
                                    <p:cond delay="0"/>
                                  </p:stCondLst>
                                  <p:childTnLst>
                                    <p:set>
                                      <p:cBhvr>
                                        <p:cTn id="101" dur="1" fill="hold">
                                          <p:stCondLst>
                                            <p:cond delay="0"/>
                                          </p:stCondLst>
                                        </p:cTn>
                                        <p:tgtEl>
                                          <p:spTgt spid="228362"/>
                                        </p:tgtEl>
                                        <p:attrNameLst>
                                          <p:attrName>style.visibility</p:attrName>
                                        </p:attrNameLst>
                                      </p:cBhvr>
                                      <p:to>
                                        <p:strVal val="visible"/>
                                      </p:to>
                                    </p:set>
                                    <p:animEffect transition="in" filter="wipe(right)">
                                      <p:cBhvr>
                                        <p:cTn id="102" dur="500"/>
                                        <p:tgtEl>
                                          <p:spTgt spid="228362"/>
                                        </p:tgtEl>
                                      </p:cBhvr>
                                    </p:animEffect>
                                  </p:childTnLst>
                                </p:cTn>
                              </p:par>
                              <p:par>
                                <p:cTn id="103" presetID="22" presetClass="entr" presetSubtype="2" fill="hold" nodeType="withEffect">
                                  <p:stCondLst>
                                    <p:cond delay="0"/>
                                  </p:stCondLst>
                                  <p:childTnLst>
                                    <p:set>
                                      <p:cBhvr>
                                        <p:cTn id="104" dur="1" fill="hold">
                                          <p:stCondLst>
                                            <p:cond delay="0"/>
                                          </p:stCondLst>
                                        </p:cTn>
                                        <p:tgtEl>
                                          <p:spTgt spid="228361"/>
                                        </p:tgtEl>
                                        <p:attrNameLst>
                                          <p:attrName>style.visibility</p:attrName>
                                        </p:attrNameLst>
                                      </p:cBhvr>
                                      <p:to>
                                        <p:strVal val="visible"/>
                                      </p:to>
                                    </p:set>
                                    <p:animEffect transition="in" filter="wipe(right)">
                                      <p:cBhvr>
                                        <p:cTn id="105" dur="500"/>
                                        <p:tgtEl>
                                          <p:spTgt spid="2283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28409"/>
                                        </p:tgtEl>
                                        <p:attrNameLst>
                                          <p:attrName>style.visibility</p:attrName>
                                        </p:attrNameLst>
                                      </p:cBhvr>
                                      <p:to>
                                        <p:strVal val="visible"/>
                                      </p:to>
                                    </p:set>
                                    <p:animEffect transition="in" filter="box(in)">
                                      <p:cBhvr>
                                        <p:cTn id="110" dur="500"/>
                                        <p:tgtEl>
                                          <p:spTgt spid="22840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8401"/>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840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840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2840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28400"/>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840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2840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2840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841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841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28412"/>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2841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28414"/>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28415"/>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8416"/>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8417"/>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847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8505"/>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28493"/>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849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228494"/>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4" fill="hold" nodeType="clickEffect">
                                  <p:stCondLst>
                                    <p:cond delay="0"/>
                                  </p:stCondLst>
                                  <p:childTnLst>
                                    <p:set>
                                      <p:cBhvr>
                                        <p:cTn id="190" dur="1" fill="hold">
                                          <p:stCondLst>
                                            <p:cond delay="0"/>
                                          </p:stCondLst>
                                        </p:cTn>
                                        <p:tgtEl>
                                          <p:spTgt spid="228515"/>
                                        </p:tgtEl>
                                        <p:attrNameLst>
                                          <p:attrName>style.visibility</p:attrName>
                                        </p:attrNameLst>
                                      </p:cBhvr>
                                      <p:to>
                                        <p:strVal val="visible"/>
                                      </p:to>
                                    </p:set>
                                    <p:animEffect transition="in" filter="wipe(down)">
                                      <p:cBhvr>
                                        <p:cTn id="191" dur="500"/>
                                        <p:tgtEl>
                                          <p:spTgt spid="22851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28491"/>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2" fill="hold" nodeType="clickEffect">
                                  <p:stCondLst>
                                    <p:cond delay="0"/>
                                  </p:stCondLst>
                                  <p:childTnLst>
                                    <p:set>
                                      <p:cBhvr>
                                        <p:cTn id="199" dur="1" fill="hold">
                                          <p:stCondLst>
                                            <p:cond delay="0"/>
                                          </p:stCondLst>
                                        </p:cTn>
                                        <p:tgtEl>
                                          <p:spTgt spid="228478"/>
                                        </p:tgtEl>
                                        <p:attrNameLst>
                                          <p:attrName>style.visibility</p:attrName>
                                        </p:attrNameLst>
                                      </p:cBhvr>
                                      <p:to>
                                        <p:strVal val="visible"/>
                                      </p:to>
                                    </p:set>
                                    <p:animEffect transition="in" filter="wipe(right)">
                                      <p:cBhvr>
                                        <p:cTn id="200" dur="500"/>
                                        <p:tgtEl>
                                          <p:spTgt spid="228478"/>
                                        </p:tgtEl>
                                      </p:cBhvr>
                                    </p:animEffect>
                                  </p:childTnLst>
                                </p:cTn>
                              </p:par>
                              <p:par>
                                <p:cTn id="201" presetID="22" presetClass="entr" presetSubtype="2" fill="hold" nodeType="withEffect">
                                  <p:stCondLst>
                                    <p:cond delay="0"/>
                                  </p:stCondLst>
                                  <p:childTnLst>
                                    <p:set>
                                      <p:cBhvr>
                                        <p:cTn id="202" dur="1" fill="hold">
                                          <p:stCondLst>
                                            <p:cond delay="0"/>
                                          </p:stCondLst>
                                        </p:cTn>
                                        <p:tgtEl>
                                          <p:spTgt spid="228479"/>
                                        </p:tgtEl>
                                        <p:attrNameLst>
                                          <p:attrName>style.visibility</p:attrName>
                                        </p:attrNameLst>
                                      </p:cBhvr>
                                      <p:to>
                                        <p:strVal val="visible"/>
                                      </p:to>
                                    </p:set>
                                    <p:animEffect transition="in" filter="wipe(right)">
                                      <p:cBhvr>
                                        <p:cTn id="203" dur="500"/>
                                        <p:tgtEl>
                                          <p:spTgt spid="228479"/>
                                        </p:tgtEl>
                                      </p:cBhvr>
                                    </p:animEffect>
                                  </p:childTnLst>
                                </p:cTn>
                              </p:par>
                              <p:par>
                                <p:cTn id="204" presetID="22" presetClass="entr" presetSubtype="2" fill="hold" nodeType="withEffect">
                                  <p:stCondLst>
                                    <p:cond delay="0"/>
                                  </p:stCondLst>
                                  <p:childTnLst>
                                    <p:set>
                                      <p:cBhvr>
                                        <p:cTn id="205" dur="1" fill="hold">
                                          <p:stCondLst>
                                            <p:cond delay="0"/>
                                          </p:stCondLst>
                                        </p:cTn>
                                        <p:tgtEl>
                                          <p:spTgt spid="228480"/>
                                        </p:tgtEl>
                                        <p:attrNameLst>
                                          <p:attrName>style.visibility</p:attrName>
                                        </p:attrNameLst>
                                      </p:cBhvr>
                                      <p:to>
                                        <p:strVal val="visible"/>
                                      </p:to>
                                    </p:set>
                                    <p:animEffect transition="in" filter="wipe(right)">
                                      <p:cBhvr>
                                        <p:cTn id="206" dur="500"/>
                                        <p:tgtEl>
                                          <p:spTgt spid="228480"/>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228483"/>
                                        </p:tgtEl>
                                        <p:attrNameLst>
                                          <p:attrName>style.visibility</p:attrName>
                                        </p:attrNameLst>
                                      </p:cBhvr>
                                      <p:to>
                                        <p:strVal val="visible"/>
                                      </p:to>
                                    </p:set>
                                    <p:animEffect transition="in" filter="wipe(left)">
                                      <p:cBhvr>
                                        <p:cTn id="211" dur="500"/>
                                        <p:tgtEl>
                                          <p:spTgt spid="228483"/>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2" fill="hold" nodeType="clickEffect">
                                  <p:stCondLst>
                                    <p:cond delay="0"/>
                                  </p:stCondLst>
                                  <p:childTnLst>
                                    <p:set>
                                      <p:cBhvr>
                                        <p:cTn id="215" dur="1" fill="hold">
                                          <p:stCondLst>
                                            <p:cond delay="0"/>
                                          </p:stCondLst>
                                        </p:cTn>
                                        <p:tgtEl>
                                          <p:spTgt spid="228484"/>
                                        </p:tgtEl>
                                        <p:attrNameLst>
                                          <p:attrName>style.visibility</p:attrName>
                                        </p:attrNameLst>
                                      </p:cBhvr>
                                      <p:to>
                                        <p:strVal val="visible"/>
                                      </p:to>
                                    </p:set>
                                    <p:animEffect transition="in" filter="wipe(right)">
                                      <p:cBhvr>
                                        <p:cTn id="216" dur="500"/>
                                        <p:tgtEl>
                                          <p:spTgt spid="228484"/>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228492"/>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22848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28486"/>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28487"/>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xit" presetSubtype="4" fill="hold" nodeType="clickEffect">
                                  <p:stCondLst>
                                    <p:cond delay="0"/>
                                  </p:stCondLst>
                                  <p:childTnLst>
                                    <p:anim calcmode="lin" valueType="num">
                                      <p:cBhvr additive="base">
                                        <p:cTn id="234" dur="500"/>
                                        <p:tgtEl>
                                          <p:spTgt spid="228484"/>
                                        </p:tgtEl>
                                        <p:attrNameLst>
                                          <p:attrName>ppt_x</p:attrName>
                                        </p:attrNameLst>
                                      </p:cBhvr>
                                      <p:tavLst>
                                        <p:tav tm="0">
                                          <p:val>
                                            <p:strVal val="ppt_x"/>
                                          </p:val>
                                        </p:tav>
                                        <p:tav tm="100000">
                                          <p:val>
                                            <p:strVal val="ppt_x"/>
                                          </p:val>
                                        </p:tav>
                                      </p:tavLst>
                                    </p:anim>
                                    <p:anim calcmode="lin" valueType="num">
                                      <p:cBhvr additive="base">
                                        <p:cTn id="235" dur="500"/>
                                        <p:tgtEl>
                                          <p:spTgt spid="228484"/>
                                        </p:tgtEl>
                                        <p:attrNameLst>
                                          <p:attrName>ppt_y</p:attrName>
                                        </p:attrNameLst>
                                      </p:cBhvr>
                                      <p:tavLst>
                                        <p:tav tm="0">
                                          <p:val>
                                            <p:strVal val="ppt_y"/>
                                          </p:val>
                                        </p:tav>
                                        <p:tav tm="100000">
                                          <p:val>
                                            <p:strVal val="1+ppt_h/2"/>
                                          </p:val>
                                        </p:tav>
                                      </p:tavLst>
                                    </p:anim>
                                    <p:set>
                                      <p:cBhvr>
                                        <p:cTn id="236" dur="1" fill="hold">
                                          <p:stCondLst>
                                            <p:cond delay="499"/>
                                          </p:stCondLst>
                                        </p:cTn>
                                        <p:tgtEl>
                                          <p:spTgt spid="228484"/>
                                        </p:tgtEl>
                                        <p:attrNameLst>
                                          <p:attrName>style.visibility</p:attrName>
                                        </p:attrNameLst>
                                      </p:cBhvr>
                                      <p:to>
                                        <p:strVal val="hidden"/>
                                      </p:to>
                                    </p:set>
                                  </p:childTnLst>
                                </p:cTn>
                              </p:par>
                              <p:par>
                                <p:cTn id="237" presetID="2" presetClass="exit" presetSubtype="4" fill="hold" nodeType="withEffect">
                                  <p:stCondLst>
                                    <p:cond delay="0"/>
                                  </p:stCondLst>
                                  <p:childTnLst>
                                    <p:anim calcmode="lin" valueType="num">
                                      <p:cBhvr additive="base">
                                        <p:cTn id="238" dur="500"/>
                                        <p:tgtEl>
                                          <p:spTgt spid="228483"/>
                                        </p:tgtEl>
                                        <p:attrNameLst>
                                          <p:attrName>ppt_x</p:attrName>
                                        </p:attrNameLst>
                                      </p:cBhvr>
                                      <p:tavLst>
                                        <p:tav tm="0">
                                          <p:val>
                                            <p:strVal val="ppt_x"/>
                                          </p:val>
                                        </p:tav>
                                        <p:tav tm="100000">
                                          <p:val>
                                            <p:strVal val="ppt_x"/>
                                          </p:val>
                                        </p:tav>
                                      </p:tavLst>
                                    </p:anim>
                                    <p:anim calcmode="lin" valueType="num">
                                      <p:cBhvr additive="base">
                                        <p:cTn id="239" dur="500"/>
                                        <p:tgtEl>
                                          <p:spTgt spid="228483"/>
                                        </p:tgtEl>
                                        <p:attrNameLst>
                                          <p:attrName>ppt_y</p:attrName>
                                        </p:attrNameLst>
                                      </p:cBhvr>
                                      <p:tavLst>
                                        <p:tav tm="0">
                                          <p:val>
                                            <p:strVal val="ppt_y"/>
                                          </p:val>
                                        </p:tav>
                                        <p:tav tm="100000">
                                          <p:val>
                                            <p:strVal val="1+ppt_h/2"/>
                                          </p:val>
                                        </p:tav>
                                      </p:tavLst>
                                    </p:anim>
                                    <p:set>
                                      <p:cBhvr>
                                        <p:cTn id="240" dur="1" fill="hold">
                                          <p:stCondLst>
                                            <p:cond delay="499"/>
                                          </p:stCondLst>
                                        </p:cTn>
                                        <p:tgtEl>
                                          <p:spTgt spid="228483"/>
                                        </p:tgtEl>
                                        <p:attrNameLst>
                                          <p:attrName>style.visibility</p:attrName>
                                        </p:attrNameLst>
                                      </p:cBhvr>
                                      <p:to>
                                        <p:strVal val="hidden"/>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228476"/>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228488"/>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28489"/>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28490"/>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228516"/>
                                        </p:tgtEl>
                                        <p:attrNameLst>
                                          <p:attrName>style.visibility</p:attrName>
                                        </p:attrNameLst>
                                      </p:cBhvr>
                                      <p:to>
                                        <p:strVal val="visible"/>
                                      </p:to>
                                    </p:set>
                                    <p:animEffect transition="in" filter="wipe(down)">
                                      <p:cBhvr>
                                        <p:cTn id="259" dur="500"/>
                                        <p:tgtEl>
                                          <p:spTgt spid="228516"/>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228517"/>
                                        </p:tgtEl>
                                        <p:attrNameLst>
                                          <p:attrName>style.visibility</p:attrName>
                                        </p:attrNameLst>
                                      </p:cBhvr>
                                      <p:to>
                                        <p:strVal val="visible"/>
                                      </p:to>
                                    </p:set>
                                  </p:childTnLst>
                                </p:cTn>
                              </p:par>
                              <p:par>
                                <p:cTn id="264" presetID="22" presetClass="entr" presetSubtype="2" fill="hold" nodeType="withEffect">
                                  <p:stCondLst>
                                    <p:cond delay="0"/>
                                  </p:stCondLst>
                                  <p:childTnLst>
                                    <p:set>
                                      <p:cBhvr>
                                        <p:cTn id="265" dur="1" fill="hold">
                                          <p:stCondLst>
                                            <p:cond delay="0"/>
                                          </p:stCondLst>
                                        </p:cTn>
                                        <p:tgtEl>
                                          <p:spTgt spid="228482"/>
                                        </p:tgtEl>
                                        <p:attrNameLst>
                                          <p:attrName>style.visibility</p:attrName>
                                        </p:attrNameLst>
                                      </p:cBhvr>
                                      <p:to>
                                        <p:strVal val="visible"/>
                                      </p:to>
                                    </p:set>
                                    <p:animEffect transition="in" filter="wipe(right)">
                                      <p:cBhvr>
                                        <p:cTn id="266" dur="500"/>
                                        <p:tgtEl>
                                          <p:spTgt spid="228482"/>
                                        </p:tgtEl>
                                      </p:cBhvr>
                                    </p:animEffect>
                                  </p:childTnLst>
                                </p:cTn>
                              </p:par>
                              <p:par>
                                <p:cTn id="267" presetID="22" presetClass="entr" presetSubtype="2" fill="hold" nodeType="withEffect">
                                  <p:stCondLst>
                                    <p:cond delay="0"/>
                                  </p:stCondLst>
                                  <p:childTnLst>
                                    <p:set>
                                      <p:cBhvr>
                                        <p:cTn id="268" dur="1" fill="hold">
                                          <p:stCondLst>
                                            <p:cond delay="0"/>
                                          </p:stCondLst>
                                        </p:cTn>
                                        <p:tgtEl>
                                          <p:spTgt spid="228481"/>
                                        </p:tgtEl>
                                        <p:attrNameLst>
                                          <p:attrName>style.visibility</p:attrName>
                                        </p:attrNameLst>
                                      </p:cBhvr>
                                      <p:to>
                                        <p:strVal val="visible"/>
                                      </p:to>
                                    </p:set>
                                    <p:animEffect transition="in" filter="wipe(right)">
                                      <p:cBhvr>
                                        <p:cTn id="269" dur="500"/>
                                        <p:tgtEl>
                                          <p:spTgt spid="228481"/>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228519"/>
                                        </p:tgtEl>
                                        <p:attrNameLst>
                                          <p:attrName>style.visibility</p:attrName>
                                        </p:attrNameLst>
                                      </p:cBhvr>
                                      <p:to>
                                        <p:strVal val="visibl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228523"/>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228524"/>
                                        </p:tgtEl>
                                        <p:attrNameLst>
                                          <p:attrName>style.visibility</p:attrName>
                                        </p:attrNameLst>
                                      </p:cBhvr>
                                      <p:to>
                                        <p:strVal val="visible"/>
                                      </p:to>
                                    </p:se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228525"/>
                                        </p:tgtEl>
                                        <p:attrNameLst>
                                          <p:attrName>style.visibility</p:attrName>
                                        </p:attrNameLst>
                                      </p:cBhvr>
                                      <p:to>
                                        <p:strVal val="visible"/>
                                      </p:to>
                                    </p:se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228518"/>
                                        </p:tgtEl>
                                        <p:attrNameLst>
                                          <p:attrName>style.visibility</p:attrName>
                                        </p:attrNameLst>
                                      </p:cBhvr>
                                      <p:to>
                                        <p:strVal val="visibl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228520"/>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28521"/>
                                        </p:tgtEl>
                                        <p:attrNameLst>
                                          <p:attrName>style.visibility</p:attrName>
                                        </p:attrNameLst>
                                      </p:cBhvr>
                                      <p:to>
                                        <p:strVal val="visible"/>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ntr" presetSubtype="0" fill="hold" grpId="0" nodeType="clickEffect">
                                  <p:stCondLst>
                                    <p:cond delay="0"/>
                                  </p:stCondLst>
                                  <p:childTnLst>
                                    <p:set>
                                      <p:cBhvr>
                                        <p:cTn id="297" dur="1" fill="hold">
                                          <p:stCondLst>
                                            <p:cond delay="0"/>
                                          </p:stCondLst>
                                        </p:cTn>
                                        <p:tgtEl>
                                          <p:spTgt spid="228522"/>
                                        </p:tgtEl>
                                        <p:attrNameLst>
                                          <p:attrName>style.visibility</p:attrName>
                                        </p:attrNameLst>
                                      </p:cBhvr>
                                      <p:to>
                                        <p:strVal val="visible"/>
                                      </p:to>
                                    </p:se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228526"/>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28527"/>
                                        </p:tgtEl>
                                        <p:attrNameLst>
                                          <p:attrName>style.visibility</p:attrName>
                                        </p:attrNameLst>
                                      </p:cBhvr>
                                      <p:to>
                                        <p:strVal val="visible"/>
                                      </p:to>
                                    </p:se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0" nodeType="clickEffect">
                                  <p:stCondLst>
                                    <p:cond delay="0"/>
                                  </p:stCondLst>
                                  <p:childTnLst>
                                    <p:set>
                                      <p:cBhvr>
                                        <p:cTn id="307" dur="1" fill="hold">
                                          <p:stCondLst>
                                            <p:cond delay="0"/>
                                          </p:stCondLst>
                                        </p:cTn>
                                        <p:tgtEl>
                                          <p:spTgt spid="228528"/>
                                        </p:tgtEl>
                                        <p:attrNameLst>
                                          <p:attrName>style.visibility</p:attrName>
                                        </p:attrNameLst>
                                      </p:cBhvr>
                                      <p:to>
                                        <p:strVal val="visible"/>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1" presetClass="entr" presetSubtype="0" fill="hold" grpId="0" nodeType="clickEffect">
                                  <p:stCondLst>
                                    <p:cond delay="0"/>
                                  </p:stCondLst>
                                  <p:childTnLst>
                                    <p:set>
                                      <p:cBhvr>
                                        <p:cTn id="311" dur="1" fill="hold">
                                          <p:stCondLst>
                                            <p:cond delay="0"/>
                                          </p:stCondLst>
                                        </p:cTn>
                                        <p:tgtEl>
                                          <p:spTgt spid="228529"/>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28530"/>
                                        </p:tgtEl>
                                        <p:attrNameLst>
                                          <p:attrName>style.visibility</p:attrName>
                                        </p:attrNameLst>
                                      </p:cBhvr>
                                      <p:to>
                                        <p:strVal val="visible"/>
                                      </p:to>
                                    </p:se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228531"/>
                                        </p:tgtEl>
                                        <p:attrNameLst>
                                          <p:attrName>style.visibility</p:attrName>
                                        </p:attrNameLst>
                                      </p:cBhvr>
                                      <p:to>
                                        <p:strVal val="visibl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ntr" presetSubtype="0" fill="hold" nodeType="clickEffect">
                                  <p:stCondLst>
                                    <p:cond delay="0"/>
                                  </p:stCondLst>
                                  <p:childTnLst>
                                    <p:set>
                                      <p:cBhvr>
                                        <p:cTn id="321" dur="1" fill="hold">
                                          <p:stCondLst>
                                            <p:cond delay="0"/>
                                          </p:stCondLst>
                                        </p:cTn>
                                        <p:tgtEl>
                                          <p:spTgt spid="228532"/>
                                        </p:tgtEl>
                                        <p:attrNameLst>
                                          <p:attrName>style.visibility</p:attrName>
                                        </p:attrNameLst>
                                      </p:cBhvr>
                                      <p:to>
                                        <p:strVal val="visible"/>
                                      </p:to>
                                    </p:se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ntr" presetSubtype="0" fill="hold" nodeType="clickEffect">
                                  <p:stCondLst>
                                    <p:cond delay="0"/>
                                  </p:stCondLst>
                                  <p:childTnLst>
                                    <p:set>
                                      <p:cBhvr>
                                        <p:cTn id="325" dur="1" fill="hold">
                                          <p:stCondLst>
                                            <p:cond delay="0"/>
                                          </p:stCondLst>
                                        </p:cTn>
                                        <p:tgtEl>
                                          <p:spTgt spid="228533"/>
                                        </p:tgtEl>
                                        <p:attrNameLst>
                                          <p:attrName>style.visibility</p:attrName>
                                        </p:attrNameLst>
                                      </p:cBhvr>
                                      <p:to>
                                        <p:strVal val="visible"/>
                                      </p:to>
                                    </p:se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4" presetClass="entr" presetSubtype="16" fill="hold" grpId="0" nodeType="clickEffect">
                                  <p:stCondLst>
                                    <p:cond delay="0"/>
                                  </p:stCondLst>
                                  <p:childTnLst>
                                    <p:set>
                                      <p:cBhvr>
                                        <p:cTn id="329" dur="1" fill="hold">
                                          <p:stCondLst>
                                            <p:cond delay="0"/>
                                          </p:stCondLst>
                                        </p:cTn>
                                        <p:tgtEl>
                                          <p:spTgt spid="228534"/>
                                        </p:tgtEl>
                                        <p:attrNameLst>
                                          <p:attrName>style.visibility</p:attrName>
                                        </p:attrNameLst>
                                      </p:cBhvr>
                                      <p:to>
                                        <p:strVal val="visible"/>
                                      </p:to>
                                    </p:set>
                                    <p:animEffect transition="in" filter="box(in)">
                                      <p:cBhvr>
                                        <p:cTn id="330" dur="500"/>
                                        <p:tgtEl>
                                          <p:spTgt spid="228534"/>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22" presetClass="entr" presetSubtype="1" fill="hold" nodeType="clickEffect">
                                  <p:stCondLst>
                                    <p:cond delay="0"/>
                                  </p:stCondLst>
                                  <p:childTnLst>
                                    <p:set>
                                      <p:cBhvr>
                                        <p:cTn id="334" dur="1" fill="hold">
                                          <p:stCondLst>
                                            <p:cond delay="0"/>
                                          </p:stCondLst>
                                        </p:cTn>
                                        <p:tgtEl>
                                          <p:spTgt spid="228535"/>
                                        </p:tgtEl>
                                        <p:attrNameLst>
                                          <p:attrName>style.visibility</p:attrName>
                                        </p:attrNameLst>
                                      </p:cBhvr>
                                      <p:to>
                                        <p:strVal val="visible"/>
                                      </p:to>
                                    </p:set>
                                    <p:animEffect transition="in" filter="wipe(up)">
                                      <p:cBhvr>
                                        <p:cTn id="335" dur="500"/>
                                        <p:tgtEl>
                                          <p:spTgt spid="228535"/>
                                        </p:tgtEl>
                                      </p:cBhvr>
                                    </p:animEffec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228536"/>
                                        </p:tgtEl>
                                        <p:attrNameLst>
                                          <p:attrName>style.visibility</p:attrName>
                                        </p:attrNameLst>
                                      </p:cBhvr>
                                      <p:to>
                                        <p:strVal val="visible"/>
                                      </p:to>
                                    </p:se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2" presetClass="entr" presetSubtype="1" fill="hold" nodeType="clickEffect">
                                  <p:stCondLst>
                                    <p:cond delay="0"/>
                                  </p:stCondLst>
                                  <p:childTnLst>
                                    <p:set>
                                      <p:cBhvr>
                                        <p:cTn id="343" dur="1" fill="hold">
                                          <p:stCondLst>
                                            <p:cond delay="0"/>
                                          </p:stCondLst>
                                        </p:cTn>
                                        <p:tgtEl>
                                          <p:spTgt spid="228537"/>
                                        </p:tgtEl>
                                        <p:attrNameLst>
                                          <p:attrName>style.visibility</p:attrName>
                                        </p:attrNameLst>
                                      </p:cBhvr>
                                      <p:to>
                                        <p:strVal val="visible"/>
                                      </p:to>
                                    </p:set>
                                    <p:animEffect transition="in" filter="wipe(up)">
                                      <p:cBhvr>
                                        <p:cTn id="344" dur="500"/>
                                        <p:tgtEl>
                                          <p:spTgt spid="228537"/>
                                        </p:tgtEl>
                                      </p:cBhvr>
                                    </p:animEffec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228539"/>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1" fill="hold" nodeType="clickEffect">
                                  <p:stCondLst>
                                    <p:cond delay="0"/>
                                  </p:stCondLst>
                                  <p:childTnLst>
                                    <p:set>
                                      <p:cBhvr>
                                        <p:cTn id="352" dur="1" fill="hold">
                                          <p:stCondLst>
                                            <p:cond delay="0"/>
                                          </p:stCondLst>
                                        </p:cTn>
                                        <p:tgtEl>
                                          <p:spTgt spid="228540"/>
                                        </p:tgtEl>
                                        <p:attrNameLst>
                                          <p:attrName>style.visibility</p:attrName>
                                        </p:attrNameLst>
                                      </p:cBhvr>
                                      <p:to>
                                        <p:strVal val="visible"/>
                                      </p:to>
                                    </p:set>
                                    <p:animEffect transition="in" filter="wipe(up)">
                                      <p:cBhvr>
                                        <p:cTn id="353" dur="500"/>
                                        <p:tgtEl>
                                          <p:spTgt spid="228540"/>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228541"/>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1" fill="hold" nodeType="clickEffect">
                                  <p:stCondLst>
                                    <p:cond delay="0"/>
                                  </p:stCondLst>
                                  <p:childTnLst>
                                    <p:set>
                                      <p:cBhvr>
                                        <p:cTn id="361" dur="1" fill="hold">
                                          <p:stCondLst>
                                            <p:cond delay="0"/>
                                          </p:stCondLst>
                                        </p:cTn>
                                        <p:tgtEl>
                                          <p:spTgt spid="228542"/>
                                        </p:tgtEl>
                                        <p:attrNameLst>
                                          <p:attrName>style.visibility</p:attrName>
                                        </p:attrNameLst>
                                      </p:cBhvr>
                                      <p:to>
                                        <p:strVal val="visible"/>
                                      </p:to>
                                    </p:set>
                                    <p:animEffect transition="in" filter="wipe(up)">
                                      <p:cBhvr>
                                        <p:cTn id="362" dur="500"/>
                                        <p:tgtEl>
                                          <p:spTgt spid="228542"/>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228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65" grpId="0"/>
      <p:bldP spid="228366" grpId="0"/>
      <p:bldP spid="228367" grpId="0"/>
      <p:bldP spid="228368" grpId="0"/>
      <p:bldP spid="228369" grpId="0"/>
      <p:bldP spid="228370" grpId="0"/>
      <p:bldP spid="228371" grpId="0"/>
      <p:bldP spid="228372" grpId="0"/>
      <p:bldP spid="228373" grpId="0"/>
      <p:bldP spid="228374" grpId="0"/>
      <p:bldP spid="228399" grpId="0"/>
      <p:bldP spid="228400" grpId="0"/>
      <p:bldP spid="228401" grpId="0"/>
      <p:bldP spid="228402" grpId="0"/>
      <p:bldP spid="228403" grpId="0"/>
      <p:bldP spid="228404" grpId="0"/>
      <p:bldP spid="228405" grpId="0"/>
      <p:bldP spid="228406" grpId="0"/>
      <p:bldP spid="228407" grpId="0"/>
      <p:bldP spid="228409" grpId="0"/>
      <p:bldP spid="228410" grpId="0"/>
      <p:bldP spid="228411" grpId="0"/>
      <p:bldP spid="228412" grpId="0"/>
      <p:bldP spid="228413" grpId="0"/>
      <p:bldP spid="228414" grpId="0"/>
      <p:bldP spid="228415" grpId="0"/>
      <p:bldP spid="228476" grpId="0"/>
      <p:bldP spid="228485" grpId="0"/>
      <p:bldP spid="228486" grpId="0"/>
      <p:bldP spid="228487" grpId="0"/>
      <p:bldP spid="228488" grpId="0"/>
      <p:bldP spid="228489" grpId="0"/>
      <p:bldP spid="228490" grpId="0"/>
      <p:bldP spid="228491" grpId="0"/>
      <p:bldP spid="228492" grpId="0"/>
      <p:bldP spid="228493" grpId="0"/>
      <p:bldP spid="228494" grpId="0"/>
      <p:bldP spid="228517" grpId="0"/>
      <p:bldP spid="228518" grpId="0"/>
      <p:bldP spid="228519" grpId="0"/>
      <p:bldP spid="228520" grpId="0"/>
      <p:bldP spid="228521" grpId="0"/>
      <p:bldP spid="228522" grpId="0"/>
      <p:bldP spid="228523" grpId="0"/>
      <p:bldP spid="228524" grpId="0"/>
      <p:bldP spid="228525" grpId="0"/>
      <p:bldP spid="228526" grpId="0"/>
      <p:bldP spid="228527" grpId="0"/>
      <p:bldP spid="228528" grpId="0"/>
      <p:bldP spid="228529" grpId="0"/>
      <p:bldP spid="228530" grpId="0"/>
      <p:bldP spid="228531" grpId="0"/>
      <p:bldP spid="228534" grpId="0" animBg="1"/>
      <p:bldP spid="228536" grpId="0"/>
      <p:bldP spid="228539" grpId="0"/>
      <p:bldP spid="228541" grpId="0"/>
      <p:bldP spid="2285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Rectangle 5">
            <a:extLst>
              <a:ext uri="{FF2B5EF4-FFF2-40B4-BE49-F238E27FC236}">
                <a16:creationId xmlns:a16="http://schemas.microsoft.com/office/drawing/2014/main" id="{FDCFB466-C0D0-4A66-8917-0CF89F514FAD}"/>
              </a:ext>
            </a:extLst>
          </p:cNvPr>
          <p:cNvSpPr>
            <a:spLocks noChangeArrowheads="1"/>
          </p:cNvSpPr>
          <p:nvPr/>
        </p:nvSpPr>
        <p:spPr bwMode="auto">
          <a:xfrm>
            <a:off x="827088" y="871072"/>
            <a:ext cx="7157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5-1</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求图</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所示正弦稳态电路中电流       。</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2212" name="Object 4">
            <a:extLst>
              <a:ext uri="{FF2B5EF4-FFF2-40B4-BE49-F238E27FC236}">
                <a16:creationId xmlns:a16="http://schemas.microsoft.com/office/drawing/2014/main" id="{32EE7A5B-5D34-4C79-9D5D-08BBF43104B8}"/>
              </a:ext>
            </a:extLst>
          </p:cNvPr>
          <p:cNvGraphicFramePr>
            <a:graphicFrameLocks noChangeAspect="1"/>
          </p:cNvGraphicFramePr>
          <p:nvPr/>
        </p:nvGraphicFramePr>
        <p:xfrm>
          <a:off x="7019925" y="836613"/>
          <a:ext cx="366713" cy="563562"/>
        </p:xfrm>
        <a:graphic>
          <a:graphicData uri="http://schemas.openxmlformats.org/presentationml/2006/ole">
            <mc:AlternateContent xmlns:mc="http://schemas.openxmlformats.org/markup-compatibility/2006">
              <mc:Choice xmlns:v="urn:schemas-microsoft-com:vml" Requires="v">
                <p:oleObj spid="_x0000_s222234" name="Equation" r:id="rId3" imgW="126890" imgH="190335" progId="Equation.DSMT4">
                  <p:embed/>
                </p:oleObj>
              </mc:Choice>
              <mc:Fallback>
                <p:oleObj name="Equation" r:id="rId3" imgW="126890" imgH="19033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836613"/>
                        <a:ext cx="3667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5" name="Object 7">
            <a:extLst>
              <a:ext uri="{FF2B5EF4-FFF2-40B4-BE49-F238E27FC236}">
                <a16:creationId xmlns:a16="http://schemas.microsoft.com/office/drawing/2014/main" id="{8D11A51E-4D6B-45D5-96D3-7948A9F71746}"/>
              </a:ext>
            </a:extLst>
          </p:cNvPr>
          <p:cNvGraphicFramePr>
            <a:graphicFrameLocks noChangeAspect="1"/>
          </p:cNvGraphicFramePr>
          <p:nvPr/>
        </p:nvGraphicFramePr>
        <p:xfrm>
          <a:off x="611188" y="1665288"/>
          <a:ext cx="7453312" cy="2141537"/>
        </p:xfrm>
        <a:graphic>
          <a:graphicData uri="http://schemas.openxmlformats.org/presentationml/2006/ole">
            <mc:AlternateContent xmlns:mc="http://schemas.openxmlformats.org/markup-compatibility/2006">
              <mc:Choice xmlns:v="urn:schemas-microsoft-com:vml" Requires="v">
                <p:oleObj spid="_x0000_s222235" name="Visio" r:id="rId5" imgW="3578389" imgH="1030529" progId="Visio.Drawing.11">
                  <p:embed/>
                </p:oleObj>
              </mc:Choice>
              <mc:Fallback>
                <p:oleObj name="Visio" r:id="rId5" imgW="3578389" imgH="1030529"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665288"/>
                        <a:ext cx="74533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7" name="Rectangle 9">
            <a:extLst>
              <a:ext uri="{FF2B5EF4-FFF2-40B4-BE49-F238E27FC236}">
                <a16:creationId xmlns:a16="http://schemas.microsoft.com/office/drawing/2014/main" id="{7EA45296-143A-4FEE-A637-2B38A22F90B8}"/>
              </a:ext>
            </a:extLst>
          </p:cNvPr>
          <p:cNvSpPr>
            <a:spLocks noChangeArrowheads="1"/>
          </p:cNvSpPr>
          <p:nvPr/>
        </p:nvSpPr>
        <p:spPr bwMode="auto">
          <a:xfrm>
            <a:off x="539750" y="3686175"/>
            <a:ext cx="747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利用阻抗变换关系得，一次侧输入阻抗</a:t>
            </a:r>
            <a:r>
              <a:rPr lang="zh-CN" altLang="en-US" sz="2800">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222218" name="Object 10">
            <a:extLst>
              <a:ext uri="{FF2B5EF4-FFF2-40B4-BE49-F238E27FC236}">
                <a16:creationId xmlns:a16="http://schemas.microsoft.com/office/drawing/2014/main" id="{5D250FA4-90F3-40A7-B310-4418D32BB916}"/>
              </a:ext>
            </a:extLst>
          </p:cNvPr>
          <p:cNvGraphicFramePr>
            <a:graphicFrameLocks noChangeAspect="1"/>
          </p:cNvGraphicFramePr>
          <p:nvPr/>
        </p:nvGraphicFramePr>
        <p:xfrm>
          <a:off x="1908175" y="4221163"/>
          <a:ext cx="6588125" cy="777875"/>
        </p:xfrm>
        <a:graphic>
          <a:graphicData uri="http://schemas.openxmlformats.org/presentationml/2006/ole">
            <mc:AlternateContent xmlns:mc="http://schemas.openxmlformats.org/markup-compatibility/2006">
              <mc:Choice xmlns:v="urn:schemas-microsoft-com:vml" Requires="v">
                <p:oleObj spid="_x0000_s222236" name="Equation" r:id="rId7" imgW="3302000" imgH="393700" progId="Equation.DSMT4">
                  <p:embed/>
                </p:oleObj>
              </mc:Choice>
              <mc:Fallback>
                <p:oleObj name="Equation" r:id="rId7" imgW="33020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221163"/>
                        <a:ext cx="658812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0" name="Object 12">
            <a:extLst>
              <a:ext uri="{FF2B5EF4-FFF2-40B4-BE49-F238E27FC236}">
                <a16:creationId xmlns:a16="http://schemas.microsoft.com/office/drawing/2014/main" id="{F0B11933-544E-47F4-89F7-A9814F0A4E26}"/>
              </a:ext>
            </a:extLst>
          </p:cNvPr>
          <p:cNvGraphicFramePr>
            <a:graphicFrameLocks noChangeAspect="1"/>
          </p:cNvGraphicFramePr>
          <p:nvPr/>
        </p:nvGraphicFramePr>
        <p:xfrm>
          <a:off x="2051050" y="5192713"/>
          <a:ext cx="3671888" cy="917575"/>
        </p:xfrm>
        <a:graphic>
          <a:graphicData uri="http://schemas.openxmlformats.org/presentationml/2006/ole">
            <mc:AlternateContent xmlns:mc="http://schemas.openxmlformats.org/markup-compatibility/2006">
              <mc:Choice xmlns:v="urn:schemas-microsoft-com:vml" Requires="v">
                <p:oleObj spid="_x0000_s222237" name="Equation" r:id="rId9" imgW="1676400" imgH="419100" progId="Equation.DSMT4">
                  <p:embed/>
                </p:oleObj>
              </mc:Choice>
              <mc:Fallback>
                <p:oleObj name="Equation" r:id="rId9" imgW="1676400" imgH="4191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5192713"/>
                        <a:ext cx="3671888"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a:extLst>
              <a:ext uri="{FF2B5EF4-FFF2-40B4-BE49-F238E27FC236}">
                <a16:creationId xmlns:a16="http://schemas.microsoft.com/office/drawing/2014/main" id="{58AC9D7B-3BE4-4F93-B76B-FB21C2AEFD18}"/>
              </a:ext>
            </a:extLst>
          </p:cNvPr>
          <p:cNvSpPr txBox="1">
            <a:spLocks noChangeArrowheads="1"/>
          </p:cNvSpPr>
          <p:nvPr/>
        </p:nvSpPr>
        <p:spPr bwMode="auto">
          <a:xfrm>
            <a:off x="395288" y="906463"/>
            <a:ext cx="1439862"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5-2</a:t>
            </a:r>
          </a:p>
        </p:txBody>
      </p:sp>
      <p:sp>
        <p:nvSpPr>
          <p:cNvPr id="216067" name="Text Box 3">
            <a:extLst>
              <a:ext uri="{FF2B5EF4-FFF2-40B4-BE49-F238E27FC236}">
                <a16:creationId xmlns:a16="http://schemas.microsoft.com/office/drawing/2014/main" id="{94E0AF2B-E148-44BA-9CBD-94DA76F5DEBB}"/>
              </a:ext>
            </a:extLst>
          </p:cNvPr>
          <p:cNvSpPr txBox="1">
            <a:spLocks noChangeArrowheads="1"/>
          </p:cNvSpPr>
          <p:nvPr/>
        </p:nvSpPr>
        <p:spPr bwMode="auto">
          <a:xfrm>
            <a:off x="1403350" y="690563"/>
            <a:ext cx="7272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已知电源内阻</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，负载电阻</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。为使</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获得最大功率，求理想变压器的变比</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16068" name="AutoShape 4">
            <a:extLst>
              <a:ext uri="{FF2B5EF4-FFF2-40B4-BE49-F238E27FC236}">
                <a16:creationId xmlns:a16="http://schemas.microsoft.com/office/drawing/2014/main" id="{06E32F86-228B-41A3-BDC5-0900AF9F4A1C}"/>
              </a:ext>
            </a:extLst>
          </p:cNvPr>
          <p:cNvSpPr>
            <a:spLocks noChangeArrowheads="1"/>
          </p:cNvSpPr>
          <p:nvPr/>
        </p:nvSpPr>
        <p:spPr bwMode="auto">
          <a:xfrm>
            <a:off x="5003800" y="2994025"/>
            <a:ext cx="581025" cy="260350"/>
          </a:xfrm>
          <a:prstGeom prst="rightArrow">
            <a:avLst>
              <a:gd name="adj1" fmla="val 50000"/>
              <a:gd name="adj2" fmla="val 55793"/>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69" name="Text Box 5">
            <a:extLst>
              <a:ext uri="{FF2B5EF4-FFF2-40B4-BE49-F238E27FC236}">
                <a16:creationId xmlns:a16="http://schemas.microsoft.com/office/drawing/2014/main" id="{41EE779E-3FFF-49BF-AC87-27AA254691A5}"/>
              </a:ext>
            </a:extLst>
          </p:cNvPr>
          <p:cNvSpPr txBox="1">
            <a:spLocks noChangeArrowheads="1"/>
          </p:cNvSpPr>
          <p:nvPr/>
        </p:nvSpPr>
        <p:spPr bwMode="auto">
          <a:xfrm>
            <a:off x="1403350" y="4722813"/>
            <a:ext cx="518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 </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时，即</a:t>
            </a:r>
          </a:p>
        </p:txBody>
      </p:sp>
      <p:sp>
        <p:nvSpPr>
          <p:cNvPr id="216070" name="Text Box 6">
            <a:extLst>
              <a:ext uri="{FF2B5EF4-FFF2-40B4-BE49-F238E27FC236}">
                <a16:creationId xmlns:a16="http://schemas.microsoft.com/office/drawing/2014/main" id="{1A16A5E6-D3AC-4AF2-96DB-4B8C7077CE17}"/>
              </a:ext>
            </a:extLst>
          </p:cNvPr>
          <p:cNvSpPr txBox="1">
            <a:spLocks noChangeArrowheads="1"/>
          </p:cNvSpPr>
          <p:nvPr/>
        </p:nvSpPr>
        <p:spPr bwMode="auto">
          <a:xfrm>
            <a:off x="5003800" y="4722813"/>
            <a:ext cx="370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=1000,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负载获得最大功率</a:t>
            </a:r>
          </a:p>
        </p:txBody>
      </p:sp>
      <p:sp>
        <p:nvSpPr>
          <p:cNvPr id="216071" name="Text Box 7">
            <a:extLst>
              <a:ext uri="{FF2B5EF4-FFF2-40B4-BE49-F238E27FC236}">
                <a16:creationId xmlns:a16="http://schemas.microsoft.com/office/drawing/2014/main" id="{31734D89-BD5A-4D1B-AC12-3038D3436848}"/>
              </a:ext>
            </a:extLst>
          </p:cNvPr>
          <p:cNvSpPr txBox="1">
            <a:spLocks noChangeArrowheads="1"/>
          </p:cNvSpPr>
          <p:nvPr/>
        </p:nvSpPr>
        <p:spPr bwMode="auto">
          <a:xfrm>
            <a:off x="1908175" y="5661025"/>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=100</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endPar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216078" name="Group 14">
            <a:extLst>
              <a:ext uri="{FF2B5EF4-FFF2-40B4-BE49-F238E27FC236}">
                <a16:creationId xmlns:a16="http://schemas.microsoft.com/office/drawing/2014/main" id="{E104FB45-CE02-4709-B4E2-5888A48B0FBC}"/>
              </a:ext>
            </a:extLst>
          </p:cNvPr>
          <p:cNvGrpSpPr>
            <a:grpSpLocks/>
          </p:cNvGrpSpPr>
          <p:nvPr/>
        </p:nvGrpSpPr>
        <p:grpSpPr bwMode="auto">
          <a:xfrm>
            <a:off x="5795963" y="1698625"/>
            <a:ext cx="2127250" cy="2232025"/>
            <a:chOff x="3651" y="890"/>
            <a:chExt cx="1340" cy="1406"/>
          </a:xfrm>
        </p:grpSpPr>
        <p:sp>
          <p:nvSpPr>
            <p:cNvPr id="216079" name="Oval 15">
              <a:extLst>
                <a:ext uri="{FF2B5EF4-FFF2-40B4-BE49-F238E27FC236}">
                  <a16:creationId xmlns:a16="http://schemas.microsoft.com/office/drawing/2014/main" id="{EFB3DCB5-B175-4A73-BB74-41F0C3F77864}"/>
                </a:ext>
              </a:extLst>
            </p:cNvPr>
            <p:cNvSpPr>
              <a:spLocks noChangeArrowheads="1"/>
            </p:cNvSpPr>
            <p:nvPr/>
          </p:nvSpPr>
          <p:spPr bwMode="auto">
            <a:xfrm>
              <a:off x="3651" y="1570"/>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0" name="Text Box 16">
              <a:extLst>
                <a:ext uri="{FF2B5EF4-FFF2-40B4-BE49-F238E27FC236}">
                  <a16:creationId xmlns:a16="http://schemas.microsoft.com/office/drawing/2014/main" id="{695A25D6-B97F-45E9-A0CE-8F8A6F76704C}"/>
                </a:ext>
              </a:extLst>
            </p:cNvPr>
            <p:cNvSpPr txBox="1">
              <a:spLocks noChangeArrowheads="1"/>
            </p:cNvSpPr>
            <p:nvPr/>
          </p:nvSpPr>
          <p:spPr bwMode="auto">
            <a:xfrm>
              <a:off x="4376" y="1570"/>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1" name="Text Box 17">
              <a:extLst>
                <a:ext uri="{FF2B5EF4-FFF2-40B4-BE49-F238E27FC236}">
                  <a16:creationId xmlns:a16="http://schemas.microsoft.com/office/drawing/2014/main" id="{ACA1B924-329C-4BD5-B86A-33669554498D}"/>
                </a:ext>
              </a:extLst>
            </p:cNvPr>
            <p:cNvSpPr txBox="1">
              <a:spLocks noChangeArrowheads="1"/>
            </p:cNvSpPr>
            <p:nvPr/>
          </p:nvSpPr>
          <p:spPr bwMode="auto">
            <a:xfrm>
              <a:off x="3832" y="1253"/>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082" name="Text Box 18">
              <a:extLst>
                <a:ext uri="{FF2B5EF4-FFF2-40B4-BE49-F238E27FC236}">
                  <a16:creationId xmlns:a16="http://schemas.microsoft.com/office/drawing/2014/main" id="{B6DEEEB2-41E9-4238-8C41-6DD5DC4F2018}"/>
                </a:ext>
              </a:extLst>
            </p:cNvPr>
            <p:cNvSpPr txBox="1">
              <a:spLocks noChangeArrowheads="1"/>
            </p:cNvSpPr>
            <p:nvPr/>
          </p:nvSpPr>
          <p:spPr bwMode="auto">
            <a:xfrm>
              <a:off x="3832" y="1888"/>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083" name="Text Box 19">
              <a:extLst>
                <a:ext uri="{FF2B5EF4-FFF2-40B4-BE49-F238E27FC236}">
                  <a16:creationId xmlns:a16="http://schemas.microsoft.com/office/drawing/2014/main" id="{18D4D4E5-4C1B-4CFA-ACB7-2F22F8FA7E81}"/>
                </a:ext>
              </a:extLst>
            </p:cNvPr>
            <p:cNvSpPr txBox="1">
              <a:spLocks noChangeArrowheads="1"/>
            </p:cNvSpPr>
            <p:nvPr/>
          </p:nvSpPr>
          <p:spPr bwMode="auto">
            <a:xfrm>
              <a:off x="3996" y="1570"/>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4" name="Text Box 20">
              <a:extLst>
                <a:ext uri="{FF2B5EF4-FFF2-40B4-BE49-F238E27FC236}">
                  <a16:creationId xmlns:a16="http://schemas.microsoft.com/office/drawing/2014/main" id="{4E900D3F-E932-4F2B-AFE6-4DD190EC6136}"/>
                </a:ext>
              </a:extLst>
            </p:cNvPr>
            <p:cNvSpPr txBox="1">
              <a:spLocks noChangeArrowheads="1"/>
            </p:cNvSpPr>
            <p:nvPr/>
          </p:nvSpPr>
          <p:spPr bwMode="auto">
            <a:xfrm>
              <a:off x="4240" y="89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5" name="Rectangle 21">
              <a:extLst>
                <a:ext uri="{FF2B5EF4-FFF2-40B4-BE49-F238E27FC236}">
                  <a16:creationId xmlns:a16="http://schemas.microsoft.com/office/drawing/2014/main" id="{5314BE15-EC37-4890-8C60-FC9C1E8C7990}"/>
                </a:ext>
              </a:extLst>
            </p:cNvPr>
            <p:cNvSpPr>
              <a:spLocks noChangeArrowheads="1"/>
            </p:cNvSpPr>
            <p:nvPr/>
          </p:nvSpPr>
          <p:spPr bwMode="auto">
            <a:xfrm>
              <a:off x="3832" y="1253"/>
              <a:ext cx="1089" cy="104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6" name="Rectangle 22">
              <a:extLst>
                <a:ext uri="{FF2B5EF4-FFF2-40B4-BE49-F238E27FC236}">
                  <a16:creationId xmlns:a16="http://schemas.microsoft.com/office/drawing/2014/main" id="{05D27E84-B6CA-4F07-9376-C0A51E948A2F}"/>
                </a:ext>
              </a:extLst>
            </p:cNvPr>
            <p:cNvSpPr>
              <a:spLocks noChangeArrowheads="1"/>
            </p:cNvSpPr>
            <p:nvPr/>
          </p:nvSpPr>
          <p:spPr bwMode="auto">
            <a:xfrm>
              <a:off x="4857" y="157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7" name="Rectangle 23">
              <a:extLst>
                <a:ext uri="{FF2B5EF4-FFF2-40B4-BE49-F238E27FC236}">
                  <a16:creationId xmlns:a16="http://schemas.microsoft.com/office/drawing/2014/main" id="{8118AE1A-21E8-48D9-A81D-5829B358466A}"/>
                </a:ext>
              </a:extLst>
            </p:cNvPr>
            <p:cNvSpPr>
              <a:spLocks noChangeArrowheads="1"/>
            </p:cNvSpPr>
            <p:nvPr/>
          </p:nvSpPr>
          <p:spPr bwMode="auto">
            <a:xfrm>
              <a:off x="4240" y="1207"/>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6088" name="Text Box 24">
            <a:extLst>
              <a:ext uri="{FF2B5EF4-FFF2-40B4-BE49-F238E27FC236}">
                <a16:creationId xmlns:a16="http://schemas.microsoft.com/office/drawing/2014/main" id="{6C0C7CF9-9A5C-417E-A912-715887A77FB2}"/>
              </a:ext>
            </a:extLst>
          </p:cNvPr>
          <p:cNvSpPr txBox="1">
            <a:spLocks noChangeArrowheads="1"/>
          </p:cNvSpPr>
          <p:nvPr/>
        </p:nvSpPr>
        <p:spPr bwMode="auto">
          <a:xfrm>
            <a:off x="503238" y="4005263"/>
            <a:ext cx="1258887" cy="519112"/>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9" name="Rectangle 25">
            <a:extLst>
              <a:ext uri="{FF2B5EF4-FFF2-40B4-BE49-F238E27FC236}">
                <a16:creationId xmlns:a16="http://schemas.microsoft.com/office/drawing/2014/main" id="{4C5D3455-CD28-4A1A-83CF-113FFA8BFCF2}"/>
              </a:ext>
            </a:extLst>
          </p:cNvPr>
          <p:cNvSpPr>
            <a:spLocks noChangeArrowheads="1"/>
          </p:cNvSpPr>
          <p:nvPr/>
        </p:nvSpPr>
        <p:spPr bwMode="auto">
          <a:xfrm>
            <a:off x="2484438" y="4005263"/>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应用阻抗变换性质</a:t>
            </a:r>
          </a:p>
        </p:txBody>
      </p:sp>
      <p:grpSp>
        <p:nvGrpSpPr>
          <p:cNvPr id="216093" name="Group 29">
            <a:extLst>
              <a:ext uri="{FF2B5EF4-FFF2-40B4-BE49-F238E27FC236}">
                <a16:creationId xmlns:a16="http://schemas.microsoft.com/office/drawing/2014/main" id="{C293C3F3-2854-478E-90E5-73EF7E1B199C}"/>
              </a:ext>
            </a:extLst>
          </p:cNvPr>
          <p:cNvGrpSpPr>
            <a:grpSpLocks/>
          </p:cNvGrpSpPr>
          <p:nvPr/>
        </p:nvGrpSpPr>
        <p:grpSpPr bwMode="auto">
          <a:xfrm>
            <a:off x="812800" y="1798638"/>
            <a:ext cx="3656013" cy="1931987"/>
            <a:chOff x="512" y="953"/>
            <a:chExt cx="2303" cy="1217"/>
          </a:xfrm>
        </p:grpSpPr>
        <p:sp>
          <p:nvSpPr>
            <p:cNvPr id="216094" name="Oval 30">
              <a:extLst>
                <a:ext uri="{FF2B5EF4-FFF2-40B4-BE49-F238E27FC236}">
                  <a16:creationId xmlns:a16="http://schemas.microsoft.com/office/drawing/2014/main" id="{59DD9966-7ACD-4998-AD74-E1AC3DD95CAF}"/>
                </a:ext>
              </a:extLst>
            </p:cNvPr>
            <p:cNvSpPr>
              <a:spLocks noChangeArrowheads="1"/>
            </p:cNvSpPr>
            <p:nvPr/>
          </p:nvSpPr>
          <p:spPr bwMode="auto">
            <a:xfrm>
              <a:off x="793" y="1525"/>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5" name="Text Box 31">
              <a:extLst>
                <a:ext uri="{FF2B5EF4-FFF2-40B4-BE49-F238E27FC236}">
                  <a16:creationId xmlns:a16="http://schemas.microsoft.com/office/drawing/2014/main" id="{8A44C30C-A211-4D8B-A90A-61E3CB18381B}"/>
                </a:ext>
              </a:extLst>
            </p:cNvPr>
            <p:cNvSpPr txBox="1">
              <a:spLocks noChangeArrowheads="1"/>
            </p:cNvSpPr>
            <p:nvPr/>
          </p:nvSpPr>
          <p:spPr bwMode="auto">
            <a:xfrm>
              <a:off x="2381" y="157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6" name="Line 32">
              <a:extLst>
                <a:ext uri="{FF2B5EF4-FFF2-40B4-BE49-F238E27FC236}">
                  <a16:creationId xmlns:a16="http://schemas.microsoft.com/office/drawing/2014/main" id="{A4BF1D0D-75C7-4453-AD15-CA8BC71B54AE}"/>
                </a:ext>
              </a:extLst>
            </p:cNvPr>
            <p:cNvSpPr>
              <a:spLocks noChangeShapeType="1"/>
            </p:cNvSpPr>
            <p:nvPr/>
          </p:nvSpPr>
          <p:spPr bwMode="auto">
            <a:xfrm>
              <a:off x="975" y="1343"/>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7" name="Text Box 33">
              <a:extLst>
                <a:ext uri="{FF2B5EF4-FFF2-40B4-BE49-F238E27FC236}">
                  <a16:creationId xmlns:a16="http://schemas.microsoft.com/office/drawing/2014/main" id="{032090C0-74E6-495E-8E1A-20706646E603}"/>
                </a:ext>
              </a:extLst>
            </p:cNvPr>
            <p:cNvSpPr txBox="1">
              <a:spLocks noChangeArrowheads="1"/>
            </p:cNvSpPr>
            <p:nvPr/>
          </p:nvSpPr>
          <p:spPr bwMode="auto">
            <a:xfrm>
              <a:off x="512" y="152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8" name="Text Box 34">
              <a:extLst>
                <a:ext uri="{FF2B5EF4-FFF2-40B4-BE49-F238E27FC236}">
                  <a16:creationId xmlns:a16="http://schemas.microsoft.com/office/drawing/2014/main" id="{6399398A-48D1-483B-ACB8-2E79244A8389}"/>
                </a:ext>
              </a:extLst>
            </p:cNvPr>
            <p:cNvSpPr txBox="1">
              <a:spLocks noChangeArrowheads="1"/>
            </p:cNvSpPr>
            <p:nvPr/>
          </p:nvSpPr>
          <p:spPr bwMode="auto">
            <a:xfrm>
              <a:off x="1111" y="953"/>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9" name="Line 35">
              <a:extLst>
                <a:ext uri="{FF2B5EF4-FFF2-40B4-BE49-F238E27FC236}">
                  <a16:creationId xmlns:a16="http://schemas.microsoft.com/office/drawing/2014/main" id="{3197A4A3-79E2-45A3-919F-9422900C02F3}"/>
                </a:ext>
              </a:extLst>
            </p:cNvPr>
            <p:cNvSpPr>
              <a:spLocks noChangeShapeType="1"/>
            </p:cNvSpPr>
            <p:nvPr/>
          </p:nvSpPr>
          <p:spPr bwMode="auto">
            <a:xfrm flipV="1">
              <a:off x="1700" y="13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0" name="Line 36">
              <a:extLst>
                <a:ext uri="{FF2B5EF4-FFF2-40B4-BE49-F238E27FC236}">
                  <a16:creationId xmlns:a16="http://schemas.microsoft.com/office/drawing/2014/main" id="{43DBA6F1-48F9-4F31-88FF-3E93EAE34374}"/>
                </a:ext>
              </a:extLst>
            </p:cNvPr>
            <p:cNvSpPr>
              <a:spLocks noChangeShapeType="1"/>
            </p:cNvSpPr>
            <p:nvPr/>
          </p:nvSpPr>
          <p:spPr bwMode="auto">
            <a:xfrm flipH="1" flipV="1">
              <a:off x="1700" y="19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1" name="Line 37">
              <a:extLst>
                <a:ext uri="{FF2B5EF4-FFF2-40B4-BE49-F238E27FC236}">
                  <a16:creationId xmlns:a16="http://schemas.microsoft.com/office/drawing/2014/main" id="{5D5F0E16-79FC-482F-999F-A2817FF3B72F}"/>
                </a:ext>
              </a:extLst>
            </p:cNvPr>
            <p:cNvSpPr>
              <a:spLocks noChangeShapeType="1"/>
            </p:cNvSpPr>
            <p:nvPr/>
          </p:nvSpPr>
          <p:spPr bwMode="auto">
            <a:xfrm flipV="1">
              <a:off x="975" y="2159"/>
              <a:ext cx="725"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2" name="Text Box 38">
              <a:extLst>
                <a:ext uri="{FF2B5EF4-FFF2-40B4-BE49-F238E27FC236}">
                  <a16:creationId xmlns:a16="http://schemas.microsoft.com/office/drawing/2014/main" id="{A25760ED-B8BC-41B4-B076-EB9C2E3E1FF3}"/>
                </a:ext>
              </a:extLst>
            </p:cNvPr>
            <p:cNvSpPr txBox="1">
              <a:spLocks noChangeArrowheads="1"/>
            </p:cNvSpPr>
            <p:nvPr/>
          </p:nvSpPr>
          <p:spPr bwMode="auto">
            <a:xfrm>
              <a:off x="1473" y="13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3" name="Text Box 39">
              <a:extLst>
                <a:ext uri="{FF2B5EF4-FFF2-40B4-BE49-F238E27FC236}">
                  <a16:creationId xmlns:a16="http://schemas.microsoft.com/office/drawing/2014/main" id="{6076C0AD-F1D4-4161-98B0-79DBCCC2E11C}"/>
                </a:ext>
              </a:extLst>
            </p:cNvPr>
            <p:cNvSpPr txBox="1">
              <a:spLocks noChangeArrowheads="1"/>
            </p:cNvSpPr>
            <p:nvPr/>
          </p:nvSpPr>
          <p:spPr bwMode="auto">
            <a:xfrm>
              <a:off x="2062" y="142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4" name="Text Box 40">
              <a:extLst>
                <a:ext uri="{FF2B5EF4-FFF2-40B4-BE49-F238E27FC236}">
                  <a16:creationId xmlns:a16="http://schemas.microsoft.com/office/drawing/2014/main" id="{1D8DF934-DDB9-4DAE-A22C-DC960A5856FB}"/>
                </a:ext>
              </a:extLst>
            </p:cNvPr>
            <p:cNvSpPr txBox="1">
              <a:spLocks noChangeArrowheads="1"/>
            </p:cNvSpPr>
            <p:nvPr/>
          </p:nvSpPr>
          <p:spPr bwMode="auto">
            <a:xfrm>
              <a:off x="1700" y="111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6105" name="Text Box 41">
              <a:extLst>
                <a:ext uri="{FF2B5EF4-FFF2-40B4-BE49-F238E27FC236}">
                  <a16:creationId xmlns:a16="http://schemas.microsoft.com/office/drawing/2014/main" id="{37C94774-9DC4-4181-9745-210FA61E8466}"/>
                </a:ext>
              </a:extLst>
            </p:cNvPr>
            <p:cNvSpPr txBox="1">
              <a:spLocks noChangeArrowheads="1"/>
            </p:cNvSpPr>
            <p:nvPr/>
          </p:nvSpPr>
          <p:spPr bwMode="auto">
            <a:xfrm>
              <a:off x="612" y="129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6" name="Text Box 42">
              <a:extLst>
                <a:ext uri="{FF2B5EF4-FFF2-40B4-BE49-F238E27FC236}">
                  <a16:creationId xmlns:a16="http://schemas.microsoft.com/office/drawing/2014/main" id="{231360A4-133A-45C6-898B-5D39E615D587}"/>
                </a:ext>
              </a:extLst>
            </p:cNvPr>
            <p:cNvSpPr txBox="1">
              <a:spLocks noChangeArrowheads="1"/>
            </p:cNvSpPr>
            <p:nvPr/>
          </p:nvSpPr>
          <p:spPr bwMode="auto">
            <a:xfrm>
              <a:off x="657" y="170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6107" name="Line 43">
              <a:extLst>
                <a:ext uri="{FF2B5EF4-FFF2-40B4-BE49-F238E27FC236}">
                  <a16:creationId xmlns:a16="http://schemas.microsoft.com/office/drawing/2014/main" id="{B05750CF-19A1-4191-8CC2-48198BB24B92}"/>
                </a:ext>
              </a:extLst>
            </p:cNvPr>
            <p:cNvSpPr>
              <a:spLocks noChangeShapeType="1"/>
            </p:cNvSpPr>
            <p:nvPr/>
          </p:nvSpPr>
          <p:spPr bwMode="auto">
            <a:xfrm>
              <a:off x="2062" y="21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8" name="Line 44">
              <a:extLst>
                <a:ext uri="{FF2B5EF4-FFF2-40B4-BE49-F238E27FC236}">
                  <a16:creationId xmlns:a16="http://schemas.microsoft.com/office/drawing/2014/main" id="{11828666-EF15-4804-BA24-F375CCF7A596}"/>
                </a:ext>
              </a:extLst>
            </p:cNvPr>
            <p:cNvSpPr>
              <a:spLocks noChangeShapeType="1"/>
            </p:cNvSpPr>
            <p:nvPr/>
          </p:nvSpPr>
          <p:spPr bwMode="auto">
            <a:xfrm>
              <a:off x="2062"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9" name="Line 45">
              <a:extLst>
                <a:ext uri="{FF2B5EF4-FFF2-40B4-BE49-F238E27FC236}">
                  <a16:creationId xmlns:a16="http://schemas.microsoft.com/office/drawing/2014/main" id="{3C8FB922-0DDF-49FC-A438-DE8C7E24C770}"/>
                </a:ext>
              </a:extLst>
            </p:cNvPr>
            <p:cNvSpPr>
              <a:spLocks noChangeShapeType="1"/>
            </p:cNvSpPr>
            <p:nvPr/>
          </p:nvSpPr>
          <p:spPr bwMode="auto">
            <a:xfrm>
              <a:off x="974" y="134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0" name="Line 46">
              <a:extLst>
                <a:ext uri="{FF2B5EF4-FFF2-40B4-BE49-F238E27FC236}">
                  <a16:creationId xmlns:a16="http://schemas.microsoft.com/office/drawing/2014/main" id="{F5378383-E197-4F52-9173-BD205D85AF8D}"/>
                </a:ext>
              </a:extLst>
            </p:cNvPr>
            <p:cNvSpPr>
              <a:spLocks noChangeShapeType="1"/>
            </p:cNvSpPr>
            <p:nvPr/>
          </p:nvSpPr>
          <p:spPr bwMode="auto">
            <a:xfrm flipH="1" flipV="1">
              <a:off x="2062" y="19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1" name="Line 47">
              <a:extLst>
                <a:ext uri="{FF2B5EF4-FFF2-40B4-BE49-F238E27FC236}">
                  <a16:creationId xmlns:a16="http://schemas.microsoft.com/office/drawing/2014/main" id="{8F572A80-87CF-4C12-BA89-090DDD2274F6}"/>
                </a:ext>
              </a:extLst>
            </p:cNvPr>
            <p:cNvSpPr>
              <a:spLocks noChangeShapeType="1"/>
            </p:cNvSpPr>
            <p:nvPr/>
          </p:nvSpPr>
          <p:spPr bwMode="auto">
            <a:xfrm flipH="1" flipV="1">
              <a:off x="2062" y="13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2" name="Line 48">
              <a:extLst>
                <a:ext uri="{FF2B5EF4-FFF2-40B4-BE49-F238E27FC236}">
                  <a16:creationId xmlns:a16="http://schemas.microsoft.com/office/drawing/2014/main" id="{2E5EA9C3-FE4C-40E4-A1A0-DCA6305DA205}"/>
                </a:ext>
              </a:extLst>
            </p:cNvPr>
            <p:cNvSpPr>
              <a:spLocks noChangeShapeType="1"/>
            </p:cNvSpPr>
            <p:nvPr/>
          </p:nvSpPr>
          <p:spPr bwMode="auto">
            <a:xfrm>
              <a:off x="2743" y="134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3" name="Rectangle 49">
              <a:extLst>
                <a:ext uri="{FF2B5EF4-FFF2-40B4-BE49-F238E27FC236}">
                  <a16:creationId xmlns:a16="http://schemas.microsoft.com/office/drawing/2014/main" id="{1F51BA44-5A4A-408A-95D7-056C8F3701EF}"/>
                </a:ext>
              </a:extLst>
            </p:cNvPr>
            <p:cNvSpPr>
              <a:spLocks noChangeArrowheads="1"/>
            </p:cNvSpPr>
            <p:nvPr/>
          </p:nvSpPr>
          <p:spPr bwMode="auto">
            <a:xfrm>
              <a:off x="2688" y="1569"/>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4" name="Rectangle 50">
              <a:extLst>
                <a:ext uri="{FF2B5EF4-FFF2-40B4-BE49-F238E27FC236}">
                  <a16:creationId xmlns:a16="http://schemas.microsoft.com/office/drawing/2014/main" id="{1CCB0E20-3A1B-4404-A1BE-60965F1C157B}"/>
                </a:ext>
              </a:extLst>
            </p:cNvPr>
            <p:cNvSpPr>
              <a:spLocks noChangeArrowheads="1"/>
            </p:cNvSpPr>
            <p:nvPr/>
          </p:nvSpPr>
          <p:spPr bwMode="auto">
            <a:xfrm>
              <a:off x="1120" y="1279"/>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6115" name="Group 51">
              <a:extLst>
                <a:ext uri="{FF2B5EF4-FFF2-40B4-BE49-F238E27FC236}">
                  <a16:creationId xmlns:a16="http://schemas.microsoft.com/office/drawing/2014/main" id="{75F9B494-08FE-46F2-BC5B-C4B82E232C2A}"/>
                </a:ext>
              </a:extLst>
            </p:cNvPr>
            <p:cNvGrpSpPr>
              <a:grpSpLocks/>
            </p:cNvGrpSpPr>
            <p:nvPr/>
          </p:nvGrpSpPr>
          <p:grpSpPr bwMode="auto">
            <a:xfrm>
              <a:off x="1973" y="1616"/>
              <a:ext cx="91" cy="363"/>
              <a:chOff x="1565" y="2614"/>
              <a:chExt cx="90" cy="486"/>
            </a:xfrm>
          </p:grpSpPr>
          <p:sp>
            <p:nvSpPr>
              <p:cNvPr id="216116" name="Arc 52">
                <a:extLst>
                  <a:ext uri="{FF2B5EF4-FFF2-40B4-BE49-F238E27FC236}">
                    <a16:creationId xmlns:a16="http://schemas.microsoft.com/office/drawing/2014/main" id="{80698F6D-E877-4A20-BC20-28D7C199FF75}"/>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7" name="Arc 53">
                <a:extLst>
                  <a:ext uri="{FF2B5EF4-FFF2-40B4-BE49-F238E27FC236}">
                    <a16:creationId xmlns:a16="http://schemas.microsoft.com/office/drawing/2014/main" id="{BDA87F48-E860-4315-B708-98CF0320997C}"/>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8" name="Arc 54">
                <a:extLst>
                  <a:ext uri="{FF2B5EF4-FFF2-40B4-BE49-F238E27FC236}">
                    <a16:creationId xmlns:a16="http://schemas.microsoft.com/office/drawing/2014/main" id="{43B229C0-13A1-41DE-B9BF-E686EABB9DF9}"/>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9" name="Arc 55">
                <a:extLst>
                  <a:ext uri="{FF2B5EF4-FFF2-40B4-BE49-F238E27FC236}">
                    <a16:creationId xmlns:a16="http://schemas.microsoft.com/office/drawing/2014/main" id="{5C18E1F5-BE85-486F-BB26-03526DC41BD5}"/>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6120" name="Group 56">
              <a:extLst>
                <a:ext uri="{FF2B5EF4-FFF2-40B4-BE49-F238E27FC236}">
                  <a16:creationId xmlns:a16="http://schemas.microsoft.com/office/drawing/2014/main" id="{32B2BEB8-E72A-4F8C-8455-37D65B8314E8}"/>
                </a:ext>
              </a:extLst>
            </p:cNvPr>
            <p:cNvGrpSpPr>
              <a:grpSpLocks/>
            </p:cNvGrpSpPr>
            <p:nvPr/>
          </p:nvGrpSpPr>
          <p:grpSpPr bwMode="auto">
            <a:xfrm rot="10800000">
              <a:off x="1701" y="1616"/>
              <a:ext cx="90" cy="363"/>
              <a:chOff x="1565" y="2614"/>
              <a:chExt cx="90" cy="486"/>
            </a:xfrm>
          </p:grpSpPr>
          <p:sp>
            <p:nvSpPr>
              <p:cNvPr id="216121" name="Arc 57">
                <a:extLst>
                  <a:ext uri="{FF2B5EF4-FFF2-40B4-BE49-F238E27FC236}">
                    <a16:creationId xmlns:a16="http://schemas.microsoft.com/office/drawing/2014/main" id="{CF3F03EC-EFB1-467C-AC9B-6C2756F6D35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2" name="Arc 58">
                <a:extLst>
                  <a:ext uri="{FF2B5EF4-FFF2-40B4-BE49-F238E27FC236}">
                    <a16:creationId xmlns:a16="http://schemas.microsoft.com/office/drawing/2014/main" id="{1D500DCA-2DD4-4B5F-9849-B5E839A53C29}"/>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3" name="Arc 59">
                <a:extLst>
                  <a:ext uri="{FF2B5EF4-FFF2-40B4-BE49-F238E27FC236}">
                    <a16:creationId xmlns:a16="http://schemas.microsoft.com/office/drawing/2014/main" id="{93DC64C2-106A-45EC-9512-98828941F740}"/>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4" name="Arc 60">
                <a:extLst>
                  <a:ext uri="{FF2B5EF4-FFF2-40B4-BE49-F238E27FC236}">
                    <a16:creationId xmlns:a16="http://schemas.microsoft.com/office/drawing/2014/main" id="{D446C92E-DFFB-4533-8A89-5B6AE34BAE1E}"/>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216125" name="AutoShape 61">
            <a:extLst>
              <a:ext uri="{FF2B5EF4-FFF2-40B4-BE49-F238E27FC236}">
                <a16:creationId xmlns:a16="http://schemas.microsoft.com/office/drawing/2014/main" id="{B6496E94-81A8-48F8-B8D1-9713AC38B45A}"/>
              </a:ext>
            </a:extLst>
          </p:cNvPr>
          <p:cNvSpPr>
            <a:spLocks noChangeArrowheads="1"/>
          </p:cNvSpPr>
          <p:nvPr/>
        </p:nvSpPr>
        <p:spPr bwMode="auto">
          <a:xfrm>
            <a:off x="1331913" y="5913438"/>
            <a:ext cx="581025" cy="215900"/>
          </a:xfrm>
          <a:prstGeom prst="rightArrow">
            <a:avLst>
              <a:gd name="adj1" fmla="val 50000"/>
              <a:gd name="adj2" fmla="val 67279"/>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p:cTn id="7" dur="1000" fill="hold"/>
                                        <p:tgtEl>
                                          <p:spTgt spid="216066"/>
                                        </p:tgtEl>
                                        <p:attrNameLst>
                                          <p:attrName>ppt_w</p:attrName>
                                        </p:attrNameLst>
                                      </p:cBhvr>
                                      <p:tavLst>
                                        <p:tav tm="0">
                                          <p:val>
                                            <p:fltVal val="0"/>
                                          </p:val>
                                        </p:tav>
                                        <p:tav tm="100000">
                                          <p:val>
                                            <p:strVal val="#ppt_w"/>
                                          </p:val>
                                        </p:tav>
                                      </p:tavLst>
                                    </p:anim>
                                    <p:anim calcmode="lin" valueType="num">
                                      <p:cBhvr>
                                        <p:cTn id="8" dur="1000" fill="hold"/>
                                        <p:tgtEl>
                                          <p:spTgt spid="216066"/>
                                        </p:tgtEl>
                                        <p:attrNameLst>
                                          <p:attrName>ppt_h</p:attrName>
                                        </p:attrNameLst>
                                      </p:cBhvr>
                                      <p:tavLst>
                                        <p:tav tm="0">
                                          <p:val>
                                            <p:fltVal val="0"/>
                                          </p:val>
                                        </p:tav>
                                        <p:tav tm="100000">
                                          <p:val>
                                            <p:strVal val="#ppt_h"/>
                                          </p:val>
                                        </p:tav>
                                      </p:tavLst>
                                    </p:anim>
                                    <p:anim calcmode="lin" valueType="num">
                                      <p:cBhvr>
                                        <p:cTn id="9" dur="1000" fill="hold"/>
                                        <p:tgtEl>
                                          <p:spTgt spid="2160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606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216093"/>
                                        </p:tgtEl>
                                        <p:attrNameLst>
                                          <p:attrName>style.visibility</p:attrName>
                                        </p:attrNameLst>
                                      </p:cBhvr>
                                      <p:to>
                                        <p:strVal val="visible"/>
                                      </p:to>
                                    </p:set>
                                    <p:animEffect transition="in" filter="blinds(horizontal)">
                                      <p:cBhvr>
                                        <p:cTn id="14" dur="500"/>
                                        <p:tgtEl>
                                          <p:spTgt spid="216093"/>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16067"/>
                                        </p:tgtEl>
                                        <p:attrNameLst>
                                          <p:attrName>style.visibility</p:attrName>
                                        </p:attrNameLst>
                                      </p:cBhvr>
                                      <p:to>
                                        <p:strVal val="visible"/>
                                      </p:to>
                                    </p:set>
                                    <p:animEffect transition="in" filter="wipe(up)">
                                      <p:cBhvr>
                                        <p:cTn id="18" dur="2000"/>
                                        <p:tgtEl>
                                          <p:spTgt spid="2160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6088"/>
                                        </p:tgtEl>
                                        <p:attrNameLst>
                                          <p:attrName>style.visibility</p:attrName>
                                        </p:attrNameLst>
                                      </p:cBhvr>
                                      <p:to>
                                        <p:strVal val="visible"/>
                                      </p:to>
                                    </p:set>
                                    <p:anim calcmode="lin" valueType="num">
                                      <p:cBhvr>
                                        <p:cTn id="23" dur="1000" fill="hold"/>
                                        <p:tgtEl>
                                          <p:spTgt spid="216088"/>
                                        </p:tgtEl>
                                        <p:attrNameLst>
                                          <p:attrName>ppt_w</p:attrName>
                                        </p:attrNameLst>
                                      </p:cBhvr>
                                      <p:tavLst>
                                        <p:tav tm="0">
                                          <p:val>
                                            <p:fltVal val="0"/>
                                          </p:val>
                                        </p:tav>
                                        <p:tav tm="100000">
                                          <p:val>
                                            <p:strVal val="#ppt_w"/>
                                          </p:val>
                                        </p:tav>
                                      </p:tavLst>
                                    </p:anim>
                                    <p:anim calcmode="lin" valueType="num">
                                      <p:cBhvr>
                                        <p:cTn id="24" dur="1000" fill="hold"/>
                                        <p:tgtEl>
                                          <p:spTgt spid="216088"/>
                                        </p:tgtEl>
                                        <p:attrNameLst>
                                          <p:attrName>ppt_h</p:attrName>
                                        </p:attrNameLst>
                                      </p:cBhvr>
                                      <p:tavLst>
                                        <p:tav tm="0">
                                          <p:val>
                                            <p:fltVal val="0"/>
                                          </p:val>
                                        </p:tav>
                                        <p:tav tm="100000">
                                          <p:val>
                                            <p:strVal val="#ppt_h"/>
                                          </p:val>
                                        </p:tav>
                                      </p:tavLst>
                                    </p:anim>
                                    <p:anim calcmode="lin" valueType="num">
                                      <p:cBhvr>
                                        <p:cTn id="25" dur="1000" fill="hold"/>
                                        <p:tgtEl>
                                          <p:spTgt spid="21608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60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6089"/>
                                        </p:tgtEl>
                                        <p:attrNameLst>
                                          <p:attrName>style.visibility</p:attrName>
                                        </p:attrNameLst>
                                      </p:cBhvr>
                                      <p:to>
                                        <p:strVal val="visible"/>
                                      </p:to>
                                    </p:set>
                                    <p:animEffect transition="in" filter="blinds(horizontal)">
                                      <p:cBhvr>
                                        <p:cTn id="31" dur="500"/>
                                        <p:tgtEl>
                                          <p:spTgt spid="2160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nodeType="clickEffect">
                                  <p:stCondLst>
                                    <p:cond delay="0"/>
                                  </p:stCondLst>
                                  <p:childTnLst>
                                    <p:set>
                                      <p:cBhvr>
                                        <p:cTn id="35" dur="1" fill="hold">
                                          <p:stCondLst>
                                            <p:cond delay="0"/>
                                          </p:stCondLst>
                                        </p:cTn>
                                        <p:tgtEl>
                                          <p:spTgt spid="216068"/>
                                        </p:tgtEl>
                                        <p:attrNameLst>
                                          <p:attrName>style.visibility</p:attrName>
                                        </p:attrNameLst>
                                      </p:cBhvr>
                                      <p:to>
                                        <p:strVal val="visible"/>
                                      </p:to>
                                    </p:set>
                                    <p:animEffect transition="in" filter="slide(fromLeft)">
                                      <p:cBhvr>
                                        <p:cTn id="36" dur="500"/>
                                        <p:tgtEl>
                                          <p:spTgt spid="216068"/>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16078"/>
                                        </p:tgtEl>
                                        <p:attrNameLst>
                                          <p:attrName>style.visibility</p:attrName>
                                        </p:attrNameLst>
                                      </p:cBhvr>
                                      <p:to>
                                        <p:strVal val="visible"/>
                                      </p:to>
                                    </p:set>
                                    <p:animEffect transition="in" filter="blinds(horizontal)">
                                      <p:cBhvr>
                                        <p:cTn id="40" dur="500"/>
                                        <p:tgtEl>
                                          <p:spTgt spid="2160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216069"/>
                                        </p:tgtEl>
                                        <p:attrNameLst>
                                          <p:attrName>style.visibility</p:attrName>
                                        </p:attrNameLst>
                                      </p:cBhvr>
                                      <p:to>
                                        <p:strVal val="visible"/>
                                      </p:to>
                                    </p:set>
                                    <p:animEffect transition="in" filter="slide(fromTop)">
                                      <p:cBhvr>
                                        <p:cTn id="45" dur="2000"/>
                                        <p:tgtEl>
                                          <p:spTgt spid="2160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6070"/>
                                        </p:tgtEl>
                                        <p:attrNameLst>
                                          <p:attrName>style.visibility</p:attrName>
                                        </p:attrNameLst>
                                      </p:cBhvr>
                                      <p:to>
                                        <p:strVal val="visible"/>
                                      </p:to>
                                    </p:set>
                                    <p:animEffect transition="in" filter="wipe(left)">
                                      <p:cBhvr>
                                        <p:cTn id="50" dur="1000"/>
                                        <p:tgtEl>
                                          <p:spTgt spid="21607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216125"/>
                                        </p:tgtEl>
                                        <p:attrNameLst>
                                          <p:attrName>style.visibility</p:attrName>
                                        </p:attrNameLst>
                                      </p:cBhvr>
                                      <p:to>
                                        <p:strVal val="visible"/>
                                      </p:to>
                                    </p:set>
                                    <p:animEffect transition="in" filter="slide(fromLeft)">
                                      <p:cBhvr>
                                        <p:cTn id="55" dur="500"/>
                                        <p:tgtEl>
                                          <p:spTgt spid="216125"/>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16071"/>
                                        </p:tgtEl>
                                        <p:attrNameLst>
                                          <p:attrName>style.visibility</p:attrName>
                                        </p:attrNameLst>
                                      </p:cBhvr>
                                      <p:to>
                                        <p:strVal val="visible"/>
                                      </p:to>
                                    </p:set>
                                    <p:animEffect transition="in" filter="wipe(left)">
                                      <p:cBhvr>
                                        <p:cTn id="59" dur="10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autoUpdateAnimBg="0"/>
      <p:bldP spid="216069" grpId="0" autoUpdateAnimBg="0"/>
      <p:bldP spid="216070" grpId="0"/>
      <p:bldP spid="216071" grpId="0" autoUpdateAnimBg="0"/>
      <p:bldP spid="216088" grpId="0"/>
      <p:bldP spid="2160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a:extLst>
              <a:ext uri="{FF2B5EF4-FFF2-40B4-BE49-F238E27FC236}">
                <a16:creationId xmlns:a16="http://schemas.microsoft.com/office/drawing/2014/main" id="{A110F868-353E-479B-862A-6F88AEDA197C}"/>
              </a:ext>
            </a:extLst>
          </p:cNvPr>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a:latin typeface="楷体_GB2312" pitchFamily="49" charset="-122"/>
                <a:ea typeface="楷体_GB2312" pitchFamily="49" charset="-122"/>
              </a:rPr>
              <a:t>练习题</a:t>
            </a:r>
          </a:p>
          <a:p>
            <a:r>
              <a:rPr lang="en-US" altLang="zh-CN" b="1">
                <a:latin typeface="楷体_GB2312" pitchFamily="49" charset="-122"/>
                <a:ea typeface="楷体_GB2312" pitchFamily="49" charset="-122"/>
              </a:rPr>
              <a:t>10-6</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10-7</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10-12</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10-15</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10-17</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59" name="Group 3">
            <a:extLst>
              <a:ext uri="{FF2B5EF4-FFF2-40B4-BE49-F238E27FC236}">
                <a16:creationId xmlns:a16="http://schemas.microsoft.com/office/drawing/2014/main" id="{101844C8-1449-4F94-9327-BA19D1745642}"/>
              </a:ext>
            </a:extLst>
          </p:cNvPr>
          <p:cNvGrpSpPr>
            <a:grpSpLocks/>
          </p:cNvGrpSpPr>
          <p:nvPr/>
        </p:nvGrpSpPr>
        <p:grpSpPr bwMode="auto">
          <a:xfrm>
            <a:off x="2159000" y="296863"/>
            <a:ext cx="6227763" cy="2647950"/>
            <a:chOff x="1837" y="346"/>
            <a:chExt cx="3923" cy="1668"/>
          </a:xfrm>
        </p:grpSpPr>
        <p:sp>
          <p:nvSpPr>
            <p:cNvPr id="224260" name="Text Box 4">
              <a:extLst>
                <a:ext uri="{FF2B5EF4-FFF2-40B4-BE49-F238E27FC236}">
                  <a16:creationId xmlns:a16="http://schemas.microsoft.com/office/drawing/2014/main" id="{30D3BEF6-6F34-4DC6-84B8-E67517FFFE1A}"/>
                </a:ext>
              </a:extLst>
            </p:cNvPr>
            <p:cNvSpPr txBox="1">
              <a:spLocks noChangeArrowheads="1"/>
            </p:cNvSpPr>
            <p:nvPr/>
          </p:nvSpPr>
          <p:spPr bwMode="auto">
            <a:xfrm>
              <a:off x="5110" y="845"/>
              <a:ext cx="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4261" name="Rectangle 5">
              <a:extLst>
                <a:ext uri="{FF2B5EF4-FFF2-40B4-BE49-F238E27FC236}">
                  <a16:creationId xmlns:a16="http://schemas.microsoft.com/office/drawing/2014/main" id="{364A650A-21C8-417F-9113-949A969EAE27}"/>
                </a:ext>
              </a:extLst>
            </p:cNvPr>
            <p:cNvSpPr>
              <a:spLocks noChangeArrowheads="1"/>
            </p:cNvSpPr>
            <p:nvPr/>
          </p:nvSpPr>
          <p:spPr bwMode="auto">
            <a:xfrm>
              <a:off x="2230" y="679"/>
              <a:ext cx="2496" cy="5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2" name="Arc 6">
              <a:extLst>
                <a:ext uri="{FF2B5EF4-FFF2-40B4-BE49-F238E27FC236}">
                  <a16:creationId xmlns:a16="http://schemas.microsoft.com/office/drawing/2014/main" id="{CAE2929D-56ED-48EB-8080-D26F1367A655}"/>
                </a:ext>
              </a:extLst>
            </p:cNvPr>
            <p:cNvSpPr>
              <a:spLocks/>
            </p:cNvSpPr>
            <p:nvPr/>
          </p:nvSpPr>
          <p:spPr bwMode="auto">
            <a:xfrm flipH="1" flipV="1">
              <a:off x="1837" y="631"/>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3" name="Arc 7">
              <a:extLst>
                <a:ext uri="{FF2B5EF4-FFF2-40B4-BE49-F238E27FC236}">
                  <a16:creationId xmlns:a16="http://schemas.microsoft.com/office/drawing/2014/main" id="{C0061ABC-C9F7-43F8-BA06-F9AB64B05656}"/>
                </a:ext>
              </a:extLst>
            </p:cNvPr>
            <p:cNvSpPr>
              <a:spLocks/>
            </p:cNvSpPr>
            <p:nvPr/>
          </p:nvSpPr>
          <p:spPr bwMode="auto">
            <a:xfrm flipH="1" flipV="1">
              <a:off x="1846" y="727"/>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4" name="Line 8">
              <a:extLst>
                <a:ext uri="{FF2B5EF4-FFF2-40B4-BE49-F238E27FC236}">
                  <a16:creationId xmlns:a16="http://schemas.microsoft.com/office/drawing/2014/main" id="{E57028C6-33C2-4BD9-910B-C2603DC62CDA}"/>
                </a:ext>
              </a:extLst>
            </p:cNvPr>
            <p:cNvSpPr>
              <a:spLocks noChangeShapeType="1"/>
            </p:cNvSpPr>
            <p:nvPr/>
          </p:nvSpPr>
          <p:spPr bwMode="auto">
            <a:xfrm flipH="1">
              <a:off x="1846" y="967"/>
              <a:ext cx="3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Arc 9">
              <a:extLst>
                <a:ext uri="{FF2B5EF4-FFF2-40B4-BE49-F238E27FC236}">
                  <a16:creationId xmlns:a16="http://schemas.microsoft.com/office/drawing/2014/main" id="{91155176-041E-4F4D-BDE0-E5317C402353}"/>
                </a:ext>
              </a:extLst>
            </p:cNvPr>
            <p:cNvSpPr>
              <a:spLocks/>
            </p:cNvSpPr>
            <p:nvPr/>
          </p:nvSpPr>
          <p:spPr bwMode="auto">
            <a:xfrm flipH="1">
              <a:off x="1846" y="1111"/>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6" name="Arc 10">
              <a:extLst>
                <a:ext uri="{FF2B5EF4-FFF2-40B4-BE49-F238E27FC236}">
                  <a16:creationId xmlns:a16="http://schemas.microsoft.com/office/drawing/2014/main" id="{F3D0A557-3C7E-409E-BCE5-6A3BCC724B98}"/>
                </a:ext>
              </a:extLst>
            </p:cNvPr>
            <p:cNvSpPr>
              <a:spLocks/>
            </p:cNvSpPr>
            <p:nvPr/>
          </p:nvSpPr>
          <p:spPr bwMode="auto">
            <a:xfrm flipH="1">
              <a:off x="1846" y="1015"/>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7" name="Arc 11">
              <a:extLst>
                <a:ext uri="{FF2B5EF4-FFF2-40B4-BE49-F238E27FC236}">
                  <a16:creationId xmlns:a16="http://schemas.microsoft.com/office/drawing/2014/main" id="{840E6746-D370-4E7D-B868-EBA721B2F951}"/>
                </a:ext>
              </a:extLst>
            </p:cNvPr>
            <p:cNvSpPr>
              <a:spLocks/>
            </p:cNvSpPr>
            <p:nvPr/>
          </p:nvSpPr>
          <p:spPr bwMode="auto">
            <a:xfrm flipV="1">
              <a:off x="2374" y="1159"/>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8" name="Arc 12">
              <a:extLst>
                <a:ext uri="{FF2B5EF4-FFF2-40B4-BE49-F238E27FC236}">
                  <a16:creationId xmlns:a16="http://schemas.microsoft.com/office/drawing/2014/main" id="{943A8116-FC71-4D54-873E-1E9C060B6219}"/>
                </a:ext>
              </a:extLst>
            </p:cNvPr>
            <p:cNvSpPr>
              <a:spLocks/>
            </p:cNvSpPr>
            <p:nvPr/>
          </p:nvSpPr>
          <p:spPr bwMode="auto">
            <a:xfrm>
              <a:off x="2326" y="391"/>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9" name="Text Box 13">
              <a:extLst>
                <a:ext uri="{FF2B5EF4-FFF2-40B4-BE49-F238E27FC236}">
                  <a16:creationId xmlns:a16="http://schemas.microsoft.com/office/drawing/2014/main" id="{FA648325-6516-4207-A47E-44924F36696E}"/>
                </a:ext>
              </a:extLst>
            </p:cNvPr>
            <p:cNvSpPr txBox="1">
              <a:spLocks noChangeArrowheads="1"/>
            </p:cNvSpPr>
            <p:nvPr/>
          </p:nvSpPr>
          <p:spPr bwMode="auto">
            <a:xfrm>
              <a:off x="2326"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0" name="Text Box 14">
              <a:extLst>
                <a:ext uri="{FF2B5EF4-FFF2-40B4-BE49-F238E27FC236}">
                  <a16:creationId xmlns:a16="http://schemas.microsoft.com/office/drawing/2014/main" id="{5F8E4D59-0C66-462B-B555-7464D9E64E46}"/>
                </a:ext>
              </a:extLst>
            </p:cNvPr>
            <p:cNvSpPr txBox="1">
              <a:spLocks noChangeArrowheads="1"/>
            </p:cNvSpPr>
            <p:nvPr/>
          </p:nvSpPr>
          <p:spPr bwMode="auto">
            <a:xfrm>
              <a:off x="3142"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1" name="Text Box 15">
              <a:extLst>
                <a:ext uri="{FF2B5EF4-FFF2-40B4-BE49-F238E27FC236}">
                  <a16:creationId xmlns:a16="http://schemas.microsoft.com/office/drawing/2014/main" id="{43F9466F-517A-406A-A3EC-97821E22EA0F}"/>
                </a:ext>
              </a:extLst>
            </p:cNvPr>
            <p:cNvSpPr txBox="1">
              <a:spLocks noChangeArrowheads="1"/>
            </p:cNvSpPr>
            <p:nvPr/>
          </p:nvSpPr>
          <p:spPr bwMode="auto">
            <a:xfrm>
              <a:off x="2662" y="168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4272" name="Text Box 16">
              <a:extLst>
                <a:ext uri="{FF2B5EF4-FFF2-40B4-BE49-F238E27FC236}">
                  <a16:creationId xmlns:a16="http://schemas.microsoft.com/office/drawing/2014/main" id="{E961696D-2149-49D9-AAE4-111F771CF65A}"/>
                </a:ext>
              </a:extLst>
            </p:cNvPr>
            <p:cNvSpPr txBox="1">
              <a:spLocks noChangeArrowheads="1"/>
            </p:cNvSpPr>
            <p:nvPr/>
          </p:nvSpPr>
          <p:spPr bwMode="auto">
            <a:xfrm>
              <a:off x="3622"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3" name="Text Box 17">
              <a:extLst>
                <a:ext uri="{FF2B5EF4-FFF2-40B4-BE49-F238E27FC236}">
                  <a16:creationId xmlns:a16="http://schemas.microsoft.com/office/drawing/2014/main" id="{38907C6F-D3CF-4A04-86B0-3E7495BCDC58}"/>
                </a:ext>
              </a:extLst>
            </p:cNvPr>
            <p:cNvSpPr txBox="1">
              <a:spLocks noChangeArrowheads="1"/>
            </p:cNvSpPr>
            <p:nvPr/>
          </p:nvSpPr>
          <p:spPr bwMode="auto">
            <a:xfrm>
              <a:off x="4438"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4" name="Text Box 18">
              <a:extLst>
                <a:ext uri="{FF2B5EF4-FFF2-40B4-BE49-F238E27FC236}">
                  <a16:creationId xmlns:a16="http://schemas.microsoft.com/office/drawing/2014/main" id="{87EDF475-3130-4E03-BD50-08C1E5A16A0D}"/>
                </a:ext>
              </a:extLst>
            </p:cNvPr>
            <p:cNvSpPr txBox="1">
              <a:spLocks noChangeArrowheads="1"/>
            </p:cNvSpPr>
            <p:nvPr/>
          </p:nvSpPr>
          <p:spPr bwMode="auto">
            <a:xfrm>
              <a:off x="3958" y="168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21</a:t>
              </a:r>
              <a:endParaRPr kumimoji="1" lang="en-US" altLang="zh-CN" sz="2800" b="1">
                <a:latin typeface="Times New Roman" panose="02020603050405020304" pitchFamily="18" charset="0"/>
              </a:endParaRPr>
            </a:p>
          </p:txBody>
        </p:sp>
        <p:sp>
          <p:nvSpPr>
            <p:cNvPr id="224275" name="Text Box 19">
              <a:extLst>
                <a:ext uri="{FF2B5EF4-FFF2-40B4-BE49-F238E27FC236}">
                  <a16:creationId xmlns:a16="http://schemas.microsoft.com/office/drawing/2014/main" id="{AEA8C5E8-CA81-452B-B48F-B7EDAF76D48E}"/>
                </a:ext>
              </a:extLst>
            </p:cNvPr>
            <p:cNvSpPr txBox="1">
              <a:spLocks noChangeArrowheads="1"/>
            </p:cNvSpPr>
            <p:nvPr/>
          </p:nvSpPr>
          <p:spPr bwMode="auto">
            <a:xfrm>
              <a:off x="2109" y="134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4276" name="Text Box 20">
              <a:extLst>
                <a:ext uri="{FF2B5EF4-FFF2-40B4-BE49-F238E27FC236}">
                  <a16:creationId xmlns:a16="http://schemas.microsoft.com/office/drawing/2014/main" id="{DC589558-D4E1-40B8-B6CF-6E2BE408BB20}"/>
                </a:ext>
              </a:extLst>
            </p:cNvPr>
            <p:cNvSpPr txBox="1">
              <a:spLocks noChangeArrowheads="1"/>
            </p:cNvSpPr>
            <p:nvPr/>
          </p:nvSpPr>
          <p:spPr bwMode="auto">
            <a:xfrm>
              <a:off x="1837" y="346"/>
              <a:ext cx="6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4277" name="Text Box 21">
              <a:extLst>
                <a:ext uri="{FF2B5EF4-FFF2-40B4-BE49-F238E27FC236}">
                  <a16:creationId xmlns:a16="http://schemas.microsoft.com/office/drawing/2014/main" id="{CE2BDF2E-7CCE-4EA8-B40D-44BE5DAE049F}"/>
                </a:ext>
              </a:extLst>
            </p:cNvPr>
            <p:cNvSpPr txBox="1">
              <a:spLocks noChangeArrowheads="1"/>
            </p:cNvSpPr>
            <p:nvPr/>
          </p:nvSpPr>
          <p:spPr bwMode="auto">
            <a:xfrm>
              <a:off x="2662" y="12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4278" name="Text Box 22">
              <a:extLst>
                <a:ext uri="{FF2B5EF4-FFF2-40B4-BE49-F238E27FC236}">
                  <a16:creationId xmlns:a16="http://schemas.microsoft.com/office/drawing/2014/main" id="{8220E5E2-E983-4F19-8F02-D82BC10DC59E}"/>
                </a:ext>
              </a:extLst>
            </p:cNvPr>
            <p:cNvSpPr txBox="1">
              <a:spLocks noChangeArrowheads="1"/>
            </p:cNvSpPr>
            <p:nvPr/>
          </p:nvSpPr>
          <p:spPr bwMode="auto">
            <a:xfrm>
              <a:off x="3958" y="1255"/>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4279" name="Group 23">
              <a:extLst>
                <a:ext uri="{FF2B5EF4-FFF2-40B4-BE49-F238E27FC236}">
                  <a16:creationId xmlns:a16="http://schemas.microsoft.com/office/drawing/2014/main" id="{CDA54232-EC0B-461F-8B3A-37C81A2D7002}"/>
                </a:ext>
              </a:extLst>
            </p:cNvPr>
            <p:cNvGrpSpPr>
              <a:grpSpLocks/>
            </p:cNvGrpSpPr>
            <p:nvPr/>
          </p:nvGrpSpPr>
          <p:grpSpPr bwMode="auto">
            <a:xfrm>
              <a:off x="3670" y="535"/>
              <a:ext cx="904" cy="1220"/>
              <a:chOff x="1420" y="1152"/>
              <a:chExt cx="904" cy="1220"/>
            </a:xfrm>
          </p:grpSpPr>
          <p:sp>
            <p:nvSpPr>
              <p:cNvPr id="224280" name="Freeform 24">
                <a:extLst>
                  <a:ext uri="{FF2B5EF4-FFF2-40B4-BE49-F238E27FC236}">
                    <a16:creationId xmlns:a16="http://schemas.microsoft.com/office/drawing/2014/main" id="{4718B270-F3C3-4462-9015-EEA60B7EED8E}"/>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1" name="Freeform 25">
                <a:extLst>
                  <a:ext uri="{FF2B5EF4-FFF2-40B4-BE49-F238E27FC236}">
                    <a16:creationId xmlns:a16="http://schemas.microsoft.com/office/drawing/2014/main" id="{F10E4335-892A-45BC-9CBC-ACF2185CDC86}"/>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2" name="Freeform 26">
                <a:extLst>
                  <a:ext uri="{FF2B5EF4-FFF2-40B4-BE49-F238E27FC236}">
                    <a16:creationId xmlns:a16="http://schemas.microsoft.com/office/drawing/2014/main" id="{E742F578-C7D2-4553-B36A-63912204B43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3" name="Freeform 27">
                <a:extLst>
                  <a:ext uri="{FF2B5EF4-FFF2-40B4-BE49-F238E27FC236}">
                    <a16:creationId xmlns:a16="http://schemas.microsoft.com/office/drawing/2014/main" id="{7205270B-483C-4516-B939-E3434D82D80A}"/>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4" name="Freeform 28">
                <a:extLst>
                  <a:ext uri="{FF2B5EF4-FFF2-40B4-BE49-F238E27FC236}">
                    <a16:creationId xmlns:a16="http://schemas.microsoft.com/office/drawing/2014/main" id="{54789F23-C74B-43AE-BD02-2D75A12717F1}"/>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5" name="Freeform 29">
                <a:extLst>
                  <a:ext uri="{FF2B5EF4-FFF2-40B4-BE49-F238E27FC236}">
                    <a16:creationId xmlns:a16="http://schemas.microsoft.com/office/drawing/2014/main" id="{38AB6095-34ED-4574-8436-A5F03A1A77C4}"/>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6" name="Freeform 30">
                <a:extLst>
                  <a:ext uri="{FF2B5EF4-FFF2-40B4-BE49-F238E27FC236}">
                    <a16:creationId xmlns:a16="http://schemas.microsoft.com/office/drawing/2014/main" id="{A2C7AE7A-5EBB-49E8-BA91-299922A227F9}"/>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7" name="Oval 31">
                <a:extLst>
                  <a:ext uri="{FF2B5EF4-FFF2-40B4-BE49-F238E27FC236}">
                    <a16:creationId xmlns:a16="http://schemas.microsoft.com/office/drawing/2014/main" id="{D13F7F08-E0E6-4311-81CC-E3652880B1B4}"/>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8" name="Oval 32">
                <a:extLst>
                  <a:ext uri="{FF2B5EF4-FFF2-40B4-BE49-F238E27FC236}">
                    <a16:creationId xmlns:a16="http://schemas.microsoft.com/office/drawing/2014/main" id="{5C2A1786-57BE-437D-B213-52C4214C7D87}"/>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4289" name="Group 33">
              <a:extLst>
                <a:ext uri="{FF2B5EF4-FFF2-40B4-BE49-F238E27FC236}">
                  <a16:creationId xmlns:a16="http://schemas.microsoft.com/office/drawing/2014/main" id="{50897707-361B-4F0D-8F6D-FFC6704E6705}"/>
                </a:ext>
              </a:extLst>
            </p:cNvPr>
            <p:cNvGrpSpPr>
              <a:grpSpLocks/>
            </p:cNvGrpSpPr>
            <p:nvPr/>
          </p:nvGrpSpPr>
          <p:grpSpPr bwMode="auto">
            <a:xfrm>
              <a:off x="2402" y="535"/>
              <a:ext cx="904" cy="1220"/>
              <a:chOff x="1420" y="1152"/>
              <a:chExt cx="904" cy="1220"/>
            </a:xfrm>
          </p:grpSpPr>
          <p:sp>
            <p:nvSpPr>
              <p:cNvPr id="224290" name="Freeform 34">
                <a:extLst>
                  <a:ext uri="{FF2B5EF4-FFF2-40B4-BE49-F238E27FC236}">
                    <a16:creationId xmlns:a16="http://schemas.microsoft.com/office/drawing/2014/main" id="{D9776A18-B883-4991-BB83-D902C272FA41}"/>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1" name="Freeform 35">
                <a:extLst>
                  <a:ext uri="{FF2B5EF4-FFF2-40B4-BE49-F238E27FC236}">
                    <a16:creationId xmlns:a16="http://schemas.microsoft.com/office/drawing/2014/main" id="{0E7D044B-214D-40F6-B4D9-324D32CD82B6}"/>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2" name="Freeform 36">
                <a:extLst>
                  <a:ext uri="{FF2B5EF4-FFF2-40B4-BE49-F238E27FC236}">
                    <a16:creationId xmlns:a16="http://schemas.microsoft.com/office/drawing/2014/main" id="{C78F9FA0-BA94-4DF8-8F62-BB6BB6CB6057}"/>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3" name="Freeform 37">
                <a:extLst>
                  <a:ext uri="{FF2B5EF4-FFF2-40B4-BE49-F238E27FC236}">
                    <a16:creationId xmlns:a16="http://schemas.microsoft.com/office/drawing/2014/main" id="{9E05DBFB-B573-4ABC-B7AD-F81A0F02B8CA}"/>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4" name="Freeform 38">
                <a:extLst>
                  <a:ext uri="{FF2B5EF4-FFF2-40B4-BE49-F238E27FC236}">
                    <a16:creationId xmlns:a16="http://schemas.microsoft.com/office/drawing/2014/main" id="{7DAF2ECF-E314-42CA-8DF9-6A8074E4423E}"/>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5" name="Freeform 39">
                <a:extLst>
                  <a:ext uri="{FF2B5EF4-FFF2-40B4-BE49-F238E27FC236}">
                    <a16:creationId xmlns:a16="http://schemas.microsoft.com/office/drawing/2014/main" id="{AA1625E2-00B7-415C-8D8D-918BA831E1EC}"/>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6" name="Freeform 40">
                <a:extLst>
                  <a:ext uri="{FF2B5EF4-FFF2-40B4-BE49-F238E27FC236}">
                    <a16:creationId xmlns:a16="http://schemas.microsoft.com/office/drawing/2014/main" id="{B46553C6-4E54-4DC6-979E-B594056B57AE}"/>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7" name="Oval 41">
                <a:extLst>
                  <a:ext uri="{FF2B5EF4-FFF2-40B4-BE49-F238E27FC236}">
                    <a16:creationId xmlns:a16="http://schemas.microsoft.com/office/drawing/2014/main" id="{B4484C35-BBF9-4AC8-93BB-B385D370C2A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8" name="Oval 42">
                <a:extLst>
                  <a:ext uri="{FF2B5EF4-FFF2-40B4-BE49-F238E27FC236}">
                    <a16:creationId xmlns:a16="http://schemas.microsoft.com/office/drawing/2014/main" id="{961FC3F3-09B1-4C6A-866D-4DE96004E7BB}"/>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4299" name="Line 43">
              <a:extLst>
                <a:ext uri="{FF2B5EF4-FFF2-40B4-BE49-F238E27FC236}">
                  <a16:creationId xmlns:a16="http://schemas.microsoft.com/office/drawing/2014/main" id="{FC94AEAB-4E97-42CD-9F90-080A69F6B078}"/>
                </a:ext>
              </a:extLst>
            </p:cNvPr>
            <p:cNvSpPr>
              <a:spLocks noChangeShapeType="1"/>
            </p:cNvSpPr>
            <p:nvPr/>
          </p:nvSpPr>
          <p:spPr bwMode="auto">
            <a:xfrm flipV="1">
              <a:off x="2426" y="1389"/>
              <a:ext cx="0" cy="2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4300" name="Text Box 44">
            <a:extLst>
              <a:ext uri="{FF2B5EF4-FFF2-40B4-BE49-F238E27FC236}">
                <a16:creationId xmlns:a16="http://schemas.microsoft.com/office/drawing/2014/main" id="{2BD7C309-5CF2-4E01-8005-9F991C21F849}"/>
              </a:ext>
            </a:extLst>
          </p:cNvPr>
          <p:cNvSpPr txBox="1">
            <a:spLocks noChangeArrowheads="1"/>
          </p:cNvSpPr>
          <p:nvPr/>
        </p:nvSpPr>
        <p:spPr bwMode="auto">
          <a:xfrm>
            <a:off x="215900" y="2889250"/>
            <a:ext cx="6408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dirty="0">
                <a:latin typeface="华文楷体" panose="02010600040101010101" pitchFamily="2" charset="-122"/>
                <a:ea typeface="华文楷体" panose="02010600040101010101" pitchFamily="2" charset="-122"/>
                <a:sym typeface="Symbol" panose="05050102010706020507" pitchFamily="18" charset="2"/>
              </a:rPr>
              <a:t>空心线圈磁通链</a:t>
            </a:r>
            <a:r>
              <a:rPr kumimoji="1" lang="zh-CN" altLang="en-US" dirty="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2800" b="1" dirty="0">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800" b="1" i="1" dirty="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kumimoji="1" lang="en-US" altLang="zh-CN" sz="2800" b="1" dirty="0">
                <a:solidFill>
                  <a:srgbClr val="FF0000"/>
                </a:solidFill>
                <a:latin typeface="Times New Roman" panose="02020603050405020304" pitchFamily="18" charset="0"/>
                <a:sym typeface="Symbol" panose="05050102010706020507" pitchFamily="18" charset="2"/>
              </a:rPr>
              <a:t>=</a:t>
            </a:r>
            <a:r>
              <a:rPr kumimoji="1" lang="en-US" altLang="zh-CN" sz="2800" b="1" i="1" dirty="0">
                <a:solidFill>
                  <a:srgbClr val="FF0000"/>
                </a:solidFill>
                <a:latin typeface="Times New Roman" panose="02020603050405020304" pitchFamily="18" charset="0"/>
                <a:sym typeface="Symbol" panose="05050102010706020507" pitchFamily="18" charset="2"/>
              </a:rPr>
              <a:t>N=Li</a:t>
            </a:r>
          </a:p>
        </p:txBody>
      </p:sp>
      <p:sp>
        <p:nvSpPr>
          <p:cNvPr id="224301" name="Text Box 45">
            <a:extLst>
              <a:ext uri="{FF2B5EF4-FFF2-40B4-BE49-F238E27FC236}">
                <a16:creationId xmlns:a16="http://schemas.microsoft.com/office/drawing/2014/main" id="{42934E80-AC3B-4E8D-B296-74C9FE3EE247}"/>
              </a:ext>
            </a:extLst>
          </p:cNvPr>
          <p:cNvSpPr txBox="1">
            <a:spLocks noChangeArrowheads="1"/>
          </p:cNvSpPr>
          <p:nvPr/>
        </p:nvSpPr>
        <p:spPr bwMode="auto">
          <a:xfrm>
            <a:off x="865188" y="3500438"/>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ea typeface="楷体_GB2312" pitchFamily="49" charset="-122"/>
                <a:sym typeface="Symbol" panose="05050102010706020507" pitchFamily="18" charset="2"/>
              </a:rPr>
              <a:t></a:t>
            </a:r>
            <a:r>
              <a:rPr kumimoji="1" lang="en-US" altLang="zh-CN" sz="2800" b="1" baseline="-25000">
                <a:latin typeface="Times New Roman" panose="02020603050405020304" pitchFamily="18" charset="0"/>
                <a:ea typeface="楷体_GB2312" pitchFamily="49" charset="-122"/>
                <a:sym typeface="Symbol" panose="05050102010706020507" pitchFamily="18" charset="2"/>
              </a:rPr>
              <a:t>11</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L</a:t>
            </a:r>
            <a:r>
              <a:rPr kumimoji="1" lang="en-US" altLang="zh-CN" sz="2800" b="1" baseline="-25000">
                <a:latin typeface="Times New Roman" panose="02020603050405020304" pitchFamily="18" charset="0"/>
                <a:sym typeface="Symbol" panose="05050102010706020507" pitchFamily="18" charset="2"/>
              </a:rPr>
              <a:t>1</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02" name="Text Box 46">
            <a:extLst>
              <a:ext uri="{FF2B5EF4-FFF2-40B4-BE49-F238E27FC236}">
                <a16:creationId xmlns:a16="http://schemas.microsoft.com/office/drawing/2014/main" id="{9206E868-28B9-48C4-B405-4A12C955E3CF}"/>
              </a:ext>
            </a:extLst>
          </p:cNvPr>
          <p:cNvSpPr txBox="1">
            <a:spLocks noChangeArrowheads="1"/>
          </p:cNvSpPr>
          <p:nvPr/>
        </p:nvSpPr>
        <p:spPr bwMode="auto">
          <a:xfrm>
            <a:off x="3132138" y="3536950"/>
            <a:ext cx="2087562" cy="519113"/>
          </a:xfrm>
          <a:prstGeom prst="rect">
            <a:avLst/>
          </a:prstGeom>
          <a:solidFill>
            <a:schemeClr val="tx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21</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M</a:t>
            </a:r>
            <a:r>
              <a:rPr kumimoji="1" lang="en-US" altLang="zh-CN" sz="2800" b="1" baseline="-25000">
                <a:latin typeface="Times New Roman" panose="02020603050405020304" pitchFamily="18" charset="0"/>
                <a:sym typeface="Symbol" panose="05050102010706020507" pitchFamily="18" charset="2"/>
              </a:rPr>
              <a:t>21</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03" name="Line 47">
            <a:extLst>
              <a:ext uri="{FF2B5EF4-FFF2-40B4-BE49-F238E27FC236}">
                <a16:creationId xmlns:a16="http://schemas.microsoft.com/office/drawing/2014/main" id="{E6D6E497-4FBF-4025-A5DF-C285AFD238A0}"/>
              </a:ext>
            </a:extLst>
          </p:cNvPr>
          <p:cNvSpPr>
            <a:spLocks noChangeShapeType="1"/>
          </p:cNvSpPr>
          <p:nvPr/>
        </p:nvSpPr>
        <p:spPr bwMode="auto">
          <a:xfrm flipV="1">
            <a:off x="5111750" y="1808163"/>
            <a:ext cx="0" cy="433387"/>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5" name="Text Box 49">
            <a:extLst>
              <a:ext uri="{FF2B5EF4-FFF2-40B4-BE49-F238E27FC236}">
                <a16:creationId xmlns:a16="http://schemas.microsoft.com/office/drawing/2014/main" id="{AE4E72F2-9DEF-4DF8-9396-C73B9AF1E2B1}"/>
              </a:ext>
            </a:extLst>
          </p:cNvPr>
          <p:cNvSpPr txBox="1">
            <a:spLocks noChangeArrowheads="1"/>
          </p:cNvSpPr>
          <p:nvPr/>
        </p:nvSpPr>
        <p:spPr bwMode="auto">
          <a:xfrm>
            <a:off x="5321300" y="1808163"/>
            <a:ext cx="403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CC"/>
                </a:solidFill>
                <a:latin typeface="Times New Roman" panose="02020603050405020304" pitchFamily="18" charset="0"/>
              </a:rPr>
              <a:t>i</a:t>
            </a:r>
            <a:r>
              <a:rPr lang="en-US" altLang="zh-CN" sz="2800" b="1" baseline="-25000">
                <a:solidFill>
                  <a:srgbClr val="0000CC"/>
                </a:solidFill>
                <a:latin typeface="Times New Roman" panose="02020603050405020304" pitchFamily="18" charset="0"/>
              </a:rPr>
              <a:t>2</a:t>
            </a:r>
          </a:p>
        </p:txBody>
      </p:sp>
      <p:sp>
        <p:nvSpPr>
          <p:cNvPr id="224306" name="Text Box 50">
            <a:extLst>
              <a:ext uri="{FF2B5EF4-FFF2-40B4-BE49-F238E27FC236}">
                <a16:creationId xmlns:a16="http://schemas.microsoft.com/office/drawing/2014/main" id="{986705D4-5596-4E5F-B3D7-804EC324318A}"/>
              </a:ext>
            </a:extLst>
          </p:cNvPr>
          <p:cNvSpPr txBox="1">
            <a:spLocks noChangeArrowheads="1"/>
          </p:cNvSpPr>
          <p:nvPr/>
        </p:nvSpPr>
        <p:spPr bwMode="auto">
          <a:xfrm>
            <a:off x="1150938" y="1196975"/>
            <a:ext cx="100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Φ</a:t>
            </a:r>
            <a:r>
              <a:rPr lang="en-US" altLang="zh-CN" sz="3200" b="1" baseline="-25000">
                <a:solidFill>
                  <a:srgbClr val="0000CC"/>
                </a:solidFill>
                <a:latin typeface="Times New Roman" panose="02020603050405020304" pitchFamily="18" charset="0"/>
              </a:rPr>
              <a:t>12</a:t>
            </a:r>
          </a:p>
        </p:txBody>
      </p:sp>
      <p:sp>
        <p:nvSpPr>
          <p:cNvPr id="224307" name="Text Box 51">
            <a:extLst>
              <a:ext uri="{FF2B5EF4-FFF2-40B4-BE49-F238E27FC236}">
                <a16:creationId xmlns:a16="http://schemas.microsoft.com/office/drawing/2014/main" id="{4D961358-21CD-4126-ADC0-D102262F1F2A}"/>
              </a:ext>
            </a:extLst>
          </p:cNvPr>
          <p:cNvSpPr txBox="1">
            <a:spLocks noChangeArrowheads="1"/>
          </p:cNvSpPr>
          <p:nvPr/>
        </p:nvSpPr>
        <p:spPr bwMode="auto">
          <a:xfrm>
            <a:off x="7308850" y="1412875"/>
            <a:ext cx="122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Φ</a:t>
            </a:r>
            <a:r>
              <a:rPr lang="en-US" altLang="zh-CN" sz="3200" b="1" baseline="-25000">
                <a:solidFill>
                  <a:srgbClr val="0000CC"/>
                </a:solidFill>
                <a:latin typeface="Times New Roman" panose="02020603050405020304" pitchFamily="18" charset="0"/>
              </a:rPr>
              <a:t>22</a:t>
            </a:r>
          </a:p>
        </p:txBody>
      </p:sp>
      <p:sp>
        <p:nvSpPr>
          <p:cNvPr id="224308" name="Text Box 52">
            <a:extLst>
              <a:ext uri="{FF2B5EF4-FFF2-40B4-BE49-F238E27FC236}">
                <a16:creationId xmlns:a16="http://schemas.microsoft.com/office/drawing/2014/main" id="{1DD52664-CD92-44BA-8B1F-C4B6A975B88E}"/>
              </a:ext>
            </a:extLst>
          </p:cNvPr>
          <p:cNvSpPr txBox="1">
            <a:spLocks noChangeArrowheads="1"/>
          </p:cNvSpPr>
          <p:nvPr/>
        </p:nvSpPr>
        <p:spPr bwMode="auto">
          <a:xfrm>
            <a:off x="828675" y="418465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ea typeface="楷体_GB2312" pitchFamily="49" charset="-122"/>
                <a:sym typeface="Symbol" panose="05050102010706020507" pitchFamily="18" charset="2"/>
              </a:rPr>
              <a:t></a:t>
            </a:r>
            <a:r>
              <a:rPr kumimoji="1" lang="en-US" altLang="zh-CN" sz="2800" b="1" baseline="-25000">
                <a:latin typeface="Times New Roman" panose="02020603050405020304" pitchFamily="18" charset="0"/>
                <a:ea typeface="楷体_GB2312" pitchFamily="49" charset="-122"/>
                <a:sym typeface="Symbol" panose="05050102010706020507" pitchFamily="18" charset="2"/>
              </a:rPr>
              <a:t>22</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L</a:t>
            </a:r>
            <a:r>
              <a:rPr kumimoji="1" lang="en-US" altLang="zh-CN" sz="2800" b="1" baseline="-25000">
                <a:latin typeface="Times New Roman" panose="02020603050405020304" pitchFamily="18" charset="0"/>
                <a:sym typeface="Symbol" panose="05050102010706020507" pitchFamily="18" charset="2"/>
              </a:rPr>
              <a:t>2</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1">
              <a:latin typeface="楷体_GB2312" pitchFamily="49" charset="-122"/>
              <a:ea typeface="楷体_GB2312" pitchFamily="49" charset="-122"/>
              <a:sym typeface="Symbol" panose="05050102010706020507" pitchFamily="18" charset="2"/>
            </a:endParaRPr>
          </a:p>
        </p:txBody>
      </p:sp>
      <p:sp>
        <p:nvSpPr>
          <p:cNvPr id="224309" name="Text Box 53">
            <a:extLst>
              <a:ext uri="{FF2B5EF4-FFF2-40B4-BE49-F238E27FC236}">
                <a16:creationId xmlns:a16="http://schemas.microsoft.com/office/drawing/2014/main" id="{6547A931-C93A-4E4A-996E-F0B4D68DB649}"/>
              </a:ext>
            </a:extLst>
          </p:cNvPr>
          <p:cNvSpPr txBox="1">
            <a:spLocks noChangeArrowheads="1"/>
          </p:cNvSpPr>
          <p:nvPr/>
        </p:nvSpPr>
        <p:spPr bwMode="auto">
          <a:xfrm>
            <a:off x="3168650" y="4257675"/>
            <a:ext cx="2160588" cy="519113"/>
          </a:xfrm>
          <a:prstGeom prst="rect">
            <a:avLst/>
          </a:prstGeom>
          <a:solidFill>
            <a:schemeClr val="tx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12</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M</a:t>
            </a:r>
            <a:r>
              <a:rPr kumimoji="1" lang="en-US" altLang="zh-CN" sz="2800" b="1" baseline="-25000">
                <a:latin typeface="Times New Roman" panose="02020603050405020304" pitchFamily="18" charset="0"/>
                <a:sym typeface="Symbol" panose="05050102010706020507" pitchFamily="18" charset="2"/>
              </a:rPr>
              <a:t>12</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10" name="Text Box 54">
            <a:extLst>
              <a:ext uri="{FF2B5EF4-FFF2-40B4-BE49-F238E27FC236}">
                <a16:creationId xmlns:a16="http://schemas.microsoft.com/office/drawing/2014/main" id="{E3D71B49-774D-4505-8F45-3D0E8B64B5A9}"/>
              </a:ext>
            </a:extLst>
          </p:cNvPr>
          <p:cNvSpPr txBox="1">
            <a:spLocks noChangeArrowheads="1"/>
          </p:cNvSpPr>
          <p:nvPr/>
        </p:nvSpPr>
        <p:spPr bwMode="auto">
          <a:xfrm>
            <a:off x="539750" y="4868863"/>
            <a:ext cx="5219700" cy="579437"/>
          </a:xfrm>
          <a:prstGeom prst="rect">
            <a:avLst/>
          </a:prstGeom>
          <a:noFill/>
          <a:ln>
            <a:noFill/>
          </a:ln>
          <a:effectLst/>
          <a:extLst/>
        </p:spPr>
        <p:txBody>
          <a:bodyPr>
            <a:spAutoFit/>
          </a:bodyPr>
          <a:lstStyle/>
          <a:p>
            <a:pPr eaLnBrk="1" hangingPunct="1">
              <a:spcBef>
                <a:spcPct val="50000"/>
              </a:spcBef>
            </a:pPr>
            <a:r>
              <a:rPr kumimoji="1" lang="zh-CN" altLang="en-US" sz="3200" i="1" dirty="0">
                <a:latin typeface="Times New Roman" panose="02020603050405020304" pitchFamily="18" charset="0"/>
                <a:sym typeface="Symbol" panose="05050102010706020507" pitchFamily="18" charset="2"/>
              </a:rPr>
              <a:t></a:t>
            </a:r>
            <a:r>
              <a:rPr kumimoji="1" lang="en-US" altLang="zh-CN" sz="3200" baseline="-25000" dirty="0">
                <a:latin typeface="Times New Roman" panose="02020603050405020304" pitchFamily="18" charset="0"/>
                <a:sym typeface="Symbol" panose="05050102010706020507" pitchFamily="18" charset="2"/>
              </a:rPr>
              <a:t>1</a:t>
            </a:r>
            <a:r>
              <a:rPr kumimoji="1" lang="en-US" altLang="zh-CN" sz="3200" i="1" dirty="0">
                <a:latin typeface="Times New Roman" panose="02020603050405020304" pitchFamily="18" charset="0"/>
                <a:sym typeface="Symbol" panose="05050102010706020507" pitchFamily="18" charset="2"/>
              </a:rPr>
              <a:t> </a:t>
            </a:r>
            <a:r>
              <a:rPr kumimoji="1" lang="en-US" altLang="zh-CN" sz="3200" dirty="0">
                <a:latin typeface="Times New Roman" panose="02020603050405020304" pitchFamily="18" charset="0"/>
                <a:sym typeface="Symbol" panose="05050102010706020507" pitchFamily="18" charset="2"/>
              </a:rPr>
              <a:t>= </a:t>
            </a:r>
            <a:r>
              <a:rPr kumimoji="1" lang="en-US" altLang="zh-CN" sz="3200" i="1" dirty="0">
                <a:latin typeface="Times New Roman" panose="02020603050405020304" pitchFamily="18" charset="0"/>
                <a:ea typeface="楷体_GB2312" pitchFamily="49" charset="-122"/>
                <a:sym typeface="Symbol" panose="05050102010706020507" pitchFamily="18" charset="2"/>
              </a:rPr>
              <a:t></a:t>
            </a:r>
            <a:r>
              <a:rPr kumimoji="1" lang="en-US" altLang="zh-CN" sz="3200" baseline="-25000" dirty="0">
                <a:latin typeface="Times New Roman" panose="02020603050405020304" pitchFamily="18" charset="0"/>
                <a:ea typeface="楷体_GB2312" pitchFamily="49" charset="-122"/>
                <a:sym typeface="Symbol" panose="05050102010706020507" pitchFamily="18" charset="2"/>
              </a:rPr>
              <a:t>11</a:t>
            </a:r>
            <a:r>
              <a:rPr kumimoji="1" lang="en-US" altLang="zh-CN" sz="3200" dirty="0">
                <a:latin typeface="Times New Roman" panose="02020603050405020304" pitchFamily="18" charset="0"/>
                <a:sym typeface="Symbol" panose="05050102010706020507" pitchFamily="18" charset="2"/>
              </a:rPr>
              <a:t> </a:t>
            </a:r>
            <a:r>
              <a:rPr kumimoji="1" lang="en-US" altLang="zh-CN" sz="3200" i="1" dirty="0">
                <a:latin typeface="Times New Roman" panose="02020603050405020304" pitchFamily="18" charset="0"/>
                <a:ea typeface="楷体_GB2312" pitchFamily="49" charset="-122"/>
                <a:sym typeface="Symbol" panose="05050102010706020507" pitchFamily="18" charset="2"/>
              </a:rPr>
              <a:t></a:t>
            </a:r>
            <a:r>
              <a:rPr kumimoji="1" lang="en-US" altLang="zh-CN" sz="3200" baseline="-25000" dirty="0">
                <a:latin typeface="Times New Roman" panose="02020603050405020304" pitchFamily="18" charset="0"/>
                <a:ea typeface="楷体_GB2312" pitchFamily="49" charset="-122"/>
                <a:sym typeface="Symbol" panose="05050102010706020507" pitchFamily="18" charset="2"/>
              </a:rPr>
              <a:t>12</a:t>
            </a:r>
            <a:r>
              <a:rPr kumimoji="1" lang="en-US" altLang="zh-CN" sz="3200" i="1" dirty="0">
                <a:latin typeface="Times New Roman" panose="02020603050405020304" pitchFamily="18" charset="0"/>
                <a:sym typeface="Symbol" panose="05050102010706020507" pitchFamily="18" charset="2"/>
              </a:rPr>
              <a:t>=</a:t>
            </a:r>
            <a:r>
              <a:rPr kumimoji="1" lang="en-US" altLang="zh-CN" sz="3200" dirty="0">
                <a:latin typeface="Times New Roman" panose="02020603050405020304" pitchFamily="18" charset="0"/>
                <a:ea typeface="楷体_GB2312" pitchFamily="49" charset="-122"/>
                <a:sym typeface="Symbol" panose="05050102010706020507" pitchFamily="18" charset="2"/>
              </a:rPr>
              <a:t> </a:t>
            </a:r>
            <a:r>
              <a:rPr kumimoji="1" lang="en-US" altLang="zh-CN" sz="3200" i="1" dirty="0">
                <a:latin typeface="Times New Roman" panose="02020603050405020304" pitchFamily="18" charset="0"/>
                <a:sym typeface="Symbol" panose="05050102010706020507" pitchFamily="18" charset="2"/>
              </a:rPr>
              <a:t>L</a:t>
            </a:r>
            <a:r>
              <a:rPr kumimoji="1" lang="en-US" altLang="zh-CN" sz="3200" baseline="-25000" dirty="0">
                <a:latin typeface="Times New Roman" panose="02020603050405020304" pitchFamily="18" charset="0"/>
                <a:sym typeface="Symbol" panose="05050102010706020507" pitchFamily="18" charset="2"/>
              </a:rPr>
              <a:t>1</a:t>
            </a:r>
            <a:r>
              <a:rPr kumimoji="1" lang="en-US" altLang="zh-CN" sz="3200" i="1" dirty="0">
                <a:latin typeface="Times New Roman" panose="02020603050405020304" pitchFamily="18" charset="0"/>
                <a:sym typeface="Symbol" panose="05050102010706020507" pitchFamily="18" charset="2"/>
              </a:rPr>
              <a:t>i</a:t>
            </a:r>
            <a:r>
              <a:rPr kumimoji="1" lang="en-US" altLang="zh-CN" sz="3200" baseline="-25000" dirty="0">
                <a:latin typeface="Times New Roman" panose="02020603050405020304" pitchFamily="18" charset="0"/>
                <a:sym typeface="Symbol" panose="05050102010706020507" pitchFamily="18" charset="2"/>
              </a:rPr>
              <a:t>1 </a:t>
            </a:r>
            <a:r>
              <a:rPr kumimoji="1" lang="en-US" altLang="zh-CN" sz="3200" dirty="0">
                <a:latin typeface="Times New Roman" panose="02020603050405020304" pitchFamily="18" charset="0"/>
                <a:ea typeface="楷体_GB2312" pitchFamily="49" charset="-122"/>
                <a:sym typeface="Symbol" panose="05050102010706020507" pitchFamily="18" charset="2"/>
              </a:rPr>
              <a:t></a:t>
            </a:r>
            <a:r>
              <a:rPr kumimoji="1" lang="en-US" altLang="zh-CN" sz="3200" baseline="-25000" dirty="0">
                <a:latin typeface="Times New Roman" panose="02020603050405020304" pitchFamily="18" charset="0"/>
                <a:sym typeface="Symbol" panose="05050102010706020507" pitchFamily="18" charset="2"/>
              </a:rPr>
              <a:t> </a:t>
            </a:r>
            <a:r>
              <a:rPr kumimoji="1" lang="en-US" altLang="zh-CN" sz="3200" i="1" dirty="0">
                <a:latin typeface="Times New Roman" panose="02020603050405020304" pitchFamily="18" charset="0"/>
                <a:sym typeface="Symbol" panose="05050102010706020507" pitchFamily="18" charset="2"/>
              </a:rPr>
              <a:t>M</a:t>
            </a:r>
            <a:r>
              <a:rPr kumimoji="1" lang="en-US" altLang="zh-CN" sz="3200" baseline="-25000" dirty="0">
                <a:latin typeface="Times New Roman" panose="02020603050405020304" pitchFamily="18" charset="0"/>
                <a:sym typeface="Symbol" panose="05050102010706020507" pitchFamily="18" charset="2"/>
              </a:rPr>
              <a:t>12 </a:t>
            </a:r>
            <a:r>
              <a:rPr kumimoji="1" lang="en-US" altLang="zh-CN" sz="3200" i="1" dirty="0">
                <a:latin typeface="Times New Roman" panose="02020603050405020304" pitchFamily="18" charset="0"/>
                <a:ea typeface="楷体_GB2312" pitchFamily="49" charset="-122"/>
                <a:sym typeface="Symbol" panose="05050102010706020507" pitchFamily="18" charset="2"/>
              </a:rPr>
              <a:t>i</a:t>
            </a:r>
            <a:r>
              <a:rPr kumimoji="1" lang="en-US" altLang="zh-CN" sz="3200" baseline="-25000" dirty="0">
                <a:latin typeface="Times New Roman" panose="02020603050405020304" pitchFamily="18" charset="0"/>
                <a:ea typeface="楷体_GB2312" pitchFamily="49" charset="-122"/>
                <a:sym typeface="Symbol" panose="05050102010706020507" pitchFamily="18" charset="2"/>
              </a:rPr>
              <a:t>2</a:t>
            </a:r>
            <a:endParaRPr kumimoji="1" lang="en-US" altLang="zh-CN" sz="3200" dirty="0">
              <a:latin typeface="楷体_GB2312" pitchFamily="49" charset="-122"/>
              <a:ea typeface="楷体_GB2312" pitchFamily="49" charset="-122"/>
              <a:sym typeface="Symbol" panose="05050102010706020507" pitchFamily="18" charset="2"/>
            </a:endParaRPr>
          </a:p>
        </p:txBody>
      </p:sp>
      <p:sp>
        <p:nvSpPr>
          <p:cNvPr id="224311" name="Text Box 55">
            <a:extLst>
              <a:ext uri="{FF2B5EF4-FFF2-40B4-BE49-F238E27FC236}">
                <a16:creationId xmlns:a16="http://schemas.microsoft.com/office/drawing/2014/main" id="{60ED10D9-51B0-4ADB-841A-ADADE3FD3328}"/>
              </a:ext>
            </a:extLst>
          </p:cNvPr>
          <p:cNvSpPr txBox="1">
            <a:spLocks noChangeArrowheads="1"/>
          </p:cNvSpPr>
          <p:nvPr/>
        </p:nvSpPr>
        <p:spPr bwMode="auto">
          <a:xfrm>
            <a:off x="611188" y="5586413"/>
            <a:ext cx="5219700" cy="579437"/>
          </a:xfrm>
          <a:prstGeom prst="rect">
            <a:avLst/>
          </a:prstGeom>
          <a:noFill/>
          <a:ln>
            <a:noFill/>
          </a:ln>
          <a:effectLst/>
          <a:extLst/>
        </p:spPr>
        <p:txBody>
          <a:bodyPr>
            <a:spAutoFit/>
          </a:bodyPr>
          <a:lstStyle/>
          <a:p>
            <a:pPr eaLnBrk="1" hangingPunct="1">
              <a:spcBef>
                <a:spcPct val="50000"/>
              </a:spcBef>
            </a:pPr>
            <a:r>
              <a:rPr kumimoji="1" lang="zh-CN" altLang="en-US" sz="3200" i="1">
                <a:latin typeface="Times New Roman" panose="02020603050405020304" pitchFamily="18" charset="0"/>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2</a:t>
            </a:r>
            <a:r>
              <a:rPr kumimoji="1" lang="en-US" altLang="zh-CN" sz="3200" i="1">
                <a:latin typeface="Times New Roman" panose="02020603050405020304" pitchFamily="18" charset="0"/>
                <a:sym typeface="Symbol" panose="05050102010706020507" pitchFamily="18" charset="2"/>
              </a:rPr>
              <a:t> </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22</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21</a:t>
            </a:r>
            <a:r>
              <a:rPr kumimoji="1" lang="en-US" altLang="zh-CN" sz="3200" i="1">
                <a:latin typeface="Times New Roman" panose="02020603050405020304" pitchFamily="18" charset="0"/>
                <a:sym typeface="Symbol" panose="05050102010706020507" pitchFamily="18" charset="2"/>
              </a:rPr>
              <a:t>=</a:t>
            </a: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L</a:t>
            </a:r>
            <a:r>
              <a:rPr kumimoji="1" lang="en-US" altLang="zh-CN" sz="3200" baseline="-25000">
                <a:latin typeface="Times New Roman" panose="02020603050405020304" pitchFamily="18" charset="0"/>
                <a:sym typeface="Symbol" panose="05050102010706020507" pitchFamily="18" charset="2"/>
              </a:rPr>
              <a:t>2</a:t>
            </a:r>
            <a:r>
              <a:rPr kumimoji="1" lang="en-US" altLang="zh-CN" sz="3200" i="1">
                <a:latin typeface="Times New Roman" panose="02020603050405020304" pitchFamily="18" charset="0"/>
                <a:sym typeface="Symbol" panose="05050102010706020507" pitchFamily="18" charset="2"/>
              </a:rPr>
              <a:t>i</a:t>
            </a:r>
            <a:r>
              <a:rPr kumimoji="1" lang="en-US" altLang="zh-CN" sz="3200" baseline="-25000">
                <a:latin typeface="Times New Roman" panose="02020603050405020304" pitchFamily="18" charset="0"/>
                <a:sym typeface="Symbol" panose="05050102010706020507" pitchFamily="18" charset="2"/>
              </a:rPr>
              <a:t>2 </a:t>
            </a:r>
            <a:r>
              <a:rPr kumimoji="1" lang="en-US" altLang="zh-CN" sz="3200">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M</a:t>
            </a:r>
            <a:r>
              <a:rPr kumimoji="1" lang="en-US" altLang="zh-CN" sz="3200" baseline="-25000">
                <a:latin typeface="Times New Roman" panose="02020603050405020304" pitchFamily="18" charset="0"/>
                <a:sym typeface="Symbol" panose="05050102010706020507" pitchFamily="18" charset="2"/>
              </a:rPr>
              <a:t>21 </a:t>
            </a:r>
            <a:r>
              <a:rPr kumimoji="1" lang="en-US" altLang="zh-CN" sz="3200" i="1">
                <a:latin typeface="Times New Roman" panose="02020603050405020304" pitchFamily="18" charset="0"/>
                <a:ea typeface="楷体_GB2312" pitchFamily="49" charset="-122"/>
                <a:sym typeface="Symbol" panose="05050102010706020507" pitchFamily="18" charset="2"/>
              </a:rPr>
              <a:t>i</a:t>
            </a:r>
            <a:r>
              <a:rPr kumimoji="1" lang="en-US" altLang="zh-CN" sz="3200" baseline="-25000">
                <a:latin typeface="Times New Roman" panose="02020603050405020304" pitchFamily="18" charset="0"/>
                <a:ea typeface="楷体_GB2312" pitchFamily="49" charset="-122"/>
                <a:sym typeface="Symbol" panose="05050102010706020507" pitchFamily="18" charset="2"/>
              </a:rPr>
              <a:t>1</a:t>
            </a:r>
            <a:endParaRPr kumimoji="1" lang="en-US" altLang="zh-CN" sz="3200">
              <a:latin typeface="楷体_GB2312" pitchFamily="49" charset="-122"/>
              <a:ea typeface="楷体_GB2312" pitchFamily="49" charset="-122"/>
              <a:sym typeface="Symbol" panose="05050102010706020507" pitchFamily="18" charset="2"/>
            </a:endParaRPr>
          </a:p>
        </p:txBody>
      </p:sp>
      <p:sp>
        <p:nvSpPr>
          <p:cNvPr id="224312" name="Text Box 56">
            <a:extLst>
              <a:ext uri="{FF2B5EF4-FFF2-40B4-BE49-F238E27FC236}">
                <a16:creationId xmlns:a16="http://schemas.microsoft.com/office/drawing/2014/main" id="{9C35CEF5-AB37-4AFA-9472-6C8B2A5C0663}"/>
              </a:ext>
            </a:extLst>
          </p:cNvPr>
          <p:cNvSpPr txBox="1">
            <a:spLocks noChangeArrowheads="1"/>
          </p:cNvSpPr>
          <p:nvPr/>
        </p:nvSpPr>
        <p:spPr bwMode="auto">
          <a:xfrm>
            <a:off x="1116013" y="728663"/>
            <a:ext cx="976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FF0000"/>
                </a:solidFill>
                <a:latin typeface="Times New Roman" panose="02020603050405020304" pitchFamily="18" charset="0"/>
              </a:rPr>
              <a:t>Ψ</a:t>
            </a:r>
            <a:r>
              <a:rPr lang="en-US" altLang="zh-CN" sz="3200" b="1" baseline="-25000">
                <a:solidFill>
                  <a:srgbClr val="FF0000"/>
                </a:solidFill>
                <a:latin typeface="Times New Roman" panose="02020603050405020304" pitchFamily="18" charset="0"/>
              </a:rPr>
              <a:t>1</a:t>
            </a:r>
          </a:p>
        </p:txBody>
      </p:sp>
      <p:sp>
        <p:nvSpPr>
          <p:cNvPr id="224314" name="Text Box 58">
            <a:extLst>
              <a:ext uri="{FF2B5EF4-FFF2-40B4-BE49-F238E27FC236}">
                <a16:creationId xmlns:a16="http://schemas.microsoft.com/office/drawing/2014/main" id="{7B016DB9-19D6-4601-B23B-FB05DD53D64E}"/>
              </a:ext>
            </a:extLst>
          </p:cNvPr>
          <p:cNvSpPr txBox="1">
            <a:spLocks noChangeArrowheads="1"/>
          </p:cNvSpPr>
          <p:nvPr/>
        </p:nvSpPr>
        <p:spPr bwMode="auto">
          <a:xfrm>
            <a:off x="8027988" y="908050"/>
            <a:ext cx="1116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Ψ</a:t>
            </a:r>
            <a:r>
              <a:rPr lang="en-US" altLang="zh-CN" sz="3200" b="1" baseline="-25000">
                <a:solidFill>
                  <a:srgbClr val="0000CC"/>
                </a:solidFill>
                <a:latin typeface="Times New Roman" panose="02020603050405020304" pitchFamily="18" charset="0"/>
              </a:rPr>
              <a:t>2</a:t>
            </a:r>
          </a:p>
        </p:txBody>
      </p:sp>
      <p:sp>
        <p:nvSpPr>
          <p:cNvPr id="224315" name="Text Box 59">
            <a:extLst>
              <a:ext uri="{FF2B5EF4-FFF2-40B4-BE49-F238E27FC236}">
                <a16:creationId xmlns:a16="http://schemas.microsoft.com/office/drawing/2014/main" id="{CA772894-0ADE-4FED-8FDB-D058FC214745}"/>
              </a:ext>
            </a:extLst>
          </p:cNvPr>
          <p:cNvSpPr txBox="1">
            <a:spLocks noChangeArrowheads="1"/>
          </p:cNvSpPr>
          <p:nvPr/>
        </p:nvSpPr>
        <p:spPr bwMode="auto">
          <a:xfrm>
            <a:off x="6048375" y="3068638"/>
            <a:ext cx="3095625" cy="2246769"/>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为自感系数；</a:t>
            </a:r>
          </a:p>
          <a:p>
            <a:pPr eaLnBrk="1" hangingPunct="1">
              <a:spcBef>
                <a:spcPct val="50000"/>
              </a:spcBef>
            </a:pP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12</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21</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为互感系数，单位 </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亨利</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eaLnBrk="1" hangingPunct="1">
              <a:spcBef>
                <a:spcPct val="50000"/>
              </a:spcBef>
            </a:pP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满足</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12</a:t>
            </a:r>
            <a:r>
              <a:rPr kumimoji="1" lang="en-US" altLang="zh-CN"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21</a:t>
            </a:r>
            <a:r>
              <a:rPr kumimoji="1" lang="en-US" altLang="zh-CN"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p>
        </p:txBody>
      </p:sp>
      <p:sp>
        <p:nvSpPr>
          <p:cNvPr id="224316" name="Text Box 60">
            <a:extLst>
              <a:ext uri="{FF2B5EF4-FFF2-40B4-BE49-F238E27FC236}">
                <a16:creationId xmlns:a16="http://schemas.microsoft.com/office/drawing/2014/main" id="{AB986F7A-7CAF-460E-A4D9-DD2E82CF8652}"/>
              </a:ext>
            </a:extLst>
          </p:cNvPr>
          <p:cNvSpPr txBox="1">
            <a:spLocks noChangeArrowheads="1"/>
          </p:cNvSpPr>
          <p:nvPr/>
        </p:nvSpPr>
        <p:spPr bwMode="auto">
          <a:xfrm>
            <a:off x="1871663" y="6273800"/>
            <a:ext cx="6480175" cy="519113"/>
          </a:xfrm>
          <a:prstGeom prst="rect">
            <a:avLst/>
          </a:prstGeom>
          <a:solidFill>
            <a:srgbClr val="FF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800" b="1" i="1" dirty="0">
                <a:latin typeface="华文楷体" panose="02010600040101010101" pitchFamily="2" charset="-122"/>
                <a:ea typeface="华文楷体" panose="02010600040101010101" pitchFamily="2" charset="-122"/>
                <a:cs typeface="Times New Roman" panose="02020603050405020304" pitchFamily="18" charset="0"/>
              </a:rPr>
              <a:t>L </a:t>
            </a: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总为正值，</a:t>
            </a:r>
            <a:r>
              <a:rPr kumimoji="1" lang="en-US" altLang="zh-CN" sz="2800" b="1" i="1" dirty="0">
                <a:latin typeface="华文楷体" panose="02010600040101010101" pitchFamily="2" charset="-122"/>
                <a:ea typeface="华文楷体" panose="02010600040101010101" pitchFamily="2" charset="-122"/>
                <a:cs typeface="Times New Roman" panose="02020603050405020304" pitchFamily="18" charset="0"/>
              </a:rPr>
              <a:t>M </a:t>
            </a: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值有正有负。</a:t>
            </a:r>
            <a:endParaRPr kumimoji="1" lang="zh-CN" altLang="en-US" sz="2800" b="1" baseline="-250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blinds(horizontal)">
                                      <p:cBhvr>
                                        <p:cTn id="7" dur="500"/>
                                        <p:tgtEl>
                                          <p:spTgt spid="22425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2430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2430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24306"/>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2430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430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2430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243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2430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2430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431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43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iterate type="wd">
                                    <p:tmPct val="100000"/>
                                  </p:iterate>
                                  <p:childTnLst>
                                    <p:set>
                                      <p:cBhvr>
                                        <p:cTn id="51" dur="1" fill="hold">
                                          <p:stCondLst>
                                            <p:cond delay="0"/>
                                          </p:stCondLst>
                                        </p:cTn>
                                        <p:tgtEl>
                                          <p:spTgt spid="224310"/>
                                        </p:tgtEl>
                                        <p:attrNameLst>
                                          <p:attrName>style.visibility</p:attrName>
                                        </p:attrNameLst>
                                      </p:cBhvr>
                                      <p:to>
                                        <p:strVal val="visible"/>
                                      </p:to>
                                    </p:set>
                                    <p:animEffect transition="in" filter="blinds(vertical)">
                                      <p:cBhvr>
                                        <p:cTn id="52" dur="300"/>
                                        <p:tgtEl>
                                          <p:spTgt spid="2243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iterate type="wd">
                                    <p:tmPct val="100000"/>
                                  </p:iterate>
                                  <p:childTnLst>
                                    <p:set>
                                      <p:cBhvr>
                                        <p:cTn id="56" dur="1" fill="hold">
                                          <p:stCondLst>
                                            <p:cond delay="0"/>
                                          </p:stCondLst>
                                        </p:cTn>
                                        <p:tgtEl>
                                          <p:spTgt spid="224311"/>
                                        </p:tgtEl>
                                        <p:attrNameLst>
                                          <p:attrName>style.visibility</p:attrName>
                                        </p:attrNameLst>
                                      </p:cBhvr>
                                      <p:to>
                                        <p:strVal val="visible"/>
                                      </p:to>
                                    </p:set>
                                    <p:animEffect transition="in" filter="blinds(vertical)">
                                      <p:cBhvr>
                                        <p:cTn id="57" dur="300"/>
                                        <p:tgtEl>
                                          <p:spTgt spid="2243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iterate type="wd">
                                    <p:tmPct val="100000"/>
                                  </p:iterate>
                                  <p:childTnLst>
                                    <p:set>
                                      <p:cBhvr>
                                        <p:cTn id="61" dur="1" fill="hold">
                                          <p:stCondLst>
                                            <p:cond delay="0"/>
                                          </p:stCondLst>
                                        </p:cTn>
                                        <p:tgtEl>
                                          <p:spTgt spid="224315"/>
                                        </p:tgtEl>
                                        <p:attrNameLst>
                                          <p:attrName>style.visibility</p:attrName>
                                        </p:attrNameLst>
                                      </p:cBhvr>
                                      <p:to>
                                        <p:strVal val="visible"/>
                                      </p:to>
                                    </p:set>
                                    <p:animEffect transition="in" filter="blinds(vertical)">
                                      <p:cBhvr>
                                        <p:cTn id="62" dur="300"/>
                                        <p:tgtEl>
                                          <p:spTgt spid="2243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24316"/>
                                        </p:tgtEl>
                                        <p:attrNameLst>
                                          <p:attrName>style.visibility</p:attrName>
                                        </p:attrNameLst>
                                      </p:cBhvr>
                                      <p:to>
                                        <p:strVal val="visible"/>
                                      </p:to>
                                    </p:set>
                                    <p:animEffect transition="in" filter="slide(fromBottom)">
                                      <p:cBhvr>
                                        <p:cTn id="67" dur="500"/>
                                        <p:tgtEl>
                                          <p:spTgt spid="22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00" grpId="0" autoUpdateAnimBg="0"/>
      <p:bldP spid="224305" grpId="0"/>
      <p:bldP spid="224306" grpId="0"/>
      <p:bldP spid="224307" grpId="0"/>
      <p:bldP spid="224312" grpId="0"/>
      <p:bldP spid="224314" grpId="0"/>
      <p:bldP spid="22431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1FB109E7-FF21-461E-87B1-21C77C37B055}"/>
              </a:ext>
            </a:extLst>
          </p:cNvPr>
          <p:cNvSpPr txBox="1">
            <a:spLocks noChangeArrowheads="1"/>
          </p:cNvSpPr>
          <p:nvPr/>
        </p:nvSpPr>
        <p:spPr bwMode="auto">
          <a:xfrm>
            <a:off x="395288" y="404813"/>
            <a:ext cx="6192837" cy="579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耦合系数</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63" name="Text Box 3">
            <a:extLst>
              <a:ext uri="{FF2B5EF4-FFF2-40B4-BE49-F238E27FC236}">
                <a16:creationId xmlns:a16="http://schemas.microsoft.com/office/drawing/2014/main" id="{8B7943CB-8B5B-4B21-B2A0-49C4CDBA1D06}"/>
              </a:ext>
            </a:extLst>
          </p:cNvPr>
          <p:cNvSpPr txBox="1">
            <a:spLocks noChangeArrowheads="1"/>
          </p:cNvSpPr>
          <p:nvPr/>
        </p:nvSpPr>
        <p:spPr bwMode="auto">
          <a:xfrm>
            <a:off x="0" y="1016000"/>
            <a:ext cx="88201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用耦合系数</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b="1" i="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表示两个线圈磁耦合的紧密程度。</a:t>
            </a:r>
          </a:p>
        </p:txBody>
      </p:sp>
      <p:sp>
        <p:nvSpPr>
          <p:cNvPr id="194564" name="Text Box 4">
            <a:extLst>
              <a:ext uri="{FF2B5EF4-FFF2-40B4-BE49-F238E27FC236}">
                <a16:creationId xmlns:a16="http://schemas.microsoft.com/office/drawing/2014/main" id="{1D3427E4-96BE-4FC9-8CDF-7AE2E1D7F3A9}"/>
              </a:ext>
            </a:extLst>
          </p:cNvPr>
          <p:cNvSpPr txBox="1">
            <a:spLocks noChangeArrowheads="1"/>
          </p:cNvSpPr>
          <p:nvPr/>
        </p:nvSpPr>
        <p:spPr bwMode="auto">
          <a:xfrm>
            <a:off x="792163" y="3321050"/>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称全耦合</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漏磁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F </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F </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194567" name="Text Box 7">
            <a:extLst>
              <a:ext uri="{FF2B5EF4-FFF2-40B4-BE49-F238E27FC236}">
                <a16:creationId xmlns:a16="http://schemas.microsoft.com/office/drawing/2014/main" id="{44D3E720-2387-4B15-BB8D-2D993193D5AC}"/>
              </a:ext>
            </a:extLst>
          </p:cNvPr>
          <p:cNvSpPr txBox="1">
            <a:spLocks noChangeArrowheads="1"/>
          </p:cNvSpPr>
          <p:nvPr/>
        </p:nvSpPr>
        <p:spPr bwMode="auto">
          <a:xfrm>
            <a:off x="1727200" y="4905375"/>
            <a:ext cx="74168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spcBef>
                <a:spcPct val="50000"/>
              </a:spcBef>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耦合系数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与线圈的结构、相互几何位置、空间磁介质有关。</a:t>
            </a:r>
            <a:endParaRPr kumimoji="1" lang="zh-CN" altLang="en-US" sz="2800" b="1" baseline="-250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4575" name="Group 15">
            <a:extLst>
              <a:ext uri="{FF2B5EF4-FFF2-40B4-BE49-F238E27FC236}">
                <a16:creationId xmlns:a16="http://schemas.microsoft.com/office/drawing/2014/main" id="{6544FC23-E3C5-4B95-ABA9-967A594C0D0B}"/>
              </a:ext>
            </a:extLst>
          </p:cNvPr>
          <p:cNvGrpSpPr>
            <a:grpSpLocks/>
          </p:cNvGrpSpPr>
          <p:nvPr/>
        </p:nvGrpSpPr>
        <p:grpSpPr bwMode="auto">
          <a:xfrm>
            <a:off x="395288" y="4473575"/>
            <a:ext cx="1847850" cy="850900"/>
            <a:chOff x="385" y="3022"/>
            <a:chExt cx="1164" cy="536"/>
          </a:xfrm>
        </p:grpSpPr>
        <p:pic>
          <p:nvPicPr>
            <p:cNvPr id="194576" name="Picture 16" descr="123">
              <a:extLst>
                <a:ext uri="{FF2B5EF4-FFF2-40B4-BE49-F238E27FC236}">
                  <a16:creationId xmlns:a16="http://schemas.microsoft.com/office/drawing/2014/main" id="{ADAC90C8-2346-463C-8EF2-0FC7F8AE7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94577" name="Text Box 17">
              <a:extLst>
                <a:ext uri="{FF2B5EF4-FFF2-40B4-BE49-F238E27FC236}">
                  <a16:creationId xmlns:a16="http://schemas.microsoft.com/office/drawing/2014/main" id="{30DFCE20-F905-4BAB-9637-4A3BF4DB5B12}"/>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注意  </a:t>
              </a:r>
            </a:p>
          </p:txBody>
        </p:sp>
      </p:grpSp>
      <p:graphicFrame>
        <p:nvGraphicFramePr>
          <p:cNvPr id="194585" name="Object 25">
            <a:extLst>
              <a:ext uri="{FF2B5EF4-FFF2-40B4-BE49-F238E27FC236}">
                <a16:creationId xmlns:a16="http://schemas.microsoft.com/office/drawing/2014/main" id="{FD5855BA-E4F4-4EDE-A734-8F63CCC46133}"/>
              </a:ext>
            </a:extLst>
          </p:cNvPr>
          <p:cNvGraphicFramePr>
            <a:graphicFrameLocks noChangeAspect="1"/>
          </p:cNvGraphicFramePr>
          <p:nvPr/>
        </p:nvGraphicFramePr>
        <p:xfrm>
          <a:off x="647700" y="1881188"/>
          <a:ext cx="6588125" cy="1262062"/>
        </p:xfrm>
        <a:graphic>
          <a:graphicData uri="http://schemas.openxmlformats.org/presentationml/2006/ole">
            <mc:AlternateContent xmlns:mc="http://schemas.openxmlformats.org/markup-compatibility/2006">
              <mc:Choice xmlns:v="urn:schemas-microsoft-com:vml" Requires="v">
                <p:oleObj spid="_x0000_s194593" name="Equation" r:id="rId4" imgW="3797280" imgH="799920" progId="Equation.DSMT4">
                  <p:embed/>
                </p:oleObj>
              </mc:Choice>
              <mc:Fallback>
                <p:oleObj name="Equation" r:id="rId4" imgW="3797280" imgH="79992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1881188"/>
                        <a:ext cx="6588125"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87" name="Text Box 27">
            <a:extLst>
              <a:ext uri="{FF2B5EF4-FFF2-40B4-BE49-F238E27FC236}">
                <a16:creationId xmlns:a16="http://schemas.microsoft.com/office/drawing/2014/main" id="{CDE964B7-CAC2-4CC2-8A3A-E312BC9D1EAE}"/>
              </a:ext>
            </a:extLst>
          </p:cNvPr>
          <p:cNvSpPr txBox="1">
            <a:spLocks noChangeArrowheads="1"/>
          </p:cNvSpPr>
          <p:nvPr/>
        </p:nvSpPr>
        <p:spPr bwMode="auto">
          <a:xfrm>
            <a:off x="755650" y="3933825"/>
            <a:ext cx="6624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称紧耦合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88" name="Text Box 28">
            <a:extLst>
              <a:ext uri="{FF2B5EF4-FFF2-40B4-BE49-F238E27FC236}">
                <a16:creationId xmlns:a16="http://schemas.microsoft.com/office/drawing/2014/main" id="{8731C4CE-9991-442B-AD86-29FF9B05A34E}"/>
              </a:ext>
            </a:extLst>
          </p:cNvPr>
          <p:cNvSpPr txBox="1">
            <a:spLocks noChangeArrowheads="1"/>
          </p:cNvSpPr>
          <p:nvPr/>
        </p:nvSpPr>
        <p:spPr bwMode="auto">
          <a:xfrm>
            <a:off x="3203575" y="391795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称无耦合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89" name="Text Box 29">
            <a:extLst>
              <a:ext uri="{FF2B5EF4-FFF2-40B4-BE49-F238E27FC236}">
                <a16:creationId xmlns:a16="http://schemas.microsoft.com/office/drawing/2014/main" id="{55461178-0F78-4166-A8A9-E9A300C3B14A}"/>
              </a:ext>
            </a:extLst>
          </p:cNvPr>
          <p:cNvSpPr txBox="1">
            <a:spLocks noChangeArrowheads="1"/>
          </p:cNvSpPr>
          <p:nvPr/>
        </p:nvSpPr>
        <p:spPr bwMode="auto">
          <a:xfrm>
            <a:off x="5759450" y="389731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&lt;k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&lt;1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称松耦合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fill="hold"/>
                                        <p:tgtEl>
                                          <p:spTgt spid="194562"/>
                                        </p:tgtEl>
                                        <p:attrNameLst>
                                          <p:attrName>ppt_x</p:attrName>
                                        </p:attrNameLst>
                                      </p:cBhvr>
                                      <p:tavLst>
                                        <p:tav tm="0">
                                          <p:val>
                                            <p:strVal val="0-#ppt_w/2"/>
                                          </p:val>
                                        </p:tav>
                                        <p:tav tm="100000">
                                          <p:val>
                                            <p:strVal val="#ppt_x"/>
                                          </p:val>
                                        </p:tav>
                                      </p:tavLst>
                                    </p:anim>
                                    <p:anim calcmode="lin" valueType="num">
                                      <p:cBhvr additive="base">
                                        <p:cTn id="8"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94563"/>
                                        </p:tgtEl>
                                        <p:attrNameLst>
                                          <p:attrName>style.visibility</p:attrName>
                                        </p:attrNameLst>
                                      </p:cBhvr>
                                      <p:to>
                                        <p:strVal val="visible"/>
                                      </p:to>
                                    </p:set>
                                    <p:animEffect transition="in" filter="slide(fromBottom)">
                                      <p:cBhvr>
                                        <p:cTn id="13" dur="2000"/>
                                        <p:tgtEl>
                                          <p:spTgt spid="1945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9458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64"/>
                                        </p:tgtEl>
                                        <p:attrNameLst>
                                          <p:attrName>style.visibility</p:attrName>
                                        </p:attrNameLst>
                                      </p:cBhvr>
                                      <p:to>
                                        <p:strVal val="visible"/>
                                      </p:to>
                                    </p:set>
                                    <p:animEffect transition="in" filter="wipe(left)">
                                      <p:cBhvr>
                                        <p:cTn id="22" dur="2000"/>
                                        <p:tgtEl>
                                          <p:spTgt spid="194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75"/>
                                        </p:tgtEl>
                                        <p:attrNameLst>
                                          <p:attrName>style.visibility</p:attrName>
                                        </p:attrNameLst>
                                      </p:cBhvr>
                                      <p:to>
                                        <p:strVal val="visible"/>
                                      </p:to>
                                    </p:set>
                                    <p:animEffect transition="in" filter="blinds(horizontal)">
                                      <p:cBhvr>
                                        <p:cTn id="27" dur="500"/>
                                        <p:tgtEl>
                                          <p:spTgt spid="1945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67"/>
                                        </p:tgtEl>
                                        <p:attrNameLst>
                                          <p:attrName>style.visibility</p:attrName>
                                        </p:attrNameLst>
                                      </p:cBhvr>
                                      <p:to>
                                        <p:strVal val="visible"/>
                                      </p:to>
                                    </p:set>
                                    <p:animEffect transition="in" filter="wipe(left)">
                                      <p:cBhvr>
                                        <p:cTn id="32" dur="2000"/>
                                        <p:tgtEl>
                                          <p:spTgt spid="194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7"/>
                                        </p:tgtEl>
                                        <p:attrNameLst>
                                          <p:attrName>style.visibility</p:attrName>
                                        </p:attrNameLst>
                                      </p:cBhvr>
                                      <p:to>
                                        <p:strVal val="visible"/>
                                      </p:to>
                                    </p:set>
                                    <p:animEffect transition="in" filter="wipe(left)">
                                      <p:cBhvr>
                                        <p:cTn id="37" dur="2000"/>
                                        <p:tgtEl>
                                          <p:spTgt spid="1945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8"/>
                                        </p:tgtEl>
                                        <p:attrNameLst>
                                          <p:attrName>style.visibility</p:attrName>
                                        </p:attrNameLst>
                                      </p:cBhvr>
                                      <p:to>
                                        <p:strVal val="visible"/>
                                      </p:to>
                                    </p:set>
                                    <p:animEffect transition="in" filter="wipe(left)">
                                      <p:cBhvr>
                                        <p:cTn id="42" dur="2000"/>
                                        <p:tgtEl>
                                          <p:spTgt spid="194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9"/>
                                        </p:tgtEl>
                                        <p:attrNameLst>
                                          <p:attrName>style.visibility</p:attrName>
                                        </p:attrNameLst>
                                      </p:cBhvr>
                                      <p:to>
                                        <p:strVal val="visible"/>
                                      </p:to>
                                    </p:set>
                                    <p:animEffect transition="in" filter="wipe(left)">
                                      <p:cBhvr>
                                        <p:cTn id="47" dur="2000"/>
                                        <p:tgtEl>
                                          <p:spTgt spid="19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P spid="194563" grpId="0" autoUpdateAnimBg="0"/>
      <p:bldP spid="194564" grpId="0"/>
      <p:bldP spid="194567" grpId="0" autoUpdateAnimBg="0"/>
      <p:bldP spid="194587" grpId="0"/>
      <p:bldP spid="194588" grpId="0"/>
      <p:bldP spid="1945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2" name="Rectangle 30">
            <a:extLst>
              <a:ext uri="{FF2B5EF4-FFF2-40B4-BE49-F238E27FC236}">
                <a16:creationId xmlns:a16="http://schemas.microsoft.com/office/drawing/2014/main" id="{15D9AF52-32B9-417E-9EED-85524A62F5D3}"/>
              </a:ext>
            </a:extLst>
          </p:cNvPr>
          <p:cNvSpPr>
            <a:spLocks noChangeArrowheads="1"/>
          </p:cNvSpPr>
          <p:nvPr/>
        </p:nvSpPr>
        <p:spPr bwMode="auto">
          <a:xfrm>
            <a:off x="0" y="660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87424" name="Object 32">
            <a:extLst>
              <a:ext uri="{FF2B5EF4-FFF2-40B4-BE49-F238E27FC236}">
                <a16:creationId xmlns:a16="http://schemas.microsoft.com/office/drawing/2014/main" id="{F513D319-D610-4B8B-9C42-F42C56A54136}"/>
              </a:ext>
            </a:extLst>
          </p:cNvPr>
          <p:cNvGraphicFramePr>
            <a:graphicFrameLocks noChangeAspect="1"/>
          </p:cNvGraphicFramePr>
          <p:nvPr>
            <p:extLst>
              <p:ext uri="{D42A27DB-BD31-4B8C-83A1-F6EECF244321}">
                <p14:modId xmlns:p14="http://schemas.microsoft.com/office/powerpoint/2010/main" val="2203661024"/>
              </p:ext>
            </p:extLst>
          </p:nvPr>
        </p:nvGraphicFramePr>
        <p:xfrm>
          <a:off x="4751388" y="0"/>
          <a:ext cx="4422775" cy="1195388"/>
        </p:xfrm>
        <a:graphic>
          <a:graphicData uri="http://schemas.openxmlformats.org/presentationml/2006/ole">
            <mc:AlternateContent xmlns:mc="http://schemas.openxmlformats.org/markup-compatibility/2006">
              <mc:Choice xmlns:v="urn:schemas-microsoft-com:vml" Requires="v">
                <p:oleObj spid="_x0000_s187470" name="Equation" r:id="rId3" imgW="1803240" imgH="482400" progId="Equation.DSMT4">
                  <p:embed/>
                </p:oleObj>
              </mc:Choice>
              <mc:Fallback>
                <p:oleObj name="Equation" r:id="rId3" imgW="1803240" imgH="4824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0"/>
                        <a:ext cx="4422775" cy="1195388"/>
                      </a:xfrm>
                      <a:prstGeom prst="rect">
                        <a:avLst/>
                      </a:prstGeom>
                      <a:noFill/>
                    </p:spPr>
                  </p:pic>
                </p:oleObj>
              </mc:Fallback>
            </mc:AlternateContent>
          </a:graphicData>
        </a:graphic>
      </p:graphicFrame>
      <p:sp>
        <p:nvSpPr>
          <p:cNvPr id="187425" name="Rectangle 33">
            <a:extLst>
              <a:ext uri="{FF2B5EF4-FFF2-40B4-BE49-F238E27FC236}">
                <a16:creationId xmlns:a16="http://schemas.microsoft.com/office/drawing/2014/main" id="{B970AF28-0B5F-435F-9B0C-EB3500960582}"/>
              </a:ext>
            </a:extLst>
          </p:cNvPr>
          <p:cNvSpPr>
            <a:spLocks noChangeArrowheads="1"/>
          </p:cNvSpPr>
          <p:nvPr/>
        </p:nvSpPr>
        <p:spPr bwMode="auto">
          <a:xfrm>
            <a:off x="358775" y="5718175"/>
            <a:ext cx="8281988" cy="519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22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称自感电压； </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21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称互感电压</a:t>
            </a:r>
          </a:p>
        </p:txBody>
      </p:sp>
      <p:graphicFrame>
        <p:nvGraphicFramePr>
          <p:cNvPr id="187426" name="Object 34">
            <a:extLst>
              <a:ext uri="{FF2B5EF4-FFF2-40B4-BE49-F238E27FC236}">
                <a16:creationId xmlns:a16="http://schemas.microsoft.com/office/drawing/2014/main" id="{B377CC7E-11AD-4AA7-8033-2DB4222811E8}"/>
              </a:ext>
            </a:extLst>
          </p:cNvPr>
          <p:cNvGraphicFramePr>
            <a:graphicFrameLocks noChangeAspect="1"/>
          </p:cNvGraphicFramePr>
          <p:nvPr/>
        </p:nvGraphicFramePr>
        <p:xfrm>
          <a:off x="2339975" y="1341438"/>
          <a:ext cx="1206500" cy="1068387"/>
        </p:xfrm>
        <a:graphic>
          <a:graphicData uri="http://schemas.openxmlformats.org/presentationml/2006/ole">
            <mc:AlternateContent xmlns:mc="http://schemas.openxmlformats.org/markup-compatibility/2006">
              <mc:Choice xmlns:v="urn:schemas-microsoft-com:vml" Requires="v">
                <p:oleObj spid="_x0000_s187471" name="Equation" r:id="rId5" imgW="444240" imgH="393480" progId="Equation.DSMT4">
                  <p:embed/>
                </p:oleObj>
              </mc:Choice>
              <mc:Fallback>
                <p:oleObj name="Equation" r:id="rId5" imgW="444240" imgH="39348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1341438"/>
                        <a:ext cx="12065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27" name="Object 35">
            <a:extLst>
              <a:ext uri="{FF2B5EF4-FFF2-40B4-BE49-F238E27FC236}">
                <a16:creationId xmlns:a16="http://schemas.microsoft.com/office/drawing/2014/main" id="{EDBBA1E4-D070-4B23-8D7E-13BD653A2075}"/>
              </a:ext>
            </a:extLst>
          </p:cNvPr>
          <p:cNvGraphicFramePr>
            <a:graphicFrameLocks noChangeAspect="1"/>
          </p:cNvGraphicFramePr>
          <p:nvPr/>
        </p:nvGraphicFramePr>
        <p:xfrm>
          <a:off x="3492500" y="1377950"/>
          <a:ext cx="2484438" cy="1027113"/>
        </p:xfrm>
        <a:graphic>
          <a:graphicData uri="http://schemas.openxmlformats.org/presentationml/2006/ole">
            <mc:AlternateContent xmlns:mc="http://schemas.openxmlformats.org/markup-compatibility/2006">
              <mc:Choice xmlns:v="urn:schemas-microsoft-com:vml" Requires="v">
                <p:oleObj spid="_x0000_s187472" name="Equation" r:id="rId7" imgW="952200" imgH="393480" progId="Equation.DSMT4">
                  <p:embed/>
                </p:oleObj>
              </mc:Choice>
              <mc:Fallback>
                <p:oleObj name="Equation" r:id="rId7" imgW="952200" imgH="39348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377950"/>
                        <a:ext cx="2484438"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28" name="Object 36">
            <a:extLst>
              <a:ext uri="{FF2B5EF4-FFF2-40B4-BE49-F238E27FC236}">
                <a16:creationId xmlns:a16="http://schemas.microsoft.com/office/drawing/2014/main" id="{7894F61C-1B84-4067-A0D7-5EBD959DCA67}"/>
              </a:ext>
            </a:extLst>
          </p:cNvPr>
          <p:cNvGraphicFramePr>
            <a:graphicFrameLocks noChangeAspect="1"/>
          </p:cNvGraphicFramePr>
          <p:nvPr>
            <p:extLst>
              <p:ext uri="{D42A27DB-BD31-4B8C-83A1-F6EECF244321}">
                <p14:modId xmlns:p14="http://schemas.microsoft.com/office/powerpoint/2010/main" val="983166258"/>
              </p:ext>
            </p:extLst>
          </p:nvPr>
        </p:nvGraphicFramePr>
        <p:xfrm>
          <a:off x="6480175" y="2406650"/>
          <a:ext cx="2519363" cy="987425"/>
        </p:xfrm>
        <a:graphic>
          <a:graphicData uri="http://schemas.openxmlformats.org/presentationml/2006/ole">
            <mc:AlternateContent xmlns:mc="http://schemas.openxmlformats.org/markup-compatibility/2006">
              <mc:Choice xmlns:v="urn:schemas-microsoft-com:vml" Requires="v">
                <p:oleObj spid="_x0000_s187473" name="Equation" r:id="rId9" imgW="1002960" imgH="393480" progId="Equation.DSMT4">
                  <p:embed/>
                </p:oleObj>
              </mc:Choice>
              <mc:Fallback>
                <p:oleObj name="Equation" r:id="rId9" imgW="1002960" imgH="393480" progId="Equation.DSMT4">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0175" y="2406650"/>
                        <a:ext cx="2519363" cy="987425"/>
                      </a:xfrm>
                      <a:prstGeom prst="rect">
                        <a:avLst/>
                      </a:prstGeom>
                      <a:noFill/>
                      <a:ln>
                        <a:noFill/>
                      </a:ln>
                      <a:effectLst/>
                      <a:extLst/>
                    </p:spPr>
                  </p:pic>
                </p:oleObj>
              </mc:Fallback>
            </mc:AlternateContent>
          </a:graphicData>
        </a:graphic>
      </p:graphicFrame>
      <p:graphicFrame>
        <p:nvGraphicFramePr>
          <p:cNvPr id="187429" name="Object 37">
            <a:extLst>
              <a:ext uri="{FF2B5EF4-FFF2-40B4-BE49-F238E27FC236}">
                <a16:creationId xmlns:a16="http://schemas.microsoft.com/office/drawing/2014/main" id="{41C6509E-1C05-44FB-97F8-B99E27B7F7D8}"/>
              </a:ext>
            </a:extLst>
          </p:cNvPr>
          <p:cNvGraphicFramePr>
            <a:graphicFrameLocks noChangeAspect="1"/>
          </p:cNvGraphicFramePr>
          <p:nvPr/>
        </p:nvGraphicFramePr>
        <p:xfrm>
          <a:off x="0" y="1485900"/>
          <a:ext cx="2346325" cy="660400"/>
        </p:xfrm>
        <a:graphic>
          <a:graphicData uri="http://schemas.openxmlformats.org/presentationml/2006/ole">
            <mc:AlternateContent xmlns:mc="http://schemas.openxmlformats.org/markup-compatibility/2006">
              <mc:Choice xmlns:v="urn:schemas-microsoft-com:vml" Requires="v">
                <p:oleObj spid="_x0000_s187474" name="Equation" r:id="rId11" imgW="812520" imgH="228600" progId="Equation.DSMT4">
                  <p:embed/>
                </p:oleObj>
              </mc:Choice>
              <mc:Fallback>
                <p:oleObj name="Equation" r:id="rId11" imgW="812520" imgH="2286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485900"/>
                        <a:ext cx="23463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0" name="Object 38">
            <a:extLst>
              <a:ext uri="{FF2B5EF4-FFF2-40B4-BE49-F238E27FC236}">
                <a16:creationId xmlns:a16="http://schemas.microsoft.com/office/drawing/2014/main" id="{43B681CF-5112-4C9C-8F39-A35DA646C9DC}"/>
              </a:ext>
            </a:extLst>
          </p:cNvPr>
          <p:cNvGraphicFramePr>
            <a:graphicFrameLocks noChangeAspect="1"/>
          </p:cNvGraphicFramePr>
          <p:nvPr/>
        </p:nvGraphicFramePr>
        <p:xfrm>
          <a:off x="2376488" y="3573463"/>
          <a:ext cx="1141412" cy="982662"/>
        </p:xfrm>
        <a:graphic>
          <a:graphicData uri="http://schemas.openxmlformats.org/presentationml/2006/ole">
            <mc:AlternateContent xmlns:mc="http://schemas.openxmlformats.org/markup-compatibility/2006">
              <mc:Choice xmlns:v="urn:schemas-microsoft-com:vml" Requires="v">
                <p:oleObj spid="_x0000_s187475" name="Equation" r:id="rId13" imgW="457200" imgH="393480" progId="Equation.DSMT4">
                  <p:embed/>
                </p:oleObj>
              </mc:Choice>
              <mc:Fallback>
                <p:oleObj name="Equation" r:id="rId13" imgW="457200" imgH="393480" progId="Equation.DSMT4">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6488" y="3573463"/>
                        <a:ext cx="1141412"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1" name="Object 39">
            <a:extLst>
              <a:ext uri="{FF2B5EF4-FFF2-40B4-BE49-F238E27FC236}">
                <a16:creationId xmlns:a16="http://schemas.microsoft.com/office/drawing/2014/main" id="{CF1660E8-CB7E-49D3-BFD7-7AA2ED215BA6}"/>
              </a:ext>
            </a:extLst>
          </p:cNvPr>
          <p:cNvGraphicFramePr>
            <a:graphicFrameLocks noChangeAspect="1"/>
          </p:cNvGraphicFramePr>
          <p:nvPr/>
        </p:nvGraphicFramePr>
        <p:xfrm>
          <a:off x="3563938" y="3573463"/>
          <a:ext cx="2417762" cy="985837"/>
        </p:xfrm>
        <a:graphic>
          <a:graphicData uri="http://schemas.openxmlformats.org/presentationml/2006/ole">
            <mc:AlternateContent xmlns:mc="http://schemas.openxmlformats.org/markup-compatibility/2006">
              <mc:Choice xmlns:v="urn:schemas-microsoft-com:vml" Requires="v">
                <p:oleObj spid="_x0000_s187476" name="Equation" r:id="rId15" imgW="965160" imgH="393480" progId="Equation.DSMT4">
                  <p:embed/>
                </p:oleObj>
              </mc:Choice>
              <mc:Fallback>
                <p:oleObj name="Equation" r:id="rId15" imgW="965160" imgH="393480" progId="Equation.DSMT4">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3938" y="3573463"/>
                        <a:ext cx="2417762"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2" name="Object 40">
            <a:extLst>
              <a:ext uri="{FF2B5EF4-FFF2-40B4-BE49-F238E27FC236}">
                <a16:creationId xmlns:a16="http://schemas.microsoft.com/office/drawing/2014/main" id="{F7B40BD7-169F-401A-9E8D-8937580A8D92}"/>
              </a:ext>
            </a:extLst>
          </p:cNvPr>
          <p:cNvGraphicFramePr>
            <a:graphicFrameLocks noChangeAspect="1"/>
          </p:cNvGraphicFramePr>
          <p:nvPr>
            <p:extLst>
              <p:ext uri="{D42A27DB-BD31-4B8C-83A1-F6EECF244321}">
                <p14:modId xmlns:p14="http://schemas.microsoft.com/office/powerpoint/2010/main" val="413452968"/>
              </p:ext>
            </p:extLst>
          </p:nvPr>
        </p:nvGraphicFramePr>
        <p:xfrm>
          <a:off x="6408738" y="4581525"/>
          <a:ext cx="2544762" cy="985838"/>
        </p:xfrm>
        <a:graphic>
          <a:graphicData uri="http://schemas.openxmlformats.org/presentationml/2006/ole">
            <mc:AlternateContent xmlns:mc="http://schemas.openxmlformats.org/markup-compatibility/2006">
              <mc:Choice xmlns:v="urn:schemas-microsoft-com:vml" Requires="v">
                <p:oleObj spid="_x0000_s187477" name="Equation" r:id="rId17" imgW="1015920" imgH="393480" progId="Equation.DSMT4">
                  <p:embed/>
                </p:oleObj>
              </mc:Choice>
              <mc:Fallback>
                <p:oleObj name="Equation" r:id="rId17" imgW="1015920" imgH="393480" progId="Equation.DSMT4">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8738" y="4581525"/>
                        <a:ext cx="2544762" cy="985838"/>
                      </a:xfrm>
                      <a:prstGeom prst="rect">
                        <a:avLst/>
                      </a:prstGeom>
                      <a:noFill/>
                      <a:ln>
                        <a:noFill/>
                      </a:ln>
                      <a:effectLst/>
                      <a:extLst/>
                    </p:spPr>
                  </p:pic>
                </p:oleObj>
              </mc:Fallback>
            </mc:AlternateContent>
          </a:graphicData>
        </a:graphic>
      </p:graphicFrame>
      <p:graphicFrame>
        <p:nvGraphicFramePr>
          <p:cNvPr id="187433" name="Object 41">
            <a:extLst>
              <a:ext uri="{FF2B5EF4-FFF2-40B4-BE49-F238E27FC236}">
                <a16:creationId xmlns:a16="http://schemas.microsoft.com/office/drawing/2014/main" id="{511EA3B4-EB6E-47FA-9462-0B20E1975A47}"/>
              </a:ext>
            </a:extLst>
          </p:cNvPr>
          <p:cNvGraphicFramePr>
            <a:graphicFrameLocks noChangeAspect="1"/>
          </p:cNvGraphicFramePr>
          <p:nvPr/>
        </p:nvGraphicFramePr>
        <p:xfrm>
          <a:off x="179388" y="3717925"/>
          <a:ext cx="2139950" cy="612775"/>
        </p:xfrm>
        <a:graphic>
          <a:graphicData uri="http://schemas.openxmlformats.org/presentationml/2006/ole">
            <mc:AlternateContent xmlns:mc="http://schemas.openxmlformats.org/markup-compatibility/2006">
              <mc:Choice xmlns:v="urn:schemas-microsoft-com:vml" Requires="v">
                <p:oleObj spid="_x0000_s187478" name="Equation" r:id="rId19" imgW="799920" imgH="228600" progId="Equation.DSMT4">
                  <p:embed/>
                </p:oleObj>
              </mc:Choice>
              <mc:Fallback>
                <p:oleObj name="Equation" r:id="rId19" imgW="799920" imgH="228600" progId="Equation.DSMT4">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388" y="3717925"/>
                        <a:ext cx="2139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4" name="Object 42">
            <a:extLst>
              <a:ext uri="{FF2B5EF4-FFF2-40B4-BE49-F238E27FC236}">
                <a16:creationId xmlns:a16="http://schemas.microsoft.com/office/drawing/2014/main" id="{AF656A5C-36FA-4ADB-A568-03CEFE9F339E}"/>
              </a:ext>
            </a:extLst>
          </p:cNvPr>
          <p:cNvGraphicFramePr>
            <a:graphicFrameLocks noChangeAspect="1"/>
          </p:cNvGraphicFramePr>
          <p:nvPr/>
        </p:nvGraphicFramePr>
        <p:xfrm>
          <a:off x="3455988" y="2349500"/>
          <a:ext cx="3030537" cy="1050925"/>
        </p:xfrm>
        <a:graphic>
          <a:graphicData uri="http://schemas.openxmlformats.org/presentationml/2006/ole">
            <mc:AlternateContent xmlns:mc="http://schemas.openxmlformats.org/markup-compatibility/2006">
              <mc:Choice xmlns:v="urn:schemas-microsoft-com:vml" Requires="v">
                <p:oleObj spid="_x0000_s187479" name="Equation" r:id="rId21" imgW="1206360" imgH="419040" progId="Equation.DSMT4">
                  <p:embed/>
                </p:oleObj>
              </mc:Choice>
              <mc:Fallback>
                <p:oleObj name="Equation" r:id="rId21" imgW="1206360" imgH="419040" progId="Equation.DSMT4">
                  <p:embed/>
                  <p:pic>
                    <p:nvPicPr>
                      <p:cNvPr id="0"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5988" y="2349500"/>
                        <a:ext cx="3030537"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5" name="Object 43">
            <a:extLst>
              <a:ext uri="{FF2B5EF4-FFF2-40B4-BE49-F238E27FC236}">
                <a16:creationId xmlns:a16="http://schemas.microsoft.com/office/drawing/2014/main" id="{E1CE4741-AA87-4945-940B-B0539F835131}"/>
              </a:ext>
            </a:extLst>
          </p:cNvPr>
          <p:cNvGraphicFramePr>
            <a:graphicFrameLocks noChangeAspect="1"/>
          </p:cNvGraphicFramePr>
          <p:nvPr/>
        </p:nvGraphicFramePr>
        <p:xfrm>
          <a:off x="3348038" y="4510088"/>
          <a:ext cx="3054350" cy="1049337"/>
        </p:xfrm>
        <a:graphic>
          <a:graphicData uri="http://schemas.openxmlformats.org/presentationml/2006/ole">
            <mc:AlternateContent xmlns:mc="http://schemas.openxmlformats.org/markup-compatibility/2006">
              <mc:Choice xmlns:v="urn:schemas-microsoft-com:vml" Requires="v">
                <p:oleObj spid="_x0000_s187480" name="Equation" r:id="rId23" imgW="1218960" imgH="419040" progId="Equation.DSMT4">
                  <p:embed/>
                </p:oleObj>
              </mc:Choice>
              <mc:Fallback>
                <p:oleObj name="Equation" r:id="rId23" imgW="1218960" imgH="419040" progId="Equation.DSMT4">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8038" y="4510088"/>
                        <a:ext cx="3054350"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436" name="Text Box 44">
            <a:extLst>
              <a:ext uri="{FF2B5EF4-FFF2-40B4-BE49-F238E27FC236}">
                <a16:creationId xmlns:a16="http://schemas.microsoft.com/office/drawing/2014/main" id="{9CE707B5-F516-4033-AD90-FB8F308E60AB}"/>
              </a:ext>
            </a:extLst>
          </p:cNvPr>
          <p:cNvSpPr txBox="1">
            <a:spLocks noChangeArrowheads="1"/>
          </p:cNvSpPr>
          <p:nvPr/>
        </p:nvSpPr>
        <p:spPr bwMode="auto">
          <a:xfrm>
            <a:off x="0" y="77788"/>
            <a:ext cx="4319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b="1"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耦合电感的伏安关系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4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4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4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74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74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74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74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74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74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7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9" name="Rectangle 9">
            <a:extLst>
              <a:ext uri="{FF2B5EF4-FFF2-40B4-BE49-F238E27FC236}">
                <a16:creationId xmlns:a16="http://schemas.microsoft.com/office/drawing/2014/main" id="{0084743C-89F2-4D1F-A73E-11629DF8AEF5}"/>
              </a:ext>
            </a:extLst>
          </p:cNvPr>
          <p:cNvSpPr>
            <a:spLocks noChangeArrowheads="1"/>
          </p:cNvSpPr>
          <p:nvPr/>
        </p:nvSpPr>
        <p:spPr bwMode="auto">
          <a:xfrm>
            <a:off x="468313" y="800100"/>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互感的</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VAR</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189450" name="Object 10">
            <a:extLst>
              <a:ext uri="{FF2B5EF4-FFF2-40B4-BE49-F238E27FC236}">
                <a16:creationId xmlns:a16="http://schemas.microsoft.com/office/drawing/2014/main" id="{5E1849A2-9291-4DA7-8F2D-F464483EA52A}"/>
              </a:ext>
            </a:extLst>
          </p:cNvPr>
          <p:cNvGraphicFramePr>
            <a:graphicFrameLocks noChangeAspect="1"/>
          </p:cNvGraphicFramePr>
          <p:nvPr>
            <p:extLst>
              <p:ext uri="{D42A27DB-BD31-4B8C-83A1-F6EECF244321}">
                <p14:modId xmlns:p14="http://schemas.microsoft.com/office/powerpoint/2010/main" val="2355503871"/>
              </p:ext>
            </p:extLst>
          </p:nvPr>
        </p:nvGraphicFramePr>
        <p:xfrm>
          <a:off x="3348038" y="981075"/>
          <a:ext cx="3168650" cy="2043113"/>
        </p:xfrm>
        <a:graphic>
          <a:graphicData uri="http://schemas.openxmlformats.org/presentationml/2006/ole">
            <mc:AlternateContent xmlns:mc="http://schemas.openxmlformats.org/markup-compatibility/2006">
              <mc:Choice xmlns:v="urn:schemas-microsoft-com:vml" Requires="v">
                <p:oleObj spid="_x0000_s189462" name="Equation" r:id="rId3" imgW="1269720" imgH="838080" progId="Equation.DSMT4">
                  <p:embed/>
                </p:oleObj>
              </mc:Choice>
              <mc:Fallback>
                <p:oleObj name="Equation" r:id="rId3" imgW="1269720" imgH="8380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981075"/>
                        <a:ext cx="3168650" cy="2043113"/>
                      </a:xfrm>
                      <a:prstGeom prst="rect">
                        <a:avLst/>
                      </a:prstGeom>
                      <a:noFill/>
                    </p:spPr>
                  </p:pic>
                </p:oleObj>
              </mc:Fallback>
            </mc:AlternateContent>
          </a:graphicData>
        </a:graphic>
      </p:graphicFrame>
      <p:sp>
        <p:nvSpPr>
          <p:cNvPr id="189451" name="Rectangle 11">
            <a:extLst>
              <a:ext uri="{FF2B5EF4-FFF2-40B4-BE49-F238E27FC236}">
                <a16:creationId xmlns:a16="http://schemas.microsoft.com/office/drawing/2014/main" id="{44348F3C-F14F-47CD-8F69-E9EB9F80C5D9}"/>
              </a:ext>
            </a:extLst>
          </p:cNvPr>
          <p:cNvSpPr>
            <a:spLocks noChangeArrowheads="1"/>
          </p:cNvSpPr>
          <p:nvPr/>
        </p:nvSpPr>
        <p:spPr bwMode="auto">
          <a:xfrm>
            <a:off x="431800" y="5049838"/>
            <a:ext cx="838993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ts val="4000"/>
              </a:lnSpc>
            </a:pP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注意：端口电压和电流采用关联参考方向，自感电压总是正号，而互感电压则有正负两种可能。 </a:t>
            </a:r>
          </a:p>
        </p:txBody>
      </p:sp>
      <p:sp>
        <p:nvSpPr>
          <p:cNvPr id="189454" name="Rectangle 14">
            <a:extLst>
              <a:ext uri="{FF2B5EF4-FFF2-40B4-BE49-F238E27FC236}">
                <a16:creationId xmlns:a16="http://schemas.microsoft.com/office/drawing/2014/main" id="{C74EBC88-F531-4BA0-AE97-AD511324CC9C}"/>
              </a:ext>
            </a:extLst>
          </p:cNvPr>
          <p:cNvSpPr>
            <a:spLocks noChangeArrowheads="1"/>
          </p:cNvSpPr>
          <p:nvPr/>
        </p:nvSpPr>
        <p:spPr bwMode="auto">
          <a:xfrm>
            <a:off x="576263" y="3321050"/>
            <a:ext cx="5630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或正弦稳态下，用相量形式表示为</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189455" name="Object 15">
            <a:extLst>
              <a:ext uri="{FF2B5EF4-FFF2-40B4-BE49-F238E27FC236}">
                <a16:creationId xmlns:a16="http://schemas.microsoft.com/office/drawing/2014/main" id="{A241B4E6-C6EE-46BB-A944-36FF49F26146}"/>
              </a:ext>
            </a:extLst>
          </p:cNvPr>
          <p:cNvGraphicFramePr>
            <a:graphicFrameLocks noChangeAspect="1"/>
          </p:cNvGraphicFramePr>
          <p:nvPr>
            <p:extLst>
              <p:ext uri="{D42A27DB-BD31-4B8C-83A1-F6EECF244321}">
                <p14:modId xmlns:p14="http://schemas.microsoft.com/office/powerpoint/2010/main" val="3419242361"/>
              </p:ext>
            </p:extLst>
          </p:nvPr>
        </p:nvGraphicFramePr>
        <p:xfrm>
          <a:off x="3240088" y="3933825"/>
          <a:ext cx="3311525" cy="1165225"/>
        </p:xfrm>
        <a:graphic>
          <a:graphicData uri="http://schemas.openxmlformats.org/presentationml/2006/ole">
            <mc:AlternateContent xmlns:mc="http://schemas.openxmlformats.org/markup-compatibility/2006">
              <mc:Choice xmlns:v="urn:schemas-microsoft-com:vml" Requires="v">
                <p:oleObj spid="_x0000_s189463" name="Equation" r:id="rId5" imgW="1409400" imgH="507960" progId="Equation.DSMT4">
                  <p:embed/>
                </p:oleObj>
              </mc:Choice>
              <mc:Fallback>
                <p:oleObj name="Equation" r:id="rId5" imgW="1409400" imgH="50796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088" y="3933825"/>
                        <a:ext cx="3311525" cy="116522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4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p:bldP spid="189451" grpId="0"/>
      <p:bldP spid="1894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Text Box 6">
            <a:extLst>
              <a:ext uri="{FF2B5EF4-FFF2-40B4-BE49-F238E27FC236}">
                <a16:creationId xmlns:a16="http://schemas.microsoft.com/office/drawing/2014/main" id="{2A60F0D6-2808-4AAC-A59A-4BE1047EA426}"/>
              </a:ext>
            </a:extLst>
          </p:cNvPr>
          <p:cNvSpPr txBox="1">
            <a:spLocks noChangeArrowheads="1"/>
          </p:cNvSpPr>
          <p:nvPr/>
        </p:nvSpPr>
        <p:spPr bwMode="auto">
          <a:xfrm>
            <a:off x="468313" y="1592263"/>
            <a:ext cx="82899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pPr>
            <a:r>
              <a:rPr lang="zh-CN" altLang="en-US" sz="2800" b="1">
                <a:latin typeface="华文楷体" panose="02010600040101010101" pitchFamily="2" charset="-122"/>
                <a:ea typeface="华文楷体" panose="02010600040101010101" pitchFamily="2" charset="-122"/>
              </a:rPr>
              <a:t>互感电压实际方向和线圈的绕向有关，实际线圈是密封的，电路图中不方便画出具体线圈的绕向。</a:t>
            </a:r>
          </a:p>
          <a:p>
            <a:pPr eaLnBrk="1" hangingPunct="1">
              <a:lnSpc>
                <a:spcPct val="150000"/>
              </a:lnSpc>
            </a:pPr>
            <a:r>
              <a:rPr lang="zh-CN" altLang="en-US" sz="2800" b="1">
                <a:latin typeface="华文楷体" panose="02010600040101010101" pitchFamily="2" charset="-122"/>
                <a:ea typeface="华文楷体" panose="02010600040101010101" pitchFamily="2" charset="-122"/>
              </a:rPr>
              <a:t>为分辨磁通的方向，能正确判断出互感电压，对具有耦合的两个线圈采用</a:t>
            </a:r>
            <a:r>
              <a:rPr lang="zh-CN" altLang="en-US" sz="2800" b="1">
                <a:solidFill>
                  <a:srgbClr val="FF0000"/>
                </a:solidFill>
                <a:latin typeface="华文楷体" panose="02010600040101010101" pitchFamily="2" charset="-122"/>
                <a:ea typeface="华文楷体" panose="02010600040101010101" pitchFamily="2" charset="-122"/>
              </a:rPr>
              <a:t>同名端</a:t>
            </a:r>
            <a:r>
              <a:rPr lang="zh-CN" altLang="en-US" sz="2800" b="1">
                <a:latin typeface="华文楷体" panose="02010600040101010101" pitchFamily="2" charset="-122"/>
                <a:ea typeface="华文楷体" panose="02010600040101010101" pitchFamily="2" charset="-122"/>
              </a:rPr>
              <a:t>标记法。</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theme/theme1.xml><?xml version="1.0" encoding="utf-8"?>
<a:theme xmlns:a="http://schemas.openxmlformats.org/drawingml/2006/main" name="默认设计模板">
  <a:themeElements>
    <a:clrScheme name="">
      <a:dk1>
        <a:srgbClr val="000000"/>
      </a:dk1>
      <a:lt1>
        <a:srgbClr val="3399FF"/>
      </a:lt1>
      <a:dk2>
        <a:srgbClr val="FFFFFF"/>
      </a:dk2>
      <a:lt2>
        <a:srgbClr val="8572B6"/>
      </a:lt2>
      <a:accent1>
        <a:srgbClr val="60597B"/>
      </a:accent1>
      <a:accent2>
        <a:srgbClr val="6666FF"/>
      </a:accent2>
      <a:accent3>
        <a:srgbClr val="ADCAFF"/>
      </a:accent3>
      <a:accent4>
        <a:srgbClr val="000000"/>
      </a:accent4>
      <a:accent5>
        <a:srgbClr val="B6B5BF"/>
      </a:accent5>
      <a:accent6>
        <a:srgbClr val="5C5CE7"/>
      </a:accent6>
      <a:hlink>
        <a:srgbClr val="003399"/>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6">
        <a:dk1>
          <a:srgbClr val="000000"/>
        </a:dk1>
        <a:lt1>
          <a:srgbClr val="666699"/>
        </a:lt1>
        <a:dk2>
          <a:srgbClr val="FFFFFF"/>
        </a:dk2>
        <a:lt2>
          <a:srgbClr val="8572B6"/>
        </a:lt2>
        <a:accent1>
          <a:srgbClr val="60597B"/>
        </a:accent1>
        <a:accent2>
          <a:srgbClr val="6666FF"/>
        </a:accent2>
        <a:accent3>
          <a:srgbClr val="B8B8CA"/>
        </a:accent3>
        <a:accent4>
          <a:srgbClr val="000000"/>
        </a:accent4>
        <a:accent5>
          <a:srgbClr val="B6B5BF"/>
        </a:accent5>
        <a:accent6>
          <a:srgbClr val="5C5CE7"/>
        </a:accent6>
        <a:hlink>
          <a:srgbClr val="003399"/>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4562</TotalTime>
  <Words>1928</Words>
  <Application>Microsoft Office PowerPoint</Application>
  <PresentationFormat>全屏显示(4:3)</PresentationFormat>
  <Paragraphs>425</Paragraphs>
  <Slides>42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42</vt:i4>
      </vt:variant>
    </vt:vector>
  </HeadingPairs>
  <TitlesOfParts>
    <vt:vector size="58" baseType="lpstr">
      <vt:lpstr>Gungsuh</vt:lpstr>
      <vt:lpstr>华文行楷</vt:lpstr>
      <vt:lpstr>华文楷体</vt:lpstr>
      <vt:lpstr>楷体_GB2312</vt:lpstr>
      <vt:lpstr>隶书</vt:lpstr>
      <vt:lpstr>宋体</vt:lpstr>
      <vt:lpstr>Arial</vt:lpstr>
      <vt:lpstr>Impact</vt:lpstr>
      <vt:lpstr>Symbol</vt:lpstr>
      <vt:lpstr>Times New Roman</vt:lpstr>
      <vt:lpstr>Wingdings</vt:lpstr>
      <vt:lpstr>默认设计模板</vt:lpstr>
      <vt:lpstr>Equation</vt:lpstr>
      <vt:lpstr>公式</vt:lpstr>
      <vt:lpstr>Visio</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xiufang jia</cp:lastModifiedBy>
  <cp:revision>637</cp:revision>
  <cp:lastPrinted>1601-01-01T00:00:00Z</cp:lastPrinted>
  <dcterms:created xsi:type="dcterms:W3CDTF">1601-01-01T00:00:00Z</dcterms:created>
  <dcterms:modified xsi:type="dcterms:W3CDTF">2017-10-26T13:52:06Z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