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425" r:id="rId4"/>
    <p:sldId id="42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A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e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3AE3E-261E-444F-9D5E-45C9951E2AE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2D2CB-2ACC-4D4E-99D2-750ADCCE4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29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本次课讲解的路线是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）课下布置学生预习第二章等效变换内容，并尽可能用多种方法完成给定的一道题；（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）课上让学生投稿此题，并对解答做出点评，看看是否有做得好的铜须，并作为平时成绩记录；（</a:t>
            </a:r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）课上首先用</a:t>
            </a:r>
            <a:r>
              <a:rPr lang="en-US" altLang="zh-CN" dirty="0">
                <a:sym typeface="Wingdings" panose="05000000000000000000" pitchFamily="2" charset="2"/>
              </a:rPr>
              <a:t>2b</a:t>
            </a:r>
            <a:r>
              <a:rPr lang="zh-CN" altLang="en-US" dirty="0">
                <a:sym typeface="Wingdings" panose="05000000000000000000" pitchFamily="2" charset="2"/>
              </a:rPr>
              <a:t>法讲解此题求解过程，在此基础上，将</a:t>
            </a:r>
            <a:r>
              <a:rPr lang="en-US" altLang="zh-CN" dirty="0">
                <a:sym typeface="Wingdings" panose="05000000000000000000" pitchFamily="2" charset="2"/>
              </a:rPr>
              <a:t>2b</a:t>
            </a:r>
            <a:r>
              <a:rPr lang="zh-CN" altLang="en-US" dirty="0">
                <a:sym typeface="Wingdings" panose="05000000000000000000" pitchFamily="2" charset="2"/>
              </a:rPr>
              <a:t>法的相关步骤用等效的电路代替，最后引入等效变换法。（</a:t>
            </a:r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zh-CN" altLang="en-US" dirty="0">
                <a:sym typeface="Wingdings" panose="05000000000000000000" pitchFamily="2" charset="2"/>
              </a:rPr>
              <a:t>）因让学生自学了等效变换的内容，所以，课上就不细细推导等效变换的理论，而仅是罗列等效变换的基本元件；（</a:t>
            </a:r>
            <a:r>
              <a:rPr lang="en-US" altLang="zh-CN" dirty="0">
                <a:sym typeface="Wingdings" panose="05000000000000000000" pitchFamily="2" charset="2"/>
              </a:rPr>
              <a:t>5</a:t>
            </a:r>
            <a:r>
              <a:rPr lang="zh-CN" altLang="en-US" dirty="0">
                <a:sym typeface="Wingdings" panose="05000000000000000000" pitchFamily="2" charset="2"/>
              </a:rPr>
              <a:t>）做一道例题。（</a:t>
            </a:r>
            <a:r>
              <a:rPr lang="en-US" altLang="zh-CN" dirty="0">
                <a:sym typeface="Wingdings" panose="05000000000000000000" pitchFamily="2" charset="2"/>
              </a:rPr>
              <a:t>6</a:t>
            </a:r>
            <a:r>
              <a:rPr lang="zh-CN" altLang="en-US" dirty="0">
                <a:sym typeface="Wingdings" panose="05000000000000000000" pitchFamily="2" charset="2"/>
              </a:rPr>
              <a:t>）电桥平衡和输入电阻。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2D2CB-2ACC-4D4E-99D2-750ADCCE46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69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A5B5C-7D37-4F93-ADBE-DA0019245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52070-F29D-4C04-AB18-0206D34A7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DCBB4-6B36-43FF-8489-098018A4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CDD3-B728-401C-8C26-BC4244603F0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FB366-4BA1-40BE-83A3-90B4A7BA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270B7-CE0C-4F75-8391-2E7FD877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5A6-235E-4452-91B8-70846AC44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6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2B6AA-024C-485B-B1F6-53A39C5F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FBFFC9-AABD-462C-854C-1A46A49DF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F7645-5D0D-4F80-9D0F-25540F00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CDD3-B728-401C-8C26-BC4244603F0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02E78-AAC0-4F62-B881-27B06F1A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18AE4-8B42-45C4-A4B1-D91582FC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5A6-235E-4452-91B8-70846AC44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66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D53098-5C02-46EF-BC57-E720DE486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0C57EC-51D5-42F8-BEC9-AF1753860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9AA25-643A-4BC1-B127-099110B2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CDD3-B728-401C-8C26-BC4244603F0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5B947-4BD7-4A3D-9496-32E5117B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94B33-2261-4780-B915-6751AE21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5A6-235E-4452-91B8-70846AC44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0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37305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284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8516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7549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17530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4689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420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686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3DE6C-98FE-4EF9-9050-5DA8E7F9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D4ECF-8F64-4692-AA40-C618F19A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F3EA5-ED59-4971-9C87-70FC9FB9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CDD3-B728-401C-8C26-BC4244603F0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131B4-F4D5-4417-A97A-662A5B03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DE2F7-0977-4893-9B5A-8AE46615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5A6-235E-4452-91B8-70846AC44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91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90727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07473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72606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22204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AE096-8007-4953-8F3C-003E2BB0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99DC0-0E8F-4C24-9B56-122E2721E2C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A12BE7-04EC-4AF1-83FD-D94E87BA083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825626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068CE1F-4BD8-4582-93FF-7A2A443F3C1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4076701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0968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B3422-5F2C-4836-8EEE-24D5D8E7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15726-3655-4014-AD75-D3381E796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33FAE-EE5A-4597-9E0A-850C51C0090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825626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EFE1C81-051C-416C-B3B8-5B80F4BE688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4076701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33703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92149-8BBE-4E85-BE32-7BA18A95BB11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D935B-67DD-448C-B5C7-5821885A10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825626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8410B-6BB1-4541-948B-AD5C99904B5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825626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BD2FDDE-C023-4DEA-82AD-5B6321148C4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838200" y="4076701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6F3129-427C-4504-9214-4E9F50CB5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0" y="4076701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6383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3FDD1-5507-4413-9FD8-41F60554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05AAD-C01B-4300-9311-42ACA601C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D0A8E-8C0F-402B-A7A0-26186D7A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CDD3-B728-401C-8C26-BC4244603F0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DAD7D-1AAF-4E4B-8950-5905F8ED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83F50-6ABE-42FC-9F27-EF90DBD6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5A6-235E-4452-91B8-70846AC44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8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DC20D-1F4F-44FB-9F22-84590D89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165B2-BC1F-42B0-A876-4465FAD5C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FA5189-CC1A-4453-9AC9-852EAF4F4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5E62C-7D14-409F-91B0-C217FD5B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CDD3-B728-401C-8C26-BC4244603F0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253940-5FDA-484F-BA35-1CCB30D0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B6601A-4AE9-4C07-8647-CFACB908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5A6-235E-4452-91B8-70846AC44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5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8CD68-3FE9-4611-9764-D3AE48B0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806A7B-5662-445A-825E-BFE205166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1EF75F-3908-4090-9CF5-E7A47B68A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C2862F-D7DC-43CB-8E8F-5235082EC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95AA5E-EE32-41B7-B461-2BD7BBA4B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6C056F-1702-46A6-9D63-053DF2C6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CDD3-B728-401C-8C26-BC4244603F0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B38280-80B0-4D75-B1D2-5226DA78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101ACF-8744-409E-B351-BC5922D9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5A6-235E-4452-91B8-70846AC44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0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C94A87C-FC41-445C-805E-9264A6A7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B9126-0D16-4463-9561-69748D35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CDD3-B728-401C-8C26-BC4244603F0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A7C1D4-0806-49E0-A139-7FBDF4DD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45FC52-94CD-4BA7-91C4-94448598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5A6-235E-4452-91B8-70846AC44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F2AA3B-1902-4034-8223-20DAE57F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CDD3-B728-401C-8C26-BC4244603F0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C4372B-9FCB-43DD-A9F8-6E52BA7F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F06EB7-6CA8-49EE-880F-814B12C5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5A6-235E-4452-91B8-70846AC44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7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0D464-7FDB-47DF-B892-5F6B9EC7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C1141-0F21-4BE5-82CC-0DF8EE9B2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32BBD2-D668-4FA9-9332-2CFBC2B19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9DBE5-DF00-469D-A9AD-7B5B244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CDD3-B728-401C-8C26-BC4244603F0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1F982E-8DEF-487E-B221-F2A89C5C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CE9414-7C57-4719-8C13-B6C69936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5A6-235E-4452-91B8-70846AC44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70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2CC7E-6731-4131-8B00-73DE133E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4496F7-12F9-44D1-928C-CD593890D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F9C116-AEFF-4780-B829-794CAFB90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E5B839-6E6B-4219-8737-48D1A141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CDD3-B728-401C-8C26-BC4244603F0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C3C16A-BB49-4ABD-84BC-EFFB6D8A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42971-DBC8-4F7E-BBE2-5810A052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65A6-235E-4452-91B8-70846AC44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A405B1-794C-48FB-95A8-96DFD3AF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81E113-E62A-4A4D-B842-E958DFF1D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83664-964A-4BE0-BFA0-033916A1D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5CDD3-B728-401C-8C26-BC4244603F0A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65430-1113-4FA6-83E5-78B8CBB0A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12449-168E-4E04-BA39-675FA71FA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65A6-235E-4452-91B8-70846AC44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69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cepu_r2_c1">
            <a:extLst>
              <a:ext uri="{FF2B5EF4-FFF2-40B4-BE49-F238E27FC236}">
                <a16:creationId xmlns:a16="http://schemas.microsoft.com/office/drawing/2014/main" id="{9149CD6B-FA30-4A48-8518-DE00854161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80126"/>
            <a:ext cx="3048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>
            <a:extLst>
              <a:ext uri="{FF2B5EF4-FFF2-40B4-BE49-F238E27FC236}">
                <a16:creationId xmlns:a16="http://schemas.microsoft.com/office/drawing/2014/main" id="{AC4BA42C-594C-4F74-83F2-28261843A1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29600" y="6248401"/>
            <a:ext cx="375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b="0" u="sng">
                <a:solidFill>
                  <a:srgbClr val="0033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电路理论教学研究组</a:t>
            </a:r>
          </a:p>
          <a:p>
            <a:pPr algn="ctr">
              <a:defRPr/>
            </a:pPr>
            <a:r>
              <a:rPr lang="en-US" altLang="zh-CN" sz="1000" b="0">
                <a:solidFill>
                  <a:srgbClr val="003366"/>
                </a:solidFill>
                <a:latin typeface="Impact" panose="020B0806030902050204" pitchFamily="34" charset="0"/>
                <a:ea typeface="Gungsuh" panose="02030600000101010101" pitchFamily="18" charset="-127"/>
              </a:rPr>
              <a:t>Circuit Theory Teaching and Research Group</a:t>
            </a:r>
          </a:p>
        </p:txBody>
      </p:sp>
      <p:sp>
        <p:nvSpPr>
          <p:cNvPr id="1028" name="Line 10">
            <a:extLst>
              <a:ext uri="{FF2B5EF4-FFF2-40B4-BE49-F238E27FC236}">
                <a16:creationId xmlns:a16="http://schemas.microsoft.com/office/drawing/2014/main" id="{AB6AC704-8D50-498D-8EC1-A0CAD327E0B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2000"/>
            <a:ext cx="5080000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7867518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image" Target="../media/image15.emf"/><Relationship Id="rId26" Type="http://schemas.openxmlformats.org/officeDocument/2006/relationships/oleObject" Target="../embeddings/oleObject9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6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33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.emf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24" Type="http://schemas.openxmlformats.org/officeDocument/2006/relationships/image" Target="../media/image17.emf"/><Relationship Id="rId32" Type="http://schemas.openxmlformats.org/officeDocument/2006/relationships/oleObject" Target="../embeddings/oleObject13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10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7.bin"/><Relationship Id="rId31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8.bin"/><Relationship Id="rId27" Type="http://schemas.openxmlformats.org/officeDocument/2006/relationships/image" Target="../media/image10.emf"/><Relationship Id="rId30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20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9.emf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18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20.tmp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21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79702-7B6B-400A-8455-C2457E44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79" y="69877"/>
            <a:ext cx="2847535" cy="830628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试用</a:t>
            </a:r>
            <a:r>
              <a:rPr lang="en-US" altLang="zh-CN" sz="2400" b="1" dirty="0"/>
              <a:t>2b</a:t>
            </a:r>
            <a:r>
              <a:rPr lang="zh-CN" altLang="en-US" sz="2400" b="1" dirty="0"/>
              <a:t>法求电流</a:t>
            </a:r>
            <a:r>
              <a:rPr lang="en-US" altLang="zh-CN" sz="2400" b="1" i="1" dirty="0"/>
              <a:t>U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3" name="Group 49">
            <a:extLst>
              <a:ext uri="{FF2B5EF4-FFF2-40B4-BE49-F238E27FC236}">
                <a16:creationId xmlns:a16="http://schemas.microsoft.com/office/drawing/2014/main" id="{7CC6ABC1-6227-41D2-97B9-7819FB2E6AE3}"/>
              </a:ext>
            </a:extLst>
          </p:cNvPr>
          <p:cNvGrpSpPr>
            <a:grpSpLocks/>
          </p:cNvGrpSpPr>
          <p:nvPr/>
        </p:nvGrpSpPr>
        <p:grpSpPr bwMode="auto">
          <a:xfrm>
            <a:off x="7129531" y="379194"/>
            <a:ext cx="4752975" cy="2305050"/>
            <a:chOff x="249" y="2296"/>
            <a:chExt cx="2994" cy="1452"/>
          </a:xfrm>
        </p:grpSpPr>
        <p:sp>
          <p:nvSpPr>
            <p:cNvPr id="4" name="Oval 51">
              <a:extLst>
                <a:ext uri="{FF2B5EF4-FFF2-40B4-BE49-F238E27FC236}">
                  <a16:creationId xmlns:a16="http://schemas.microsoft.com/office/drawing/2014/main" id="{1644CAAD-9C91-42AB-A8DD-998420544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158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Line 52">
              <a:extLst>
                <a:ext uri="{FF2B5EF4-FFF2-40B4-BE49-F238E27FC236}">
                  <a16:creationId xmlns:a16="http://schemas.microsoft.com/office/drawing/2014/main" id="{41B8531A-FB17-4A55-82CC-C5CE7AE7E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478"/>
              <a:ext cx="0" cy="1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Text Box 53">
              <a:extLst>
                <a:ext uri="{FF2B5EF4-FFF2-40B4-BE49-F238E27FC236}">
                  <a16:creationId xmlns:a16="http://schemas.microsoft.com/office/drawing/2014/main" id="{BA5480E9-46A6-40BA-9419-2D5333DCE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3" y="3050"/>
              <a:ext cx="45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Line 54">
              <a:extLst>
                <a:ext uri="{FF2B5EF4-FFF2-40B4-BE49-F238E27FC236}">
                  <a16:creationId xmlns:a16="http://schemas.microsoft.com/office/drawing/2014/main" id="{A16D28A3-67DA-4256-BABE-402E4B3E23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2" y="3067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55">
              <a:extLst>
                <a:ext uri="{FF2B5EF4-FFF2-40B4-BE49-F238E27FC236}">
                  <a16:creationId xmlns:a16="http://schemas.microsoft.com/office/drawing/2014/main" id="{3F581498-2D00-476E-954C-A7483A211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61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9" name="Text Box 56">
              <a:extLst>
                <a:ext uri="{FF2B5EF4-FFF2-40B4-BE49-F238E27FC236}">
                  <a16:creationId xmlns:a16="http://schemas.microsoft.com/office/drawing/2014/main" id="{BFCBD9D3-E189-4B86-90F7-16FE09DA5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3385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10" name="Text Box 57">
              <a:extLst>
                <a:ext uri="{FF2B5EF4-FFF2-40B4-BE49-F238E27FC236}">
                  <a16:creationId xmlns:a16="http://schemas.microsoft.com/office/drawing/2014/main" id="{DE00EADB-6C3D-4125-BC12-FFEAFE428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949"/>
              <a:ext cx="6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U=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？</a:t>
              </a:r>
            </a:p>
          </p:txBody>
        </p:sp>
        <p:sp>
          <p:nvSpPr>
            <p:cNvPr id="11" name="Text Box 58">
              <a:extLst>
                <a:ext uri="{FF2B5EF4-FFF2-40B4-BE49-F238E27FC236}">
                  <a16:creationId xmlns:a16="http://schemas.microsoft.com/office/drawing/2014/main" id="{42940F95-D05E-4035-82E3-9E81F83C0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" y="2659"/>
              <a:ext cx="5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2" name="Text Box 59">
              <a:extLst>
                <a:ext uri="{FF2B5EF4-FFF2-40B4-BE49-F238E27FC236}">
                  <a16:creationId xmlns:a16="http://schemas.microsoft.com/office/drawing/2014/main" id="{E125C898-309A-4FA7-B825-CB5C61DF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2930"/>
              <a:ext cx="4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3" name="Text Box 60">
              <a:extLst>
                <a:ext uri="{FF2B5EF4-FFF2-40B4-BE49-F238E27FC236}">
                  <a16:creationId xmlns:a16="http://schemas.microsoft.com/office/drawing/2014/main" id="{C0825FA1-4B0B-4E26-8E63-048E70F13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" y="3204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4" name="Text Box 61">
              <a:extLst>
                <a:ext uri="{FF2B5EF4-FFF2-40B4-BE49-F238E27FC236}">
                  <a16:creationId xmlns:a16="http://schemas.microsoft.com/office/drawing/2014/main" id="{D529DD39-C5E6-487B-B5AB-14D9CE86F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2664"/>
              <a:ext cx="4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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62">
              <a:extLst>
                <a:ext uri="{FF2B5EF4-FFF2-40B4-BE49-F238E27FC236}">
                  <a16:creationId xmlns:a16="http://schemas.microsoft.com/office/drawing/2014/main" id="{00A736DA-72DC-4940-9DE9-A54F1EC40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2478"/>
              <a:ext cx="1633" cy="127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63">
              <a:extLst>
                <a:ext uri="{FF2B5EF4-FFF2-40B4-BE49-F238E27FC236}">
                  <a16:creationId xmlns:a16="http://schemas.microsoft.com/office/drawing/2014/main" id="{0673F7F7-EA1B-4702-AD84-C97BADC01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2931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AE8B8D4-791B-4A97-A8DD-3A5DFC8D5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2659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65">
              <a:extLst>
                <a:ext uri="{FF2B5EF4-FFF2-40B4-BE49-F238E27FC236}">
                  <a16:creationId xmlns:a16="http://schemas.microsoft.com/office/drawing/2014/main" id="{CD2D2A22-4B7B-41BF-8F77-A4033E8B2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931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9" name="Text Box 68">
              <a:extLst>
                <a:ext uri="{FF2B5EF4-FFF2-40B4-BE49-F238E27FC236}">
                  <a16:creationId xmlns:a16="http://schemas.microsoft.com/office/drawing/2014/main" id="{29F2557E-3CD9-48FF-982E-A1336C745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3204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0" name="Text Box 69">
              <a:extLst>
                <a:ext uri="{FF2B5EF4-FFF2-40B4-BE49-F238E27FC236}">
                  <a16:creationId xmlns:a16="http://schemas.microsoft.com/office/drawing/2014/main" id="{4C5B2840-B4FD-4F8C-8BCD-B8B6039B2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296"/>
              <a:ext cx="5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21" name="Group 70">
              <a:extLst>
                <a:ext uri="{FF2B5EF4-FFF2-40B4-BE49-F238E27FC236}">
                  <a16:creationId xmlns:a16="http://schemas.microsoft.com/office/drawing/2014/main" id="{3B6411CA-7541-46B7-8DCE-735EB7A90A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0" y="3294"/>
              <a:ext cx="363" cy="363"/>
              <a:chOff x="4785" y="709"/>
              <a:chExt cx="363" cy="363"/>
            </a:xfrm>
          </p:grpSpPr>
          <p:sp>
            <p:nvSpPr>
              <p:cNvPr id="22" name="Oval 71">
                <a:extLst>
                  <a:ext uri="{FF2B5EF4-FFF2-40B4-BE49-F238E27FC236}">
                    <a16:creationId xmlns:a16="http://schemas.microsoft.com/office/drawing/2014/main" id="{BA9C9A86-E6A9-4EEA-AD90-2D05ACD02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72">
                <a:extLst>
                  <a:ext uri="{FF2B5EF4-FFF2-40B4-BE49-F238E27FC236}">
                    <a16:creationId xmlns:a16="http://schemas.microsoft.com/office/drawing/2014/main" id="{95C1BB64-AACB-490C-BFF5-3C53645A1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" name="Text Box 55">
              <a:extLst>
                <a:ext uri="{FF2B5EF4-FFF2-40B4-BE49-F238E27FC236}">
                  <a16:creationId xmlns:a16="http://schemas.microsoft.com/office/drawing/2014/main" id="{E9664F90-EFE0-403D-8FB9-FAE5409BB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2433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7" name="Text Box 68">
              <a:extLst>
                <a:ext uri="{FF2B5EF4-FFF2-40B4-BE49-F238E27FC236}">
                  <a16:creationId xmlns:a16="http://schemas.microsoft.com/office/drawing/2014/main" id="{BACC0F8A-85EE-4220-A9CB-7BDF91492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" y="3400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8" name="Text Box 57">
              <a:extLst>
                <a:ext uri="{FF2B5EF4-FFF2-40B4-BE49-F238E27FC236}">
                  <a16:creationId xmlns:a16="http://schemas.microsoft.com/office/drawing/2014/main" id="{BB55F0EC-2BF7-4235-BB45-A6EC61BBA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9" y="2912"/>
              <a:ext cx="6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sz="2400" b="1" u="none" strike="noStrike" kern="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kumimoji="1" lang="zh-CN" altLang="en-US" sz="2400" b="1" u="none" strike="noStrike" kern="0" cap="none" spc="0" normalizeH="0" baseline="-25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" name="Text Box 55">
              <a:extLst>
                <a:ext uri="{FF2B5EF4-FFF2-40B4-BE49-F238E27FC236}">
                  <a16:creationId xmlns:a16="http://schemas.microsoft.com/office/drawing/2014/main" id="{F7E5179C-DF97-4E70-A132-9E7972202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432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30" name="Text Box 68">
              <a:extLst>
                <a:ext uri="{FF2B5EF4-FFF2-40B4-BE49-F238E27FC236}">
                  <a16:creationId xmlns:a16="http://schemas.microsoft.com/office/drawing/2014/main" id="{337CD49F-62B9-495F-8C7F-57EFA9037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" y="338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31" name="Text Box 57">
              <a:extLst>
                <a:ext uri="{FF2B5EF4-FFF2-40B4-BE49-F238E27FC236}">
                  <a16:creationId xmlns:a16="http://schemas.microsoft.com/office/drawing/2014/main" id="{30C56320-F6C7-4811-A7A2-610AF5E89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" y="2921"/>
              <a:ext cx="6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sz="2400" b="1" u="none" strike="noStrike" kern="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kumimoji="1" lang="zh-CN" altLang="en-US" sz="2400" b="1" u="none" strike="noStrike" kern="0" cap="none" spc="0" normalizeH="0" baseline="-25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3" name="Text Box 57">
              <a:extLst>
                <a:ext uri="{FF2B5EF4-FFF2-40B4-BE49-F238E27FC236}">
                  <a16:creationId xmlns:a16="http://schemas.microsoft.com/office/drawing/2014/main" id="{EAF76ADA-848B-45F9-BD68-D4849679E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" y="2363"/>
              <a:ext cx="3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sz="2400" b="1" u="none" strike="noStrike" kern="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kumimoji="1" lang="zh-CN" altLang="en-US" sz="2400" b="1" u="none" strike="noStrike" kern="0" cap="none" spc="0" normalizeH="0" baseline="-25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4" name="Text Box 57">
              <a:extLst>
                <a:ext uri="{FF2B5EF4-FFF2-40B4-BE49-F238E27FC236}">
                  <a16:creationId xmlns:a16="http://schemas.microsoft.com/office/drawing/2014/main" id="{1F7B75E0-4D6A-4862-9561-2106C0E2F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2425"/>
              <a:ext cx="3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sz="2400" kern="0" baseline="-25000" dirty="0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kumimoji="1" lang="zh-CN" altLang="en-US" sz="2400" b="1" u="none" strike="noStrike" kern="0" cap="none" spc="0" normalizeH="0" baseline="-25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5" name="Text Box 57">
              <a:extLst>
                <a:ext uri="{FF2B5EF4-FFF2-40B4-BE49-F238E27FC236}">
                  <a16:creationId xmlns:a16="http://schemas.microsoft.com/office/drawing/2014/main" id="{D4112518-1266-4566-AF83-E0CC91DA8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2" y="2434"/>
              <a:ext cx="3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zh-CN" altLang="en-US" sz="2400" b="1" u="none" strike="noStrike" kern="0" cap="none" spc="0" normalizeH="0" baseline="-25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063650EB-3F2E-44F9-9A39-7AEAFFE956DB}"/>
              </a:ext>
            </a:extLst>
          </p:cNvPr>
          <p:cNvSpPr/>
          <p:nvPr/>
        </p:nvSpPr>
        <p:spPr>
          <a:xfrm>
            <a:off x="9603054" y="1039595"/>
            <a:ext cx="233164" cy="4048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272FB1D5-2D22-49CD-B6BF-6E390B98A6A8}"/>
              </a:ext>
            </a:extLst>
          </p:cNvPr>
          <p:cNvSpPr txBox="1">
            <a:spLocks/>
          </p:cNvSpPr>
          <p:nvPr/>
        </p:nvSpPr>
        <p:spPr>
          <a:xfrm>
            <a:off x="606481" y="595094"/>
            <a:ext cx="5919750" cy="8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设支路电压和支路电流如图所示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EA4745F-E24E-4B75-A222-31A4BE8E3B32}"/>
              </a:ext>
            </a:extLst>
          </p:cNvPr>
          <p:cNvCxnSpPr>
            <a:cxnSpLocks/>
          </p:cNvCxnSpPr>
          <p:nvPr/>
        </p:nvCxnSpPr>
        <p:spPr>
          <a:xfrm flipV="1">
            <a:off x="8209031" y="662455"/>
            <a:ext cx="0" cy="305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CFD4BC2-B030-451B-86EC-AC239AF38EE2}"/>
              </a:ext>
            </a:extLst>
          </p:cNvPr>
          <p:cNvCxnSpPr>
            <a:cxnSpLocks/>
          </p:cNvCxnSpPr>
          <p:nvPr/>
        </p:nvCxnSpPr>
        <p:spPr>
          <a:xfrm flipV="1">
            <a:off x="9721919" y="676743"/>
            <a:ext cx="0" cy="305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F4AB07-4F93-4E36-8EC0-D2ED3AEB5DD4}"/>
              </a:ext>
            </a:extLst>
          </p:cNvPr>
          <p:cNvCxnSpPr>
            <a:cxnSpLocks/>
          </p:cNvCxnSpPr>
          <p:nvPr/>
        </p:nvCxnSpPr>
        <p:spPr>
          <a:xfrm>
            <a:off x="10801419" y="760438"/>
            <a:ext cx="0" cy="4220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9">
            <a:extLst>
              <a:ext uri="{FF2B5EF4-FFF2-40B4-BE49-F238E27FC236}">
                <a16:creationId xmlns:a16="http://schemas.microsoft.com/office/drawing/2014/main" id="{207BD1F0-5752-4344-AA51-FE2802C3D888}"/>
              </a:ext>
            </a:extLst>
          </p:cNvPr>
          <p:cNvGrpSpPr>
            <a:grpSpLocks/>
          </p:cNvGrpSpPr>
          <p:nvPr/>
        </p:nvGrpSpPr>
        <p:grpSpPr bwMode="auto">
          <a:xfrm>
            <a:off x="7129531" y="379194"/>
            <a:ext cx="4752975" cy="2305050"/>
            <a:chOff x="249" y="2296"/>
            <a:chExt cx="2994" cy="1452"/>
          </a:xfrm>
        </p:grpSpPr>
        <p:sp>
          <p:nvSpPr>
            <p:cNvPr id="47" name="Oval 51">
              <a:extLst>
                <a:ext uri="{FF2B5EF4-FFF2-40B4-BE49-F238E27FC236}">
                  <a16:creationId xmlns:a16="http://schemas.microsoft.com/office/drawing/2014/main" id="{F4198AE6-A159-4D3E-AD9E-BC76BE457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158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Line 52">
              <a:extLst>
                <a:ext uri="{FF2B5EF4-FFF2-40B4-BE49-F238E27FC236}">
                  <a16:creationId xmlns:a16="http://schemas.microsoft.com/office/drawing/2014/main" id="{39BE5066-28AE-4B77-9577-0F57F5215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478"/>
              <a:ext cx="0" cy="1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Text Box 53">
              <a:extLst>
                <a:ext uri="{FF2B5EF4-FFF2-40B4-BE49-F238E27FC236}">
                  <a16:creationId xmlns:a16="http://schemas.microsoft.com/office/drawing/2014/main" id="{FF445AFD-B3C5-4A95-902C-6F8D9AA83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3" y="3048"/>
              <a:ext cx="45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0" name="Line 54">
              <a:extLst>
                <a:ext uri="{FF2B5EF4-FFF2-40B4-BE49-F238E27FC236}">
                  <a16:creationId xmlns:a16="http://schemas.microsoft.com/office/drawing/2014/main" id="{6F858817-487E-4045-AC1F-68C277620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2" y="3067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Text Box 55">
              <a:extLst>
                <a:ext uri="{FF2B5EF4-FFF2-40B4-BE49-F238E27FC236}">
                  <a16:creationId xmlns:a16="http://schemas.microsoft.com/office/drawing/2014/main" id="{6D3258F9-A825-43AC-9B84-6545DBEBA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61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2" name="Text Box 56">
              <a:extLst>
                <a:ext uri="{FF2B5EF4-FFF2-40B4-BE49-F238E27FC236}">
                  <a16:creationId xmlns:a16="http://schemas.microsoft.com/office/drawing/2014/main" id="{41BB513F-3737-4DB0-9A51-645B86385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3385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3" name="Text Box 57">
              <a:extLst>
                <a:ext uri="{FF2B5EF4-FFF2-40B4-BE49-F238E27FC236}">
                  <a16:creationId xmlns:a16="http://schemas.microsoft.com/office/drawing/2014/main" id="{AEF54259-9902-48ED-A4E1-7D6C7CB06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949"/>
              <a:ext cx="6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U=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？</a:t>
              </a:r>
            </a:p>
          </p:txBody>
        </p:sp>
        <p:sp>
          <p:nvSpPr>
            <p:cNvPr id="54" name="Text Box 58">
              <a:extLst>
                <a:ext uri="{FF2B5EF4-FFF2-40B4-BE49-F238E27FC236}">
                  <a16:creationId xmlns:a16="http://schemas.microsoft.com/office/drawing/2014/main" id="{E2491F86-6F79-40AA-ACDB-8DE6AF1A0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" y="2659"/>
              <a:ext cx="5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5" name="Text Box 59">
              <a:extLst>
                <a:ext uri="{FF2B5EF4-FFF2-40B4-BE49-F238E27FC236}">
                  <a16:creationId xmlns:a16="http://schemas.microsoft.com/office/drawing/2014/main" id="{7D4364AF-6338-4C1B-8B65-AA1891A85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9" y="2934"/>
              <a:ext cx="5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6" name="Text Box 60">
              <a:extLst>
                <a:ext uri="{FF2B5EF4-FFF2-40B4-BE49-F238E27FC236}">
                  <a16:creationId xmlns:a16="http://schemas.microsoft.com/office/drawing/2014/main" id="{5AA00956-215B-4A52-A4D8-AAB6A03DE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" y="3204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FAE65C82-A304-4591-AAEA-A1FE4FC0F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2681"/>
              <a:ext cx="7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</a:t>
              </a:r>
              <a:endPara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62">
              <a:extLst>
                <a:ext uri="{FF2B5EF4-FFF2-40B4-BE49-F238E27FC236}">
                  <a16:creationId xmlns:a16="http://schemas.microsoft.com/office/drawing/2014/main" id="{1F584051-3EA7-448C-BA64-9CC04377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2478"/>
              <a:ext cx="1633" cy="127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63">
              <a:extLst>
                <a:ext uri="{FF2B5EF4-FFF2-40B4-BE49-F238E27FC236}">
                  <a16:creationId xmlns:a16="http://schemas.microsoft.com/office/drawing/2014/main" id="{FB9A71D1-1927-4E4C-BB7A-3F3969A0A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2931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F985D793-2E0C-486D-B2CF-1368D5008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2659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AA3F3029-655A-4617-A4C3-CE2CC0741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931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2" name="Text Box 68">
              <a:extLst>
                <a:ext uri="{FF2B5EF4-FFF2-40B4-BE49-F238E27FC236}">
                  <a16:creationId xmlns:a16="http://schemas.microsoft.com/office/drawing/2014/main" id="{07853F3E-8D39-431C-BA2A-B5001B588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315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3" name="Text Box 69">
              <a:extLst>
                <a:ext uri="{FF2B5EF4-FFF2-40B4-BE49-F238E27FC236}">
                  <a16:creationId xmlns:a16="http://schemas.microsoft.com/office/drawing/2014/main" id="{76A75C58-B004-42E6-B570-8FABC2C72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296"/>
              <a:ext cx="5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64" name="Group 70">
              <a:extLst>
                <a:ext uri="{FF2B5EF4-FFF2-40B4-BE49-F238E27FC236}">
                  <a16:creationId xmlns:a16="http://schemas.microsoft.com/office/drawing/2014/main" id="{5FC6A618-CBDE-4141-9A59-305893F160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0" y="3294"/>
              <a:ext cx="363" cy="363"/>
              <a:chOff x="4785" y="709"/>
              <a:chExt cx="363" cy="363"/>
            </a:xfrm>
          </p:grpSpPr>
          <p:sp>
            <p:nvSpPr>
              <p:cNvPr id="65" name="Oval 71">
                <a:extLst>
                  <a:ext uri="{FF2B5EF4-FFF2-40B4-BE49-F238E27FC236}">
                    <a16:creationId xmlns:a16="http://schemas.microsoft.com/office/drawing/2014/main" id="{9DCA9D8D-42D9-4EBB-A410-82DE310A9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72">
                <a:extLst>
                  <a:ext uri="{FF2B5EF4-FFF2-40B4-BE49-F238E27FC236}">
                    <a16:creationId xmlns:a16="http://schemas.microsoft.com/office/drawing/2014/main" id="{B52EF8F8-E3C1-4EF9-A891-75057A565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4D8A20ED-65F9-4D39-859E-D52BDB702A17}"/>
              </a:ext>
            </a:extLst>
          </p:cNvPr>
          <p:cNvSpPr/>
          <p:nvPr/>
        </p:nvSpPr>
        <p:spPr>
          <a:xfrm>
            <a:off x="9625080" y="1032611"/>
            <a:ext cx="207963" cy="4260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3FBEC5F-3B6C-4921-91D1-A3ED7B019F24}"/>
              </a:ext>
            </a:extLst>
          </p:cNvPr>
          <p:cNvSpPr/>
          <p:nvPr/>
        </p:nvSpPr>
        <p:spPr>
          <a:xfrm>
            <a:off x="8875781" y="1060232"/>
            <a:ext cx="306387" cy="1320388"/>
          </a:xfrm>
          <a:prstGeom prst="ellipse">
            <a:avLst/>
          </a:prstGeom>
          <a:noFill/>
          <a:ln w="28575">
            <a:solidFill>
              <a:srgbClr val="19AB1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DDB8FE5B-35A2-4F6A-A84E-98F921421916}"/>
              </a:ext>
            </a:extLst>
          </p:cNvPr>
          <p:cNvSpPr/>
          <p:nvPr/>
        </p:nvSpPr>
        <p:spPr>
          <a:xfrm>
            <a:off x="10168519" y="1045945"/>
            <a:ext cx="306387" cy="1320388"/>
          </a:xfrm>
          <a:prstGeom prst="ellipse">
            <a:avLst/>
          </a:prstGeom>
          <a:noFill/>
          <a:ln w="28575">
            <a:solidFill>
              <a:srgbClr val="19AB1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标题 1">
            <a:extLst>
              <a:ext uri="{FF2B5EF4-FFF2-40B4-BE49-F238E27FC236}">
                <a16:creationId xmlns:a16="http://schemas.microsoft.com/office/drawing/2014/main" id="{105F2241-E0C8-4C77-AA89-B68BBC169FAE}"/>
              </a:ext>
            </a:extLst>
          </p:cNvPr>
          <p:cNvSpPr txBox="1">
            <a:spLocks/>
          </p:cNvSpPr>
          <p:nvPr/>
        </p:nvSpPr>
        <p:spPr>
          <a:xfrm>
            <a:off x="1008062" y="1306860"/>
            <a:ext cx="5844682" cy="540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 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KVL: 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 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两个独立回路）</a:t>
            </a: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B6061B28-C237-4DC0-A824-E06AD001AD17}"/>
              </a:ext>
            </a:extLst>
          </p:cNvPr>
          <p:cNvSpPr txBox="1">
            <a:spLocks/>
          </p:cNvSpPr>
          <p:nvPr/>
        </p:nvSpPr>
        <p:spPr>
          <a:xfrm>
            <a:off x="1008062" y="1747619"/>
            <a:ext cx="5891057" cy="540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 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KCL: 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个独立节点）</a:t>
            </a:r>
          </a:p>
        </p:txBody>
      </p:sp>
      <p:sp>
        <p:nvSpPr>
          <p:cNvPr id="73" name="标题 1">
            <a:extLst>
              <a:ext uri="{FF2B5EF4-FFF2-40B4-BE49-F238E27FC236}">
                <a16:creationId xmlns:a16="http://schemas.microsoft.com/office/drawing/2014/main" id="{28A52614-6526-4105-B7EE-6AEB657D6DAF}"/>
              </a:ext>
            </a:extLst>
          </p:cNvPr>
          <p:cNvSpPr txBox="1">
            <a:spLocks/>
          </p:cNvSpPr>
          <p:nvPr/>
        </p:nvSpPr>
        <p:spPr>
          <a:xfrm>
            <a:off x="944092" y="2248172"/>
            <a:ext cx="6633045" cy="540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③ 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VAR: 3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个支路的电压与电流伏安关系</a:t>
            </a:r>
          </a:p>
        </p:txBody>
      </p:sp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37A78B52-66C5-47B4-8F84-098CDF6E8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763990"/>
              </p:ext>
            </p:extLst>
          </p:nvPr>
        </p:nvGraphicFramePr>
        <p:xfrm>
          <a:off x="1644946" y="2842554"/>
          <a:ext cx="1013848" cy="38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4" imgW="469800" imgH="177480" progId="Equation.DSMT4">
                  <p:embed/>
                </p:oleObj>
              </mc:Choice>
              <mc:Fallback>
                <p:oleObj name="Equation" r:id="rId4" imgW="469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4946" y="2842554"/>
                        <a:ext cx="1013848" cy="38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612CA0B6-792B-42FA-BF10-3B3ADB8D04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415740"/>
              </p:ext>
            </p:extLst>
          </p:nvPr>
        </p:nvGraphicFramePr>
        <p:xfrm>
          <a:off x="1644947" y="3233225"/>
          <a:ext cx="845036" cy="563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6" imgW="447170" imgH="297766" progId="Equation.DSMT4">
                  <p:embed/>
                </p:oleObj>
              </mc:Choice>
              <mc:Fallback>
                <p:oleObj name="Equation" r:id="rId6" imgW="447170" imgH="297766" progId="Equation.DSMT4">
                  <p:embed/>
                  <p:pic>
                    <p:nvPicPr>
                      <p:cNvPr id="74" name="对象 73">
                        <a:extLst>
                          <a:ext uri="{FF2B5EF4-FFF2-40B4-BE49-F238E27FC236}">
                            <a16:creationId xmlns:a16="http://schemas.microsoft.com/office/drawing/2014/main" id="{37A78B52-66C5-47B4-8F84-098CDF6E85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44947" y="3233225"/>
                        <a:ext cx="845036" cy="563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44CD481A-00AD-4214-A4C2-6695978BDE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290557"/>
              </p:ext>
            </p:extLst>
          </p:nvPr>
        </p:nvGraphicFramePr>
        <p:xfrm>
          <a:off x="1521391" y="3754378"/>
          <a:ext cx="1819278" cy="56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8" imgW="736560" imgH="228600" progId="Equation.DSMT4">
                  <p:embed/>
                </p:oleObj>
              </mc:Choice>
              <mc:Fallback>
                <p:oleObj name="Equation" r:id="rId8" imgW="736560" imgH="228600" progId="Equation.DSMT4">
                  <p:embed/>
                  <p:pic>
                    <p:nvPicPr>
                      <p:cNvPr id="75" name="对象 74">
                        <a:extLst>
                          <a:ext uri="{FF2B5EF4-FFF2-40B4-BE49-F238E27FC236}">
                            <a16:creationId xmlns:a16="http://schemas.microsoft.com/office/drawing/2014/main" id="{612CA0B6-792B-42FA-BF10-3B3ADB8D04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1391" y="3754378"/>
                        <a:ext cx="1819278" cy="563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标题 1">
            <a:extLst>
              <a:ext uri="{FF2B5EF4-FFF2-40B4-BE49-F238E27FC236}">
                <a16:creationId xmlns:a16="http://schemas.microsoft.com/office/drawing/2014/main" id="{0981408E-4456-49F0-8B0F-528A5ABA8500}"/>
              </a:ext>
            </a:extLst>
          </p:cNvPr>
          <p:cNvSpPr txBox="1">
            <a:spLocks/>
          </p:cNvSpPr>
          <p:nvPr/>
        </p:nvSpPr>
        <p:spPr>
          <a:xfrm>
            <a:off x="637067" y="4241843"/>
            <a:ext cx="2936127" cy="540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由①②③可得：</a:t>
            </a:r>
          </a:p>
        </p:txBody>
      </p:sp>
      <p:graphicFrame>
        <p:nvGraphicFramePr>
          <p:cNvPr id="78" name="对象 77">
            <a:extLst>
              <a:ext uri="{FF2B5EF4-FFF2-40B4-BE49-F238E27FC236}">
                <a16:creationId xmlns:a16="http://schemas.microsoft.com/office/drawing/2014/main" id="{663F1DDD-8617-4629-8A1E-F85C81BAD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442527"/>
              </p:ext>
            </p:extLst>
          </p:nvPr>
        </p:nvGraphicFramePr>
        <p:xfrm>
          <a:off x="1139825" y="4909597"/>
          <a:ext cx="16637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10" imgW="812520" imgH="393480" progId="Equation.DSMT4">
                  <p:embed/>
                </p:oleObj>
              </mc:Choice>
              <mc:Fallback>
                <p:oleObj name="Equation" r:id="rId10" imgW="812520" imgH="393480" progId="Equation.DSMT4">
                  <p:embed/>
                  <p:pic>
                    <p:nvPicPr>
                      <p:cNvPr id="76" name="对象 75">
                        <a:extLst>
                          <a:ext uri="{FF2B5EF4-FFF2-40B4-BE49-F238E27FC236}">
                            <a16:creationId xmlns:a16="http://schemas.microsoft.com/office/drawing/2014/main" id="{44CD481A-00AD-4214-A4C2-6695978BD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39825" y="4909597"/>
                        <a:ext cx="1663700" cy="803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19AB1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>
            <a:extLst>
              <a:ext uri="{FF2B5EF4-FFF2-40B4-BE49-F238E27FC236}">
                <a16:creationId xmlns:a16="http://schemas.microsoft.com/office/drawing/2014/main" id="{CF66E3B0-D0FE-4EC0-8D39-3BB8FE0B2E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530286"/>
              </p:ext>
            </p:extLst>
          </p:nvPr>
        </p:nvGraphicFramePr>
        <p:xfrm>
          <a:off x="979069" y="5677424"/>
          <a:ext cx="17430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12" imgW="850680" imgH="203040" progId="Equation.DSMT4">
                  <p:embed/>
                </p:oleObj>
              </mc:Choice>
              <mc:Fallback>
                <p:oleObj name="Equation" r:id="rId12" imgW="850680" imgH="203040" progId="Equation.DSMT4">
                  <p:embed/>
                  <p:pic>
                    <p:nvPicPr>
                      <p:cNvPr id="78" name="对象 77">
                        <a:extLst>
                          <a:ext uri="{FF2B5EF4-FFF2-40B4-BE49-F238E27FC236}">
                            <a16:creationId xmlns:a16="http://schemas.microsoft.com/office/drawing/2014/main" id="{663F1DDD-8617-4629-8A1E-F85C81BAD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79069" y="5677424"/>
                        <a:ext cx="1743075" cy="41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FADD8F61-BCEF-4005-BD1B-0A6573065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413191"/>
              </p:ext>
            </p:extLst>
          </p:nvPr>
        </p:nvGraphicFramePr>
        <p:xfrm>
          <a:off x="866775" y="6056313"/>
          <a:ext cx="221138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14" imgW="1079280" imgH="393480" progId="Equation.DSMT4">
                  <p:embed/>
                </p:oleObj>
              </mc:Choice>
              <mc:Fallback>
                <p:oleObj name="Equation" r:id="rId14" imgW="1079280" imgH="393480" progId="Equation.DSMT4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CF66E3B0-D0FE-4EC0-8D39-3BB8FE0B2E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66775" y="6056313"/>
                        <a:ext cx="2211388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" name="图片 81">
            <a:extLst>
              <a:ext uri="{FF2B5EF4-FFF2-40B4-BE49-F238E27FC236}">
                <a16:creationId xmlns:a16="http://schemas.microsoft.com/office/drawing/2014/main" id="{2F18FE3E-C7FB-4A60-B64D-483DA2CC80C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41005" y="980401"/>
            <a:ext cx="582539" cy="583525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392F9CC3-0C2D-4131-BFA3-276C6722835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6200000">
            <a:off x="9440512" y="984389"/>
            <a:ext cx="582539" cy="583525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1D5D98CC-452F-490A-9944-2738AE53D32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47354" y="985956"/>
            <a:ext cx="582540" cy="583526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EB207E92-FADE-4EA6-B8F7-EEB32700247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96228" y="990839"/>
            <a:ext cx="659603" cy="660719"/>
          </a:xfrm>
          <a:prstGeom prst="rect">
            <a:avLst/>
          </a:prstGeom>
        </p:spPr>
      </p:pic>
      <p:sp>
        <p:nvSpPr>
          <p:cNvPr id="88" name="矩形 87">
            <a:extLst>
              <a:ext uri="{FF2B5EF4-FFF2-40B4-BE49-F238E27FC236}">
                <a16:creationId xmlns:a16="http://schemas.microsoft.com/office/drawing/2014/main" id="{1A19AD28-8957-4EED-AC24-7A661C4D3779}"/>
              </a:ext>
            </a:extLst>
          </p:cNvPr>
          <p:cNvSpPr/>
          <p:nvPr/>
        </p:nvSpPr>
        <p:spPr>
          <a:xfrm>
            <a:off x="126609" y="1306860"/>
            <a:ext cx="6556766" cy="3475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箭头: 右 88">
            <a:extLst>
              <a:ext uri="{FF2B5EF4-FFF2-40B4-BE49-F238E27FC236}">
                <a16:creationId xmlns:a16="http://schemas.microsoft.com/office/drawing/2014/main" id="{47CDA4E0-01BE-404F-B6D5-6E4AA1584904}"/>
              </a:ext>
            </a:extLst>
          </p:cNvPr>
          <p:cNvSpPr/>
          <p:nvPr/>
        </p:nvSpPr>
        <p:spPr>
          <a:xfrm>
            <a:off x="2803525" y="5233182"/>
            <a:ext cx="537144" cy="78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0" name="对象 89">
            <a:extLst>
              <a:ext uri="{FF2B5EF4-FFF2-40B4-BE49-F238E27FC236}">
                <a16:creationId xmlns:a16="http://schemas.microsoft.com/office/drawing/2014/main" id="{C6C4A5E2-E404-477B-97A8-A3309E87D1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034674"/>
              </p:ext>
            </p:extLst>
          </p:nvPr>
        </p:nvGraphicFramePr>
        <p:xfrm>
          <a:off x="3404992" y="4899810"/>
          <a:ext cx="192246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19" imgW="939600" imgH="393480" progId="Equation.DSMT4">
                  <p:embed/>
                </p:oleObj>
              </mc:Choice>
              <mc:Fallback>
                <p:oleObj name="Equation" r:id="rId19" imgW="939600" imgH="393480" progId="Equation.DSMT4">
                  <p:embed/>
                  <p:pic>
                    <p:nvPicPr>
                      <p:cNvPr id="78" name="对象 77">
                        <a:extLst>
                          <a:ext uri="{FF2B5EF4-FFF2-40B4-BE49-F238E27FC236}">
                            <a16:creationId xmlns:a16="http://schemas.microsoft.com/office/drawing/2014/main" id="{663F1DDD-8617-4629-8A1E-F85C81BAD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04992" y="4899810"/>
                        <a:ext cx="1922462" cy="803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19AB1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" name="图片 91">
            <a:extLst>
              <a:ext uri="{FF2B5EF4-FFF2-40B4-BE49-F238E27FC236}">
                <a16:creationId xmlns:a16="http://schemas.microsoft.com/office/drawing/2014/main" id="{04FBEBB2-BF33-47AF-8D01-544D7130F64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258205" y="3174664"/>
            <a:ext cx="3903307" cy="1520521"/>
          </a:xfrm>
          <a:prstGeom prst="rect">
            <a:avLst/>
          </a:prstGeom>
        </p:spPr>
      </p:pic>
      <p:sp>
        <p:nvSpPr>
          <p:cNvPr id="95" name="箭头: 下 94">
            <a:extLst>
              <a:ext uri="{FF2B5EF4-FFF2-40B4-BE49-F238E27FC236}">
                <a16:creationId xmlns:a16="http://schemas.microsoft.com/office/drawing/2014/main" id="{AD9C50B4-A08F-42D5-B0CF-E4A07BBC92FF}"/>
              </a:ext>
            </a:extLst>
          </p:cNvPr>
          <p:cNvSpPr/>
          <p:nvPr/>
        </p:nvSpPr>
        <p:spPr>
          <a:xfrm>
            <a:off x="9240906" y="2788944"/>
            <a:ext cx="155322" cy="352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A67142B-5ECA-4481-8968-D46E827FDFB5}"/>
              </a:ext>
            </a:extLst>
          </p:cNvPr>
          <p:cNvCxnSpPr>
            <a:cxnSpLocks/>
          </p:cNvCxnSpPr>
          <p:nvPr/>
        </p:nvCxnSpPr>
        <p:spPr>
          <a:xfrm flipV="1">
            <a:off x="5508439" y="4120104"/>
            <a:ext cx="2399613" cy="987439"/>
          </a:xfrm>
          <a:prstGeom prst="bentConnector3">
            <a:avLst>
              <a:gd name="adj1" fmla="val 142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对象 101">
            <a:extLst>
              <a:ext uri="{FF2B5EF4-FFF2-40B4-BE49-F238E27FC236}">
                <a16:creationId xmlns:a16="http://schemas.microsoft.com/office/drawing/2014/main" id="{3934DBCA-74D4-48C6-BD9F-6FAE75E408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879365"/>
              </p:ext>
            </p:extLst>
          </p:nvPr>
        </p:nvGraphicFramePr>
        <p:xfrm>
          <a:off x="5967921" y="5104512"/>
          <a:ext cx="15065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22" imgW="736560" imgH="393480" progId="Equation.DSMT4">
                  <p:embed/>
                </p:oleObj>
              </mc:Choice>
              <mc:Fallback>
                <p:oleObj name="Equation" r:id="rId22" imgW="736560" imgH="393480" progId="Equation.DSMT4">
                  <p:embed/>
                  <p:pic>
                    <p:nvPicPr>
                      <p:cNvPr id="90" name="对象 89">
                        <a:extLst>
                          <a:ext uri="{FF2B5EF4-FFF2-40B4-BE49-F238E27FC236}">
                            <a16:creationId xmlns:a16="http://schemas.microsoft.com/office/drawing/2014/main" id="{C6C4A5E2-E404-477B-97A8-A3309E87D1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967921" y="5104512"/>
                        <a:ext cx="1506538" cy="803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19AB1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箭头: 右 102">
            <a:extLst>
              <a:ext uri="{FF2B5EF4-FFF2-40B4-BE49-F238E27FC236}">
                <a16:creationId xmlns:a16="http://schemas.microsoft.com/office/drawing/2014/main" id="{AAD60441-A193-469D-BF25-EE6BC35FCA5A}"/>
              </a:ext>
            </a:extLst>
          </p:cNvPr>
          <p:cNvSpPr/>
          <p:nvPr/>
        </p:nvSpPr>
        <p:spPr>
          <a:xfrm>
            <a:off x="5327454" y="5378745"/>
            <a:ext cx="537144" cy="78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" name="图片 104">
            <a:extLst>
              <a:ext uri="{FF2B5EF4-FFF2-40B4-BE49-F238E27FC236}">
                <a16:creationId xmlns:a16="http://schemas.microsoft.com/office/drawing/2014/main" id="{F1A94417-D2A7-4B47-8585-F23C1886862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658978" y="4929570"/>
            <a:ext cx="2194950" cy="1442873"/>
          </a:xfrm>
          <a:prstGeom prst="rect">
            <a:avLst/>
          </a:prstGeom>
        </p:spPr>
      </p:pic>
      <p:sp>
        <p:nvSpPr>
          <p:cNvPr id="106" name="箭头: 右 105">
            <a:extLst>
              <a:ext uri="{FF2B5EF4-FFF2-40B4-BE49-F238E27FC236}">
                <a16:creationId xmlns:a16="http://schemas.microsoft.com/office/drawing/2014/main" id="{D84BA474-1894-4021-A1C3-DEFFC4EA3C4F}"/>
              </a:ext>
            </a:extLst>
          </p:cNvPr>
          <p:cNvSpPr/>
          <p:nvPr/>
        </p:nvSpPr>
        <p:spPr>
          <a:xfrm>
            <a:off x="7500722" y="5126248"/>
            <a:ext cx="336901" cy="59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7376FFEA-328E-45AE-A770-5FFBDB75177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903669" y="4932970"/>
            <a:ext cx="2176943" cy="1341048"/>
          </a:xfrm>
          <a:prstGeom prst="rect">
            <a:avLst/>
          </a:prstGeom>
        </p:spPr>
      </p:pic>
      <p:graphicFrame>
        <p:nvGraphicFramePr>
          <p:cNvPr id="108" name="对象 107">
            <a:extLst>
              <a:ext uri="{FF2B5EF4-FFF2-40B4-BE49-F238E27FC236}">
                <a16:creationId xmlns:a16="http://schemas.microsoft.com/office/drawing/2014/main" id="{803402BD-31EF-4B56-A70A-96028E2E27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186623"/>
              </p:ext>
            </p:extLst>
          </p:nvPr>
        </p:nvGraphicFramePr>
        <p:xfrm>
          <a:off x="10874444" y="3699244"/>
          <a:ext cx="493713" cy="32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26" imgW="281360" imgH="181942" progId="Equation.DSMT4">
                  <p:embed/>
                </p:oleObj>
              </mc:Choice>
              <mc:Fallback>
                <p:oleObj name="Equation" r:id="rId26" imgW="281360" imgH="18194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874444" y="3699244"/>
                        <a:ext cx="493713" cy="320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对象 108">
            <a:extLst>
              <a:ext uri="{FF2B5EF4-FFF2-40B4-BE49-F238E27FC236}">
                <a16:creationId xmlns:a16="http://schemas.microsoft.com/office/drawing/2014/main" id="{516F88EC-E792-446E-833B-94731D7B52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44544"/>
              </p:ext>
            </p:extLst>
          </p:nvPr>
        </p:nvGraphicFramePr>
        <p:xfrm>
          <a:off x="8935311" y="5770986"/>
          <a:ext cx="493713" cy="32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28" imgW="281360" imgH="181942" progId="Equation.DSMT4">
                  <p:embed/>
                </p:oleObj>
              </mc:Choice>
              <mc:Fallback>
                <p:oleObj name="Equation" r:id="rId28" imgW="281360" imgH="181942" progId="Equation.DSMT4">
                  <p:embed/>
                  <p:pic>
                    <p:nvPicPr>
                      <p:cNvPr id="108" name="对象 107">
                        <a:extLst>
                          <a:ext uri="{FF2B5EF4-FFF2-40B4-BE49-F238E27FC236}">
                            <a16:creationId xmlns:a16="http://schemas.microsoft.com/office/drawing/2014/main" id="{803402BD-31EF-4B56-A70A-96028E2E27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935311" y="5770986"/>
                        <a:ext cx="493713" cy="320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对象 109">
            <a:extLst>
              <a:ext uri="{FF2B5EF4-FFF2-40B4-BE49-F238E27FC236}">
                <a16:creationId xmlns:a16="http://schemas.microsoft.com/office/drawing/2014/main" id="{680E39A8-4FAB-43D7-B1A2-E3A832522E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44544"/>
              </p:ext>
            </p:extLst>
          </p:nvPr>
        </p:nvGraphicFramePr>
        <p:xfrm>
          <a:off x="11239569" y="5703085"/>
          <a:ext cx="493713" cy="32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29" imgW="281360" imgH="181942" progId="Equation.DSMT4">
                  <p:embed/>
                </p:oleObj>
              </mc:Choice>
              <mc:Fallback>
                <p:oleObj name="Equation" r:id="rId29" imgW="281360" imgH="181942" progId="Equation.DSMT4">
                  <p:embed/>
                  <p:pic>
                    <p:nvPicPr>
                      <p:cNvPr id="109" name="对象 108">
                        <a:extLst>
                          <a:ext uri="{FF2B5EF4-FFF2-40B4-BE49-F238E27FC236}">
                            <a16:creationId xmlns:a16="http://schemas.microsoft.com/office/drawing/2014/main" id="{516F88EC-E792-446E-833B-94731D7B52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1239569" y="5703085"/>
                        <a:ext cx="493713" cy="320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箭头: 下 110">
            <a:extLst>
              <a:ext uri="{FF2B5EF4-FFF2-40B4-BE49-F238E27FC236}">
                <a16:creationId xmlns:a16="http://schemas.microsoft.com/office/drawing/2014/main" id="{30126F00-3867-4D18-ACBE-47AB409847C4}"/>
              </a:ext>
            </a:extLst>
          </p:cNvPr>
          <p:cNvSpPr/>
          <p:nvPr/>
        </p:nvSpPr>
        <p:spPr>
          <a:xfrm>
            <a:off x="8930005" y="4606423"/>
            <a:ext cx="155322" cy="352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箭头: 右 111">
            <a:extLst>
              <a:ext uri="{FF2B5EF4-FFF2-40B4-BE49-F238E27FC236}">
                <a16:creationId xmlns:a16="http://schemas.microsoft.com/office/drawing/2014/main" id="{4661FAAC-A490-4C7C-89BA-36FE6E64456F}"/>
              </a:ext>
            </a:extLst>
          </p:cNvPr>
          <p:cNvSpPr/>
          <p:nvPr/>
        </p:nvSpPr>
        <p:spPr>
          <a:xfrm>
            <a:off x="9485726" y="5977515"/>
            <a:ext cx="809282" cy="59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标题 1">
            <a:extLst>
              <a:ext uri="{FF2B5EF4-FFF2-40B4-BE49-F238E27FC236}">
                <a16:creationId xmlns:a16="http://schemas.microsoft.com/office/drawing/2014/main" id="{A1FED966-A673-4458-92E0-D18C885CE6BB}"/>
              </a:ext>
            </a:extLst>
          </p:cNvPr>
          <p:cNvSpPr txBox="1">
            <a:spLocks/>
          </p:cNvSpPr>
          <p:nvPr/>
        </p:nvSpPr>
        <p:spPr>
          <a:xfrm>
            <a:off x="7827323" y="4807937"/>
            <a:ext cx="4126087" cy="1579504"/>
          </a:xfrm>
          <a:prstGeom prst="rect">
            <a:avLst/>
          </a:prstGeom>
          <a:solidFill>
            <a:srgbClr val="00B050">
              <a:alpha val="4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最简等效电路</a:t>
            </a:r>
          </a:p>
        </p:txBody>
      </p:sp>
      <p:graphicFrame>
        <p:nvGraphicFramePr>
          <p:cNvPr id="116" name="对象 115">
            <a:extLst>
              <a:ext uri="{FF2B5EF4-FFF2-40B4-BE49-F238E27FC236}">
                <a16:creationId xmlns:a16="http://schemas.microsoft.com/office/drawing/2014/main" id="{EC73DDC4-D2FF-49AA-BD85-BD32FDAFE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189444"/>
              </p:ext>
            </p:extLst>
          </p:nvPr>
        </p:nvGraphicFramePr>
        <p:xfrm>
          <a:off x="6038935" y="6023861"/>
          <a:ext cx="13509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30" imgW="660240" imgH="393480" progId="Equation.DSMT4">
                  <p:embed/>
                </p:oleObj>
              </mc:Choice>
              <mc:Fallback>
                <p:oleObj name="Equation" r:id="rId30" imgW="660240" imgH="393480" progId="Equation.DSMT4">
                  <p:embed/>
                  <p:pic>
                    <p:nvPicPr>
                      <p:cNvPr id="102" name="对象 101">
                        <a:extLst>
                          <a:ext uri="{FF2B5EF4-FFF2-40B4-BE49-F238E27FC236}">
                            <a16:creationId xmlns:a16="http://schemas.microsoft.com/office/drawing/2014/main" id="{3934DBCA-74D4-48C6-BD9F-6FAE75E408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038935" y="6023861"/>
                        <a:ext cx="1350963" cy="803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19AB1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对象 116">
            <a:extLst>
              <a:ext uri="{FF2B5EF4-FFF2-40B4-BE49-F238E27FC236}">
                <a16:creationId xmlns:a16="http://schemas.microsoft.com/office/drawing/2014/main" id="{7FEE5FB5-4226-49CD-A1B4-D538EC0C8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800321"/>
              </p:ext>
            </p:extLst>
          </p:nvPr>
        </p:nvGraphicFramePr>
        <p:xfrm>
          <a:off x="8196330" y="6391275"/>
          <a:ext cx="14287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32" imgW="698400" imgH="228600" progId="Equation.DSMT4">
                  <p:embed/>
                </p:oleObj>
              </mc:Choice>
              <mc:Fallback>
                <p:oleObj name="Equation" r:id="rId32" imgW="698400" imgH="228600" progId="Equation.DSMT4">
                  <p:embed/>
                  <p:pic>
                    <p:nvPicPr>
                      <p:cNvPr id="116" name="对象 115">
                        <a:extLst>
                          <a:ext uri="{FF2B5EF4-FFF2-40B4-BE49-F238E27FC236}">
                            <a16:creationId xmlns:a16="http://schemas.microsoft.com/office/drawing/2014/main" id="{EC73DDC4-D2FF-49AA-BD85-BD32FDAFE3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8196330" y="6391275"/>
                        <a:ext cx="1428750" cy="466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19AB1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箭头: 下 117">
            <a:extLst>
              <a:ext uri="{FF2B5EF4-FFF2-40B4-BE49-F238E27FC236}">
                <a16:creationId xmlns:a16="http://schemas.microsoft.com/office/drawing/2014/main" id="{5EC2516F-5CBB-4D6E-B23B-CFD8E7870CB6}"/>
              </a:ext>
            </a:extLst>
          </p:cNvPr>
          <p:cNvSpPr/>
          <p:nvPr/>
        </p:nvSpPr>
        <p:spPr>
          <a:xfrm>
            <a:off x="6835706" y="5789411"/>
            <a:ext cx="155322" cy="352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箭头: 右 118">
            <a:extLst>
              <a:ext uri="{FF2B5EF4-FFF2-40B4-BE49-F238E27FC236}">
                <a16:creationId xmlns:a16="http://schemas.microsoft.com/office/drawing/2014/main" id="{9C86CF67-ADB1-44BF-BC40-5306083D5C83}"/>
              </a:ext>
            </a:extLst>
          </p:cNvPr>
          <p:cNvSpPr/>
          <p:nvPr/>
        </p:nvSpPr>
        <p:spPr>
          <a:xfrm>
            <a:off x="7467054" y="6614240"/>
            <a:ext cx="537144" cy="78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箭头: 右 125">
            <a:extLst>
              <a:ext uri="{FF2B5EF4-FFF2-40B4-BE49-F238E27FC236}">
                <a16:creationId xmlns:a16="http://schemas.microsoft.com/office/drawing/2014/main" id="{31E20534-DCD5-46B7-A015-70F16ABF8398}"/>
              </a:ext>
            </a:extLst>
          </p:cNvPr>
          <p:cNvSpPr/>
          <p:nvPr/>
        </p:nvSpPr>
        <p:spPr>
          <a:xfrm>
            <a:off x="9693514" y="6633684"/>
            <a:ext cx="1180929" cy="59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箭头: 右 126">
            <a:extLst>
              <a:ext uri="{FF2B5EF4-FFF2-40B4-BE49-F238E27FC236}">
                <a16:creationId xmlns:a16="http://schemas.microsoft.com/office/drawing/2014/main" id="{05922254-1330-43B8-915E-2A84AEB98AD2}"/>
              </a:ext>
            </a:extLst>
          </p:cNvPr>
          <p:cNvSpPr/>
          <p:nvPr/>
        </p:nvSpPr>
        <p:spPr>
          <a:xfrm rot="16200000">
            <a:off x="10705993" y="6416111"/>
            <a:ext cx="336901" cy="59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91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67" grpId="0" animBg="1"/>
      <p:bldP spid="69" grpId="0" animBg="1"/>
      <p:bldP spid="70" grpId="0" animBg="1"/>
      <p:bldP spid="71" grpId="0"/>
      <p:bldP spid="72" grpId="0"/>
      <p:bldP spid="73" grpId="0"/>
      <p:bldP spid="77" grpId="0"/>
      <p:bldP spid="88" grpId="0" animBg="1"/>
      <p:bldP spid="89" grpId="0" animBg="1"/>
      <p:bldP spid="95" grpId="0" animBg="1"/>
      <p:bldP spid="103" grpId="0" animBg="1"/>
      <p:bldP spid="106" grpId="0" animBg="1"/>
      <p:bldP spid="111" grpId="0" animBg="1"/>
      <p:bldP spid="112" grpId="0" animBg="1"/>
      <p:bldP spid="113" grpId="0" animBg="1"/>
      <p:bldP spid="118" grpId="0" animBg="1"/>
      <p:bldP spid="119" grpId="0" animBg="1"/>
      <p:bldP spid="126" grpId="0" animBg="1"/>
      <p:bldP spid="1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矩形 5">
            <a:extLst>
              <a:ext uri="{FF2B5EF4-FFF2-40B4-BE49-F238E27FC236}">
                <a16:creationId xmlns:a16="http://schemas.microsoft.com/office/drawing/2014/main" id="{EFC229E8-4775-4D30-9FC4-29D26D9B8A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428626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 _______A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8" name="矩形 6">
            <a:extLst>
              <a:ext uri="{FF2B5EF4-FFF2-40B4-BE49-F238E27FC236}">
                <a16:creationId xmlns:a16="http://schemas.microsoft.com/office/drawing/2014/main" id="{3D6B4B9B-7E1A-4BDA-8669-BC5399EDA35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52800" y="2286001"/>
            <a:ext cx="51435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600" b="0" dirty="0"/>
              <a:t>0</a:t>
            </a:r>
            <a:endParaRPr lang="zh-CN" altLang="en-US" sz="2600" b="0" dirty="0"/>
          </a:p>
        </p:txBody>
      </p:sp>
      <p:sp>
        <p:nvSpPr>
          <p:cNvPr id="26629" name="矩形 7">
            <a:extLst>
              <a:ext uri="{FF2B5EF4-FFF2-40B4-BE49-F238E27FC236}">
                <a16:creationId xmlns:a16="http://schemas.microsoft.com/office/drawing/2014/main" id="{B980F96E-9416-454F-9F19-4ACCB872D3B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52800" y="3143251"/>
            <a:ext cx="914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600" b="0" dirty="0"/>
              <a:t>0.5</a:t>
            </a:r>
            <a:endParaRPr lang="zh-CN" altLang="en-US" sz="2600" b="0" dirty="0"/>
          </a:p>
        </p:txBody>
      </p:sp>
      <p:sp>
        <p:nvSpPr>
          <p:cNvPr id="26630" name="矩形 8">
            <a:extLst>
              <a:ext uri="{FF2B5EF4-FFF2-40B4-BE49-F238E27FC236}">
                <a16:creationId xmlns:a16="http://schemas.microsoft.com/office/drawing/2014/main" id="{8021B4FD-E442-426E-8BA2-46B63C00A35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4000501"/>
            <a:ext cx="914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600" b="0" dirty="0"/>
              <a:t>-0.5</a:t>
            </a:r>
            <a:endParaRPr lang="zh-CN" altLang="en-US" sz="2600" b="0" dirty="0"/>
          </a:p>
        </p:txBody>
      </p:sp>
      <p:sp>
        <p:nvSpPr>
          <p:cNvPr id="26631" name="矩形 9">
            <a:extLst>
              <a:ext uri="{FF2B5EF4-FFF2-40B4-BE49-F238E27FC236}">
                <a16:creationId xmlns:a16="http://schemas.microsoft.com/office/drawing/2014/main" id="{B9941313-8A21-42EE-BF78-52E44C3DF03E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52800" y="4857751"/>
            <a:ext cx="51435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600" b="0"/>
              <a:t>1</a:t>
            </a:r>
            <a:endParaRPr lang="zh-CN" altLang="en-US" sz="2600" b="0"/>
          </a:p>
        </p:txBody>
      </p:sp>
      <p:sp>
        <p:nvSpPr>
          <p:cNvPr id="26632" name="椭圆 10">
            <a:extLst>
              <a:ext uri="{FF2B5EF4-FFF2-40B4-BE49-F238E27FC236}">
                <a16:creationId xmlns:a16="http://schemas.microsoft.com/office/drawing/2014/main" id="{4050EF90-8ED3-478C-8B1A-98D0CC55928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2638425" y="2349500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>
                <a:solidFill>
                  <a:srgbClr val="FFFFFF"/>
                </a:solidFill>
              </a:rPr>
              <a:t>A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26633" name="椭圆 11">
            <a:extLst>
              <a:ext uri="{FF2B5EF4-FFF2-40B4-BE49-F238E27FC236}">
                <a16:creationId xmlns:a16="http://schemas.microsoft.com/office/drawing/2014/main" id="{55EB9FE9-3E4C-413E-96A0-B70DECA0695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2638425" y="3206750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>
                <a:solidFill>
                  <a:srgbClr val="FFFFFF"/>
                </a:solidFill>
              </a:rPr>
              <a:t>B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26634" name="椭圆 12">
            <a:extLst>
              <a:ext uri="{FF2B5EF4-FFF2-40B4-BE49-F238E27FC236}">
                <a16:creationId xmlns:a16="http://schemas.microsoft.com/office/drawing/2014/main" id="{D30669E6-BD3A-4272-982B-F4E517C3D85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2638425" y="4064000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>
                <a:solidFill>
                  <a:srgbClr val="FFFFFF"/>
                </a:solidFill>
              </a:rPr>
              <a:t>C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26635" name="椭圆 13">
            <a:extLst>
              <a:ext uri="{FF2B5EF4-FFF2-40B4-BE49-F238E27FC236}">
                <a16:creationId xmlns:a16="http://schemas.microsoft.com/office/drawing/2014/main" id="{73208D0F-051B-4825-B856-9B2935C1E21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2638425" y="4921250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>
                <a:solidFill>
                  <a:srgbClr val="FFFFFF"/>
                </a:solidFill>
              </a:rPr>
              <a:t>D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26636" name="矩形: 圆角 14">
            <a:extLst>
              <a:ext uri="{FF2B5EF4-FFF2-40B4-BE49-F238E27FC236}">
                <a16:creationId xmlns:a16="http://schemas.microsoft.com/office/drawing/2014/main" id="{2A330B5C-71D2-4034-BDCB-FD46FE5D47E3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453313" y="4873626"/>
            <a:ext cx="1543050" cy="411163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>
                <a:solidFill>
                  <a:srgbClr val="FFFFFF"/>
                </a:solidFill>
              </a:rPr>
              <a:t>提交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30F262-1BF8-42AA-ACE7-FF21EFF0F56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21607" y="1620040"/>
            <a:ext cx="3050994" cy="216114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B9B55954-DFBA-4877-8AB2-C2646EA5D8A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AE115A4C-123B-4EBF-8EAF-425B3600308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639" name="ColorBlock">
              <a:extLst>
                <a:ext uri="{FF2B5EF4-FFF2-40B4-BE49-F238E27FC236}">
                  <a16:creationId xmlns:a16="http://schemas.microsoft.com/office/drawing/2014/main" id="{02552734-C37A-4569-AC05-B37DD3279C35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-1524000" y="0"/>
              <a:ext cx="2540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0">
                <a:solidFill>
                  <a:srgbClr val="FFFFFF"/>
                </a:solidFill>
              </a:endParaRPr>
            </a:p>
          </p:txBody>
        </p:sp>
        <p:sp>
          <p:nvSpPr>
            <p:cNvPr id="26640" name="TypeText">
              <a:extLst>
                <a:ext uri="{FF2B5EF4-FFF2-40B4-BE49-F238E27FC236}">
                  <a16:creationId xmlns:a16="http://schemas.microsoft.com/office/drawing/2014/main" id="{0CD97C0F-A008-4DAD-85CF-EEFACA7AE825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-1270000" y="0"/>
              <a:ext cx="1270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latin typeface="华文楷体" panose="02010600040101010101" pitchFamily="2" charset="-122"/>
                  <a:ea typeface="华文楷体" panose="02010600040101010101" pitchFamily="2" charset="-122"/>
                </a:rPr>
                <a:t>单选题</a:t>
              </a:r>
            </a:p>
          </p:txBody>
        </p:sp>
        <p:sp>
          <p:nvSpPr>
            <p:cNvPr id="5" name="TipText">
              <a:extLst>
                <a:ext uri="{FF2B5EF4-FFF2-40B4-BE49-F238E27FC236}">
                  <a16:creationId xmlns:a16="http://schemas.microsoft.com/office/drawing/2014/main" id="{70D611C2-39C4-4811-BB4E-6E4DEFF9376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685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0.5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6AF7E60-6448-4986-9703-7933C53679F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矩形 5">
            <a:extLst>
              <a:ext uri="{FF2B5EF4-FFF2-40B4-BE49-F238E27FC236}">
                <a16:creationId xmlns:a16="http://schemas.microsoft.com/office/drawing/2014/main" id="{6300E450-4652-475A-8776-853A6C203AA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1143000"/>
            <a:ext cx="29718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_______V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180" name="矩形 6">
            <a:extLst>
              <a:ext uri="{FF2B5EF4-FFF2-40B4-BE49-F238E27FC236}">
                <a16:creationId xmlns:a16="http://schemas.microsoft.com/office/drawing/2014/main" id="{D237C35C-E781-4750-ABEA-AD71EAB1C00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52800" y="2786064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6</a:t>
            </a:r>
            <a:endParaRPr lang="zh-CN" altLang="en-US" sz="2600" b="0"/>
          </a:p>
        </p:txBody>
      </p:sp>
      <p:sp>
        <p:nvSpPr>
          <p:cNvPr id="50181" name="矩形 7">
            <a:extLst>
              <a:ext uri="{FF2B5EF4-FFF2-40B4-BE49-F238E27FC236}">
                <a16:creationId xmlns:a16="http://schemas.microsoft.com/office/drawing/2014/main" id="{50742460-9C5B-458B-9750-8711B8B0E94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52800" y="3643314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60</a:t>
            </a:r>
            <a:endParaRPr lang="zh-CN" altLang="en-US" sz="2600" b="0"/>
          </a:p>
        </p:txBody>
      </p:sp>
      <p:sp>
        <p:nvSpPr>
          <p:cNvPr id="50182" name="矩形 8">
            <a:extLst>
              <a:ext uri="{FF2B5EF4-FFF2-40B4-BE49-F238E27FC236}">
                <a16:creationId xmlns:a16="http://schemas.microsoft.com/office/drawing/2014/main" id="{EA8C10A9-78C1-424D-AF2B-BAD3DA089FD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4500564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-60</a:t>
            </a:r>
            <a:endParaRPr lang="zh-CN" altLang="en-US" sz="2600" b="0"/>
          </a:p>
        </p:txBody>
      </p:sp>
      <p:sp>
        <p:nvSpPr>
          <p:cNvPr id="50183" name="矩形 9">
            <a:extLst>
              <a:ext uri="{FF2B5EF4-FFF2-40B4-BE49-F238E27FC236}">
                <a16:creationId xmlns:a16="http://schemas.microsoft.com/office/drawing/2014/main" id="{478830AB-3F33-41B8-A750-63059CF7442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52800" y="5357814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66</a:t>
            </a:r>
            <a:endParaRPr lang="zh-CN" altLang="en-US" sz="2600" b="0"/>
          </a:p>
        </p:txBody>
      </p:sp>
      <p:sp>
        <p:nvSpPr>
          <p:cNvPr id="50184" name="椭圆 10">
            <a:extLst>
              <a:ext uri="{FF2B5EF4-FFF2-40B4-BE49-F238E27FC236}">
                <a16:creationId xmlns:a16="http://schemas.microsoft.com/office/drawing/2014/main" id="{A3E830FA-6837-48FA-804A-0C5EE146B983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2638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A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50185" name="椭圆 11">
            <a:extLst>
              <a:ext uri="{FF2B5EF4-FFF2-40B4-BE49-F238E27FC236}">
                <a16:creationId xmlns:a16="http://schemas.microsoft.com/office/drawing/2014/main" id="{85175C81-2E6C-4D7C-807D-3B4068D7C17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2638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B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50186" name="椭圆 12">
            <a:extLst>
              <a:ext uri="{FF2B5EF4-FFF2-40B4-BE49-F238E27FC236}">
                <a16:creationId xmlns:a16="http://schemas.microsoft.com/office/drawing/2014/main" id="{86EA8CEC-FE96-46B3-9938-239ACCA3D02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2638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C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50187" name="椭圆 13">
            <a:extLst>
              <a:ext uri="{FF2B5EF4-FFF2-40B4-BE49-F238E27FC236}">
                <a16:creationId xmlns:a16="http://schemas.microsoft.com/office/drawing/2014/main" id="{64EB522A-AA6E-4096-99CF-40A31E1B832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2638425" y="54213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D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50188" name="矩形: 圆角 14">
            <a:extLst>
              <a:ext uri="{FF2B5EF4-FFF2-40B4-BE49-F238E27FC236}">
                <a16:creationId xmlns:a16="http://schemas.microsoft.com/office/drawing/2014/main" id="{ED0B55D0-D276-4624-A175-24E1CA5969B0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696200" y="5357814"/>
            <a:ext cx="1543050" cy="35718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0">
                <a:solidFill>
                  <a:srgbClr val="FFFFFF"/>
                </a:solidFill>
              </a:rPr>
              <a:t>提交</a:t>
            </a:r>
          </a:p>
        </p:txBody>
      </p:sp>
      <p:pic>
        <p:nvPicPr>
          <p:cNvPr id="50190" name="图片 18">
            <a:extLst>
              <a:ext uri="{FF2B5EF4-FFF2-40B4-BE49-F238E27FC236}">
                <a16:creationId xmlns:a16="http://schemas.microsoft.com/office/drawing/2014/main" id="{F47C2000-9460-460C-AD39-6A955ECCD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739775"/>
            <a:ext cx="3690938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315BCDFF-7449-47C4-8924-24C3CF1A37A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09C9B54F-62F0-4C84-A368-AE1608D5064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191" name="ColorBlock">
              <a:extLst>
                <a:ext uri="{FF2B5EF4-FFF2-40B4-BE49-F238E27FC236}">
                  <a16:creationId xmlns:a16="http://schemas.microsoft.com/office/drawing/2014/main" id="{2FD08CE9-0C82-4586-B891-EE0311C0D108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-1524000" y="0"/>
              <a:ext cx="2540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50192" name="TypeText">
              <a:extLst>
                <a:ext uri="{FF2B5EF4-FFF2-40B4-BE49-F238E27FC236}">
                  <a16:creationId xmlns:a16="http://schemas.microsoft.com/office/drawing/2014/main" id="{FB854BDD-69B4-4E8C-858F-1CB9B3C23FE0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-1270000" y="0"/>
              <a:ext cx="1270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>
                  <a:latin typeface="华文楷体" panose="02010600040101010101" pitchFamily="2" charset="-122"/>
                  <a:ea typeface="华文楷体" panose="02010600040101010101" pitchFamily="2" charset="-122"/>
                </a:rPr>
                <a:t>单选题</a:t>
              </a:r>
            </a:p>
          </p:txBody>
        </p:sp>
        <p:sp>
          <p:nvSpPr>
            <p:cNvPr id="5" name="TipText">
              <a:extLst>
                <a:ext uri="{FF2B5EF4-FFF2-40B4-BE49-F238E27FC236}">
                  <a16:creationId xmlns:a16="http://schemas.microsoft.com/office/drawing/2014/main" id="{23985B20-3911-43C6-9D03-57DF81EFB0CD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0.5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5897565-B057-4394-80F7-D6F05A6EFDF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5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008000"/>
      </a:hlink>
      <a:folHlink>
        <a:srgbClr val="0080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80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297</Words>
  <Application>Microsoft Office PowerPoint</Application>
  <PresentationFormat>宽屏</PresentationFormat>
  <Paragraphs>62</Paragraphs>
  <Slides>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Gungsuh</vt:lpstr>
      <vt:lpstr>Microsoft Yahei</vt:lpstr>
      <vt:lpstr>等线</vt:lpstr>
      <vt:lpstr>华文行楷</vt:lpstr>
      <vt:lpstr>华文楷体</vt:lpstr>
      <vt:lpstr>楷体</vt:lpstr>
      <vt:lpstr>宋体</vt:lpstr>
      <vt:lpstr>Arial</vt:lpstr>
      <vt:lpstr>Impact</vt:lpstr>
      <vt:lpstr>Symbol</vt:lpstr>
      <vt:lpstr>Times New Roman</vt:lpstr>
      <vt:lpstr>Wingdings</vt:lpstr>
      <vt:lpstr>Office 主题​​</vt:lpstr>
      <vt:lpstr>默认设计模板</vt:lpstr>
      <vt:lpstr>Equation</vt:lpstr>
      <vt:lpstr>试用2b法求电流U。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jxf</dc:creator>
  <cp:lastModifiedBy>jxf</cp:lastModifiedBy>
  <cp:revision>18</cp:revision>
  <dcterms:created xsi:type="dcterms:W3CDTF">2018-09-18T00:03:11Z</dcterms:created>
  <dcterms:modified xsi:type="dcterms:W3CDTF">2018-09-18T05:41:26Z</dcterms:modified>
</cp:coreProperties>
</file>