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4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8B36E-33A0-4993-A5C4-0F67ECD37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496484"/>
            <a:ext cx="4286250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0682E4-8EAA-4E7B-863F-71DBB25DE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4802718"/>
            <a:ext cx="4286250" cy="220768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8F17E-B030-4101-A89A-4DC031F5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70CE-047A-46C3-A301-D00FF033F6A1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E2C79-8167-4C8D-948F-70AA897F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5D859-D65A-41C5-BE19-20AC2D1D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5002-056E-451F-89D7-034EFE0B6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6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94A01-FF3D-4E8E-8937-95E28826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FA5061-4D1A-4704-9C9E-29B1A5301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D3198-427A-43AA-8DE9-E7948229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70CE-047A-46C3-A301-D00FF033F6A1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E5B40-CA9A-4FAA-B1B6-CCA9C4E2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4812C-AF74-478B-B886-D76F107E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5002-056E-451F-89D7-034EFE0B6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4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DD63E9-74E2-43DF-B4BE-EEECCC2CC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089797" y="486833"/>
            <a:ext cx="1232297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58BEB-F3B1-44CF-8E1E-0ABC43701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2906" y="486833"/>
            <a:ext cx="3625453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A2520-C45D-4E6E-BE63-8547BDA3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70CE-047A-46C3-A301-D00FF033F6A1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6801A-3686-477B-AD06-3C8CF0A6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EE4F8-9D11-4905-8103-08061BEB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5002-056E-451F-89D7-034EFE0B6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8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831AD-B7C8-4773-97B2-0C7C7BF3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C95F2-9131-4756-9B55-8EC06CD6E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EB216-1652-4374-832F-C6E5F95A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70CE-047A-46C3-A301-D00FF033F6A1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0D799-0B2E-4A28-8A9B-A1F468BE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7C99E-6138-4AD9-9496-A2CA7335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5002-056E-451F-89D7-034EFE0B6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27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97F5E-8C0F-4E58-A2C4-936B37B1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30" y="2279651"/>
            <a:ext cx="4929188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C66C6-7EDF-424D-AC56-94C9FB21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930" y="6119285"/>
            <a:ext cx="4929188" cy="2000249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D86E4-5436-454A-99BC-75EA9227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70CE-047A-46C3-A301-D00FF033F6A1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7B735-6369-4DF4-B06B-36AEB9F2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957C8-79A0-4CF1-A2DF-5A581DE3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5002-056E-451F-89D7-034EFE0B6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20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C475C-2048-4908-9A4B-B8E010BE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071A4-F319-4B3F-AC90-F2F91DECA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907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A99FD3-317B-463A-8667-B4DBFFC17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3219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0AE852-9CE5-417D-9ED8-AE8CEDDD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70CE-047A-46C3-A301-D00FF033F6A1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31E928-AECC-4DBD-BCDA-0D757FF8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677DB6-3FEE-4EAF-8056-B87E737D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5002-056E-451F-89D7-034EFE0B6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67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D7961-E6C2-40FC-910F-926156E0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486834"/>
            <a:ext cx="4929188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5E6748-CE72-4ABF-8651-3466332E0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651" y="2241551"/>
            <a:ext cx="2417713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BC6360-8DF3-4652-B3D0-3C2E6BC59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51" y="3340101"/>
            <a:ext cx="2417713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9A2F1D-0E1A-4A7C-B76D-7D98AFC3E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93220" y="2241551"/>
            <a:ext cx="2429619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10C816-9B7E-4E37-9D68-E4791D4F9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93220" y="3340101"/>
            <a:ext cx="2429619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48ADCE-452F-41EC-892D-494D94C4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70CE-047A-46C3-A301-D00FF033F6A1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5DCB9C-ECE7-4044-AA8F-667B208C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A626DA-81DE-4030-ACD6-271E1429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5002-056E-451F-89D7-034EFE0B6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45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BE415-3127-4B4F-989B-ECD1A979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6500CE-D515-4795-94E9-596C5B66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70CE-047A-46C3-A301-D00FF033F6A1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A0C521-EE13-4B00-BCBB-501793D0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680BAF-A982-409B-961E-460F4787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5002-056E-451F-89D7-034EFE0B6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5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3234EF-4D48-42CC-B6DD-2608A8E1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70CE-047A-46C3-A301-D00FF033F6A1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A0D757-A9E2-40DB-B305-E2D2F50D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4B9314-4CE3-44AE-A4BA-19C129AD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5002-056E-451F-89D7-034EFE0B6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4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680EF-E66D-4FB5-ABE4-C601F9C2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E4577-920D-44F9-9397-A07B632D8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9101BA-3040-4535-A504-ADAF4AE3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0C853B-0EBD-4EAC-91CB-B14940E6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70CE-047A-46C3-A301-D00FF033F6A1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F3F05B-0AA6-4299-92A4-E7FB9EDE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DDD07B-4CA4-4809-86F2-EAA750CD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5002-056E-451F-89D7-034EFE0B6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8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3DAE2-3B17-4950-9130-342E8414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2A2CB4-002F-429F-A72D-7A7797231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2F591-9794-4865-8290-DB90E6312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857313-8A33-466F-902B-6FCFDC9D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70CE-047A-46C3-A301-D00FF033F6A1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0B5C5F-777F-4563-92C6-F61EDF10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4E2EA-A731-4ABD-BD9A-754A01A4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5002-056E-451F-89D7-034EFE0B6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8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BDB38B-C189-48BC-A7F2-9CBDFA64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7" y="486834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0498E-40A1-4833-A7C7-F419BFBC8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07" y="2434167"/>
            <a:ext cx="492918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914F2-6E36-4CEF-B177-DA2195437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2907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070CE-047A-46C3-A301-D00FF033F6A1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330E5-A28A-4DBA-B60E-D4FA6977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93094" y="8475135"/>
            <a:ext cx="192881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64C8A-48F2-49C6-A21B-938958F2F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6219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F5002-056E-451F-89D7-034EFE0B6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240F5-31C5-42C5-B7E5-DE146BAD7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248835"/>
            <a:ext cx="4286250" cy="48471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“输入电阻”概念推送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036B2B5-D03A-4D59-A096-D444BA2A4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1733550"/>
            <a:ext cx="1943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kumimoji="1" lang="zh-CN" altLang="en-US" sz="2400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</a:t>
            </a:r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BFE501F5-20C3-4D88-A4C0-2F5A7B95BCE5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2218265"/>
            <a:ext cx="2770188" cy="1584325"/>
            <a:chOff x="1701" y="935"/>
            <a:chExt cx="1586" cy="998"/>
          </a:xfrm>
        </p:grpSpPr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2FD95DE7-5714-4BE1-A055-B128EC781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981"/>
              <a:ext cx="635" cy="9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不含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独立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电源</a:t>
              </a:r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28A99DE6-1A42-42F1-9916-93658C7AE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117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A11D69FA-3470-45B0-BDD6-E5FEC2FA2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706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3C2610E9-8DE8-449A-84B8-FB1581569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1026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45588F87-F65D-4F32-AD0B-70B8015C0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93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+</a:t>
              </a:r>
            </a:p>
          </p:txBody>
        </p:sp>
        <p:sp>
          <p:nvSpPr>
            <p:cNvPr id="20" name="Text Box 12">
              <a:extLst>
                <a:ext uri="{FF2B5EF4-FFF2-40B4-BE49-F238E27FC236}">
                  <a16:creationId xmlns:a16="http://schemas.microsoft.com/office/drawing/2014/main" id="{6D31CB6B-4AD7-46B4-89CF-2E0A0A217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52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-</a:t>
              </a:r>
            </a:p>
          </p:txBody>
        </p:sp>
        <p:sp>
          <p:nvSpPr>
            <p:cNvPr id="21" name="Text Box 13">
              <a:extLst>
                <a:ext uri="{FF2B5EF4-FFF2-40B4-BE49-F238E27FC236}">
                  <a16:creationId xmlns:a16="http://schemas.microsoft.com/office/drawing/2014/main" id="{ED834A1D-2A31-4D86-A5E2-B2E28FECF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20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u</a:t>
              </a:r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8475169E-AE81-43E7-B054-825587386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071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</a:p>
          </p:txBody>
        </p:sp>
      </p:grpSp>
      <p:grpSp>
        <p:nvGrpSpPr>
          <p:cNvPr id="23" name="Group 15">
            <a:extLst>
              <a:ext uri="{FF2B5EF4-FFF2-40B4-BE49-F238E27FC236}">
                <a16:creationId xmlns:a16="http://schemas.microsoft.com/office/drawing/2014/main" id="{82587553-629C-47F0-99F8-F3EF1B79D50B}"/>
              </a:ext>
            </a:extLst>
          </p:cNvPr>
          <p:cNvGrpSpPr>
            <a:grpSpLocks/>
          </p:cNvGrpSpPr>
          <p:nvPr/>
        </p:nvGrpSpPr>
        <p:grpSpPr bwMode="auto">
          <a:xfrm>
            <a:off x="3423700" y="2490255"/>
            <a:ext cx="1086662" cy="649287"/>
            <a:chOff x="3560" y="935"/>
            <a:chExt cx="1270" cy="409"/>
          </a:xfrm>
        </p:grpSpPr>
        <p:sp>
          <p:nvSpPr>
            <p:cNvPr id="24" name="AutoShape 16">
              <a:extLst>
                <a:ext uri="{FF2B5EF4-FFF2-40B4-BE49-F238E27FC236}">
                  <a16:creationId xmlns:a16="http://schemas.microsoft.com/office/drawing/2014/main" id="{1E2DF8C3-E90D-40E2-9369-091817AA5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254"/>
              <a:ext cx="1043" cy="90"/>
            </a:xfrm>
            <a:prstGeom prst="leftArrow">
              <a:avLst>
                <a:gd name="adj1" fmla="val 50000"/>
                <a:gd name="adj2" fmla="val 289722"/>
              </a:avLst>
            </a:prstGeom>
            <a:solidFill>
              <a:srgbClr val="00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" name="Text Box 17">
              <a:extLst>
                <a:ext uri="{FF2B5EF4-FFF2-40B4-BE49-F238E27FC236}">
                  <a16:creationId xmlns:a16="http://schemas.microsoft.com/office/drawing/2014/main" id="{718E1468-3C90-4423-99AB-97E4F8B34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935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输入电阻</a:t>
              </a:r>
            </a:p>
          </p:txBody>
        </p:sp>
      </p:grpSp>
      <p:graphicFrame>
        <p:nvGraphicFramePr>
          <p:cNvPr id="26" name="Object 18">
            <a:extLst>
              <a:ext uri="{FF2B5EF4-FFF2-40B4-BE49-F238E27FC236}">
                <a16:creationId xmlns:a16="http://schemas.microsoft.com/office/drawing/2014/main" id="{4832E12D-3662-42D4-98C7-F22F618751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294000"/>
              </p:ext>
            </p:extLst>
          </p:nvPr>
        </p:nvGraphicFramePr>
        <p:xfrm>
          <a:off x="4394850" y="2378335"/>
          <a:ext cx="1241436" cy="1063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公式" r:id="rId3" imgW="514340" imgH="437974" progId="Equation.3">
                  <p:embed/>
                </p:oleObj>
              </mc:Choice>
              <mc:Fallback>
                <p:oleObj name="公式" r:id="rId3" imgW="514340" imgH="437974" progId="Equation.3">
                  <p:embed/>
                  <p:pic>
                    <p:nvPicPr>
                      <p:cNvPr id="267282" name="Object 18">
                        <a:extLst>
                          <a:ext uri="{FF2B5EF4-FFF2-40B4-BE49-F238E27FC236}">
                            <a16:creationId xmlns:a16="http://schemas.microsoft.com/office/drawing/2014/main" id="{9EF57782-2165-499E-A130-3B3A188A21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850" y="2378335"/>
                        <a:ext cx="1241436" cy="1063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9">
            <a:extLst>
              <a:ext uri="{FF2B5EF4-FFF2-40B4-BE49-F238E27FC236}">
                <a16:creationId xmlns:a16="http://schemas.microsoft.com/office/drawing/2014/main" id="{AB2077F8-680F-4CCD-BF37-79BB711AA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29875"/>
            <a:ext cx="2952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400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计算方法</a:t>
            </a:r>
          </a:p>
        </p:txBody>
      </p:sp>
      <p:sp>
        <p:nvSpPr>
          <p:cNvPr id="31" name="Text Box 21">
            <a:extLst>
              <a:ext uri="{FF2B5EF4-FFF2-40B4-BE49-F238E27FC236}">
                <a16:creationId xmlns:a16="http://schemas.microsoft.com/office/drawing/2014/main" id="{5B6EB890-108E-4F8B-B696-455B8A6A7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5614224"/>
            <a:ext cx="563628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FontTx/>
              <a:buAutoNum type="circleNumDbPlain" startAt="2"/>
            </a:pPr>
            <a:r>
              <a:rPr lang="zh-CN" altLang="en-US" sz="2400" b="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加压（流）求流（压）法。</a:t>
            </a:r>
            <a:r>
              <a:rPr lang="zh-CN" altLang="en-US" sz="2400" b="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对含有受控源和电阻的二端电路</a:t>
            </a: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，用加压、加流法求输入电阻，即在端口加电压源，求得电流，或在端口加电流源，求得电压，得其比值。</a:t>
            </a:r>
            <a:endParaRPr lang="en-US" altLang="zh-CN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Text Box 20">
            <a:extLst>
              <a:ext uri="{FF2B5EF4-FFF2-40B4-BE49-F238E27FC236}">
                <a16:creationId xmlns:a16="http://schemas.microsoft.com/office/drawing/2014/main" id="{481666B6-9E19-416B-9AC8-3E4EC895E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51" y="4167309"/>
            <a:ext cx="5240998" cy="149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如果一端口内部仅含电阻，则应用电阻的串、并联和</a:t>
            </a:r>
            <a:r>
              <a:rPr kumimoji="1"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-Y</a:t>
            </a:r>
            <a:r>
              <a:rPr kumimoji="1" lang="zh-CN" altLang="en-US" sz="24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变换等方法求它的等效电阻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11658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31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3">
            <a:extLst>
              <a:ext uri="{FF2B5EF4-FFF2-40B4-BE49-F238E27FC236}">
                <a16:creationId xmlns:a16="http://schemas.microsoft.com/office/drawing/2014/main" id="{B5772B64-F531-41EE-9448-F9DBE6FC4EDD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3502025"/>
            <a:ext cx="3012900" cy="1698625"/>
            <a:chOff x="1701" y="863"/>
            <a:chExt cx="1586" cy="1070"/>
          </a:xfrm>
        </p:grpSpPr>
        <p:sp>
          <p:nvSpPr>
            <p:cNvPr id="20" name="Rectangle 44">
              <a:extLst>
                <a:ext uri="{FF2B5EF4-FFF2-40B4-BE49-F238E27FC236}">
                  <a16:creationId xmlns:a16="http://schemas.microsoft.com/office/drawing/2014/main" id="{A7B123E5-3388-4B12-95C1-300210B71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981"/>
              <a:ext cx="635" cy="9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不含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独立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电源</a:t>
              </a:r>
            </a:p>
          </p:txBody>
        </p:sp>
        <p:sp>
          <p:nvSpPr>
            <p:cNvPr id="21" name="Line 45">
              <a:extLst>
                <a:ext uri="{FF2B5EF4-FFF2-40B4-BE49-F238E27FC236}">
                  <a16:creationId xmlns:a16="http://schemas.microsoft.com/office/drawing/2014/main" id="{E39AED61-1444-4A94-AF51-1C4C0031B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117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46">
              <a:extLst>
                <a:ext uri="{FF2B5EF4-FFF2-40B4-BE49-F238E27FC236}">
                  <a16:creationId xmlns:a16="http://schemas.microsoft.com/office/drawing/2014/main" id="{33426D0C-EC55-4599-A5CF-2B2CDE72A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706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47">
              <a:extLst>
                <a:ext uri="{FF2B5EF4-FFF2-40B4-BE49-F238E27FC236}">
                  <a16:creationId xmlns:a16="http://schemas.microsoft.com/office/drawing/2014/main" id="{07D4CD8D-6E24-44A3-A991-52183BBE04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1026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48">
              <a:extLst>
                <a:ext uri="{FF2B5EF4-FFF2-40B4-BE49-F238E27FC236}">
                  <a16:creationId xmlns:a16="http://schemas.microsoft.com/office/drawing/2014/main" id="{C38B250D-3D13-429D-A871-9A5F5C615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" y="863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5" name="Text Box 49">
              <a:extLst>
                <a:ext uri="{FF2B5EF4-FFF2-40B4-BE49-F238E27FC236}">
                  <a16:creationId xmlns:a16="http://schemas.microsoft.com/office/drawing/2014/main" id="{FA0929AE-D08D-4712-8A57-85FB3C87E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52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26" name="Text Box 50">
              <a:extLst>
                <a:ext uri="{FF2B5EF4-FFF2-40B4-BE49-F238E27FC236}">
                  <a16:creationId xmlns:a16="http://schemas.microsoft.com/office/drawing/2014/main" id="{97D76079-96C6-4DFB-B9D7-938B14042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20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27" name="Text Box 51">
              <a:extLst>
                <a:ext uri="{FF2B5EF4-FFF2-40B4-BE49-F238E27FC236}">
                  <a16:creationId xmlns:a16="http://schemas.microsoft.com/office/drawing/2014/main" id="{FA0BDE82-C14E-4CD7-8ECB-D75A3A388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071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28" name="Group 63">
            <a:extLst>
              <a:ext uri="{FF2B5EF4-FFF2-40B4-BE49-F238E27FC236}">
                <a16:creationId xmlns:a16="http://schemas.microsoft.com/office/drawing/2014/main" id="{99293E86-9EB8-4EB1-94A5-FAF6C7A0B902}"/>
              </a:ext>
            </a:extLst>
          </p:cNvPr>
          <p:cNvGrpSpPr>
            <a:grpSpLocks/>
          </p:cNvGrpSpPr>
          <p:nvPr/>
        </p:nvGrpSpPr>
        <p:grpSpPr bwMode="auto">
          <a:xfrm>
            <a:off x="2762250" y="3448050"/>
            <a:ext cx="1188000" cy="1441450"/>
            <a:chOff x="1824" y="2064"/>
            <a:chExt cx="720" cy="908"/>
          </a:xfrm>
        </p:grpSpPr>
        <p:grpSp>
          <p:nvGrpSpPr>
            <p:cNvPr id="29" name="Group 52">
              <a:extLst>
                <a:ext uri="{FF2B5EF4-FFF2-40B4-BE49-F238E27FC236}">
                  <a16:creationId xmlns:a16="http://schemas.microsoft.com/office/drawing/2014/main" id="{39F3A444-1580-4ED6-8357-05DDD5FBC5C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160" y="2492"/>
              <a:ext cx="384" cy="384"/>
              <a:chOff x="2544" y="1680"/>
              <a:chExt cx="384" cy="384"/>
            </a:xfrm>
          </p:grpSpPr>
          <p:sp>
            <p:nvSpPr>
              <p:cNvPr id="33" name="Oval 53">
                <a:extLst>
                  <a:ext uri="{FF2B5EF4-FFF2-40B4-BE49-F238E27FC236}">
                    <a16:creationId xmlns:a16="http://schemas.microsoft.com/office/drawing/2014/main" id="{B3F07347-B35D-41CD-8785-4F3404B59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54">
                <a:extLst>
                  <a:ext uri="{FF2B5EF4-FFF2-40B4-BE49-F238E27FC236}">
                    <a16:creationId xmlns:a16="http://schemas.microsoft.com/office/drawing/2014/main" id="{A7344461-2B6C-4783-90EC-681970528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" name="Arc 55">
              <a:extLst>
                <a:ext uri="{FF2B5EF4-FFF2-40B4-BE49-F238E27FC236}">
                  <a16:creationId xmlns:a16="http://schemas.microsoft.com/office/drawing/2014/main" id="{357A0F4A-58DE-426C-A20F-386EA95D3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348"/>
              <a:ext cx="528" cy="144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Arc 56">
              <a:extLst>
                <a:ext uri="{FF2B5EF4-FFF2-40B4-BE49-F238E27FC236}">
                  <a16:creationId xmlns:a16="http://schemas.microsoft.com/office/drawing/2014/main" id="{15F61342-935A-41B3-BBD8-EBA4A3447E1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24" y="2876"/>
              <a:ext cx="528" cy="96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 Box 62">
              <a:extLst>
                <a:ext uri="{FF2B5EF4-FFF2-40B4-BE49-F238E27FC236}">
                  <a16:creationId xmlns:a16="http://schemas.microsoft.com/office/drawing/2014/main" id="{3A530F1E-1D7E-4A93-BD15-0495FBE90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baseline="-250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64">
            <a:extLst>
              <a:ext uri="{FF2B5EF4-FFF2-40B4-BE49-F238E27FC236}">
                <a16:creationId xmlns:a16="http://schemas.microsoft.com/office/drawing/2014/main" id="{ED6314FB-D8F5-467A-9BFB-371760B7132F}"/>
              </a:ext>
            </a:extLst>
          </p:cNvPr>
          <p:cNvGrpSpPr>
            <a:grpSpLocks/>
          </p:cNvGrpSpPr>
          <p:nvPr/>
        </p:nvGrpSpPr>
        <p:grpSpPr bwMode="auto">
          <a:xfrm>
            <a:off x="3905250" y="3502025"/>
            <a:ext cx="1817187" cy="649288"/>
            <a:chOff x="3560" y="935"/>
            <a:chExt cx="1270" cy="409"/>
          </a:xfrm>
        </p:grpSpPr>
        <p:sp>
          <p:nvSpPr>
            <p:cNvPr id="36" name="AutoShape 65">
              <a:extLst>
                <a:ext uri="{FF2B5EF4-FFF2-40B4-BE49-F238E27FC236}">
                  <a16:creationId xmlns:a16="http://schemas.microsoft.com/office/drawing/2014/main" id="{D86820AB-96A7-49C4-8402-327C26E67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254"/>
              <a:ext cx="1043" cy="90"/>
            </a:xfrm>
            <a:prstGeom prst="leftArrow">
              <a:avLst>
                <a:gd name="adj1" fmla="val 50000"/>
                <a:gd name="adj2" fmla="val 289722"/>
              </a:avLst>
            </a:prstGeom>
            <a:solidFill>
              <a:srgbClr val="00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66">
              <a:extLst>
                <a:ext uri="{FF2B5EF4-FFF2-40B4-BE49-F238E27FC236}">
                  <a16:creationId xmlns:a16="http://schemas.microsoft.com/office/drawing/2014/main" id="{AAE04A76-7A35-45D9-9F02-C30C71C53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935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加流求压</a:t>
              </a:r>
            </a:p>
          </p:txBody>
        </p:sp>
      </p:grpSp>
      <p:graphicFrame>
        <p:nvGraphicFramePr>
          <p:cNvPr id="38" name="Object 16">
            <a:extLst>
              <a:ext uri="{FF2B5EF4-FFF2-40B4-BE49-F238E27FC236}">
                <a16:creationId xmlns:a16="http://schemas.microsoft.com/office/drawing/2014/main" id="{A8B38300-1957-4AA9-AB84-2E769C179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054772"/>
              </p:ext>
            </p:extLst>
          </p:nvPr>
        </p:nvGraphicFramePr>
        <p:xfrm>
          <a:off x="3513159" y="4737100"/>
          <a:ext cx="196705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752486" imgH="333404" progId="Equation.DSMT4">
                  <p:embed/>
                </p:oleObj>
              </mc:Choice>
              <mc:Fallback>
                <p:oleObj name="Equation" r:id="rId3" imgW="752486" imgH="333404" progId="Equation.DSMT4">
                  <p:embed/>
                  <p:pic>
                    <p:nvPicPr>
                      <p:cNvPr id="281616" name="Object 16">
                        <a:extLst>
                          <a:ext uri="{FF2B5EF4-FFF2-40B4-BE49-F238E27FC236}">
                            <a16:creationId xmlns:a16="http://schemas.microsoft.com/office/drawing/2014/main" id="{1AE9DACA-C16E-4A78-9A67-42E3CB215A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59" y="4737100"/>
                        <a:ext cx="196705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20">
            <a:extLst>
              <a:ext uri="{FF2B5EF4-FFF2-40B4-BE49-F238E27FC236}">
                <a16:creationId xmlns:a16="http://schemas.microsoft.com/office/drawing/2014/main" id="{78525470-74B0-4C7C-961A-A10BA398F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00" y="5862759"/>
            <a:ext cx="54473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</a:t>
            </a:r>
            <a:r>
              <a:rPr lang="zh-CN" altLang="en-US" sz="2400" b="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：（</a:t>
            </a:r>
            <a:r>
              <a:rPr lang="en-US" altLang="zh-CN" sz="2400" b="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400" b="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）</a:t>
            </a:r>
            <a:r>
              <a:rPr lang="zh-CN" altLang="en-US" sz="2400" b="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输入电阻和等效电阻有何区别？（</a:t>
            </a:r>
            <a:r>
              <a:rPr lang="en-US" altLang="zh-CN" sz="2400" b="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）输入电阻是电压与电流的比值，与施加的电压源或施加的电流源大小有关吗？（</a:t>
            </a:r>
            <a:r>
              <a:rPr lang="en-US" altLang="zh-CN" sz="2400" b="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b="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）你能想到什么方法求输入电阻？</a:t>
            </a:r>
            <a:endParaRPr kumimoji="1" lang="zh-CN" altLang="en-US" b="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0" name="Group 4">
            <a:extLst>
              <a:ext uri="{FF2B5EF4-FFF2-40B4-BE49-F238E27FC236}">
                <a16:creationId xmlns:a16="http://schemas.microsoft.com/office/drawing/2014/main" id="{E24DBA7C-2763-4F64-B9A9-57C713BDE809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631825"/>
            <a:ext cx="2822575" cy="1717675"/>
            <a:chOff x="1701" y="851"/>
            <a:chExt cx="1586" cy="1082"/>
          </a:xfrm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52EAA3EE-5470-4B51-8A72-4E59D952A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981"/>
              <a:ext cx="635" cy="9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不含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独立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电源</a:t>
              </a:r>
            </a:p>
          </p:txBody>
        </p:sp>
        <p:sp>
          <p:nvSpPr>
            <p:cNvPr id="42" name="Line 6">
              <a:extLst>
                <a:ext uri="{FF2B5EF4-FFF2-40B4-BE49-F238E27FC236}">
                  <a16:creationId xmlns:a16="http://schemas.microsoft.com/office/drawing/2014/main" id="{20B934A9-6903-4DB2-9F25-FD52D74C3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117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7">
              <a:extLst>
                <a:ext uri="{FF2B5EF4-FFF2-40B4-BE49-F238E27FC236}">
                  <a16:creationId xmlns:a16="http://schemas.microsoft.com/office/drawing/2014/main" id="{3EF670E8-DEBC-4760-BEDD-4F27B1584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706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8">
              <a:extLst>
                <a:ext uri="{FF2B5EF4-FFF2-40B4-BE49-F238E27FC236}">
                  <a16:creationId xmlns:a16="http://schemas.microsoft.com/office/drawing/2014/main" id="{C2765575-C05E-4A66-AE45-C1A4A6175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1026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5284E340-A57A-4D4D-9AA4-A4B3481FD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" y="851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056CD1F6-2E8D-4805-8FAB-78591AEAD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52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92919717-459A-4E25-9AD1-594B06EE1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20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483C96A1-55DC-4C83-9DDB-412E6F757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071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49" name="Group 59">
            <a:extLst>
              <a:ext uri="{FF2B5EF4-FFF2-40B4-BE49-F238E27FC236}">
                <a16:creationId xmlns:a16="http://schemas.microsoft.com/office/drawing/2014/main" id="{A141E40C-0D27-4219-92A3-2485BEEF21D7}"/>
              </a:ext>
            </a:extLst>
          </p:cNvPr>
          <p:cNvGrpSpPr>
            <a:grpSpLocks/>
          </p:cNvGrpSpPr>
          <p:nvPr/>
        </p:nvGrpSpPr>
        <p:grpSpPr bwMode="auto">
          <a:xfrm>
            <a:off x="2457450" y="833438"/>
            <a:ext cx="1228725" cy="1433512"/>
            <a:chOff x="1872" y="681"/>
            <a:chExt cx="774" cy="903"/>
          </a:xfrm>
        </p:grpSpPr>
        <p:grpSp>
          <p:nvGrpSpPr>
            <p:cNvPr id="50" name="Group 34">
              <a:extLst>
                <a:ext uri="{FF2B5EF4-FFF2-40B4-BE49-F238E27FC236}">
                  <a16:creationId xmlns:a16="http://schemas.microsoft.com/office/drawing/2014/main" id="{C64E454D-394C-4F60-B8AE-B405DBC15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960"/>
              <a:ext cx="384" cy="384"/>
              <a:chOff x="2544" y="1680"/>
              <a:chExt cx="384" cy="384"/>
            </a:xfrm>
          </p:grpSpPr>
          <p:sp>
            <p:nvSpPr>
              <p:cNvPr id="55" name="Oval 35">
                <a:extLst>
                  <a:ext uri="{FF2B5EF4-FFF2-40B4-BE49-F238E27FC236}">
                    <a16:creationId xmlns:a16="http://schemas.microsoft.com/office/drawing/2014/main" id="{DBB23E41-891E-4FC5-95A8-F56091A56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Line 36">
                <a:extLst>
                  <a:ext uri="{FF2B5EF4-FFF2-40B4-BE49-F238E27FC236}">
                    <a16:creationId xmlns:a16="http://schemas.microsoft.com/office/drawing/2014/main" id="{8D2594D7-9352-460D-A299-699C15F870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" name="Arc 39">
              <a:extLst>
                <a:ext uri="{FF2B5EF4-FFF2-40B4-BE49-F238E27FC236}">
                  <a16:creationId xmlns:a16="http://schemas.microsoft.com/office/drawing/2014/main" id="{60069B51-5B89-4E87-A4AB-5D7AE4F8E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816"/>
              <a:ext cx="528" cy="144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Arc 40">
              <a:extLst>
                <a:ext uri="{FF2B5EF4-FFF2-40B4-BE49-F238E27FC236}">
                  <a16:creationId xmlns:a16="http://schemas.microsoft.com/office/drawing/2014/main" id="{7C0E32F0-0C5A-45BB-A045-818AB8393FB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72" y="1344"/>
              <a:ext cx="528" cy="96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Text Box 41">
              <a:extLst>
                <a:ext uri="{FF2B5EF4-FFF2-40B4-BE49-F238E27FC236}">
                  <a16:creationId xmlns:a16="http://schemas.microsoft.com/office/drawing/2014/main" id="{6883346F-0A38-4B0C-9168-A3E7D76F8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681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4" name="Text Box 42">
              <a:extLst>
                <a:ext uri="{FF2B5EF4-FFF2-40B4-BE49-F238E27FC236}">
                  <a16:creationId xmlns:a16="http://schemas.microsoft.com/office/drawing/2014/main" id="{B446A42E-7695-414D-BFBC-A90E46E71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1257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</p:grpSp>
      <p:sp>
        <p:nvSpPr>
          <p:cNvPr id="57" name="Text Box 60">
            <a:extLst>
              <a:ext uri="{FF2B5EF4-FFF2-40B4-BE49-F238E27FC236}">
                <a16:creationId xmlns:a16="http://schemas.microsoft.com/office/drawing/2014/main" id="{8F76C7A7-6EE9-4A72-BC40-2C9B1F63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50495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endParaRPr lang="en-US" altLang="zh-CN" baseline="-25000">
              <a:solidFill>
                <a:srgbClr val="FF33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8" name="Group 13">
            <a:extLst>
              <a:ext uri="{FF2B5EF4-FFF2-40B4-BE49-F238E27FC236}">
                <a16:creationId xmlns:a16="http://schemas.microsoft.com/office/drawing/2014/main" id="{9A1574BE-AEFD-47E5-9CA2-30C30E074A47}"/>
              </a:ext>
            </a:extLst>
          </p:cNvPr>
          <p:cNvGrpSpPr>
            <a:grpSpLocks/>
          </p:cNvGrpSpPr>
          <p:nvPr/>
        </p:nvGrpSpPr>
        <p:grpSpPr bwMode="auto">
          <a:xfrm>
            <a:off x="3694113" y="381001"/>
            <a:ext cx="1734210" cy="1119187"/>
            <a:chOff x="3560" y="935"/>
            <a:chExt cx="1270" cy="409"/>
          </a:xfrm>
        </p:grpSpPr>
        <p:sp>
          <p:nvSpPr>
            <p:cNvPr id="59" name="AutoShape 14">
              <a:extLst>
                <a:ext uri="{FF2B5EF4-FFF2-40B4-BE49-F238E27FC236}">
                  <a16:creationId xmlns:a16="http://schemas.microsoft.com/office/drawing/2014/main" id="{6E6B7F58-C581-410E-BEDC-80484873C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254"/>
              <a:ext cx="1043" cy="90"/>
            </a:xfrm>
            <a:prstGeom prst="leftArrow">
              <a:avLst>
                <a:gd name="adj1" fmla="val 50000"/>
                <a:gd name="adj2" fmla="val 289722"/>
              </a:avLst>
            </a:prstGeom>
            <a:solidFill>
              <a:srgbClr val="00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Text Box 15">
              <a:extLst>
                <a:ext uri="{FF2B5EF4-FFF2-40B4-BE49-F238E27FC236}">
                  <a16:creationId xmlns:a16="http://schemas.microsoft.com/office/drawing/2014/main" id="{17277EA0-0EED-41C6-B075-CB53E1CB7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935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加压求流</a:t>
              </a:r>
            </a:p>
          </p:txBody>
        </p:sp>
      </p:grpSp>
      <p:graphicFrame>
        <p:nvGraphicFramePr>
          <p:cNvPr id="61" name="Object 67">
            <a:extLst>
              <a:ext uri="{FF2B5EF4-FFF2-40B4-BE49-F238E27FC236}">
                <a16:creationId xmlns:a16="http://schemas.microsoft.com/office/drawing/2014/main" id="{C7405A1D-0F45-40C5-8DB6-F06C926034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476149"/>
              </p:ext>
            </p:extLst>
          </p:nvPr>
        </p:nvGraphicFramePr>
        <p:xfrm>
          <a:off x="3125266" y="2016817"/>
          <a:ext cx="2100981" cy="95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819186" imgH="362009" progId="Equation.DSMT4">
                  <p:embed/>
                </p:oleObj>
              </mc:Choice>
              <mc:Fallback>
                <p:oleObj name="Equation" r:id="rId5" imgW="819186" imgH="362009" progId="Equation.DSMT4">
                  <p:embed/>
                  <p:pic>
                    <p:nvPicPr>
                      <p:cNvPr id="77" name="Object 67">
                        <a:extLst>
                          <a:ext uri="{FF2B5EF4-FFF2-40B4-BE49-F238E27FC236}">
                            <a16:creationId xmlns:a16="http://schemas.microsoft.com/office/drawing/2014/main" id="{66043FD6-9BDE-4D6C-97A3-B6DA3D684C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266" y="2016817"/>
                        <a:ext cx="2100981" cy="953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342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171</Words>
  <Application>Microsoft Office PowerPoint</Application>
  <PresentationFormat>全屏显示(16:10)</PresentationFormat>
  <Paragraphs>34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等线</vt:lpstr>
      <vt:lpstr>等线 Light</vt:lpstr>
      <vt:lpstr>华文楷体</vt:lpstr>
      <vt:lpstr>宋体</vt:lpstr>
      <vt:lpstr>Arial</vt:lpstr>
      <vt:lpstr>Symbol</vt:lpstr>
      <vt:lpstr>Times New Roman</vt:lpstr>
      <vt:lpstr>Wingdings</vt:lpstr>
      <vt:lpstr>Office 主题​​</vt:lpstr>
      <vt:lpstr>公式</vt:lpstr>
      <vt:lpstr>Equation</vt:lpstr>
      <vt:lpstr>“输入电阻”概念推送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“输入电阻”概念推送</dc:title>
  <dc:creator>xiufang jia</dc:creator>
  <cp:lastModifiedBy>xiufang jia</cp:lastModifiedBy>
  <cp:revision>4</cp:revision>
  <dcterms:created xsi:type="dcterms:W3CDTF">2017-09-05T12:46:57Z</dcterms:created>
  <dcterms:modified xsi:type="dcterms:W3CDTF">2017-09-05T13:05:18Z</dcterms:modified>
</cp:coreProperties>
</file>