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79" r:id="rId2"/>
    <p:sldId id="388" r:id="rId3"/>
    <p:sldId id="389" r:id="rId4"/>
    <p:sldId id="392" r:id="rId5"/>
    <p:sldId id="332" r:id="rId6"/>
    <p:sldId id="363" r:id="rId7"/>
    <p:sldId id="333" r:id="rId8"/>
    <p:sldId id="393" r:id="rId9"/>
    <p:sldId id="394" r:id="rId10"/>
    <p:sldId id="335" r:id="rId11"/>
    <p:sldId id="396" r:id="rId12"/>
    <p:sldId id="397" r:id="rId13"/>
    <p:sldId id="412" r:id="rId14"/>
    <p:sldId id="399" r:id="rId15"/>
    <p:sldId id="400" r:id="rId16"/>
    <p:sldId id="401" r:id="rId17"/>
    <p:sldId id="404" r:id="rId18"/>
    <p:sldId id="407" r:id="rId19"/>
    <p:sldId id="405" r:id="rId20"/>
    <p:sldId id="413" r:id="rId21"/>
    <p:sldId id="414" r:id="rId22"/>
    <p:sldId id="419" r:id="rId23"/>
    <p:sldId id="408" r:id="rId24"/>
    <p:sldId id="409" r:id="rId25"/>
    <p:sldId id="380" r:id="rId26"/>
    <p:sldId id="411" r:id="rId27"/>
    <p:sldId id="417" r:id="rId28"/>
    <p:sldId id="418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  <a:srgbClr val="FFFFFF"/>
    <a:srgbClr val="FFFFCC"/>
    <a:srgbClr val="99FFCC"/>
    <a:srgbClr val="99FF99"/>
    <a:srgbClr val="99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5975" autoAdjust="0"/>
  </p:normalViewPr>
  <p:slideViewPr>
    <p:cSldViewPr>
      <p:cViewPr varScale="1">
        <p:scale>
          <a:sx n="68" d="100"/>
          <a:sy n="68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B52FF66A-B4EF-4A76-8D30-C90FFF1B4D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CCA909F2-C34B-47F5-B45A-1CF15AB9C2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005A02C-B453-48DB-A7C2-E7D59F3E2BAA}" type="datetime1">
              <a:rPr lang="zh-CN" altLang="en-US"/>
              <a:pPr>
                <a:defRPr/>
              </a:pPr>
              <a:t>2018/10/12</a:t>
            </a:fld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xmlns="" id="{853DF933-2ACC-488A-84BD-DFF133AEBC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xmlns="" id="{30870F60-FC7F-4A72-A9E2-6F7FF21CD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C55E5BE-8AF7-421A-B4A5-DAC0B2D3B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625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086782D5-8820-451E-BF38-281096CB3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B19531E2-BA5C-43F7-AAE1-B046CECD16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A8F2BA7-56EA-425D-93FE-2DA823003F62}" type="datetime1">
              <a:rPr lang="zh-CN" altLang="en-US"/>
              <a:pPr>
                <a:defRPr/>
              </a:pPr>
              <a:t>2018/10/12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AF8DA9E2-A67C-41FA-9A97-E55234B5C9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xmlns="" id="{55798F38-E6A6-4DAD-95D0-D5CEC8A951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xmlns="" id="{D02DA433-FE4F-4551-B928-29494A5561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xmlns="" id="{779BF19C-D679-4F82-B940-9C03D5556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F5B2B32-B911-45BB-8D8C-E4CE2A5FC0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34822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A8F2BA7-56EA-425D-93FE-2DA823003F62}" type="datetime1">
              <a:rPr lang="zh-CN" altLang="en-US" smtClean="0"/>
              <a:pPr>
                <a:defRPr/>
              </a:pPr>
              <a:t>2018/10/12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5B2B32-B911-45BB-8D8C-E4CE2A5FC0E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4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758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549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82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4203B4-EB30-432E-B70E-65F16E22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066526-C633-4D70-AD99-779C62FF8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F143086-E7F1-46D0-B511-F85B940F016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A57B9D6B-F451-42D0-A684-927441E8096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8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990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1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8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12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62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4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27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40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cepu_r2_c1">
            <a:extLst>
              <a:ext uri="{FF2B5EF4-FFF2-40B4-BE49-F238E27FC236}">
                <a16:creationId xmlns:a16="http://schemas.microsoft.com/office/drawing/2014/main" xmlns="" id="{35D4D0DA-FC6A-4247-898D-61F546BA45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80125"/>
            <a:ext cx="2286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xmlns="" id="{280A0005-A86F-4632-8097-408BEB6435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72200" y="6248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u="sng"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电路理论教学研究组</a:t>
            </a:r>
          </a:p>
          <a:p>
            <a:pPr algn="ctr"/>
            <a:r>
              <a:rPr lang="en-US" altLang="zh-CN" sz="1000">
                <a:solidFill>
                  <a:srgbClr val="003366"/>
                </a:solidFill>
                <a:latin typeface="Impact" panose="020B0806030902050204" pitchFamily="34" charset="0"/>
                <a:ea typeface="Gungsuh" panose="02030600000101010101" pitchFamily="18" charset="-127"/>
              </a:rPr>
              <a:t>Circuit Theory Teaching and Research Group</a:t>
            </a:r>
          </a:p>
        </p:txBody>
      </p:sp>
      <p:sp>
        <p:nvSpPr>
          <p:cNvPr id="1028" name="Line 10">
            <a:extLst>
              <a:ext uri="{FF2B5EF4-FFF2-40B4-BE49-F238E27FC236}">
                <a16:creationId xmlns:a16="http://schemas.microsoft.com/office/drawing/2014/main" xmlns="" id="{CB264BE5-79BE-4DF4-8849-6B6380B5AF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2000"/>
            <a:ext cx="3810000" cy="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png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21" Type="http://schemas.openxmlformats.org/officeDocument/2006/relationships/image" Target="../media/image53.e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14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54.tm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21" Type="http://schemas.openxmlformats.org/officeDocument/2006/relationships/image" Target="../media/image55.emf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56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e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3.e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hyperlink" Target="http://www.studychinese.net/dwhy/eeqx/d4.htm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hyperlink" Target="http://www.centrmus.com/cmetech/showtech.php?id=1012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 5">
            <a:extLst>
              <a:ext uri="{FF2B5EF4-FFF2-40B4-BE49-F238E27FC236}">
                <a16:creationId xmlns:a16="http://schemas.microsoft.com/office/drawing/2014/main" xmlns="" id="{9B177512-53E3-49F5-814C-AD2B8215AC81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806450"/>
            <a:ext cx="6697663" cy="1555750"/>
            <a:chOff x="521" y="318"/>
            <a:chExt cx="4219" cy="980"/>
          </a:xfrm>
        </p:grpSpPr>
        <p:sp>
          <p:nvSpPr>
            <p:cNvPr id="4105" name="Text Box 6">
              <a:extLst>
                <a:ext uri="{FF2B5EF4-FFF2-40B4-BE49-F238E27FC236}">
                  <a16:creationId xmlns:a16="http://schemas.microsoft.com/office/drawing/2014/main" xmlns="" id="{75785D36-2588-4864-9E94-2448AA5E5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26"/>
              <a:ext cx="131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4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第五章</a:t>
              </a:r>
            </a:p>
          </p:txBody>
        </p:sp>
        <p:sp>
          <p:nvSpPr>
            <p:cNvPr id="4106" name="Text Box 7">
              <a:extLst>
                <a:ext uri="{FF2B5EF4-FFF2-40B4-BE49-F238E27FC236}">
                  <a16:creationId xmlns:a16="http://schemas.microsoft.com/office/drawing/2014/main" xmlns="" id="{4DD27AD8-08AC-4259-B985-32A497AE4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18"/>
              <a:ext cx="2631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4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含有运算放大器的电阻电路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99" name="Text Box 10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7FD6B4-E6A5-4D04-918B-B9C9A56A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7" y="3121026"/>
            <a:ext cx="5559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运算放大器的电路模型</a:t>
            </a:r>
          </a:p>
        </p:txBody>
      </p:sp>
      <p:sp>
        <p:nvSpPr>
          <p:cNvPr id="4100" name="Text Box 12">
            <a:hlinkClick r:id="rId3" action="ppaction://hlinksldjump"/>
            <a:extLst>
              <a:ext uri="{FF2B5EF4-FFF2-40B4-BE49-F238E27FC236}">
                <a16:creationId xmlns:a16="http://schemas.microsoft.com/office/drawing/2014/main" xmlns="" id="{EE59E1F3-A4CB-4562-B079-04B1B978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3181350"/>
            <a:ext cx="75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5-1</a:t>
            </a:r>
          </a:p>
        </p:txBody>
      </p:sp>
      <p:sp>
        <p:nvSpPr>
          <p:cNvPr id="4102" name="Text Box 17">
            <a:hlinkClick r:id="rId4" action="ppaction://hlinksldjump"/>
            <a:extLst>
              <a:ext uri="{FF2B5EF4-FFF2-40B4-BE49-F238E27FC236}">
                <a16:creationId xmlns:a16="http://schemas.microsoft.com/office/drawing/2014/main" xmlns="" id="{53D40D70-ACC6-4A45-86BD-4CCA37C4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3897313"/>
            <a:ext cx="1114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5-2</a:t>
            </a:r>
          </a:p>
        </p:txBody>
      </p:sp>
      <p:sp>
        <p:nvSpPr>
          <p:cNvPr id="4103" name="Text Box 20">
            <a:hlinkClick r:id="rId5" action="ppaction://hlinksldjump"/>
            <a:extLst>
              <a:ext uri="{FF2B5EF4-FFF2-40B4-BE49-F238E27FC236}">
                <a16:creationId xmlns:a16="http://schemas.microsoft.com/office/drawing/2014/main" xmlns="" id="{97373E33-0EAE-48E1-A658-F230B364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3840163"/>
            <a:ext cx="555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含有理想运算放大器的电路的分析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xmlns="" id="{736F3E37-C04E-4B2F-A15A-0BFA2D53C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038600"/>
          <a:ext cx="25495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25495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xmlns="" id="{FEEA09F5-6A1A-4950-8FAB-B69921FDF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1490"/>
              </p:ext>
            </p:extLst>
          </p:nvPr>
        </p:nvGraphicFramePr>
        <p:xfrm>
          <a:off x="3517901" y="3124201"/>
          <a:ext cx="3276600" cy="67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1" y="3124201"/>
                        <a:ext cx="3276600" cy="67151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>
            <a:extLst>
              <a:ext uri="{FF2B5EF4-FFF2-40B4-BE49-F238E27FC236}">
                <a16:creationId xmlns:a16="http://schemas.microsoft.com/office/drawing/2014/main" xmlns="" id="{7932C1FA-7F6B-48E2-8280-664D2C740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6088" y="4208463"/>
          <a:ext cx="14001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7" imgW="482181" imgH="177646" progId="Equation.DSMT4">
                  <p:embed/>
                </p:oleObj>
              </mc:Choice>
              <mc:Fallback>
                <p:oleObj name="Equation" r:id="rId7" imgW="482181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4208463"/>
                        <a:ext cx="14001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Rectangle 14">
            <a:extLst>
              <a:ext uri="{FF2B5EF4-FFF2-40B4-BE49-F238E27FC236}">
                <a16:creationId xmlns:a16="http://schemas.microsoft.com/office/drawing/2014/main" xmlns="" id="{E59BC7C3-0D38-42BC-8640-9A49D7BF2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052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xmlns="" id="{302356E3-0B4F-40BE-8E4A-79D6E9E49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2052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                                称虚短路</a:t>
            </a:r>
          </a:p>
        </p:txBody>
      </p:sp>
      <p:graphicFrame>
        <p:nvGraphicFramePr>
          <p:cNvPr id="87056" name="Object 16">
            <a:extLst>
              <a:ext uri="{FF2B5EF4-FFF2-40B4-BE49-F238E27FC236}">
                <a16:creationId xmlns:a16="http://schemas.microsoft.com/office/drawing/2014/main" xmlns="" id="{BF8CA680-0C9C-41F0-9FDE-04264412D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775" y="4810125"/>
          <a:ext cx="1292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9" imgW="508000" imgH="228600" progId="Equation.DSMT4">
                  <p:embed/>
                </p:oleObj>
              </mc:Choice>
              <mc:Fallback>
                <p:oleObj name="Equation" r:id="rId9" imgW="5080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810125"/>
                        <a:ext cx="1292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Rectangle 17">
            <a:extLst>
              <a:ext uri="{FF2B5EF4-FFF2-40B4-BE49-F238E27FC236}">
                <a16:creationId xmlns:a16="http://schemas.microsoft.com/office/drawing/2014/main" xmlns="" id="{4AE5F07D-CDCB-458F-A718-C35CE6E3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69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</a:t>
            </a:r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xmlns="" id="{68691C4A-6517-473F-A809-6CABDD84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672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                   称虚断路</a:t>
            </a:r>
          </a:p>
        </p:txBody>
      </p:sp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xmlns="" id="{056CEEA6-7C07-493E-A611-86703B544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013325"/>
          <a:ext cx="16271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11" imgW="647419" imgH="203112" progId="Equation.DSMT4">
                  <p:embed/>
                </p:oleObj>
              </mc:Choice>
              <mc:Fallback>
                <p:oleObj name="Equation" r:id="rId11" imgW="647419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13325"/>
                        <a:ext cx="16271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>
            <a:extLst>
              <a:ext uri="{FF2B5EF4-FFF2-40B4-BE49-F238E27FC236}">
                <a16:creationId xmlns:a16="http://schemas.microsoft.com/office/drawing/2014/main" xmlns="" id="{D6225998-9C10-4D7A-B8A8-2FE5B3644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676400"/>
          <a:ext cx="3698875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Visio" r:id="rId13" imgW="1535278" imgH="1088295" progId="Visio.Drawing.11">
                  <p:embed/>
                </p:oleObj>
              </mc:Choice>
              <mc:Fallback>
                <p:oleObj name="Visio" r:id="rId13" imgW="1535278" imgH="108829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698875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>
            <a:extLst>
              <a:ext uri="{FF2B5EF4-FFF2-40B4-BE49-F238E27FC236}">
                <a16:creationId xmlns:a16="http://schemas.microsoft.com/office/drawing/2014/main" xmlns="" id="{408A32BE-0603-47C3-8A38-F0C2D97F2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914400"/>
          <a:ext cx="3698875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Visio" r:id="rId15" imgW="1535278" imgH="1088295" progId="Visio.Drawing.11">
                  <p:embed/>
                </p:oleObj>
              </mc:Choice>
              <mc:Fallback>
                <p:oleObj name="Visio" r:id="rId15" imgW="1535278" imgH="108829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3698875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2" name="Rectangle 22">
            <a:extLst>
              <a:ext uri="{FF2B5EF4-FFF2-40B4-BE49-F238E27FC236}">
                <a16:creationId xmlns:a16="http://schemas.microsoft.com/office/drawing/2014/main" xmlns="" id="{5BB2CDEE-A4B0-4D99-BE73-FFB372A64C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397919" y="-418306"/>
            <a:ext cx="61436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理想运放的电路符号 </a:t>
            </a:r>
          </a:p>
        </p:txBody>
      </p:sp>
      <p:sp>
        <p:nvSpPr>
          <p:cNvPr id="87063" name="Rectangle 23">
            <a:extLst>
              <a:ext uri="{FF2B5EF4-FFF2-40B4-BE49-F238E27FC236}">
                <a16:creationId xmlns:a16="http://schemas.microsoft.com/office/drawing/2014/main" xmlns="" id="{D9570783-FFA5-4DE7-8F10-478872CA2A0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24251" y="2905125"/>
            <a:ext cx="614362" cy="592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运放模型是一种电阻性双口有源元件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4" grpId="0"/>
      <p:bldP spid="87055" grpId="0"/>
      <p:bldP spid="87057" grpId="0"/>
      <p:bldP spid="87058" grpId="0"/>
      <p:bldP spid="87062" grpId="0"/>
      <p:bldP spid="87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xmlns="" id="{73C4E12D-B663-4C7B-8C6A-1159A478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§5-2  </a:t>
            </a:r>
            <a:r>
              <a:rPr kumimoji="1" lang="zh-CN" altLang="en-US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比例电路的分析</a:t>
            </a:r>
          </a:p>
        </p:txBody>
      </p:sp>
      <p:sp>
        <p:nvSpPr>
          <p:cNvPr id="162819" name="AutoShape 3">
            <a:extLst>
              <a:ext uri="{FF2B5EF4-FFF2-40B4-BE49-F238E27FC236}">
                <a16:creationId xmlns:a16="http://schemas.microsoft.com/office/drawing/2014/main" xmlns="" id="{A3EE8018-CE20-4311-8BCD-84295017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724150"/>
            <a:ext cx="762000" cy="215900"/>
          </a:xfrm>
          <a:prstGeom prst="rightArrow">
            <a:avLst>
              <a:gd name="adj1" fmla="val 50000"/>
              <a:gd name="adj2" fmla="val 88235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xmlns="" id="{6BFC46FB-CAF0-489D-97CB-665D441F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43000"/>
            <a:ext cx="8443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如图所示电路为倒向比例器。求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62828" name="Group 12">
            <a:extLst>
              <a:ext uri="{FF2B5EF4-FFF2-40B4-BE49-F238E27FC236}">
                <a16:creationId xmlns:a16="http://schemas.microsoft.com/office/drawing/2014/main" xmlns="" id="{2F03D5EA-2D76-4BE8-AC6C-367E4BD51CDB}"/>
              </a:ext>
            </a:extLst>
          </p:cNvPr>
          <p:cNvGrpSpPr>
            <a:grpSpLocks/>
          </p:cNvGrpSpPr>
          <p:nvPr/>
        </p:nvGrpSpPr>
        <p:grpSpPr bwMode="auto">
          <a:xfrm>
            <a:off x="237655" y="2012156"/>
            <a:ext cx="8478839" cy="2922587"/>
            <a:chOff x="2064" y="1253"/>
            <a:chExt cx="5341" cy="1841"/>
          </a:xfrm>
        </p:grpSpPr>
        <p:sp>
          <p:nvSpPr>
            <p:cNvPr id="17455" name="Line 13">
              <a:extLst>
                <a:ext uri="{FF2B5EF4-FFF2-40B4-BE49-F238E27FC236}">
                  <a16:creationId xmlns:a16="http://schemas.microsoft.com/office/drawing/2014/main" xmlns="" id="{4E188B2E-F571-4A55-A32E-FCF770BAC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2434"/>
              <a:ext cx="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15">
              <a:extLst>
                <a:ext uri="{FF2B5EF4-FFF2-40B4-BE49-F238E27FC236}">
                  <a16:creationId xmlns:a16="http://schemas.microsoft.com/office/drawing/2014/main" xmlns="" id="{761662E7-136A-4577-A27F-3E966B153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2060"/>
              <a:ext cx="7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16">
              <a:extLst>
                <a:ext uri="{FF2B5EF4-FFF2-40B4-BE49-F238E27FC236}">
                  <a16:creationId xmlns:a16="http://schemas.microsoft.com/office/drawing/2014/main" xmlns="" id="{B772F133-EA30-4110-BC14-58C69ABD5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8" y="2900"/>
              <a:ext cx="1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17">
              <a:extLst>
                <a:ext uri="{FF2B5EF4-FFF2-40B4-BE49-F238E27FC236}">
                  <a16:creationId xmlns:a16="http://schemas.microsoft.com/office/drawing/2014/main" xmlns="" id="{7BC66BCF-652B-48D8-852E-C3467436F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3" y="2240"/>
              <a:ext cx="5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Text Box 18">
              <a:extLst>
                <a:ext uri="{FF2B5EF4-FFF2-40B4-BE49-F238E27FC236}">
                  <a16:creationId xmlns:a16="http://schemas.microsoft.com/office/drawing/2014/main" xmlns="" id="{9A169DFD-53EB-4036-817A-DE4911AEC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211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61" name="Text Box 19">
              <a:extLst>
                <a:ext uri="{FF2B5EF4-FFF2-40B4-BE49-F238E27FC236}">
                  <a16:creationId xmlns:a16="http://schemas.microsoft.com/office/drawing/2014/main" xmlns="" id="{89BB92D8-1BEA-4B2F-9D59-7D9BBF9F4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9" y="255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62" name="Text Box 20">
              <a:extLst>
                <a:ext uri="{FF2B5EF4-FFF2-40B4-BE49-F238E27FC236}">
                  <a16:creationId xmlns:a16="http://schemas.microsoft.com/office/drawing/2014/main" xmlns="" id="{A0061057-90E9-498E-91E4-118B326B0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378"/>
              <a:ext cx="3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63" name="Line 21">
              <a:extLst>
                <a:ext uri="{FF2B5EF4-FFF2-40B4-BE49-F238E27FC236}">
                  <a16:creationId xmlns:a16="http://schemas.microsoft.com/office/drawing/2014/main" xmlns="" id="{8857686A-EF73-40A8-8A6F-618D43FEF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678"/>
              <a:ext cx="9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22">
              <a:extLst>
                <a:ext uri="{FF2B5EF4-FFF2-40B4-BE49-F238E27FC236}">
                  <a16:creationId xmlns:a16="http://schemas.microsoft.com/office/drawing/2014/main" xmlns="" id="{DB3C5651-68B8-4FA4-97FA-6D3C18D76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1678"/>
              <a:ext cx="0" cy="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5" name="Line 23">
              <a:extLst>
                <a:ext uri="{FF2B5EF4-FFF2-40B4-BE49-F238E27FC236}">
                  <a16:creationId xmlns:a16="http://schemas.microsoft.com/office/drawing/2014/main" xmlns="" id="{B4720F96-6A4F-4B24-8D85-0AAEC774D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434"/>
              <a:ext cx="0" cy="4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7" name="Text Box 25">
              <a:extLst>
                <a:ext uri="{FF2B5EF4-FFF2-40B4-BE49-F238E27FC236}">
                  <a16:creationId xmlns:a16="http://schemas.microsoft.com/office/drawing/2014/main" xmlns="" id="{5F5FDA23-749A-48D2-BDA2-63DB7F713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88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7468" name="Text Box 26">
              <a:extLst>
                <a:ext uri="{FF2B5EF4-FFF2-40B4-BE49-F238E27FC236}">
                  <a16:creationId xmlns:a16="http://schemas.microsoft.com/office/drawing/2014/main" xmlns="" id="{E9BAE20E-4C70-43C4-8C26-B615FB92F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262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7469" name="Text Box 27">
              <a:extLst>
                <a:ext uri="{FF2B5EF4-FFF2-40B4-BE49-F238E27FC236}">
                  <a16:creationId xmlns:a16="http://schemas.microsoft.com/office/drawing/2014/main" xmlns="" id="{D11C5092-DA87-44D0-BDAE-EDF4F46FB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308"/>
              <a:ext cx="2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0" name="Text Box 28">
              <a:extLst>
                <a:ext uri="{FF2B5EF4-FFF2-40B4-BE49-F238E27FC236}">
                  <a16:creationId xmlns:a16="http://schemas.microsoft.com/office/drawing/2014/main" xmlns="" id="{A92F1815-9F64-44D9-908C-5E54C29E1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6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1" name="Text Box 29">
              <a:extLst>
                <a:ext uri="{FF2B5EF4-FFF2-40B4-BE49-F238E27FC236}">
                  <a16:creationId xmlns:a16="http://schemas.microsoft.com/office/drawing/2014/main" xmlns="" id="{3B8877B7-C435-4D3F-B121-E8A10EA4D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25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3" name="Text Box 31">
              <a:extLst>
                <a:ext uri="{FF2B5EF4-FFF2-40B4-BE49-F238E27FC236}">
                  <a16:creationId xmlns:a16="http://schemas.microsoft.com/office/drawing/2014/main" xmlns="" id="{5F3B10BA-1512-4BFF-A93D-C9EDF6C46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341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474" name="Group 32">
              <a:extLst>
                <a:ext uri="{FF2B5EF4-FFF2-40B4-BE49-F238E27FC236}">
                  <a16:creationId xmlns:a16="http://schemas.microsoft.com/office/drawing/2014/main" xmlns="" id="{C2811BEC-DE59-4ABC-854C-300372E08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1" y="2902"/>
              <a:ext cx="252" cy="192"/>
              <a:chOff x="1224" y="3588"/>
              <a:chExt cx="210" cy="198"/>
            </a:xfrm>
          </p:grpSpPr>
          <p:sp>
            <p:nvSpPr>
              <p:cNvPr id="17488" name="Line 33">
                <a:extLst>
                  <a:ext uri="{FF2B5EF4-FFF2-40B4-BE49-F238E27FC236}">
                    <a16:creationId xmlns:a16="http://schemas.microsoft.com/office/drawing/2014/main" xmlns="" id="{B9F3EEAC-3717-488D-8725-E14F47B88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368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9" name="Line 34">
                <a:extLst>
                  <a:ext uri="{FF2B5EF4-FFF2-40B4-BE49-F238E27FC236}">
                    <a16:creationId xmlns:a16="http://schemas.microsoft.com/office/drawing/2014/main" xmlns="" id="{C3FA1738-91F9-44DE-8422-0CDD8198B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3738"/>
                <a:ext cx="12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0" name="Line 35">
                <a:extLst>
                  <a:ext uri="{FF2B5EF4-FFF2-40B4-BE49-F238E27FC236}">
                    <a16:creationId xmlns:a16="http://schemas.microsoft.com/office/drawing/2014/main" xmlns="" id="{A940C02A-5BEF-4FDE-994C-5D78FA246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86"/>
                <a:ext cx="5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1" name="Line 36">
                <a:extLst>
                  <a:ext uri="{FF2B5EF4-FFF2-40B4-BE49-F238E27FC236}">
                    <a16:creationId xmlns:a16="http://schemas.microsoft.com/office/drawing/2014/main" xmlns="" id="{2BB5ED2D-E8E7-48FF-91AD-623E36D7B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35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5" name="Oval 37">
              <a:extLst>
                <a:ext uri="{FF2B5EF4-FFF2-40B4-BE49-F238E27FC236}">
                  <a16:creationId xmlns:a16="http://schemas.microsoft.com/office/drawing/2014/main" xmlns="" id="{963DEB3A-14BB-44A3-9F47-265304AF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979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76" name="Line 38">
              <a:extLst>
                <a:ext uri="{FF2B5EF4-FFF2-40B4-BE49-F238E27FC236}">
                  <a16:creationId xmlns:a16="http://schemas.microsoft.com/office/drawing/2014/main" xmlns="" id="{0B359215-8B74-4188-A4E3-3DE78D9C5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569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Rectangle 39">
              <a:extLst>
                <a:ext uri="{FF2B5EF4-FFF2-40B4-BE49-F238E27FC236}">
                  <a16:creationId xmlns:a16="http://schemas.microsoft.com/office/drawing/2014/main" xmlns="" id="{4631E865-A8BE-4819-BC31-2BAFAEB17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986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78" name="Rectangle 40">
              <a:extLst>
                <a:ext uri="{FF2B5EF4-FFF2-40B4-BE49-F238E27FC236}">
                  <a16:creationId xmlns:a16="http://schemas.microsoft.com/office/drawing/2014/main" xmlns="" id="{DD6B5F33-C906-4E6E-BE46-FA430665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616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80" name="Oval 42">
              <a:extLst>
                <a:ext uri="{FF2B5EF4-FFF2-40B4-BE49-F238E27FC236}">
                  <a16:creationId xmlns:a16="http://schemas.microsoft.com/office/drawing/2014/main" xmlns="" id="{0203660A-F623-4FD9-B495-525CF423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115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81" name="Rectangle 43">
              <a:extLst>
                <a:ext uri="{FF2B5EF4-FFF2-40B4-BE49-F238E27FC236}">
                  <a16:creationId xmlns:a16="http://schemas.microsoft.com/office/drawing/2014/main" xmlns="" id="{2B310F1F-A074-472B-B0C8-2C138F63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842"/>
              <a:ext cx="658" cy="72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82" name="Text Box 44">
              <a:extLst>
                <a:ext uri="{FF2B5EF4-FFF2-40B4-BE49-F238E27FC236}">
                  <a16:creationId xmlns:a16="http://schemas.microsoft.com/office/drawing/2014/main" xmlns="" id="{109DFBD6-B05D-4D94-A5A2-A048410B0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179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83" name="Text Box 45">
              <a:extLst>
                <a:ext uri="{FF2B5EF4-FFF2-40B4-BE49-F238E27FC236}">
                  <a16:creationId xmlns:a16="http://schemas.microsoft.com/office/drawing/2014/main" xmlns="" id="{2E923EE5-C9EB-4ED7-8F10-F74095C73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" y="225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84" name="AutoShape 46">
              <a:extLst>
                <a:ext uri="{FF2B5EF4-FFF2-40B4-BE49-F238E27FC236}">
                  <a16:creationId xmlns:a16="http://schemas.microsoft.com/office/drawing/2014/main" xmlns="" id="{B66DB2BB-B1D6-4665-A788-3860D203BE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28" y="1894"/>
              <a:ext cx="144" cy="132"/>
            </a:xfrm>
            <a:prstGeom prst="triangle">
              <a:avLst>
                <a:gd name="adj" fmla="val 56245"/>
              </a:avLst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85" name="Text Box 47">
              <a:extLst>
                <a:ext uri="{FF2B5EF4-FFF2-40B4-BE49-F238E27FC236}">
                  <a16:creationId xmlns:a16="http://schemas.microsoft.com/office/drawing/2014/main" xmlns="" id="{A580B73E-CAA8-49CD-8036-677552516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1814"/>
              <a:ext cx="2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86" name="Text Box 48">
              <a:extLst>
                <a:ext uri="{FF2B5EF4-FFF2-40B4-BE49-F238E27FC236}">
                  <a16:creationId xmlns:a16="http://schemas.microsoft.com/office/drawing/2014/main" xmlns="" id="{D321391D-DCF0-429F-BE6B-2A568762D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205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87" name="Line 49">
              <a:extLst>
                <a:ext uri="{FF2B5EF4-FFF2-40B4-BE49-F238E27FC236}">
                  <a16:creationId xmlns:a16="http://schemas.microsoft.com/office/drawing/2014/main" xmlns="" id="{C69B4244-7A85-460E-82CA-E9E984B40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678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xmlns="" id="{6574FB41-705E-4A90-B3D6-26E1AF1EB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1803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xmlns="" id="{313C7763-EABC-419A-AA46-C23CDE04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2648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0">
              <a:extLst>
                <a:ext uri="{FF2B5EF4-FFF2-40B4-BE49-F238E27FC236}">
                  <a16:creationId xmlns:a16="http://schemas.microsoft.com/office/drawing/2014/main" xmlns="" id="{D02EADDB-F05C-4D43-B9CD-86F9A4075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1988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0">
              <a:extLst>
                <a:ext uri="{FF2B5EF4-FFF2-40B4-BE49-F238E27FC236}">
                  <a16:creationId xmlns:a16="http://schemas.microsoft.com/office/drawing/2014/main" xmlns="" id="{136B441C-1A49-451D-A1DA-E6EA624C7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2649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xmlns="" id="{74A189FF-0ABD-4D9B-B42E-EAE035892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" y="1528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xmlns="" id="{E9726E46-833E-4499-B607-26F0459F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3" y="2590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866" name="Group 50">
            <a:extLst>
              <a:ext uri="{FF2B5EF4-FFF2-40B4-BE49-F238E27FC236}">
                <a16:creationId xmlns:a16="http://schemas.microsoft.com/office/drawing/2014/main" xmlns="" id="{971EC40A-74D0-4EE0-BC0D-4D7318F7B40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752600"/>
            <a:ext cx="5105400" cy="3616325"/>
            <a:chOff x="1066" y="1706"/>
            <a:chExt cx="3086" cy="2278"/>
          </a:xfrm>
        </p:grpSpPr>
        <p:sp>
          <p:nvSpPr>
            <p:cNvPr id="17415" name="Oval 51">
              <a:extLst>
                <a:ext uri="{FF2B5EF4-FFF2-40B4-BE49-F238E27FC236}">
                  <a16:creationId xmlns:a16="http://schemas.microsoft.com/office/drawing/2014/main" xmlns="" id="{44969C74-8A5C-4372-AA0D-3C86D1B71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160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16" name="Oval 52">
              <a:extLst>
                <a:ext uri="{FF2B5EF4-FFF2-40B4-BE49-F238E27FC236}">
                  <a16:creationId xmlns:a16="http://schemas.microsoft.com/office/drawing/2014/main" xmlns="" id="{24E4D36C-1CFA-426F-9F30-7896239E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115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17" name="Oval 53">
              <a:extLst>
                <a:ext uri="{FF2B5EF4-FFF2-40B4-BE49-F238E27FC236}">
                  <a16:creationId xmlns:a16="http://schemas.microsoft.com/office/drawing/2014/main" xmlns="" id="{26B1248C-24CD-4118-8B95-E0929568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659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18" name="AutoShape 54">
              <a:extLst>
                <a:ext uri="{FF2B5EF4-FFF2-40B4-BE49-F238E27FC236}">
                  <a16:creationId xmlns:a16="http://schemas.microsoft.com/office/drawing/2014/main" xmlns="" id="{453D1DC5-BEA5-4FF2-9AC1-573E193C47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77" y="2868"/>
              <a:ext cx="407" cy="443"/>
            </a:xfrm>
            <a:prstGeom prst="flowChartSort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19" name="Line 55">
              <a:extLst>
                <a:ext uri="{FF2B5EF4-FFF2-40B4-BE49-F238E27FC236}">
                  <a16:creationId xmlns:a16="http://schemas.microsoft.com/office/drawing/2014/main" xmlns="" id="{890E7437-51A5-4626-B73F-D84BC2F64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2409"/>
              <a:ext cx="0" cy="10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56">
              <a:extLst>
                <a:ext uri="{FF2B5EF4-FFF2-40B4-BE49-F238E27FC236}">
                  <a16:creationId xmlns:a16="http://schemas.microsoft.com/office/drawing/2014/main" xmlns="" id="{7B46099E-32CF-4FA1-B9BA-81C71D907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43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1" name="Text Box 57">
              <a:extLst>
                <a:ext uri="{FF2B5EF4-FFF2-40B4-BE49-F238E27FC236}">
                  <a16:creationId xmlns:a16="http://schemas.microsoft.com/office/drawing/2014/main" xmlns="" id="{09F5AE73-5CBA-477B-8422-10D0C2AD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568"/>
              <a:ext cx="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2" name="Text Box 58">
              <a:extLst>
                <a:ext uri="{FF2B5EF4-FFF2-40B4-BE49-F238E27FC236}">
                  <a16:creationId xmlns:a16="http://schemas.microsoft.com/office/drawing/2014/main" xmlns="" id="{06AEB9AF-5624-4202-B21D-C5AE4158A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70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3" name="Text Box 59">
              <a:extLst>
                <a:ext uri="{FF2B5EF4-FFF2-40B4-BE49-F238E27FC236}">
                  <a16:creationId xmlns:a16="http://schemas.microsoft.com/office/drawing/2014/main" xmlns="" id="{03C32E6F-78ED-4DCF-88BA-DDD81854A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2432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4" name="Text Box 60">
              <a:extLst>
                <a:ext uri="{FF2B5EF4-FFF2-40B4-BE49-F238E27FC236}">
                  <a16:creationId xmlns:a16="http://schemas.microsoft.com/office/drawing/2014/main" xmlns="" id="{BF9A18E8-C20D-4734-BEAD-9ECD650BF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2976"/>
              <a:ext cx="5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n1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5" name="Text Box 61">
              <a:extLst>
                <a:ext uri="{FF2B5EF4-FFF2-40B4-BE49-F238E27FC236}">
                  <a16:creationId xmlns:a16="http://schemas.microsoft.com/office/drawing/2014/main" xmlns="" id="{BF1D3843-7CF6-46E6-BB4E-FA1986508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2748"/>
              <a:ext cx="2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7426" name="Text Box 62">
              <a:extLst>
                <a:ext uri="{FF2B5EF4-FFF2-40B4-BE49-F238E27FC236}">
                  <a16:creationId xmlns:a16="http://schemas.microsoft.com/office/drawing/2014/main" xmlns="" id="{6560589D-6B74-4778-8BB6-6DC230D2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06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427" name="Text Box 63">
              <a:extLst>
                <a:ext uri="{FF2B5EF4-FFF2-40B4-BE49-F238E27FC236}">
                  <a16:creationId xmlns:a16="http://schemas.microsoft.com/office/drawing/2014/main" xmlns="" id="{CD6CF44E-FBA9-407D-81D8-2A900A919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2261"/>
              <a:ext cx="2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28" name="Text Box 64">
              <a:extLst>
                <a:ext uri="{FF2B5EF4-FFF2-40B4-BE49-F238E27FC236}">
                  <a16:creationId xmlns:a16="http://schemas.microsoft.com/office/drawing/2014/main" xmlns="" id="{44C2A0CF-54B1-4C9E-A28A-983E600E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3175"/>
              <a:ext cx="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29" name="Text Box 65">
              <a:extLst>
                <a:ext uri="{FF2B5EF4-FFF2-40B4-BE49-F238E27FC236}">
                  <a16:creationId xmlns:a16="http://schemas.microsoft.com/office/drawing/2014/main" xmlns="" id="{93DF5CE4-2418-4232-BC88-BB68F3AFD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659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1" name="Line 67">
              <a:extLst>
                <a:ext uri="{FF2B5EF4-FFF2-40B4-BE49-F238E27FC236}">
                  <a16:creationId xmlns:a16="http://schemas.microsoft.com/office/drawing/2014/main" xmlns="" id="{D200CE30-2B21-4FDD-B51B-C910DE756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2387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69">
              <a:extLst>
                <a:ext uri="{FF2B5EF4-FFF2-40B4-BE49-F238E27FC236}">
                  <a16:creationId xmlns:a16="http://schemas.microsoft.com/office/drawing/2014/main" xmlns="" id="{5B155E6B-61AD-4500-96C2-A686C85B7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114"/>
              <a:ext cx="0" cy="2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70">
              <a:extLst>
                <a:ext uri="{FF2B5EF4-FFF2-40B4-BE49-F238E27FC236}">
                  <a16:creationId xmlns:a16="http://schemas.microsoft.com/office/drawing/2014/main" xmlns="" id="{40F352CD-C6B6-4C3E-8FCF-1E28BA2F2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4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71">
              <a:extLst>
                <a:ext uri="{FF2B5EF4-FFF2-40B4-BE49-F238E27FC236}">
                  <a16:creationId xmlns:a16="http://schemas.microsoft.com/office/drawing/2014/main" xmlns="" id="{73AF9477-A98B-4B7F-B013-630AE2764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114"/>
              <a:ext cx="0" cy="2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Rectangle 72">
              <a:extLst>
                <a:ext uri="{FF2B5EF4-FFF2-40B4-BE49-F238E27FC236}">
                  <a16:creationId xmlns:a16="http://schemas.microsoft.com/office/drawing/2014/main" xmlns="" id="{029E84A1-6FA3-4B01-88B7-E7C79D3B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296"/>
              <a:ext cx="998" cy="1218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37" name="Text Box 73">
              <a:extLst>
                <a:ext uri="{FF2B5EF4-FFF2-40B4-BE49-F238E27FC236}">
                  <a16:creationId xmlns:a16="http://schemas.microsoft.com/office/drawing/2014/main" xmlns="" id="{B3B13F55-2A81-4846-9E7A-00D3D3BE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657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运放等效电路</a:t>
              </a:r>
            </a:p>
          </p:txBody>
        </p:sp>
        <p:grpSp>
          <p:nvGrpSpPr>
            <p:cNvPr id="17438" name="Group 74">
              <a:extLst>
                <a:ext uri="{FF2B5EF4-FFF2-40B4-BE49-F238E27FC236}">
                  <a16:creationId xmlns:a16="http://schemas.microsoft.com/office/drawing/2014/main" xmlns="" id="{FB2C3D25-85D5-47DB-A922-4C0E07BC3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" y="3465"/>
              <a:ext cx="252" cy="192"/>
              <a:chOff x="1224" y="3588"/>
              <a:chExt cx="210" cy="198"/>
            </a:xfrm>
          </p:grpSpPr>
          <p:sp>
            <p:nvSpPr>
              <p:cNvPr id="17451" name="Line 75">
                <a:extLst>
                  <a:ext uri="{FF2B5EF4-FFF2-40B4-BE49-F238E27FC236}">
                    <a16:creationId xmlns:a16="http://schemas.microsoft.com/office/drawing/2014/main" xmlns="" id="{93E0175D-1162-4DA7-8D9B-A2D6FEAFA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368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2" name="Line 76">
                <a:extLst>
                  <a:ext uri="{FF2B5EF4-FFF2-40B4-BE49-F238E27FC236}">
                    <a16:creationId xmlns:a16="http://schemas.microsoft.com/office/drawing/2014/main" xmlns="" id="{98EA4151-EF36-481B-9E91-9749EF078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3738"/>
                <a:ext cx="12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3" name="Line 77">
                <a:extLst>
                  <a:ext uri="{FF2B5EF4-FFF2-40B4-BE49-F238E27FC236}">
                    <a16:creationId xmlns:a16="http://schemas.microsoft.com/office/drawing/2014/main" xmlns="" id="{AA3D8CE0-FD21-43E1-9870-6987FBA1B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86"/>
                <a:ext cx="5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4" name="Line 78">
                <a:extLst>
                  <a:ext uri="{FF2B5EF4-FFF2-40B4-BE49-F238E27FC236}">
                    <a16:creationId xmlns:a16="http://schemas.microsoft.com/office/drawing/2014/main" xmlns="" id="{5ABE0309-B4AE-41A0-AF36-B0F484B43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35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39" name="Line 79">
              <a:extLst>
                <a:ext uri="{FF2B5EF4-FFF2-40B4-BE49-F238E27FC236}">
                  <a16:creationId xmlns:a16="http://schemas.microsoft.com/office/drawing/2014/main" xmlns="" id="{4399CDA7-80CE-4FB7-B8E2-5C574DAB7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465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Text Box 80">
              <a:extLst>
                <a:ext uri="{FF2B5EF4-FFF2-40B4-BE49-F238E27FC236}">
                  <a16:creationId xmlns:a16="http://schemas.microsoft.com/office/drawing/2014/main" xmlns="" id="{B497F3B1-AB2B-4764-8077-92FBE49A9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" y="2295"/>
              <a:ext cx="2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7441" name="Text Box 81">
              <a:extLst>
                <a:ext uri="{FF2B5EF4-FFF2-40B4-BE49-F238E27FC236}">
                  <a16:creationId xmlns:a16="http://schemas.microsoft.com/office/drawing/2014/main" xmlns="" id="{9FD5C0ED-009C-42CC-AA99-538729038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6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7442" name="Text Box 82">
              <a:extLst>
                <a:ext uri="{FF2B5EF4-FFF2-40B4-BE49-F238E27FC236}">
                  <a16:creationId xmlns:a16="http://schemas.microsoft.com/office/drawing/2014/main" xmlns="" id="{230DED1C-192A-454C-BA5F-2A557459C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59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3" name="Line 83">
              <a:extLst>
                <a:ext uri="{FF2B5EF4-FFF2-40B4-BE49-F238E27FC236}">
                  <a16:creationId xmlns:a16="http://schemas.microsoft.com/office/drawing/2014/main" xmlns="" id="{F10EE5C8-EC02-4ED4-A06D-F4ED6FF4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387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84">
              <a:extLst>
                <a:ext uri="{FF2B5EF4-FFF2-40B4-BE49-F238E27FC236}">
                  <a16:creationId xmlns:a16="http://schemas.microsoft.com/office/drawing/2014/main" xmlns="" id="{1C0D4BA0-D7E9-43D3-8E62-1F902A9BA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2387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85">
              <a:extLst>
                <a:ext uri="{FF2B5EF4-FFF2-40B4-BE49-F238E27FC236}">
                  <a16:creationId xmlns:a16="http://schemas.microsoft.com/office/drawing/2014/main" xmlns="" id="{C40B4E02-B0D9-43CD-AAF8-84E2A38EF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387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Rectangle 86">
              <a:extLst>
                <a:ext uri="{FF2B5EF4-FFF2-40B4-BE49-F238E27FC236}">
                  <a16:creationId xmlns:a16="http://schemas.microsoft.com/office/drawing/2014/main" xmlns="" id="{C9BCB696-9BD1-4DBF-A78C-AFD2E97BB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341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7" name="Rectangle 87">
              <a:extLst>
                <a:ext uri="{FF2B5EF4-FFF2-40B4-BE49-F238E27FC236}">
                  <a16:creationId xmlns:a16="http://schemas.microsoft.com/office/drawing/2014/main" xmlns="" id="{9510C2FB-2329-46A2-A764-745B334B0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024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48" name="Rectangle 88">
              <a:extLst>
                <a:ext uri="{FF2B5EF4-FFF2-40B4-BE49-F238E27FC236}">
                  <a16:creationId xmlns:a16="http://schemas.microsoft.com/office/drawing/2014/main" xmlns="" id="{DD5F3A77-F201-46BB-B2A5-1DF3D9646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477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50" name="Rectangle 90">
              <a:extLst>
                <a:ext uri="{FF2B5EF4-FFF2-40B4-BE49-F238E27FC236}">
                  <a16:creationId xmlns:a16="http://schemas.microsoft.com/office/drawing/2014/main" xmlns="" id="{173A6FE6-1168-405C-9F5F-C99652EB9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59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>
            <a:extLst>
              <a:ext uri="{FF2B5EF4-FFF2-40B4-BE49-F238E27FC236}">
                <a16:creationId xmlns:a16="http://schemas.microsoft.com/office/drawing/2014/main" xmlns="" id="{D175B441-2131-475C-9422-6ED02FB3F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0" indent="-2381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用结点法分析</a:t>
            </a:r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51" name="Text Box 11">
            <a:extLst>
              <a:ext uri="{FF2B5EF4-FFF2-40B4-BE49-F238E27FC236}">
                <a16:creationId xmlns:a16="http://schemas.microsoft.com/office/drawing/2014/main" xmlns="" id="{D8658941-AA7F-43E4-A808-33EB7435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增加关系式：</a:t>
            </a:r>
          </a:p>
        </p:txBody>
      </p:sp>
      <p:grpSp>
        <p:nvGrpSpPr>
          <p:cNvPr id="163859" name="Group 19">
            <a:extLst>
              <a:ext uri="{FF2B5EF4-FFF2-40B4-BE49-F238E27FC236}">
                <a16:creationId xmlns:a16="http://schemas.microsoft.com/office/drawing/2014/main" xmlns="" id="{65646EF3-79AF-4DD6-9C50-783BF899D75C}"/>
              </a:ext>
            </a:extLst>
          </p:cNvPr>
          <p:cNvGrpSpPr>
            <a:grpSpLocks/>
          </p:cNvGrpSpPr>
          <p:nvPr/>
        </p:nvGrpSpPr>
        <p:grpSpPr bwMode="auto">
          <a:xfrm>
            <a:off x="4302125" y="-49213"/>
            <a:ext cx="4919663" cy="3097213"/>
            <a:chOff x="2562" y="482"/>
            <a:chExt cx="3099" cy="1951"/>
          </a:xfrm>
        </p:grpSpPr>
        <p:sp>
          <p:nvSpPr>
            <p:cNvPr id="18445" name="Oval 20">
              <a:extLst>
                <a:ext uri="{FF2B5EF4-FFF2-40B4-BE49-F238E27FC236}">
                  <a16:creationId xmlns:a16="http://schemas.microsoft.com/office/drawing/2014/main" xmlns="" id="{6988A7DA-12AE-4CB3-AF43-0EAEF1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936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446" name="Oval 21">
              <a:extLst>
                <a:ext uri="{FF2B5EF4-FFF2-40B4-BE49-F238E27FC236}">
                  <a16:creationId xmlns:a16="http://schemas.microsoft.com/office/drawing/2014/main" xmlns="" id="{AEA0F70D-0B8D-4A63-970C-5864BF80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891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447" name="Oval 22">
              <a:extLst>
                <a:ext uri="{FF2B5EF4-FFF2-40B4-BE49-F238E27FC236}">
                  <a16:creationId xmlns:a16="http://schemas.microsoft.com/office/drawing/2014/main" xmlns="" id="{3D9A28ED-F7D1-44AE-92CF-C9A7CA0AF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435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8" name="AutoShape 23">
              <a:extLst>
                <a:ext uri="{FF2B5EF4-FFF2-40B4-BE49-F238E27FC236}">
                  <a16:creationId xmlns:a16="http://schemas.microsoft.com/office/drawing/2014/main" xmlns="" id="{EAB63E6D-8FFC-4934-BF54-ECA50F3661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73" y="1635"/>
              <a:ext cx="407" cy="462"/>
            </a:xfrm>
            <a:prstGeom prst="flowChartSort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9" name="Line 24">
              <a:extLst>
                <a:ext uri="{FF2B5EF4-FFF2-40B4-BE49-F238E27FC236}">
                  <a16:creationId xmlns:a16="http://schemas.microsoft.com/office/drawing/2014/main" xmlns="" id="{A297D7FF-11CE-4B3D-A1FD-670F5BA72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185"/>
              <a:ext cx="0" cy="10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5">
              <a:extLst>
                <a:ext uri="{FF2B5EF4-FFF2-40B4-BE49-F238E27FC236}">
                  <a16:creationId xmlns:a16="http://schemas.microsoft.com/office/drawing/2014/main" xmlns="" id="{7D855F44-C62B-414A-84D5-13AD50516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120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1" name="Text Box 26">
              <a:extLst>
                <a:ext uri="{FF2B5EF4-FFF2-40B4-BE49-F238E27FC236}">
                  <a16:creationId xmlns:a16="http://schemas.microsoft.com/office/drawing/2014/main" xmlns="" id="{AC1100E0-D7B9-454D-9DBD-F408BC12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344"/>
              <a:ext cx="3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2" name="Text Box 27">
              <a:extLst>
                <a:ext uri="{FF2B5EF4-FFF2-40B4-BE49-F238E27FC236}">
                  <a16:creationId xmlns:a16="http://schemas.microsoft.com/office/drawing/2014/main" xmlns="" id="{4B9008B8-F2A1-4634-8023-000EB84BF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4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3" name="Text Box 28">
              <a:extLst>
                <a:ext uri="{FF2B5EF4-FFF2-40B4-BE49-F238E27FC236}">
                  <a16:creationId xmlns:a16="http://schemas.microsoft.com/office/drawing/2014/main" xmlns="" id="{2C586219-0298-468B-9D1E-45E764B2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20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9">
              <a:extLst>
                <a:ext uri="{FF2B5EF4-FFF2-40B4-BE49-F238E27FC236}">
                  <a16:creationId xmlns:a16="http://schemas.microsoft.com/office/drawing/2014/main" xmlns="" id="{A8261115-A827-46A9-9962-9B609B1D1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1707"/>
              <a:ext cx="5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Au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n1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5" name="Text Box 30">
              <a:extLst>
                <a:ext uri="{FF2B5EF4-FFF2-40B4-BE49-F238E27FC236}">
                  <a16:creationId xmlns:a16="http://schemas.microsoft.com/office/drawing/2014/main" xmlns="" id="{2A65512D-64D4-44A3-8DC7-588FA7DEE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152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8457" name="Text Box 32">
              <a:extLst>
                <a:ext uri="{FF2B5EF4-FFF2-40B4-BE49-F238E27FC236}">
                  <a16:creationId xmlns:a16="http://schemas.microsoft.com/office/drawing/2014/main" xmlns="" id="{85964112-4C94-4960-904F-274BA9AEC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7" y="1163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458" name="Text Box 33">
              <a:extLst>
                <a:ext uri="{FF2B5EF4-FFF2-40B4-BE49-F238E27FC236}">
                  <a16:creationId xmlns:a16="http://schemas.microsoft.com/office/drawing/2014/main" xmlns="" id="{44F81BD2-4726-48DE-AC49-79D62779F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7" y="17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459" name="Text Box 34">
              <a:extLst>
                <a:ext uri="{FF2B5EF4-FFF2-40B4-BE49-F238E27FC236}">
                  <a16:creationId xmlns:a16="http://schemas.microsoft.com/office/drawing/2014/main" xmlns="" id="{BC62A317-8A1F-4F26-8994-5FEE65299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3" y="1435"/>
              <a:ext cx="3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61" name="Line 36">
              <a:extLst>
                <a:ext uri="{FF2B5EF4-FFF2-40B4-BE49-F238E27FC236}">
                  <a16:creationId xmlns:a16="http://schemas.microsoft.com/office/drawing/2014/main" xmlns="" id="{AF494A58-19A6-46C0-8B74-0F2CA6E04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163"/>
              <a:ext cx="9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3" name="Line 38">
              <a:extLst>
                <a:ext uri="{FF2B5EF4-FFF2-40B4-BE49-F238E27FC236}">
                  <a16:creationId xmlns:a16="http://schemas.microsoft.com/office/drawing/2014/main" xmlns="" id="{99D814BB-C119-4A07-8889-A3E7ACE36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890"/>
              <a:ext cx="0" cy="2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4" name="Line 39">
              <a:extLst>
                <a:ext uri="{FF2B5EF4-FFF2-40B4-BE49-F238E27FC236}">
                  <a16:creationId xmlns:a16="http://schemas.microsoft.com/office/drawing/2014/main" xmlns="" id="{8C6A950E-83FA-4766-B933-D3C32B6A8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890"/>
              <a:ext cx="113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5" name="Line 40">
              <a:extLst>
                <a:ext uri="{FF2B5EF4-FFF2-40B4-BE49-F238E27FC236}">
                  <a16:creationId xmlns:a16="http://schemas.microsoft.com/office/drawing/2014/main" xmlns="" id="{D4FF3001-5DE0-4DFA-A7C4-F95B9DCF0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890"/>
              <a:ext cx="0" cy="2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6" name="Rectangle 41">
              <a:extLst>
                <a:ext uri="{FF2B5EF4-FFF2-40B4-BE49-F238E27FC236}">
                  <a16:creationId xmlns:a16="http://schemas.microsoft.com/office/drawing/2014/main" xmlns="" id="{C3FEC91C-6473-4775-B824-1E2C42EE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2"/>
              <a:ext cx="998" cy="1218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467" name="Group 42">
              <a:extLst>
                <a:ext uri="{FF2B5EF4-FFF2-40B4-BE49-F238E27FC236}">
                  <a16:creationId xmlns:a16="http://schemas.microsoft.com/office/drawing/2014/main" xmlns="" id="{48F563AD-D846-479B-844C-B7E0138D6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241"/>
              <a:ext cx="252" cy="192"/>
              <a:chOff x="1224" y="3588"/>
              <a:chExt cx="210" cy="198"/>
            </a:xfrm>
          </p:grpSpPr>
          <p:sp>
            <p:nvSpPr>
              <p:cNvPr id="18480" name="Line 43">
                <a:extLst>
                  <a:ext uri="{FF2B5EF4-FFF2-40B4-BE49-F238E27FC236}">
                    <a16:creationId xmlns:a16="http://schemas.microsoft.com/office/drawing/2014/main" xmlns="" id="{C87B1B17-E816-4F91-9778-5892B7AD5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368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81" name="Line 44">
                <a:extLst>
                  <a:ext uri="{FF2B5EF4-FFF2-40B4-BE49-F238E27FC236}">
                    <a16:creationId xmlns:a16="http://schemas.microsoft.com/office/drawing/2014/main" xmlns="" id="{BD195912-C466-45DF-8D7A-7932BE004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3738"/>
                <a:ext cx="126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82" name="Line 45">
                <a:extLst>
                  <a:ext uri="{FF2B5EF4-FFF2-40B4-BE49-F238E27FC236}">
                    <a16:creationId xmlns:a16="http://schemas.microsoft.com/office/drawing/2014/main" xmlns="" id="{C33809B4-8976-4822-9001-E6FF98E5A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86"/>
                <a:ext cx="54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83" name="Line 46">
                <a:extLst>
                  <a:ext uri="{FF2B5EF4-FFF2-40B4-BE49-F238E27FC236}">
                    <a16:creationId xmlns:a16="http://schemas.microsoft.com/office/drawing/2014/main" xmlns="" id="{EFAF5061-25D4-4411-98C9-553E61EBB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35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68" name="Line 47">
              <a:extLst>
                <a:ext uri="{FF2B5EF4-FFF2-40B4-BE49-F238E27FC236}">
                  <a16:creationId xmlns:a16="http://schemas.microsoft.com/office/drawing/2014/main" xmlns="" id="{A897DA16-0CBB-411B-9C08-66E55FF68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241"/>
              <a:ext cx="22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9" name="Text Box 48">
              <a:extLst>
                <a:ext uri="{FF2B5EF4-FFF2-40B4-BE49-F238E27FC236}">
                  <a16:creationId xmlns:a16="http://schemas.microsoft.com/office/drawing/2014/main" xmlns="" id="{43D809A9-CB34-48BD-BA37-379AA3EF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" y="107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8470" name="Text Box 49">
              <a:extLst>
                <a:ext uri="{FF2B5EF4-FFF2-40B4-BE49-F238E27FC236}">
                  <a16:creationId xmlns:a16="http://schemas.microsoft.com/office/drawing/2014/main" xmlns="" id="{358DA368-4DAB-49A8-BCA3-D8006BACB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66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8471" name="Text Box 50">
              <a:extLst>
                <a:ext uri="{FF2B5EF4-FFF2-40B4-BE49-F238E27FC236}">
                  <a16:creationId xmlns:a16="http://schemas.microsoft.com/office/drawing/2014/main" xmlns="" id="{D043F092-143D-4940-9389-5C99C9D5D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435"/>
              <a:ext cx="2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2" name="Line 51">
              <a:extLst>
                <a:ext uri="{FF2B5EF4-FFF2-40B4-BE49-F238E27FC236}">
                  <a16:creationId xmlns:a16="http://schemas.microsoft.com/office/drawing/2014/main" xmlns="" id="{798D07A0-5BFF-4988-B53A-75E43C00F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163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73" name="Line 52">
              <a:extLst>
                <a:ext uri="{FF2B5EF4-FFF2-40B4-BE49-F238E27FC236}">
                  <a16:creationId xmlns:a16="http://schemas.microsoft.com/office/drawing/2014/main" xmlns="" id="{0C8AFBAB-322B-49E6-84D2-4A5EAF1B4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163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74" name="Line 53">
              <a:extLst>
                <a:ext uri="{FF2B5EF4-FFF2-40B4-BE49-F238E27FC236}">
                  <a16:creationId xmlns:a16="http://schemas.microsoft.com/office/drawing/2014/main" xmlns="" id="{F84760E4-62B4-4FAA-AF83-6E64F2308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163"/>
              <a:ext cx="7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75" name="Rectangle 54">
              <a:extLst>
                <a:ext uri="{FF2B5EF4-FFF2-40B4-BE49-F238E27FC236}">
                  <a16:creationId xmlns:a16="http://schemas.microsoft.com/office/drawing/2014/main" xmlns="" id="{3C137E04-6A18-4576-A2DA-B27B963F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117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6" name="Rectangle 55">
              <a:extLst>
                <a:ext uri="{FF2B5EF4-FFF2-40B4-BE49-F238E27FC236}">
                  <a16:creationId xmlns:a16="http://schemas.microsoft.com/office/drawing/2014/main" xmlns="" id="{829E144A-8037-450B-B053-45D9466B1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800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7" name="Rectangle 56">
              <a:extLst>
                <a:ext uri="{FF2B5EF4-FFF2-40B4-BE49-F238E27FC236}">
                  <a16:creationId xmlns:a16="http://schemas.microsoft.com/office/drawing/2014/main" xmlns="" id="{FC751B1D-4EB7-45D5-9BFD-EEA19B96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253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79" name="Rectangle 58">
              <a:extLst>
                <a:ext uri="{FF2B5EF4-FFF2-40B4-BE49-F238E27FC236}">
                  <a16:creationId xmlns:a16="http://schemas.microsoft.com/office/drawing/2014/main" xmlns="" id="{F1047573-9245-45B8-B5A2-37A69C0C3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35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28">
              <a:extLst>
                <a:ext uri="{FF2B5EF4-FFF2-40B4-BE49-F238E27FC236}">
                  <a16:creationId xmlns:a16="http://schemas.microsoft.com/office/drawing/2014/main" xmlns="" id="{3EF2F8F1-AB43-41F3-B044-3811A1F25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3" y="917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28">
              <a:extLst>
                <a:ext uri="{FF2B5EF4-FFF2-40B4-BE49-F238E27FC236}">
                  <a16:creationId xmlns:a16="http://schemas.microsoft.com/office/drawing/2014/main" xmlns="" id="{9ED42B47-C998-4EF3-9C55-68A77FEF1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" y="1989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3899" name="Text Box 59">
            <a:extLst>
              <a:ext uri="{FF2B5EF4-FFF2-40B4-BE49-F238E27FC236}">
                <a16:creationId xmlns:a16="http://schemas.microsoft.com/office/drawing/2014/main" xmlns="" id="{1D4480F1-B910-4EB5-A32A-80DBAC671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"/>
            <a:ext cx="367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电路分析</a:t>
            </a:r>
          </a:p>
        </p:txBody>
      </p:sp>
      <p:graphicFrame>
        <p:nvGraphicFramePr>
          <p:cNvPr id="163903" name="Object 63">
            <a:extLst>
              <a:ext uri="{FF2B5EF4-FFF2-40B4-BE49-F238E27FC236}">
                <a16:creationId xmlns:a16="http://schemas.microsoft.com/office/drawing/2014/main" xmlns="" id="{54EF321A-04C2-4265-9374-32CA9D796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514600"/>
          <a:ext cx="49530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3" imgW="1943218" imgH="476426" progId="Equation.DSMT4">
                  <p:embed/>
                </p:oleObj>
              </mc:Choice>
              <mc:Fallback>
                <p:oleObj name="Equation" r:id="rId3" imgW="1943218" imgH="476426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49530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4">
            <a:extLst>
              <a:ext uri="{FF2B5EF4-FFF2-40B4-BE49-F238E27FC236}">
                <a16:creationId xmlns:a16="http://schemas.microsoft.com/office/drawing/2014/main" xmlns="" id="{8A44DDB5-CBA4-481D-844C-70F7240AB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32868"/>
              </p:ext>
            </p:extLst>
          </p:nvPr>
        </p:nvGraphicFramePr>
        <p:xfrm>
          <a:off x="465138" y="4038600"/>
          <a:ext cx="5011737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5" imgW="1879560" imgH="482400" progId="Equation.DSMT4">
                  <p:embed/>
                </p:oleObj>
              </mc:Choice>
              <mc:Fallback>
                <p:oleObj name="Equation" r:id="rId5" imgW="1879560" imgH="4824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038600"/>
                        <a:ext cx="5011737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65">
            <a:extLst>
              <a:ext uri="{FF2B5EF4-FFF2-40B4-BE49-F238E27FC236}">
                <a16:creationId xmlns:a16="http://schemas.microsoft.com/office/drawing/2014/main" xmlns="" id="{8CC9900F-B997-4FC9-B429-C1884036A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54459"/>
              </p:ext>
            </p:extLst>
          </p:nvPr>
        </p:nvGraphicFramePr>
        <p:xfrm>
          <a:off x="3409950" y="5429250"/>
          <a:ext cx="14097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5429250"/>
                        <a:ext cx="14097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AutoShape 66">
            <a:extLst>
              <a:ext uri="{FF2B5EF4-FFF2-40B4-BE49-F238E27FC236}">
                <a16:creationId xmlns:a16="http://schemas.microsoft.com/office/drawing/2014/main" xmlns="" id="{B67E4C7C-9149-4C6B-801E-4306F22DA29F}"/>
              </a:ext>
            </a:extLst>
          </p:cNvPr>
          <p:cNvSpPr>
            <a:spLocks/>
          </p:cNvSpPr>
          <p:nvPr/>
        </p:nvSpPr>
        <p:spPr bwMode="auto">
          <a:xfrm>
            <a:off x="6553200" y="3124200"/>
            <a:ext cx="228600" cy="3505200"/>
          </a:xfrm>
          <a:prstGeom prst="rightBrace">
            <a:avLst>
              <a:gd name="adj1" fmla="val 127778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2" name="AutoShape 67">
            <a:extLst>
              <a:ext uri="{FF2B5EF4-FFF2-40B4-BE49-F238E27FC236}">
                <a16:creationId xmlns:a16="http://schemas.microsoft.com/office/drawing/2014/main" xmlns="" id="{2812653F-F25A-4D0E-9019-C7F2BE05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11" name="Text Box 71">
            <a:extLst>
              <a:ext uri="{FF2B5EF4-FFF2-40B4-BE49-F238E27FC236}">
                <a16:creationId xmlns:a16="http://schemas.microsoft.com/office/drawing/2014/main" xmlns="" id="{03150411-3FBD-45C2-9422-18B31894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35" y="156448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0" indent="-2381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</a:p>
        </p:txBody>
      </p:sp>
      <p:sp>
        <p:nvSpPr>
          <p:cNvPr id="163912" name="Text Box 72">
            <a:extLst>
              <a:ext uri="{FF2B5EF4-FFF2-40B4-BE49-F238E27FC236}">
                <a16:creationId xmlns:a16="http://schemas.microsoft.com/office/drawing/2014/main" xmlns="" id="{424856BC-D8C8-4749-BE38-A99572A0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81250" indent="-2381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节点②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/>
      <p:bldP spid="163851" grpId="0"/>
      <p:bldP spid="18441" grpId="0" animBg="1"/>
      <p:bldP spid="18442" grpId="0" animBg="1"/>
      <p:bldP spid="163911" grpId="0"/>
      <p:bldP spid="1639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44" name="Text Box 44">
            <a:extLst>
              <a:ext uri="{FF2B5EF4-FFF2-40B4-BE49-F238E27FC236}">
                <a16:creationId xmlns:a16="http://schemas.microsoft.com/office/drawing/2014/main" xmlns="" id="{E9479408-48B8-462A-8F9B-06ACA3A5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"/>
            <a:ext cx="367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电路分析</a:t>
            </a:r>
          </a:p>
        </p:txBody>
      </p:sp>
      <p:graphicFrame>
        <p:nvGraphicFramePr>
          <p:cNvPr id="19459" name="Object 50">
            <a:extLst>
              <a:ext uri="{FF2B5EF4-FFF2-40B4-BE49-F238E27FC236}">
                <a16:creationId xmlns:a16="http://schemas.microsoft.com/office/drawing/2014/main" xmlns="" id="{72B0BF02-2AE5-4700-9B66-C990491B71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53340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3" imgW="2235200" imgH="1066800" progId="Equation.DSMT4">
                  <p:embed/>
                </p:oleObj>
              </mc:Choice>
              <mc:Fallback>
                <p:oleObj name="Equation" r:id="rId3" imgW="2235200" imgH="10668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53340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51" name="Text Box 51">
            <a:extLst>
              <a:ext uri="{FF2B5EF4-FFF2-40B4-BE49-F238E27FC236}">
                <a16:creationId xmlns:a16="http://schemas.microsoft.com/office/drawing/2014/main" xmlns="" id="{DC9003A3-3CDD-4133-8874-373F158D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很大，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很小时，</a:t>
            </a:r>
          </a:p>
        </p:txBody>
      </p:sp>
      <p:graphicFrame>
        <p:nvGraphicFramePr>
          <p:cNvPr id="19461" name="Object 52">
            <a:extLst>
              <a:ext uri="{FF2B5EF4-FFF2-40B4-BE49-F238E27FC236}">
                <a16:creationId xmlns:a16="http://schemas.microsoft.com/office/drawing/2014/main" xmlns="" id="{4E22548C-2DF9-426A-8D0B-DD6AF26B8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114800"/>
          <a:ext cx="1752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5" imgW="622030" imgH="431613" progId="Equation.DSMT4">
                  <p:embed/>
                </p:oleObj>
              </mc:Choice>
              <mc:Fallback>
                <p:oleObj name="Equation" r:id="rId5" imgW="622030" imgH="431613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17526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53" name="Text Box 53">
            <a:extLst>
              <a:ext uri="{FF2B5EF4-FFF2-40B4-BE49-F238E27FC236}">
                <a16:creationId xmlns:a16="http://schemas.microsoft.com/office/drawing/2014/main" xmlns="" id="{6710EE6F-804C-48B3-B48D-94A97E4B4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5562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/ </a:t>
            </a:r>
            <a:r>
              <a:rPr kumimoji="1" lang="en-US" altLang="zh-CN" sz="2800" b="1" i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只取决于反馈电阻</a:t>
            </a:r>
            <a:r>
              <a:rPr kumimoji="1" lang="en-US" altLang="zh-CN" sz="2800" b="1" i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b="1" i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的比值，而与放大器本身的参数无关。负号表明</a:t>
            </a:r>
            <a:r>
              <a:rPr kumimoji="1" lang="en-US" altLang="zh-CN" sz="2800" b="1" i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总是符号相反</a:t>
            </a:r>
            <a:r>
              <a:rPr kumimoji="1"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倒向比例器</a:t>
            </a:r>
            <a:r>
              <a:rPr kumimoji="1"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99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/>
      <p:bldP spid="179251" grpId="0" autoUpdateAnimBg="0"/>
      <p:bldP spid="17925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>
            <a:extLst>
              <a:ext uri="{FF2B5EF4-FFF2-40B4-BE49-F238E27FC236}">
                <a16:creationId xmlns:a16="http://schemas.microsoft.com/office/drawing/2014/main" xmlns="" id="{3C611982-A104-411D-986A-A6FD756D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根据“虚短”：</a:t>
            </a:r>
            <a:endParaRPr kumimoji="1" lang="zh-CN" altLang="en-US" sz="28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891" name="Text Box 3">
            <a:extLst>
              <a:ext uri="{FF2B5EF4-FFF2-40B4-BE49-F238E27FC236}">
                <a16:creationId xmlns:a16="http://schemas.microsoft.com/office/drawing/2014/main" xmlns="" id="{65922C10-4A18-47D4-91FF-B1D172CF3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813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根据“虚断”：</a:t>
            </a:r>
          </a:p>
        </p:txBody>
      </p:sp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xmlns="" id="{D68BDB33-F267-4CAF-BA18-06516A0E4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3644900"/>
          <a:ext cx="2195512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公式" r:id="rId3" imgW="837974" imgH="485804" progId="Equation.3">
                  <p:embed/>
                </p:oleObj>
              </mc:Choice>
              <mc:Fallback>
                <p:oleObj name="公式" r:id="rId3" imgW="837974" imgH="4858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644900"/>
                        <a:ext cx="2195512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Text Box 5">
            <a:extLst>
              <a:ext uri="{FF2B5EF4-FFF2-40B4-BE49-F238E27FC236}">
                <a16:creationId xmlns:a16="http://schemas.microsoft.com/office/drawing/2014/main" xmlns="" id="{D6EE3355-89F9-4077-AA2F-D889162B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060575"/>
            <a:ext cx="6624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  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       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-</a:t>
            </a:r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32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3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32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kumimoji="1" lang="en-US" altLang="zh-CN" sz="3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894" name="Text Box 6">
            <a:extLst>
              <a:ext uri="{FF2B5EF4-FFF2-40B4-BE49-F238E27FC236}">
                <a16:creationId xmlns:a16="http://schemas.microsoft.com/office/drawing/2014/main" xmlns="" id="{1756679C-0C8B-44AB-AA65-CE47F68E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852738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901" name="Text Box 13">
            <a:extLst>
              <a:ext uri="{FF2B5EF4-FFF2-40B4-BE49-F238E27FC236}">
                <a16:creationId xmlns:a16="http://schemas.microsoft.com/office/drawing/2014/main" xmlns="" id="{D1AABB7D-AACE-4B0A-920B-AB724C6D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73050"/>
            <a:ext cx="6911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以上近似结果是将运放看作理想情况而得到。由理想运放的特性：</a:t>
            </a:r>
          </a:p>
        </p:txBody>
      </p:sp>
      <p:grpSp>
        <p:nvGrpSpPr>
          <p:cNvPr id="165902" name="Group 14">
            <a:extLst>
              <a:ext uri="{FF2B5EF4-FFF2-40B4-BE49-F238E27FC236}">
                <a16:creationId xmlns:a16="http://schemas.microsoft.com/office/drawing/2014/main" xmlns="" id="{B78FB113-95B4-480E-B677-8A476381ECF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0"/>
            <a:ext cx="1644650" cy="850900"/>
            <a:chOff x="385" y="3022"/>
            <a:chExt cx="1036" cy="536"/>
          </a:xfrm>
        </p:grpSpPr>
        <p:pic>
          <p:nvPicPr>
            <p:cNvPr id="20534" name="Picture 15" descr="123">
              <a:extLst>
                <a:ext uri="{FF2B5EF4-FFF2-40B4-BE49-F238E27FC236}">
                  <a16:creationId xmlns:a16="http://schemas.microsoft.com/office/drawing/2014/main" xmlns="" id="{32E86721-5764-4221-9C33-0745AD978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35" name="Text Box 16">
              <a:extLst>
                <a:ext uri="{FF2B5EF4-FFF2-40B4-BE49-F238E27FC236}">
                  <a16:creationId xmlns:a16="http://schemas.microsoft.com/office/drawing/2014/main" xmlns="" id="{5696ED58-6F89-41C2-BDD0-50CDBC369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sp>
        <p:nvSpPr>
          <p:cNvPr id="165908" name="Line 20">
            <a:extLst>
              <a:ext uri="{FF2B5EF4-FFF2-40B4-BE49-F238E27FC236}">
                <a16:creationId xmlns:a16="http://schemas.microsoft.com/office/drawing/2014/main" xmlns="" id="{CBECBC30-79D4-48BA-B67E-2DEF87D7B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4292600"/>
            <a:ext cx="72072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09" name="Group 21">
            <a:extLst>
              <a:ext uri="{FF2B5EF4-FFF2-40B4-BE49-F238E27FC236}">
                <a16:creationId xmlns:a16="http://schemas.microsoft.com/office/drawing/2014/main" xmlns="" id="{89C48B09-BC63-418D-9FA7-0F63A623B6F5}"/>
              </a:ext>
            </a:extLst>
          </p:cNvPr>
          <p:cNvGrpSpPr>
            <a:grpSpLocks/>
          </p:cNvGrpSpPr>
          <p:nvPr/>
        </p:nvGrpSpPr>
        <p:grpSpPr bwMode="auto">
          <a:xfrm>
            <a:off x="528638" y="3370263"/>
            <a:ext cx="4332287" cy="2836862"/>
            <a:chOff x="333" y="2123"/>
            <a:chExt cx="2729" cy="1787"/>
          </a:xfrm>
        </p:grpSpPr>
        <p:sp>
          <p:nvSpPr>
            <p:cNvPr id="20491" name="Line 22">
              <a:extLst>
                <a:ext uri="{FF2B5EF4-FFF2-40B4-BE49-F238E27FC236}">
                  <a16:creationId xmlns:a16="http://schemas.microsoft.com/office/drawing/2014/main" xmlns="" id="{AA3F68CA-482C-42D4-9914-74467E6A5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250"/>
              <a:ext cx="1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Oval 23">
              <a:extLst>
                <a:ext uri="{FF2B5EF4-FFF2-40B4-BE49-F238E27FC236}">
                  <a16:creationId xmlns:a16="http://schemas.microsoft.com/office/drawing/2014/main" xmlns="" id="{9CFED848-CAC2-4BEC-8AE4-73CA0F5C4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" y="3112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3" name="Line 24">
              <a:extLst>
                <a:ext uri="{FF2B5EF4-FFF2-40B4-BE49-F238E27FC236}">
                  <a16:creationId xmlns:a16="http://schemas.microsoft.com/office/drawing/2014/main" xmlns="" id="{9D16518B-E09D-4972-8D1A-1B95A7FA7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2886"/>
              <a:ext cx="9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25">
              <a:extLst>
                <a:ext uri="{FF2B5EF4-FFF2-40B4-BE49-F238E27FC236}">
                  <a16:creationId xmlns:a16="http://schemas.microsoft.com/office/drawing/2014/main" xmlns="" id="{20F8F6A3-16D7-41BB-820F-782D47ACE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3721"/>
              <a:ext cx="21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26">
              <a:extLst>
                <a:ext uri="{FF2B5EF4-FFF2-40B4-BE49-F238E27FC236}">
                  <a16:creationId xmlns:a16="http://schemas.microsoft.com/office/drawing/2014/main" xmlns="" id="{885A35AF-6EF8-48F9-9214-FEA0A838C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5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27">
              <a:extLst>
                <a:ext uri="{FF2B5EF4-FFF2-40B4-BE49-F238E27FC236}">
                  <a16:creationId xmlns:a16="http://schemas.microsoft.com/office/drawing/2014/main" xmlns="" id="{CD43BD4B-D1C1-4D09-9DE0-B4CFF5BD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93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497" name="Text Box 28">
              <a:extLst>
                <a:ext uri="{FF2B5EF4-FFF2-40B4-BE49-F238E27FC236}">
                  <a16:creationId xmlns:a16="http://schemas.microsoft.com/office/drawing/2014/main" xmlns="" id="{1A94A9AB-85DE-4223-9A7B-5C1A953BD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337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0498" name="Text Box 29">
              <a:extLst>
                <a:ext uri="{FF2B5EF4-FFF2-40B4-BE49-F238E27FC236}">
                  <a16:creationId xmlns:a16="http://schemas.microsoft.com/office/drawing/2014/main" xmlns="" id="{BD0069EB-0145-453D-B4DA-EA552893C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194"/>
              <a:ext cx="3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9" name="Line 30">
              <a:extLst>
                <a:ext uri="{FF2B5EF4-FFF2-40B4-BE49-F238E27FC236}">
                  <a16:creationId xmlns:a16="http://schemas.microsoft.com/office/drawing/2014/main" xmlns="" id="{6A26D7AC-C5F6-473C-8A45-5200B9420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494"/>
              <a:ext cx="9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31">
              <a:extLst>
                <a:ext uri="{FF2B5EF4-FFF2-40B4-BE49-F238E27FC236}">
                  <a16:creationId xmlns:a16="http://schemas.microsoft.com/office/drawing/2014/main" xmlns="" id="{CFBBA78B-2A54-4CB3-8473-6737707A7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2494"/>
              <a:ext cx="0" cy="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32">
              <a:extLst>
                <a:ext uri="{FF2B5EF4-FFF2-40B4-BE49-F238E27FC236}">
                  <a16:creationId xmlns:a16="http://schemas.microsoft.com/office/drawing/2014/main" xmlns="" id="{A1AF35BC-D399-4C67-BDA2-993D13C3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3250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33">
              <a:extLst>
                <a:ext uri="{FF2B5EF4-FFF2-40B4-BE49-F238E27FC236}">
                  <a16:creationId xmlns:a16="http://schemas.microsoft.com/office/drawing/2014/main" xmlns="" id="{4EAB2CC5-35F1-4D34-8562-E358F68DD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878"/>
              <a:ext cx="0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Text Box 34">
              <a:extLst>
                <a:ext uri="{FF2B5EF4-FFF2-40B4-BE49-F238E27FC236}">
                  <a16:creationId xmlns:a16="http://schemas.microsoft.com/office/drawing/2014/main" xmlns="" id="{F382170D-70B6-4266-800D-0624A7326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2885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0504" name="Text Box 35">
              <a:extLst>
                <a:ext uri="{FF2B5EF4-FFF2-40B4-BE49-F238E27FC236}">
                  <a16:creationId xmlns:a16="http://schemas.microsoft.com/office/drawing/2014/main" xmlns="" id="{FDC09BBB-EEBB-44F8-924A-FACD04323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339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0505" name="Text Box 36">
              <a:extLst>
                <a:ext uri="{FF2B5EF4-FFF2-40B4-BE49-F238E27FC236}">
                  <a16:creationId xmlns:a16="http://schemas.microsoft.com/office/drawing/2014/main" xmlns="" id="{7C888AFA-D40E-44D3-BC20-38F45F162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158"/>
              <a:ext cx="2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6" name="Text Box 37">
              <a:extLst>
                <a:ext uri="{FF2B5EF4-FFF2-40B4-BE49-F238E27FC236}">
                  <a16:creationId xmlns:a16="http://schemas.microsoft.com/office/drawing/2014/main" xmlns="" id="{1F32E2DB-E5CF-47D4-8CA0-0F2C29C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249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07" name="Text Box 38">
              <a:extLst>
                <a:ext uri="{FF2B5EF4-FFF2-40B4-BE49-F238E27FC236}">
                  <a16:creationId xmlns:a16="http://schemas.microsoft.com/office/drawing/2014/main" xmlns="" id="{FA7AF595-9F88-4285-8AF4-DF80900DA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123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510" name="Group 41">
              <a:extLst>
                <a:ext uri="{FF2B5EF4-FFF2-40B4-BE49-F238E27FC236}">
                  <a16:creationId xmlns:a16="http://schemas.microsoft.com/office/drawing/2014/main" xmlns="" id="{DB8F5946-984B-4F4F-AD03-AB76B45CE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8" y="3718"/>
              <a:ext cx="252" cy="192"/>
              <a:chOff x="1224" y="3588"/>
              <a:chExt cx="210" cy="198"/>
            </a:xfrm>
          </p:grpSpPr>
          <p:sp>
            <p:nvSpPr>
              <p:cNvPr id="20530" name="Line 42">
                <a:extLst>
                  <a:ext uri="{FF2B5EF4-FFF2-40B4-BE49-F238E27FC236}">
                    <a16:creationId xmlns:a16="http://schemas.microsoft.com/office/drawing/2014/main" xmlns="" id="{2276CB9A-4DB4-4990-A643-E149F8C0E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368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1" name="Line 43">
                <a:extLst>
                  <a:ext uri="{FF2B5EF4-FFF2-40B4-BE49-F238E27FC236}">
                    <a16:creationId xmlns:a16="http://schemas.microsoft.com/office/drawing/2014/main" xmlns="" id="{6F033606-5114-4045-BE3A-F6CDA9BB5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3738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2" name="Line 44">
                <a:extLst>
                  <a:ext uri="{FF2B5EF4-FFF2-40B4-BE49-F238E27FC236}">
                    <a16:creationId xmlns:a16="http://schemas.microsoft.com/office/drawing/2014/main" xmlns="" id="{CF60BEB8-10E1-40A3-8FE7-A2A9FD44B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86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3" name="Line 45">
                <a:extLst>
                  <a:ext uri="{FF2B5EF4-FFF2-40B4-BE49-F238E27FC236}">
                    <a16:creationId xmlns:a16="http://schemas.microsoft.com/office/drawing/2014/main" xmlns="" id="{F812CA73-4AAF-4470-B563-65512FBA9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35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11" name="Oval 46">
              <a:extLst>
                <a:ext uri="{FF2B5EF4-FFF2-40B4-BE49-F238E27FC236}">
                  <a16:creationId xmlns:a16="http://schemas.microsoft.com/office/drawing/2014/main" xmlns="" id="{DA514554-CE1D-48AE-B663-490E8E08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795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2" name="Line 47">
              <a:extLst>
                <a:ext uri="{FF2B5EF4-FFF2-40B4-BE49-F238E27FC236}">
                  <a16:creationId xmlns:a16="http://schemas.microsoft.com/office/drawing/2014/main" xmlns="" id="{264C76E5-0F28-4F44-8D84-E9755EDD1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385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Rectangle 48">
              <a:extLst>
                <a:ext uri="{FF2B5EF4-FFF2-40B4-BE49-F238E27FC236}">
                  <a16:creationId xmlns:a16="http://schemas.microsoft.com/office/drawing/2014/main" xmlns="" id="{2DE6162A-03BF-4982-AD97-03B8BFB71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22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14" name="Rectangle 49">
              <a:extLst>
                <a:ext uri="{FF2B5EF4-FFF2-40B4-BE49-F238E27FC236}">
                  <a16:creationId xmlns:a16="http://schemas.microsoft.com/office/drawing/2014/main" xmlns="" id="{0C15B3B3-E5B1-4424-A7A0-3FB16827A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432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16" name="Oval 51">
              <a:extLst>
                <a:ext uri="{FF2B5EF4-FFF2-40B4-BE49-F238E27FC236}">
                  <a16:creationId xmlns:a16="http://schemas.microsoft.com/office/drawing/2014/main" xmlns="" id="{060C19D4-4C56-4815-8416-8260E6F7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931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7" name="Rectangle 52">
              <a:extLst>
                <a:ext uri="{FF2B5EF4-FFF2-40B4-BE49-F238E27FC236}">
                  <a16:creationId xmlns:a16="http://schemas.microsoft.com/office/drawing/2014/main" xmlns="" id="{70415DC4-595E-4974-AAE5-CCD3CCB9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658"/>
              <a:ext cx="658" cy="72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18" name="Text Box 53">
              <a:extLst>
                <a:ext uri="{FF2B5EF4-FFF2-40B4-BE49-F238E27FC236}">
                  <a16:creationId xmlns:a16="http://schemas.microsoft.com/office/drawing/2014/main" xmlns="" id="{1B437D7E-FC14-45A7-8611-13D3D655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260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0519" name="Text Box 54">
              <a:extLst>
                <a:ext uri="{FF2B5EF4-FFF2-40B4-BE49-F238E27FC236}">
                  <a16:creationId xmlns:a16="http://schemas.microsoft.com/office/drawing/2014/main" xmlns="" id="{40A936CB-24EE-4BC0-8C8B-1139537E7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" y="307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0" name="AutoShape 55">
              <a:extLst>
                <a:ext uri="{FF2B5EF4-FFF2-40B4-BE49-F238E27FC236}">
                  <a16:creationId xmlns:a16="http://schemas.microsoft.com/office/drawing/2014/main" xmlns="" id="{EC66BA8E-90FF-41F5-892F-A07E9BCB3E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85" y="2710"/>
              <a:ext cx="144" cy="132"/>
            </a:xfrm>
            <a:prstGeom prst="triangle">
              <a:avLst>
                <a:gd name="adj" fmla="val 56245"/>
              </a:avLst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21" name="Text Box 56">
              <a:extLst>
                <a:ext uri="{FF2B5EF4-FFF2-40B4-BE49-F238E27FC236}">
                  <a16:creationId xmlns:a16="http://schemas.microsoft.com/office/drawing/2014/main" xmlns="" id="{99ECB4AE-964A-4E95-9CDC-4EED6098B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2649"/>
              <a:ext cx="2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∞</a:t>
              </a:r>
            </a:p>
          </p:txBody>
        </p:sp>
        <p:sp>
          <p:nvSpPr>
            <p:cNvPr id="20522" name="Text Box 57">
              <a:extLst>
                <a:ext uri="{FF2B5EF4-FFF2-40B4-BE49-F238E27FC236}">
                  <a16:creationId xmlns:a16="http://schemas.microsoft.com/office/drawing/2014/main" xmlns="" id="{36B82006-D1D5-46E3-AEF9-4DC813AA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87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523" name="Line 58">
              <a:extLst>
                <a:ext uri="{FF2B5EF4-FFF2-40B4-BE49-F238E27FC236}">
                  <a16:creationId xmlns:a16="http://schemas.microsoft.com/office/drawing/2014/main" xmlns="" id="{A76415AA-02C3-4B4B-8351-AD4ED706A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49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24" name="Group 59">
              <a:extLst>
                <a:ext uri="{FF2B5EF4-FFF2-40B4-BE49-F238E27FC236}">
                  <a16:creationId xmlns:a16="http://schemas.microsoft.com/office/drawing/2014/main" xmlns="" id="{5E59883E-6810-40A9-AF47-5F23C175E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" y="2158"/>
              <a:ext cx="459" cy="338"/>
              <a:chOff x="385" y="663"/>
              <a:chExt cx="408" cy="318"/>
            </a:xfrm>
          </p:grpSpPr>
          <p:sp>
            <p:nvSpPr>
              <p:cNvPr id="20528" name="Line 60">
                <a:extLst>
                  <a:ext uri="{FF2B5EF4-FFF2-40B4-BE49-F238E27FC236}">
                    <a16:creationId xmlns:a16="http://schemas.microsoft.com/office/drawing/2014/main" xmlns="" id="{D0B28E2A-CC32-40AB-97E4-C77DFDDFF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98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9" name="Text Box 61">
                <a:extLst>
                  <a:ext uri="{FF2B5EF4-FFF2-40B4-BE49-F238E27FC236}">
                    <a16:creationId xmlns:a16="http://schemas.microsoft.com/office/drawing/2014/main" xmlns="" id="{855BE8B5-83EA-406A-AA32-66BF47AAB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663"/>
                <a:ext cx="4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0525" name="Group 62">
              <a:extLst>
                <a:ext uri="{FF2B5EF4-FFF2-40B4-BE49-F238E27FC236}">
                  <a16:creationId xmlns:a16="http://schemas.microsoft.com/office/drawing/2014/main" xmlns="" id="{AEE600E6-EB04-4C06-8AA9-440D984F1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2549"/>
              <a:ext cx="459" cy="338"/>
              <a:chOff x="385" y="663"/>
              <a:chExt cx="408" cy="318"/>
            </a:xfrm>
          </p:grpSpPr>
          <p:sp>
            <p:nvSpPr>
              <p:cNvPr id="20526" name="Line 63">
                <a:extLst>
                  <a:ext uri="{FF2B5EF4-FFF2-40B4-BE49-F238E27FC236}">
                    <a16:creationId xmlns:a16="http://schemas.microsoft.com/office/drawing/2014/main" xmlns="" id="{75161916-2E20-4E24-9BB0-AB8EB34FA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98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Text Box 64">
                <a:extLst>
                  <a:ext uri="{FF2B5EF4-FFF2-40B4-BE49-F238E27FC236}">
                    <a16:creationId xmlns:a16="http://schemas.microsoft.com/office/drawing/2014/main" xmlns="" id="{A8C225B6-A684-46A6-A43A-CA4A3A406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663"/>
                <a:ext cx="4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56" name="Text Box 29">
              <a:extLst>
                <a:ext uri="{FF2B5EF4-FFF2-40B4-BE49-F238E27FC236}">
                  <a16:creationId xmlns:a16="http://schemas.microsoft.com/office/drawing/2014/main" xmlns="" id="{9A4F21A6-84C3-4CDC-BD5E-41D81E96D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2822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xmlns="" id="{A1CC49CD-321B-4166-9485-F7EFF03CB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3477"/>
              <a:ext cx="1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30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891" grpId="0"/>
      <p:bldP spid="165893" grpId="0" autoUpdateAnimBg="0"/>
      <p:bldP spid="165894" grpId="0" autoUpdateAnimBg="0"/>
      <p:bldP spid="1659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>
            <a:extLst>
              <a:ext uri="{FF2B5EF4-FFF2-40B4-BE49-F238E27FC236}">
                <a16:creationId xmlns:a16="http://schemas.microsoft.com/office/drawing/2014/main" xmlns="" id="{093F0302-C7F1-4040-87DC-2623773A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80597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确定后，为使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不超过饱和电压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即保证工作在线性区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有一定限制。</a:t>
            </a:r>
          </a:p>
        </p:txBody>
      </p:sp>
      <p:sp>
        <p:nvSpPr>
          <p:cNvPr id="166915" name="Text Box 3">
            <a:extLst>
              <a:ext uri="{FF2B5EF4-FFF2-40B4-BE49-F238E27FC236}">
                <a16:creationId xmlns:a16="http://schemas.microsoft.com/office/drawing/2014/main" xmlns="" id="{F4E04A94-42B6-4069-BB60-EBBDD430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79914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04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运放工作在开环状态极不稳定，振荡在饱和区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工作在闭环状态，输出电压由外电路决定。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接在输出端和反相输入端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称为负反馈。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grpSp>
        <p:nvGrpSpPr>
          <p:cNvPr id="166922" name="Group 10">
            <a:extLst>
              <a:ext uri="{FF2B5EF4-FFF2-40B4-BE49-F238E27FC236}">
                <a16:creationId xmlns:a16="http://schemas.microsoft.com/office/drawing/2014/main" xmlns="" id="{D6766BC9-31DB-42AD-8F88-D2216F3B645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781300"/>
            <a:ext cx="1644650" cy="850900"/>
            <a:chOff x="385" y="3022"/>
            <a:chExt cx="1036" cy="536"/>
          </a:xfrm>
        </p:grpSpPr>
        <p:pic>
          <p:nvPicPr>
            <p:cNvPr id="21554" name="Picture 11" descr="123">
              <a:extLst>
                <a:ext uri="{FF2B5EF4-FFF2-40B4-BE49-F238E27FC236}">
                  <a16:creationId xmlns:a16="http://schemas.microsoft.com/office/drawing/2014/main" xmlns="" id="{4018B94D-1442-44D8-8497-89D2FD39D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5" name="Text Box 12">
              <a:extLst>
                <a:ext uri="{FF2B5EF4-FFF2-40B4-BE49-F238E27FC236}">
                  <a16:creationId xmlns:a16="http://schemas.microsoft.com/office/drawing/2014/main" xmlns="" id="{1A0931B7-2262-4283-9A8D-9E9888E3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  <p:graphicFrame>
        <p:nvGraphicFramePr>
          <p:cNvPr id="21509" name="Object 13">
            <a:extLst>
              <a:ext uri="{FF2B5EF4-FFF2-40B4-BE49-F238E27FC236}">
                <a16:creationId xmlns:a16="http://schemas.microsoft.com/office/drawing/2014/main" xmlns="" id="{0999C34E-DAC8-4974-9717-0E82F8E4E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923925"/>
          <a:ext cx="19669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公式" r:id="rId4" imgW="799927" imgH="485804" progId="Equation.3">
                  <p:embed/>
                </p:oleObj>
              </mc:Choice>
              <mc:Fallback>
                <p:oleObj name="公式" r:id="rId4" imgW="799927" imgH="4858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923925"/>
                        <a:ext cx="196691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67" name="Group 55">
            <a:extLst>
              <a:ext uri="{FF2B5EF4-FFF2-40B4-BE49-F238E27FC236}">
                <a16:creationId xmlns:a16="http://schemas.microsoft.com/office/drawing/2014/main" xmlns="" id="{08A12576-A988-4A58-AFD4-FC7A4FAC9AE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33400"/>
            <a:ext cx="4332288" cy="2836863"/>
            <a:chOff x="333" y="2123"/>
            <a:chExt cx="2729" cy="1787"/>
          </a:xfrm>
        </p:grpSpPr>
        <p:sp>
          <p:nvSpPr>
            <p:cNvPr id="21511" name="Line 56">
              <a:extLst>
                <a:ext uri="{FF2B5EF4-FFF2-40B4-BE49-F238E27FC236}">
                  <a16:creationId xmlns:a16="http://schemas.microsoft.com/office/drawing/2014/main" xmlns="" id="{EEEBA5ED-2378-4D1D-AE4A-2FF25370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250"/>
              <a:ext cx="1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Oval 57">
              <a:extLst>
                <a:ext uri="{FF2B5EF4-FFF2-40B4-BE49-F238E27FC236}">
                  <a16:creationId xmlns:a16="http://schemas.microsoft.com/office/drawing/2014/main" xmlns="" id="{21207973-CDAE-46A2-BF7E-A3A7D2DF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" y="3112"/>
              <a:ext cx="363" cy="36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3" name="Line 58">
              <a:extLst>
                <a:ext uri="{FF2B5EF4-FFF2-40B4-BE49-F238E27FC236}">
                  <a16:creationId xmlns:a16="http://schemas.microsoft.com/office/drawing/2014/main" xmlns="" id="{4D54D6ED-1F7A-440F-B661-9B452C301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2886"/>
              <a:ext cx="9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59">
              <a:extLst>
                <a:ext uri="{FF2B5EF4-FFF2-40B4-BE49-F238E27FC236}">
                  <a16:creationId xmlns:a16="http://schemas.microsoft.com/office/drawing/2014/main" xmlns="" id="{EAF25BE6-A7EF-4D9A-B491-FC30DB8CB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3721"/>
              <a:ext cx="21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60">
              <a:extLst>
                <a:ext uri="{FF2B5EF4-FFF2-40B4-BE49-F238E27FC236}">
                  <a16:creationId xmlns:a16="http://schemas.microsoft.com/office/drawing/2014/main" xmlns="" id="{7DF7EB24-5D84-429D-ACD2-3010957B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3056"/>
              <a:ext cx="5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61">
              <a:extLst>
                <a:ext uri="{FF2B5EF4-FFF2-40B4-BE49-F238E27FC236}">
                  <a16:creationId xmlns:a16="http://schemas.microsoft.com/office/drawing/2014/main" xmlns="" id="{03AEB223-B008-4287-901A-6F0088116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93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17" name="Text Box 62">
              <a:extLst>
                <a:ext uri="{FF2B5EF4-FFF2-40B4-BE49-F238E27FC236}">
                  <a16:creationId xmlns:a16="http://schemas.microsoft.com/office/drawing/2014/main" xmlns="" id="{53A88D11-5EB5-499A-A51B-460C9125E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337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1518" name="Text Box 63">
              <a:extLst>
                <a:ext uri="{FF2B5EF4-FFF2-40B4-BE49-F238E27FC236}">
                  <a16:creationId xmlns:a16="http://schemas.microsoft.com/office/drawing/2014/main" xmlns="" id="{273856AB-6B3D-4913-9AC0-3FEC1C026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194"/>
              <a:ext cx="3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9" name="Line 64">
              <a:extLst>
                <a:ext uri="{FF2B5EF4-FFF2-40B4-BE49-F238E27FC236}">
                  <a16:creationId xmlns:a16="http://schemas.microsoft.com/office/drawing/2014/main" xmlns="" id="{8C406F8B-BC05-402B-A6E0-DA39F2DE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494"/>
              <a:ext cx="9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65">
              <a:extLst>
                <a:ext uri="{FF2B5EF4-FFF2-40B4-BE49-F238E27FC236}">
                  <a16:creationId xmlns:a16="http://schemas.microsoft.com/office/drawing/2014/main" xmlns="" id="{C5A7F0FC-9336-4339-B75F-F4CA10DA0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2494"/>
              <a:ext cx="0" cy="5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66">
              <a:extLst>
                <a:ext uri="{FF2B5EF4-FFF2-40B4-BE49-F238E27FC236}">
                  <a16:creationId xmlns:a16="http://schemas.microsoft.com/office/drawing/2014/main" xmlns="" id="{0496CBE8-76C9-4EA7-846A-ACFFF7C98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3250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67">
              <a:extLst>
                <a:ext uri="{FF2B5EF4-FFF2-40B4-BE49-F238E27FC236}">
                  <a16:creationId xmlns:a16="http://schemas.microsoft.com/office/drawing/2014/main" xmlns="" id="{FC5D0B74-4138-4CBB-A2B9-B3F48A16E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2878"/>
              <a:ext cx="0" cy="8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Text Box 68">
              <a:extLst>
                <a:ext uri="{FF2B5EF4-FFF2-40B4-BE49-F238E27FC236}">
                  <a16:creationId xmlns:a16="http://schemas.microsoft.com/office/drawing/2014/main" xmlns="" id="{1D276E8F-3527-4522-BEA8-F38E67CC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2885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1524" name="Text Box 69">
              <a:extLst>
                <a:ext uri="{FF2B5EF4-FFF2-40B4-BE49-F238E27FC236}">
                  <a16:creationId xmlns:a16="http://schemas.microsoft.com/office/drawing/2014/main" xmlns="" id="{0A5F28DD-B923-4CE3-8B92-CDBA95029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339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1525" name="Text Box 70">
              <a:extLst>
                <a:ext uri="{FF2B5EF4-FFF2-40B4-BE49-F238E27FC236}">
                  <a16:creationId xmlns:a16="http://schemas.microsoft.com/office/drawing/2014/main" xmlns="" id="{2D379871-3AE7-4EF6-962B-2935AFF67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158"/>
              <a:ext cx="2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6" name="Text Box 71">
              <a:extLst>
                <a:ext uri="{FF2B5EF4-FFF2-40B4-BE49-F238E27FC236}">
                  <a16:creationId xmlns:a16="http://schemas.microsoft.com/office/drawing/2014/main" xmlns="" id="{30BD4B8A-FFFB-420A-A734-277092B7C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249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7" name="Text Box 72">
              <a:extLst>
                <a:ext uri="{FF2B5EF4-FFF2-40B4-BE49-F238E27FC236}">
                  <a16:creationId xmlns:a16="http://schemas.microsoft.com/office/drawing/2014/main" xmlns="" id="{9750CAC9-CE4E-4D7C-A11E-69E87E1EF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123"/>
              <a:ext cx="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28" name="Line 73">
              <a:extLst>
                <a:ext uri="{FF2B5EF4-FFF2-40B4-BE49-F238E27FC236}">
                  <a16:creationId xmlns:a16="http://schemas.microsoft.com/office/drawing/2014/main" xmlns="" id="{C9687330-94D8-4824-934E-DA7756748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3049"/>
              <a:ext cx="13" cy="6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Text Box 74">
              <a:extLst>
                <a:ext uri="{FF2B5EF4-FFF2-40B4-BE49-F238E27FC236}">
                  <a16:creationId xmlns:a16="http://schemas.microsoft.com/office/drawing/2014/main" xmlns="" id="{C97665A7-05E0-4457-94CB-17841D492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157"/>
              <a:ext cx="3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530" name="Group 75">
              <a:extLst>
                <a:ext uri="{FF2B5EF4-FFF2-40B4-BE49-F238E27FC236}">
                  <a16:creationId xmlns:a16="http://schemas.microsoft.com/office/drawing/2014/main" xmlns="" id="{CC975EFE-CFDA-4121-B53A-B61F95DAB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8" y="3718"/>
              <a:ext cx="252" cy="192"/>
              <a:chOff x="1224" y="3588"/>
              <a:chExt cx="210" cy="198"/>
            </a:xfrm>
          </p:grpSpPr>
          <p:sp>
            <p:nvSpPr>
              <p:cNvPr id="21550" name="Line 76">
                <a:extLst>
                  <a:ext uri="{FF2B5EF4-FFF2-40B4-BE49-F238E27FC236}">
                    <a16:creationId xmlns:a16="http://schemas.microsoft.com/office/drawing/2014/main" xmlns="" id="{F18CCA98-E596-4BE6-BB1B-A5A901ADA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3684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Line 77">
                <a:extLst>
                  <a:ext uri="{FF2B5EF4-FFF2-40B4-BE49-F238E27FC236}">
                    <a16:creationId xmlns:a16="http://schemas.microsoft.com/office/drawing/2014/main" xmlns="" id="{C811F03F-40B5-42CC-8859-178E70239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6" y="3738"/>
                <a:ext cx="12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78">
                <a:extLst>
                  <a:ext uri="{FF2B5EF4-FFF2-40B4-BE49-F238E27FC236}">
                    <a16:creationId xmlns:a16="http://schemas.microsoft.com/office/drawing/2014/main" xmlns="" id="{7967F6B3-3698-4024-8212-573B8A92B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86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3" name="Line 79">
                <a:extLst>
                  <a:ext uri="{FF2B5EF4-FFF2-40B4-BE49-F238E27FC236}">
                    <a16:creationId xmlns:a16="http://schemas.microsoft.com/office/drawing/2014/main" xmlns="" id="{26F4CDB0-E42A-46D7-B6DA-E222517E5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6" y="35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1" name="Oval 80">
              <a:extLst>
                <a:ext uri="{FF2B5EF4-FFF2-40B4-BE49-F238E27FC236}">
                  <a16:creationId xmlns:a16="http://schemas.microsoft.com/office/drawing/2014/main" xmlns="" id="{A104FECA-5B1B-432C-A78C-B2F2DA72D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795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32" name="Line 81">
              <a:extLst>
                <a:ext uri="{FF2B5EF4-FFF2-40B4-BE49-F238E27FC236}">
                  <a16:creationId xmlns:a16="http://schemas.microsoft.com/office/drawing/2014/main" xmlns="" id="{65DC6252-3979-4926-8F09-8AF221A12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385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Rectangle 82">
              <a:extLst>
                <a:ext uri="{FF2B5EF4-FFF2-40B4-BE49-F238E27FC236}">
                  <a16:creationId xmlns:a16="http://schemas.microsoft.com/office/drawing/2014/main" xmlns="" id="{94BDF050-ACB5-48E0-97C3-CD38B0CEA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822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4" name="Rectangle 83">
              <a:extLst>
                <a:ext uri="{FF2B5EF4-FFF2-40B4-BE49-F238E27FC236}">
                  <a16:creationId xmlns:a16="http://schemas.microsoft.com/office/drawing/2014/main" xmlns="" id="{8C60B82C-8134-4E68-9EA8-9E81C9EF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432"/>
              <a:ext cx="317" cy="13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5" name="Rectangle 84">
              <a:extLst>
                <a:ext uri="{FF2B5EF4-FFF2-40B4-BE49-F238E27FC236}">
                  <a16:creationId xmlns:a16="http://schemas.microsoft.com/office/drawing/2014/main" xmlns="" id="{2CC15A4D-F676-4CA2-8997-45A6ECC3E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3203"/>
              <a:ext cx="127" cy="318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6" name="Oval 85">
              <a:extLst>
                <a:ext uri="{FF2B5EF4-FFF2-40B4-BE49-F238E27FC236}">
                  <a16:creationId xmlns:a16="http://schemas.microsoft.com/office/drawing/2014/main" xmlns="" id="{5AAAB06D-5145-44C3-96E2-1B33930D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931"/>
              <a:ext cx="204" cy="1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37" name="Rectangle 86">
              <a:extLst>
                <a:ext uri="{FF2B5EF4-FFF2-40B4-BE49-F238E27FC236}">
                  <a16:creationId xmlns:a16="http://schemas.microsoft.com/office/drawing/2014/main" xmlns="" id="{227CBE34-B9A6-4968-88D3-9A9F0417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658"/>
              <a:ext cx="658" cy="726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38" name="Text Box 87">
              <a:extLst>
                <a:ext uri="{FF2B5EF4-FFF2-40B4-BE49-F238E27FC236}">
                  <a16:creationId xmlns:a16="http://schemas.microsoft.com/office/drawing/2014/main" xmlns="" id="{D5C0B861-1355-42B8-A96A-860A29E9F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260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1539" name="Text Box 88">
              <a:extLst>
                <a:ext uri="{FF2B5EF4-FFF2-40B4-BE49-F238E27FC236}">
                  <a16:creationId xmlns:a16="http://schemas.microsoft.com/office/drawing/2014/main" xmlns="" id="{B8642611-A48A-4F7A-8161-F6BB4640C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" y="307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40" name="AutoShape 89">
              <a:extLst>
                <a:ext uri="{FF2B5EF4-FFF2-40B4-BE49-F238E27FC236}">
                  <a16:creationId xmlns:a16="http://schemas.microsoft.com/office/drawing/2014/main" xmlns="" id="{7CC35254-854D-42CC-9C34-051857FA5E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85" y="2710"/>
              <a:ext cx="144" cy="132"/>
            </a:xfrm>
            <a:prstGeom prst="triangle">
              <a:avLst>
                <a:gd name="adj" fmla="val 56245"/>
              </a:avLst>
            </a:prstGeom>
            <a:solidFill>
              <a:schemeClr val="tx2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41" name="Text Box 90">
              <a:extLst>
                <a:ext uri="{FF2B5EF4-FFF2-40B4-BE49-F238E27FC236}">
                  <a16:creationId xmlns:a16="http://schemas.microsoft.com/office/drawing/2014/main" xmlns="" id="{B3E28093-EB7D-480D-82EF-A642EECE1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8" y="2649"/>
              <a:ext cx="2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∞</a:t>
              </a:r>
            </a:p>
          </p:txBody>
        </p:sp>
        <p:sp>
          <p:nvSpPr>
            <p:cNvPr id="21542" name="Text Box 91">
              <a:extLst>
                <a:ext uri="{FF2B5EF4-FFF2-40B4-BE49-F238E27FC236}">
                  <a16:creationId xmlns:a16="http://schemas.microsoft.com/office/drawing/2014/main" xmlns="" id="{A4DAEACD-11DB-4FDB-8768-2FA29DCC5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2870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43" name="Line 92">
              <a:extLst>
                <a:ext uri="{FF2B5EF4-FFF2-40B4-BE49-F238E27FC236}">
                  <a16:creationId xmlns:a16="http://schemas.microsoft.com/office/drawing/2014/main" xmlns="" id="{88C516FC-9A8A-4A8D-8B26-0650291A5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49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4" name="Group 93">
              <a:extLst>
                <a:ext uri="{FF2B5EF4-FFF2-40B4-BE49-F238E27FC236}">
                  <a16:creationId xmlns:a16="http://schemas.microsoft.com/office/drawing/2014/main" xmlns="" id="{CEE0E71C-26D3-4C43-B766-BC76ED1E6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" y="2158"/>
              <a:ext cx="459" cy="338"/>
              <a:chOff x="385" y="663"/>
              <a:chExt cx="408" cy="318"/>
            </a:xfrm>
          </p:grpSpPr>
          <p:sp>
            <p:nvSpPr>
              <p:cNvPr id="21548" name="Line 94">
                <a:extLst>
                  <a:ext uri="{FF2B5EF4-FFF2-40B4-BE49-F238E27FC236}">
                    <a16:creationId xmlns:a16="http://schemas.microsoft.com/office/drawing/2014/main" xmlns="" id="{7D235F22-B875-481B-9393-73019C355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98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9" name="Text Box 95">
                <a:extLst>
                  <a:ext uri="{FF2B5EF4-FFF2-40B4-BE49-F238E27FC236}">
                    <a16:creationId xmlns:a16="http://schemas.microsoft.com/office/drawing/2014/main" xmlns="" id="{86A7C4D0-4EBD-4778-9806-CE16396B6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663"/>
                <a:ext cx="4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21545" name="Group 96">
              <a:extLst>
                <a:ext uri="{FF2B5EF4-FFF2-40B4-BE49-F238E27FC236}">
                  <a16:creationId xmlns:a16="http://schemas.microsoft.com/office/drawing/2014/main" xmlns="" id="{F105CDAD-0020-4AA5-98E6-22D756745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2549"/>
              <a:ext cx="459" cy="338"/>
              <a:chOff x="385" y="663"/>
              <a:chExt cx="408" cy="318"/>
            </a:xfrm>
          </p:grpSpPr>
          <p:sp>
            <p:nvSpPr>
              <p:cNvPr id="21546" name="Line 97">
                <a:extLst>
                  <a:ext uri="{FF2B5EF4-FFF2-40B4-BE49-F238E27FC236}">
                    <a16:creationId xmlns:a16="http://schemas.microsoft.com/office/drawing/2014/main" xmlns="" id="{0A04F34D-E84D-492A-AD74-978F5D239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98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7" name="Text Box 98">
                <a:extLst>
                  <a:ext uri="{FF2B5EF4-FFF2-40B4-BE49-F238E27FC236}">
                    <a16:creationId xmlns:a16="http://schemas.microsoft.com/office/drawing/2014/main" xmlns="" id="{42677AA1-D8A1-4A05-9B30-F08277E7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663"/>
                <a:ext cx="408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>
            <a:extLst>
              <a:ext uri="{FF2B5EF4-FFF2-40B4-BE49-F238E27FC236}">
                <a16:creationId xmlns:a16="http://schemas.microsoft.com/office/drawing/2014/main" xmlns="" id="{D3375053-8842-4E27-882D-AE7BA3C5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75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§5-2</a:t>
            </a:r>
            <a:r>
              <a:rPr kumimoji="1"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含有理想运算放大器的电路的分析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xmlns="" id="{C0D39FE0-8C4A-415A-BAF0-B06F6EF39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25613"/>
            <a:ext cx="7993063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虚断（                      ）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特性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列写以节点电压表示的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但不对最后一级运放的输出节点列写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方程。必要时，用到分压公式。 </a:t>
            </a:r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xmlns="" id="{9C6B50BB-BD68-4B43-A987-97BABE34D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367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分析方法</a:t>
            </a:r>
          </a:p>
        </p:txBody>
      </p:sp>
      <p:sp>
        <p:nvSpPr>
          <p:cNvPr id="167947" name="Rectangle 11">
            <a:extLst>
              <a:ext uri="{FF2B5EF4-FFF2-40B4-BE49-F238E27FC236}">
                <a16:creationId xmlns:a16="http://schemas.microsoft.com/office/drawing/2014/main" xmlns="" id="{00AAA506-5124-4A9F-83FE-EA557878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84978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将虚短关系（            ）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代入节点电压表示的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并整理。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7951" name="Object 15">
            <a:extLst>
              <a:ext uri="{FF2B5EF4-FFF2-40B4-BE49-F238E27FC236}">
                <a16:creationId xmlns:a16="http://schemas.microsoft.com/office/drawing/2014/main" xmlns="" id="{524736BD-BEB2-47F1-9060-3A7DC064B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9173"/>
              </p:ext>
            </p:extLst>
          </p:nvPr>
        </p:nvGraphicFramePr>
        <p:xfrm>
          <a:off x="2874169" y="3962400"/>
          <a:ext cx="1212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3" imgW="482391" imgH="203112" progId="Equation.DSMT4">
                  <p:embed/>
                </p:oleObj>
              </mc:Choice>
              <mc:Fallback>
                <p:oleObj name="Equation" r:id="rId3" imgW="482391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169" y="3962400"/>
                        <a:ext cx="12128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2" name="Object 16">
            <a:extLst>
              <a:ext uri="{FF2B5EF4-FFF2-40B4-BE49-F238E27FC236}">
                <a16:creationId xmlns:a16="http://schemas.microsoft.com/office/drawing/2014/main" xmlns="" id="{65623CE8-33D7-40BC-BB6C-D315810EB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752600"/>
          <a:ext cx="16271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5" imgW="647419" imgH="203112" progId="Equation.DSMT4">
                  <p:embed/>
                </p:oleObj>
              </mc:Choice>
              <mc:Fallback>
                <p:oleObj name="Equation" r:id="rId5" imgW="647419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16271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 autoUpdateAnimBg="0"/>
      <p:bldP spid="167945" grpId="0"/>
      <p:bldP spid="167946" grpId="0"/>
      <p:bldP spid="1679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0DDC71E9-2C9A-497C-A056-01D63838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11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xmlns="" id="{ACD06131-EDFA-434A-97B1-2F134DD1571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04160892"/>
              </p:ext>
            </p:extLst>
          </p:nvPr>
        </p:nvGraphicFramePr>
        <p:xfrm>
          <a:off x="457200" y="1770063"/>
          <a:ext cx="8128000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Visio" r:id="rId3" imgW="3806114" imgH="2382598" progId="Visio.Drawing.11">
                  <p:embed/>
                </p:oleObj>
              </mc:Choice>
              <mc:Fallback>
                <p:oleObj name="Visio" r:id="rId3" imgW="3806114" imgH="2382598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70063"/>
                        <a:ext cx="8128000" cy="508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>
            <a:extLst>
              <a:ext uri="{FF2B5EF4-FFF2-40B4-BE49-F238E27FC236}">
                <a16:creationId xmlns:a16="http://schemas.microsoft.com/office/drawing/2014/main" xmlns="" id="{83234BFF-4429-4F21-BFD5-6785281370C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95105" y="-2066925"/>
            <a:ext cx="615553" cy="647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1013" name="Group 5">
            <a:extLst>
              <a:ext uri="{FF2B5EF4-FFF2-40B4-BE49-F238E27FC236}">
                <a16:creationId xmlns:a16="http://schemas.microsoft.com/office/drawing/2014/main" xmlns="" id="{0136D6DC-BC54-4270-81CD-96448473A7A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886200"/>
            <a:ext cx="695325" cy="646113"/>
            <a:chOff x="3888" y="576"/>
            <a:chExt cx="438" cy="407"/>
          </a:xfrm>
        </p:grpSpPr>
        <p:sp>
          <p:nvSpPr>
            <p:cNvPr id="24597" name="Line 6">
              <a:extLst>
                <a:ext uri="{FF2B5EF4-FFF2-40B4-BE49-F238E27FC236}">
                  <a16:creationId xmlns:a16="http://schemas.microsoft.com/office/drawing/2014/main" xmlns="" id="{C6A3C7C3-27C7-4B69-9FCD-948F2C003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Text Box 7">
              <a:extLst>
                <a:ext uri="{FF2B5EF4-FFF2-40B4-BE49-F238E27FC236}">
                  <a16:creationId xmlns:a16="http://schemas.microsoft.com/office/drawing/2014/main" xmlns="" id="{ADB2EC74-76DF-40A8-A512-C6BF0636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576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1016" name="Group 8">
            <a:extLst>
              <a:ext uri="{FF2B5EF4-FFF2-40B4-BE49-F238E27FC236}">
                <a16:creationId xmlns:a16="http://schemas.microsoft.com/office/drawing/2014/main" xmlns="" id="{E95E25B3-901A-4F27-81EB-F4D240E9BB6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029200"/>
            <a:ext cx="695325" cy="646113"/>
            <a:chOff x="3888" y="576"/>
            <a:chExt cx="438" cy="407"/>
          </a:xfrm>
        </p:grpSpPr>
        <p:sp>
          <p:nvSpPr>
            <p:cNvPr id="24595" name="Line 9">
              <a:extLst>
                <a:ext uri="{FF2B5EF4-FFF2-40B4-BE49-F238E27FC236}">
                  <a16:creationId xmlns:a16="http://schemas.microsoft.com/office/drawing/2014/main" xmlns="" id="{8FB8770F-6F0B-40AE-AF28-0BC8E240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Text Box 10">
              <a:extLst>
                <a:ext uri="{FF2B5EF4-FFF2-40B4-BE49-F238E27FC236}">
                  <a16:creationId xmlns:a16="http://schemas.microsoft.com/office/drawing/2014/main" xmlns="" id="{C21CB1EB-D208-4CCC-B120-76EE1C955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576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1019" name="Group 11">
            <a:extLst>
              <a:ext uri="{FF2B5EF4-FFF2-40B4-BE49-F238E27FC236}">
                <a16:creationId xmlns:a16="http://schemas.microsoft.com/office/drawing/2014/main" xmlns="" id="{93828498-213D-46A2-B5C5-FB54CF0CF648}"/>
              </a:ext>
            </a:extLst>
          </p:cNvPr>
          <p:cNvGrpSpPr>
            <a:grpSpLocks/>
          </p:cNvGrpSpPr>
          <p:nvPr/>
        </p:nvGrpSpPr>
        <p:grpSpPr bwMode="auto">
          <a:xfrm>
            <a:off x="3101975" y="3232150"/>
            <a:ext cx="695325" cy="646113"/>
            <a:chOff x="3888" y="576"/>
            <a:chExt cx="438" cy="407"/>
          </a:xfrm>
        </p:grpSpPr>
        <p:sp>
          <p:nvSpPr>
            <p:cNvPr id="24593" name="Line 12">
              <a:extLst>
                <a:ext uri="{FF2B5EF4-FFF2-40B4-BE49-F238E27FC236}">
                  <a16:creationId xmlns:a16="http://schemas.microsoft.com/office/drawing/2014/main" xmlns="" id="{5ABC3AE8-5746-4236-A412-05A24AD29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Text Box 13">
              <a:extLst>
                <a:ext uri="{FF2B5EF4-FFF2-40B4-BE49-F238E27FC236}">
                  <a16:creationId xmlns:a16="http://schemas.microsoft.com/office/drawing/2014/main" xmlns="" id="{6E138CAE-62D6-4E91-8941-F155A5C63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576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71022" name="Group 14">
            <a:extLst>
              <a:ext uri="{FF2B5EF4-FFF2-40B4-BE49-F238E27FC236}">
                <a16:creationId xmlns:a16="http://schemas.microsoft.com/office/drawing/2014/main" xmlns="" id="{77019CF9-A2BE-4BE6-B021-01644D17690F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4235450"/>
            <a:ext cx="695325" cy="646113"/>
            <a:chOff x="3888" y="576"/>
            <a:chExt cx="438" cy="407"/>
          </a:xfrm>
        </p:grpSpPr>
        <p:sp>
          <p:nvSpPr>
            <p:cNvPr id="24591" name="Line 15">
              <a:extLst>
                <a:ext uri="{FF2B5EF4-FFF2-40B4-BE49-F238E27FC236}">
                  <a16:creationId xmlns:a16="http://schemas.microsoft.com/office/drawing/2014/main" xmlns="" id="{1FE89F46-334E-4135-B752-8598A9CAA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Text Box 16">
              <a:extLst>
                <a:ext uri="{FF2B5EF4-FFF2-40B4-BE49-F238E27FC236}">
                  <a16:creationId xmlns:a16="http://schemas.microsoft.com/office/drawing/2014/main" xmlns="" id="{ADAE9405-0419-4984-8660-BA0003491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576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71025" name="Group 17">
            <a:extLst>
              <a:ext uri="{FF2B5EF4-FFF2-40B4-BE49-F238E27FC236}">
                <a16:creationId xmlns:a16="http://schemas.microsoft.com/office/drawing/2014/main" xmlns="" id="{F78FD64C-C3DC-43FA-9DC5-576A9BC151F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05000"/>
            <a:ext cx="692150" cy="641350"/>
            <a:chOff x="3888" y="576"/>
            <a:chExt cx="436" cy="404"/>
          </a:xfrm>
        </p:grpSpPr>
        <p:sp>
          <p:nvSpPr>
            <p:cNvPr id="24589" name="Line 18">
              <a:extLst>
                <a:ext uri="{FF2B5EF4-FFF2-40B4-BE49-F238E27FC236}">
                  <a16:creationId xmlns:a16="http://schemas.microsoft.com/office/drawing/2014/main" xmlns="" id="{2D299C2D-009B-4A65-BBAA-D9B2FBF34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3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Text Box 19">
              <a:extLst>
                <a:ext uri="{FF2B5EF4-FFF2-40B4-BE49-F238E27FC236}">
                  <a16:creationId xmlns:a16="http://schemas.microsoft.com/office/drawing/2014/main" xmlns="" id="{F6A8A74B-EA16-439A-95B6-A730CAF2A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576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i="1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6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71031" name="Text Box 23">
            <a:extLst>
              <a:ext uri="{FF2B5EF4-FFF2-40B4-BE49-F238E27FC236}">
                <a16:creationId xmlns:a16="http://schemas.microsoft.com/office/drawing/2014/main" xmlns="" id="{8F657F6A-10B1-4553-A9AE-164C8B72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71032" name="Text Box 24">
            <a:extLst>
              <a:ext uri="{FF2B5EF4-FFF2-40B4-BE49-F238E27FC236}">
                <a16:creationId xmlns:a16="http://schemas.microsoft.com/office/drawing/2014/main" xmlns="" id="{1B08989F-EA3E-4F66-B3D6-071959DA7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71033" name="Text Box 25">
            <a:extLst>
              <a:ext uri="{FF2B5EF4-FFF2-40B4-BE49-F238E27FC236}">
                <a16:creationId xmlns:a16="http://schemas.microsoft.com/office/drawing/2014/main" xmlns="" id="{1D8BC555-074B-409B-9542-5B436C7F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1" grpId="0"/>
      <p:bldP spid="171032" grpId="0"/>
      <p:bldP spid="1710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11A44F88-6607-4F7C-B4A4-D2A386652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14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xmlns="" id="{57E42B0C-08EB-4A0C-9B5B-F53D3579EF9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3823419"/>
              </p:ext>
            </p:extLst>
          </p:nvPr>
        </p:nvGraphicFramePr>
        <p:xfrm>
          <a:off x="384175" y="762000"/>
          <a:ext cx="8566150" cy="554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Visio" r:id="rId3" imgW="4576449" imgH="2965938" progId="Visio.Drawing.11">
                  <p:embed/>
                </p:oleObj>
              </mc:Choice>
              <mc:Fallback>
                <p:oleObj name="Visio" r:id="rId3" imgW="4576449" imgH="2965938" progId="Visio.Drawing.11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762000"/>
                        <a:ext cx="8566150" cy="554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496886BC-8C5C-447A-A505-D9CAC1303C3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785394" y="-3559969"/>
            <a:ext cx="739775" cy="784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此题的电路也是同下列电路一样</a:t>
            </a:r>
            <a:endParaRPr kumimoji="1"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01CB59E7-C71C-4181-B849-49DEE808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242570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2035" name="Object 3">
            <a:extLst>
              <a:ext uri="{FF2B5EF4-FFF2-40B4-BE49-F238E27FC236}">
                <a16:creationId xmlns:a16="http://schemas.microsoft.com/office/drawing/2014/main" xmlns="" id="{89CC9496-AEE0-454F-BA53-BB2569374B6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943600" y="609600"/>
          <a:ext cx="2555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6" name="Equation" r:id="rId3" imgW="126890" imgH="228402" progId="Equation.DSMT4">
                  <p:embed/>
                </p:oleObj>
              </mc:Choice>
              <mc:Fallback>
                <p:oleObj name="Equation" r:id="rId3" imgW="126890" imgH="228402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9600"/>
                        <a:ext cx="2555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xmlns="" id="{D391BF86-740E-4598-9051-99C1C59FFAE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76200"/>
          <a:ext cx="4214813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7" name="Visio" r:id="rId5" imgW="2106778" imgH="1389020" progId="Visio.Drawing.11">
                  <p:embed/>
                </p:oleObj>
              </mc:Choice>
              <mc:Fallback>
                <p:oleObj name="Visio" r:id="rId5" imgW="2106778" imgH="138902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76200"/>
                        <a:ext cx="4214813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xmlns="" id="{FA48AC27-665E-42AE-9B13-36E874984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538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8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384800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Line 6">
            <a:extLst>
              <a:ext uri="{FF2B5EF4-FFF2-40B4-BE49-F238E27FC236}">
                <a16:creationId xmlns:a16="http://schemas.microsoft.com/office/drawing/2014/main" xmlns="" id="{DF1EC377-B0DB-464F-8D8E-D76781241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685800"/>
            <a:ext cx="35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2039" name="Object 7">
            <a:extLst>
              <a:ext uri="{FF2B5EF4-FFF2-40B4-BE49-F238E27FC236}">
                <a16:creationId xmlns:a16="http://schemas.microsoft.com/office/drawing/2014/main" xmlns="" id="{1A630D70-1AC9-4C0F-B86A-ACE3B5F88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22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" name="Equation" r:id="rId9" imgW="126890" imgH="228402" progId="Equation.DSMT4">
                  <p:embed/>
                </p:oleObj>
              </mc:Choice>
              <mc:Fallback>
                <p:oleObj name="Equation" r:id="rId9" imgW="126890" imgH="2284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27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8">
            <a:extLst>
              <a:ext uri="{FF2B5EF4-FFF2-40B4-BE49-F238E27FC236}">
                <a16:creationId xmlns:a16="http://schemas.microsoft.com/office/drawing/2014/main" xmlns="" id="{03EF783B-171E-4BC3-AE57-F61236CAC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041400"/>
          <a:ext cx="2047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" name="Equation" r:id="rId11" imgW="114250" imgH="228501" progId="Equation.DSMT4">
                  <p:embed/>
                </p:oleObj>
              </mc:Choice>
              <mc:Fallback>
                <p:oleObj name="Equation" r:id="rId11" imgW="114250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41400"/>
                        <a:ext cx="2047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>
            <a:extLst>
              <a:ext uri="{FF2B5EF4-FFF2-40B4-BE49-F238E27FC236}">
                <a16:creationId xmlns:a16="http://schemas.microsoft.com/office/drawing/2014/main" xmlns="" id="{6529F531-2521-4F3B-BB16-ED2BBC3D7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905000"/>
          <a:ext cx="255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1" name="Equation" r:id="rId13" imgW="126890" imgH="228402" progId="Equation.DSMT4">
                  <p:embed/>
                </p:oleObj>
              </mc:Choice>
              <mc:Fallback>
                <p:oleObj name="Equation" r:id="rId13" imgW="126890" imgH="2284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5000"/>
                        <a:ext cx="255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2" name="Rectangle 10">
            <a:extLst>
              <a:ext uri="{FF2B5EF4-FFF2-40B4-BE49-F238E27FC236}">
                <a16:creationId xmlns:a16="http://schemas.microsoft.com/office/drawing/2014/main" xmlns="" id="{1C471238-1767-4091-BAD5-C50D39A789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169318" y="-953293"/>
            <a:ext cx="61436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对节点①列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</a:p>
        </p:txBody>
      </p:sp>
      <p:graphicFrame>
        <p:nvGraphicFramePr>
          <p:cNvPr id="172043" name="Object 11">
            <a:extLst>
              <a:ext uri="{FF2B5EF4-FFF2-40B4-BE49-F238E27FC236}">
                <a16:creationId xmlns:a16="http://schemas.microsoft.com/office/drawing/2014/main" xmlns="" id="{EC946448-3DC5-481F-9C41-F9E63BE9A23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1638300"/>
          <a:ext cx="2865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2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38300"/>
                        <a:ext cx="28654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4" name="Object 12">
            <a:extLst>
              <a:ext uri="{FF2B5EF4-FFF2-40B4-BE49-F238E27FC236}">
                <a16:creationId xmlns:a16="http://schemas.microsoft.com/office/drawing/2014/main" xmlns="" id="{B324B65C-B416-4544-ACAC-E5FF9C2B2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" y="2095500"/>
          <a:ext cx="2803525" cy="399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" name="Equation" r:id="rId17" imgW="1079500" imgH="1536700" progId="Equation.DSMT4">
                  <p:embed/>
                </p:oleObj>
              </mc:Choice>
              <mc:Fallback>
                <p:oleObj name="Equation" r:id="rId17" imgW="1079500" imgH="153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095500"/>
                        <a:ext cx="2803525" cy="399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5" name="AutoShape 13">
            <a:extLst>
              <a:ext uri="{FF2B5EF4-FFF2-40B4-BE49-F238E27FC236}">
                <a16:creationId xmlns:a16="http://schemas.microsoft.com/office/drawing/2014/main" xmlns="" id="{A3A4C18A-FC8B-4A2B-83E9-E3E8628EFE85}"/>
              </a:ext>
            </a:extLst>
          </p:cNvPr>
          <p:cNvSpPr>
            <a:spLocks/>
          </p:cNvSpPr>
          <p:nvPr/>
        </p:nvSpPr>
        <p:spPr bwMode="auto">
          <a:xfrm>
            <a:off x="3505200" y="1905000"/>
            <a:ext cx="381000" cy="3886200"/>
          </a:xfrm>
          <a:prstGeom prst="rightBrace">
            <a:avLst>
              <a:gd name="adj1" fmla="val 850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46" name="AutoShape 14">
            <a:extLst>
              <a:ext uri="{FF2B5EF4-FFF2-40B4-BE49-F238E27FC236}">
                <a16:creationId xmlns:a16="http://schemas.microsoft.com/office/drawing/2014/main" xmlns="" id="{529E9C28-E92C-4EE1-9A2E-504B68FB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2047" name="Object 15">
            <a:extLst>
              <a:ext uri="{FF2B5EF4-FFF2-40B4-BE49-F238E27FC236}">
                <a16:creationId xmlns:a16="http://schemas.microsoft.com/office/drawing/2014/main" xmlns="" id="{4E2C85DC-4D9C-4BCE-BF57-5CAA55A10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048000"/>
          <a:ext cx="50101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" name="Equation" r:id="rId19" imgW="1930400" imgH="419100" progId="Equation.DSMT4">
                  <p:embed/>
                </p:oleObj>
              </mc:Choice>
              <mc:Fallback>
                <p:oleObj name="Equation" r:id="rId19" imgW="19304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501015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8" name="Text Box 16">
            <a:extLst>
              <a:ext uri="{FF2B5EF4-FFF2-40B4-BE49-F238E27FC236}">
                <a16:creationId xmlns:a16="http://schemas.microsoft.com/office/drawing/2014/main" xmlns="" id="{4231CE6C-5C85-4B9E-8BE6-B9332CD6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3214688"/>
            <a:ext cx="191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（虚断）</a:t>
            </a:r>
          </a:p>
        </p:txBody>
      </p:sp>
      <p:graphicFrame>
        <p:nvGraphicFramePr>
          <p:cNvPr id="172049" name="Object 17">
            <a:extLst>
              <a:ext uri="{FF2B5EF4-FFF2-40B4-BE49-F238E27FC236}">
                <a16:creationId xmlns:a16="http://schemas.microsoft.com/office/drawing/2014/main" xmlns="" id="{1CEE8912-DACE-402D-A42A-FF90B7C92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114800"/>
          <a:ext cx="1936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" name="Equation" r:id="rId21" imgW="749300" imgH="228600" progId="Equation.DSMT4">
                  <p:embed/>
                </p:oleObj>
              </mc:Choice>
              <mc:Fallback>
                <p:oleObj name="Equation" r:id="rId21" imgW="7493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14800"/>
                        <a:ext cx="19367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0" name="Text Box 18">
            <a:extLst>
              <a:ext uri="{FF2B5EF4-FFF2-40B4-BE49-F238E27FC236}">
                <a16:creationId xmlns:a16="http://schemas.microsoft.com/office/drawing/2014/main" xmlns="" id="{74672693-E331-4A7D-9FEB-275D83D2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（虚短）</a:t>
            </a:r>
          </a:p>
        </p:txBody>
      </p:sp>
      <p:sp>
        <p:nvSpPr>
          <p:cNvPr id="172051" name="AutoShape 19">
            <a:extLst>
              <a:ext uri="{FF2B5EF4-FFF2-40B4-BE49-F238E27FC236}">
                <a16:creationId xmlns:a16="http://schemas.microsoft.com/office/drawing/2014/main" xmlns="" id="{48A723BD-0506-4988-B45D-C50BCE4C188D}"/>
              </a:ext>
            </a:extLst>
          </p:cNvPr>
          <p:cNvSpPr>
            <a:spLocks/>
          </p:cNvSpPr>
          <p:nvPr/>
        </p:nvSpPr>
        <p:spPr bwMode="auto">
          <a:xfrm>
            <a:off x="8763000" y="32004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052" name="AutoShape 20">
            <a:extLst>
              <a:ext uri="{FF2B5EF4-FFF2-40B4-BE49-F238E27FC236}">
                <a16:creationId xmlns:a16="http://schemas.microsoft.com/office/drawing/2014/main" xmlns="" id="{66ADE54C-0100-4899-8B85-18686A1E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76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2053" name="Object 21">
            <a:extLst>
              <a:ext uri="{FF2B5EF4-FFF2-40B4-BE49-F238E27FC236}">
                <a16:creationId xmlns:a16="http://schemas.microsoft.com/office/drawing/2014/main" xmlns="" id="{1153EE28-A9EA-4118-BAED-B9B9B94DE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029200"/>
          <a:ext cx="31559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6" name="Equation" r:id="rId23" imgW="1218671" imgH="444307" progId="Equation.DSMT4">
                  <p:embed/>
                </p:oleObj>
              </mc:Choice>
              <mc:Fallback>
                <p:oleObj name="Equation" r:id="rId23" imgW="1218671" imgH="44430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31559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4" name="Line 22">
            <a:extLst>
              <a:ext uri="{FF2B5EF4-FFF2-40B4-BE49-F238E27FC236}">
                <a16:creationId xmlns:a16="http://schemas.microsoft.com/office/drawing/2014/main" xmlns="" id="{7336B556-7C0A-41CB-8FFC-3DEEF1B16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762000"/>
            <a:ext cx="35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5" name="Line 23">
            <a:extLst>
              <a:ext uri="{FF2B5EF4-FFF2-40B4-BE49-F238E27FC236}">
                <a16:creationId xmlns:a16="http://schemas.microsoft.com/office/drawing/2014/main" xmlns="" id="{02CB9205-7827-4EAB-BA68-02AB73BF6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76400"/>
            <a:ext cx="35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6" name="Line 24">
            <a:extLst>
              <a:ext uri="{FF2B5EF4-FFF2-40B4-BE49-F238E27FC236}">
                <a16:creationId xmlns:a16="http://schemas.microsoft.com/office/drawing/2014/main" xmlns="" id="{4CE135A6-87DC-421E-AD61-EC721E960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200" y="990600"/>
            <a:ext cx="35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7" name="Line 25">
            <a:extLst>
              <a:ext uri="{FF2B5EF4-FFF2-40B4-BE49-F238E27FC236}">
                <a16:creationId xmlns:a16="http://schemas.microsoft.com/office/drawing/2014/main" xmlns="" id="{6A61C1DC-CF25-4AB4-BA6B-C3F804F78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905000"/>
            <a:ext cx="35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2058" name="Object 26">
            <a:extLst>
              <a:ext uri="{FF2B5EF4-FFF2-40B4-BE49-F238E27FC236}">
                <a16:creationId xmlns:a16="http://schemas.microsoft.com/office/drawing/2014/main" xmlns="" id="{44439F61-AA71-470B-A44E-78D9486D2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52400"/>
          <a:ext cx="255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7" name="Equation" r:id="rId25" imgW="126890" imgH="228402" progId="Equation.DSMT4">
                  <p:embed/>
                </p:oleObj>
              </mc:Choice>
              <mc:Fallback>
                <p:oleObj name="Equation" r:id="rId25" imgW="126890" imgH="22840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52400"/>
                        <a:ext cx="255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Rectangle 28">
            <a:extLst>
              <a:ext uri="{FF2B5EF4-FFF2-40B4-BE49-F238E27FC236}">
                <a16:creationId xmlns:a16="http://schemas.microsoft.com/office/drawing/2014/main" xmlns="" id="{3C8913D6-89C2-44C4-B2BE-866553BF0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06680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6652" name="Text Box 29">
            <a:extLst>
              <a:ext uri="{FF2B5EF4-FFF2-40B4-BE49-F238E27FC236}">
                <a16:creationId xmlns:a16="http://schemas.microsoft.com/office/drawing/2014/main" xmlns="" id="{21B249B4-135E-47D6-AD57-35F967B87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"/>
            <a:ext cx="465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6653" name="Text Box 30">
            <a:extLst>
              <a:ext uri="{FF2B5EF4-FFF2-40B4-BE49-F238E27FC236}">
                <a16:creationId xmlns:a16="http://schemas.microsoft.com/office/drawing/2014/main" xmlns="" id="{FE600F22-D637-4AD4-B419-E86ADB6B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520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2" grpId="0"/>
      <p:bldP spid="172048" grpId="0"/>
      <p:bldP spid="17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>
            <a:extLst>
              <a:ext uri="{FF2B5EF4-FFF2-40B4-BE49-F238E27FC236}">
                <a16:creationId xmlns:a16="http://schemas.microsoft.com/office/drawing/2014/main" xmlns="" id="{0AD672DF-3657-4ED6-9D9C-1E2246F7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23950"/>
            <a:ext cx="1468438" cy="5794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重点</a:t>
            </a:r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xmlns="" id="{097590D0-689E-4DC4-908C-759C71A54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2106613"/>
            <a:ext cx="7980363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理想运算放大器的外部特性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含理想运算放大器的电阻电路分析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一些典型的电路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/>
      <p:bldP spid="1536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矩形 7">
            <a:extLst>
              <a:ext uri="{FF2B5EF4-FFF2-40B4-BE49-F238E27FC236}">
                <a16:creationId xmlns:a16="http://schemas.microsoft.com/office/drawing/2014/main" xmlns="" id="{793CFC33-41CE-4E6F-BB11-767A32DCE96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  <a:r>
              <a:rPr lang="en-US" altLang="zh-CN" sz="3200">
                <a:solidFill>
                  <a:srgbClr val="000000"/>
                </a:solidFill>
              </a:rPr>
              <a:t>=          V</a:t>
            </a:r>
            <a:r>
              <a:rPr lang="zh-CN" altLang="en-US" sz="3200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27652" name="矩形 8">
            <a:extLst>
              <a:ext uri="{FF2B5EF4-FFF2-40B4-BE49-F238E27FC236}">
                <a16:creationId xmlns:a16="http://schemas.microsoft.com/office/drawing/2014/main" xmlns="" id="{1E4CE7EF-7054-40E6-BC16-EB90BDD2F84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10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27653" name="矩形 9">
            <a:extLst>
              <a:ext uri="{FF2B5EF4-FFF2-40B4-BE49-F238E27FC236}">
                <a16:creationId xmlns:a16="http://schemas.microsoft.com/office/drawing/2014/main" xmlns="" id="{EF7A3A9F-692B-465F-9E06-6B546D5126A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3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27654" name="矩形 10">
            <a:extLst>
              <a:ext uri="{FF2B5EF4-FFF2-40B4-BE49-F238E27FC236}">
                <a16:creationId xmlns:a16="http://schemas.microsoft.com/office/drawing/2014/main" xmlns="" id="{2D497DB0-48FB-404C-8A45-0575C24E6DD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43088" y="4500563"/>
            <a:ext cx="638651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25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27655" name="矩形 11">
            <a:extLst>
              <a:ext uri="{FF2B5EF4-FFF2-40B4-BE49-F238E27FC236}">
                <a16:creationId xmlns:a16="http://schemas.microsoft.com/office/drawing/2014/main" xmlns="" id="{2B480015-D5C2-4E83-8FD3-C70E5331D9D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15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27656" name="椭圆 12">
            <a:extLst>
              <a:ext uri="{FF2B5EF4-FFF2-40B4-BE49-F238E27FC236}">
                <a16:creationId xmlns:a16="http://schemas.microsoft.com/office/drawing/2014/main" xmlns="" id="{1E365110-E3D3-4485-976C-2DB17E39BEE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7657" name="椭圆 13">
            <a:extLst>
              <a:ext uri="{FF2B5EF4-FFF2-40B4-BE49-F238E27FC236}">
                <a16:creationId xmlns:a16="http://schemas.microsoft.com/office/drawing/2014/main" xmlns="" id="{C2D2FCD5-F413-483E-9410-BA6E1C895AE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7658" name="椭圆 14">
            <a:extLst>
              <a:ext uri="{FF2B5EF4-FFF2-40B4-BE49-F238E27FC236}">
                <a16:creationId xmlns:a16="http://schemas.microsoft.com/office/drawing/2014/main" xmlns="" id="{5B875BF9-CBEE-4EBB-A67E-02C6AADBED7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7659" name="椭圆 15">
            <a:extLst>
              <a:ext uri="{FF2B5EF4-FFF2-40B4-BE49-F238E27FC236}">
                <a16:creationId xmlns:a16="http://schemas.microsoft.com/office/drawing/2014/main" xmlns="" id="{6821780A-E800-47FA-AA6C-EFAFFB536D24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7660" name="矩形: 圆角 16">
            <a:extLst>
              <a:ext uri="{FF2B5EF4-FFF2-40B4-BE49-F238E27FC236}">
                <a16:creationId xmlns:a16="http://schemas.microsoft.com/office/drawing/2014/main" xmlns="" id="{B9173E73-61C8-41D5-8E4C-9066D87D86C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24600" y="5421313"/>
            <a:ext cx="1543050" cy="4127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aphicFrame>
        <p:nvGraphicFramePr>
          <p:cNvPr id="27662" name="Object 2">
            <a:extLst>
              <a:ext uri="{FF2B5EF4-FFF2-40B4-BE49-F238E27FC236}">
                <a16:creationId xmlns:a16="http://schemas.microsoft.com/office/drawing/2014/main" xmlns="" id="{F7434B5D-E0E3-42B3-999D-2FA5A67B3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33400"/>
          <a:ext cx="3886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Visio" r:id="rId20" imgW="1936642" imgH="1441470" progId="Visio.Drawing.11">
                  <p:embed/>
                </p:oleObj>
              </mc:Choice>
              <mc:Fallback>
                <p:oleObj name="Visio" r:id="rId20" imgW="1936642" imgH="144147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"/>
                        <a:ext cx="38862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63" name="直接连接符 22">
            <a:extLst>
              <a:ext uri="{FF2B5EF4-FFF2-40B4-BE49-F238E27FC236}">
                <a16:creationId xmlns:a16="http://schemas.microsoft.com/office/drawing/2014/main" xmlns="" id="{5054D49C-D33E-45BE-AE58-5897F3E78E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28775" y="1600200"/>
            <a:ext cx="1038225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6B0BFA6-E278-4A6E-BB44-CED591D387A7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xmlns="" id="{6306F3BA-7C61-4CBF-9B2E-153E2E00278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664" name="ColorBlock">
              <a:extLst>
                <a:ext uri="{FF2B5EF4-FFF2-40B4-BE49-F238E27FC236}">
                  <a16:creationId xmlns:a16="http://schemas.microsoft.com/office/drawing/2014/main" xmlns="" id="{3F1C2AFE-CAF4-456B-BA26-8CB3DC8B02C2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65" name="TypeText">
              <a:extLst>
                <a:ext uri="{FF2B5EF4-FFF2-40B4-BE49-F238E27FC236}">
                  <a16:creationId xmlns:a16="http://schemas.microsoft.com/office/drawing/2014/main" xmlns="" id="{457C7787-9718-4478-8FA0-52AF753B6660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xmlns="" id="{A2AB4F6E-764F-4265-9265-7D115836447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6FD6260-45F1-44BD-A1ED-82CA94A873EC}"/>
              </a:ext>
            </a:extLst>
          </p:cNvPr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矩形 3">
            <a:extLst>
              <a:ext uri="{FF2B5EF4-FFF2-40B4-BE49-F238E27FC236}">
                <a16:creationId xmlns:a16="http://schemas.microsoft.com/office/drawing/2014/main" xmlns="" id="{708C6328-23CE-4085-8BEE-CE5521CE76A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2862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  <a:r>
              <a:rPr lang="en-US" altLang="zh-CN" sz="3200">
                <a:solidFill>
                  <a:srgbClr val="000000"/>
                </a:solidFill>
              </a:rPr>
              <a:t>=          </a:t>
            </a:r>
            <a:r>
              <a:rPr lang="zh-CN" altLang="en-US" sz="3200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30724" name="矩形 4">
            <a:extLst>
              <a:ext uri="{FF2B5EF4-FFF2-40B4-BE49-F238E27FC236}">
                <a16:creationId xmlns:a16="http://schemas.microsoft.com/office/drawing/2014/main" xmlns="" id="{A17324B8-3674-4EB7-8F20-B049F5B83C5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0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30725" name="矩形 5">
            <a:extLst>
              <a:ext uri="{FF2B5EF4-FFF2-40B4-BE49-F238E27FC236}">
                <a16:creationId xmlns:a16="http://schemas.microsoft.com/office/drawing/2014/main" xmlns="" id="{34459438-018F-4D88-A89F-9EEAAF071AD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10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30726" name="矩形 6">
            <a:extLst>
              <a:ext uri="{FF2B5EF4-FFF2-40B4-BE49-F238E27FC236}">
                <a16:creationId xmlns:a16="http://schemas.microsoft.com/office/drawing/2014/main" xmlns="" id="{975633AC-4FBC-4CB2-9A85-D30B1E289A7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5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30727" name="矩形 7">
            <a:extLst>
              <a:ext uri="{FF2B5EF4-FFF2-40B4-BE49-F238E27FC236}">
                <a16:creationId xmlns:a16="http://schemas.microsoft.com/office/drawing/2014/main" xmlns="" id="{635A46F7-27DF-49AA-97EF-1E94450BFC1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</a:rPr>
              <a:t>3</a:t>
            </a:r>
            <a:endParaRPr lang="zh-CN" altLang="en-US" sz="2600">
              <a:solidFill>
                <a:srgbClr val="000000"/>
              </a:solidFill>
            </a:endParaRPr>
          </a:p>
        </p:txBody>
      </p:sp>
      <p:sp>
        <p:nvSpPr>
          <p:cNvPr id="30728" name="椭圆 8">
            <a:extLst>
              <a:ext uri="{FF2B5EF4-FFF2-40B4-BE49-F238E27FC236}">
                <a16:creationId xmlns:a16="http://schemas.microsoft.com/office/drawing/2014/main" xmlns="" id="{59038E43-6B67-4FAF-B3D5-3BBE3EF24C7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729" name="椭圆 9">
            <a:extLst>
              <a:ext uri="{FF2B5EF4-FFF2-40B4-BE49-F238E27FC236}">
                <a16:creationId xmlns:a16="http://schemas.microsoft.com/office/drawing/2014/main" xmlns="" id="{71D83B98-F214-4C30-B97A-5D247423833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730" name="椭圆 10">
            <a:extLst>
              <a:ext uri="{FF2B5EF4-FFF2-40B4-BE49-F238E27FC236}">
                <a16:creationId xmlns:a16="http://schemas.microsoft.com/office/drawing/2014/main" xmlns="" id="{C62200B9-C8F3-4050-BE77-EE70EA242C3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731" name="椭圆 11">
            <a:extLst>
              <a:ext uri="{FF2B5EF4-FFF2-40B4-BE49-F238E27FC236}">
                <a16:creationId xmlns:a16="http://schemas.microsoft.com/office/drawing/2014/main" xmlns="" id="{F01ABF2C-4128-47BD-9E4D-A7BB6778A951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0732" name="矩形: 圆角 12">
            <a:extLst>
              <a:ext uri="{FF2B5EF4-FFF2-40B4-BE49-F238E27FC236}">
                <a16:creationId xmlns:a16="http://schemas.microsoft.com/office/drawing/2014/main" xmlns="" id="{444CF363-EDF4-499B-8327-92A8AE09E787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43600" y="549433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xmlns="" id="{A821186D-9A3E-4A40-8A45-FE18000E0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622300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Visio" r:id="rId20" imgW="1936642" imgH="966450" progId="Visio.Drawing.11">
                  <p:embed/>
                </p:oleObj>
              </mc:Choice>
              <mc:Fallback>
                <p:oleObj name="Visio" r:id="rId20" imgW="1936642" imgH="9664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2300"/>
                        <a:ext cx="3886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35" name="直接连接符 18">
            <a:extLst>
              <a:ext uri="{FF2B5EF4-FFF2-40B4-BE49-F238E27FC236}">
                <a16:creationId xmlns:a16="http://schemas.microsoft.com/office/drawing/2014/main" xmlns="" id="{FC69C40A-F5B1-4D48-A2F8-95CB061980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74800" y="1608138"/>
            <a:ext cx="1168400" cy="0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5" name="组合 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" name="TitleBackground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736" name="ColorBlock">
              <a:extLst>
                <a:ext uri="{FF2B5EF4-FFF2-40B4-BE49-F238E27FC236}">
                  <a16:creationId xmlns:a16="http://schemas.microsoft.com/office/drawing/2014/main" xmlns="" id="{A3340382-2C73-4713-BE9B-1CD8DC692FC7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7" name="TypeText">
              <a:extLst>
                <a:ext uri="{FF2B5EF4-FFF2-40B4-BE49-F238E27FC236}">
                  <a16:creationId xmlns:a16="http://schemas.microsoft.com/office/drawing/2014/main" xmlns="" id="{02982B95-55A7-4365-ABA1-34A3A18FCF94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4000" y="0"/>
              <a:ext cx="1270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4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43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0.5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xmlns="" id="{16EB8891-793E-400C-822E-BA44684D0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33400"/>
          <a:ext cx="3886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Visio" r:id="rId3" imgW="1936642" imgH="1441470" progId="Visio.Drawing.11">
                  <p:embed/>
                </p:oleObj>
              </mc:Choice>
              <mc:Fallback>
                <p:oleObj name="Visio" r:id="rId3" imgW="1936642" imgH="1441470" progId="Visio.Drawing.11">
                  <p:embed/>
                  <p:pic>
                    <p:nvPicPr>
                      <p:cNvPr id="27662" name="Object 2">
                        <a:extLst>
                          <a:ext uri="{FF2B5EF4-FFF2-40B4-BE49-F238E27FC236}">
                            <a16:creationId xmlns:a16="http://schemas.microsoft.com/office/drawing/2014/main" xmlns="" id="{F7434B5D-E0E3-42B3-999D-2FA5A67B3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"/>
                        <a:ext cx="38862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8B434AA5-496B-4116-A130-A4EA56BA94F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34480" y="441920"/>
            <a:ext cx="615553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F6F1BEE-603F-489E-B3FD-0C9F3A94D194}"/>
              </a:ext>
            </a:extLst>
          </p:cNvPr>
          <p:cNvCxnSpPr>
            <a:cxnSpLocks/>
          </p:cNvCxnSpPr>
          <p:nvPr/>
        </p:nvCxnSpPr>
        <p:spPr bwMode="auto">
          <a:xfrm>
            <a:off x="6019800" y="1979612"/>
            <a:ext cx="6477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545C4F1B-6CD3-4746-9FBB-99370D222EA3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22860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C9FC860-57D4-4232-945A-0A3C695436A9}"/>
              </a:ext>
            </a:extLst>
          </p:cNvPr>
          <p:cNvSpPr txBox="1"/>
          <p:nvPr/>
        </p:nvSpPr>
        <p:spPr>
          <a:xfrm>
            <a:off x="5638800" y="12805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=0A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081321D-E2E1-48C3-8BC1-8C7E2114BE2D}"/>
              </a:ext>
            </a:extLst>
          </p:cNvPr>
          <p:cNvSpPr txBox="1"/>
          <p:nvPr/>
        </p:nvSpPr>
        <p:spPr>
          <a:xfrm>
            <a:off x="5694192" y="6388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=0A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6FA6455-3ECA-4547-9065-9AACB907A20B}"/>
              </a:ext>
            </a:extLst>
          </p:cNvPr>
          <p:cNvSpPr txBox="1"/>
          <p:nvPr/>
        </p:nvSpPr>
        <p:spPr>
          <a:xfrm>
            <a:off x="5181600" y="184765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=10V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xmlns="" id="{13670DF5-B2D2-4B23-AEA0-5BEA40B90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06975"/>
              </p:ext>
            </p:extLst>
          </p:nvPr>
        </p:nvGraphicFramePr>
        <p:xfrm>
          <a:off x="867005" y="2216989"/>
          <a:ext cx="32305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5" imgW="1244520" imgH="406080" progId="Equation.DSMT4">
                  <p:embed/>
                </p:oleObj>
              </mc:Choice>
              <mc:Fallback>
                <p:oleObj name="Equation" r:id="rId5" imgW="1244520" imgH="406080" progId="Equation.DSMT4">
                  <p:embed/>
                  <p:pic>
                    <p:nvPicPr>
                      <p:cNvPr id="172047" name="Object 15">
                        <a:extLst>
                          <a:ext uri="{FF2B5EF4-FFF2-40B4-BE49-F238E27FC236}">
                            <a16:creationId xmlns:a16="http://schemas.microsoft.com/office/drawing/2014/main" xmlns="" id="{4E2C85DC-4D9C-4BCE-BF57-5CAA55A10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005" y="2216989"/>
                        <a:ext cx="32305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xmlns="" id="{85122F72-D2CD-43DD-BCF1-A2B93420C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50072"/>
              </p:ext>
            </p:extLst>
          </p:nvPr>
        </p:nvGraphicFramePr>
        <p:xfrm>
          <a:off x="1492250" y="3963988"/>
          <a:ext cx="1616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7" imgW="622080" imgH="228600" progId="Equation.DSMT4">
                  <p:embed/>
                </p:oleObj>
              </mc:Choice>
              <mc:Fallback>
                <p:oleObj name="Equation" r:id="rId7" imgW="622080" imgH="228600" progId="Equation.DSMT4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xmlns="" id="{13670DF5-B2D2-4B23-AEA0-5BEA40B90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963988"/>
                        <a:ext cx="1616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9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xmlns="" id="{3F6B09A1-2C28-4657-AC6C-6FC25545D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3438"/>
            <a:ext cx="338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）电压跟随器</a:t>
            </a: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xmlns="" id="{5BC0D9B8-13D4-43E3-8C91-7D046D00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78460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输入电阻无穷大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虚断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xmlns="" id="{AF611428-D9E0-4439-A7A4-EA2E143E0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433888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 输出电阻为零。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xmlns="" id="{4329D41A-D504-4BE4-9DE0-82B85F2B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729288"/>
            <a:ext cx="770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应用：在电路中起隔离前、后两级电路的作用。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xmlns="" id="{715ED74B-1861-4D80-99AE-60D142478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08158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1" i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xmlns="" id="{010C4056-7C89-425B-9D48-8FA4EBC32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552575"/>
            <a:ext cx="792163" cy="172720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</a:t>
            </a:r>
          </a:p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路</a:t>
            </a:r>
          </a:p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5112" name="Rectangle 8">
            <a:extLst>
              <a:ext uri="{FF2B5EF4-FFF2-40B4-BE49-F238E27FC236}">
                <a16:creationId xmlns:a16="http://schemas.microsoft.com/office/drawing/2014/main" xmlns="" id="{CEA2FF83-34C7-4CD0-9A93-7AE9D44C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481138"/>
            <a:ext cx="792163" cy="180022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</a:t>
            </a:r>
          </a:p>
          <a:p>
            <a:pPr algn="ctr" eaLnBrk="1" hangingPunct="1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路</a:t>
            </a:r>
          </a:p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175119" name="Group 15">
            <a:extLst>
              <a:ext uri="{FF2B5EF4-FFF2-40B4-BE49-F238E27FC236}">
                <a16:creationId xmlns:a16="http://schemas.microsoft.com/office/drawing/2014/main" xmlns="" id="{6E6822E5-A409-46D6-8E46-3A70016C948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68700"/>
            <a:ext cx="1644650" cy="850900"/>
            <a:chOff x="385" y="3022"/>
            <a:chExt cx="1036" cy="536"/>
          </a:xfrm>
        </p:grpSpPr>
        <p:pic>
          <p:nvPicPr>
            <p:cNvPr id="31779" name="Picture 16" descr="123">
              <a:extLst>
                <a:ext uri="{FF2B5EF4-FFF2-40B4-BE49-F238E27FC236}">
                  <a16:creationId xmlns:a16="http://schemas.microsoft.com/office/drawing/2014/main" xmlns="" id="{1466338D-1A81-4309-A710-91BA55473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80" name="Text Box 17">
              <a:extLst>
                <a:ext uri="{FF2B5EF4-FFF2-40B4-BE49-F238E27FC236}">
                  <a16:creationId xmlns:a16="http://schemas.microsoft.com/office/drawing/2014/main" xmlns="" id="{E5F91B42-5FF1-4B41-B802-957531D6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特点</a:t>
              </a:r>
            </a:p>
          </p:txBody>
        </p:sp>
      </p:grpSp>
      <p:grpSp>
        <p:nvGrpSpPr>
          <p:cNvPr id="175122" name="Group 18">
            <a:extLst>
              <a:ext uri="{FF2B5EF4-FFF2-40B4-BE49-F238E27FC236}">
                <a16:creationId xmlns:a16="http://schemas.microsoft.com/office/drawing/2014/main" xmlns="" id="{1E9E3AFD-5D62-4A52-87CD-1D9CD585D5B9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976313"/>
            <a:ext cx="4057650" cy="2233612"/>
            <a:chOff x="1655" y="436"/>
            <a:chExt cx="2556" cy="1407"/>
          </a:xfrm>
        </p:grpSpPr>
        <p:sp>
          <p:nvSpPr>
            <p:cNvPr id="31755" name="Line 19">
              <a:extLst>
                <a:ext uri="{FF2B5EF4-FFF2-40B4-BE49-F238E27FC236}">
                  <a16:creationId xmlns:a16="http://schemas.microsoft.com/office/drawing/2014/main" xmlns="" id="{C64F5D02-5DD9-40BC-AFF0-C8B71FF34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" y="1033"/>
              <a:ext cx="8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20">
              <a:extLst>
                <a:ext uri="{FF2B5EF4-FFF2-40B4-BE49-F238E27FC236}">
                  <a16:creationId xmlns:a16="http://schemas.microsoft.com/office/drawing/2014/main" xmlns="" id="{390D7EF5-6B2E-4318-82E3-CC46F5950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8" y="662"/>
              <a:ext cx="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Line 21">
              <a:extLst>
                <a:ext uri="{FF2B5EF4-FFF2-40B4-BE49-F238E27FC236}">
                  <a16:creationId xmlns:a16="http://schemas.microsoft.com/office/drawing/2014/main" xmlns="" id="{B01EAD76-DADD-4603-BA63-2D1C1D1BF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662"/>
              <a:ext cx="0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22">
              <a:extLst>
                <a:ext uri="{FF2B5EF4-FFF2-40B4-BE49-F238E27FC236}">
                  <a16:creationId xmlns:a16="http://schemas.microsoft.com/office/drawing/2014/main" xmlns="" id="{59874370-BD3C-487A-B03D-7EF35EBF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1416"/>
              <a:ext cx="10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23">
              <a:extLst>
                <a:ext uri="{FF2B5EF4-FFF2-40B4-BE49-F238E27FC236}">
                  <a16:creationId xmlns:a16="http://schemas.microsoft.com/office/drawing/2014/main" xmlns="" id="{E3079679-5054-45CC-ADF9-411DCAF5F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1809"/>
              <a:ext cx="20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24">
              <a:extLst>
                <a:ext uri="{FF2B5EF4-FFF2-40B4-BE49-F238E27FC236}">
                  <a16:creationId xmlns:a16="http://schemas.microsoft.com/office/drawing/2014/main" xmlns="" id="{7288694C-4C10-4FF2-A312-106DB6239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845"/>
              <a:ext cx="6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Text Box 25">
              <a:extLst>
                <a:ext uri="{FF2B5EF4-FFF2-40B4-BE49-F238E27FC236}">
                  <a16:creationId xmlns:a16="http://schemas.microsoft.com/office/drawing/2014/main" xmlns="" id="{8DD31F31-5B6E-4CEA-BD2F-0E84497BC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846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762" name="Text Box 26">
              <a:extLst>
                <a:ext uri="{FF2B5EF4-FFF2-40B4-BE49-F238E27FC236}">
                  <a16:creationId xmlns:a16="http://schemas.microsoft.com/office/drawing/2014/main" xmlns="" id="{1D958013-E1F0-4121-89AF-BBA04D9E5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13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1763" name="Line 27">
              <a:extLst>
                <a:ext uri="{FF2B5EF4-FFF2-40B4-BE49-F238E27FC236}">
                  <a16:creationId xmlns:a16="http://schemas.microsoft.com/office/drawing/2014/main" xmlns="" id="{37C58BDF-222E-40A4-B9BF-1792F360D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" y="842"/>
              <a:ext cx="0" cy="5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Text Box 28">
              <a:extLst>
                <a:ext uri="{FF2B5EF4-FFF2-40B4-BE49-F238E27FC236}">
                  <a16:creationId xmlns:a16="http://schemas.microsoft.com/office/drawing/2014/main" xmlns="" id="{A3215B1C-D3DA-4A3F-A6F2-57F4F4389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007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765" name="Text Box 29">
              <a:extLst>
                <a:ext uri="{FF2B5EF4-FFF2-40B4-BE49-F238E27FC236}">
                  <a16:creationId xmlns:a16="http://schemas.microsoft.com/office/drawing/2014/main" xmlns="" id="{7DB35EA0-46B5-412D-8BAF-B8A0BC626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13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1766" name="Text Box 30">
              <a:extLst>
                <a:ext uri="{FF2B5EF4-FFF2-40B4-BE49-F238E27FC236}">
                  <a16:creationId xmlns:a16="http://schemas.microsoft.com/office/drawing/2014/main" xmlns="" id="{95808350-576B-43E0-9B53-07AD00D63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261"/>
              <a:ext cx="2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7" name="Oval 31">
              <a:extLst>
                <a:ext uri="{FF2B5EF4-FFF2-40B4-BE49-F238E27FC236}">
                  <a16:creationId xmlns:a16="http://schemas.microsoft.com/office/drawing/2014/main" xmlns="" id="{8D5FEFE5-9956-44A2-A526-D73902A5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997"/>
              <a:ext cx="6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8" name="Oval 32">
              <a:extLst>
                <a:ext uri="{FF2B5EF4-FFF2-40B4-BE49-F238E27FC236}">
                  <a16:creationId xmlns:a16="http://schemas.microsoft.com/office/drawing/2014/main" xmlns="" id="{86B7D649-4272-48D6-B759-FE1CEA6F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775"/>
              <a:ext cx="69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9" name="Oval 33">
              <a:extLst>
                <a:ext uri="{FF2B5EF4-FFF2-40B4-BE49-F238E27FC236}">
                  <a16:creationId xmlns:a16="http://schemas.microsoft.com/office/drawing/2014/main" xmlns="" id="{0923DBAF-E7B2-4C92-B958-48E1CB5C3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806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0" name="Oval 34">
              <a:extLst>
                <a:ext uri="{FF2B5EF4-FFF2-40B4-BE49-F238E27FC236}">
                  <a16:creationId xmlns:a16="http://schemas.microsoft.com/office/drawing/2014/main" xmlns="" id="{85B2B5F7-F831-4730-8467-5B5656285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775"/>
              <a:ext cx="68" cy="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1" name="Text Box 35">
              <a:extLst>
                <a:ext uri="{FF2B5EF4-FFF2-40B4-BE49-F238E27FC236}">
                  <a16:creationId xmlns:a16="http://schemas.microsoft.com/office/drawing/2014/main" xmlns="" id="{99998564-1B5A-4F42-9F9E-64FBAC524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208"/>
              <a:ext cx="5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772" name="Group 36">
              <a:extLst>
                <a:ext uri="{FF2B5EF4-FFF2-40B4-BE49-F238E27FC236}">
                  <a16:creationId xmlns:a16="http://schemas.microsoft.com/office/drawing/2014/main" xmlns="" id="{B1ADE0F4-4102-45C9-8C42-E2E20A572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436"/>
              <a:ext cx="686" cy="798"/>
              <a:chOff x="883" y="1501"/>
              <a:chExt cx="686" cy="798"/>
            </a:xfrm>
          </p:grpSpPr>
          <p:sp>
            <p:nvSpPr>
              <p:cNvPr id="31773" name="Rectangle 37">
                <a:extLst>
                  <a:ext uri="{FF2B5EF4-FFF2-40B4-BE49-F238E27FC236}">
                    <a16:creationId xmlns:a16="http://schemas.microsoft.com/office/drawing/2014/main" xmlns="" id="{263C3E1F-4B0E-4ACB-9830-DE611A9B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553"/>
                <a:ext cx="658" cy="726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4" name="Text Box 38">
                <a:extLst>
                  <a:ext uri="{FF2B5EF4-FFF2-40B4-BE49-F238E27FC236}">
                    <a16:creationId xmlns:a16="http://schemas.microsoft.com/office/drawing/2014/main" xmlns="" id="{51CD3C88-DA85-485E-83AE-31C5440DC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" y="1501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31775" name="Text Box 39">
                <a:extLst>
                  <a:ext uri="{FF2B5EF4-FFF2-40B4-BE49-F238E27FC236}">
                    <a16:creationId xmlns:a16="http://schemas.microsoft.com/office/drawing/2014/main" xmlns="" id="{373EEFF8-78A6-4D2D-B392-2FBE28AD8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" y="1969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1776" name="AutoShape 40">
                <a:extLst>
                  <a:ext uri="{FF2B5EF4-FFF2-40B4-BE49-F238E27FC236}">
                    <a16:creationId xmlns:a16="http://schemas.microsoft.com/office/drawing/2014/main" xmlns="" id="{6F639F42-0FAC-4B29-86E9-B7A92A878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150" y="1605"/>
                <a:ext cx="144" cy="132"/>
              </a:xfrm>
              <a:prstGeom prst="triangle">
                <a:avLst>
                  <a:gd name="adj" fmla="val 56245"/>
                </a:avLst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77" name="Text Box 41">
                <a:extLst>
                  <a:ext uri="{FF2B5EF4-FFF2-40B4-BE49-F238E27FC236}">
                    <a16:creationId xmlns:a16="http://schemas.microsoft.com/office/drawing/2014/main" xmlns="" id="{BCCD3D20-3663-47DB-A93F-F0C7CB03A1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1544"/>
                <a:ext cx="25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∞</a:t>
                </a:r>
              </a:p>
            </p:txBody>
          </p:sp>
          <p:sp>
            <p:nvSpPr>
              <p:cNvPr id="31778" name="Text Box 42">
                <a:extLst>
                  <a:ext uri="{FF2B5EF4-FFF2-40B4-BE49-F238E27FC236}">
                    <a16:creationId xmlns:a16="http://schemas.microsoft.com/office/drawing/2014/main" xmlns="" id="{A5A9B280-4909-4268-9D8B-51005DB8D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1765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  <p:bldP spid="175107" grpId="0" autoUpdateAnimBg="0"/>
      <p:bldP spid="175108" grpId="0" autoUpdateAnimBg="0"/>
      <p:bldP spid="175109" grpId="0"/>
      <p:bldP spid="175110" grpId="0" build="allAtOnce" autoUpdateAnimBg="0"/>
      <p:bldP spid="175111" grpId="0" animBg="1"/>
      <p:bldP spid="1751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xmlns="" id="{A46E5544-8DA8-49F2-B991-C9D6F0C3C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负载效应</a:t>
            </a:r>
          </a:p>
        </p:txBody>
      </p:sp>
      <p:graphicFrame>
        <p:nvGraphicFramePr>
          <p:cNvPr id="176131" name="Object 3">
            <a:extLst>
              <a:ext uri="{FF2B5EF4-FFF2-40B4-BE49-F238E27FC236}">
                <a16:creationId xmlns:a16="http://schemas.microsoft.com/office/drawing/2014/main" xmlns="" id="{76C518BC-A85F-4DE1-90B1-FC693D534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267200"/>
          <a:ext cx="50593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8" name="Equation" r:id="rId3" imgW="2184400" imgH="444500" progId="Equation.DSMT4">
                  <p:embed/>
                </p:oleObj>
              </mc:Choice>
              <mc:Fallback>
                <p:oleObj name="Equation" r:id="rId3" imgW="21844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50593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>
            <a:extLst>
              <a:ext uri="{FF2B5EF4-FFF2-40B4-BE49-F238E27FC236}">
                <a16:creationId xmlns:a16="http://schemas.microsoft.com/office/drawing/2014/main" xmlns="" id="{5AEDFD6D-AFD7-425F-ACD3-666D699A0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0"/>
          <a:ext cx="3886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Visio" r:id="rId5" imgW="1936699" imgH="1441280" progId="Visio.Drawing.11">
                  <p:embed/>
                </p:oleObj>
              </mc:Choice>
              <mc:Fallback>
                <p:oleObj name="Visio" r:id="rId5" imgW="1936699" imgH="14412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0"/>
                        <a:ext cx="38862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Text Box 5">
            <a:extLst>
              <a:ext uri="{FF2B5EF4-FFF2-40B4-BE49-F238E27FC236}">
                <a16:creationId xmlns:a16="http://schemas.microsoft.com/office/drawing/2014/main" xmlns="" id="{69C1164B-C9CB-48A0-B3BE-4921C289D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382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电压跟随器在分压电路中应用</a:t>
            </a:r>
          </a:p>
        </p:txBody>
      </p:sp>
      <p:graphicFrame>
        <p:nvGraphicFramePr>
          <p:cNvPr id="176136" name="Object 8">
            <a:extLst>
              <a:ext uri="{FF2B5EF4-FFF2-40B4-BE49-F238E27FC236}">
                <a16:creationId xmlns:a16="http://schemas.microsoft.com/office/drawing/2014/main" xmlns="" id="{BA8AE5F7-7D69-47F3-B7E2-382BB7FD8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71600"/>
          <a:ext cx="3886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0" name="Visio" r:id="rId7" imgW="1936699" imgH="1441280" progId="Visio.Drawing.11">
                  <p:embed/>
                </p:oleObj>
              </mc:Choice>
              <mc:Fallback>
                <p:oleObj name="Visio" r:id="rId7" imgW="1936699" imgH="144128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8862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7" name="Object 9">
            <a:extLst>
              <a:ext uri="{FF2B5EF4-FFF2-40B4-BE49-F238E27FC236}">
                <a16:creationId xmlns:a16="http://schemas.microsoft.com/office/drawing/2014/main" xmlns="" id="{13F4430D-FD3C-4003-B3F5-E24BA58D8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905000"/>
          <a:ext cx="5207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1" name="Visio" r:id="rId9" imgW="2685593" imgH="1614105" progId="Visio.Drawing.11">
                  <p:embed/>
                </p:oleObj>
              </mc:Choice>
              <mc:Fallback>
                <p:oleObj name="Visio" r:id="rId9" imgW="2685593" imgH="161410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5207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0">
            <a:extLst>
              <a:ext uri="{FF2B5EF4-FFF2-40B4-BE49-F238E27FC236}">
                <a16:creationId xmlns:a16="http://schemas.microsoft.com/office/drawing/2014/main" xmlns="" id="{214CC6E2-946A-4360-BD86-44442BB88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05400"/>
          <a:ext cx="45608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2" name="Equation" r:id="rId11" imgW="1968500" imgH="444500" progId="Equation.DSMT4">
                  <p:embed/>
                </p:oleObj>
              </mc:Choice>
              <mc:Fallback>
                <p:oleObj name="Equation" r:id="rId11" imgW="19685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5400"/>
                        <a:ext cx="45608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9" name="Text Box 11">
            <a:extLst>
              <a:ext uri="{FF2B5EF4-FFF2-40B4-BE49-F238E27FC236}">
                <a16:creationId xmlns:a16="http://schemas.microsoft.com/office/drawing/2014/main" xmlns="" id="{5F37751D-E118-4D4B-A642-27FF3A66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248400"/>
            <a:ext cx="6248400" cy="51911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运放起隔离作用，消除负载效应</a:t>
            </a: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xmlns="" id="{675F598D-563F-41E5-B97E-C945BF54F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605088"/>
            <a:ext cx="465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6142" name="Text Box 14">
            <a:extLst>
              <a:ext uri="{FF2B5EF4-FFF2-40B4-BE49-F238E27FC236}">
                <a16:creationId xmlns:a16="http://schemas.microsoft.com/office/drawing/2014/main" xmlns="" id="{CA50F3A9-929E-40B0-A3DE-46D0E318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981200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xmlns="" id="{AF124704-5AF2-4A98-AD0B-9FD970A06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"/>
            <a:ext cx="4651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6145" name="Text Box 17">
            <a:extLst>
              <a:ext uri="{FF2B5EF4-FFF2-40B4-BE49-F238E27FC236}">
                <a16:creationId xmlns:a16="http://schemas.microsoft.com/office/drawing/2014/main" xmlns="" id="{2AC9B715-F336-4D3F-B541-9DF5C51B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52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xmlns="" id="{333B5016-CD35-4ADE-9DFE-A540BF4D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1200"/>
            <a:ext cx="52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3" grpId="0"/>
      <p:bldP spid="176139" grpId="0" animBg="1"/>
      <p:bldP spid="176141" grpId="0"/>
      <p:bldP spid="176142" grpId="0"/>
      <p:bldP spid="176143" grpId="0"/>
      <p:bldP spid="176145" grpId="0"/>
      <p:bldP spid="1761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xmlns="" id="{A4DB7F78-28AE-40C5-81AC-03A486785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6195"/>
              </p:ext>
            </p:extLst>
          </p:nvPr>
        </p:nvGraphicFramePr>
        <p:xfrm>
          <a:off x="762000" y="1492250"/>
          <a:ext cx="2235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6" name="Equation" r:id="rId3" imgW="965160" imgH="406080" progId="Equation.DSMT4">
                  <p:embed/>
                </p:oleObj>
              </mc:Choice>
              <mc:Fallback>
                <p:oleObj name="Equation" r:id="rId3" imgW="96516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92250"/>
                        <a:ext cx="2235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xmlns="" id="{D1E7CD5F-94F2-42B6-964C-5EC4A70E1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549914"/>
              </p:ext>
            </p:extLst>
          </p:nvPr>
        </p:nvGraphicFramePr>
        <p:xfrm>
          <a:off x="3024188" y="355600"/>
          <a:ext cx="64246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" name="Visio" r:id="rId5" imgW="4147128" imgH="2067951" progId="Visio.Drawing.11">
                  <p:embed/>
                </p:oleObj>
              </mc:Choice>
              <mc:Fallback>
                <p:oleObj name="Visio" r:id="rId5" imgW="4147128" imgH="206795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55600"/>
                        <a:ext cx="6424612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>
            <a:extLst>
              <a:ext uri="{FF2B5EF4-FFF2-40B4-BE49-F238E27FC236}">
                <a16:creationId xmlns:a16="http://schemas.microsoft.com/office/drawing/2014/main" xmlns="" id="{F73E5FF1-9F61-45A4-8E1B-B284657A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7620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</p:txBody>
      </p:sp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xmlns="" id="{16C01582-3F78-4A3F-ACA6-DB2152480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35624"/>
              </p:ext>
            </p:extLst>
          </p:nvPr>
        </p:nvGraphicFramePr>
        <p:xfrm>
          <a:off x="685800" y="2557463"/>
          <a:ext cx="28559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8" name="Equation" r:id="rId7" imgW="1231560" imgH="406080" progId="Equation.DSMT4">
                  <p:embed/>
                </p:oleObj>
              </mc:Choice>
              <mc:Fallback>
                <p:oleObj name="Equation" r:id="rId7" imgW="123156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57463"/>
                        <a:ext cx="28559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xmlns="" id="{30CF99D2-6548-4BEC-BC05-6C7D0FF1B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852773"/>
              </p:ext>
            </p:extLst>
          </p:nvPr>
        </p:nvGraphicFramePr>
        <p:xfrm>
          <a:off x="714376" y="4183455"/>
          <a:ext cx="13239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9" name="Equation" r:id="rId9" imgW="571252" imgH="228501" progId="Equation.DSMT4">
                  <p:embed/>
                </p:oleObj>
              </mc:Choice>
              <mc:Fallback>
                <p:oleObj name="Equation" r:id="rId9" imgW="571252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" y="4183455"/>
                        <a:ext cx="13239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AutoShape 8">
            <a:extLst>
              <a:ext uri="{FF2B5EF4-FFF2-40B4-BE49-F238E27FC236}">
                <a16:creationId xmlns:a16="http://schemas.microsoft.com/office/drawing/2014/main" xmlns="" id="{00C9E532-13A4-407C-8327-F325033E155C}"/>
              </a:ext>
            </a:extLst>
          </p:cNvPr>
          <p:cNvSpPr>
            <a:spLocks/>
          </p:cNvSpPr>
          <p:nvPr/>
        </p:nvSpPr>
        <p:spPr bwMode="auto">
          <a:xfrm>
            <a:off x="3709988" y="11430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5417" name="Object 9">
            <a:extLst>
              <a:ext uri="{FF2B5EF4-FFF2-40B4-BE49-F238E27FC236}">
                <a16:creationId xmlns:a16="http://schemas.microsoft.com/office/drawing/2014/main" xmlns="" id="{15A5D9A1-C9F1-48FA-B3B5-B8D5509FD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99938"/>
              </p:ext>
            </p:extLst>
          </p:nvPr>
        </p:nvGraphicFramePr>
        <p:xfrm>
          <a:off x="525463" y="4954588"/>
          <a:ext cx="27971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0" name="Equation" r:id="rId11" imgW="1206360" imgH="393480" progId="Equation.DSMT4">
                  <p:embed/>
                </p:oleObj>
              </mc:Choice>
              <mc:Fallback>
                <p:oleObj name="Equation" r:id="rId11" imgW="12063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954588"/>
                        <a:ext cx="27971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>
            <a:extLst>
              <a:ext uri="{FF2B5EF4-FFF2-40B4-BE49-F238E27FC236}">
                <a16:creationId xmlns:a16="http://schemas.microsoft.com/office/drawing/2014/main" xmlns="" id="{FF14880D-C039-452F-9998-A8B49ED02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774205"/>
              </p:ext>
            </p:extLst>
          </p:nvPr>
        </p:nvGraphicFramePr>
        <p:xfrm>
          <a:off x="685800" y="3470274"/>
          <a:ext cx="1295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1" name="Equation" r:id="rId13" imgW="558800" imgH="228600" progId="Equation.DSMT4">
                  <p:embed/>
                </p:oleObj>
              </mc:Choice>
              <mc:Fallback>
                <p:oleObj name="Equation" r:id="rId13" imgW="558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70274"/>
                        <a:ext cx="1295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Line 11">
            <a:extLst>
              <a:ext uri="{FF2B5EF4-FFF2-40B4-BE49-F238E27FC236}">
                <a16:creationId xmlns:a16="http://schemas.microsoft.com/office/drawing/2014/main" xmlns="" id="{3F5AEE30-3F22-40FC-9AC3-5A81B4A7F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4130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2">
            <a:extLst>
              <a:ext uri="{FF2B5EF4-FFF2-40B4-BE49-F238E27FC236}">
                <a16:creationId xmlns:a16="http://schemas.microsoft.com/office/drawing/2014/main" xmlns="" id="{EDB98162-F1AA-41DD-8F63-AEDEF2154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641600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3">
            <a:extLst>
              <a:ext uri="{FF2B5EF4-FFF2-40B4-BE49-F238E27FC236}">
                <a16:creationId xmlns:a16="http://schemas.microsoft.com/office/drawing/2014/main" xmlns="" id="{C3214471-A31A-43AA-AF9F-35B1F5A2E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651000"/>
            <a:ext cx="3810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Line 14">
            <a:extLst>
              <a:ext uri="{FF2B5EF4-FFF2-40B4-BE49-F238E27FC236}">
                <a16:creationId xmlns:a16="http://schemas.microsoft.com/office/drawing/2014/main" xmlns="" id="{CF0391A2-655B-4A7F-8894-B799721DF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965200"/>
            <a:ext cx="0" cy="304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D9C3A865-ED53-4562-9C47-1E0405677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06690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 求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的关系。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xmlns="" id="{AF43C033-ED93-4824-B514-DB66836EE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练习：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5-1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5-2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>
                <a:solidFill>
                  <a:srgbClr val="000000"/>
                </a:solidFill>
              </a:rPr>
              <a:t>5-4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EB750388-1B68-4E2D-9013-643A17251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38205"/>
              </p:ext>
            </p:extLst>
          </p:nvPr>
        </p:nvGraphicFramePr>
        <p:xfrm>
          <a:off x="304800" y="844550"/>
          <a:ext cx="3610056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Visio" r:id="rId3" imgW="2275101" imgH="1138124" progId="Visio.Drawing.11">
                  <p:embed/>
                </p:oleObj>
              </mc:Choice>
              <mc:Fallback>
                <p:oleObj name="Visio" r:id="rId3" imgW="2275101" imgH="11381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44550"/>
                        <a:ext cx="3610056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622C6534-DD00-4217-AEDC-DE229D468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05646"/>
              </p:ext>
            </p:extLst>
          </p:nvPr>
        </p:nvGraphicFramePr>
        <p:xfrm>
          <a:off x="4939002" y="822960"/>
          <a:ext cx="35194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Visio" r:id="rId5" imgW="2274190" imgH="1135970" progId="Visio.Drawing.11">
                  <p:embed/>
                </p:oleObj>
              </mc:Choice>
              <mc:Fallback>
                <p:oleObj name="Visio" r:id="rId5" imgW="2274190" imgH="11359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002" y="822960"/>
                        <a:ext cx="3519488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48C6EE2F-1615-4601-9123-F5F138DC5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29402"/>
              </p:ext>
            </p:extLst>
          </p:nvPr>
        </p:nvGraphicFramePr>
        <p:xfrm>
          <a:off x="0" y="2607945"/>
          <a:ext cx="51308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Visio" r:id="rId7" imgW="2745494" imgH="1289538" progId="Visio.Drawing.11">
                  <p:embed/>
                </p:oleObj>
              </mc:Choice>
              <mc:Fallback>
                <p:oleObj name="Visio" r:id="rId7" imgW="2745494" imgH="128953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7945"/>
                        <a:ext cx="5130800" cy="212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6092329C-40F8-4291-9C11-62CF7D678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043458"/>
              </p:ext>
            </p:extLst>
          </p:nvPr>
        </p:nvGraphicFramePr>
        <p:xfrm>
          <a:off x="4800600" y="2743200"/>
          <a:ext cx="422390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Visio" r:id="rId9" imgW="2273898" imgH="1124478" progId="Visio.Drawing.11">
                  <p:embed/>
                </p:oleObj>
              </mc:Choice>
              <mc:Fallback>
                <p:oleObj name="Visio" r:id="rId9" imgW="2273898" imgH="112447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743200"/>
                        <a:ext cx="4223905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1CA8F09-41AA-4C98-A329-A23FF40BB8C5}"/>
              </a:ext>
            </a:extLst>
          </p:cNvPr>
          <p:cNvSpPr txBox="1"/>
          <p:nvPr/>
        </p:nvSpPr>
        <p:spPr>
          <a:xfrm>
            <a:off x="609600" y="13984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单回路和双节点电路分析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5058BF9-4328-4D3E-B927-0A85CBEAB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235950"/>
              </p:ext>
            </p:extLst>
          </p:nvPr>
        </p:nvGraphicFramePr>
        <p:xfrm>
          <a:off x="501106" y="4790538"/>
          <a:ext cx="3377408" cy="150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Visio" r:id="rId11" imgW="2296899" imgH="1064697" progId="Visio.Drawing.11">
                  <p:embed/>
                </p:oleObj>
              </mc:Choice>
              <mc:Fallback>
                <p:oleObj name="Visio" r:id="rId11" imgW="2296899" imgH="1064697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06" y="4790538"/>
                        <a:ext cx="3377408" cy="1508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44C51955-84A6-4BBF-81E5-F08909D30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26512"/>
              </p:ext>
            </p:extLst>
          </p:nvPr>
        </p:nvGraphicFramePr>
        <p:xfrm>
          <a:off x="4753647" y="4864100"/>
          <a:ext cx="34575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Visio" r:id="rId13" imgW="3429000" imgH="1522085" progId="Visio.Drawing.11">
                  <p:embed/>
                </p:oleObj>
              </mc:Choice>
              <mc:Fallback>
                <p:oleObj name="Visio" r:id="rId13" imgW="3429000" imgH="1522085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647" y="4864100"/>
                        <a:ext cx="34575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75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B90B12A0-F2A2-40C1-A1C6-8C5DC8CDF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98305"/>
              </p:ext>
            </p:extLst>
          </p:nvPr>
        </p:nvGraphicFramePr>
        <p:xfrm>
          <a:off x="381000" y="990600"/>
          <a:ext cx="2819400" cy="291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Visio" r:id="rId3" imgW="1948665" imgH="2079946" progId="Visio.Drawing.11">
                  <p:embed/>
                </p:oleObj>
              </mc:Choice>
              <mc:Fallback>
                <p:oleObj name="Visio" r:id="rId3" imgW="1948665" imgH="207994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2819400" cy="2914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80683BE1-53B8-4699-9E7B-63D4493A2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60333"/>
              </p:ext>
            </p:extLst>
          </p:nvPr>
        </p:nvGraphicFramePr>
        <p:xfrm>
          <a:off x="4114799" y="1828800"/>
          <a:ext cx="459658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Visio" r:id="rId5" imgW="3209026" imgH="1212299" progId="Visio.Drawing.11">
                  <p:embed/>
                </p:oleObj>
              </mc:Choice>
              <mc:Fallback>
                <p:oleObj name="Visio" r:id="rId5" imgW="3209026" imgH="121229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9" y="1828800"/>
                        <a:ext cx="4596581" cy="167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8C907733-93A1-4819-8256-61A61D770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82227"/>
              </p:ext>
            </p:extLst>
          </p:nvPr>
        </p:nvGraphicFramePr>
        <p:xfrm>
          <a:off x="685800" y="4343400"/>
          <a:ext cx="2971800" cy="194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Visio" r:id="rId7" imgW="2272839" imgH="1534681" progId="Visio.Drawing.11">
                  <p:embed/>
                </p:oleObj>
              </mc:Choice>
              <mc:Fallback>
                <p:oleObj name="Visio" r:id="rId7" imgW="2272839" imgH="15346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2971800" cy="19402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5C9584A-D0DC-4250-8481-29F7EB0E6207}"/>
              </a:ext>
            </a:extLst>
          </p:cNvPr>
          <p:cNvSpPr txBox="1"/>
          <p:nvPr/>
        </p:nvSpPr>
        <p:spPr>
          <a:xfrm>
            <a:off x="609600" y="13984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求等效电阻</a:t>
            </a:r>
          </a:p>
        </p:txBody>
      </p:sp>
    </p:spTree>
    <p:extLst>
      <p:ext uri="{BB962C8B-B14F-4D97-AF65-F5344CB8AC3E}">
        <p14:creationId xmlns:p14="http://schemas.microsoft.com/office/powerpoint/2010/main" val="318315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>
            <a:extLst>
              <a:ext uri="{FF2B5EF4-FFF2-40B4-BE49-F238E27FC236}">
                <a16:creationId xmlns:a16="http://schemas.microsoft.com/office/drawing/2014/main" xmlns="" id="{FD16AC49-4728-4681-8379-5500A281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5056"/>
            <a:ext cx="6697267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最早开始应用于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1940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年。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1960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年后，随着集成电路技术的发展，运算放大器逐步集成化，大大降低了成本，获得了越来越广泛的应用。</a:t>
            </a: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xmlns="" id="{FA5123C5-E73F-4131-8DBE-AFB1AA7D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12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§5-1 </a:t>
            </a:r>
            <a:r>
              <a:rPr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运算放大器的电路模型</a:t>
            </a:r>
          </a:p>
        </p:txBody>
      </p:sp>
      <p:sp>
        <p:nvSpPr>
          <p:cNvPr id="154639" name="Rectangle 15">
            <a:extLst>
              <a:ext uri="{FF2B5EF4-FFF2-40B4-BE49-F238E27FC236}">
                <a16:creationId xmlns:a16="http://schemas.microsoft.com/office/drawing/2014/main" xmlns="" id="{642E73D0-4CBF-485E-8D4E-0B6E9110E82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5400000">
            <a:off x="3401109" y="-1393717"/>
            <a:ext cx="1877437" cy="695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运算放大器（简称运放）是一种包含许多个晶体管的集成电路，是目前获得广泛应用的多端器件，因为它能完成加法、减法、微分、积分等运算，所以称为运算放大器。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0B2600C9-0AE0-44AE-B523-DEB432D4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48" y="4456534"/>
            <a:ext cx="3892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运算放大器常应用于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D22DA67C-6450-4D3B-8DA2-DAC1CA01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433" y="4419600"/>
            <a:ext cx="32400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信号的运算电路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xmlns="" id="{751D8883-D61C-421E-952E-94D1559FD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48" y="4953000"/>
            <a:ext cx="737733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信号的处理电路（滤波、整流、比较、采样保持）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FA62839A-92F1-4AD3-A734-8E2CB3BC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940" y="5562600"/>
            <a:ext cx="5181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3"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信号的发生电路（方波、锯齿波）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/>
      <p:bldP spid="154628" grpId="0" autoUpdateAnimBg="0"/>
      <p:bldP spid="154639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xmlns="" id="{266A82BE-2888-46A9-AD8D-C05B3E46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3600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集成运算放大器</a:t>
            </a:r>
          </a:p>
        </p:txBody>
      </p:sp>
      <p:pic>
        <p:nvPicPr>
          <p:cNvPr id="9219" name="Picture 3" descr="4">
            <a:hlinkClick r:id="rId3"/>
            <a:extLst>
              <a:ext uri="{FF2B5EF4-FFF2-40B4-BE49-F238E27FC236}">
                <a16:creationId xmlns:a16="http://schemas.microsoft.com/office/drawing/2014/main" xmlns="" id="{7E05D679-2622-4876-B9A9-457E3AD5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17671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soomal_test_a71f_9">
            <a:hlinkClick r:id="rId5"/>
            <a:extLst>
              <a:ext uri="{FF2B5EF4-FFF2-40B4-BE49-F238E27FC236}">
                <a16:creationId xmlns:a16="http://schemas.microsoft.com/office/drawing/2014/main" xmlns="" id="{E988A28F-E770-4BE1-AD58-DA012F53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"/>
            <a:ext cx="41751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CCF9E747-9090-4976-8B57-83C3327E6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81374"/>
              </p:ext>
            </p:extLst>
          </p:nvPr>
        </p:nvGraphicFramePr>
        <p:xfrm>
          <a:off x="1676400" y="4244320"/>
          <a:ext cx="3192015" cy="248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Visio" r:id="rId7" imgW="1176480" imgH="1010520" progId="Visio.Drawing.11">
                  <p:embed/>
                </p:oleObj>
              </mc:Choice>
              <mc:Fallback>
                <p:oleObj name="Visio" r:id="rId7" imgW="1176480" imgH="1010520" progId="Visio.Drawing.11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xmlns="" id="{3ED0CE29-CF88-4DD9-B61B-5240CD820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44320"/>
                        <a:ext cx="3192015" cy="2489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764C9334-E807-476B-892C-028164FC0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12780"/>
              </p:ext>
            </p:extLst>
          </p:nvPr>
        </p:nvGraphicFramePr>
        <p:xfrm>
          <a:off x="4605997" y="4244320"/>
          <a:ext cx="3192015" cy="248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Visio" r:id="rId9" imgW="1535034" imgH="1316267" progId="Visio.Drawing.11">
                  <p:embed/>
                </p:oleObj>
              </mc:Choice>
              <mc:Fallback>
                <p:oleObj name="Visio" r:id="rId9" imgW="1535034" imgH="1316267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xmlns="" id="{CCF9E747-9090-4976-8B57-83C3327E6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997" y="4244320"/>
                        <a:ext cx="3192015" cy="2489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xmlns="" id="{3ED0CE29-CF88-4DD9-B61B-5240CD820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944710"/>
              </p:ext>
            </p:extLst>
          </p:nvPr>
        </p:nvGraphicFramePr>
        <p:xfrm>
          <a:off x="2819400" y="2033588"/>
          <a:ext cx="369887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Visio" r:id="rId3" imgW="1535034" imgH="1088370" progId="Visio.Drawing.11">
                  <p:embed/>
                </p:oleObj>
              </mc:Choice>
              <mc:Fallback>
                <p:oleObj name="Visio" r:id="rId3" imgW="1535034" imgH="10883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33588"/>
                        <a:ext cx="3698875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xmlns="" id="{4ED25991-E26F-459C-997F-34CA6625D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69397"/>
              </p:ext>
            </p:extLst>
          </p:nvPr>
        </p:nvGraphicFramePr>
        <p:xfrm>
          <a:off x="777875" y="4800600"/>
          <a:ext cx="18732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800600"/>
                        <a:ext cx="18732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3" name="AutoShape 15">
            <a:extLst>
              <a:ext uri="{FF2B5EF4-FFF2-40B4-BE49-F238E27FC236}">
                <a16:creationId xmlns:a16="http://schemas.microsoft.com/office/drawing/2014/main" xmlns="" id="{5D0789B6-AD8F-44F3-9AA2-DB2D799F1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28725"/>
            <a:ext cx="2133600" cy="990600"/>
          </a:xfrm>
          <a:prstGeom prst="wedgeRectCallout">
            <a:avLst>
              <a:gd name="adj1" fmla="val 101824"/>
              <a:gd name="adj2" fmla="val 78046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反相输入端、非同相输入端</a:t>
            </a:r>
          </a:p>
        </p:txBody>
      </p:sp>
      <p:sp>
        <p:nvSpPr>
          <p:cNvPr id="83984" name="AutoShape 16">
            <a:extLst>
              <a:ext uri="{FF2B5EF4-FFF2-40B4-BE49-F238E27FC236}">
                <a16:creationId xmlns:a16="http://schemas.microsoft.com/office/drawing/2014/main" xmlns="" id="{84B9B371-044F-4E09-9244-BC64F400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67125"/>
            <a:ext cx="2057400" cy="914400"/>
          </a:xfrm>
          <a:prstGeom prst="wedgeRectCallout">
            <a:avLst>
              <a:gd name="adj1" fmla="val 99194"/>
              <a:gd name="adj2" fmla="val -75176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正相输入端、</a:t>
            </a:r>
          </a:p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同相输入端</a:t>
            </a:r>
          </a:p>
        </p:txBody>
      </p:sp>
      <p:sp>
        <p:nvSpPr>
          <p:cNvPr id="83985" name="AutoShape 17">
            <a:extLst>
              <a:ext uri="{FF2B5EF4-FFF2-40B4-BE49-F238E27FC236}">
                <a16:creationId xmlns:a16="http://schemas.microsoft.com/office/drawing/2014/main" xmlns="" id="{220592D2-B759-4788-A947-906A7FAA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05000"/>
            <a:ext cx="1524000" cy="457200"/>
          </a:xfrm>
          <a:prstGeom prst="wedgeRectCallout">
            <a:avLst>
              <a:gd name="adj1" fmla="val -91250"/>
              <a:gd name="adj2" fmla="val 177431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输出端</a:t>
            </a:r>
          </a:p>
        </p:txBody>
      </p:sp>
      <p:sp>
        <p:nvSpPr>
          <p:cNvPr id="83986" name="AutoShape 18">
            <a:extLst>
              <a:ext uri="{FF2B5EF4-FFF2-40B4-BE49-F238E27FC236}">
                <a16:creationId xmlns:a16="http://schemas.microsoft.com/office/drawing/2014/main" xmlns="" id="{B5E45252-D3E6-4237-8EB4-7593557C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2057400" cy="847725"/>
          </a:xfrm>
          <a:prstGeom prst="wedgeRectCallout">
            <a:avLst>
              <a:gd name="adj1" fmla="val -93491"/>
              <a:gd name="adj2" fmla="val 18352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参考端、公共端、接地端</a:t>
            </a:r>
          </a:p>
        </p:txBody>
      </p:sp>
      <p:graphicFrame>
        <p:nvGraphicFramePr>
          <p:cNvPr id="83987" name="Object 19">
            <a:extLst>
              <a:ext uri="{FF2B5EF4-FFF2-40B4-BE49-F238E27FC236}">
                <a16:creationId xmlns:a16="http://schemas.microsoft.com/office/drawing/2014/main" xmlns="" id="{4E47DCD1-0770-448F-B75F-DE4F19E0C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65084"/>
              </p:ext>
            </p:extLst>
          </p:nvPr>
        </p:nvGraphicFramePr>
        <p:xfrm>
          <a:off x="838200" y="5486400"/>
          <a:ext cx="3429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7" imgW="1384200" imgH="241200" progId="Equation.DSMT4">
                  <p:embed/>
                </p:oleObj>
              </mc:Choice>
              <mc:Fallback>
                <p:oleObj name="Equation" r:id="rId7" imgW="138420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3429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0">
            <a:extLst>
              <a:ext uri="{FF2B5EF4-FFF2-40B4-BE49-F238E27FC236}">
                <a16:creationId xmlns:a16="http://schemas.microsoft.com/office/drawing/2014/main" xmlns="" id="{BD29C9BB-D891-4921-9C28-D534713A1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124200"/>
          <a:ext cx="4889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9" imgW="177569" imgH="202936" progId="Equation.DSMT4">
                  <p:embed/>
                </p:oleObj>
              </mc:Choice>
              <mc:Fallback>
                <p:oleObj name="Equation" r:id="rId9" imgW="177569" imgH="20293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4889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1">
            <a:extLst>
              <a:ext uri="{FF2B5EF4-FFF2-40B4-BE49-F238E27FC236}">
                <a16:creationId xmlns:a16="http://schemas.microsoft.com/office/drawing/2014/main" xmlns="" id="{F5404698-2BC1-4A46-9992-81612F9C9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2098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11" imgW="177569" imgH="202936" progId="Equation.DSMT4">
                  <p:embed/>
                </p:oleObj>
              </mc:Choice>
              <mc:Fallback>
                <p:oleObj name="Equation" r:id="rId11" imgW="177569" imgH="202936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0" name="Text Box 22">
            <a:extLst>
              <a:ext uri="{FF2B5EF4-FFF2-40B4-BE49-F238E27FC236}">
                <a16:creationId xmlns:a16="http://schemas.microsoft.com/office/drawing/2014/main" xmlns="" id="{27FD6BD9-D275-465E-9C6B-6D99F9BF1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8768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称差动输入电压</a:t>
            </a:r>
          </a:p>
        </p:txBody>
      </p:sp>
      <p:graphicFrame>
        <p:nvGraphicFramePr>
          <p:cNvPr id="83991" name="Object 23">
            <a:extLst>
              <a:ext uri="{FF2B5EF4-FFF2-40B4-BE49-F238E27FC236}">
                <a16:creationId xmlns:a16="http://schemas.microsoft.com/office/drawing/2014/main" xmlns="" id="{E9C8A65C-CEF9-4C2A-9024-68CC2DE91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6838" y="2676525"/>
          <a:ext cx="4873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2676525"/>
                        <a:ext cx="4873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2" name="AutoShape 24">
            <a:extLst>
              <a:ext uri="{FF2B5EF4-FFF2-40B4-BE49-F238E27FC236}">
                <a16:creationId xmlns:a16="http://schemas.microsoft.com/office/drawing/2014/main" xmlns="" id="{83B28531-0527-4B48-A0A4-EE31F02D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052513"/>
            <a:ext cx="1981200" cy="785812"/>
          </a:xfrm>
          <a:prstGeom prst="wedgeRectCallout">
            <a:avLst>
              <a:gd name="adj1" fmla="val -6348"/>
              <a:gd name="adj2" fmla="val 127672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开环电压放大倍数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54" name="Rectangle 25">
            <a:extLst>
              <a:ext uri="{FF2B5EF4-FFF2-40B4-BE49-F238E27FC236}">
                <a16:creationId xmlns:a16="http://schemas.microsoft.com/office/drawing/2014/main" xmlns="" id="{58277CE3-A3D0-4E3F-8A81-065944212A5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16906" y="-1404144"/>
            <a:ext cx="677863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运放的电路符号 </a:t>
            </a:r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xmlns="" id="{01EB3654-E52B-4CAD-8443-CC20A268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4191000" cy="120015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图中参考方向表示每一点对参考点的电压，在参考端未画出时尤须注意。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3" grpId="0" animBg="1"/>
      <p:bldP spid="83984" grpId="0" animBg="1"/>
      <p:bldP spid="83985" grpId="0" animBg="1"/>
      <p:bldP spid="83986" grpId="0" animBg="1"/>
      <p:bldP spid="83990" grpId="0"/>
      <p:bldP spid="83992" grpId="0" animBg="1"/>
      <p:bldP spid="839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>
            <a:extLst>
              <a:ext uri="{FF2B5EF4-FFF2-40B4-BE49-F238E27FC236}">
                <a16:creationId xmlns:a16="http://schemas.microsoft.com/office/drawing/2014/main" xmlns="" id="{51421FEC-E436-4A04-B8AA-9F250C736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66800"/>
          <a:ext cx="3698875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Visio" r:id="rId3" imgW="1535278" imgH="1088295" progId="Visio.Drawing.11">
                  <p:embed/>
                </p:oleObj>
              </mc:Choice>
              <mc:Fallback>
                <p:oleObj name="Visio" r:id="rId3" imgW="1535278" imgH="10882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3698875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>
            <a:extLst>
              <a:ext uri="{FF2B5EF4-FFF2-40B4-BE49-F238E27FC236}">
                <a16:creationId xmlns:a16="http://schemas.microsoft.com/office/drawing/2014/main" xmlns="" id="{08156732-BB06-496C-9F77-5C03C50A9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32386"/>
              </p:ext>
            </p:extLst>
          </p:nvPr>
        </p:nvGraphicFramePr>
        <p:xfrm>
          <a:off x="4273062" y="4403725"/>
          <a:ext cx="33162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5" imgW="1269449" imgH="482391" progId="Equation.DSMT4">
                  <p:embed/>
                </p:oleObj>
              </mc:Choice>
              <mc:Fallback>
                <p:oleObj name="Equation" r:id="rId5" imgW="1269449" imgH="4823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062" y="4403725"/>
                        <a:ext cx="331628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14">
            <a:extLst>
              <a:ext uri="{FF2B5EF4-FFF2-40B4-BE49-F238E27FC236}">
                <a16:creationId xmlns:a16="http://schemas.microsoft.com/office/drawing/2014/main" xmlns="" id="{A7BEE941-4010-493A-B7E9-7ED2C63E3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0000"/>
          <a:ext cx="3698875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Visio" r:id="rId7" imgW="1535278" imgH="1088295" progId="Visio.Drawing.11">
                  <p:embed/>
                </p:oleObj>
              </mc:Choice>
              <mc:Fallback>
                <p:oleObj name="Visio" r:id="rId7" imgW="1535278" imgH="108829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3698875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16">
            <a:extLst>
              <a:ext uri="{FF2B5EF4-FFF2-40B4-BE49-F238E27FC236}">
                <a16:creationId xmlns:a16="http://schemas.microsoft.com/office/drawing/2014/main" xmlns="" id="{D82B8869-F882-4723-ADA5-B9D6A7299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828800"/>
          <a:ext cx="41148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9" imgW="1346200" imgH="482600" progId="Equation.DSMT4">
                  <p:embed/>
                </p:oleObj>
              </mc:Choice>
              <mc:Fallback>
                <p:oleObj name="Equation" r:id="rId9" imgW="13462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8800"/>
                        <a:ext cx="41148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>
            <a:extLst>
              <a:ext uri="{FF2B5EF4-FFF2-40B4-BE49-F238E27FC236}">
                <a16:creationId xmlns:a16="http://schemas.microsoft.com/office/drawing/2014/main" xmlns="" id="{A123DDA8-485D-4701-A679-2A33DA8DD32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43225" y="-155484"/>
            <a:ext cx="172354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为了简化起见，许多文献和书籍中将运放的接地端（或公共端）省去，如下图所示。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xmlns="" id="{7F02E3D6-EFC5-490D-8864-51A9FB580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94292"/>
              </p:ext>
            </p:extLst>
          </p:nvPr>
        </p:nvGraphicFramePr>
        <p:xfrm>
          <a:off x="3629467" y="718620"/>
          <a:ext cx="40624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Visio" r:id="rId3" imgW="1535034" imgH="882044" progId="Visio.Drawing.11">
                  <p:embed/>
                </p:oleObj>
              </mc:Choice>
              <mc:Fallback>
                <p:oleObj name="Visio" r:id="rId3" imgW="1535034" imgH="88204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467" y="718620"/>
                        <a:ext cx="4062413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E49E5B-1AA0-4338-8DDA-2C9DBA7BAE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83023" y="356601"/>
            <a:ext cx="615553" cy="487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运算放大器的低频电路模型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845AAEC-5F89-4D72-A654-7A026FD8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384" y="4309484"/>
            <a:ext cx="3733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B469E44E-FC08-476C-BF90-27A3FA5D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2" y="2715218"/>
            <a:ext cx="1066800" cy="757314"/>
          </a:xfrm>
          <a:prstGeom prst="wedgeRoundRectCallout">
            <a:avLst>
              <a:gd name="adj1" fmla="val -167770"/>
              <a:gd name="adj2" fmla="val 63149"/>
              <a:gd name="adj3" fmla="val 16667"/>
            </a:avLst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输出电阻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xmlns="" id="{C2902A4B-DFDC-49BF-82D4-A0BC0BC6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09" y="3891414"/>
            <a:ext cx="1144312" cy="751571"/>
          </a:xfrm>
          <a:prstGeom prst="wedgeRoundRectCallout">
            <a:avLst>
              <a:gd name="adj1" fmla="val 71145"/>
              <a:gd name="adj2" fmla="val -22927"/>
              <a:gd name="adj3" fmla="val 16667"/>
            </a:avLst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输入电阻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811CB109-37DE-4746-B26B-FFD8A505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13" y="6151563"/>
            <a:ext cx="38100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则称理想运算放大器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xmlns="" id="{2E2DBE86-16D5-4ACE-91C9-953B21EA5631}"/>
              </a:ext>
            </a:extLst>
          </p:cNvPr>
          <p:cNvGrpSpPr>
            <a:grpSpLocks/>
          </p:cNvGrpSpPr>
          <p:nvPr/>
        </p:nvGrpSpPr>
        <p:grpSpPr bwMode="auto">
          <a:xfrm>
            <a:off x="2174682" y="5073221"/>
            <a:ext cx="2039938" cy="1646238"/>
            <a:chOff x="213" y="2887"/>
            <a:chExt cx="1285" cy="1037"/>
          </a:xfrm>
          <a:solidFill>
            <a:schemeClr val="tx1"/>
          </a:solidFill>
        </p:grpSpPr>
        <p:graphicFrame>
          <p:nvGraphicFramePr>
            <p:cNvPr id="13" name="Object 8">
              <a:extLst>
                <a:ext uri="{FF2B5EF4-FFF2-40B4-BE49-F238E27FC236}">
                  <a16:creationId xmlns:a16="http://schemas.microsoft.com/office/drawing/2014/main" xmlns="" id="{9301C287-D556-41D8-96E7-50CE503D43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435573"/>
                </p:ext>
              </p:extLst>
            </p:nvPr>
          </p:nvGraphicFramePr>
          <p:xfrm>
            <a:off x="645" y="2887"/>
            <a:ext cx="853" cy="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Equation" r:id="rId5" imgW="583947" imgH="710891" progId="Equation.DSMT4">
                    <p:embed/>
                  </p:oleObj>
                </mc:Choice>
                <mc:Fallback>
                  <p:oleObj name="Equation" r:id="rId5" imgW="583947" imgH="710891" progId="Equation.DSMT4">
                    <p:embed/>
                    <p:pic>
                      <p:nvPicPr>
                        <p:cNvPr id="15372" name="Object 8">
                          <a:extLst>
                            <a:ext uri="{FF2B5EF4-FFF2-40B4-BE49-F238E27FC236}">
                              <a16:creationId xmlns:a16="http://schemas.microsoft.com/office/drawing/2014/main" xmlns="" id="{F0EF9688-0062-4EC0-BEEC-BD18C0A6E8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2887"/>
                          <a:ext cx="853" cy="1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xmlns="" id="{1504EE3B-B4FC-4D32-88D5-4DF4DA7B2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" y="3220"/>
              <a:ext cx="38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若</a:t>
              </a:r>
            </a:p>
          </p:txBody>
        </p:sp>
      </p:grp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xmlns="" id="{6B22C16B-3254-4C86-8661-6EE364AB8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07700"/>
              </p:ext>
            </p:extLst>
          </p:nvPr>
        </p:nvGraphicFramePr>
        <p:xfrm>
          <a:off x="457200" y="2940394"/>
          <a:ext cx="4724400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Visio" r:id="rId7" imgW="1858975" imgH="921106" progId="Visio.Drawing.11">
                  <p:embed/>
                </p:oleObj>
              </mc:Choice>
              <mc:Fallback>
                <p:oleObj name="Visio" r:id="rId7" imgW="1858975" imgH="921106" progId="Visio.Drawing.11">
                  <p:embed/>
                  <p:pic>
                    <p:nvPicPr>
                      <p:cNvPr id="161802" name="Object 10">
                        <a:extLst>
                          <a:ext uri="{FF2B5EF4-FFF2-40B4-BE49-F238E27FC236}">
                            <a16:creationId xmlns:a16="http://schemas.microsoft.com/office/drawing/2014/main" xmlns="" id="{C0BF8E2D-AACF-41D8-8A26-3BE41D8CF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40394"/>
                        <a:ext cx="4724400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xmlns="" id="{9EC743E6-D0A1-49A0-BE86-CB0936B16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86658"/>
              </p:ext>
            </p:extLst>
          </p:nvPr>
        </p:nvGraphicFramePr>
        <p:xfrm>
          <a:off x="5280233" y="4186529"/>
          <a:ext cx="3660775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Visio" r:id="rId9" imgW="1858975" imgH="920971" progId="Visio.Drawing.11">
                  <p:embed/>
                </p:oleObj>
              </mc:Choice>
              <mc:Fallback>
                <p:oleObj name="Visio" r:id="rId9" imgW="1858975" imgH="920971" progId="Visio.Drawing.11">
                  <p:embed/>
                  <p:pic>
                    <p:nvPicPr>
                      <p:cNvPr id="161803" name="Object 11">
                        <a:extLst>
                          <a:ext uri="{FF2B5EF4-FFF2-40B4-BE49-F238E27FC236}">
                            <a16:creationId xmlns:a16="http://schemas.microsoft.com/office/drawing/2014/main" xmlns="" id="{03C75955-8E45-49A5-AEF4-ACA00B144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233" y="4186529"/>
                        <a:ext cx="3660775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xmlns="" id="{30ACC0D9-903B-4C79-93E2-1A2F4A2EB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506929"/>
              </p:ext>
            </p:extLst>
          </p:nvPr>
        </p:nvGraphicFramePr>
        <p:xfrm>
          <a:off x="6010527" y="2352675"/>
          <a:ext cx="2495741" cy="174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1" imgW="1054100" imgH="736600" progId="Equation.DSMT4">
                  <p:embed/>
                </p:oleObj>
              </mc:Choice>
              <mc:Fallback>
                <p:oleObj name="Equation" r:id="rId11" imgW="1054100" imgH="736600" progId="Equation.DSMT4">
                  <p:embed/>
                  <p:pic>
                    <p:nvPicPr>
                      <p:cNvPr id="161804" name="Object 12">
                        <a:extLst>
                          <a:ext uri="{FF2B5EF4-FFF2-40B4-BE49-F238E27FC236}">
                            <a16:creationId xmlns:a16="http://schemas.microsoft.com/office/drawing/2014/main" xmlns="" id="{ED696055-1D09-4081-9E02-BC1B48473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527" y="2352675"/>
                        <a:ext cx="2495741" cy="1741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3">
            <a:extLst>
              <a:ext uri="{FF2B5EF4-FFF2-40B4-BE49-F238E27FC236}">
                <a16:creationId xmlns:a16="http://schemas.microsoft.com/office/drawing/2014/main" xmlns="" id="{FEEF552B-42AA-4EE8-8905-3269377043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29490" y="4687409"/>
            <a:ext cx="819112" cy="685800"/>
          </a:xfrm>
          <a:custGeom>
            <a:avLst/>
            <a:gdLst>
              <a:gd name="T0" fmla="*/ 979742 w 21600"/>
              <a:gd name="T1" fmla="*/ 0 h 21600"/>
              <a:gd name="T2" fmla="*/ 587820 w 21600"/>
              <a:gd name="T3" fmla="*/ 228600 h 21600"/>
              <a:gd name="T4" fmla="*/ 0 w 21600"/>
              <a:gd name="T5" fmla="*/ 571532 h 21600"/>
              <a:gd name="T6" fmla="*/ 587820 w 21600"/>
              <a:gd name="T7" fmla="*/ 685800 h 21600"/>
              <a:gd name="T8" fmla="*/ 1175639 w 21600"/>
              <a:gd name="T9" fmla="*/ 476250 h 21600"/>
              <a:gd name="T10" fmla="*/ 1371600 w 21600"/>
              <a:gd name="T11" fmla="*/ 2286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6" grpId="0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>
            <a:extLst>
              <a:ext uri="{FF2B5EF4-FFF2-40B4-BE49-F238E27FC236}">
                <a16:creationId xmlns:a16="http://schemas.microsoft.com/office/drawing/2014/main" xmlns="" id="{0037633C-F077-4476-A14F-4D1A00DE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19213"/>
            <a:ext cx="77755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间加一电压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，可得输出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和输入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之间的转移特性曲线如下：</a:t>
            </a:r>
          </a:p>
        </p:txBody>
      </p:sp>
      <p:sp>
        <p:nvSpPr>
          <p:cNvPr id="159747" name="Text Box 3">
            <a:extLst>
              <a:ext uri="{FF2B5EF4-FFF2-40B4-BE49-F238E27FC236}">
                <a16:creationId xmlns:a16="http://schemas.microsoft.com/office/drawing/2014/main" xmlns="" id="{8EC1D587-590C-4A94-BB08-9053584D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92163"/>
            <a:ext cx="5703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运算放大器的静态特性</a:t>
            </a:r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xmlns="" id="{0C74488F-6DEB-4097-9327-1FE305A522FB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571750"/>
            <a:ext cx="3700463" cy="3600450"/>
            <a:chOff x="3152" y="1616"/>
            <a:chExt cx="2331" cy="2268"/>
          </a:xfrm>
        </p:grpSpPr>
        <p:sp>
          <p:nvSpPr>
            <p:cNvPr id="13343" name="Line 5">
              <a:extLst>
                <a:ext uri="{FF2B5EF4-FFF2-40B4-BE49-F238E27FC236}">
                  <a16:creationId xmlns:a16="http://schemas.microsoft.com/office/drawing/2014/main" xmlns="" id="{4D06C809-7A81-410B-B4AE-48386217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42"/>
              <a:ext cx="0" cy="6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6">
              <a:extLst>
                <a:ext uri="{FF2B5EF4-FFF2-40B4-BE49-F238E27FC236}">
                  <a16:creationId xmlns:a16="http://schemas.microsoft.com/office/drawing/2014/main" xmlns="" id="{C17575D3-5F0B-4ECB-BB67-A4DD2976D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" y="3022"/>
              <a:ext cx="0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7">
              <a:extLst>
                <a:ext uri="{FF2B5EF4-FFF2-40B4-BE49-F238E27FC236}">
                  <a16:creationId xmlns:a16="http://schemas.microsoft.com/office/drawing/2014/main" xmlns="" id="{B3DC5DAC-467E-4B11-BC06-C689E503C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3566"/>
              <a:ext cx="355" cy="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8">
              <a:extLst>
                <a:ext uri="{FF2B5EF4-FFF2-40B4-BE49-F238E27FC236}">
                  <a16:creationId xmlns:a16="http://schemas.microsoft.com/office/drawing/2014/main" xmlns="" id="{29BF7FB2-41BC-405C-8ED4-7C524C1009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342"/>
              <a:ext cx="2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Text Box 9">
              <a:extLst>
                <a:ext uri="{FF2B5EF4-FFF2-40B4-BE49-F238E27FC236}">
                  <a16:creationId xmlns:a16="http://schemas.microsoft.com/office/drawing/2014/main" xmlns="" id="{949A7E1B-6928-44C9-A45E-4B6619186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2038"/>
              <a:ext cx="4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sat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8" name="Text Box 10">
              <a:extLst>
                <a:ext uri="{FF2B5EF4-FFF2-40B4-BE49-F238E27FC236}">
                  <a16:creationId xmlns:a16="http://schemas.microsoft.com/office/drawing/2014/main" xmlns="" id="{CBDBC258-5F64-47FF-B09D-CEA5C798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38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sat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49" name="Text Box 11">
              <a:extLst>
                <a:ext uri="{FF2B5EF4-FFF2-40B4-BE49-F238E27FC236}">
                  <a16:creationId xmlns:a16="http://schemas.microsoft.com/office/drawing/2014/main" xmlns="" id="{F0F0A2B2-31F9-4171-BA01-1B4BC985C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650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0" name="Text Box 12">
              <a:extLst>
                <a:ext uri="{FF2B5EF4-FFF2-40B4-BE49-F238E27FC236}">
                  <a16:creationId xmlns:a16="http://schemas.microsoft.com/office/drawing/2014/main" xmlns="" id="{99F28287-3690-4FFA-85A8-CFD31BFA6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650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1" name="Text Box 13">
              <a:extLst>
                <a:ext uri="{FF2B5EF4-FFF2-40B4-BE49-F238E27FC236}">
                  <a16:creationId xmlns:a16="http://schemas.microsoft.com/office/drawing/2014/main" xmlns="" id="{171B1514-C6F4-4AE8-81FE-EABB11711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616"/>
              <a:ext cx="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/V</a:t>
              </a:r>
            </a:p>
          </p:txBody>
        </p:sp>
        <p:sp>
          <p:nvSpPr>
            <p:cNvPr id="13352" name="Line 14">
              <a:extLst>
                <a:ext uri="{FF2B5EF4-FFF2-40B4-BE49-F238E27FC236}">
                  <a16:creationId xmlns:a16="http://schemas.microsoft.com/office/drawing/2014/main" xmlns="" id="{34FB8FB9-2269-4E36-929E-2D2047D3B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958"/>
              <a:ext cx="16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15">
              <a:extLst>
                <a:ext uri="{FF2B5EF4-FFF2-40B4-BE49-F238E27FC236}">
                  <a16:creationId xmlns:a16="http://schemas.microsoft.com/office/drawing/2014/main" xmlns="" id="{736B6CF2-6288-4774-8327-FBF3BCA33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1" y="1868"/>
              <a:ext cx="0" cy="20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Text Box 16">
              <a:extLst>
                <a:ext uri="{FF2B5EF4-FFF2-40B4-BE49-F238E27FC236}">
                  <a16:creationId xmlns:a16="http://schemas.microsoft.com/office/drawing/2014/main" xmlns="" id="{E57BE1FF-9AC6-42D6-9958-564A18A31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900"/>
              <a:ext cx="7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/mV</a:t>
              </a:r>
            </a:p>
          </p:txBody>
        </p:sp>
        <p:sp>
          <p:nvSpPr>
            <p:cNvPr id="13355" name="Text Box 17">
              <a:extLst>
                <a:ext uri="{FF2B5EF4-FFF2-40B4-BE49-F238E27FC236}">
                  <a16:creationId xmlns:a16="http://schemas.microsoft.com/office/drawing/2014/main" xmlns="" id="{32017649-7619-4239-8C74-335F8DB1F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931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56" name="Freeform 18">
              <a:extLst>
                <a:ext uri="{FF2B5EF4-FFF2-40B4-BE49-F238E27FC236}">
                  <a16:creationId xmlns:a16="http://schemas.microsoft.com/office/drawing/2014/main" xmlns="" id="{5973C795-0802-45B7-A66A-22C63BF0B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296"/>
              <a:ext cx="1578" cy="1268"/>
            </a:xfrm>
            <a:custGeom>
              <a:avLst/>
              <a:gdLst>
                <a:gd name="T0" fmla="*/ 0 w 1536"/>
                <a:gd name="T1" fmla="*/ 1257 h 1268"/>
                <a:gd name="T2" fmla="*/ 271 w 1536"/>
                <a:gd name="T3" fmla="*/ 1257 h 1268"/>
                <a:gd name="T4" fmla="*/ 462 w 1536"/>
                <a:gd name="T5" fmla="*/ 1191 h 1268"/>
                <a:gd name="T6" fmla="*/ 629 w 1536"/>
                <a:gd name="T7" fmla="*/ 939 h 1268"/>
                <a:gd name="T8" fmla="*/ 962 w 1536"/>
                <a:gd name="T9" fmla="*/ 177 h 1268"/>
                <a:gd name="T10" fmla="*/ 1171 w 1536"/>
                <a:gd name="T11" fmla="*/ 27 h 1268"/>
                <a:gd name="T12" fmla="*/ 1578 w 1536"/>
                <a:gd name="T13" fmla="*/ 15 h 1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6" h="1268">
                  <a:moveTo>
                    <a:pt x="0" y="1257"/>
                  </a:moveTo>
                  <a:cubicBezTo>
                    <a:pt x="44" y="1257"/>
                    <a:pt x="189" y="1268"/>
                    <a:pt x="264" y="1257"/>
                  </a:cubicBezTo>
                  <a:cubicBezTo>
                    <a:pt x="339" y="1246"/>
                    <a:pt x="392" y="1244"/>
                    <a:pt x="450" y="1191"/>
                  </a:cubicBezTo>
                  <a:cubicBezTo>
                    <a:pt x="508" y="1138"/>
                    <a:pt x="531" y="1108"/>
                    <a:pt x="612" y="939"/>
                  </a:cubicBezTo>
                  <a:cubicBezTo>
                    <a:pt x="693" y="770"/>
                    <a:pt x="848" y="329"/>
                    <a:pt x="936" y="177"/>
                  </a:cubicBezTo>
                  <a:cubicBezTo>
                    <a:pt x="1024" y="25"/>
                    <a:pt x="1040" y="54"/>
                    <a:pt x="1140" y="27"/>
                  </a:cubicBezTo>
                  <a:cubicBezTo>
                    <a:pt x="1240" y="0"/>
                    <a:pt x="1454" y="17"/>
                    <a:pt x="1536" y="15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63" name="Group 19">
            <a:extLst>
              <a:ext uri="{FF2B5EF4-FFF2-40B4-BE49-F238E27FC236}">
                <a16:creationId xmlns:a16="http://schemas.microsoft.com/office/drawing/2014/main" xmlns="" id="{CC8582FE-34AF-4178-9FD5-67F18C522F15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3860800"/>
            <a:ext cx="2051050" cy="633413"/>
            <a:chOff x="1356" y="2208"/>
            <a:chExt cx="756" cy="399"/>
          </a:xfrm>
        </p:grpSpPr>
        <p:sp>
          <p:nvSpPr>
            <p:cNvPr id="13341" name="Text Box 20">
              <a:extLst>
                <a:ext uri="{FF2B5EF4-FFF2-40B4-BE49-F238E27FC236}">
                  <a16:creationId xmlns:a16="http://schemas.microsoft.com/office/drawing/2014/main" xmlns="" id="{24E50A21-0861-4243-A600-80E8E3EAB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2280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实际特性</a:t>
              </a:r>
            </a:p>
          </p:txBody>
        </p:sp>
        <p:sp>
          <p:nvSpPr>
            <p:cNvPr id="13342" name="Line 21">
              <a:extLst>
                <a:ext uri="{FF2B5EF4-FFF2-40B4-BE49-F238E27FC236}">
                  <a16:creationId xmlns:a16="http://schemas.microsoft.com/office/drawing/2014/main" xmlns="" id="{8478D587-1EEB-456D-9C80-6F843EEDD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56" y="2208"/>
              <a:ext cx="120" cy="1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9766" name="Group 22">
            <a:extLst>
              <a:ext uri="{FF2B5EF4-FFF2-40B4-BE49-F238E27FC236}">
                <a16:creationId xmlns:a16="http://schemas.microsoft.com/office/drawing/2014/main" xmlns="" id="{CF700004-C8B8-4F1A-9272-F16F2E15132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59075"/>
            <a:ext cx="3624262" cy="2035175"/>
            <a:chOff x="249" y="482"/>
            <a:chExt cx="2283" cy="1282"/>
          </a:xfrm>
        </p:grpSpPr>
        <p:sp>
          <p:nvSpPr>
            <p:cNvPr id="13319" name="Text Box 23">
              <a:extLst>
                <a:ext uri="{FF2B5EF4-FFF2-40B4-BE49-F238E27FC236}">
                  <a16:creationId xmlns:a16="http://schemas.microsoft.com/office/drawing/2014/main" xmlns="" id="{7FCF7654-C966-42C4-A24C-1A140E5F0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48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320" name="Group 24">
              <a:extLst>
                <a:ext uri="{FF2B5EF4-FFF2-40B4-BE49-F238E27FC236}">
                  <a16:creationId xmlns:a16="http://schemas.microsoft.com/office/drawing/2014/main" xmlns="" id="{788BB6C2-7263-4435-94E7-3C4D4194A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566"/>
              <a:ext cx="2283" cy="1198"/>
              <a:chOff x="249" y="566"/>
              <a:chExt cx="2283" cy="1198"/>
            </a:xfrm>
          </p:grpSpPr>
          <p:sp>
            <p:nvSpPr>
              <p:cNvPr id="13321" name="Text Box 25">
                <a:extLst>
                  <a:ext uri="{FF2B5EF4-FFF2-40B4-BE49-F238E27FC236}">
                    <a16:creationId xmlns:a16="http://schemas.microsoft.com/office/drawing/2014/main" xmlns="" id="{5B409082-8AAE-491D-818D-B1A7251ED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1326"/>
                <a:ext cx="3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30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22" name="Text Box 26">
                <a:extLst>
                  <a:ext uri="{FF2B5EF4-FFF2-40B4-BE49-F238E27FC236}">
                    <a16:creationId xmlns:a16="http://schemas.microsoft.com/office/drawing/2014/main" xmlns="" id="{064D4854-FB52-4B6C-A115-E58042C97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" y="641"/>
                <a:ext cx="29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i="1" baseline="30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13323" name="Text Box 27">
                <a:extLst>
                  <a:ext uri="{FF2B5EF4-FFF2-40B4-BE49-F238E27FC236}">
                    <a16:creationId xmlns:a16="http://schemas.microsoft.com/office/drawing/2014/main" xmlns="" id="{7B13BA30-F192-444A-B3D2-A1EA8DF9A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4" y="1168"/>
                <a:ext cx="31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4" name="Text Box 28">
                <a:extLst>
                  <a:ext uri="{FF2B5EF4-FFF2-40B4-BE49-F238E27FC236}">
                    <a16:creationId xmlns:a16="http://schemas.microsoft.com/office/drawing/2014/main" xmlns="" id="{7EF4998C-5265-4FFA-823E-882069AB3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845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13325" name="Rectangle 29">
                <a:extLst>
                  <a:ext uri="{FF2B5EF4-FFF2-40B4-BE49-F238E27FC236}">
                    <a16:creationId xmlns:a16="http://schemas.microsoft.com/office/drawing/2014/main" xmlns="" id="{1AA9B53B-475C-429E-9D27-9A10C3025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754"/>
                <a:ext cx="617" cy="83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26" name="Line 30">
                <a:extLst>
                  <a:ext uri="{FF2B5EF4-FFF2-40B4-BE49-F238E27FC236}">
                    <a16:creationId xmlns:a16="http://schemas.microsoft.com/office/drawing/2014/main" xmlns="" id="{B41B8663-6C49-4FE2-8D54-7BD2C62D3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8" y="866"/>
                <a:ext cx="4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7" name="Line 31">
                <a:extLst>
                  <a:ext uri="{FF2B5EF4-FFF2-40B4-BE49-F238E27FC236}">
                    <a16:creationId xmlns:a16="http://schemas.microsoft.com/office/drawing/2014/main" xmlns="" id="{4D4EC303-5422-4CC0-877C-24E230D2F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8" y="1466"/>
                <a:ext cx="4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Text Box 32">
                <a:extLst>
                  <a:ext uri="{FF2B5EF4-FFF2-40B4-BE49-F238E27FC236}">
                    <a16:creationId xmlns:a16="http://schemas.microsoft.com/office/drawing/2014/main" xmlns="" id="{10D3BD4F-A351-43C1-A42D-95A259C99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1166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29" name="Text Box 33">
                <a:extLst>
                  <a:ext uri="{FF2B5EF4-FFF2-40B4-BE49-F238E27FC236}">
                    <a16:creationId xmlns:a16="http://schemas.microsoft.com/office/drawing/2014/main" xmlns="" id="{95B9DE54-BC45-4193-B4D2-0549DFE31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63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30" name="Line 34">
                <a:extLst>
                  <a:ext uri="{FF2B5EF4-FFF2-40B4-BE49-F238E27FC236}">
                    <a16:creationId xmlns:a16="http://schemas.microsoft.com/office/drawing/2014/main" xmlns="" id="{263FCA9C-3201-47DA-B17D-6DFCA5494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1" y="1187"/>
                <a:ext cx="56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35">
                <a:extLst>
                  <a:ext uri="{FF2B5EF4-FFF2-40B4-BE49-F238E27FC236}">
                    <a16:creationId xmlns:a16="http://schemas.microsoft.com/office/drawing/2014/main" xmlns="" id="{0CF6EBA0-68CE-4681-9393-CA9602EB5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" y="958"/>
                <a:ext cx="32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2" name="Text Box 36">
                <a:extLst>
                  <a:ext uri="{FF2B5EF4-FFF2-40B4-BE49-F238E27FC236}">
                    <a16:creationId xmlns:a16="http://schemas.microsoft.com/office/drawing/2014/main" xmlns="" id="{37D3FB62-F639-49CB-8FB5-B7240700F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8" y="56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13333" name="Text Box 37">
                <a:extLst>
                  <a:ext uri="{FF2B5EF4-FFF2-40B4-BE49-F238E27FC236}">
                    <a16:creationId xmlns:a16="http://schemas.microsoft.com/office/drawing/2014/main" xmlns="" id="{C1B76A4C-163A-4DCF-AE73-DE495FE9B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" y="1249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34" name="AutoShape 38">
                <a:extLst>
                  <a:ext uri="{FF2B5EF4-FFF2-40B4-BE49-F238E27FC236}">
                    <a16:creationId xmlns:a16="http://schemas.microsoft.com/office/drawing/2014/main" xmlns="" id="{C08C6D34-341D-4500-9416-ACBC80C12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521" y="834"/>
                <a:ext cx="167" cy="133"/>
              </a:xfrm>
              <a:prstGeom prst="triangle">
                <a:avLst>
                  <a:gd name="adj" fmla="val 56245"/>
                </a:avLst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5" name="Text Box 39">
                <a:extLst>
                  <a:ext uri="{FF2B5EF4-FFF2-40B4-BE49-F238E27FC236}">
                    <a16:creationId xmlns:a16="http://schemas.microsoft.com/office/drawing/2014/main" xmlns="" id="{D8FC67CE-1C58-4A2C-ADF7-831C98EB9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7" y="691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6" name="Text Box 40">
                <a:extLst>
                  <a:ext uri="{FF2B5EF4-FFF2-40B4-BE49-F238E27FC236}">
                    <a16:creationId xmlns:a16="http://schemas.microsoft.com/office/drawing/2014/main" xmlns="" id="{476A3670-D4CC-4236-BB4D-1AB97CB16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7" y="970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37" name="Text Box 41">
                <a:extLst>
                  <a:ext uri="{FF2B5EF4-FFF2-40B4-BE49-F238E27FC236}">
                    <a16:creationId xmlns:a16="http://schemas.microsoft.com/office/drawing/2014/main" xmlns="" id="{081D638B-CB62-42B0-8C60-B136EA066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434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338" name="Oval 42">
                <a:extLst>
                  <a:ext uri="{FF2B5EF4-FFF2-40B4-BE49-F238E27FC236}">
                    <a16:creationId xmlns:a16="http://schemas.microsoft.com/office/drawing/2014/main" xmlns="" id="{4640ECA3-318B-448E-BE40-678EAC705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1145"/>
                <a:ext cx="68" cy="7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9" name="Oval 43">
                <a:extLst>
                  <a:ext uri="{FF2B5EF4-FFF2-40B4-BE49-F238E27FC236}">
                    <a16:creationId xmlns:a16="http://schemas.microsoft.com/office/drawing/2014/main" xmlns="" id="{0AA9E31E-9021-4752-B9ED-F2C964A9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824"/>
                <a:ext cx="68" cy="7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0" name="Oval 44">
                <a:extLst>
                  <a:ext uri="{FF2B5EF4-FFF2-40B4-BE49-F238E27FC236}">
                    <a16:creationId xmlns:a16="http://schemas.microsoft.com/office/drawing/2014/main" xmlns="" id="{E508AB73-8FB9-4435-8E5D-8D1FFAE66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424"/>
                <a:ext cx="68" cy="79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0" name="Group 2">
            <a:extLst>
              <a:ext uri="{FF2B5EF4-FFF2-40B4-BE49-F238E27FC236}">
                <a16:creationId xmlns:a16="http://schemas.microsoft.com/office/drawing/2014/main" xmlns="" id="{B70B1E60-CBF4-4C02-B429-54E8A6733EC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5175"/>
            <a:ext cx="3695700" cy="3600450"/>
            <a:chOff x="3152" y="1616"/>
            <a:chExt cx="2328" cy="2268"/>
          </a:xfrm>
        </p:grpSpPr>
        <p:sp>
          <p:nvSpPr>
            <p:cNvPr id="14355" name="Line 3">
              <a:extLst>
                <a:ext uri="{FF2B5EF4-FFF2-40B4-BE49-F238E27FC236}">
                  <a16:creationId xmlns:a16="http://schemas.microsoft.com/office/drawing/2014/main" xmlns="" id="{A5A8180D-399A-4035-B585-A2A3BF93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42"/>
              <a:ext cx="0" cy="66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4">
              <a:extLst>
                <a:ext uri="{FF2B5EF4-FFF2-40B4-BE49-F238E27FC236}">
                  <a16:creationId xmlns:a16="http://schemas.microsoft.com/office/drawing/2014/main" xmlns="" id="{4CA5D59C-EAC3-484A-8193-AA3374B5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" y="3022"/>
              <a:ext cx="0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5">
              <a:extLst>
                <a:ext uri="{FF2B5EF4-FFF2-40B4-BE49-F238E27FC236}">
                  <a16:creationId xmlns:a16="http://schemas.microsoft.com/office/drawing/2014/main" xmlns="" id="{7CD6A609-4676-44B2-8092-0D50557C5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3566"/>
              <a:ext cx="355" cy="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6">
              <a:extLst>
                <a:ext uri="{FF2B5EF4-FFF2-40B4-BE49-F238E27FC236}">
                  <a16:creationId xmlns:a16="http://schemas.microsoft.com/office/drawing/2014/main" xmlns="" id="{1CAEFE07-50FF-4401-9F70-F11FB658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342"/>
              <a:ext cx="2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Text Box 7">
              <a:extLst>
                <a:ext uri="{FF2B5EF4-FFF2-40B4-BE49-F238E27FC236}">
                  <a16:creationId xmlns:a16="http://schemas.microsoft.com/office/drawing/2014/main" xmlns="" id="{41FB0DAC-EDF6-4011-9E9C-F400CD602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2038"/>
              <a:ext cx="4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sat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0" name="Text Box 8">
              <a:extLst>
                <a:ext uri="{FF2B5EF4-FFF2-40B4-BE49-F238E27FC236}">
                  <a16:creationId xmlns:a16="http://schemas.microsoft.com/office/drawing/2014/main" xmlns="" id="{08574CAD-F4C0-4235-9A11-9917DA9F5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385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sat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1" name="Text Box 9">
              <a:extLst>
                <a:ext uri="{FF2B5EF4-FFF2-40B4-BE49-F238E27FC236}">
                  <a16:creationId xmlns:a16="http://schemas.microsoft.com/office/drawing/2014/main" xmlns="" id="{69E04D97-8F8C-4129-8B43-C68DC3BAE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650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362" name="Text Box 10">
              <a:extLst>
                <a:ext uri="{FF2B5EF4-FFF2-40B4-BE49-F238E27FC236}">
                  <a16:creationId xmlns:a16="http://schemas.microsoft.com/office/drawing/2014/main" xmlns="" id="{C274C83B-3A08-4C30-824D-E1BBE66B0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650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363" name="Text Box 11">
              <a:extLst>
                <a:ext uri="{FF2B5EF4-FFF2-40B4-BE49-F238E27FC236}">
                  <a16:creationId xmlns:a16="http://schemas.microsoft.com/office/drawing/2014/main" xmlns="" id="{211EA680-E2B7-48F4-8C91-C5001CAEA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1616"/>
              <a:ext cx="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/V</a:t>
              </a:r>
            </a:p>
          </p:txBody>
        </p:sp>
        <p:sp>
          <p:nvSpPr>
            <p:cNvPr id="14364" name="Line 12">
              <a:extLst>
                <a:ext uri="{FF2B5EF4-FFF2-40B4-BE49-F238E27FC236}">
                  <a16:creationId xmlns:a16="http://schemas.microsoft.com/office/drawing/2014/main" xmlns="" id="{952DC2B1-8956-400A-9DA0-3FA0F597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958"/>
              <a:ext cx="16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13">
              <a:extLst>
                <a:ext uri="{FF2B5EF4-FFF2-40B4-BE49-F238E27FC236}">
                  <a16:creationId xmlns:a16="http://schemas.microsoft.com/office/drawing/2014/main" xmlns="" id="{0E191EE9-B676-4B5E-AD31-942CF9F7C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1" y="1868"/>
              <a:ext cx="0" cy="20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Text Box 14">
              <a:extLst>
                <a:ext uri="{FF2B5EF4-FFF2-40B4-BE49-F238E27FC236}">
                  <a16:creationId xmlns:a16="http://schemas.microsoft.com/office/drawing/2014/main" xmlns="" id="{3D7B207D-C94F-42D4-92C4-DD9513E49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900"/>
              <a:ext cx="7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/mV</a:t>
              </a:r>
            </a:p>
          </p:txBody>
        </p:sp>
        <p:sp>
          <p:nvSpPr>
            <p:cNvPr id="14367" name="Text Box 15">
              <a:extLst>
                <a:ext uri="{FF2B5EF4-FFF2-40B4-BE49-F238E27FC236}">
                  <a16:creationId xmlns:a16="http://schemas.microsoft.com/office/drawing/2014/main" xmlns="" id="{A2D6033D-8B83-49B8-8B70-C9BDF3389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931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o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68" name="Freeform 16">
              <a:extLst>
                <a:ext uri="{FF2B5EF4-FFF2-40B4-BE49-F238E27FC236}">
                  <a16:creationId xmlns:a16="http://schemas.microsoft.com/office/drawing/2014/main" xmlns="" id="{4785528C-A3FD-48C4-A7C2-DC567579E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296"/>
              <a:ext cx="1578" cy="1268"/>
            </a:xfrm>
            <a:custGeom>
              <a:avLst/>
              <a:gdLst>
                <a:gd name="T0" fmla="*/ 0 w 1536"/>
                <a:gd name="T1" fmla="*/ 1257 h 1268"/>
                <a:gd name="T2" fmla="*/ 271 w 1536"/>
                <a:gd name="T3" fmla="*/ 1257 h 1268"/>
                <a:gd name="T4" fmla="*/ 462 w 1536"/>
                <a:gd name="T5" fmla="*/ 1191 h 1268"/>
                <a:gd name="T6" fmla="*/ 629 w 1536"/>
                <a:gd name="T7" fmla="*/ 939 h 1268"/>
                <a:gd name="T8" fmla="*/ 962 w 1536"/>
                <a:gd name="T9" fmla="*/ 177 h 1268"/>
                <a:gd name="T10" fmla="*/ 1171 w 1536"/>
                <a:gd name="T11" fmla="*/ 27 h 1268"/>
                <a:gd name="T12" fmla="*/ 1578 w 1536"/>
                <a:gd name="T13" fmla="*/ 15 h 12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6" h="1268">
                  <a:moveTo>
                    <a:pt x="0" y="1257"/>
                  </a:moveTo>
                  <a:cubicBezTo>
                    <a:pt x="44" y="1257"/>
                    <a:pt x="189" y="1268"/>
                    <a:pt x="264" y="1257"/>
                  </a:cubicBezTo>
                  <a:cubicBezTo>
                    <a:pt x="339" y="1246"/>
                    <a:pt x="392" y="1244"/>
                    <a:pt x="450" y="1191"/>
                  </a:cubicBezTo>
                  <a:cubicBezTo>
                    <a:pt x="508" y="1138"/>
                    <a:pt x="531" y="1108"/>
                    <a:pt x="612" y="939"/>
                  </a:cubicBezTo>
                  <a:cubicBezTo>
                    <a:pt x="693" y="770"/>
                    <a:pt x="848" y="329"/>
                    <a:pt x="936" y="177"/>
                  </a:cubicBezTo>
                  <a:cubicBezTo>
                    <a:pt x="1024" y="25"/>
                    <a:pt x="1040" y="54"/>
                    <a:pt x="1140" y="27"/>
                  </a:cubicBezTo>
                  <a:cubicBezTo>
                    <a:pt x="1240" y="0"/>
                    <a:pt x="1454" y="17"/>
                    <a:pt x="1536" y="15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0785" name="Text Box 17">
            <a:extLst>
              <a:ext uri="{FF2B5EF4-FFF2-40B4-BE49-F238E27FC236}">
                <a16:creationId xmlns:a16="http://schemas.microsoft.com/office/drawing/2014/main" xmlns="" id="{56E1F281-77E9-4488-A2DC-31683794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690563"/>
            <a:ext cx="23272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分三个区域：</a:t>
            </a:r>
          </a:p>
        </p:txBody>
      </p:sp>
      <p:sp>
        <p:nvSpPr>
          <p:cNvPr id="160786" name="Text Box 18">
            <a:extLst>
              <a:ext uri="{FF2B5EF4-FFF2-40B4-BE49-F238E27FC236}">
                <a16:creationId xmlns:a16="http://schemas.microsoft.com/office/drawing/2014/main" xmlns="" id="{BED1AA09-16D9-4A68-9893-4D3D0CE6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266825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①线性工作区：</a:t>
            </a:r>
          </a:p>
        </p:txBody>
      </p:sp>
      <p:sp>
        <p:nvSpPr>
          <p:cNvPr id="160787" name="Text Box 19">
            <a:extLst>
              <a:ext uri="{FF2B5EF4-FFF2-40B4-BE49-F238E27FC236}">
                <a16:creationId xmlns:a16="http://schemas.microsoft.com/office/drawing/2014/main" xmlns="" id="{C510023F-AB20-411B-B68B-D760CA72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770063"/>
            <a:ext cx="4319587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0788" name="Text Box 20">
            <a:extLst>
              <a:ext uri="{FF2B5EF4-FFF2-40B4-BE49-F238E27FC236}">
                <a16:creationId xmlns:a16="http://schemas.microsoft.com/office/drawing/2014/main" xmlns="" id="{AAF047B8-ECBC-4FBC-B475-4EED0060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49078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②正向饱和区：</a:t>
            </a:r>
          </a:p>
        </p:txBody>
      </p:sp>
      <p:sp>
        <p:nvSpPr>
          <p:cNvPr id="160789" name="Text Box 21">
            <a:extLst>
              <a:ext uri="{FF2B5EF4-FFF2-40B4-BE49-F238E27FC236}">
                <a16:creationId xmlns:a16="http://schemas.microsoft.com/office/drawing/2014/main" xmlns="" id="{3EA094FF-437F-4C12-9456-37F7E1CC9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857625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③反向饱和区：</a:t>
            </a:r>
          </a:p>
        </p:txBody>
      </p:sp>
      <p:sp>
        <p:nvSpPr>
          <p:cNvPr id="160790" name="Text Box 22">
            <a:extLst>
              <a:ext uri="{FF2B5EF4-FFF2-40B4-BE49-F238E27FC236}">
                <a16:creationId xmlns:a16="http://schemas.microsoft.com/office/drawing/2014/main" xmlns="" id="{122208B3-93A1-43B6-8F42-5352E6348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209925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sat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791" name="Text Box 23">
            <a:extLst>
              <a:ext uri="{FF2B5EF4-FFF2-40B4-BE49-F238E27FC236}">
                <a16:creationId xmlns:a16="http://schemas.microsoft.com/office/drawing/2014/main" xmlns="" id="{588BF572-9874-4DA0-BB3C-1CDA111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433888"/>
            <a:ext cx="4391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&lt;-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-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sat</a:t>
            </a:r>
          </a:p>
        </p:txBody>
      </p:sp>
      <p:sp>
        <p:nvSpPr>
          <p:cNvPr id="160792" name="Text Box 24">
            <a:extLst>
              <a:ext uri="{FF2B5EF4-FFF2-40B4-BE49-F238E27FC236}">
                <a16:creationId xmlns:a16="http://schemas.microsoft.com/office/drawing/2014/main" xmlns="" id="{78B7F5A4-BED8-4DE0-BA4F-543DED3E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29225"/>
            <a:ext cx="66246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是一个数值很小的电压，例如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sat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=13V,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kumimoji="1"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0.13mV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1" baseline="-2500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793" name="Group 25">
            <a:extLst>
              <a:ext uri="{FF2B5EF4-FFF2-40B4-BE49-F238E27FC236}">
                <a16:creationId xmlns:a16="http://schemas.microsoft.com/office/drawing/2014/main" xmlns="" id="{A7CF10B0-B5B1-4AC0-ADED-DB6C0ABC929A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1196975"/>
            <a:ext cx="3700463" cy="2668588"/>
            <a:chOff x="412" y="754"/>
            <a:chExt cx="2331" cy="1681"/>
          </a:xfrm>
        </p:grpSpPr>
        <p:sp>
          <p:nvSpPr>
            <p:cNvPr id="14351" name="Freeform 26">
              <a:extLst>
                <a:ext uri="{FF2B5EF4-FFF2-40B4-BE49-F238E27FC236}">
                  <a16:creationId xmlns:a16="http://schemas.microsoft.com/office/drawing/2014/main" xmlns="" id="{DFCCB7B3-FCB6-42C8-809C-9C6A5641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" y="1175"/>
              <a:ext cx="1374" cy="1260"/>
            </a:xfrm>
            <a:custGeom>
              <a:avLst/>
              <a:gdLst>
                <a:gd name="T0" fmla="*/ 0 w 1374"/>
                <a:gd name="T1" fmla="*/ 1260 h 1260"/>
                <a:gd name="T2" fmla="*/ 378 w 1374"/>
                <a:gd name="T3" fmla="*/ 1260 h 1260"/>
                <a:gd name="T4" fmla="*/ 906 w 1374"/>
                <a:gd name="T5" fmla="*/ 0 h 1260"/>
                <a:gd name="T6" fmla="*/ 1374 w 1374"/>
                <a:gd name="T7" fmla="*/ 0 h 12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74" h="1260">
                  <a:moveTo>
                    <a:pt x="0" y="1260"/>
                  </a:moveTo>
                  <a:lnTo>
                    <a:pt x="378" y="1260"/>
                  </a:lnTo>
                  <a:lnTo>
                    <a:pt x="906" y="0"/>
                  </a:lnTo>
                  <a:lnTo>
                    <a:pt x="1374" y="0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2" name="Group 27">
              <a:extLst>
                <a:ext uri="{FF2B5EF4-FFF2-40B4-BE49-F238E27FC236}">
                  <a16:creationId xmlns:a16="http://schemas.microsoft.com/office/drawing/2014/main" xmlns="" id="{E81549B7-C0D9-4A41-AD30-87F9B86E2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754"/>
              <a:ext cx="1360" cy="354"/>
              <a:chOff x="1332" y="1806"/>
              <a:chExt cx="774" cy="354"/>
            </a:xfrm>
          </p:grpSpPr>
          <p:sp>
            <p:nvSpPr>
              <p:cNvPr id="14353" name="Text Box 28">
                <a:extLst>
                  <a:ext uri="{FF2B5EF4-FFF2-40B4-BE49-F238E27FC236}">
                    <a16:creationId xmlns:a16="http://schemas.microsoft.com/office/drawing/2014/main" xmlns="" id="{FB0E12E4-F45F-452F-B3F1-DFAA140A5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0" y="1806"/>
                <a:ext cx="7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近似特性</a:t>
                </a:r>
              </a:p>
            </p:txBody>
          </p:sp>
          <p:sp>
            <p:nvSpPr>
              <p:cNvPr id="14354" name="Line 29">
                <a:extLst>
                  <a:ext uri="{FF2B5EF4-FFF2-40B4-BE49-F238E27FC236}">
                    <a16:creationId xmlns:a16="http://schemas.microsoft.com/office/drawing/2014/main" xmlns="" id="{691D8450-6305-408D-ADD1-5845AA641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2" y="2010"/>
                <a:ext cx="102" cy="15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0804" name="Group 36">
            <a:extLst>
              <a:ext uri="{FF2B5EF4-FFF2-40B4-BE49-F238E27FC236}">
                <a16:creationId xmlns:a16="http://schemas.microsoft.com/office/drawing/2014/main" xmlns="" id="{279DABAD-87B5-4A1F-99E5-C7A0609133A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652963"/>
            <a:ext cx="1644650" cy="850900"/>
            <a:chOff x="385" y="3022"/>
            <a:chExt cx="1036" cy="536"/>
          </a:xfrm>
        </p:grpSpPr>
        <p:pic>
          <p:nvPicPr>
            <p:cNvPr id="14349" name="Picture 37" descr="123">
              <a:extLst>
                <a:ext uri="{FF2B5EF4-FFF2-40B4-BE49-F238E27FC236}">
                  <a16:creationId xmlns:a16="http://schemas.microsoft.com/office/drawing/2014/main" xmlns="" id="{3E25B75A-69EC-4039-BDFF-411C397FB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0" name="Text Box 38">
              <a:extLst>
                <a:ext uri="{FF2B5EF4-FFF2-40B4-BE49-F238E27FC236}">
                  <a16:creationId xmlns:a16="http://schemas.microsoft.com/office/drawing/2014/main" xmlns="" id="{1538F406-D93E-4646-912F-F2C304749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注意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5" grpId="0" animBg="1" autoUpdateAnimBg="0"/>
      <p:bldP spid="160786" grpId="0" autoUpdateAnimBg="0"/>
      <p:bldP spid="160787" grpId="0" autoUpdateAnimBg="0"/>
      <p:bldP spid="160788" grpId="0" autoUpdateAnimBg="0"/>
      <p:bldP spid="160789" grpId="0" autoUpdateAnimBg="0"/>
      <p:bldP spid="160790" grpId="0" autoUpdateAnimBg="0"/>
      <p:bldP spid="160791" grpId="0" autoUpdateAnimBg="0"/>
      <p:bldP spid="16079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008000"/>
      </a:hlink>
      <a:folHlink>
        <a:srgbClr val="0080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3399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0080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4348</TotalTime>
  <Words>965</Words>
  <Application>Microsoft Office PowerPoint</Application>
  <PresentationFormat>全屏显示(4:3)</PresentationFormat>
  <Paragraphs>271</Paragraphs>
  <Slides>28</Slides>
  <Notes>1</Notes>
  <HiddenSlides>7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默认设计模板</vt:lpstr>
      <vt:lpstr>Visio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722</cp:revision>
  <cp:lastPrinted>1601-01-01T00:00:00Z</cp:lastPrinted>
  <dcterms:created xsi:type="dcterms:W3CDTF">1601-01-01T00:00:00Z</dcterms:created>
  <dcterms:modified xsi:type="dcterms:W3CDTF">2018-10-12T01:54:01Z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