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9"/>
  </p:notesMasterIdLst>
  <p:handoutMasterIdLst>
    <p:handoutMasterId r:id="rId40"/>
  </p:handoutMasterIdLst>
  <p:sldIdLst>
    <p:sldId id="279" r:id="rId2"/>
    <p:sldId id="388" r:id="rId3"/>
    <p:sldId id="390" r:id="rId4"/>
    <p:sldId id="391" r:id="rId5"/>
    <p:sldId id="392" r:id="rId6"/>
    <p:sldId id="393" r:id="rId7"/>
    <p:sldId id="394" r:id="rId8"/>
    <p:sldId id="395" r:id="rId9"/>
    <p:sldId id="396" r:id="rId10"/>
    <p:sldId id="397" r:id="rId11"/>
    <p:sldId id="399" r:id="rId12"/>
    <p:sldId id="400" r:id="rId13"/>
    <p:sldId id="401" r:id="rId14"/>
    <p:sldId id="412" r:id="rId15"/>
    <p:sldId id="413" r:id="rId16"/>
    <p:sldId id="414" r:id="rId17"/>
    <p:sldId id="415" r:id="rId18"/>
    <p:sldId id="416" r:id="rId19"/>
    <p:sldId id="417" r:id="rId20"/>
    <p:sldId id="418" r:id="rId21"/>
    <p:sldId id="420" r:id="rId22"/>
    <p:sldId id="421" r:id="rId23"/>
    <p:sldId id="422" r:id="rId24"/>
    <p:sldId id="451" r:id="rId25"/>
    <p:sldId id="448" r:id="rId26"/>
    <p:sldId id="449" r:id="rId27"/>
    <p:sldId id="450" r:id="rId28"/>
    <p:sldId id="427" r:id="rId29"/>
    <p:sldId id="429" r:id="rId30"/>
    <p:sldId id="446" r:id="rId31"/>
    <p:sldId id="431" r:id="rId32"/>
    <p:sldId id="436" r:id="rId33"/>
    <p:sldId id="438" r:id="rId34"/>
    <p:sldId id="443" r:id="rId35"/>
    <p:sldId id="444" r:id="rId36"/>
    <p:sldId id="445" r:id="rId37"/>
    <p:sldId id="439" r:id="rId38"/>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000000"/>
    <a:srgbClr val="FFFFFF"/>
    <a:srgbClr val="FFFFCC"/>
    <a:srgbClr val="FFCC66"/>
    <a:srgbClr val="000099"/>
    <a:srgbClr val="DDDDDD"/>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9" autoAdjust="0"/>
    <p:restoredTop sz="95975" autoAdjust="0"/>
  </p:normalViewPr>
  <p:slideViewPr>
    <p:cSldViewPr>
      <p:cViewPr varScale="1">
        <p:scale>
          <a:sx n="68" d="100"/>
          <a:sy n="68" d="100"/>
        </p:scale>
        <p:origin x="151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image" Target="../media/image21.e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50.e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 Id="rId6" Type="http://schemas.openxmlformats.org/officeDocument/2006/relationships/image" Target="../media/image66.emf"/><Relationship Id="rId5" Type="http://schemas.openxmlformats.org/officeDocument/2006/relationships/image" Target="../media/image65.wmf"/><Relationship Id="rId4" Type="http://schemas.openxmlformats.org/officeDocument/2006/relationships/image" Target="../media/image6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62.emf"/><Relationship Id="rId5" Type="http://schemas.openxmlformats.org/officeDocument/2006/relationships/image" Target="../media/image71.emf"/><Relationship Id="rId4"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5" Type="http://schemas.openxmlformats.org/officeDocument/2006/relationships/image" Target="../media/image76.emf"/><Relationship Id="rId4"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2B6298B-E1AD-454B-B076-CC20FB1D6EB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8675" name="Rectangle 3">
            <a:extLst>
              <a:ext uri="{FF2B5EF4-FFF2-40B4-BE49-F238E27FC236}">
                <a16:creationId xmlns:a16="http://schemas.microsoft.com/office/drawing/2014/main" id="{A052757C-5194-487B-B6DF-D5FACEC7D6A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5629B175-2E15-4A01-8A80-57B403E0D2D5}" type="datetime1">
              <a:rPr lang="zh-CN" altLang="en-US"/>
              <a:pPr>
                <a:defRPr/>
              </a:pPr>
              <a:t>2017/10/26</a:t>
            </a:fld>
            <a:endParaRPr lang="en-US" altLang="zh-CN"/>
          </a:p>
        </p:txBody>
      </p:sp>
      <p:sp>
        <p:nvSpPr>
          <p:cNvPr id="28676" name="Rectangle 4">
            <a:extLst>
              <a:ext uri="{FF2B5EF4-FFF2-40B4-BE49-F238E27FC236}">
                <a16:creationId xmlns:a16="http://schemas.microsoft.com/office/drawing/2014/main" id="{C9371624-520A-4281-B29D-C4D4E4CACE12}"/>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8677" name="Rectangle 5">
            <a:extLst>
              <a:ext uri="{FF2B5EF4-FFF2-40B4-BE49-F238E27FC236}">
                <a16:creationId xmlns:a16="http://schemas.microsoft.com/office/drawing/2014/main" id="{1817B152-D4A2-4AD9-AD55-F6618AA5057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B14936C-9A9F-4D13-9950-95B53DCA5C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455448E-C6DC-4388-A732-9FE9B52AB9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7651" name="Rectangle 3">
            <a:extLst>
              <a:ext uri="{FF2B5EF4-FFF2-40B4-BE49-F238E27FC236}">
                <a16:creationId xmlns:a16="http://schemas.microsoft.com/office/drawing/2014/main" id="{1EDBD884-E499-4F94-B3CF-D91584111D8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fld id="{EAD63755-1585-4FA0-A6BB-9EEC8690D254}" type="datetime1">
              <a:rPr lang="zh-CN" altLang="en-US"/>
              <a:pPr>
                <a:defRPr/>
              </a:pPr>
              <a:t>2017/10/26</a:t>
            </a:fld>
            <a:endParaRPr lang="en-US" altLang="zh-CN"/>
          </a:p>
        </p:txBody>
      </p:sp>
      <p:sp>
        <p:nvSpPr>
          <p:cNvPr id="2052" name="Rectangle 4">
            <a:extLst>
              <a:ext uri="{FF2B5EF4-FFF2-40B4-BE49-F238E27FC236}">
                <a16:creationId xmlns:a16="http://schemas.microsoft.com/office/drawing/2014/main" id="{DAAE3590-A3DA-4DC8-97BC-88A9E96905A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D5922601-B36A-4AA9-8FC8-031408041A3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74723969-DF1D-4639-B68C-9C44D91A7CA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7655" name="Rectangle 7">
            <a:extLst>
              <a:ext uri="{FF2B5EF4-FFF2-40B4-BE49-F238E27FC236}">
                <a16:creationId xmlns:a16="http://schemas.microsoft.com/office/drawing/2014/main" id="{E71ACC33-54DA-49EF-BC25-32246EEBA4B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619CFEE-96CF-4F9D-9D42-DC58811DF3C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99A86594-C638-49F4-BE19-50EA41950F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CE5FAF1E-5D88-4A99-AB99-804AE4C80BA9}" type="datetime1">
              <a:rPr lang="zh-CN" altLang="en-US" sz="1200" smtClean="0"/>
              <a:pPr/>
              <a:t>2017/10/26</a:t>
            </a:fld>
            <a:endParaRPr lang="en-US" altLang="zh-CN" sz="1200"/>
          </a:p>
        </p:txBody>
      </p:sp>
      <p:sp>
        <p:nvSpPr>
          <p:cNvPr id="5123" name="Rectangle 7">
            <a:extLst>
              <a:ext uri="{FF2B5EF4-FFF2-40B4-BE49-F238E27FC236}">
                <a16:creationId xmlns:a16="http://schemas.microsoft.com/office/drawing/2014/main" id="{03C73095-EFE2-4970-B283-9C9F50E33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89C445D0-69AC-4425-9604-BB9D9574AA4C}" type="slidenum">
              <a:rPr lang="en-US" altLang="zh-CN" sz="1200" smtClean="0"/>
              <a:pPr/>
              <a:t>1</a:t>
            </a:fld>
            <a:endParaRPr lang="en-US" altLang="zh-CN" sz="1200"/>
          </a:p>
        </p:txBody>
      </p:sp>
      <p:sp>
        <p:nvSpPr>
          <p:cNvPr id="5124" name="Rectangle 2">
            <a:extLst>
              <a:ext uri="{FF2B5EF4-FFF2-40B4-BE49-F238E27FC236}">
                <a16:creationId xmlns:a16="http://schemas.microsoft.com/office/drawing/2014/main" id="{4A315B1E-CA6D-4BA1-A85B-579DC57BDB00}"/>
              </a:ext>
            </a:extLst>
          </p:cNvPr>
          <p:cNvSpPr>
            <a:spLocks noGrp="1" noRot="1" noChangeAspect="1" noChangeArrowheads="1" noTextEdit="1"/>
          </p:cNvSpPr>
          <p:nvPr>
            <p:ph type="sldImg"/>
          </p:nvPr>
        </p:nvSpPr>
        <p:spPr>
          <a:ln/>
        </p:spPr>
      </p:sp>
      <p:sp>
        <p:nvSpPr>
          <p:cNvPr id="5125" name="Rectangle 3">
            <a:extLst>
              <a:ext uri="{FF2B5EF4-FFF2-40B4-BE49-F238E27FC236}">
                <a16:creationId xmlns:a16="http://schemas.microsoft.com/office/drawing/2014/main" id="{3808C286-E0E3-427E-9C0A-75066ABD4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07DC0BB2-1963-4D49-83D3-3D0EEA84F5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C5E6D2E-567A-426E-A7EC-BF5DB72D3AED}" type="datetime1">
              <a:rPr lang="zh-CN" altLang="en-US" sz="1200" smtClean="0"/>
              <a:pPr/>
              <a:t>2017/10/26</a:t>
            </a:fld>
            <a:endParaRPr lang="en-US" altLang="zh-CN" sz="1200"/>
          </a:p>
        </p:txBody>
      </p:sp>
      <p:sp>
        <p:nvSpPr>
          <p:cNvPr id="9219" name="Rectangle 7">
            <a:extLst>
              <a:ext uri="{FF2B5EF4-FFF2-40B4-BE49-F238E27FC236}">
                <a16:creationId xmlns:a16="http://schemas.microsoft.com/office/drawing/2014/main" id="{9E823962-A164-46D9-8B31-26229BB35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E7E40665-4EF3-4B88-AA03-1485B8AEF980}" type="slidenum">
              <a:rPr lang="en-US" altLang="zh-CN" sz="1200" smtClean="0"/>
              <a:pPr/>
              <a:t>4</a:t>
            </a:fld>
            <a:endParaRPr lang="en-US" altLang="zh-CN" sz="1200"/>
          </a:p>
        </p:txBody>
      </p:sp>
      <p:sp>
        <p:nvSpPr>
          <p:cNvPr id="9220" name="Rectangle 2">
            <a:extLst>
              <a:ext uri="{FF2B5EF4-FFF2-40B4-BE49-F238E27FC236}">
                <a16:creationId xmlns:a16="http://schemas.microsoft.com/office/drawing/2014/main" id="{E312692B-301A-4001-BD59-CE714F002327}"/>
              </a:ext>
            </a:extLst>
          </p:cNvPr>
          <p:cNvSpPr>
            <a:spLocks noGrp="1" noRot="1" noChangeAspect="1" noChangeArrowheads="1" noTextEdit="1"/>
          </p:cNvSpPr>
          <p:nvPr>
            <p:ph type="sldImg"/>
          </p:nvPr>
        </p:nvSpPr>
        <p:spPr>
          <a:ln/>
        </p:spPr>
      </p:sp>
      <p:sp>
        <p:nvSpPr>
          <p:cNvPr id="9221" name="Rectangle 3">
            <a:extLst>
              <a:ext uri="{FF2B5EF4-FFF2-40B4-BE49-F238E27FC236}">
                <a16:creationId xmlns:a16="http://schemas.microsoft.com/office/drawing/2014/main" id="{DF3F33B6-04BF-498C-9768-64048B9DAF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2815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5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574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442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EE586-E7CD-41E1-B76A-EB74CDF059EE}"/>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9A10A6-7B3F-45FB-88B7-16C91ABF769D}"/>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FFF8AAD-304E-466E-AF63-145E82541220}"/>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3BCBBA97-A2F3-4C4A-9AEF-79B6DE338AED}"/>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602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7687D-83A1-42E2-B1CA-15103078C57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70AF60-C846-4CA0-95B5-5121F4FF8874}"/>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E6F04E3-F9A6-4A70-BFBF-892CE78B692B}"/>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9144FF3F-B947-4FE7-ACAC-3F5C0FC7E24C}"/>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086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34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2932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381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649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6740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0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725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960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ext Box 8">
            <a:extLst>
              <a:ext uri="{FF2B5EF4-FFF2-40B4-BE49-F238E27FC236}">
                <a16:creationId xmlns:a16="http://schemas.microsoft.com/office/drawing/2014/main" id="{BD88962C-B08F-4ED3-BAA0-E45E800CEF08}"/>
              </a:ext>
            </a:extLst>
          </p:cNvPr>
          <p:cNvSpPr txBox="1">
            <a:spLocks noChangeArrowheads="1"/>
          </p:cNvSpPr>
          <p:nvPr userDrawn="1"/>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defRPr/>
            </a:pPr>
            <a:r>
              <a:rPr lang="zh-CN" altLang="en-US" sz="1800"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7" name="Line 10">
            <a:extLst>
              <a:ext uri="{FF2B5EF4-FFF2-40B4-BE49-F238E27FC236}">
                <a16:creationId xmlns:a16="http://schemas.microsoft.com/office/drawing/2014/main" id="{F2A09C57-7C05-45C4-9B02-255940670937}"/>
              </a:ext>
            </a:extLst>
          </p:cNvPr>
          <p:cNvSpPr>
            <a:spLocks noChangeShapeType="1"/>
          </p:cNvSpPr>
          <p:nvPr userDrawn="1"/>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8.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3.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0.e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2.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4.wmf"/><Relationship Id="rId4" Type="http://schemas.openxmlformats.org/officeDocument/2006/relationships/image" Target="../media/image21.emf"/><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7.emf"/><Relationship Id="rId5" Type="http://schemas.openxmlformats.org/officeDocument/2006/relationships/oleObject" Target="../embeddings/oleObject23.bin"/><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5.bin"/><Relationship Id="rId10" Type="http://schemas.openxmlformats.org/officeDocument/2006/relationships/image" Target="../media/image31.emf"/><Relationship Id="rId4" Type="http://schemas.openxmlformats.org/officeDocument/2006/relationships/image" Target="../media/image28.emf"/><Relationship Id="rId9"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png"/><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image" Target="../media/image33.e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png"/><Relationship Id="rId4" Type="http://schemas.openxmlformats.org/officeDocument/2006/relationships/image" Target="../media/image35.emf"/></Relationships>
</file>

<file path=ppt/slides/_rels/slide22.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3.bin"/><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emf"/><Relationship Id="rId4"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2.emf"/><Relationship Id="rId5" Type="http://schemas.openxmlformats.org/officeDocument/2006/relationships/oleObject" Target="../embeddings/oleObject38.bin"/><Relationship Id="rId10" Type="http://schemas.openxmlformats.org/officeDocument/2006/relationships/image" Target="../media/image44.wmf"/><Relationship Id="rId4" Type="http://schemas.openxmlformats.org/officeDocument/2006/relationships/image" Target="../media/image41.emf"/><Relationship Id="rId9"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9.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6.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4.bin"/></Relationships>
</file>

<file path=ppt/slides/_rels/slide26.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1.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9.bin"/><Relationship Id="rId14" Type="http://schemas.openxmlformats.org/officeDocument/2006/relationships/image" Target="../media/image55.wmf"/></Relationships>
</file>

<file path=ppt/slides/_rels/slide2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7.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8" Type="http://schemas.openxmlformats.org/officeDocument/2006/relationships/image" Target="../media/image63.e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2.e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0.bin"/><Relationship Id="rId14" Type="http://schemas.openxmlformats.org/officeDocument/2006/relationships/image" Target="../media/image66.emf"/></Relationships>
</file>

<file path=ppt/slides/_rels/slide29.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5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1.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8.e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66.bin"/><Relationship Id="rId14" Type="http://schemas.openxmlformats.org/officeDocument/2006/relationships/image" Target="../media/image62.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3.e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5.wmf"/><Relationship Id="rId4" Type="http://schemas.openxmlformats.org/officeDocument/2006/relationships/image" Target="../media/image72.emf"/><Relationship Id="rId9" Type="http://schemas.openxmlformats.org/officeDocument/2006/relationships/oleObject" Target="../embeddings/oleObject71.bin"/></Relationships>
</file>

<file path=ppt/slides/_rels/slide3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8.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6.bin"/></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image" Target="../media/image86.emf"/><Relationship Id="rId18" Type="http://schemas.openxmlformats.org/officeDocument/2006/relationships/oleObject" Target="../embeddings/oleObject85.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oleObject" Target="../embeddings/oleObject82.bin"/><Relationship Id="rId17" Type="http://schemas.openxmlformats.org/officeDocument/2006/relationships/image" Target="../media/image88.emf"/><Relationship Id="rId2" Type="http://schemas.openxmlformats.org/officeDocument/2006/relationships/slideLayout" Target="../slideLayouts/slideLayout14.xml"/><Relationship Id="rId16" Type="http://schemas.openxmlformats.org/officeDocument/2006/relationships/oleObject" Target="../embeddings/oleObject84.bin"/><Relationship Id="rId1" Type="http://schemas.openxmlformats.org/officeDocument/2006/relationships/vmlDrawing" Target="../drawings/vmlDrawing26.vml"/><Relationship Id="rId6" Type="http://schemas.openxmlformats.org/officeDocument/2006/relationships/image" Target="../media/image83.emf"/><Relationship Id="rId11" Type="http://schemas.openxmlformats.org/officeDocument/2006/relationships/image" Target="../media/image3.png"/><Relationship Id="rId5" Type="http://schemas.openxmlformats.org/officeDocument/2006/relationships/oleObject" Target="../embeddings/oleObject79.bin"/><Relationship Id="rId15" Type="http://schemas.openxmlformats.org/officeDocument/2006/relationships/image" Target="../media/image87.emf"/><Relationship Id="rId10" Type="http://schemas.openxmlformats.org/officeDocument/2006/relationships/image" Target="../media/image85.emf"/><Relationship Id="rId19" Type="http://schemas.openxmlformats.org/officeDocument/2006/relationships/image" Target="../media/image89.emf"/><Relationship Id="rId4" Type="http://schemas.openxmlformats.org/officeDocument/2006/relationships/image" Target="../media/image82.emf"/><Relationship Id="rId9" Type="http://schemas.openxmlformats.org/officeDocument/2006/relationships/oleObject" Target="../embeddings/oleObject81.bin"/><Relationship Id="rId14" Type="http://schemas.openxmlformats.org/officeDocument/2006/relationships/oleObject" Target="../embeddings/oleObject83.bin"/></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90.pn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5.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9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36.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image" Target="../media/image90.png"/><Relationship Id="rId2" Type="http://schemas.openxmlformats.org/officeDocument/2006/relationships/tags" Target="../tags/tag28.xml"/><Relationship Id="rId16"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5.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95" name="Text Box 23">
            <a:extLst>
              <a:ext uri="{FF2B5EF4-FFF2-40B4-BE49-F238E27FC236}">
                <a16:creationId xmlns:a16="http://schemas.microsoft.com/office/drawing/2014/main" id="{A7BC2499-4921-49EB-BBD5-DB9BC761BB5A}"/>
              </a:ext>
            </a:extLst>
          </p:cNvPr>
          <p:cNvSpPr txBox="1">
            <a:spLocks noChangeArrowheads="1"/>
          </p:cNvSpPr>
          <p:nvPr/>
        </p:nvSpPr>
        <p:spPr bwMode="auto">
          <a:xfrm>
            <a:off x="1219200" y="914400"/>
            <a:ext cx="6769100" cy="823913"/>
          </a:xfrm>
          <a:prstGeom prst="rect">
            <a:avLst/>
          </a:prstGeom>
          <a:noFill/>
          <a:ln>
            <a:noFill/>
          </a:ln>
          <a:effectLst>
            <a:prstShdw prst="shdw17" dist="17961" dir="2700000">
              <a:srgbClr val="000099"/>
            </a:prst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cap="sq">
                <a:solidFill>
                  <a:schemeClr val="tx1"/>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4800" b="1">
                <a:solidFill>
                  <a:srgbClr val="000000"/>
                </a:solidFill>
                <a:latin typeface="隶书" panose="02010509060101010101" pitchFamily="49" charset="-122"/>
                <a:ea typeface="隶书" panose="02010509060101010101" pitchFamily="49" charset="-122"/>
              </a:rPr>
              <a:t>第六章  储能元件</a:t>
            </a:r>
          </a:p>
        </p:txBody>
      </p:sp>
      <p:grpSp>
        <p:nvGrpSpPr>
          <p:cNvPr id="3103" name="Group 31">
            <a:extLst>
              <a:ext uri="{FF2B5EF4-FFF2-40B4-BE49-F238E27FC236}">
                <a16:creationId xmlns:a16="http://schemas.microsoft.com/office/drawing/2014/main" id="{275CF471-F696-4D9F-94CA-84CF77985829}"/>
              </a:ext>
            </a:extLst>
          </p:cNvPr>
          <p:cNvGrpSpPr>
            <a:grpSpLocks/>
          </p:cNvGrpSpPr>
          <p:nvPr/>
        </p:nvGrpSpPr>
        <p:grpSpPr bwMode="auto">
          <a:xfrm>
            <a:off x="1692276" y="3286127"/>
            <a:ext cx="6119813" cy="576263"/>
            <a:chOff x="794" y="1752"/>
            <a:chExt cx="3855" cy="363"/>
          </a:xfrm>
        </p:grpSpPr>
        <p:sp>
          <p:nvSpPr>
            <p:cNvPr id="4111" name="Text Box 33">
              <a:hlinkClick r:id="rId4" action="ppaction://hlinksldjump"/>
              <a:extLst>
                <a:ext uri="{FF2B5EF4-FFF2-40B4-BE49-F238E27FC236}">
                  <a16:creationId xmlns:a16="http://schemas.microsoft.com/office/drawing/2014/main" id="{AFD86BF3-D28D-4FB4-B3F2-AF7BB035B4F9}"/>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电容元件</a:t>
              </a:r>
            </a:p>
          </p:txBody>
        </p:sp>
        <p:sp>
          <p:nvSpPr>
            <p:cNvPr id="4113" name="Text Box 35">
              <a:hlinkClick r:id="rId4" action="ppaction://hlinksldjump"/>
              <a:extLst>
                <a:ext uri="{FF2B5EF4-FFF2-40B4-BE49-F238E27FC236}">
                  <a16:creationId xmlns:a16="http://schemas.microsoft.com/office/drawing/2014/main" id="{1BDC8293-E25E-446D-80B7-DA3A55C4FE03}"/>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6-1</a:t>
              </a:r>
            </a:p>
          </p:txBody>
        </p:sp>
      </p:grpSp>
      <p:grpSp>
        <p:nvGrpSpPr>
          <p:cNvPr id="3108" name="Group 36">
            <a:extLst>
              <a:ext uri="{FF2B5EF4-FFF2-40B4-BE49-F238E27FC236}">
                <a16:creationId xmlns:a16="http://schemas.microsoft.com/office/drawing/2014/main" id="{F782A628-EC88-40E2-A352-30A13398F61C}"/>
              </a:ext>
            </a:extLst>
          </p:cNvPr>
          <p:cNvGrpSpPr>
            <a:grpSpLocks/>
          </p:cNvGrpSpPr>
          <p:nvPr/>
        </p:nvGrpSpPr>
        <p:grpSpPr bwMode="auto">
          <a:xfrm>
            <a:off x="1692276" y="4002090"/>
            <a:ext cx="6119813" cy="576263"/>
            <a:chOff x="794" y="1752"/>
            <a:chExt cx="3855" cy="363"/>
          </a:xfrm>
        </p:grpSpPr>
        <p:sp>
          <p:nvSpPr>
            <p:cNvPr id="4107" name="Text Box 38">
              <a:hlinkClick r:id="rId5" action="ppaction://hlinksldjump"/>
              <a:extLst>
                <a:ext uri="{FF2B5EF4-FFF2-40B4-BE49-F238E27FC236}">
                  <a16:creationId xmlns:a16="http://schemas.microsoft.com/office/drawing/2014/main" id="{767F9566-3B31-454B-926B-9DC065682455}"/>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电感元件</a:t>
              </a:r>
            </a:p>
          </p:txBody>
        </p:sp>
        <p:sp>
          <p:nvSpPr>
            <p:cNvPr id="4109" name="Text Box 40">
              <a:hlinkClick r:id="rId5" action="ppaction://hlinksldjump"/>
              <a:extLst>
                <a:ext uri="{FF2B5EF4-FFF2-40B4-BE49-F238E27FC236}">
                  <a16:creationId xmlns:a16="http://schemas.microsoft.com/office/drawing/2014/main" id="{6E49F81B-9DCF-48C4-90CF-171B8160E316}"/>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6-2</a:t>
              </a:r>
            </a:p>
          </p:txBody>
        </p:sp>
      </p:grpSp>
      <p:grpSp>
        <p:nvGrpSpPr>
          <p:cNvPr id="3113" name="Group 41">
            <a:extLst>
              <a:ext uri="{FF2B5EF4-FFF2-40B4-BE49-F238E27FC236}">
                <a16:creationId xmlns:a16="http://schemas.microsoft.com/office/drawing/2014/main" id="{DEDC8E8B-3D61-487B-9D19-6DDD39D7EB64}"/>
              </a:ext>
            </a:extLst>
          </p:cNvPr>
          <p:cNvGrpSpPr>
            <a:grpSpLocks/>
          </p:cNvGrpSpPr>
          <p:nvPr/>
        </p:nvGrpSpPr>
        <p:grpSpPr bwMode="auto">
          <a:xfrm>
            <a:off x="1692276" y="4722815"/>
            <a:ext cx="6119813" cy="576263"/>
            <a:chOff x="794" y="1752"/>
            <a:chExt cx="3855" cy="363"/>
          </a:xfrm>
        </p:grpSpPr>
        <p:sp>
          <p:nvSpPr>
            <p:cNvPr id="4103" name="Text Box 43">
              <a:hlinkClick r:id="rId6" action="ppaction://hlinksldjump"/>
              <a:extLst>
                <a:ext uri="{FF2B5EF4-FFF2-40B4-BE49-F238E27FC236}">
                  <a16:creationId xmlns:a16="http://schemas.microsoft.com/office/drawing/2014/main" id="{7962D6B2-71D3-496D-BEE0-A94FF140004F}"/>
                </a:ext>
              </a:extLst>
            </p:cNvPr>
            <p:cNvSpPr txBox="1">
              <a:spLocks noChangeArrowheads="1"/>
            </p:cNvSpPr>
            <p:nvPr/>
          </p:nvSpPr>
          <p:spPr bwMode="auto">
            <a:xfrm>
              <a:off x="1520" y="1752"/>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00"/>
                  </a:solidFill>
                  <a:latin typeface="Times New Roman" panose="02020603050405020304" pitchFamily="18" charset="0"/>
                  <a:ea typeface="隶书" panose="02010509060101010101" pitchFamily="49" charset="-122"/>
                </a:rPr>
                <a:t>电容、电感元件的串联与并联</a:t>
              </a:r>
            </a:p>
          </p:txBody>
        </p:sp>
        <p:sp>
          <p:nvSpPr>
            <p:cNvPr id="4105" name="Text Box 45">
              <a:hlinkClick r:id="rId6" action="ppaction://hlinksldjump"/>
              <a:extLst>
                <a:ext uri="{FF2B5EF4-FFF2-40B4-BE49-F238E27FC236}">
                  <a16:creationId xmlns:a16="http://schemas.microsoft.com/office/drawing/2014/main" id="{A2F09832-EA61-4D1D-978C-74290630FA65}"/>
                </a:ext>
              </a:extLst>
            </p:cNvPr>
            <p:cNvSpPr txBox="1">
              <a:spLocks noChangeArrowheads="1"/>
            </p:cNvSpPr>
            <p:nvPr/>
          </p:nvSpPr>
          <p:spPr bwMode="auto">
            <a:xfrm>
              <a:off x="794" y="1788"/>
              <a:ext cx="6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楷体_GB2312" pitchFamily="49" charset="-122"/>
                </a:rPr>
                <a:t>6-3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iterate type="lt">
                                    <p:tmPct val="100000"/>
                                  </p:iterate>
                                  <p:childTnLst>
                                    <p:set>
                                      <p:cBhvr>
                                        <p:cTn id="6" dur="1" fill="hold">
                                          <p:stCondLst>
                                            <p:cond delay="0"/>
                                          </p:stCondLst>
                                        </p:cTn>
                                        <p:tgtEl>
                                          <p:spTgt spid="3095"/>
                                        </p:tgtEl>
                                        <p:attrNameLst>
                                          <p:attrName>style.visibility</p:attrName>
                                        </p:attrNameLst>
                                      </p:cBhvr>
                                      <p:to>
                                        <p:strVal val="visible"/>
                                      </p:to>
                                    </p:set>
                                    <p:animEffect transition="in" filter="blinds(vertical)">
                                      <p:cBhvr>
                                        <p:cTn id="7" dur="75"/>
                                        <p:tgtEl>
                                          <p:spTgt spid="3095"/>
                                        </p:tgtEl>
                                      </p:cBhvr>
                                    </p:animEffect>
                                  </p:childTnLst>
                                </p:cTn>
                              </p:par>
                              <p:par>
                                <p:cTn id="8" presetID="22" presetClass="entr" presetSubtype="8" fill="hold" nodeType="withEffect">
                                  <p:stCondLst>
                                    <p:cond delay="1000"/>
                                  </p:stCondLst>
                                  <p:childTnLst>
                                    <p:set>
                                      <p:cBhvr>
                                        <p:cTn id="9" dur="1" fill="hold">
                                          <p:stCondLst>
                                            <p:cond delay="0"/>
                                          </p:stCondLst>
                                        </p:cTn>
                                        <p:tgtEl>
                                          <p:spTgt spid="3103"/>
                                        </p:tgtEl>
                                        <p:attrNameLst>
                                          <p:attrName>style.visibility</p:attrName>
                                        </p:attrNameLst>
                                      </p:cBhvr>
                                      <p:to>
                                        <p:strVal val="visible"/>
                                      </p:to>
                                    </p:set>
                                    <p:animEffect transition="in" filter="wipe(left)">
                                      <p:cBhvr>
                                        <p:cTn id="10" dur="1000"/>
                                        <p:tgtEl>
                                          <p:spTgt spid="3103"/>
                                        </p:tgtEl>
                                      </p:cBhvr>
                                    </p:animEffect>
                                  </p:childTnLst>
                                </p:cTn>
                              </p:par>
                              <p:par>
                                <p:cTn id="11" presetID="22" presetClass="entr" presetSubtype="8" fill="hold" nodeType="withEffect">
                                  <p:stCondLst>
                                    <p:cond delay="1000"/>
                                  </p:stCondLst>
                                  <p:childTnLst>
                                    <p:set>
                                      <p:cBhvr>
                                        <p:cTn id="12" dur="1" fill="hold">
                                          <p:stCondLst>
                                            <p:cond delay="0"/>
                                          </p:stCondLst>
                                        </p:cTn>
                                        <p:tgtEl>
                                          <p:spTgt spid="3108"/>
                                        </p:tgtEl>
                                        <p:attrNameLst>
                                          <p:attrName>style.visibility</p:attrName>
                                        </p:attrNameLst>
                                      </p:cBhvr>
                                      <p:to>
                                        <p:strVal val="visible"/>
                                      </p:to>
                                    </p:set>
                                    <p:animEffect transition="in" filter="wipe(left)">
                                      <p:cBhvr>
                                        <p:cTn id="13" dur="1000"/>
                                        <p:tgtEl>
                                          <p:spTgt spid="3108"/>
                                        </p:tgtEl>
                                      </p:cBhvr>
                                    </p:animEffect>
                                  </p:childTnLst>
                                </p:cTn>
                              </p:par>
                              <p:par>
                                <p:cTn id="14" presetID="22" presetClass="entr" presetSubtype="8" fill="hold" nodeType="withEffect">
                                  <p:stCondLst>
                                    <p:cond delay="1000"/>
                                  </p:stCondLst>
                                  <p:childTnLst>
                                    <p:set>
                                      <p:cBhvr>
                                        <p:cTn id="15" dur="1" fill="hold">
                                          <p:stCondLst>
                                            <p:cond delay="0"/>
                                          </p:stCondLst>
                                        </p:cTn>
                                        <p:tgtEl>
                                          <p:spTgt spid="3113"/>
                                        </p:tgtEl>
                                        <p:attrNameLst>
                                          <p:attrName>style.visibility</p:attrName>
                                        </p:attrNameLst>
                                      </p:cBhvr>
                                      <p:to>
                                        <p:strVal val="visible"/>
                                      </p:to>
                                    </p:set>
                                    <p:animEffect transition="in" filter="wipe(left)">
                                      <p:cBhvr>
                                        <p:cTn id="16" dur="1000"/>
                                        <p:tgtEl>
                                          <p:spTgt spid="3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a:extLst>
              <a:ext uri="{FF2B5EF4-FFF2-40B4-BE49-F238E27FC236}">
                <a16:creationId xmlns:a16="http://schemas.microsoft.com/office/drawing/2014/main" id="{64BAADAA-23E4-422C-BCCC-F1802081803D}"/>
              </a:ext>
            </a:extLst>
          </p:cNvPr>
          <p:cNvSpPr txBox="1">
            <a:spLocks noChangeArrowheads="1"/>
          </p:cNvSpPr>
          <p:nvPr/>
        </p:nvSpPr>
        <p:spPr bwMode="auto">
          <a:xfrm>
            <a:off x="520700" y="1844675"/>
            <a:ext cx="8321675"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某一时刻的电容电压值与</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到该时刻的所有电流值有关，即电容元件有记忆电流的作用，故称电容元件为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记忆元件</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nvGrpSpPr>
          <p:cNvPr id="190467" name="Group 3">
            <a:extLst>
              <a:ext uri="{FF2B5EF4-FFF2-40B4-BE49-F238E27FC236}">
                <a16:creationId xmlns:a16="http://schemas.microsoft.com/office/drawing/2014/main" id="{5ABC0BE5-1AB4-4E15-90A0-96020C23C3C1}"/>
              </a:ext>
            </a:extLst>
          </p:cNvPr>
          <p:cNvGrpSpPr>
            <a:grpSpLocks/>
          </p:cNvGrpSpPr>
          <p:nvPr/>
        </p:nvGrpSpPr>
        <p:grpSpPr bwMode="auto">
          <a:xfrm>
            <a:off x="304800" y="1196975"/>
            <a:ext cx="6237288" cy="850900"/>
            <a:chOff x="385" y="3022"/>
            <a:chExt cx="3307" cy="536"/>
          </a:xfrm>
        </p:grpSpPr>
        <p:pic>
          <p:nvPicPr>
            <p:cNvPr id="16392" name="Picture 4" descr="123">
              <a:extLst>
                <a:ext uri="{FF2B5EF4-FFF2-40B4-BE49-F238E27FC236}">
                  <a16:creationId xmlns:a16="http://schemas.microsoft.com/office/drawing/2014/main" id="{4BBEDA3E-9096-4691-BD36-46B703FC1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5">
              <a:extLst>
                <a:ext uri="{FF2B5EF4-FFF2-40B4-BE49-F238E27FC236}">
                  <a16:creationId xmlns:a16="http://schemas.microsoft.com/office/drawing/2014/main" id="{2A5F199A-A39C-45A1-8450-42D0A6E7A44B}"/>
                </a:ext>
              </a:extLst>
            </p:cNvPr>
            <p:cNvSpPr txBox="1">
              <a:spLocks noChangeArrowheads="1"/>
            </p:cNvSpPr>
            <p:nvPr/>
          </p:nvSpPr>
          <p:spPr bwMode="auto">
            <a:xfrm>
              <a:off x="793" y="3125"/>
              <a:ext cx="28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由电容伏安关系积分式子表明</a:t>
              </a:r>
            </a:p>
          </p:txBody>
        </p:sp>
      </p:grpSp>
      <p:sp>
        <p:nvSpPr>
          <p:cNvPr id="190476" name="Text Box 12">
            <a:extLst>
              <a:ext uri="{FF2B5EF4-FFF2-40B4-BE49-F238E27FC236}">
                <a16:creationId xmlns:a16="http://schemas.microsoft.com/office/drawing/2014/main" id="{F34B568C-E5B6-4A53-A0BE-E748B6B2E472}"/>
              </a:ext>
            </a:extLst>
          </p:cNvPr>
          <p:cNvSpPr txBox="1">
            <a:spLocks noChangeArrowheads="1"/>
          </p:cNvSpPr>
          <p:nvPr/>
        </p:nvSpPr>
        <p:spPr bwMode="auto">
          <a:xfrm>
            <a:off x="509588" y="3657600"/>
            <a:ext cx="8405812"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研究某一初始时刻</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以后的电容电压，需要知道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时刻开始作用的电流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和</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aphicFrame>
        <p:nvGraphicFramePr>
          <p:cNvPr id="190480" name="Object 16">
            <a:extLst>
              <a:ext uri="{FF2B5EF4-FFF2-40B4-BE49-F238E27FC236}">
                <a16:creationId xmlns:a16="http://schemas.microsoft.com/office/drawing/2014/main" id="{729D3EDD-3D9B-45FA-807E-32F7B38922FB}"/>
              </a:ext>
            </a:extLst>
          </p:cNvPr>
          <p:cNvGraphicFramePr>
            <a:graphicFrameLocks noChangeAspect="1"/>
          </p:cNvGraphicFramePr>
          <p:nvPr/>
        </p:nvGraphicFramePr>
        <p:xfrm>
          <a:off x="1295400" y="0"/>
          <a:ext cx="5068888" cy="1143000"/>
        </p:xfrm>
        <a:graphic>
          <a:graphicData uri="http://schemas.openxmlformats.org/presentationml/2006/ole">
            <mc:AlternateContent xmlns:mc="http://schemas.openxmlformats.org/markup-compatibility/2006">
              <mc:Choice xmlns:v="urn:schemas-microsoft-com:vml" Requires="v">
                <p:oleObj spid="_x0000_s16410" name="公式" r:id="rId4" imgW="1809818" imgH="428596" progId="Equation.3">
                  <p:embed/>
                </p:oleObj>
              </mc:Choice>
              <mc:Fallback>
                <p:oleObj name="公式" r:id="rId4" imgW="1809818" imgH="428596"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0"/>
                        <a:ext cx="5068888" cy="1143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81" name="AutoShape 17">
            <a:extLst>
              <a:ext uri="{FF2B5EF4-FFF2-40B4-BE49-F238E27FC236}">
                <a16:creationId xmlns:a16="http://schemas.microsoft.com/office/drawing/2014/main" id="{0EA1BD77-36E3-4740-BDF2-0513BFD476BE}"/>
              </a:ext>
            </a:extLst>
          </p:cNvPr>
          <p:cNvSpPr>
            <a:spLocks noChangeArrowheads="1"/>
          </p:cNvSpPr>
          <p:nvPr/>
        </p:nvSpPr>
        <p:spPr bwMode="auto">
          <a:xfrm>
            <a:off x="6553200" y="152400"/>
            <a:ext cx="2590800" cy="1295400"/>
          </a:xfrm>
          <a:prstGeom prst="wedgeRoundRectCallout">
            <a:avLst>
              <a:gd name="adj1" fmla="val -69241"/>
              <a:gd name="adj2" fmla="val -21079"/>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的积分形式</a:t>
            </a:r>
          </a:p>
        </p:txBody>
      </p:sp>
      <p:sp>
        <p:nvSpPr>
          <p:cNvPr id="190482" name="Text Box 18">
            <a:extLst>
              <a:ext uri="{FF2B5EF4-FFF2-40B4-BE49-F238E27FC236}">
                <a16:creationId xmlns:a16="http://schemas.microsoft.com/office/drawing/2014/main" id="{57D32888-3D8C-4191-9B1C-FC3D41E24935}"/>
              </a:ext>
            </a:extLst>
          </p:cNvPr>
          <p:cNvSpPr txBox="1">
            <a:spLocks noChangeArrowheads="1"/>
          </p:cNvSpPr>
          <p:nvPr/>
        </p:nvSpPr>
        <p:spPr bwMode="auto">
          <a:xfrm>
            <a:off x="609600" y="4876800"/>
            <a:ext cx="8229600" cy="1203325"/>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③上式中</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称为电容电压的</a:t>
            </a:r>
            <a:r>
              <a:rPr kumimoji="1" lang="zh-CN" altLang="en-US" b="1">
                <a:solidFill>
                  <a:srgbClr val="CC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，它反映电容初始时刻的储能状况，也称为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初始状态</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0480"/>
                                        </p:tgtEl>
                                        <p:attrNameLst>
                                          <p:attrName>style.visibility</p:attrName>
                                        </p:attrNameLst>
                                      </p:cBhvr>
                                      <p:to>
                                        <p:strVal val="visible"/>
                                      </p:to>
                                    </p:set>
                                    <p:animEffect transition="in" filter="dissolve">
                                      <p:cBhvr>
                                        <p:cTn id="7" dur="500"/>
                                        <p:tgtEl>
                                          <p:spTgt spid="190480"/>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190481"/>
                                        </p:tgtEl>
                                        <p:attrNameLst>
                                          <p:attrName>style.visibility</p:attrName>
                                        </p:attrNameLst>
                                      </p:cBhvr>
                                      <p:to>
                                        <p:strVal val="visible"/>
                                      </p:to>
                                    </p:set>
                                    <p:animEffect transition="in" filter="wedge">
                                      <p:cBhvr>
                                        <p:cTn id="11" dur="2000"/>
                                        <p:tgtEl>
                                          <p:spTgt spid="1904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90467"/>
                                        </p:tgtEl>
                                        <p:attrNameLst>
                                          <p:attrName>style.visibility</p:attrName>
                                        </p:attrNameLst>
                                      </p:cBhvr>
                                      <p:to>
                                        <p:strVal val="visible"/>
                                      </p:to>
                                    </p:set>
                                    <p:animEffect transition="in" filter="blinds(horizontal)">
                                      <p:cBhvr>
                                        <p:cTn id="16" dur="500"/>
                                        <p:tgtEl>
                                          <p:spTgt spid="1904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iterate type="lt">
                                    <p:tmPct val="100000"/>
                                  </p:iterate>
                                  <p:childTnLst>
                                    <p:set>
                                      <p:cBhvr>
                                        <p:cTn id="20" dur="1" fill="hold">
                                          <p:stCondLst>
                                            <p:cond delay="0"/>
                                          </p:stCondLst>
                                        </p:cTn>
                                        <p:tgtEl>
                                          <p:spTgt spid="190466"/>
                                        </p:tgtEl>
                                        <p:attrNameLst>
                                          <p:attrName>style.visibility</p:attrName>
                                        </p:attrNameLst>
                                      </p:cBhvr>
                                      <p:to>
                                        <p:strVal val="visible"/>
                                      </p:to>
                                    </p:set>
                                    <p:anim calcmode="lin" valueType="num">
                                      <p:cBhvr>
                                        <p:cTn id="21" dur="90" fill="hold"/>
                                        <p:tgtEl>
                                          <p:spTgt spid="190466"/>
                                        </p:tgtEl>
                                        <p:attrNameLst>
                                          <p:attrName>ppt_w</p:attrName>
                                        </p:attrNameLst>
                                      </p:cBhvr>
                                      <p:tavLst>
                                        <p:tav tm="0">
                                          <p:val>
                                            <p:strVal val="#ppt_w*0.70"/>
                                          </p:val>
                                        </p:tav>
                                        <p:tav tm="100000">
                                          <p:val>
                                            <p:strVal val="#ppt_w"/>
                                          </p:val>
                                        </p:tav>
                                      </p:tavLst>
                                    </p:anim>
                                    <p:anim calcmode="lin" valueType="num">
                                      <p:cBhvr>
                                        <p:cTn id="22" dur="90" fill="hold"/>
                                        <p:tgtEl>
                                          <p:spTgt spid="190466"/>
                                        </p:tgtEl>
                                        <p:attrNameLst>
                                          <p:attrName>ppt_h</p:attrName>
                                        </p:attrNameLst>
                                      </p:cBhvr>
                                      <p:tavLst>
                                        <p:tav tm="0">
                                          <p:val>
                                            <p:strVal val="#ppt_h"/>
                                          </p:val>
                                        </p:tav>
                                        <p:tav tm="100000">
                                          <p:val>
                                            <p:strVal val="#ppt_h"/>
                                          </p:val>
                                        </p:tav>
                                      </p:tavLst>
                                    </p:anim>
                                    <p:animEffect transition="in" filter="fade">
                                      <p:cBhvr>
                                        <p:cTn id="23" dur="90"/>
                                        <p:tgtEl>
                                          <p:spTgt spid="1904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190476"/>
                                        </p:tgtEl>
                                        <p:attrNameLst>
                                          <p:attrName>style.visibility</p:attrName>
                                        </p:attrNameLst>
                                      </p:cBhvr>
                                      <p:to>
                                        <p:strVal val="visible"/>
                                      </p:to>
                                    </p:set>
                                    <p:anim calcmode="lin" valueType="num">
                                      <p:cBhvr>
                                        <p:cTn id="28" dur="90" fill="hold"/>
                                        <p:tgtEl>
                                          <p:spTgt spid="190476"/>
                                        </p:tgtEl>
                                        <p:attrNameLst>
                                          <p:attrName>ppt_w</p:attrName>
                                        </p:attrNameLst>
                                      </p:cBhvr>
                                      <p:tavLst>
                                        <p:tav tm="0">
                                          <p:val>
                                            <p:strVal val="#ppt_w*0.70"/>
                                          </p:val>
                                        </p:tav>
                                        <p:tav tm="100000">
                                          <p:val>
                                            <p:strVal val="#ppt_w"/>
                                          </p:val>
                                        </p:tav>
                                      </p:tavLst>
                                    </p:anim>
                                    <p:anim calcmode="lin" valueType="num">
                                      <p:cBhvr>
                                        <p:cTn id="29" dur="90" fill="hold"/>
                                        <p:tgtEl>
                                          <p:spTgt spid="190476"/>
                                        </p:tgtEl>
                                        <p:attrNameLst>
                                          <p:attrName>ppt_h</p:attrName>
                                        </p:attrNameLst>
                                      </p:cBhvr>
                                      <p:tavLst>
                                        <p:tav tm="0">
                                          <p:val>
                                            <p:strVal val="#ppt_h"/>
                                          </p:val>
                                        </p:tav>
                                        <p:tav tm="100000">
                                          <p:val>
                                            <p:strVal val="#ppt_h"/>
                                          </p:val>
                                        </p:tav>
                                      </p:tavLst>
                                    </p:anim>
                                    <p:animEffect transition="in" filter="fade">
                                      <p:cBhvr>
                                        <p:cTn id="30" dur="90"/>
                                        <p:tgtEl>
                                          <p:spTgt spid="1904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0482"/>
                                        </p:tgtEl>
                                        <p:attrNameLst>
                                          <p:attrName>style.visibility</p:attrName>
                                        </p:attrNameLst>
                                      </p:cBhvr>
                                      <p:to>
                                        <p:strVal val="visible"/>
                                      </p:to>
                                    </p:set>
                                    <p:animEffect transition="in" filter="blinds(horizontal)">
                                      <p:cBhvr>
                                        <p:cTn id="35" dur="500"/>
                                        <p:tgtEl>
                                          <p:spTgt spid="19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utoUpdateAnimBg="0"/>
      <p:bldP spid="190476" grpId="0" autoUpdateAnimBg="0"/>
      <p:bldP spid="190481" grpId="0"/>
      <p:bldP spid="1904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a:extLst>
              <a:ext uri="{FF2B5EF4-FFF2-40B4-BE49-F238E27FC236}">
                <a16:creationId xmlns:a16="http://schemas.microsoft.com/office/drawing/2014/main" id="{75854D40-35F0-4840-9DE5-87373141AA40}"/>
              </a:ext>
            </a:extLst>
          </p:cNvPr>
          <p:cNvSpPr txBox="1">
            <a:spLocks noChangeArrowheads="1"/>
          </p:cNvSpPr>
          <p:nvPr/>
        </p:nvSpPr>
        <p:spPr bwMode="auto">
          <a:xfrm>
            <a:off x="611188" y="715963"/>
            <a:ext cx="4951412"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）电容的功率和储能</a:t>
            </a:r>
          </a:p>
        </p:txBody>
      </p:sp>
      <p:graphicFrame>
        <p:nvGraphicFramePr>
          <p:cNvPr id="192515" name="Object 3">
            <a:extLst>
              <a:ext uri="{FF2B5EF4-FFF2-40B4-BE49-F238E27FC236}">
                <a16:creationId xmlns:a16="http://schemas.microsoft.com/office/drawing/2014/main" id="{611B0DE9-1A1E-48E3-9593-7A368DAEC789}"/>
              </a:ext>
            </a:extLst>
          </p:cNvPr>
          <p:cNvGraphicFramePr>
            <a:graphicFrameLocks noChangeAspect="1"/>
          </p:cNvGraphicFramePr>
          <p:nvPr/>
        </p:nvGraphicFramePr>
        <p:xfrm>
          <a:off x="2816225" y="1052513"/>
          <a:ext cx="2863850" cy="1195387"/>
        </p:xfrm>
        <a:graphic>
          <a:graphicData uri="http://schemas.openxmlformats.org/presentationml/2006/ole">
            <mc:AlternateContent xmlns:mc="http://schemas.openxmlformats.org/markup-compatibility/2006">
              <mc:Choice xmlns:v="urn:schemas-microsoft-com:vml" Requires="v">
                <p:oleObj spid="_x0000_s17436" name="公式" r:id="rId3" imgW="1066726" imgH="428596" progId="Equation.3">
                  <p:embed/>
                </p:oleObj>
              </mc:Choice>
              <mc:Fallback>
                <p:oleObj name="公式" r:id="rId3" imgW="1066726" imgH="42859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6225" y="1052513"/>
                        <a:ext cx="2863850"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Text Box 4">
            <a:extLst>
              <a:ext uri="{FF2B5EF4-FFF2-40B4-BE49-F238E27FC236}">
                <a16:creationId xmlns:a16="http://schemas.microsoft.com/office/drawing/2014/main" id="{55A85256-F264-4E82-AB0C-6A2C42115DF5}"/>
              </a:ext>
            </a:extLst>
          </p:cNvPr>
          <p:cNvSpPr txBox="1">
            <a:spLocks noChangeArrowheads="1"/>
          </p:cNvSpPr>
          <p:nvPr/>
        </p:nvSpPr>
        <p:spPr bwMode="auto">
          <a:xfrm>
            <a:off x="1116013" y="2276475"/>
            <a:ext cx="7272337"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当电容充电时，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 &gt;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电容吸收功率。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2517" name="Text Box 5">
            <a:extLst>
              <a:ext uri="{FF2B5EF4-FFF2-40B4-BE49-F238E27FC236}">
                <a16:creationId xmlns:a16="http://schemas.microsoft.com/office/drawing/2014/main" id="{FC39A89E-13C9-4AC2-ABDF-D291389C8611}"/>
              </a:ext>
            </a:extLst>
          </p:cNvPr>
          <p:cNvSpPr txBox="1">
            <a:spLocks noChangeArrowheads="1"/>
          </p:cNvSpPr>
          <p:nvPr/>
        </p:nvSpPr>
        <p:spPr bwMode="auto">
          <a:xfrm>
            <a:off x="1116013" y="3068638"/>
            <a:ext cx="6983412"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当电容放电时，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电容发出功率。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2518" name="Text Box 6">
            <a:extLst>
              <a:ext uri="{FF2B5EF4-FFF2-40B4-BE49-F238E27FC236}">
                <a16:creationId xmlns:a16="http://schemas.microsoft.com/office/drawing/2014/main" id="{BAC51B83-513F-43EF-AF7A-03C2C7A654E3}"/>
              </a:ext>
            </a:extLst>
          </p:cNvPr>
          <p:cNvSpPr txBox="1">
            <a:spLocks noChangeArrowheads="1"/>
          </p:cNvSpPr>
          <p:nvPr/>
        </p:nvSpPr>
        <p:spPr bwMode="auto">
          <a:xfrm>
            <a:off x="796925" y="1385888"/>
            <a:ext cx="1946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功率</a:t>
            </a:r>
          </a:p>
        </p:txBody>
      </p:sp>
      <p:sp>
        <p:nvSpPr>
          <p:cNvPr id="192519" name="Text Box 7">
            <a:extLst>
              <a:ext uri="{FF2B5EF4-FFF2-40B4-BE49-F238E27FC236}">
                <a16:creationId xmlns:a16="http://schemas.microsoft.com/office/drawing/2014/main" id="{50CDBC3F-55ED-41B1-99DF-C30EF8F07C77}"/>
              </a:ext>
            </a:extLst>
          </p:cNvPr>
          <p:cNvSpPr txBox="1">
            <a:spLocks noChangeArrowheads="1"/>
          </p:cNvSpPr>
          <p:nvPr/>
        </p:nvSpPr>
        <p:spPr bwMode="auto">
          <a:xfrm>
            <a:off x="900113" y="3789363"/>
            <a:ext cx="7345362"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电容能在一段时间内吸收外部供给的能量转化为电场能量储存起来，在另一段时间内又把能量释放回电路，因此电容元件是储能元件，它本身不消耗能量。</a:t>
            </a:r>
          </a:p>
        </p:txBody>
      </p:sp>
      <p:sp>
        <p:nvSpPr>
          <p:cNvPr id="192520" name="AutoShape 8">
            <a:extLst>
              <a:ext uri="{FF2B5EF4-FFF2-40B4-BE49-F238E27FC236}">
                <a16:creationId xmlns:a16="http://schemas.microsoft.com/office/drawing/2014/main" id="{38F19C88-D7C5-480D-B654-43FECAD743B5}"/>
              </a:ext>
            </a:extLst>
          </p:cNvPr>
          <p:cNvSpPr>
            <a:spLocks noChangeArrowheads="1"/>
          </p:cNvSpPr>
          <p:nvPr/>
        </p:nvSpPr>
        <p:spPr bwMode="auto">
          <a:xfrm>
            <a:off x="6372225" y="1125538"/>
            <a:ext cx="2016125" cy="865187"/>
          </a:xfrm>
          <a:prstGeom prst="wedgeRectCallout">
            <a:avLst>
              <a:gd name="adj1" fmla="val -70315"/>
              <a:gd name="adj2" fmla="val 26148"/>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grpSp>
        <p:nvGrpSpPr>
          <p:cNvPr id="192527" name="Group 15">
            <a:extLst>
              <a:ext uri="{FF2B5EF4-FFF2-40B4-BE49-F238E27FC236}">
                <a16:creationId xmlns:a16="http://schemas.microsoft.com/office/drawing/2014/main" id="{39036494-DAE1-47A4-AC56-6149E690002C}"/>
              </a:ext>
            </a:extLst>
          </p:cNvPr>
          <p:cNvGrpSpPr>
            <a:grpSpLocks/>
          </p:cNvGrpSpPr>
          <p:nvPr/>
        </p:nvGrpSpPr>
        <p:grpSpPr bwMode="auto">
          <a:xfrm>
            <a:off x="7772400" y="2455863"/>
            <a:ext cx="2132013" cy="850900"/>
            <a:chOff x="385" y="3022"/>
            <a:chExt cx="981" cy="536"/>
          </a:xfrm>
        </p:grpSpPr>
        <p:pic>
          <p:nvPicPr>
            <p:cNvPr id="17418" name="Picture 16" descr="123">
              <a:extLst>
                <a:ext uri="{FF2B5EF4-FFF2-40B4-BE49-F238E27FC236}">
                  <a16:creationId xmlns:a16="http://schemas.microsoft.com/office/drawing/2014/main" id="{7A7DB14A-C274-4A52-9D28-338DFB8D9E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 Box 17">
              <a:extLst>
                <a:ext uri="{FF2B5EF4-FFF2-40B4-BE49-F238E27FC236}">
                  <a16:creationId xmlns:a16="http://schemas.microsoft.com/office/drawing/2014/main" id="{CE63B88E-49AF-4A7D-B222-55B7B434FD79}"/>
                </a:ext>
              </a:extLst>
            </p:cNvPr>
            <p:cNvSpPr txBox="1">
              <a:spLocks noChangeArrowheads="1"/>
            </p:cNvSpPr>
            <p:nvPr/>
          </p:nvSpPr>
          <p:spPr bwMode="auto">
            <a:xfrm>
              <a:off x="743" y="3023"/>
              <a:ext cx="62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说明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additive="base">
                                        <p:cTn id="7" dur="300" fill="hold"/>
                                        <p:tgtEl>
                                          <p:spTgt spid="192514"/>
                                        </p:tgtEl>
                                        <p:attrNameLst>
                                          <p:attrName>ppt_x</p:attrName>
                                        </p:attrNameLst>
                                      </p:cBhvr>
                                      <p:tavLst>
                                        <p:tav tm="0">
                                          <p:val>
                                            <p:strVal val="0-#ppt_w/2"/>
                                          </p:val>
                                        </p:tav>
                                        <p:tav tm="100000">
                                          <p:val>
                                            <p:strVal val="#ppt_x"/>
                                          </p:val>
                                        </p:tav>
                                      </p:tavLst>
                                    </p:anim>
                                    <p:anim calcmode="lin" valueType="num">
                                      <p:cBhvr additive="base">
                                        <p:cTn id="8" dur="300" fill="hold"/>
                                        <p:tgtEl>
                                          <p:spTgt spid="1925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8"/>
                                        </p:tgtEl>
                                        <p:attrNameLst>
                                          <p:attrName>style.visibility</p:attrName>
                                        </p:attrNameLst>
                                      </p:cBhvr>
                                      <p:to>
                                        <p:strVal val="visible"/>
                                      </p:to>
                                    </p:set>
                                    <p:anim calcmode="lin" valueType="num">
                                      <p:cBhvr additive="base">
                                        <p:cTn id="13" dur="500" fill="hold"/>
                                        <p:tgtEl>
                                          <p:spTgt spid="192518"/>
                                        </p:tgtEl>
                                        <p:attrNameLst>
                                          <p:attrName>ppt_x</p:attrName>
                                        </p:attrNameLst>
                                      </p:cBhvr>
                                      <p:tavLst>
                                        <p:tav tm="0">
                                          <p:val>
                                            <p:strVal val="0-#ppt_w/2"/>
                                          </p:val>
                                        </p:tav>
                                        <p:tav tm="100000">
                                          <p:val>
                                            <p:strVal val="#ppt_x"/>
                                          </p:val>
                                        </p:tav>
                                      </p:tavLst>
                                    </p:anim>
                                    <p:anim calcmode="lin" valueType="num">
                                      <p:cBhvr additive="base">
                                        <p:cTn id="14"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92515"/>
                                        </p:tgtEl>
                                        <p:attrNameLst>
                                          <p:attrName>style.visibility</p:attrName>
                                        </p:attrNameLst>
                                      </p:cBhvr>
                                      <p:to>
                                        <p:strVal val="visible"/>
                                      </p:to>
                                    </p:set>
                                    <p:animEffect transition="in" filter="strips(downRight)">
                                      <p:cBhvr>
                                        <p:cTn id="19" dur="500"/>
                                        <p:tgtEl>
                                          <p:spTgt spid="192515"/>
                                        </p:tgtEl>
                                      </p:cBhvr>
                                    </p:animEffect>
                                  </p:childTnLst>
                                </p:cTn>
                              </p:par>
                            </p:childTnLst>
                          </p:cTn>
                        </p:par>
                        <p:par>
                          <p:cTn id="20" fill="hold" nodeType="afterGroup">
                            <p:stCondLst>
                              <p:cond delay="500"/>
                            </p:stCondLst>
                            <p:childTnLst>
                              <p:par>
                                <p:cTn id="21" presetID="20" presetClass="entr" presetSubtype="0" fill="hold" grpId="0" nodeType="afterEffect">
                                  <p:stCondLst>
                                    <p:cond delay="0"/>
                                  </p:stCondLst>
                                  <p:childTnLst>
                                    <p:set>
                                      <p:cBhvr>
                                        <p:cTn id="22" dur="1" fill="hold">
                                          <p:stCondLst>
                                            <p:cond delay="0"/>
                                          </p:stCondLst>
                                        </p:cTn>
                                        <p:tgtEl>
                                          <p:spTgt spid="192520"/>
                                        </p:tgtEl>
                                        <p:attrNameLst>
                                          <p:attrName>style.visibility</p:attrName>
                                        </p:attrNameLst>
                                      </p:cBhvr>
                                      <p:to>
                                        <p:strVal val="visible"/>
                                      </p:to>
                                    </p:set>
                                    <p:animEffect transition="in" filter="wedge">
                                      <p:cBhvr>
                                        <p:cTn id="23" dur="2000"/>
                                        <p:tgtEl>
                                          <p:spTgt spid="192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192516"/>
                                        </p:tgtEl>
                                        <p:attrNameLst>
                                          <p:attrName>style.visibility</p:attrName>
                                        </p:attrNameLst>
                                      </p:cBhvr>
                                      <p:to>
                                        <p:strVal val="visible"/>
                                      </p:to>
                                    </p:set>
                                    <p:anim calcmode="lin" valueType="num">
                                      <p:cBhvr>
                                        <p:cTn id="28" dur="90" fill="hold"/>
                                        <p:tgtEl>
                                          <p:spTgt spid="192516"/>
                                        </p:tgtEl>
                                        <p:attrNameLst>
                                          <p:attrName>ppt_w</p:attrName>
                                        </p:attrNameLst>
                                      </p:cBhvr>
                                      <p:tavLst>
                                        <p:tav tm="0">
                                          <p:val>
                                            <p:strVal val="#ppt_w*0.70"/>
                                          </p:val>
                                        </p:tav>
                                        <p:tav tm="100000">
                                          <p:val>
                                            <p:strVal val="#ppt_w"/>
                                          </p:val>
                                        </p:tav>
                                      </p:tavLst>
                                    </p:anim>
                                    <p:anim calcmode="lin" valueType="num">
                                      <p:cBhvr>
                                        <p:cTn id="29" dur="90" fill="hold"/>
                                        <p:tgtEl>
                                          <p:spTgt spid="192516"/>
                                        </p:tgtEl>
                                        <p:attrNameLst>
                                          <p:attrName>ppt_h</p:attrName>
                                        </p:attrNameLst>
                                      </p:cBhvr>
                                      <p:tavLst>
                                        <p:tav tm="0">
                                          <p:val>
                                            <p:strVal val="#ppt_h"/>
                                          </p:val>
                                        </p:tav>
                                        <p:tav tm="100000">
                                          <p:val>
                                            <p:strVal val="#ppt_h"/>
                                          </p:val>
                                        </p:tav>
                                      </p:tavLst>
                                    </p:anim>
                                    <p:animEffect transition="in" filter="fade">
                                      <p:cBhvr>
                                        <p:cTn id="30" dur="90"/>
                                        <p:tgtEl>
                                          <p:spTgt spid="1925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192517"/>
                                        </p:tgtEl>
                                        <p:attrNameLst>
                                          <p:attrName>style.visibility</p:attrName>
                                        </p:attrNameLst>
                                      </p:cBhvr>
                                      <p:to>
                                        <p:strVal val="visible"/>
                                      </p:to>
                                    </p:set>
                                    <p:anim calcmode="lin" valueType="num">
                                      <p:cBhvr>
                                        <p:cTn id="35" dur="90" fill="hold"/>
                                        <p:tgtEl>
                                          <p:spTgt spid="192517"/>
                                        </p:tgtEl>
                                        <p:attrNameLst>
                                          <p:attrName>ppt_w</p:attrName>
                                        </p:attrNameLst>
                                      </p:cBhvr>
                                      <p:tavLst>
                                        <p:tav tm="0">
                                          <p:val>
                                            <p:fltVal val="0"/>
                                          </p:val>
                                        </p:tav>
                                        <p:tav tm="100000">
                                          <p:val>
                                            <p:strVal val="#ppt_w"/>
                                          </p:val>
                                        </p:tav>
                                      </p:tavLst>
                                    </p:anim>
                                    <p:anim calcmode="lin" valueType="num">
                                      <p:cBhvr>
                                        <p:cTn id="36" dur="90" fill="hold"/>
                                        <p:tgtEl>
                                          <p:spTgt spid="192517"/>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92527"/>
                                        </p:tgtEl>
                                        <p:attrNameLst>
                                          <p:attrName>style.visibility</p:attrName>
                                        </p:attrNameLst>
                                      </p:cBhvr>
                                      <p:to>
                                        <p:strVal val="visible"/>
                                      </p:to>
                                    </p:set>
                                    <p:animEffect transition="in" filter="blinds(horizontal)">
                                      <p:cBhvr>
                                        <p:cTn id="41" dur="500"/>
                                        <p:tgtEl>
                                          <p:spTgt spid="192527"/>
                                        </p:tgtEl>
                                      </p:cBhvr>
                                    </p:animEffect>
                                  </p:childTnLst>
                                </p:cTn>
                              </p:par>
                            </p:childTnLst>
                          </p:cTn>
                        </p:par>
                        <p:par>
                          <p:cTn id="42" fill="hold" nodeType="afterGroup">
                            <p:stCondLst>
                              <p:cond delay="500"/>
                            </p:stCondLst>
                            <p:childTnLst>
                              <p:par>
                                <p:cTn id="43" presetID="55" presetClass="entr" presetSubtype="0" fill="hold" grpId="0" nodeType="afterEffect">
                                  <p:stCondLst>
                                    <p:cond delay="0"/>
                                  </p:stCondLst>
                                  <p:iterate type="lt">
                                    <p:tmPct val="100000"/>
                                  </p:iterate>
                                  <p:childTnLst>
                                    <p:set>
                                      <p:cBhvr>
                                        <p:cTn id="44" dur="1" fill="hold">
                                          <p:stCondLst>
                                            <p:cond delay="0"/>
                                          </p:stCondLst>
                                        </p:cTn>
                                        <p:tgtEl>
                                          <p:spTgt spid="192519"/>
                                        </p:tgtEl>
                                        <p:attrNameLst>
                                          <p:attrName>style.visibility</p:attrName>
                                        </p:attrNameLst>
                                      </p:cBhvr>
                                      <p:to>
                                        <p:strVal val="visible"/>
                                      </p:to>
                                    </p:set>
                                    <p:anim calcmode="lin" valueType="num">
                                      <p:cBhvr>
                                        <p:cTn id="45" dur="90" fill="hold"/>
                                        <p:tgtEl>
                                          <p:spTgt spid="192519"/>
                                        </p:tgtEl>
                                        <p:attrNameLst>
                                          <p:attrName>ppt_w</p:attrName>
                                        </p:attrNameLst>
                                      </p:cBhvr>
                                      <p:tavLst>
                                        <p:tav tm="0">
                                          <p:val>
                                            <p:strVal val="#ppt_w*0.70"/>
                                          </p:val>
                                        </p:tav>
                                        <p:tav tm="100000">
                                          <p:val>
                                            <p:strVal val="#ppt_w"/>
                                          </p:val>
                                        </p:tav>
                                      </p:tavLst>
                                    </p:anim>
                                    <p:anim calcmode="lin" valueType="num">
                                      <p:cBhvr>
                                        <p:cTn id="46" dur="90" fill="hold"/>
                                        <p:tgtEl>
                                          <p:spTgt spid="192519"/>
                                        </p:tgtEl>
                                        <p:attrNameLst>
                                          <p:attrName>ppt_h</p:attrName>
                                        </p:attrNameLst>
                                      </p:cBhvr>
                                      <p:tavLst>
                                        <p:tav tm="0">
                                          <p:val>
                                            <p:strVal val="#ppt_h"/>
                                          </p:val>
                                        </p:tav>
                                        <p:tav tm="100000">
                                          <p:val>
                                            <p:strVal val="#ppt_h"/>
                                          </p:val>
                                        </p:tav>
                                      </p:tavLst>
                                    </p:anim>
                                    <p:animEffect transition="in" filter="fade">
                                      <p:cBhvr>
                                        <p:cTn id="47" dur="90"/>
                                        <p:tgtEl>
                                          <p:spTgt spid="192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p:bldP spid="192516" grpId="0" autoUpdateAnimBg="0"/>
      <p:bldP spid="192517" grpId="0" autoUpdateAnimBg="0"/>
      <p:bldP spid="192518" grpId="0"/>
      <p:bldP spid="192519" grpId="0"/>
      <p:bldP spid="1925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a:extLst>
              <a:ext uri="{FF2B5EF4-FFF2-40B4-BE49-F238E27FC236}">
                <a16:creationId xmlns:a16="http://schemas.microsoft.com/office/drawing/2014/main" id="{FE6DBB25-5794-449D-B568-87FAA10BD30D}"/>
              </a:ext>
            </a:extLst>
          </p:cNvPr>
          <p:cNvSpPr txBox="1">
            <a:spLocks noChangeArrowheads="1"/>
          </p:cNvSpPr>
          <p:nvPr/>
        </p:nvSpPr>
        <p:spPr bwMode="auto">
          <a:xfrm>
            <a:off x="1731963" y="4483100"/>
            <a:ext cx="5472112"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到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电容储能的变化量为</a:t>
            </a:r>
          </a:p>
        </p:txBody>
      </p:sp>
      <p:graphicFrame>
        <p:nvGraphicFramePr>
          <p:cNvPr id="193539" name="Object 3">
            <a:extLst>
              <a:ext uri="{FF2B5EF4-FFF2-40B4-BE49-F238E27FC236}">
                <a16:creationId xmlns:a16="http://schemas.microsoft.com/office/drawing/2014/main" id="{AEBD89A3-DB4D-4D07-A26B-FC9ABC3135B4}"/>
              </a:ext>
            </a:extLst>
          </p:cNvPr>
          <p:cNvGraphicFramePr>
            <a:graphicFrameLocks noChangeAspect="1"/>
          </p:cNvGraphicFramePr>
          <p:nvPr>
            <p:extLst>
              <p:ext uri="{D42A27DB-BD31-4B8C-83A1-F6EECF244321}">
                <p14:modId xmlns:p14="http://schemas.microsoft.com/office/powerpoint/2010/main" val="3556599479"/>
              </p:ext>
            </p:extLst>
          </p:nvPr>
        </p:nvGraphicFramePr>
        <p:xfrm>
          <a:off x="2379663" y="5202238"/>
          <a:ext cx="4010025" cy="969962"/>
        </p:xfrm>
        <a:graphic>
          <a:graphicData uri="http://schemas.openxmlformats.org/presentationml/2006/ole">
            <mc:AlternateContent xmlns:mc="http://schemas.openxmlformats.org/markup-compatibility/2006">
              <mc:Choice xmlns:v="urn:schemas-microsoft-com:vml" Requires="v">
                <p:oleObj spid="_x0000_s18507" name="公式" r:id="rId3" imgW="1800424" imgH="419217" progId="Equation.3">
                  <p:embed/>
                </p:oleObj>
              </mc:Choice>
              <mc:Fallback>
                <p:oleObj name="公式" r:id="rId3" imgW="1800424"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5202238"/>
                        <a:ext cx="4010025" cy="969962"/>
                      </a:xfrm>
                      <a:prstGeom prst="rect">
                        <a:avLst/>
                      </a:prstGeom>
                      <a:noFill/>
                      <a:ln>
                        <a:noFill/>
                      </a:ln>
                      <a:effectLst/>
                      <a:extLst/>
                    </p:spPr>
                  </p:pic>
                </p:oleObj>
              </mc:Fallback>
            </mc:AlternateContent>
          </a:graphicData>
        </a:graphic>
      </p:graphicFrame>
      <p:graphicFrame>
        <p:nvGraphicFramePr>
          <p:cNvPr id="193540" name="Object 4">
            <a:extLst>
              <a:ext uri="{FF2B5EF4-FFF2-40B4-BE49-F238E27FC236}">
                <a16:creationId xmlns:a16="http://schemas.microsoft.com/office/drawing/2014/main" id="{7B700BA4-03A2-40CC-A980-E8285A3019AD}"/>
              </a:ext>
            </a:extLst>
          </p:cNvPr>
          <p:cNvGraphicFramePr>
            <a:graphicFrameLocks noChangeAspect="1"/>
          </p:cNvGraphicFramePr>
          <p:nvPr/>
        </p:nvGraphicFramePr>
        <p:xfrm>
          <a:off x="1765300" y="1295400"/>
          <a:ext cx="5683250" cy="1930400"/>
        </p:xfrm>
        <a:graphic>
          <a:graphicData uri="http://schemas.openxmlformats.org/presentationml/2006/ole">
            <mc:AlternateContent xmlns:mc="http://schemas.openxmlformats.org/markup-compatibility/2006">
              <mc:Choice xmlns:v="urn:schemas-microsoft-com:vml" Requires="v">
                <p:oleObj spid="_x0000_s18508" name="Equation" r:id="rId5" imgW="2133453" imgH="781226" progId="Equation.DSMT4">
                  <p:embed/>
                </p:oleObj>
              </mc:Choice>
              <mc:Fallback>
                <p:oleObj name="Equation" r:id="rId5" imgW="2133453" imgH="78122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295400"/>
                        <a:ext cx="568325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541" name="Text Box 5">
            <a:extLst>
              <a:ext uri="{FF2B5EF4-FFF2-40B4-BE49-F238E27FC236}">
                <a16:creationId xmlns:a16="http://schemas.microsoft.com/office/drawing/2014/main" id="{C74F3443-41A2-436F-B79C-250B9CDE99D1}"/>
              </a:ext>
            </a:extLst>
          </p:cNvPr>
          <p:cNvSpPr txBox="1">
            <a:spLocks noChangeArrowheads="1"/>
          </p:cNvSpPr>
          <p:nvPr/>
        </p:nvSpPr>
        <p:spPr bwMode="auto">
          <a:xfrm>
            <a:off x="457200" y="838200"/>
            <a:ext cx="3148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电容的储能</a:t>
            </a:r>
          </a:p>
        </p:txBody>
      </p:sp>
      <p:graphicFrame>
        <p:nvGraphicFramePr>
          <p:cNvPr id="193548" name="Object 12">
            <a:extLst>
              <a:ext uri="{FF2B5EF4-FFF2-40B4-BE49-F238E27FC236}">
                <a16:creationId xmlns:a16="http://schemas.microsoft.com/office/drawing/2014/main" id="{11D072BF-01D3-4AE7-87A3-68048FB415D6}"/>
              </a:ext>
            </a:extLst>
          </p:cNvPr>
          <p:cNvGraphicFramePr>
            <a:graphicFrameLocks noChangeAspect="1"/>
          </p:cNvGraphicFramePr>
          <p:nvPr/>
        </p:nvGraphicFramePr>
        <p:xfrm>
          <a:off x="2738438" y="3257550"/>
          <a:ext cx="3517900" cy="979488"/>
        </p:xfrm>
        <a:graphic>
          <a:graphicData uri="http://schemas.openxmlformats.org/presentationml/2006/ole">
            <mc:AlternateContent xmlns:mc="http://schemas.openxmlformats.org/markup-compatibility/2006">
              <mc:Choice xmlns:v="urn:schemas-microsoft-com:vml" Requires="v">
                <p:oleObj spid="_x0000_s18509" name="公式" r:id="rId7" imgW="1676419" imgH="419217" progId="Equation.3">
                  <p:embed/>
                </p:oleObj>
              </mc:Choice>
              <mc:Fallback>
                <p:oleObj name="公式" r:id="rId7" imgW="1676419" imgH="41921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257550"/>
                        <a:ext cx="35179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549" name="Object 13">
            <a:extLst>
              <a:ext uri="{FF2B5EF4-FFF2-40B4-BE49-F238E27FC236}">
                <a16:creationId xmlns:a16="http://schemas.microsoft.com/office/drawing/2014/main" id="{AD6AD9D9-7DA8-4641-BC54-2B42B99E83E6}"/>
              </a:ext>
            </a:extLst>
          </p:cNvPr>
          <p:cNvGraphicFramePr>
            <a:graphicFrameLocks noChangeAspect="1"/>
          </p:cNvGraphicFramePr>
          <p:nvPr>
            <p:extLst>
              <p:ext uri="{D42A27DB-BD31-4B8C-83A1-F6EECF244321}">
                <p14:modId xmlns:p14="http://schemas.microsoft.com/office/powerpoint/2010/main" val="1113873270"/>
              </p:ext>
            </p:extLst>
          </p:nvPr>
        </p:nvGraphicFramePr>
        <p:xfrm>
          <a:off x="6267450" y="3257550"/>
          <a:ext cx="1657350" cy="1012825"/>
        </p:xfrm>
        <a:graphic>
          <a:graphicData uri="http://schemas.openxmlformats.org/presentationml/2006/ole">
            <mc:AlternateContent xmlns:mc="http://schemas.openxmlformats.org/markup-compatibility/2006">
              <mc:Choice xmlns:v="urn:schemas-microsoft-com:vml" Requires="v">
                <p:oleObj spid="_x0000_s18510" name="公式" r:id="rId9" imgW="743092" imgH="419217" progId="Equation.3">
                  <p:embed/>
                </p:oleObj>
              </mc:Choice>
              <mc:Fallback>
                <p:oleObj name="公式" r:id="rId9" imgW="743092" imgH="419217"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7450" y="3257550"/>
                        <a:ext cx="1657350" cy="1012825"/>
                      </a:xfrm>
                      <a:prstGeom prst="rect">
                        <a:avLst/>
                      </a:prstGeom>
                      <a:noFill/>
                      <a:ln>
                        <a:noFill/>
                      </a:ln>
                      <a:effectLst/>
                      <a:extLst/>
                    </p:spPr>
                  </p:pic>
                </p:oleObj>
              </mc:Fallback>
            </mc:AlternateContent>
          </a:graphicData>
        </a:graphic>
      </p:graphicFrame>
      <p:grpSp>
        <p:nvGrpSpPr>
          <p:cNvPr id="193553" name="Group 17">
            <a:extLst>
              <a:ext uri="{FF2B5EF4-FFF2-40B4-BE49-F238E27FC236}">
                <a16:creationId xmlns:a16="http://schemas.microsoft.com/office/drawing/2014/main" id="{7D5241FA-CB6B-4245-AC9D-914FBBB43A8E}"/>
              </a:ext>
            </a:extLst>
          </p:cNvPr>
          <p:cNvGrpSpPr>
            <a:grpSpLocks/>
          </p:cNvGrpSpPr>
          <p:nvPr/>
        </p:nvGrpSpPr>
        <p:grpSpPr bwMode="auto">
          <a:xfrm>
            <a:off x="4760913" y="2971800"/>
            <a:ext cx="1944687" cy="1439863"/>
            <a:chOff x="2426" y="1525"/>
            <a:chExt cx="1225" cy="907"/>
          </a:xfrm>
        </p:grpSpPr>
        <p:sp>
          <p:nvSpPr>
            <p:cNvPr id="18441" name="Line 18">
              <a:extLst>
                <a:ext uri="{FF2B5EF4-FFF2-40B4-BE49-F238E27FC236}">
                  <a16:creationId xmlns:a16="http://schemas.microsoft.com/office/drawing/2014/main" id="{5A414AFD-6318-4DFE-AC1C-9CC4356BAF0F}"/>
                </a:ext>
              </a:extLst>
            </p:cNvPr>
            <p:cNvSpPr>
              <a:spLocks noChangeShapeType="1"/>
            </p:cNvSpPr>
            <p:nvPr/>
          </p:nvSpPr>
          <p:spPr bwMode="auto">
            <a:xfrm flipV="1">
              <a:off x="2426" y="1706"/>
              <a:ext cx="862" cy="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8442" name="Text Box 19" descr="斜纹布">
              <a:extLst>
                <a:ext uri="{FF2B5EF4-FFF2-40B4-BE49-F238E27FC236}">
                  <a16:creationId xmlns:a16="http://schemas.microsoft.com/office/drawing/2014/main" id="{18013388-DEED-45A0-AF52-96F322546694}"/>
                </a:ext>
              </a:extLst>
            </p:cNvPr>
            <p:cNvSpPr txBox="1">
              <a:spLocks noChangeArrowheads="1"/>
            </p:cNvSpPr>
            <p:nvPr/>
          </p:nvSpPr>
          <p:spPr bwMode="auto">
            <a:xfrm>
              <a:off x="3288" y="1525"/>
              <a:ext cx="363"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1"/>
                                        </p:tgtEl>
                                        <p:attrNameLst>
                                          <p:attrName>style.visibility</p:attrName>
                                        </p:attrNameLst>
                                      </p:cBhvr>
                                      <p:to>
                                        <p:strVal val="visible"/>
                                      </p:to>
                                    </p:set>
                                    <p:anim calcmode="lin" valueType="num">
                                      <p:cBhvr additive="base">
                                        <p:cTn id="7" dur="500" fill="hold"/>
                                        <p:tgtEl>
                                          <p:spTgt spid="193541"/>
                                        </p:tgtEl>
                                        <p:attrNameLst>
                                          <p:attrName>ppt_x</p:attrName>
                                        </p:attrNameLst>
                                      </p:cBhvr>
                                      <p:tavLst>
                                        <p:tav tm="0">
                                          <p:val>
                                            <p:strVal val="0-#ppt_w/2"/>
                                          </p:val>
                                        </p:tav>
                                        <p:tav tm="100000">
                                          <p:val>
                                            <p:strVal val="#ppt_x"/>
                                          </p:val>
                                        </p:tav>
                                      </p:tavLst>
                                    </p:anim>
                                    <p:anim calcmode="lin" valueType="num">
                                      <p:cBhvr additive="base">
                                        <p:cTn id="8" dur="500" fill="hold"/>
                                        <p:tgtEl>
                                          <p:spTgt spid="193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93540"/>
                                        </p:tgtEl>
                                        <p:attrNameLst>
                                          <p:attrName>style.visibility</p:attrName>
                                        </p:attrNameLst>
                                      </p:cBhvr>
                                      <p:to>
                                        <p:strVal val="visible"/>
                                      </p:to>
                                    </p:set>
                                    <p:animEffect transition="in" filter="dissolve">
                                      <p:cBhvr>
                                        <p:cTn id="13" dur="500"/>
                                        <p:tgtEl>
                                          <p:spTgt spid="1935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93548"/>
                                        </p:tgtEl>
                                        <p:attrNameLst>
                                          <p:attrName>style.visibility</p:attrName>
                                        </p:attrNameLst>
                                      </p:cBhvr>
                                      <p:to>
                                        <p:strVal val="visible"/>
                                      </p:to>
                                    </p:set>
                                    <p:animEffect transition="in" filter="dissolve">
                                      <p:cBhvr>
                                        <p:cTn id="18" dur="500"/>
                                        <p:tgtEl>
                                          <p:spTgt spid="1935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93553"/>
                                        </p:tgtEl>
                                        <p:attrNameLst>
                                          <p:attrName>style.visibility</p:attrName>
                                        </p:attrNameLst>
                                      </p:cBhvr>
                                      <p:to>
                                        <p:strVal val="visible"/>
                                      </p:to>
                                    </p:set>
                                    <p:animEffect transition="in" filter="wipe(down)">
                                      <p:cBhvr>
                                        <p:cTn id="23" dur="500"/>
                                        <p:tgtEl>
                                          <p:spTgt spid="19355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93549"/>
                                        </p:tgtEl>
                                        <p:attrNameLst>
                                          <p:attrName>style.visibility</p:attrName>
                                        </p:attrNameLst>
                                      </p:cBhvr>
                                      <p:to>
                                        <p:strVal val="visible"/>
                                      </p:to>
                                    </p:set>
                                    <p:animEffect transition="in" filter="dissolve">
                                      <p:cBhvr>
                                        <p:cTn id="28" dur="500"/>
                                        <p:tgtEl>
                                          <p:spTgt spid="1935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93538"/>
                                        </p:tgtEl>
                                        <p:attrNameLst>
                                          <p:attrName>style.visibility</p:attrName>
                                        </p:attrNameLst>
                                      </p:cBhvr>
                                      <p:to>
                                        <p:strVal val="visible"/>
                                      </p:to>
                                    </p:set>
                                    <p:anim calcmode="lin" valueType="num">
                                      <p:cBhvr>
                                        <p:cTn id="33" dur="500" fill="hold"/>
                                        <p:tgtEl>
                                          <p:spTgt spid="193538"/>
                                        </p:tgtEl>
                                        <p:attrNameLst>
                                          <p:attrName>ppt_w</p:attrName>
                                        </p:attrNameLst>
                                      </p:cBhvr>
                                      <p:tavLst>
                                        <p:tav tm="0">
                                          <p:val>
                                            <p:fltVal val="0"/>
                                          </p:val>
                                        </p:tav>
                                        <p:tav tm="100000">
                                          <p:val>
                                            <p:strVal val="#ppt_w"/>
                                          </p:val>
                                        </p:tav>
                                      </p:tavLst>
                                    </p:anim>
                                    <p:anim calcmode="lin" valueType="num">
                                      <p:cBhvr>
                                        <p:cTn id="34" dur="500" fill="hold"/>
                                        <p:tgtEl>
                                          <p:spTgt spid="193538"/>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193539"/>
                                        </p:tgtEl>
                                        <p:attrNameLst>
                                          <p:attrName>style.visibility</p:attrName>
                                        </p:attrNameLst>
                                      </p:cBhvr>
                                      <p:to>
                                        <p:strVal val="visible"/>
                                      </p:to>
                                    </p:set>
                                    <p:animEffect transition="in" filter="strips(downRight)">
                                      <p:cBhvr>
                                        <p:cTn id="39" dur="2000"/>
                                        <p:tgtEl>
                                          <p:spTgt spid="193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p:bldP spid="1935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2075EB00-ABB9-4C32-AAD1-999B4DA495AD}"/>
              </a:ext>
            </a:extLst>
          </p:cNvPr>
          <p:cNvSpPr txBox="1">
            <a:spLocks noChangeArrowheads="1"/>
          </p:cNvSpPr>
          <p:nvPr/>
        </p:nvSpPr>
        <p:spPr bwMode="auto">
          <a:xfrm>
            <a:off x="1116013" y="2997200"/>
            <a:ext cx="7559675" cy="197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电容的储能只与当时的电压值有关，电容电压不能跃变，反映了储能不能跃变。</a:t>
            </a:r>
          </a:p>
          <a:p>
            <a:pPr>
              <a:lnSpc>
                <a:spcPct val="130000"/>
              </a:lnSpc>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电容储存的能量一定大于或等于零。</a:t>
            </a:r>
          </a:p>
        </p:txBody>
      </p:sp>
      <p:grpSp>
        <p:nvGrpSpPr>
          <p:cNvPr id="194569" name="Group 9">
            <a:extLst>
              <a:ext uri="{FF2B5EF4-FFF2-40B4-BE49-F238E27FC236}">
                <a16:creationId xmlns:a16="http://schemas.microsoft.com/office/drawing/2014/main" id="{BADE9B67-BD90-4DC0-96A7-DA7A45CDB836}"/>
              </a:ext>
            </a:extLst>
          </p:cNvPr>
          <p:cNvGrpSpPr>
            <a:grpSpLocks/>
          </p:cNvGrpSpPr>
          <p:nvPr/>
        </p:nvGrpSpPr>
        <p:grpSpPr bwMode="auto">
          <a:xfrm>
            <a:off x="971550" y="2133600"/>
            <a:ext cx="1663700" cy="850900"/>
            <a:chOff x="385" y="3022"/>
            <a:chExt cx="1019" cy="536"/>
          </a:xfrm>
        </p:grpSpPr>
        <p:pic>
          <p:nvPicPr>
            <p:cNvPr id="19461" name="Picture 10" descr="123">
              <a:extLst>
                <a:ext uri="{FF2B5EF4-FFF2-40B4-BE49-F238E27FC236}">
                  <a16:creationId xmlns:a16="http://schemas.microsoft.com/office/drawing/2014/main" id="{762AA014-4274-41D6-9AE4-5E161CEFC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 Box 11">
              <a:extLst>
                <a:ext uri="{FF2B5EF4-FFF2-40B4-BE49-F238E27FC236}">
                  <a16:creationId xmlns:a16="http://schemas.microsoft.com/office/drawing/2014/main" id="{44BA4D35-86B1-4548-A7B7-45F2AF2CFB57}"/>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aphicFrame>
        <p:nvGraphicFramePr>
          <p:cNvPr id="19460" name="Object 16">
            <a:extLst>
              <a:ext uri="{FF2B5EF4-FFF2-40B4-BE49-F238E27FC236}">
                <a16:creationId xmlns:a16="http://schemas.microsoft.com/office/drawing/2014/main" id="{BDE5294D-3428-4C6B-B197-2943D5BEFBCF}"/>
              </a:ext>
            </a:extLst>
          </p:cNvPr>
          <p:cNvGraphicFramePr>
            <a:graphicFrameLocks noChangeAspect="1"/>
          </p:cNvGraphicFramePr>
          <p:nvPr/>
        </p:nvGraphicFramePr>
        <p:xfrm>
          <a:off x="1905000" y="990600"/>
          <a:ext cx="3376613" cy="1127125"/>
        </p:xfrm>
        <a:graphic>
          <a:graphicData uri="http://schemas.openxmlformats.org/presentationml/2006/ole">
            <mc:AlternateContent xmlns:mc="http://schemas.openxmlformats.org/markup-compatibility/2006">
              <mc:Choice xmlns:v="urn:schemas-microsoft-com:vml" Requires="v">
                <p:oleObj spid="_x0000_s19479" name="Equation" r:id="rId4" imgW="1228779" imgH="362009" progId="Equation.DSMT4">
                  <p:embed/>
                </p:oleObj>
              </mc:Choice>
              <mc:Fallback>
                <p:oleObj name="Equation" r:id="rId4" imgW="1228779" imgH="362009"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990600"/>
                        <a:ext cx="3376613" cy="1127125"/>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94569"/>
                                        </p:tgtEl>
                                        <p:attrNameLst>
                                          <p:attrName>style.visibility</p:attrName>
                                        </p:attrNameLst>
                                      </p:cBhvr>
                                      <p:to>
                                        <p:strVal val="visible"/>
                                      </p:to>
                                    </p:set>
                                    <p:animEffect transition="in" filter="blinds(horizontal)">
                                      <p:cBhvr>
                                        <p:cTn id="7" dur="500"/>
                                        <p:tgtEl>
                                          <p:spTgt spid="19456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4562"/>
                                        </p:tgtEl>
                                        <p:attrNameLst>
                                          <p:attrName>style.visibility</p:attrName>
                                        </p:attrNameLst>
                                      </p:cBhvr>
                                      <p:to>
                                        <p:strVal val="visible"/>
                                      </p:to>
                                    </p:set>
                                    <p:animEffect transition="in" filter="blinds(horizontal)">
                                      <p:cBhvr>
                                        <p:cTn id="11" dur="500"/>
                                        <p:tgtEl>
                                          <p:spTgt spid="194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a:extLst>
              <a:ext uri="{FF2B5EF4-FFF2-40B4-BE49-F238E27FC236}">
                <a16:creationId xmlns:a16="http://schemas.microsoft.com/office/drawing/2014/main" id="{70D873AB-0E07-4ED3-8435-D0013680527A}"/>
              </a:ext>
            </a:extLst>
          </p:cNvPr>
          <p:cNvSpPr txBox="1">
            <a:spLocks noChangeArrowheads="1"/>
          </p:cNvSpPr>
          <p:nvPr/>
        </p:nvSpPr>
        <p:spPr bwMode="auto">
          <a:xfrm>
            <a:off x="-92075" y="111125"/>
            <a:ext cx="45974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§6-2 </a:t>
            </a:r>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p>
        </p:txBody>
      </p:sp>
      <p:grpSp>
        <p:nvGrpSpPr>
          <p:cNvPr id="205827" name="Group 3">
            <a:extLst>
              <a:ext uri="{FF2B5EF4-FFF2-40B4-BE49-F238E27FC236}">
                <a16:creationId xmlns:a16="http://schemas.microsoft.com/office/drawing/2014/main" id="{73907B85-D9D9-4C12-92B5-CC6C6F3F1E2A}"/>
              </a:ext>
            </a:extLst>
          </p:cNvPr>
          <p:cNvGrpSpPr>
            <a:grpSpLocks/>
          </p:cNvGrpSpPr>
          <p:nvPr/>
        </p:nvGrpSpPr>
        <p:grpSpPr bwMode="auto">
          <a:xfrm>
            <a:off x="1190625" y="3411538"/>
            <a:ext cx="1079500" cy="519112"/>
            <a:chOff x="1565" y="1525"/>
            <a:chExt cx="680" cy="327"/>
          </a:xfrm>
        </p:grpSpPr>
        <p:sp>
          <p:nvSpPr>
            <p:cNvPr id="25629" name="AutoShape 4">
              <a:extLst>
                <a:ext uri="{FF2B5EF4-FFF2-40B4-BE49-F238E27FC236}">
                  <a16:creationId xmlns:a16="http://schemas.microsoft.com/office/drawing/2014/main" id="{C232B00B-5FE6-44A7-B1DC-DEB91EF76C42}"/>
                </a:ext>
              </a:extLst>
            </p:cNvPr>
            <p:cNvSpPr>
              <a:spLocks noChangeArrowheads="1"/>
            </p:cNvSpPr>
            <p:nvPr/>
          </p:nvSpPr>
          <p:spPr bwMode="auto">
            <a:xfrm>
              <a:off x="1565" y="1616"/>
              <a:ext cx="91" cy="227"/>
            </a:xfrm>
            <a:prstGeom prst="upArrow">
              <a:avLst>
                <a:gd name="adj1" fmla="val 50000"/>
                <a:gd name="adj2" fmla="val 623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630" name="Text Box 5">
              <a:extLst>
                <a:ext uri="{FF2B5EF4-FFF2-40B4-BE49-F238E27FC236}">
                  <a16:creationId xmlns:a16="http://schemas.microsoft.com/office/drawing/2014/main" id="{ADC37591-DECE-440A-90C8-42946E1BBBFB}"/>
                </a:ext>
              </a:extLst>
            </p:cNvPr>
            <p:cNvSpPr txBox="1">
              <a:spLocks noChangeArrowheads="1"/>
            </p:cNvSpPr>
            <p:nvPr/>
          </p:nvSpPr>
          <p:spPr bwMode="auto">
            <a:xfrm>
              <a:off x="174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(t)</a:t>
              </a:r>
            </a:p>
          </p:txBody>
        </p:sp>
      </p:grpSp>
      <p:grpSp>
        <p:nvGrpSpPr>
          <p:cNvPr id="205830" name="Group 6">
            <a:extLst>
              <a:ext uri="{FF2B5EF4-FFF2-40B4-BE49-F238E27FC236}">
                <a16:creationId xmlns:a16="http://schemas.microsoft.com/office/drawing/2014/main" id="{80DD322D-8F5F-491B-B2DF-E9C145ED775A}"/>
              </a:ext>
            </a:extLst>
          </p:cNvPr>
          <p:cNvGrpSpPr>
            <a:grpSpLocks/>
          </p:cNvGrpSpPr>
          <p:nvPr/>
        </p:nvGrpSpPr>
        <p:grpSpPr bwMode="auto">
          <a:xfrm>
            <a:off x="1406525" y="3657600"/>
            <a:ext cx="2736850" cy="712788"/>
            <a:chOff x="2789" y="1661"/>
            <a:chExt cx="1724" cy="449"/>
          </a:xfrm>
        </p:grpSpPr>
        <p:sp>
          <p:nvSpPr>
            <p:cNvPr id="25626" name="Text Box 7">
              <a:extLst>
                <a:ext uri="{FF2B5EF4-FFF2-40B4-BE49-F238E27FC236}">
                  <a16:creationId xmlns:a16="http://schemas.microsoft.com/office/drawing/2014/main" id="{A72E4A69-7DAF-49DC-A7A1-0A39026BDA93}"/>
                </a:ext>
              </a:extLst>
            </p:cNvPr>
            <p:cNvSpPr txBox="1">
              <a:spLocks noChangeArrowheads="1"/>
            </p:cNvSpPr>
            <p:nvPr/>
          </p:nvSpPr>
          <p:spPr bwMode="auto">
            <a:xfrm>
              <a:off x="2789" y="1706"/>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7" name="Text Box 8">
              <a:extLst>
                <a:ext uri="{FF2B5EF4-FFF2-40B4-BE49-F238E27FC236}">
                  <a16:creationId xmlns:a16="http://schemas.microsoft.com/office/drawing/2014/main" id="{4509893D-A756-4294-8E95-C1DB201D8452}"/>
                </a:ext>
              </a:extLst>
            </p:cNvPr>
            <p:cNvSpPr txBox="1">
              <a:spLocks noChangeArrowheads="1"/>
            </p:cNvSpPr>
            <p:nvPr/>
          </p:nvSpPr>
          <p:spPr bwMode="auto">
            <a:xfrm>
              <a:off x="4150" y="1661"/>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8" name="Text Box 9">
              <a:extLst>
                <a:ext uri="{FF2B5EF4-FFF2-40B4-BE49-F238E27FC236}">
                  <a16:creationId xmlns:a16="http://schemas.microsoft.com/office/drawing/2014/main" id="{794017D7-5A35-4E01-9C87-ED5C98FEB7F0}"/>
                </a:ext>
              </a:extLst>
            </p:cNvPr>
            <p:cNvSpPr txBox="1">
              <a:spLocks noChangeArrowheads="1"/>
            </p:cNvSpPr>
            <p:nvPr/>
          </p:nvSpPr>
          <p:spPr bwMode="auto">
            <a:xfrm>
              <a:off x="3334" y="166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graphicFrame>
        <p:nvGraphicFramePr>
          <p:cNvPr id="205834" name="Object 10">
            <a:extLst>
              <a:ext uri="{FF2B5EF4-FFF2-40B4-BE49-F238E27FC236}">
                <a16:creationId xmlns:a16="http://schemas.microsoft.com/office/drawing/2014/main" id="{D2C4E08C-1FC8-467E-896F-66FBC2BC911C}"/>
              </a:ext>
            </a:extLst>
          </p:cNvPr>
          <p:cNvGraphicFramePr>
            <a:graphicFrameLocks noChangeAspect="1"/>
          </p:cNvGraphicFramePr>
          <p:nvPr>
            <p:extLst>
              <p:ext uri="{D42A27DB-BD31-4B8C-83A1-F6EECF244321}">
                <p14:modId xmlns:p14="http://schemas.microsoft.com/office/powerpoint/2010/main" val="1200989723"/>
              </p:ext>
            </p:extLst>
          </p:nvPr>
        </p:nvGraphicFramePr>
        <p:xfrm>
          <a:off x="1117600" y="2044700"/>
          <a:ext cx="3240088" cy="1917700"/>
        </p:xfrm>
        <a:graphic>
          <a:graphicData uri="http://schemas.openxmlformats.org/presentationml/2006/ole">
            <mc:AlternateContent xmlns:mc="http://schemas.openxmlformats.org/markup-compatibility/2006">
              <mc:Choice xmlns:v="urn:schemas-microsoft-com:vml" Requires="v">
                <p:oleObj spid="_x0000_s25719" name="Visio" r:id="rId3" imgW="2386630" imgH="1459289" progId="Visio.Drawing.11">
                  <p:embed/>
                </p:oleObj>
              </mc:Choice>
              <mc:Fallback>
                <p:oleObj name="Visio" r:id="rId3" imgW="2386630" imgH="1459289" progId="Visio.Drawing.11">
                  <p:embed/>
                  <p:pic>
                    <p:nvPicPr>
                      <p:cNvPr id="0" name="Object 10"/>
                      <p:cNvPicPr>
                        <a:picLocks noChangeAspect="1" noChangeArrowheads="1"/>
                      </p:cNvPicPr>
                      <p:nvPr/>
                    </p:nvPicPr>
                    <p:blipFill>
                      <a:blip r:embed="rId4"/>
                      <a:srcRect/>
                      <a:stretch>
                        <a:fillRect/>
                      </a:stretch>
                    </p:blipFill>
                    <p:spPr bwMode="auto">
                      <a:xfrm>
                        <a:off x="1117600" y="2044700"/>
                        <a:ext cx="3240088" cy="19177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835" name="Group 11">
            <a:extLst>
              <a:ext uri="{FF2B5EF4-FFF2-40B4-BE49-F238E27FC236}">
                <a16:creationId xmlns:a16="http://schemas.microsoft.com/office/drawing/2014/main" id="{BEF3C89D-F8D9-433A-8801-46BB08646932}"/>
              </a:ext>
            </a:extLst>
          </p:cNvPr>
          <p:cNvGrpSpPr>
            <a:grpSpLocks/>
          </p:cNvGrpSpPr>
          <p:nvPr/>
        </p:nvGrpSpPr>
        <p:grpSpPr bwMode="auto">
          <a:xfrm>
            <a:off x="685800" y="2260600"/>
            <a:ext cx="4175125" cy="1079500"/>
            <a:chOff x="2245" y="709"/>
            <a:chExt cx="2630" cy="680"/>
          </a:xfrm>
        </p:grpSpPr>
        <p:sp>
          <p:nvSpPr>
            <p:cNvPr id="25623" name="Line 12">
              <a:extLst>
                <a:ext uri="{FF2B5EF4-FFF2-40B4-BE49-F238E27FC236}">
                  <a16:creationId xmlns:a16="http://schemas.microsoft.com/office/drawing/2014/main" id="{C3527486-C6E6-484B-A44F-E0A73F9E96E5}"/>
                </a:ext>
              </a:extLst>
            </p:cNvPr>
            <p:cNvSpPr>
              <a:spLocks noChangeShapeType="1"/>
            </p:cNvSpPr>
            <p:nvPr/>
          </p:nvSpPr>
          <p:spPr bwMode="auto">
            <a:xfrm>
              <a:off x="2245" y="1026"/>
              <a:ext cx="2585" cy="0"/>
            </a:xfrm>
            <a:prstGeom prst="line">
              <a:avLst/>
            </a:prstGeom>
            <a:noFill/>
            <a:ln w="38100">
              <a:solidFill>
                <a:srgbClr val="000000"/>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24" name="Freeform 13">
              <a:extLst>
                <a:ext uri="{FF2B5EF4-FFF2-40B4-BE49-F238E27FC236}">
                  <a16:creationId xmlns:a16="http://schemas.microsoft.com/office/drawing/2014/main" id="{EC6DB3F7-27A4-4C57-8504-9AC387DF2C43}"/>
                </a:ext>
              </a:extLst>
            </p:cNvPr>
            <p:cNvSpPr>
              <a:spLocks/>
            </p:cNvSpPr>
            <p:nvPr/>
          </p:nvSpPr>
          <p:spPr bwMode="auto">
            <a:xfrm>
              <a:off x="2290" y="709"/>
              <a:ext cx="2540" cy="196"/>
            </a:xfrm>
            <a:custGeom>
              <a:avLst/>
              <a:gdLst>
                <a:gd name="T0" fmla="*/ 0 w 2540"/>
                <a:gd name="T1" fmla="*/ 0 h 196"/>
                <a:gd name="T2" fmla="*/ 771 w 2540"/>
                <a:gd name="T3" fmla="*/ 181 h 196"/>
                <a:gd name="T4" fmla="*/ 2540 w 2540"/>
                <a:gd name="T5" fmla="*/ 91 h 196"/>
                <a:gd name="T6" fmla="*/ 0 60000 65536"/>
                <a:gd name="T7" fmla="*/ 0 60000 65536"/>
                <a:gd name="T8" fmla="*/ 0 60000 65536"/>
              </a:gdLst>
              <a:ahLst/>
              <a:cxnLst>
                <a:cxn ang="T6">
                  <a:pos x="T0" y="T1"/>
                </a:cxn>
                <a:cxn ang="T7">
                  <a:pos x="T2" y="T3"/>
                </a:cxn>
                <a:cxn ang="T8">
                  <a:pos x="T4" y="T5"/>
                </a:cxn>
              </a:cxnLst>
              <a:rect l="0" t="0" r="r" b="b"/>
              <a:pathLst>
                <a:path w="2540" h="196">
                  <a:moveTo>
                    <a:pt x="0" y="0"/>
                  </a:moveTo>
                  <a:cubicBezTo>
                    <a:pt x="174" y="83"/>
                    <a:pt x="348" y="166"/>
                    <a:pt x="771" y="181"/>
                  </a:cubicBezTo>
                  <a:cubicBezTo>
                    <a:pt x="1194" y="196"/>
                    <a:pt x="2238" y="106"/>
                    <a:pt x="2540" y="91"/>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5625" name="Freeform 14">
              <a:extLst>
                <a:ext uri="{FF2B5EF4-FFF2-40B4-BE49-F238E27FC236}">
                  <a16:creationId xmlns:a16="http://schemas.microsoft.com/office/drawing/2014/main" id="{221A8DA4-DC33-4213-A41C-D704902B285E}"/>
                </a:ext>
              </a:extLst>
            </p:cNvPr>
            <p:cNvSpPr>
              <a:spLocks/>
            </p:cNvSpPr>
            <p:nvPr/>
          </p:nvSpPr>
          <p:spPr bwMode="auto">
            <a:xfrm>
              <a:off x="2290" y="1094"/>
              <a:ext cx="2585" cy="295"/>
            </a:xfrm>
            <a:custGeom>
              <a:avLst/>
              <a:gdLst>
                <a:gd name="T0" fmla="*/ 0 w 2585"/>
                <a:gd name="T1" fmla="*/ 295 h 295"/>
                <a:gd name="T2" fmla="*/ 1134 w 2585"/>
                <a:gd name="T3" fmla="*/ 23 h 295"/>
                <a:gd name="T4" fmla="*/ 2585 w 2585"/>
                <a:gd name="T5" fmla="*/ 159 h 295"/>
                <a:gd name="T6" fmla="*/ 0 60000 65536"/>
                <a:gd name="T7" fmla="*/ 0 60000 65536"/>
                <a:gd name="T8" fmla="*/ 0 60000 65536"/>
              </a:gdLst>
              <a:ahLst/>
              <a:cxnLst>
                <a:cxn ang="T6">
                  <a:pos x="T0" y="T1"/>
                </a:cxn>
                <a:cxn ang="T7">
                  <a:pos x="T2" y="T3"/>
                </a:cxn>
                <a:cxn ang="T8">
                  <a:pos x="T4" y="T5"/>
                </a:cxn>
              </a:cxnLst>
              <a:rect l="0" t="0" r="r" b="b"/>
              <a:pathLst>
                <a:path w="2585" h="295">
                  <a:moveTo>
                    <a:pt x="0" y="295"/>
                  </a:moveTo>
                  <a:cubicBezTo>
                    <a:pt x="351" y="170"/>
                    <a:pt x="703" y="46"/>
                    <a:pt x="1134" y="23"/>
                  </a:cubicBezTo>
                  <a:cubicBezTo>
                    <a:pt x="1565" y="0"/>
                    <a:pt x="2351" y="136"/>
                    <a:pt x="2585" y="159"/>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05839" name="Text Box 15">
            <a:extLst>
              <a:ext uri="{FF2B5EF4-FFF2-40B4-BE49-F238E27FC236}">
                <a16:creationId xmlns:a16="http://schemas.microsoft.com/office/drawing/2014/main" id="{31140F7B-EA80-4637-BE11-771083AF1092}"/>
              </a:ext>
            </a:extLst>
          </p:cNvPr>
          <p:cNvSpPr txBox="1">
            <a:spLocks noChangeArrowheads="1"/>
          </p:cNvSpPr>
          <p:nvPr/>
        </p:nvSpPr>
        <p:spPr bwMode="auto">
          <a:xfrm>
            <a:off x="470693" y="949070"/>
            <a:ext cx="1871663" cy="522287"/>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电感线圈</a:t>
            </a:r>
          </a:p>
        </p:txBody>
      </p:sp>
      <p:sp>
        <p:nvSpPr>
          <p:cNvPr id="205840" name="Text Box 16">
            <a:extLst>
              <a:ext uri="{FF2B5EF4-FFF2-40B4-BE49-F238E27FC236}">
                <a16:creationId xmlns:a16="http://schemas.microsoft.com/office/drawing/2014/main" id="{84394692-4286-45EB-8873-67A093227CA1}"/>
              </a:ext>
            </a:extLst>
          </p:cNvPr>
          <p:cNvSpPr txBox="1">
            <a:spLocks noChangeArrowheads="1"/>
          </p:cNvSpPr>
          <p:nvPr/>
        </p:nvSpPr>
        <p:spPr bwMode="auto">
          <a:xfrm>
            <a:off x="4718050" y="-137690"/>
            <a:ext cx="4369594"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把金属导线绕在一骨架上可构成一实际电感线圈。当电流通过线圈时，将产生磁通，是一种抵抗电流变化、储存磁能的元件。</a:t>
            </a:r>
          </a:p>
        </p:txBody>
      </p:sp>
      <p:sp>
        <p:nvSpPr>
          <p:cNvPr id="205841" name="Text Box 17">
            <a:extLst>
              <a:ext uri="{FF2B5EF4-FFF2-40B4-BE49-F238E27FC236}">
                <a16:creationId xmlns:a16="http://schemas.microsoft.com/office/drawing/2014/main" id="{7318178D-D173-44AE-B4CF-C13AB101D297}"/>
              </a:ext>
            </a:extLst>
          </p:cNvPr>
          <p:cNvSpPr txBox="1">
            <a:spLocks noChangeArrowheads="1"/>
          </p:cNvSpPr>
          <p:nvPr/>
        </p:nvSpPr>
        <p:spPr bwMode="auto">
          <a:xfrm>
            <a:off x="728280" y="5223910"/>
            <a:ext cx="2808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 </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05851" name="Text Box 27">
            <a:extLst>
              <a:ext uri="{FF2B5EF4-FFF2-40B4-BE49-F238E27FC236}">
                <a16:creationId xmlns:a16="http://schemas.microsoft.com/office/drawing/2014/main" id="{F08F9FAE-7671-468F-ABFD-B0EE583E2741}"/>
              </a:ext>
            </a:extLst>
          </p:cNvPr>
          <p:cNvSpPr txBox="1">
            <a:spLocks noChangeArrowheads="1"/>
          </p:cNvSpPr>
          <p:nvPr/>
        </p:nvSpPr>
        <p:spPr bwMode="auto">
          <a:xfrm>
            <a:off x="2554288" y="16764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匝</a:t>
            </a:r>
          </a:p>
        </p:txBody>
      </p:sp>
      <p:sp>
        <p:nvSpPr>
          <p:cNvPr id="205852" name="Line 28">
            <a:extLst>
              <a:ext uri="{FF2B5EF4-FFF2-40B4-BE49-F238E27FC236}">
                <a16:creationId xmlns:a16="http://schemas.microsoft.com/office/drawing/2014/main" id="{F338C5C0-EBD3-41C7-B367-75E1AFC7DBDE}"/>
              </a:ext>
            </a:extLst>
          </p:cNvPr>
          <p:cNvSpPr>
            <a:spLocks noChangeShapeType="1"/>
          </p:cNvSpPr>
          <p:nvPr/>
        </p:nvSpPr>
        <p:spPr bwMode="auto">
          <a:xfrm flipV="1">
            <a:off x="1563688" y="3276600"/>
            <a:ext cx="7620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54" name="Group 30">
            <a:extLst>
              <a:ext uri="{FF2B5EF4-FFF2-40B4-BE49-F238E27FC236}">
                <a16:creationId xmlns:a16="http://schemas.microsoft.com/office/drawing/2014/main" id="{16C6FEC3-971D-4AB0-8434-80067D74E235}"/>
              </a:ext>
            </a:extLst>
          </p:cNvPr>
          <p:cNvGrpSpPr>
            <a:grpSpLocks/>
          </p:cNvGrpSpPr>
          <p:nvPr/>
        </p:nvGrpSpPr>
        <p:grpSpPr bwMode="auto">
          <a:xfrm>
            <a:off x="1411288" y="4021138"/>
            <a:ext cx="2514600" cy="703262"/>
            <a:chOff x="2789" y="1661"/>
            <a:chExt cx="1724" cy="518"/>
          </a:xfrm>
        </p:grpSpPr>
        <p:sp>
          <p:nvSpPr>
            <p:cNvPr id="25620" name="Text Box 31">
              <a:extLst>
                <a:ext uri="{FF2B5EF4-FFF2-40B4-BE49-F238E27FC236}">
                  <a16:creationId xmlns:a16="http://schemas.microsoft.com/office/drawing/2014/main" id="{AE8E1C08-3130-40CB-9EAC-38B5A55FCF56}"/>
                </a:ext>
              </a:extLst>
            </p:cNvPr>
            <p:cNvSpPr txBox="1">
              <a:spLocks noChangeArrowheads="1"/>
            </p:cNvSpPr>
            <p:nvPr/>
          </p:nvSpPr>
          <p:spPr bwMode="auto">
            <a:xfrm>
              <a:off x="2789" y="1707"/>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1" name="Text Box 32">
              <a:extLst>
                <a:ext uri="{FF2B5EF4-FFF2-40B4-BE49-F238E27FC236}">
                  <a16:creationId xmlns:a16="http://schemas.microsoft.com/office/drawing/2014/main" id="{299351FD-E3DA-4AE3-8549-AC938CAB8B56}"/>
                </a:ext>
              </a:extLst>
            </p:cNvPr>
            <p:cNvSpPr txBox="1">
              <a:spLocks noChangeArrowheads="1"/>
            </p:cNvSpPr>
            <p:nvPr/>
          </p:nvSpPr>
          <p:spPr bwMode="auto">
            <a:xfrm>
              <a:off x="4149" y="1661"/>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5622" name="Text Box 33">
              <a:extLst>
                <a:ext uri="{FF2B5EF4-FFF2-40B4-BE49-F238E27FC236}">
                  <a16:creationId xmlns:a16="http://schemas.microsoft.com/office/drawing/2014/main" id="{C6243144-D726-40BC-A375-6AD6CF5AC2FF}"/>
                </a:ext>
              </a:extLst>
            </p:cNvPr>
            <p:cNvSpPr txBox="1">
              <a:spLocks noChangeArrowheads="1"/>
            </p:cNvSpPr>
            <p:nvPr/>
          </p:nvSpPr>
          <p:spPr bwMode="auto">
            <a:xfrm>
              <a:off x="3334" y="1661"/>
              <a:ext cx="63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sp>
        <p:nvSpPr>
          <p:cNvPr id="205858" name="Text Box 34">
            <a:extLst>
              <a:ext uri="{FF2B5EF4-FFF2-40B4-BE49-F238E27FC236}">
                <a16:creationId xmlns:a16="http://schemas.microsoft.com/office/drawing/2014/main" id="{1340FCC3-6560-4062-8194-A01FD76CD1DE}"/>
              </a:ext>
            </a:extLst>
          </p:cNvPr>
          <p:cNvSpPr txBox="1">
            <a:spLocks noChangeArrowheads="1"/>
          </p:cNvSpPr>
          <p:nvPr/>
        </p:nvSpPr>
        <p:spPr bwMode="auto">
          <a:xfrm>
            <a:off x="4143376" y="6176356"/>
            <a:ext cx="4772025" cy="461665"/>
          </a:xfrm>
          <a:prstGeom prst="rect">
            <a:avLst/>
          </a:prstGeom>
          <a:noFill/>
          <a:ln>
            <a:solidFill>
              <a:schemeClr val="accent1"/>
            </a:solid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注意：感应电势方向与电压相反。</a:t>
            </a:r>
            <a:endParaRPr kumimoji="1"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aphicFrame>
        <p:nvGraphicFramePr>
          <p:cNvPr id="205860" name="Object 36">
            <a:extLst>
              <a:ext uri="{FF2B5EF4-FFF2-40B4-BE49-F238E27FC236}">
                <a16:creationId xmlns:a16="http://schemas.microsoft.com/office/drawing/2014/main" id="{7590AA2F-A297-4918-BDB2-41D7E371A372}"/>
              </a:ext>
            </a:extLst>
          </p:cNvPr>
          <p:cNvGraphicFramePr>
            <a:graphicFrameLocks noChangeAspect="1"/>
          </p:cNvGraphicFramePr>
          <p:nvPr>
            <p:extLst>
              <p:ext uri="{D42A27DB-BD31-4B8C-83A1-F6EECF244321}">
                <p14:modId xmlns:p14="http://schemas.microsoft.com/office/powerpoint/2010/main" val="4069721747"/>
              </p:ext>
            </p:extLst>
          </p:nvPr>
        </p:nvGraphicFramePr>
        <p:xfrm>
          <a:off x="5025486" y="5007758"/>
          <a:ext cx="2209800" cy="1095375"/>
        </p:xfrm>
        <a:graphic>
          <a:graphicData uri="http://schemas.openxmlformats.org/presentationml/2006/ole">
            <mc:AlternateContent xmlns:mc="http://schemas.openxmlformats.org/markup-compatibility/2006">
              <mc:Choice xmlns:v="urn:schemas-microsoft-com:vml" Requires="v">
                <p:oleObj spid="_x0000_s25720" name="Equation" r:id="rId5" imgW="838080" imgH="393480" progId="Equation.DSMT4">
                  <p:embed/>
                </p:oleObj>
              </mc:Choice>
              <mc:Fallback>
                <p:oleObj name="Equation" r:id="rId5" imgW="838080" imgH="393480" progId="Equation.DSMT4">
                  <p:embed/>
                  <p:pic>
                    <p:nvPicPr>
                      <p:cNvPr id="0" name="Object 36"/>
                      <p:cNvPicPr>
                        <a:picLocks noChangeAspect="1" noChangeArrowheads="1"/>
                      </p:cNvPicPr>
                      <p:nvPr/>
                    </p:nvPicPr>
                    <p:blipFill>
                      <a:blip r:embed="rId6"/>
                      <a:srcRect/>
                      <a:stretch>
                        <a:fillRect/>
                      </a:stretch>
                    </p:blipFill>
                    <p:spPr bwMode="auto">
                      <a:xfrm>
                        <a:off x="5025486" y="5007758"/>
                        <a:ext cx="2209800" cy="1095375"/>
                      </a:xfrm>
                      <a:prstGeom prst="rect">
                        <a:avLst/>
                      </a:prstGeom>
                      <a:noFill/>
                      <a:ln>
                        <a:noFill/>
                      </a:ln>
                      <a:effectLst/>
                      <a:extLst/>
                    </p:spPr>
                  </p:pic>
                </p:oleObj>
              </mc:Fallback>
            </mc:AlternateContent>
          </a:graphicData>
        </a:graphic>
      </p:graphicFrame>
      <p:sp>
        <p:nvSpPr>
          <p:cNvPr id="205861" name="AutoShape 37">
            <a:extLst>
              <a:ext uri="{FF2B5EF4-FFF2-40B4-BE49-F238E27FC236}">
                <a16:creationId xmlns:a16="http://schemas.microsoft.com/office/drawing/2014/main" id="{920FD33F-65C2-49CA-AA5A-CE64DE45E167}"/>
              </a:ext>
            </a:extLst>
          </p:cNvPr>
          <p:cNvSpPr>
            <a:spLocks noChangeArrowheads="1"/>
          </p:cNvSpPr>
          <p:nvPr/>
        </p:nvSpPr>
        <p:spPr bwMode="auto">
          <a:xfrm>
            <a:off x="50800" y="5846761"/>
            <a:ext cx="1066800" cy="457200"/>
          </a:xfrm>
          <a:prstGeom prst="wedgeRectCallout">
            <a:avLst>
              <a:gd name="adj1" fmla="val 52980"/>
              <a:gd name="adj2" fmla="val -121073"/>
            </a:avLst>
          </a:prstGeom>
          <a:noFill/>
          <a:ln w="9525">
            <a:solidFill>
              <a:schemeClr val="accent1"/>
            </a:solidFill>
            <a:miter lim="800000"/>
            <a:headEnd/>
            <a:tailEnd/>
          </a:ln>
          <a:effectLs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磁链</a:t>
            </a:r>
          </a:p>
        </p:txBody>
      </p:sp>
      <p:sp>
        <p:nvSpPr>
          <p:cNvPr id="205862" name="AutoShape 38">
            <a:extLst>
              <a:ext uri="{FF2B5EF4-FFF2-40B4-BE49-F238E27FC236}">
                <a16:creationId xmlns:a16="http://schemas.microsoft.com/office/drawing/2014/main" id="{9F2819F8-EA08-401B-91C1-9A5564627E57}"/>
              </a:ext>
            </a:extLst>
          </p:cNvPr>
          <p:cNvSpPr>
            <a:spLocks noChangeArrowheads="1"/>
          </p:cNvSpPr>
          <p:nvPr/>
        </p:nvSpPr>
        <p:spPr bwMode="auto">
          <a:xfrm>
            <a:off x="2905126" y="5888521"/>
            <a:ext cx="914400" cy="457200"/>
          </a:xfrm>
          <a:prstGeom prst="wedgeRectCallout">
            <a:avLst>
              <a:gd name="adj1" fmla="val -6437"/>
              <a:gd name="adj2" fmla="val -95893"/>
            </a:avLst>
          </a:prstGeom>
          <a:noFill/>
          <a:ln w="9525">
            <a:solidFill>
              <a:schemeClr val="accent1"/>
            </a:solidFill>
            <a:miter lim="800000"/>
            <a:headEnd/>
            <a:tailEnd/>
          </a:ln>
          <a:effectLs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磁通</a:t>
            </a:r>
          </a:p>
        </p:txBody>
      </p:sp>
      <p:sp>
        <p:nvSpPr>
          <p:cNvPr id="205863" name="AutoShape 39">
            <a:extLst>
              <a:ext uri="{FF2B5EF4-FFF2-40B4-BE49-F238E27FC236}">
                <a16:creationId xmlns:a16="http://schemas.microsoft.com/office/drawing/2014/main" id="{DF1D40FE-8674-4AC6-8C24-3049A4AD5BEF}"/>
              </a:ext>
            </a:extLst>
          </p:cNvPr>
          <p:cNvSpPr>
            <a:spLocks noChangeArrowheads="1"/>
          </p:cNvSpPr>
          <p:nvPr/>
        </p:nvSpPr>
        <p:spPr bwMode="auto">
          <a:xfrm>
            <a:off x="1249363" y="5867639"/>
            <a:ext cx="1524000" cy="457200"/>
          </a:xfrm>
          <a:prstGeom prst="wedgeRectCallout">
            <a:avLst>
              <a:gd name="adj1" fmla="val 17760"/>
              <a:gd name="adj2" fmla="val -101096"/>
            </a:avLst>
          </a:prstGeom>
          <a:noFill/>
          <a:ln w="9525">
            <a:solidFill>
              <a:schemeClr val="accent1"/>
            </a:solidFill>
            <a:miter lim="800000"/>
            <a:headEnd/>
            <a:tailEnd/>
          </a:ln>
          <a:effectLs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线圈匝数</a:t>
            </a:r>
          </a:p>
        </p:txBody>
      </p:sp>
      <p:sp>
        <p:nvSpPr>
          <p:cNvPr id="205864" name="AutoShape 40">
            <a:extLst>
              <a:ext uri="{FF2B5EF4-FFF2-40B4-BE49-F238E27FC236}">
                <a16:creationId xmlns:a16="http://schemas.microsoft.com/office/drawing/2014/main" id="{B1E71F49-4D6B-4987-974D-CC6F54A759DE}"/>
              </a:ext>
            </a:extLst>
          </p:cNvPr>
          <p:cNvSpPr>
            <a:spLocks noChangeArrowheads="1"/>
          </p:cNvSpPr>
          <p:nvPr/>
        </p:nvSpPr>
        <p:spPr bwMode="auto">
          <a:xfrm>
            <a:off x="411350" y="4635599"/>
            <a:ext cx="2027050" cy="503138"/>
          </a:xfrm>
          <a:prstGeom prst="wedgeRectCallout">
            <a:avLst>
              <a:gd name="adj1" fmla="val 58377"/>
              <a:gd name="adj2" fmla="val -177455"/>
            </a:avLst>
          </a:prstGeom>
          <a:noFill/>
          <a:ln w="9525">
            <a:solidFill>
              <a:schemeClr val="accent1"/>
            </a:solidFill>
            <a:miter lim="800000"/>
            <a:headEnd/>
            <a:tailEnd/>
          </a:ln>
          <a:effectLs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感应电压</a:t>
            </a:r>
          </a:p>
        </p:txBody>
      </p:sp>
      <p:sp>
        <p:nvSpPr>
          <p:cNvPr id="205865" name="AutoShape 41">
            <a:extLst>
              <a:ext uri="{FF2B5EF4-FFF2-40B4-BE49-F238E27FC236}">
                <a16:creationId xmlns:a16="http://schemas.microsoft.com/office/drawing/2014/main" id="{035E8E8E-FE6E-4942-BDCB-74EF8EF76B1C}"/>
              </a:ext>
            </a:extLst>
          </p:cNvPr>
          <p:cNvSpPr>
            <a:spLocks noChangeArrowheads="1"/>
          </p:cNvSpPr>
          <p:nvPr/>
        </p:nvSpPr>
        <p:spPr bwMode="auto">
          <a:xfrm>
            <a:off x="2600325" y="4620468"/>
            <a:ext cx="3810000" cy="533400"/>
          </a:xfrm>
          <a:prstGeom prst="wedgeRectCallout">
            <a:avLst>
              <a:gd name="adj1" fmla="val -44340"/>
              <a:gd name="adj2" fmla="val -89695"/>
            </a:avLst>
          </a:prstGeom>
          <a:noFill/>
          <a:ln w="9525">
            <a:solidFill>
              <a:schemeClr val="accent1"/>
            </a:solidFill>
            <a:miter lim="800000"/>
            <a:headEnd/>
            <a:tailEnd/>
          </a:ln>
          <a:effectLs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感应电势（楞次定律）</a:t>
            </a:r>
          </a:p>
        </p:txBody>
      </p:sp>
      <p:grpSp>
        <p:nvGrpSpPr>
          <p:cNvPr id="31" name="Group 3">
            <a:extLst>
              <a:ext uri="{FF2B5EF4-FFF2-40B4-BE49-F238E27FC236}">
                <a16:creationId xmlns:a16="http://schemas.microsoft.com/office/drawing/2014/main" id="{CE9C7408-5869-4F8A-9D59-7E7749E4A7A2}"/>
              </a:ext>
            </a:extLst>
          </p:cNvPr>
          <p:cNvGrpSpPr>
            <a:grpSpLocks/>
          </p:cNvGrpSpPr>
          <p:nvPr/>
        </p:nvGrpSpPr>
        <p:grpSpPr bwMode="auto">
          <a:xfrm>
            <a:off x="5475024" y="3390840"/>
            <a:ext cx="1079500" cy="519112"/>
            <a:chOff x="1565" y="1525"/>
            <a:chExt cx="680" cy="327"/>
          </a:xfrm>
        </p:grpSpPr>
        <p:sp>
          <p:nvSpPr>
            <p:cNvPr id="32" name="AutoShape 4">
              <a:extLst>
                <a:ext uri="{FF2B5EF4-FFF2-40B4-BE49-F238E27FC236}">
                  <a16:creationId xmlns:a16="http://schemas.microsoft.com/office/drawing/2014/main" id="{20E61D1F-6848-49F9-9B61-87476C617B4C}"/>
                </a:ext>
              </a:extLst>
            </p:cNvPr>
            <p:cNvSpPr>
              <a:spLocks noChangeArrowheads="1"/>
            </p:cNvSpPr>
            <p:nvPr/>
          </p:nvSpPr>
          <p:spPr bwMode="auto">
            <a:xfrm>
              <a:off x="1565" y="1616"/>
              <a:ext cx="91" cy="227"/>
            </a:xfrm>
            <a:prstGeom prst="upArrow">
              <a:avLst>
                <a:gd name="adj1" fmla="val 50000"/>
                <a:gd name="adj2" fmla="val 62363"/>
              </a:avLst>
            </a:pr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3" name="Text Box 5">
              <a:extLst>
                <a:ext uri="{FF2B5EF4-FFF2-40B4-BE49-F238E27FC236}">
                  <a16:creationId xmlns:a16="http://schemas.microsoft.com/office/drawing/2014/main" id="{9D88D135-E2CF-48FB-9962-47749F9FDFC2}"/>
                </a:ext>
              </a:extLst>
            </p:cNvPr>
            <p:cNvSpPr txBox="1">
              <a:spLocks noChangeArrowheads="1"/>
            </p:cNvSpPr>
            <p:nvPr/>
          </p:nvSpPr>
          <p:spPr bwMode="auto">
            <a:xfrm>
              <a:off x="1746" y="152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(t)</a:t>
              </a:r>
            </a:p>
          </p:txBody>
        </p:sp>
      </p:grpSp>
      <p:grpSp>
        <p:nvGrpSpPr>
          <p:cNvPr id="34" name="Group 6">
            <a:extLst>
              <a:ext uri="{FF2B5EF4-FFF2-40B4-BE49-F238E27FC236}">
                <a16:creationId xmlns:a16="http://schemas.microsoft.com/office/drawing/2014/main" id="{B71C36BA-01A4-49DF-8DEA-B8FC35E23FC0}"/>
              </a:ext>
            </a:extLst>
          </p:cNvPr>
          <p:cNvGrpSpPr>
            <a:grpSpLocks/>
          </p:cNvGrpSpPr>
          <p:nvPr/>
        </p:nvGrpSpPr>
        <p:grpSpPr bwMode="auto">
          <a:xfrm>
            <a:off x="5690924" y="3636902"/>
            <a:ext cx="2736850" cy="712788"/>
            <a:chOff x="2789" y="1661"/>
            <a:chExt cx="1724" cy="449"/>
          </a:xfrm>
        </p:grpSpPr>
        <p:sp>
          <p:nvSpPr>
            <p:cNvPr id="35" name="Text Box 7">
              <a:extLst>
                <a:ext uri="{FF2B5EF4-FFF2-40B4-BE49-F238E27FC236}">
                  <a16:creationId xmlns:a16="http://schemas.microsoft.com/office/drawing/2014/main" id="{6FA8E36B-51CD-48A2-8391-2DE10DEFB0C4}"/>
                </a:ext>
              </a:extLst>
            </p:cNvPr>
            <p:cNvSpPr txBox="1">
              <a:spLocks noChangeArrowheads="1"/>
            </p:cNvSpPr>
            <p:nvPr/>
          </p:nvSpPr>
          <p:spPr bwMode="auto">
            <a:xfrm>
              <a:off x="2789" y="1706"/>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6" name="Text Box 8">
              <a:extLst>
                <a:ext uri="{FF2B5EF4-FFF2-40B4-BE49-F238E27FC236}">
                  <a16:creationId xmlns:a16="http://schemas.microsoft.com/office/drawing/2014/main" id="{1EDD8396-A9DF-46FE-A1E6-BD64F25B2795}"/>
                </a:ext>
              </a:extLst>
            </p:cNvPr>
            <p:cNvSpPr txBox="1">
              <a:spLocks noChangeArrowheads="1"/>
            </p:cNvSpPr>
            <p:nvPr/>
          </p:nvSpPr>
          <p:spPr bwMode="auto">
            <a:xfrm>
              <a:off x="4150" y="1661"/>
              <a:ext cx="3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7" name="Text Box 9">
              <a:extLst>
                <a:ext uri="{FF2B5EF4-FFF2-40B4-BE49-F238E27FC236}">
                  <a16:creationId xmlns:a16="http://schemas.microsoft.com/office/drawing/2014/main" id="{FE8FDB4E-0A6E-497B-ABEE-8AF2347B0F29}"/>
                </a:ext>
              </a:extLst>
            </p:cNvPr>
            <p:cNvSpPr txBox="1">
              <a:spLocks noChangeArrowheads="1"/>
            </p:cNvSpPr>
            <p:nvPr/>
          </p:nvSpPr>
          <p:spPr bwMode="auto">
            <a:xfrm>
              <a:off x="3334" y="1661"/>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graphicFrame>
        <p:nvGraphicFramePr>
          <p:cNvPr id="38" name="Object 10">
            <a:extLst>
              <a:ext uri="{FF2B5EF4-FFF2-40B4-BE49-F238E27FC236}">
                <a16:creationId xmlns:a16="http://schemas.microsoft.com/office/drawing/2014/main" id="{E56B882B-C971-4181-9AB3-3EABC1221EA9}"/>
              </a:ext>
            </a:extLst>
          </p:cNvPr>
          <p:cNvGraphicFramePr>
            <a:graphicFrameLocks noChangeAspect="1"/>
          </p:cNvGraphicFramePr>
          <p:nvPr>
            <p:extLst>
              <p:ext uri="{D42A27DB-BD31-4B8C-83A1-F6EECF244321}">
                <p14:modId xmlns:p14="http://schemas.microsoft.com/office/powerpoint/2010/main" val="2422512290"/>
              </p:ext>
            </p:extLst>
          </p:nvPr>
        </p:nvGraphicFramePr>
        <p:xfrm>
          <a:off x="4833216" y="2030009"/>
          <a:ext cx="3719883" cy="1679943"/>
        </p:xfrm>
        <a:graphic>
          <a:graphicData uri="http://schemas.openxmlformats.org/presentationml/2006/ole">
            <mc:AlternateContent xmlns:mc="http://schemas.openxmlformats.org/markup-compatibility/2006">
              <mc:Choice xmlns:v="urn:schemas-microsoft-com:vml" Requires="v">
                <p:oleObj spid="_x0000_s25721" name="Visio" r:id="rId7" imgW="2386630" imgH="1459289" progId="Visio.Drawing.11">
                  <p:embed/>
                </p:oleObj>
              </mc:Choice>
              <mc:Fallback>
                <p:oleObj name="Visio" r:id="rId7" imgW="2386630" imgH="1459289" progId="Visio.Drawing.11">
                  <p:embed/>
                  <p:pic>
                    <p:nvPicPr>
                      <p:cNvPr id="205834" name="Object 10">
                        <a:extLst>
                          <a:ext uri="{FF2B5EF4-FFF2-40B4-BE49-F238E27FC236}">
                            <a16:creationId xmlns:a16="http://schemas.microsoft.com/office/drawing/2014/main" id="{D2C4E08C-1FC8-467E-896F-66FBC2BC911C}"/>
                          </a:ext>
                        </a:extLst>
                      </p:cNvPr>
                      <p:cNvPicPr>
                        <a:picLocks noChangeAspect="1" noChangeArrowheads="1"/>
                      </p:cNvPicPr>
                      <p:nvPr/>
                    </p:nvPicPr>
                    <p:blipFill>
                      <a:blip r:embed="rId8"/>
                      <a:srcRect/>
                      <a:stretch>
                        <a:fillRect/>
                      </a:stretch>
                    </p:blipFill>
                    <p:spPr bwMode="auto">
                      <a:xfrm>
                        <a:off x="4833216" y="2030009"/>
                        <a:ext cx="3719883" cy="1679943"/>
                      </a:xfrm>
                      <a:prstGeom prst="rect">
                        <a:avLst/>
                      </a:prstGeom>
                      <a:noFill/>
                      <a:ln>
                        <a:noFill/>
                      </a:ln>
                      <a:effectLst/>
                      <a:extLst/>
                    </p:spPr>
                  </p:pic>
                </p:oleObj>
              </mc:Fallback>
            </mc:AlternateContent>
          </a:graphicData>
        </a:graphic>
      </p:graphicFrame>
      <p:grpSp>
        <p:nvGrpSpPr>
          <p:cNvPr id="39" name="Group 11">
            <a:extLst>
              <a:ext uri="{FF2B5EF4-FFF2-40B4-BE49-F238E27FC236}">
                <a16:creationId xmlns:a16="http://schemas.microsoft.com/office/drawing/2014/main" id="{24C973DB-50A3-4853-908D-207E2EDC94D4}"/>
              </a:ext>
            </a:extLst>
          </p:cNvPr>
          <p:cNvGrpSpPr>
            <a:grpSpLocks/>
          </p:cNvGrpSpPr>
          <p:nvPr/>
        </p:nvGrpSpPr>
        <p:grpSpPr bwMode="auto">
          <a:xfrm rot="10800000">
            <a:off x="4625939" y="2209930"/>
            <a:ext cx="4173801" cy="1036213"/>
            <a:chOff x="2245" y="709"/>
            <a:chExt cx="2630" cy="680"/>
          </a:xfrm>
        </p:grpSpPr>
        <p:sp>
          <p:nvSpPr>
            <p:cNvPr id="40" name="Line 12">
              <a:extLst>
                <a:ext uri="{FF2B5EF4-FFF2-40B4-BE49-F238E27FC236}">
                  <a16:creationId xmlns:a16="http://schemas.microsoft.com/office/drawing/2014/main" id="{0D462DE1-5D2E-4E3F-AF47-77F301CF5D2B}"/>
                </a:ext>
              </a:extLst>
            </p:cNvPr>
            <p:cNvSpPr>
              <a:spLocks noChangeShapeType="1"/>
            </p:cNvSpPr>
            <p:nvPr/>
          </p:nvSpPr>
          <p:spPr bwMode="auto">
            <a:xfrm>
              <a:off x="2245" y="1026"/>
              <a:ext cx="2585" cy="0"/>
            </a:xfrm>
            <a:prstGeom prst="line">
              <a:avLst/>
            </a:prstGeom>
            <a:noFill/>
            <a:ln w="38100">
              <a:solidFill>
                <a:srgbClr val="000000"/>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 name="Freeform 13">
              <a:extLst>
                <a:ext uri="{FF2B5EF4-FFF2-40B4-BE49-F238E27FC236}">
                  <a16:creationId xmlns:a16="http://schemas.microsoft.com/office/drawing/2014/main" id="{42351067-3B68-48A8-9122-E6103D8CBAB9}"/>
                </a:ext>
              </a:extLst>
            </p:cNvPr>
            <p:cNvSpPr>
              <a:spLocks/>
            </p:cNvSpPr>
            <p:nvPr/>
          </p:nvSpPr>
          <p:spPr bwMode="auto">
            <a:xfrm>
              <a:off x="2290" y="709"/>
              <a:ext cx="2540" cy="196"/>
            </a:xfrm>
            <a:custGeom>
              <a:avLst/>
              <a:gdLst>
                <a:gd name="T0" fmla="*/ 0 w 2540"/>
                <a:gd name="T1" fmla="*/ 0 h 196"/>
                <a:gd name="T2" fmla="*/ 771 w 2540"/>
                <a:gd name="T3" fmla="*/ 181 h 196"/>
                <a:gd name="T4" fmla="*/ 2540 w 2540"/>
                <a:gd name="T5" fmla="*/ 91 h 196"/>
                <a:gd name="T6" fmla="*/ 0 60000 65536"/>
                <a:gd name="T7" fmla="*/ 0 60000 65536"/>
                <a:gd name="T8" fmla="*/ 0 60000 65536"/>
              </a:gdLst>
              <a:ahLst/>
              <a:cxnLst>
                <a:cxn ang="T6">
                  <a:pos x="T0" y="T1"/>
                </a:cxn>
                <a:cxn ang="T7">
                  <a:pos x="T2" y="T3"/>
                </a:cxn>
                <a:cxn ang="T8">
                  <a:pos x="T4" y="T5"/>
                </a:cxn>
              </a:cxnLst>
              <a:rect l="0" t="0" r="r" b="b"/>
              <a:pathLst>
                <a:path w="2540" h="196">
                  <a:moveTo>
                    <a:pt x="0" y="0"/>
                  </a:moveTo>
                  <a:cubicBezTo>
                    <a:pt x="174" y="83"/>
                    <a:pt x="348" y="166"/>
                    <a:pt x="771" y="181"/>
                  </a:cubicBezTo>
                  <a:cubicBezTo>
                    <a:pt x="1194" y="196"/>
                    <a:pt x="2238" y="106"/>
                    <a:pt x="2540" y="91"/>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 name="Freeform 14">
              <a:extLst>
                <a:ext uri="{FF2B5EF4-FFF2-40B4-BE49-F238E27FC236}">
                  <a16:creationId xmlns:a16="http://schemas.microsoft.com/office/drawing/2014/main" id="{391C1E6C-B666-4175-AA11-4068FABAB918}"/>
                </a:ext>
              </a:extLst>
            </p:cNvPr>
            <p:cNvSpPr>
              <a:spLocks/>
            </p:cNvSpPr>
            <p:nvPr/>
          </p:nvSpPr>
          <p:spPr bwMode="auto">
            <a:xfrm>
              <a:off x="2290" y="1094"/>
              <a:ext cx="2585" cy="295"/>
            </a:xfrm>
            <a:custGeom>
              <a:avLst/>
              <a:gdLst>
                <a:gd name="T0" fmla="*/ 0 w 2585"/>
                <a:gd name="T1" fmla="*/ 295 h 295"/>
                <a:gd name="T2" fmla="*/ 1134 w 2585"/>
                <a:gd name="T3" fmla="*/ 23 h 295"/>
                <a:gd name="T4" fmla="*/ 2585 w 2585"/>
                <a:gd name="T5" fmla="*/ 159 h 295"/>
                <a:gd name="T6" fmla="*/ 0 60000 65536"/>
                <a:gd name="T7" fmla="*/ 0 60000 65536"/>
                <a:gd name="T8" fmla="*/ 0 60000 65536"/>
              </a:gdLst>
              <a:ahLst/>
              <a:cxnLst>
                <a:cxn ang="T6">
                  <a:pos x="T0" y="T1"/>
                </a:cxn>
                <a:cxn ang="T7">
                  <a:pos x="T2" y="T3"/>
                </a:cxn>
                <a:cxn ang="T8">
                  <a:pos x="T4" y="T5"/>
                </a:cxn>
              </a:cxnLst>
              <a:rect l="0" t="0" r="r" b="b"/>
              <a:pathLst>
                <a:path w="2585" h="295">
                  <a:moveTo>
                    <a:pt x="0" y="295"/>
                  </a:moveTo>
                  <a:cubicBezTo>
                    <a:pt x="351" y="170"/>
                    <a:pt x="703" y="46"/>
                    <a:pt x="1134" y="23"/>
                  </a:cubicBezTo>
                  <a:cubicBezTo>
                    <a:pt x="1565" y="0"/>
                    <a:pt x="2351" y="136"/>
                    <a:pt x="2585" y="159"/>
                  </a:cubicBezTo>
                </a:path>
              </a:pathLst>
            </a:custGeom>
            <a:noFill/>
            <a:ln w="38100" cap="flat" cmpd="sng">
              <a:solidFill>
                <a:srgbClr val="0000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43" name="Text Box 27">
            <a:extLst>
              <a:ext uri="{FF2B5EF4-FFF2-40B4-BE49-F238E27FC236}">
                <a16:creationId xmlns:a16="http://schemas.microsoft.com/office/drawing/2014/main" id="{B2EC741D-2F99-429D-80AA-1DD4F63B539F}"/>
              </a:ext>
            </a:extLst>
          </p:cNvPr>
          <p:cNvSpPr txBox="1">
            <a:spLocks noChangeArrowheads="1"/>
          </p:cNvSpPr>
          <p:nvPr/>
        </p:nvSpPr>
        <p:spPr bwMode="auto">
          <a:xfrm>
            <a:off x="6838687" y="1655702"/>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匝</a:t>
            </a:r>
          </a:p>
        </p:txBody>
      </p:sp>
      <p:sp>
        <p:nvSpPr>
          <p:cNvPr id="44" name="Line 28">
            <a:extLst>
              <a:ext uri="{FF2B5EF4-FFF2-40B4-BE49-F238E27FC236}">
                <a16:creationId xmlns:a16="http://schemas.microsoft.com/office/drawing/2014/main" id="{A66285AB-F6F7-4670-BBB8-811A3E59D77F}"/>
              </a:ext>
            </a:extLst>
          </p:cNvPr>
          <p:cNvSpPr>
            <a:spLocks noChangeShapeType="1"/>
          </p:cNvSpPr>
          <p:nvPr/>
        </p:nvSpPr>
        <p:spPr bwMode="auto">
          <a:xfrm flipV="1">
            <a:off x="5526006" y="3199104"/>
            <a:ext cx="76200" cy="3810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5" name="Group 30">
            <a:extLst>
              <a:ext uri="{FF2B5EF4-FFF2-40B4-BE49-F238E27FC236}">
                <a16:creationId xmlns:a16="http://schemas.microsoft.com/office/drawing/2014/main" id="{02A42022-51A1-4A11-BEFD-E7EF3F09540C}"/>
              </a:ext>
            </a:extLst>
          </p:cNvPr>
          <p:cNvGrpSpPr>
            <a:grpSpLocks/>
          </p:cNvGrpSpPr>
          <p:nvPr/>
        </p:nvGrpSpPr>
        <p:grpSpPr bwMode="auto">
          <a:xfrm>
            <a:off x="5695687" y="4000440"/>
            <a:ext cx="2514600" cy="703262"/>
            <a:chOff x="2789" y="1661"/>
            <a:chExt cx="1724" cy="518"/>
          </a:xfrm>
        </p:grpSpPr>
        <p:sp>
          <p:nvSpPr>
            <p:cNvPr id="46" name="Text Box 31">
              <a:extLst>
                <a:ext uri="{FF2B5EF4-FFF2-40B4-BE49-F238E27FC236}">
                  <a16:creationId xmlns:a16="http://schemas.microsoft.com/office/drawing/2014/main" id="{ABAC4E84-F908-4A63-8A31-765768EF0E6B}"/>
                </a:ext>
              </a:extLst>
            </p:cNvPr>
            <p:cNvSpPr txBox="1">
              <a:spLocks noChangeArrowheads="1"/>
            </p:cNvSpPr>
            <p:nvPr/>
          </p:nvSpPr>
          <p:spPr bwMode="auto">
            <a:xfrm>
              <a:off x="2789" y="1707"/>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7" name="Text Box 32">
              <a:extLst>
                <a:ext uri="{FF2B5EF4-FFF2-40B4-BE49-F238E27FC236}">
                  <a16:creationId xmlns:a16="http://schemas.microsoft.com/office/drawing/2014/main" id="{73335917-D7C0-4FD4-A73C-2BC7FBF80740}"/>
                </a:ext>
              </a:extLst>
            </p:cNvPr>
            <p:cNvSpPr txBox="1">
              <a:spLocks noChangeArrowheads="1"/>
            </p:cNvSpPr>
            <p:nvPr/>
          </p:nvSpPr>
          <p:spPr bwMode="auto">
            <a:xfrm>
              <a:off x="4149" y="1661"/>
              <a:ext cx="364"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 name="Text Box 33">
              <a:extLst>
                <a:ext uri="{FF2B5EF4-FFF2-40B4-BE49-F238E27FC236}">
                  <a16:creationId xmlns:a16="http://schemas.microsoft.com/office/drawing/2014/main" id="{EB365735-90EC-4422-903C-06555229488B}"/>
                </a:ext>
              </a:extLst>
            </p:cNvPr>
            <p:cNvSpPr txBox="1">
              <a:spLocks noChangeArrowheads="1"/>
            </p:cNvSpPr>
            <p:nvPr/>
          </p:nvSpPr>
          <p:spPr bwMode="auto">
            <a:xfrm>
              <a:off x="3334" y="1661"/>
              <a:ext cx="635"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pSp>
      <p:sp>
        <p:nvSpPr>
          <p:cNvPr id="49" name="Line 28">
            <a:extLst>
              <a:ext uri="{FF2B5EF4-FFF2-40B4-BE49-F238E27FC236}">
                <a16:creationId xmlns:a16="http://schemas.microsoft.com/office/drawing/2014/main" id="{4C752BC7-1BC0-43FB-8D96-9156DD7CFB7D}"/>
              </a:ext>
            </a:extLst>
          </p:cNvPr>
          <p:cNvSpPr>
            <a:spLocks noChangeShapeType="1"/>
          </p:cNvSpPr>
          <p:nvPr/>
        </p:nvSpPr>
        <p:spPr bwMode="auto">
          <a:xfrm flipV="1">
            <a:off x="1685176" y="2472752"/>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8">
            <a:extLst>
              <a:ext uri="{FF2B5EF4-FFF2-40B4-BE49-F238E27FC236}">
                <a16:creationId xmlns:a16="http://schemas.microsoft.com/office/drawing/2014/main" id="{8EE47473-729A-41DD-81DC-CA1B6018A7BB}"/>
              </a:ext>
            </a:extLst>
          </p:cNvPr>
          <p:cNvSpPr>
            <a:spLocks noChangeShapeType="1"/>
          </p:cNvSpPr>
          <p:nvPr/>
        </p:nvSpPr>
        <p:spPr bwMode="auto">
          <a:xfrm flipV="1">
            <a:off x="2172324" y="247438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28">
            <a:extLst>
              <a:ext uri="{FF2B5EF4-FFF2-40B4-BE49-F238E27FC236}">
                <a16:creationId xmlns:a16="http://schemas.microsoft.com/office/drawing/2014/main" id="{1041D44E-EF6D-4CE5-9EE0-AACA306742C6}"/>
              </a:ext>
            </a:extLst>
          </p:cNvPr>
          <p:cNvSpPr>
            <a:spLocks noChangeShapeType="1"/>
          </p:cNvSpPr>
          <p:nvPr/>
        </p:nvSpPr>
        <p:spPr bwMode="auto">
          <a:xfrm flipV="1">
            <a:off x="2584949" y="248919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28">
            <a:extLst>
              <a:ext uri="{FF2B5EF4-FFF2-40B4-BE49-F238E27FC236}">
                <a16:creationId xmlns:a16="http://schemas.microsoft.com/office/drawing/2014/main" id="{51B92CA0-FA27-4B38-B37E-3DD0C03DFB11}"/>
              </a:ext>
            </a:extLst>
          </p:cNvPr>
          <p:cNvSpPr>
            <a:spLocks noChangeShapeType="1"/>
          </p:cNvSpPr>
          <p:nvPr/>
        </p:nvSpPr>
        <p:spPr bwMode="auto">
          <a:xfrm flipV="1">
            <a:off x="2983332" y="250189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8">
            <a:extLst>
              <a:ext uri="{FF2B5EF4-FFF2-40B4-BE49-F238E27FC236}">
                <a16:creationId xmlns:a16="http://schemas.microsoft.com/office/drawing/2014/main" id="{7AF05A06-8926-4C84-BF8F-341F9FA2D8BE}"/>
              </a:ext>
            </a:extLst>
          </p:cNvPr>
          <p:cNvSpPr>
            <a:spLocks noChangeShapeType="1"/>
          </p:cNvSpPr>
          <p:nvPr/>
        </p:nvSpPr>
        <p:spPr bwMode="auto">
          <a:xfrm flipV="1">
            <a:off x="3289667" y="2531269"/>
            <a:ext cx="76200" cy="38100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8">
            <a:extLst>
              <a:ext uri="{FF2B5EF4-FFF2-40B4-BE49-F238E27FC236}">
                <a16:creationId xmlns:a16="http://schemas.microsoft.com/office/drawing/2014/main" id="{F08EF7E4-BEC2-42E7-B2F8-B2AC40D51B32}"/>
              </a:ext>
            </a:extLst>
          </p:cNvPr>
          <p:cNvSpPr>
            <a:spLocks noChangeShapeType="1"/>
          </p:cNvSpPr>
          <p:nvPr/>
        </p:nvSpPr>
        <p:spPr bwMode="auto">
          <a:xfrm>
            <a:off x="3828887" y="3348715"/>
            <a:ext cx="125544" cy="34338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8">
            <a:extLst>
              <a:ext uri="{FF2B5EF4-FFF2-40B4-BE49-F238E27FC236}">
                <a16:creationId xmlns:a16="http://schemas.microsoft.com/office/drawing/2014/main" id="{E39739BA-FF62-4158-AD74-858CAD4B0CBA}"/>
              </a:ext>
            </a:extLst>
          </p:cNvPr>
          <p:cNvSpPr>
            <a:spLocks noChangeShapeType="1"/>
          </p:cNvSpPr>
          <p:nvPr/>
        </p:nvSpPr>
        <p:spPr bwMode="auto">
          <a:xfrm>
            <a:off x="8020086" y="3151689"/>
            <a:ext cx="45176" cy="36872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8">
            <a:extLst>
              <a:ext uri="{FF2B5EF4-FFF2-40B4-BE49-F238E27FC236}">
                <a16:creationId xmlns:a16="http://schemas.microsoft.com/office/drawing/2014/main" id="{76003BD2-4933-43BE-977F-C65B3C7463EE}"/>
              </a:ext>
            </a:extLst>
          </p:cNvPr>
          <p:cNvSpPr>
            <a:spLocks noChangeShapeType="1"/>
          </p:cNvSpPr>
          <p:nvPr/>
        </p:nvSpPr>
        <p:spPr bwMode="auto">
          <a:xfrm>
            <a:off x="6362323" y="2449821"/>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28">
            <a:extLst>
              <a:ext uri="{FF2B5EF4-FFF2-40B4-BE49-F238E27FC236}">
                <a16:creationId xmlns:a16="http://schemas.microsoft.com/office/drawing/2014/main" id="{84D89E89-3CFC-402A-B42D-56A2BBD669A0}"/>
              </a:ext>
            </a:extLst>
          </p:cNvPr>
          <p:cNvSpPr>
            <a:spLocks noChangeShapeType="1"/>
          </p:cNvSpPr>
          <p:nvPr/>
        </p:nvSpPr>
        <p:spPr bwMode="auto">
          <a:xfrm>
            <a:off x="6667664" y="2377517"/>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28">
            <a:extLst>
              <a:ext uri="{FF2B5EF4-FFF2-40B4-BE49-F238E27FC236}">
                <a16:creationId xmlns:a16="http://schemas.microsoft.com/office/drawing/2014/main" id="{A34DC174-AED6-49B7-BF13-787B03C11947}"/>
              </a:ext>
            </a:extLst>
          </p:cNvPr>
          <p:cNvSpPr>
            <a:spLocks noChangeShapeType="1"/>
          </p:cNvSpPr>
          <p:nvPr/>
        </p:nvSpPr>
        <p:spPr bwMode="auto">
          <a:xfrm>
            <a:off x="7046248" y="2394318"/>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28">
            <a:extLst>
              <a:ext uri="{FF2B5EF4-FFF2-40B4-BE49-F238E27FC236}">
                <a16:creationId xmlns:a16="http://schemas.microsoft.com/office/drawing/2014/main" id="{E937C5B4-B384-4C6E-9BF9-8FEB9F735ED4}"/>
              </a:ext>
            </a:extLst>
          </p:cNvPr>
          <p:cNvSpPr>
            <a:spLocks noChangeShapeType="1"/>
          </p:cNvSpPr>
          <p:nvPr/>
        </p:nvSpPr>
        <p:spPr bwMode="auto">
          <a:xfrm>
            <a:off x="7429221" y="2420877"/>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28">
            <a:extLst>
              <a:ext uri="{FF2B5EF4-FFF2-40B4-BE49-F238E27FC236}">
                <a16:creationId xmlns:a16="http://schemas.microsoft.com/office/drawing/2014/main" id="{9FECD40B-EE53-4F84-AD5D-FC24F8B8DA9B}"/>
              </a:ext>
            </a:extLst>
          </p:cNvPr>
          <p:cNvSpPr>
            <a:spLocks noChangeShapeType="1"/>
          </p:cNvSpPr>
          <p:nvPr/>
        </p:nvSpPr>
        <p:spPr bwMode="auto">
          <a:xfrm>
            <a:off x="7894331" y="2475363"/>
            <a:ext cx="45176" cy="36872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对象 1">
            <a:extLst>
              <a:ext uri="{FF2B5EF4-FFF2-40B4-BE49-F238E27FC236}">
                <a16:creationId xmlns:a16="http://schemas.microsoft.com/office/drawing/2014/main" id="{6C782D33-6779-4E41-9342-33337179B751}"/>
              </a:ext>
            </a:extLst>
          </p:cNvPr>
          <p:cNvGraphicFramePr>
            <a:graphicFrameLocks noChangeAspect="1"/>
          </p:cNvGraphicFramePr>
          <p:nvPr>
            <p:extLst>
              <p:ext uri="{D42A27DB-BD31-4B8C-83A1-F6EECF244321}">
                <p14:modId xmlns:p14="http://schemas.microsoft.com/office/powerpoint/2010/main" val="2133507482"/>
              </p:ext>
            </p:extLst>
          </p:nvPr>
        </p:nvGraphicFramePr>
        <p:xfrm>
          <a:off x="7328914" y="5249692"/>
          <a:ext cx="1382343" cy="582039"/>
        </p:xfrm>
        <a:graphic>
          <a:graphicData uri="http://schemas.openxmlformats.org/presentationml/2006/ole">
            <mc:AlternateContent xmlns:mc="http://schemas.openxmlformats.org/markup-compatibility/2006">
              <mc:Choice xmlns:v="urn:schemas-microsoft-com:vml" Requires="v">
                <p:oleObj spid="_x0000_s25722" name="Equation" r:id="rId9" imgW="482400" imgH="203040" progId="Equation.DSMT4">
                  <p:embed/>
                </p:oleObj>
              </mc:Choice>
              <mc:Fallback>
                <p:oleObj name="Equation" r:id="rId9" imgW="482400" imgH="203040" progId="Equation.DSMT4">
                  <p:embed/>
                  <p:pic>
                    <p:nvPicPr>
                      <p:cNvPr id="0" name=""/>
                      <p:cNvPicPr/>
                      <p:nvPr/>
                    </p:nvPicPr>
                    <p:blipFill>
                      <a:blip r:embed="rId10"/>
                      <a:stretch>
                        <a:fillRect/>
                      </a:stretch>
                    </p:blipFill>
                    <p:spPr>
                      <a:xfrm>
                        <a:off x="7328914" y="5249692"/>
                        <a:ext cx="1382343" cy="582039"/>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A2EB37D1-6E33-48BD-90CC-A1C38E1D5454}"/>
              </a:ext>
            </a:extLst>
          </p:cNvPr>
          <p:cNvGraphicFramePr>
            <a:graphicFrameLocks noChangeAspect="1"/>
          </p:cNvGraphicFramePr>
          <p:nvPr>
            <p:extLst>
              <p:ext uri="{D42A27DB-BD31-4B8C-83A1-F6EECF244321}">
                <p14:modId xmlns:p14="http://schemas.microsoft.com/office/powerpoint/2010/main" val="1747419172"/>
              </p:ext>
            </p:extLst>
          </p:nvPr>
        </p:nvGraphicFramePr>
        <p:xfrm>
          <a:off x="3335338" y="5243513"/>
          <a:ext cx="1308100" cy="581025"/>
        </p:xfrm>
        <a:graphic>
          <a:graphicData uri="http://schemas.openxmlformats.org/presentationml/2006/ole">
            <mc:AlternateContent xmlns:mc="http://schemas.openxmlformats.org/markup-compatibility/2006">
              <mc:Choice xmlns:v="urn:schemas-microsoft-com:vml" Requires="v">
                <p:oleObj spid="_x0000_s25723" name="Equation" r:id="rId11" imgW="457200" imgH="203040" progId="Equation.DSMT4">
                  <p:embed/>
                </p:oleObj>
              </mc:Choice>
              <mc:Fallback>
                <p:oleObj name="Equation" r:id="rId11" imgW="457200" imgH="203040" progId="Equation.DSMT4">
                  <p:embed/>
                  <p:pic>
                    <p:nvPicPr>
                      <p:cNvPr id="2" name="对象 1">
                        <a:extLst>
                          <a:ext uri="{FF2B5EF4-FFF2-40B4-BE49-F238E27FC236}">
                            <a16:creationId xmlns:a16="http://schemas.microsoft.com/office/drawing/2014/main" id="{6C782D33-6779-4E41-9342-33337179B751}"/>
                          </a:ext>
                        </a:extLst>
                      </p:cNvPr>
                      <p:cNvPicPr/>
                      <p:nvPr/>
                    </p:nvPicPr>
                    <p:blipFill>
                      <a:blip r:embed="rId12"/>
                      <a:stretch>
                        <a:fillRect/>
                      </a:stretch>
                    </p:blipFill>
                    <p:spPr>
                      <a:xfrm>
                        <a:off x="3335338" y="5243513"/>
                        <a:ext cx="1308100" cy="5810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300" fill="hold"/>
                                        <p:tgtEl>
                                          <p:spTgt spid="205826"/>
                                        </p:tgtEl>
                                        <p:attrNameLst>
                                          <p:attrName>ppt_x</p:attrName>
                                        </p:attrNameLst>
                                      </p:cBhvr>
                                      <p:tavLst>
                                        <p:tav tm="0">
                                          <p:val>
                                            <p:strVal val="0-#ppt_w/2"/>
                                          </p:val>
                                        </p:tav>
                                        <p:tav tm="100000">
                                          <p:val>
                                            <p:strVal val="#ppt_x"/>
                                          </p:val>
                                        </p:tav>
                                      </p:tavLst>
                                    </p:anim>
                                    <p:anim calcmode="lin" valueType="num">
                                      <p:cBhvr additive="base">
                                        <p:cTn id="8" dur="300" fill="hold"/>
                                        <p:tgtEl>
                                          <p:spTgt spid="2058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39"/>
                                        </p:tgtEl>
                                        <p:attrNameLst>
                                          <p:attrName>style.visibility</p:attrName>
                                        </p:attrNameLst>
                                      </p:cBhvr>
                                      <p:to>
                                        <p:strVal val="visible"/>
                                      </p:to>
                                    </p:set>
                                    <p:anim calcmode="lin" valueType="num">
                                      <p:cBhvr additive="base">
                                        <p:cTn id="13" dur="500" fill="hold"/>
                                        <p:tgtEl>
                                          <p:spTgt spid="205839"/>
                                        </p:tgtEl>
                                        <p:attrNameLst>
                                          <p:attrName>ppt_x</p:attrName>
                                        </p:attrNameLst>
                                      </p:cBhvr>
                                      <p:tavLst>
                                        <p:tav tm="0">
                                          <p:val>
                                            <p:strVal val="0-#ppt_w/2"/>
                                          </p:val>
                                        </p:tav>
                                        <p:tav tm="100000">
                                          <p:val>
                                            <p:strVal val="#ppt_x"/>
                                          </p:val>
                                        </p:tav>
                                      </p:tavLst>
                                    </p:anim>
                                    <p:anim calcmode="lin" valueType="num">
                                      <p:cBhvr additive="base">
                                        <p:cTn id="14" dur="500" fill="hold"/>
                                        <p:tgtEl>
                                          <p:spTgt spid="2058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05834"/>
                                        </p:tgtEl>
                                        <p:attrNameLst>
                                          <p:attrName>style.visibility</p:attrName>
                                        </p:attrNameLst>
                                      </p:cBhvr>
                                      <p:to>
                                        <p:strVal val="visible"/>
                                      </p:to>
                                    </p:set>
                                    <p:animEffect transition="in" filter="blinds(horizontal)">
                                      <p:cBhvr>
                                        <p:cTn id="19" dur="500"/>
                                        <p:tgtEl>
                                          <p:spTgt spid="205834"/>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058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5827"/>
                                        </p:tgtEl>
                                        <p:attrNameLst>
                                          <p:attrName>style.visibility</p:attrName>
                                        </p:attrNameLst>
                                      </p:cBhvr>
                                      <p:to>
                                        <p:strVal val="visible"/>
                                      </p:to>
                                    </p:set>
                                    <p:anim calcmode="lin" valueType="num">
                                      <p:cBhvr additive="base">
                                        <p:cTn id="27" dur="500" fill="hold"/>
                                        <p:tgtEl>
                                          <p:spTgt spid="205827"/>
                                        </p:tgtEl>
                                        <p:attrNameLst>
                                          <p:attrName>ppt_x</p:attrName>
                                        </p:attrNameLst>
                                      </p:cBhvr>
                                      <p:tavLst>
                                        <p:tav tm="0">
                                          <p:val>
                                            <p:strVal val="#ppt_x"/>
                                          </p:val>
                                        </p:tav>
                                        <p:tav tm="100000">
                                          <p:val>
                                            <p:strVal val="#ppt_x"/>
                                          </p:val>
                                        </p:tav>
                                      </p:tavLst>
                                    </p:anim>
                                    <p:anim calcmode="lin" valueType="num">
                                      <p:cBhvr additive="base">
                                        <p:cTn id="28" dur="500" fill="hold"/>
                                        <p:tgtEl>
                                          <p:spTgt spid="20582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205835"/>
                                        </p:tgtEl>
                                        <p:attrNameLst>
                                          <p:attrName>style.visibility</p:attrName>
                                        </p:attrNameLst>
                                      </p:cBhvr>
                                      <p:to>
                                        <p:strVal val="visible"/>
                                      </p:to>
                                    </p:set>
                                    <p:animEffect transition="in" filter="wedge">
                                      <p:cBhvr>
                                        <p:cTn id="51" dur="2000"/>
                                        <p:tgtEl>
                                          <p:spTgt spid="205835"/>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05830"/>
                                        </p:tgtEl>
                                        <p:attrNameLst>
                                          <p:attrName>style.visibility</p:attrName>
                                        </p:attrNameLst>
                                      </p:cBhvr>
                                      <p:to>
                                        <p:strVal val="visible"/>
                                      </p:to>
                                    </p:set>
                                    <p:anim calcmode="lin" valueType="num">
                                      <p:cBhvr additive="base">
                                        <p:cTn id="56" dur="500" fill="hold"/>
                                        <p:tgtEl>
                                          <p:spTgt spid="205830"/>
                                        </p:tgtEl>
                                        <p:attrNameLst>
                                          <p:attrName>ppt_x</p:attrName>
                                        </p:attrNameLst>
                                      </p:cBhvr>
                                      <p:tavLst>
                                        <p:tav tm="0">
                                          <p:val>
                                            <p:strVal val="#ppt_x"/>
                                          </p:val>
                                        </p:tav>
                                        <p:tav tm="100000">
                                          <p:val>
                                            <p:strVal val="#ppt_x"/>
                                          </p:val>
                                        </p:tav>
                                      </p:tavLst>
                                    </p:anim>
                                    <p:anim calcmode="lin" valueType="num">
                                      <p:cBhvr additive="base">
                                        <p:cTn id="57" dur="500" fill="hold"/>
                                        <p:tgtEl>
                                          <p:spTgt spid="20583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058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5841"/>
                                        </p:tgtEl>
                                        <p:attrNameLst>
                                          <p:attrName>style.visibility</p:attrName>
                                        </p:attrNameLst>
                                      </p:cBhvr>
                                      <p:to>
                                        <p:strVal val="visible"/>
                                      </p:to>
                                    </p:set>
                                    <p:animEffect transition="in" filter="blinds(horizontal)">
                                      <p:cBhvr>
                                        <p:cTn id="66" dur="500"/>
                                        <p:tgtEl>
                                          <p:spTgt spid="20584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nodeType="clickEffect">
                                  <p:stCondLst>
                                    <p:cond delay="0"/>
                                  </p:stCondLst>
                                  <p:childTnLst>
                                    <p:set>
                                      <p:cBhvr>
                                        <p:cTn id="70" dur="1" fill="hold">
                                          <p:stCondLst>
                                            <p:cond delay="0"/>
                                          </p:stCondLst>
                                        </p:cTn>
                                        <p:tgtEl>
                                          <p:spTgt spid="205860"/>
                                        </p:tgtEl>
                                        <p:attrNameLst>
                                          <p:attrName>style.visibility</p:attrName>
                                        </p:attrNameLst>
                                      </p:cBhvr>
                                      <p:to>
                                        <p:strVal val="visible"/>
                                      </p:to>
                                    </p:set>
                                    <p:animEffect transition="in" filter="strips(downRight)">
                                      <p:cBhvr>
                                        <p:cTn id="71" dur="2000"/>
                                        <p:tgtEl>
                                          <p:spTgt spid="20586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205854"/>
                                        </p:tgtEl>
                                        <p:attrNameLst>
                                          <p:attrName>style.visibility</p:attrName>
                                        </p:attrNameLst>
                                      </p:cBhvr>
                                      <p:to>
                                        <p:strVal val="visible"/>
                                      </p:to>
                                    </p:set>
                                    <p:anim calcmode="lin" valueType="num">
                                      <p:cBhvr additive="base">
                                        <p:cTn id="76" dur="500" fill="hold"/>
                                        <p:tgtEl>
                                          <p:spTgt spid="205854"/>
                                        </p:tgtEl>
                                        <p:attrNameLst>
                                          <p:attrName>ppt_x</p:attrName>
                                        </p:attrNameLst>
                                      </p:cBhvr>
                                      <p:tavLst>
                                        <p:tav tm="0">
                                          <p:val>
                                            <p:strVal val="#ppt_x"/>
                                          </p:val>
                                        </p:tav>
                                        <p:tav tm="100000">
                                          <p:val>
                                            <p:strVal val="#ppt_x"/>
                                          </p:val>
                                        </p:tav>
                                      </p:tavLst>
                                    </p:anim>
                                    <p:anim calcmode="lin" valueType="num">
                                      <p:cBhvr additive="base">
                                        <p:cTn id="77" dur="500" fill="hold"/>
                                        <p:tgtEl>
                                          <p:spTgt spid="20585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0585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blinds(horizontal)">
                                      <p:cBhvr>
                                        <p:cTn id="90" dur="500"/>
                                        <p:tgtEl>
                                          <p:spTgt spid="38"/>
                                        </p:tgtEl>
                                      </p:cBhvr>
                                    </p:animEffect>
                                  </p:childTnLst>
                                </p:cTn>
                              </p:par>
                            </p:childTnLst>
                          </p:cTn>
                        </p:par>
                        <p:par>
                          <p:cTn id="91" fill="hold">
                            <p:stCondLst>
                              <p:cond delay="500"/>
                            </p:stCondLst>
                            <p:childTnLst>
                              <p:par>
                                <p:cTn id="92" presetID="1" presetClass="entr" presetSubtype="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ppt_x"/>
                                          </p:val>
                                        </p:tav>
                                        <p:tav tm="100000">
                                          <p:val>
                                            <p:strVal val="#ppt_x"/>
                                          </p:val>
                                        </p:tav>
                                      </p:tavLst>
                                    </p:anim>
                                    <p:anim calcmode="lin" valueType="num">
                                      <p:cBhvr additive="base">
                                        <p:cTn id="99" dur="500" fill="hold"/>
                                        <p:tgtEl>
                                          <p:spTgt spid="31"/>
                                        </p:tgtEl>
                                        <p:attrNameLst>
                                          <p:attrName>ppt_y</p:attrName>
                                        </p:attrNameLst>
                                      </p:cBhvr>
                                      <p:tavLst>
                                        <p:tav tm="0">
                                          <p:val>
                                            <p:strVal val="1+#ppt_h/2"/>
                                          </p:val>
                                        </p:tav>
                                        <p:tav tm="100000">
                                          <p:val>
                                            <p:strVal val="#ppt_y"/>
                                          </p:val>
                                        </p:tav>
                                      </p:tavLst>
                                    </p:anim>
                                  </p:childTnLst>
                                </p:cTn>
                              </p:par>
                            </p:childTnLst>
                          </p:cTn>
                        </p:par>
                        <p:par>
                          <p:cTn id="100" fill="hold">
                            <p:stCondLst>
                              <p:cond delay="500"/>
                            </p:stCondLst>
                            <p:childTnLst>
                              <p:par>
                                <p:cTn id="101" presetID="1" presetClass="entr" presetSubtype="0" fill="hold" nodeType="after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par>
                          <p:cTn id="103" fill="hold">
                            <p:stCondLst>
                              <p:cond delay="500"/>
                            </p:stCondLst>
                            <p:childTnLst>
                              <p:par>
                                <p:cTn id="104" presetID="1" presetClass="entr" presetSubtype="0" fill="hold" nodeType="afterEffect">
                                  <p:stCondLst>
                                    <p:cond delay="0"/>
                                  </p:stCondLst>
                                  <p:childTnLst>
                                    <p:set>
                                      <p:cBhvr>
                                        <p:cTn id="105" dur="1" fill="hold">
                                          <p:stCondLst>
                                            <p:cond delay="0"/>
                                          </p:stCondLst>
                                        </p:cTn>
                                        <p:tgtEl>
                                          <p:spTgt spid="57"/>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par>
                          <p:cTn id="109" fill="hold">
                            <p:stCondLst>
                              <p:cond delay="500"/>
                            </p:stCondLst>
                            <p:childTnLst>
                              <p:par>
                                <p:cTn id="110" presetID="1" presetClass="entr" presetSubtype="0" fill="hold" nodeType="afterEffect">
                                  <p:stCondLst>
                                    <p:cond delay="0"/>
                                  </p:stCondLst>
                                  <p:childTnLst>
                                    <p:set>
                                      <p:cBhvr>
                                        <p:cTn id="111" dur="1" fill="hold">
                                          <p:stCondLst>
                                            <p:cond delay="0"/>
                                          </p:stCondLst>
                                        </p:cTn>
                                        <p:tgtEl>
                                          <p:spTgt spid="59"/>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childTnLst>
                          </p:cTn>
                        </p:par>
                        <p:par>
                          <p:cTn id="115" fill="hold">
                            <p:stCondLst>
                              <p:cond delay="500"/>
                            </p:stCondLst>
                            <p:childTnLst>
                              <p:par>
                                <p:cTn id="116" presetID="1" presetClass="entr" presetSubtype="0" fill="hold" nodeType="afterEffect">
                                  <p:stCondLst>
                                    <p:cond delay="0"/>
                                  </p:stCondLst>
                                  <p:childTnLst>
                                    <p:set>
                                      <p:cBhvr>
                                        <p:cTn id="117" dur="1" fill="hold">
                                          <p:stCondLst>
                                            <p:cond delay="0"/>
                                          </p:stCondLst>
                                        </p:cTn>
                                        <p:tgtEl>
                                          <p:spTgt spid="5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0" presetClass="entr" presetSubtype="0" fill="hold"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wedge">
                                      <p:cBhvr>
                                        <p:cTn id="122" dur="20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34"/>
                                        </p:tgtEl>
                                        <p:attrNameLst>
                                          <p:attrName>style.visibility</p:attrName>
                                        </p:attrNameLst>
                                      </p:cBhvr>
                                      <p:to>
                                        <p:strVal val="visible"/>
                                      </p:to>
                                    </p:set>
                                    <p:anim calcmode="lin" valueType="num">
                                      <p:cBhvr additive="base">
                                        <p:cTn id="127" dur="500" fill="hold"/>
                                        <p:tgtEl>
                                          <p:spTgt spid="34"/>
                                        </p:tgtEl>
                                        <p:attrNameLst>
                                          <p:attrName>ppt_x</p:attrName>
                                        </p:attrNameLst>
                                      </p:cBhvr>
                                      <p:tavLst>
                                        <p:tav tm="0">
                                          <p:val>
                                            <p:strVal val="#ppt_x"/>
                                          </p:val>
                                        </p:tav>
                                        <p:tav tm="100000">
                                          <p:val>
                                            <p:strVal val="#ppt_x"/>
                                          </p:val>
                                        </p:tav>
                                      </p:tavLst>
                                    </p:anim>
                                    <p:anim calcmode="lin" valueType="num">
                                      <p:cBhvr additive="base">
                                        <p:cTn id="12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45"/>
                                        </p:tgtEl>
                                        <p:attrNameLst>
                                          <p:attrName>style.visibility</p:attrName>
                                        </p:attrNameLst>
                                      </p:cBhvr>
                                      <p:to>
                                        <p:strVal val="visible"/>
                                      </p:to>
                                    </p:set>
                                    <p:anim calcmode="lin" valueType="num">
                                      <p:cBhvr additive="base">
                                        <p:cTn id="137" dur="500" fill="hold"/>
                                        <p:tgtEl>
                                          <p:spTgt spid="45"/>
                                        </p:tgtEl>
                                        <p:attrNameLst>
                                          <p:attrName>ppt_x</p:attrName>
                                        </p:attrNameLst>
                                      </p:cBhvr>
                                      <p:tavLst>
                                        <p:tav tm="0">
                                          <p:val>
                                            <p:strVal val="#ppt_x"/>
                                          </p:val>
                                        </p:tav>
                                        <p:tav tm="100000">
                                          <p:val>
                                            <p:strVal val="#ppt_x"/>
                                          </p:val>
                                        </p:tav>
                                      </p:tavLst>
                                    </p:anim>
                                    <p:anim calcmode="lin" valueType="num">
                                      <p:cBhvr additive="base">
                                        <p:cTn id="13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0586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586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0586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0586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20586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0584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p:bldP spid="205839" grpId="0" animBg="1" autoUpdateAnimBg="0"/>
      <p:bldP spid="205840" grpId="0"/>
      <p:bldP spid="205841" grpId="0"/>
      <p:bldP spid="205851" grpId="0"/>
      <p:bldP spid="205858" grpId="0"/>
      <p:bldP spid="205861" grpId="0" animBg="1"/>
      <p:bldP spid="205862" grpId="0" animBg="1"/>
      <p:bldP spid="205863" grpId="0" animBg="1"/>
      <p:bldP spid="205864" grpId="0" animBg="1"/>
      <p:bldP spid="205865" grpId="0" animBg="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a:extLst>
              <a:ext uri="{FF2B5EF4-FFF2-40B4-BE49-F238E27FC236}">
                <a16:creationId xmlns:a16="http://schemas.microsoft.com/office/drawing/2014/main" id="{2DB6BC9F-BC26-47AA-89A6-B7680DA9CC64}"/>
              </a:ext>
            </a:extLst>
          </p:cNvPr>
          <p:cNvSpPr txBox="1">
            <a:spLocks noChangeArrowheads="1"/>
          </p:cNvSpPr>
          <p:nvPr/>
        </p:nvSpPr>
        <p:spPr bwMode="auto">
          <a:xfrm>
            <a:off x="762000" y="990600"/>
            <a:ext cx="4433888"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电感元件定义定义</a:t>
            </a:r>
          </a:p>
        </p:txBody>
      </p:sp>
      <p:sp>
        <p:nvSpPr>
          <p:cNvPr id="206853" name="Rectangle 5">
            <a:extLst>
              <a:ext uri="{FF2B5EF4-FFF2-40B4-BE49-F238E27FC236}">
                <a16:creationId xmlns:a16="http://schemas.microsoft.com/office/drawing/2014/main" id="{4BA90912-7626-49CD-95DF-503E6A27045F}"/>
              </a:ext>
            </a:extLst>
          </p:cNvPr>
          <p:cNvSpPr>
            <a:spLocks noChangeArrowheads="1"/>
          </p:cNvSpPr>
          <p:nvPr/>
        </p:nvSpPr>
        <p:spPr bwMode="auto">
          <a:xfrm>
            <a:off x="609600" y="1600200"/>
            <a:ext cx="80756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储存磁能的两端元件。任何时刻，其特性可用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平面上的一条曲线来描述。</a:t>
            </a:r>
          </a:p>
        </p:txBody>
      </p:sp>
      <p:grpSp>
        <p:nvGrpSpPr>
          <p:cNvPr id="206854" name="Group 6">
            <a:extLst>
              <a:ext uri="{FF2B5EF4-FFF2-40B4-BE49-F238E27FC236}">
                <a16:creationId xmlns:a16="http://schemas.microsoft.com/office/drawing/2014/main" id="{5E6B3144-3D17-44BF-BDF9-0EBB96228467}"/>
              </a:ext>
            </a:extLst>
          </p:cNvPr>
          <p:cNvGrpSpPr>
            <a:grpSpLocks/>
          </p:cNvGrpSpPr>
          <p:nvPr/>
        </p:nvGrpSpPr>
        <p:grpSpPr bwMode="auto">
          <a:xfrm>
            <a:off x="1143000" y="3200400"/>
            <a:ext cx="2808288" cy="2592388"/>
            <a:chOff x="3833" y="2341"/>
            <a:chExt cx="1542" cy="1542"/>
          </a:xfrm>
        </p:grpSpPr>
        <p:sp>
          <p:nvSpPr>
            <p:cNvPr id="26632" name="Text Box 7">
              <a:extLst>
                <a:ext uri="{FF2B5EF4-FFF2-40B4-BE49-F238E27FC236}">
                  <a16:creationId xmlns:a16="http://schemas.microsoft.com/office/drawing/2014/main" id="{FEE292A2-9BEA-457F-8F8B-D0B77B59D9B2}"/>
                </a:ext>
              </a:extLst>
            </p:cNvPr>
            <p:cNvSpPr txBox="1">
              <a:spLocks noChangeArrowheads="1"/>
            </p:cNvSpPr>
            <p:nvPr/>
          </p:nvSpPr>
          <p:spPr bwMode="auto">
            <a:xfrm>
              <a:off x="5058" y="2931"/>
              <a:ext cx="3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6633" name="Line 8">
              <a:extLst>
                <a:ext uri="{FF2B5EF4-FFF2-40B4-BE49-F238E27FC236}">
                  <a16:creationId xmlns:a16="http://schemas.microsoft.com/office/drawing/2014/main" id="{8CBDF125-900E-48B8-81A9-0AAB9D796177}"/>
                </a:ext>
              </a:extLst>
            </p:cNvPr>
            <p:cNvSpPr>
              <a:spLocks noChangeShapeType="1"/>
            </p:cNvSpPr>
            <p:nvPr/>
          </p:nvSpPr>
          <p:spPr bwMode="auto">
            <a:xfrm>
              <a:off x="3924" y="3112"/>
              <a:ext cx="1134"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4" name="Line 9">
              <a:extLst>
                <a:ext uri="{FF2B5EF4-FFF2-40B4-BE49-F238E27FC236}">
                  <a16:creationId xmlns:a16="http://schemas.microsoft.com/office/drawing/2014/main" id="{DAF49998-F80E-463C-BAFE-CC492D4E2CE1}"/>
                </a:ext>
              </a:extLst>
            </p:cNvPr>
            <p:cNvSpPr>
              <a:spLocks noChangeShapeType="1"/>
            </p:cNvSpPr>
            <p:nvPr/>
          </p:nvSpPr>
          <p:spPr bwMode="auto">
            <a:xfrm>
              <a:off x="4423" y="2477"/>
              <a:ext cx="46" cy="1406"/>
            </a:xfrm>
            <a:prstGeom prst="line">
              <a:avLst/>
            </a:prstGeom>
            <a:noFill/>
            <a:ln w="28575" cap="sq">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5" name="Text Box 10">
              <a:extLst>
                <a:ext uri="{FF2B5EF4-FFF2-40B4-BE49-F238E27FC236}">
                  <a16:creationId xmlns:a16="http://schemas.microsoft.com/office/drawing/2014/main" id="{172C7F62-601B-400B-90F7-5E924CA88525}"/>
                </a:ext>
              </a:extLst>
            </p:cNvPr>
            <p:cNvSpPr txBox="1">
              <a:spLocks noChangeArrowheads="1"/>
            </p:cNvSpPr>
            <p:nvPr/>
          </p:nvSpPr>
          <p:spPr bwMode="auto">
            <a:xfrm>
              <a:off x="4423" y="2341"/>
              <a:ext cx="31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6636" name="Freeform 11">
              <a:extLst>
                <a:ext uri="{FF2B5EF4-FFF2-40B4-BE49-F238E27FC236}">
                  <a16:creationId xmlns:a16="http://schemas.microsoft.com/office/drawing/2014/main" id="{A35BDB72-1E94-4783-ABD4-F2057B5FB689}"/>
                </a:ext>
              </a:extLst>
            </p:cNvPr>
            <p:cNvSpPr>
              <a:spLocks/>
            </p:cNvSpPr>
            <p:nvPr/>
          </p:nvSpPr>
          <p:spPr bwMode="auto">
            <a:xfrm>
              <a:off x="3833" y="2522"/>
              <a:ext cx="1179" cy="862"/>
            </a:xfrm>
            <a:custGeom>
              <a:avLst/>
              <a:gdLst>
                <a:gd name="T0" fmla="*/ 0 w 1043"/>
                <a:gd name="T1" fmla="*/ 1215 h 726"/>
                <a:gd name="T2" fmla="*/ 656 w 1043"/>
                <a:gd name="T3" fmla="*/ 988 h 726"/>
                <a:gd name="T4" fmla="*/ 1507 w 1043"/>
                <a:gd name="T5" fmla="*/ 0 h 726"/>
                <a:gd name="T6" fmla="*/ 0 60000 65536"/>
                <a:gd name="T7" fmla="*/ 0 60000 65536"/>
                <a:gd name="T8" fmla="*/ 0 60000 65536"/>
              </a:gdLst>
              <a:ahLst/>
              <a:cxnLst>
                <a:cxn ang="T6">
                  <a:pos x="T0" y="T1"/>
                </a:cxn>
                <a:cxn ang="T7">
                  <a:pos x="T2" y="T3"/>
                </a:cxn>
                <a:cxn ang="T8">
                  <a:pos x="T4" y="T5"/>
                </a:cxn>
              </a:cxnLst>
              <a:rect l="0" t="0" r="r" b="b"/>
              <a:pathLst>
                <a:path w="1043" h="726">
                  <a:moveTo>
                    <a:pt x="0" y="726"/>
                  </a:moveTo>
                  <a:cubicBezTo>
                    <a:pt x="140" y="718"/>
                    <a:pt x="280" y="711"/>
                    <a:pt x="454" y="590"/>
                  </a:cubicBezTo>
                  <a:cubicBezTo>
                    <a:pt x="628" y="469"/>
                    <a:pt x="945" y="98"/>
                    <a:pt x="1043" y="0"/>
                  </a:cubicBezTo>
                </a:path>
              </a:pathLst>
            </a:custGeom>
            <a:noFill/>
            <a:ln w="38100" cap="sq"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6866" name="AutoShape 18" descr="羊皮纸">
            <a:extLst>
              <a:ext uri="{FF2B5EF4-FFF2-40B4-BE49-F238E27FC236}">
                <a16:creationId xmlns:a16="http://schemas.microsoft.com/office/drawing/2014/main" id="{3DBCA4CA-960B-47CB-8182-BB969368321A}"/>
              </a:ext>
            </a:extLst>
          </p:cNvPr>
          <p:cNvSpPr>
            <a:spLocks noChangeArrowheads="1"/>
          </p:cNvSpPr>
          <p:nvPr/>
        </p:nvSpPr>
        <p:spPr bwMode="auto">
          <a:xfrm rot="10815037" flipV="1">
            <a:off x="3581400" y="4953000"/>
            <a:ext cx="2422525" cy="954088"/>
          </a:xfrm>
          <a:prstGeom prst="curvedUpArrow">
            <a:avLst>
              <a:gd name="adj1" fmla="val 11638"/>
              <a:gd name="adj2" fmla="val 68603"/>
              <a:gd name="adj3" fmla="val 33333"/>
            </a:avLst>
          </a:prstGeom>
          <a:blipFill dpi="0" rotWithShape="1">
            <a:blip r:embed="rId2"/>
            <a:srcRect/>
            <a:tile tx="0" ty="0" sx="100000" sy="100000" flip="none" algn="tl"/>
          </a:blipFill>
          <a:ln>
            <a:noFill/>
          </a:ln>
          <a:effectLst>
            <a:prstShdw prst="shdw17" dist="17961" dir="2700000">
              <a:schemeClr val="bg2"/>
            </a:prstShdw>
          </a:effectLst>
          <a:extLst>
            <a:ext uri="{91240B29-F687-4F45-9708-019B960494DF}">
              <a14:hiddenLine xmlns:a14="http://schemas.microsoft.com/office/drawing/2010/main" w="28575" cap="sq">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韦安</a:t>
            </a:r>
          </a:p>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特性</a:t>
            </a:r>
          </a:p>
        </p:txBody>
      </p:sp>
      <p:sp>
        <p:nvSpPr>
          <p:cNvPr id="206867" name="Text Box 19" descr="斜纹布">
            <a:extLst>
              <a:ext uri="{FF2B5EF4-FFF2-40B4-BE49-F238E27FC236}">
                <a16:creationId xmlns:a16="http://schemas.microsoft.com/office/drawing/2014/main" id="{9503D36B-EF4F-40E9-9E61-726C0A0D4475}"/>
              </a:ext>
            </a:extLst>
          </p:cNvPr>
          <p:cNvSpPr txBox="1">
            <a:spLocks noChangeArrowheads="1"/>
          </p:cNvSpPr>
          <p:nvPr/>
        </p:nvSpPr>
        <p:spPr bwMode="auto">
          <a:xfrm>
            <a:off x="2286000" y="4495800"/>
            <a:ext cx="576263"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206871" name="Text Box 23" descr="斜纹布">
            <a:extLst>
              <a:ext uri="{FF2B5EF4-FFF2-40B4-BE49-F238E27FC236}">
                <a16:creationId xmlns:a16="http://schemas.microsoft.com/office/drawing/2014/main" id="{6C43E8C1-B209-4F32-8B0B-262A0FA181A3}"/>
              </a:ext>
            </a:extLst>
          </p:cNvPr>
          <p:cNvSpPr txBox="1">
            <a:spLocks noChangeArrowheads="1"/>
          </p:cNvSpPr>
          <p:nvPr/>
        </p:nvSpPr>
        <p:spPr bwMode="auto">
          <a:xfrm>
            <a:off x="4419600" y="3581400"/>
            <a:ext cx="3241675" cy="7620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4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 </a:t>
            </a:r>
            <a:r>
              <a:rPr lang="en-US" altLang="zh-CN" sz="4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44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lang="en-US" altLang="zh-CN" sz="4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0-#ppt_w/2"/>
                                          </p:val>
                                        </p:tav>
                                        <p:tav tm="100000">
                                          <p:val>
                                            <p:strVal val="#ppt_x"/>
                                          </p:val>
                                        </p:tav>
                                      </p:tavLst>
                                    </p:anim>
                                    <p:anim calcmode="lin" valueType="num">
                                      <p:cBhvr additive="base">
                                        <p:cTn id="8" dur="500" fill="hold"/>
                                        <p:tgtEl>
                                          <p:spTgt spid="2068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6866"/>
                                        </p:tgtEl>
                                        <p:attrNameLst>
                                          <p:attrName>style.visibility</p:attrName>
                                        </p:attrNameLst>
                                      </p:cBhvr>
                                      <p:to>
                                        <p:strVal val="visible"/>
                                      </p:to>
                                    </p:set>
                                  </p:childTnLst>
                                </p:cTn>
                              </p:par>
                            </p:childTnLst>
                          </p:cTn>
                        </p:par>
                        <p:par>
                          <p:cTn id="13" fill="hold" nodeType="afterGroup">
                            <p:stCondLst>
                              <p:cond delay="0"/>
                            </p:stCondLst>
                            <p:childTnLst>
                              <p:par>
                                <p:cTn id="14" presetID="20" presetClass="entr" presetSubtype="0" fill="hold" nodeType="afterEffect">
                                  <p:stCondLst>
                                    <p:cond delay="0"/>
                                  </p:stCondLst>
                                  <p:childTnLst>
                                    <p:set>
                                      <p:cBhvr>
                                        <p:cTn id="15" dur="1" fill="hold">
                                          <p:stCondLst>
                                            <p:cond delay="0"/>
                                          </p:stCondLst>
                                        </p:cTn>
                                        <p:tgtEl>
                                          <p:spTgt spid="206854"/>
                                        </p:tgtEl>
                                        <p:attrNameLst>
                                          <p:attrName>style.visibility</p:attrName>
                                        </p:attrNameLst>
                                      </p:cBhvr>
                                      <p:to>
                                        <p:strVal val="visible"/>
                                      </p:to>
                                    </p:set>
                                    <p:animEffect transition="in" filter="wedge">
                                      <p:cBhvr>
                                        <p:cTn id="16" dur="2000"/>
                                        <p:tgtEl>
                                          <p:spTgt spid="206854"/>
                                        </p:tgtEl>
                                      </p:cBhvr>
                                    </p:animEffect>
                                  </p:childTnLst>
                                </p:cTn>
                              </p:par>
                            </p:childTnLst>
                          </p:cTn>
                        </p:par>
                        <p:par>
                          <p:cTn id="17" fill="hold" nodeType="afterGroup">
                            <p:stCondLst>
                              <p:cond delay="2000"/>
                            </p:stCondLst>
                            <p:childTnLst>
                              <p:par>
                                <p:cTn id="18" presetID="3" presetClass="entr" presetSubtype="10" fill="hold" grpId="0" nodeType="afterEffect">
                                  <p:stCondLst>
                                    <p:cond delay="0"/>
                                  </p:stCondLst>
                                  <p:childTnLst>
                                    <p:set>
                                      <p:cBhvr>
                                        <p:cTn id="19" dur="1" fill="hold">
                                          <p:stCondLst>
                                            <p:cond delay="0"/>
                                          </p:stCondLst>
                                        </p:cTn>
                                        <p:tgtEl>
                                          <p:spTgt spid="206867"/>
                                        </p:tgtEl>
                                        <p:attrNameLst>
                                          <p:attrName>style.visibility</p:attrName>
                                        </p:attrNameLst>
                                      </p:cBhvr>
                                      <p:to>
                                        <p:strVal val="visible"/>
                                      </p:to>
                                    </p:set>
                                    <p:animEffect transition="in" filter="blinds(horizontal)">
                                      <p:cBhvr>
                                        <p:cTn id="20" dur="500"/>
                                        <p:tgtEl>
                                          <p:spTgt spid="2068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6871"/>
                                        </p:tgtEl>
                                        <p:attrNameLst>
                                          <p:attrName>style.visibility</p:attrName>
                                        </p:attrNameLst>
                                      </p:cBhvr>
                                      <p:to>
                                        <p:strVal val="visible"/>
                                      </p:to>
                                    </p:set>
                                    <p:animEffect transition="in" filter="blinds(horizontal)">
                                      <p:cBhvr>
                                        <p:cTn id="25" dur="500"/>
                                        <p:tgtEl>
                                          <p:spTgt spid="20687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6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3" grpId="0"/>
      <p:bldP spid="206866" grpId="0" animBg="1"/>
      <p:bldP spid="206867" grpId="0"/>
      <p:bldP spid="2068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742DD259-A8A0-4C88-B4EE-AFC65FC37B58}"/>
              </a:ext>
            </a:extLst>
          </p:cNvPr>
          <p:cNvSpPr txBox="1">
            <a:spLocks noChangeArrowheads="1"/>
          </p:cNvSpPr>
          <p:nvPr/>
        </p:nvSpPr>
        <p:spPr bwMode="auto">
          <a:xfrm>
            <a:off x="827088" y="1341438"/>
            <a:ext cx="763270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任何时刻，通过电感元件的电流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与其磁链</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成正比。 </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特性为过原点的直线。</a:t>
            </a:r>
          </a:p>
        </p:txBody>
      </p:sp>
      <p:sp>
        <p:nvSpPr>
          <p:cNvPr id="207875" name="Text Box 3">
            <a:extLst>
              <a:ext uri="{FF2B5EF4-FFF2-40B4-BE49-F238E27FC236}">
                <a16:creationId xmlns:a16="http://schemas.microsoft.com/office/drawing/2014/main" id="{AB61F0F9-589E-43C2-9BEC-C0F4DD833A49}"/>
              </a:ext>
            </a:extLst>
          </p:cNvPr>
          <p:cNvSpPr txBox="1">
            <a:spLocks noChangeArrowheads="1"/>
          </p:cNvSpPr>
          <p:nvPr/>
        </p:nvSpPr>
        <p:spPr bwMode="auto">
          <a:xfrm>
            <a:off x="533400" y="914400"/>
            <a:ext cx="5903913"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线性时不变电感元件</a:t>
            </a:r>
          </a:p>
        </p:txBody>
      </p:sp>
      <p:graphicFrame>
        <p:nvGraphicFramePr>
          <p:cNvPr id="207876" name="Object 4">
            <a:extLst>
              <a:ext uri="{FF2B5EF4-FFF2-40B4-BE49-F238E27FC236}">
                <a16:creationId xmlns:a16="http://schemas.microsoft.com/office/drawing/2014/main" id="{53692752-F711-4358-8ACE-01BE189FFDE4}"/>
              </a:ext>
            </a:extLst>
          </p:cNvPr>
          <p:cNvGraphicFramePr>
            <a:graphicFrameLocks noChangeAspect="1"/>
          </p:cNvGraphicFramePr>
          <p:nvPr/>
        </p:nvGraphicFramePr>
        <p:xfrm>
          <a:off x="1368425" y="2852738"/>
          <a:ext cx="2733675" cy="638175"/>
        </p:xfrm>
        <a:graphic>
          <a:graphicData uri="http://schemas.openxmlformats.org/presentationml/2006/ole">
            <mc:AlternateContent xmlns:mc="http://schemas.openxmlformats.org/markup-compatibility/2006">
              <mc:Choice xmlns:v="urn:schemas-microsoft-com:vml" Requires="v">
                <p:oleObj spid="_x0000_s27698" name="公式" r:id="rId3" imgW="952585" imgH="200230" progId="Equation.3">
                  <p:embed/>
                </p:oleObj>
              </mc:Choice>
              <mc:Fallback>
                <p:oleObj name="公式" r:id="rId3" imgW="952585" imgH="2002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2852738"/>
                        <a:ext cx="27336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7877" name="Group 5">
            <a:extLst>
              <a:ext uri="{FF2B5EF4-FFF2-40B4-BE49-F238E27FC236}">
                <a16:creationId xmlns:a16="http://schemas.microsoft.com/office/drawing/2014/main" id="{5BCAB2E6-5DA1-47BB-A11C-8C17B49536A7}"/>
              </a:ext>
            </a:extLst>
          </p:cNvPr>
          <p:cNvGrpSpPr>
            <a:grpSpLocks/>
          </p:cNvGrpSpPr>
          <p:nvPr/>
        </p:nvGrpSpPr>
        <p:grpSpPr bwMode="auto">
          <a:xfrm>
            <a:off x="4787900" y="2797175"/>
            <a:ext cx="2447925" cy="2863850"/>
            <a:chOff x="3878" y="1035"/>
            <a:chExt cx="1406" cy="1681"/>
          </a:xfrm>
        </p:grpSpPr>
        <p:grpSp>
          <p:nvGrpSpPr>
            <p:cNvPr id="27655" name="Group 6">
              <a:extLst>
                <a:ext uri="{FF2B5EF4-FFF2-40B4-BE49-F238E27FC236}">
                  <a16:creationId xmlns:a16="http://schemas.microsoft.com/office/drawing/2014/main" id="{29248EE8-5EE7-4FC4-A829-C78CC96710B4}"/>
                </a:ext>
              </a:extLst>
            </p:cNvPr>
            <p:cNvGrpSpPr>
              <a:grpSpLocks/>
            </p:cNvGrpSpPr>
            <p:nvPr/>
          </p:nvGrpSpPr>
          <p:grpSpPr bwMode="auto">
            <a:xfrm>
              <a:off x="3878" y="1209"/>
              <a:ext cx="1406" cy="1507"/>
              <a:chOff x="336" y="1872"/>
              <a:chExt cx="1056" cy="1104"/>
            </a:xfrm>
          </p:grpSpPr>
          <p:sp>
            <p:nvSpPr>
              <p:cNvPr id="27662" name="Line 7">
                <a:extLst>
                  <a:ext uri="{FF2B5EF4-FFF2-40B4-BE49-F238E27FC236}">
                    <a16:creationId xmlns:a16="http://schemas.microsoft.com/office/drawing/2014/main" id="{4E979259-7894-4315-9726-E9609407D47B}"/>
                  </a:ext>
                </a:extLst>
              </p:cNvPr>
              <p:cNvSpPr>
                <a:spLocks noChangeShapeType="1"/>
              </p:cNvSpPr>
              <p:nvPr/>
            </p:nvSpPr>
            <p:spPr bwMode="auto">
              <a:xfrm>
                <a:off x="336" y="2544"/>
                <a:ext cx="105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Line 8">
                <a:extLst>
                  <a:ext uri="{FF2B5EF4-FFF2-40B4-BE49-F238E27FC236}">
                    <a16:creationId xmlns:a16="http://schemas.microsoft.com/office/drawing/2014/main" id="{7728D381-F380-4E90-B897-60201AACC8D4}"/>
                  </a:ext>
                </a:extLst>
              </p:cNvPr>
              <p:cNvSpPr>
                <a:spLocks noChangeShapeType="1"/>
              </p:cNvSpPr>
              <p:nvPr/>
            </p:nvSpPr>
            <p:spPr bwMode="auto">
              <a:xfrm flipV="1">
                <a:off x="720" y="1872"/>
                <a:ext cx="0" cy="110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56" name="Text Box 9">
              <a:extLst>
                <a:ext uri="{FF2B5EF4-FFF2-40B4-BE49-F238E27FC236}">
                  <a16:creationId xmlns:a16="http://schemas.microsoft.com/office/drawing/2014/main" id="{E4CCD501-375C-45B4-ACAD-9D6C0A7A3CEA}"/>
                </a:ext>
              </a:extLst>
            </p:cNvPr>
            <p:cNvSpPr txBox="1">
              <a:spLocks noChangeArrowheads="1"/>
            </p:cNvSpPr>
            <p:nvPr/>
          </p:nvSpPr>
          <p:spPr bwMode="auto">
            <a:xfrm>
              <a:off x="4377" y="1035"/>
              <a:ext cx="270"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7657" name="Text Box 10">
              <a:extLst>
                <a:ext uri="{FF2B5EF4-FFF2-40B4-BE49-F238E27FC236}">
                  <a16:creationId xmlns:a16="http://schemas.microsoft.com/office/drawing/2014/main" id="{B6D246D0-6FAC-4E6D-B571-AD768266E5AD}"/>
                </a:ext>
              </a:extLst>
            </p:cNvPr>
            <p:cNvSpPr txBox="1">
              <a:spLocks noChangeArrowheads="1"/>
            </p:cNvSpPr>
            <p:nvPr/>
          </p:nvSpPr>
          <p:spPr bwMode="auto">
            <a:xfrm>
              <a:off x="5042" y="2136"/>
              <a:ext cx="163"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7658" name="Text Box 11">
              <a:extLst>
                <a:ext uri="{FF2B5EF4-FFF2-40B4-BE49-F238E27FC236}">
                  <a16:creationId xmlns:a16="http://schemas.microsoft.com/office/drawing/2014/main" id="{395A9625-5266-4417-9E6F-263C558EEF54}"/>
                </a:ext>
              </a:extLst>
            </p:cNvPr>
            <p:cNvSpPr txBox="1">
              <a:spLocks noChangeArrowheads="1"/>
            </p:cNvSpPr>
            <p:nvPr/>
          </p:nvSpPr>
          <p:spPr bwMode="auto">
            <a:xfrm>
              <a:off x="4411" y="2136"/>
              <a:ext cx="211"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27659" name="Freeform 12">
              <a:extLst>
                <a:ext uri="{FF2B5EF4-FFF2-40B4-BE49-F238E27FC236}">
                  <a16:creationId xmlns:a16="http://schemas.microsoft.com/office/drawing/2014/main" id="{54C6C4C4-FE04-4258-A69D-C11B44E7F8C2}"/>
                </a:ext>
              </a:extLst>
            </p:cNvPr>
            <p:cNvSpPr>
              <a:spLocks/>
            </p:cNvSpPr>
            <p:nvPr/>
          </p:nvSpPr>
          <p:spPr bwMode="auto">
            <a:xfrm>
              <a:off x="4596" y="1927"/>
              <a:ext cx="121" cy="194"/>
            </a:xfrm>
            <a:custGeom>
              <a:avLst/>
              <a:gdLst>
                <a:gd name="T0" fmla="*/ 0 w 55"/>
                <a:gd name="T1" fmla="*/ 0 h 117"/>
                <a:gd name="T2" fmla="*/ 345 w 55"/>
                <a:gd name="T3" fmla="*/ 813 h 117"/>
                <a:gd name="T4" fmla="*/ 324 w 55"/>
                <a:gd name="T5" fmla="*/ 2115 h 117"/>
                <a:gd name="T6" fmla="*/ 0 60000 65536"/>
                <a:gd name="T7" fmla="*/ 0 60000 65536"/>
                <a:gd name="T8" fmla="*/ 0 60000 65536"/>
              </a:gdLst>
              <a:ahLst/>
              <a:cxnLst>
                <a:cxn ang="T6">
                  <a:pos x="T0" y="T1"/>
                </a:cxn>
                <a:cxn ang="T7">
                  <a:pos x="T2" y="T3"/>
                </a:cxn>
                <a:cxn ang="T8">
                  <a:pos x="T4" y="T5"/>
                </a:cxn>
              </a:cxnLst>
              <a:rect l="0" t="0" r="r" b="b"/>
              <a:pathLst>
                <a:path w="55" h="117">
                  <a:moveTo>
                    <a:pt x="0" y="0"/>
                  </a:moveTo>
                  <a:cubicBezTo>
                    <a:pt x="8" y="7"/>
                    <a:pt x="41" y="25"/>
                    <a:pt x="48" y="45"/>
                  </a:cubicBezTo>
                  <a:cubicBezTo>
                    <a:pt x="55" y="65"/>
                    <a:pt x="46" y="102"/>
                    <a:pt x="45" y="117"/>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27660" name="Text Box 13">
              <a:extLst>
                <a:ext uri="{FF2B5EF4-FFF2-40B4-BE49-F238E27FC236}">
                  <a16:creationId xmlns:a16="http://schemas.microsoft.com/office/drawing/2014/main" id="{9E640217-389F-40DC-A97A-60CB9D6E8FD6}"/>
                </a:ext>
              </a:extLst>
            </p:cNvPr>
            <p:cNvSpPr txBox="1">
              <a:spLocks noChangeArrowheads="1"/>
            </p:cNvSpPr>
            <p:nvPr/>
          </p:nvSpPr>
          <p:spPr bwMode="auto">
            <a:xfrm>
              <a:off x="4641" y="1762"/>
              <a:ext cx="432"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661" name="Line 14">
              <a:extLst>
                <a:ext uri="{FF2B5EF4-FFF2-40B4-BE49-F238E27FC236}">
                  <a16:creationId xmlns:a16="http://schemas.microsoft.com/office/drawing/2014/main" id="{837E7DD9-4F4C-4A00-BF8A-6CFDFD0564C4}"/>
                </a:ext>
              </a:extLst>
            </p:cNvPr>
            <p:cNvSpPr>
              <a:spLocks noChangeShapeType="1"/>
            </p:cNvSpPr>
            <p:nvPr/>
          </p:nvSpPr>
          <p:spPr bwMode="auto">
            <a:xfrm flipV="1">
              <a:off x="3969" y="1616"/>
              <a:ext cx="998" cy="86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07893" name="Object 21">
            <a:extLst>
              <a:ext uri="{FF2B5EF4-FFF2-40B4-BE49-F238E27FC236}">
                <a16:creationId xmlns:a16="http://schemas.microsoft.com/office/drawing/2014/main" id="{6C0ACBE1-992A-4A78-8403-2A31A8D42DEA}"/>
              </a:ext>
            </a:extLst>
          </p:cNvPr>
          <p:cNvGraphicFramePr>
            <a:graphicFrameLocks noChangeAspect="1"/>
          </p:cNvGraphicFramePr>
          <p:nvPr/>
        </p:nvGraphicFramePr>
        <p:xfrm>
          <a:off x="1004888" y="3933825"/>
          <a:ext cx="3533775" cy="1393825"/>
        </p:xfrm>
        <a:graphic>
          <a:graphicData uri="http://schemas.openxmlformats.org/presentationml/2006/ole">
            <mc:AlternateContent xmlns:mc="http://schemas.openxmlformats.org/markup-compatibility/2006">
              <mc:Choice xmlns:v="urn:schemas-microsoft-com:vml" Requires="v">
                <p:oleObj spid="_x0000_s27699" name="公式" r:id="rId5" imgW="1124032" imgH="428596" progId="Equation.3">
                  <p:embed/>
                </p:oleObj>
              </mc:Choice>
              <mc:Fallback>
                <p:oleObj name="公式" r:id="rId5" imgW="1124032" imgH="428596"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3933825"/>
                        <a:ext cx="3533775" cy="1393825"/>
                      </a:xfrm>
                      <a:prstGeom prst="rect">
                        <a:avLst/>
                      </a:prstGeom>
                      <a:noFill/>
                      <a:ln>
                        <a:noFill/>
                      </a:ln>
                      <a:effectLst/>
                      <a:extLst>
                        <a:ext uri="{909E8E84-426E-40DD-AFC4-6F175D3DCCD1}">
                          <a14:hiddenFill xmlns:a14="http://schemas.microsoft.com/office/drawing/2010/main">
                            <a:gradFill rotWithShape="1">
                              <a:gsLst>
                                <a:gs pos="0">
                                  <a:srgbClr val="99CCFF"/>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additive="base">
                                        <p:cTn id="7" dur="500" fill="hold"/>
                                        <p:tgtEl>
                                          <p:spTgt spid="207875"/>
                                        </p:tgtEl>
                                        <p:attrNameLst>
                                          <p:attrName>ppt_x</p:attrName>
                                        </p:attrNameLst>
                                      </p:cBhvr>
                                      <p:tavLst>
                                        <p:tav tm="0">
                                          <p:val>
                                            <p:strVal val="0-#ppt_w/2"/>
                                          </p:val>
                                        </p:tav>
                                        <p:tav tm="100000">
                                          <p:val>
                                            <p:strVal val="#ppt_x"/>
                                          </p:val>
                                        </p:tav>
                                      </p:tavLst>
                                    </p:anim>
                                    <p:anim calcmode="lin" valueType="num">
                                      <p:cBhvr additive="base">
                                        <p:cTn id="8" dur="500" fill="hold"/>
                                        <p:tgtEl>
                                          <p:spTgt spid="207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Effect transition="in" filter="wedge">
                                      <p:cBhvr>
                                        <p:cTn id="13" dur="2000"/>
                                        <p:tgtEl>
                                          <p:spTgt spid="2078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787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07876"/>
                                        </p:tgtEl>
                                        <p:attrNameLst>
                                          <p:attrName>style.visibility</p:attrName>
                                        </p:attrNameLst>
                                      </p:cBhvr>
                                      <p:to>
                                        <p:strVal val="visible"/>
                                      </p:to>
                                    </p:set>
                                    <p:animEffect transition="in" filter="strips(downRight)">
                                      <p:cBhvr>
                                        <p:cTn id="22" dur="2000"/>
                                        <p:tgtEl>
                                          <p:spTgt spid="2078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07893"/>
                                        </p:tgtEl>
                                        <p:attrNameLst>
                                          <p:attrName>style.visibility</p:attrName>
                                        </p:attrNameLst>
                                      </p:cBhvr>
                                      <p:to>
                                        <p:strVal val="visible"/>
                                      </p:to>
                                    </p:set>
                                    <p:animEffect transition="in" filter="strips(downRight)">
                                      <p:cBhvr>
                                        <p:cTn id="27" dur="2000"/>
                                        <p:tgtEl>
                                          <p:spTgt spid="20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a:extLst>
              <a:ext uri="{FF2B5EF4-FFF2-40B4-BE49-F238E27FC236}">
                <a16:creationId xmlns:a16="http://schemas.microsoft.com/office/drawing/2014/main" id="{D15171F6-8E63-48FD-8180-7EED43FF3ACA}"/>
              </a:ext>
            </a:extLst>
          </p:cNvPr>
          <p:cNvSpPr txBox="1">
            <a:spLocks noChangeArrowheads="1"/>
          </p:cNvSpPr>
          <p:nvPr/>
        </p:nvSpPr>
        <p:spPr bwMode="auto">
          <a:xfrm>
            <a:off x="685800" y="852488"/>
            <a:ext cx="26050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）电路符号</a:t>
            </a:r>
          </a:p>
        </p:txBody>
      </p:sp>
      <p:sp>
        <p:nvSpPr>
          <p:cNvPr id="208899" name="Text Box 3">
            <a:extLst>
              <a:ext uri="{FF2B5EF4-FFF2-40B4-BE49-F238E27FC236}">
                <a16:creationId xmlns:a16="http://schemas.microsoft.com/office/drawing/2014/main" id="{7E25FE32-079C-4348-B093-2233F22414D1}"/>
              </a:ext>
            </a:extLst>
          </p:cNvPr>
          <p:cNvSpPr txBox="1">
            <a:spLocks noChangeArrowheads="1"/>
          </p:cNvSpPr>
          <p:nvPr/>
        </p:nvSpPr>
        <p:spPr bwMode="auto">
          <a:xfrm>
            <a:off x="2555875" y="3357563"/>
            <a:ext cx="60483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rgbClr val="FFFF00"/>
              </a:buClr>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亨利</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表示。</a:t>
            </a:r>
          </a:p>
        </p:txBody>
      </p:sp>
      <p:sp>
        <p:nvSpPr>
          <p:cNvPr id="208900" name="Text Box 4">
            <a:extLst>
              <a:ext uri="{FF2B5EF4-FFF2-40B4-BE49-F238E27FC236}">
                <a16:creationId xmlns:a16="http://schemas.microsoft.com/office/drawing/2014/main" id="{5624A01B-7122-4BA1-AD97-C8EB741B5160}"/>
              </a:ext>
            </a:extLst>
          </p:cNvPr>
          <p:cNvSpPr txBox="1">
            <a:spLocks noChangeArrowheads="1"/>
          </p:cNvSpPr>
          <p:nvPr/>
        </p:nvSpPr>
        <p:spPr bwMode="auto">
          <a:xfrm>
            <a:off x="900113" y="3357563"/>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单位</a:t>
            </a:r>
          </a:p>
        </p:txBody>
      </p:sp>
      <p:sp>
        <p:nvSpPr>
          <p:cNvPr id="208907" name="AutoShape 11">
            <a:extLst>
              <a:ext uri="{FF2B5EF4-FFF2-40B4-BE49-F238E27FC236}">
                <a16:creationId xmlns:a16="http://schemas.microsoft.com/office/drawing/2014/main" id="{EDC562C7-D8C8-4916-89F4-0B6AD5A881E3}"/>
              </a:ext>
            </a:extLst>
          </p:cNvPr>
          <p:cNvSpPr>
            <a:spLocks noChangeArrowheads="1"/>
          </p:cNvSpPr>
          <p:nvPr/>
        </p:nvSpPr>
        <p:spPr bwMode="auto">
          <a:xfrm>
            <a:off x="6732588" y="1052513"/>
            <a:ext cx="1079500" cy="1439862"/>
          </a:xfrm>
          <a:prstGeom prst="wedgeRoundRectCallout">
            <a:avLst>
              <a:gd name="adj1" fmla="val -256616"/>
              <a:gd name="adj2" fmla="val 718"/>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电感器的自感</a:t>
            </a:r>
          </a:p>
        </p:txBody>
      </p:sp>
      <p:sp>
        <p:nvSpPr>
          <p:cNvPr id="208908" name="Text Box 12">
            <a:extLst>
              <a:ext uri="{FF2B5EF4-FFF2-40B4-BE49-F238E27FC236}">
                <a16:creationId xmlns:a16="http://schemas.microsoft.com/office/drawing/2014/main" id="{EF848984-AC5D-481F-86A3-FABB4142C90B}"/>
              </a:ext>
            </a:extLst>
          </p:cNvPr>
          <p:cNvSpPr txBox="1">
            <a:spLocks noChangeArrowheads="1"/>
          </p:cNvSpPr>
          <p:nvPr/>
        </p:nvSpPr>
        <p:spPr bwMode="auto">
          <a:xfrm>
            <a:off x="2195513" y="4365625"/>
            <a:ext cx="3384550" cy="13112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1H=10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p>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 =10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p>
        </p:txBody>
      </p:sp>
      <p:grpSp>
        <p:nvGrpSpPr>
          <p:cNvPr id="208912" name="Group 16">
            <a:extLst>
              <a:ext uri="{FF2B5EF4-FFF2-40B4-BE49-F238E27FC236}">
                <a16:creationId xmlns:a16="http://schemas.microsoft.com/office/drawing/2014/main" id="{0D2F8C5B-525B-4547-8CF3-F422BB2D4DB5}"/>
              </a:ext>
            </a:extLst>
          </p:cNvPr>
          <p:cNvGrpSpPr>
            <a:grpSpLocks/>
          </p:cNvGrpSpPr>
          <p:nvPr/>
        </p:nvGrpSpPr>
        <p:grpSpPr bwMode="auto">
          <a:xfrm>
            <a:off x="2339975" y="1484313"/>
            <a:ext cx="3887788" cy="1455737"/>
            <a:chOff x="1474" y="935"/>
            <a:chExt cx="2449" cy="917"/>
          </a:xfrm>
        </p:grpSpPr>
        <p:sp>
          <p:nvSpPr>
            <p:cNvPr id="28680" name="Text Box 17">
              <a:extLst>
                <a:ext uri="{FF2B5EF4-FFF2-40B4-BE49-F238E27FC236}">
                  <a16:creationId xmlns:a16="http://schemas.microsoft.com/office/drawing/2014/main" id="{B7625D3A-0AC2-4303-99BE-FD94E20A1ECF}"/>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1" name="Text Box 18">
              <a:extLst>
                <a:ext uri="{FF2B5EF4-FFF2-40B4-BE49-F238E27FC236}">
                  <a16:creationId xmlns:a16="http://schemas.microsoft.com/office/drawing/2014/main" id="{EB2F3EB6-15B6-4862-B8F8-998ADDCAB6DD}"/>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2" name="Text Box 19">
              <a:extLst>
                <a:ext uri="{FF2B5EF4-FFF2-40B4-BE49-F238E27FC236}">
                  <a16:creationId xmlns:a16="http://schemas.microsoft.com/office/drawing/2014/main" id="{A3BCD4B1-35B5-4524-B7BD-C48E7B2DB002}"/>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3" name="Text Box 20">
              <a:extLst>
                <a:ext uri="{FF2B5EF4-FFF2-40B4-BE49-F238E27FC236}">
                  <a16:creationId xmlns:a16="http://schemas.microsoft.com/office/drawing/2014/main" id="{CCFDF705-180A-43B3-B872-0893771E4CD5}"/>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8684" name="Text Box 21">
              <a:extLst>
                <a:ext uri="{FF2B5EF4-FFF2-40B4-BE49-F238E27FC236}">
                  <a16:creationId xmlns:a16="http://schemas.microsoft.com/office/drawing/2014/main" id="{A6A69103-F2A4-4922-843B-30306FBD485D}"/>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28685" name="Group 22">
              <a:extLst>
                <a:ext uri="{FF2B5EF4-FFF2-40B4-BE49-F238E27FC236}">
                  <a16:creationId xmlns:a16="http://schemas.microsoft.com/office/drawing/2014/main" id="{0FE7EF14-F895-4C94-BE84-09D025FDFA1C}"/>
                </a:ext>
              </a:extLst>
            </p:cNvPr>
            <p:cNvGrpSpPr>
              <a:grpSpLocks/>
            </p:cNvGrpSpPr>
            <p:nvPr/>
          </p:nvGrpSpPr>
          <p:grpSpPr bwMode="auto">
            <a:xfrm rot="5400000">
              <a:off x="2654" y="980"/>
              <a:ext cx="136" cy="681"/>
              <a:chOff x="1565" y="2614"/>
              <a:chExt cx="90" cy="486"/>
            </a:xfrm>
          </p:grpSpPr>
          <p:sp>
            <p:nvSpPr>
              <p:cNvPr id="28689" name="Arc 23">
                <a:extLst>
                  <a:ext uri="{FF2B5EF4-FFF2-40B4-BE49-F238E27FC236}">
                    <a16:creationId xmlns:a16="http://schemas.microsoft.com/office/drawing/2014/main" id="{B1C1AED8-711B-4649-BC35-CCB29D1E6BC7}"/>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Arc 24">
                <a:extLst>
                  <a:ext uri="{FF2B5EF4-FFF2-40B4-BE49-F238E27FC236}">
                    <a16:creationId xmlns:a16="http://schemas.microsoft.com/office/drawing/2014/main" id="{60F9D807-59D1-4C3D-B15D-447FA0BE55DF}"/>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Arc 25">
                <a:extLst>
                  <a:ext uri="{FF2B5EF4-FFF2-40B4-BE49-F238E27FC236}">
                    <a16:creationId xmlns:a16="http://schemas.microsoft.com/office/drawing/2014/main" id="{5FC86EBE-05D6-4BF9-B07C-7E3C2425CE0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Arc 26">
                <a:extLst>
                  <a:ext uri="{FF2B5EF4-FFF2-40B4-BE49-F238E27FC236}">
                    <a16:creationId xmlns:a16="http://schemas.microsoft.com/office/drawing/2014/main" id="{C6EE0DB0-9127-492A-AA94-EE9AE55C8090}"/>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686" name="Line 27">
              <a:extLst>
                <a:ext uri="{FF2B5EF4-FFF2-40B4-BE49-F238E27FC236}">
                  <a16:creationId xmlns:a16="http://schemas.microsoft.com/office/drawing/2014/main" id="{1C9877D0-4852-4C4E-9994-71EE3DDC24C3}"/>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8687" name="Line 28">
              <a:extLst>
                <a:ext uri="{FF2B5EF4-FFF2-40B4-BE49-F238E27FC236}">
                  <a16:creationId xmlns:a16="http://schemas.microsoft.com/office/drawing/2014/main" id="{C9E8332A-753D-43A9-8B75-2B0E9ACD18B1}"/>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8688" name="Line 29">
              <a:extLst>
                <a:ext uri="{FF2B5EF4-FFF2-40B4-BE49-F238E27FC236}">
                  <a16:creationId xmlns:a16="http://schemas.microsoft.com/office/drawing/2014/main" id="{314CF746-1199-4C25-8779-A1BC4C77C911}"/>
                </a:ext>
              </a:extLst>
            </p:cNvPr>
            <p:cNvSpPr>
              <a:spLocks noChangeShapeType="1"/>
            </p:cNvSpPr>
            <p:nvPr/>
          </p:nvSpPr>
          <p:spPr bwMode="auto">
            <a:xfrm>
              <a:off x="1701" y="1389"/>
              <a:ext cx="408" cy="0"/>
            </a:xfrm>
            <a:prstGeom prst="line">
              <a:avLst/>
            </a:prstGeom>
            <a:noFill/>
            <a:ln w="31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8898"/>
                                        </p:tgtEl>
                                        <p:attrNameLst>
                                          <p:attrName>style.visibility</p:attrName>
                                        </p:attrNameLst>
                                      </p:cBhvr>
                                      <p:to>
                                        <p:strVal val="visible"/>
                                      </p:to>
                                    </p:set>
                                    <p:anim calcmode="lin" valueType="num">
                                      <p:cBhvr additive="base">
                                        <p:cTn id="7" dur="500" fill="hold"/>
                                        <p:tgtEl>
                                          <p:spTgt spid="208898"/>
                                        </p:tgtEl>
                                        <p:attrNameLst>
                                          <p:attrName>ppt_x</p:attrName>
                                        </p:attrNameLst>
                                      </p:cBhvr>
                                      <p:tavLst>
                                        <p:tav tm="0">
                                          <p:val>
                                            <p:strVal val="0-#ppt_w/2"/>
                                          </p:val>
                                        </p:tav>
                                        <p:tav tm="100000">
                                          <p:val>
                                            <p:strVal val="#ppt_x"/>
                                          </p:val>
                                        </p:tav>
                                      </p:tavLst>
                                    </p:anim>
                                    <p:anim calcmode="lin" valueType="num">
                                      <p:cBhvr additive="base">
                                        <p:cTn id="8" dur="500" fill="hold"/>
                                        <p:tgtEl>
                                          <p:spTgt spid="2088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08912"/>
                                        </p:tgtEl>
                                        <p:attrNameLst>
                                          <p:attrName>style.visibility</p:attrName>
                                        </p:attrNameLst>
                                      </p:cBhvr>
                                      <p:to>
                                        <p:strVal val="visible"/>
                                      </p:to>
                                    </p:set>
                                    <p:animEffect transition="in" filter="blinds(horizontal)">
                                      <p:cBhvr>
                                        <p:cTn id="12" dur="500"/>
                                        <p:tgtEl>
                                          <p:spTgt spid="208912"/>
                                        </p:tgtEl>
                                      </p:cBhvr>
                                    </p:animEffect>
                                  </p:childTnLst>
                                </p:cTn>
                              </p:par>
                            </p:childTnLst>
                          </p:cTn>
                        </p:par>
                        <p:par>
                          <p:cTn id="13" fill="hold" nodeType="afterGroup">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208907"/>
                                        </p:tgtEl>
                                        <p:attrNameLst>
                                          <p:attrName>style.visibility</p:attrName>
                                        </p:attrNameLst>
                                      </p:cBhvr>
                                      <p:to>
                                        <p:strVal val="visible"/>
                                      </p:to>
                                    </p:set>
                                    <p:animEffect transition="in" filter="wedge">
                                      <p:cBhvr>
                                        <p:cTn id="16" dur="2000"/>
                                        <p:tgtEl>
                                          <p:spTgt spid="2089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8900"/>
                                        </p:tgtEl>
                                        <p:attrNameLst>
                                          <p:attrName>style.visibility</p:attrName>
                                        </p:attrNameLst>
                                      </p:cBhvr>
                                      <p:to>
                                        <p:strVal val="visible"/>
                                      </p:to>
                                    </p:set>
                                    <p:anim calcmode="lin" valueType="num">
                                      <p:cBhvr additive="base">
                                        <p:cTn id="21" dur="500" fill="hold"/>
                                        <p:tgtEl>
                                          <p:spTgt spid="208900"/>
                                        </p:tgtEl>
                                        <p:attrNameLst>
                                          <p:attrName>ppt_x</p:attrName>
                                        </p:attrNameLst>
                                      </p:cBhvr>
                                      <p:tavLst>
                                        <p:tav tm="0">
                                          <p:val>
                                            <p:strVal val="#ppt_x"/>
                                          </p:val>
                                        </p:tav>
                                        <p:tav tm="100000">
                                          <p:val>
                                            <p:strVal val="#ppt_x"/>
                                          </p:val>
                                        </p:tav>
                                      </p:tavLst>
                                    </p:anim>
                                    <p:anim calcmode="lin" valueType="num">
                                      <p:cBhvr additive="base">
                                        <p:cTn id="22" dur="500" fill="hold"/>
                                        <p:tgtEl>
                                          <p:spTgt spid="20890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iterate type="lt">
                                    <p:tmPct val="100000"/>
                                  </p:iterate>
                                  <p:childTnLst>
                                    <p:set>
                                      <p:cBhvr>
                                        <p:cTn id="26" dur="1" fill="hold">
                                          <p:stCondLst>
                                            <p:cond delay="0"/>
                                          </p:stCondLst>
                                        </p:cTn>
                                        <p:tgtEl>
                                          <p:spTgt spid="208899"/>
                                        </p:tgtEl>
                                        <p:attrNameLst>
                                          <p:attrName>style.visibility</p:attrName>
                                        </p:attrNameLst>
                                      </p:cBhvr>
                                      <p:to>
                                        <p:strVal val="visible"/>
                                      </p:to>
                                    </p:set>
                                    <p:anim calcmode="lin" valueType="num">
                                      <p:cBhvr>
                                        <p:cTn id="27" dur="90" fill="hold"/>
                                        <p:tgtEl>
                                          <p:spTgt spid="208899"/>
                                        </p:tgtEl>
                                        <p:attrNameLst>
                                          <p:attrName>ppt_w</p:attrName>
                                        </p:attrNameLst>
                                      </p:cBhvr>
                                      <p:tavLst>
                                        <p:tav tm="0">
                                          <p:val>
                                            <p:fltVal val="0"/>
                                          </p:val>
                                        </p:tav>
                                        <p:tav tm="100000">
                                          <p:val>
                                            <p:strVal val="#ppt_w"/>
                                          </p:val>
                                        </p:tav>
                                      </p:tavLst>
                                    </p:anim>
                                    <p:anim calcmode="lin" valueType="num">
                                      <p:cBhvr>
                                        <p:cTn id="28" dur="90" fill="hold"/>
                                        <p:tgtEl>
                                          <p:spTgt spid="208899"/>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08908"/>
                                        </p:tgtEl>
                                        <p:attrNameLst>
                                          <p:attrName>style.visibility</p:attrName>
                                        </p:attrNameLst>
                                      </p:cBhvr>
                                      <p:to>
                                        <p:strVal val="visible"/>
                                      </p:to>
                                    </p:set>
                                    <p:anim calcmode="lin" valueType="num">
                                      <p:cBhvr>
                                        <p:cTn id="33" dur="1000" fill="hold"/>
                                        <p:tgtEl>
                                          <p:spTgt spid="208908"/>
                                        </p:tgtEl>
                                        <p:attrNameLst>
                                          <p:attrName>ppt_w</p:attrName>
                                        </p:attrNameLst>
                                      </p:cBhvr>
                                      <p:tavLst>
                                        <p:tav tm="0">
                                          <p:val>
                                            <p:strVal val="#ppt_w*0.70"/>
                                          </p:val>
                                        </p:tav>
                                        <p:tav tm="100000">
                                          <p:val>
                                            <p:strVal val="#ppt_w"/>
                                          </p:val>
                                        </p:tav>
                                      </p:tavLst>
                                    </p:anim>
                                    <p:anim calcmode="lin" valueType="num">
                                      <p:cBhvr>
                                        <p:cTn id="34" dur="1000" fill="hold"/>
                                        <p:tgtEl>
                                          <p:spTgt spid="208908"/>
                                        </p:tgtEl>
                                        <p:attrNameLst>
                                          <p:attrName>ppt_h</p:attrName>
                                        </p:attrNameLst>
                                      </p:cBhvr>
                                      <p:tavLst>
                                        <p:tav tm="0">
                                          <p:val>
                                            <p:strVal val="#ppt_h"/>
                                          </p:val>
                                        </p:tav>
                                        <p:tav tm="100000">
                                          <p:val>
                                            <p:strVal val="#ppt_h"/>
                                          </p:val>
                                        </p:tav>
                                      </p:tavLst>
                                    </p:anim>
                                    <p:animEffect transition="in" filter="fade">
                                      <p:cBhvr>
                                        <p:cTn id="35" dur="1000"/>
                                        <p:tgtEl>
                                          <p:spTgt spid="208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899" grpId="0" autoUpdateAnimBg="0"/>
      <p:bldP spid="208900" grpId="0"/>
      <p:bldP spid="208907" grpId="0"/>
      <p:bldP spid="2089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2" name="Object 2">
            <a:extLst>
              <a:ext uri="{FF2B5EF4-FFF2-40B4-BE49-F238E27FC236}">
                <a16:creationId xmlns:a16="http://schemas.microsoft.com/office/drawing/2014/main" id="{D6F63C9F-F2D4-4A40-9D7D-E3AD0B46B4B8}"/>
              </a:ext>
            </a:extLst>
          </p:cNvPr>
          <p:cNvGraphicFramePr>
            <a:graphicFrameLocks noChangeAspect="1"/>
          </p:cNvGraphicFramePr>
          <p:nvPr/>
        </p:nvGraphicFramePr>
        <p:xfrm>
          <a:off x="1066800" y="2895600"/>
          <a:ext cx="3027363" cy="1090613"/>
        </p:xfrm>
        <a:graphic>
          <a:graphicData uri="http://schemas.openxmlformats.org/presentationml/2006/ole">
            <mc:AlternateContent xmlns:mc="http://schemas.openxmlformats.org/markup-compatibility/2006">
              <mc:Choice xmlns:v="urn:schemas-microsoft-com:vml" Requires="v">
                <p:oleObj spid="_x0000_s29785" name="公式" r:id="rId3" imgW="1409620" imgH="428596" progId="Equation.3">
                  <p:embed/>
                </p:oleObj>
              </mc:Choice>
              <mc:Fallback>
                <p:oleObj name="公式" r:id="rId3" imgW="1409620" imgH="4285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95600"/>
                        <a:ext cx="3027363" cy="1090613"/>
                      </a:xfrm>
                      <a:prstGeom prst="rect">
                        <a:avLst/>
                      </a:prstGeom>
                      <a:noFill/>
                      <a:ln>
                        <a:noFill/>
                      </a:ln>
                      <a:effectLst/>
                      <a:extLst>
                        <a:ext uri="{909E8E84-426E-40DD-AFC4-6F175D3DCCD1}">
                          <a14:hiddenFill xmlns:a14="http://schemas.microsoft.com/office/drawing/2010/main">
                            <a:gradFill rotWithShape="1">
                              <a:gsLst>
                                <a:gs pos="0">
                                  <a:srgbClr val="99CCFF"/>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9923" name="Rectangle 3">
            <a:extLst>
              <a:ext uri="{FF2B5EF4-FFF2-40B4-BE49-F238E27FC236}">
                <a16:creationId xmlns:a16="http://schemas.microsoft.com/office/drawing/2014/main" id="{1DAD10CF-A06C-484C-BE20-E6EC67530D94}"/>
              </a:ext>
            </a:extLst>
          </p:cNvPr>
          <p:cNvSpPr>
            <a:spLocks noChangeArrowheads="1"/>
          </p:cNvSpPr>
          <p:nvPr/>
        </p:nvSpPr>
        <p:spPr bwMode="auto">
          <a:xfrm>
            <a:off x="228600" y="152400"/>
            <a:ext cx="8148638"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）线性电感的电压、电流关系（</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209924" name="AutoShape 4">
            <a:extLst>
              <a:ext uri="{FF2B5EF4-FFF2-40B4-BE49-F238E27FC236}">
                <a16:creationId xmlns:a16="http://schemas.microsoft.com/office/drawing/2014/main" id="{2E894C05-E1FE-44D0-BFF2-945EACB18A05}"/>
              </a:ext>
            </a:extLst>
          </p:cNvPr>
          <p:cNvSpPr>
            <a:spLocks noChangeArrowheads="1"/>
          </p:cNvSpPr>
          <p:nvPr/>
        </p:nvSpPr>
        <p:spPr bwMode="auto">
          <a:xfrm>
            <a:off x="5795963" y="803275"/>
            <a:ext cx="2305050" cy="935038"/>
          </a:xfrm>
          <a:prstGeom prst="wedgeRectCallout">
            <a:avLst>
              <a:gd name="adj1" fmla="val -131750"/>
              <a:gd name="adj2" fmla="val 44056"/>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sp>
        <p:nvSpPr>
          <p:cNvPr id="209925" name="AutoShape 5">
            <a:extLst>
              <a:ext uri="{FF2B5EF4-FFF2-40B4-BE49-F238E27FC236}">
                <a16:creationId xmlns:a16="http://schemas.microsoft.com/office/drawing/2014/main" id="{D2DBDE10-09F7-4E45-A000-1B711E7ABC8A}"/>
              </a:ext>
            </a:extLst>
          </p:cNvPr>
          <p:cNvSpPr>
            <a:spLocks noChangeArrowheads="1"/>
          </p:cNvSpPr>
          <p:nvPr/>
        </p:nvSpPr>
        <p:spPr bwMode="auto">
          <a:xfrm>
            <a:off x="5867400" y="2286000"/>
            <a:ext cx="2735263" cy="1341438"/>
          </a:xfrm>
          <a:prstGeom prst="wedgeRoundRectCallout">
            <a:avLst>
              <a:gd name="adj1" fmla="val -115292"/>
              <a:gd name="adj2" fmla="val 30829"/>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的微分关系，</a:t>
            </a:r>
            <a:r>
              <a:rPr kumimoji="1" lang="zh-CN" altLang="en-US"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通直流</a:t>
            </a:r>
          </a:p>
        </p:txBody>
      </p:sp>
      <p:sp>
        <p:nvSpPr>
          <p:cNvPr id="209926" name="Text Box 6">
            <a:extLst>
              <a:ext uri="{FF2B5EF4-FFF2-40B4-BE49-F238E27FC236}">
                <a16:creationId xmlns:a16="http://schemas.microsoft.com/office/drawing/2014/main" id="{D33A15BC-81D2-4D64-B34A-522C87B5616C}"/>
              </a:ext>
            </a:extLst>
          </p:cNvPr>
          <p:cNvSpPr txBox="1">
            <a:spLocks noChangeArrowheads="1"/>
          </p:cNvSpPr>
          <p:nvPr/>
        </p:nvSpPr>
        <p:spPr bwMode="auto">
          <a:xfrm>
            <a:off x="609600" y="2209800"/>
            <a:ext cx="51847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根据电磁感应定律与楞次定律</a:t>
            </a:r>
          </a:p>
        </p:txBody>
      </p:sp>
      <p:grpSp>
        <p:nvGrpSpPr>
          <p:cNvPr id="209936" name="Group 16">
            <a:extLst>
              <a:ext uri="{FF2B5EF4-FFF2-40B4-BE49-F238E27FC236}">
                <a16:creationId xmlns:a16="http://schemas.microsoft.com/office/drawing/2014/main" id="{26620273-15D2-47C5-BCA8-65E48F1C47B8}"/>
              </a:ext>
            </a:extLst>
          </p:cNvPr>
          <p:cNvGrpSpPr>
            <a:grpSpLocks/>
          </p:cNvGrpSpPr>
          <p:nvPr/>
        </p:nvGrpSpPr>
        <p:grpSpPr bwMode="auto">
          <a:xfrm>
            <a:off x="755650" y="731838"/>
            <a:ext cx="3887788" cy="1455737"/>
            <a:chOff x="1474" y="935"/>
            <a:chExt cx="2449" cy="917"/>
          </a:xfrm>
        </p:grpSpPr>
        <p:sp>
          <p:nvSpPr>
            <p:cNvPr id="29708" name="Text Box 17">
              <a:extLst>
                <a:ext uri="{FF2B5EF4-FFF2-40B4-BE49-F238E27FC236}">
                  <a16:creationId xmlns:a16="http://schemas.microsoft.com/office/drawing/2014/main" id="{91AD48CF-137C-4C4E-8DA6-C9B1207F5F5E}"/>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09" name="Text Box 18">
              <a:extLst>
                <a:ext uri="{FF2B5EF4-FFF2-40B4-BE49-F238E27FC236}">
                  <a16:creationId xmlns:a16="http://schemas.microsoft.com/office/drawing/2014/main" id="{8A2189BA-9E47-444B-986E-3E40CC227A39}"/>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10" name="Text Box 19">
              <a:extLst>
                <a:ext uri="{FF2B5EF4-FFF2-40B4-BE49-F238E27FC236}">
                  <a16:creationId xmlns:a16="http://schemas.microsoft.com/office/drawing/2014/main" id="{B45145EB-4F6F-4345-957C-C7379875290B}"/>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29711" name="Text Box 20">
              <a:extLst>
                <a:ext uri="{FF2B5EF4-FFF2-40B4-BE49-F238E27FC236}">
                  <a16:creationId xmlns:a16="http://schemas.microsoft.com/office/drawing/2014/main" id="{663E13A7-4BA0-4472-9DB0-1526E386F979}"/>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29712" name="Text Box 21">
              <a:extLst>
                <a:ext uri="{FF2B5EF4-FFF2-40B4-BE49-F238E27FC236}">
                  <a16:creationId xmlns:a16="http://schemas.microsoft.com/office/drawing/2014/main" id="{4E14882D-45BA-48E2-8DB2-A066E7F2AD62}"/>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29713" name="Group 22">
              <a:extLst>
                <a:ext uri="{FF2B5EF4-FFF2-40B4-BE49-F238E27FC236}">
                  <a16:creationId xmlns:a16="http://schemas.microsoft.com/office/drawing/2014/main" id="{FB995A54-76BD-4DF4-8FF0-1A0DB316CEB7}"/>
                </a:ext>
              </a:extLst>
            </p:cNvPr>
            <p:cNvGrpSpPr>
              <a:grpSpLocks/>
            </p:cNvGrpSpPr>
            <p:nvPr/>
          </p:nvGrpSpPr>
          <p:grpSpPr bwMode="auto">
            <a:xfrm rot="5400000">
              <a:off x="2654" y="980"/>
              <a:ext cx="136" cy="681"/>
              <a:chOff x="1565" y="2614"/>
              <a:chExt cx="90" cy="486"/>
            </a:xfrm>
          </p:grpSpPr>
          <p:sp>
            <p:nvSpPr>
              <p:cNvPr id="29717" name="Arc 23">
                <a:extLst>
                  <a:ext uri="{FF2B5EF4-FFF2-40B4-BE49-F238E27FC236}">
                    <a16:creationId xmlns:a16="http://schemas.microsoft.com/office/drawing/2014/main" id="{1DA790DA-F4BA-4E1C-9384-FD7F7752AFE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Arc 24">
                <a:extLst>
                  <a:ext uri="{FF2B5EF4-FFF2-40B4-BE49-F238E27FC236}">
                    <a16:creationId xmlns:a16="http://schemas.microsoft.com/office/drawing/2014/main" id="{3C2195C5-00FB-46A0-8DF6-CA675EBA8B7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9" name="Arc 25">
                <a:extLst>
                  <a:ext uri="{FF2B5EF4-FFF2-40B4-BE49-F238E27FC236}">
                    <a16:creationId xmlns:a16="http://schemas.microsoft.com/office/drawing/2014/main" id="{0305ABA4-D8D4-4497-9522-FED2357412E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0" name="Arc 26">
                <a:extLst>
                  <a:ext uri="{FF2B5EF4-FFF2-40B4-BE49-F238E27FC236}">
                    <a16:creationId xmlns:a16="http://schemas.microsoft.com/office/drawing/2014/main" id="{083A9922-F749-4BF2-8845-67B4EAECC59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4" name="Line 27">
              <a:extLst>
                <a:ext uri="{FF2B5EF4-FFF2-40B4-BE49-F238E27FC236}">
                  <a16:creationId xmlns:a16="http://schemas.microsoft.com/office/drawing/2014/main" id="{CE0752B3-DA10-481D-A8E3-4693AF0894D5}"/>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9715" name="Line 28">
              <a:extLst>
                <a:ext uri="{FF2B5EF4-FFF2-40B4-BE49-F238E27FC236}">
                  <a16:creationId xmlns:a16="http://schemas.microsoft.com/office/drawing/2014/main" id="{A2850035-9CB9-416C-837B-2F353DD1C8E7}"/>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29716" name="Line 29">
              <a:extLst>
                <a:ext uri="{FF2B5EF4-FFF2-40B4-BE49-F238E27FC236}">
                  <a16:creationId xmlns:a16="http://schemas.microsoft.com/office/drawing/2014/main" id="{068E57D7-B737-4D2E-9C8B-AC3F63B2F47B}"/>
                </a:ext>
              </a:extLst>
            </p:cNvPr>
            <p:cNvSpPr>
              <a:spLocks noChangeShapeType="1"/>
            </p:cNvSpPr>
            <p:nvPr/>
          </p:nvSpPr>
          <p:spPr bwMode="auto">
            <a:xfrm>
              <a:off x="1701" y="1389"/>
              <a:ext cx="408"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209950" name="AutoShape 30">
            <a:extLst>
              <a:ext uri="{FF2B5EF4-FFF2-40B4-BE49-F238E27FC236}">
                <a16:creationId xmlns:a16="http://schemas.microsoft.com/office/drawing/2014/main" id="{A5C2B93E-F2DC-44FD-BA1A-59CEDEEEC158}"/>
              </a:ext>
            </a:extLst>
          </p:cNvPr>
          <p:cNvSpPr>
            <a:spLocks noChangeArrowheads="1"/>
          </p:cNvSpPr>
          <p:nvPr/>
        </p:nvSpPr>
        <p:spPr bwMode="auto">
          <a:xfrm>
            <a:off x="5838825" y="5046663"/>
            <a:ext cx="2592388" cy="1506537"/>
          </a:xfrm>
          <a:prstGeom prst="wedgeRoundRectCallout">
            <a:avLst>
              <a:gd name="adj1" fmla="val -93477"/>
              <a:gd name="adj2" fmla="val -29134"/>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电感元件</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的积分关系，</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记忆电流</a:t>
            </a:r>
          </a:p>
        </p:txBody>
      </p:sp>
      <p:graphicFrame>
        <p:nvGraphicFramePr>
          <p:cNvPr id="209954" name="Object 34">
            <a:extLst>
              <a:ext uri="{FF2B5EF4-FFF2-40B4-BE49-F238E27FC236}">
                <a16:creationId xmlns:a16="http://schemas.microsoft.com/office/drawing/2014/main" id="{95149CC0-DAB7-4ED7-A178-820B6136D8D3}"/>
              </a:ext>
            </a:extLst>
          </p:cNvPr>
          <p:cNvGraphicFramePr>
            <a:graphicFrameLocks noChangeAspect="1"/>
          </p:cNvGraphicFramePr>
          <p:nvPr/>
        </p:nvGraphicFramePr>
        <p:xfrm>
          <a:off x="511175" y="4038600"/>
          <a:ext cx="3313113" cy="1031875"/>
        </p:xfrm>
        <a:graphic>
          <a:graphicData uri="http://schemas.openxmlformats.org/presentationml/2006/ole">
            <mc:AlternateContent xmlns:mc="http://schemas.openxmlformats.org/markup-compatibility/2006">
              <mc:Choice xmlns:v="urn:schemas-microsoft-com:vml" Requires="v">
                <p:oleObj spid="_x0000_s29786" name="公式" r:id="rId5" imgW="1266826" imgH="419217" progId="Equation.3">
                  <p:embed/>
                </p:oleObj>
              </mc:Choice>
              <mc:Fallback>
                <p:oleObj name="公式" r:id="rId5" imgW="1266826" imgH="419217"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 y="4038600"/>
                        <a:ext cx="331311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5" name="Object 35">
            <a:extLst>
              <a:ext uri="{FF2B5EF4-FFF2-40B4-BE49-F238E27FC236}">
                <a16:creationId xmlns:a16="http://schemas.microsoft.com/office/drawing/2014/main" id="{A0DE8F38-10DF-4290-B824-04588D0144AF}"/>
              </a:ext>
            </a:extLst>
          </p:cNvPr>
          <p:cNvGraphicFramePr>
            <a:graphicFrameLocks noChangeAspect="1"/>
          </p:cNvGraphicFramePr>
          <p:nvPr/>
        </p:nvGraphicFramePr>
        <p:xfrm>
          <a:off x="3743325" y="4052888"/>
          <a:ext cx="4943475" cy="1008062"/>
        </p:xfrm>
        <a:graphic>
          <a:graphicData uri="http://schemas.openxmlformats.org/presentationml/2006/ole">
            <mc:AlternateContent xmlns:mc="http://schemas.openxmlformats.org/markup-compatibility/2006">
              <mc:Choice xmlns:v="urn:schemas-microsoft-com:vml" Requires="v">
                <p:oleObj spid="_x0000_s29787" name="公式" r:id="rId7" imgW="1952612" imgH="419217" progId="Equation.3">
                  <p:embed/>
                </p:oleObj>
              </mc:Choice>
              <mc:Fallback>
                <p:oleObj name="公式" r:id="rId7" imgW="1952612" imgH="419217"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325" y="4052888"/>
                        <a:ext cx="4943475"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56" name="Object 36">
            <a:extLst>
              <a:ext uri="{FF2B5EF4-FFF2-40B4-BE49-F238E27FC236}">
                <a16:creationId xmlns:a16="http://schemas.microsoft.com/office/drawing/2014/main" id="{104E64A9-03D6-4C5A-BFF3-04C5797D91A6}"/>
              </a:ext>
            </a:extLst>
          </p:cNvPr>
          <p:cNvGraphicFramePr>
            <a:graphicFrameLocks noChangeAspect="1"/>
          </p:cNvGraphicFramePr>
          <p:nvPr/>
        </p:nvGraphicFramePr>
        <p:xfrm>
          <a:off x="1244600" y="5060950"/>
          <a:ext cx="3498850" cy="992188"/>
        </p:xfrm>
        <a:graphic>
          <a:graphicData uri="http://schemas.openxmlformats.org/presentationml/2006/ole">
            <mc:AlternateContent xmlns:mc="http://schemas.openxmlformats.org/markup-compatibility/2006">
              <mc:Choice xmlns:v="urn:schemas-microsoft-com:vml" Requires="v">
                <p:oleObj spid="_x0000_s29788" name="公式" r:id="rId9" imgW="1390831" imgH="419217" progId="Equation.3">
                  <p:embed/>
                </p:oleObj>
              </mc:Choice>
              <mc:Fallback>
                <p:oleObj name="公式" r:id="rId9" imgW="1390831" imgH="419217"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4600" y="5060950"/>
                        <a:ext cx="34988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Rectangle 3">
            <a:extLst>
              <a:ext uri="{FF2B5EF4-FFF2-40B4-BE49-F238E27FC236}">
                <a16:creationId xmlns:a16="http://schemas.microsoft.com/office/drawing/2014/main" id="{0FC6CB30-5FE3-4250-9199-DB4206F791C8}"/>
              </a:ext>
            </a:extLst>
          </p:cNvPr>
          <p:cNvSpPr>
            <a:spLocks noChangeArrowheads="1"/>
          </p:cNvSpPr>
          <p:nvPr/>
        </p:nvSpPr>
        <p:spPr bwMode="auto">
          <a:xfrm>
            <a:off x="288602" y="6027003"/>
            <a:ext cx="4883150" cy="830997"/>
          </a:xfrm>
          <a:prstGeom prst="rect">
            <a:avLst/>
          </a:prstGeom>
          <a:noFill/>
          <a:ln>
            <a:no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当电容的电压</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电流关系为非关联参考方向时？，</a:t>
            </a:r>
            <a:r>
              <a:rPr kumimoji="1"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923"/>
                                        </p:tgtEl>
                                        <p:attrNameLst>
                                          <p:attrName>style.visibility</p:attrName>
                                        </p:attrNameLst>
                                      </p:cBhvr>
                                      <p:to>
                                        <p:strVal val="visible"/>
                                      </p:to>
                                    </p:set>
                                    <p:anim calcmode="lin" valueType="num">
                                      <p:cBhvr additive="base">
                                        <p:cTn id="7" dur="500" fill="hold"/>
                                        <p:tgtEl>
                                          <p:spTgt spid="209923"/>
                                        </p:tgtEl>
                                        <p:attrNameLst>
                                          <p:attrName>ppt_x</p:attrName>
                                        </p:attrNameLst>
                                      </p:cBhvr>
                                      <p:tavLst>
                                        <p:tav tm="0">
                                          <p:val>
                                            <p:strVal val="0-#ppt_w/2"/>
                                          </p:val>
                                        </p:tav>
                                        <p:tav tm="100000">
                                          <p:val>
                                            <p:strVal val="#ppt_x"/>
                                          </p:val>
                                        </p:tav>
                                      </p:tavLst>
                                    </p:anim>
                                    <p:anim calcmode="lin" valueType="num">
                                      <p:cBhvr additive="base">
                                        <p:cTn id="8" dur="500" fill="hold"/>
                                        <p:tgtEl>
                                          <p:spTgt spid="2099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09936"/>
                                        </p:tgtEl>
                                        <p:attrNameLst>
                                          <p:attrName>style.visibility</p:attrName>
                                        </p:attrNameLst>
                                      </p:cBhvr>
                                      <p:to>
                                        <p:strVal val="visible"/>
                                      </p:to>
                                    </p:set>
                                    <p:animEffect transition="in" filter="blinds(horizontal)">
                                      <p:cBhvr>
                                        <p:cTn id="12" dur="500"/>
                                        <p:tgtEl>
                                          <p:spTgt spid="209936"/>
                                        </p:tgtEl>
                                      </p:cBhvr>
                                    </p:animEffect>
                                  </p:childTnLst>
                                </p:cTn>
                              </p:par>
                            </p:childTnLst>
                          </p:cTn>
                        </p:par>
                        <p:par>
                          <p:cTn id="13" fill="hold" nodeType="afterGroup">
                            <p:stCondLst>
                              <p:cond delay="1000"/>
                            </p:stCondLst>
                            <p:childTnLst>
                              <p:par>
                                <p:cTn id="14" presetID="20" presetClass="entr" presetSubtype="0" fill="hold" grpId="0" nodeType="afterEffect">
                                  <p:stCondLst>
                                    <p:cond delay="0"/>
                                  </p:stCondLst>
                                  <p:childTnLst>
                                    <p:set>
                                      <p:cBhvr>
                                        <p:cTn id="15" dur="1" fill="hold">
                                          <p:stCondLst>
                                            <p:cond delay="0"/>
                                          </p:stCondLst>
                                        </p:cTn>
                                        <p:tgtEl>
                                          <p:spTgt spid="209924"/>
                                        </p:tgtEl>
                                        <p:attrNameLst>
                                          <p:attrName>style.visibility</p:attrName>
                                        </p:attrNameLst>
                                      </p:cBhvr>
                                      <p:to>
                                        <p:strVal val="visible"/>
                                      </p:to>
                                    </p:set>
                                    <p:animEffect transition="in" filter="wedge">
                                      <p:cBhvr>
                                        <p:cTn id="16" dur="2000"/>
                                        <p:tgtEl>
                                          <p:spTgt spid="2099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9926"/>
                                        </p:tgtEl>
                                        <p:attrNameLst>
                                          <p:attrName>style.visibility</p:attrName>
                                        </p:attrNameLst>
                                      </p:cBhvr>
                                      <p:to>
                                        <p:strVal val="visible"/>
                                      </p:to>
                                    </p:set>
                                    <p:animEffect transition="in" filter="blinds(horizontal)">
                                      <p:cBhvr>
                                        <p:cTn id="21" dur="500"/>
                                        <p:tgtEl>
                                          <p:spTgt spid="2099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209922"/>
                                        </p:tgtEl>
                                        <p:attrNameLst>
                                          <p:attrName>style.visibility</p:attrName>
                                        </p:attrNameLst>
                                      </p:cBhvr>
                                      <p:to>
                                        <p:strVal val="visible"/>
                                      </p:to>
                                    </p:set>
                                    <p:animEffect transition="in" filter="strips(downRight)">
                                      <p:cBhvr>
                                        <p:cTn id="26" dur="5000"/>
                                        <p:tgtEl>
                                          <p:spTgt spid="209922"/>
                                        </p:tgtEl>
                                      </p:cBhvr>
                                    </p:animEffect>
                                  </p:childTnLst>
                                </p:cTn>
                              </p:par>
                            </p:childTnLst>
                          </p:cTn>
                        </p:par>
                        <p:par>
                          <p:cTn id="27" fill="hold" nodeType="afterGroup">
                            <p:stCondLst>
                              <p:cond delay="5000"/>
                            </p:stCondLst>
                            <p:childTnLst>
                              <p:par>
                                <p:cTn id="28" presetID="20" presetClass="entr" presetSubtype="0" fill="hold" grpId="0" nodeType="afterEffect">
                                  <p:stCondLst>
                                    <p:cond delay="0"/>
                                  </p:stCondLst>
                                  <p:childTnLst>
                                    <p:set>
                                      <p:cBhvr>
                                        <p:cTn id="29" dur="1" fill="hold">
                                          <p:stCondLst>
                                            <p:cond delay="0"/>
                                          </p:stCondLst>
                                        </p:cTn>
                                        <p:tgtEl>
                                          <p:spTgt spid="209925"/>
                                        </p:tgtEl>
                                        <p:attrNameLst>
                                          <p:attrName>style.visibility</p:attrName>
                                        </p:attrNameLst>
                                      </p:cBhvr>
                                      <p:to>
                                        <p:strVal val="visible"/>
                                      </p:to>
                                    </p:set>
                                    <p:animEffect transition="in" filter="wedge">
                                      <p:cBhvr>
                                        <p:cTn id="30" dur="2000"/>
                                        <p:tgtEl>
                                          <p:spTgt spid="2099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09954"/>
                                        </p:tgtEl>
                                        <p:attrNameLst>
                                          <p:attrName>style.visibility</p:attrName>
                                        </p:attrNameLst>
                                      </p:cBhvr>
                                      <p:to>
                                        <p:strVal val="visible"/>
                                      </p:to>
                                    </p:set>
                                    <p:animEffect transition="in" filter="dissolve">
                                      <p:cBhvr>
                                        <p:cTn id="35" dur="500"/>
                                        <p:tgtEl>
                                          <p:spTgt spid="2099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09955"/>
                                        </p:tgtEl>
                                        <p:attrNameLst>
                                          <p:attrName>style.visibility</p:attrName>
                                        </p:attrNameLst>
                                      </p:cBhvr>
                                      <p:to>
                                        <p:strVal val="visible"/>
                                      </p:to>
                                    </p:set>
                                    <p:animEffect transition="in" filter="dissolve">
                                      <p:cBhvr>
                                        <p:cTn id="40" dur="500"/>
                                        <p:tgtEl>
                                          <p:spTgt spid="2099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09956"/>
                                        </p:tgtEl>
                                        <p:attrNameLst>
                                          <p:attrName>style.visibility</p:attrName>
                                        </p:attrNameLst>
                                      </p:cBhvr>
                                      <p:to>
                                        <p:strVal val="visible"/>
                                      </p:to>
                                    </p:set>
                                    <p:animEffect transition="in" filter="dissolve">
                                      <p:cBhvr>
                                        <p:cTn id="45" dur="500"/>
                                        <p:tgtEl>
                                          <p:spTgt spid="209956"/>
                                        </p:tgtEl>
                                      </p:cBhvr>
                                    </p:animEffect>
                                  </p:childTnLst>
                                </p:cTn>
                              </p:par>
                            </p:childTnLst>
                          </p:cTn>
                        </p:par>
                        <p:par>
                          <p:cTn id="46" fill="hold" nodeType="afterGroup">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209950"/>
                                        </p:tgtEl>
                                        <p:attrNameLst>
                                          <p:attrName>style.visibility</p:attrName>
                                        </p:attrNameLst>
                                      </p:cBhvr>
                                      <p:to>
                                        <p:strVal val="visible"/>
                                      </p:to>
                                    </p:set>
                                    <p:animEffect transition="in" filter="wedge">
                                      <p:cBhvr>
                                        <p:cTn id="49" dur="2000"/>
                                        <p:tgtEl>
                                          <p:spTgt spid="209950"/>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p:bldP spid="209924" grpId="0"/>
      <p:bldP spid="209925" grpId="0"/>
      <p:bldP spid="209926" grpId="0"/>
      <p:bldP spid="209950"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a:extLst>
              <a:ext uri="{FF2B5EF4-FFF2-40B4-BE49-F238E27FC236}">
                <a16:creationId xmlns:a16="http://schemas.microsoft.com/office/drawing/2014/main" id="{9C15275F-386F-4849-B67E-08D4558AD931}"/>
              </a:ext>
            </a:extLst>
          </p:cNvPr>
          <p:cNvGraphicFramePr>
            <a:graphicFrameLocks noChangeAspect="1"/>
          </p:cNvGraphicFramePr>
          <p:nvPr/>
        </p:nvGraphicFramePr>
        <p:xfrm>
          <a:off x="5292725" y="765175"/>
          <a:ext cx="2736850" cy="1292225"/>
        </p:xfrm>
        <a:graphic>
          <a:graphicData uri="http://schemas.openxmlformats.org/presentationml/2006/ole">
            <mc:AlternateContent xmlns:mc="http://schemas.openxmlformats.org/markup-compatibility/2006">
              <mc:Choice xmlns:v="urn:schemas-microsoft-com:vml" Requires="v">
                <p:oleObj spid="_x0000_s31783" name="公式" r:id="rId3" imgW="933327" imgH="428596" progId="Equation.3">
                  <p:embed/>
                </p:oleObj>
              </mc:Choice>
              <mc:Fallback>
                <p:oleObj name="公式" r:id="rId3" imgW="933327" imgH="42859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765175"/>
                        <a:ext cx="2736850" cy="1292225"/>
                      </a:xfrm>
                      <a:prstGeom prst="rect">
                        <a:avLst/>
                      </a:prstGeom>
                      <a:noFill/>
                      <a:ln>
                        <a:noFill/>
                      </a:ln>
                      <a:effectLst/>
                      <a:extLst>
                        <a:ext uri="{909E8E84-426E-40DD-AFC4-6F175D3DCCD1}">
                          <a14:hiddenFill xmlns:a14="http://schemas.microsoft.com/office/drawing/2010/main">
                            <a:gradFill rotWithShape="1">
                              <a:gsLst>
                                <a:gs pos="0">
                                  <a:srgbClr val="99CCFF"/>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47" name="Rectangle 3">
            <a:extLst>
              <a:ext uri="{FF2B5EF4-FFF2-40B4-BE49-F238E27FC236}">
                <a16:creationId xmlns:a16="http://schemas.microsoft.com/office/drawing/2014/main" id="{774A81E0-5513-4CC8-8DB8-95D85BF3B7AE}"/>
              </a:ext>
            </a:extLst>
          </p:cNvPr>
          <p:cNvSpPr>
            <a:spLocks noChangeArrowheads="1"/>
          </p:cNvSpPr>
          <p:nvPr/>
        </p:nvSpPr>
        <p:spPr bwMode="auto">
          <a:xfrm>
            <a:off x="684213" y="2852738"/>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电感电压</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的大小取决于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的变化率</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的大小无关，电感是动态元件。</a:t>
            </a:r>
          </a:p>
        </p:txBody>
      </p:sp>
      <p:sp>
        <p:nvSpPr>
          <p:cNvPr id="210948" name="Rectangle 4">
            <a:extLst>
              <a:ext uri="{FF2B5EF4-FFF2-40B4-BE49-F238E27FC236}">
                <a16:creationId xmlns:a16="http://schemas.microsoft.com/office/drawing/2014/main" id="{2A347EF4-C76C-43CE-B9F9-AD4C50865CD3}"/>
              </a:ext>
            </a:extLst>
          </p:cNvPr>
          <p:cNvSpPr>
            <a:spLocks noChangeArrowheads="1"/>
          </p:cNvSpPr>
          <p:nvPr/>
        </p:nvSpPr>
        <p:spPr bwMode="auto">
          <a:xfrm>
            <a:off x="684213" y="414972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为常数</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直流</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。电感相当于</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短路</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10949" name="Text Box 5">
            <a:extLst>
              <a:ext uri="{FF2B5EF4-FFF2-40B4-BE49-F238E27FC236}">
                <a16:creationId xmlns:a16="http://schemas.microsoft.com/office/drawing/2014/main" id="{6D678EB6-7D24-4A76-BEF1-FF5E09B6BC24}"/>
              </a:ext>
            </a:extLst>
          </p:cNvPr>
          <p:cNvSpPr txBox="1">
            <a:spLocks noChangeArrowheads="1"/>
          </p:cNvSpPr>
          <p:nvPr/>
        </p:nvSpPr>
        <p:spPr bwMode="auto">
          <a:xfrm>
            <a:off x="755650" y="4797425"/>
            <a:ext cx="75596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3"/>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实际电路中电感的电压</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为有限值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，则电感</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电流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不能跃变</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，必定是时间的连续函数。</a:t>
            </a:r>
          </a:p>
        </p:txBody>
      </p:sp>
      <p:grpSp>
        <p:nvGrpSpPr>
          <p:cNvPr id="210958" name="Group 14">
            <a:extLst>
              <a:ext uri="{FF2B5EF4-FFF2-40B4-BE49-F238E27FC236}">
                <a16:creationId xmlns:a16="http://schemas.microsoft.com/office/drawing/2014/main" id="{C3BFB5AD-85F8-405C-BF1B-4947503E2013}"/>
              </a:ext>
            </a:extLst>
          </p:cNvPr>
          <p:cNvGrpSpPr>
            <a:grpSpLocks/>
          </p:cNvGrpSpPr>
          <p:nvPr/>
        </p:nvGrpSpPr>
        <p:grpSpPr bwMode="auto">
          <a:xfrm>
            <a:off x="827088" y="1981200"/>
            <a:ext cx="7353300" cy="850900"/>
            <a:chOff x="385" y="3022"/>
            <a:chExt cx="4505" cy="536"/>
          </a:xfrm>
        </p:grpSpPr>
        <p:pic>
          <p:nvPicPr>
            <p:cNvPr id="31765" name="Picture 15" descr="123">
              <a:extLst>
                <a:ext uri="{FF2B5EF4-FFF2-40B4-BE49-F238E27FC236}">
                  <a16:creationId xmlns:a16="http://schemas.microsoft.com/office/drawing/2014/main" id="{6ECBFE50-6B38-47B4-8345-2CE4C5E6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6" name="Text Box 16">
              <a:extLst>
                <a:ext uri="{FF2B5EF4-FFF2-40B4-BE49-F238E27FC236}">
                  <a16:creationId xmlns:a16="http://schemas.microsoft.com/office/drawing/2014/main" id="{BD1BAE53-A985-41BC-8CFA-31EFAEA84F4B}"/>
                </a:ext>
              </a:extLst>
            </p:cNvPr>
            <p:cNvSpPr txBox="1">
              <a:spLocks noChangeArrowheads="1"/>
            </p:cNvSpPr>
            <p:nvPr/>
          </p:nvSpPr>
          <p:spPr bwMode="auto">
            <a:xfrm>
              <a:off x="793" y="3125"/>
              <a:ext cx="40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由电感元件伏安关系的微分式子表明</a:t>
              </a:r>
            </a:p>
          </p:txBody>
        </p:sp>
      </p:grpSp>
      <p:grpSp>
        <p:nvGrpSpPr>
          <p:cNvPr id="31751" name="Group 20">
            <a:extLst>
              <a:ext uri="{FF2B5EF4-FFF2-40B4-BE49-F238E27FC236}">
                <a16:creationId xmlns:a16="http://schemas.microsoft.com/office/drawing/2014/main" id="{285AD427-35BD-497B-B096-AB52482691E8}"/>
              </a:ext>
            </a:extLst>
          </p:cNvPr>
          <p:cNvGrpSpPr>
            <a:grpSpLocks/>
          </p:cNvGrpSpPr>
          <p:nvPr/>
        </p:nvGrpSpPr>
        <p:grpSpPr bwMode="auto">
          <a:xfrm>
            <a:off x="827088" y="549275"/>
            <a:ext cx="3887787" cy="1455738"/>
            <a:chOff x="1474" y="935"/>
            <a:chExt cx="2449" cy="917"/>
          </a:xfrm>
        </p:grpSpPr>
        <p:sp>
          <p:nvSpPr>
            <p:cNvPr id="31752" name="Text Box 21">
              <a:extLst>
                <a:ext uri="{FF2B5EF4-FFF2-40B4-BE49-F238E27FC236}">
                  <a16:creationId xmlns:a16="http://schemas.microsoft.com/office/drawing/2014/main" id="{A309FC22-EE80-434A-BB3C-0183B3F64946}"/>
                </a:ext>
              </a:extLst>
            </p:cNvPr>
            <p:cNvSpPr txBox="1">
              <a:spLocks noChangeArrowheads="1"/>
            </p:cNvSpPr>
            <p:nvPr/>
          </p:nvSpPr>
          <p:spPr bwMode="auto">
            <a:xfrm>
              <a:off x="1474"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3" name="Text Box 22">
              <a:extLst>
                <a:ext uri="{FF2B5EF4-FFF2-40B4-BE49-F238E27FC236}">
                  <a16:creationId xmlns:a16="http://schemas.microsoft.com/office/drawing/2014/main" id="{BFE717AB-1524-45CF-8AEA-0614FDAED7C9}"/>
                </a:ext>
              </a:extLst>
            </p:cNvPr>
            <p:cNvSpPr txBox="1">
              <a:spLocks noChangeArrowheads="1"/>
            </p:cNvSpPr>
            <p:nvPr/>
          </p:nvSpPr>
          <p:spPr bwMode="auto">
            <a:xfrm>
              <a:off x="3470" y="1525"/>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4" name="Text Box 23">
              <a:extLst>
                <a:ext uri="{FF2B5EF4-FFF2-40B4-BE49-F238E27FC236}">
                  <a16:creationId xmlns:a16="http://schemas.microsoft.com/office/drawing/2014/main" id="{0CD96AC8-94D5-47DB-BBE2-6B1C64100D17}"/>
                </a:ext>
              </a:extLst>
            </p:cNvPr>
            <p:cNvSpPr txBox="1">
              <a:spLocks noChangeArrowheads="1"/>
            </p:cNvSpPr>
            <p:nvPr/>
          </p:nvSpPr>
          <p:spPr bwMode="auto">
            <a:xfrm>
              <a:off x="2320" y="1525"/>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1755" name="Text Box 24">
              <a:extLst>
                <a:ext uri="{FF2B5EF4-FFF2-40B4-BE49-F238E27FC236}">
                  <a16:creationId xmlns:a16="http://schemas.microsoft.com/office/drawing/2014/main" id="{F3DB26F9-E6D3-49C0-8C0D-7E60E8F6D6AD}"/>
                </a:ext>
              </a:extLst>
            </p:cNvPr>
            <p:cNvSpPr txBox="1">
              <a:spLocks noChangeArrowheads="1"/>
            </p:cNvSpPr>
            <p:nvPr/>
          </p:nvSpPr>
          <p:spPr bwMode="auto">
            <a:xfrm>
              <a:off x="1701" y="1026"/>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31756" name="Text Box 25">
              <a:extLst>
                <a:ext uri="{FF2B5EF4-FFF2-40B4-BE49-F238E27FC236}">
                  <a16:creationId xmlns:a16="http://schemas.microsoft.com/office/drawing/2014/main" id="{2F2A7718-9BDB-4648-9AD3-3DDC8306F8F9}"/>
                </a:ext>
              </a:extLst>
            </p:cNvPr>
            <p:cNvSpPr txBox="1">
              <a:spLocks noChangeArrowheads="1"/>
            </p:cNvSpPr>
            <p:nvPr/>
          </p:nvSpPr>
          <p:spPr bwMode="auto">
            <a:xfrm>
              <a:off x="2427" y="93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p>
          </p:txBody>
        </p:sp>
        <p:grpSp>
          <p:nvGrpSpPr>
            <p:cNvPr id="31757" name="Group 26">
              <a:extLst>
                <a:ext uri="{FF2B5EF4-FFF2-40B4-BE49-F238E27FC236}">
                  <a16:creationId xmlns:a16="http://schemas.microsoft.com/office/drawing/2014/main" id="{CD624616-1490-4033-BFF9-6A03E07FF453}"/>
                </a:ext>
              </a:extLst>
            </p:cNvPr>
            <p:cNvGrpSpPr>
              <a:grpSpLocks/>
            </p:cNvGrpSpPr>
            <p:nvPr/>
          </p:nvGrpSpPr>
          <p:grpSpPr bwMode="auto">
            <a:xfrm rot="5400000">
              <a:off x="2654" y="980"/>
              <a:ext cx="136" cy="681"/>
              <a:chOff x="1565" y="2614"/>
              <a:chExt cx="90" cy="486"/>
            </a:xfrm>
          </p:grpSpPr>
          <p:sp>
            <p:nvSpPr>
              <p:cNvPr id="31761" name="Arc 27">
                <a:extLst>
                  <a:ext uri="{FF2B5EF4-FFF2-40B4-BE49-F238E27FC236}">
                    <a16:creationId xmlns:a16="http://schemas.microsoft.com/office/drawing/2014/main" id="{959B83AB-271C-40CC-A07C-0EECBED5608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Arc 28">
                <a:extLst>
                  <a:ext uri="{FF2B5EF4-FFF2-40B4-BE49-F238E27FC236}">
                    <a16:creationId xmlns:a16="http://schemas.microsoft.com/office/drawing/2014/main" id="{BD1DB51A-1298-4404-A9AE-632D629CFF7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Arc 29">
                <a:extLst>
                  <a:ext uri="{FF2B5EF4-FFF2-40B4-BE49-F238E27FC236}">
                    <a16:creationId xmlns:a16="http://schemas.microsoft.com/office/drawing/2014/main" id="{B834E7D3-FDD2-44B2-B9A2-0C044989BB0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Arc 30">
                <a:extLst>
                  <a:ext uri="{FF2B5EF4-FFF2-40B4-BE49-F238E27FC236}">
                    <a16:creationId xmlns:a16="http://schemas.microsoft.com/office/drawing/2014/main" id="{4C5CA471-7711-48E1-9A78-3D5BC8B4C433}"/>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758" name="Line 31">
              <a:extLst>
                <a:ext uri="{FF2B5EF4-FFF2-40B4-BE49-F238E27FC236}">
                  <a16:creationId xmlns:a16="http://schemas.microsoft.com/office/drawing/2014/main" id="{BB8D6498-DFD6-40C2-BFF0-B85DF0CD7C6B}"/>
                </a:ext>
              </a:extLst>
            </p:cNvPr>
            <p:cNvSpPr>
              <a:spLocks noChangeShapeType="1"/>
            </p:cNvSpPr>
            <p:nvPr/>
          </p:nvSpPr>
          <p:spPr bwMode="auto">
            <a:xfrm>
              <a:off x="1519" y="1389"/>
              <a:ext cx="862" cy="0"/>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759" name="Line 32">
              <a:extLst>
                <a:ext uri="{FF2B5EF4-FFF2-40B4-BE49-F238E27FC236}">
                  <a16:creationId xmlns:a16="http://schemas.microsoft.com/office/drawing/2014/main" id="{E40CFF00-7ECF-4AA0-977A-FA7B561F6540}"/>
                </a:ext>
              </a:extLst>
            </p:cNvPr>
            <p:cNvSpPr>
              <a:spLocks noChangeShapeType="1"/>
            </p:cNvSpPr>
            <p:nvPr/>
          </p:nvSpPr>
          <p:spPr bwMode="auto">
            <a:xfrm>
              <a:off x="3061" y="1389"/>
              <a:ext cx="862" cy="0"/>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1760" name="Line 33">
              <a:extLst>
                <a:ext uri="{FF2B5EF4-FFF2-40B4-BE49-F238E27FC236}">
                  <a16:creationId xmlns:a16="http://schemas.microsoft.com/office/drawing/2014/main" id="{DB51038E-580F-4608-A1B6-4BBFEEE01D5F}"/>
                </a:ext>
              </a:extLst>
            </p:cNvPr>
            <p:cNvSpPr>
              <a:spLocks noChangeShapeType="1"/>
            </p:cNvSpPr>
            <p:nvPr/>
          </p:nvSpPr>
          <p:spPr bwMode="auto">
            <a:xfrm>
              <a:off x="1701" y="1389"/>
              <a:ext cx="408"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0958"/>
                                        </p:tgtEl>
                                        <p:attrNameLst>
                                          <p:attrName>style.visibility</p:attrName>
                                        </p:attrNameLst>
                                      </p:cBhvr>
                                      <p:to>
                                        <p:strVal val="visible"/>
                                      </p:to>
                                    </p:set>
                                    <p:animEffect transition="in" filter="blinds(horizontal)">
                                      <p:cBhvr>
                                        <p:cTn id="7" dur="500"/>
                                        <p:tgtEl>
                                          <p:spTgt spid="210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iterate type="lt">
                                    <p:tmPct val="100000"/>
                                  </p:iterate>
                                  <p:childTnLst>
                                    <p:set>
                                      <p:cBhvr>
                                        <p:cTn id="11" dur="1" fill="hold">
                                          <p:stCondLst>
                                            <p:cond delay="0"/>
                                          </p:stCondLst>
                                        </p:cTn>
                                        <p:tgtEl>
                                          <p:spTgt spid="210947"/>
                                        </p:tgtEl>
                                        <p:attrNameLst>
                                          <p:attrName>style.visibility</p:attrName>
                                        </p:attrNameLst>
                                      </p:cBhvr>
                                      <p:to>
                                        <p:strVal val="visible"/>
                                      </p:to>
                                    </p:set>
                                    <p:anim calcmode="lin" valueType="num">
                                      <p:cBhvr>
                                        <p:cTn id="12" dur="90" fill="hold"/>
                                        <p:tgtEl>
                                          <p:spTgt spid="210947"/>
                                        </p:tgtEl>
                                        <p:attrNameLst>
                                          <p:attrName>ppt_w</p:attrName>
                                        </p:attrNameLst>
                                      </p:cBhvr>
                                      <p:tavLst>
                                        <p:tav tm="0">
                                          <p:val>
                                            <p:strVal val="#ppt_w*0.70"/>
                                          </p:val>
                                        </p:tav>
                                        <p:tav tm="100000">
                                          <p:val>
                                            <p:strVal val="#ppt_w"/>
                                          </p:val>
                                        </p:tav>
                                      </p:tavLst>
                                    </p:anim>
                                    <p:anim calcmode="lin" valueType="num">
                                      <p:cBhvr>
                                        <p:cTn id="13" dur="90" fill="hold"/>
                                        <p:tgtEl>
                                          <p:spTgt spid="210947"/>
                                        </p:tgtEl>
                                        <p:attrNameLst>
                                          <p:attrName>ppt_h</p:attrName>
                                        </p:attrNameLst>
                                      </p:cBhvr>
                                      <p:tavLst>
                                        <p:tav tm="0">
                                          <p:val>
                                            <p:strVal val="#ppt_h"/>
                                          </p:val>
                                        </p:tav>
                                        <p:tav tm="100000">
                                          <p:val>
                                            <p:strVal val="#ppt_h"/>
                                          </p:val>
                                        </p:tav>
                                      </p:tavLst>
                                    </p:anim>
                                    <p:animEffect transition="in" filter="fade">
                                      <p:cBhvr>
                                        <p:cTn id="14" dur="90"/>
                                        <p:tgtEl>
                                          <p:spTgt spid="21094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iterate type="lt">
                                    <p:tmPct val="100000"/>
                                  </p:iterate>
                                  <p:childTnLst>
                                    <p:set>
                                      <p:cBhvr>
                                        <p:cTn id="18" dur="1" fill="hold">
                                          <p:stCondLst>
                                            <p:cond delay="0"/>
                                          </p:stCondLst>
                                        </p:cTn>
                                        <p:tgtEl>
                                          <p:spTgt spid="210948"/>
                                        </p:tgtEl>
                                        <p:attrNameLst>
                                          <p:attrName>style.visibility</p:attrName>
                                        </p:attrNameLst>
                                      </p:cBhvr>
                                      <p:to>
                                        <p:strVal val="visible"/>
                                      </p:to>
                                    </p:set>
                                    <p:anim calcmode="lin" valueType="num">
                                      <p:cBhvr>
                                        <p:cTn id="19" dur="90" fill="hold"/>
                                        <p:tgtEl>
                                          <p:spTgt spid="210948"/>
                                        </p:tgtEl>
                                        <p:attrNameLst>
                                          <p:attrName>ppt_w</p:attrName>
                                        </p:attrNameLst>
                                      </p:cBhvr>
                                      <p:tavLst>
                                        <p:tav tm="0">
                                          <p:val>
                                            <p:strVal val="#ppt_w*0.70"/>
                                          </p:val>
                                        </p:tav>
                                        <p:tav tm="100000">
                                          <p:val>
                                            <p:strVal val="#ppt_w"/>
                                          </p:val>
                                        </p:tav>
                                      </p:tavLst>
                                    </p:anim>
                                    <p:anim calcmode="lin" valueType="num">
                                      <p:cBhvr>
                                        <p:cTn id="20" dur="90" fill="hold"/>
                                        <p:tgtEl>
                                          <p:spTgt spid="210948"/>
                                        </p:tgtEl>
                                        <p:attrNameLst>
                                          <p:attrName>ppt_h</p:attrName>
                                        </p:attrNameLst>
                                      </p:cBhvr>
                                      <p:tavLst>
                                        <p:tav tm="0">
                                          <p:val>
                                            <p:strVal val="#ppt_h"/>
                                          </p:val>
                                        </p:tav>
                                        <p:tav tm="100000">
                                          <p:val>
                                            <p:strVal val="#ppt_h"/>
                                          </p:val>
                                        </p:tav>
                                      </p:tavLst>
                                    </p:anim>
                                    <p:animEffect transition="in" filter="fade">
                                      <p:cBhvr>
                                        <p:cTn id="21" dur="90"/>
                                        <p:tgtEl>
                                          <p:spTgt spid="2109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0949"/>
                                        </p:tgtEl>
                                        <p:attrNameLst>
                                          <p:attrName>style.visibility</p:attrName>
                                        </p:attrNameLst>
                                      </p:cBhvr>
                                      <p:to>
                                        <p:strVal val="visible"/>
                                      </p:to>
                                    </p:set>
                                    <p:animEffect transition="in" filter="blinds(horizontal)">
                                      <p:cBhvr>
                                        <p:cTn id="26"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p:bldP spid="210948" grpId="0"/>
      <p:bldP spid="2109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7" name="Text Box 7">
            <a:extLst>
              <a:ext uri="{FF2B5EF4-FFF2-40B4-BE49-F238E27FC236}">
                <a16:creationId xmlns:a16="http://schemas.microsoft.com/office/drawing/2014/main" id="{1A523338-23DB-40C4-883C-F2CF69974E89}"/>
              </a:ext>
            </a:extLst>
          </p:cNvPr>
          <p:cNvSpPr txBox="1">
            <a:spLocks noChangeArrowheads="1"/>
          </p:cNvSpPr>
          <p:nvPr/>
        </p:nvSpPr>
        <p:spPr bwMode="auto">
          <a:xfrm>
            <a:off x="1042988" y="2278063"/>
            <a:ext cx="6321425"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电容元件的特性</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08" name="Text Box 8">
            <a:extLst>
              <a:ext uri="{FF2B5EF4-FFF2-40B4-BE49-F238E27FC236}">
                <a16:creationId xmlns:a16="http://schemas.microsoft.com/office/drawing/2014/main" id="{6D8C4C0B-C7CC-49C2-BE0D-F2C6A5CFEA58}"/>
              </a:ext>
            </a:extLst>
          </p:cNvPr>
          <p:cNvSpPr txBox="1">
            <a:spLocks noChangeArrowheads="1"/>
          </p:cNvSpPr>
          <p:nvPr/>
        </p:nvSpPr>
        <p:spPr bwMode="auto">
          <a:xfrm>
            <a:off x="1042988" y="3789363"/>
            <a:ext cx="6769100"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电容、电感的串、并联等效</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09" name="Rectangle 9">
            <a:extLst>
              <a:ext uri="{FF2B5EF4-FFF2-40B4-BE49-F238E27FC236}">
                <a16:creationId xmlns:a16="http://schemas.microsoft.com/office/drawing/2014/main" id="{AE293D0D-0F43-4B6D-A5E4-14A72A592094}"/>
              </a:ext>
            </a:extLst>
          </p:cNvPr>
          <p:cNvSpPr>
            <a:spLocks noChangeArrowheads="1"/>
          </p:cNvSpPr>
          <p:nvPr/>
        </p:nvSpPr>
        <p:spPr bwMode="auto">
          <a:xfrm>
            <a:off x="855663" y="1052513"/>
            <a:ext cx="2030412" cy="646112"/>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buClr>
                <a:schemeClr val="tx1"/>
              </a:buClr>
              <a:buFont typeface="Wingdings" panose="05000000000000000000" pitchFamily="2" charset="2"/>
              <a:buChar char="l"/>
            </a:pP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onotype Sorts" pitchFamily="2" charset="2"/>
              </a:rPr>
              <a:t> </a:t>
            </a:r>
            <a:r>
              <a:rPr kumimoji="1" lang="zh-CN" altLang="en-US" sz="36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重点：</a:t>
            </a:r>
            <a:endPar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3610" name="Text Box 10">
            <a:extLst>
              <a:ext uri="{FF2B5EF4-FFF2-40B4-BE49-F238E27FC236}">
                <a16:creationId xmlns:a16="http://schemas.microsoft.com/office/drawing/2014/main" id="{798DE3E0-F1E7-40E9-964D-BCC53B7EC8A2}"/>
              </a:ext>
            </a:extLst>
          </p:cNvPr>
          <p:cNvSpPr txBox="1">
            <a:spLocks noChangeArrowheads="1"/>
          </p:cNvSpPr>
          <p:nvPr/>
        </p:nvSpPr>
        <p:spPr bwMode="auto">
          <a:xfrm>
            <a:off x="1042988" y="3068638"/>
            <a:ext cx="4132262" cy="6413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电感元件的特性</a:t>
            </a:r>
            <a:endPar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iterate type="wd">
                                    <p:tmPct val="100000"/>
                                  </p:iterate>
                                  <p:childTnLst>
                                    <p:set>
                                      <p:cBhvr>
                                        <p:cTn id="6" dur="1" fill="hold">
                                          <p:stCondLst>
                                            <p:cond delay="0"/>
                                          </p:stCondLst>
                                        </p:cTn>
                                        <p:tgtEl>
                                          <p:spTgt spid="153609"/>
                                        </p:tgtEl>
                                        <p:attrNameLst>
                                          <p:attrName>style.visibility</p:attrName>
                                        </p:attrNameLst>
                                      </p:cBhvr>
                                      <p:to>
                                        <p:strVal val="visible"/>
                                      </p:to>
                                    </p:set>
                                    <p:animEffect transition="in" filter="randombar(horizontal)">
                                      <p:cBhvr>
                                        <p:cTn id="7" dur="300"/>
                                        <p:tgtEl>
                                          <p:spTgt spid="15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153607"/>
                                        </p:tgtEl>
                                        <p:attrNameLst>
                                          <p:attrName>style.visibility</p:attrName>
                                        </p:attrNameLst>
                                      </p:cBhvr>
                                      <p:to>
                                        <p:strVal val="visible"/>
                                      </p:to>
                                    </p:set>
                                    <p:anim calcmode="lin" valueType="num">
                                      <p:cBhvr additive="base">
                                        <p:cTn id="12" dur="500" fill="hold"/>
                                        <p:tgtEl>
                                          <p:spTgt spid="153607"/>
                                        </p:tgtEl>
                                        <p:attrNameLst>
                                          <p:attrName>ppt_x</p:attrName>
                                        </p:attrNameLst>
                                      </p:cBhvr>
                                      <p:tavLst>
                                        <p:tav tm="0">
                                          <p:val>
                                            <p:strVal val="1+#ppt_w/2"/>
                                          </p:val>
                                        </p:tav>
                                        <p:tav tm="100000">
                                          <p:val>
                                            <p:strVal val="#ppt_x"/>
                                          </p:val>
                                        </p:tav>
                                      </p:tavLst>
                                    </p:anim>
                                    <p:anim calcmode="lin" valueType="num">
                                      <p:cBhvr additive="base">
                                        <p:cTn id="13" dur="500" fill="hold"/>
                                        <p:tgtEl>
                                          <p:spTgt spid="153607"/>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500"/>
                            </p:stCondLst>
                            <p:childTnLst>
                              <p:par>
                                <p:cTn id="15" presetID="2" presetClass="entr" presetSubtype="12" fill="hold" grpId="0" nodeType="afterEffect">
                                  <p:stCondLst>
                                    <p:cond delay="1000"/>
                                  </p:stCondLst>
                                  <p:childTnLst>
                                    <p:set>
                                      <p:cBhvr>
                                        <p:cTn id="16" dur="1" fill="hold">
                                          <p:stCondLst>
                                            <p:cond delay="0"/>
                                          </p:stCondLst>
                                        </p:cTn>
                                        <p:tgtEl>
                                          <p:spTgt spid="153610"/>
                                        </p:tgtEl>
                                        <p:attrNameLst>
                                          <p:attrName>style.visibility</p:attrName>
                                        </p:attrNameLst>
                                      </p:cBhvr>
                                      <p:to>
                                        <p:strVal val="visible"/>
                                      </p:to>
                                    </p:set>
                                    <p:anim calcmode="lin" valueType="num">
                                      <p:cBhvr additive="base">
                                        <p:cTn id="17" dur="500" fill="hold"/>
                                        <p:tgtEl>
                                          <p:spTgt spid="153610"/>
                                        </p:tgtEl>
                                        <p:attrNameLst>
                                          <p:attrName>ppt_x</p:attrName>
                                        </p:attrNameLst>
                                      </p:cBhvr>
                                      <p:tavLst>
                                        <p:tav tm="0">
                                          <p:val>
                                            <p:strVal val="0-#ppt_w/2"/>
                                          </p:val>
                                        </p:tav>
                                        <p:tav tm="100000">
                                          <p:val>
                                            <p:strVal val="#ppt_x"/>
                                          </p:val>
                                        </p:tav>
                                      </p:tavLst>
                                    </p:anim>
                                    <p:anim calcmode="lin" valueType="num">
                                      <p:cBhvr additive="base">
                                        <p:cTn id="18" dur="500" fill="hold"/>
                                        <p:tgtEl>
                                          <p:spTgt spid="15361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2000"/>
                            </p:stCondLst>
                            <p:childTnLst>
                              <p:par>
                                <p:cTn id="20" presetID="2" presetClass="entr" presetSubtype="12" fill="hold" grpId="0" nodeType="afterEffect">
                                  <p:stCondLst>
                                    <p:cond delay="1000"/>
                                  </p:stCondLst>
                                  <p:childTnLst>
                                    <p:set>
                                      <p:cBhvr>
                                        <p:cTn id="21" dur="1" fill="hold">
                                          <p:stCondLst>
                                            <p:cond delay="0"/>
                                          </p:stCondLst>
                                        </p:cTn>
                                        <p:tgtEl>
                                          <p:spTgt spid="153608"/>
                                        </p:tgtEl>
                                        <p:attrNameLst>
                                          <p:attrName>style.visibility</p:attrName>
                                        </p:attrNameLst>
                                      </p:cBhvr>
                                      <p:to>
                                        <p:strVal val="visible"/>
                                      </p:to>
                                    </p:set>
                                    <p:anim calcmode="lin" valueType="num">
                                      <p:cBhvr additive="base">
                                        <p:cTn id="22" dur="500" fill="hold"/>
                                        <p:tgtEl>
                                          <p:spTgt spid="153608"/>
                                        </p:tgtEl>
                                        <p:attrNameLst>
                                          <p:attrName>ppt_x</p:attrName>
                                        </p:attrNameLst>
                                      </p:cBhvr>
                                      <p:tavLst>
                                        <p:tav tm="0">
                                          <p:val>
                                            <p:strVal val="0-#ppt_w/2"/>
                                          </p:val>
                                        </p:tav>
                                        <p:tav tm="100000">
                                          <p:val>
                                            <p:strVal val="#ppt_x"/>
                                          </p:val>
                                        </p:tav>
                                      </p:tavLst>
                                    </p:anim>
                                    <p:anim calcmode="lin" valueType="num">
                                      <p:cBhvr additive="base">
                                        <p:cTn id="23"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7" grpId="0" animBg="1" autoUpdateAnimBg="0"/>
      <p:bldP spid="153608" grpId="0" animBg="1" autoUpdateAnimBg="0"/>
      <p:bldP spid="153609" grpId="0" animBg="1" autoUpdateAnimBg="0"/>
      <p:bldP spid="153610"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7" name="Group 9">
            <a:extLst>
              <a:ext uri="{FF2B5EF4-FFF2-40B4-BE49-F238E27FC236}">
                <a16:creationId xmlns:a16="http://schemas.microsoft.com/office/drawing/2014/main" id="{EA57EB48-6B3D-497F-85F4-74CE8EF6F4C3}"/>
              </a:ext>
            </a:extLst>
          </p:cNvPr>
          <p:cNvGrpSpPr>
            <a:grpSpLocks/>
          </p:cNvGrpSpPr>
          <p:nvPr/>
        </p:nvGrpSpPr>
        <p:grpSpPr bwMode="auto">
          <a:xfrm>
            <a:off x="684213" y="1176338"/>
            <a:ext cx="7353300" cy="850900"/>
            <a:chOff x="385" y="3022"/>
            <a:chExt cx="4505" cy="536"/>
          </a:xfrm>
        </p:grpSpPr>
        <p:pic>
          <p:nvPicPr>
            <p:cNvPr id="32776" name="Picture 10" descr="123">
              <a:extLst>
                <a:ext uri="{FF2B5EF4-FFF2-40B4-BE49-F238E27FC236}">
                  <a16:creationId xmlns:a16="http://schemas.microsoft.com/office/drawing/2014/main" id="{4BC00BD1-368D-45FB-B9A8-E47399A7B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11">
              <a:extLst>
                <a:ext uri="{FF2B5EF4-FFF2-40B4-BE49-F238E27FC236}">
                  <a16:creationId xmlns:a16="http://schemas.microsoft.com/office/drawing/2014/main" id="{D0A31340-00F1-4DE0-A2BE-5B09187ABB36}"/>
                </a:ext>
              </a:extLst>
            </p:cNvPr>
            <p:cNvSpPr txBox="1">
              <a:spLocks noChangeArrowheads="1"/>
            </p:cNvSpPr>
            <p:nvPr/>
          </p:nvSpPr>
          <p:spPr bwMode="auto">
            <a:xfrm>
              <a:off x="793" y="3125"/>
              <a:ext cx="40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由电感元件伏安关系的积分式子表明</a:t>
              </a:r>
            </a:p>
          </p:txBody>
        </p:sp>
      </p:grpSp>
      <p:sp>
        <p:nvSpPr>
          <p:cNvPr id="211980" name="Text Box 12">
            <a:extLst>
              <a:ext uri="{FF2B5EF4-FFF2-40B4-BE49-F238E27FC236}">
                <a16:creationId xmlns:a16="http://schemas.microsoft.com/office/drawing/2014/main" id="{97B0B267-FFD7-4527-81D4-B549679FB62C}"/>
              </a:ext>
            </a:extLst>
          </p:cNvPr>
          <p:cNvSpPr txBox="1">
            <a:spLocks noChangeArrowheads="1"/>
          </p:cNvSpPr>
          <p:nvPr/>
        </p:nvSpPr>
        <p:spPr bwMode="auto">
          <a:xfrm>
            <a:off x="1042988" y="1895475"/>
            <a:ext cx="7200900" cy="163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某一时刻的电感电流值与</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到该时刻的所有电压值有关，即电感元件有记忆电压的作用，电感元件也是记忆元件。</a:t>
            </a:r>
          </a:p>
        </p:txBody>
      </p:sp>
      <p:sp>
        <p:nvSpPr>
          <p:cNvPr id="211981" name="Text Box 13">
            <a:extLst>
              <a:ext uri="{FF2B5EF4-FFF2-40B4-BE49-F238E27FC236}">
                <a16:creationId xmlns:a16="http://schemas.microsoft.com/office/drawing/2014/main" id="{8D6EDC7C-2436-4FE3-83B9-A98051A8817B}"/>
              </a:ext>
            </a:extLst>
          </p:cNvPr>
          <p:cNvSpPr txBox="1">
            <a:spLocks noChangeArrowheads="1"/>
          </p:cNvSpPr>
          <p:nvPr/>
        </p:nvSpPr>
        <p:spPr bwMode="auto">
          <a:xfrm>
            <a:off x="971550" y="3551238"/>
            <a:ext cx="7920038" cy="163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研究某一初始时刻</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以后的电感电流，不需要了解</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以前的电流，只需知道</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时刻开始作用的电压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和</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时刻的电流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graphicFrame>
        <p:nvGraphicFramePr>
          <p:cNvPr id="32773" name="Object 17">
            <a:extLst>
              <a:ext uri="{FF2B5EF4-FFF2-40B4-BE49-F238E27FC236}">
                <a16:creationId xmlns:a16="http://schemas.microsoft.com/office/drawing/2014/main" id="{CC9AD385-32C2-474D-8DE3-0CD2A2E93D27}"/>
              </a:ext>
            </a:extLst>
          </p:cNvPr>
          <p:cNvGraphicFramePr>
            <a:graphicFrameLocks noChangeAspect="1"/>
          </p:cNvGraphicFramePr>
          <p:nvPr/>
        </p:nvGraphicFramePr>
        <p:xfrm>
          <a:off x="468313" y="77788"/>
          <a:ext cx="3313112" cy="1031875"/>
        </p:xfrm>
        <a:graphic>
          <a:graphicData uri="http://schemas.openxmlformats.org/presentationml/2006/ole">
            <mc:AlternateContent xmlns:mc="http://schemas.openxmlformats.org/markup-compatibility/2006">
              <mc:Choice xmlns:v="urn:schemas-microsoft-com:vml" Requires="v">
                <p:oleObj spid="_x0000_s32810" name="公式" r:id="rId4" imgW="1266826" imgH="419217" progId="Equation.3">
                  <p:embed/>
                </p:oleObj>
              </mc:Choice>
              <mc:Fallback>
                <p:oleObj name="公式" r:id="rId4" imgW="1266826" imgH="419217"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77788"/>
                        <a:ext cx="3313112" cy="10318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9">
            <a:extLst>
              <a:ext uri="{FF2B5EF4-FFF2-40B4-BE49-F238E27FC236}">
                <a16:creationId xmlns:a16="http://schemas.microsoft.com/office/drawing/2014/main" id="{68E8780C-8F05-459B-A3D8-AF56A89BC7AD}"/>
              </a:ext>
            </a:extLst>
          </p:cNvPr>
          <p:cNvGraphicFramePr>
            <a:graphicFrameLocks noChangeAspect="1"/>
          </p:cNvGraphicFramePr>
          <p:nvPr/>
        </p:nvGraphicFramePr>
        <p:xfrm>
          <a:off x="3886200" y="76200"/>
          <a:ext cx="3498850" cy="992188"/>
        </p:xfrm>
        <a:graphic>
          <a:graphicData uri="http://schemas.openxmlformats.org/presentationml/2006/ole">
            <mc:AlternateContent xmlns:mc="http://schemas.openxmlformats.org/markup-compatibility/2006">
              <mc:Choice xmlns:v="urn:schemas-microsoft-com:vml" Requires="v">
                <p:oleObj spid="_x0000_s32811" name="公式" r:id="rId6" imgW="1390831" imgH="419217" progId="Equation.3">
                  <p:embed/>
                </p:oleObj>
              </mc:Choice>
              <mc:Fallback>
                <p:oleObj name="公式" r:id="rId6" imgW="1390831" imgH="419217"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76200"/>
                        <a:ext cx="3498850"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8" name="Text Box 20">
            <a:extLst>
              <a:ext uri="{FF2B5EF4-FFF2-40B4-BE49-F238E27FC236}">
                <a16:creationId xmlns:a16="http://schemas.microsoft.com/office/drawing/2014/main" id="{970CE340-BE2B-4AA7-9C20-5EC3BC6371B2}"/>
              </a:ext>
            </a:extLst>
          </p:cNvPr>
          <p:cNvSpPr txBox="1">
            <a:spLocks noChangeArrowheads="1"/>
          </p:cNvSpPr>
          <p:nvPr/>
        </p:nvSpPr>
        <p:spPr bwMode="auto">
          <a:xfrm>
            <a:off x="914400" y="5207000"/>
            <a:ext cx="7848600" cy="1117600"/>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③上式中</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称为电感电压的初始值，它反映电感初始时刻的储能状况，也称为</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初始状态</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7"/>
                                        </p:tgtEl>
                                        <p:attrNameLst>
                                          <p:attrName>style.visibility</p:attrName>
                                        </p:attrNameLst>
                                      </p:cBhvr>
                                      <p:to>
                                        <p:strVal val="visible"/>
                                      </p:to>
                                    </p:set>
                                    <p:animEffect transition="in" filter="blinds(horizontal)">
                                      <p:cBhvr>
                                        <p:cTn id="7" dur="500"/>
                                        <p:tgtEl>
                                          <p:spTgt spid="211977"/>
                                        </p:tgtEl>
                                      </p:cBhvr>
                                    </p:animEffect>
                                  </p:childTnLst>
                                </p:cTn>
                              </p:par>
                            </p:childTnLst>
                          </p:cTn>
                        </p:par>
                        <p:par>
                          <p:cTn id="8" fill="hold" nodeType="afterGroup">
                            <p:stCondLst>
                              <p:cond delay="500"/>
                            </p:stCondLst>
                            <p:childTnLst>
                              <p:par>
                                <p:cTn id="9" presetID="55" presetClass="entr" presetSubtype="0" fill="hold" grpId="0" nodeType="afterEffect">
                                  <p:stCondLst>
                                    <p:cond delay="0"/>
                                  </p:stCondLst>
                                  <p:iterate type="lt">
                                    <p:tmPct val="100000"/>
                                  </p:iterate>
                                  <p:childTnLst>
                                    <p:set>
                                      <p:cBhvr>
                                        <p:cTn id="10" dur="1" fill="hold">
                                          <p:stCondLst>
                                            <p:cond delay="0"/>
                                          </p:stCondLst>
                                        </p:cTn>
                                        <p:tgtEl>
                                          <p:spTgt spid="211980"/>
                                        </p:tgtEl>
                                        <p:attrNameLst>
                                          <p:attrName>style.visibility</p:attrName>
                                        </p:attrNameLst>
                                      </p:cBhvr>
                                      <p:to>
                                        <p:strVal val="visible"/>
                                      </p:to>
                                    </p:set>
                                    <p:anim calcmode="lin" valueType="num">
                                      <p:cBhvr>
                                        <p:cTn id="11" dur="90" fill="hold"/>
                                        <p:tgtEl>
                                          <p:spTgt spid="211980"/>
                                        </p:tgtEl>
                                        <p:attrNameLst>
                                          <p:attrName>ppt_w</p:attrName>
                                        </p:attrNameLst>
                                      </p:cBhvr>
                                      <p:tavLst>
                                        <p:tav tm="0">
                                          <p:val>
                                            <p:strVal val="#ppt_w*0.70"/>
                                          </p:val>
                                        </p:tav>
                                        <p:tav tm="100000">
                                          <p:val>
                                            <p:strVal val="#ppt_w"/>
                                          </p:val>
                                        </p:tav>
                                      </p:tavLst>
                                    </p:anim>
                                    <p:anim calcmode="lin" valueType="num">
                                      <p:cBhvr>
                                        <p:cTn id="12" dur="90" fill="hold"/>
                                        <p:tgtEl>
                                          <p:spTgt spid="211980"/>
                                        </p:tgtEl>
                                        <p:attrNameLst>
                                          <p:attrName>ppt_h</p:attrName>
                                        </p:attrNameLst>
                                      </p:cBhvr>
                                      <p:tavLst>
                                        <p:tav tm="0">
                                          <p:val>
                                            <p:strVal val="#ppt_h"/>
                                          </p:val>
                                        </p:tav>
                                        <p:tav tm="100000">
                                          <p:val>
                                            <p:strVal val="#ppt_h"/>
                                          </p:val>
                                        </p:tav>
                                      </p:tavLst>
                                    </p:anim>
                                    <p:animEffect transition="in" filter="fade">
                                      <p:cBhvr>
                                        <p:cTn id="13" dur="90"/>
                                        <p:tgtEl>
                                          <p:spTgt spid="211980"/>
                                        </p:tgtEl>
                                      </p:cBhvr>
                                    </p:animEffect>
                                  </p:childTnLst>
                                </p:cTn>
                              </p:par>
                            </p:childTnLst>
                          </p:cTn>
                        </p:par>
                        <p:par>
                          <p:cTn id="14" fill="hold" nodeType="afterGroup">
                            <p:stCondLst>
                              <p:cond delay="5090"/>
                            </p:stCondLst>
                            <p:childTnLst>
                              <p:par>
                                <p:cTn id="15" presetID="55" presetClass="entr" presetSubtype="0" fill="hold" grpId="0" nodeType="afterEffect">
                                  <p:stCondLst>
                                    <p:cond delay="0"/>
                                  </p:stCondLst>
                                  <p:iterate type="lt">
                                    <p:tmPct val="100000"/>
                                  </p:iterate>
                                  <p:childTnLst>
                                    <p:set>
                                      <p:cBhvr>
                                        <p:cTn id="16" dur="1" fill="hold">
                                          <p:stCondLst>
                                            <p:cond delay="0"/>
                                          </p:stCondLst>
                                        </p:cTn>
                                        <p:tgtEl>
                                          <p:spTgt spid="211981"/>
                                        </p:tgtEl>
                                        <p:attrNameLst>
                                          <p:attrName>style.visibility</p:attrName>
                                        </p:attrNameLst>
                                      </p:cBhvr>
                                      <p:to>
                                        <p:strVal val="visible"/>
                                      </p:to>
                                    </p:set>
                                    <p:anim calcmode="lin" valueType="num">
                                      <p:cBhvr>
                                        <p:cTn id="17" dur="90" fill="hold"/>
                                        <p:tgtEl>
                                          <p:spTgt spid="211981"/>
                                        </p:tgtEl>
                                        <p:attrNameLst>
                                          <p:attrName>ppt_w</p:attrName>
                                        </p:attrNameLst>
                                      </p:cBhvr>
                                      <p:tavLst>
                                        <p:tav tm="0">
                                          <p:val>
                                            <p:strVal val="#ppt_w*0.70"/>
                                          </p:val>
                                        </p:tav>
                                        <p:tav tm="100000">
                                          <p:val>
                                            <p:strVal val="#ppt_w"/>
                                          </p:val>
                                        </p:tav>
                                      </p:tavLst>
                                    </p:anim>
                                    <p:anim calcmode="lin" valueType="num">
                                      <p:cBhvr>
                                        <p:cTn id="18" dur="90" fill="hold"/>
                                        <p:tgtEl>
                                          <p:spTgt spid="211981"/>
                                        </p:tgtEl>
                                        <p:attrNameLst>
                                          <p:attrName>ppt_h</p:attrName>
                                        </p:attrNameLst>
                                      </p:cBhvr>
                                      <p:tavLst>
                                        <p:tav tm="0">
                                          <p:val>
                                            <p:strVal val="#ppt_h"/>
                                          </p:val>
                                        </p:tav>
                                        <p:tav tm="100000">
                                          <p:val>
                                            <p:strVal val="#ppt_h"/>
                                          </p:val>
                                        </p:tav>
                                      </p:tavLst>
                                    </p:anim>
                                    <p:animEffect transition="in" filter="fade">
                                      <p:cBhvr>
                                        <p:cTn id="19" dur="90"/>
                                        <p:tgtEl>
                                          <p:spTgt spid="2119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0" fill="hold" grpId="0" nodeType="clickEffect">
                                  <p:stCondLst>
                                    <p:cond delay="0"/>
                                  </p:stCondLst>
                                  <p:iterate type="lt">
                                    <p:tmPct val="100000"/>
                                  </p:iterate>
                                  <p:childTnLst>
                                    <p:set>
                                      <p:cBhvr>
                                        <p:cTn id="23" dur="1" fill="hold">
                                          <p:stCondLst>
                                            <p:cond delay="0"/>
                                          </p:stCondLst>
                                        </p:cTn>
                                        <p:tgtEl>
                                          <p:spTgt spid="211988"/>
                                        </p:tgtEl>
                                        <p:attrNameLst>
                                          <p:attrName>style.visibility</p:attrName>
                                        </p:attrNameLst>
                                      </p:cBhvr>
                                      <p:to>
                                        <p:strVal val="visible"/>
                                      </p:to>
                                    </p:set>
                                    <p:anim calcmode="lin" valueType="num">
                                      <p:cBhvr>
                                        <p:cTn id="24" dur="90" fill="hold"/>
                                        <p:tgtEl>
                                          <p:spTgt spid="211988"/>
                                        </p:tgtEl>
                                        <p:attrNameLst>
                                          <p:attrName>ppt_w</p:attrName>
                                        </p:attrNameLst>
                                      </p:cBhvr>
                                      <p:tavLst>
                                        <p:tav tm="0">
                                          <p:val>
                                            <p:fltVal val="0"/>
                                          </p:val>
                                        </p:tav>
                                        <p:tav tm="100000">
                                          <p:val>
                                            <p:strVal val="#ppt_w"/>
                                          </p:val>
                                        </p:tav>
                                      </p:tavLst>
                                    </p:anim>
                                    <p:anim calcmode="lin" valueType="num">
                                      <p:cBhvr>
                                        <p:cTn id="25" dur="90" fill="hold"/>
                                        <p:tgtEl>
                                          <p:spTgt spid="2119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0" grpId="0" autoUpdateAnimBg="0"/>
      <p:bldP spid="211981" grpId="0" autoUpdateAnimBg="0"/>
      <p:bldP spid="2119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4" name="Text Box 8">
            <a:extLst>
              <a:ext uri="{FF2B5EF4-FFF2-40B4-BE49-F238E27FC236}">
                <a16:creationId xmlns:a16="http://schemas.microsoft.com/office/drawing/2014/main" id="{7995AD7E-2944-4851-9B4D-B1E007D90EDC}"/>
              </a:ext>
            </a:extLst>
          </p:cNvPr>
          <p:cNvSpPr txBox="1">
            <a:spLocks noChangeArrowheads="1"/>
          </p:cNvSpPr>
          <p:nvPr/>
        </p:nvSpPr>
        <p:spPr bwMode="auto">
          <a:xfrm>
            <a:off x="611188" y="692150"/>
            <a:ext cx="4392612"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）电感的功率和储能</a:t>
            </a:r>
          </a:p>
        </p:txBody>
      </p:sp>
      <p:sp>
        <p:nvSpPr>
          <p:cNvPr id="214025" name="Text Box 9">
            <a:extLst>
              <a:ext uri="{FF2B5EF4-FFF2-40B4-BE49-F238E27FC236}">
                <a16:creationId xmlns:a16="http://schemas.microsoft.com/office/drawing/2014/main" id="{65C25783-4095-4B48-AB33-F122EF0BAB4A}"/>
              </a:ext>
            </a:extLst>
          </p:cNvPr>
          <p:cNvSpPr txBox="1">
            <a:spLocks noChangeArrowheads="1"/>
          </p:cNvSpPr>
          <p:nvPr/>
        </p:nvSpPr>
        <p:spPr bwMode="auto">
          <a:xfrm>
            <a:off x="457200" y="1628775"/>
            <a:ext cx="2438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）功率</a:t>
            </a:r>
          </a:p>
        </p:txBody>
      </p:sp>
      <p:graphicFrame>
        <p:nvGraphicFramePr>
          <p:cNvPr id="214026" name="Object 10">
            <a:extLst>
              <a:ext uri="{FF2B5EF4-FFF2-40B4-BE49-F238E27FC236}">
                <a16:creationId xmlns:a16="http://schemas.microsoft.com/office/drawing/2014/main" id="{40AC6549-ADCE-4B79-828F-E5E5A4EEB289}"/>
              </a:ext>
            </a:extLst>
          </p:cNvPr>
          <p:cNvGraphicFramePr>
            <a:graphicFrameLocks noChangeAspect="1"/>
          </p:cNvGraphicFramePr>
          <p:nvPr/>
        </p:nvGraphicFramePr>
        <p:xfrm>
          <a:off x="2987675" y="1341438"/>
          <a:ext cx="2562225" cy="1149350"/>
        </p:xfrm>
        <a:graphic>
          <a:graphicData uri="http://schemas.openxmlformats.org/presentationml/2006/ole">
            <mc:AlternateContent xmlns:mc="http://schemas.openxmlformats.org/markup-compatibility/2006">
              <mc:Choice xmlns:v="urn:schemas-microsoft-com:vml" Requires="v">
                <p:oleObj spid="_x0000_s33820" name="公式" r:id="rId3" imgW="990632" imgH="428596" progId="Equation.3">
                  <p:embed/>
                </p:oleObj>
              </mc:Choice>
              <mc:Fallback>
                <p:oleObj name="公式" r:id="rId3" imgW="990632" imgH="428596"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341438"/>
                        <a:ext cx="2562225"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7" name="AutoShape 11">
            <a:extLst>
              <a:ext uri="{FF2B5EF4-FFF2-40B4-BE49-F238E27FC236}">
                <a16:creationId xmlns:a16="http://schemas.microsoft.com/office/drawing/2014/main" id="{1BA1547D-9E02-4794-AAA8-9CC95C946A51}"/>
              </a:ext>
            </a:extLst>
          </p:cNvPr>
          <p:cNvSpPr>
            <a:spLocks noChangeArrowheads="1"/>
          </p:cNvSpPr>
          <p:nvPr/>
        </p:nvSpPr>
        <p:spPr bwMode="auto">
          <a:xfrm>
            <a:off x="6227763" y="836613"/>
            <a:ext cx="2159000" cy="1079500"/>
          </a:xfrm>
          <a:prstGeom prst="wedgeRectCallout">
            <a:avLst>
              <a:gd name="adj1" fmla="val -79778"/>
              <a:gd name="adj2" fmla="val 62204"/>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sp>
        <p:nvSpPr>
          <p:cNvPr id="214028" name="Text Box 12">
            <a:extLst>
              <a:ext uri="{FF2B5EF4-FFF2-40B4-BE49-F238E27FC236}">
                <a16:creationId xmlns:a16="http://schemas.microsoft.com/office/drawing/2014/main" id="{22C749BA-71FE-48A4-A1E5-AC2BA0981317}"/>
              </a:ext>
            </a:extLst>
          </p:cNvPr>
          <p:cNvSpPr txBox="1">
            <a:spLocks noChangeArrowheads="1"/>
          </p:cNvSpPr>
          <p:nvPr/>
        </p:nvSpPr>
        <p:spPr bwMode="auto">
          <a:xfrm>
            <a:off x="1042988" y="2565400"/>
            <a:ext cx="69834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当电流增大</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p&gt;</a:t>
            </a:r>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电感吸收功率。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29" name="Text Box 13">
            <a:extLst>
              <a:ext uri="{FF2B5EF4-FFF2-40B4-BE49-F238E27FC236}">
                <a16:creationId xmlns:a16="http://schemas.microsoft.com/office/drawing/2014/main" id="{E9A0252B-50B2-46A4-83F4-6DD4F7703E82}"/>
              </a:ext>
            </a:extLst>
          </p:cNvPr>
          <p:cNvSpPr txBox="1">
            <a:spLocks noChangeArrowheads="1"/>
          </p:cNvSpPr>
          <p:nvPr/>
        </p:nvSpPr>
        <p:spPr bwMode="auto">
          <a:xfrm>
            <a:off x="1042988" y="3141663"/>
            <a:ext cx="7127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当电流减小，</a:t>
            </a:r>
            <a:r>
              <a:rPr kumimoji="1" lang="en-US" altLang="zh-CN"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a:t>
            </a:r>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&lt;0</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电感发出功率。</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4030" name="Text Box 14">
            <a:extLst>
              <a:ext uri="{FF2B5EF4-FFF2-40B4-BE49-F238E27FC236}">
                <a16:creationId xmlns:a16="http://schemas.microsoft.com/office/drawing/2014/main" id="{FCA05C8E-60A4-4785-B46F-A06D06BD6A9E}"/>
              </a:ext>
            </a:extLst>
          </p:cNvPr>
          <p:cNvSpPr txBox="1">
            <a:spLocks noChangeArrowheads="1"/>
          </p:cNvSpPr>
          <p:nvPr/>
        </p:nvSpPr>
        <p:spPr bwMode="auto">
          <a:xfrm>
            <a:off x="755650" y="3933825"/>
            <a:ext cx="75596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电感能在一段时间内吸收外部供给的能量并转化为磁场能量储存起来，在另一段时间内又把能量释放回电路，因此电感元件是无源元件、储能元件，它本身不消耗能量。</a:t>
            </a:r>
          </a:p>
        </p:txBody>
      </p:sp>
      <p:grpSp>
        <p:nvGrpSpPr>
          <p:cNvPr id="214031" name="Group 15">
            <a:extLst>
              <a:ext uri="{FF2B5EF4-FFF2-40B4-BE49-F238E27FC236}">
                <a16:creationId xmlns:a16="http://schemas.microsoft.com/office/drawing/2014/main" id="{50530766-A272-47DD-B4DF-E002E647E4B9}"/>
              </a:ext>
            </a:extLst>
          </p:cNvPr>
          <p:cNvGrpSpPr>
            <a:grpSpLocks/>
          </p:cNvGrpSpPr>
          <p:nvPr/>
        </p:nvGrpSpPr>
        <p:grpSpPr bwMode="auto">
          <a:xfrm>
            <a:off x="539750" y="3789363"/>
            <a:ext cx="1663700" cy="850900"/>
            <a:chOff x="385" y="3022"/>
            <a:chExt cx="1019" cy="536"/>
          </a:xfrm>
        </p:grpSpPr>
        <p:pic>
          <p:nvPicPr>
            <p:cNvPr id="33802" name="Picture 16" descr="123">
              <a:extLst>
                <a:ext uri="{FF2B5EF4-FFF2-40B4-BE49-F238E27FC236}">
                  <a16:creationId xmlns:a16="http://schemas.microsoft.com/office/drawing/2014/main" id="{A4EFACEA-F0E6-4339-9877-164CE9A3C8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17">
              <a:extLst>
                <a:ext uri="{FF2B5EF4-FFF2-40B4-BE49-F238E27FC236}">
                  <a16:creationId xmlns:a16="http://schemas.microsoft.com/office/drawing/2014/main" id="{3F5CBC1B-A4E1-4DD9-9BAA-370BC14A7194}"/>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4024"/>
                                        </p:tgtEl>
                                        <p:attrNameLst>
                                          <p:attrName>style.visibility</p:attrName>
                                        </p:attrNameLst>
                                      </p:cBhvr>
                                      <p:to>
                                        <p:strVal val="visible"/>
                                      </p:to>
                                    </p:set>
                                    <p:anim calcmode="lin" valueType="num">
                                      <p:cBhvr additive="base">
                                        <p:cTn id="7" dur="300" fill="hold"/>
                                        <p:tgtEl>
                                          <p:spTgt spid="214024"/>
                                        </p:tgtEl>
                                        <p:attrNameLst>
                                          <p:attrName>ppt_x</p:attrName>
                                        </p:attrNameLst>
                                      </p:cBhvr>
                                      <p:tavLst>
                                        <p:tav tm="0">
                                          <p:val>
                                            <p:strVal val="0-#ppt_w/2"/>
                                          </p:val>
                                        </p:tav>
                                        <p:tav tm="100000">
                                          <p:val>
                                            <p:strVal val="#ppt_x"/>
                                          </p:val>
                                        </p:tav>
                                      </p:tavLst>
                                    </p:anim>
                                    <p:anim calcmode="lin" valueType="num">
                                      <p:cBhvr additive="base">
                                        <p:cTn id="8" dur="300" fill="hold"/>
                                        <p:tgtEl>
                                          <p:spTgt spid="2140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25"/>
                                        </p:tgtEl>
                                        <p:attrNameLst>
                                          <p:attrName>style.visibility</p:attrName>
                                        </p:attrNameLst>
                                      </p:cBhvr>
                                      <p:to>
                                        <p:strVal val="visible"/>
                                      </p:to>
                                    </p:set>
                                    <p:anim calcmode="lin" valueType="num">
                                      <p:cBhvr additive="base">
                                        <p:cTn id="13" dur="500" fill="hold"/>
                                        <p:tgtEl>
                                          <p:spTgt spid="214025"/>
                                        </p:tgtEl>
                                        <p:attrNameLst>
                                          <p:attrName>ppt_x</p:attrName>
                                        </p:attrNameLst>
                                      </p:cBhvr>
                                      <p:tavLst>
                                        <p:tav tm="0">
                                          <p:val>
                                            <p:strVal val="#ppt_x"/>
                                          </p:val>
                                        </p:tav>
                                        <p:tav tm="100000">
                                          <p:val>
                                            <p:strVal val="#ppt_x"/>
                                          </p:val>
                                        </p:tav>
                                      </p:tavLst>
                                    </p:anim>
                                    <p:anim calcmode="lin" valueType="num">
                                      <p:cBhvr additive="base">
                                        <p:cTn id="14" dur="500" fill="hold"/>
                                        <p:tgtEl>
                                          <p:spTgt spid="21402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214026"/>
                                        </p:tgtEl>
                                        <p:attrNameLst>
                                          <p:attrName>style.visibility</p:attrName>
                                        </p:attrNameLst>
                                      </p:cBhvr>
                                      <p:to>
                                        <p:strVal val="visible"/>
                                      </p:to>
                                    </p:set>
                                    <p:animEffect transition="in" filter="strips(downRight)">
                                      <p:cBhvr>
                                        <p:cTn id="19" dur="2000"/>
                                        <p:tgtEl>
                                          <p:spTgt spid="214026"/>
                                        </p:tgtEl>
                                      </p:cBhvr>
                                    </p:animEffect>
                                  </p:childTnLst>
                                </p:cTn>
                              </p:par>
                            </p:childTnLst>
                          </p:cTn>
                        </p:par>
                        <p:par>
                          <p:cTn id="20" fill="hold" nodeType="afterGroup">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14027"/>
                                        </p:tgtEl>
                                        <p:attrNameLst>
                                          <p:attrName>style.visibility</p:attrName>
                                        </p:attrNameLst>
                                      </p:cBhvr>
                                      <p:to>
                                        <p:strVal val="visible"/>
                                      </p:to>
                                    </p:set>
                                    <p:animEffect transition="in" filter="wedge">
                                      <p:cBhvr>
                                        <p:cTn id="23" dur="1000"/>
                                        <p:tgtEl>
                                          <p:spTgt spid="2140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iterate type="lt">
                                    <p:tmPct val="100000"/>
                                  </p:iterate>
                                  <p:childTnLst>
                                    <p:set>
                                      <p:cBhvr>
                                        <p:cTn id="27" dur="1" fill="hold">
                                          <p:stCondLst>
                                            <p:cond delay="0"/>
                                          </p:stCondLst>
                                        </p:cTn>
                                        <p:tgtEl>
                                          <p:spTgt spid="214028"/>
                                        </p:tgtEl>
                                        <p:attrNameLst>
                                          <p:attrName>style.visibility</p:attrName>
                                        </p:attrNameLst>
                                      </p:cBhvr>
                                      <p:to>
                                        <p:strVal val="visible"/>
                                      </p:to>
                                    </p:set>
                                    <p:anim calcmode="lin" valueType="num">
                                      <p:cBhvr>
                                        <p:cTn id="28" dur="90" fill="hold"/>
                                        <p:tgtEl>
                                          <p:spTgt spid="214028"/>
                                        </p:tgtEl>
                                        <p:attrNameLst>
                                          <p:attrName>ppt_w</p:attrName>
                                        </p:attrNameLst>
                                      </p:cBhvr>
                                      <p:tavLst>
                                        <p:tav tm="0">
                                          <p:val>
                                            <p:strVal val="#ppt_w*0.70"/>
                                          </p:val>
                                        </p:tav>
                                        <p:tav tm="100000">
                                          <p:val>
                                            <p:strVal val="#ppt_w"/>
                                          </p:val>
                                        </p:tav>
                                      </p:tavLst>
                                    </p:anim>
                                    <p:anim calcmode="lin" valueType="num">
                                      <p:cBhvr>
                                        <p:cTn id="29" dur="90" fill="hold"/>
                                        <p:tgtEl>
                                          <p:spTgt spid="214028"/>
                                        </p:tgtEl>
                                        <p:attrNameLst>
                                          <p:attrName>ppt_h</p:attrName>
                                        </p:attrNameLst>
                                      </p:cBhvr>
                                      <p:tavLst>
                                        <p:tav tm="0">
                                          <p:val>
                                            <p:strVal val="#ppt_h"/>
                                          </p:val>
                                        </p:tav>
                                        <p:tav tm="100000">
                                          <p:val>
                                            <p:strVal val="#ppt_h"/>
                                          </p:val>
                                        </p:tav>
                                      </p:tavLst>
                                    </p:anim>
                                    <p:animEffect transition="in" filter="fade">
                                      <p:cBhvr>
                                        <p:cTn id="30" dur="90"/>
                                        <p:tgtEl>
                                          <p:spTgt spid="2140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214029"/>
                                        </p:tgtEl>
                                        <p:attrNameLst>
                                          <p:attrName>style.visibility</p:attrName>
                                        </p:attrNameLst>
                                      </p:cBhvr>
                                      <p:to>
                                        <p:strVal val="visible"/>
                                      </p:to>
                                    </p:set>
                                    <p:anim calcmode="lin" valueType="num">
                                      <p:cBhvr>
                                        <p:cTn id="35" dur="90" fill="hold"/>
                                        <p:tgtEl>
                                          <p:spTgt spid="214029"/>
                                        </p:tgtEl>
                                        <p:attrNameLst>
                                          <p:attrName>ppt_w</p:attrName>
                                        </p:attrNameLst>
                                      </p:cBhvr>
                                      <p:tavLst>
                                        <p:tav tm="0">
                                          <p:val>
                                            <p:fltVal val="0"/>
                                          </p:val>
                                        </p:tav>
                                        <p:tav tm="100000">
                                          <p:val>
                                            <p:strVal val="#ppt_w"/>
                                          </p:val>
                                        </p:tav>
                                      </p:tavLst>
                                    </p:anim>
                                    <p:anim calcmode="lin" valueType="num">
                                      <p:cBhvr>
                                        <p:cTn id="36" dur="90" fill="hold"/>
                                        <p:tgtEl>
                                          <p:spTgt spid="214029"/>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14031"/>
                                        </p:tgtEl>
                                        <p:attrNameLst>
                                          <p:attrName>style.visibility</p:attrName>
                                        </p:attrNameLst>
                                      </p:cBhvr>
                                      <p:to>
                                        <p:strVal val="visible"/>
                                      </p:to>
                                    </p:set>
                                    <p:animEffect transition="in" filter="blinds(horizontal)">
                                      <p:cBhvr>
                                        <p:cTn id="41" dur="500"/>
                                        <p:tgtEl>
                                          <p:spTgt spid="2140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14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p:bldP spid="214025" grpId="0"/>
      <p:bldP spid="214027" grpId="0"/>
      <p:bldP spid="214028" grpId="0" autoUpdateAnimBg="0"/>
      <p:bldP spid="214029" grpId="0" autoUpdateAnimBg="0"/>
      <p:bldP spid="2140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a:extLst>
              <a:ext uri="{FF2B5EF4-FFF2-40B4-BE49-F238E27FC236}">
                <a16:creationId xmlns:a16="http://schemas.microsoft.com/office/drawing/2014/main" id="{72C7BAB0-0F8E-4CA8-9F5A-927DF73F55D5}"/>
              </a:ext>
            </a:extLst>
          </p:cNvPr>
          <p:cNvSpPr txBox="1">
            <a:spLocks noChangeArrowheads="1"/>
          </p:cNvSpPr>
          <p:nvPr/>
        </p:nvSpPr>
        <p:spPr bwMode="auto">
          <a:xfrm>
            <a:off x="1116013" y="3933825"/>
            <a:ext cx="5256212" cy="519113"/>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到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电感储能的变化量为</a:t>
            </a:r>
          </a:p>
        </p:txBody>
      </p:sp>
      <p:graphicFrame>
        <p:nvGraphicFramePr>
          <p:cNvPr id="215043" name="Object 3">
            <a:extLst>
              <a:ext uri="{FF2B5EF4-FFF2-40B4-BE49-F238E27FC236}">
                <a16:creationId xmlns:a16="http://schemas.microsoft.com/office/drawing/2014/main" id="{B93E2974-594F-4014-8D35-5C348D110261}"/>
              </a:ext>
            </a:extLst>
          </p:cNvPr>
          <p:cNvGraphicFramePr>
            <a:graphicFrameLocks noChangeAspect="1"/>
          </p:cNvGraphicFramePr>
          <p:nvPr>
            <p:extLst>
              <p:ext uri="{D42A27DB-BD31-4B8C-83A1-F6EECF244321}">
                <p14:modId xmlns:p14="http://schemas.microsoft.com/office/powerpoint/2010/main" val="2216680253"/>
              </p:ext>
            </p:extLst>
          </p:nvPr>
        </p:nvGraphicFramePr>
        <p:xfrm>
          <a:off x="1403350" y="4579938"/>
          <a:ext cx="4392613" cy="1135062"/>
        </p:xfrm>
        <a:graphic>
          <a:graphicData uri="http://schemas.openxmlformats.org/presentationml/2006/ole">
            <mc:AlternateContent xmlns:mc="http://schemas.openxmlformats.org/markup-compatibility/2006">
              <mc:Choice xmlns:v="urn:schemas-microsoft-com:vml" Requires="v">
                <p:oleObj spid="_x0000_s34891" name="公式" r:id="rId3" imgW="1685813" imgH="419217" progId="Equation.3">
                  <p:embed/>
                </p:oleObj>
              </mc:Choice>
              <mc:Fallback>
                <p:oleObj name="公式" r:id="rId3" imgW="1685813" imgH="41921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579938"/>
                        <a:ext cx="4392613" cy="1135062"/>
                      </a:xfrm>
                      <a:prstGeom prst="rect">
                        <a:avLst/>
                      </a:prstGeom>
                      <a:noFill/>
                      <a:ln>
                        <a:noFill/>
                      </a:ln>
                      <a:effectLst/>
                      <a:extLst/>
                    </p:spPr>
                  </p:pic>
                </p:oleObj>
              </mc:Fallback>
            </mc:AlternateContent>
          </a:graphicData>
        </a:graphic>
      </p:graphicFrame>
      <p:graphicFrame>
        <p:nvGraphicFramePr>
          <p:cNvPr id="215044" name="Object 4">
            <a:extLst>
              <a:ext uri="{FF2B5EF4-FFF2-40B4-BE49-F238E27FC236}">
                <a16:creationId xmlns:a16="http://schemas.microsoft.com/office/drawing/2014/main" id="{9F0AF6C2-FF1A-47A8-B87D-A830AA8CD65D}"/>
              </a:ext>
            </a:extLst>
          </p:cNvPr>
          <p:cNvGraphicFramePr>
            <a:graphicFrameLocks noChangeAspect="1"/>
          </p:cNvGraphicFramePr>
          <p:nvPr/>
        </p:nvGraphicFramePr>
        <p:xfrm>
          <a:off x="973138" y="1158875"/>
          <a:ext cx="6570662" cy="1279525"/>
        </p:xfrm>
        <a:graphic>
          <a:graphicData uri="http://schemas.openxmlformats.org/presentationml/2006/ole">
            <mc:AlternateContent xmlns:mc="http://schemas.openxmlformats.org/markup-compatibility/2006">
              <mc:Choice xmlns:v="urn:schemas-microsoft-com:vml" Requires="v">
                <p:oleObj spid="_x0000_s34892" name="Equation" r:id="rId5" imgW="3819735" imgH="724017" progId="Equation.DSMT4">
                  <p:embed/>
                </p:oleObj>
              </mc:Choice>
              <mc:Fallback>
                <p:oleObj name="Equation" r:id="rId5" imgW="3819735" imgH="724017"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1158875"/>
                        <a:ext cx="6570662" cy="127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045" name="Text Box 5">
            <a:extLst>
              <a:ext uri="{FF2B5EF4-FFF2-40B4-BE49-F238E27FC236}">
                <a16:creationId xmlns:a16="http://schemas.microsoft.com/office/drawing/2014/main" id="{FA396B04-AE47-4AA4-B6EE-18195CF6047D}"/>
              </a:ext>
            </a:extLst>
          </p:cNvPr>
          <p:cNvSpPr txBox="1">
            <a:spLocks noChangeArrowheads="1"/>
          </p:cNvSpPr>
          <p:nvPr/>
        </p:nvSpPr>
        <p:spPr bwMode="auto">
          <a:xfrm>
            <a:off x="827088" y="765175"/>
            <a:ext cx="3821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）电感的储能</a:t>
            </a:r>
          </a:p>
        </p:txBody>
      </p:sp>
      <p:graphicFrame>
        <p:nvGraphicFramePr>
          <p:cNvPr id="215052" name="Object 12">
            <a:extLst>
              <a:ext uri="{FF2B5EF4-FFF2-40B4-BE49-F238E27FC236}">
                <a16:creationId xmlns:a16="http://schemas.microsoft.com/office/drawing/2014/main" id="{D2330846-9593-4F7D-8F53-7BED91584021}"/>
              </a:ext>
            </a:extLst>
          </p:cNvPr>
          <p:cNvGraphicFramePr>
            <a:graphicFrameLocks noChangeAspect="1"/>
          </p:cNvGraphicFramePr>
          <p:nvPr>
            <p:extLst>
              <p:ext uri="{D42A27DB-BD31-4B8C-83A1-F6EECF244321}">
                <p14:modId xmlns:p14="http://schemas.microsoft.com/office/powerpoint/2010/main" val="409287317"/>
              </p:ext>
            </p:extLst>
          </p:nvPr>
        </p:nvGraphicFramePr>
        <p:xfrm>
          <a:off x="5292725" y="2708275"/>
          <a:ext cx="1657350" cy="1017588"/>
        </p:xfrm>
        <a:graphic>
          <a:graphicData uri="http://schemas.openxmlformats.org/presentationml/2006/ole">
            <mc:AlternateContent xmlns:mc="http://schemas.openxmlformats.org/markup-compatibility/2006">
              <mc:Choice xmlns:v="urn:schemas-microsoft-com:vml" Requires="v">
                <p:oleObj spid="_x0000_s34893" name="公式" r:id="rId7" imgW="695181" imgH="419217" progId="Equation.3">
                  <p:embed/>
                </p:oleObj>
              </mc:Choice>
              <mc:Fallback>
                <p:oleObj name="公式" r:id="rId7" imgW="695181" imgH="419217"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708275"/>
                        <a:ext cx="1657350" cy="1017588"/>
                      </a:xfrm>
                      <a:prstGeom prst="rect">
                        <a:avLst/>
                      </a:prstGeom>
                      <a:noFill/>
                      <a:ln>
                        <a:noFill/>
                      </a:ln>
                      <a:effectLst/>
                      <a:extLst/>
                    </p:spPr>
                  </p:pic>
                </p:oleObj>
              </mc:Fallback>
            </mc:AlternateContent>
          </a:graphicData>
        </a:graphic>
      </p:graphicFrame>
      <p:graphicFrame>
        <p:nvGraphicFramePr>
          <p:cNvPr id="215053" name="Object 13">
            <a:extLst>
              <a:ext uri="{FF2B5EF4-FFF2-40B4-BE49-F238E27FC236}">
                <a16:creationId xmlns:a16="http://schemas.microsoft.com/office/drawing/2014/main" id="{C34E29B0-C511-45E5-BCE2-F3BC1EADE924}"/>
              </a:ext>
            </a:extLst>
          </p:cNvPr>
          <p:cNvGraphicFramePr>
            <a:graphicFrameLocks noChangeAspect="1"/>
          </p:cNvGraphicFramePr>
          <p:nvPr/>
        </p:nvGraphicFramePr>
        <p:xfrm>
          <a:off x="1619250" y="2708275"/>
          <a:ext cx="3667125" cy="1016000"/>
        </p:xfrm>
        <a:graphic>
          <a:graphicData uri="http://schemas.openxmlformats.org/presentationml/2006/ole">
            <mc:AlternateContent xmlns:mc="http://schemas.openxmlformats.org/markup-compatibility/2006">
              <mc:Choice xmlns:v="urn:schemas-microsoft-com:vml" Requires="v">
                <p:oleObj spid="_x0000_s34894" name="公式" r:id="rId9" imgW="1571672" imgH="419217" progId="Equation.3">
                  <p:embed/>
                </p:oleObj>
              </mc:Choice>
              <mc:Fallback>
                <p:oleObj name="公式" r:id="rId9" imgW="1571672" imgH="419217"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708275"/>
                        <a:ext cx="3667125"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057" name="Group 17">
            <a:extLst>
              <a:ext uri="{FF2B5EF4-FFF2-40B4-BE49-F238E27FC236}">
                <a16:creationId xmlns:a16="http://schemas.microsoft.com/office/drawing/2014/main" id="{8028AD70-CDF0-4CDD-8586-CF0F22BCF337}"/>
              </a:ext>
            </a:extLst>
          </p:cNvPr>
          <p:cNvGrpSpPr>
            <a:grpSpLocks/>
          </p:cNvGrpSpPr>
          <p:nvPr/>
        </p:nvGrpSpPr>
        <p:grpSpPr bwMode="auto">
          <a:xfrm>
            <a:off x="3851275" y="2420938"/>
            <a:ext cx="1944688" cy="1439862"/>
            <a:chOff x="2426" y="1525"/>
            <a:chExt cx="1225" cy="907"/>
          </a:xfrm>
        </p:grpSpPr>
        <p:sp>
          <p:nvSpPr>
            <p:cNvPr id="34825" name="Line 18">
              <a:extLst>
                <a:ext uri="{FF2B5EF4-FFF2-40B4-BE49-F238E27FC236}">
                  <a16:creationId xmlns:a16="http://schemas.microsoft.com/office/drawing/2014/main" id="{2D5105D9-9C5B-430C-9D46-B61F8F08ABAB}"/>
                </a:ext>
              </a:extLst>
            </p:cNvPr>
            <p:cNvSpPr>
              <a:spLocks noChangeShapeType="1"/>
            </p:cNvSpPr>
            <p:nvPr/>
          </p:nvSpPr>
          <p:spPr bwMode="auto">
            <a:xfrm flipV="1">
              <a:off x="2426" y="1706"/>
              <a:ext cx="862" cy="726"/>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4826" name="Text Box 19" descr="斜纹布">
              <a:extLst>
                <a:ext uri="{FF2B5EF4-FFF2-40B4-BE49-F238E27FC236}">
                  <a16:creationId xmlns:a16="http://schemas.microsoft.com/office/drawing/2014/main" id="{DE9BAD09-2DBE-4496-B506-0BEB9A04671D}"/>
                </a:ext>
              </a:extLst>
            </p:cNvPr>
            <p:cNvSpPr txBox="1">
              <a:spLocks noChangeArrowheads="1"/>
            </p:cNvSpPr>
            <p:nvPr/>
          </p:nvSpPr>
          <p:spPr bwMode="auto">
            <a:xfrm>
              <a:off x="3288" y="1525"/>
              <a:ext cx="363"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5045"/>
                                        </p:tgtEl>
                                        <p:attrNameLst>
                                          <p:attrName>style.visibility</p:attrName>
                                        </p:attrNameLst>
                                      </p:cBhvr>
                                      <p:to>
                                        <p:strVal val="visible"/>
                                      </p:to>
                                    </p:set>
                                    <p:anim calcmode="lin" valueType="num">
                                      <p:cBhvr additive="base">
                                        <p:cTn id="7" dur="500" fill="hold"/>
                                        <p:tgtEl>
                                          <p:spTgt spid="215045"/>
                                        </p:tgtEl>
                                        <p:attrNameLst>
                                          <p:attrName>ppt_x</p:attrName>
                                        </p:attrNameLst>
                                      </p:cBhvr>
                                      <p:tavLst>
                                        <p:tav tm="0">
                                          <p:val>
                                            <p:strVal val="0-#ppt_w/2"/>
                                          </p:val>
                                        </p:tav>
                                        <p:tav tm="100000">
                                          <p:val>
                                            <p:strVal val="#ppt_x"/>
                                          </p:val>
                                        </p:tav>
                                      </p:tavLst>
                                    </p:anim>
                                    <p:anim calcmode="lin" valueType="num">
                                      <p:cBhvr additive="base">
                                        <p:cTn id="8"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15044"/>
                                        </p:tgtEl>
                                        <p:attrNameLst>
                                          <p:attrName>style.visibility</p:attrName>
                                        </p:attrNameLst>
                                      </p:cBhvr>
                                      <p:to>
                                        <p:strVal val="visible"/>
                                      </p:to>
                                    </p:set>
                                    <p:animEffect transition="in" filter="slide(fromBottom)">
                                      <p:cBhvr>
                                        <p:cTn id="13" dur="1000"/>
                                        <p:tgtEl>
                                          <p:spTgt spid="215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15053"/>
                                        </p:tgtEl>
                                        <p:attrNameLst>
                                          <p:attrName>style.visibility</p:attrName>
                                        </p:attrNameLst>
                                      </p:cBhvr>
                                      <p:to>
                                        <p:strVal val="visible"/>
                                      </p:to>
                                    </p:set>
                                    <p:animEffect transition="in" filter="slide(fromBottom)">
                                      <p:cBhvr>
                                        <p:cTn id="18" dur="1000"/>
                                        <p:tgtEl>
                                          <p:spTgt spid="2150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15057"/>
                                        </p:tgtEl>
                                        <p:attrNameLst>
                                          <p:attrName>style.visibility</p:attrName>
                                        </p:attrNameLst>
                                      </p:cBhvr>
                                      <p:to>
                                        <p:strVal val="visible"/>
                                      </p:to>
                                    </p:set>
                                    <p:animEffect transition="in" filter="wipe(down)">
                                      <p:cBhvr>
                                        <p:cTn id="23" dur="500"/>
                                        <p:tgtEl>
                                          <p:spTgt spid="2150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215052"/>
                                        </p:tgtEl>
                                        <p:attrNameLst>
                                          <p:attrName>style.visibility</p:attrName>
                                        </p:attrNameLst>
                                      </p:cBhvr>
                                      <p:to>
                                        <p:strVal val="visible"/>
                                      </p:to>
                                    </p:set>
                                    <p:animEffect transition="in" filter="slide(fromBottom)">
                                      <p:cBhvr>
                                        <p:cTn id="28" dur="1000"/>
                                        <p:tgtEl>
                                          <p:spTgt spid="215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215042"/>
                                        </p:tgtEl>
                                        <p:attrNameLst>
                                          <p:attrName>style.visibility</p:attrName>
                                        </p:attrNameLst>
                                      </p:cBhvr>
                                      <p:to>
                                        <p:strVal val="visible"/>
                                      </p:to>
                                    </p:set>
                                    <p:anim calcmode="lin" valueType="num">
                                      <p:cBhvr>
                                        <p:cTn id="33" dur="500" fill="hold"/>
                                        <p:tgtEl>
                                          <p:spTgt spid="215042"/>
                                        </p:tgtEl>
                                        <p:attrNameLst>
                                          <p:attrName>ppt_w</p:attrName>
                                        </p:attrNameLst>
                                      </p:cBhvr>
                                      <p:tavLst>
                                        <p:tav tm="0">
                                          <p:val>
                                            <p:fltVal val="0"/>
                                          </p:val>
                                        </p:tav>
                                        <p:tav tm="100000">
                                          <p:val>
                                            <p:strVal val="#ppt_w"/>
                                          </p:val>
                                        </p:tav>
                                      </p:tavLst>
                                    </p:anim>
                                    <p:anim calcmode="lin" valueType="num">
                                      <p:cBhvr>
                                        <p:cTn id="34" dur="500" fill="hold"/>
                                        <p:tgtEl>
                                          <p:spTgt spid="21504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215043"/>
                                        </p:tgtEl>
                                        <p:attrNameLst>
                                          <p:attrName>style.visibility</p:attrName>
                                        </p:attrNameLst>
                                      </p:cBhvr>
                                      <p:to>
                                        <p:strVal val="visible"/>
                                      </p:to>
                                    </p:set>
                                    <p:animEffect transition="in" filter="strips(downRight)">
                                      <p:cBhvr>
                                        <p:cTn id="39" dur="1000"/>
                                        <p:tgtEl>
                                          <p:spTgt spid="215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a:extLst>
              <a:ext uri="{FF2B5EF4-FFF2-40B4-BE49-F238E27FC236}">
                <a16:creationId xmlns:a16="http://schemas.microsoft.com/office/drawing/2014/main" id="{877131DC-B3BC-4370-80BD-E0966E7BB699}"/>
              </a:ext>
            </a:extLst>
          </p:cNvPr>
          <p:cNvSpPr txBox="1">
            <a:spLocks noChangeArrowheads="1"/>
          </p:cNvSpPr>
          <p:nvPr/>
        </p:nvSpPr>
        <p:spPr bwMode="auto">
          <a:xfrm>
            <a:off x="827088" y="2813050"/>
            <a:ext cx="7561262"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电感的储能只与当时的电流值有关，电感电流不能跃变，反映了储能不能跃变。</a:t>
            </a:r>
          </a:p>
          <a:p>
            <a:pPr>
              <a:lnSpc>
                <a:spcPct val="120000"/>
              </a:lnSpc>
              <a:spcBef>
                <a:spcPct val="30000"/>
              </a:spcBef>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电感储存的能量一定大于或等于零。</a:t>
            </a:r>
          </a:p>
        </p:txBody>
      </p:sp>
      <p:grpSp>
        <p:nvGrpSpPr>
          <p:cNvPr id="216073" name="Group 9">
            <a:extLst>
              <a:ext uri="{FF2B5EF4-FFF2-40B4-BE49-F238E27FC236}">
                <a16:creationId xmlns:a16="http://schemas.microsoft.com/office/drawing/2014/main" id="{632F0CF4-215D-49CE-97F9-87E040963203}"/>
              </a:ext>
            </a:extLst>
          </p:cNvPr>
          <p:cNvGrpSpPr>
            <a:grpSpLocks/>
          </p:cNvGrpSpPr>
          <p:nvPr/>
        </p:nvGrpSpPr>
        <p:grpSpPr bwMode="auto">
          <a:xfrm>
            <a:off x="755650" y="2051050"/>
            <a:ext cx="1663700" cy="850900"/>
            <a:chOff x="385" y="3022"/>
            <a:chExt cx="1019" cy="536"/>
          </a:xfrm>
        </p:grpSpPr>
        <p:pic>
          <p:nvPicPr>
            <p:cNvPr id="35847" name="Picture 10" descr="123">
              <a:extLst>
                <a:ext uri="{FF2B5EF4-FFF2-40B4-BE49-F238E27FC236}">
                  <a16:creationId xmlns:a16="http://schemas.microsoft.com/office/drawing/2014/main" id="{D65E937F-ECBC-41AE-93AA-6659FA3BF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Box 11">
              <a:extLst>
                <a:ext uri="{FF2B5EF4-FFF2-40B4-BE49-F238E27FC236}">
                  <a16:creationId xmlns:a16="http://schemas.microsoft.com/office/drawing/2014/main" id="{19B841E3-D33C-4C2F-8F19-844F72C98992}"/>
                </a:ext>
              </a:extLst>
            </p:cNvPr>
            <p:cNvSpPr txBox="1">
              <a:spLocks noChangeArrowheads="1"/>
            </p:cNvSpPr>
            <p:nvPr/>
          </p:nvSpPr>
          <p:spPr bwMode="auto">
            <a:xfrm>
              <a:off x="793" y="3125"/>
              <a:ext cx="6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pSp>
        <p:nvGrpSpPr>
          <p:cNvPr id="35844" name="Group 15">
            <a:extLst>
              <a:ext uri="{FF2B5EF4-FFF2-40B4-BE49-F238E27FC236}">
                <a16:creationId xmlns:a16="http://schemas.microsoft.com/office/drawing/2014/main" id="{219FC01C-E043-4EE5-82D4-47C165F07523}"/>
              </a:ext>
            </a:extLst>
          </p:cNvPr>
          <p:cNvGrpSpPr>
            <a:grpSpLocks/>
          </p:cNvGrpSpPr>
          <p:nvPr/>
        </p:nvGrpSpPr>
        <p:grpSpPr bwMode="auto">
          <a:xfrm>
            <a:off x="2286000" y="914400"/>
            <a:ext cx="3643313" cy="1295400"/>
            <a:chOff x="1447" y="391"/>
            <a:chExt cx="2140" cy="727"/>
          </a:xfrm>
        </p:grpSpPr>
        <p:graphicFrame>
          <p:nvGraphicFramePr>
            <p:cNvPr id="35845" name="Object 16">
              <a:extLst>
                <a:ext uri="{FF2B5EF4-FFF2-40B4-BE49-F238E27FC236}">
                  <a16:creationId xmlns:a16="http://schemas.microsoft.com/office/drawing/2014/main" id="{1A442F04-0292-4C92-B319-DC83C648A23E}"/>
                </a:ext>
              </a:extLst>
            </p:cNvPr>
            <p:cNvGraphicFramePr>
              <a:graphicFrameLocks noChangeAspect="1"/>
            </p:cNvGraphicFramePr>
            <p:nvPr/>
          </p:nvGraphicFramePr>
          <p:xfrm>
            <a:off x="1447" y="391"/>
            <a:ext cx="2140" cy="727"/>
          </p:xfrm>
          <a:graphic>
            <a:graphicData uri="http://schemas.openxmlformats.org/presentationml/2006/ole">
              <mc:AlternateContent xmlns:mc="http://schemas.openxmlformats.org/markup-compatibility/2006">
                <mc:Choice xmlns:v="urn:schemas-microsoft-com:vml" Requires="v">
                  <p:oleObj spid="_x0000_s35865" name="公式" r:id="rId4" imgW="1276220" imgH="419217" progId="Equation.3">
                    <p:embed/>
                  </p:oleObj>
                </mc:Choice>
                <mc:Fallback>
                  <p:oleObj name="公式" r:id="rId4" imgW="1276220" imgH="419217"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 y="391"/>
                          <a:ext cx="2140" cy="727"/>
                        </a:xfrm>
                        <a:prstGeom prst="rect">
                          <a:avLst/>
                        </a:prstGeom>
                        <a:noFill/>
                        <a:ln>
                          <a:noFill/>
                        </a:ln>
                        <a:effectLst/>
                        <a:extLst>
                          <a:ext uri="{909E8E84-426E-40DD-AFC4-6F175D3DCCD1}">
                            <a14:hiddenFill xmlns:a14="http://schemas.microsoft.com/office/drawing/2010/main">
                              <a:gradFill rotWithShape="1">
                                <a:gsLst>
                                  <a:gs pos="0">
                                    <a:srgbClr val="33CCFF"/>
                                  </a:gs>
                                  <a:gs pos="50000">
                                    <a:schemeClr val="tx1"/>
                                  </a:gs>
                                  <a:gs pos="100000">
                                    <a:srgbClr val="33CC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6" name="Line 17">
              <a:extLst>
                <a:ext uri="{FF2B5EF4-FFF2-40B4-BE49-F238E27FC236}">
                  <a16:creationId xmlns:a16="http://schemas.microsoft.com/office/drawing/2014/main" id="{BE1E381B-F9C4-4D99-911E-DE4A5FCCE004}"/>
                </a:ext>
              </a:extLst>
            </p:cNvPr>
            <p:cNvSpPr>
              <a:spLocks noChangeShapeType="1"/>
            </p:cNvSpPr>
            <p:nvPr/>
          </p:nvSpPr>
          <p:spPr bwMode="auto">
            <a:xfrm flipV="1">
              <a:off x="3107" y="799"/>
              <a:ext cx="181" cy="91"/>
            </a:xfrm>
            <a:prstGeom prst="line">
              <a:avLst/>
            </a:prstGeom>
            <a:noFill/>
            <a:ln w="19050" cap="sq">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16073"/>
                                        </p:tgtEl>
                                        <p:attrNameLst>
                                          <p:attrName>style.visibility</p:attrName>
                                        </p:attrNameLst>
                                      </p:cBhvr>
                                      <p:to>
                                        <p:strVal val="visible"/>
                                      </p:to>
                                    </p:set>
                                    <p:animEffect transition="in" filter="blinds(horizontal)">
                                      <p:cBhvr>
                                        <p:cTn id="7" dur="500"/>
                                        <p:tgtEl>
                                          <p:spTgt spid="2160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0"/>
                                  </p:iterate>
                                  <p:childTnLst>
                                    <p:set>
                                      <p:cBhvr>
                                        <p:cTn id="11" dur="1" fill="hold">
                                          <p:stCondLst>
                                            <p:cond delay="0"/>
                                          </p:stCondLst>
                                        </p:cTn>
                                        <p:tgtEl>
                                          <p:spTgt spid="216066"/>
                                        </p:tgtEl>
                                        <p:attrNameLst>
                                          <p:attrName>style.visibility</p:attrName>
                                        </p:attrNameLst>
                                      </p:cBhvr>
                                      <p:to>
                                        <p:strVal val="visible"/>
                                      </p:to>
                                    </p:set>
                                    <p:animEffect transition="in" filter="blinds(horizontal)">
                                      <p:cBhvr>
                                        <p:cTn id="12" dur="50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a:extLst>
              <a:ext uri="{FF2B5EF4-FFF2-40B4-BE49-F238E27FC236}">
                <a16:creationId xmlns:a16="http://schemas.microsoft.com/office/drawing/2014/main" id="{04C3432B-D622-40C7-A20A-D4C88D343097}"/>
              </a:ext>
            </a:extLst>
          </p:cNvPr>
          <p:cNvSpPr txBox="1">
            <a:spLocks noChangeArrowheads="1"/>
          </p:cNvSpPr>
          <p:nvPr/>
        </p:nvSpPr>
        <p:spPr bwMode="auto">
          <a:xfrm>
            <a:off x="611188" y="792163"/>
            <a:ext cx="403225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zh-CN" altLang="en-US" sz="3200" b="1" i="0" u="none" strike="noStrike" kern="1200" cap="none" spc="0" normalizeH="0" baseline="0" noProof="0" dirty="0">
                <a:ln>
                  <a:noFill/>
                </a:ln>
                <a:solidFill>
                  <a:srgbClr val="0000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电感的串并联</a:t>
            </a:r>
          </a:p>
        </p:txBody>
      </p:sp>
      <p:graphicFrame>
        <p:nvGraphicFramePr>
          <p:cNvPr id="226315" name="Object 11">
            <a:extLst>
              <a:ext uri="{FF2B5EF4-FFF2-40B4-BE49-F238E27FC236}">
                <a16:creationId xmlns:a16="http://schemas.microsoft.com/office/drawing/2014/main" id="{67DC5525-F03B-41B3-BBD8-80BF981C6ECC}"/>
              </a:ext>
            </a:extLst>
          </p:cNvPr>
          <p:cNvGraphicFramePr>
            <a:graphicFrameLocks noChangeAspect="1"/>
          </p:cNvGraphicFramePr>
          <p:nvPr>
            <p:extLst>
              <p:ext uri="{D42A27DB-BD31-4B8C-83A1-F6EECF244321}">
                <p14:modId xmlns:p14="http://schemas.microsoft.com/office/powerpoint/2010/main" val="841353288"/>
              </p:ext>
            </p:extLst>
          </p:nvPr>
        </p:nvGraphicFramePr>
        <p:xfrm>
          <a:off x="935478" y="4578781"/>
          <a:ext cx="2808288" cy="758825"/>
        </p:xfrm>
        <a:graphic>
          <a:graphicData uri="http://schemas.openxmlformats.org/presentationml/2006/ole">
            <mc:AlternateContent xmlns:mc="http://schemas.openxmlformats.org/markup-compatibility/2006">
              <mc:Choice xmlns:v="urn:schemas-microsoft-com:vml" Requires="v">
                <p:oleObj spid="_x0000_s53300" name="公式" r:id="rId3" imgW="799927" imgH="209609" progId="Equation.3">
                  <p:embed/>
                </p:oleObj>
              </mc:Choice>
              <mc:Fallback>
                <p:oleObj name="公式" r:id="rId3" imgW="799927" imgH="209609" progId="Equation.3">
                  <p:embed/>
                  <p:pic>
                    <p:nvPicPr>
                      <p:cNvPr id="226315" name="Object 11">
                        <a:extLst>
                          <a:ext uri="{FF2B5EF4-FFF2-40B4-BE49-F238E27FC236}">
                            <a16:creationId xmlns:a16="http://schemas.microsoft.com/office/drawing/2014/main" id="{67DC5525-F03B-41B3-BBD8-80BF981C6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478" y="4578781"/>
                        <a:ext cx="2808288" cy="758825"/>
                      </a:xfrm>
                      <a:prstGeom prst="rect">
                        <a:avLst/>
                      </a:prstGeom>
                      <a:noFill/>
                      <a:ln>
                        <a:noFill/>
                      </a:ln>
                      <a:effectLst/>
                      <a:extLst/>
                    </p:spPr>
                  </p:pic>
                </p:oleObj>
              </mc:Fallback>
            </mc:AlternateContent>
          </a:graphicData>
        </a:graphic>
      </p:graphicFrame>
      <p:grpSp>
        <p:nvGrpSpPr>
          <p:cNvPr id="226317" name="Group 13">
            <a:extLst>
              <a:ext uri="{FF2B5EF4-FFF2-40B4-BE49-F238E27FC236}">
                <a16:creationId xmlns:a16="http://schemas.microsoft.com/office/drawing/2014/main" id="{94B2E88F-7BD4-46A7-8108-03F93C62263C}"/>
              </a:ext>
            </a:extLst>
          </p:cNvPr>
          <p:cNvGrpSpPr>
            <a:grpSpLocks/>
          </p:cNvGrpSpPr>
          <p:nvPr/>
        </p:nvGrpSpPr>
        <p:grpSpPr bwMode="auto">
          <a:xfrm>
            <a:off x="2626007" y="2589933"/>
            <a:ext cx="1223963" cy="576263"/>
            <a:chOff x="2381" y="1298"/>
            <a:chExt cx="771" cy="363"/>
          </a:xfrm>
        </p:grpSpPr>
        <p:sp>
          <p:nvSpPr>
            <p:cNvPr id="43066" name="Line 14">
              <a:extLst>
                <a:ext uri="{FF2B5EF4-FFF2-40B4-BE49-F238E27FC236}">
                  <a16:creationId xmlns:a16="http://schemas.microsoft.com/office/drawing/2014/main" id="{6252EAEB-2B89-48D5-83B1-3187722B2F49}"/>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7" name="Text Box 15" descr="斜纹布">
              <a:extLst>
                <a:ext uri="{FF2B5EF4-FFF2-40B4-BE49-F238E27FC236}">
                  <a16:creationId xmlns:a16="http://schemas.microsoft.com/office/drawing/2014/main" id="{4BAE2602-6B1E-4279-A1A9-E6ABBBCECAA8}"/>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sp>
        <p:nvSpPr>
          <p:cNvPr id="226320" name="Text Box 16">
            <a:extLst>
              <a:ext uri="{FF2B5EF4-FFF2-40B4-BE49-F238E27FC236}">
                <a16:creationId xmlns:a16="http://schemas.microsoft.com/office/drawing/2014/main" id="{C30541FD-2F37-4498-A175-4375FE201E3A}"/>
              </a:ext>
            </a:extLst>
          </p:cNvPr>
          <p:cNvSpPr txBox="1">
            <a:spLocks noChangeArrowheads="1"/>
          </p:cNvSpPr>
          <p:nvPr/>
        </p:nvSpPr>
        <p:spPr bwMode="auto">
          <a:xfrm>
            <a:off x="762000" y="1371600"/>
            <a:ext cx="43434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）电感串联的等效电感</a:t>
            </a:r>
          </a:p>
        </p:txBody>
      </p:sp>
      <p:grpSp>
        <p:nvGrpSpPr>
          <p:cNvPr id="226324" name="Group 20">
            <a:extLst>
              <a:ext uri="{FF2B5EF4-FFF2-40B4-BE49-F238E27FC236}">
                <a16:creationId xmlns:a16="http://schemas.microsoft.com/office/drawing/2014/main" id="{D6529276-B38F-4970-85C1-16DE2F8AA368}"/>
              </a:ext>
            </a:extLst>
          </p:cNvPr>
          <p:cNvGrpSpPr>
            <a:grpSpLocks/>
          </p:cNvGrpSpPr>
          <p:nvPr/>
        </p:nvGrpSpPr>
        <p:grpSpPr bwMode="auto">
          <a:xfrm>
            <a:off x="213800" y="1757362"/>
            <a:ext cx="2520950" cy="2668587"/>
            <a:chOff x="2200" y="527"/>
            <a:chExt cx="1588" cy="1681"/>
          </a:xfrm>
        </p:grpSpPr>
        <p:sp>
          <p:nvSpPr>
            <p:cNvPr id="43037" name="Line 21">
              <a:extLst>
                <a:ext uri="{FF2B5EF4-FFF2-40B4-BE49-F238E27FC236}">
                  <a16:creationId xmlns:a16="http://schemas.microsoft.com/office/drawing/2014/main" id="{BEAE9CEC-57CD-4106-A95A-91B2DD6EAD22}"/>
                </a:ext>
              </a:extLst>
            </p:cNvPr>
            <p:cNvSpPr>
              <a:spLocks noChangeShapeType="1"/>
            </p:cNvSpPr>
            <p:nvPr/>
          </p:nvSpPr>
          <p:spPr bwMode="auto">
            <a:xfrm>
              <a:off x="2472" y="845"/>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8" name="Line 22">
              <a:extLst>
                <a:ext uri="{FF2B5EF4-FFF2-40B4-BE49-F238E27FC236}">
                  <a16:creationId xmlns:a16="http://schemas.microsoft.com/office/drawing/2014/main" id="{7B7975BE-C9DD-4717-A740-B380456933F6}"/>
                </a:ext>
              </a:extLst>
            </p:cNvPr>
            <p:cNvSpPr>
              <a:spLocks noChangeShapeType="1"/>
            </p:cNvSpPr>
            <p:nvPr/>
          </p:nvSpPr>
          <p:spPr bwMode="auto">
            <a:xfrm>
              <a:off x="2472" y="2070"/>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9" name="Line 23">
              <a:extLst>
                <a:ext uri="{FF2B5EF4-FFF2-40B4-BE49-F238E27FC236}">
                  <a16:creationId xmlns:a16="http://schemas.microsoft.com/office/drawing/2014/main" id="{5BCB55BE-E08E-4458-A3C6-B4EB0DC1E894}"/>
                </a:ext>
              </a:extLst>
            </p:cNvPr>
            <p:cNvSpPr>
              <a:spLocks noChangeShapeType="1"/>
            </p:cNvSpPr>
            <p:nvPr/>
          </p:nvSpPr>
          <p:spPr bwMode="auto">
            <a:xfrm>
              <a:off x="3198" y="845"/>
              <a:ext cx="0" cy="13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0" name="Line 24">
              <a:extLst>
                <a:ext uri="{FF2B5EF4-FFF2-40B4-BE49-F238E27FC236}">
                  <a16:creationId xmlns:a16="http://schemas.microsoft.com/office/drawing/2014/main" id="{771C830A-E3F0-47BF-A950-BAE1665520A5}"/>
                </a:ext>
              </a:extLst>
            </p:cNvPr>
            <p:cNvSpPr>
              <a:spLocks noChangeShapeType="1"/>
            </p:cNvSpPr>
            <p:nvPr/>
          </p:nvSpPr>
          <p:spPr bwMode="auto">
            <a:xfrm>
              <a:off x="3198" y="1344"/>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1" name="Line 25">
              <a:extLst>
                <a:ext uri="{FF2B5EF4-FFF2-40B4-BE49-F238E27FC236}">
                  <a16:creationId xmlns:a16="http://schemas.microsoft.com/office/drawing/2014/main" id="{340EA082-94C8-43AD-A538-5519F9C53220}"/>
                </a:ext>
              </a:extLst>
            </p:cNvPr>
            <p:cNvSpPr>
              <a:spLocks noChangeShapeType="1"/>
            </p:cNvSpPr>
            <p:nvPr/>
          </p:nvSpPr>
          <p:spPr bwMode="auto">
            <a:xfrm flipV="1">
              <a:off x="3198" y="1888"/>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42" name="Oval 26" descr="斜纹布">
              <a:extLst>
                <a:ext uri="{FF2B5EF4-FFF2-40B4-BE49-F238E27FC236}">
                  <a16:creationId xmlns:a16="http://schemas.microsoft.com/office/drawing/2014/main" id="{E6007E59-D8C6-4876-80C9-9180BE900332}"/>
                </a:ext>
              </a:extLst>
            </p:cNvPr>
            <p:cNvSpPr>
              <a:spLocks noChangeArrowheads="1"/>
            </p:cNvSpPr>
            <p:nvPr/>
          </p:nvSpPr>
          <p:spPr bwMode="auto">
            <a:xfrm>
              <a:off x="2381" y="800"/>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3" name="Oval 27" descr="斜纹布">
              <a:extLst>
                <a:ext uri="{FF2B5EF4-FFF2-40B4-BE49-F238E27FC236}">
                  <a16:creationId xmlns:a16="http://schemas.microsoft.com/office/drawing/2014/main" id="{5826252D-4534-43BF-830E-574D58236D4F}"/>
                </a:ext>
              </a:extLst>
            </p:cNvPr>
            <p:cNvSpPr>
              <a:spLocks noChangeArrowheads="1"/>
            </p:cNvSpPr>
            <p:nvPr/>
          </p:nvSpPr>
          <p:spPr bwMode="auto">
            <a:xfrm>
              <a:off x="2381" y="202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4" name="Text Box 28" descr="斜纹布">
              <a:extLst>
                <a:ext uri="{FF2B5EF4-FFF2-40B4-BE49-F238E27FC236}">
                  <a16:creationId xmlns:a16="http://schemas.microsoft.com/office/drawing/2014/main" id="{04845045-694D-4003-8462-3A3A2832AC8B}"/>
                </a:ext>
              </a:extLst>
            </p:cNvPr>
            <p:cNvSpPr txBox="1">
              <a:spLocks noChangeArrowheads="1"/>
            </p:cNvSpPr>
            <p:nvPr/>
          </p:nvSpPr>
          <p:spPr bwMode="auto">
            <a:xfrm>
              <a:off x="333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3045" name="Text Box 29" descr="斜纹布">
              <a:extLst>
                <a:ext uri="{FF2B5EF4-FFF2-40B4-BE49-F238E27FC236}">
                  <a16:creationId xmlns:a16="http://schemas.microsoft.com/office/drawing/2014/main" id="{56931E91-3F30-4571-AB33-30B2B7BE4071}"/>
                </a:ext>
              </a:extLst>
            </p:cNvPr>
            <p:cNvSpPr txBox="1">
              <a:spLocks noChangeArrowheads="1"/>
            </p:cNvSpPr>
            <p:nvPr/>
          </p:nvSpPr>
          <p:spPr bwMode="auto">
            <a:xfrm>
              <a:off x="2200"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46" name="Text Box 30" descr="斜纹布">
              <a:extLst>
                <a:ext uri="{FF2B5EF4-FFF2-40B4-BE49-F238E27FC236}">
                  <a16:creationId xmlns:a16="http://schemas.microsoft.com/office/drawing/2014/main" id="{2DD70F65-06BE-4CD9-ABAB-97299F0370B9}"/>
                </a:ext>
              </a:extLst>
            </p:cNvPr>
            <p:cNvSpPr txBox="1">
              <a:spLocks noChangeArrowheads="1"/>
            </p:cNvSpPr>
            <p:nvPr/>
          </p:nvSpPr>
          <p:spPr bwMode="auto">
            <a:xfrm>
              <a:off x="2699"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3047" name="Text Box 31" descr="斜纹布">
              <a:extLst>
                <a:ext uri="{FF2B5EF4-FFF2-40B4-BE49-F238E27FC236}">
                  <a16:creationId xmlns:a16="http://schemas.microsoft.com/office/drawing/2014/main" id="{0E20F59B-A4C0-45A0-836E-511A33BB344F}"/>
                </a:ext>
              </a:extLst>
            </p:cNvPr>
            <p:cNvSpPr txBox="1">
              <a:spLocks noChangeArrowheads="1"/>
            </p:cNvSpPr>
            <p:nvPr/>
          </p:nvSpPr>
          <p:spPr bwMode="auto">
            <a:xfrm>
              <a:off x="265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3048" name="Text Box 32" descr="斜纹布">
              <a:extLst>
                <a:ext uri="{FF2B5EF4-FFF2-40B4-BE49-F238E27FC236}">
                  <a16:creationId xmlns:a16="http://schemas.microsoft.com/office/drawing/2014/main" id="{975B86B7-BDFB-4208-BC5B-37235375016E}"/>
                </a:ext>
              </a:extLst>
            </p:cNvPr>
            <p:cNvSpPr txBox="1">
              <a:spLocks noChangeArrowheads="1"/>
            </p:cNvSpPr>
            <p:nvPr/>
          </p:nvSpPr>
          <p:spPr bwMode="auto">
            <a:xfrm>
              <a:off x="3334"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3049" name="Line 33">
              <a:extLst>
                <a:ext uri="{FF2B5EF4-FFF2-40B4-BE49-F238E27FC236}">
                  <a16:creationId xmlns:a16="http://schemas.microsoft.com/office/drawing/2014/main" id="{C60EFDC2-6077-467E-93A5-B721032991DA}"/>
                </a:ext>
              </a:extLst>
            </p:cNvPr>
            <p:cNvSpPr>
              <a:spLocks noChangeShapeType="1"/>
            </p:cNvSpPr>
            <p:nvPr/>
          </p:nvSpPr>
          <p:spPr bwMode="auto">
            <a:xfrm>
              <a:off x="2562" y="845"/>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50" name="Text Box 34" descr="斜纹布">
              <a:extLst>
                <a:ext uri="{FF2B5EF4-FFF2-40B4-BE49-F238E27FC236}">
                  <a16:creationId xmlns:a16="http://schemas.microsoft.com/office/drawing/2014/main" id="{C5632824-F977-4627-AB3F-E23603991C63}"/>
                </a:ext>
              </a:extLst>
            </p:cNvPr>
            <p:cNvSpPr txBox="1">
              <a:spLocks noChangeArrowheads="1"/>
            </p:cNvSpPr>
            <p:nvPr/>
          </p:nvSpPr>
          <p:spPr bwMode="auto">
            <a:xfrm>
              <a:off x="3379" y="134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1" name="Text Box 35" descr="斜纹布">
              <a:extLst>
                <a:ext uri="{FF2B5EF4-FFF2-40B4-BE49-F238E27FC236}">
                  <a16:creationId xmlns:a16="http://schemas.microsoft.com/office/drawing/2014/main" id="{112E8D72-43D8-4D1C-9540-A504CA10D16C}"/>
                </a:ext>
              </a:extLst>
            </p:cNvPr>
            <p:cNvSpPr txBox="1">
              <a:spLocks noChangeArrowheads="1"/>
            </p:cNvSpPr>
            <p:nvPr/>
          </p:nvSpPr>
          <p:spPr bwMode="auto">
            <a:xfrm>
              <a:off x="3379"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2" name="Text Box 36" descr="斜纹布">
              <a:extLst>
                <a:ext uri="{FF2B5EF4-FFF2-40B4-BE49-F238E27FC236}">
                  <a16:creationId xmlns:a16="http://schemas.microsoft.com/office/drawing/2014/main" id="{1A9F77E9-DA3E-431A-A559-A0C22E7377CE}"/>
                </a:ext>
              </a:extLst>
            </p:cNvPr>
            <p:cNvSpPr txBox="1">
              <a:spLocks noChangeArrowheads="1"/>
            </p:cNvSpPr>
            <p:nvPr/>
          </p:nvSpPr>
          <p:spPr bwMode="auto">
            <a:xfrm>
              <a:off x="2336"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3" name="Text Box 37" descr="斜纹布">
              <a:extLst>
                <a:ext uri="{FF2B5EF4-FFF2-40B4-BE49-F238E27FC236}">
                  <a16:creationId xmlns:a16="http://schemas.microsoft.com/office/drawing/2014/main" id="{C3F38FE8-926A-42AB-8D52-3119E4F2EA81}"/>
                </a:ext>
              </a:extLst>
            </p:cNvPr>
            <p:cNvSpPr txBox="1">
              <a:spLocks noChangeArrowheads="1"/>
            </p:cNvSpPr>
            <p:nvPr/>
          </p:nvSpPr>
          <p:spPr bwMode="auto">
            <a:xfrm>
              <a:off x="3379" y="1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4" name="Text Box 38" descr="斜纹布">
              <a:extLst>
                <a:ext uri="{FF2B5EF4-FFF2-40B4-BE49-F238E27FC236}">
                  <a16:creationId xmlns:a16="http://schemas.microsoft.com/office/drawing/2014/main" id="{405AD7FD-831F-4423-B674-8FC88384DB1C}"/>
                </a:ext>
              </a:extLst>
            </p:cNvPr>
            <p:cNvSpPr txBox="1">
              <a:spLocks noChangeArrowheads="1"/>
            </p:cNvSpPr>
            <p:nvPr/>
          </p:nvSpPr>
          <p:spPr bwMode="auto">
            <a:xfrm>
              <a:off x="3379" y="18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55" name="Text Box 39" descr="斜纹布">
              <a:extLst>
                <a:ext uri="{FF2B5EF4-FFF2-40B4-BE49-F238E27FC236}">
                  <a16:creationId xmlns:a16="http://schemas.microsoft.com/office/drawing/2014/main" id="{6EB472AF-E7CA-4C6D-83A9-9A14CADF0494}"/>
                </a:ext>
              </a:extLst>
            </p:cNvPr>
            <p:cNvSpPr txBox="1">
              <a:spLocks noChangeArrowheads="1"/>
            </p:cNvSpPr>
            <p:nvPr/>
          </p:nvSpPr>
          <p:spPr bwMode="auto">
            <a:xfrm>
              <a:off x="2472"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43056" name="Group 40">
              <a:extLst>
                <a:ext uri="{FF2B5EF4-FFF2-40B4-BE49-F238E27FC236}">
                  <a16:creationId xmlns:a16="http://schemas.microsoft.com/office/drawing/2014/main" id="{6F5AFCDD-E021-4226-8E1D-4382F667FDDD}"/>
                </a:ext>
              </a:extLst>
            </p:cNvPr>
            <p:cNvGrpSpPr>
              <a:grpSpLocks/>
            </p:cNvGrpSpPr>
            <p:nvPr/>
          </p:nvGrpSpPr>
          <p:grpSpPr bwMode="auto">
            <a:xfrm rot="10800000">
              <a:off x="3198" y="981"/>
              <a:ext cx="90" cy="363"/>
              <a:chOff x="1565" y="2614"/>
              <a:chExt cx="90" cy="486"/>
            </a:xfrm>
          </p:grpSpPr>
          <p:sp>
            <p:nvSpPr>
              <p:cNvPr id="43062" name="Arc 41">
                <a:extLst>
                  <a:ext uri="{FF2B5EF4-FFF2-40B4-BE49-F238E27FC236}">
                    <a16:creationId xmlns:a16="http://schemas.microsoft.com/office/drawing/2014/main" id="{8ED2AFF8-D0D3-4B76-BB94-8A749CBAECF8}"/>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3" name="Arc 42">
                <a:extLst>
                  <a:ext uri="{FF2B5EF4-FFF2-40B4-BE49-F238E27FC236}">
                    <a16:creationId xmlns:a16="http://schemas.microsoft.com/office/drawing/2014/main" id="{23445096-2C53-469E-BEA1-B4849F80C03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4" name="Arc 43">
                <a:extLst>
                  <a:ext uri="{FF2B5EF4-FFF2-40B4-BE49-F238E27FC236}">
                    <a16:creationId xmlns:a16="http://schemas.microsoft.com/office/drawing/2014/main" id="{C94EF39D-1B05-4804-B5B8-602FDBF4B89B}"/>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5" name="Arc 44">
                <a:extLst>
                  <a:ext uri="{FF2B5EF4-FFF2-40B4-BE49-F238E27FC236}">
                    <a16:creationId xmlns:a16="http://schemas.microsoft.com/office/drawing/2014/main" id="{97270383-BE38-48E8-A26D-7DFEEDBE44A1}"/>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3057" name="Group 45">
              <a:extLst>
                <a:ext uri="{FF2B5EF4-FFF2-40B4-BE49-F238E27FC236}">
                  <a16:creationId xmlns:a16="http://schemas.microsoft.com/office/drawing/2014/main" id="{59E8F051-7180-486D-AAD1-C63BB7CD4D3F}"/>
                </a:ext>
              </a:extLst>
            </p:cNvPr>
            <p:cNvGrpSpPr>
              <a:grpSpLocks/>
            </p:cNvGrpSpPr>
            <p:nvPr/>
          </p:nvGrpSpPr>
          <p:grpSpPr bwMode="auto">
            <a:xfrm rot="10800000">
              <a:off x="3198" y="1525"/>
              <a:ext cx="90" cy="363"/>
              <a:chOff x="1565" y="2614"/>
              <a:chExt cx="90" cy="486"/>
            </a:xfrm>
          </p:grpSpPr>
          <p:sp>
            <p:nvSpPr>
              <p:cNvPr id="43058" name="Arc 46">
                <a:extLst>
                  <a:ext uri="{FF2B5EF4-FFF2-40B4-BE49-F238E27FC236}">
                    <a16:creationId xmlns:a16="http://schemas.microsoft.com/office/drawing/2014/main" id="{EE2DAD3C-DC3E-4C49-87BF-54F1724F12A2}"/>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59" name="Arc 47">
                <a:extLst>
                  <a:ext uri="{FF2B5EF4-FFF2-40B4-BE49-F238E27FC236}">
                    <a16:creationId xmlns:a16="http://schemas.microsoft.com/office/drawing/2014/main" id="{B34E21C2-81BD-4B10-B92B-58024559682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0" name="Arc 48">
                <a:extLst>
                  <a:ext uri="{FF2B5EF4-FFF2-40B4-BE49-F238E27FC236}">
                    <a16:creationId xmlns:a16="http://schemas.microsoft.com/office/drawing/2014/main" id="{93E30FCD-E28F-4705-B407-F2849DADA4DD}"/>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61" name="Arc 49">
                <a:extLst>
                  <a:ext uri="{FF2B5EF4-FFF2-40B4-BE49-F238E27FC236}">
                    <a16:creationId xmlns:a16="http://schemas.microsoft.com/office/drawing/2014/main" id="{B44F3C41-050B-4E34-8E0B-3A4746123E2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226354" name="Group 50">
            <a:extLst>
              <a:ext uri="{FF2B5EF4-FFF2-40B4-BE49-F238E27FC236}">
                <a16:creationId xmlns:a16="http://schemas.microsoft.com/office/drawing/2014/main" id="{5C5EB0DF-9CC7-48FB-ADD5-3DFFCE299FA4}"/>
              </a:ext>
            </a:extLst>
          </p:cNvPr>
          <p:cNvGrpSpPr>
            <a:grpSpLocks/>
          </p:cNvGrpSpPr>
          <p:nvPr/>
        </p:nvGrpSpPr>
        <p:grpSpPr bwMode="auto">
          <a:xfrm>
            <a:off x="3523274" y="2199049"/>
            <a:ext cx="1512887" cy="2089150"/>
            <a:chOff x="4377" y="754"/>
            <a:chExt cx="953" cy="1316"/>
          </a:xfrm>
        </p:grpSpPr>
        <p:sp>
          <p:nvSpPr>
            <p:cNvPr id="43020" name="Line 51">
              <a:extLst>
                <a:ext uri="{FF2B5EF4-FFF2-40B4-BE49-F238E27FC236}">
                  <a16:creationId xmlns:a16="http://schemas.microsoft.com/office/drawing/2014/main" id="{30DC4A87-CAF8-43E3-A6B2-645E1F42EF78}"/>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1" name="Line 52">
              <a:extLst>
                <a:ext uri="{FF2B5EF4-FFF2-40B4-BE49-F238E27FC236}">
                  <a16:creationId xmlns:a16="http://schemas.microsoft.com/office/drawing/2014/main" id="{5A28120B-B186-4620-8617-A72468AE32A8}"/>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2" name="Line 53">
              <a:extLst>
                <a:ext uri="{FF2B5EF4-FFF2-40B4-BE49-F238E27FC236}">
                  <a16:creationId xmlns:a16="http://schemas.microsoft.com/office/drawing/2014/main" id="{17FBDDFD-F422-4175-8469-73F0DA60CCEC}"/>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3" name="Line 54">
              <a:extLst>
                <a:ext uri="{FF2B5EF4-FFF2-40B4-BE49-F238E27FC236}">
                  <a16:creationId xmlns:a16="http://schemas.microsoft.com/office/drawing/2014/main" id="{216AA3D5-2987-408E-BBB9-28FFA8A81EC1}"/>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24" name="Oval 55" descr="斜纹布">
              <a:extLst>
                <a:ext uri="{FF2B5EF4-FFF2-40B4-BE49-F238E27FC236}">
                  <a16:creationId xmlns:a16="http://schemas.microsoft.com/office/drawing/2014/main" id="{CA0ACDBF-DADA-46FA-8A4B-A50014D12993}"/>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5" name="Text Box 56" descr="斜纹布">
              <a:extLst>
                <a:ext uri="{FF2B5EF4-FFF2-40B4-BE49-F238E27FC236}">
                  <a16:creationId xmlns:a16="http://schemas.microsoft.com/office/drawing/2014/main" id="{D2A60503-7FBA-4675-855E-2A75FB40E81E}"/>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26" name="Text Box 57" descr="斜纹布">
              <a:extLst>
                <a:ext uri="{FF2B5EF4-FFF2-40B4-BE49-F238E27FC236}">
                  <a16:creationId xmlns:a16="http://schemas.microsoft.com/office/drawing/2014/main" id="{837D7D91-7F42-4923-9BF6-AA13C9AC2790}"/>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27" name="Text Box 58" descr="斜纹布">
              <a:extLst>
                <a:ext uri="{FF2B5EF4-FFF2-40B4-BE49-F238E27FC236}">
                  <a16:creationId xmlns:a16="http://schemas.microsoft.com/office/drawing/2014/main" id="{59625541-66BF-474B-B457-0101DA48C435}"/>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28" name="Text Box 59" descr="斜纹布">
              <a:extLst>
                <a:ext uri="{FF2B5EF4-FFF2-40B4-BE49-F238E27FC236}">
                  <a16:creationId xmlns:a16="http://schemas.microsoft.com/office/drawing/2014/main" id="{7C3E5540-4BB6-414A-974B-3216F49015C8}"/>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3029" name="Line 60">
              <a:extLst>
                <a:ext uri="{FF2B5EF4-FFF2-40B4-BE49-F238E27FC236}">
                  <a16:creationId xmlns:a16="http://schemas.microsoft.com/office/drawing/2014/main" id="{83149A33-EA6D-4814-8BC9-C6664BAB8123}"/>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0" name="Text Box 61" descr="斜纹布">
              <a:extLst>
                <a:ext uri="{FF2B5EF4-FFF2-40B4-BE49-F238E27FC236}">
                  <a16:creationId xmlns:a16="http://schemas.microsoft.com/office/drawing/2014/main" id="{5EE19185-891D-4B56-B786-FA496E8A4B46}"/>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3031" name="Oval 62" descr="斜纹布">
              <a:extLst>
                <a:ext uri="{FF2B5EF4-FFF2-40B4-BE49-F238E27FC236}">
                  <a16:creationId xmlns:a16="http://schemas.microsoft.com/office/drawing/2014/main" id="{F3496120-391C-4FDE-9009-5CE6A0953039}"/>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3032" name="Group 63">
              <a:extLst>
                <a:ext uri="{FF2B5EF4-FFF2-40B4-BE49-F238E27FC236}">
                  <a16:creationId xmlns:a16="http://schemas.microsoft.com/office/drawing/2014/main" id="{4E4A8850-F1C4-49E9-A5A9-6ACF92291B8F}"/>
                </a:ext>
              </a:extLst>
            </p:cNvPr>
            <p:cNvGrpSpPr>
              <a:grpSpLocks/>
            </p:cNvGrpSpPr>
            <p:nvPr/>
          </p:nvGrpSpPr>
          <p:grpSpPr bwMode="auto">
            <a:xfrm rot="10800000">
              <a:off x="5239" y="1207"/>
              <a:ext cx="90" cy="363"/>
              <a:chOff x="1565" y="2614"/>
              <a:chExt cx="90" cy="486"/>
            </a:xfrm>
          </p:grpSpPr>
          <p:sp>
            <p:nvSpPr>
              <p:cNvPr id="43033" name="Arc 64">
                <a:extLst>
                  <a:ext uri="{FF2B5EF4-FFF2-40B4-BE49-F238E27FC236}">
                    <a16:creationId xmlns:a16="http://schemas.microsoft.com/office/drawing/2014/main" id="{89CFD96F-1FEE-4F11-A2B9-4BD553EEC13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4" name="Arc 65">
                <a:extLst>
                  <a:ext uri="{FF2B5EF4-FFF2-40B4-BE49-F238E27FC236}">
                    <a16:creationId xmlns:a16="http://schemas.microsoft.com/office/drawing/2014/main" id="{82D4AAB5-027F-4C97-9262-36BD8DF44048}"/>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5" name="Arc 66">
                <a:extLst>
                  <a:ext uri="{FF2B5EF4-FFF2-40B4-BE49-F238E27FC236}">
                    <a16:creationId xmlns:a16="http://schemas.microsoft.com/office/drawing/2014/main" id="{5E166240-9512-42B4-80FA-1396833642E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036" name="Arc 67">
                <a:extLst>
                  <a:ext uri="{FF2B5EF4-FFF2-40B4-BE49-F238E27FC236}">
                    <a16:creationId xmlns:a16="http://schemas.microsoft.com/office/drawing/2014/main" id="{8B4C4B13-6703-4BBB-A444-454AFA5E58BE}"/>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226372" name="AutoShape 68">
            <a:extLst>
              <a:ext uri="{FF2B5EF4-FFF2-40B4-BE49-F238E27FC236}">
                <a16:creationId xmlns:a16="http://schemas.microsoft.com/office/drawing/2014/main" id="{E10968C4-B9E0-4B11-AE7D-EA4B4AAB813B}"/>
              </a:ext>
            </a:extLst>
          </p:cNvPr>
          <p:cNvSpPr>
            <a:spLocks noChangeArrowheads="1"/>
          </p:cNvSpPr>
          <p:nvPr/>
        </p:nvSpPr>
        <p:spPr bwMode="auto">
          <a:xfrm>
            <a:off x="1235344" y="5529527"/>
            <a:ext cx="3124200" cy="1211263"/>
          </a:xfrm>
          <a:prstGeom prst="wedgeRoundRectCallout">
            <a:avLst>
              <a:gd name="adj1" fmla="val -31469"/>
              <a:gd name="adj2" fmla="val -66908"/>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类似于电阻串联的等效公式</a:t>
            </a:r>
          </a:p>
        </p:txBody>
      </p:sp>
      <p:sp>
        <p:nvSpPr>
          <p:cNvPr id="60" name="Text Box 8">
            <a:extLst>
              <a:ext uri="{FF2B5EF4-FFF2-40B4-BE49-F238E27FC236}">
                <a16:creationId xmlns:a16="http://schemas.microsoft.com/office/drawing/2014/main" id="{3616978D-7923-4FA7-A019-60A92C338874}"/>
              </a:ext>
            </a:extLst>
          </p:cNvPr>
          <p:cNvSpPr txBox="1">
            <a:spLocks noChangeArrowheads="1"/>
          </p:cNvSpPr>
          <p:nvPr/>
        </p:nvSpPr>
        <p:spPr bwMode="auto">
          <a:xfrm>
            <a:off x="0" y="0"/>
            <a:ext cx="85979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§6-3 </a:t>
            </a:r>
            <a:r>
              <a:rPr kumimoji="1" lang="zh-CN" altLang="en-US" sz="4000" b="1" i="0" u="none" strike="noStrike" kern="1200" cap="none" spc="0" normalizeH="0" baseline="0" noProof="0" dirty="0">
                <a:ln>
                  <a:noFill/>
                </a:ln>
                <a:solidFill>
                  <a:srgbClr val="003399"/>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电感、电容元件的串联与并联</a:t>
            </a:r>
          </a:p>
        </p:txBody>
      </p:sp>
      <p:sp>
        <p:nvSpPr>
          <p:cNvPr id="61" name="Text Box 9">
            <a:extLst>
              <a:ext uri="{FF2B5EF4-FFF2-40B4-BE49-F238E27FC236}">
                <a16:creationId xmlns:a16="http://schemas.microsoft.com/office/drawing/2014/main" id="{8F92B85C-3B89-4920-9C09-8BCA96A433AE}"/>
              </a:ext>
            </a:extLst>
          </p:cNvPr>
          <p:cNvSpPr txBox="1">
            <a:spLocks noChangeArrowheads="1"/>
          </p:cNvSpPr>
          <p:nvPr/>
        </p:nvSpPr>
        <p:spPr bwMode="auto">
          <a:xfrm>
            <a:off x="6028955" y="785939"/>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cxnSp>
        <p:nvCxnSpPr>
          <p:cNvPr id="62" name="直接连接符 61">
            <a:extLst>
              <a:ext uri="{FF2B5EF4-FFF2-40B4-BE49-F238E27FC236}">
                <a16:creationId xmlns:a16="http://schemas.microsoft.com/office/drawing/2014/main" id="{CC776964-6B68-4CAE-A371-C5CDA326C7B7}"/>
              </a:ext>
            </a:extLst>
          </p:cNvPr>
          <p:cNvCxnSpPr>
            <a:cxnSpLocks/>
          </p:cNvCxnSpPr>
          <p:nvPr/>
        </p:nvCxnSpPr>
        <p:spPr bwMode="auto">
          <a:xfrm>
            <a:off x="5410200" y="933829"/>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63" name="Object 3">
            <a:extLst>
              <a:ext uri="{FF2B5EF4-FFF2-40B4-BE49-F238E27FC236}">
                <a16:creationId xmlns:a16="http://schemas.microsoft.com/office/drawing/2014/main" id="{2752EB65-5CD3-403A-9A70-38C0E99856A7}"/>
              </a:ext>
            </a:extLst>
          </p:cNvPr>
          <p:cNvGraphicFramePr>
            <a:graphicFrameLocks noChangeAspect="1"/>
          </p:cNvGraphicFramePr>
          <p:nvPr>
            <p:extLst>
              <p:ext uri="{D42A27DB-BD31-4B8C-83A1-F6EECF244321}">
                <p14:modId xmlns:p14="http://schemas.microsoft.com/office/powerpoint/2010/main" val="1235580696"/>
              </p:ext>
            </p:extLst>
          </p:nvPr>
        </p:nvGraphicFramePr>
        <p:xfrm>
          <a:off x="5923793" y="1278965"/>
          <a:ext cx="1736725" cy="1071563"/>
        </p:xfrm>
        <a:graphic>
          <a:graphicData uri="http://schemas.openxmlformats.org/presentationml/2006/ole">
            <mc:AlternateContent xmlns:mc="http://schemas.openxmlformats.org/markup-compatibility/2006">
              <mc:Choice xmlns:v="urn:schemas-microsoft-com:vml" Requires="v">
                <p:oleObj spid="_x0000_s53301" name="公式" r:id="rId5" imgW="657134" imgH="428596" progId="Equation.3">
                  <p:embed/>
                </p:oleObj>
              </mc:Choice>
              <mc:Fallback>
                <p:oleObj name="公式" r:id="rId5" imgW="657134" imgH="428596" progId="Equation.3">
                  <p:embed/>
                  <p:pic>
                    <p:nvPicPr>
                      <p:cNvPr id="226307" name="Object 3">
                        <a:extLst>
                          <a:ext uri="{FF2B5EF4-FFF2-40B4-BE49-F238E27FC236}">
                            <a16:creationId xmlns:a16="http://schemas.microsoft.com/office/drawing/2014/main" id="{D0F1DAAD-FAA6-41B7-A56F-FF59584FE2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3793" y="1278965"/>
                        <a:ext cx="1736725" cy="10715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2">
            <a:extLst>
              <a:ext uri="{FF2B5EF4-FFF2-40B4-BE49-F238E27FC236}">
                <a16:creationId xmlns:a16="http://schemas.microsoft.com/office/drawing/2014/main" id="{ABC572FD-CD31-4107-A502-F444C2CF735B}"/>
              </a:ext>
            </a:extLst>
          </p:cNvPr>
          <p:cNvGraphicFramePr>
            <a:graphicFrameLocks noChangeAspect="1"/>
          </p:cNvGraphicFramePr>
          <p:nvPr>
            <p:extLst>
              <p:ext uri="{D42A27DB-BD31-4B8C-83A1-F6EECF244321}">
                <p14:modId xmlns:p14="http://schemas.microsoft.com/office/powerpoint/2010/main" val="1630922490"/>
              </p:ext>
            </p:extLst>
          </p:nvPr>
        </p:nvGraphicFramePr>
        <p:xfrm>
          <a:off x="5917407" y="2360337"/>
          <a:ext cx="1833563" cy="1071562"/>
        </p:xfrm>
        <a:graphic>
          <a:graphicData uri="http://schemas.openxmlformats.org/presentationml/2006/ole">
            <mc:AlternateContent xmlns:mc="http://schemas.openxmlformats.org/markup-compatibility/2006">
              <mc:Choice xmlns:v="urn:schemas-microsoft-com:vml" Requires="v">
                <p:oleObj spid="_x0000_s53302" name="公式" r:id="rId7" imgW="695181" imgH="428596" progId="Equation.3">
                  <p:embed/>
                </p:oleObj>
              </mc:Choice>
              <mc:Fallback>
                <p:oleObj name="公式" r:id="rId7" imgW="695181" imgH="428596" progId="Equation.3">
                  <p:embed/>
                  <p:pic>
                    <p:nvPicPr>
                      <p:cNvPr id="226316" name="Object 12">
                        <a:extLst>
                          <a:ext uri="{FF2B5EF4-FFF2-40B4-BE49-F238E27FC236}">
                            <a16:creationId xmlns:a16="http://schemas.microsoft.com/office/drawing/2014/main" id="{255B923C-ABEB-4830-8C3E-E029B1E605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7407" y="2360337"/>
                        <a:ext cx="1833563" cy="10715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0">
            <a:extLst>
              <a:ext uri="{FF2B5EF4-FFF2-40B4-BE49-F238E27FC236}">
                <a16:creationId xmlns:a16="http://schemas.microsoft.com/office/drawing/2014/main" id="{D6D20DD0-94A2-4E31-A8FD-9F9CC646F8AC}"/>
              </a:ext>
            </a:extLst>
          </p:cNvPr>
          <p:cNvGraphicFramePr>
            <a:graphicFrameLocks noChangeAspect="1"/>
          </p:cNvGraphicFramePr>
          <p:nvPr>
            <p:extLst>
              <p:ext uri="{D42A27DB-BD31-4B8C-83A1-F6EECF244321}">
                <p14:modId xmlns:p14="http://schemas.microsoft.com/office/powerpoint/2010/main" val="190712316"/>
              </p:ext>
            </p:extLst>
          </p:nvPr>
        </p:nvGraphicFramePr>
        <p:xfrm>
          <a:off x="5744934" y="3438887"/>
          <a:ext cx="3235042" cy="1443694"/>
        </p:xfrm>
        <a:graphic>
          <a:graphicData uri="http://schemas.openxmlformats.org/presentationml/2006/ole">
            <mc:AlternateContent xmlns:mc="http://schemas.openxmlformats.org/markup-compatibility/2006">
              <mc:Choice xmlns:v="urn:schemas-microsoft-com:vml" Requires="v">
                <p:oleObj spid="_x0000_s53303" name="Equation" r:id="rId9" imgW="1384200" imgH="634680" progId="Equation.DSMT4">
                  <p:embed/>
                </p:oleObj>
              </mc:Choice>
              <mc:Fallback>
                <p:oleObj name="Equation" r:id="rId9" imgW="1384200" imgH="634680" progId="Equation.DSMT4">
                  <p:embed/>
                  <p:pic>
                    <p:nvPicPr>
                      <p:cNvPr id="226314" name="Object 10">
                        <a:extLst>
                          <a:ext uri="{FF2B5EF4-FFF2-40B4-BE49-F238E27FC236}">
                            <a16:creationId xmlns:a16="http://schemas.microsoft.com/office/drawing/2014/main" id="{BF09E137-B97E-4F41-8C68-E19668AD6D30}"/>
                          </a:ext>
                        </a:extLst>
                      </p:cNvPr>
                      <p:cNvPicPr>
                        <a:picLocks noChangeAspect="1" noChangeArrowheads="1"/>
                      </p:cNvPicPr>
                      <p:nvPr/>
                    </p:nvPicPr>
                    <p:blipFill>
                      <a:blip r:embed="rId10"/>
                      <a:srcRect/>
                      <a:stretch>
                        <a:fillRect/>
                      </a:stretch>
                    </p:blipFill>
                    <p:spPr bwMode="auto">
                      <a:xfrm>
                        <a:off x="5744934" y="3438887"/>
                        <a:ext cx="3235042" cy="1443694"/>
                      </a:xfrm>
                      <a:prstGeom prst="rect">
                        <a:avLst/>
                      </a:prstGeom>
                      <a:noFill/>
                      <a:ln>
                        <a:noFill/>
                      </a:ln>
                      <a:effectLst/>
                      <a:extLst/>
                    </p:spPr>
                  </p:pic>
                </p:oleObj>
              </mc:Fallback>
            </mc:AlternateContent>
          </a:graphicData>
        </a:graphic>
      </p:graphicFrame>
      <p:graphicFrame>
        <p:nvGraphicFramePr>
          <p:cNvPr id="66" name="Object 11">
            <a:extLst>
              <a:ext uri="{FF2B5EF4-FFF2-40B4-BE49-F238E27FC236}">
                <a16:creationId xmlns:a16="http://schemas.microsoft.com/office/drawing/2014/main" id="{EB658A8D-69A2-45CB-B520-1BDB9EDF2661}"/>
              </a:ext>
            </a:extLst>
          </p:cNvPr>
          <p:cNvGraphicFramePr>
            <a:graphicFrameLocks noChangeAspect="1"/>
          </p:cNvGraphicFramePr>
          <p:nvPr>
            <p:extLst>
              <p:ext uri="{D42A27DB-BD31-4B8C-83A1-F6EECF244321}">
                <p14:modId xmlns:p14="http://schemas.microsoft.com/office/powerpoint/2010/main" val="2934259557"/>
              </p:ext>
            </p:extLst>
          </p:nvPr>
        </p:nvGraphicFramePr>
        <p:xfrm>
          <a:off x="6028955" y="5150114"/>
          <a:ext cx="2808288" cy="758825"/>
        </p:xfrm>
        <a:graphic>
          <a:graphicData uri="http://schemas.openxmlformats.org/presentationml/2006/ole">
            <mc:AlternateContent xmlns:mc="http://schemas.openxmlformats.org/markup-compatibility/2006">
              <mc:Choice xmlns:v="urn:schemas-microsoft-com:vml" Requires="v">
                <p:oleObj spid="_x0000_s53304" name="公式" r:id="rId3" imgW="799927" imgH="209609" progId="Equation.3">
                  <p:embed/>
                </p:oleObj>
              </mc:Choice>
              <mc:Fallback>
                <p:oleObj name="公式" r:id="rId3" imgW="799927" imgH="209609" progId="Equation.3">
                  <p:embed/>
                  <p:pic>
                    <p:nvPicPr>
                      <p:cNvPr id="226315" name="Object 11">
                        <a:extLst>
                          <a:ext uri="{FF2B5EF4-FFF2-40B4-BE49-F238E27FC236}">
                            <a16:creationId xmlns:a16="http://schemas.microsoft.com/office/drawing/2014/main" id="{67DC5525-F03B-41B3-BBD8-80BF981C6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955" y="5150114"/>
                        <a:ext cx="2808288" cy="7588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266577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300" fill="hold"/>
                                        <p:tgtEl>
                                          <p:spTgt spid="60"/>
                                        </p:tgtEl>
                                        <p:attrNameLst>
                                          <p:attrName>ppt_x</p:attrName>
                                        </p:attrNameLst>
                                      </p:cBhvr>
                                      <p:tavLst>
                                        <p:tav tm="0">
                                          <p:val>
                                            <p:strVal val="0-#ppt_w/2"/>
                                          </p:val>
                                        </p:tav>
                                        <p:tav tm="100000">
                                          <p:val>
                                            <p:strVal val="#ppt_x"/>
                                          </p:val>
                                        </p:tav>
                                      </p:tavLst>
                                    </p:anim>
                                    <p:anim calcmode="lin" valueType="num">
                                      <p:cBhvr additive="base">
                                        <p:cTn id="8" dur="3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20"/>
                                        </p:tgtEl>
                                        <p:attrNameLst>
                                          <p:attrName>style.visibility</p:attrName>
                                        </p:attrNameLst>
                                      </p:cBhvr>
                                      <p:to>
                                        <p:strVal val="visible"/>
                                      </p:to>
                                    </p:set>
                                    <p:anim calcmode="lin" valueType="num">
                                      <p:cBhvr additive="base">
                                        <p:cTn id="13" dur="300" fill="hold"/>
                                        <p:tgtEl>
                                          <p:spTgt spid="226320"/>
                                        </p:tgtEl>
                                        <p:attrNameLst>
                                          <p:attrName>ppt_x</p:attrName>
                                        </p:attrNameLst>
                                      </p:cBhvr>
                                      <p:tavLst>
                                        <p:tav tm="0">
                                          <p:val>
                                            <p:strVal val="0-#ppt_w/2"/>
                                          </p:val>
                                        </p:tav>
                                        <p:tav tm="100000">
                                          <p:val>
                                            <p:strVal val="#ppt_x"/>
                                          </p:val>
                                        </p:tav>
                                      </p:tavLst>
                                    </p:anim>
                                    <p:anim calcmode="lin" valueType="num">
                                      <p:cBhvr additive="base">
                                        <p:cTn id="14" dur="300" fill="hold"/>
                                        <p:tgtEl>
                                          <p:spTgt spid="226320"/>
                                        </p:tgtEl>
                                        <p:attrNameLst>
                                          <p:attrName>ppt_y</p:attrName>
                                        </p:attrNameLst>
                                      </p:cBhvr>
                                      <p:tavLst>
                                        <p:tav tm="0">
                                          <p:val>
                                            <p:strVal val="#ppt_y"/>
                                          </p:val>
                                        </p:tav>
                                        <p:tav tm="100000">
                                          <p:val>
                                            <p:strVal val="#ppt_y"/>
                                          </p:val>
                                        </p:tav>
                                      </p:tavLst>
                                    </p:anim>
                                  </p:childTnLst>
                                </p:cTn>
                              </p:par>
                            </p:childTnLst>
                          </p:cTn>
                        </p:par>
                        <p:par>
                          <p:cTn id="15" fill="hold">
                            <p:stCondLst>
                              <p:cond delay="300"/>
                            </p:stCondLst>
                            <p:childTnLst>
                              <p:par>
                                <p:cTn id="16" presetID="2" presetClass="entr" presetSubtype="8" fill="hold" grpId="0" nodeType="afterEffect">
                                  <p:stCondLst>
                                    <p:cond delay="0"/>
                                  </p:stCondLst>
                                  <p:childTnLst>
                                    <p:set>
                                      <p:cBhvr>
                                        <p:cTn id="17" dur="1" fill="hold">
                                          <p:stCondLst>
                                            <p:cond delay="0"/>
                                          </p:stCondLst>
                                        </p:cTn>
                                        <p:tgtEl>
                                          <p:spTgt spid="226306"/>
                                        </p:tgtEl>
                                        <p:attrNameLst>
                                          <p:attrName>style.visibility</p:attrName>
                                        </p:attrNameLst>
                                      </p:cBhvr>
                                      <p:to>
                                        <p:strVal val="visible"/>
                                      </p:to>
                                    </p:set>
                                    <p:anim calcmode="lin" valueType="num">
                                      <p:cBhvr additive="base">
                                        <p:cTn id="18" dur="500" fill="hold"/>
                                        <p:tgtEl>
                                          <p:spTgt spid="226306"/>
                                        </p:tgtEl>
                                        <p:attrNameLst>
                                          <p:attrName>ppt_x</p:attrName>
                                        </p:attrNameLst>
                                      </p:cBhvr>
                                      <p:tavLst>
                                        <p:tav tm="0">
                                          <p:val>
                                            <p:strVal val="0-#ppt_w/2"/>
                                          </p:val>
                                        </p:tav>
                                        <p:tav tm="100000">
                                          <p:val>
                                            <p:strVal val="#ppt_x"/>
                                          </p:val>
                                        </p:tav>
                                      </p:tavLst>
                                    </p:anim>
                                    <p:anim calcmode="lin" valueType="num">
                                      <p:cBhvr additive="base">
                                        <p:cTn id="19" dur="500" fill="hold"/>
                                        <p:tgtEl>
                                          <p:spTgt spid="22630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26324"/>
                                        </p:tgtEl>
                                        <p:attrNameLst>
                                          <p:attrName>style.visibility</p:attrName>
                                        </p:attrNameLst>
                                      </p:cBhvr>
                                      <p:to>
                                        <p:strVal val="visible"/>
                                      </p:to>
                                    </p:set>
                                    <p:animEffect transition="in" filter="blinds(horizontal)">
                                      <p:cBhvr>
                                        <p:cTn id="24" dur="500"/>
                                        <p:tgtEl>
                                          <p:spTgt spid="226324"/>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226317"/>
                                        </p:tgtEl>
                                        <p:attrNameLst>
                                          <p:attrName>style.visibility</p:attrName>
                                        </p:attrNameLst>
                                      </p:cBhvr>
                                      <p:to>
                                        <p:strVal val="visible"/>
                                      </p:to>
                                    </p:set>
                                    <p:animEffect transition="in" filter="slide(fromLeft)">
                                      <p:cBhvr>
                                        <p:cTn id="29" dur="500"/>
                                        <p:tgtEl>
                                          <p:spTgt spid="226317"/>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226354"/>
                                        </p:tgtEl>
                                        <p:attrNameLst>
                                          <p:attrName>style.visibility</p:attrName>
                                        </p:attrNameLst>
                                      </p:cBhvr>
                                      <p:to>
                                        <p:strVal val="visible"/>
                                      </p:to>
                                    </p:set>
                                    <p:animEffect transition="in" filter="blinds(horizontal)">
                                      <p:cBhvr>
                                        <p:cTn id="33" dur="500"/>
                                        <p:tgtEl>
                                          <p:spTgt spid="22635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26315"/>
                                        </p:tgtEl>
                                        <p:attrNameLst>
                                          <p:attrName>style.visibility</p:attrName>
                                        </p:attrNameLst>
                                      </p:cBhvr>
                                      <p:to>
                                        <p:strVal val="visible"/>
                                      </p:to>
                                    </p:set>
                                    <p:animEffect transition="in" filter="strips(downRight)">
                                      <p:cBhvr>
                                        <p:cTn id="38" dur="2000"/>
                                        <p:tgtEl>
                                          <p:spTgt spid="2263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300" fill="hold"/>
                                        <p:tgtEl>
                                          <p:spTgt spid="61"/>
                                        </p:tgtEl>
                                        <p:attrNameLst>
                                          <p:attrName>ppt_x</p:attrName>
                                        </p:attrNameLst>
                                      </p:cBhvr>
                                      <p:tavLst>
                                        <p:tav tm="0">
                                          <p:val>
                                            <p:strVal val="0-#ppt_w/2"/>
                                          </p:val>
                                        </p:tav>
                                        <p:tav tm="100000">
                                          <p:val>
                                            <p:strVal val="#ppt_x"/>
                                          </p:val>
                                        </p:tav>
                                      </p:tavLst>
                                    </p:anim>
                                    <p:anim calcmode="lin" valueType="num">
                                      <p:cBhvr additive="base">
                                        <p:cTn id="44" dur="3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strips(downRight)">
                                      <p:cBhvr>
                                        <p:cTn id="53" dur="2000"/>
                                        <p:tgtEl>
                                          <p:spTgt spid="63"/>
                                        </p:tgtEl>
                                      </p:cBhvr>
                                    </p:animEffect>
                                  </p:childTnLst>
                                </p:cTn>
                              </p:par>
                            </p:childTnLst>
                          </p:cTn>
                        </p:par>
                        <p:par>
                          <p:cTn id="54" fill="hold">
                            <p:stCondLst>
                              <p:cond delay="2000"/>
                            </p:stCondLst>
                            <p:childTnLst>
                              <p:par>
                                <p:cTn id="55" presetID="18" presetClass="entr" presetSubtype="6" fill="hold"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strips(downRight)">
                                      <p:cBhvr>
                                        <p:cTn id="57" dur="20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strips(downRight)">
                                      <p:cBhvr>
                                        <p:cTn id="62" dur="2000"/>
                                        <p:tgtEl>
                                          <p:spTgt spid="65"/>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strips(downRight)">
                                      <p:cBhvr>
                                        <p:cTn id="67" dur="2000"/>
                                        <p:tgtEl>
                                          <p:spTgt spid="66"/>
                                        </p:tgtEl>
                                      </p:cBhvr>
                                    </p:animEffect>
                                  </p:childTnLst>
                                </p:cTn>
                              </p:par>
                            </p:childTnLst>
                          </p:cTn>
                        </p:par>
                        <p:par>
                          <p:cTn id="68" fill="hold">
                            <p:stCondLst>
                              <p:cond delay="2000"/>
                            </p:stCondLst>
                            <p:childTnLst>
                              <p:par>
                                <p:cTn id="69" presetID="20" presetClass="entr" presetSubtype="0" fill="hold" grpId="0" nodeType="afterEffect">
                                  <p:stCondLst>
                                    <p:cond delay="0"/>
                                  </p:stCondLst>
                                  <p:childTnLst>
                                    <p:set>
                                      <p:cBhvr>
                                        <p:cTn id="70" dur="1" fill="hold">
                                          <p:stCondLst>
                                            <p:cond delay="0"/>
                                          </p:stCondLst>
                                        </p:cTn>
                                        <p:tgtEl>
                                          <p:spTgt spid="226372"/>
                                        </p:tgtEl>
                                        <p:attrNameLst>
                                          <p:attrName>style.visibility</p:attrName>
                                        </p:attrNameLst>
                                      </p:cBhvr>
                                      <p:to>
                                        <p:strVal val="visible"/>
                                      </p:to>
                                    </p:set>
                                    <p:animEffect transition="in" filter="wedge">
                                      <p:cBhvr>
                                        <p:cTn id="71" dur="2000"/>
                                        <p:tgtEl>
                                          <p:spTgt spid="22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p:bldP spid="226320" grpId="0"/>
      <p:bldP spid="226372" grpId="0"/>
      <p:bldP spid="60" grpId="0"/>
      <p:bldP spid="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0" name="Object 2">
            <a:extLst>
              <a:ext uri="{FF2B5EF4-FFF2-40B4-BE49-F238E27FC236}">
                <a16:creationId xmlns:a16="http://schemas.microsoft.com/office/drawing/2014/main" id="{B341FDA4-E068-4359-8C9C-8BDE4AD15E2D}"/>
              </a:ext>
            </a:extLst>
          </p:cNvPr>
          <p:cNvGraphicFramePr>
            <a:graphicFrameLocks noChangeAspect="1"/>
          </p:cNvGraphicFramePr>
          <p:nvPr>
            <p:extLst>
              <p:ext uri="{D42A27DB-BD31-4B8C-83A1-F6EECF244321}">
                <p14:modId xmlns:p14="http://schemas.microsoft.com/office/powerpoint/2010/main" val="2932447618"/>
              </p:ext>
            </p:extLst>
          </p:nvPr>
        </p:nvGraphicFramePr>
        <p:xfrm>
          <a:off x="783223" y="3608975"/>
          <a:ext cx="2192338" cy="1073150"/>
        </p:xfrm>
        <a:graphic>
          <a:graphicData uri="http://schemas.openxmlformats.org/presentationml/2006/ole">
            <mc:AlternateContent xmlns:mc="http://schemas.openxmlformats.org/markup-compatibility/2006">
              <mc:Choice xmlns:v="urn:schemas-microsoft-com:vml" Requires="v">
                <p:oleObj spid="_x0000_s54326" name="Equation" r:id="rId3" imgW="850680" imgH="431640" progId="Equation.DSMT4">
                  <p:embed/>
                </p:oleObj>
              </mc:Choice>
              <mc:Fallback>
                <p:oleObj name="Equation" r:id="rId3" imgW="850680" imgH="431640" progId="Equation.DSMT4">
                  <p:embed/>
                  <p:pic>
                    <p:nvPicPr>
                      <p:cNvPr id="227330" name="Object 2">
                        <a:extLst>
                          <a:ext uri="{FF2B5EF4-FFF2-40B4-BE49-F238E27FC236}">
                            <a16:creationId xmlns:a16="http://schemas.microsoft.com/office/drawing/2014/main" id="{B341FDA4-E068-4359-8C9C-8BDE4AD15E2D}"/>
                          </a:ext>
                        </a:extLst>
                      </p:cNvPr>
                      <p:cNvPicPr>
                        <a:picLocks noChangeAspect="1" noChangeArrowheads="1"/>
                      </p:cNvPicPr>
                      <p:nvPr/>
                    </p:nvPicPr>
                    <p:blipFill>
                      <a:blip r:embed="rId4"/>
                      <a:srcRect/>
                      <a:stretch>
                        <a:fillRect/>
                      </a:stretch>
                    </p:blipFill>
                    <p:spPr bwMode="auto">
                      <a:xfrm>
                        <a:off x="783223" y="3608975"/>
                        <a:ext cx="2192338"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7" name="Object 9">
            <a:extLst>
              <a:ext uri="{FF2B5EF4-FFF2-40B4-BE49-F238E27FC236}">
                <a16:creationId xmlns:a16="http://schemas.microsoft.com/office/drawing/2014/main" id="{D0B2E3E0-8C41-4C96-A7AB-4633CF96C0B9}"/>
              </a:ext>
            </a:extLst>
          </p:cNvPr>
          <p:cNvGraphicFramePr>
            <a:graphicFrameLocks noChangeAspect="1"/>
          </p:cNvGraphicFramePr>
          <p:nvPr>
            <p:extLst>
              <p:ext uri="{D42A27DB-BD31-4B8C-83A1-F6EECF244321}">
                <p14:modId xmlns:p14="http://schemas.microsoft.com/office/powerpoint/2010/main" val="3958053619"/>
              </p:ext>
            </p:extLst>
          </p:nvPr>
        </p:nvGraphicFramePr>
        <p:xfrm>
          <a:off x="826061" y="4697586"/>
          <a:ext cx="2214563" cy="1073150"/>
        </p:xfrm>
        <a:graphic>
          <a:graphicData uri="http://schemas.openxmlformats.org/presentationml/2006/ole">
            <mc:AlternateContent xmlns:mc="http://schemas.openxmlformats.org/markup-compatibility/2006">
              <mc:Choice xmlns:v="urn:schemas-microsoft-com:vml" Requires="v">
                <p:oleObj spid="_x0000_s54327" name="Equation" r:id="rId5" imgW="863280" imgH="431640" progId="Equation.DSMT4">
                  <p:embed/>
                </p:oleObj>
              </mc:Choice>
              <mc:Fallback>
                <p:oleObj name="Equation" r:id="rId5" imgW="863280" imgH="431640" progId="Equation.DSMT4">
                  <p:embed/>
                  <p:pic>
                    <p:nvPicPr>
                      <p:cNvPr id="227337" name="Object 9">
                        <a:extLst>
                          <a:ext uri="{FF2B5EF4-FFF2-40B4-BE49-F238E27FC236}">
                            <a16:creationId xmlns:a16="http://schemas.microsoft.com/office/drawing/2014/main" id="{D0B2E3E0-8C41-4C96-A7AB-4633CF96C0B9}"/>
                          </a:ext>
                        </a:extLst>
                      </p:cNvPr>
                      <p:cNvPicPr>
                        <a:picLocks noChangeAspect="1" noChangeArrowheads="1"/>
                      </p:cNvPicPr>
                      <p:nvPr/>
                    </p:nvPicPr>
                    <p:blipFill>
                      <a:blip r:embed="rId6"/>
                      <a:srcRect/>
                      <a:stretch>
                        <a:fillRect/>
                      </a:stretch>
                    </p:blipFill>
                    <p:spPr bwMode="auto">
                      <a:xfrm>
                        <a:off x="826061" y="4697586"/>
                        <a:ext cx="2214563"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8" name="Text Box 10">
            <a:extLst>
              <a:ext uri="{FF2B5EF4-FFF2-40B4-BE49-F238E27FC236}">
                <a16:creationId xmlns:a16="http://schemas.microsoft.com/office/drawing/2014/main" id="{35F360E6-CC79-4B9A-B2CE-90934121A31C}"/>
              </a:ext>
            </a:extLst>
          </p:cNvPr>
          <p:cNvSpPr txBox="1">
            <a:spLocks noChangeArrowheads="1"/>
          </p:cNvSpPr>
          <p:nvPr/>
        </p:nvSpPr>
        <p:spPr bwMode="auto">
          <a:xfrm>
            <a:off x="57150" y="172846"/>
            <a:ext cx="427355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Char char="l"/>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）串联电感的分压</a:t>
            </a:r>
          </a:p>
        </p:txBody>
      </p:sp>
      <p:grpSp>
        <p:nvGrpSpPr>
          <p:cNvPr id="44037" name="Group 14">
            <a:extLst>
              <a:ext uri="{FF2B5EF4-FFF2-40B4-BE49-F238E27FC236}">
                <a16:creationId xmlns:a16="http://schemas.microsoft.com/office/drawing/2014/main" id="{44607457-9212-4E8A-9D87-5825606A9B30}"/>
              </a:ext>
            </a:extLst>
          </p:cNvPr>
          <p:cNvGrpSpPr>
            <a:grpSpLocks/>
          </p:cNvGrpSpPr>
          <p:nvPr/>
        </p:nvGrpSpPr>
        <p:grpSpPr bwMode="auto">
          <a:xfrm>
            <a:off x="251386" y="1042195"/>
            <a:ext cx="2520950" cy="2668587"/>
            <a:chOff x="2200" y="527"/>
            <a:chExt cx="1588" cy="1681"/>
          </a:xfrm>
        </p:grpSpPr>
        <p:sp>
          <p:nvSpPr>
            <p:cNvPr id="44057" name="Line 15">
              <a:extLst>
                <a:ext uri="{FF2B5EF4-FFF2-40B4-BE49-F238E27FC236}">
                  <a16:creationId xmlns:a16="http://schemas.microsoft.com/office/drawing/2014/main" id="{8B6B0993-C229-441F-BDFA-D02FD6AEBB9E}"/>
                </a:ext>
              </a:extLst>
            </p:cNvPr>
            <p:cNvSpPr>
              <a:spLocks noChangeShapeType="1"/>
            </p:cNvSpPr>
            <p:nvPr/>
          </p:nvSpPr>
          <p:spPr bwMode="auto">
            <a:xfrm>
              <a:off x="2472" y="845"/>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8" name="Line 16">
              <a:extLst>
                <a:ext uri="{FF2B5EF4-FFF2-40B4-BE49-F238E27FC236}">
                  <a16:creationId xmlns:a16="http://schemas.microsoft.com/office/drawing/2014/main" id="{F26FB68B-3E26-4636-BC5D-2567D642F00D}"/>
                </a:ext>
              </a:extLst>
            </p:cNvPr>
            <p:cNvSpPr>
              <a:spLocks noChangeShapeType="1"/>
            </p:cNvSpPr>
            <p:nvPr/>
          </p:nvSpPr>
          <p:spPr bwMode="auto">
            <a:xfrm>
              <a:off x="2472" y="2070"/>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9" name="Line 17">
              <a:extLst>
                <a:ext uri="{FF2B5EF4-FFF2-40B4-BE49-F238E27FC236}">
                  <a16:creationId xmlns:a16="http://schemas.microsoft.com/office/drawing/2014/main" id="{2BBDE623-CC58-4689-8F22-EF4D53E28273}"/>
                </a:ext>
              </a:extLst>
            </p:cNvPr>
            <p:cNvSpPr>
              <a:spLocks noChangeShapeType="1"/>
            </p:cNvSpPr>
            <p:nvPr/>
          </p:nvSpPr>
          <p:spPr bwMode="auto">
            <a:xfrm>
              <a:off x="3198" y="845"/>
              <a:ext cx="0" cy="13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0" name="Line 18">
              <a:extLst>
                <a:ext uri="{FF2B5EF4-FFF2-40B4-BE49-F238E27FC236}">
                  <a16:creationId xmlns:a16="http://schemas.microsoft.com/office/drawing/2014/main" id="{76EF2BAF-9F57-4346-9495-54EC85BF10CA}"/>
                </a:ext>
              </a:extLst>
            </p:cNvPr>
            <p:cNvSpPr>
              <a:spLocks noChangeShapeType="1"/>
            </p:cNvSpPr>
            <p:nvPr/>
          </p:nvSpPr>
          <p:spPr bwMode="auto">
            <a:xfrm>
              <a:off x="3198" y="1344"/>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1" name="Line 19">
              <a:extLst>
                <a:ext uri="{FF2B5EF4-FFF2-40B4-BE49-F238E27FC236}">
                  <a16:creationId xmlns:a16="http://schemas.microsoft.com/office/drawing/2014/main" id="{4B85CCD8-7008-46EF-B7B8-C722EB14851E}"/>
                </a:ext>
              </a:extLst>
            </p:cNvPr>
            <p:cNvSpPr>
              <a:spLocks noChangeShapeType="1"/>
            </p:cNvSpPr>
            <p:nvPr/>
          </p:nvSpPr>
          <p:spPr bwMode="auto">
            <a:xfrm flipV="1">
              <a:off x="3198" y="1888"/>
              <a:ext cx="0" cy="18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62" name="Oval 20" descr="斜纹布">
              <a:extLst>
                <a:ext uri="{FF2B5EF4-FFF2-40B4-BE49-F238E27FC236}">
                  <a16:creationId xmlns:a16="http://schemas.microsoft.com/office/drawing/2014/main" id="{D1AA09A9-9EDF-46FE-89EC-EFD0B09E8D1E}"/>
                </a:ext>
              </a:extLst>
            </p:cNvPr>
            <p:cNvSpPr>
              <a:spLocks noChangeArrowheads="1"/>
            </p:cNvSpPr>
            <p:nvPr/>
          </p:nvSpPr>
          <p:spPr bwMode="auto">
            <a:xfrm>
              <a:off x="2381" y="800"/>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3" name="Oval 21" descr="斜纹布">
              <a:extLst>
                <a:ext uri="{FF2B5EF4-FFF2-40B4-BE49-F238E27FC236}">
                  <a16:creationId xmlns:a16="http://schemas.microsoft.com/office/drawing/2014/main" id="{043C8F5B-7123-4D79-8B36-D0EB289A58E9}"/>
                </a:ext>
              </a:extLst>
            </p:cNvPr>
            <p:cNvSpPr>
              <a:spLocks noChangeArrowheads="1"/>
            </p:cNvSpPr>
            <p:nvPr/>
          </p:nvSpPr>
          <p:spPr bwMode="auto">
            <a:xfrm>
              <a:off x="2381" y="202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4" name="Text Box 22" descr="斜纹布">
              <a:extLst>
                <a:ext uri="{FF2B5EF4-FFF2-40B4-BE49-F238E27FC236}">
                  <a16:creationId xmlns:a16="http://schemas.microsoft.com/office/drawing/2014/main" id="{21B21E86-0269-473E-BF18-E3F18BC5C496}"/>
                </a:ext>
              </a:extLst>
            </p:cNvPr>
            <p:cNvSpPr txBox="1">
              <a:spLocks noChangeArrowheads="1"/>
            </p:cNvSpPr>
            <p:nvPr/>
          </p:nvSpPr>
          <p:spPr bwMode="auto">
            <a:xfrm>
              <a:off x="333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4065" name="Text Box 23" descr="斜纹布">
              <a:extLst>
                <a:ext uri="{FF2B5EF4-FFF2-40B4-BE49-F238E27FC236}">
                  <a16:creationId xmlns:a16="http://schemas.microsoft.com/office/drawing/2014/main" id="{CE0E044D-7A77-4886-AEC1-3089C155597F}"/>
                </a:ext>
              </a:extLst>
            </p:cNvPr>
            <p:cNvSpPr txBox="1">
              <a:spLocks noChangeArrowheads="1"/>
            </p:cNvSpPr>
            <p:nvPr/>
          </p:nvSpPr>
          <p:spPr bwMode="auto">
            <a:xfrm>
              <a:off x="2200"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66" name="Text Box 24" descr="斜纹布">
              <a:extLst>
                <a:ext uri="{FF2B5EF4-FFF2-40B4-BE49-F238E27FC236}">
                  <a16:creationId xmlns:a16="http://schemas.microsoft.com/office/drawing/2014/main" id="{E8024B65-5D16-44AA-A2B1-06EF16974A79}"/>
                </a:ext>
              </a:extLst>
            </p:cNvPr>
            <p:cNvSpPr txBox="1">
              <a:spLocks noChangeArrowheads="1"/>
            </p:cNvSpPr>
            <p:nvPr/>
          </p:nvSpPr>
          <p:spPr bwMode="auto">
            <a:xfrm>
              <a:off x="2699"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4067" name="Text Box 25" descr="斜纹布">
              <a:extLst>
                <a:ext uri="{FF2B5EF4-FFF2-40B4-BE49-F238E27FC236}">
                  <a16:creationId xmlns:a16="http://schemas.microsoft.com/office/drawing/2014/main" id="{8662D784-9869-4B19-BE49-D36442E7F1B0}"/>
                </a:ext>
              </a:extLst>
            </p:cNvPr>
            <p:cNvSpPr txBox="1">
              <a:spLocks noChangeArrowheads="1"/>
            </p:cNvSpPr>
            <p:nvPr/>
          </p:nvSpPr>
          <p:spPr bwMode="auto">
            <a:xfrm>
              <a:off x="2654" y="98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4068" name="Text Box 26" descr="斜纹布">
              <a:extLst>
                <a:ext uri="{FF2B5EF4-FFF2-40B4-BE49-F238E27FC236}">
                  <a16:creationId xmlns:a16="http://schemas.microsoft.com/office/drawing/2014/main" id="{779993FF-4AD5-4AF0-9E29-6F61422931B4}"/>
                </a:ext>
              </a:extLst>
            </p:cNvPr>
            <p:cNvSpPr txBox="1">
              <a:spLocks noChangeArrowheads="1"/>
            </p:cNvSpPr>
            <p:nvPr/>
          </p:nvSpPr>
          <p:spPr bwMode="auto">
            <a:xfrm>
              <a:off x="3334" y="1571"/>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4069" name="Line 27">
              <a:extLst>
                <a:ext uri="{FF2B5EF4-FFF2-40B4-BE49-F238E27FC236}">
                  <a16:creationId xmlns:a16="http://schemas.microsoft.com/office/drawing/2014/main" id="{7D84337C-8921-4AE1-9A8D-7E9ADEDFBF17}"/>
                </a:ext>
              </a:extLst>
            </p:cNvPr>
            <p:cNvSpPr>
              <a:spLocks noChangeShapeType="1"/>
            </p:cNvSpPr>
            <p:nvPr/>
          </p:nvSpPr>
          <p:spPr bwMode="auto">
            <a:xfrm>
              <a:off x="2562" y="845"/>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70" name="Text Box 28" descr="斜纹布">
              <a:extLst>
                <a:ext uri="{FF2B5EF4-FFF2-40B4-BE49-F238E27FC236}">
                  <a16:creationId xmlns:a16="http://schemas.microsoft.com/office/drawing/2014/main" id="{91DCE105-9DF2-4F24-9B29-AF6907DE5902}"/>
                </a:ext>
              </a:extLst>
            </p:cNvPr>
            <p:cNvSpPr txBox="1">
              <a:spLocks noChangeArrowheads="1"/>
            </p:cNvSpPr>
            <p:nvPr/>
          </p:nvSpPr>
          <p:spPr bwMode="auto">
            <a:xfrm>
              <a:off x="3379" y="134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1" name="Text Box 29" descr="斜纹布">
              <a:extLst>
                <a:ext uri="{FF2B5EF4-FFF2-40B4-BE49-F238E27FC236}">
                  <a16:creationId xmlns:a16="http://schemas.microsoft.com/office/drawing/2014/main" id="{342E87CA-7408-41F3-851C-A80B1D8A038F}"/>
                </a:ext>
              </a:extLst>
            </p:cNvPr>
            <p:cNvSpPr txBox="1">
              <a:spLocks noChangeArrowheads="1"/>
            </p:cNvSpPr>
            <p:nvPr/>
          </p:nvSpPr>
          <p:spPr bwMode="auto">
            <a:xfrm>
              <a:off x="3379"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2" name="Text Box 30" descr="斜纹布">
              <a:extLst>
                <a:ext uri="{FF2B5EF4-FFF2-40B4-BE49-F238E27FC236}">
                  <a16:creationId xmlns:a16="http://schemas.microsoft.com/office/drawing/2014/main" id="{0B4253DC-4915-4642-B980-F2F36EB11806}"/>
                </a:ext>
              </a:extLst>
            </p:cNvPr>
            <p:cNvSpPr txBox="1">
              <a:spLocks noChangeArrowheads="1"/>
            </p:cNvSpPr>
            <p:nvPr/>
          </p:nvSpPr>
          <p:spPr bwMode="auto">
            <a:xfrm>
              <a:off x="2336" y="79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3" name="Text Box 31" descr="斜纹布">
              <a:extLst>
                <a:ext uri="{FF2B5EF4-FFF2-40B4-BE49-F238E27FC236}">
                  <a16:creationId xmlns:a16="http://schemas.microsoft.com/office/drawing/2014/main" id="{78B5B574-7F46-4F72-8AD7-C0A026330F27}"/>
                </a:ext>
              </a:extLst>
            </p:cNvPr>
            <p:cNvSpPr txBox="1">
              <a:spLocks noChangeArrowheads="1"/>
            </p:cNvSpPr>
            <p:nvPr/>
          </p:nvSpPr>
          <p:spPr bwMode="auto">
            <a:xfrm>
              <a:off x="3379" y="1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4" name="Text Box 32" descr="斜纹布">
              <a:extLst>
                <a:ext uri="{FF2B5EF4-FFF2-40B4-BE49-F238E27FC236}">
                  <a16:creationId xmlns:a16="http://schemas.microsoft.com/office/drawing/2014/main" id="{806C7A9E-B786-4C7E-B6D8-3660B1C47C48}"/>
                </a:ext>
              </a:extLst>
            </p:cNvPr>
            <p:cNvSpPr txBox="1">
              <a:spLocks noChangeArrowheads="1"/>
            </p:cNvSpPr>
            <p:nvPr/>
          </p:nvSpPr>
          <p:spPr bwMode="auto">
            <a:xfrm>
              <a:off x="3379" y="18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75" name="Text Box 33" descr="斜纹布">
              <a:extLst>
                <a:ext uri="{FF2B5EF4-FFF2-40B4-BE49-F238E27FC236}">
                  <a16:creationId xmlns:a16="http://schemas.microsoft.com/office/drawing/2014/main" id="{E4074183-C767-4C79-B1B3-67F01CEBAEF0}"/>
                </a:ext>
              </a:extLst>
            </p:cNvPr>
            <p:cNvSpPr txBox="1">
              <a:spLocks noChangeArrowheads="1"/>
            </p:cNvSpPr>
            <p:nvPr/>
          </p:nvSpPr>
          <p:spPr bwMode="auto">
            <a:xfrm>
              <a:off x="2472" y="52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44076" name="Group 34">
              <a:extLst>
                <a:ext uri="{FF2B5EF4-FFF2-40B4-BE49-F238E27FC236}">
                  <a16:creationId xmlns:a16="http://schemas.microsoft.com/office/drawing/2014/main" id="{414269F8-EAD9-4840-9140-0CD2FA8801AF}"/>
                </a:ext>
              </a:extLst>
            </p:cNvPr>
            <p:cNvGrpSpPr>
              <a:grpSpLocks/>
            </p:cNvGrpSpPr>
            <p:nvPr/>
          </p:nvGrpSpPr>
          <p:grpSpPr bwMode="auto">
            <a:xfrm rot="10800000">
              <a:off x="3198" y="981"/>
              <a:ext cx="90" cy="363"/>
              <a:chOff x="1565" y="2614"/>
              <a:chExt cx="90" cy="486"/>
            </a:xfrm>
          </p:grpSpPr>
          <p:sp>
            <p:nvSpPr>
              <p:cNvPr id="44082" name="Arc 35">
                <a:extLst>
                  <a:ext uri="{FF2B5EF4-FFF2-40B4-BE49-F238E27FC236}">
                    <a16:creationId xmlns:a16="http://schemas.microsoft.com/office/drawing/2014/main" id="{7C32929E-ECBA-4D7B-A318-47BE58AC40C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3" name="Arc 36">
                <a:extLst>
                  <a:ext uri="{FF2B5EF4-FFF2-40B4-BE49-F238E27FC236}">
                    <a16:creationId xmlns:a16="http://schemas.microsoft.com/office/drawing/2014/main" id="{742074EE-D454-43C1-A1AE-F9A2BBB67CFC}"/>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4" name="Arc 37">
                <a:extLst>
                  <a:ext uri="{FF2B5EF4-FFF2-40B4-BE49-F238E27FC236}">
                    <a16:creationId xmlns:a16="http://schemas.microsoft.com/office/drawing/2014/main" id="{D0AD2C0A-D1AD-450D-A8EE-1E23CE106327}"/>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5" name="Arc 38">
                <a:extLst>
                  <a:ext uri="{FF2B5EF4-FFF2-40B4-BE49-F238E27FC236}">
                    <a16:creationId xmlns:a16="http://schemas.microsoft.com/office/drawing/2014/main" id="{AAD65C4E-BB48-4C5A-8286-2E393F43E31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4077" name="Group 39">
              <a:extLst>
                <a:ext uri="{FF2B5EF4-FFF2-40B4-BE49-F238E27FC236}">
                  <a16:creationId xmlns:a16="http://schemas.microsoft.com/office/drawing/2014/main" id="{D5F44240-5036-4EE1-A5B0-C47B384A8E61}"/>
                </a:ext>
              </a:extLst>
            </p:cNvPr>
            <p:cNvGrpSpPr>
              <a:grpSpLocks/>
            </p:cNvGrpSpPr>
            <p:nvPr/>
          </p:nvGrpSpPr>
          <p:grpSpPr bwMode="auto">
            <a:xfrm rot="10800000">
              <a:off x="3198" y="1525"/>
              <a:ext cx="90" cy="363"/>
              <a:chOff x="1565" y="2614"/>
              <a:chExt cx="90" cy="486"/>
            </a:xfrm>
          </p:grpSpPr>
          <p:sp>
            <p:nvSpPr>
              <p:cNvPr id="44078" name="Arc 40">
                <a:extLst>
                  <a:ext uri="{FF2B5EF4-FFF2-40B4-BE49-F238E27FC236}">
                    <a16:creationId xmlns:a16="http://schemas.microsoft.com/office/drawing/2014/main" id="{CA245068-B018-4EF5-BEE8-07548D56D85F}"/>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79" name="Arc 41">
                <a:extLst>
                  <a:ext uri="{FF2B5EF4-FFF2-40B4-BE49-F238E27FC236}">
                    <a16:creationId xmlns:a16="http://schemas.microsoft.com/office/drawing/2014/main" id="{9E31F631-E921-483D-AF95-29C242ECC50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0" name="Arc 42">
                <a:extLst>
                  <a:ext uri="{FF2B5EF4-FFF2-40B4-BE49-F238E27FC236}">
                    <a16:creationId xmlns:a16="http://schemas.microsoft.com/office/drawing/2014/main" id="{4D9A2345-E3F5-4907-AC4B-5C3289137A5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81" name="Arc 43">
                <a:extLst>
                  <a:ext uri="{FF2B5EF4-FFF2-40B4-BE49-F238E27FC236}">
                    <a16:creationId xmlns:a16="http://schemas.microsoft.com/office/drawing/2014/main" id="{4DACE160-4D02-412C-95FE-5C4F7CDB53FA}"/>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44038" name="Group 44">
            <a:extLst>
              <a:ext uri="{FF2B5EF4-FFF2-40B4-BE49-F238E27FC236}">
                <a16:creationId xmlns:a16="http://schemas.microsoft.com/office/drawing/2014/main" id="{534DAF23-E727-4BC2-9685-A30C8F054386}"/>
              </a:ext>
            </a:extLst>
          </p:cNvPr>
          <p:cNvGrpSpPr>
            <a:grpSpLocks/>
          </p:cNvGrpSpPr>
          <p:nvPr/>
        </p:nvGrpSpPr>
        <p:grpSpPr bwMode="auto">
          <a:xfrm>
            <a:off x="3227169" y="1476889"/>
            <a:ext cx="1512887" cy="2089150"/>
            <a:chOff x="4377" y="754"/>
            <a:chExt cx="953" cy="1316"/>
          </a:xfrm>
        </p:grpSpPr>
        <p:sp>
          <p:nvSpPr>
            <p:cNvPr id="44040" name="Line 45">
              <a:extLst>
                <a:ext uri="{FF2B5EF4-FFF2-40B4-BE49-F238E27FC236}">
                  <a16:creationId xmlns:a16="http://schemas.microsoft.com/office/drawing/2014/main" id="{D42A2C3D-6FBC-47EF-A940-EBEAFBE36825}"/>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1" name="Line 46">
              <a:extLst>
                <a:ext uri="{FF2B5EF4-FFF2-40B4-BE49-F238E27FC236}">
                  <a16:creationId xmlns:a16="http://schemas.microsoft.com/office/drawing/2014/main" id="{867EF0EF-3F32-44E4-AE05-DFC514F3E273}"/>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2" name="Line 47">
              <a:extLst>
                <a:ext uri="{FF2B5EF4-FFF2-40B4-BE49-F238E27FC236}">
                  <a16:creationId xmlns:a16="http://schemas.microsoft.com/office/drawing/2014/main" id="{9A579583-6FF3-40FE-8B98-5E5B987DC7DD}"/>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3" name="Line 48">
              <a:extLst>
                <a:ext uri="{FF2B5EF4-FFF2-40B4-BE49-F238E27FC236}">
                  <a16:creationId xmlns:a16="http://schemas.microsoft.com/office/drawing/2014/main" id="{04755B4A-2C61-4C1F-8AB7-AD7D871C26C0}"/>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44" name="Oval 49" descr="斜纹布">
              <a:extLst>
                <a:ext uri="{FF2B5EF4-FFF2-40B4-BE49-F238E27FC236}">
                  <a16:creationId xmlns:a16="http://schemas.microsoft.com/office/drawing/2014/main" id="{A771AFA3-F89C-4073-8BDF-485EDFD3A6BA}"/>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45" name="Text Box 50" descr="斜纹布">
              <a:extLst>
                <a:ext uri="{FF2B5EF4-FFF2-40B4-BE49-F238E27FC236}">
                  <a16:creationId xmlns:a16="http://schemas.microsoft.com/office/drawing/2014/main" id="{E8B3D80F-DFF3-4CFD-9900-7BEB1C9BC532}"/>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46" name="Text Box 51" descr="斜纹布">
              <a:extLst>
                <a:ext uri="{FF2B5EF4-FFF2-40B4-BE49-F238E27FC236}">
                  <a16:creationId xmlns:a16="http://schemas.microsoft.com/office/drawing/2014/main" id="{CFE85C14-094A-4CB9-9FD8-91E0C39FC6BD}"/>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47" name="Text Box 52" descr="斜纹布">
              <a:extLst>
                <a:ext uri="{FF2B5EF4-FFF2-40B4-BE49-F238E27FC236}">
                  <a16:creationId xmlns:a16="http://schemas.microsoft.com/office/drawing/2014/main" id="{C34D1BE0-34D3-4954-8D6E-492F26D500F9}"/>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48" name="Text Box 53" descr="斜纹布">
              <a:extLst>
                <a:ext uri="{FF2B5EF4-FFF2-40B4-BE49-F238E27FC236}">
                  <a16:creationId xmlns:a16="http://schemas.microsoft.com/office/drawing/2014/main" id="{55C767C7-0BEF-4FB9-AEA5-84B57EC2D186}"/>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4049" name="Line 54">
              <a:extLst>
                <a:ext uri="{FF2B5EF4-FFF2-40B4-BE49-F238E27FC236}">
                  <a16:creationId xmlns:a16="http://schemas.microsoft.com/office/drawing/2014/main" id="{FF13E150-9152-48DA-9D5F-AB40DB5135B5}"/>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0" name="Text Box 55" descr="斜纹布">
              <a:extLst>
                <a:ext uri="{FF2B5EF4-FFF2-40B4-BE49-F238E27FC236}">
                  <a16:creationId xmlns:a16="http://schemas.microsoft.com/office/drawing/2014/main" id="{5DB7EE5A-5D6D-4C56-8E06-9423930003BB}"/>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4051" name="Oval 56" descr="斜纹布">
              <a:extLst>
                <a:ext uri="{FF2B5EF4-FFF2-40B4-BE49-F238E27FC236}">
                  <a16:creationId xmlns:a16="http://schemas.microsoft.com/office/drawing/2014/main" id="{5976369C-04E4-4903-B687-D9A303181F6C}"/>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052" name="Group 57">
              <a:extLst>
                <a:ext uri="{FF2B5EF4-FFF2-40B4-BE49-F238E27FC236}">
                  <a16:creationId xmlns:a16="http://schemas.microsoft.com/office/drawing/2014/main" id="{05B1586A-DFA1-4993-98F8-544CC40E4399}"/>
                </a:ext>
              </a:extLst>
            </p:cNvPr>
            <p:cNvGrpSpPr>
              <a:grpSpLocks/>
            </p:cNvGrpSpPr>
            <p:nvPr/>
          </p:nvGrpSpPr>
          <p:grpSpPr bwMode="auto">
            <a:xfrm rot="10800000">
              <a:off x="5239" y="1207"/>
              <a:ext cx="90" cy="363"/>
              <a:chOff x="1565" y="2614"/>
              <a:chExt cx="90" cy="486"/>
            </a:xfrm>
          </p:grpSpPr>
          <p:sp>
            <p:nvSpPr>
              <p:cNvPr id="44053" name="Arc 58">
                <a:extLst>
                  <a:ext uri="{FF2B5EF4-FFF2-40B4-BE49-F238E27FC236}">
                    <a16:creationId xmlns:a16="http://schemas.microsoft.com/office/drawing/2014/main" id="{ECEF5126-CEEA-463A-892A-C4B77C32B8D4}"/>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4" name="Arc 59">
                <a:extLst>
                  <a:ext uri="{FF2B5EF4-FFF2-40B4-BE49-F238E27FC236}">
                    <a16:creationId xmlns:a16="http://schemas.microsoft.com/office/drawing/2014/main" id="{E647719A-DFF2-4D4E-AF33-002F2393987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5" name="Arc 60">
                <a:extLst>
                  <a:ext uri="{FF2B5EF4-FFF2-40B4-BE49-F238E27FC236}">
                    <a16:creationId xmlns:a16="http://schemas.microsoft.com/office/drawing/2014/main" id="{6A1A3BAE-B174-481D-A9FF-11D4431FA4D6}"/>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4056" name="Arc 61">
                <a:extLst>
                  <a:ext uri="{FF2B5EF4-FFF2-40B4-BE49-F238E27FC236}">
                    <a16:creationId xmlns:a16="http://schemas.microsoft.com/office/drawing/2014/main" id="{B66A1ED1-6953-4CE2-816B-D8C8FCD8D8F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sp>
        <p:nvSpPr>
          <p:cNvPr id="227390" name="AutoShape 62">
            <a:extLst>
              <a:ext uri="{FF2B5EF4-FFF2-40B4-BE49-F238E27FC236}">
                <a16:creationId xmlns:a16="http://schemas.microsoft.com/office/drawing/2014/main" id="{8CEAB9A3-2914-4936-B9E3-AE94488EDD90}"/>
              </a:ext>
            </a:extLst>
          </p:cNvPr>
          <p:cNvSpPr>
            <a:spLocks noChangeArrowheads="1"/>
          </p:cNvSpPr>
          <p:nvPr/>
        </p:nvSpPr>
        <p:spPr bwMode="auto">
          <a:xfrm>
            <a:off x="57150" y="5951917"/>
            <a:ext cx="4536856" cy="760208"/>
          </a:xfrm>
          <a:prstGeom prst="wedgeRoundRectCallout">
            <a:avLst>
              <a:gd name="adj1" fmla="val -31121"/>
              <a:gd name="adj2" fmla="val -87227"/>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类似于电阻串联的分压公式</a:t>
            </a:r>
          </a:p>
        </p:txBody>
      </p:sp>
      <p:graphicFrame>
        <p:nvGraphicFramePr>
          <p:cNvPr id="54" name="Object 2">
            <a:extLst>
              <a:ext uri="{FF2B5EF4-FFF2-40B4-BE49-F238E27FC236}">
                <a16:creationId xmlns:a16="http://schemas.microsoft.com/office/drawing/2014/main" id="{E59C28AE-DF99-421E-A44F-E0FDBA4FD5E3}"/>
              </a:ext>
            </a:extLst>
          </p:cNvPr>
          <p:cNvGraphicFramePr>
            <a:graphicFrameLocks noChangeAspect="1"/>
          </p:cNvGraphicFramePr>
          <p:nvPr>
            <p:extLst>
              <p:ext uri="{D42A27DB-BD31-4B8C-83A1-F6EECF244321}">
                <p14:modId xmlns:p14="http://schemas.microsoft.com/office/powerpoint/2010/main" val="2031584210"/>
              </p:ext>
            </p:extLst>
          </p:nvPr>
        </p:nvGraphicFramePr>
        <p:xfrm>
          <a:off x="5283140" y="3502564"/>
          <a:ext cx="3467100" cy="1576388"/>
        </p:xfrm>
        <a:graphic>
          <a:graphicData uri="http://schemas.openxmlformats.org/presentationml/2006/ole">
            <mc:AlternateContent xmlns:mc="http://schemas.openxmlformats.org/markup-compatibility/2006">
              <mc:Choice xmlns:v="urn:schemas-microsoft-com:vml" Requires="v">
                <p:oleObj spid="_x0000_s54328" name="Equation" r:id="rId7" imgW="1346040" imgH="634680" progId="Equation.DSMT4">
                  <p:embed/>
                </p:oleObj>
              </mc:Choice>
              <mc:Fallback>
                <p:oleObj name="Equation" r:id="rId7" imgW="1346040" imgH="634680" progId="Equation.DSMT4">
                  <p:embed/>
                  <p:pic>
                    <p:nvPicPr>
                      <p:cNvPr id="227330" name="Object 2">
                        <a:extLst>
                          <a:ext uri="{FF2B5EF4-FFF2-40B4-BE49-F238E27FC236}">
                            <a16:creationId xmlns:a16="http://schemas.microsoft.com/office/drawing/2014/main" id="{B341FDA4-E068-4359-8C9C-8BDE4AD15E2D}"/>
                          </a:ext>
                        </a:extLst>
                      </p:cNvPr>
                      <p:cNvPicPr>
                        <a:picLocks noChangeAspect="1" noChangeArrowheads="1"/>
                      </p:cNvPicPr>
                      <p:nvPr/>
                    </p:nvPicPr>
                    <p:blipFill>
                      <a:blip r:embed="rId8"/>
                      <a:srcRect/>
                      <a:stretch>
                        <a:fillRect/>
                      </a:stretch>
                    </p:blipFill>
                    <p:spPr bwMode="auto">
                      <a:xfrm>
                        <a:off x="5283140" y="3502564"/>
                        <a:ext cx="3467100" cy="15763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9">
            <a:extLst>
              <a:ext uri="{FF2B5EF4-FFF2-40B4-BE49-F238E27FC236}">
                <a16:creationId xmlns:a16="http://schemas.microsoft.com/office/drawing/2014/main" id="{26053994-07BB-4E75-898A-4EAEDF661AD9}"/>
              </a:ext>
            </a:extLst>
          </p:cNvPr>
          <p:cNvGraphicFramePr>
            <a:graphicFrameLocks noChangeAspect="1"/>
          </p:cNvGraphicFramePr>
          <p:nvPr>
            <p:extLst>
              <p:ext uri="{D42A27DB-BD31-4B8C-83A1-F6EECF244321}">
                <p14:modId xmlns:p14="http://schemas.microsoft.com/office/powerpoint/2010/main" val="1893293445"/>
              </p:ext>
            </p:extLst>
          </p:nvPr>
        </p:nvGraphicFramePr>
        <p:xfrm>
          <a:off x="5451017" y="2583657"/>
          <a:ext cx="1660525" cy="979487"/>
        </p:xfrm>
        <a:graphic>
          <a:graphicData uri="http://schemas.openxmlformats.org/presentationml/2006/ole">
            <mc:AlternateContent xmlns:mc="http://schemas.openxmlformats.org/markup-compatibility/2006">
              <mc:Choice xmlns:v="urn:schemas-microsoft-com:vml" Requires="v">
                <p:oleObj spid="_x0000_s54329" name="Equation" r:id="rId9" imgW="647640" imgH="393480" progId="Equation.DSMT4">
                  <p:embed/>
                </p:oleObj>
              </mc:Choice>
              <mc:Fallback>
                <p:oleObj name="Equation" r:id="rId9" imgW="647640" imgH="393480" progId="Equation.DSMT4">
                  <p:embed/>
                  <p:pic>
                    <p:nvPicPr>
                      <p:cNvPr id="227337" name="Object 9">
                        <a:extLst>
                          <a:ext uri="{FF2B5EF4-FFF2-40B4-BE49-F238E27FC236}">
                            <a16:creationId xmlns:a16="http://schemas.microsoft.com/office/drawing/2014/main" id="{D0B2E3E0-8C41-4C96-A7AB-4633CF96C0B9}"/>
                          </a:ext>
                        </a:extLst>
                      </p:cNvPr>
                      <p:cNvPicPr>
                        <a:picLocks noChangeAspect="1" noChangeArrowheads="1"/>
                      </p:cNvPicPr>
                      <p:nvPr/>
                    </p:nvPicPr>
                    <p:blipFill>
                      <a:blip r:embed="rId10"/>
                      <a:srcRect/>
                      <a:stretch>
                        <a:fillRect/>
                      </a:stretch>
                    </p:blipFill>
                    <p:spPr bwMode="auto">
                      <a:xfrm>
                        <a:off x="5451017" y="2583657"/>
                        <a:ext cx="1660525" cy="9794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 name="直接连接符 55">
            <a:extLst>
              <a:ext uri="{FF2B5EF4-FFF2-40B4-BE49-F238E27FC236}">
                <a16:creationId xmlns:a16="http://schemas.microsoft.com/office/drawing/2014/main" id="{E76E2B8F-F43E-4979-94C2-6C0AFA8B7238}"/>
              </a:ext>
            </a:extLst>
          </p:cNvPr>
          <p:cNvCxnSpPr>
            <a:cxnSpLocks/>
          </p:cNvCxnSpPr>
          <p:nvPr/>
        </p:nvCxnSpPr>
        <p:spPr bwMode="auto">
          <a:xfrm>
            <a:off x="4992628" y="795131"/>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57" name="Object 2">
            <a:extLst>
              <a:ext uri="{FF2B5EF4-FFF2-40B4-BE49-F238E27FC236}">
                <a16:creationId xmlns:a16="http://schemas.microsoft.com/office/drawing/2014/main" id="{FF6BE68A-1DFF-478C-8219-8C3A1C8E062A}"/>
              </a:ext>
            </a:extLst>
          </p:cNvPr>
          <p:cNvGraphicFramePr>
            <a:graphicFrameLocks noChangeAspect="1"/>
          </p:cNvGraphicFramePr>
          <p:nvPr>
            <p:extLst>
              <p:ext uri="{D42A27DB-BD31-4B8C-83A1-F6EECF244321}">
                <p14:modId xmlns:p14="http://schemas.microsoft.com/office/powerpoint/2010/main" val="2202570123"/>
              </p:ext>
            </p:extLst>
          </p:nvPr>
        </p:nvGraphicFramePr>
        <p:xfrm>
          <a:off x="5454512" y="1430338"/>
          <a:ext cx="1601787" cy="979487"/>
        </p:xfrm>
        <a:graphic>
          <a:graphicData uri="http://schemas.openxmlformats.org/presentationml/2006/ole">
            <mc:AlternateContent xmlns:mc="http://schemas.openxmlformats.org/markup-compatibility/2006">
              <mc:Choice xmlns:v="urn:schemas-microsoft-com:vml" Requires="v">
                <p:oleObj spid="_x0000_s54330" name="Equation" r:id="rId11" imgW="622080" imgH="393480" progId="Equation.DSMT4">
                  <p:embed/>
                </p:oleObj>
              </mc:Choice>
              <mc:Fallback>
                <p:oleObj name="Equation" r:id="rId11" imgW="622080" imgH="393480" progId="Equation.DSMT4">
                  <p:embed/>
                  <p:pic>
                    <p:nvPicPr>
                      <p:cNvPr id="54" name="Object 2">
                        <a:extLst>
                          <a:ext uri="{FF2B5EF4-FFF2-40B4-BE49-F238E27FC236}">
                            <a16:creationId xmlns:a16="http://schemas.microsoft.com/office/drawing/2014/main" id="{E59C28AE-DF99-421E-A44F-E0FDBA4FD5E3}"/>
                          </a:ext>
                        </a:extLst>
                      </p:cNvPr>
                      <p:cNvPicPr>
                        <a:picLocks noChangeAspect="1" noChangeArrowheads="1"/>
                      </p:cNvPicPr>
                      <p:nvPr/>
                    </p:nvPicPr>
                    <p:blipFill>
                      <a:blip r:embed="rId12"/>
                      <a:srcRect/>
                      <a:stretch>
                        <a:fillRect/>
                      </a:stretch>
                    </p:blipFill>
                    <p:spPr bwMode="auto">
                      <a:xfrm>
                        <a:off x="5454512" y="1430338"/>
                        <a:ext cx="1601787" cy="9794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9">
            <a:extLst>
              <a:ext uri="{FF2B5EF4-FFF2-40B4-BE49-F238E27FC236}">
                <a16:creationId xmlns:a16="http://schemas.microsoft.com/office/drawing/2014/main" id="{F43B3818-6380-4FD5-8858-18ACF2460D34}"/>
              </a:ext>
            </a:extLst>
          </p:cNvPr>
          <p:cNvSpPr txBox="1">
            <a:spLocks noChangeArrowheads="1"/>
          </p:cNvSpPr>
          <p:nvPr/>
        </p:nvSpPr>
        <p:spPr bwMode="auto">
          <a:xfrm>
            <a:off x="5319398" y="730702"/>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pSp>
        <p:nvGrpSpPr>
          <p:cNvPr id="59" name="Group 13">
            <a:extLst>
              <a:ext uri="{FF2B5EF4-FFF2-40B4-BE49-F238E27FC236}">
                <a16:creationId xmlns:a16="http://schemas.microsoft.com/office/drawing/2014/main" id="{CBCDED29-2792-43E8-BD64-F129C2C01F22}"/>
              </a:ext>
            </a:extLst>
          </p:cNvPr>
          <p:cNvGrpSpPr>
            <a:grpSpLocks/>
          </p:cNvGrpSpPr>
          <p:nvPr/>
        </p:nvGrpSpPr>
        <p:grpSpPr bwMode="auto">
          <a:xfrm>
            <a:off x="2400874" y="1718227"/>
            <a:ext cx="1223963" cy="576263"/>
            <a:chOff x="2381" y="1298"/>
            <a:chExt cx="771" cy="363"/>
          </a:xfrm>
        </p:grpSpPr>
        <p:sp>
          <p:nvSpPr>
            <p:cNvPr id="60" name="Line 14">
              <a:extLst>
                <a:ext uri="{FF2B5EF4-FFF2-40B4-BE49-F238E27FC236}">
                  <a16:creationId xmlns:a16="http://schemas.microsoft.com/office/drawing/2014/main" id="{196842AE-DB80-4DBA-B2A2-2BC32DC82C71}"/>
                </a:ext>
              </a:extLst>
            </p:cNvPr>
            <p:cNvSpPr>
              <a:spLocks noChangeShapeType="1"/>
            </p:cNvSpPr>
            <p:nvPr/>
          </p:nvSpPr>
          <p:spPr bwMode="auto">
            <a:xfrm>
              <a:off x="2517" y="1661"/>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61" name="Text Box 15" descr="斜纹布">
              <a:extLst>
                <a:ext uri="{FF2B5EF4-FFF2-40B4-BE49-F238E27FC236}">
                  <a16:creationId xmlns:a16="http://schemas.microsoft.com/office/drawing/2014/main" id="{23A48516-98CB-44E6-97B5-9DBDF39F35A0}"/>
                </a:ext>
              </a:extLst>
            </p:cNvPr>
            <p:cNvSpPr txBox="1">
              <a:spLocks noChangeArrowheads="1"/>
            </p:cNvSpPr>
            <p:nvPr/>
          </p:nvSpPr>
          <p:spPr bwMode="auto">
            <a:xfrm>
              <a:off x="2381" y="1298"/>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spTree>
    <p:extLst>
      <p:ext uri="{BB962C8B-B14F-4D97-AF65-F5344CB8AC3E}">
        <p14:creationId xmlns:p14="http://schemas.microsoft.com/office/powerpoint/2010/main" val="172390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slide(fromLeft)">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73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733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7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90"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4" name="Object 2">
            <a:extLst>
              <a:ext uri="{FF2B5EF4-FFF2-40B4-BE49-F238E27FC236}">
                <a16:creationId xmlns:a16="http://schemas.microsoft.com/office/drawing/2014/main" id="{CE057995-5D19-456F-86BB-9177222DAA34}"/>
              </a:ext>
            </a:extLst>
          </p:cNvPr>
          <p:cNvGraphicFramePr>
            <a:graphicFrameLocks noChangeAspect="1"/>
          </p:cNvGraphicFramePr>
          <p:nvPr>
            <p:extLst>
              <p:ext uri="{D42A27DB-BD31-4B8C-83A1-F6EECF244321}">
                <p14:modId xmlns:p14="http://schemas.microsoft.com/office/powerpoint/2010/main" val="1727730785"/>
              </p:ext>
            </p:extLst>
          </p:nvPr>
        </p:nvGraphicFramePr>
        <p:xfrm>
          <a:off x="5767254" y="1213247"/>
          <a:ext cx="2663825" cy="1044575"/>
        </p:xfrm>
        <a:graphic>
          <a:graphicData uri="http://schemas.openxmlformats.org/presentationml/2006/ole">
            <mc:AlternateContent xmlns:mc="http://schemas.openxmlformats.org/markup-compatibility/2006">
              <mc:Choice xmlns:v="urn:schemas-microsoft-com:vml" Requires="v">
                <p:oleObj spid="_x0000_s55362" name="公式" r:id="rId3" imgW="1142821" imgH="466578" progId="Equation.3">
                  <p:embed/>
                </p:oleObj>
              </mc:Choice>
              <mc:Fallback>
                <p:oleObj name="公式" r:id="rId3" imgW="1142821" imgH="466578" progId="Equation.3">
                  <p:embed/>
                  <p:pic>
                    <p:nvPicPr>
                      <p:cNvPr id="228354" name="Object 2">
                        <a:extLst>
                          <a:ext uri="{FF2B5EF4-FFF2-40B4-BE49-F238E27FC236}">
                            <a16:creationId xmlns:a16="http://schemas.microsoft.com/office/drawing/2014/main" id="{CE057995-5D19-456F-86BB-9177222DA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7254" y="1213247"/>
                        <a:ext cx="2663825" cy="1044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8361" name="Group 9">
            <a:extLst>
              <a:ext uri="{FF2B5EF4-FFF2-40B4-BE49-F238E27FC236}">
                <a16:creationId xmlns:a16="http://schemas.microsoft.com/office/drawing/2014/main" id="{78B3BEC4-4A8E-48B9-A5E1-6110330C29A4}"/>
              </a:ext>
            </a:extLst>
          </p:cNvPr>
          <p:cNvGrpSpPr>
            <a:grpSpLocks/>
          </p:cNvGrpSpPr>
          <p:nvPr/>
        </p:nvGrpSpPr>
        <p:grpSpPr bwMode="auto">
          <a:xfrm>
            <a:off x="2684829" y="1520409"/>
            <a:ext cx="1223963" cy="647700"/>
            <a:chOff x="3470" y="2840"/>
            <a:chExt cx="771" cy="408"/>
          </a:xfrm>
        </p:grpSpPr>
        <p:sp>
          <p:nvSpPr>
            <p:cNvPr id="45114" name="Line 10">
              <a:extLst>
                <a:ext uri="{FF2B5EF4-FFF2-40B4-BE49-F238E27FC236}">
                  <a16:creationId xmlns:a16="http://schemas.microsoft.com/office/drawing/2014/main" id="{230A3CE0-92C8-4570-9068-FE298D3A30E1}"/>
                </a:ext>
              </a:extLst>
            </p:cNvPr>
            <p:cNvSpPr>
              <a:spLocks noChangeShapeType="1"/>
            </p:cNvSpPr>
            <p:nvPr/>
          </p:nvSpPr>
          <p:spPr bwMode="auto">
            <a:xfrm>
              <a:off x="3605" y="3248"/>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5" name="Text Box 11" descr="斜纹布">
              <a:extLst>
                <a:ext uri="{FF2B5EF4-FFF2-40B4-BE49-F238E27FC236}">
                  <a16:creationId xmlns:a16="http://schemas.microsoft.com/office/drawing/2014/main" id="{C4697E5C-4026-49CC-BFA3-6E9D667F2F25}"/>
                </a:ext>
              </a:extLst>
            </p:cNvPr>
            <p:cNvSpPr txBox="1">
              <a:spLocks noChangeArrowheads="1"/>
            </p:cNvSpPr>
            <p:nvPr/>
          </p:nvSpPr>
          <p:spPr bwMode="auto">
            <a:xfrm>
              <a:off x="3470" y="2840"/>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aphicFrame>
        <p:nvGraphicFramePr>
          <p:cNvPr id="228364" name="Object 12">
            <a:extLst>
              <a:ext uri="{FF2B5EF4-FFF2-40B4-BE49-F238E27FC236}">
                <a16:creationId xmlns:a16="http://schemas.microsoft.com/office/drawing/2014/main" id="{1044B8C4-7673-413B-8DA8-22AC9533068F}"/>
              </a:ext>
            </a:extLst>
          </p:cNvPr>
          <p:cNvGraphicFramePr>
            <a:graphicFrameLocks noChangeAspect="1"/>
          </p:cNvGraphicFramePr>
          <p:nvPr>
            <p:extLst>
              <p:ext uri="{D42A27DB-BD31-4B8C-83A1-F6EECF244321}">
                <p14:modId xmlns:p14="http://schemas.microsoft.com/office/powerpoint/2010/main" val="3992502797"/>
              </p:ext>
            </p:extLst>
          </p:nvPr>
        </p:nvGraphicFramePr>
        <p:xfrm>
          <a:off x="5673589" y="2395417"/>
          <a:ext cx="2951162" cy="1120775"/>
        </p:xfrm>
        <a:graphic>
          <a:graphicData uri="http://schemas.openxmlformats.org/presentationml/2006/ole">
            <mc:AlternateContent xmlns:mc="http://schemas.openxmlformats.org/markup-compatibility/2006">
              <mc:Choice xmlns:v="urn:schemas-microsoft-com:vml" Requires="v">
                <p:oleObj spid="_x0000_s55363" name="公式" r:id="rId5" imgW="1180868" imgH="466578" progId="Equation.3">
                  <p:embed/>
                </p:oleObj>
              </mc:Choice>
              <mc:Fallback>
                <p:oleObj name="公式" r:id="rId5" imgW="1180868" imgH="466578" progId="Equation.3">
                  <p:embed/>
                  <p:pic>
                    <p:nvPicPr>
                      <p:cNvPr id="228364" name="Object 12">
                        <a:extLst>
                          <a:ext uri="{FF2B5EF4-FFF2-40B4-BE49-F238E27FC236}">
                            <a16:creationId xmlns:a16="http://schemas.microsoft.com/office/drawing/2014/main" id="{1044B8C4-7673-413B-8DA8-22AC953306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589" y="2395417"/>
                        <a:ext cx="2951162" cy="1120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5" name="Object 13">
            <a:extLst>
              <a:ext uri="{FF2B5EF4-FFF2-40B4-BE49-F238E27FC236}">
                <a16:creationId xmlns:a16="http://schemas.microsoft.com/office/drawing/2014/main" id="{553E918F-101B-4586-9860-2E01B21C6E48}"/>
              </a:ext>
            </a:extLst>
          </p:cNvPr>
          <p:cNvGraphicFramePr>
            <a:graphicFrameLocks noChangeAspect="1"/>
          </p:cNvGraphicFramePr>
          <p:nvPr>
            <p:extLst>
              <p:ext uri="{D42A27DB-BD31-4B8C-83A1-F6EECF244321}">
                <p14:modId xmlns:p14="http://schemas.microsoft.com/office/powerpoint/2010/main" val="3139105402"/>
              </p:ext>
            </p:extLst>
          </p:nvPr>
        </p:nvGraphicFramePr>
        <p:xfrm>
          <a:off x="5653403" y="3546891"/>
          <a:ext cx="3326873" cy="1558510"/>
        </p:xfrm>
        <a:graphic>
          <a:graphicData uri="http://schemas.openxmlformats.org/presentationml/2006/ole">
            <mc:AlternateContent xmlns:mc="http://schemas.openxmlformats.org/markup-compatibility/2006">
              <mc:Choice xmlns:v="urn:schemas-microsoft-com:vml" Requires="v">
                <p:oleObj spid="_x0000_s55364" name="Equation" r:id="rId7" imgW="1473120" imgH="711000" progId="Equation.DSMT4">
                  <p:embed/>
                </p:oleObj>
              </mc:Choice>
              <mc:Fallback>
                <p:oleObj name="Equation" r:id="rId7" imgW="1473120" imgH="711000" progId="Equation.DSMT4">
                  <p:embed/>
                  <p:pic>
                    <p:nvPicPr>
                      <p:cNvPr id="228365" name="Object 13">
                        <a:extLst>
                          <a:ext uri="{FF2B5EF4-FFF2-40B4-BE49-F238E27FC236}">
                            <a16:creationId xmlns:a16="http://schemas.microsoft.com/office/drawing/2014/main" id="{553E918F-101B-4586-9860-2E01B21C6E48}"/>
                          </a:ext>
                        </a:extLst>
                      </p:cNvPr>
                      <p:cNvPicPr>
                        <a:picLocks noChangeAspect="1" noChangeArrowheads="1"/>
                      </p:cNvPicPr>
                      <p:nvPr/>
                    </p:nvPicPr>
                    <p:blipFill>
                      <a:blip r:embed="rId8"/>
                      <a:srcRect/>
                      <a:stretch>
                        <a:fillRect/>
                      </a:stretch>
                    </p:blipFill>
                    <p:spPr bwMode="auto">
                      <a:xfrm>
                        <a:off x="5653403" y="3546891"/>
                        <a:ext cx="3326873" cy="1558510"/>
                      </a:xfrm>
                      <a:prstGeom prst="rect">
                        <a:avLst/>
                      </a:prstGeom>
                      <a:noFill/>
                      <a:ln>
                        <a:noFill/>
                      </a:ln>
                      <a:effectLst/>
                      <a:extLst/>
                    </p:spPr>
                  </p:pic>
                </p:oleObj>
              </mc:Fallback>
            </mc:AlternateContent>
          </a:graphicData>
        </a:graphic>
      </p:graphicFrame>
      <p:graphicFrame>
        <p:nvGraphicFramePr>
          <p:cNvPr id="228366" name="Object 14">
            <a:extLst>
              <a:ext uri="{FF2B5EF4-FFF2-40B4-BE49-F238E27FC236}">
                <a16:creationId xmlns:a16="http://schemas.microsoft.com/office/drawing/2014/main" id="{9B5454FF-D39C-40FA-A41E-F6B8731D6B1F}"/>
              </a:ext>
            </a:extLst>
          </p:cNvPr>
          <p:cNvGraphicFramePr>
            <a:graphicFrameLocks noChangeAspect="1"/>
          </p:cNvGraphicFramePr>
          <p:nvPr>
            <p:extLst>
              <p:ext uri="{D42A27DB-BD31-4B8C-83A1-F6EECF244321}">
                <p14:modId xmlns:p14="http://schemas.microsoft.com/office/powerpoint/2010/main" val="3117425575"/>
              </p:ext>
            </p:extLst>
          </p:nvPr>
        </p:nvGraphicFramePr>
        <p:xfrm>
          <a:off x="5857742" y="5139529"/>
          <a:ext cx="2573337" cy="1041400"/>
        </p:xfrm>
        <a:graphic>
          <a:graphicData uri="http://schemas.openxmlformats.org/presentationml/2006/ole">
            <mc:AlternateContent xmlns:mc="http://schemas.openxmlformats.org/markup-compatibility/2006">
              <mc:Choice xmlns:v="urn:schemas-microsoft-com:vml" Requires="v">
                <p:oleObj spid="_x0000_s55365" name="公式" r:id="rId9" imgW="990632" imgH="419217" progId="Equation.3">
                  <p:embed/>
                </p:oleObj>
              </mc:Choice>
              <mc:Fallback>
                <p:oleObj name="公式" r:id="rId9" imgW="990632" imgH="419217" progId="Equation.3">
                  <p:embed/>
                  <p:pic>
                    <p:nvPicPr>
                      <p:cNvPr id="228366" name="Object 14">
                        <a:extLst>
                          <a:ext uri="{FF2B5EF4-FFF2-40B4-BE49-F238E27FC236}">
                            <a16:creationId xmlns:a16="http://schemas.microsoft.com/office/drawing/2014/main" id="{9B5454FF-D39C-40FA-A41E-F6B8731D6B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7742" y="5139529"/>
                        <a:ext cx="2573337" cy="1041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7" name="Object 15">
            <a:extLst>
              <a:ext uri="{FF2B5EF4-FFF2-40B4-BE49-F238E27FC236}">
                <a16:creationId xmlns:a16="http://schemas.microsoft.com/office/drawing/2014/main" id="{FD169DE8-5EA8-4864-9186-5E5141857C27}"/>
              </a:ext>
            </a:extLst>
          </p:cNvPr>
          <p:cNvGraphicFramePr>
            <a:graphicFrameLocks noChangeAspect="1"/>
          </p:cNvGraphicFramePr>
          <p:nvPr>
            <p:extLst>
              <p:ext uri="{D42A27DB-BD31-4B8C-83A1-F6EECF244321}">
                <p14:modId xmlns:p14="http://schemas.microsoft.com/office/powerpoint/2010/main" val="1257532215"/>
              </p:ext>
            </p:extLst>
          </p:nvPr>
        </p:nvGraphicFramePr>
        <p:xfrm>
          <a:off x="472280" y="3588575"/>
          <a:ext cx="1963737" cy="1074738"/>
        </p:xfrm>
        <a:graphic>
          <a:graphicData uri="http://schemas.openxmlformats.org/presentationml/2006/ole">
            <mc:AlternateContent xmlns:mc="http://schemas.openxmlformats.org/markup-compatibility/2006">
              <mc:Choice xmlns:v="urn:schemas-microsoft-com:vml" Requires="v">
                <p:oleObj spid="_x0000_s55366" name="Equation" r:id="rId11" imgW="761760" imgH="431640" progId="Equation.DSMT4">
                  <p:embed/>
                </p:oleObj>
              </mc:Choice>
              <mc:Fallback>
                <p:oleObj name="Equation" r:id="rId11" imgW="761760" imgH="431640" progId="Equation.DSMT4">
                  <p:embed/>
                  <p:pic>
                    <p:nvPicPr>
                      <p:cNvPr id="228367" name="Object 15">
                        <a:extLst>
                          <a:ext uri="{FF2B5EF4-FFF2-40B4-BE49-F238E27FC236}">
                            <a16:creationId xmlns:a16="http://schemas.microsoft.com/office/drawing/2014/main" id="{FD169DE8-5EA8-4864-9186-5E5141857C27}"/>
                          </a:ext>
                        </a:extLst>
                      </p:cNvPr>
                      <p:cNvPicPr>
                        <a:picLocks noChangeAspect="1" noChangeArrowheads="1"/>
                      </p:cNvPicPr>
                      <p:nvPr/>
                    </p:nvPicPr>
                    <p:blipFill>
                      <a:blip r:embed="rId12"/>
                      <a:srcRect/>
                      <a:stretch>
                        <a:fillRect/>
                      </a:stretch>
                    </p:blipFill>
                    <p:spPr bwMode="auto">
                      <a:xfrm>
                        <a:off x="472280" y="3588575"/>
                        <a:ext cx="1963737" cy="1074738"/>
                      </a:xfrm>
                      <a:prstGeom prst="rect">
                        <a:avLst/>
                      </a:prstGeom>
                      <a:noFill/>
                      <a:ln>
                        <a:noFill/>
                      </a:ln>
                      <a:effectLst/>
                      <a:extLst/>
                    </p:spPr>
                  </p:pic>
                </p:oleObj>
              </mc:Fallback>
            </mc:AlternateContent>
          </a:graphicData>
        </a:graphic>
      </p:graphicFrame>
      <p:sp>
        <p:nvSpPr>
          <p:cNvPr id="228368" name="Text Box 16">
            <a:extLst>
              <a:ext uri="{FF2B5EF4-FFF2-40B4-BE49-F238E27FC236}">
                <a16:creationId xmlns:a16="http://schemas.microsoft.com/office/drawing/2014/main" id="{FBC468B7-E9E9-4DAE-BB62-869D01F5126C}"/>
              </a:ext>
            </a:extLst>
          </p:cNvPr>
          <p:cNvSpPr txBox="1">
            <a:spLocks noChangeArrowheads="1"/>
          </p:cNvSpPr>
          <p:nvPr/>
        </p:nvSpPr>
        <p:spPr bwMode="auto">
          <a:xfrm>
            <a:off x="301625" y="75407"/>
            <a:ext cx="479425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）电感的并联等效电感</a:t>
            </a:r>
          </a:p>
        </p:txBody>
      </p:sp>
      <p:grpSp>
        <p:nvGrpSpPr>
          <p:cNvPr id="228373" name="Group 21">
            <a:extLst>
              <a:ext uri="{FF2B5EF4-FFF2-40B4-BE49-F238E27FC236}">
                <a16:creationId xmlns:a16="http://schemas.microsoft.com/office/drawing/2014/main" id="{4B54628A-9787-4BB5-B42A-C9AAB28887AF}"/>
              </a:ext>
            </a:extLst>
          </p:cNvPr>
          <p:cNvGrpSpPr>
            <a:grpSpLocks/>
          </p:cNvGrpSpPr>
          <p:nvPr/>
        </p:nvGrpSpPr>
        <p:grpSpPr bwMode="auto">
          <a:xfrm>
            <a:off x="3797629" y="1133619"/>
            <a:ext cx="1512887" cy="2089150"/>
            <a:chOff x="4377" y="754"/>
            <a:chExt cx="953" cy="1316"/>
          </a:xfrm>
        </p:grpSpPr>
        <p:sp>
          <p:nvSpPr>
            <p:cNvPr id="45097" name="Line 22">
              <a:extLst>
                <a:ext uri="{FF2B5EF4-FFF2-40B4-BE49-F238E27FC236}">
                  <a16:creationId xmlns:a16="http://schemas.microsoft.com/office/drawing/2014/main" id="{922DBF8D-9F96-4A30-B72D-E3BA7EFE774F}"/>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8" name="Line 23">
              <a:extLst>
                <a:ext uri="{FF2B5EF4-FFF2-40B4-BE49-F238E27FC236}">
                  <a16:creationId xmlns:a16="http://schemas.microsoft.com/office/drawing/2014/main" id="{C18B92BA-C737-4562-B3C6-E62CFB28D10D}"/>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9" name="Line 24">
              <a:extLst>
                <a:ext uri="{FF2B5EF4-FFF2-40B4-BE49-F238E27FC236}">
                  <a16:creationId xmlns:a16="http://schemas.microsoft.com/office/drawing/2014/main" id="{B761E014-D6E8-4AEA-9712-5CBF79B21D24}"/>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0" name="Line 25">
              <a:extLst>
                <a:ext uri="{FF2B5EF4-FFF2-40B4-BE49-F238E27FC236}">
                  <a16:creationId xmlns:a16="http://schemas.microsoft.com/office/drawing/2014/main" id="{AE2D3B27-F739-4FDB-8003-D2611770E43E}"/>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1" name="Oval 26" descr="斜纹布">
              <a:extLst>
                <a:ext uri="{FF2B5EF4-FFF2-40B4-BE49-F238E27FC236}">
                  <a16:creationId xmlns:a16="http://schemas.microsoft.com/office/drawing/2014/main" id="{E60673C2-4C27-4617-AC9C-83AE2E44F05C}"/>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2" name="Text Box 27" descr="斜纹布">
              <a:extLst>
                <a:ext uri="{FF2B5EF4-FFF2-40B4-BE49-F238E27FC236}">
                  <a16:creationId xmlns:a16="http://schemas.microsoft.com/office/drawing/2014/main" id="{66833038-E63E-4031-8AD8-3DC8858DF830}"/>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3" name="Text Box 28" descr="斜纹布">
              <a:extLst>
                <a:ext uri="{FF2B5EF4-FFF2-40B4-BE49-F238E27FC236}">
                  <a16:creationId xmlns:a16="http://schemas.microsoft.com/office/drawing/2014/main" id="{C2C8C8AA-0E42-4C81-B143-6AD760EA0715}"/>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4" name="Text Box 29" descr="斜纹布">
              <a:extLst>
                <a:ext uri="{FF2B5EF4-FFF2-40B4-BE49-F238E27FC236}">
                  <a16:creationId xmlns:a16="http://schemas.microsoft.com/office/drawing/2014/main" id="{7F2022DD-F02D-481A-9595-B42E6D0E3C45}"/>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105" name="Text Box 30" descr="斜纹布">
              <a:extLst>
                <a:ext uri="{FF2B5EF4-FFF2-40B4-BE49-F238E27FC236}">
                  <a16:creationId xmlns:a16="http://schemas.microsoft.com/office/drawing/2014/main" id="{81A1DE42-26C3-45EE-B7EB-25CAEFE642A5}"/>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106" name="Line 31">
              <a:extLst>
                <a:ext uri="{FF2B5EF4-FFF2-40B4-BE49-F238E27FC236}">
                  <a16:creationId xmlns:a16="http://schemas.microsoft.com/office/drawing/2014/main" id="{F878CD8F-061B-4287-BBE2-48B1B871CA6C}"/>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07" name="Text Box 32" descr="斜纹布">
              <a:extLst>
                <a:ext uri="{FF2B5EF4-FFF2-40B4-BE49-F238E27FC236}">
                  <a16:creationId xmlns:a16="http://schemas.microsoft.com/office/drawing/2014/main" id="{86A6FBB7-54B1-4225-A1F3-11285DBCFBEC}"/>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108" name="Oval 33" descr="斜纹布">
              <a:extLst>
                <a:ext uri="{FF2B5EF4-FFF2-40B4-BE49-F238E27FC236}">
                  <a16:creationId xmlns:a16="http://schemas.microsoft.com/office/drawing/2014/main" id="{F2720DE5-092D-4228-AC1A-F14D9926BA7F}"/>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09" name="Group 34">
              <a:extLst>
                <a:ext uri="{FF2B5EF4-FFF2-40B4-BE49-F238E27FC236}">
                  <a16:creationId xmlns:a16="http://schemas.microsoft.com/office/drawing/2014/main" id="{334C1640-8491-47FA-8AA1-FFDE2424FC7B}"/>
                </a:ext>
              </a:extLst>
            </p:cNvPr>
            <p:cNvGrpSpPr>
              <a:grpSpLocks/>
            </p:cNvGrpSpPr>
            <p:nvPr/>
          </p:nvGrpSpPr>
          <p:grpSpPr bwMode="auto">
            <a:xfrm rot="10800000">
              <a:off x="5239" y="1207"/>
              <a:ext cx="90" cy="363"/>
              <a:chOff x="1565" y="2614"/>
              <a:chExt cx="90" cy="486"/>
            </a:xfrm>
          </p:grpSpPr>
          <p:sp>
            <p:nvSpPr>
              <p:cNvPr id="45110" name="Arc 35">
                <a:extLst>
                  <a:ext uri="{FF2B5EF4-FFF2-40B4-BE49-F238E27FC236}">
                    <a16:creationId xmlns:a16="http://schemas.microsoft.com/office/drawing/2014/main" id="{4016B3EF-4F1B-4BDF-9899-29E8F0C3BE5E}"/>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1" name="Arc 36">
                <a:extLst>
                  <a:ext uri="{FF2B5EF4-FFF2-40B4-BE49-F238E27FC236}">
                    <a16:creationId xmlns:a16="http://schemas.microsoft.com/office/drawing/2014/main" id="{1F11411F-1E00-48E1-84AF-D857B73D90E7}"/>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2" name="Arc 37">
                <a:extLst>
                  <a:ext uri="{FF2B5EF4-FFF2-40B4-BE49-F238E27FC236}">
                    <a16:creationId xmlns:a16="http://schemas.microsoft.com/office/drawing/2014/main" id="{8C24A0FD-3FF3-4F22-84E5-D67E8667B97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113" name="Arc 38">
                <a:extLst>
                  <a:ext uri="{FF2B5EF4-FFF2-40B4-BE49-F238E27FC236}">
                    <a16:creationId xmlns:a16="http://schemas.microsoft.com/office/drawing/2014/main" id="{9F9F3991-2736-4373-A4E9-912D0622036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228391" name="Group 39">
            <a:extLst>
              <a:ext uri="{FF2B5EF4-FFF2-40B4-BE49-F238E27FC236}">
                <a16:creationId xmlns:a16="http://schemas.microsoft.com/office/drawing/2014/main" id="{0A7ECE0B-F396-4C53-908B-7F609CF68BAB}"/>
              </a:ext>
            </a:extLst>
          </p:cNvPr>
          <p:cNvGrpSpPr>
            <a:grpSpLocks/>
          </p:cNvGrpSpPr>
          <p:nvPr/>
        </p:nvGrpSpPr>
        <p:grpSpPr bwMode="auto">
          <a:xfrm>
            <a:off x="301625" y="1213247"/>
            <a:ext cx="2449512" cy="2089150"/>
            <a:chOff x="1202" y="754"/>
            <a:chExt cx="1543" cy="1316"/>
          </a:xfrm>
        </p:grpSpPr>
        <p:sp>
          <p:nvSpPr>
            <p:cNvPr id="45068" name="Line 40">
              <a:extLst>
                <a:ext uri="{FF2B5EF4-FFF2-40B4-BE49-F238E27FC236}">
                  <a16:creationId xmlns:a16="http://schemas.microsoft.com/office/drawing/2014/main" id="{C5A7FC97-C840-4F88-87E0-750C788EF182}"/>
                </a:ext>
              </a:extLst>
            </p:cNvPr>
            <p:cNvSpPr>
              <a:spLocks noChangeShapeType="1"/>
            </p:cNvSpPr>
            <p:nvPr/>
          </p:nvSpPr>
          <p:spPr bwMode="auto">
            <a:xfrm>
              <a:off x="1383" y="800"/>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69" name="Line 41">
              <a:extLst>
                <a:ext uri="{FF2B5EF4-FFF2-40B4-BE49-F238E27FC236}">
                  <a16:creationId xmlns:a16="http://schemas.microsoft.com/office/drawing/2014/main" id="{2AF2F1B7-55B4-49FA-90A5-392DEF17B7B5}"/>
                </a:ext>
              </a:extLst>
            </p:cNvPr>
            <p:cNvSpPr>
              <a:spLocks noChangeShapeType="1"/>
            </p:cNvSpPr>
            <p:nvPr/>
          </p:nvSpPr>
          <p:spPr bwMode="auto">
            <a:xfrm>
              <a:off x="1383" y="2024"/>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0" name="Line 42">
              <a:extLst>
                <a:ext uri="{FF2B5EF4-FFF2-40B4-BE49-F238E27FC236}">
                  <a16:creationId xmlns:a16="http://schemas.microsoft.com/office/drawing/2014/main" id="{D54F6C3C-A610-4EF5-ABF5-87D18AEBD475}"/>
                </a:ext>
              </a:extLst>
            </p:cNvPr>
            <p:cNvSpPr>
              <a:spLocks noChangeShapeType="1"/>
            </p:cNvSpPr>
            <p:nvPr/>
          </p:nvSpPr>
          <p:spPr bwMode="auto">
            <a:xfrm flipH="1">
              <a:off x="2063" y="799"/>
              <a:ext cx="1" cy="40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1" name="Line 43">
              <a:extLst>
                <a:ext uri="{FF2B5EF4-FFF2-40B4-BE49-F238E27FC236}">
                  <a16:creationId xmlns:a16="http://schemas.microsoft.com/office/drawing/2014/main" id="{F904349F-485A-47B1-87EF-58C114DC0F63}"/>
                </a:ext>
              </a:extLst>
            </p:cNvPr>
            <p:cNvSpPr>
              <a:spLocks noChangeShapeType="1"/>
            </p:cNvSpPr>
            <p:nvPr/>
          </p:nvSpPr>
          <p:spPr bwMode="auto">
            <a:xfrm flipH="1" flipV="1">
              <a:off x="2063" y="1571"/>
              <a:ext cx="1" cy="453"/>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2" name="Oval 44" descr="斜纹布">
              <a:extLst>
                <a:ext uri="{FF2B5EF4-FFF2-40B4-BE49-F238E27FC236}">
                  <a16:creationId xmlns:a16="http://schemas.microsoft.com/office/drawing/2014/main" id="{436AB8D1-A8AE-4D64-8916-99A788EBED96}"/>
                </a:ext>
              </a:extLst>
            </p:cNvPr>
            <p:cNvSpPr>
              <a:spLocks noChangeArrowheads="1"/>
            </p:cNvSpPr>
            <p:nvPr/>
          </p:nvSpPr>
          <p:spPr bwMode="auto">
            <a:xfrm>
              <a:off x="1293"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73" name="Text Box 45" descr="斜纹布">
              <a:extLst>
                <a:ext uri="{FF2B5EF4-FFF2-40B4-BE49-F238E27FC236}">
                  <a16:creationId xmlns:a16="http://schemas.microsoft.com/office/drawing/2014/main" id="{306DDA12-3BFB-475D-8903-C8637B0057A7}"/>
                </a:ext>
              </a:extLst>
            </p:cNvPr>
            <p:cNvSpPr txBox="1">
              <a:spLocks noChangeArrowheads="1"/>
            </p:cNvSpPr>
            <p:nvPr/>
          </p:nvSpPr>
          <p:spPr bwMode="auto">
            <a:xfrm>
              <a:off x="1202"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074" name="Text Box 46" descr="斜纹布">
              <a:extLst>
                <a:ext uri="{FF2B5EF4-FFF2-40B4-BE49-F238E27FC236}">
                  <a16:creationId xmlns:a16="http://schemas.microsoft.com/office/drawing/2014/main" id="{13372F18-34AB-47E2-A01A-656CD5711D0C}"/>
                </a:ext>
              </a:extLst>
            </p:cNvPr>
            <p:cNvSpPr txBox="1">
              <a:spLocks noChangeArrowheads="1"/>
            </p:cNvSpPr>
            <p:nvPr/>
          </p:nvSpPr>
          <p:spPr bwMode="auto">
            <a:xfrm>
              <a:off x="1293"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075" name="Text Box 47" descr="斜纹布">
              <a:extLst>
                <a:ext uri="{FF2B5EF4-FFF2-40B4-BE49-F238E27FC236}">
                  <a16:creationId xmlns:a16="http://schemas.microsoft.com/office/drawing/2014/main" id="{3889747D-F7A7-47D0-A5D6-64095946786C}"/>
                </a:ext>
              </a:extLst>
            </p:cNvPr>
            <p:cNvSpPr txBox="1">
              <a:spLocks noChangeArrowheads="1"/>
            </p:cNvSpPr>
            <p:nvPr/>
          </p:nvSpPr>
          <p:spPr bwMode="auto">
            <a:xfrm>
              <a:off x="1293"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5076" name="Line 48">
              <a:extLst>
                <a:ext uri="{FF2B5EF4-FFF2-40B4-BE49-F238E27FC236}">
                  <a16:creationId xmlns:a16="http://schemas.microsoft.com/office/drawing/2014/main" id="{389C71C4-643A-4975-AB3E-B60923417F62}"/>
                </a:ext>
              </a:extLst>
            </p:cNvPr>
            <p:cNvSpPr>
              <a:spLocks noChangeShapeType="1"/>
            </p:cNvSpPr>
            <p:nvPr/>
          </p:nvSpPr>
          <p:spPr bwMode="auto">
            <a:xfrm>
              <a:off x="206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77" name="Text Box 49" descr="斜纹布">
              <a:extLst>
                <a:ext uri="{FF2B5EF4-FFF2-40B4-BE49-F238E27FC236}">
                  <a16:creationId xmlns:a16="http://schemas.microsoft.com/office/drawing/2014/main" id="{D6476886-B364-4D89-B630-462B2C9BE285}"/>
                </a:ext>
              </a:extLst>
            </p:cNvPr>
            <p:cNvSpPr txBox="1">
              <a:spLocks noChangeArrowheads="1"/>
            </p:cNvSpPr>
            <p:nvPr/>
          </p:nvSpPr>
          <p:spPr bwMode="auto">
            <a:xfrm>
              <a:off x="170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5078" name="Oval 50" descr="斜纹布">
              <a:extLst>
                <a:ext uri="{FF2B5EF4-FFF2-40B4-BE49-F238E27FC236}">
                  <a16:creationId xmlns:a16="http://schemas.microsoft.com/office/drawing/2014/main" id="{6B59CCA3-DD8B-4EE9-A946-91B685D13F3C}"/>
                </a:ext>
              </a:extLst>
            </p:cNvPr>
            <p:cNvSpPr>
              <a:spLocks noChangeArrowheads="1"/>
            </p:cNvSpPr>
            <p:nvPr/>
          </p:nvSpPr>
          <p:spPr bwMode="auto">
            <a:xfrm>
              <a:off x="1293"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79" name="Line 51">
              <a:extLst>
                <a:ext uri="{FF2B5EF4-FFF2-40B4-BE49-F238E27FC236}">
                  <a16:creationId xmlns:a16="http://schemas.microsoft.com/office/drawing/2014/main" id="{C54A33E1-7EC1-41F8-A2C2-E1C16D3152F7}"/>
                </a:ext>
              </a:extLst>
            </p:cNvPr>
            <p:cNvSpPr>
              <a:spLocks noChangeShapeType="1"/>
            </p:cNvSpPr>
            <p:nvPr/>
          </p:nvSpPr>
          <p:spPr bwMode="auto">
            <a:xfrm flipH="1">
              <a:off x="2653"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0" name="Line 52">
              <a:extLst>
                <a:ext uri="{FF2B5EF4-FFF2-40B4-BE49-F238E27FC236}">
                  <a16:creationId xmlns:a16="http://schemas.microsoft.com/office/drawing/2014/main" id="{C3E3BE70-1B1B-43DF-9166-AA3D54D2E79F}"/>
                </a:ext>
              </a:extLst>
            </p:cNvPr>
            <p:cNvSpPr>
              <a:spLocks noChangeShapeType="1"/>
            </p:cNvSpPr>
            <p:nvPr/>
          </p:nvSpPr>
          <p:spPr bwMode="auto">
            <a:xfrm flipH="1" flipV="1">
              <a:off x="2653"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1" name="Line 53">
              <a:extLst>
                <a:ext uri="{FF2B5EF4-FFF2-40B4-BE49-F238E27FC236}">
                  <a16:creationId xmlns:a16="http://schemas.microsoft.com/office/drawing/2014/main" id="{4B072BA4-6C80-4A4A-A42B-3D1E025FD666}"/>
                </a:ext>
              </a:extLst>
            </p:cNvPr>
            <p:cNvSpPr>
              <a:spLocks noChangeShapeType="1"/>
            </p:cNvSpPr>
            <p:nvPr/>
          </p:nvSpPr>
          <p:spPr bwMode="auto">
            <a:xfrm>
              <a:off x="265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2" name="Text Box 54" descr="斜纹布">
              <a:extLst>
                <a:ext uri="{FF2B5EF4-FFF2-40B4-BE49-F238E27FC236}">
                  <a16:creationId xmlns:a16="http://schemas.microsoft.com/office/drawing/2014/main" id="{07EB6F20-E7DE-4673-93E4-2BB3839ED4C0}"/>
                </a:ext>
              </a:extLst>
            </p:cNvPr>
            <p:cNvSpPr txBox="1">
              <a:spLocks noChangeArrowheads="1"/>
            </p:cNvSpPr>
            <p:nvPr/>
          </p:nvSpPr>
          <p:spPr bwMode="auto">
            <a:xfrm>
              <a:off x="229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5083" name="Text Box 55" descr="斜纹布">
              <a:extLst>
                <a:ext uri="{FF2B5EF4-FFF2-40B4-BE49-F238E27FC236}">
                  <a16:creationId xmlns:a16="http://schemas.microsoft.com/office/drawing/2014/main" id="{02E1FE7D-E4CD-4F61-AD61-B36407989EBC}"/>
                </a:ext>
              </a:extLst>
            </p:cNvPr>
            <p:cNvSpPr txBox="1">
              <a:spLocks noChangeArrowheads="1"/>
            </p:cNvSpPr>
            <p:nvPr/>
          </p:nvSpPr>
          <p:spPr bwMode="auto">
            <a:xfrm>
              <a:off x="229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5084" name="Text Box 56" descr="斜纹布">
              <a:extLst>
                <a:ext uri="{FF2B5EF4-FFF2-40B4-BE49-F238E27FC236}">
                  <a16:creationId xmlns:a16="http://schemas.microsoft.com/office/drawing/2014/main" id="{36DD4D08-7E84-4DF1-A872-13201920A7EC}"/>
                </a:ext>
              </a:extLst>
            </p:cNvPr>
            <p:cNvSpPr txBox="1">
              <a:spLocks noChangeArrowheads="1"/>
            </p:cNvSpPr>
            <p:nvPr/>
          </p:nvSpPr>
          <p:spPr bwMode="auto">
            <a:xfrm>
              <a:off x="170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grpSp>
          <p:nvGrpSpPr>
            <p:cNvPr id="45085" name="Group 57">
              <a:extLst>
                <a:ext uri="{FF2B5EF4-FFF2-40B4-BE49-F238E27FC236}">
                  <a16:creationId xmlns:a16="http://schemas.microsoft.com/office/drawing/2014/main" id="{A1649E3C-0F0E-4296-A317-F7D838C257A7}"/>
                </a:ext>
              </a:extLst>
            </p:cNvPr>
            <p:cNvGrpSpPr>
              <a:grpSpLocks/>
            </p:cNvGrpSpPr>
            <p:nvPr/>
          </p:nvGrpSpPr>
          <p:grpSpPr bwMode="auto">
            <a:xfrm rot="10800000">
              <a:off x="2654" y="1207"/>
              <a:ext cx="90" cy="363"/>
              <a:chOff x="1565" y="2614"/>
              <a:chExt cx="90" cy="486"/>
            </a:xfrm>
          </p:grpSpPr>
          <p:sp>
            <p:nvSpPr>
              <p:cNvPr id="45093" name="Arc 58">
                <a:extLst>
                  <a:ext uri="{FF2B5EF4-FFF2-40B4-BE49-F238E27FC236}">
                    <a16:creationId xmlns:a16="http://schemas.microsoft.com/office/drawing/2014/main" id="{94160809-6453-4FD6-97BC-80FB795C1D4B}"/>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4" name="Arc 59">
                <a:extLst>
                  <a:ext uri="{FF2B5EF4-FFF2-40B4-BE49-F238E27FC236}">
                    <a16:creationId xmlns:a16="http://schemas.microsoft.com/office/drawing/2014/main" id="{15B553AC-33DD-4F58-B635-876C6AFC7A36}"/>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5" name="Arc 60">
                <a:extLst>
                  <a:ext uri="{FF2B5EF4-FFF2-40B4-BE49-F238E27FC236}">
                    <a16:creationId xmlns:a16="http://schemas.microsoft.com/office/drawing/2014/main" id="{C5F335E3-35A4-471F-9410-F35951427F63}"/>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6" name="Arc 61">
                <a:extLst>
                  <a:ext uri="{FF2B5EF4-FFF2-40B4-BE49-F238E27FC236}">
                    <a16:creationId xmlns:a16="http://schemas.microsoft.com/office/drawing/2014/main" id="{145FB1E3-B54D-4E9D-94BE-B1E30DE89EEB}"/>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5086" name="Group 62">
              <a:extLst>
                <a:ext uri="{FF2B5EF4-FFF2-40B4-BE49-F238E27FC236}">
                  <a16:creationId xmlns:a16="http://schemas.microsoft.com/office/drawing/2014/main" id="{D758D82E-5D26-471C-A66D-DEE6FC5B7B80}"/>
                </a:ext>
              </a:extLst>
            </p:cNvPr>
            <p:cNvGrpSpPr>
              <a:grpSpLocks/>
            </p:cNvGrpSpPr>
            <p:nvPr/>
          </p:nvGrpSpPr>
          <p:grpSpPr bwMode="auto">
            <a:xfrm rot="10800000">
              <a:off x="2064" y="1207"/>
              <a:ext cx="90" cy="363"/>
              <a:chOff x="1565" y="2614"/>
              <a:chExt cx="90" cy="486"/>
            </a:xfrm>
          </p:grpSpPr>
          <p:sp>
            <p:nvSpPr>
              <p:cNvPr id="45089" name="Arc 63">
                <a:extLst>
                  <a:ext uri="{FF2B5EF4-FFF2-40B4-BE49-F238E27FC236}">
                    <a16:creationId xmlns:a16="http://schemas.microsoft.com/office/drawing/2014/main" id="{978CA26B-D3EF-4791-8D37-C2205E1FE55C}"/>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0" name="Arc 64">
                <a:extLst>
                  <a:ext uri="{FF2B5EF4-FFF2-40B4-BE49-F238E27FC236}">
                    <a16:creationId xmlns:a16="http://schemas.microsoft.com/office/drawing/2014/main" id="{37FF536E-F1D2-4ED2-90EE-D549B3C0BFB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1" name="Arc 65">
                <a:extLst>
                  <a:ext uri="{FF2B5EF4-FFF2-40B4-BE49-F238E27FC236}">
                    <a16:creationId xmlns:a16="http://schemas.microsoft.com/office/drawing/2014/main" id="{8C1A4EA7-5D4C-4812-97D7-AF785300AA19}"/>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92" name="Arc 66">
                <a:extLst>
                  <a:ext uri="{FF2B5EF4-FFF2-40B4-BE49-F238E27FC236}">
                    <a16:creationId xmlns:a16="http://schemas.microsoft.com/office/drawing/2014/main" id="{C4ADF4D2-5436-4797-9367-6CDAF3509658}"/>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5087" name="Line 67">
              <a:extLst>
                <a:ext uri="{FF2B5EF4-FFF2-40B4-BE49-F238E27FC236}">
                  <a16:creationId xmlns:a16="http://schemas.microsoft.com/office/drawing/2014/main" id="{D03E75DB-1419-440E-86ED-41F92B2E7596}"/>
                </a:ext>
              </a:extLst>
            </p:cNvPr>
            <p:cNvSpPr>
              <a:spLocks noChangeShapeType="1"/>
            </p:cNvSpPr>
            <p:nvPr/>
          </p:nvSpPr>
          <p:spPr bwMode="auto">
            <a:xfrm>
              <a:off x="1565" y="799"/>
              <a:ext cx="22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5088" name="Text Box 68" descr="斜纹布">
              <a:extLst>
                <a:ext uri="{FF2B5EF4-FFF2-40B4-BE49-F238E27FC236}">
                  <a16:creationId xmlns:a16="http://schemas.microsoft.com/office/drawing/2014/main" id="{41606805-4B37-4166-A100-4F21386F58A3}"/>
                </a:ext>
              </a:extLst>
            </p:cNvPr>
            <p:cNvSpPr txBox="1">
              <a:spLocks noChangeArrowheads="1"/>
            </p:cNvSpPr>
            <p:nvPr/>
          </p:nvSpPr>
          <p:spPr bwMode="auto">
            <a:xfrm>
              <a:off x="1383" y="75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28421" name="AutoShape 69">
            <a:extLst>
              <a:ext uri="{FF2B5EF4-FFF2-40B4-BE49-F238E27FC236}">
                <a16:creationId xmlns:a16="http://schemas.microsoft.com/office/drawing/2014/main" id="{18F3D1F0-C5CC-4082-B5D5-FB15875006D5}"/>
              </a:ext>
            </a:extLst>
          </p:cNvPr>
          <p:cNvSpPr>
            <a:spLocks noChangeArrowheads="1"/>
          </p:cNvSpPr>
          <p:nvPr/>
        </p:nvSpPr>
        <p:spPr bwMode="auto">
          <a:xfrm>
            <a:off x="1423668" y="5290487"/>
            <a:ext cx="2286000" cy="1439863"/>
          </a:xfrm>
          <a:prstGeom prst="wedgeRoundRectCallout">
            <a:avLst>
              <a:gd name="adj1" fmla="val -41889"/>
              <a:gd name="adj2" fmla="val -91346"/>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类似于电阻并联的等效公式</a:t>
            </a:r>
          </a:p>
        </p:txBody>
      </p:sp>
      <p:graphicFrame>
        <p:nvGraphicFramePr>
          <p:cNvPr id="60" name="Object 15">
            <a:extLst>
              <a:ext uri="{FF2B5EF4-FFF2-40B4-BE49-F238E27FC236}">
                <a16:creationId xmlns:a16="http://schemas.microsoft.com/office/drawing/2014/main" id="{F2550431-851B-4DA8-A5DC-08D3E369B3CA}"/>
              </a:ext>
            </a:extLst>
          </p:cNvPr>
          <p:cNvGraphicFramePr>
            <a:graphicFrameLocks noChangeAspect="1"/>
          </p:cNvGraphicFramePr>
          <p:nvPr>
            <p:extLst>
              <p:ext uri="{D42A27DB-BD31-4B8C-83A1-F6EECF244321}">
                <p14:modId xmlns:p14="http://schemas.microsoft.com/office/powerpoint/2010/main" val="3990804706"/>
              </p:ext>
            </p:extLst>
          </p:nvPr>
        </p:nvGraphicFramePr>
        <p:xfrm>
          <a:off x="3039721" y="3654569"/>
          <a:ext cx="1863725" cy="1074738"/>
        </p:xfrm>
        <a:graphic>
          <a:graphicData uri="http://schemas.openxmlformats.org/presentationml/2006/ole">
            <mc:AlternateContent xmlns:mc="http://schemas.openxmlformats.org/markup-compatibility/2006">
              <mc:Choice xmlns:v="urn:schemas-microsoft-com:vml" Requires="v">
                <p:oleObj spid="_x0000_s55367" name="Equation" r:id="rId13" imgW="723600" imgH="431640" progId="Equation.DSMT4">
                  <p:embed/>
                </p:oleObj>
              </mc:Choice>
              <mc:Fallback>
                <p:oleObj name="Equation" r:id="rId13" imgW="723600" imgH="431640" progId="Equation.DSMT4">
                  <p:embed/>
                  <p:pic>
                    <p:nvPicPr>
                      <p:cNvPr id="228367" name="Object 15">
                        <a:extLst>
                          <a:ext uri="{FF2B5EF4-FFF2-40B4-BE49-F238E27FC236}">
                            <a16:creationId xmlns:a16="http://schemas.microsoft.com/office/drawing/2014/main" id="{FD169DE8-5EA8-4864-9186-5E5141857C27}"/>
                          </a:ext>
                        </a:extLst>
                      </p:cNvPr>
                      <p:cNvPicPr>
                        <a:picLocks noChangeAspect="1" noChangeArrowheads="1"/>
                      </p:cNvPicPr>
                      <p:nvPr/>
                    </p:nvPicPr>
                    <p:blipFill>
                      <a:blip r:embed="rId14"/>
                      <a:srcRect/>
                      <a:stretch>
                        <a:fillRect/>
                      </a:stretch>
                    </p:blipFill>
                    <p:spPr bwMode="auto">
                      <a:xfrm>
                        <a:off x="3039721" y="3654569"/>
                        <a:ext cx="1863725" cy="1074738"/>
                      </a:xfrm>
                      <a:prstGeom prst="rect">
                        <a:avLst/>
                      </a:prstGeom>
                      <a:noFill/>
                      <a:ln>
                        <a:noFill/>
                      </a:ln>
                      <a:effectLst/>
                      <a:extLst/>
                    </p:spPr>
                  </p:pic>
                </p:oleObj>
              </mc:Fallback>
            </mc:AlternateContent>
          </a:graphicData>
        </a:graphic>
      </p:graphicFrame>
      <p:sp>
        <p:nvSpPr>
          <p:cNvPr id="61" name="Text Box 9">
            <a:extLst>
              <a:ext uri="{FF2B5EF4-FFF2-40B4-BE49-F238E27FC236}">
                <a16:creationId xmlns:a16="http://schemas.microsoft.com/office/drawing/2014/main" id="{CCAD659C-4CAB-483F-BE60-E548B322FE81}"/>
              </a:ext>
            </a:extLst>
          </p:cNvPr>
          <p:cNvSpPr txBox="1">
            <a:spLocks noChangeArrowheads="1"/>
          </p:cNvSpPr>
          <p:nvPr/>
        </p:nvSpPr>
        <p:spPr bwMode="auto">
          <a:xfrm>
            <a:off x="5465381" y="730702"/>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cxnSp>
        <p:nvCxnSpPr>
          <p:cNvPr id="62" name="直接连接符 61">
            <a:extLst>
              <a:ext uri="{FF2B5EF4-FFF2-40B4-BE49-F238E27FC236}">
                <a16:creationId xmlns:a16="http://schemas.microsoft.com/office/drawing/2014/main" id="{09457DBE-959E-46B4-B668-DA3A89550DC1}"/>
              </a:ext>
            </a:extLst>
          </p:cNvPr>
          <p:cNvCxnSpPr>
            <a:cxnSpLocks/>
          </p:cNvCxnSpPr>
          <p:nvPr/>
        </p:nvCxnSpPr>
        <p:spPr bwMode="auto">
          <a:xfrm>
            <a:off x="5486400" y="730702"/>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5598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83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83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83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83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83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83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8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8" grpId="0"/>
      <p:bldP spid="228421"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385" name="Object 9">
            <a:extLst>
              <a:ext uri="{FF2B5EF4-FFF2-40B4-BE49-F238E27FC236}">
                <a16:creationId xmlns:a16="http://schemas.microsoft.com/office/drawing/2014/main" id="{82C8F1C0-6BC6-4487-98FB-C080BC5565C7}"/>
              </a:ext>
            </a:extLst>
          </p:cNvPr>
          <p:cNvGraphicFramePr>
            <a:graphicFrameLocks noChangeAspect="1"/>
          </p:cNvGraphicFramePr>
          <p:nvPr>
            <p:extLst>
              <p:ext uri="{D42A27DB-BD31-4B8C-83A1-F6EECF244321}">
                <p14:modId xmlns:p14="http://schemas.microsoft.com/office/powerpoint/2010/main" val="4241736425"/>
              </p:ext>
            </p:extLst>
          </p:nvPr>
        </p:nvGraphicFramePr>
        <p:xfrm>
          <a:off x="5430456" y="1386419"/>
          <a:ext cx="2736850" cy="1073150"/>
        </p:xfrm>
        <a:graphic>
          <a:graphicData uri="http://schemas.openxmlformats.org/presentationml/2006/ole">
            <mc:AlternateContent xmlns:mc="http://schemas.openxmlformats.org/markup-compatibility/2006">
              <mc:Choice xmlns:v="urn:schemas-microsoft-com:vml" Requires="v">
                <p:oleObj spid="_x0000_s56368" name="Equation" r:id="rId3" imgW="1066680" imgH="431640" progId="Equation.DSMT4">
                  <p:embed/>
                </p:oleObj>
              </mc:Choice>
              <mc:Fallback>
                <p:oleObj name="Equation" r:id="rId3" imgW="1066680" imgH="431640" progId="Equation.DSMT4">
                  <p:embed/>
                  <p:pic>
                    <p:nvPicPr>
                      <p:cNvPr id="229385" name="Object 9">
                        <a:extLst>
                          <a:ext uri="{FF2B5EF4-FFF2-40B4-BE49-F238E27FC236}">
                            <a16:creationId xmlns:a16="http://schemas.microsoft.com/office/drawing/2014/main" id="{82C8F1C0-6BC6-4487-98FB-C080BC5565C7}"/>
                          </a:ext>
                        </a:extLst>
                      </p:cNvPr>
                      <p:cNvPicPr>
                        <a:picLocks noChangeAspect="1" noChangeArrowheads="1"/>
                      </p:cNvPicPr>
                      <p:nvPr/>
                    </p:nvPicPr>
                    <p:blipFill>
                      <a:blip r:embed="rId4"/>
                      <a:srcRect/>
                      <a:stretch>
                        <a:fillRect/>
                      </a:stretch>
                    </p:blipFill>
                    <p:spPr bwMode="auto">
                      <a:xfrm>
                        <a:off x="5430456" y="1386419"/>
                        <a:ext cx="2736850"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6" name="Object 10">
            <a:extLst>
              <a:ext uri="{FF2B5EF4-FFF2-40B4-BE49-F238E27FC236}">
                <a16:creationId xmlns:a16="http://schemas.microsoft.com/office/drawing/2014/main" id="{2C7E879E-85AF-47A4-BBE2-3B05C4F6823D}"/>
              </a:ext>
            </a:extLst>
          </p:cNvPr>
          <p:cNvGraphicFramePr>
            <a:graphicFrameLocks noChangeAspect="1"/>
          </p:cNvGraphicFramePr>
          <p:nvPr>
            <p:extLst>
              <p:ext uri="{D42A27DB-BD31-4B8C-83A1-F6EECF244321}">
                <p14:modId xmlns:p14="http://schemas.microsoft.com/office/powerpoint/2010/main" val="1201415940"/>
              </p:ext>
            </p:extLst>
          </p:nvPr>
        </p:nvGraphicFramePr>
        <p:xfrm>
          <a:off x="2816957" y="3700760"/>
          <a:ext cx="2022475" cy="1074737"/>
        </p:xfrm>
        <a:graphic>
          <a:graphicData uri="http://schemas.openxmlformats.org/presentationml/2006/ole">
            <mc:AlternateContent xmlns:mc="http://schemas.openxmlformats.org/markup-compatibility/2006">
              <mc:Choice xmlns:v="urn:schemas-microsoft-com:vml" Requires="v">
                <p:oleObj spid="_x0000_s56369" name="Equation" r:id="rId5" imgW="787320" imgH="431640" progId="Equation.DSMT4">
                  <p:embed/>
                </p:oleObj>
              </mc:Choice>
              <mc:Fallback>
                <p:oleObj name="Equation" r:id="rId5" imgW="787320" imgH="431640" progId="Equation.DSMT4">
                  <p:embed/>
                  <p:pic>
                    <p:nvPicPr>
                      <p:cNvPr id="229386" name="Object 10">
                        <a:extLst>
                          <a:ext uri="{FF2B5EF4-FFF2-40B4-BE49-F238E27FC236}">
                            <a16:creationId xmlns:a16="http://schemas.microsoft.com/office/drawing/2014/main" id="{2C7E879E-85AF-47A4-BBE2-3B05C4F6823D}"/>
                          </a:ext>
                        </a:extLst>
                      </p:cNvPr>
                      <p:cNvPicPr>
                        <a:picLocks noChangeAspect="1" noChangeArrowheads="1"/>
                      </p:cNvPicPr>
                      <p:nvPr/>
                    </p:nvPicPr>
                    <p:blipFill>
                      <a:blip r:embed="rId6"/>
                      <a:srcRect/>
                      <a:stretch>
                        <a:fillRect/>
                      </a:stretch>
                    </p:blipFill>
                    <p:spPr bwMode="auto">
                      <a:xfrm>
                        <a:off x="2816957" y="3700760"/>
                        <a:ext cx="2022475" cy="10747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7" name="Text Box 11">
            <a:extLst>
              <a:ext uri="{FF2B5EF4-FFF2-40B4-BE49-F238E27FC236}">
                <a16:creationId xmlns:a16="http://schemas.microsoft.com/office/drawing/2014/main" id="{FD82650D-3A3C-44DD-9CAE-3C363B7445B2}"/>
              </a:ext>
            </a:extLst>
          </p:cNvPr>
          <p:cNvSpPr txBox="1">
            <a:spLocks noChangeArrowheads="1"/>
          </p:cNvSpPr>
          <p:nvPr/>
        </p:nvSpPr>
        <p:spPr bwMode="auto">
          <a:xfrm>
            <a:off x="277812" y="235743"/>
            <a:ext cx="412115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FFFFFF"/>
              </a:buClr>
              <a:buSzPct val="80000"/>
              <a:buFont typeface="Wingdings" panose="05000000000000000000" pitchFamily="2" charset="2"/>
              <a:buChar char="l"/>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并联电感的分流</a:t>
            </a:r>
          </a:p>
        </p:txBody>
      </p:sp>
      <p:grpSp>
        <p:nvGrpSpPr>
          <p:cNvPr id="46086" name="Group 15">
            <a:extLst>
              <a:ext uri="{FF2B5EF4-FFF2-40B4-BE49-F238E27FC236}">
                <a16:creationId xmlns:a16="http://schemas.microsoft.com/office/drawing/2014/main" id="{9F461DCF-1687-4FA4-A226-072DCA3E0481}"/>
              </a:ext>
            </a:extLst>
          </p:cNvPr>
          <p:cNvGrpSpPr>
            <a:grpSpLocks/>
          </p:cNvGrpSpPr>
          <p:nvPr/>
        </p:nvGrpSpPr>
        <p:grpSpPr bwMode="auto">
          <a:xfrm>
            <a:off x="3399570" y="1170519"/>
            <a:ext cx="1512887" cy="2089150"/>
            <a:chOff x="4377" y="754"/>
            <a:chExt cx="953" cy="1316"/>
          </a:xfrm>
        </p:grpSpPr>
        <p:sp>
          <p:nvSpPr>
            <p:cNvPr id="46118" name="Line 16">
              <a:extLst>
                <a:ext uri="{FF2B5EF4-FFF2-40B4-BE49-F238E27FC236}">
                  <a16:creationId xmlns:a16="http://schemas.microsoft.com/office/drawing/2014/main" id="{4642BA86-65AC-4819-8D4D-5D6FAAC8A78D}"/>
                </a:ext>
              </a:extLst>
            </p:cNvPr>
            <p:cNvSpPr>
              <a:spLocks noChangeShapeType="1"/>
            </p:cNvSpPr>
            <p:nvPr/>
          </p:nvSpPr>
          <p:spPr bwMode="auto">
            <a:xfrm>
              <a:off x="4558" y="800"/>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9" name="Line 17">
              <a:extLst>
                <a:ext uri="{FF2B5EF4-FFF2-40B4-BE49-F238E27FC236}">
                  <a16:creationId xmlns:a16="http://schemas.microsoft.com/office/drawing/2014/main" id="{86C816DC-66B9-4F36-AC90-72E6A50FAD2C}"/>
                </a:ext>
              </a:extLst>
            </p:cNvPr>
            <p:cNvSpPr>
              <a:spLocks noChangeShapeType="1"/>
            </p:cNvSpPr>
            <p:nvPr/>
          </p:nvSpPr>
          <p:spPr bwMode="auto">
            <a:xfrm>
              <a:off x="4558" y="2024"/>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0" name="Line 18">
              <a:extLst>
                <a:ext uri="{FF2B5EF4-FFF2-40B4-BE49-F238E27FC236}">
                  <a16:creationId xmlns:a16="http://schemas.microsoft.com/office/drawing/2014/main" id="{E51A4B35-8CC1-4074-B64C-B2D339024BC7}"/>
                </a:ext>
              </a:extLst>
            </p:cNvPr>
            <p:cNvSpPr>
              <a:spLocks noChangeShapeType="1"/>
            </p:cNvSpPr>
            <p:nvPr/>
          </p:nvSpPr>
          <p:spPr bwMode="auto">
            <a:xfrm flipH="1">
              <a:off x="5238"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1" name="Line 19">
              <a:extLst>
                <a:ext uri="{FF2B5EF4-FFF2-40B4-BE49-F238E27FC236}">
                  <a16:creationId xmlns:a16="http://schemas.microsoft.com/office/drawing/2014/main" id="{D512B15B-3E7B-4728-BB33-9D19D31654CA}"/>
                </a:ext>
              </a:extLst>
            </p:cNvPr>
            <p:cNvSpPr>
              <a:spLocks noChangeShapeType="1"/>
            </p:cNvSpPr>
            <p:nvPr/>
          </p:nvSpPr>
          <p:spPr bwMode="auto">
            <a:xfrm flipH="1" flipV="1">
              <a:off x="5238"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2" name="Oval 20" descr="斜纹布">
              <a:extLst>
                <a:ext uri="{FF2B5EF4-FFF2-40B4-BE49-F238E27FC236}">
                  <a16:creationId xmlns:a16="http://schemas.microsoft.com/office/drawing/2014/main" id="{B871B389-78ED-4A76-9A4B-71E2AE9F88D2}"/>
                </a:ext>
              </a:extLst>
            </p:cNvPr>
            <p:cNvSpPr>
              <a:spLocks noChangeArrowheads="1"/>
            </p:cNvSpPr>
            <p:nvPr/>
          </p:nvSpPr>
          <p:spPr bwMode="auto">
            <a:xfrm>
              <a:off x="4468"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123" name="Text Box 21" descr="斜纹布">
              <a:extLst>
                <a:ext uri="{FF2B5EF4-FFF2-40B4-BE49-F238E27FC236}">
                  <a16:creationId xmlns:a16="http://schemas.microsoft.com/office/drawing/2014/main" id="{FC38347D-A1FD-4992-9CC3-C60014677E8E}"/>
                </a:ext>
              </a:extLst>
            </p:cNvPr>
            <p:cNvSpPr txBox="1">
              <a:spLocks noChangeArrowheads="1"/>
            </p:cNvSpPr>
            <p:nvPr/>
          </p:nvSpPr>
          <p:spPr bwMode="auto">
            <a:xfrm>
              <a:off x="4830" y="84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4" name="Text Box 22" descr="斜纹布">
              <a:extLst>
                <a:ext uri="{FF2B5EF4-FFF2-40B4-BE49-F238E27FC236}">
                  <a16:creationId xmlns:a16="http://schemas.microsoft.com/office/drawing/2014/main" id="{A2CA7FE2-9E92-4E68-92B1-C4265276BCBD}"/>
                </a:ext>
              </a:extLst>
            </p:cNvPr>
            <p:cNvSpPr txBox="1">
              <a:spLocks noChangeArrowheads="1"/>
            </p:cNvSpPr>
            <p:nvPr/>
          </p:nvSpPr>
          <p:spPr bwMode="auto">
            <a:xfrm>
              <a:off x="4377"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5" name="Text Box 23" descr="斜纹布">
              <a:extLst>
                <a:ext uri="{FF2B5EF4-FFF2-40B4-BE49-F238E27FC236}">
                  <a16:creationId xmlns:a16="http://schemas.microsoft.com/office/drawing/2014/main" id="{FFF0AF64-5920-4156-8584-4316F850BC78}"/>
                </a:ext>
              </a:extLst>
            </p:cNvPr>
            <p:cNvSpPr txBox="1">
              <a:spLocks noChangeArrowheads="1"/>
            </p:cNvSpPr>
            <p:nvPr/>
          </p:nvSpPr>
          <p:spPr bwMode="auto">
            <a:xfrm>
              <a:off x="4468"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126" name="Text Box 24" descr="斜纹布">
              <a:extLst>
                <a:ext uri="{FF2B5EF4-FFF2-40B4-BE49-F238E27FC236}">
                  <a16:creationId xmlns:a16="http://schemas.microsoft.com/office/drawing/2014/main" id="{7AC3DAFA-3D9A-44A3-A19D-1A7E7372CA7E}"/>
                </a:ext>
              </a:extLst>
            </p:cNvPr>
            <p:cNvSpPr txBox="1">
              <a:spLocks noChangeArrowheads="1"/>
            </p:cNvSpPr>
            <p:nvPr/>
          </p:nvSpPr>
          <p:spPr bwMode="auto">
            <a:xfrm>
              <a:off x="4468"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127" name="Line 25">
              <a:extLst>
                <a:ext uri="{FF2B5EF4-FFF2-40B4-BE49-F238E27FC236}">
                  <a16:creationId xmlns:a16="http://schemas.microsoft.com/office/drawing/2014/main" id="{6FAC6CC0-C376-49C8-9680-345165DF2432}"/>
                </a:ext>
              </a:extLst>
            </p:cNvPr>
            <p:cNvSpPr>
              <a:spLocks noChangeShapeType="1"/>
            </p:cNvSpPr>
            <p:nvPr/>
          </p:nvSpPr>
          <p:spPr bwMode="auto">
            <a:xfrm>
              <a:off x="5239"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28" name="Text Box 26" descr="斜纹布">
              <a:extLst>
                <a:ext uri="{FF2B5EF4-FFF2-40B4-BE49-F238E27FC236}">
                  <a16:creationId xmlns:a16="http://schemas.microsoft.com/office/drawing/2014/main" id="{C8EE433A-968A-482F-8DE9-E5E433E512E5}"/>
                </a:ext>
              </a:extLst>
            </p:cNvPr>
            <p:cNvSpPr txBox="1">
              <a:spLocks noChangeArrowheads="1"/>
            </p:cNvSpPr>
            <p:nvPr/>
          </p:nvSpPr>
          <p:spPr bwMode="auto">
            <a:xfrm>
              <a:off x="4876"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129" name="Oval 27" descr="斜纹布">
              <a:extLst>
                <a:ext uri="{FF2B5EF4-FFF2-40B4-BE49-F238E27FC236}">
                  <a16:creationId xmlns:a16="http://schemas.microsoft.com/office/drawing/2014/main" id="{BF0CEB76-3674-4B77-8E46-EE57CDB3328C}"/>
                </a:ext>
              </a:extLst>
            </p:cNvPr>
            <p:cNvSpPr>
              <a:spLocks noChangeArrowheads="1"/>
            </p:cNvSpPr>
            <p:nvPr/>
          </p:nvSpPr>
          <p:spPr bwMode="auto">
            <a:xfrm>
              <a:off x="4468"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6130" name="Group 28">
              <a:extLst>
                <a:ext uri="{FF2B5EF4-FFF2-40B4-BE49-F238E27FC236}">
                  <a16:creationId xmlns:a16="http://schemas.microsoft.com/office/drawing/2014/main" id="{84DC68FC-AFEC-4B70-B163-FD86EA0719E5}"/>
                </a:ext>
              </a:extLst>
            </p:cNvPr>
            <p:cNvGrpSpPr>
              <a:grpSpLocks/>
            </p:cNvGrpSpPr>
            <p:nvPr/>
          </p:nvGrpSpPr>
          <p:grpSpPr bwMode="auto">
            <a:xfrm rot="10800000">
              <a:off x="5239" y="1207"/>
              <a:ext cx="90" cy="363"/>
              <a:chOff x="1565" y="2614"/>
              <a:chExt cx="90" cy="486"/>
            </a:xfrm>
          </p:grpSpPr>
          <p:sp>
            <p:nvSpPr>
              <p:cNvPr id="46131" name="Arc 29">
                <a:extLst>
                  <a:ext uri="{FF2B5EF4-FFF2-40B4-BE49-F238E27FC236}">
                    <a16:creationId xmlns:a16="http://schemas.microsoft.com/office/drawing/2014/main" id="{D5CD184D-3790-4CBB-845D-A40CBA56AB85}"/>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2" name="Arc 30">
                <a:extLst>
                  <a:ext uri="{FF2B5EF4-FFF2-40B4-BE49-F238E27FC236}">
                    <a16:creationId xmlns:a16="http://schemas.microsoft.com/office/drawing/2014/main" id="{4E343115-1001-4F0F-99A3-CB70FE0EAE55}"/>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3" name="Arc 31">
                <a:extLst>
                  <a:ext uri="{FF2B5EF4-FFF2-40B4-BE49-F238E27FC236}">
                    <a16:creationId xmlns:a16="http://schemas.microsoft.com/office/drawing/2014/main" id="{1CEC52B4-4E34-4314-A0A2-B4313EFEE85C}"/>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34" name="Arc 32">
                <a:extLst>
                  <a:ext uri="{FF2B5EF4-FFF2-40B4-BE49-F238E27FC236}">
                    <a16:creationId xmlns:a16="http://schemas.microsoft.com/office/drawing/2014/main" id="{562A1105-1AED-4D8F-B80B-2C2F1CB1AE4F}"/>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grpSp>
        <p:nvGrpSpPr>
          <p:cNvPr id="46087" name="Group 33">
            <a:extLst>
              <a:ext uri="{FF2B5EF4-FFF2-40B4-BE49-F238E27FC236}">
                <a16:creationId xmlns:a16="http://schemas.microsoft.com/office/drawing/2014/main" id="{FD4B04B3-EA99-40D6-8794-07B796D6C9D8}"/>
              </a:ext>
            </a:extLst>
          </p:cNvPr>
          <p:cNvGrpSpPr>
            <a:grpSpLocks/>
          </p:cNvGrpSpPr>
          <p:nvPr/>
        </p:nvGrpSpPr>
        <p:grpSpPr bwMode="auto">
          <a:xfrm>
            <a:off x="281256" y="1211382"/>
            <a:ext cx="2449513" cy="2089150"/>
            <a:chOff x="1202" y="754"/>
            <a:chExt cx="1543" cy="1316"/>
          </a:xfrm>
        </p:grpSpPr>
        <p:sp>
          <p:nvSpPr>
            <p:cNvPr id="46089" name="Line 34">
              <a:extLst>
                <a:ext uri="{FF2B5EF4-FFF2-40B4-BE49-F238E27FC236}">
                  <a16:creationId xmlns:a16="http://schemas.microsoft.com/office/drawing/2014/main" id="{C1F9753C-4E92-41FF-8139-490BE9E56EEC}"/>
                </a:ext>
              </a:extLst>
            </p:cNvPr>
            <p:cNvSpPr>
              <a:spLocks noChangeShapeType="1"/>
            </p:cNvSpPr>
            <p:nvPr/>
          </p:nvSpPr>
          <p:spPr bwMode="auto">
            <a:xfrm>
              <a:off x="1383" y="800"/>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0" name="Line 35">
              <a:extLst>
                <a:ext uri="{FF2B5EF4-FFF2-40B4-BE49-F238E27FC236}">
                  <a16:creationId xmlns:a16="http://schemas.microsoft.com/office/drawing/2014/main" id="{04E7F405-5FA1-47EA-BE3F-05055E5E9A87}"/>
                </a:ext>
              </a:extLst>
            </p:cNvPr>
            <p:cNvSpPr>
              <a:spLocks noChangeShapeType="1"/>
            </p:cNvSpPr>
            <p:nvPr/>
          </p:nvSpPr>
          <p:spPr bwMode="auto">
            <a:xfrm>
              <a:off x="1383" y="2024"/>
              <a:ext cx="127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1" name="Line 36">
              <a:extLst>
                <a:ext uri="{FF2B5EF4-FFF2-40B4-BE49-F238E27FC236}">
                  <a16:creationId xmlns:a16="http://schemas.microsoft.com/office/drawing/2014/main" id="{8BC1700A-0284-4694-BB3E-2ED8848FE690}"/>
                </a:ext>
              </a:extLst>
            </p:cNvPr>
            <p:cNvSpPr>
              <a:spLocks noChangeShapeType="1"/>
            </p:cNvSpPr>
            <p:nvPr/>
          </p:nvSpPr>
          <p:spPr bwMode="auto">
            <a:xfrm flipH="1">
              <a:off x="2063" y="799"/>
              <a:ext cx="1" cy="40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2" name="Line 37">
              <a:extLst>
                <a:ext uri="{FF2B5EF4-FFF2-40B4-BE49-F238E27FC236}">
                  <a16:creationId xmlns:a16="http://schemas.microsoft.com/office/drawing/2014/main" id="{B62C3108-14FB-4A91-97C8-9B4D33B55820}"/>
                </a:ext>
              </a:extLst>
            </p:cNvPr>
            <p:cNvSpPr>
              <a:spLocks noChangeShapeType="1"/>
            </p:cNvSpPr>
            <p:nvPr/>
          </p:nvSpPr>
          <p:spPr bwMode="auto">
            <a:xfrm flipH="1" flipV="1">
              <a:off x="2063" y="1571"/>
              <a:ext cx="1" cy="453"/>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3" name="Oval 38" descr="斜纹布">
              <a:extLst>
                <a:ext uri="{FF2B5EF4-FFF2-40B4-BE49-F238E27FC236}">
                  <a16:creationId xmlns:a16="http://schemas.microsoft.com/office/drawing/2014/main" id="{EF975E49-D18D-4DA8-88D2-6ADDF4C87F59}"/>
                </a:ext>
              </a:extLst>
            </p:cNvPr>
            <p:cNvSpPr>
              <a:spLocks noChangeArrowheads="1"/>
            </p:cNvSpPr>
            <p:nvPr/>
          </p:nvSpPr>
          <p:spPr bwMode="auto">
            <a:xfrm>
              <a:off x="1293" y="754"/>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094" name="Text Box 39" descr="斜纹布">
              <a:extLst>
                <a:ext uri="{FF2B5EF4-FFF2-40B4-BE49-F238E27FC236}">
                  <a16:creationId xmlns:a16="http://schemas.microsoft.com/office/drawing/2014/main" id="{68CF0A41-0A50-4AEE-834D-B1BEF9234E8E}"/>
                </a:ext>
              </a:extLst>
            </p:cNvPr>
            <p:cNvSpPr txBox="1">
              <a:spLocks noChangeArrowheads="1"/>
            </p:cNvSpPr>
            <p:nvPr/>
          </p:nvSpPr>
          <p:spPr bwMode="auto">
            <a:xfrm>
              <a:off x="1202" y="120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095" name="Text Box 40" descr="斜纹布">
              <a:extLst>
                <a:ext uri="{FF2B5EF4-FFF2-40B4-BE49-F238E27FC236}">
                  <a16:creationId xmlns:a16="http://schemas.microsoft.com/office/drawing/2014/main" id="{610E49EF-411A-459C-BFF1-DFC3D09ECBC1}"/>
                </a:ext>
              </a:extLst>
            </p:cNvPr>
            <p:cNvSpPr txBox="1">
              <a:spLocks noChangeArrowheads="1"/>
            </p:cNvSpPr>
            <p:nvPr/>
          </p:nvSpPr>
          <p:spPr bwMode="auto">
            <a:xfrm>
              <a:off x="1293" y="75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096" name="Text Box 41" descr="斜纹布">
              <a:extLst>
                <a:ext uri="{FF2B5EF4-FFF2-40B4-BE49-F238E27FC236}">
                  <a16:creationId xmlns:a16="http://schemas.microsoft.com/office/drawing/2014/main" id="{C313D972-B7D8-4DB7-9747-934AFF1B7291}"/>
                </a:ext>
              </a:extLst>
            </p:cNvPr>
            <p:cNvSpPr txBox="1">
              <a:spLocks noChangeArrowheads="1"/>
            </p:cNvSpPr>
            <p:nvPr/>
          </p:nvSpPr>
          <p:spPr bwMode="auto">
            <a:xfrm>
              <a:off x="1293" y="170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6097" name="Line 42">
              <a:extLst>
                <a:ext uri="{FF2B5EF4-FFF2-40B4-BE49-F238E27FC236}">
                  <a16:creationId xmlns:a16="http://schemas.microsoft.com/office/drawing/2014/main" id="{77266CC2-3E5B-416B-A57E-2061B1860022}"/>
                </a:ext>
              </a:extLst>
            </p:cNvPr>
            <p:cNvSpPr>
              <a:spLocks noChangeShapeType="1"/>
            </p:cNvSpPr>
            <p:nvPr/>
          </p:nvSpPr>
          <p:spPr bwMode="auto">
            <a:xfrm>
              <a:off x="206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098" name="Text Box 43" descr="斜纹布">
              <a:extLst>
                <a:ext uri="{FF2B5EF4-FFF2-40B4-BE49-F238E27FC236}">
                  <a16:creationId xmlns:a16="http://schemas.microsoft.com/office/drawing/2014/main" id="{850208F3-5C65-4A57-BDF9-4477DCD23672}"/>
                </a:ext>
              </a:extLst>
            </p:cNvPr>
            <p:cNvSpPr txBox="1">
              <a:spLocks noChangeArrowheads="1"/>
            </p:cNvSpPr>
            <p:nvPr/>
          </p:nvSpPr>
          <p:spPr bwMode="auto">
            <a:xfrm>
              <a:off x="170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6099" name="Oval 44" descr="斜纹布">
              <a:extLst>
                <a:ext uri="{FF2B5EF4-FFF2-40B4-BE49-F238E27FC236}">
                  <a16:creationId xmlns:a16="http://schemas.microsoft.com/office/drawing/2014/main" id="{325B14C4-63AA-4A13-A753-2D0237A31F65}"/>
                </a:ext>
              </a:extLst>
            </p:cNvPr>
            <p:cNvSpPr>
              <a:spLocks noChangeArrowheads="1"/>
            </p:cNvSpPr>
            <p:nvPr/>
          </p:nvSpPr>
          <p:spPr bwMode="auto">
            <a:xfrm>
              <a:off x="1293" y="1978"/>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100" name="Line 45">
              <a:extLst>
                <a:ext uri="{FF2B5EF4-FFF2-40B4-BE49-F238E27FC236}">
                  <a16:creationId xmlns:a16="http://schemas.microsoft.com/office/drawing/2014/main" id="{812474CA-1E40-488B-901F-2B3F9987E869}"/>
                </a:ext>
              </a:extLst>
            </p:cNvPr>
            <p:cNvSpPr>
              <a:spLocks noChangeShapeType="1"/>
            </p:cNvSpPr>
            <p:nvPr/>
          </p:nvSpPr>
          <p:spPr bwMode="auto">
            <a:xfrm flipH="1">
              <a:off x="2653" y="799"/>
              <a:ext cx="1" cy="40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1" name="Line 46">
              <a:extLst>
                <a:ext uri="{FF2B5EF4-FFF2-40B4-BE49-F238E27FC236}">
                  <a16:creationId xmlns:a16="http://schemas.microsoft.com/office/drawing/2014/main" id="{15D616E0-A4A3-4ECF-874E-E53E3C78E337}"/>
                </a:ext>
              </a:extLst>
            </p:cNvPr>
            <p:cNvSpPr>
              <a:spLocks noChangeShapeType="1"/>
            </p:cNvSpPr>
            <p:nvPr/>
          </p:nvSpPr>
          <p:spPr bwMode="auto">
            <a:xfrm flipH="1" flipV="1">
              <a:off x="2653" y="1571"/>
              <a:ext cx="1" cy="4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2" name="Line 47">
              <a:extLst>
                <a:ext uri="{FF2B5EF4-FFF2-40B4-BE49-F238E27FC236}">
                  <a16:creationId xmlns:a16="http://schemas.microsoft.com/office/drawing/2014/main" id="{14EF518C-6547-4E47-86E5-D3B7BF8DCE54}"/>
                </a:ext>
              </a:extLst>
            </p:cNvPr>
            <p:cNvSpPr>
              <a:spLocks noChangeShapeType="1"/>
            </p:cNvSpPr>
            <p:nvPr/>
          </p:nvSpPr>
          <p:spPr bwMode="auto">
            <a:xfrm>
              <a:off x="2654" y="890"/>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3" name="Text Box 48" descr="斜纹布">
              <a:extLst>
                <a:ext uri="{FF2B5EF4-FFF2-40B4-BE49-F238E27FC236}">
                  <a16:creationId xmlns:a16="http://schemas.microsoft.com/office/drawing/2014/main" id="{51AE33DA-740B-42B4-9775-87D5A0734B06}"/>
                </a:ext>
              </a:extLst>
            </p:cNvPr>
            <p:cNvSpPr txBox="1">
              <a:spLocks noChangeArrowheads="1"/>
            </p:cNvSpPr>
            <p:nvPr/>
          </p:nvSpPr>
          <p:spPr bwMode="auto">
            <a:xfrm>
              <a:off x="2291" y="1253"/>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6104" name="Text Box 49" descr="斜纹布">
              <a:extLst>
                <a:ext uri="{FF2B5EF4-FFF2-40B4-BE49-F238E27FC236}">
                  <a16:creationId xmlns:a16="http://schemas.microsoft.com/office/drawing/2014/main" id="{08713838-AE9D-48B0-B4A0-73EAE886174F}"/>
                </a:ext>
              </a:extLst>
            </p:cNvPr>
            <p:cNvSpPr txBox="1">
              <a:spLocks noChangeArrowheads="1"/>
            </p:cNvSpPr>
            <p:nvPr/>
          </p:nvSpPr>
          <p:spPr bwMode="auto">
            <a:xfrm>
              <a:off x="229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6105" name="Text Box 50" descr="斜纹布">
              <a:extLst>
                <a:ext uri="{FF2B5EF4-FFF2-40B4-BE49-F238E27FC236}">
                  <a16:creationId xmlns:a16="http://schemas.microsoft.com/office/drawing/2014/main" id="{7509E666-4520-418E-9FA1-C2B42666609E}"/>
                </a:ext>
              </a:extLst>
            </p:cNvPr>
            <p:cNvSpPr txBox="1">
              <a:spLocks noChangeArrowheads="1"/>
            </p:cNvSpPr>
            <p:nvPr/>
          </p:nvSpPr>
          <p:spPr bwMode="auto">
            <a:xfrm>
              <a:off x="1701" y="799"/>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grpSp>
          <p:nvGrpSpPr>
            <p:cNvPr id="46106" name="Group 51">
              <a:extLst>
                <a:ext uri="{FF2B5EF4-FFF2-40B4-BE49-F238E27FC236}">
                  <a16:creationId xmlns:a16="http://schemas.microsoft.com/office/drawing/2014/main" id="{90BEF166-A19E-4F1C-BF01-F813092D30A7}"/>
                </a:ext>
              </a:extLst>
            </p:cNvPr>
            <p:cNvGrpSpPr>
              <a:grpSpLocks/>
            </p:cNvGrpSpPr>
            <p:nvPr/>
          </p:nvGrpSpPr>
          <p:grpSpPr bwMode="auto">
            <a:xfrm rot="10800000">
              <a:off x="2654" y="1207"/>
              <a:ext cx="90" cy="363"/>
              <a:chOff x="1565" y="2614"/>
              <a:chExt cx="90" cy="486"/>
            </a:xfrm>
          </p:grpSpPr>
          <p:sp>
            <p:nvSpPr>
              <p:cNvPr id="46114" name="Arc 52">
                <a:extLst>
                  <a:ext uri="{FF2B5EF4-FFF2-40B4-BE49-F238E27FC236}">
                    <a16:creationId xmlns:a16="http://schemas.microsoft.com/office/drawing/2014/main" id="{BACA9E61-9597-4E9E-AF78-B726615F0C30}"/>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5" name="Arc 53">
                <a:extLst>
                  <a:ext uri="{FF2B5EF4-FFF2-40B4-BE49-F238E27FC236}">
                    <a16:creationId xmlns:a16="http://schemas.microsoft.com/office/drawing/2014/main" id="{AA565DB2-9C68-4A07-967E-EC4A8D3EED63}"/>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6" name="Arc 54">
                <a:extLst>
                  <a:ext uri="{FF2B5EF4-FFF2-40B4-BE49-F238E27FC236}">
                    <a16:creationId xmlns:a16="http://schemas.microsoft.com/office/drawing/2014/main" id="{366CC576-1203-4062-91FB-C45887FFD6AA}"/>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7" name="Arc 55">
                <a:extLst>
                  <a:ext uri="{FF2B5EF4-FFF2-40B4-BE49-F238E27FC236}">
                    <a16:creationId xmlns:a16="http://schemas.microsoft.com/office/drawing/2014/main" id="{A8531BAA-C8AB-4220-8110-2460EBA0E689}"/>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6107" name="Group 56">
              <a:extLst>
                <a:ext uri="{FF2B5EF4-FFF2-40B4-BE49-F238E27FC236}">
                  <a16:creationId xmlns:a16="http://schemas.microsoft.com/office/drawing/2014/main" id="{DFB0D984-1D65-4A31-B858-0B1996693D5A}"/>
                </a:ext>
              </a:extLst>
            </p:cNvPr>
            <p:cNvGrpSpPr>
              <a:grpSpLocks/>
            </p:cNvGrpSpPr>
            <p:nvPr/>
          </p:nvGrpSpPr>
          <p:grpSpPr bwMode="auto">
            <a:xfrm rot="10800000">
              <a:off x="2064" y="1207"/>
              <a:ext cx="90" cy="363"/>
              <a:chOff x="1565" y="2614"/>
              <a:chExt cx="90" cy="486"/>
            </a:xfrm>
          </p:grpSpPr>
          <p:sp>
            <p:nvSpPr>
              <p:cNvPr id="46110" name="Arc 57">
                <a:extLst>
                  <a:ext uri="{FF2B5EF4-FFF2-40B4-BE49-F238E27FC236}">
                    <a16:creationId xmlns:a16="http://schemas.microsoft.com/office/drawing/2014/main" id="{AEA8A954-67E3-44F7-947A-FF96A0BF81CA}"/>
                  </a:ext>
                </a:extLst>
              </p:cNvPr>
              <p:cNvSpPr>
                <a:spLocks/>
              </p:cNvSpPr>
              <p:nvPr/>
            </p:nvSpPr>
            <p:spPr bwMode="auto">
              <a:xfrm flipH="1" flipV="1">
                <a:off x="1565" y="2860"/>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1" name="Arc 58">
                <a:extLst>
                  <a:ext uri="{FF2B5EF4-FFF2-40B4-BE49-F238E27FC236}">
                    <a16:creationId xmlns:a16="http://schemas.microsoft.com/office/drawing/2014/main" id="{0B83D8C9-23D3-4EA6-B848-9DC4D6E5AC2A}"/>
                  </a:ext>
                </a:extLst>
              </p:cNvPr>
              <p:cNvSpPr>
                <a:spLocks/>
              </p:cNvSpPr>
              <p:nvPr/>
            </p:nvSpPr>
            <p:spPr bwMode="auto">
              <a:xfrm flipH="1" flipV="1">
                <a:off x="1565" y="2737"/>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2" name="Arc 59">
                <a:extLst>
                  <a:ext uri="{FF2B5EF4-FFF2-40B4-BE49-F238E27FC236}">
                    <a16:creationId xmlns:a16="http://schemas.microsoft.com/office/drawing/2014/main" id="{8D72F471-458C-4D6A-9CB6-D98F77B677C0}"/>
                  </a:ext>
                </a:extLst>
              </p:cNvPr>
              <p:cNvSpPr>
                <a:spLocks/>
              </p:cNvSpPr>
              <p:nvPr/>
            </p:nvSpPr>
            <p:spPr bwMode="auto">
              <a:xfrm flipH="1" flipV="1">
                <a:off x="1565" y="261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13" name="Arc 60">
                <a:extLst>
                  <a:ext uri="{FF2B5EF4-FFF2-40B4-BE49-F238E27FC236}">
                    <a16:creationId xmlns:a16="http://schemas.microsoft.com/office/drawing/2014/main" id="{40C9C54E-4E97-4971-B67C-AB60DD236DAD}"/>
                  </a:ext>
                </a:extLst>
              </p:cNvPr>
              <p:cNvSpPr>
                <a:spLocks/>
              </p:cNvSpPr>
              <p:nvPr/>
            </p:nvSpPr>
            <p:spPr bwMode="auto">
              <a:xfrm flipH="1" flipV="1">
                <a:off x="1565" y="2984"/>
                <a:ext cx="90" cy="116"/>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6108" name="Line 61">
              <a:extLst>
                <a:ext uri="{FF2B5EF4-FFF2-40B4-BE49-F238E27FC236}">
                  <a16:creationId xmlns:a16="http://schemas.microsoft.com/office/drawing/2014/main" id="{D8069FB2-CCB5-4574-A24C-9B0C436A4642}"/>
                </a:ext>
              </a:extLst>
            </p:cNvPr>
            <p:cNvSpPr>
              <a:spLocks noChangeShapeType="1"/>
            </p:cNvSpPr>
            <p:nvPr/>
          </p:nvSpPr>
          <p:spPr bwMode="auto">
            <a:xfrm>
              <a:off x="1565" y="799"/>
              <a:ext cx="22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6109" name="Text Box 62" descr="斜纹布">
              <a:extLst>
                <a:ext uri="{FF2B5EF4-FFF2-40B4-BE49-F238E27FC236}">
                  <a16:creationId xmlns:a16="http://schemas.microsoft.com/office/drawing/2014/main" id="{77C46154-97BA-4882-A0E2-AE938BDCFC90}"/>
                </a:ext>
              </a:extLst>
            </p:cNvPr>
            <p:cNvSpPr txBox="1">
              <a:spLocks noChangeArrowheads="1"/>
            </p:cNvSpPr>
            <p:nvPr/>
          </p:nvSpPr>
          <p:spPr bwMode="auto">
            <a:xfrm>
              <a:off x="1383" y="75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29439" name="AutoShape 63">
            <a:extLst>
              <a:ext uri="{FF2B5EF4-FFF2-40B4-BE49-F238E27FC236}">
                <a16:creationId xmlns:a16="http://schemas.microsoft.com/office/drawing/2014/main" id="{A7BC9F47-85F8-4B63-9514-8A48303A30EE}"/>
              </a:ext>
            </a:extLst>
          </p:cNvPr>
          <p:cNvSpPr>
            <a:spLocks noChangeArrowheads="1"/>
          </p:cNvSpPr>
          <p:nvPr/>
        </p:nvSpPr>
        <p:spPr bwMode="auto">
          <a:xfrm>
            <a:off x="1195387" y="5170607"/>
            <a:ext cx="2286000" cy="1439863"/>
          </a:xfrm>
          <a:prstGeom prst="wedgeRoundRectCallout">
            <a:avLst>
              <a:gd name="adj1" fmla="val -27296"/>
              <a:gd name="adj2" fmla="val -86233"/>
              <a:gd name="adj3" fmla="val 16667"/>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类似于电阻并联的分流公式</a:t>
            </a:r>
          </a:p>
        </p:txBody>
      </p:sp>
      <p:graphicFrame>
        <p:nvGraphicFramePr>
          <p:cNvPr id="55" name="Object 9">
            <a:extLst>
              <a:ext uri="{FF2B5EF4-FFF2-40B4-BE49-F238E27FC236}">
                <a16:creationId xmlns:a16="http://schemas.microsoft.com/office/drawing/2014/main" id="{A9CAE88F-1C3E-4E89-8FFD-56A2554C8FA1}"/>
              </a:ext>
            </a:extLst>
          </p:cNvPr>
          <p:cNvGraphicFramePr>
            <a:graphicFrameLocks noChangeAspect="1"/>
          </p:cNvGraphicFramePr>
          <p:nvPr>
            <p:extLst>
              <p:ext uri="{D42A27DB-BD31-4B8C-83A1-F6EECF244321}">
                <p14:modId xmlns:p14="http://schemas.microsoft.com/office/powerpoint/2010/main" val="4018242262"/>
              </p:ext>
            </p:extLst>
          </p:nvPr>
        </p:nvGraphicFramePr>
        <p:xfrm>
          <a:off x="522288" y="3651369"/>
          <a:ext cx="1987550" cy="1073150"/>
        </p:xfrm>
        <a:graphic>
          <a:graphicData uri="http://schemas.openxmlformats.org/presentationml/2006/ole">
            <mc:AlternateContent xmlns:mc="http://schemas.openxmlformats.org/markup-compatibility/2006">
              <mc:Choice xmlns:v="urn:schemas-microsoft-com:vml" Requires="v">
                <p:oleObj spid="_x0000_s56370" name="Equation" r:id="rId7" imgW="774360" imgH="431640" progId="Equation.DSMT4">
                  <p:embed/>
                </p:oleObj>
              </mc:Choice>
              <mc:Fallback>
                <p:oleObj name="Equation" r:id="rId7" imgW="774360" imgH="431640" progId="Equation.DSMT4">
                  <p:embed/>
                  <p:pic>
                    <p:nvPicPr>
                      <p:cNvPr id="229385" name="Object 9">
                        <a:extLst>
                          <a:ext uri="{FF2B5EF4-FFF2-40B4-BE49-F238E27FC236}">
                            <a16:creationId xmlns:a16="http://schemas.microsoft.com/office/drawing/2014/main" id="{82C8F1C0-6BC6-4487-98FB-C080BC5565C7}"/>
                          </a:ext>
                        </a:extLst>
                      </p:cNvPr>
                      <p:cNvPicPr>
                        <a:picLocks noChangeAspect="1" noChangeArrowheads="1"/>
                      </p:cNvPicPr>
                      <p:nvPr/>
                    </p:nvPicPr>
                    <p:blipFill>
                      <a:blip r:embed="rId8"/>
                      <a:srcRect/>
                      <a:stretch>
                        <a:fillRect/>
                      </a:stretch>
                    </p:blipFill>
                    <p:spPr bwMode="auto">
                      <a:xfrm>
                        <a:off x="522288" y="3651369"/>
                        <a:ext cx="1987550"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10">
            <a:extLst>
              <a:ext uri="{FF2B5EF4-FFF2-40B4-BE49-F238E27FC236}">
                <a16:creationId xmlns:a16="http://schemas.microsoft.com/office/drawing/2014/main" id="{C0D3CD6B-BED0-4340-A46D-AF255719639C}"/>
              </a:ext>
            </a:extLst>
          </p:cNvPr>
          <p:cNvGraphicFramePr>
            <a:graphicFrameLocks noChangeAspect="1"/>
          </p:cNvGraphicFramePr>
          <p:nvPr>
            <p:extLst>
              <p:ext uri="{D42A27DB-BD31-4B8C-83A1-F6EECF244321}">
                <p14:modId xmlns:p14="http://schemas.microsoft.com/office/powerpoint/2010/main" val="4291250557"/>
              </p:ext>
            </p:extLst>
          </p:nvPr>
        </p:nvGraphicFramePr>
        <p:xfrm>
          <a:off x="5603144" y="3989595"/>
          <a:ext cx="3257961" cy="1469847"/>
        </p:xfrm>
        <a:graphic>
          <a:graphicData uri="http://schemas.openxmlformats.org/presentationml/2006/ole">
            <mc:AlternateContent xmlns:mc="http://schemas.openxmlformats.org/markup-compatibility/2006">
              <mc:Choice xmlns:v="urn:schemas-microsoft-com:vml" Requires="v">
                <p:oleObj spid="_x0000_s56371" name="Equation" r:id="rId9" imgW="1523880" imgH="711000" progId="Equation.DSMT4">
                  <p:embed/>
                </p:oleObj>
              </mc:Choice>
              <mc:Fallback>
                <p:oleObj name="Equation" r:id="rId9" imgW="1523880" imgH="711000" progId="Equation.DSMT4">
                  <p:embed/>
                  <p:pic>
                    <p:nvPicPr>
                      <p:cNvPr id="229386" name="Object 10">
                        <a:extLst>
                          <a:ext uri="{FF2B5EF4-FFF2-40B4-BE49-F238E27FC236}">
                            <a16:creationId xmlns:a16="http://schemas.microsoft.com/office/drawing/2014/main" id="{2C7E879E-85AF-47A4-BBE2-3B05C4F6823D}"/>
                          </a:ext>
                        </a:extLst>
                      </p:cNvPr>
                      <p:cNvPicPr>
                        <a:picLocks noChangeAspect="1" noChangeArrowheads="1"/>
                      </p:cNvPicPr>
                      <p:nvPr/>
                    </p:nvPicPr>
                    <p:blipFill>
                      <a:blip r:embed="rId10"/>
                      <a:srcRect/>
                      <a:stretch>
                        <a:fillRect/>
                      </a:stretch>
                    </p:blipFill>
                    <p:spPr bwMode="auto">
                      <a:xfrm>
                        <a:off x="5603144" y="3989595"/>
                        <a:ext cx="3257961" cy="1469847"/>
                      </a:xfrm>
                      <a:prstGeom prst="rect">
                        <a:avLst/>
                      </a:prstGeom>
                      <a:noFill/>
                      <a:ln>
                        <a:noFill/>
                      </a:ln>
                      <a:effectLst/>
                      <a:extLst/>
                    </p:spPr>
                  </p:pic>
                </p:oleObj>
              </mc:Fallback>
            </mc:AlternateContent>
          </a:graphicData>
        </a:graphic>
      </p:graphicFrame>
      <p:cxnSp>
        <p:nvCxnSpPr>
          <p:cNvPr id="57" name="直接连接符 56">
            <a:extLst>
              <a:ext uri="{FF2B5EF4-FFF2-40B4-BE49-F238E27FC236}">
                <a16:creationId xmlns:a16="http://schemas.microsoft.com/office/drawing/2014/main" id="{A93C87AE-BD3C-40BA-97A7-5BBDB04F8B99}"/>
              </a:ext>
            </a:extLst>
          </p:cNvPr>
          <p:cNvCxnSpPr>
            <a:cxnSpLocks/>
          </p:cNvCxnSpPr>
          <p:nvPr/>
        </p:nvCxnSpPr>
        <p:spPr bwMode="auto">
          <a:xfrm>
            <a:off x="5257800" y="578976"/>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8" name="Text Box 9">
            <a:extLst>
              <a:ext uri="{FF2B5EF4-FFF2-40B4-BE49-F238E27FC236}">
                <a16:creationId xmlns:a16="http://schemas.microsoft.com/office/drawing/2014/main" id="{71BF385A-8AA3-4553-9100-7AF69E12A193}"/>
              </a:ext>
            </a:extLst>
          </p:cNvPr>
          <p:cNvSpPr txBox="1">
            <a:spLocks noChangeArrowheads="1"/>
          </p:cNvSpPr>
          <p:nvPr/>
        </p:nvSpPr>
        <p:spPr bwMode="auto">
          <a:xfrm>
            <a:off x="5465380" y="728033"/>
            <a:ext cx="3526219" cy="5847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aphicFrame>
        <p:nvGraphicFramePr>
          <p:cNvPr id="60" name="Object 10">
            <a:extLst>
              <a:ext uri="{FF2B5EF4-FFF2-40B4-BE49-F238E27FC236}">
                <a16:creationId xmlns:a16="http://schemas.microsoft.com/office/drawing/2014/main" id="{9E54AC64-573D-48A6-B200-2B4AAD128C0B}"/>
              </a:ext>
            </a:extLst>
          </p:cNvPr>
          <p:cNvGraphicFramePr>
            <a:graphicFrameLocks noChangeAspect="1"/>
          </p:cNvGraphicFramePr>
          <p:nvPr>
            <p:extLst>
              <p:ext uri="{D42A27DB-BD31-4B8C-83A1-F6EECF244321}">
                <p14:modId xmlns:p14="http://schemas.microsoft.com/office/powerpoint/2010/main" val="2137591366"/>
              </p:ext>
            </p:extLst>
          </p:nvPr>
        </p:nvGraphicFramePr>
        <p:xfrm>
          <a:off x="5477143" y="2495724"/>
          <a:ext cx="2805113" cy="1073150"/>
        </p:xfrm>
        <a:graphic>
          <a:graphicData uri="http://schemas.openxmlformats.org/presentationml/2006/ole">
            <mc:AlternateContent xmlns:mc="http://schemas.openxmlformats.org/markup-compatibility/2006">
              <mc:Choice xmlns:v="urn:schemas-microsoft-com:vml" Requires="v">
                <p:oleObj spid="_x0000_s56372" name="Equation" r:id="rId11" imgW="1091880" imgH="431640" progId="Equation.DSMT4">
                  <p:embed/>
                </p:oleObj>
              </mc:Choice>
              <mc:Fallback>
                <p:oleObj name="Equation" r:id="rId11" imgW="1091880" imgH="431640" progId="Equation.DSMT4">
                  <p:embed/>
                  <p:pic>
                    <p:nvPicPr>
                      <p:cNvPr id="56" name="Object 10">
                        <a:extLst>
                          <a:ext uri="{FF2B5EF4-FFF2-40B4-BE49-F238E27FC236}">
                            <a16:creationId xmlns:a16="http://schemas.microsoft.com/office/drawing/2014/main" id="{C0D3CD6B-BED0-4340-A46D-AF255719639C}"/>
                          </a:ext>
                        </a:extLst>
                      </p:cNvPr>
                      <p:cNvPicPr>
                        <a:picLocks noChangeAspect="1" noChangeArrowheads="1"/>
                      </p:cNvPicPr>
                      <p:nvPr/>
                    </p:nvPicPr>
                    <p:blipFill>
                      <a:blip r:embed="rId12"/>
                      <a:srcRect/>
                      <a:stretch>
                        <a:fillRect/>
                      </a:stretch>
                    </p:blipFill>
                    <p:spPr bwMode="auto">
                      <a:xfrm>
                        <a:off x="5477143" y="2495724"/>
                        <a:ext cx="2805113" cy="1073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94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3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9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3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7" grpId="0"/>
      <p:bldP spid="229439" grpId="0"/>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3" name="Text Box 9">
            <a:extLst>
              <a:ext uri="{FF2B5EF4-FFF2-40B4-BE49-F238E27FC236}">
                <a16:creationId xmlns:a16="http://schemas.microsoft.com/office/drawing/2014/main" id="{FE70118F-9C05-496E-BDBC-C6A6A0542974}"/>
              </a:ext>
            </a:extLst>
          </p:cNvPr>
          <p:cNvSpPr txBox="1">
            <a:spLocks noChangeArrowheads="1"/>
          </p:cNvSpPr>
          <p:nvPr/>
        </p:nvSpPr>
        <p:spPr bwMode="auto">
          <a:xfrm>
            <a:off x="609600" y="914400"/>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电容串并联</a:t>
            </a:r>
          </a:p>
        </p:txBody>
      </p:sp>
      <p:sp>
        <p:nvSpPr>
          <p:cNvPr id="221228" name="Text Box 44">
            <a:extLst>
              <a:ext uri="{FF2B5EF4-FFF2-40B4-BE49-F238E27FC236}">
                <a16:creationId xmlns:a16="http://schemas.microsoft.com/office/drawing/2014/main" id="{0B338624-1660-40B0-BEDA-6781DEFB9BB4}"/>
              </a:ext>
            </a:extLst>
          </p:cNvPr>
          <p:cNvSpPr txBox="1">
            <a:spLocks noChangeArrowheads="1"/>
          </p:cNvSpPr>
          <p:nvPr/>
        </p:nvSpPr>
        <p:spPr bwMode="auto">
          <a:xfrm>
            <a:off x="685800" y="1524000"/>
            <a:ext cx="47244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）电容串联的</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等效电容</a:t>
            </a:r>
            <a:endPar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1229" name="Object 45">
            <a:extLst>
              <a:ext uri="{FF2B5EF4-FFF2-40B4-BE49-F238E27FC236}">
                <a16:creationId xmlns:a16="http://schemas.microsoft.com/office/drawing/2014/main" id="{1A2E6D03-90D8-467F-BD1F-22D8E8E14B16}"/>
              </a:ext>
            </a:extLst>
          </p:cNvPr>
          <p:cNvGraphicFramePr>
            <a:graphicFrameLocks noChangeAspect="1"/>
          </p:cNvGraphicFramePr>
          <p:nvPr>
            <p:extLst>
              <p:ext uri="{D42A27DB-BD31-4B8C-83A1-F6EECF244321}">
                <p14:modId xmlns:p14="http://schemas.microsoft.com/office/powerpoint/2010/main" val="4205201570"/>
              </p:ext>
            </p:extLst>
          </p:nvPr>
        </p:nvGraphicFramePr>
        <p:xfrm>
          <a:off x="1205280" y="4907131"/>
          <a:ext cx="1801813" cy="931863"/>
        </p:xfrm>
        <a:graphic>
          <a:graphicData uri="http://schemas.openxmlformats.org/presentationml/2006/ole">
            <mc:AlternateContent xmlns:mc="http://schemas.openxmlformats.org/markup-compatibility/2006">
              <mc:Choice xmlns:v="urn:schemas-microsoft-com:vml" Requires="v">
                <p:oleObj spid="_x0000_s38052" name="Equation" r:id="rId3" imgW="743092" imgH="399991" progId="Equation.DSMT4">
                  <p:embed/>
                </p:oleObj>
              </mc:Choice>
              <mc:Fallback>
                <p:oleObj name="Equation" r:id="rId3" imgW="743092" imgH="399991"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280" y="4907131"/>
                        <a:ext cx="1801813" cy="931863"/>
                      </a:xfrm>
                      <a:prstGeom prst="rect">
                        <a:avLst/>
                      </a:prstGeom>
                      <a:noFill/>
                      <a:ln>
                        <a:noFill/>
                      </a:ln>
                      <a:effectLst/>
                      <a:extLst/>
                    </p:spPr>
                  </p:pic>
                </p:oleObj>
              </mc:Fallback>
            </mc:AlternateContent>
          </a:graphicData>
        </a:graphic>
      </p:graphicFrame>
      <p:sp>
        <p:nvSpPr>
          <p:cNvPr id="221230" name="AutoShape 46">
            <a:extLst>
              <a:ext uri="{FF2B5EF4-FFF2-40B4-BE49-F238E27FC236}">
                <a16:creationId xmlns:a16="http://schemas.microsoft.com/office/drawing/2014/main" id="{2B79579A-0A6B-4693-9507-849A43939806}"/>
              </a:ext>
            </a:extLst>
          </p:cNvPr>
          <p:cNvSpPr>
            <a:spLocks noChangeArrowheads="1"/>
          </p:cNvSpPr>
          <p:nvPr/>
        </p:nvSpPr>
        <p:spPr bwMode="auto">
          <a:xfrm>
            <a:off x="708758" y="6169548"/>
            <a:ext cx="3284598" cy="493172"/>
          </a:xfrm>
          <a:prstGeom prst="wedgeRectCallout">
            <a:avLst>
              <a:gd name="adj1" fmla="val -9253"/>
              <a:gd name="adj2" fmla="val -124991"/>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类似于电导串联公式</a:t>
            </a:r>
          </a:p>
        </p:txBody>
      </p:sp>
      <p:grpSp>
        <p:nvGrpSpPr>
          <p:cNvPr id="37" name="Group 9">
            <a:extLst>
              <a:ext uri="{FF2B5EF4-FFF2-40B4-BE49-F238E27FC236}">
                <a16:creationId xmlns:a16="http://schemas.microsoft.com/office/drawing/2014/main" id="{58B03428-A829-48BD-B560-8A36746F0326}"/>
              </a:ext>
            </a:extLst>
          </p:cNvPr>
          <p:cNvGrpSpPr>
            <a:grpSpLocks/>
          </p:cNvGrpSpPr>
          <p:nvPr/>
        </p:nvGrpSpPr>
        <p:grpSpPr bwMode="auto">
          <a:xfrm>
            <a:off x="3961020" y="2563869"/>
            <a:ext cx="2016125" cy="2089150"/>
            <a:chOff x="3152" y="651"/>
            <a:chExt cx="1270" cy="1316"/>
          </a:xfrm>
        </p:grpSpPr>
        <p:sp>
          <p:nvSpPr>
            <p:cNvPr id="38" name="Line 10">
              <a:extLst>
                <a:ext uri="{FF2B5EF4-FFF2-40B4-BE49-F238E27FC236}">
                  <a16:creationId xmlns:a16="http://schemas.microsoft.com/office/drawing/2014/main" id="{2B1C28C0-B72F-4DF2-84F9-401E920341FF}"/>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 name="Line 11">
              <a:extLst>
                <a:ext uri="{FF2B5EF4-FFF2-40B4-BE49-F238E27FC236}">
                  <a16:creationId xmlns:a16="http://schemas.microsoft.com/office/drawing/2014/main" id="{F6D7FC07-82E9-4CD4-9892-7587E1D533D3}"/>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0" name="Line 12">
              <a:extLst>
                <a:ext uri="{FF2B5EF4-FFF2-40B4-BE49-F238E27FC236}">
                  <a16:creationId xmlns:a16="http://schemas.microsoft.com/office/drawing/2014/main" id="{7B889F57-5B6B-49BF-B78A-BFB892A3EE07}"/>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 name="Line 13">
              <a:extLst>
                <a:ext uri="{FF2B5EF4-FFF2-40B4-BE49-F238E27FC236}">
                  <a16:creationId xmlns:a16="http://schemas.microsoft.com/office/drawing/2014/main" id="{4F3A9711-8823-40C1-9FDD-FDF07FAB6ABC}"/>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2" name="Group 14">
              <a:extLst>
                <a:ext uri="{FF2B5EF4-FFF2-40B4-BE49-F238E27FC236}">
                  <a16:creationId xmlns:a16="http://schemas.microsoft.com/office/drawing/2014/main" id="{0F514FB5-F037-444C-AA57-D14959D7E42D}"/>
                </a:ext>
              </a:extLst>
            </p:cNvPr>
            <p:cNvGrpSpPr>
              <a:grpSpLocks/>
            </p:cNvGrpSpPr>
            <p:nvPr/>
          </p:nvGrpSpPr>
          <p:grpSpPr bwMode="auto">
            <a:xfrm>
              <a:off x="3878" y="1196"/>
              <a:ext cx="318" cy="90"/>
              <a:chOff x="4059" y="1117"/>
              <a:chExt cx="318" cy="90"/>
            </a:xfrm>
          </p:grpSpPr>
          <p:sp>
            <p:nvSpPr>
              <p:cNvPr id="51" name="Line 15">
                <a:extLst>
                  <a:ext uri="{FF2B5EF4-FFF2-40B4-BE49-F238E27FC236}">
                    <a16:creationId xmlns:a16="http://schemas.microsoft.com/office/drawing/2014/main" id="{72000E1E-35C0-470D-A6BC-66AE28FD0D4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 name="Line 16">
                <a:extLst>
                  <a:ext uri="{FF2B5EF4-FFF2-40B4-BE49-F238E27FC236}">
                    <a16:creationId xmlns:a16="http://schemas.microsoft.com/office/drawing/2014/main" id="{F46743E8-8ECA-4B26-8366-8B8D7A6F0CA4}"/>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3" name="Oval 17" descr="斜纹布">
              <a:extLst>
                <a:ext uri="{FF2B5EF4-FFF2-40B4-BE49-F238E27FC236}">
                  <a16:creationId xmlns:a16="http://schemas.microsoft.com/office/drawing/2014/main" id="{6F8402BD-1642-4476-9A7F-B46E25EC8761}"/>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 name="Text Box 18" descr="斜纹布">
              <a:extLst>
                <a:ext uri="{FF2B5EF4-FFF2-40B4-BE49-F238E27FC236}">
                  <a16:creationId xmlns:a16="http://schemas.microsoft.com/office/drawing/2014/main" id="{6B7F63BB-DAAA-49C2-94E0-88ED19A7F0E4}"/>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5" name="Text Box 19" descr="斜纹布">
              <a:extLst>
                <a:ext uri="{FF2B5EF4-FFF2-40B4-BE49-F238E27FC236}">
                  <a16:creationId xmlns:a16="http://schemas.microsoft.com/office/drawing/2014/main" id="{EFA002D4-6F79-4F49-A471-39C1DB5949CD}"/>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6" name="Text Box 20" descr="斜纹布">
              <a:extLst>
                <a:ext uri="{FF2B5EF4-FFF2-40B4-BE49-F238E27FC236}">
                  <a16:creationId xmlns:a16="http://schemas.microsoft.com/office/drawing/2014/main" id="{FDE02376-DA75-4CD1-8BC5-EF4FA7720843}"/>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7" name="Text Box 21" descr="斜纹布">
              <a:extLst>
                <a:ext uri="{FF2B5EF4-FFF2-40B4-BE49-F238E27FC236}">
                  <a16:creationId xmlns:a16="http://schemas.microsoft.com/office/drawing/2014/main" id="{79473222-8732-415D-8711-A204603C0CD2}"/>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 name="Line 22">
              <a:extLst>
                <a:ext uri="{FF2B5EF4-FFF2-40B4-BE49-F238E27FC236}">
                  <a16:creationId xmlns:a16="http://schemas.microsoft.com/office/drawing/2014/main" id="{FF51D8DD-2E3C-4F6B-962D-94D66F6FE6A3}"/>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9" name="Text Box 23" descr="斜纹布">
              <a:extLst>
                <a:ext uri="{FF2B5EF4-FFF2-40B4-BE49-F238E27FC236}">
                  <a16:creationId xmlns:a16="http://schemas.microsoft.com/office/drawing/2014/main" id="{66C08B38-518D-4671-A930-62097E4B6B97}"/>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 name="Oval 24" descr="斜纹布">
              <a:extLst>
                <a:ext uri="{FF2B5EF4-FFF2-40B4-BE49-F238E27FC236}">
                  <a16:creationId xmlns:a16="http://schemas.microsoft.com/office/drawing/2014/main" id="{07CED9D1-6228-4A25-A33D-1284F3A144F8}"/>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53" name="Group 25">
            <a:extLst>
              <a:ext uri="{FF2B5EF4-FFF2-40B4-BE49-F238E27FC236}">
                <a16:creationId xmlns:a16="http://schemas.microsoft.com/office/drawing/2014/main" id="{31B242D6-923A-4755-BC2B-64F679F1B14E}"/>
              </a:ext>
            </a:extLst>
          </p:cNvPr>
          <p:cNvGrpSpPr>
            <a:grpSpLocks/>
          </p:cNvGrpSpPr>
          <p:nvPr/>
        </p:nvGrpSpPr>
        <p:grpSpPr bwMode="auto">
          <a:xfrm>
            <a:off x="3057526" y="3146976"/>
            <a:ext cx="1223962" cy="576263"/>
            <a:chOff x="3787" y="2886"/>
            <a:chExt cx="771" cy="363"/>
          </a:xfrm>
        </p:grpSpPr>
        <p:sp>
          <p:nvSpPr>
            <p:cNvPr id="54" name="Line 26">
              <a:extLst>
                <a:ext uri="{FF2B5EF4-FFF2-40B4-BE49-F238E27FC236}">
                  <a16:creationId xmlns:a16="http://schemas.microsoft.com/office/drawing/2014/main" id="{937AF49A-9961-45CF-A393-D577711E1C0A}"/>
                </a:ext>
              </a:extLst>
            </p:cNvPr>
            <p:cNvSpPr>
              <a:spLocks noChangeShapeType="1"/>
            </p:cNvSpPr>
            <p:nvPr/>
          </p:nvSpPr>
          <p:spPr bwMode="auto">
            <a:xfrm>
              <a:off x="3877" y="3249"/>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5" name="Text Box 27" descr="斜纹布">
              <a:extLst>
                <a:ext uri="{FF2B5EF4-FFF2-40B4-BE49-F238E27FC236}">
                  <a16:creationId xmlns:a16="http://schemas.microsoft.com/office/drawing/2014/main" id="{B0FD963A-6107-48EF-84AD-9B349373828A}"/>
                </a:ext>
              </a:extLst>
            </p:cNvPr>
            <p:cNvSpPr txBox="1">
              <a:spLocks noChangeArrowheads="1"/>
            </p:cNvSpPr>
            <p:nvPr/>
          </p:nvSpPr>
          <p:spPr bwMode="auto">
            <a:xfrm>
              <a:off x="3787" y="2886"/>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pSp>
        <p:nvGrpSpPr>
          <p:cNvPr id="56" name="Group 31">
            <a:extLst>
              <a:ext uri="{FF2B5EF4-FFF2-40B4-BE49-F238E27FC236}">
                <a16:creationId xmlns:a16="http://schemas.microsoft.com/office/drawing/2014/main" id="{FB410900-82EC-4EC0-9012-1C9B55EEF914}"/>
              </a:ext>
            </a:extLst>
          </p:cNvPr>
          <p:cNvGrpSpPr>
            <a:grpSpLocks/>
          </p:cNvGrpSpPr>
          <p:nvPr/>
        </p:nvGrpSpPr>
        <p:grpSpPr bwMode="auto">
          <a:xfrm>
            <a:off x="609600" y="2153529"/>
            <a:ext cx="2520950" cy="2668587"/>
            <a:chOff x="3515" y="890"/>
            <a:chExt cx="1588" cy="1681"/>
          </a:xfrm>
        </p:grpSpPr>
        <p:sp>
          <p:nvSpPr>
            <p:cNvPr id="57" name="Line 32">
              <a:extLst>
                <a:ext uri="{FF2B5EF4-FFF2-40B4-BE49-F238E27FC236}">
                  <a16:creationId xmlns:a16="http://schemas.microsoft.com/office/drawing/2014/main" id="{FA15C9C4-CCC7-4897-9E69-CED07CA1987F}"/>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8" name="Line 33">
              <a:extLst>
                <a:ext uri="{FF2B5EF4-FFF2-40B4-BE49-F238E27FC236}">
                  <a16:creationId xmlns:a16="http://schemas.microsoft.com/office/drawing/2014/main" id="{BF924DF5-70D4-4E5A-8BC4-F0563F31427F}"/>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9" name="Line 34">
              <a:extLst>
                <a:ext uri="{FF2B5EF4-FFF2-40B4-BE49-F238E27FC236}">
                  <a16:creationId xmlns:a16="http://schemas.microsoft.com/office/drawing/2014/main" id="{9901C395-4109-4CF8-9FC3-4CF3DF2AE4BE}"/>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0" name="Line 35">
              <a:extLst>
                <a:ext uri="{FF2B5EF4-FFF2-40B4-BE49-F238E27FC236}">
                  <a16:creationId xmlns:a16="http://schemas.microsoft.com/office/drawing/2014/main" id="{F2A17956-41B8-48D2-8E1D-CC8C1FCE3394}"/>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61" name="Line 36">
              <a:extLst>
                <a:ext uri="{FF2B5EF4-FFF2-40B4-BE49-F238E27FC236}">
                  <a16:creationId xmlns:a16="http://schemas.microsoft.com/office/drawing/2014/main" id="{9CC68EC5-F6B7-4DA4-A1EF-6D05F5D1231C}"/>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62" name="Group 37">
              <a:extLst>
                <a:ext uri="{FF2B5EF4-FFF2-40B4-BE49-F238E27FC236}">
                  <a16:creationId xmlns:a16="http://schemas.microsoft.com/office/drawing/2014/main" id="{4F2D1C40-4F3C-45C2-A818-282EB869A7BA}"/>
                </a:ext>
              </a:extLst>
            </p:cNvPr>
            <p:cNvGrpSpPr>
              <a:grpSpLocks/>
            </p:cNvGrpSpPr>
            <p:nvPr/>
          </p:nvGrpSpPr>
          <p:grpSpPr bwMode="auto">
            <a:xfrm>
              <a:off x="4377" y="1480"/>
              <a:ext cx="318" cy="90"/>
              <a:chOff x="4059" y="1117"/>
              <a:chExt cx="318" cy="90"/>
            </a:xfrm>
          </p:grpSpPr>
          <p:sp>
            <p:nvSpPr>
              <p:cNvPr id="80" name="Line 38">
                <a:extLst>
                  <a:ext uri="{FF2B5EF4-FFF2-40B4-BE49-F238E27FC236}">
                    <a16:creationId xmlns:a16="http://schemas.microsoft.com/office/drawing/2014/main" id="{281012AE-962E-41D3-B0FC-B46137ADAC89}"/>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81" name="Line 39">
                <a:extLst>
                  <a:ext uri="{FF2B5EF4-FFF2-40B4-BE49-F238E27FC236}">
                    <a16:creationId xmlns:a16="http://schemas.microsoft.com/office/drawing/2014/main" id="{53C6AF04-6F6D-4885-9EE4-24E1A0CAF8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63" name="Group 40">
              <a:extLst>
                <a:ext uri="{FF2B5EF4-FFF2-40B4-BE49-F238E27FC236}">
                  <a16:creationId xmlns:a16="http://schemas.microsoft.com/office/drawing/2014/main" id="{624CCFE0-A847-43AF-86EA-FA3C10E6C88F}"/>
                </a:ext>
              </a:extLst>
            </p:cNvPr>
            <p:cNvGrpSpPr>
              <a:grpSpLocks/>
            </p:cNvGrpSpPr>
            <p:nvPr/>
          </p:nvGrpSpPr>
          <p:grpSpPr bwMode="auto">
            <a:xfrm>
              <a:off x="4377" y="2070"/>
              <a:ext cx="318" cy="90"/>
              <a:chOff x="4059" y="1117"/>
              <a:chExt cx="318" cy="90"/>
            </a:xfrm>
          </p:grpSpPr>
          <p:sp>
            <p:nvSpPr>
              <p:cNvPr id="78" name="Line 41">
                <a:extLst>
                  <a:ext uri="{FF2B5EF4-FFF2-40B4-BE49-F238E27FC236}">
                    <a16:creationId xmlns:a16="http://schemas.microsoft.com/office/drawing/2014/main" id="{4D04C1A1-9D38-4301-918D-3C42AB4AB0BB}"/>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9" name="Line 42">
                <a:extLst>
                  <a:ext uri="{FF2B5EF4-FFF2-40B4-BE49-F238E27FC236}">
                    <a16:creationId xmlns:a16="http://schemas.microsoft.com/office/drawing/2014/main" id="{9C5AC878-F4E1-431B-915B-E17A071277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64" name="Oval 43" descr="斜纹布">
              <a:extLst>
                <a:ext uri="{FF2B5EF4-FFF2-40B4-BE49-F238E27FC236}">
                  <a16:creationId xmlns:a16="http://schemas.microsoft.com/office/drawing/2014/main" id="{FC3946ED-8E5D-47ED-B704-42A9816BEDF6}"/>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5" name="Oval 44" descr="斜纹布">
              <a:extLst>
                <a:ext uri="{FF2B5EF4-FFF2-40B4-BE49-F238E27FC236}">
                  <a16:creationId xmlns:a16="http://schemas.microsoft.com/office/drawing/2014/main" id="{D6381C81-70F6-415C-AB5D-3E50021A41DA}"/>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 name="Text Box 45" descr="斜纹布">
              <a:extLst>
                <a:ext uri="{FF2B5EF4-FFF2-40B4-BE49-F238E27FC236}">
                  <a16:creationId xmlns:a16="http://schemas.microsoft.com/office/drawing/2014/main" id="{C9015E10-DBFD-459A-B15E-BD74A499DAC8}"/>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67" name="Text Box 46" descr="斜纹布">
              <a:extLst>
                <a:ext uri="{FF2B5EF4-FFF2-40B4-BE49-F238E27FC236}">
                  <a16:creationId xmlns:a16="http://schemas.microsoft.com/office/drawing/2014/main" id="{F41A1F74-9AC7-4B5B-B45E-68945CB3DBB2}"/>
                </a:ext>
              </a:extLst>
            </p:cNvPr>
            <p:cNvSpPr txBox="1">
              <a:spLocks noChangeArrowheads="1"/>
            </p:cNvSpPr>
            <p:nvPr/>
          </p:nvSpPr>
          <p:spPr bwMode="auto">
            <a:xfrm>
              <a:off x="3515" y="161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68" name="Text Box 47" descr="斜纹布">
              <a:extLst>
                <a:ext uri="{FF2B5EF4-FFF2-40B4-BE49-F238E27FC236}">
                  <a16:creationId xmlns:a16="http://schemas.microsoft.com/office/drawing/2014/main" id="{AFF4AFAB-3E46-4E9B-8159-A17511F2E82B}"/>
                </a:ext>
              </a:extLst>
            </p:cNvPr>
            <p:cNvSpPr txBox="1">
              <a:spLocks noChangeArrowheads="1"/>
            </p:cNvSpPr>
            <p:nvPr/>
          </p:nvSpPr>
          <p:spPr bwMode="auto">
            <a:xfrm>
              <a:off x="4014"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69" name="Text Box 48" descr="斜纹布">
              <a:extLst>
                <a:ext uri="{FF2B5EF4-FFF2-40B4-BE49-F238E27FC236}">
                  <a16:creationId xmlns:a16="http://schemas.microsoft.com/office/drawing/2014/main" id="{24B0FF01-F5FE-46F0-B5C5-2FB2E90987EB}"/>
                </a:ext>
              </a:extLst>
            </p:cNvPr>
            <p:cNvSpPr txBox="1">
              <a:spLocks noChangeArrowheads="1"/>
            </p:cNvSpPr>
            <p:nvPr/>
          </p:nvSpPr>
          <p:spPr bwMode="auto">
            <a:xfrm>
              <a:off x="396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70" name="Text Box 49" descr="斜纹布">
              <a:extLst>
                <a:ext uri="{FF2B5EF4-FFF2-40B4-BE49-F238E27FC236}">
                  <a16:creationId xmlns:a16="http://schemas.microsoft.com/office/drawing/2014/main" id="{1758ECD8-F154-4E3C-876A-8DBC98DACAA7}"/>
                </a:ext>
              </a:extLst>
            </p:cNvPr>
            <p:cNvSpPr txBox="1">
              <a:spLocks noChangeArrowheads="1"/>
            </p:cNvSpPr>
            <p:nvPr/>
          </p:nvSpPr>
          <p:spPr bwMode="auto">
            <a:xfrm>
              <a:off x="4649"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71" name="Line 50">
              <a:extLst>
                <a:ext uri="{FF2B5EF4-FFF2-40B4-BE49-F238E27FC236}">
                  <a16:creationId xmlns:a16="http://schemas.microsoft.com/office/drawing/2014/main" id="{FC8C26CB-5E1B-403C-85DF-9771302D2DFA}"/>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72" name="Text Box 51" descr="斜纹布">
              <a:extLst>
                <a:ext uri="{FF2B5EF4-FFF2-40B4-BE49-F238E27FC236}">
                  <a16:creationId xmlns:a16="http://schemas.microsoft.com/office/drawing/2014/main" id="{72A97B56-8BF5-4E26-954D-845B81422D02}"/>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3" name="Text Box 52" descr="斜纹布">
              <a:extLst>
                <a:ext uri="{FF2B5EF4-FFF2-40B4-BE49-F238E27FC236}">
                  <a16:creationId xmlns:a16="http://schemas.microsoft.com/office/drawing/2014/main" id="{80950A3B-2E5B-431A-8344-B6A98C8AD7DB}"/>
                </a:ext>
              </a:extLst>
            </p:cNvPr>
            <p:cNvSpPr txBox="1">
              <a:spLocks noChangeArrowheads="1"/>
            </p:cNvSpPr>
            <p:nvPr/>
          </p:nvSpPr>
          <p:spPr bwMode="auto">
            <a:xfrm>
              <a:off x="4694" y="111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4" name="Text Box 53" descr="斜纹布">
              <a:extLst>
                <a:ext uri="{FF2B5EF4-FFF2-40B4-BE49-F238E27FC236}">
                  <a16:creationId xmlns:a16="http://schemas.microsoft.com/office/drawing/2014/main" id="{0F3B4ABE-58F3-4485-8AC0-F7A4D6E19F57}"/>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5" name="Text Box 54" descr="斜纹布">
              <a:extLst>
                <a:ext uri="{FF2B5EF4-FFF2-40B4-BE49-F238E27FC236}">
                  <a16:creationId xmlns:a16="http://schemas.microsoft.com/office/drawing/2014/main" id="{57D6DDC4-B4EA-48B5-913D-67005A0E64A4}"/>
                </a:ext>
              </a:extLst>
            </p:cNvPr>
            <p:cNvSpPr txBox="1">
              <a:spLocks noChangeArrowheads="1"/>
            </p:cNvSpPr>
            <p:nvPr/>
          </p:nvSpPr>
          <p:spPr bwMode="auto">
            <a:xfrm>
              <a:off x="4694" y="156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6" name="Text Box 55" descr="斜纹布">
              <a:extLst>
                <a:ext uri="{FF2B5EF4-FFF2-40B4-BE49-F238E27FC236}">
                  <a16:creationId xmlns:a16="http://schemas.microsoft.com/office/drawing/2014/main" id="{D1AC325D-745B-44C1-8C91-285F3A16075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7" name="Text Box 56" descr="斜纹布">
              <a:extLst>
                <a:ext uri="{FF2B5EF4-FFF2-40B4-BE49-F238E27FC236}">
                  <a16:creationId xmlns:a16="http://schemas.microsoft.com/office/drawing/2014/main" id="{AF0AD1BF-1E2B-44E7-B3BD-6CDD7D14F499}"/>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aphicFrame>
        <p:nvGraphicFramePr>
          <p:cNvPr id="82" name="Object 8">
            <a:extLst>
              <a:ext uri="{FF2B5EF4-FFF2-40B4-BE49-F238E27FC236}">
                <a16:creationId xmlns:a16="http://schemas.microsoft.com/office/drawing/2014/main" id="{AE6912B6-3338-4CA3-8F55-749BC6C1369C}"/>
              </a:ext>
            </a:extLst>
          </p:cNvPr>
          <p:cNvGraphicFramePr>
            <a:graphicFrameLocks noChangeAspect="1"/>
          </p:cNvGraphicFramePr>
          <p:nvPr>
            <p:extLst>
              <p:ext uri="{D42A27DB-BD31-4B8C-83A1-F6EECF244321}">
                <p14:modId xmlns:p14="http://schemas.microsoft.com/office/powerpoint/2010/main" val="691443634"/>
              </p:ext>
            </p:extLst>
          </p:nvPr>
        </p:nvGraphicFramePr>
        <p:xfrm>
          <a:off x="3864318" y="4931149"/>
          <a:ext cx="1857032" cy="894254"/>
        </p:xfrm>
        <a:graphic>
          <a:graphicData uri="http://schemas.openxmlformats.org/presentationml/2006/ole">
            <mc:AlternateContent xmlns:mc="http://schemas.openxmlformats.org/markup-compatibility/2006">
              <mc:Choice xmlns:v="urn:schemas-microsoft-com:vml" Requires="v">
                <p:oleObj spid="_x0000_s38053" name="公式" r:id="rId5" imgW="923933" imgH="466578" progId="Equation.3">
                  <p:embed/>
                </p:oleObj>
              </mc:Choice>
              <mc:Fallback>
                <p:oleObj name="公式" r:id="rId5" imgW="923933" imgH="466578" progId="Equation.3">
                  <p:embed/>
                  <p:pic>
                    <p:nvPicPr>
                      <p:cNvPr id="222216" name="Object 8">
                        <a:extLst>
                          <a:ext uri="{FF2B5EF4-FFF2-40B4-BE49-F238E27FC236}">
                            <a16:creationId xmlns:a16="http://schemas.microsoft.com/office/drawing/2014/main" id="{8E30A462-78F5-4374-9E60-613B8F8D0B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318" y="4931149"/>
                        <a:ext cx="1857032" cy="894254"/>
                      </a:xfrm>
                      <a:prstGeom prst="rect">
                        <a:avLst/>
                      </a:prstGeom>
                      <a:noFill/>
                      <a:ln>
                        <a:noFill/>
                      </a:ln>
                      <a:effectLst/>
                      <a:extLst/>
                    </p:spPr>
                  </p:pic>
                </p:oleObj>
              </mc:Fallback>
            </mc:AlternateContent>
          </a:graphicData>
        </a:graphic>
      </p:graphicFrame>
      <p:graphicFrame>
        <p:nvGraphicFramePr>
          <p:cNvPr id="83" name="Object 36">
            <a:extLst>
              <a:ext uri="{FF2B5EF4-FFF2-40B4-BE49-F238E27FC236}">
                <a16:creationId xmlns:a16="http://schemas.microsoft.com/office/drawing/2014/main" id="{021BA52F-4508-4B6E-A794-34A720BF1DDA}"/>
              </a:ext>
            </a:extLst>
          </p:cNvPr>
          <p:cNvGraphicFramePr>
            <a:graphicFrameLocks noChangeAspect="1"/>
          </p:cNvGraphicFramePr>
          <p:nvPr>
            <p:extLst>
              <p:ext uri="{D42A27DB-BD31-4B8C-83A1-F6EECF244321}">
                <p14:modId xmlns:p14="http://schemas.microsoft.com/office/powerpoint/2010/main" val="3516295655"/>
              </p:ext>
            </p:extLst>
          </p:nvPr>
        </p:nvGraphicFramePr>
        <p:xfrm>
          <a:off x="6400800" y="1343384"/>
          <a:ext cx="2145387" cy="823041"/>
        </p:xfrm>
        <a:graphic>
          <a:graphicData uri="http://schemas.openxmlformats.org/presentationml/2006/ole">
            <mc:AlternateContent xmlns:mc="http://schemas.openxmlformats.org/markup-compatibility/2006">
              <mc:Choice xmlns:v="urn:schemas-microsoft-com:vml" Requires="v">
                <p:oleObj spid="_x0000_s38054" name="公式" r:id="rId7" imgW="1162079" imgH="466578" progId="Equation.3">
                  <p:embed/>
                </p:oleObj>
              </mc:Choice>
              <mc:Fallback>
                <p:oleObj name="公式" r:id="rId7" imgW="1162079" imgH="466578" progId="Equation.3">
                  <p:embed/>
                  <p:pic>
                    <p:nvPicPr>
                      <p:cNvPr id="221220" name="Object 36">
                        <a:extLst>
                          <a:ext uri="{FF2B5EF4-FFF2-40B4-BE49-F238E27FC236}">
                            <a16:creationId xmlns:a16="http://schemas.microsoft.com/office/drawing/2014/main" id="{11251341-6C3F-4D9E-A571-28F040FC3A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343384"/>
                        <a:ext cx="2145387" cy="823041"/>
                      </a:xfrm>
                      <a:prstGeom prst="rect">
                        <a:avLst/>
                      </a:prstGeom>
                      <a:noFill/>
                      <a:ln>
                        <a:noFill/>
                      </a:ln>
                      <a:effectLst/>
                      <a:extLst/>
                    </p:spPr>
                  </p:pic>
                </p:oleObj>
              </mc:Fallback>
            </mc:AlternateContent>
          </a:graphicData>
        </a:graphic>
      </p:graphicFrame>
      <p:graphicFrame>
        <p:nvGraphicFramePr>
          <p:cNvPr id="84" name="Object 37">
            <a:extLst>
              <a:ext uri="{FF2B5EF4-FFF2-40B4-BE49-F238E27FC236}">
                <a16:creationId xmlns:a16="http://schemas.microsoft.com/office/drawing/2014/main" id="{FCA14965-464E-4FF2-9BE1-90815FD27576}"/>
              </a:ext>
            </a:extLst>
          </p:cNvPr>
          <p:cNvGraphicFramePr>
            <a:graphicFrameLocks noChangeAspect="1"/>
          </p:cNvGraphicFramePr>
          <p:nvPr>
            <p:extLst>
              <p:ext uri="{D42A27DB-BD31-4B8C-83A1-F6EECF244321}">
                <p14:modId xmlns:p14="http://schemas.microsoft.com/office/powerpoint/2010/main" val="431318186"/>
              </p:ext>
            </p:extLst>
          </p:nvPr>
        </p:nvGraphicFramePr>
        <p:xfrm>
          <a:off x="6420290" y="2248806"/>
          <a:ext cx="2260601" cy="841348"/>
        </p:xfrm>
        <a:graphic>
          <a:graphicData uri="http://schemas.openxmlformats.org/presentationml/2006/ole">
            <mc:AlternateContent xmlns:mc="http://schemas.openxmlformats.org/markup-compatibility/2006">
              <mc:Choice xmlns:v="urn:schemas-microsoft-com:vml" Requires="v">
                <p:oleObj spid="_x0000_s38055" name="公式" r:id="rId9" imgW="1200126" imgH="466578" progId="Equation.3">
                  <p:embed/>
                </p:oleObj>
              </mc:Choice>
              <mc:Fallback>
                <p:oleObj name="公式" r:id="rId9" imgW="1200126" imgH="466578" progId="Equation.3">
                  <p:embed/>
                  <p:pic>
                    <p:nvPicPr>
                      <p:cNvPr id="221221" name="Object 37">
                        <a:extLst>
                          <a:ext uri="{FF2B5EF4-FFF2-40B4-BE49-F238E27FC236}">
                            <a16:creationId xmlns:a16="http://schemas.microsoft.com/office/drawing/2014/main" id="{BEA389D0-FB35-49D1-816D-1FBB334D65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0290" y="2248806"/>
                        <a:ext cx="2260601" cy="841348"/>
                      </a:xfrm>
                      <a:prstGeom prst="rect">
                        <a:avLst/>
                      </a:prstGeom>
                      <a:noFill/>
                      <a:ln>
                        <a:noFill/>
                      </a:ln>
                      <a:effectLst/>
                      <a:extLst/>
                    </p:spPr>
                  </p:pic>
                </p:oleObj>
              </mc:Fallback>
            </mc:AlternateContent>
          </a:graphicData>
        </a:graphic>
      </p:graphicFrame>
      <p:graphicFrame>
        <p:nvGraphicFramePr>
          <p:cNvPr id="85" name="Object 38">
            <a:extLst>
              <a:ext uri="{FF2B5EF4-FFF2-40B4-BE49-F238E27FC236}">
                <a16:creationId xmlns:a16="http://schemas.microsoft.com/office/drawing/2014/main" id="{64B810F4-13B0-4F87-91CC-ED4E2DBB70CD}"/>
              </a:ext>
            </a:extLst>
          </p:cNvPr>
          <p:cNvGraphicFramePr>
            <a:graphicFrameLocks noChangeAspect="1"/>
          </p:cNvGraphicFramePr>
          <p:nvPr>
            <p:extLst>
              <p:ext uri="{D42A27DB-BD31-4B8C-83A1-F6EECF244321}">
                <p14:modId xmlns:p14="http://schemas.microsoft.com/office/powerpoint/2010/main" val="1474049148"/>
              </p:ext>
            </p:extLst>
          </p:nvPr>
        </p:nvGraphicFramePr>
        <p:xfrm>
          <a:off x="6191458" y="3141593"/>
          <a:ext cx="2725737" cy="1227138"/>
        </p:xfrm>
        <a:graphic>
          <a:graphicData uri="http://schemas.openxmlformats.org/presentationml/2006/ole">
            <mc:AlternateContent xmlns:mc="http://schemas.openxmlformats.org/markup-compatibility/2006">
              <mc:Choice xmlns:v="urn:schemas-microsoft-com:vml" Requires="v">
                <p:oleObj spid="_x0000_s38056" name="Equation" r:id="rId11" imgW="1422360" imgH="660240" progId="Equation.DSMT4">
                  <p:embed/>
                </p:oleObj>
              </mc:Choice>
              <mc:Fallback>
                <p:oleObj name="Equation" r:id="rId11" imgW="1422360" imgH="660240" progId="Equation.DSMT4">
                  <p:embed/>
                  <p:pic>
                    <p:nvPicPr>
                      <p:cNvPr id="221222" name="Object 38">
                        <a:extLst>
                          <a:ext uri="{FF2B5EF4-FFF2-40B4-BE49-F238E27FC236}">
                            <a16:creationId xmlns:a16="http://schemas.microsoft.com/office/drawing/2014/main" id="{9785E155-C71E-4B87-A33E-0B0F6B956000}"/>
                          </a:ext>
                        </a:extLst>
                      </p:cNvPr>
                      <p:cNvPicPr>
                        <a:picLocks noChangeAspect="1" noChangeArrowheads="1"/>
                      </p:cNvPicPr>
                      <p:nvPr/>
                    </p:nvPicPr>
                    <p:blipFill>
                      <a:blip r:embed="rId12"/>
                      <a:srcRect/>
                      <a:stretch>
                        <a:fillRect/>
                      </a:stretch>
                    </p:blipFill>
                    <p:spPr bwMode="auto">
                      <a:xfrm>
                        <a:off x="6191458" y="3141593"/>
                        <a:ext cx="2725737" cy="1227138"/>
                      </a:xfrm>
                      <a:prstGeom prst="rect">
                        <a:avLst/>
                      </a:prstGeom>
                      <a:noFill/>
                      <a:ln>
                        <a:noFill/>
                      </a:ln>
                      <a:effectLst/>
                      <a:extLst/>
                    </p:spPr>
                  </p:pic>
                </p:oleObj>
              </mc:Fallback>
            </mc:AlternateContent>
          </a:graphicData>
        </a:graphic>
      </p:graphicFrame>
      <p:graphicFrame>
        <p:nvGraphicFramePr>
          <p:cNvPr id="86" name="Object 39">
            <a:extLst>
              <a:ext uri="{FF2B5EF4-FFF2-40B4-BE49-F238E27FC236}">
                <a16:creationId xmlns:a16="http://schemas.microsoft.com/office/drawing/2014/main" id="{DEDB0AAF-0776-42D9-9F72-97951C6ADD3A}"/>
              </a:ext>
            </a:extLst>
          </p:cNvPr>
          <p:cNvGraphicFramePr>
            <a:graphicFrameLocks noChangeAspect="1"/>
          </p:cNvGraphicFramePr>
          <p:nvPr>
            <p:extLst>
              <p:ext uri="{D42A27DB-BD31-4B8C-83A1-F6EECF244321}">
                <p14:modId xmlns:p14="http://schemas.microsoft.com/office/powerpoint/2010/main" val="3470986933"/>
              </p:ext>
            </p:extLst>
          </p:nvPr>
        </p:nvGraphicFramePr>
        <p:xfrm>
          <a:off x="6420290" y="4488684"/>
          <a:ext cx="2305050" cy="985837"/>
        </p:xfrm>
        <a:graphic>
          <a:graphicData uri="http://schemas.openxmlformats.org/presentationml/2006/ole">
            <mc:AlternateContent xmlns:mc="http://schemas.openxmlformats.org/markup-compatibility/2006">
              <mc:Choice xmlns:v="urn:schemas-microsoft-com:vml" Requires="v">
                <p:oleObj spid="_x0000_s38057" name="公式" r:id="rId13" imgW="961980" imgH="428596" progId="Equation.3">
                  <p:embed/>
                </p:oleObj>
              </mc:Choice>
              <mc:Fallback>
                <p:oleObj name="公式" r:id="rId13" imgW="961980" imgH="428596" progId="Equation.3">
                  <p:embed/>
                  <p:pic>
                    <p:nvPicPr>
                      <p:cNvPr id="221223" name="Object 39">
                        <a:extLst>
                          <a:ext uri="{FF2B5EF4-FFF2-40B4-BE49-F238E27FC236}">
                            <a16:creationId xmlns:a16="http://schemas.microsoft.com/office/drawing/2014/main" id="{E26D5307-3905-4743-88C1-D37D2B4067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0290" y="4488684"/>
                        <a:ext cx="2305050" cy="9858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直接连接符 2">
            <a:extLst>
              <a:ext uri="{FF2B5EF4-FFF2-40B4-BE49-F238E27FC236}">
                <a16:creationId xmlns:a16="http://schemas.microsoft.com/office/drawing/2014/main" id="{B1D3ED85-F35A-48DB-8129-E17BA5B0FD84}"/>
              </a:ext>
            </a:extLst>
          </p:cNvPr>
          <p:cNvCxnSpPr>
            <a:cxnSpLocks/>
          </p:cNvCxnSpPr>
          <p:nvPr/>
        </p:nvCxnSpPr>
        <p:spPr bwMode="auto">
          <a:xfrm>
            <a:off x="5977145" y="1204119"/>
            <a:ext cx="87208" cy="5212015"/>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91" name="Object 45">
            <a:extLst>
              <a:ext uri="{FF2B5EF4-FFF2-40B4-BE49-F238E27FC236}">
                <a16:creationId xmlns:a16="http://schemas.microsoft.com/office/drawing/2014/main" id="{B227CDF1-EE29-4D57-A37E-3AFACC7967C9}"/>
              </a:ext>
            </a:extLst>
          </p:cNvPr>
          <p:cNvGraphicFramePr>
            <a:graphicFrameLocks noChangeAspect="1"/>
          </p:cNvGraphicFramePr>
          <p:nvPr>
            <p:extLst>
              <p:ext uri="{D42A27DB-BD31-4B8C-83A1-F6EECF244321}">
                <p14:modId xmlns:p14="http://schemas.microsoft.com/office/powerpoint/2010/main" val="609597521"/>
              </p:ext>
            </p:extLst>
          </p:nvPr>
        </p:nvGraphicFramePr>
        <p:xfrm>
          <a:off x="6620082" y="5703616"/>
          <a:ext cx="1801813" cy="931863"/>
        </p:xfrm>
        <a:graphic>
          <a:graphicData uri="http://schemas.openxmlformats.org/presentationml/2006/ole">
            <mc:AlternateContent xmlns:mc="http://schemas.openxmlformats.org/markup-compatibility/2006">
              <mc:Choice xmlns:v="urn:schemas-microsoft-com:vml" Requires="v">
                <p:oleObj spid="_x0000_s38058" name="Equation" r:id="rId3" imgW="743092" imgH="399991" progId="Equation.DSMT4">
                  <p:embed/>
                </p:oleObj>
              </mc:Choice>
              <mc:Fallback>
                <p:oleObj name="Equation" r:id="rId3" imgW="743092" imgH="399991" progId="Equation.DSMT4">
                  <p:embed/>
                  <p:pic>
                    <p:nvPicPr>
                      <p:cNvPr id="221229" name="Object 45">
                        <a:extLst>
                          <a:ext uri="{FF2B5EF4-FFF2-40B4-BE49-F238E27FC236}">
                            <a16:creationId xmlns:a16="http://schemas.microsoft.com/office/drawing/2014/main" id="{1A2E6D03-90D8-467F-BD1F-22D8E8E14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082" y="5703616"/>
                        <a:ext cx="1801813" cy="931863"/>
                      </a:xfrm>
                      <a:prstGeom prst="rect">
                        <a:avLst/>
                      </a:prstGeom>
                      <a:noFill/>
                      <a:ln>
                        <a:noFill/>
                      </a:ln>
                      <a:effectLst/>
                      <a:extLst/>
                    </p:spPr>
                  </p:pic>
                </p:oleObj>
              </mc:Fallback>
            </mc:AlternateContent>
          </a:graphicData>
        </a:graphic>
      </p:graphicFrame>
      <p:sp>
        <p:nvSpPr>
          <p:cNvPr id="93" name="Text Box 9">
            <a:extLst>
              <a:ext uri="{FF2B5EF4-FFF2-40B4-BE49-F238E27FC236}">
                <a16:creationId xmlns:a16="http://schemas.microsoft.com/office/drawing/2014/main" id="{44C97C51-A728-4CED-A806-A16B346B20D1}"/>
              </a:ext>
            </a:extLst>
          </p:cNvPr>
          <p:cNvSpPr txBox="1">
            <a:spLocks noChangeArrowheads="1"/>
          </p:cNvSpPr>
          <p:nvPr/>
        </p:nvSpPr>
        <p:spPr bwMode="auto">
          <a:xfrm>
            <a:off x="6028955" y="785939"/>
            <a:ext cx="2667000" cy="57943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3"/>
                                        </p:tgtEl>
                                        <p:attrNameLst>
                                          <p:attrName>style.visibility</p:attrName>
                                        </p:attrNameLst>
                                      </p:cBhvr>
                                      <p:to>
                                        <p:strVal val="visible"/>
                                      </p:to>
                                    </p:set>
                                    <p:anim calcmode="lin" valueType="num">
                                      <p:cBhvr additive="base">
                                        <p:cTn id="7" dur="300" fill="hold"/>
                                        <p:tgtEl>
                                          <p:spTgt spid="221193"/>
                                        </p:tgtEl>
                                        <p:attrNameLst>
                                          <p:attrName>ppt_x</p:attrName>
                                        </p:attrNameLst>
                                      </p:cBhvr>
                                      <p:tavLst>
                                        <p:tav tm="0">
                                          <p:val>
                                            <p:strVal val="0-#ppt_w/2"/>
                                          </p:val>
                                        </p:tav>
                                        <p:tav tm="100000">
                                          <p:val>
                                            <p:strVal val="#ppt_x"/>
                                          </p:val>
                                        </p:tav>
                                      </p:tavLst>
                                    </p:anim>
                                    <p:anim calcmode="lin" valueType="num">
                                      <p:cBhvr additive="base">
                                        <p:cTn id="8" dur="300" fill="hold"/>
                                        <p:tgtEl>
                                          <p:spTgt spid="2211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228"/>
                                        </p:tgtEl>
                                        <p:attrNameLst>
                                          <p:attrName>style.visibility</p:attrName>
                                        </p:attrNameLst>
                                      </p:cBhvr>
                                      <p:to>
                                        <p:strVal val="visible"/>
                                      </p:to>
                                    </p:set>
                                    <p:anim calcmode="lin" valueType="num">
                                      <p:cBhvr additive="base">
                                        <p:cTn id="13" dur="300" fill="hold"/>
                                        <p:tgtEl>
                                          <p:spTgt spid="221228"/>
                                        </p:tgtEl>
                                        <p:attrNameLst>
                                          <p:attrName>ppt_x</p:attrName>
                                        </p:attrNameLst>
                                      </p:cBhvr>
                                      <p:tavLst>
                                        <p:tav tm="0">
                                          <p:val>
                                            <p:strVal val="0-#ppt_w/2"/>
                                          </p:val>
                                        </p:tav>
                                        <p:tav tm="100000">
                                          <p:val>
                                            <p:strVal val="#ppt_x"/>
                                          </p:val>
                                        </p:tav>
                                      </p:tavLst>
                                    </p:anim>
                                    <p:anim calcmode="lin" valueType="num">
                                      <p:cBhvr additive="base">
                                        <p:cTn id="14" dur="300" fill="hold"/>
                                        <p:tgtEl>
                                          <p:spTgt spid="221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slide(fromLeft)">
                                      <p:cBhvr>
                                        <p:cTn id="24" dur="500"/>
                                        <p:tgtEl>
                                          <p:spTgt spid="53"/>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linds(horizontal)">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221229"/>
                                        </p:tgtEl>
                                        <p:attrNameLst>
                                          <p:attrName>style.visibility</p:attrName>
                                        </p:attrNameLst>
                                      </p:cBhvr>
                                      <p:to>
                                        <p:strVal val="visible"/>
                                      </p:to>
                                    </p:set>
                                    <p:animEffect transition="in" filter="strips(downRight)">
                                      <p:cBhvr>
                                        <p:cTn id="33" dur="2000"/>
                                        <p:tgtEl>
                                          <p:spTgt spid="221229"/>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strips(downRight)">
                                      <p:cBhvr>
                                        <p:cTn id="38" dur="2000"/>
                                        <p:tgtEl>
                                          <p:spTgt spid="8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300" fill="hold"/>
                                        <p:tgtEl>
                                          <p:spTgt spid="93"/>
                                        </p:tgtEl>
                                        <p:attrNameLst>
                                          <p:attrName>ppt_x</p:attrName>
                                        </p:attrNameLst>
                                      </p:cBhvr>
                                      <p:tavLst>
                                        <p:tav tm="0">
                                          <p:val>
                                            <p:strVal val="0-#ppt_w/2"/>
                                          </p:val>
                                        </p:tav>
                                        <p:tav tm="100000">
                                          <p:val>
                                            <p:strVal val="#ppt_x"/>
                                          </p:val>
                                        </p:tav>
                                      </p:tavLst>
                                    </p:anim>
                                    <p:anim calcmode="lin" valueType="num">
                                      <p:cBhvr additive="base">
                                        <p:cTn id="44" dur="3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strips(downRight)">
                                      <p:cBhvr>
                                        <p:cTn id="49" dur="2000"/>
                                        <p:tgtEl>
                                          <p:spTgt spid="83"/>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strips(downRight)">
                                      <p:cBhvr>
                                        <p:cTn id="54" dur="20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strips(downRight)">
                                      <p:cBhvr>
                                        <p:cTn id="59" dur="20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strips(downRight)">
                                      <p:cBhvr>
                                        <p:cTn id="64" dur="20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strips(downRight)">
                                      <p:cBhvr>
                                        <p:cTn id="69" dur="2000"/>
                                        <p:tgtEl>
                                          <p:spTgt spid="91"/>
                                        </p:tgtEl>
                                      </p:cBhvr>
                                    </p:animEffect>
                                  </p:childTnLst>
                                </p:cTn>
                              </p:par>
                            </p:childTnLst>
                          </p:cTn>
                        </p:par>
                      </p:childTnLst>
                    </p:cTn>
                  </p:par>
                  <p:par>
                    <p:cTn id="70" fill="hold">
                      <p:stCondLst>
                        <p:cond delay="indefinite"/>
                      </p:stCondLst>
                      <p:childTnLst>
                        <p:par>
                          <p:cTn id="71" fill="hold">
                            <p:stCondLst>
                              <p:cond delay="0"/>
                            </p:stCondLst>
                            <p:childTnLst>
                              <p:par>
                                <p:cTn id="72" presetID="20" presetClass="entr" presetSubtype="0" fill="hold" grpId="0" nodeType="clickEffect">
                                  <p:stCondLst>
                                    <p:cond delay="0"/>
                                  </p:stCondLst>
                                  <p:childTnLst>
                                    <p:set>
                                      <p:cBhvr>
                                        <p:cTn id="73" dur="1" fill="hold">
                                          <p:stCondLst>
                                            <p:cond delay="0"/>
                                          </p:stCondLst>
                                        </p:cTn>
                                        <p:tgtEl>
                                          <p:spTgt spid="221230"/>
                                        </p:tgtEl>
                                        <p:attrNameLst>
                                          <p:attrName>style.visibility</p:attrName>
                                        </p:attrNameLst>
                                      </p:cBhvr>
                                      <p:to>
                                        <p:strVal val="visible"/>
                                      </p:to>
                                    </p:set>
                                    <p:animEffect transition="in" filter="wedge">
                                      <p:cBhvr>
                                        <p:cTn id="74" dur="2000"/>
                                        <p:tgtEl>
                                          <p:spTgt spid="221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3" grpId="0"/>
      <p:bldP spid="221228" grpId="0"/>
      <p:bldP spid="221230" grpId="0"/>
      <p:bldP spid="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43" name="Object 11">
            <a:extLst>
              <a:ext uri="{FF2B5EF4-FFF2-40B4-BE49-F238E27FC236}">
                <a16:creationId xmlns:a16="http://schemas.microsoft.com/office/drawing/2014/main" id="{6C2969BF-9254-43AD-8741-97D11001ECAD}"/>
              </a:ext>
            </a:extLst>
          </p:cNvPr>
          <p:cNvGraphicFramePr>
            <a:graphicFrameLocks noChangeAspect="1"/>
          </p:cNvGraphicFramePr>
          <p:nvPr>
            <p:extLst>
              <p:ext uri="{D42A27DB-BD31-4B8C-83A1-F6EECF244321}">
                <p14:modId xmlns:p14="http://schemas.microsoft.com/office/powerpoint/2010/main" val="1452738728"/>
              </p:ext>
            </p:extLst>
          </p:nvPr>
        </p:nvGraphicFramePr>
        <p:xfrm>
          <a:off x="502505" y="3747294"/>
          <a:ext cx="3059040" cy="959726"/>
        </p:xfrm>
        <a:graphic>
          <a:graphicData uri="http://schemas.openxmlformats.org/presentationml/2006/ole">
            <mc:AlternateContent xmlns:mc="http://schemas.openxmlformats.org/markup-compatibility/2006">
              <mc:Choice xmlns:v="urn:schemas-microsoft-com:vml" Requires="v">
                <p:oleObj spid="_x0000_s40092" name="公式" r:id="rId3" imgW="1428878" imgH="466578" progId="Equation.3">
                  <p:embed/>
                </p:oleObj>
              </mc:Choice>
              <mc:Fallback>
                <p:oleObj name="公式" r:id="rId3" imgW="1428878" imgH="466578"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505" y="3747294"/>
                        <a:ext cx="3059040" cy="959726"/>
                      </a:xfrm>
                      <a:prstGeom prst="rect">
                        <a:avLst/>
                      </a:prstGeom>
                      <a:noFill/>
                      <a:ln>
                        <a:noFill/>
                      </a:ln>
                      <a:effectLst/>
                      <a:extLst/>
                    </p:spPr>
                  </p:pic>
                </p:oleObj>
              </mc:Fallback>
            </mc:AlternateContent>
          </a:graphicData>
        </a:graphic>
      </p:graphicFrame>
      <p:graphicFrame>
        <p:nvGraphicFramePr>
          <p:cNvPr id="223244" name="Object 12">
            <a:extLst>
              <a:ext uri="{FF2B5EF4-FFF2-40B4-BE49-F238E27FC236}">
                <a16:creationId xmlns:a16="http://schemas.microsoft.com/office/drawing/2014/main" id="{BD2F9F01-0F21-48B5-AB3D-D3BB59CD03FD}"/>
              </a:ext>
            </a:extLst>
          </p:cNvPr>
          <p:cNvGraphicFramePr>
            <a:graphicFrameLocks noChangeAspect="1"/>
          </p:cNvGraphicFramePr>
          <p:nvPr>
            <p:extLst>
              <p:ext uri="{D42A27DB-BD31-4B8C-83A1-F6EECF244321}">
                <p14:modId xmlns:p14="http://schemas.microsoft.com/office/powerpoint/2010/main" val="2193359159"/>
              </p:ext>
            </p:extLst>
          </p:nvPr>
        </p:nvGraphicFramePr>
        <p:xfrm>
          <a:off x="558256" y="4794250"/>
          <a:ext cx="2997744" cy="908762"/>
        </p:xfrm>
        <a:graphic>
          <a:graphicData uri="http://schemas.openxmlformats.org/presentationml/2006/ole">
            <mc:AlternateContent xmlns:mc="http://schemas.openxmlformats.org/markup-compatibility/2006">
              <mc:Choice xmlns:v="urn:schemas-microsoft-com:vml" Requires="v">
                <p:oleObj spid="_x0000_s40093" name="公式" r:id="rId5" imgW="1457531" imgH="466578" progId="Equation.3">
                  <p:embed/>
                </p:oleObj>
              </mc:Choice>
              <mc:Fallback>
                <p:oleObj name="公式" r:id="rId5" imgW="1457531" imgH="466578"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256" y="4794250"/>
                        <a:ext cx="2997744" cy="908762"/>
                      </a:xfrm>
                      <a:prstGeom prst="rect">
                        <a:avLst/>
                      </a:prstGeom>
                      <a:noFill/>
                      <a:ln>
                        <a:noFill/>
                      </a:ln>
                      <a:effectLst/>
                      <a:extLst/>
                    </p:spPr>
                  </p:pic>
                </p:oleObj>
              </mc:Fallback>
            </mc:AlternateContent>
          </a:graphicData>
        </a:graphic>
      </p:graphicFrame>
      <p:sp>
        <p:nvSpPr>
          <p:cNvPr id="223245" name="Text Box 13">
            <a:extLst>
              <a:ext uri="{FF2B5EF4-FFF2-40B4-BE49-F238E27FC236}">
                <a16:creationId xmlns:a16="http://schemas.microsoft.com/office/drawing/2014/main" id="{A0E585A0-71E8-446C-9FC9-7D8312562E8E}"/>
              </a:ext>
            </a:extLst>
          </p:cNvPr>
          <p:cNvSpPr txBox="1">
            <a:spLocks noChangeArrowheads="1"/>
          </p:cNvSpPr>
          <p:nvPr/>
        </p:nvSpPr>
        <p:spPr bwMode="auto">
          <a:xfrm>
            <a:off x="134205" y="101601"/>
            <a:ext cx="4192587" cy="5191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）串联电容的分压</a:t>
            </a:r>
          </a:p>
        </p:txBody>
      </p:sp>
      <p:grpSp>
        <p:nvGrpSpPr>
          <p:cNvPr id="39944" name="Group 17">
            <a:extLst>
              <a:ext uri="{FF2B5EF4-FFF2-40B4-BE49-F238E27FC236}">
                <a16:creationId xmlns:a16="http://schemas.microsoft.com/office/drawing/2014/main" id="{B442D2B4-60FA-40D6-B71C-809966B09CE8}"/>
              </a:ext>
            </a:extLst>
          </p:cNvPr>
          <p:cNvGrpSpPr>
            <a:grpSpLocks/>
          </p:cNvGrpSpPr>
          <p:nvPr/>
        </p:nvGrpSpPr>
        <p:grpSpPr bwMode="auto">
          <a:xfrm>
            <a:off x="533400" y="831851"/>
            <a:ext cx="2520950" cy="2668587"/>
            <a:chOff x="3515" y="890"/>
            <a:chExt cx="1588" cy="1681"/>
          </a:xfrm>
        </p:grpSpPr>
        <p:sp>
          <p:nvSpPr>
            <p:cNvPr id="39962" name="Line 18">
              <a:extLst>
                <a:ext uri="{FF2B5EF4-FFF2-40B4-BE49-F238E27FC236}">
                  <a16:creationId xmlns:a16="http://schemas.microsoft.com/office/drawing/2014/main" id="{F1551D27-3446-478E-83C5-A4C0A4F366D7}"/>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3" name="Line 19">
              <a:extLst>
                <a:ext uri="{FF2B5EF4-FFF2-40B4-BE49-F238E27FC236}">
                  <a16:creationId xmlns:a16="http://schemas.microsoft.com/office/drawing/2014/main" id="{20478BD9-434F-497B-90AB-87CD68C05D35}"/>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4" name="Line 20">
              <a:extLst>
                <a:ext uri="{FF2B5EF4-FFF2-40B4-BE49-F238E27FC236}">
                  <a16:creationId xmlns:a16="http://schemas.microsoft.com/office/drawing/2014/main" id="{E503C377-392B-4893-8D8F-E7A90A0EB4A7}"/>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5" name="Line 21">
              <a:extLst>
                <a:ext uri="{FF2B5EF4-FFF2-40B4-BE49-F238E27FC236}">
                  <a16:creationId xmlns:a16="http://schemas.microsoft.com/office/drawing/2014/main" id="{97683E9D-F775-4442-936B-004999896680}"/>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6" name="Line 22">
              <a:extLst>
                <a:ext uri="{FF2B5EF4-FFF2-40B4-BE49-F238E27FC236}">
                  <a16:creationId xmlns:a16="http://schemas.microsoft.com/office/drawing/2014/main" id="{E4174FF0-8405-4F63-85BF-45C206130FAD}"/>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9967" name="Group 23">
              <a:extLst>
                <a:ext uri="{FF2B5EF4-FFF2-40B4-BE49-F238E27FC236}">
                  <a16:creationId xmlns:a16="http://schemas.microsoft.com/office/drawing/2014/main" id="{AE3E8876-2820-4F5D-8424-55EFBC0E8528}"/>
                </a:ext>
              </a:extLst>
            </p:cNvPr>
            <p:cNvGrpSpPr>
              <a:grpSpLocks/>
            </p:cNvGrpSpPr>
            <p:nvPr/>
          </p:nvGrpSpPr>
          <p:grpSpPr bwMode="auto">
            <a:xfrm>
              <a:off x="4377" y="1480"/>
              <a:ext cx="318" cy="90"/>
              <a:chOff x="4059" y="1117"/>
              <a:chExt cx="318" cy="90"/>
            </a:xfrm>
          </p:grpSpPr>
          <p:sp>
            <p:nvSpPr>
              <p:cNvPr id="39985" name="Line 24">
                <a:extLst>
                  <a:ext uri="{FF2B5EF4-FFF2-40B4-BE49-F238E27FC236}">
                    <a16:creationId xmlns:a16="http://schemas.microsoft.com/office/drawing/2014/main" id="{797657FD-A550-4793-887D-78883651E57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86" name="Line 25">
                <a:extLst>
                  <a:ext uri="{FF2B5EF4-FFF2-40B4-BE49-F238E27FC236}">
                    <a16:creationId xmlns:a16="http://schemas.microsoft.com/office/drawing/2014/main" id="{56732D26-C540-434D-B805-EC80E4968C3F}"/>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39968" name="Group 26">
              <a:extLst>
                <a:ext uri="{FF2B5EF4-FFF2-40B4-BE49-F238E27FC236}">
                  <a16:creationId xmlns:a16="http://schemas.microsoft.com/office/drawing/2014/main" id="{044BC29C-4586-49A0-A01A-DB06CE1F98B4}"/>
                </a:ext>
              </a:extLst>
            </p:cNvPr>
            <p:cNvGrpSpPr>
              <a:grpSpLocks/>
            </p:cNvGrpSpPr>
            <p:nvPr/>
          </p:nvGrpSpPr>
          <p:grpSpPr bwMode="auto">
            <a:xfrm>
              <a:off x="4377" y="2070"/>
              <a:ext cx="318" cy="90"/>
              <a:chOff x="4059" y="1117"/>
              <a:chExt cx="318" cy="90"/>
            </a:xfrm>
          </p:grpSpPr>
          <p:sp>
            <p:nvSpPr>
              <p:cNvPr id="39983" name="Line 27">
                <a:extLst>
                  <a:ext uri="{FF2B5EF4-FFF2-40B4-BE49-F238E27FC236}">
                    <a16:creationId xmlns:a16="http://schemas.microsoft.com/office/drawing/2014/main" id="{189745CA-5044-4D96-96D1-61F17CB41E07}"/>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84" name="Line 28">
                <a:extLst>
                  <a:ext uri="{FF2B5EF4-FFF2-40B4-BE49-F238E27FC236}">
                    <a16:creationId xmlns:a16="http://schemas.microsoft.com/office/drawing/2014/main" id="{B4973DEC-AF54-4C1F-BB5F-69FE397A624C}"/>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969" name="Oval 29" descr="斜纹布">
              <a:extLst>
                <a:ext uri="{FF2B5EF4-FFF2-40B4-BE49-F238E27FC236}">
                  <a16:creationId xmlns:a16="http://schemas.microsoft.com/office/drawing/2014/main" id="{0DC4D7D7-C232-49C1-B41C-9D1FD224DF39}"/>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0" name="Oval 30" descr="斜纹布">
              <a:extLst>
                <a:ext uri="{FF2B5EF4-FFF2-40B4-BE49-F238E27FC236}">
                  <a16:creationId xmlns:a16="http://schemas.microsoft.com/office/drawing/2014/main" id="{8BC7EF5F-DAFC-4459-9C5C-928D7D8E67B4}"/>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1" name="Text Box 31" descr="斜纹布">
              <a:extLst>
                <a:ext uri="{FF2B5EF4-FFF2-40B4-BE49-F238E27FC236}">
                  <a16:creationId xmlns:a16="http://schemas.microsoft.com/office/drawing/2014/main" id="{2A90EA5E-9428-4134-87F9-EEFB5A412979}"/>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39972" name="Text Box 32" descr="斜纹布">
              <a:extLst>
                <a:ext uri="{FF2B5EF4-FFF2-40B4-BE49-F238E27FC236}">
                  <a16:creationId xmlns:a16="http://schemas.microsoft.com/office/drawing/2014/main" id="{BBD24B99-9C39-4FB2-8F09-C1D5E798FDCF}"/>
                </a:ext>
              </a:extLst>
            </p:cNvPr>
            <p:cNvSpPr txBox="1">
              <a:spLocks noChangeArrowheads="1"/>
            </p:cNvSpPr>
            <p:nvPr/>
          </p:nvSpPr>
          <p:spPr bwMode="auto">
            <a:xfrm>
              <a:off x="3515" y="161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73" name="Text Box 33" descr="斜纹布">
              <a:extLst>
                <a:ext uri="{FF2B5EF4-FFF2-40B4-BE49-F238E27FC236}">
                  <a16:creationId xmlns:a16="http://schemas.microsoft.com/office/drawing/2014/main" id="{3EC24235-74C0-4972-A56F-CED03383B1BA}"/>
                </a:ext>
              </a:extLst>
            </p:cNvPr>
            <p:cNvSpPr txBox="1">
              <a:spLocks noChangeArrowheads="1"/>
            </p:cNvSpPr>
            <p:nvPr/>
          </p:nvSpPr>
          <p:spPr bwMode="auto">
            <a:xfrm>
              <a:off x="4014"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39974" name="Text Box 34" descr="斜纹布">
              <a:extLst>
                <a:ext uri="{FF2B5EF4-FFF2-40B4-BE49-F238E27FC236}">
                  <a16:creationId xmlns:a16="http://schemas.microsoft.com/office/drawing/2014/main" id="{A600DDE7-B0C3-44B8-ADA5-6572CFC447C5}"/>
                </a:ext>
              </a:extLst>
            </p:cNvPr>
            <p:cNvSpPr txBox="1">
              <a:spLocks noChangeArrowheads="1"/>
            </p:cNvSpPr>
            <p:nvPr/>
          </p:nvSpPr>
          <p:spPr bwMode="auto">
            <a:xfrm>
              <a:off x="396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39975" name="Text Box 35" descr="斜纹布">
              <a:extLst>
                <a:ext uri="{FF2B5EF4-FFF2-40B4-BE49-F238E27FC236}">
                  <a16:creationId xmlns:a16="http://schemas.microsoft.com/office/drawing/2014/main" id="{5B13741E-06CC-4C60-BFC3-843FFE01C1B5}"/>
                </a:ext>
              </a:extLst>
            </p:cNvPr>
            <p:cNvSpPr txBox="1">
              <a:spLocks noChangeArrowheads="1"/>
            </p:cNvSpPr>
            <p:nvPr/>
          </p:nvSpPr>
          <p:spPr bwMode="auto">
            <a:xfrm>
              <a:off x="4649" y="193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39976" name="Line 36">
              <a:extLst>
                <a:ext uri="{FF2B5EF4-FFF2-40B4-BE49-F238E27FC236}">
                  <a16:creationId xmlns:a16="http://schemas.microsoft.com/office/drawing/2014/main" id="{4D8DC2AF-9EFB-404E-B310-118F82DF7FA8}"/>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77" name="Text Box 37" descr="斜纹布">
              <a:extLst>
                <a:ext uri="{FF2B5EF4-FFF2-40B4-BE49-F238E27FC236}">
                  <a16:creationId xmlns:a16="http://schemas.microsoft.com/office/drawing/2014/main" id="{4E3AEDD8-357B-4F3B-8A68-37DC820B2CD7}"/>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8" name="Text Box 38" descr="斜纹布">
              <a:extLst>
                <a:ext uri="{FF2B5EF4-FFF2-40B4-BE49-F238E27FC236}">
                  <a16:creationId xmlns:a16="http://schemas.microsoft.com/office/drawing/2014/main" id="{23AEF4C0-9E60-4E8E-AAEF-2274E0FBB84F}"/>
                </a:ext>
              </a:extLst>
            </p:cNvPr>
            <p:cNvSpPr txBox="1">
              <a:spLocks noChangeArrowheads="1"/>
            </p:cNvSpPr>
            <p:nvPr/>
          </p:nvSpPr>
          <p:spPr bwMode="auto">
            <a:xfrm>
              <a:off x="4694" y="111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9" name="Text Box 39" descr="斜纹布">
              <a:extLst>
                <a:ext uri="{FF2B5EF4-FFF2-40B4-BE49-F238E27FC236}">
                  <a16:creationId xmlns:a16="http://schemas.microsoft.com/office/drawing/2014/main" id="{02DF267F-8CB3-4A98-9EF7-1CAE8316A444}"/>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0" name="Text Box 40" descr="斜纹布">
              <a:extLst>
                <a:ext uri="{FF2B5EF4-FFF2-40B4-BE49-F238E27FC236}">
                  <a16:creationId xmlns:a16="http://schemas.microsoft.com/office/drawing/2014/main" id="{CF7E2241-7624-4A59-A065-BB4544F7AECE}"/>
                </a:ext>
              </a:extLst>
            </p:cNvPr>
            <p:cNvSpPr txBox="1">
              <a:spLocks noChangeArrowheads="1"/>
            </p:cNvSpPr>
            <p:nvPr/>
          </p:nvSpPr>
          <p:spPr bwMode="auto">
            <a:xfrm>
              <a:off x="4694" y="1569"/>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1" name="Text Box 41" descr="斜纹布">
              <a:extLst>
                <a:ext uri="{FF2B5EF4-FFF2-40B4-BE49-F238E27FC236}">
                  <a16:creationId xmlns:a16="http://schemas.microsoft.com/office/drawing/2014/main" id="{0A98853F-C65C-4D0A-9F37-1912FAEB251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2" name="Text Box 42" descr="斜纹布">
              <a:extLst>
                <a:ext uri="{FF2B5EF4-FFF2-40B4-BE49-F238E27FC236}">
                  <a16:creationId xmlns:a16="http://schemas.microsoft.com/office/drawing/2014/main" id="{D7853A56-5074-47BD-A2DD-E00A8B140D9B}"/>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39945" name="Group 43">
            <a:extLst>
              <a:ext uri="{FF2B5EF4-FFF2-40B4-BE49-F238E27FC236}">
                <a16:creationId xmlns:a16="http://schemas.microsoft.com/office/drawing/2014/main" id="{28FDE383-8465-40CE-8007-0D0DBC42793C}"/>
              </a:ext>
            </a:extLst>
          </p:cNvPr>
          <p:cNvGrpSpPr>
            <a:grpSpLocks/>
          </p:cNvGrpSpPr>
          <p:nvPr/>
        </p:nvGrpSpPr>
        <p:grpSpPr bwMode="auto">
          <a:xfrm>
            <a:off x="3411537" y="1265238"/>
            <a:ext cx="2016125" cy="2089150"/>
            <a:chOff x="3152" y="651"/>
            <a:chExt cx="1270" cy="1316"/>
          </a:xfrm>
        </p:grpSpPr>
        <p:sp>
          <p:nvSpPr>
            <p:cNvPr id="39947" name="Line 44">
              <a:extLst>
                <a:ext uri="{FF2B5EF4-FFF2-40B4-BE49-F238E27FC236}">
                  <a16:creationId xmlns:a16="http://schemas.microsoft.com/office/drawing/2014/main" id="{E85C9814-D3BB-4548-8C53-35B058614116}"/>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48" name="Line 45">
              <a:extLst>
                <a:ext uri="{FF2B5EF4-FFF2-40B4-BE49-F238E27FC236}">
                  <a16:creationId xmlns:a16="http://schemas.microsoft.com/office/drawing/2014/main" id="{D5B0C53E-FA77-4A88-A708-E000FA3ADA1D}"/>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49" name="Line 46">
              <a:extLst>
                <a:ext uri="{FF2B5EF4-FFF2-40B4-BE49-F238E27FC236}">
                  <a16:creationId xmlns:a16="http://schemas.microsoft.com/office/drawing/2014/main" id="{D84DCC3A-7B97-4AAD-B3D3-E82945D4EBB2}"/>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50" name="Line 47">
              <a:extLst>
                <a:ext uri="{FF2B5EF4-FFF2-40B4-BE49-F238E27FC236}">
                  <a16:creationId xmlns:a16="http://schemas.microsoft.com/office/drawing/2014/main" id="{4F45FD5E-0C67-4E74-81C7-34C9316C4028}"/>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39951" name="Group 48">
              <a:extLst>
                <a:ext uri="{FF2B5EF4-FFF2-40B4-BE49-F238E27FC236}">
                  <a16:creationId xmlns:a16="http://schemas.microsoft.com/office/drawing/2014/main" id="{472D1F9F-C74B-46EB-9E7A-70D14958A6D4}"/>
                </a:ext>
              </a:extLst>
            </p:cNvPr>
            <p:cNvGrpSpPr>
              <a:grpSpLocks/>
            </p:cNvGrpSpPr>
            <p:nvPr/>
          </p:nvGrpSpPr>
          <p:grpSpPr bwMode="auto">
            <a:xfrm>
              <a:off x="3878" y="1196"/>
              <a:ext cx="318" cy="90"/>
              <a:chOff x="4059" y="1117"/>
              <a:chExt cx="318" cy="90"/>
            </a:xfrm>
          </p:grpSpPr>
          <p:sp>
            <p:nvSpPr>
              <p:cNvPr id="39960" name="Line 49">
                <a:extLst>
                  <a:ext uri="{FF2B5EF4-FFF2-40B4-BE49-F238E27FC236}">
                    <a16:creationId xmlns:a16="http://schemas.microsoft.com/office/drawing/2014/main" id="{07E343BD-11C0-41E7-8E3F-91C3C5623DC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61" name="Line 50">
                <a:extLst>
                  <a:ext uri="{FF2B5EF4-FFF2-40B4-BE49-F238E27FC236}">
                    <a16:creationId xmlns:a16="http://schemas.microsoft.com/office/drawing/2014/main" id="{32E69B5D-110C-44A5-9D94-B498DA9040F1}"/>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39952" name="Oval 51" descr="斜纹布">
              <a:extLst>
                <a:ext uri="{FF2B5EF4-FFF2-40B4-BE49-F238E27FC236}">
                  <a16:creationId xmlns:a16="http://schemas.microsoft.com/office/drawing/2014/main" id="{A2076595-C815-4AAD-8BCC-D7C1337A83AB}"/>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53" name="Text Box 52" descr="斜纹布">
              <a:extLst>
                <a:ext uri="{FF2B5EF4-FFF2-40B4-BE49-F238E27FC236}">
                  <a16:creationId xmlns:a16="http://schemas.microsoft.com/office/drawing/2014/main" id="{9F5861DB-0B07-46D9-BE71-57DB882D9C13}"/>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4" name="Text Box 53" descr="斜纹布">
              <a:extLst>
                <a:ext uri="{FF2B5EF4-FFF2-40B4-BE49-F238E27FC236}">
                  <a16:creationId xmlns:a16="http://schemas.microsoft.com/office/drawing/2014/main" id="{E2E54EE4-0F97-4596-8D3B-07F629B81921}"/>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5" name="Text Box 54" descr="斜纹布">
              <a:extLst>
                <a:ext uri="{FF2B5EF4-FFF2-40B4-BE49-F238E27FC236}">
                  <a16:creationId xmlns:a16="http://schemas.microsoft.com/office/drawing/2014/main" id="{F968ECE7-C1E6-41AC-AC58-1BD77F423BA5}"/>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56" name="Text Box 55" descr="斜纹布">
              <a:extLst>
                <a:ext uri="{FF2B5EF4-FFF2-40B4-BE49-F238E27FC236}">
                  <a16:creationId xmlns:a16="http://schemas.microsoft.com/office/drawing/2014/main" id="{C7CF1299-AEF0-42A8-A7A5-3E2DFEE7AFB6}"/>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57" name="Line 56">
              <a:extLst>
                <a:ext uri="{FF2B5EF4-FFF2-40B4-BE49-F238E27FC236}">
                  <a16:creationId xmlns:a16="http://schemas.microsoft.com/office/drawing/2014/main" id="{04C0A627-0323-46AC-93F5-688140C31723}"/>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39958" name="Text Box 57" descr="斜纹布">
              <a:extLst>
                <a:ext uri="{FF2B5EF4-FFF2-40B4-BE49-F238E27FC236}">
                  <a16:creationId xmlns:a16="http://schemas.microsoft.com/office/drawing/2014/main" id="{50C29471-717E-476E-9931-8023A0E4CA5C}"/>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59" name="Oval 58" descr="斜纹布">
              <a:extLst>
                <a:ext uri="{FF2B5EF4-FFF2-40B4-BE49-F238E27FC236}">
                  <a16:creationId xmlns:a16="http://schemas.microsoft.com/office/drawing/2014/main" id="{CAA0FFB6-B6FE-483B-BE58-FF34E36BEBBE}"/>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3291" name="AutoShape 59">
            <a:extLst>
              <a:ext uri="{FF2B5EF4-FFF2-40B4-BE49-F238E27FC236}">
                <a16:creationId xmlns:a16="http://schemas.microsoft.com/office/drawing/2014/main" id="{8CDA3CF6-FDA5-4528-A123-85DBC22B7390}"/>
              </a:ext>
            </a:extLst>
          </p:cNvPr>
          <p:cNvSpPr>
            <a:spLocks noChangeArrowheads="1"/>
          </p:cNvSpPr>
          <p:nvPr/>
        </p:nvSpPr>
        <p:spPr bwMode="auto">
          <a:xfrm>
            <a:off x="735806" y="6039685"/>
            <a:ext cx="2592438" cy="736518"/>
          </a:xfrm>
          <a:prstGeom prst="wedgeRoundRectCallout">
            <a:avLst>
              <a:gd name="adj1" fmla="val -2792"/>
              <a:gd name="adj2" fmla="val -121232"/>
              <a:gd name="adj3" fmla="val 16667"/>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类似于电导串联的分压公式</a:t>
            </a:r>
          </a:p>
        </p:txBody>
      </p:sp>
      <p:cxnSp>
        <p:nvCxnSpPr>
          <p:cNvPr id="51" name="直接连接符 50">
            <a:extLst>
              <a:ext uri="{FF2B5EF4-FFF2-40B4-BE49-F238E27FC236}">
                <a16:creationId xmlns:a16="http://schemas.microsoft.com/office/drawing/2014/main" id="{06B21644-E588-4212-8593-6EF9E4D9A46D}"/>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aphicFrame>
        <p:nvGraphicFramePr>
          <p:cNvPr id="53" name="Object 2">
            <a:extLst>
              <a:ext uri="{FF2B5EF4-FFF2-40B4-BE49-F238E27FC236}">
                <a16:creationId xmlns:a16="http://schemas.microsoft.com/office/drawing/2014/main" id="{17E922E3-3CDA-46F5-9145-865F6B68EDA2}"/>
              </a:ext>
            </a:extLst>
          </p:cNvPr>
          <p:cNvGraphicFramePr>
            <a:graphicFrameLocks noChangeAspect="1"/>
          </p:cNvGraphicFramePr>
          <p:nvPr>
            <p:extLst>
              <p:ext uri="{D42A27DB-BD31-4B8C-83A1-F6EECF244321}">
                <p14:modId xmlns:p14="http://schemas.microsoft.com/office/powerpoint/2010/main" val="1233669494"/>
              </p:ext>
            </p:extLst>
          </p:nvPr>
        </p:nvGraphicFramePr>
        <p:xfrm>
          <a:off x="5677556" y="1020763"/>
          <a:ext cx="2879725" cy="1104900"/>
        </p:xfrm>
        <a:graphic>
          <a:graphicData uri="http://schemas.openxmlformats.org/presentationml/2006/ole">
            <mc:AlternateContent xmlns:mc="http://schemas.openxmlformats.org/markup-compatibility/2006">
              <mc:Choice xmlns:v="urn:schemas-microsoft-com:vml" Requires="v">
                <p:oleObj spid="_x0000_s40094" name="公式" r:id="rId7" imgW="1162079" imgH="466578" progId="Equation.3">
                  <p:embed/>
                </p:oleObj>
              </mc:Choice>
              <mc:Fallback>
                <p:oleObj name="公式" r:id="rId7" imgW="1162079" imgH="466578" progId="Equation.3">
                  <p:embed/>
                  <p:pic>
                    <p:nvPicPr>
                      <p:cNvPr id="223234" name="Object 2">
                        <a:extLst>
                          <a:ext uri="{FF2B5EF4-FFF2-40B4-BE49-F238E27FC236}">
                            <a16:creationId xmlns:a16="http://schemas.microsoft.com/office/drawing/2014/main" id="{F8DDC142-98BC-491A-B956-EA84B29EFA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7556" y="1020763"/>
                        <a:ext cx="2879725" cy="1104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9">
            <a:extLst>
              <a:ext uri="{FF2B5EF4-FFF2-40B4-BE49-F238E27FC236}">
                <a16:creationId xmlns:a16="http://schemas.microsoft.com/office/drawing/2014/main" id="{B1DAF077-09C2-4794-8BF6-26C1DDF2EFF1}"/>
              </a:ext>
            </a:extLst>
          </p:cNvPr>
          <p:cNvGraphicFramePr>
            <a:graphicFrameLocks noChangeAspect="1"/>
          </p:cNvGraphicFramePr>
          <p:nvPr>
            <p:extLst>
              <p:ext uri="{D42A27DB-BD31-4B8C-83A1-F6EECF244321}">
                <p14:modId xmlns:p14="http://schemas.microsoft.com/office/powerpoint/2010/main" val="2552976941"/>
              </p:ext>
            </p:extLst>
          </p:nvPr>
        </p:nvGraphicFramePr>
        <p:xfrm>
          <a:off x="5714999" y="2273301"/>
          <a:ext cx="3095625" cy="1152525"/>
        </p:xfrm>
        <a:graphic>
          <a:graphicData uri="http://schemas.openxmlformats.org/presentationml/2006/ole">
            <mc:AlternateContent xmlns:mc="http://schemas.openxmlformats.org/markup-compatibility/2006">
              <mc:Choice xmlns:v="urn:schemas-microsoft-com:vml" Requires="v">
                <p:oleObj spid="_x0000_s40095" name="公式" r:id="rId9" imgW="1200126" imgH="466578" progId="Equation.3">
                  <p:embed/>
                </p:oleObj>
              </mc:Choice>
              <mc:Fallback>
                <p:oleObj name="公式" r:id="rId9" imgW="1200126" imgH="466578" progId="Equation.3">
                  <p:embed/>
                  <p:pic>
                    <p:nvPicPr>
                      <p:cNvPr id="223241" name="Object 9">
                        <a:extLst>
                          <a:ext uri="{FF2B5EF4-FFF2-40B4-BE49-F238E27FC236}">
                            <a16:creationId xmlns:a16="http://schemas.microsoft.com/office/drawing/2014/main" id="{8DE2ADE7-C081-4CDC-8707-A46822B39E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4999" y="2273301"/>
                        <a:ext cx="3095625" cy="1152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0">
            <a:extLst>
              <a:ext uri="{FF2B5EF4-FFF2-40B4-BE49-F238E27FC236}">
                <a16:creationId xmlns:a16="http://schemas.microsoft.com/office/drawing/2014/main" id="{C59BCEDB-73BF-40E9-8F17-D63C2F125A4A}"/>
              </a:ext>
            </a:extLst>
          </p:cNvPr>
          <p:cNvGraphicFramePr>
            <a:graphicFrameLocks noChangeAspect="1"/>
          </p:cNvGraphicFramePr>
          <p:nvPr>
            <p:extLst>
              <p:ext uri="{D42A27DB-BD31-4B8C-83A1-F6EECF244321}">
                <p14:modId xmlns:p14="http://schemas.microsoft.com/office/powerpoint/2010/main" val="1571101177"/>
              </p:ext>
            </p:extLst>
          </p:nvPr>
        </p:nvGraphicFramePr>
        <p:xfrm>
          <a:off x="5775064" y="3614820"/>
          <a:ext cx="2881312" cy="1092200"/>
        </p:xfrm>
        <a:graphic>
          <a:graphicData uri="http://schemas.openxmlformats.org/presentationml/2006/ole">
            <mc:AlternateContent xmlns:mc="http://schemas.openxmlformats.org/markup-compatibility/2006">
              <mc:Choice xmlns:v="urn:schemas-microsoft-com:vml" Requires="v">
                <p:oleObj spid="_x0000_s40096" name="公式" r:id="rId11" imgW="1085985" imgH="428596" progId="Equation.3">
                  <p:embed/>
                </p:oleObj>
              </mc:Choice>
              <mc:Fallback>
                <p:oleObj name="公式" r:id="rId11" imgW="1085985" imgH="428596" progId="Equation.3">
                  <p:embed/>
                  <p:pic>
                    <p:nvPicPr>
                      <p:cNvPr id="223242" name="Object 10">
                        <a:extLst>
                          <a:ext uri="{FF2B5EF4-FFF2-40B4-BE49-F238E27FC236}">
                            <a16:creationId xmlns:a16="http://schemas.microsoft.com/office/drawing/2014/main" id="{532D33CC-B2C7-4963-95AD-E8EAD39E92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5064" y="3614820"/>
                        <a:ext cx="2881312" cy="1092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8">
            <a:extLst>
              <a:ext uri="{FF2B5EF4-FFF2-40B4-BE49-F238E27FC236}">
                <a16:creationId xmlns:a16="http://schemas.microsoft.com/office/drawing/2014/main" id="{25C2B9F8-FA4D-4060-823A-3EED8DCA4B32}"/>
              </a:ext>
            </a:extLst>
          </p:cNvPr>
          <p:cNvGraphicFramePr>
            <a:graphicFrameLocks noChangeAspect="1"/>
          </p:cNvGraphicFramePr>
          <p:nvPr>
            <p:extLst>
              <p:ext uri="{D42A27DB-BD31-4B8C-83A1-F6EECF244321}">
                <p14:modId xmlns:p14="http://schemas.microsoft.com/office/powerpoint/2010/main" val="1588047839"/>
              </p:ext>
            </p:extLst>
          </p:nvPr>
        </p:nvGraphicFramePr>
        <p:xfrm>
          <a:off x="5775064" y="4788388"/>
          <a:ext cx="1857032" cy="894254"/>
        </p:xfrm>
        <a:graphic>
          <a:graphicData uri="http://schemas.openxmlformats.org/presentationml/2006/ole">
            <mc:AlternateContent xmlns:mc="http://schemas.openxmlformats.org/markup-compatibility/2006">
              <mc:Choice xmlns:v="urn:schemas-microsoft-com:vml" Requires="v">
                <p:oleObj spid="_x0000_s40097" name="公式" r:id="rId13" imgW="923933" imgH="466578" progId="Equation.3">
                  <p:embed/>
                </p:oleObj>
              </mc:Choice>
              <mc:Fallback>
                <p:oleObj name="公式" r:id="rId13" imgW="923933" imgH="466578" progId="Equation.3">
                  <p:embed/>
                  <p:pic>
                    <p:nvPicPr>
                      <p:cNvPr id="82" name="Object 8">
                        <a:extLst>
                          <a:ext uri="{FF2B5EF4-FFF2-40B4-BE49-F238E27FC236}">
                            <a16:creationId xmlns:a16="http://schemas.microsoft.com/office/drawing/2014/main" id="{AE6912B6-3338-4CA3-8F55-749BC6C1369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5064" y="4788388"/>
                        <a:ext cx="1857032" cy="894254"/>
                      </a:xfrm>
                      <a:prstGeom prst="rect">
                        <a:avLst/>
                      </a:prstGeom>
                      <a:noFill/>
                      <a:ln>
                        <a:noFill/>
                      </a:ln>
                      <a:effectLst/>
                      <a:extLst/>
                    </p:spPr>
                  </p:pic>
                </p:oleObj>
              </mc:Fallback>
            </mc:AlternateContent>
          </a:graphicData>
        </a:graphic>
      </p:graphicFrame>
      <p:sp>
        <p:nvSpPr>
          <p:cNvPr id="57" name="Text Box 13">
            <a:extLst>
              <a:ext uri="{FF2B5EF4-FFF2-40B4-BE49-F238E27FC236}">
                <a16:creationId xmlns:a16="http://schemas.microsoft.com/office/drawing/2014/main" id="{DF1C2A9E-AF49-4E64-A6F3-0BE2EBFE7197}"/>
              </a:ext>
            </a:extLst>
          </p:cNvPr>
          <p:cNvSpPr txBox="1">
            <a:spLocks noChangeArrowheads="1"/>
          </p:cNvSpPr>
          <p:nvPr/>
        </p:nvSpPr>
        <p:spPr bwMode="auto">
          <a:xfrm>
            <a:off x="5166517" y="456736"/>
            <a:ext cx="4192587"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3245"/>
                                        </p:tgtEl>
                                        <p:attrNameLst>
                                          <p:attrName>style.visibility</p:attrName>
                                        </p:attrNameLst>
                                      </p:cBhvr>
                                      <p:to>
                                        <p:strVal val="visible"/>
                                      </p:to>
                                    </p:set>
                                    <p:anim calcmode="lin" valueType="num">
                                      <p:cBhvr additive="base">
                                        <p:cTn id="7" dur="300" fill="hold"/>
                                        <p:tgtEl>
                                          <p:spTgt spid="223245"/>
                                        </p:tgtEl>
                                        <p:attrNameLst>
                                          <p:attrName>ppt_x</p:attrName>
                                        </p:attrNameLst>
                                      </p:cBhvr>
                                      <p:tavLst>
                                        <p:tav tm="0">
                                          <p:val>
                                            <p:strVal val="0-#ppt_w/2"/>
                                          </p:val>
                                        </p:tav>
                                        <p:tav tm="100000">
                                          <p:val>
                                            <p:strVal val="#ppt_x"/>
                                          </p:val>
                                        </p:tav>
                                      </p:tavLst>
                                    </p:anim>
                                    <p:anim calcmode="lin" valueType="num">
                                      <p:cBhvr additive="base">
                                        <p:cTn id="8" dur="300" fill="hold"/>
                                        <p:tgtEl>
                                          <p:spTgt spid="223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223243"/>
                                        </p:tgtEl>
                                        <p:attrNameLst>
                                          <p:attrName>style.visibility</p:attrName>
                                        </p:attrNameLst>
                                      </p:cBhvr>
                                      <p:to>
                                        <p:strVal val="visible"/>
                                      </p:to>
                                    </p:set>
                                    <p:animEffect transition="in" filter="strips(downRight)">
                                      <p:cBhvr>
                                        <p:cTn id="13" dur="2000"/>
                                        <p:tgtEl>
                                          <p:spTgt spid="223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23244"/>
                                        </p:tgtEl>
                                        <p:attrNameLst>
                                          <p:attrName>style.visibility</p:attrName>
                                        </p:attrNameLst>
                                      </p:cBhvr>
                                      <p:to>
                                        <p:strVal val="visible"/>
                                      </p:to>
                                    </p:set>
                                    <p:animEffect transition="in" filter="strips(downRight)">
                                      <p:cBhvr>
                                        <p:cTn id="18" dur="2000"/>
                                        <p:tgtEl>
                                          <p:spTgt spid="223244"/>
                                        </p:tgtEl>
                                      </p:cBhvr>
                                    </p:animEffect>
                                  </p:childTnLst>
                                </p:cTn>
                              </p:par>
                            </p:childTnLst>
                          </p:cTn>
                        </p:par>
                        <p:par>
                          <p:cTn id="19" fill="hold" nodeType="afterGroup">
                            <p:stCondLst>
                              <p:cond delay="2000"/>
                            </p:stCondLst>
                            <p:childTnLst>
                              <p:par>
                                <p:cTn id="20" presetID="20" presetClass="entr" presetSubtype="0" fill="hold" grpId="0" nodeType="afterEffect">
                                  <p:stCondLst>
                                    <p:cond delay="0"/>
                                  </p:stCondLst>
                                  <p:childTnLst>
                                    <p:set>
                                      <p:cBhvr>
                                        <p:cTn id="21" dur="1" fill="hold">
                                          <p:stCondLst>
                                            <p:cond delay="0"/>
                                          </p:stCondLst>
                                        </p:cTn>
                                        <p:tgtEl>
                                          <p:spTgt spid="223291"/>
                                        </p:tgtEl>
                                        <p:attrNameLst>
                                          <p:attrName>style.visibility</p:attrName>
                                        </p:attrNameLst>
                                      </p:cBhvr>
                                      <p:to>
                                        <p:strVal val="visible"/>
                                      </p:to>
                                    </p:set>
                                    <p:animEffect transition="in" filter="wedge">
                                      <p:cBhvr>
                                        <p:cTn id="22" dur="2000"/>
                                        <p:tgtEl>
                                          <p:spTgt spid="22329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300" fill="hold"/>
                                        <p:tgtEl>
                                          <p:spTgt spid="57"/>
                                        </p:tgtEl>
                                        <p:attrNameLst>
                                          <p:attrName>ppt_x</p:attrName>
                                        </p:attrNameLst>
                                      </p:cBhvr>
                                      <p:tavLst>
                                        <p:tav tm="0">
                                          <p:val>
                                            <p:strVal val="0-#ppt_w/2"/>
                                          </p:val>
                                        </p:tav>
                                        <p:tav tm="100000">
                                          <p:val>
                                            <p:strVal val="#ppt_x"/>
                                          </p:val>
                                        </p:tav>
                                      </p:tavLst>
                                    </p:anim>
                                    <p:anim calcmode="lin" valueType="num">
                                      <p:cBhvr additive="base">
                                        <p:cTn id="31" dur="300" fill="hold"/>
                                        <p:tgtEl>
                                          <p:spTgt spid="57"/>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linds(horizontal)">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strips(downRight)">
                                      <p:cBhvr>
                                        <p:cTn id="40" dur="20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strips(downRight)">
                                      <p:cBhvr>
                                        <p:cTn id="45"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5" grpId="0"/>
      <p:bldP spid="223291"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a:extLst>
              <a:ext uri="{FF2B5EF4-FFF2-40B4-BE49-F238E27FC236}">
                <a16:creationId xmlns:a16="http://schemas.microsoft.com/office/drawing/2014/main" id="{4D877140-5AA2-4EEC-AAD7-DDF331454266}"/>
              </a:ext>
            </a:extLst>
          </p:cNvPr>
          <p:cNvSpPr txBox="1">
            <a:spLocks noChangeArrowheads="1"/>
          </p:cNvSpPr>
          <p:nvPr/>
        </p:nvSpPr>
        <p:spPr bwMode="auto">
          <a:xfrm>
            <a:off x="0" y="0"/>
            <a:ext cx="4800600" cy="701675"/>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§6-1  </a:t>
            </a:r>
            <a:r>
              <a:rPr kumimoji="1" lang="zh-CN" altLang="en-US" sz="40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电容元件</a:t>
            </a:r>
          </a:p>
        </p:txBody>
      </p:sp>
      <p:sp>
        <p:nvSpPr>
          <p:cNvPr id="182275" name="Text Box 3">
            <a:extLst>
              <a:ext uri="{FF2B5EF4-FFF2-40B4-BE49-F238E27FC236}">
                <a16:creationId xmlns:a16="http://schemas.microsoft.com/office/drawing/2014/main" id="{A4B0F03A-17B7-45B0-AFA9-939ABC8E7D0C}"/>
              </a:ext>
            </a:extLst>
          </p:cNvPr>
          <p:cNvSpPr txBox="1">
            <a:spLocks noChangeArrowheads="1"/>
          </p:cNvSpPr>
          <p:nvPr/>
        </p:nvSpPr>
        <p:spPr bwMode="auto">
          <a:xfrm>
            <a:off x="900113" y="1216025"/>
            <a:ext cx="1479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电容器</a:t>
            </a:r>
          </a:p>
        </p:txBody>
      </p:sp>
      <p:sp>
        <p:nvSpPr>
          <p:cNvPr id="182276" name="Text Box 4">
            <a:extLst>
              <a:ext uri="{FF2B5EF4-FFF2-40B4-BE49-F238E27FC236}">
                <a16:creationId xmlns:a16="http://schemas.microsoft.com/office/drawing/2014/main" id="{3E8170E1-6325-4979-86A6-B6BE9CC4DBB3}"/>
              </a:ext>
            </a:extLst>
          </p:cNvPr>
          <p:cNvSpPr txBox="1">
            <a:spLocks noChangeArrowheads="1"/>
          </p:cNvSpPr>
          <p:nvPr/>
        </p:nvSpPr>
        <p:spPr bwMode="auto">
          <a:xfrm>
            <a:off x="1187450" y="1196975"/>
            <a:ext cx="7127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在外电源作用下，正、负电极上分别带上等量异号电荷，撤去电源，电极上的电荷仍可长久地聚集下去，是一种储存电能的元件。</a:t>
            </a:r>
          </a:p>
        </p:txBody>
      </p:sp>
      <p:grpSp>
        <p:nvGrpSpPr>
          <p:cNvPr id="182283" name="Group 11">
            <a:extLst>
              <a:ext uri="{FF2B5EF4-FFF2-40B4-BE49-F238E27FC236}">
                <a16:creationId xmlns:a16="http://schemas.microsoft.com/office/drawing/2014/main" id="{A2F7D8E5-799A-4875-9C9F-7947E1629089}"/>
              </a:ext>
            </a:extLst>
          </p:cNvPr>
          <p:cNvGrpSpPr>
            <a:grpSpLocks/>
          </p:cNvGrpSpPr>
          <p:nvPr/>
        </p:nvGrpSpPr>
        <p:grpSpPr bwMode="auto">
          <a:xfrm>
            <a:off x="2700338" y="2781300"/>
            <a:ext cx="3341687" cy="2679700"/>
            <a:chOff x="1247" y="2341"/>
            <a:chExt cx="2105" cy="1688"/>
          </a:xfrm>
        </p:grpSpPr>
        <p:sp>
          <p:nvSpPr>
            <p:cNvPr id="7178" name="Line 12">
              <a:extLst>
                <a:ext uri="{FF2B5EF4-FFF2-40B4-BE49-F238E27FC236}">
                  <a16:creationId xmlns:a16="http://schemas.microsoft.com/office/drawing/2014/main" id="{3EA2B437-B5AC-4D99-ADA5-546D1448DE45}"/>
                </a:ext>
              </a:extLst>
            </p:cNvPr>
            <p:cNvSpPr>
              <a:spLocks noChangeShapeType="1"/>
            </p:cNvSpPr>
            <p:nvPr/>
          </p:nvSpPr>
          <p:spPr bwMode="auto">
            <a:xfrm>
              <a:off x="1937" y="2496"/>
              <a:ext cx="0" cy="95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79" name="Line 13">
              <a:extLst>
                <a:ext uri="{FF2B5EF4-FFF2-40B4-BE49-F238E27FC236}">
                  <a16:creationId xmlns:a16="http://schemas.microsoft.com/office/drawing/2014/main" id="{89A083F2-92DA-4E51-90B3-8F930FFFBDC7}"/>
                </a:ext>
              </a:extLst>
            </p:cNvPr>
            <p:cNvSpPr>
              <a:spLocks noChangeShapeType="1"/>
            </p:cNvSpPr>
            <p:nvPr/>
          </p:nvSpPr>
          <p:spPr bwMode="auto">
            <a:xfrm>
              <a:off x="2763" y="2496"/>
              <a:ext cx="0" cy="951"/>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0" name="Line 14">
              <a:extLst>
                <a:ext uri="{FF2B5EF4-FFF2-40B4-BE49-F238E27FC236}">
                  <a16:creationId xmlns:a16="http://schemas.microsoft.com/office/drawing/2014/main" id="{EAEF4517-AC3A-42C0-A705-D064923DD519}"/>
                </a:ext>
              </a:extLst>
            </p:cNvPr>
            <p:cNvSpPr>
              <a:spLocks noChangeShapeType="1"/>
            </p:cNvSpPr>
            <p:nvPr/>
          </p:nvSpPr>
          <p:spPr bwMode="auto">
            <a:xfrm>
              <a:off x="1429" y="2999"/>
              <a:ext cx="5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1" name="Line 15">
              <a:extLst>
                <a:ext uri="{FF2B5EF4-FFF2-40B4-BE49-F238E27FC236}">
                  <a16:creationId xmlns:a16="http://schemas.microsoft.com/office/drawing/2014/main" id="{4B946968-3D84-430A-A238-28B9BBD26D65}"/>
                </a:ext>
              </a:extLst>
            </p:cNvPr>
            <p:cNvSpPr>
              <a:spLocks noChangeShapeType="1"/>
            </p:cNvSpPr>
            <p:nvPr/>
          </p:nvSpPr>
          <p:spPr bwMode="auto">
            <a:xfrm>
              <a:off x="1429" y="2999"/>
              <a:ext cx="0" cy="67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2" name="Line 16">
              <a:extLst>
                <a:ext uri="{FF2B5EF4-FFF2-40B4-BE49-F238E27FC236}">
                  <a16:creationId xmlns:a16="http://schemas.microsoft.com/office/drawing/2014/main" id="{ABFD1F01-EF9D-40B3-8452-265AA53E33DB}"/>
                </a:ext>
              </a:extLst>
            </p:cNvPr>
            <p:cNvSpPr>
              <a:spLocks noChangeShapeType="1"/>
            </p:cNvSpPr>
            <p:nvPr/>
          </p:nvSpPr>
          <p:spPr bwMode="auto">
            <a:xfrm>
              <a:off x="1429" y="3670"/>
              <a:ext cx="88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3" name="Line 17">
              <a:extLst>
                <a:ext uri="{FF2B5EF4-FFF2-40B4-BE49-F238E27FC236}">
                  <a16:creationId xmlns:a16="http://schemas.microsoft.com/office/drawing/2014/main" id="{CF3D2E0D-8814-4273-89F8-AEBBDF557E82}"/>
                </a:ext>
              </a:extLst>
            </p:cNvPr>
            <p:cNvSpPr>
              <a:spLocks noChangeShapeType="1"/>
            </p:cNvSpPr>
            <p:nvPr/>
          </p:nvSpPr>
          <p:spPr bwMode="auto">
            <a:xfrm>
              <a:off x="2318" y="3447"/>
              <a:ext cx="0" cy="3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4" name="Line 18">
              <a:extLst>
                <a:ext uri="{FF2B5EF4-FFF2-40B4-BE49-F238E27FC236}">
                  <a16:creationId xmlns:a16="http://schemas.microsoft.com/office/drawing/2014/main" id="{8E2C0734-AFBC-40BB-9147-AC33395A2C48}"/>
                </a:ext>
              </a:extLst>
            </p:cNvPr>
            <p:cNvSpPr>
              <a:spLocks noChangeShapeType="1"/>
            </p:cNvSpPr>
            <p:nvPr/>
          </p:nvSpPr>
          <p:spPr bwMode="auto">
            <a:xfrm>
              <a:off x="2445" y="3559"/>
              <a:ext cx="0" cy="16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5" name="Line 19">
              <a:extLst>
                <a:ext uri="{FF2B5EF4-FFF2-40B4-BE49-F238E27FC236}">
                  <a16:creationId xmlns:a16="http://schemas.microsoft.com/office/drawing/2014/main" id="{BDB19E46-EF15-4765-AE23-0C5B49A21F81}"/>
                </a:ext>
              </a:extLst>
            </p:cNvPr>
            <p:cNvSpPr>
              <a:spLocks noChangeShapeType="1"/>
            </p:cNvSpPr>
            <p:nvPr/>
          </p:nvSpPr>
          <p:spPr bwMode="auto">
            <a:xfrm>
              <a:off x="2763" y="2999"/>
              <a:ext cx="57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6" name="Line 20">
              <a:extLst>
                <a:ext uri="{FF2B5EF4-FFF2-40B4-BE49-F238E27FC236}">
                  <a16:creationId xmlns:a16="http://schemas.microsoft.com/office/drawing/2014/main" id="{9E6131EF-BA28-4C25-9D4D-42E146557C8A}"/>
                </a:ext>
              </a:extLst>
            </p:cNvPr>
            <p:cNvSpPr>
              <a:spLocks noChangeShapeType="1"/>
            </p:cNvSpPr>
            <p:nvPr/>
          </p:nvSpPr>
          <p:spPr bwMode="auto">
            <a:xfrm>
              <a:off x="3334" y="2999"/>
              <a:ext cx="0" cy="67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7" name="Line 21">
              <a:extLst>
                <a:ext uri="{FF2B5EF4-FFF2-40B4-BE49-F238E27FC236}">
                  <a16:creationId xmlns:a16="http://schemas.microsoft.com/office/drawing/2014/main" id="{BB9B6555-1D9B-423C-B659-CF8D2ECE485C}"/>
                </a:ext>
              </a:extLst>
            </p:cNvPr>
            <p:cNvSpPr>
              <a:spLocks noChangeShapeType="1"/>
            </p:cNvSpPr>
            <p:nvPr/>
          </p:nvSpPr>
          <p:spPr bwMode="auto">
            <a:xfrm>
              <a:off x="2445" y="3670"/>
              <a:ext cx="88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7188" name="Text Box 22">
              <a:extLst>
                <a:ext uri="{FF2B5EF4-FFF2-40B4-BE49-F238E27FC236}">
                  <a16:creationId xmlns:a16="http://schemas.microsoft.com/office/drawing/2014/main" id="{306D913B-EB8E-4C7B-B1FC-45435CAB9AB2}"/>
                </a:ext>
              </a:extLst>
            </p:cNvPr>
            <p:cNvSpPr txBox="1">
              <a:spLocks noChangeArrowheads="1"/>
            </p:cNvSpPr>
            <p:nvPr/>
          </p:nvSpPr>
          <p:spPr bwMode="auto">
            <a:xfrm>
              <a:off x="2789" y="2341"/>
              <a:ext cx="38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7189" name="Text Box 23">
              <a:extLst>
                <a:ext uri="{FF2B5EF4-FFF2-40B4-BE49-F238E27FC236}">
                  <a16:creationId xmlns:a16="http://schemas.microsoft.com/office/drawing/2014/main" id="{2BC08027-1DB2-4FD3-BF76-D5500285F2FB}"/>
                </a:ext>
              </a:extLst>
            </p:cNvPr>
            <p:cNvSpPr txBox="1">
              <a:spLocks noChangeArrowheads="1"/>
            </p:cNvSpPr>
            <p:nvPr/>
          </p:nvSpPr>
          <p:spPr bwMode="auto">
            <a:xfrm>
              <a:off x="1247" y="2478"/>
              <a:ext cx="76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q</a:t>
              </a:r>
              <a:endParaRPr kumimoji="1" lang="en-US" altLang="zh-CN" sz="36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7190" name="Text Box 24">
              <a:extLst>
                <a:ext uri="{FF2B5EF4-FFF2-40B4-BE49-F238E27FC236}">
                  <a16:creationId xmlns:a16="http://schemas.microsoft.com/office/drawing/2014/main" id="{034FFB28-A85E-4624-A739-E6131D59C0F8}"/>
                </a:ext>
              </a:extLst>
            </p:cNvPr>
            <p:cNvSpPr txBox="1">
              <a:spLocks noChangeArrowheads="1"/>
            </p:cNvSpPr>
            <p:nvPr/>
          </p:nvSpPr>
          <p:spPr bwMode="auto">
            <a:xfrm>
              <a:off x="2971" y="2478"/>
              <a:ext cx="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p>
          </p:txBody>
        </p:sp>
        <p:sp>
          <p:nvSpPr>
            <p:cNvPr id="7191" name="Rectangle 25" descr="信纸">
              <a:extLst>
                <a:ext uri="{FF2B5EF4-FFF2-40B4-BE49-F238E27FC236}">
                  <a16:creationId xmlns:a16="http://schemas.microsoft.com/office/drawing/2014/main" id="{AACD0A61-DA90-4B65-AFCF-4850C1A1F4F1}"/>
                </a:ext>
              </a:extLst>
            </p:cNvPr>
            <p:cNvSpPr>
              <a:spLocks noChangeArrowheads="1"/>
            </p:cNvSpPr>
            <p:nvPr/>
          </p:nvSpPr>
          <p:spPr bwMode="auto">
            <a:xfrm>
              <a:off x="2000" y="2551"/>
              <a:ext cx="699" cy="840"/>
            </a:xfrm>
            <a:prstGeom prst="rect">
              <a:avLst/>
            </a:prstGeom>
            <a:blipFill dpi="0" rotWithShape="1">
              <a:blip r:embed="rId2"/>
              <a:srcRect/>
              <a:tile tx="0" ty="0" sx="100000" sy="100000" flip="none" algn="tl"/>
            </a:blip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36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7192" name="Text Box 26">
              <a:extLst>
                <a:ext uri="{FF2B5EF4-FFF2-40B4-BE49-F238E27FC236}">
                  <a16:creationId xmlns:a16="http://schemas.microsoft.com/office/drawing/2014/main" id="{0579B040-BB5A-4294-875C-761CA6E8BCCE}"/>
                </a:ext>
              </a:extLst>
            </p:cNvPr>
            <p:cNvSpPr txBox="1">
              <a:spLocks noChangeArrowheads="1"/>
            </p:cNvSpPr>
            <p:nvPr/>
          </p:nvSpPr>
          <p:spPr bwMode="auto">
            <a:xfrm>
              <a:off x="2426" y="3702"/>
              <a:ext cx="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grpSp>
      <p:sp>
        <p:nvSpPr>
          <p:cNvPr id="182299" name="Text Box 27">
            <a:extLst>
              <a:ext uri="{FF2B5EF4-FFF2-40B4-BE49-F238E27FC236}">
                <a16:creationId xmlns:a16="http://schemas.microsoft.com/office/drawing/2014/main" id="{1514CCDD-8284-4D2A-8E04-0AB247C54690}"/>
              </a:ext>
            </a:extLst>
          </p:cNvPr>
          <p:cNvSpPr txBox="1">
            <a:spLocks noChangeArrowheads="1"/>
          </p:cNvSpPr>
          <p:nvPr/>
        </p:nvSpPr>
        <p:spPr bwMode="auto">
          <a:xfrm>
            <a:off x="2171700" y="5445125"/>
            <a:ext cx="65849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onotype Sorts" pitchFamily="2" charset="2"/>
              </a:rPr>
              <a:t>电导体由绝缘材料分开就可以产生电容。</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2300" name="Group 28">
            <a:extLst>
              <a:ext uri="{FF2B5EF4-FFF2-40B4-BE49-F238E27FC236}">
                <a16:creationId xmlns:a16="http://schemas.microsoft.com/office/drawing/2014/main" id="{29D0480F-0D17-4316-B1F2-27D4C455DF7F}"/>
              </a:ext>
            </a:extLst>
          </p:cNvPr>
          <p:cNvGrpSpPr>
            <a:grpSpLocks/>
          </p:cNvGrpSpPr>
          <p:nvPr/>
        </p:nvGrpSpPr>
        <p:grpSpPr bwMode="auto">
          <a:xfrm>
            <a:off x="395288" y="5229225"/>
            <a:ext cx="1644650" cy="850900"/>
            <a:chOff x="385" y="3022"/>
            <a:chExt cx="1036" cy="536"/>
          </a:xfrm>
        </p:grpSpPr>
        <p:pic>
          <p:nvPicPr>
            <p:cNvPr id="7176" name="Picture 29" descr="123">
              <a:extLst>
                <a:ext uri="{FF2B5EF4-FFF2-40B4-BE49-F238E27FC236}">
                  <a16:creationId xmlns:a16="http://schemas.microsoft.com/office/drawing/2014/main" id="{A6904E2E-02E7-4133-BABA-AFD6AEBD9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30">
              <a:extLst>
                <a:ext uri="{FF2B5EF4-FFF2-40B4-BE49-F238E27FC236}">
                  <a16:creationId xmlns:a16="http://schemas.microsoft.com/office/drawing/2014/main" id="{6C479138-5A64-4202-AE8A-84DF6B13F91D}"/>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additive="base">
                                        <p:cTn id="7" dur="500" fill="hold"/>
                                        <p:tgtEl>
                                          <p:spTgt spid="182274"/>
                                        </p:tgtEl>
                                        <p:attrNameLst>
                                          <p:attrName>ppt_x</p:attrName>
                                        </p:attrNameLst>
                                      </p:cBhvr>
                                      <p:tavLst>
                                        <p:tav tm="0">
                                          <p:val>
                                            <p:strVal val="0-#ppt_w/2"/>
                                          </p:val>
                                        </p:tav>
                                        <p:tav tm="100000">
                                          <p:val>
                                            <p:strVal val="#ppt_x"/>
                                          </p:val>
                                        </p:tav>
                                      </p:tavLst>
                                    </p:anim>
                                    <p:anim calcmode="lin" valueType="num">
                                      <p:cBhvr additive="base">
                                        <p:cTn id="8" dur="500" fill="hold"/>
                                        <p:tgtEl>
                                          <p:spTgt spid="18227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gtEl>
                                        <p:attrNameLst>
                                          <p:attrName>style.visibility</p:attrName>
                                        </p:attrNameLst>
                                      </p:cBhvr>
                                      <p:to>
                                        <p:strVal val="visible"/>
                                      </p:to>
                                    </p:set>
                                    <p:anim calcmode="lin" valueType="num">
                                      <p:cBhvr additive="base">
                                        <p:cTn id="13" dur="500" fill="hold"/>
                                        <p:tgtEl>
                                          <p:spTgt spid="182275"/>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ntr" presetSubtype="0" fill="hold" nodeType="clickEffect">
                                  <p:stCondLst>
                                    <p:cond delay="0"/>
                                  </p:stCondLst>
                                  <p:childTnLst>
                                    <p:set>
                                      <p:cBhvr>
                                        <p:cTn id="18" dur="1" fill="hold">
                                          <p:stCondLst>
                                            <p:cond delay="0"/>
                                          </p:stCondLst>
                                        </p:cTn>
                                        <p:tgtEl>
                                          <p:spTgt spid="182283"/>
                                        </p:tgtEl>
                                        <p:attrNameLst>
                                          <p:attrName>style.visibility</p:attrName>
                                        </p:attrNameLst>
                                      </p:cBhvr>
                                      <p:to>
                                        <p:strVal val="visible"/>
                                      </p:to>
                                    </p:set>
                                    <p:animEffect transition="in" filter="wedge">
                                      <p:cBhvr>
                                        <p:cTn id="19" dur="1000"/>
                                        <p:tgtEl>
                                          <p:spTgt spid="1822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82300"/>
                                        </p:tgtEl>
                                        <p:attrNameLst>
                                          <p:attrName>style.visibility</p:attrName>
                                        </p:attrNameLst>
                                      </p:cBhvr>
                                      <p:to>
                                        <p:strVal val="visible"/>
                                      </p:to>
                                    </p:set>
                                    <p:animEffect transition="in" filter="blinds(horizontal)">
                                      <p:cBhvr>
                                        <p:cTn id="24" dur="500"/>
                                        <p:tgtEl>
                                          <p:spTgt spid="182300"/>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82299"/>
                                        </p:tgtEl>
                                        <p:attrNameLst>
                                          <p:attrName>style.visibility</p:attrName>
                                        </p:attrNameLst>
                                      </p:cBhvr>
                                      <p:to>
                                        <p:strVal val="visible"/>
                                      </p:to>
                                    </p:set>
                                    <p:animEffect transition="in" filter="wipe(left)">
                                      <p:cBhvr>
                                        <p:cTn id="28" dur="1000"/>
                                        <p:tgtEl>
                                          <p:spTgt spid="18229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iterate type="lt">
                                    <p:tmPct val="100000"/>
                                  </p:iterate>
                                  <p:childTnLst>
                                    <p:set>
                                      <p:cBhvr>
                                        <p:cTn id="32" dur="1" fill="hold">
                                          <p:stCondLst>
                                            <p:cond delay="0"/>
                                          </p:stCondLst>
                                        </p:cTn>
                                        <p:tgtEl>
                                          <p:spTgt spid="182276"/>
                                        </p:tgtEl>
                                        <p:attrNameLst>
                                          <p:attrName>style.visibility</p:attrName>
                                        </p:attrNameLst>
                                      </p:cBhvr>
                                      <p:to>
                                        <p:strVal val="visible"/>
                                      </p:to>
                                    </p:set>
                                    <p:anim calcmode="lin" valueType="num">
                                      <p:cBhvr>
                                        <p:cTn id="33" dur="90" fill="hold"/>
                                        <p:tgtEl>
                                          <p:spTgt spid="182276"/>
                                        </p:tgtEl>
                                        <p:attrNameLst>
                                          <p:attrName>ppt_w</p:attrName>
                                        </p:attrNameLst>
                                      </p:cBhvr>
                                      <p:tavLst>
                                        <p:tav tm="0">
                                          <p:val>
                                            <p:strVal val="#ppt_w*0.70"/>
                                          </p:val>
                                        </p:tav>
                                        <p:tav tm="100000">
                                          <p:val>
                                            <p:strVal val="#ppt_w"/>
                                          </p:val>
                                        </p:tav>
                                      </p:tavLst>
                                    </p:anim>
                                    <p:anim calcmode="lin" valueType="num">
                                      <p:cBhvr>
                                        <p:cTn id="34" dur="90" fill="hold"/>
                                        <p:tgtEl>
                                          <p:spTgt spid="182276"/>
                                        </p:tgtEl>
                                        <p:attrNameLst>
                                          <p:attrName>ppt_h</p:attrName>
                                        </p:attrNameLst>
                                      </p:cBhvr>
                                      <p:tavLst>
                                        <p:tav tm="0">
                                          <p:val>
                                            <p:strVal val="#ppt_h"/>
                                          </p:val>
                                        </p:tav>
                                        <p:tav tm="100000">
                                          <p:val>
                                            <p:strVal val="#ppt_h"/>
                                          </p:val>
                                        </p:tav>
                                      </p:tavLst>
                                    </p:anim>
                                    <p:animEffect transition="in" filter="fade">
                                      <p:cBhvr>
                                        <p:cTn id="35" dur="9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p:bldP spid="182276" grpId="0"/>
      <p:bldP spid="18229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4264" name="Group 8">
            <a:extLst>
              <a:ext uri="{FF2B5EF4-FFF2-40B4-BE49-F238E27FC236}">
                <a16:creationId xmlns:a16="http://schemas.microsoft.com/office/drawing/2014/main" id="{7A4609F9-56BA-4430-A255-32817D68B521}"/>
              </a:ext>
            </a:extLst>
          </p:cNvPr>
          <p:cNvGrpSpPr>
            <a:grpSpLocks/>
          </p:cNvGrpSpPr>
          <p:nvPr/>
        </p:nvGrpSpPr>
        <p:grpSpPr bwMode="auto">
          <a:xfrm>
            <a:off x="304800" y="849313"/>
            <a:ext cx="2520950" cy="2520950"/>
            <a:chOff x="3742" y="210"/>
            <a:chExt cx="1588" cy="1588"/>
          </a:xfrm>
        </p:grpSpPr>
        <p:sp>
          <p:nvSpPr>
            <p:cNvPr id="40989" name="Line 9">
              <a:extLst>
                <a:ext uri="{FF2B5EF4-FFF2-40B4-BE49-F238E27FC236}">
                  <a16:creationId xmlns:a16="http://schemas.microsoft.com/office/drawing/2014/main" id="{29F76699-CC52-4719-A398-E29B20DF93DE}"/>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0" name="Line 10">
              <a:extLst>
                <a:ext uri="{FF2B5EF4-FFF2-40B4-BE49-F238E27FC236}">
                  <a16:creationId xmlns:a16="http://schemas.microsoft.com/office/drawing/2014/main" id="{FA831EF2-BE32-43F7-A0F0-FDBEDD533CE4}"/>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1" name="Line 11">
              <a:extLst>
                <a:ext uri="{FF2B5EF4-FFF2-40B4-BE49-F238E27FC236}">
                  <a16:creationId xmlns:a16="http://schemas.microsoft.com/office/drawing/2014/main" id="{20BAB207-5C9D-447C-B084-FFD86AF7D56C}"/>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2" name="Line 12">
              <a:extLst>
                <a:ext uri="{FF2B5EF4-FFF2-40B4-BE49-F238E27FC236}">
                  <a16:creationId xmlns:a16="http://schemas.microsoft.com/office/drawing/2014/main" id="{49D1015C-4C1F-4E52-B822-941E22DE2B0D}"/>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3" name="Line 13">
              <a:extLst>
                <a:ext uri="{FF2B5EF4-FFF2-40B4-BE49-F238E27FC236}">
                  <a16:creationId xmlns:a16="http://schemas.microsoft.com/office/drawing/2014/main" id="{B3206ED6-C562-41B1-AEAD-A14AEF29E2C0}"/>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40994" name="Group 14">
              <a:extLst>
                <a:ext uri="{FF2B5EF4-FFF2-40B4-BE49-F238E27FC236}">
                  <a16:creationId xmlns:a16="http://schemas.microsoft.com/office/drawing/2014/main" id="{EB634D8E-D191-453B-BA47-EC639AE9B93B}"/>
                </a:ext>
              </a:extLst>
            </p:cNvPr>
            <p:cNvGrpSpPr>
              <a:grpSpLocks/>
            </p:cNvGrpSpPr>
            <p:nvPr/>
          </p:nvGrpSpPr>
          <p:grpSpPr bwMode="auto">
            <a:xfrm>
              <a:off x="4785" y="1027"/>
              <a:ext cx="318" cy="90"/>
              <a:chOff x="4059" y="1117"/>
              <a:chExt cx="318" cy="90"/>
            </a:xfrm>
          </p:grpSpPr>
          <p:sp>
            <p:nvSpPr>
              <p:cNvPr id="41012" name="Line 15">
                <a:extLst>
                  <a:ext uri="{FF2B5EF4-FFF2-40B4-BE49-F238E27FC236}">
                    <a16:creationId xmlns:a16="http://schemas.microsoft.com/office/drawing/2014/main" id="{3F69B41A-442F-4D34-94AA-822060197DC5}"/>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13" name="Line 16">
                <a:extLst>
                  <a:ext uri="{FF2B5EF4-FFF2-40B4-BE49-F238E27FC236}">
                    <a16:creationId xmlns:a16="http://schemas.microsoft.com/office/drawing/2014/main" id="{D9276459-BD9A-443E-9EE0-6A7B0D42808E}"/>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40995" name="Group 17">
              <a:extLst>
                <a:ext uri="{FF2B5EF4-FFF2-40B4-BE49-F238E27FC236}">
                  <a16:creationId xmlns:a16="http://schemas.microsoft.com/office/drawing/2014/main" id="{3C8008E4-347A-48CF-93D8-6F59A7DAD20C}"/>
                </a:ext>
              </a:extLst>
            </p:cNvPr>
            <p:cNvGrpSpPr>
              <a:grpSpLocks/>
            </p:cNvGrpSpPr>
            <p:nvPr/>
          </p:nvGrpSpPr>
          <p:grpSpPr bwMode="auto">
            <a:xfrm>
              <a:off x="4240" y="1027"/>
              <a:ext cx="318" cy="90"/>
              <a:chOff x="4059" y="1117"/>
              <a:chExt cx="318" cy="90"/>
            </a:xfrm>
          </p:grpSpPr>
          <p:sp>
            <p:nvSpPr>
              <p:cNvPr id="41010" name="Line 18">
                <a:extLst>
                  <a:ext uri="{FF2B5EF4-FFF2-40B4-BE49-F238E27FC236}">
                    <a16:creationId xmlns:a16="http://schemas.microsoft.com/office/drawing/2014/main" id="{B0E8EE8C-C115-456B-9D46-272A66B99C8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11" name="Line 19">
                <a:extLst>
                  <a:ext uri="{FF2B5EF4-FFF2-40B4-BE49-F238E27FC236}">
                    <a16:creationId xmlns:a16="http://schemas.microsoft.com/office/drawing/2014/main" id="{E1868E94-4F4E-4042-A05F-02366693681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0996" name="Oval 20" descr="斜纹布">
              <a:extLst>
                <a:ext uri="{FF2B5EF4-FFF2-40B4-BE49-F238E27FC236}">
                  <a16:creationId xmlns:a16="http://schemas.microsoft.com/office/drawing/2014/main" id="{45D2F6A5-96E1-4865-958E-5E762EDEB50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97" name="Oval 21" descr="斜纹布">
              <a:extLst>
                <a:ext uri="{FF2B5EF4-FFF2-40B4-BE49-F238E27FC236}">
                  <a16:creationId xmlns:a16="http://schemas.microsoft.com/office/drawing/2014/main" id="{9258D655-DF8C-49FC-8DFD-E4B61631C2FB}"/>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98" name="Line 22">
              <a:extLst>
                <a:ext uri="{FF2B5EF4-FFF2-40B4-BE49-F238E27FC236}">
                  <a16:creationId xmlns:a16="http://schemas.microsoft.com/office/drawing/2014/main" id="{93E98C5D-8EED-42F0-AE56-1AB01A219A3E}"/>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99" name="Text Box 23" descr="斜纹布">
              <a:extLst>
                <a:ext uri="{FF2B5EF4-FFF2-40B4-BE49-F238E27FC236}">
                  <a16:creationId xmlns:a16="http://schemas.microsoft.com/office/drawing/2014/main" id="{E6404AD2-4823-4012-BD84-B62A1E2103AE}"/>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1000" name="Text Box 24" descr="斜纹布">
              <a:extLst>
                <a:ext uri="{FF2B5EF4-FFF2-40B4-BE49-F238E27FC236}">
                  <a16:creationId xmlns:a16="http://schemas.microsoft.com/office/drawing/2014/main" id="{9179A690-4D5D-4468-8A91-FDAE5B77FE7D}"/>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1001" name="Text Box 25" descr="斜纹布">
              <a:extLst>
                <a:ext uri="{FF2B5EF4-FFF2-40B4-BE49-F238E27FC236}">
                  <a16:creationId xmlns:a16="http://schemas.microsoft.com/office/drawing/2014/main" id="{2EDE2CC1-B91F-467E-8D91-228E69AFA69A}"/>
                </a:ext>
              </a:extLst>
            </p:cNvPr>
            <p:cNvSpPr txBox="1">
              <a:spLocks noChangeArrowheads="1"/>
            </p:cNvSpPr>
            <p:nvPr/>
          </p:nvSpPr>
          <p:spPr bwMode="auto">
            <a:xfrm>
              <a:off x="3742" y="93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1002" name="Text Box 26" descr="斜纹布">
              <a:extLst>
                <a:ext uri="{FF2B5EF4-FFF2-40B4-BE49-F238E27FC236}">
                  <a16:creationId xmlns:a16="http://schemas.microsoft.com/office/drawing/2014/main" id="{4CE873ED-1DA8-45DC-AD8F-99882368A4F0}"/>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1003" name="Text Box 27" descr="斜纹布">
              <a:extLst>
                <a:ext uri="{FF2B5EF4-FFF2-40B4-BE49-F238E27FC236}">
                  <a16:creationId xmlns:a16="http://schemas.microsoft.com/office/drawing/2014/main" id="{7D2BD033-ABE5-4359-B55B-5DB17D39B439}"/>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1004" name="Line 28">
              <a:extLst>
                <a:ext uri="{FF2B5EF4-FFF2-40B4-BE49-F238E27FC236}">
                  <a16:creationId xmlns:a16="http://schemas.microsoft.com/office/drawing/2014/main" id="{0B96F5CD-3425-4A92-882C-87055C2F16D9}"/>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05" name="Line 29">
              <a:extLst>
                <a:ext uri="{FF2B5EF4-FFF2-40B4-BE49-F238E27FC236}">
                  <a16:creationId xmlns:a16="http://schemas.microsoft.com/office/drawing/2014/main" id="{F318D0B7-4DE0-4BE8-A062-EC5393C6D7A5}"/>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1006" name="Text Box 30" descr="斜纹布">
              <a:extLst>
                <a:ext uri="{FF2B5EF4-FFF2-40B4-BE49-F238E27FC236}">
                  <a16:creationId xmlns:a16="http://schemas.microsoft.com/office/drawing/2014/main" id="{8FDD35A3-BFBB-4B77-B099-7108AAFFC782}"/>
                </a:ext>
              </a:extLst>
            </p:cNvPr>
            <p:cNvSpPr txBox="1">
              <a:spLocks noChangeArrowheads="1"/>
            </p:cNvSpPr>
            <p:nvPr/>
          </p:nvSpPr>
          <p:spPr bwMode="auto">
            <a:xfrm>
              <a:off x="4332"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1007" name="Text Box 31" descr="斜纹布">
              <a:extLst>
                <a:ext uri="{FF2B5EF4-FFF2-40B4-BE49-F238E27FC236}">
                  <a16:creationId xmlns:a16="http://schemas.microsoft.com/office/drawing/2014/main" id="{DA112EE8-4133-498F-B5BC-87685B6E2E5B}"/>
                </a:ext>
              </a:extLst>
            </p:cNvPr>
            <p:cNvSpPr txBox="1">
              <a:spLocks noChangeArrowheads="1"/>
            </p:cNvSpPr>
            <p:nvPr/>
          </p:nvSpPr>
          <p:spPr bwMode="auto">
            <a:xfrm>
              <a:off x="4876"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1008" name="Text Box 32" descr="斜纹布">
              <a:extLst>
                <a:ext uri="{FF2B5EF4-FFF2-40B4-BE49-F238E27FC236}">
                  <a16:creationId xmlns:a16="http://schemas.microsoft.com/office/drawing/2014/main" id="{646B9EF1-AB75-45A5-9C7D-60AB9B39E650}"/>
                </a:ext>
              </a:extLst>
            </p:cNvPr>
            <p:cNvSpPr txBox="1">
              <a:spLocks noChangeArrowheads="1"/>
            </p:cNvSpPr>
            <p:nvPr/>
          </p:nvSpPr>
          <p:spPr bwMode="auto">
            <a:xfrm>
              <a:off x="3969" y="21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1009" name="Line 33">
              <a:extLst>
                <a:ext uri="{FF2B5EF4-FFF2-40B4-BE49-F238E27FC236}">
                  <a16:creationId xmlns:a16="http://schemas.microsoft.com/office/drawing/2014/main" id="{DF8371AA-09D4-4CFD-B2E7-C152354B08D0}"/>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224298" name="Text Box 42">
            <a:extLst>
              <a:ext uri="{FF2B5EF4-FFF2-40B4-BE49-F238E27FC236}">
                <a16:creationId xmlns:a16="http://schemas.microsoft.com/office/drawing/2014/main" id="{95A2EF96-6F8F-439F-A714-1930BBE7E497}"/>
              </a:ext>
            </a:extLst>
          </p:cNvPr>
          <p:cNvSpPr txBox="1">
            <a:spLocks noChangeArrowheads="1"/>
          </p:cNvSpPr>
          <p:nvPr/>
        </p:nvSpPr>
        <p:spPr bwMode="auto">
          <a:xfrm>
            <a:off x="194444" y="45075"/>
            <a:ext cx="4802187"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）电容并联的等效电容</a:t>
            </a:r>
          </a:p>
        </p:txBody>
      </p:sp>
      <p:grpSp>
        <p:nvGrpSpPr>
          <p:cNvPr id="224303" name="Group 47">
            <a:extLst>
              <a:ext uri="{FF2B5EF4-FFF2-40B4-BE49-F238E27FC236}">
                <a16:creationId xmlns:a16="http://schemas.microsoft.com/office/drawing/2014/main" id="{1B75525E-CA5A-4381-A2EE-F75F87EF1094}"/>
              </a:ext>
            </a:extLst>
          </p:cNvPr>
          <p:cNvGrpSpPr>
            <a:grpSpLocks/>
          </p:cNvGrpSpPr>
          <p:nvPr/>
        </p:nvGrpSpPr>
        <p:grpSpPr bwMode="auto">
          <a:xfrm>
            <a:off x="3505200" y="1295400"/>
            <a:ext cx="2016125" cy="2089150"/>
            <a:chOff x="3152" y="651"/>
            <a:chExt cx="1270" cy="1316"/>
          </a:xfrm>
        </p:grpSpPr>
        <p:sp>
          <p:nvSpPr>
            <p:cNvPr id="40972" name="Line 48">
              <a:extLst>
                <a:ext uri="{FF2B5EF4-FFF2-40B4-BE49-F238E27FC236}">
                  <a16:creationId xmlns:a16="http://schemas.microsoft.com/office/drawing/2014/main" id="{C36BDF30-D6F0-481B-BBB2-517426FBEA1B}"/>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3" name="Line 49">
              <a:extLst>
                <a:ext uri="{FF2B5EF4-FFF2-40B4-BE49-F238E27FC236}">
                  <a16:creationId xmlns:a16="http://schemas.microsoft.com/office/drawing/2014/main" id="{B8A74FB1-2BA1-428A-9EA5-15EAF1F40581}"/>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4" name="Line 50">
              <a:extLst>
                <a:ext uri="{FF2B5EF4-FFF2-40B4-BE49-F238E27FC236}">
                  <a16:creationId xmlns:a16="http://schemas.microsoft.com/office/drawing/2014/main" id="{CD5539BE-F8AA-41EE-9169-5ED85B39839F}"/>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75" name="Line 51">
              <a:extLst>
                <a:ext uri="{FF2B5EF4-FFF2-40B4-BE49-F238E27FC236}">
                  <a16:creationId xmlns:a16="http://schemas.microsoft.com/office/drawing/2014/main" id="{CB1ABC5A-8459-4E19-A230-2FE93671A88F}"/>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40976" name="Group 52">
              <a:extLst>
                <a:ext uri="{FF2B5EF4-FFF2-40B4-BE49-F238E27FC236}">
                  <a16:creationId xmlns:a16="http://schemas.microsoft.com/office/drawing/2014/main" id="{9575E031-8DD6-4C45-8C88-4B6F12FAA39D}"/>
                </a:ext>
              </a:extLst>
            </p:cNvPr>
            <p:cNvGrpSpPr>
              <a:grpSpLocks/>
            </p:cNvGrpSpPr>
            <p:nvPr/>
          </p:nvGrpSpPr>
          <p:grpSpPr bwMode="auto">
            <a:xfrm>
              <a:off x="3878" y="1196"/>
              <a:ext cx="318" cy="90"/>
              <a:chOff x="4059" y="1117"/>
              <a:chExt cx="318" cy="90"/>
            </a:xfrm>
          </p:grpSpPr>
          <p:sp>
            <p:nvSpPr>
              <p:cNvPr id="40985" name="Line 53">
                <a:extLst>
                  <a:ext uri="{FF2B5EF4-FFF2-40B4-BE49-F238E27FC236}">
                    <a16:creationId xmlns:a16="http://schemas.microsoft.com/office/drawing/2014/main" id="{29540245-D0D9-4908-8BD3-20EF19A9D501}"/>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86" name="Line 54">
                <a:extLst>
                  <a:ext uri="{FF2B5EF4-FFF2-40B4-BE49-F238E27FC236}">
                    <a16:creationId xmlns:a16="http://schemas.microsoft.com/office/drawing/2014/main" id="{05F31BC1-BAC4-4068-8E1D-FB861FC765C0}"/>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0977" name="Oval 55" descr="斜纹布">
              <a:extLst>
                <a:ext uri="{FF2B5EF4-FFF2-40B4-BE49-F238E27FC236}">
                  <a16:creationId xmlns:a16="http://schemas.microsoft.com/office/drawing/2014/main" id="{F3F2C19F-FC76-4448-8FC3-A41A73AC26C3}"/>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978" name="Text Box 56" descr="斜纹布">
              <a:extLst>
                <a:ext uri="{FF2B5EF4-FFF2-40B4-BE49-F238E27FC236}">
                  <a16:creationId xmlns:a16="http://schemas.microsoft.com/office/drawing/2014/main" id="{EE0B5CBD-FC44-4E55-ADDC-B5CE6A514A97}"/>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79" name="Text Box 57" descr="斜纹布">
              <a:extLst>
                <a:ext uri="{FF2B5EF4-FFF2-40B4-BE49-F238E27FC236}">
                  <a16:creationId xmlns:a16="http://schemas.microsoft.com/office/drawing/2014/main" id="{4655F261-753B-4C65-8248-0D32F4E9070F}"/>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80" name="Text Box 58" descr="斜纹布">
              <a:extLst>
                <a:ext uri="{FF2B5EF4-FFF2-40B4-BE49-F238E27FC236}">
                  <a16:creationId xmlns:a16="http://schemas.microsoft.com/office/drawing/2014/main" id="{CDE7943E-53F6-489C-80AD-7774DC1A45F4}"/>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0981" name="Text Box 59" descr="斜纹布">
              <a:extLst>
                <a:ext uri="{FF2B5EF4-FFF2-40B4-BE49-F238E27FC236}">
                  <a16:creationId xmlns:a16="http://schemas.microsoft.com/office/drawing/2014/main" id="{F2CB4BCE-3152-4978-9FB9-DE114A7DB727}"/>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0982" name="Line 60">
              <a:extLst>
                <a:ext uri="{FF2B5EF4-FFF2-40B4-BE49-F238E27FC236}">
                  <a16:creationId xmlns:a16="http://schemas.microsoft.com/office/drawing/2014/main" id="{AA4D34FB-2445-43C6-B577-4DDFAC23997B}"/>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983" name="Text Box 61" descr="斜纹布">
              <a:extLst>
                <a:ext uri="{FF2B5EF4-FFF2-40B4-BE49-F238E27FC236}">
                  <a16:creationId xmlns:a16="http://schemas.microsoft.com/office/drawing/2014/main" id="{82586754-7D37-44D2-B010-FD591CA0254F}"/>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0984" name="Oval 62" descr="斜纹布">
              <a:extLst>
                <a:ext uri="{FF2B5EF4-FFF2-40B4-BE49-F238E27FC236}">
                  <a16:creationId xmlns:a16="http://schemas.microsoft.com/office/drawing/2014/main" id="{20BF561A-2A5A-4E7C-B4C3-A6B655C2B77D}"/>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4319" name="AutoShape 63">
            <a:extLst>
              <a:ext uri="{FF2B5EF4-FFF2-40B4-BE49-F238E27FC236}">
                <a16:creationId xmlns:a16="http://schemas.microsoft.com/office/drawing/2014/main" id="{670FF112-D3B2-4EA0-9840-19FAC8550C8D}"/>
              </a:ext>
            </a:extLst>
          </p:cNvPr>
          <p:cNvSpPr>
            <a:spLocks noChangeArrowheads="1"/>
          </p:cNvSpPr>
          <p:nvPr/>
        </p:nvSpPr>
        <p:spPr bwMode="auto">
          <a:xfrm>
            <a:off x="621592" y="5105400"/>
            <a:ext cx="2895600" cy="1066800"/>
          </a:xfrm>
          <a:prstGeom prst="wedgeRoundRectCallout">
            <a:avLst>
              <a:gd name="adj1" fmla="val -29606"/>
              <a:gd name="adj2" fmla="val -115625"/>
              <a:gd name="adj3" fmla="val 16667"/>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类似于电导并联的等效公式</a:t>
            </a:r>
          </a:p>
        </p:txBody>
      </p:sp>
      <p:grpSp>
        <p:nvGrpSpPr>
          <p:cNvPr id="54" name="Group 25">
            <a:extLst>
              <a:ext uri="{FF2B5EF4-FFF2-40B4-BE49-F238E27FC236}">
                <a16:creationId xmlns:a16="http://schemas.microsoft.com/office/drawing/2014/main" id="{092354C4-D327-4032-B6FF-033AEA559E01}"/>
              </a:ext>
            </a:extLst>
          </p:cNvPr>
          <p:cNvGrpSpPr>
            <a:grpSpLocks/>
          </p:cNvGrpSpPr>
          <p:nvPr/>
        </p:nvGrpSpPr>
        <p:grpSpPr bwMode="auto">
          <a:xfrm>
            <a:off x="2632050" y="1740642"/>
            <a:ext cx="1223962" cy="576263"/>
            <a:chOff x="3787" y="2886"/>
            <a:chExt cx="771" cy="363"/>
          </a:xfrm>
        </p:grpSpPr>
        <p:sp>
          <p:nvSpPr>
            <p:cNvPr id="55" name="Line 26">
              <a:extLst>
                <a:ext uri="{FF2B5EF4-FFF2-40B4-BE49-F238E27FC236}">
                  <a16:creationId xmlns:a16="http://schemas.microsoft.com/office/drawing/2014/main" id="{2E9E276A-16B2-455E-B835-6286203D7EB1}"/>
                </a:ext>
              </a:extLst>
            </p:cNvPr>
            <p:cNvSpPr>
              <a:spLocks noChangeShapeType="1"/>
            </p:cNvSpPr>
            <p:nvPr/>
          </p:nvSpPr>
          <p:spPr bwMode="auto">
            <a:xfrm>
              <a:off x="3877" y="3249"/>
              <a:ext cx="545" cy="0"/>
            </a:xfrm>
            <a:prstGeom prst="line">
              <a:avLst/>
            </a:prstGeom>
            <a:noFill/>
            <a:ln w="762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6" name="Text Box 27" descr="斜纹布">
              <a:extLst>
                <a:ext uri="{FF2B5EF4-FFF2-40B4-BE49-F238E27FC236}">
                  <a16:creationId xmlns:a16="http://schemas.microsoft.com/office/drawing/2014/main" id="{9253D86D-5E1E-4CED-A0C4-B21FA979B9B7}"/>
                </a:ext>
              </a:extLst>
            </p:cNvPr>
            <p:cNvSpPr txBox="1">
              <a:spLocks noChangeArrowheads="1"/>
            </p:cNvSpPr>
            <p:nvPr/>
          </p:nvSpPr>
          <p:spPr bwMode="auto">
            <a:xfrm>
              <a:off x="3787" y="2886"/>
              <a:ext cx="771" cy="288"/>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等效</a:t>
              </a:r>
            </a:p>
          </p:txBody>
        </p:sp>
      </p:grpSp>
      <p:graphicFrame>
        <p:nvGraphicFramePr>
          <p:cNvPr id="57" name="Object 38">
            <a:extLst>
              <a:ext uri="{FF2B5EF4-FFF2-40B4-BE49-F238E27FC236}">
                <a16:creationId xmlns:a16="http://schemas.microsoft.com/office/drawing/2014/main" id="{EE1779E5-91B4-47CF-A180-4A35FACE8EE2}"/>
              </a:ext>
            </a:extLst>
          </p:cNvPr>
          <p:cNvGraphicFramePr>
            <a:graphicFrameLocks noChangeAspect="1"/>
          </p:cNvGraphicFramePr>
          <p:nvPr>
            <p:extLst>
              <p:ext uri="{D42A27DB-BD31-4B8C-83A1-F6EECF244321}">
                <p14:modId xmlns:p14="http://schemas.microsoft.com/office/powerpoint/2010/main" val="4253823976"/>
              </p:ext>
            </p:extLst>
          </p:nvPr>
        </p:nvGraphicFramePr>
        <p:xfrm>
          <a:off x="831998" y="3758407"/>
          <a:ext cx="2565400" cy="630238"/>
        </p:xfrm>
        <a:graphic>
          <a:graphicData uri="http://schemas.openxmlformats.org/presentationml/2006/ole">
            <mc:AlternateContent xmlns:mc="http://schemas.openxmlformats.org/markup-compatibility/2006">
              <mc:Choice xmlns:v="urn:schemas-microsoft-com:vml" Requires="v">
                <p:oleObj spid="_x0000_s57400" name="公式" r:id="rId3" imgW="952585" imgH="209609" progId="Equation.3">
                  <p:embed/>
                </p:oleObj>
              </mc:Choice>
              <mc:Fallback>
                <p:oleObj name="公式" r:id="rId3" imgW="952585" imgH="209609" progId="Equation.3">
                  <p:embed/>
                  <p:pic>
                    <p:nvPicPr>
                      <p:cNvPr id="224294" name="Object 38">
                        <a:extLst>
                          <a:ext uri="{FF2B5EF4-FFF2-40B4-BE49-F238E27FC236}">
                            <a16:creationId xmlns:a16="http://schemas.microsoft.com/office/drawing/2014/main" id="{D5A95877-7880-4E82-AC4F-FC098626F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998" y="3758407"/>
                        <a:ext cx="2565400" cy="630238"/>
                      </a:xfrm>
                      <a:prstGeom prst="rect">
                        <a:avLst/>
                      </a:prstGeom>
                      <a:noFill/>
                      <a:ln>
                        <a:noFill/>
                      </a:ln>
                      <a:effectLst/>
                      <a:extLst/>
                    </p:spPr>
                  </p:pic>
                </p:oleObj>
              </mc:Fallback>
            </mc:AlternateContent>
          </a:graphicData>
        </a:graphic>
      </p:graphicFrame>
      <p:cxnSp>
        <p:nvCxnSpPr>
          <p:cNvPr id="58" name="直接连接符 57">
            <a:extLst>
              <a:ext uri="{FF2B5EF4-FFF2-40B4-BE49-F238E27FC236}">
                <a16:creationId xmlns:a16="http://schemas.microsoft.com/office/drawing/2014/main" id="{D0D48729-ED15-4B89-BBBE-8FA6012B13C8}"/>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9" name="Text Box 13">
            <a:extLst>
              <a:ext uri="{FF2B5EF4-FFF2-40B4-BE49-F238E27FC236}">
                <a16:creationId xmlns:a16="http://schemas.microsoft.com/office/drawing/2014/main" id="{EE0403E8-2A84-4EC1-BFCE-0EE4B42DFF57}"/>
              </a:ext>
            </a:extLst>
          </p:cNvPr>
          <p:cNvSpPr txBox="1">
            <a:spLocks noChangeArrowheads="1"/>
          </p:cNvSpPr>
          <p:nvPr/>
        </p:nvSpPr>
        <p:spPr bwMode="auto">
          <a:xfrm>
            <a:off x="5578373" y="455146"/>
            <a:ext cx="3063083"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graphicFrame>
        <p:nvGraphicFramePr>
          <p:cNvPr id="60" name="Object 34">
            <a:extLst>
              <a:ext uri="{FF2B5EF4-FFF2-40B4-BE49-F238E27FC236}">
                <a16:creationId xmlns:a16="http://schemas.microsoft.com/office/drawing/2014/main" id="{F88D437A-A416-445A-8C05-160161C8257C}"/>
              </a:ext>
            </a:extLst>
          </p:cNvPr>
          <p:cNvGraphicFramePr>
            <a:graphicFrameLocks noChangeAspect="1"/>
          </p:cNvGraphicFramePr>
          <p:nvPr>
            <p:extLst>
              <p:ext uri="{D42A27DB-BD31-4B8C-83A1-F6EECF244321}">
                <p14:modId xmlns:p14="http://schemas.microsoft.com/office/powerpoint/2010/main" val="786103105"/>
              </p:ext>
            </p:extLst>
          </p:nvPr>
        </p:nvGraphicFramePr>
        <p:xfrm>
          <a:off x="5891239" y="846139"/>
          <a:ext cx="1655762" cy="1081087"/>
        </p:xfrm>
        <a:graphic>
          <a:graphicData uri="http://schemas.openxmlformats.org/presentationml/2006/ole">
            <mc:AlternateContent xmlns:mc="http://schemas.openxmlformats.org/markup-compatibility/2006">
              <mc:Choice xmlns:v="urn:schemas-microsoft-com:vml" Requires="v">
                <p:oleObj spid="_x0000_s57401" name="公式" r:id="rId5" imgW="666528" imgH="428596" progId="Equation.3">
                  <p:embed/>
                </p:oleObj>
              </mc:Choice>
              <mc:Fallback>
                <p:oleObj name="公式" r:id="rId5" imgW="666528" imgH="428596" progId="Equation.3">
                  <p:embed/>
                  <p:pic>
                    <p:nvPicPr>
                      <p:cNvPr id="224290" name="Object 34">
                        <a:extLst>
                          <a:ext uri="{FF2B5EF4-FFF2-40B4-BE49-F238E27FC236}">
                            <a16:creationId xmlns:a16="http://schemas.microsoft.com/office/drawing/2014/main" id="{D33B6BA1-9842-477B-8534-44F9B3914F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1239" y="846139"/>
                        <a:ext cx="165576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35">
            <a:extLst>
              <a:ext uri="{FF2B5EF4-FFF2-40B4-BE49-F238E27FC236}">
                <a16:creationId xmlns:a16="http://schemas.microsoft.com/office/drawing/2014/main" id="{3C4F86A0-B1E6-4AEB-B66D-5FE17A3C3F11}"/>
              </a:ext>
            </a:extLst>
          </p:cNvPr>
          <p:cNvGraphicFramePr>
            <a:graphicFrameLocks noChangeAspect="1"/>
          </p:cNvGraphicFramePr>
          <p:nvPr>
            <p:extLst>
              <p:ext uri="{D42A27DB-BD31-4B8C-83A1-F6EECF244321}">
                <p14:modId xmlns:p14="http://schemas.microsoft.com/office/powerpoint/2010/main" val="2327772204"/>
              </p:ext>
            </p:extLst>
          </p:nvPr>
        </p:nvGraphicFramePr>
        <p:xfrm>
          <a:off x="5819007" y="1836739"/>
          <a:ext cx="1800225" cy="1133475"/>
        </p:xfrm>
        <a:graphic>
          <a:graphicData uri="http://schemas.openxmlformats.org/presentationml/2006/ole">
            <mc:AlternateContent xmlns:mc="http://schemas.openxmlformats.org/markup-compatibility/2006">
              <mc:Choice xmlns:v="urn:schemas-microsoft-com:vml" Requires="v">
                <p:oleObj spid="_x0000_s57402" name="公式" r:id="rId7" imgW="695181" imgH="428596" progId="Equation.3">
                  <p:embed/>
                </p:oleObj>
              </mc:Choice>
              <mc:Fallback>
                <p:oleObj name="公式" r:id="rId7" imgW="695181" imgH="428596" progId="Equation.3">
                  <p:embed/>
                  <p:pic>
                    <p:nvPicPr>
                      <p:cNvPr id="224291" name="Object 35">
                        <a:extLst>
                          <a:ext uri="{FF2B5EF4-FFF2-40B4-BE49-F238E27FC236}">
                            <a16:creationId xmlns:a16="http://schemas.microsoft.com/office/drawing/2014/main" id="{DF667D27-AF8A-4790-8C8A-09FC6A5E48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007" y="1836739"/>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36">
            <a:extLst>
              <a:ext uri="{FF2B5EF4-FFF2-40B4-BE49-F238E27FC236}">
                <a16:creationId xmlns:a16="http://schemas.microsoft.com/office/drawing/2014/main" id="{44442D7C-7901-4579-B3EF-51BE6342C800}"/>
              </a:ext>
            </a:extLst>
          </p:cNvPr>
          <p:cNvGraphicFramePr>
            <a:graphicFrameLocks noChangeAspect="1"/>
          </p:cNvGraphicFramePr>
          <p:nvPr>
            <p:extLst>
              <p:ext uri="{D42A27DB-BD31-4B8C-83A1-F6EECF244321}">
                <p14:modId xmlns:p14="http://schemas.microsoft.com/office/powerpoint/2010/main" val="351465106"/>
              </p:ext>
            </p:extLst>
          </p:nvPr>
        </p:nvGraphicFramePr>
        <p:xfrm>
          <a:off x="5903639" y="2918619"/>
          <a:ext cx="2640012" cy="1679575"/>
        </p:xfrm>
        <a:graphic>
          <a:graphicData uri="http://schemas.openxmlformats.org/presentationml/2006/ole">
            <mc:AlternateContent xmlns:mc="http://schemas.openxmlformats.org/markup-compatibility/2006">
              <mc:Choice xmlns:v="urn:schemas-microsoft-com:vml" Requires="v">
                <p:oleObj spid="_x0000_s57403" name="Equation" r:id="rId9" imgW="1041120" imgH="634680" progId="Equation.DSMT4">
                  <p:embed/>
                </p:oleObj>
              </mc:Choice>
              <mc:Fallback>
                <p:oleObj name="Equation" r:id="rId9" imgW="1041120" imgH="634680" progId="Equation.DSMT4">
                  <p:embed/>
                  <p:pic>
                    <p:nvPicPr>
                      <p:cNvPr id="224292" name="Object 36">
                        <a:extLst>
                          <a:ext uri="{FF2B5EF4-FFF2-40B4-BE49-F238E27FC236}">
                            <a16:creationId xmlns:a16="http://schemas.microsoft.com/office/drawing/2014/main" id="{B19C848F-01DE-48B3-90DA-7443EDE3DA47}"/>
                          </a:ext>
                        </a:extLst>
                      </p:cNvPr>
                      <p:cNvPicPr>
                        <a:picLocks noChangeAspect="1" noChangeArrowheads="1"/>
                      </p:cNvPicPr>
                      <p:nvPr/>
                    </p:nvPicPr>
                    <p:blipFill>
                      <a:blip r:embed="rId10"/>
                      <a:srcRect/>
                      <a:stretch>
                        <a:fillRect/>
                      </a:stretch>
                    </p:blipFill>
                    <p:spPr bwMode="auto">
                      <a:xfrm>
                        <a:off x="5903639" y="2918619"/>
                        <a:ext cx="2640012" cy="167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37">
            <a:extLst>
              <a:ext uri="{FF2B5EF4-FFF2-40B4-BE49-F238E27FC236}">
                <a16:creationId xmlns:a16="http://schemas.microsoft.com/office/drawing/2014/main" id="{4D1ECC90-A03C-4102-9093-9739FB27A7E6}"/>
              </a:ext>
            </a:extLst>
          </p:cNvPr>
          <p:cNvGraphicFramePr>
            <a:graphicFrameLocks noChangeAspect="1"/>
          </p:cNvGraphicFramePr>
          <p:nvPr>
            <p:extLst>
              <p:ext uri="{D42A27DB-BD31-4B8C-83A1-F6EECF244321}">
                <p14:modId xmlns:p14="http://schemas.microsoft.com/office/powerpoint/2010/main" val="654623664"/>
              </p:ext>
            </p:extLst>
          </p:nvPr>
        </p:nvGraphicFramePr>
        <p:xfrm>
          <a:off x="6284639" y="4598194"/>
          <a:ext cx="1400175" cy="1195387"/>
        </p:xfrm>
        <a:graphic>
          <a:graphicData uri="http://schemas.openxmlformats.org/presentationml/2006/ole">
            <mc:AlternateContent xmlns:mc="http://schemas.openxmlformats.org/markup-compatibility/2006">
              <mc:Choice xmlns:v="urn:schemas-microsoft-com:vml" Requires="v">
                <p:oleObj spid="_x0000_s57404" name="公式" r:id="rId11" imgW="504945" imgH="428596" progId="Equation.3">
                  <p:embed/>
                </p:oleObj>
              </mc:Choice>
              <mc:Fallback>
                <p:oleObj name="公式" r:id="rId11" imgW="504945" imgH="428596" progId="Equation.3">
                  <p:embed/>
                  <p:pic>
                    <p:nvPicPr>
                      <p:cNvPr id="224293" name="Object 37">
                        <a:extLst>
                          <a:ext uri="{FF2B5EF4-FFF2-40B4-BE49-F238E27FC236}">
                            <a16:creationId xmlns:a16="http://schemas.microsoft.com/office/drawing/2014/main" id="{7831D337-00CF-4186-902D-A933203A1B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4639" y="4598194"/>
                        <a:ext cx="140017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38">
            <a:extLst>
              <a:ext uri="{FF2B5EF4-FFF2-40B4-BE49-F238E27FC236}">
                <a16:creationId xmlns:a16="http://schemas.microsoft.com/office/drawing/2014/main" id="{AC30D47D-F3F3-4B91-9435-B85A63E4B231}"/>
              </a:ext>
            </a:extLst>
          </p:cNvPr>
          <p:cNvGraphicFramePr>
            <a:graphicFrameLocks noChangeAspect="1"/>
          </p:cNvGraphicFramePr>
          <p:nvPr>
            <p:extLst>
              <p:ext uri="{D42A27DB-BD31-4B8C-83A1-F6EECF244321}">
                <p14:modId xmlns:p14="http://schemas.microsoft.com/office/powerpoint/2010/main" val="3184604607"/>
              </p:ext>
            </p:extLst>
          </p:nvPr>
        </p:nvGraphicFramePr>
        <p:xfrm>
          <a:off x="5843113" y="5889078"/>
          <a:ext cx="2565400" cy="630238"/>
        </p:xfrm>
        <a:graphic>
          <a:graphicData uri="http://schemas.openxmlformats.org/presentationml/2006/ole">
            <mc:AlternateContent xmlns:mc="http://schemas.openxmlformats.org/markup-compatibility/2006">
              <mc:Choice xmlns:v="urn:schemas-microsoft-com:vml" Requires="v">
                <p:oleObj spid="_x0000_s57405" name="公式" r:id="rId3" imgW="952585" imgH="209609" progId="Equation.3">
                  <p:embed/>
                </p:oleObj>
              </mc:Choice>
              <mc:Fallback>
                <p:oleObj name="公式" r:id="rId3" imgW="952585" imgH="209609" progId="Equation.3">
                  <p:embed/>
                  <p:pic>
                    <p:nvPicPr>
                      <p:cNvPr id="57" name="Object 38">
                        <a:extLst>
                          <a:ext uri="{FF2B5EF4-FFF2-40B4-BE49-F238E27FC236}">
                            <a16:creationId xmlns:a16="http://schemas.microsoft.com/office/drawing/2014/main" id="{EE1779E5-91B4-47CF-A180-4A35FACE8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113" y="5889078"/>
                        <a:ext cx="2565400" cy="6302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423854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4298"/>
                                        </p:tgtEl>
                                        <p:attrNameLst>
                                          <p:attrName>style.visibility</p:attrName>
                                        </p:attrNameLst>
                                      </p:cBhvr>
                                      <p:to>
                                        <p:strVal val="visible"/>
                                      </p:to>
                                    </p:set>
                                    <p:anim calcmode="lin" valueType="num">
                                      <p:cBhvr additive="base">
                                        <p:cTn id="7" dur="300" fill="hold"/>
                                        <p:tgtEl>
                                          <p:spTgt spid="224298"/>
                                        </p:tgtEl>
                                        <p:attrNameLst>
                                          <p:attrName>ppt_x</p:attrName>
                                        </p:attrNameLst>
                                      </p:cBhvr>
                                      <p:tavLst>
                                        <p:tav tm="0">
                                          <p:val>
                                            <p:strVal val="0-#ppt_w/2"/>
                                          </p:val>
                                        </p:tav>
                                        <p:tav tm="100000">
                                          <p:val>
                                            <p:strVal val="#ppt_x"/>
                                          </p:val>
                                        </p:tav>
                                      </p:tavLst>
                                    </p:anim>
                                    <p:anim calcmode="lin" valueType="num">
                                      <p:cBhvr additive="base">
                                        <p:cTn id="8" dur="300" fill="hold"/>
                                        <p:tgtEl>
                                          <p:spTgt spid="2242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4264"/>
                                        </p:tgtEl>
                                        <p:attrNameLst>
                                          <p:attrName>style.visibility</p:attrName>
                                        </p:attrNameLst>
                                      </p:cBhvr>
                                      <p:to>
                                        <p:strVal val="visible"/>
                                      </p:to>
                                    </p:set>
                                    <p:animEffect transition="in" filter="blinds(horizontal)">
                                      <p:cBhvr>
                                        <p:cTn id="13" dur="500"/>
                                        <p:tgtEl>
                                          <p:spTgt spid="224264"/>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224303"/>
                                        </p:tgtEl>
                                        <p:attrNameLst>
                                          <p:attrName>style.visibility</p:attrName>
                                        </p:attrNameLst>
                                      </p:cBhvr>
                                      <p:to>
                                        <p:strVal val="visible"/>
                                      </p:to>
                                    </p:set>
                                    <p:animEffect transition="in" filter="blinds(horizontal)">
                                      <p:cBhvr>
                                        <p:cTn id="17" dur="500"/>
                                        <p:tgtEl>
                                          <p:spTgt spid="22430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slide(from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strips(downRight)">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300" fill="hold"/>
                                        <p:tgtEl>
                                          <p:spTgt spid="59"/>
                                        </p:tgtEl>
                                        <p:attrNameLst>
                                          <p:attrName>ppt_x</p:attrName>
                                        </p:attrNameLst>
                                      </p:cBhvr>
                                      <p:tavLst>
                                        <p:tav tm="0">
                                          <p:val>
                                            <p:strVal val="0-#ppt_w/2"/>
                                          </p:val>
                                        </p:tav>
                                        <p:tav tm="100000">
                                          <p:val>
                                            <p:strVal val="#ppt_x"/>
                                          </p:val>
                                        </p:tav>
                                      </p:tavLst>
                                    </p:anim>
                                    <p:anim calcmode="lin" valueType="num">
                                      <p:cBhvr additive="base">
                                        <p:cTn id="33" dur="3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strips(downRight)">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strips(downRight)">
                                      <p:cBhvr>
                                        <p:cTn id="43" dur="500"/>
                                        <p:tgtEl>
                                          <p:spTgt spid="61"/>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strips(downRight)">
                                      <p:cBhvr>
                                        <p:cTn id="48" dur="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strips(downRight)">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strips(downRight)">
                                      <p:cBhvr>
                                        <p:cTn id="58" dur="500"/>
                                        <p:tgtEl>
                                          <p:spTgt spid="64"/>
                                        </p:tgtEl>
                                      </p:cBhvr>
                                    </p:animEffect>
                                  </p:childTnLst>
                                </p:cTn>
                              </p:par>
                            </p:childTnLst>
                          </p:cTn>
                        </p:par>
                      </p:childTnLst>
                    </p:cTn>
                  </p:par>
                  <p:par>
                    <p:cTn id="59" fill="hold">
                      <p:stCondLst>
                        <p:cond delay="indefinite"/>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224319"/>
                                        </p:tgtEl>
                                        <p:attrNameLst>
                                          <p:attrName>style.visibility</p:attrName>
                                        </p:attrNameLst>
                                      </p:cBhvr>
                                      <p:to>
                                        <p:strVal val="visible"/>
                                      </p:to>
                                    </p:set>
                                    <p:animEffect transition="in" filter="wedge">
                                      <p:cBhvr>
                                        <p:cTn id="63" dur="2000"/>
                                        <p:tgtEl>
                                          <p:spTgt spid="224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8" grpId="0"/>
      <p:bldP spid="224319" grpId="0"/>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8" name="Object 8">
            <a:extLst>
              <a:ext uri="{FF2B5EF4-FFF2-40B4-BE49-F238E27FC236}">
                <a16:creationId xmlns:a16="http://schemas.microsoft.com/office/drawing/2014/main" id="{557902C6-B5B1-4B17-8450-2BA40B964225}"/>
              </a:ext>
            </a:extLst>
          </p:cNvPr>
          <p:cNvGraphicFramePr>
            <a:graphicFrameLocks noChangeAspect="1"/>
          </p:cNvGraphicFramePr>
          <p:nvPr>
            <p:extLst>
              <p:ext uri="{D42A27DB-BD31-4B8C-83A1-F6EECF244321}">
                <p14:modId xmlns:p14="http://schemas.microsoft.com/office/powerpoint/2010/main" val="3768444963"/>
              </p:ext>
            </p:extLst>
          </p:nvPr>
        </p:nvGraphicFramePr>
        <p:xfrm>
          <a:off x="5873750" y="1492250"/>
          <a:ext cx="1544638" cy="992188"/>
        </p:xfrm>
        <a:graphic>
          <a:graphicData uri="http://schemas.openxmlformats.org/presentationml/2006/ole">
            <mc:AlternateContent xmlns:mc="http://schemas.openxmlformats.org/markup-compatibility/2006">
              <mc:Choice xmlns:v="urn:schemas-microsoft-com:vml" Requires="v">
                <p:oleObj spid="_x0000_s42120" name="Equation" r:id="rId3" imgW="622080" imgH="393480" progId="Equation.DSMT4">
                  <p:embed/>
                </p:oleObj>
              </mc:Choice>
              <mc:Fallback>
                <p:oleObj name="Equation" r:id="rId3" imgW="622080" imgH="393480" progId="Equation.DSMT4">
                  <p:embed/>
                  <p:pic>
                    <p:nvPicPr>
                      <p:cNvPr id="0" name="Object 8"/>
                      <p:cNvPicPr>
                        <a:picLocks noChangeAspect="1" noChangeArrowheads="1"/>
                      </p:cNvPicPr>
                      <p:nvPr/>
                    </p:nvPicPr>
                    <p:blipFill>
                      <a:blip r:embed="rId4"/>
                      <a:srcRect/>
                      <a:stretch>
                        <a:fillRect/>
                      </a:stretch>
                    </p:blipFill>
                    <p:spPr bwMode="auto">
                      <a:xfrm>
                        <a:off x="5873750" y="1492250"/>
                        <a:ext cx="1544638" cy="99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9" name="Object 9">
            <a:extLst>
              <a:ext uri="{FF2B5EF4-FFF2-40B4-BE49-F238E27FC236}">
                <a16:creationId xmlns:a16="http://schemas.microsoft.com/office/drawing/2014/main" id="{F0EA2947-B281-4B0F-976E-7FC47E8C5A54}"/>
              </a:ext>
            </a:extLst>
          </p:cNvPr>
          <p:cNvGraphicFramePr>
            <a:graphicFrameLocks noChangeAspect="1"/>
          </p:cNvGraphicFramePr>
          <p:nvPr>
            <p:extLst>
              <p:ext uri="{D42A27DB-BD31-4B8C-83A1-F6EECF244321}">
                <p14:modId xmlns:p14="http://schemas.microsoft.com/office/powerpoint/2010/main" val="4183327443"/>
              </p:ext>
            </p:extLst>
          </p:nvPr>
        </p:nvGraphicFramePr>
        <p:xfrm>
          <a:off x="5845860" y="2424905"/>
          <a:ext cx="1800225" cy="1133475"/>
        </p:xfrm>
        <a:graphic>
          <a:graphicData uri="http://schemas.openxmlformats.org/presentationml/2006/ole">
            <mc:AlternateContent xmlns:mc="http://schemas.openxmlformats.org/markup-compatibility/2006">
              <mc:Choice xmlns:v="urn:schemas-microsoft-com:vml" Requires="v">
                <p:oleObj spid="_x0000_s42121" name="公式" r:id="rId5" imgW="695181" imgH="428596" progId="Equation.3">
                  <p:embed/>
                </p:oleObj>
              </mc:Choice>
              <mc:Fallback>
                <p:oleObj name="公式" r:id="rId5" imgW="695181" imgH="42859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860" y="2424905"/>
                        <a:ext cx="180022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0" name="Object 10">
            <a:extLst>
              <a:ext uri="{FF2B5EF4-FFF2-40B4-BE49-F238E27FC236}">
                <a16:creationId xmlns:a16="http://schemas.microsoft.com/office/drawing/2014/main" id="{61743A9C-7BAD-48EE-A035-6BE9FF2A126E}"/>
              </a:ext>
            </a:extLst>
          </p:cNvPr>
          <p:cNvGraphicFramePr>
            <a:graphicFrameLocks noChangeAspect="1"/>
          </p:cNvGraphicFramePr>
          <p:nvPr>
            <p:extLst>
              <p:ext uri="{D42A27DB-BD31-4B8C-83A1-F6EECF244321}">
                <p14:modId xmlns:p14="http://schemas.microsoft.com/office/powerpoint/2010/main" val="135491111"/>
              </p:ext>
            </p:extLst>
          </p:nvPr>
        </p:nvGraphicFramePr>
        <p:xfrm>
          <a:off x="5818845" y="3579482"/>
          <a:ext cx="2627312" cy="2149475"/>
        </p:xfrm>
        <a:graphic>
          <a:graphicData uri="http://schemas.openxmlformats.org/presentationml/2006/ole">
            <mc:AlternateContent xmlns:mc="http://schemas.openxmlformats.org/markup-compatibility/2006">
              <mc:Choice xmlns:v="urn:schemas-microsoft-com:vml" Requires="v">
                <p:oleObj spid="_x0000_s42122" name="Equation" r:id="rId7" imgW="1002960" imgH="812520" progId="Equation.DSMT4">
                  <p:embed/>
                </p:oleObj>
              </mc:Choice>
              <mc:Fallback>
                <p:oleObj name="Equation" r:id="rId7" imgW="1002960" imgH="812520" progId="Equation.DSMT4">
                  <p:embed/>
                  <p:pic>
                    <p:nvPicPr>
                      <p:cNvPr id="0" name="Object 10"/>
                      <p:cNvPicPr>
                        <a:picLocks noChangeAspect="1" noChangeArrowheads="1"/>
                      </p:cNvPicPr>
                      <p:nvPr/>
                    </p:nvPicPr>
                    <p:blipFill>
                      <a:blip r:embed="rId8"/>
                      <a:srcRect/>
                      <a:stretch>
                        <a:fillRect/>
                      </a:stretch>
                    </p:blipFill>
                    <p:spPr bwMode="auto">
                      <a:xfrm>
                        <a:off x="5818845" y="3579482"/>
                        <a:ext cx="2627312"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91" name="Object 11">
            <a:extLst>
              <a:ext uri="{FF2B5EF4-FFF2-40B4-BE49-F238E27FC236}">
                <a16:creationId xmlns:a16="http://schemas.microsoft.com/office/drawing/2014/main" id="{C81A08D3-63C1-4005-9A84-36432668A692}"/>
              </a:ext>
            </a:extLst>
          </p:cNvPr>
          <p:cNvGraphicFramePr>
            <a:graphicFrameLocks noChangeAspect="1"/>
          </p:cNvGraphicFramePr>
          <p:nvPr>
            <p:extLst>
              <p:ext uri="{D42A27DB-BD31-4B8C-83A1-F6EECF244321}">
                <p14:modId xmlns:p14="http://schemas.microsoft.com/office/powerpoint/2010/main" val="1651705535"/>
              </p:ext>
            </p:extLst>
          </p:nvPr>
        </p:nvGraphicFramePr>
        <p:xfrm>
          <a:off x="404813" y="3843313"/>
          <a:ext cx="1852612" cy="1066800"/>
        </p:xfrm>
        <a:graphic>
          <a:graphicData uri="http://schemas.openxmlformats.org/presentationml/2006/ole">
            <mc:AlternateContent xmlns:mc="http://schemas.openxmlformats.org/markup-compatibility/2006">
              <mc:Choice xmlns:v="urn:schemas-microsoft-com:vml" Requires="v">
                <p:oleObj spid="_x0000_s42123" name="Equation" r:id="rId9" imgW="761760" imgH="431640" progId="Equation.DSMT4">
                  <p:embed/>
                </p:oleObj>
              </mc:Choice>
              <mc:Fallback>
                <p:oleObj name="Equation" r:id="rId9" imgW="761760" imgH="431640" progId="Equation.DSMT4">
                  <p:embed/>
                  <p:pic>
                    <p:nvPicPr>
                      <p:cNvPr id="0" name="Object 11"/>
                      <p:cNvPicPr>
                        <a:picLocks noChangeAspect="1" noChangeArrowheads="1"/>
                      </p:cNvPicPr>
                      <p:nvPr/>
                    </p:nvPicPr>
                    <p:blipFill>
                      <a:blip r:embed="rId10"/>
                      <a:srcRect/>
                      <a:stretch>
                        <a:fillRect/>
                      </a:stretch>
                    </p:blipFill>
                    <p:spPr bwMode="auto">
                      <a:xfrm>
                        <a:off x="404813" y="3843313"/>
                        <a:ext cx="1852612" cy="1066800"/>
                      </a:xfrm>
                      <a:prstGeom prst="rect">
                        <a:avLst/>
                      </a:prstGeom>
                      <a:noFill/>
                      <a:ln>
                        <a:noFill/>
                      </a:ln>
                      <a:effectLst/>
                      <a:extLst/>
                    </p:spPr>
                  </p:pic>
                </p:oleObj>
              </mc:Fallback>
            </mc:AlternateContent>
          </a:graphicData>
        </a:graphic>
      </p:graphicFrame>
      <p:graphicFrame>
        <p:nvGraphicFramePr>
          <p:cNvPr id="225292" name="Object 12">
            <a:extLst>
              <a:ext uri="{FF2B5EF4-FFF2-40B4-BE49-F238E27FC236}">
                <a16:creationId xmlns:a16="http://schemas.microsoft.com/office/drawing/2014/main" id="{A3B45E1B-4830-42F3-B998-40B64E663741}"/>
              </a:ext>
            </a:extLst>
          </p:cNvPr>
          <p:cNvGraphicFramePr>
            <a:graphicFrameLocks noChangeAspect="1"/>
          </p:cNvGraphicFramePr>
          <p:nvPr>
            <p:extLst>
              <p:ext uri="{D42A27DB-BD31-4B8C-83A1-F6EECF244321}">
                <p14:modId xmlns:p14="http://schemas.microsoft.com/office/powerpoint/2010/main" val="2733734443"/>
              </p:ext>
            </p:extLst>
          </p:nvPr>
        </p:nvGraphicFramePr>
        <p:xfrm>
          <a:off x="2946400" y="3816350"/>
          <a:ext cx="2227263" cy="1203325"/>
        </p:xfrm>
        <a:graphic>
          <a:graphicData uri="http://schemas.openxmlformats.org/presentationml/2006/ole">
            <mc:AlternateContent xmlns:mc="http://schemas.openxmlformats.org/markup-compatibility/2006">
              <mc:Choice xmlns:v="urn:schemas-microsoft-com:vml" Requires="v">
                <p:oleObj spid="_x0000_s42124" name="Equation" r:id="rId11" imgW="812520" imgH="431640" progId="Equation.DSMT4">
                  <p:embed/>
                </p:oleObj>
              </mc:Choice>
              <mc:Fallback>
                <p:oleObj name="Equation" r:id="rId11" imgW="812520" imgH="431640" progId="Equation.DSMT4">
                  <p:embed/>
                  <p:pic>
                    <p:nvPicPr>
                      <p:cNvPr id="0" name="Object 12"/>
                      <p:cNvPicPr>
                        <a:picLocks noChangeAspect="1" noChangeArrowheads="1"/>
                      </p:cNvPicPr>
                      <p:nvPr/>
                    </p:nvPicPr>
                    <p:blipFill>
                      <a:blip r:embed="rId12"/>
                      <a:srcRect/>
                      <a:stretch>
                        <a:fillRect/>
                      </a:stretch>
                    </p:blipFill>
                    <p:spPr bwMode="auto">
                      <a:xfrm>
                        <a:off x="2946400" y="3816350"/>
                        <a:ext cx="2227263" cy="1203325"/>
                      </a:xfrm>
                      <a:prstGeom prst="rect">
                        <a:avLst/>
                      </a:prstGeom>
                      <a:noFill/>
                      <a:ln>
                        <a:noFill/>
                      </a:ln>
                      <a:effectLst/>
                      <a:extLst/>
                    </p:spPr>
                  </p:pic>
                </p:oleObj>
              </mc:Fallback>
            </mc:AlternateContent>
          </a:graphicData>
        </a:graphic>
      </p:graphicFrame>
      <p:sp>
        <p:nvSpPr>
          <p:cNvPr id="225293" name="Text Box 13">
            <a:extLst>
              <a:ext uri="{FF2B5EF4-FFF2-40B4-BE49-F238E27FC236}">
                <a16:creationId xmlns:a16="http://schemas.microsoft.com/office/drawing/2014/main" id="{7581AFAF-B72E-47CE-A6E8-15BDE4273107}"/>
              </a:ext>
            </a:extLst>
          </p:cNvPr>
          <p:cNvSpPr txBox="1">
            <a:spLocks noChangeArrowheads="1"/>
          </p:cNvSpPr>
          <p:nvPr/>
        </p:nvSpPr>
        <p:spPr bwMode="auto">
          <a:xfrm>
            <a:off x="296715" y="181477"/>
            <a:ext cx="3816350" cy="51911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）并联电容的分流</a:t>
            </a:r>
          </a:p>
        </p:txBody>
      </p:sp>
      <p:grpSp>
        <p:nvGrpSpPr>
          <p:cNvPr id="41992" name="Group 17">
            <a:extLst>
              <a:ext uri="{FF2B5EF4-FFF2-40B4-BE49-F238E27FC236}">
                <a16:creationId xmlns:a16="http://schemas.microsoft.com/office/drawing/2014/main" id="{C7794A29-7C99-42E2-BC8B-C998E78CC359}"/>
              </a:ext>
            </a:extLst>
          </p:cNvPr>
          <p:cNvGrpSpPr>
            <a:grpSpLocks/>
          </p:cNvGrpSpPr>
          <p:nvPr/>
        </p:nvGrpSpPr>
        <p:grpSpPr bwMode="auto">
          <a:xfrm>
            <a:off x="457200" y="865373"/>
            <a:ext cx="2520950" cy="2520950"/>
            <a:chOff x="3742" y="210"/>
            <a:chExt cx="1588" cy="1588"/>
          </a:xfrm>
        </p:grpSpPr>
        <p:sp>
          <p:nvSpPr>
            <p:cNvPr id="42010" name="Line 18">
              <a:extLst>
                <a:ext uri="{FF2B5EF4-FFF2-40B4-BE49-F238E27FC236}">
                  <a16:creationId xmlns:a16="http://schemas.microsoft.com/office/drawing/2014/main" id="{B74ED073-D0AE-4624-80DF-568548C98AC0}"/>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1" name="Line 19">
              <a:extLst>
                <a:ext uri="{FF2B5EF4-FFF2-40B4-BE49-F238E27FC236}">
                  <a16:creationId xmlns:a16="http://schemas.microsoft.com/office/drawing/2014/main" id="{A92DF2BB-D11A-4510-B79E-9255211A6438}"/>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2" name="Line 20">
              <a:extLst>
                <a:ext uri="{FF2B5EF4-FFF2-40B4-BE49-F238E27FC236}">
                  <a16:creationId xmlns:a16="http://schemas.microsoft.com/office/drawing/2014/main" id="{29928157-318F-478B-94A9-A8934BBCCC60}"/>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3" name="Line 21">
              <a:extLst>
                <a:ext uri="{FF2B5EF4-FFF2-40B4-BE49-F238E27FC236}">
                  <a16:creationId xmlns:a16="http://schemas.microsoft.com/office/drawing/2014/main" id="{28DF550F-AA4D-42F5-8381-4844D2EF1EFC}"/>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14" name="Line 22">
              <a:extLst>
                <a:ext uri="{FF2B5EF4-FFF2-40B4-BE49-F238E27FC236}">
                  <a16:creationId xmlns:a16="http://schemas.microsoft.com/office/drawing/2014/main" id="{9AAD8D24-68C1-4EB5-8C73-930A88608534}"/>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2015" name="Group 23">
              <a:extLst>
                <a:ext uri="{FF2B5EF4-FFF2-40B4-BE49-F238E27FC236}">
                  <a16:creationId xmlns:a16="http://schemas.microsoft.com/office/drawing/2014/main" id="{048DE53D-236F-49C2-BA5B-86DF9BC304C9}"/>
                </a:ext>
              </a:extLst>
            </p:cNvPr>
            <p:cNvGrpSpPr>
              <a:grpSpLocks/>
            </p:cNvGrpSpPr>
            <p:nvPr/>
          </p:nvGrpSpPr>
          <p:grpSpPr bwMode="auto">
            <a:xfrm>
              <a:off x="4785" y="1027"/>
              <a:ext cx="318" cy="90"/>
              <a:chOff x="4059" y="1117"/>
              <a:chExt cx="318" cy="90"/>
            </a:xfrm>
          </p:grpSpPr>
          <p:sp>
            <p:nvSpPr>
              <p:cNvPr id="42033" name="Line 24">
                <a:extLst>
                  <a:ext uri="{FF2B5EF4-FFF2-40B4-BE49-F238E27FC236}">
                    <a16:creationId xmlns:a16="http://schemas.microsoft.com/office/drawing/2014/main" id="{071FAB95-68A6-41FF-B82E-BD90E4AF2C23}"/>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34" name="Line 25">
                <a:extLst>
                  <a:ext uri="{FF2B5EF4-FFF2-40B4-BE49-F238E27FC236}">
                    <a16:creationId xmlns:a16="http://schemas.microsoft.com/office/drawing/2014/main" id="{BA63CD7A-C9EF-4A96-BB5E-522B145E0543}"/>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42016" name="Group 26">
              <a:extLst>
                <a:ext uri="{FF2B5EF4-FFF2-40B4-BE49-F238E27FC236}">
                  <a16:creationId xmlns:a16="http://schemas.microsoft.com/office/drawing/2014/main" id="{28625BA7-BC42-4195-84AE-50AB85B70758}"/>
                </a:ext>
              </a:extLst>
            </p:cNvPr>
            <p:cNvGrpSpPr>
              <a:grpSpLocks/>
            </p:cNvGrpSpPr>
            <p:nvPr/>
          </p:nvGrpSpPr>
          <p:grpSpPr bwMode="auto">
            <a:xfrm>
              <a:off x="4240" y="1027"/>
              <a:ext cx="318" cy="90"/>
              <a:chOff x="4059" y="1117"/>
              <a:chExt cx="318" cy="90"/>
            </a:xfrm>
          </p:grpSpPr>
          <p:sp>
            <p:nvSpPr>
              <p:cNvPr id="42031" name="Line 27">
                <a:extLst>
                  <a:ext uri="{FF2B5EF4-FFF2-40B4-BE49-F238E27FC236}">
                    <a16:creationId xmlns:a16="http://schemas.microsoft.com/office/drawing/2014/main" id="{7CEB83BF-A0DE-40F7-BE09-06B4B1FC3BD9}"/>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32" name="Line 28">
                <a:extLst>
                  <a:ext uri="{FF2B5EF4-FFF2-40B4-BE49-F238E27FC236}">
                    <a16:creationId xmlns:a16="http://schemas.microsoft.com/office/drawing/2014/main" id="{A6DDE5D2-DDA0-4579-9B20-F7F0D7F2D7C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2017" name="Oval 29" descr="斜纹布">
              <a:extLst>
                <a:ext uri="{FF2B5EF4-FFF2-40B4-BE49-F238E27FC236}">
                  <a16:creationId xmlns:a16="http://schemas.microsoft.com/office/drawing/2014/main" id="{BA2C2739-8F30-421B-8092-465BB5F30C90}"/>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8" name="Oval 30" descr="斜纹布">
              <a:extLst>
                <a:ext uri="{FF2B5EF4-FFF2-40B4-BE49-F238E27FC236}">
                  <a16:creationId xmlns:a16="http://schemas.microsoft.com/office/drawing/2014/main" id="{ACF04E99-F21F-4A93-B2B3-4AA59CA59FAA}"/>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9" name="Line 31">
              <a:extLst>
                <a:ext uri="{FF2B5EF4-FFF2-40B4-BE49-F238E27FC236}">
                  <a16:creationId xmlns:a16="http://schemas.microsoft.com/office/drawing/2014/main" id="{186DDDE8-1D38-4C33-8A75-25B6A1A7644C}"/>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0" name="Text Box 32" descr="斜纹布">
              <a:extLst>
                <a:ext uri="{FF2B5EF4-FFF2-40B4-BE49-F238E27FC236}">
                  <a16:creationId xmlns:a16="http://schemas.microsoft.com/office/drawing/2014/main" id="{7864C536-9A8C-4C05-8AE1-B62D70373A60}"/>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2021" name="Text Box 33" descr="斜纹布">
              <a:extLst>
                <a:ext uri="{FF2B5EF4-FFF2-40B4-BE49-F238E27FC236}">
                  <a16:creationId xmlns:a16="http://schemas.microsoft.com/office/drawing/2014/main" id="{5709A1FF-2D9B-41EF-BD09-FAF5B718E245}"/>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2022" name="Text Box 34" descr="斜纹布">
              <a:extLst>
                <a:ext uri="{FF2B5EF4-FFF2-40B4-BE49-F238E27FC236}">
                  <a16:creationId xmlns:a16="http://schemas.microsoft.com/office/drawing/2014/main" id="{7F55AC1A-9E61-4BB0-A947-51B3D7D4519F}"/>
                </a:ext>
              </a:extLst>
            </p:cNvPr>
            <p:cNvSpPr txBox="1">
              <a:spLocks noChangeArrowheads="1"/>
            </p:cNvSpPr>
            <p:nvPr/>
          </p:nvSpPr>
          <p:spPr bwMode="auto">
            <a:xfrm>
              <a:off x="3742" y="93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23" name="Text Box 35" descr="斜纹布">
              <a:extLst>
                <a:ext uri="{FF2B5EF4-FFF2-40B4-BE49-F238E27FC236}">
                  <a16:creationId xmlns:a16="http://schemas.microsoft.com/office/drawing/2014/main" id="{F6643CDE-9A1C-4AA4-A71A-1827F10F42A6}"/>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24" name="Text Box 36" descr="斜纹布">
              <a:extLst>
                <a:ext uri="{FF2B5EF4-FFF2-40B4-BE49-F238E27FC236}">
                  <a16:creationId xmlns:a16="http://schemas.microsoft.com/office/drawing/2014/main" id="{96288619-9F01-4243-B6AF-9EC988DAB59B}"/>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25" name="Line 37">
              <a:extLst>
                <a:ext uri="{FF2B5EF4-FFF2-40B4-BE49-F238E27FC236}">
                  <a16:creationId xmlns:a16="http://schemas.microsoft.com/office/drawing/2014/main" id="{A0635882-6238-4BBB-BBA2-0BE99833476A}"/>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6" name="Line 38">
              <a:extLst>
                <a:ext uri="{FF2B5EF4-FFF2-40B4-BE49-F238E27FC236}">
                  <a16:creationId xmlns:a16="http://schemas.microsoft.com/office/drawing/2014/main" id="{9221E252-0187-44D3-B700-B3893CF00F67}"/>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27" name="Text Box 39" descr="斜纹布">
              <a:extLst>
                <a:ext uri="{FF2B5EF4-FFF2-40B4-BE49-F238E27FC236}">
                  <a16:creationId xmlns:a16="http://schemas.microsoft.com/office/drawing/2014/main" id="{3AEF67F1-03D1-4413-9487-1A692818D43E}"/>
                </a:ext>
              </a:extLst>
            </p:cNvPr>
            <p:cNvSpPr txBox="1">
              <a:spLocks noChangeArrowheads="1"/>
            </p:cNvSpPr>
            <p:nvPr/>
          </p:nvSpPr>
          <p:spPr bwMode="auto">
            <a:xfrm>
              <a:off x="4332"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42028" name="Text Box 40" descr="斜纹布">
              <a:extLst>
                <a:ext uri="{FF2B5EF4-FFF2-40B4-BE49-F238E27FC236}">
                  <a16:creationId xmlns:a16="http://schemas.microsoft.com/office/drawing/2014/main" id="{5658187D-7352-4334-91E7-7B3F8E473377}"/>
                </a:ext>
              </a:extLst>
            </p:cNvPr>
            <p:cNvSpPr txBox="1">
              <a:spLocks noChangeArrowheads="1"/>
            </p:cNvSpPr>
            <p:nvPr/>
          </p:nvSpPr>
          <p:spPr bwMode="auto">
            <a:xfrm>
              <a:off x="4876" y="111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42029" name="Text Box 41" descr="斜纹布">
              <a:extLst>
                <a:ext uri="{FF2B5EF4-FFF2-40B4-BE49-F238E27FC236}">
                  <a16:creationId xmlns:a16="http://schemas.microsoft.com/office/drawing/2014/main" id="{D821D5CA-E64E-418C-86C1-DB805E00BD3B}"/>
                </a:ext>
              </a:extLst>
            </p:cNvPr>
            <p:cNvSpPr txBox="1">
              <a:spLocks noChangeArrowheads="1"/>
            </p:cNvSpPr>
            <p:nvPr/>
          </p:nvSpPr>
          <p:spPr bwMode="auto">
            <a:xfrm>
              <a:off x="3969" y="21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30" name="Line 42">
              <a:extLst>
                <a:ext uri="{FF2B5EF4-FFF2-40B4-BE49-F238E27FC236}">
                  <a16:creationId xmlns:a16="http://schemas.microsoft.com/office/drawing/2014/main" id="{67C3EB85-3BE1-48F0-8DE1-BBD597C21621}"/>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41993" name="Group 43">
            <a:extLst>
              <a:ext uri="{FF2B5EF4-FFF2-40B4-BE49-F238E27FC236}">
                <a16:creationId xmlns:a16="http://schemas.microsoft.com/office/drawing/2014/main" id="{2561F691-747B-43C7-BB65-E8C1B61490B1}"/>
              </a:ext>
            </a:extLst>
          </p:cNvPr>
          <p:cNvGrpSpPr>
            <a:grpSpLocks/>
          </p:cNvGrpSpPr>
          <p:nvPr/>
        </p:nvGrpSpPr>
        <p:grpSpPr bwMode="auto">
          <a:xfrm>
            <a:off x="3259480" y="1264348"/>
            <a:ext cx="2016125" cy="2089150"/>
            <a:chOff x="3152" y="651"/>
            <a:chExt cx="1270" cy="1316"/>
          </a:xfrm>
        </p:grpSpPr>
        <p:sp>
          <p:nvSpPr>
            <p:cNvPr id="41995" name="Line 44">
              <a:extLst>
                <a:ext uri="{FF2B5EF4-FFF2-40B4-BE49-F238E27FC236}">
                  <a16:creationId xmlns:a16="http://schemas.microsoft.com/office/drawing/2014/main" id="{9F741EAF-F69B-4470-AA67-D550BF4FB06D}"/>
                </a:ext>
              </a:extLst>
            </p:cNvPr>
            <p:cNvSpPr>
              <a:spLocks noChangeShapeType="1"/>
            </p:cNvSpPr>
            <p:nvPr/>
          </p:nvSpPr>
          <p:spPr bwMode="auto">
            <a:xfrm>
              <a:off x="3333" y="697"/>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6" name="Line 45">
              <a:extLst>
                <a:ext uri="{FF2B5EF4-FFF2-40B4-BE49-F238E27FC236}">
                  <a16:creationId xmlns:a16="http://schemas.microsoft.com/office/drawing/2014/main" id="{47528B1C-82C4-4B75-9760-A21988B2B935}"/>
                </a:ext>
              </a:extLst>
            </p:cNvPr>
            <p:cNvSpPr>
              <a:spLocks noChangeShapeType="1"/>
            </p:cNvSpPr>
            <p:nvPr/>
          </p:nvSpPr>
          <p:spPr bwMode="auto">
            <a:xfrm>
              <a:off x="3333" y="1921"/>
              <a:ext cx="68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7" name="Line 46">
              <a:extLst>
                <a:ext uri="{FF2B5EF4-FFF2-40B4-BE49-F238E27FC236}">
                  <a16:creationId xmlns:a16="http://schemas.microsoft.com/office/drawing/2014/main" id="{A79F6F61-7D23-47A0-9CD1-D11C8ED5E2CA}"/>
                </a:ext>
              </a:extLst>
            </p:cNvPr>
            <p:cNvSpPr>
              <a:spLocks noChangeShapeType="1"/>
            </p:cNvSpPr>
            <p:nvPr/>
          </p:nvSpPr>
          <p:spPr bwMode="auto">
            <a:xfrm>
              <a:off x="4014" y="696"/>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1998" name="Line 47">
              <a:extLst>
                <a:ext uri="{FF2B5EF4-FFF2-40B4-BE49-F238E27FC236}">
                  <a16:creationId xmlns:a16="http://schemas.microsoft.com/office/drawing/2014/main" id="{4AE3CBF0-3E07-41D5-80FE-34CF885C53B3}"/>
                </a:ext>
              </a:extLst>
            </p:cNvPr>
            <p:cNvSpPr>
              <a:spLocks noChangeShapeType="1"/>
            </p:cNvSpPr>
            <p:nvPr/>
          </p:nvSpPr>
          <p:spPr bwMode="auto">
            <a:xfrm flipV="1">
              <a:off x="4014" y="1286"/>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41999" name="Group 48">
              <a:extLst>
                <a:ext uri="{FF2B5EF4-FFF2-40B4-BE49-F238E27FC236}">
                  <a16:creationId xmlns:a16="http://schemas.microsoft.com/office/drawing/2014/main" id="{D7AF0768-4CD3-4A21-A506-47C349B8AA87}"/>
                </a:ext>
              </a:extLst>
            </p:cNvPr>
            <p:cNvGrpSpPr>
              <a:grpSpLocks/>
            </p:cNvGrpSpPr>
            <p:nvPr/>
          </p:nvGrpSpPr>
          <p:grpSpPr bwMode="auto">
            <a:xfrm>
              <a:off x="3878" y="1196"/>
              <a:ext cx="318" cy="90"/>
              <a:chOff x="4059" y="1117"/>
              <a:chExt cx="318" cy="90"/>
            </a:xfrm>
          </p:grpSpPr>
          <p:sp>
            <p:nvSpPr>
              <p:cNvPr id="42008" name="Line 49">
                <a:extLst>
                  <a:ext uri="{FF2B5EF4-FFF2-40B4-BE49-F238E27FC236}">
                    <a16:creationId xmlns:a16="http://schemas.microsoft.com/office/drawing/2014/main" id="{6CFFD9AF-4446-4C9E-B631-1F00799459BC}"/>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09" name="Line 50">
                <a:extLst>
                  <a:ext uri="{FF2B5EF4-FFF2-40B4-BE49-F238E27FC236}">
                    <a16:creationId xmlns:a16="http://schemas.microsoft.com/office/drawing/2014/main" id="{E9D93E52-27AC-4292-9998-A8F4F135D102}"/>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42000" name="Oval 51" descr="斜纹布">
              <a:extLst>
                <a:ext uri="{FF2B5EF4-FFF2-40B4-BE49-F238E27FC236}">
                  <a16:creationId xmlns:a16="http://schemas.microsoft.com/office/drawing/2014/main" id="{86D5787B-0FC4-4EF4-B90D-33264406E791}"/>
                </a:ext>
              </a:extLst>
            </p:cNvPr>
            <p:cNvSpPr>
              <a:spLocks noChangeArrowheads="1"/>
            </p:cNvSpPr>
            <p:nvPr/>
          </p:nvSpPr>
          <p:spPr bwMode="auto">
            <a:xfrm>
              <a:off x="3243" y="651"/>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1" name="Text Box 52" descr="斜纹布">
              <a:extLst>
                <a:ext uri="{FF2B5EF4-FFF2-40B4-BE49-F238E27FC236}">
                  <a16:creationId xmlns:a16="http://schemas.microsoft.com/office/drawing/2014/main" id="{F0C7785E-860B-4D5A-BBE0-918D0D47C112}"/>
                </a:ext>
              </a:extLst>
            </p:cNvPr>
            <p:cNvSpPr txBox="1">
              <a:spLocks noChangeArrowheads="1"/>
            </p:cNvSpPr>
            <p:nvPr/>
          </p:nvSpPr>
          <p:spPr bwMode="auto">
            <a:xfrm>
              <a:off x="3968" y="742"/>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2" name="Text Box 53" descr="斜纹布">
              <a:extLst>
                <a:ext uri="{FF2B5EF4-FFF2-40B4-BE49-F238E27FC236}">
                  <a16:creationId xmlns:a16="http://schemas.microsoft.com/office/drawing/2014/main" id="{DF48E91C-165E-4E9B-B61D-FFF1D156DFB9}"/>
                </a:ext>
              </a:extLst>
            </p:cNvPr>
            <p:cNvSpPr txBox="1">
              <a:spLocks noChangeArrowheads="1"/>
            </p:cNvSpPr>
            <p:nvPr/>
          </p:nvSpPr>
          <p:spPr bwMode="auto">
            <a:xfrm>
              <a:off x="3152" y="1105"/>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3" name="Text Box 54" descr="斜纹布">
              <a:extLst>
                <a:ext uri="{FF2B5EF4-FFF2-40B4-BE49-F238E27FC236}">
                  <a16:creationId xmlns:a16="http://schemas.microsoft.com/office/drawing/2014/main" id="{8EEE89CA-0548-4A50-A364-D599833BD903}"/>
                </a:ext>
              </a:extLst>
            </p:cNvPr>
            <p:cNvSpPr txBox="1">
              <a:spLocks noChangeArrowheads="1"/>
            </p:cNvSpPr>
            <p:nvPr/>
          </p:nvSpPr>
          <p:spPr bwMode="auto">
            <a:xfrm>
              <a:off x="3243" y="651"/>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04" name="Text Box 55" descr="斜纹布">
              <a:extLst>
                <a:ext uri="{FF2B5EF4-FFF2-40B4-BE49-F238E27FC236}">
                  <a16:creationId xmlns:a16="http://schemas.microsoft.com/office/drawing/2014/main" id="{48DC3326-56C0-4999-9E09-069D056043BB}"/>
                </a:ext>
              </a:extLst>
            </p:cNvPr>
            <p:cNvSpPr txBox="1">
              <a:spLocks noChangeArrowheads="1"/>
            </p:cNvSpPr>
            <p:nvPr/>
          </p:nvSpPr>
          <p:spPr bwMode="auto">
            <a:xfrm>
              <a:off x="3243" y="160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2005" name="Line 56">
              <a:extLst>
                <a:ext uri="{FF2B5EF4-FFF2-40B4-BE49-F238E27FC236}">
                  <a16:creationId xmlns:a16="http://schemas.microsoft.com/office/drawing/2014/main" id="{4E58B9B3-D69F-4FEA-B090-B5DDD6B4A854}"/>
                </a:ext>
              </a:extLst>
            </p:cNvPr>
            <p:cNvSpPr>
              <a:spLocks noChangeShapeType="1"/>
            </p:cNvSpPr>
            <p:nvPr/>
          </p:nvSpPr>
          <p:spPr bwMode="auto">
            <a:xfrm>
              <a:off x="4014" y="845"/>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2006" name="Text Box 57" descr="斜纹布">
              <a:extLst>
                <a:ext uri="{FF2B5EF4-FFF2-40B4-BE49-F238E27FC236}">
                  <a16:creationId xmlns:a16="http://schemas.microsoft.com/office/drawing/2014/main" id="{21E34009-5347-4995-B34E-89D553F36656}"/>
                </a:ext>
              </a:extLst>
            </p:cNvPr>
            <p:cNvSpPr txBox="1">
              <a:spLocks noChangeArrowheads="1"/>
            </p:cNvSpPr>
            <p:nvPr/>
          </p:nvSpPr>
          <p:spPr bwMode="auto">
            <a:xfrm>
              <a:off x="3923" y="1286"/>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C</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2007" name="Oval 58" descr="斜纹布">
              <a:extLst>
                <a:ext uri="{FF2B5EF4-FFF2-40B4-BE49-F238E27FC236}">
                  <a16:creationId xmlns:a16="http://schemas.microsoft.com/office/drawing/2014/main" id="{B3ED4312-894E-4A79-BE5D-2BCB947FE727}"/>
                </a:ext>
              </a:extLst>
            </p:cNvPr>
            <p:cNvSpPr>
              <a:spLocks noChangeArrowheads="1"/>
            </p:cNvSpPr>
            <p:nvPr/>
          </p:nvSpPr>
          <p:spPr bwMode="auto">
            <a:xfrm>
              <a:off x="3243" y="1875"/>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25339" name="AutoShape 59">
            <a:extLst>
              <a:ext uri="{FF2B5EF4-FFF2-40B4-BE49-F238E27FC236}">
                <a16:creationId xmlns:a16="http://schemas.microsoft.com/office/drawing/2014/main" id="{0BCC774D-77F1-48D3-A0AC-E055145360F5}"/>
              </a:ext>
            </a:extLst>
          </p:cNvPr>
          <p:cNvSpPr>
            <a:spLocks noChangeArrowheads="1"/>
          </p:cNvSpPr>
          <p:nvPr/>
        </p:nvSpPr>
        <p:spPr bwMode="auto">
          <a:xfrm>
            <a:off x="1789553" y="5577898"/>
            <a:ext cx="3048000" cy="1066800"/>
          </a:xfrm>
          <a:prstGeom prst="wedgeRoundRectCallout">
            <a:avLst>
              <a:gd name="adj1" fmla="val -47866"/>
              <a:gd name="adj2" fmla="val -84523"/>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类似于电导并联的分流公式</a:t>
            </a:r>
          </a:p>
        </p:txBody>
      </p:sp>
      <p:cxnSp>
        <p:nvCxnSpPr>
          <p:cNvPr id="51" name="直接连接符 50">
            <a:extLst>
              <a:ext uri="{FF2B5EF4-FFF2-40B4-BE49-F238E27FC236}">
                <a16:creationId xmlns:a16="http://schemas.microsoft.com/office/drawing/2014/main" id="{DE48E507-4F31-4AD6-B869-1701D069EB50}"/>
              </a:ext>
            </a:extLst>
          </p:cNvPr>
          <p:cNvCxnSpPr>
            <a:cxnSpLocks/>
          </p:cNvCxnSpPr>
          <p:nvPr/>
        </p:nvCxnSpPr>
        <p:spPr bwMode="auto">
          <a:xfrm>
            <a:off x="5388632" y="620713"/>
            <a:ext cx="0" cy="5627687"/>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sp>
        <p:nvSpPr>
          <p:cNvPr id="52" name="Text Box 13">
            <a:extLst>
              <a:ext uri="{FF2B5EF4-FFF2-40B4-BE49-F238E27FC236}">
                <a16:creationId xmlns:a16="http://schemas.microsoft.com/office/drawing/2014/main" id="{A9532519-7902-45DE-9407-34FE9D92F5C7}"/>
              </a:ext>
            </a:extLst>
          </p:cNvPr>
          <p:cNvSpPr txBox="1">
            <a:spLocks noChangeArrowheads="1"/>
          </p:cNvSpPr>
          <p:nvPr/>
        </p:nvSpPr>
        <p:spPr bwMode="auto">
          <a:xfrm>
            <a:off x="5529449" y="700589"/>
            <a:ext cx="3063083" cy="52322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推导：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2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2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300" fill="hold"/>
                                        <p:tgtEl>
                                          <p:spTgt spid="52"/>
                                        </p:tgtEl>
                                        <p:attrNameLst>
                                          <p:attrName>ppt_x</p:attrName>
                                        </p:attrNameLst>
                                      </p:cBhvr>
                                      <p:tavLst>
                                        <p:tav tm="0">
                                          <p:val>
                                            <p:strVal val="0-#ppt_w/2"/>
                                          </p:val>
                                        </p:tav>
                                        <p:tav tm="100000">
                                          <p:val>
                                            <p:strVal val="#ppt_x"/>
                                          </p:val>
                                        </p:tav>
                                      </p:tavLst>
                                    </p:anim>
                                    <p:anim calcmode="lin" valueType="num">
                                      <p:cBhvr additive="base">
                                        <p:cTn id="26" dur="3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2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2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2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3" grpId="0"/>
      <p:bldP spid="225339" grpId="0"/>
      <p:bldP spid="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8" name="Group 8">
            <a:extLst>
              <a:ext uri="{FF2B5EF4-FFF2-40B4-BE49-F238E27FC236}">
                <a16:creationId xmlns:a16="http://schemas.microsoft.com/office/drawing/2014/main" id="{47F49698-7A3B-44AB-B0E7-316C88949B48}"/>
              </a:ext>
            </a:extLst>
          </p:cNvPr>
          <p:cNvGrpSpPr>
            <a:grpSpLocks/>
          </p:cNvGrpSpPr>
          <p:nvPr/>
        </p:nvGrpSpPr>
        <p:grpSpPr bwMode="auto">
          <a:xfrm>
            <a:off x="684213" y="-76200"/>
            <a:ext cx="3136900" cy="850900"/>
            <a:chOff x="385" y="3022"/>
            <a:chExt cx="1919" cy="536"/>
          </a:xfrm>
        </p:grpSpPr>
        <p:pic>
          <p:nvPicPr>
            <p:cNvPr id="47111" name="Picture 9" descr="123">
              <a:extLst>
                <a:ext uri="{FF2B5EF4-FFF2-40B4-BE49-F238E27FC236}">
                  <a16:creationId xmlns:a16="http://schemas.microsoft.com/office/drawing/2014/main" id="{647143C0-CEC4-4204-AC48-E575646D4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10">
              <a:extLst>
                <a:ext uri="{FF2B5EF4-FFF2-40B4-BE49-F238E27FC236}">
                  <a16:creationId xmlns:a16="http://schemas.microsoft.com/office/drawing/2014/main" id="{4FAC9321-148A-4AB4-8354-B18EEA0F31FB}"/>
                </a:ext>
              </a:extLst>
            </p:cNvPr>
            <p:cNvSpPr txBox="1">
              <a:spLocks noChangeArrowheads="1"/>
            </p:cNvSpPr>
            <p:nvPr/>
          </p:nvSpPr>
          <p:spPr bwMode="auto">
            <a:xfrm>
              <a:off x="793" y="3097"/>
              <a:ext cx="151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总结并注意</a:t>
              </a:r>
            </a:p>
          </p:txBody>
        </p:sp>
      </p:grpSp>
      <p:sp>
        <p:nvSpPr>
          <p:cNvPr id="230411" name="Text Box 11">
            <a:extLst>
              <a:ext uri="{FF2B5EF4-FFF2-40B4-BE49-F238E27FC236}">
                <a16:creationId xmlns:a16="http://schemas.microsoft.com/office/drawing/2014/main" id="{81224169-376D-4EE6-ACC3-46A08B09DF48}"/>
              </a:ext>
            </a:extLst>
          </p:cNvPr>
          <p:cNvSpPr txBox="1">
            <a:spLocks noChangeArrowheads="1"/>
          </p:cNvSpPr>
          <p:nvPr/>
        </p:nvSpPr>
        <p:spPr bwMode="auto">
          <a:xfrm>
            <a:off x="381000" y="762000"/>
            <a:ext cx="83820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①电感的串联、并联等效公式，类似于电阻的串联、并联等效公式；电感的串联分压公式类似于电阻串联的分压公式；电感的并联分流公式类似于电阻并联的分流公式； </a:t>
            </a:r>
          </a:p>
        </p:txBody>
      </p:sp>
      <p:sp>
        <p:nvSpPr>
          <p:cNvPr id="230415" name="Text Box 15">
            <a:extLst>
              <a:ext uri="{FF2B5EF4-FFF2-40B4-BE49-F238E27FC236}">
                <a16:creationId xmlns:a16="http://schemas.microsoft.com/office/drawing/2014/main" id="{3D12B925-2277-4FED-BCC7-EAC48DAB23C5}"/>
              </a:ext>
            </a:extLst>
          </p:cNvPr>
          <p:cNvSpPr txBox="1">
            <a:spLocks noChangeArrowheads="1"/>
          </p:cNvSpPr>
          <p:nvPr/>
        </p:nvSpPr>
        <p:spPr bwMode="auto">
          <a:xfrm>
            <a:off x="304800" y="2792413"/>
            <a:ext cx="8229600"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②电容的串联、并联等效公式，类似于电导的串联、并联等效公式；电容的并联分流公式类似于电导并联的分流公式；电容的串联分压公式类似于电导串联的分压公式；</a:t>
            </a:r>
          </a:p>
        </p:txBody>
      </p:sp>
      <p:sp>
        <p:nvSpPr>
          <p:cNvPr id="230416" name="Text Box 16">
            <a:extLst>
              <a:ext uri="{FF2B5EF4-FFF2-40B4-BE49-F238E27FC236}">
                <a16:creationId xmlns:a16="http://schemas.microsoft.com/office/drawing/2014/main" id="{B3F836AA-F712-4D9D-9886-30C1D6F8D445}"/>
              </a:ext>
            </a:extLst>
          </p:cNvPr>
          <p:cNvSpPr txBox="1">
            <a:spLocks noChangeArrowheads="1"/>
          </p:cNvSpPr>
          <p:nvPr/>
        </p:nvSpPr>
        <p:spPr bwMode="auto">
          <a:xfrm>
            <a:off x="304800" y="4922838"/>
            <a:ext cx="8305800" cy="163036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30000"/>
              </a:spcBef>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③</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以上虽然是关于两个电容或两个电感的串联和并联等效，但其结论可以推广到 </a:t>
            </a:r>
            <a:r>
              <a:rPr kumimoji="1" lang="en-US" altLang="zh-CN"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1" lang="en-US" altLang="zh-CN"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个电容或 </a:t>
            </a:r>
            <a:r>
              <a:rPr kumimoji="1" lang="en-US" altLang="zh-CN"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zh-CN" altLang="en-US"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个电感的串联和并联等效。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0408"/>
                                        </p:tgtEl>
                                        <p:attrNameLst>
                                          <p:attrName>style.visibility</p:attrName>
                                        </p:attrNameLst>
                                      </p:cBhvr>
                                      <p:to>
                                        <p:strVal val="visible"/>
                                      </p:to>
                                    </p:set>
                                    <p:animEffect transition="in" filter="blinds(horizontal)">
                                      <p:cBhvr>
                                        <p:cTn id="7" dur="500"/>
                                        <p:tgtEl>
                                          <p:spTgt spid="230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wd">
                                    <p:tmPct val="0"/>
                                  </p:iterate>
                                  <p:childTnLst>
                                    <p:set>
                                      <p:cBhvr>
                                        <p:cTn id="11" dur="1" fill="hold">
                                          <p:stCondLst>
                                            <p:cond delay="0"/>
                                          </p:stCondLst>
                                        </p:cTn>
                                        <p:tgtEl>
                                          <p:spTgt spid="230411"/>
                                        </p:tgtEl>
                                        <p:attrNameLst>
                                          <p:attrName>style.visibility</p:attrName>
                                        </p:attrNameLst>
                                      </p:cBhvr>
                                      <p:to>
                                        <p:strVal val="visible"/>
                                      </p:to>
                                    </p:set>
                                    <p:animEffect transition="in" filter="blinds(horizontal)">
                                      <p:cBhvr>
                                        <p:cTn id="12" dur="500"/>
                                        <p:tgtEl>
                                          <p:spTgt spid="230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wd">
                                    <p:tmPct val="0"/>
                                  </p:iterate>
                                  <p:childTnLst>
                                    <p:set>
                                      <p:cBhvr>
                                        <p:cTn id="16" dur="1" fill="hold">
                                          <p:stCondLst>
                                            <p:cond delay="0"/>
                                          </p:stCondLst>
                                        </p:cTn>
                                        <p:tgtEl>
                                          <p:spTgt spid="230415"/>
                                        </p:tgtEl>
                                        <p:attrNameLst>
                                          <p:attrName>style.visibility</p:attrName>
                                        </p:attrNameLst>
                                      </p:cBhvr>
                                      <p:to>
                                        <p:strVal val="visible"/>
                                      </p:to>
                                    </p:set>
                                    <p:animEffect transition="in" filter="blinds(horizontal)">
                                      <p:cBhvr>
                                        <p:cTn id="17" dur="500"/>
                                        <p:tgtEl>
                                          <p:spTgt spid="230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iterate type="wd">
                                    <p:tmPct val="0"/>
                                  </p:iterate>
                                  <p:childTnLst>
                                    <p:set>
                                      <p:cBhvr>
                                        <p:cTn id="21" dur="1" fill="hold">
                                          <p:stCondLst>
                                            <p:cond delay="0"/>
                                          </p:stCondLst>
                                        </p:cTn>
                                        <p:tgtEl>
                                          <p:spTgt spid="230416"/>
                                        </p:tgtEl>
                                        <p:attrNameLst>
                                          <p:attrName>style.visibility</p:attrName>
                                        </p:attrNameLst>
                                      </p:cBhvr>
                                      <p:to>
                                        <p:strVal val="visible"/>
                                      </p:to>
                                    </p:set>
                                    <p:animEffect transition="in" filter="blinds(horizontal)">
                                      <p:cBhvr>
                                        <p:cTn id="22" dur="500"/>
                                        <p:tgtEl>
                                          <p:spTgt spid="23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1" grpId="0"/>
      <p:bldP spid="230415" grpId="0"/>
      <p:bldP spid="2304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50">
            <a:extLst>
              <a:ext uri="{FF2B5EF4-FFF2-40B4-BE49-F238E27FC236}">
                <a16:creationId xmlns:a16="http://schemas.microsoft.com/office/drawing/2014/main" id="{527587EC-B6DF-4099-99D5-988704613004}"/>
              </a:ext>
            </a:extLst>
          </p:cNvPr>
          <p:cNvGrpSpPr>
            <a:grpSpLocks noChangeAspect="1"/>
          </p:cNvGrpSpPr>
          <p:nvPr/>
        </p:nvGrpSpPr>
        <p:grpSpPr bwMode="auto">
          <a:xfrm>
            <a:off x="152400" y="1050925"/>
            <a:ext cx="3024188" cy="2225675"/>
            <a:chOff x="768" y="2256"/>
            <a:chExt cx="1008" cy="841"/>
          </a:xfrm>
        </p:grpSpPr>
        <p:sp>
          <p:nvSpPr>
            <p:cNvPr id="48145" name="Rectangle 10">
              <a:extLst>
                <a:ext uri="{FF2B5EF4-FFF2-40B4-BE49-F238E27FC236}">
                  <a16:creationId xmlns:a16="http://schemas.microsoft.com/office/drawing/2014/main" id="{363787BA-C95D-48F6-A19B-F10C12CB4238}"/>
                </a:ext>
              </a:extLst>
            </p:cNvPr>
            <p:cNvSpPr>
              <a:spLocks noChangeArrowheads="1"/>
            </p:cNvSpPr>
            <p:nvPr/>
          </p:nvSpPr>
          <p:spPr bwMode="auto">
            <a:xfrm>
              <a:off x="918" y="2924"/>
              <a:ext cx="77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线性电容的符号</a:t>
              </a:r>
            </a:p>
          </p:txBody>
        </p:sp>
        <p:graphicFrame>
          <p:nvGraphicFramePr>
            <p:cNvPr id="48146" name="Object 44">
              <a:extLst>
                <a:ext uri="{FF2B5EF4-FFF2-40B4-BE49-F238E27FC236}">
                  <a16:creationId xmlns:a16="http://schemas.microsoft.com/office/drawing/2014/main" id="{55F25A73-4C70-4732-87F2-4E92464B2E57}"/>
                </a:ext>
              </a:extLst>
            </p:cNvPr>
            <p:cNvGraphicFramePr>
              <a:graphicFrameLocks noChangeAspect="1"/>
            </p:cNvGraphicFramePr>
            <p:nvPr/>
          </p:nvGraphicFramePr>
          <p:xfrm>
            <a:off x="768" y="2256"/>
            <a:ext cx="1008" cy="576"/>
          </p:xfrm>
          <a:graphic>
            <a:graphicData uri="http://schemas.openxmlformats.org/presentationml/2006/ole">
              <mc:AlternateContent xmlns:mc="http://schemas.openxmlformats.org/markup-compatibility/2006">
                <mc:Choice xmlns:v="urn:schemas-microsoft-com:vml" Requires="v">
                  <p:oleObj spid="_x0000_s48275" name="Visio" r:id="rId3" imgW="1121512" imgH="514350" progId="Visio.Drawing.11">
                    <p:embed/>
                  </p:oleObj>
                </mc:Choice>
                <mc:Fallback>
                  <p:oleObj name="Visio" r:id="rId3" imgW="1121512" imgH="514350" progId="Visio.Drawing.11">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256"/>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8131" name="Object 9">
            <a:extLst>
              <a:ext uri="{FF2B5EF4-FFF2-40B4-BE49-F238E27FC236}">
                <a16:creationId xmlns:a16="http://schemas.microsoft.com/office/drawing/2014/main" id="{4DA50F4E-2FA0-4C93-BDC3-92EE908BCFE8}"/>
              </a:ext>
            </a:extLst>
          </p:cNvPr>
          <p:cNvGraphicFramePr>
            <a:graphicFrameLocks noChangeAspect="1"/>
          </p:cNvGraphicFramePr>
          <p:nvPr>
            <p:extLst>
              <p:ext uri="{D42A27DB-BD31-4B8C-83A1-F6EECF244321}">
                <p14:modId xmlns:p14="http://schemas.microsoft.com/office/powerpoint/2010/main" val="3540398833"/>
              </p:ext>
            </p:extLst>
          </p:nvPr>
        </p:nvGraphicFramePr>
        <p:xfrm>
          <a:off x="2590800" y="1828800"/>
          <a:ext cx="6221413" cy="862013"/>
        </p:xfrm>
        <a:graphic>
          <a:graphicData uri="http://schemas.openxmlformats.org/presentationml/2006/ole">
            <mc:AlternateContent xmlns:mc="http://schemas.openxmlformats.org/markup-compatibility/2006">
              <mc:Choice xmlns:v="urn:schemas-microsoft-com:vml" Requires="v">
                <p:oleObj spid="_x0000_s48276" name="Equation" r:id="rId5" imgW="2819239" imgH="362009" progId="Equation.DSMT4">
                  <p:embed/>
                </p:oleObj>
              </mc:Choice>
              <mc:Fallback>
                <p:oleObj name="Equation" r:id="rId5" imgW="2819239" imgH="36200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828800"/>
                        <a:ext cx="6221413" cy="862013"/>
                      </a:xfrm>
                      <a:prstGeom prst="rect">
                        <a:avLst/>
                      </a:prstGeom>
                      <a:noFill/>
                      <a:ln>
                        <a:noFill/>
                      </a:ln>
                      <a:extLst/>
                    </p:spPr>
                  </p:pic>
                </p:oleObj>
              </mc:Fallback>
            </mc:AlternateContent>
          </a:graphicData>
        </a:graphic>
      </p:graphicFrame>
      <p:graphicFrame>
        <p:nvGraphicFramePr>
          <p:cNvPr id="48132" name="Object 10">
            <a:extLst>
              <a:ext uri="{FF2B5EF4-FFF2-40B4-BE49-F238E27FC236}">
                <a16:creationId xmlns:a16="http://schemas.microsoft.com/office/drawing/2014/main" id="{9BD853A6-158D-4B0D-A9EE-28959835A3D2}"/>
              </a:ext>
            </a:extLst>
          </p:cNvPr>
          <p:cNvGraphicFramePr>
            <a:graphicFrameLocks noChangeAspect="1"/>
          </p:cNvGraphicFramePr>
          <p:nvPr>
            <p:extLst>
              <p:ext uri="{D42A27DB-BD31-4B8C-83A1-F6EECF244321}">
                <p14:modId xmlns:p14="http://schemas.microsoft.com/office/powerpoint/2010/main" val="901829991"/>
              </p:ext>
            </p:extLst>
          </p:nvPr>
        </p:nvGraphicFramePr>
        <p:xfrm>
          <a:off x="3124200" y="838200"/>
          <a:ext cx="1600200" cy="919163"/>
        </p:xfrm>
        <a:graphic>
          <a:graphicData uri="http://schemas.openxmlformats.org/presentationml/2006/ole">
            <mc:AlternateContent xmlns:mc="http://schemas.openxmlformats.org/markup-compatibility/2006">
              <mc:Choice xmlns:v="urn:schemas-microsoft-com:vml" Requires="v">
                <p:oleObj spid="_x0000_s48277" name="Equation" r:id="rId7" imgW="657134" imgH="362009" progId="Equation.DSMT4">
                  <p:embed/>
                </p:oleObj>
              </mc:Choice>
              <mc:Fallback>
                <p:oleObj name="Equation" r:id="rId7" imgW="657134" imgH="362009"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838200"/>
                        <a:ext cx="1600200" cy="919163"/>
                      </a:xfrm>
                      <a:prstGeom prst="rect">
                        <a:avLst/>
                      </a:prstGeom>
                      <a:noFill/>
                      <a:ln>
                        <a:noFill/>
                      </a:ln>
                      <a:extLst/>
                    </p:spPr>
                  </p:pic>
                </p:oleObj>
              </mc:Fallback>
            </mc:AlternateContent>
          </a:graphicData>
        </a:graphic>
      </p:graphicFrame>
      <p:graphicFrame>
        <p:nvGraphicFramePr>
          <p:cNvPr id="48133" name="Object 17">
            <a:extLst>
              <a:ext uri="{FF2B5EF4-FFF2-40B4-BE49-F238E27FC236}">
                <a16:creationId xmlns:a16="http://schemas.microsoft.com/office/drawing/2014/main" id="{4558C32C-9BA1-472E-90D9-450D96578ABE}"/>
              </a:ext>
            </a:extLst>
          </p:cNvPr>
          <p:cNvGraphicFramePr>
            <a:graphicFrameLocks noChangeAspect="1"/>
          </p:cNvGraphicFramePr>
          <p:nvPr/>
        </p:nvGraphicFramePr>
        <p:xfrm>
          <a:off x="3200400" y="2514600"/>
          <a:ext cx="3155950" cy="1042988"/>
        </p:xfrm>
        <a:graphic>
          <a:graphicData uri="http://schemas.openxmlformats.org/presentationml/2006/ole">
            <mc:AlternateContent xmlns:mc="http://schemas.openxmlformats.org/markup-compatibility/2006">
              <mc:Choice xmlns:v="urn:schemas-microsoft-com:vml" Requires="v">
                <p:oleObj spid="_x0000_s48278" name="Equation" r:id="rId9" imgW="1238173" imgH="362009" progId="Equation.DSMT4">
                  <p:embed/>
                </p:oleObj>
              </mc:Choice>
              <mc:Fallback>
                <p:oleObj name="Equation" r:id="rId9" imgW="1238173" imgH="362009"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514600"/>
                        <a:ext cx="3155950" cy="1042988"/>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3491" name="Group 19">
            <a:extLst>
              <a:ext uri="{FF2B5EF4-FFF2-40B4-BE49-F238E27FC236}">
                <a16:creationId xmlns:a16="http://schemas.microsoft.com/office/drawing/2014/main" id="{A15D460A-9DC0-46A8-A9AA-D0BF4EB0E15C}"/>
              </a:ext>
            </a:extLst>
          </p:cNvPr>
          <p:cNvGrpSpPr>
            <a:grpSpLocks/>
          </p:cNvGrpSpPr>
          <p:nvPr/>
        </p:nvGrpSpPr>
        <p:grpSpPr bwMode="auto">
          <a:xfrm>
            <a:off x="684213" y="-76200"/>
            <a:ext cx="6388100" cy="850900"/>
            <a:chOff x="385" y="3022"/>
            <a:chExt cx="3907" cy="536"/>
          </a:xfrm>
        </p:grpSpPr>
        <p:pic>
          <p:nvPicPr>
            <p:cNvPr id="48143" name="Picture 20" descr="123">
              <a:extLst>
                <a:ext uri="{FF2B5EF4-FFF2-40B4-BE49-F238E27FC236}">
                  <a16:creationId xmlns:a16="http://schemas.microsoft.com/office/drawing/2014/main" id="{28584B56-8108-4B50-BC4D-7E000A96281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4" name="Text Box 21">
              <a:extLst>
                <a:ext uri="{FF2B5EF4-FFF2-40B4-BE49-F238E27FC236}">
                  <a16:creationId xmlns:a16="http://schemas.microsoft.com/office/drawing/2014/main" id="{CA8E7D99-5B36-463D-B343-2780BE870769}"/>
                </a:ext>
              </a:extLst>
            </p:cNvPr>
            <p:cNvSpPr txBox="1">
              <a:spLocks noChangeArrowheads="1"/>
            </p:cNvSpPr>
            <p:nvPr/>
          </p:nvSpPr>
          <p:spPr bwMode="auto">
            <a:xfrm>
              <a:off x="793" y="3086"/>
              <a:ext cx="3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电容、电感</a:t>
              </a:r>
              <a:r>
                <a:rPr kumimoji="1" lang="en-US" altLang="zh-CN"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VAR</a:t>
              </a:r>
              <a:r>
                <a:rPr kumimoji="1" lang="zh-CN" altLang="en-US" sz="36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总结并注意</a:t>
              </a:r>
            </a:p>
          </p:txBody>
        </p:sp>
      </p:grpSp>
      <p:sp>
        <p:nvSpPr>
          <p:cNvPr id="233496" name="AutoShape 24">
            <a:extLst>
              <a:ext uri="{FF2B5EF4-FFF2-40B4-BE49-F238E27FC236}">
                <a16:creationId xmlns:a16="http://schemas.microsoft.com/office/drawing/2014/main" id="{1B3BE53B-054F-4AD3-9F8A-576BBBB283C8}"/>
              </a:ext>
            </a:extLst>
          </p:cNvPr>
          <p:cNvSpPr>
            <a:spLocks noChangeArrowheads="1"/>
          </p:cNvSpPr>
          <p:nvPr/>
        </p:nvSpPr>
        <p:spPr bwMode="auto">
          <a:xfrm>
            <a:off x="4876800" y="685800"/>
            <a:ext cx="3886200" cy="1143000"/>
          </a:xfrm>
          <a:prstGeom prst="wedgeRoundRectCallout">
            <a:avLst>
              <a:gd name="adj1" fmla="val -55921"/>
              <a:gd name="adj2" fmla="val 22778"/>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隔直</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通交</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记</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储电</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流有限</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值时，其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压不</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跃</a:t>
            </a:r>
            <a:r>
              <a:rPr kumimoji="1" lang="zh-CN" altLang="en-US" sz="2400" b="1">
                <a:solidFill>
                  <a:schemeClr val="bg2"/>
                </a:solidFill>
                <a:latin typeface="Times New Roman" panose="02020603050405020304" pitchFamily="18" charset="0"/>
                <a:ea typeface="华文楷体" panose="02010600040101010101" pitchFamily="2" charset="-122"/>
                <a:cs typeface="Times New Roman" panose="02020603050405020304" pitchFamily="18" charset="0"/>
              </a:rPr>
              <a:t>变，</a:t>
            </a:r>
          </a:p>
        </p:txBody>
      </p:sp>
      <p:grpSp>
        <p:nvGrpSpPr>
          <p:cNvPr id="48136" name="Group 33">
            <a:extLst>
              <a:ext uri="{FF2B5EF4-FFF2-40B4-BE49-F238E27FC236}">
                <a16:creationId xmlns:a16="http://schemas.microsoft.com/office/drawing/2014/main" id="{692DBD03-8562-4AB9-B60B-48B0F118EFFA}"/>
              </a:ext>
            </a:extLst>
          </p:cNvPr>
          <p:cNvGrpSpPr>
            <a:grpSpLocks/>
          </p:cNvGrpSpPr>
          <p:nvPr/>
        </p:nvGrpSpPr>
        <p:grpSpPr bwMode="auto">
          <a:xfrm>
            <a:off x="304800" y="3475038"/>
            <a:ext cx="2743200" cy="1752600"/>
            <a:chOff x="336" y="2496"/>
            <a:chExt cx="1728" cy="1104"/>
          </a:xfrm>
        </p:grpSpPr>
        <p:graphicFrame>
          <p:nvGraphicFramePr>
            <p:cNvPr id="48141" name="Object 26">
              <a:extLst>
                <a:ext uri="{FF2B5EF4-FFF2-40B4-BE49-F238E27FC236}">
                  <a16:creationId xmlns:a16="http://schemas.microsoft.com/office/drawing/2014/main" id="{A612D260-EC59-4C42-8158-BC6698FC2F59}"/>
                </a:ext>
              </a:extLst>
            </p:cNvPr>
            <p:cNvGraphicFramePr>
              <a:graphicFrameLocks noChangeAspect="1"/>
            </p:cNvGraphicFramePr>
            <p:nvPr/>
          </p:nvGraphicFramePr>
          <p:xfrm>
            <a:off x="336" y="2496"/>
            <a:ext cx="1728" cy="754"/>
          </p:xfrm>
          <a:graphic>
            <a:graphicData uri="http://schemas.openxmlformats.org/presentationml/2006/ole">
              <mc:AlternateContent xmlns:mc="http://schemas.openxmlformats.org/markup-compatibility/2006">
                <mc:Choice xmlns:v="urn:schemas-microsoft-com:vml" Requires="v">
                  <p:oleObj spid="_x0000_s48279" name="Visio" r:id="rId12" imgW="1121512" imgH="400203" progId="Visio.Drawing.11">
                    <p:embed/>
                  </p:oleObj>
                </mc:Choice>
                <mc:Fallback>
                  <p:oleObj name="Visio" r:id="rId12" imgW="1121512" imgH="400203" progId="Visio.Drawing.11">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2496"/>
                          <a:ext cx="172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2" name="Rectangle 29">
              <a:extLst>
                <a:ext uri="{FF2B5EF4-FFF2-40B4-BE49-F238E27FC236}">
                  <a16:creationId xmlns:a16="http://schemas.microsoft.com/office/drawing/2014/main" id="{0DF54D0B-7ED6-499C-A062-03A5D44782C2}"/>
                </a:ext>
              </a:extLst>
            </p:cNvPr>
            <p:cNvSpPr>
              <a:spLocks noChangeArrowheads="1"/>
            </p:cNvSpPr>
            <p:nvPr/>
          </p:nvSpPr>
          <p:spPr bwMode="auto">
            <a:xfrm>
              <a:off x="624" y="3312"/>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电感符号</a:t>
              </a:r>
            </a:p>
          </p:txBody>
        </p:sp>
      </p:grpSp>
      <p:graphicFrame>
        <p:nvGraphicFramePr>
          <p:cNvPr id="48137" name="Object 10">
            <a:extLst>
              <a:ext uri="{FF2B5EF4-FFF2-40B4-BE49-F238E27FC236}">
                <a16:creationId xmlns:a16="http://schemas.microsoft.com/office/drawing/2014/main" id="{DD89768E-69E2-4CE8-981A-E0C72823D2ED}"/>
              </a:ext>
            </a:extLst>
          </p:cNvPr>
          <p:cNvGraphicFramePr>
            <a:graphicFrameLocks noGrp="1" noChangeAspect="1"/>
          </p:cNvGraphicFramePr>
          <p:nvPr>
            <p:ph sz="half" idx="1"/>
            <p:extLst>
              <p:ext uri="{D42A27DB-BD31-4B8C-83A1-F6EECF244321}">
                <p14:modId xmlns:p14="http://schemas.microsoft.com/office/powerpoint/2010/main" val="2725618340"/>
              </p:ext>
            </p:extLst>
          </p:nvPr>
        </p:nvGraphicFramePr>
        <p:xfrm>
          <a:off x="3028950" y="3505200"/>
          <a:ext cx="1749425" cy="1042988"/>
        </p:xfrm>
        <a:graphic>
          <a:graphicData uri="http://schemas.openxmlformats.org/presentationml/2006/ole">
            <mc:AlternateContent xmlns:mc="http://schemas.openxmlformats.org/markup-compatibility/2006">
              <mc:Choice xmlns:v="urn:schemas-microsoft-com:vml" Requires="v">
                <p:oleObj spid="_x0000_s48280" name="Equation" r:id="rId14" imgW="628481" imgH="362009" progId="Equation.DSMT4">
                  <p:embed/>
                </p:oleObj>
              </mc:Choice>
              <mc:Fallback>
                <p:oleObj name="Equation" r:id="rId14" imgW="628481" imgH="362009"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28950" y="3505200"/>
                        <a:ext cx="1749425" cy="1042988"/>
                      </a:xfrm>
                      <a:prstGeom prst="rect">
                        <a:avLst/>
                      </a:prstGeom>
                      <a:noFill/>
                      <a:ln>
                        <a:noFill/>
                      </a:ln>
                      <a:extLst/>
                    </p:spPr>
                  </p:pic>
                </p:oleObj>
              </mc:Fallback>
            </mc:AlternateContent>
          </a:graphicData>
        </a:graphic>
      </p:graphicFrame>
      <p:graphicFrame>
        <p:nvGraphicFramePr>
          <p:cNvPr id="48138" name="Object 9">
            <a:extLst>
              <a:ext uri="{FF2B5EF4-FFF2-40B4-BE49-F238E27FC236}">
                <a16:creationId xmlns:a16="http://schemas.microsoft.com/office/drawing/2014/main" id="{B7E7F687-2915-4B90-AAF0-59554FE18B7E}"/>
              </a:ext>
            </a:extLst>
          </p:cNvPr>
          <p:cNvGraphicFramePr>
            <a:graphicFrameLocks noGrp="1" noChangeAspect="1"/>
          </p:cNvGraphicFramePr>
          <p:nvPr>
            <p:ph sz="quarter" idx="2"/>
            <p:extLst>
              <p:ext uri="{D42A27DB-BD31-4B8C-83A1-F6EECF244321}">
                <p14:modId xmlns:p14="http://schemas.microsoft.com/office/powerpoint/2010/main" val="1782837863"/>
              </p:ext>
            </p:extLst>
          </p:nvPr>
        </p:nvGraphicFramePr>
        <p:xfrm>
          <a:off x="2724150" y="4572000"/>
          <a:ext cx="6172200" cy="1025525"/>
        </p:xfrm>
        <a:graphic>
          <a:graphicData uri="http://schemas.openxmlformats.org/presentationml/2006/ole">
            <mc:AlternateContent xmlns:mc="http://schemas.openxmlformats.org/markup-compatibility/2006">
              <mc:Choice xmlns:v="urn:schemas-microsoft-com:vml" Requires="v">
                <p:oleObj spid="_x0000_s48281" name="Equation" r:id="rId16" imgW="2781192" imgH="362009" progId="Equation.DSMT4">
                  <p:embed/>
                </p:oleObj>
              </mc:Choice>
              <mc:Fallback>
                <p:oleObj name="Equation" r:id="rId16" imgW="2781192" imgH="362009"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24150" y="4572000"/>
                        <a:ext cx="6172200" cy="1025525"/>
                      </a:xfrm>
                      <a:prstGeom prst="rect">
                        <a:avLst/>
                      </a:prstGeom>
                      <a:noFill/>
                      <a:ln>
                        <a:noFill/>
                      </a:ln>
                      <a:extLst/>
                    </p:spPr>
                  </p:pic>
                </p:oleObj>
              </mc:Fallback>
            </mc:AlternateContent>
          </a:graphicData>
        </a:graphic>
      </p:graphicFrame>
      <p:graphicFrame>
        <p:nvGraphicFramePr>
          <p:cNvPr id="48139" name="Object 30">
            <a:extLst>
              <a:ext uri="{FF2B5EF4-FFF2-40B4-BE49-F238E27FC236}">
                <a16:creationId xmlns:a16="http://schemas.microsoft.com/office/drawing/2014/main" id="{1EC5B04E-D21E-43D3-9AB4-AF6375642441}"/>
              </a:ext>
            </a:extLst>
          </p:cNvPr>
          <p:cNvGraphicFramePr>
            <a:graphicFrameLocks noChangeAspect="1"/>
          </p:cNvGraphicFramePr>
          <p:nvPr/>
        </p:nvGraphicFramePr>
        <p:xfrm>
          <a:off x="3124200" y="5607050"/>
          <a:ext cx="2998788" cy="1042988"/>
        </p:xfrm>
        <a:graphic>
          <a:graphicData uri="http://schemas.openxmlformats.org/presentationml/2006/ole">
            <mc:AlternateContent xmlns:mc="http://schemas.openxmlformats.org/markup-compatibility/2006">
              <mc:Choice xmlns:v="urn:schemas-microsoft-com:vml" Requires="v">
                <p:oleObj spid="_x0000_s48282" name="Equation" r:id="rId18" imgW="1180868" imgH="362009" progId="Equation.DSMT4">
                  <p:embed/>
                </p:oleObj>
              </mc:Choice>
              <mc:Fallback>
                <p:oleObj name="Equation" r:id="rId18" imgW="1180868" imgH="362009" progId="Equation.DSMT4">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4200" y="5607050"/>
                        <a:ext cx="2998788" cy="1042988"/>
                      </a:xfrm>
                      <a:prstGeom prst="rect">
                        <a:avLst/>
                      </a:prstGeom>
                      <a:noFill/>
                      <a:ln>
                        <a:noFill/>
                      </a:ln>
                      <a:effectLst/>
                      <a:extLst>
                        <a:ext uri="{909E8E84-426E-40DD-AFC4-6F175D3DCCD1}">
                          <a14:hiddenFill xmlns:a14="http://schemas.microsoft.com/office/drawing/2010/main">
                            <a:gradFill rotWithShape="1">
                              <a:gsLst>
                                <a:gs pos="0">
                                  <a:srgbClr val="FFCC99"/>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503" name="AutoShape 31">
            <a:extLst>
              <a:ext uri="{FF2B5EF4-FFF2-40B4-BE49-F238E27FC236}">
                <a16:creationId xmlns:a16="http://schemas.microsoft.com/office/drawing/2014/main" id="{135E1F84-37E9-4068-9F7A-A0FDA97AD509}"/>
              </a:ext>
            </a:extLst>
          </p:cNvPr>
          <p:cNvSpPr>
            <a:spLocks noChangeArrowheads="1"/>
          </p:cNvSpPr>
          <p:nvPr/>
        </p:nvSpPr>
        <p:spPr bwMode="auto">
          <a:xfrm>
            <a:off x="5029200" y="3505200"/>
            <a:ext cx="3886200" cy="1143000"/>
          </a:xfrm>
          <a:prstGeom prst="wedgeRoundRectCallout">
            <a:avLst>
              <a:gd name="adj1" fmla="val -58907"/>
              <a:gd name="adj2" fmla="val 24028"/>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隔交</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通直</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记</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储磁</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压有限</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值时，其</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流不</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a:t>
            </a:r>
            <a:r>
              <a:rPr kumimoji="1" lang="zh-CN" altLang="en-US" sz="24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跃</a:t>
            </a:r>
            <a:r>
              <a:rPr kumimoji="1" lang="zh-CN" altLang="en-US"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3491"/>
                                        </p:tgtEl>
                                        <p:attrNameLst>
                                          <p:attrName>style.visibility</p:attrName>
                                        </p:attrNameLst>
                                      </p:cBhvr>
                                      <p:to>
                                        <p:strVal val="visible"/>
                                      </p:to>
                                    </p:set>
                                    <p:animEffect transition="in" filter="blinds(horizontal)">
                                      <p:cBhvr>
                                        <p:cTn id="7" dur="500"/>
                                        <p:tgtEl>
                                          <p:spTgt spid="233491"/>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233496"/>
                                        </p:tgtEl>
                                        <p:attrNameLst>
                                          <p:attrName>style.visibility</p:attrName>
                                        </p:attrNameLst>
                                      </p:cBhvr>
                                      <p:to>
                                        <p:strVal val="visible"/>
                                      </p:to>
                                    </p:set>
                                    <p:animEffect transition="in" filter="wedge">
                                      <p:cBhvr>
                                        <p:cTn id="11" dur="2000"/>
                                        <p:tgtEl>
                                          <p:spTgt spid="233496"/>
                                        </p:tgtEl>
                                      </p:cBhvr>
                                    </p:animEffect>
                                  </p:childTnLst>
                                </p:cTn>
                              </p:par>
                            </p:childTnLst>
                          </p:cTn>
                        </p:par>
                        <p:par>
                          <p:cTn id="12" fill="hold" nodeType="afterGroup">
                            <p:stCondLst>
                              <p:cond delay="2500"/>
                            </p:stCondLst>
                            <p:childTnLst>
                              <p:par>
                                <p:cTn id="13" presetID="20" presetClass="entr" presetSubtype="0" fill="hold" grpId="0" nodeType="afterEffect">
                                  <p:stCondLst>
                                    <p:cond delay="0"/>
                                  </p:stCondLst>
                                  <p:childTnLst>
                                    <p:set>
                                      <p:cBhvr>
                                        <p:cTn id="14" dur="1" fill="hold">
                                          <p:stCondLst>
                                            <p:cond delay="0"/>
                                          </p:stCondLst>
                                        </p:cTn>
                                        <p:tgtEl>
                                          <p:spTgt spid="233503"/>
                                        </p:tgtEl>
                                        <p:attrNameLst>
                                          <p:attrName>style.visibility</p:attrName>
                                        </p:attrNameLst>
                                      </p:cBhvr>
                                      <p:to>
                                        <p:strVal val="visible"/>
                                      </p:to>
                                    </p:set>
                                    <p:animEffect transition="in" filter="wedge">
                                      <p:cBhvr>
                                        <p:cTn id="15" dur="2000"/>
                                        <p:tgtEl>
                                          <p:spTgt spid="233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6" grpId="0"/>
      <p:bldP spid="2335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6">
            <a:extLst>
              <a:ext uri="{FF2B5EF4-FFF2-40B4-BE49-F238E27FC236}">
                <a16:creationId xmlns:a16="http://schemas.microsoft.com/office/drawing/2014/main" id="{02C60591-058E-4A2E-996A-FEA071C3A692}"/>
              </a:ext>
            </a:extLst>
          </p:cNvPr>
          <p:cNvPicPr>
            <a:picLocks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矩形 7">
            <a:extLst>
              <a:ext uri="{FF2B5EF4-FFF2-40B4-BE49-F238E27FC236}">
                <a16:creationId xmlns:a16="http://schemas.microsoft.com/office/drawing/2014/main" id="{447A12B3-D65B-404A-A952-F9355B210DC6}"/>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baseline="-25000">
                <a:solidFill>
                  <a:srgbClr val="000000"/>
                </a:solidFill>
                <a:latin typeface="Times New Roman" panose="02020603050405020304" pitchFamily="18" charset="0"/>
                <a:cs typeface="Times New Roman" panose="02020603050405020304" pitchFamily="18" charset="0"/>
              </a:rPr>
              <a:t>1</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V</a:t>
            </a:r>
            <a:r>
              <a:rPr lang="zh-CN" altLang="en-US" sz="2600" b="1">
                <a:solidFill>
                  <a:srgbClr val="000000"/>
                </a:solidFill>
                <a:latin typeface="Times New Roman" panose="02020603050405020304" pitchFamily="18" charset="0"/>
                <a:cs typeface="Times New Roman" panose="02020603050405020304" pitchFamily="18" charset="0"/>
              </a:rPr>
              <a:t>。</a:t>
            </a:r>
            <a:r>
              <a:rPr lang="en-US" altLang="zh-CN" sz="2600" b="1" i="1">
                <a:solidFill>
                  <a:srgbClr val="000000"/>
                </a:solidFill>
                <a:latin typeface="Times New Roman" panose="02020603050405020304" pitchFamily="18" charset="0"/>
                <a:cs typeface="Times New Roman" panose="02020603050405020304" pitchFamily="18" charset="0"/>
              </a:rPr>
              <a:t>i</a:t>
            </a:r>
            <a:r>
              <a:rPr lang="en-US" altLang="zh-CN" sz="2600" b="1" baseline="-25000">
                <a:solidFill>
                  <a:srgbClr val="000000"/>
                </a:solidFill>
                <a:latin typeface="Times New Roman" panose="02020603050405020304" pitchFamily="18" charset="0"/>
                <a:cs typeface="Times New Roman" panose="02020603050405020304" pitchFamily="18" charset="0"/>
              </a:rPr>
              <a:t>2</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A</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a:p>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0180" name="矩形 8">
            <a:extLst>
              <a:ext uri="{FF2B5EF4-FFF2-40B4-BE49-F238E27FC236}">
                <a16:creationId xmlns:a16="http://schemas.microsoft.com/office/drawing/2014/main" id="{E1AE25F7-F89F-4001-BB62-0FCC61E7321C}"/>
              </a:ext>
            </a:extLst>
          </p:cNvPr>
          <p:cNvSpPr>
            <a:spLocks noChangeArrowheads="1"/>
          </p:cNvSpPr>
          <p:nvPr>
            <p:custDataLst>
              <p:tags r:id="rId4"/>
            </p:custDataLst>
          </p:nvPr>
        </p:nvSpPr>
        <p:spPr bwMode="auto">
          <a:xfrm>
            <a:off x="1828800" y="2362200"/>
            <a:ext cx="2362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0181" name="椭圆 12">
            <a:extLst>
              <a:ext uri="{FF2B5EF4-FFF2-40B4-BE49-F238E27FC236}">
                <a16:creationId xmlns:a16="http://schemas.microsoft.com/office/drawing/2014/main" id="{0B9B738D-99A2-4836-8580-A008C87A2367}"/>
              </a:ext>
            </a:extLst>
          </p:cNvPr>
          <p:cNvSpPr>
            <a:spLocks noChangeAspect="1"/>
          </p:cNvSpPr>
          <p:nvPr>
            <p:custDataLst>
              <p:tags r:id="rId5"/>
            </p:custDataLst>
          </p:nvPr>
        </p:nvSpPr>
        <p:spPr bwMode="auto">
          <a:xfrm>
            <a:off x="1033463" y="24257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0182" name="矩形: 圆角 16">
            <a:extLst>
              <a:ext uri="{FF2B5EF4-FFF2-40B4-BE49-F238E27FC236}">
                <a16:creationId xmlns:a16="http://schemas.microsoft.com/office/drawing/2014/main" id="{29749682-A1B6-43D4-854C-19D419326929}"/>
              </a:ext>
            </a:extLst>
          </p:cNvPr>
          <p:cNvSpPr>
            <a:spLocks noChangeArrowheads="1"/>
          </p:cNvSpPr>
          <p:nvPr>
            <p:custDataLst>
              <p:tags r:id="rId6"/>
            </p:custDataLst>
          </p:nvPr>
        </p:nvSpPr>
        <p:spPr bwMode="auto">
          <a:xfrm>
            <a:off x="6172200" y="57912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0183" name="组合 19">
            <a:extLst>
              <a:ext uri="{FF2B5EF4-FFF2-40B4-BE49-F238E27FC236}">
                <a16:creationId xmlns:a16="http://schemas.microsoft.com/office/drawing/2014/main" id="{79F6B6A2-D6E1-4D4D-A1E4-B3E838713CE6}"/>
              </a:ext>
            </a:extLst>
          </p:cNvPr>
          <p:cNvGrpSpPr>
            <a:grpSpLocks/>
          </p:cNvGrpSpPr>
          <p:nvPr>
            <p:custDataLst>
              <p:tags r:id="rId7"/>
            </p:custDataLst>
          </p:nvPr>
        </p:nvGrpSpPr>
        <p:grpSpPr bwMode="auto">
          <a:xfrm>
            <a:off x="0" y="0"/>
            <a:ext cx="1574800" cy="635000"/>
            <a:chOff x="0" y="0"/>
            <a:chExt cx="1574800" cy="635000"/>
          </a:xfrm>
        </p:grpSpPr>
        <p:sp>
          <p:nvSpPr>
            <p:cNvPr id="50242" name="ColorBlock">
              <a:extLst>
                <a:ext uri="{FF2B5EF4-FFF2-40B4-BE49-F238E27FC236}">
                  <a16:creationId xmlns:a16="http://schemas.microsoft.com/office/drawing/2014/main" id="{F5E8A26F-1FE6-417C-9F76-D3DD8C3D1568}"/>
                </a:ext>
              </a:extLst>
            </p:cNvPr>
            <p:cNvSpPr>
              <a:spLocks noChangeArrowheads="1"/>
            </p:cNvSpPr>
            <p:nvPr>
              <p:custDataLst>
                <p:tags r:id="rId14"/>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p>
          </p:txBody>
        </p:sp>
        <p:sp>
          <p:nvSpPr>
            <p:cNvPr id="50243" name="TypeText">
              <a:extLst>
                <a:ext uri="{FF2B5EF4-FFF2-40B4-BE49-F238E27FC236}">
                  <a16:creationId xmlns:a16="http://schemas.microsoft.com/office/drawing/2014/main" id="{4448C7C9-8403-480B-87B1-660782889C6C}"/>
                </a:ext>
              </a:extLst>
            </p:cNvPr>
            <p:cNvSpPr>
              <a:spLocks noChangeArrowheads="1"/>
            </p:cNvSpPr>
            <p:nvPr>
              <p:custDataLst>
                <p:tags r:id="rId15"/>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grpSp>
        <p:nvGrpSpPr>
          <p:cNvPr id="12" name="Group 31">
            <a:extLst>
              <a:ext uri="{FF2B5EF4-FFF2-40B4-BE49-F238E27FC236}">
                <a16:creationId xmlns:a16="http://schemas.microsoft.com/office/drawing/2014/main" id="{EC8E1C00-31B4-4F60-8E7C-4C80996D67A0}"/>
              </a:ext>
            </a:extLst>
          </p:cNvPr>
          <p:cNvGrpSpPr>
            <a:grpSpLocks/>
          </p:cNvGrpSpPr>
          <p:nvPr/>
        </p:nvGrpSpPr>
        <p:grpSpPr bwMode="auto">
          <a:xfrm>
            <a:off x="5083175" y="228600"/>
            <a:ext cx="2689225" cy="2668588"/>
            <a:chOff x="3409" y="890"/>
            <a:chExt cx="1694" cy="1681"/>
          </a:xfrm>
        </p:grpSpPr>
        <p:sp>
          <p:nvSpPr>
            <p:cNvPr id="50217" name="Line 32">
              <a:extLst>
                <a:ext uri="{FF2B5EF4-FFF2-40B4-BE49-F238E27FC236}">
                  <a16:creationId xmlns:a16="http://schemas.microsoft.com/office/drawing/2014/main" id="{73A97517-B649-4899-B0C9-98EDD45AB573}"/>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8" name="Line 33">
              <a:extLst>
                <a:ext uri="{FF2B5EF4-FFF2-40B4-BE49-F238E27FC236}">
                  <a16:creationId xmlns:a16="http://schemas.microsoft.com/office/drawing/2014/main" id="{5319C6A8-E824-4158-A288-645F82A4BA38}"/>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9" name="Line 34">
              <a:extLst>
                <a:ext uri="{FF2B5EF4-FFF2-40B4-BE49-F238E27FC236}">
                  <a16:creationId xmlns:a16="http://schemas.microsoft.com/office/drawing/2014/main" id="{1BEAB8F9-7CBE-422E-9E4E-74D0A4EA81A4}"/>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20" name="Line 35">
              <a:extLst>
                <a:ext uri="{FF2B5EF4-FFF2-40B4-BE49-F238E27FC236}">
                  <a16:creationId xmlns:a16="http://schemas.microsoft.com/office/drawing/2014/main" id="{2CE92D69-FFE4-4CBA-A529-1307940CFAF9}"/>
                </a:ext>
              </a:extLst>
            </p:cNvPr>
            <p:cNvSpPr>
              <a:spLocks noChangeShapeType="1"/>
            </p:cNvSpPr>
            <p:nvPr/>
          </p:nvSpPr>
          <p:spPr bwMode="auto">
            <a:xfrm>
              <a:off x="4513" y="1571"/>
              <a:ext cx="0" cy="49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21" name="Line 36">
              <a:extLst>
                <a:ext uri="{FF2B5EF4-FFF2-40B4-BE49-F238E27FC236}">
                  <a16:creationId xmlns:a16="http://schemas.microsoft.com/office/drawing/2014/main" id="{E20E8CDD-1839-4B15-905F-C6487E6A805F}"/>
                </a:ext>
              </a:extLst>
            </p:cNvPr>
            <p:cNvSpPr>
              <a:spLocks noChangeShapeType="1"/>
            </p:cNvSpPr>
            <p:nvPr/>
          </p:nvSpPr>
          <p:spPr bwMode="auto">
            <a:xfrm flipV="1">
              <a:off x="4513" y="2161"/>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50222" name="Group 37">
              <a:extLst>
                <a:ext uri="{FF2B5EF4-FFF2-40B4-BE49-F238E27FC236}">
                  <a16:creationId xmlns:a16="http://schemas.microsoft.com/office/drawing/2014/main" id="{DFF06305-1E84-43D5-8858-6BB5F7D11435}"/>
                </a:ext>
              </a:extLst>
            </p:cNvPr>
            <p:cNvGrpSpPr>
              <a:grpSpLocks/>
            </p:cNvGrpSpPr>
            <p:nvPr/>
          </p:nvGrpSpPr>
          <p:grpSpPr bwMode="auto">
            <a:xfrm>
              <a:off x="4377" y="1480"/>
              <a:ext cx="318" cy="90"/>
              <a:chOff x="4059" y="1117"/>
              <a:chExt cx="318" cy="90"/>
            </a:xfrm>
          </p:grpSpPr>
          <p:sp>
            <p:nvSpPr>
              <p:cNvPr id="50240" name="Line 38">
                <a:extLst>
                  <a:ext uri="{FF2B5EF4-FFF2-40B4-BE49-F238E27FC236}">
                    <a16:creationId xmlns:a16="http://schemas.microsoft.com/office/drawing/2014/main" id="{D542AC23-ADC9-449D-B16F-2BA5E305E65B}"/>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41" name="Line 39">
                <a:extLst>
                  <a:ext uri="{FF2B5EF4-FFF2-40B4-BE49-F238E27FC236}">
                    <a16:creationId xmlns:a16="http://schemas.microsoft.com/office/drawing/2014/main" id="{47F28509-A3DE-4E85-8E51-A06C34D7080D}"/>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50223" name="Group 40">
              <a:extLst>
                <a:ext uri="{FF2B5EF4-FFF2-40B4-BE49-F238E27FC236}">
                  <a16:creationId xmlns:a16="http://schemas.microsoft.com/office/drawing/2014/main" id="{B89C6D3E-3601-4182-B5B4-1B9B56AD7BDE}"/>
                </a:ext>
              </a:extLst>
            </p:cNvPr>
            <p:cNvGrpSpPr>
              <a:grpSpLocks/>
            </p:cNvGrpSpPr>
            <p:nvPr/>
          </p:nvGrpSpPr>
          <p:grpSpPr bwMode="auto">
            <a:xfrm>
              <a:off x="4377" y="2070"/>
              <a:ext cx="318" cy="90"/>
              <a:chOff x="4059" y="1117"/>
              <a:chExt cx="318" cy="90"/>
            </a:xfrm>
          </p:grpSpPr>
          <p:sp>
            <p:nvSpPr>
              <p:cNvPr id="50238" name="Line 41">
                <a:extLst>
                  <a:ext uri="{FF2B5EF4-FFF2-40B4-BE49-F238E27FC236}">
                    <a16:creationId xmlns:a16="http://schemas.microsoft.com/office/drawing/2014/main" id="{E44692AD-3BA8-4298-B0CB-8F0415C1490E}"/>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39" name="Line 42">
                <a:extLst>
                  <a:ext uri="{FF2B5EF4-FFF2-40B4-BE49-F238E27FC236}">
                    <a16:creationId xmlns:a16="http://schemas.microsoft.com/office/drawing/2014/main" id="{A68F442B-0439-41D0-9D82-D9798B703904}"/>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224" name="Oval 43" descr="斜纹布">
              <a:extLst>
                <a:ext uri="{FF2B5EF4-FFF2-40B4-BE49-F238E27FC236}">
                  <a16:creationId xmlns:a16="http://schemas.microsoft.com/office/drawing/2014/main" id="{B65CB38E-CF5F-4463-ACEA-ED3515C686A0}"/>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25" name="Oval 44" descr="斜纹布">
              <a:extLst>
                <a:ext uri="{FF2B5EF4-FFF2-40B4-BE49-F238E27FC236}">
                  <a16:creationId xmlns:a16="http://schemas.microsoft.com/office/drawing/2014/main" id="{E8594FBE-82F8-40EE-BB7B-4351EEB675BD}"/>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26" name="Text Box 45" descr="斜纹布">
              <a:extLst>
                <a:ext uri="{FF2B5EF4-FFF2-40B4-BE49-F238E27FC236}">
                  <a16:creationId xmlns:a16="http://schemas.microsoft.com/office/drawing/2014/main" id="{12244479-137B-48B4-B454-1F935CAC2CB9}"/>
                </a:ext>
              </a:extLst>
            </p:cNvPr>
            <p:cNvSpPr txBox="1">
              <a:spLocks noChangeArrowheads="1"/>
            </p:cNvSpPr>
            <p:nvPr/>
          </p:nvSpPr>
          <p:spPr bwMode="auto">
            <a:xfrm>
              <a:off x="4649" y="1344"/>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0227" name="Text Box 46" descr="斜纹布">
              <a:extLst>
                <a:ext uri="{FF2B5EF4-FFF2-40B4-BE49-F238E27FC236}">
                  <a16:creationId xmlns:a16="http://schemas.microsoft.com/office/drawing/2014/main" id="{C7AC7B16-9657-4A8C-B85B-7FE76442452E}"/>
                </a:ext>
              </a:extLst>
            </p:cNvPr>
            <p:cNvSpPr txBox="1">
              <a:spLocks noChangeArrowheads="1"/>
            </p:cNvSpPr>
            <p:nvPr/>
          </p:nvSpPr>
          <p:spPr bwMode="auto">
            <a:xfrm>
              <a:off x="3409" y="1616"/>
              <a:ext cx="56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10V</a:t>
              </a:r>
            </a:p>
          </p:txBody>
        </p:sp>
        <p:sp>
          <p:nvSpPr>
            <p:cNvPr id="50228" name="Text Box 47" descr="斜纹布">
              <a:extLst>
                <a:ext uri="{FF2B5EF4-FFF2-40B4-BE49-F238E27FC236}">
                  <a16:creationId xmlns:a16="http://schemas.microsoft.com/office/drawing/2014/main" id="{D01D7231-47DF-4045-8C7C-5D7F233D93BA}"/>
                </a:ext>
              </a:extLst>
            </p:cNvPr>
            <p:cNvSpPr txBox="1">
              <a:spLocks noChangeArrowheads="1"/>
            </p:cNvSpPr>
            <p:nvPr/>
          </p:nvSpPr>
          <p:spPr bwMode="auto">
            <a:xfrm>
              <a:off x="3822" y="1922"/>
              <a:ext cx="556" cy="601"/>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29" name="Text Box 48" descr="斜纹布">
              <a:extLst>
                <a:ext uri="{FF2B5EF4-FFF2-40B4-BE49-F238E27FC236}">
                  <a16:creationId xmlns:a16="http://schemas.microsoft.com/office/drawing/2014/main" id="{40647D41-6DDB-4573-A89E-C86C444B4B20}"/>
                </a:ext>
              </a:extLst>
            </p:cNvPr>
            <p:cNvSpPr txBox="1">
              <a:spLocks noChangeArrowheads="1"/>
            </p:cNvSpPr>
            <p:nvPr/>
          </p:nvSpPr>
          <p:spPr bwMode="auto">
            <a:xfrm>
              <a:off x="3833" y="1344"/>
              <a:ext cx="59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0" name="Text Box 49" descr="斜纹布">
              <a:extLst>
                <a:ext uri="{FF2B5EF4-FFF2-40B4-BE49-F238E27FC236}">
                  <a16:creationId xmlns:a16="http://schemas.microsoft.com/office/drawing/2014/main" id="{4143CF41-A71B-42EB-BFCF-44BF9735EF90}"/>
                </a:ext>
              </a:extLst>
            </p:cNvPr>
            <p:cNvSpPr txBox="1">
              <a:spLocks noChangeArrowheads="1"/>
            </p:cNvSpPr>
            <p:nvPr/>
          </p:nvSpPr>
          <p:spPr bwMode="auto">
            <a:xfrm>
              <a:off x="4649" y="1934"/>
              <a:ext cx="454" cy="23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1" name="Line 50">
              <a:extLst>
                <a:ext uri="{FF2B5EF4-FFF2-40B4-BE49-F238E27FC236}">
                  <a16:creationId xmlns:a16="http://schemas.microsoft.com/office/drawing/2014/main" id="{3707D076-FD15-4D8E-94A5-D0E6EBA0DE2B}"/>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32" name="Text Box 51" descr="斜纹布">
              <a:extLst>
                <a:ext uri="{FF2B5EF4-FFF2-40B4-BE49-F238E27FC236}">
                  <a16:creationId xmlns:a16="http://schemas.microsoft.com/office/drawing/2014/main" id="{938125B4-87D1-43DD-A0CA-36A572AF52DC}"/>
                </a:ext>
              </a:extLst>
            </p:cNvPr>
            <p:cNvSpPr txBox="1">
              <a:spLocks noChangeArrowheads="1"/>
            </p:cNvSpPr>
            <p:nvPr/>
          </p:nvSpPr>
          <p:spPr bwMode="auto">
            <a:xfrm>
              <a:off x="4694" y="1707"/>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3" name="Text Box 52" descr="斜纹布">
              <a:extLst>
                <a:ext uri="{FF2B5EF4-FFF2-40B4-BE49-F238E27FC236}">
                  <a16:creationId xmlns:a16="http://schemas.microsoft.com/office/drawing/2014/main" id="{A3A12C63-CB1A-4C36-9833-5503F4318997}"/>
                </a:ext>
              </a:extLst>
            </p:cNvPr>
            <p:cNvSpPr txBox="1">
              <a:spLocks noChangeArrowheads="1"/>
            </p:cNvSpPr>
            <p:nvPr/>
          </p:nvSpPr>
          <p:spPr bwMode="auto">
            <a:xfrm>
              <a:off x="4525" y="107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4" name="Text Box 53" descr="斜纹布">
              <a:extLst>
                <a:ext uri="{FF2B5EF4-FFF2-40B4-BE49-F238E27FC236}">
                  <a16:creationId xmlns:a16="http://schemas.microsoft.com/office/drawing/2014/main" id="{4B659966-611A-4053-B944-D122F972D439}"/>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5" name="Text Box 54" descr="斜纹布">
              <a:extLst>
                <a:ext uri="{FF2B5EF4-FFF2-40B4-BE49-F238E27FC236}">
                  <a16:creationId xmlns:a16="http://schemas.microsoft.com/office/drawing/2014/main" id="{2B14304E-543A-400A-9DD8-B3F4B10EAF3F}"/>
                </a:ext>
              </a:extLst>
            </p:cNvPr>
            <p:cNvSpPr txBox="1">
              <a:spLocks noChangeArrowheads="1"/>
            </p:cNvSpPr>
            <p:nvPr/>
          </p:nvSpPr>
          <p:spPr bwMode="auto">
            <a:xfrm>
              <a:off x="4526" y="1515"/>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36" name="Text Box 55" descr="斜纹布">
              <a:extLst>
                <a:ext uri="{FF2B5EF4-FFF2-40B4-BE49-F238E27FC236}">
                  <a16:creationId xmlns:a16="http://schemas.microsoft.com/office/drawing/2014/main" id="{6B851F2D-09A8-4C4F-944F-BA36375C567D}"/>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37" name="Text Box 56" descr="斜纹布">
              <a:extLst>
                <a:ext uri="{FF2B5EF4-FFF2-40B4-BE49-F238E27FC236}">
                  <a16:creationId xmlns:a16="http://schemas.microsoft.com/office/drawing/2014/main" id="{0BCF92EF-B9EE-4793-B3A1-FE2280E2CC2F}"/>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0185" name="矩形 1">
            <a:extLst>
              <a:ext uri="{FF2B5EF4-FFF2-40B4-BE49-F238E27FC236}">
                <a16:creationId xmlns:a16="http://schemas.microsoft.com/office/drawing/2014/main" id="{F1EA2FB5-2A1A-4408-9BFA-AFA7C4D29F58}"/>
              </a:ext>
            </a:extLst>
          </p:cNvPr>
          <p:cNvSpPr>
            <a:spLocks noChangeArrowheads="1"/>
          </p:cNvSpPr>
          <p:nvPr>
            <p:custDataLst>
              <p:tags r:id="rId8"/>
            </p:custDataLst>
          </p:nvPr>
        </p:nvSpPr>
        <p:spPr bwMode="auto">
          <a:xfrm>
            <a:off x="1828800" y="3219450"/>
            <a:ext cx="3048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0186" name="椭圆 2">
            <a:extLst>
              <a:ext uri="{FF2B5EF4-FFF2-40B4-BE49-F238E27FC236}">
                <a16:creationId xmlns:a16="http://schemas.microsoft.com/office/drawing/2014/main" id="{14A1DDBA-65A0-426C-900F-330D06B0A25F}"/>
              </a:ext>
            </a:extLst>
          </p:cNvPr>
          <p:cNvSpPr>
            <a:spLocks noChangeAspect="1"/>
          </p:cNvSpPr>
          <p:nvPr>
            <p:custDataLst>
              <p:tags r:id="rId9"/>
            </p:custDataLst>
          </p:nvPr>
        </p:nvSpPr>
        <p:spPr bwMode="auto">
          <a:xfrm>
            <a:off x="1033463" y="3282950"/>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grpSp>
        <p:nvGrpSpPr>
          <p:cNvPr id="44" name="Group 8">
            <a:extLst>
              <a:ext uri="{FF2B5EF4-FFF2-40B4-BE49-F238E27FC236}">
                <a16:creationId xmlns:a16="http://schemas.microsoft.com/office/drawing/2014/main" id="{05B9769E-A205-4616-B086-32CE72D7CAA0}"/>
              </a:ext>
            </a:extLst>
          </p:cNvPr>
          <p:cNvGrpSpPr>
            <a:grpSpLocks/>
          </p:cNvGrpSpPr>
          <p:nvPr/>
        </p:nvGrpSpPr>
        <p:grpSpPr bwMode="auto">
          <a:xfrm>
            <a:off x="5235575" y="2770188"/>
            <a:ext cx="2619375" cy="2520950"/>
            <a:chOff x="3680" y="210"/>
            <a:chExt cx="1650" cy="1588"/>
          </a:xfrm>
        </p:grpSpPr>
        <p:sp>
          <p:nvSpPr>
            <p:cNvPr id="50193" name="Line 9">
              <a:extLst>
                <a:ext uri="{FF2B5EF4-FFF2-40B4-BE49-F238E27FC236}">
                  <a16:creationId xmlns:a16="http://schemas.microsoft.com/office/drawing/2014/main" id="{DE21C2CB-C377-444B-B53D-11E6C8B6D779}"/>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4" name="Line 10">
              <a:extLst>
                <a:ext uri="{FF2B5EF4-FFF2-40B4-BE49-F238E27FC236}">
                  <a16:creationId xmlns:a16="http://schemas.microsoft.com/office/drawing/2014/main" id="{CF11F4E4-5A33-438D-AB78-968E9BE29550}"/>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5" name="Line 11">
              <a:extLst>
                <a:ext uri="{FF2B5EF4-FFF2-40B4-BE49-F238E27FC236}">
                  <a16:creationId xmlns:a16="http://schemas.microsoft.com/office/drawing/2014/main" id="{49410FCD-89DB-4618-8EB9-439C55512084}"/>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6" name="Line 12">
              <a:extLst>
                <a:ext uri="{FF2B5EF4-FFF2-40B4-BE49-F238E27FC236}">
                  <a16:creationId xmlns:a16="http://schemas.microsoft.com/office/drawing/2014/main" id="{9F3D54B2-6F08-4826-8022-C8CE4D6850BE}"/>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197" name="Line 13">
              <a:extLst>
                <a:ext uri="{FF2B5EF4-FFF2-40B4-BE49-F238E27FC236}">
                  <a16:creationId xmlns:a16="http://schemas.microsoft.com/office/drawing/2014/main" id="{713324C5-E53A-45E9-9157-45CED266CB4E}"/>
                </a:ext>
              </a:extLst>
            </p:cNvPr>
            <p:cNvSpPr>
              <a:spLocks noChangeShapeType="1"/>
            </p:cNvSpPr>
            <p:nvPr/>
          </p:nvSpPr>
          <p:spPr bwMode="auto">
            <a:xfrm flipV="1">
              <a:off x="4921" y="1117"/>
              <a:ext cx="0" cy="635"/>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50198" name="Group 14">
              <a:extLst>
                <a:ext uri="{FF2B5EF4-FFF2-40B4-BE49-F238E27FC236}">
                  <a16:creationId xmlns:a16="http://schemas.microsoft.com/office/drawing/2014/main" id="{DBCCD909-AB27-4864-9868-0069B4AC6718}"/>
                </a:ext>
              </a:extLst>
            </p:cNvPr>
            <p:cNvGrpSpPr>
              <a:grpSpLocks/>
            </p:cNvGrpSpPr>
            <p:nvPr/>
          </p:nvGrpSpPr>
          <p:grpSpPr bwMode="auto">
            <a:xfrm>
              <a:off x="4785" y="1027"/>
              <a:ext cx="318" cy="90"/>
              <a:chOff x="4059" y="1117"/>
              <a:chExt cx="318" cy="90"/>
            </a:xfrm>
          </p:grpSpPr>
          <p:sp>
            <p:nvSpPr>
              <p:cNvPr id="50215" name="Line 15">
                <a:extLst>
                  <a:ext uri="{FF2B5EF4-FFF2-40B4-BE49-F238E27FC236}">
                    <a16:creationId xmlns:a16="http://schemas.microsoft.com/office/drawing/2014/main" id="{C2BCA13F-A6B8-43B7-93D5-01D00BE61748}"/>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6" name="Line 16">
                <a:extLst>
                  <a:ext uri="{FF2B5EF4-FFF2-40B4-BE49-F238E27FC236}">
                    <a16:creationId xmlns:a16="http://schemas.microsoft.com/office/drawing/2014/main" id="{0006DB80-A25C-491F-8878-B9DBF2439933}"/>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50199" name="Group 17">
              <a:extLst>
                <a:ext uri="{FF2B5EF4-FFF2-40B4-BE49-F238E27FC236}">
                  <a16:creationId xmlns:a16="http://schemas.microsoft.com/office/drawing/2014/main" id="{CEC8D87E-736A-4BD6-B58E-F3EF249C5663}"/>
                </a:ext>
              </a:extLst>
            </p:cNvPr>
            <p:cNvGrpSpPr>
              <a:grpSpLocks/>
            </p:cNvGrpSpPr>
            <p:nvPr/>
          </p:nvGrpSpPr>
          <p:grpSpPr bwMode="auto">
            <a:xfrm>
              <a:off x="4240" y="1027"/>
              <a:ext cx="318" cy="90"/>
              <a:chOff x="4059" y="1117"/>
              <a:chExt cx="318" cy="90"/>
            </a:xfrm>
          </p:grpSpPr>
          <p:sp>
            <p:nvSpPr>
              <p:cNvPr id="50213" name="Line 18">
                <a:extLst>
                  <a:ext uri="{FF2B5EF4-FFF2-40B4-BE49-F238E27FC236}">
                    <a16:creationId xmlns:a16="http://schemas.microsoft.com/office/drawing/2014/main" id="{5F5EB7C4-1D3B-4684-BF24-929E7E2AFEFF}"/>
                  </a:ext>
                </a:extLst>
              </p:cNvPr>
              <p:cNvSpPr>
                <a:spLocks noChangeShapeType="1"/>
              </p:cNvSpPr>
              <p:nvPr/>
            </p:nvSpPr>
            <p:spPr bwMode="auto">
              <a:xfrm>
                <a:off x="4059" y="111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4" name="Line 19">
                <a:extLst>
                  <a:ext uri="{FF2B5EF4-FFF2-40B4-BE49-F238E27FC236}">
                    <a16:creationId xmlns:a16="http://schemas.microsoft.com/office/drawing/2014/main" id="{121A5C0E-605A-4A78-A092-C07E68EDE6F5}"/>
                  </a:ext>
                </a:extLst>
              </p:cNvPr>
              <p:cNvSpPr>
                <a:spLocks noChangeShapeType="1"/>
              </p:cNvSpPr>
              <p:nvPr/>
            </p:nvSpPr>
            <p:spPr bwMode="auto">
              <a:xfrm>
                <a:off x="4059" y="1207"/>
                <a:ext cx="318"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200" name="Oval 20" descr="斜纹布">
              <a:extLst>
                <a:ext uri="{FF2B5EF4-FFF2-40B4-BE49-F238E27FC236}">
                  <a16:creationId xmlns:a16="http://schemas.microsoft.com/office/drawing/2014/main" id="{590057BE-5E6C-49FC-AF0D-DBB3B68455A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01" name="Oval 21" descr="斜纹布">
              <a:extLst>
                <a:ext uri="{FF2B5EF4-FFF2-40B4-BE49-F238E27FC236}">
                  <a16:creationId xmlns:a16="http://schemas.microsoft.com/office/drawing/2014/main" id="{91B91CA9-919A-43E3-B488-83DA5D3D877C}"/>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02" name="Line 22">
              <a:extLst>
                <a:ext uri="{FF2B5EF4-FFF2-40B4-BE49-F238E27FC236}">
                  <a16:creationId xmlns:a16="http://schemas.microsoft.com/office/drawing/2014/main" id="{77C65A4A-BA95-4610-9973-6F8EF558CEA2}"/>
                </a:ext>
              </a:extLst>
            </p:cNvPr>
            <p:cNvSpPr>
              <a:spLocks noChangeShapeType="1"/>
            </p:cNvSpPr>
            <p:nvPr/>
          </p:nvSpPr>
          <p:spPr bwMode="auto">
            <a:xfrm>
              <a:off x="4377" y="1117"/>
              <a:ext cx="0" cy="635"/>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03" name="Text Box 23" descr="斜纹布">
              <a:extLst>
                <a:ext uri="{FF2B5EF4-FFF2-40B4-BE49-F238E27FC236}">
                  <a16:creationId xmlns:a16="http://schemas.microsoft.com/office/drawing/2014/main" id="{5535A0F9-60F2-4A88-A48C-91E15760EA1F}"/>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50204" name="Text Box 24" descr="斜纹布">
              <a:extLst>
                <a:ext uri="{FF2B5EF4-FFF2-40B4-BE49-F238E27FC236}">
                  <a16:creationId xmlns:a16="http://schemas.microsoft.com/office/drawing/2014/main" id="{6C189843-E960-4A2D-B869-EDDF6638100C}"/>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0205" name="Text Box 25" descr="斜纹布">
              <a:extLst>
                <a:ext uri="{FF2B5EF4-FFF2-40B4-BE49-F238E27FC236}">
                  <a16:creationId xmlns:a16="http://schemas.microsoft.com/office/drawing/2014/main" id="{9D694E8F-87FD-4640-9DCB-25110CC55CA2}"/>
                </a:ext>
              </a:extLst>
            </p:cNvPr>
            <p:cNvSpPr txBox="1">
              <a:spLocks noChangeArrowheads="1"/>
            </p:cNvSpPr>
            <p:nvPr/>
          </p:nvSpPr>
          <p:spPr bwMode="auto">
            <a:xfrm>
              <a:off x="3680" y="936"/>
              <a:ext cx="51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06" name="Text Box 26" descr="斜纹布">
              <a:extLst>
                <a:ext uri="{FF2B5EF4-FFF2-40B4-BE49-F238E27FC236}">
                  <a16:creationId xmlns:a16="http://schemas.microsoft.com/office/drawing/2014/main" id="{34E51641-2BF4-4558-B2EA-6BD2C2286AD4}"/>
                </a:ext>
              </a:extLst>
            </p:cNvPr>
            <p:cNvSpPr txBox="1">
              <a:spLocks noChangeArrowheads="1"/>
            </p:cNvSpPr>
            <p:nvPr/>
          </p:nvSpPr>
          <p:spPr bwMode="auto">
            <a:xfrm>
              <a:off x="3787" y="48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07" name="Text Box 27" descr="斜纹布">
              <a:extLst>
                <a:ext uri="{FF2B5EF4-FFF2-40B4-BE49-F238E27FC236}">
                  <a16:creationId xmlns:a16="http://schemas.microsoft.com/office/drawing/2014/main" id="{FF724D63-FE77-406A-9C1A-8A9694A45C71}"/>
                </a:ext>
              </a:extLst>
            </p:cNvPr>
            <p:cNvSpPr txBox="1">
              <a:spLocks noChangeArrowheads="1"/>
            </p:cNvSpPr>
            <p:nvPr/>
          </p:nvSpPr>
          <p:spPr bwMode="auto">
            <a:xfrm>
              <a:off x="3833" y="143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0208" name="Line 28">
              <a:extLst>
                <a:ext uri="{FF2B5EF4-FFF2-40B4-BE49-F238E27FC236}">
                  <a16:creationId xmlns:a16="http://schemas.microsoft.com/office/drawing/2014/main" id="{795D7221-A467-402B-8B04-63139EADEC89}"/>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09" name="Line 29">
              <a:extLst>
                <a:ext uri="{FF2B5EF4-FFF2-40B4-BE49-F238E27FC236}">
                  <a16:creationId xmlns:a16="http://schemas.microsoft.com/office/drawing/2014/main" id="{68531459-9E47-4F0E-8865-F0B2E7B96D9E}"/>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0210" name="Text Box 30" descr="斜纹布">
              <a:extLst>
                <a:ext uri="{FF2B5EF4-FFF2-40B4-BE49-F238E27FC236}">
                  <a16:creationId xmlns:a16="http://schemas.microsoft.com/office/drawing/2014/main" id="{E94C3700-23AF-4766-8C75-95D58E7F94F2}"/>
                </a:ext>
              </a:extLst>
            </p:cNvPr>
            <p:cNvSpPr txBox="1">
              <a:spLocks noChangeArrowheads="1"/>
            </p:cNvSpPr>
            <p:nvPr/>
          </p:nvSpPr>
          <p:spPr bwMode="auto">
            <a:xfrm>
              <a:off x="4292" y="1117"/>
              <a:ext cx="54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211" name="Text Box 32" descr="斜纹布">
              <a:extLst>
                <a:ext uri="{FF2B5EF4-FFF2-40B4-BE49-F238E27FC236}">
                  <a16:creationId xmlns:a16="http://schemas.microsoft.com/office/drawing/2014/main" id="{69064677-FD1A-4798-B972-78F134807BBB}"/>
                </a:ext>
              </a:extLst>
            </p:cNvPr>
            <p:cNvSpPr txBox="1">
              <a:spLocks noChangeArrowheads="1"/>
            </p:cNvSpPr>
            <p:nvPr/>
          </p:nvSpPr>
          <p:spPr bwMode="auto">
            <a:xfrm>
              <a:off x="3969" y="210"/>
              <a:ext cx="454"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a:t>
              </a:r>
            </a:p>
          </p:txBody>
        </p:sp>
        <p:sp>
          <p:nvSpPr>
            <p:cNvPr id="50212" name="Line 33">
              <a:extLst>
                <a:ext uri="{FF2B5EF4-FFF2-40B4-BE49-F238E27FC236}">
                  <a16:creationId xmlns:a16="http://schemas.microsoft.com/office/drawing/2014/main" id="{5EED7D0D-5703-48D2-A90D-1DE953E6295D}"/>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50188" name="矩形 3">
            <a:extLst>
              <a:ext uri="{FF2B5EF4-FFF2-40B4-BE49-F238E27FC236}">
                <a16:creationId xmlns:a16="http://schemas.microsoft.com/office/drawing/2014/main" id="{AF801B51-10B8-448F-BB4B-26C79A6256F2}"/>
              </a:ext>
            </a:extLst>
          </p:cNvPr>
          <p:cNvSpPr>
            <a:spLocks noChangeArrowheads="1"/>
          </p:cNvSpPr>
          <p:nvPr/>
        </p:nvSpPr>
        <p:spPr bwMode="auto">
          <a:xfrm>
            <a:off x="7224713" y="4216400"/>
            <a:ext cx="803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μF</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0189" name="矩形 4">
            <a:extLst>
              <a:ext uri="{FF2B5EF4-FFF2-40B4-BE49-F238E27FC236}">
                <a16:creationId xmlns:a16="http://schemas.microsoft.com/office/drawing/2014/main" id="{5D8F3BBF-8B69-455A-8251-5CE319931696}"/>
              </a:ext>
            </a:extLst>
          </p:cNvPr>
          <p:cNvSpPr>
            <a:spLocks noChangeArrowheads="1"/>
          </p:cNvSpPr>
          <p:nvPr>
            <p:custDataLst>
              <p:tags r:id="rId10"/>
            </p:custDataLst>
          </p:nvPr>
        </p:nvSpPr>
        <p:spPr bwMode="auto">
          <a:xfrm>
            <a:off x="1828800" y="407670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0190" name="椭圆 5">
            <a:extLst>
              <a:ext uri="{FF2B5EF4-FFF2-40B4-BE49-F238E27FC236}">
                <a16:creationId xmlns:a16="http://schemas.microsoft.com/office/drawing/2014/main" id="{F541321F-7F13-46A7-8F2D-41D33996AAB4}"/>
              </a:ext>
            </a:extLst>
          </p:cNvPr>
          <p:cNvSpPr>
            <a:spLocks noChangeAspect="1"/>
          </p:cNvSpPr>
          <p:nvPr>
            <p:custDataLst>
              <p:tags r:id="rId11"/>
            </p:custDataLst>
          </p:nvPr>
        </p:nvSpPr>
        <p:spPr bwMode="auto">
          <a:xfrm>
            <a:off x="1033463" y="41402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C</a:t>
            </a:r>
            <a:endParaRPr lang="zh-CN" altLang="en-US" sz="1600">
              <a:solidFill>
                <a:srgbClr val="FFFFFF"/>
              </a:solidFill>
            </a:endParaRPr>
          </a:p>
        </p:txBody>
      </p:sp>
      <p:sp>
        <p:nvSpPr>
          <p:cNvPr id="50191" name="矩形 10">
            <a:extLst>
              <a:ext uri="{FF2B5EF4-FFF2-40B4-BE49-F238E27FC236}">
                <a16:creationId xmlns:a16="http://schemas.microsoft.com/office/drawing/2014/main" id="{2872D9FC-3D4E-4CD6-B8C7-B9002C2995B7}"/>
              </a:ext>
            </a:extLst>
          </p:cNvPr>
          <p:cNvSpPr>
            <a:spLocks noChangeArrowheads="1"/>
          </p:cNvSpPr>
          <p:nvPr>
            <p:custDataLst>
              <p:tags r:id="rId12"/>
            </p:custDataLst>
          </p:nvPr>
        </p:nvSpPr>
        <p:spPr bwMode="auto">
          <a:xfrm>
            <a:off x="1828800" y="493395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0192" name="椭圆 69">
            <a:extLst>
              <a:ext uri="{FF2B5EF4-FFF2-40B4-BE49-F238E27FC236}">
                <a16:creationId xmlns:a16="http://schemas.microsoft.com/office/drawing/2014/main" id="{CD4B9101-C25B-4C7E-A86E-03F5FC389C47}"/>
              </a:ext>
            </a:extLst>
          </p:cNvPr>
          <p:cNvSpPr>
            <a:spLocks noChangeAspect="1"/>
          </p:cNvSpPr>
          <p:nvPr>
            <p:custDataLst>
              <p:tags r:id="rId13"/>
            </p:custDataLst>
          </p:nvPr>
        </p:nvSpPr>
        <p:spPr bwMode="auto">
          <a:xfrm>
            <a:off x="1033463" y="499745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D</a:t>
            </a:r>
            <a:endParaRPr lang="zh-CN" altLang="en-US" sz="1600">
              <a:solidFill>
                <a:srgbClr val="FFFFFF"/>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6">
            <a:extLst>
              <a:ext uri="{FF2B5EF4-FFF2-40B4-BE49-F238E27FC236}">
                <a16:creationId xmlns:a16="http://schemas.microsoft.com/office/drawing/2014/main" id="{EF9E3EED-0265-4D99-B713-78F3CD6F74C7}"/>
              </a:ext>
            </a:extLst>
          </p:cNvPr>
          <p:cNvPicPr>
            <a:picLocks noChangeArrowheads="1"/>
          </p:cNvPicPr>
          <p:nvPr>
            <p:custDataLst>
              <p:tags r:id="rId2"/>
            </p:custDataLst>
          </p:nvPr>
        </p:nvPicPr>
        <p:blipFill>
          <a:blip r:embed="rId13">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矩形 7">
            <a:extLst>
              <a:ext uri="{FF2B5EF4-FFF2-40B4-BE49-F238E27FC236}">
                <a16:creationId xmlns:a16="http://schemas.microsoft.com/office/drawing/2014/main" id="{01F0D5BB-BF1A-4D3F-952C-CDA1718504FC}"/>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b="1">
                <a:solidFill>
                  <a:srgbClr val="000000"/>
                </a:solidFill>
              </a:rPr>
              <a:t>一个</a:t>
            </a:r>
            <a:r>
              <a:rPr lang="en-US" altLang="zh-CN" sz="2600" b="1">
                <a:solidFill>
                  <a:srgbClr val="000000"/>
                </a:solidFill>
              </a:rPr>
              <a:t>4</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rPr>
              <a:t>的电感与一个</a:t>
            </a:r>
            <a:r>
              <a:rPr lang="en-US" altLang="zh-CN" sz="2600" b="1">
                <a:solidFill>
                  <a:srgbClr val="000000"/>
                </a:solidFill>
              </a:rPr>
              <a:t>6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电感串联后的总电感为</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u="sng">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 并联后的总电容为 </a:t>
            </a:r>
            <a:r>
              <a:rPr lang="zh-CN" altLang="en-US" sz="2600" b="1" u="sng">
                <a:solidFill>
                  <a:srgbClr val="000000"/>
                </a:solidFill>
                <a:latin typeface="Times New Roman" panose="02020603050405020304" pitchFamily="18" charset="0"/>
                <a:cs typeface="Times New Roman" panose="02020603050405020304" pitchFamily="18" charset="0"/>
              </a:rPr>
              <a:t>           </a:t>
            </a:r>
            <a:r>
              <a:rPr lang="en-US" altLang="zh-CN" sz="2600" b="1" i="1">
                <a:solidFill>
                  <a:srgbClr val="000000"/>
                </a:solidFill>
                <a:latin typeface="Times New Roman" panose="02020603050405020304" pitchFamily="18" charset="0"/>
                <a:cs typeface="Times New Roman" panose="02020603050405020304" pitchFamily="18" charset="0"/>
              </a:rPr>
              <a:t>m</a:t>
            </a:r>
            <a:r>
              <a:rPr lang="en-US" altLang="zh-CN" sz="2600" b="1">
                <a:solidFill>
                  <a:srgbClr val="000000"/>
                </a:solidFill>
                <a:latin typeface="Times New Roman" panose="02020603050405020304" pitchFamily="18" charset="0"/>
                <a:cs typeface="Times New Roman" panose="02020603050405020304" pitchFamily="18" charset="0"/>
              </a:rPr>
              <a:t>H</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1204" name="矩形 8">
            <a:extLst>
              <a:ext uri="{FF2B5EF4-FFF2-40B4-BE49-F238E27FC236}">
                <a16:creationId xmlns:a16="http://schemas.microsoft.com/office/drawing/2014/main" id="{006461C9-8685-4FB4-BBAF-D63F38FB3190}"/>
              </a:ext>
            </a:extLst>
          </p:cNvPr>
          <p:cNvSpPr>
            <a:spLocks noChangeArrowheads="1"/>
          </p:cNvSpPr>
          <p:nvPr>
            <p:custDataLst>
              <p:tags r:id="rId4"/>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10</a:t>
            </a:r>
            <a:r>
              <a:rPr lang="zh-CN" altLang="en-US" sz="2600">
                <a:solidFill>
                  <a:srgbClr val="000000"/>
                </a:solidFill>
              </a:rPr>
              <a:t>，</a:t>
            </a:r>
            <a:r>
              <a:rPr lang="en-US" altLang="zh-CN" sz="2600">
                <a:solidFill>
                  <a:srgbClr val="000000"/>
                </a:solidFill>
              </a:rPr>
              <a:t>2.4</a:t>
            </a:r>
            <a:endParaRPr lang="zh-CN" altLang="en-US" sz="2600">
              <a:solidFill>
                <a:srgbClr val="000000"/>
              </a:solidFill>
            </a:endParaRPr>
          </a:p>
        </p:txBody>
      </p:sp>
      <p:sp>
        <p:nvSpPr>
          <p:cNvPr id="51205" name="矩形 9">
            <a:extLst>
              <a:ext uri="{FF2B5EF4-FFF2-40B4-BE49-F238E27FC236}">
                <a16:creationId xmlns:a16="http://schemas.microsoft.com/office/drawing/2014/main" id="{580D5AE8-1B6D-46B4-B004-150348211AF5}"/>
              </a:ext>
            </a:extLst>
          </p:cNvPr>
          <p:cNvSpPr>
            <a:spLocks noChangeArrowheads="1"/>
          </p:cNvSpPr>
          <p:nvPr>
            <p:custDataLst>
              <p:tags r:id="rId5"/>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2.4</a:t>
            </a:r>
            <a:r>
              <a:rPr lang="zh-CN" altLang="en-US" sz="2600">
                <a:solidFill>
                  <a:srgbClr val="000000"/>
                </a:solidFill>
              </a:rPr>
              <a:t>，</a:t>
            </a:r>
            <a:r>
              <a:rPr lang="en-US" altLang="zh-CN" sz="2600">
                <a:solidFill>
                  <a:srgbClr val="000000"/>
                </a:solidFill>
              </a:rPr>
              <a:t>10</a:t>
            </a:r>
            <a:endParaRPr lang="zh-CN" altLang="en-US" sz="2600">
              <a:solidFill>
                <a:srgbClr val="000000"/>
              </a:solidFill>
            </a:endParaRPr>
          </a:p>
        </p:txBody>
      </p:sp>
      <p:sp>
        <p:nvSpPr>
          <p:cNvPr id="51206" name="椭圆 12">
            <a:extLst>
              <a:ext uri="{FF2B5EF4-FFF2-40B4-BE49-F238E27FC236}">
                <a16:creationId xmlns:a16="http://schemas.microsoft.com/office/drawing/2014/main" id="{E7FFC302-ED82-4BA3-8BE7-156DB7C4BE74}"/>
              </a:ext>
            </a:extLst>
          </p:cNvPr>
          <p:cNvSpPr>
            <a:spLocks noChangeAspect="1"/>
          </p:cNvSpPr>
          <p:nvPr>
            <p:custDataLst>
              <p:tags r:id="rId6"/>
            </p:custDataLst>
          </p:nvPr>
        </p:nvSpPr>
        <p:spPr bwMode="auto">
          <a:xfrm>
            <a:off x="1114425" y="2849563"/>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1207" name="椭圆 13">
            <a:extLst>
              <a:ext uri="{FF2B5EF4-FFF2-40B4-BE49-F238E27FC236}">
                <a16:creationId xmlns:a16="http://schemas.microsoft.com/office/drawing/2014/main" id="{AB6D6512-A486-40FB-82F2-6D95C262CFA0}"/>
              </a:ext>
            </a:extLst>
          </p:cNvPr>
          <p:cNvSpPr>
            <a:spLocks noChangeAspect="1"/>
          </p:cNvSpPr>
          <p:nvPr>
            <p:custDataLst>
              <p:tags r:id="rId7"/>
            </p:custDataLst>
          </p:nvPr>
        </p:nvSpPr>
        <p:spPr bwMode="auto">
          <a:xfrm>
            <a:off x="1114425" y="3706813"/>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sp>
        <p:nvSpPr>
          <p:cNvPr id="51208" name="矩形: 圆角 16">
            <a:extLst>
              <a:ext uri="{FF2B5EF4-FFF2-40B4-BE49-F238E27FC236}">
                <a16:creationId xmlns:a16="http://schemas.microsoft.com/office/drawing/2014/main" id="{67EE7C70-2F13-40E0-9720-1014A05C5D47}"/>
              </a:ext>
            </a:extLst>
          </p:cNvPr>
          <p:cNvSpPr>
            <a:spLocks noChangeArrowheads="1"/>
          </p:cNvSpPr>
          <p:nvPr>
            <p:custDataLst>
              <p:tags r:id="rId8"/>
            </p:custDataLst>
          </p:nvPr>
        </p:nvSpPr>
        <p:spPr bwMode="auto">
          <a:xfrm>
            <a:off x="6172200" y="49530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1209" name="组合 19">
            <a:extLst>
              <a:ext uri="{FF2B5EF4-FFF2-40B4-BE49-F238E27FC236}">
                <a16:creationId xmlns:a16="http://schemas.microsoft.com/office/drawing/2014/main" id="{E71B9547-4B1A-40D5-A7E5-A34FC1BFC137}"/>
              </a:ext>
            </a:extLst>
          </p:cNvPr>
          <p:cNvGrpSpPr>
            <a:grpSpLocks/>
          </p:cNvGrpSpPr>
          <p:nvPr>
            <p:custDataLst>
              <p:tags r:id="rId9"/>
            </p:custDataLst>
          </p:nvPr>
        </p:nvGrpSpPr>
        <p:grpSpPr bwMode="auto">
          <a:xfrm>
            <a:off x="0" y="0"/>
            <a:ext cx="1574800" cy="635000"/>
            <a:chOff x="0" y="0"/>
            <a:chExt cx="1574800" cy="635000"/>
          </a:xfrm>
        </p:grpSpPr>
        <p:sp>
          <p:nvSpPr>
            <p:cNvPr id="51210" name="ColorBlock">
              <a:extLst>
                <a:ext uri="{FF2B5EF4-FFF2-40B4-BE49-F238E27FC236}">
                  <a16:creationId xmlns:a16="http://schemas.microsoft.com/office/drawing/2014/main" id="{30135C8E-BC8C-4C67-A14A-47097994B439}"/>
                </a:ext>
              </a:extLst>
            </p:cNvPr>
            <p:cNvSpPr>
              <a:spLocks noChangeArrowheads="1"/>
            </p:cNvSpPr>
            <p:nvPr>
              <p:custDataLst>
                <p:tags r:id="rId10"/>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solidFill>
                  <a:srgbClr val="FFFFFF"/>
                </a:solidFill>
              </a:endParaRPr>
            </a:p>
          </p:txBody>
        </p:sp>
        <p:sp>
          <p:nvSpPr>
            <p:cNvPr id="51211" name="TypeText">
              <a:extLst>
                <a:ext uri="{FF2B5EF4-FFF2-40B4-BE49-F238E27FC236}">
                  <a16:creationId xmlns:a16="http://schemas.microsoft.com/office/drawing/2014/main" id="{A6C6ECEE-A9C3-4FEB-869B-9257182B3B33}"/>
                </a:ext>
              </a:extLst>
            </p:cNvPr>
            <p:cNvSpPr>
              <a:spLocks noChangeArrowheads="1"/>
            </p:cNvSpPr>
            <p:nvPr>
              <p:custDataLst>
                <p:tags r:id="rId11"/>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图片 6">
            <a:extLst>
              <a:ext uri="{FF2B5EF4-FFF2-40B4-BE49-F238E27FC236}">
                <a16:creationId xmlns:a16="http://schemas.microsoft.com/office/drawing/2014/main" id="{DC631BAB-941F-40E1-933E-DB5EBBA122B3}"/>
              </a:ext>
            </a:extLst>
          </p:cNvPr>
          <p:cNvPicPr>
            <a:picLocks noChangeArrowheads="1"/>
          </p:cNvPicPr>
          <p:nvPr>
            <p:custDataLst>
              <p:tags r:id="rId2"/>
            </p:custDataLst>
          </p:nvPr>
        </p:nvPicPr>
        <p:blipFill>
          <a:blip r:embed="rId17">
            <a:extLst>
              <a:ext uri="{28A0092B-C50C-407E-A947-70E740481C1C}">
                <a14:useLocalDpi xmlns:a14="http://schemas.microsoft.com/office/drawing/2010/main" val="0"/>
              </a:ext>
            </a:extLst>
          </a:blip>
          <a:srcRect/>
          <a:stretch>
            <a:fillRect/>
          </a:stretch>
        </p:blipFill>
        <p:spPr bwMode="auto">
          <a:xfrm>
            <a:off x="8661400" y="0"/>
            <a:ext cx="4826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矩形 7">
            <a:extLst>
              <a:ext uri="{FF2B5EF4-FFF2-40B4-BE49-F238E27FC236}">
                <a16:creationId xmlns:a16="http://schemas.microsoft.com/office/drawing/2014/main" id="{380C5BDE-9ECD-4014-B02A-263802BDFC76}"/>
              </a:ext>
            </a:extLst>
          </p:cNvPr>
          <p:cNvSpPr>
            <a:spLocks noChangeArrowheads="1"/>
          </p:cNvSpPr>
          <p:nvPr>
            <p:custDataLst>
              <p:tags r:id="rId3"/>
            </p:custDataLst>
          </p:nvPr>
        </p:nvSpPr>
        <p:spPr bwMode="auto">
          <a:xfrm>
            <a:off x="914400" y="428625"/>
            <a:ext cx="7543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b="1" i="1">
                <a:solidFill>
                  <a:srgbClr val="000000"/>
                </a:solidFill>
                <a:latin typeface="Times New Roman" panose="02020603050405020304" pitchFamily="18" charset="0"/>
                <a:cs typeface="Times New Roman" panose="02020603050405020304" pitchFamily="18" charset="0"/>
              </a:rPr>
              <a:t>u</a:t>
            </a:r>
            <a:r>
              <a:rPr lang="en-US" altLang="zh-CN" sz="2600" b="1" baseline="-25000">
                <a:solidFill>
                  <a:srgbClr val="000000"/>
                </a:solidFill>
                <a:latin typeface="Times New Roman" panose="02020603050405020304" pitchFamily="18" charset="0"/>
                <a:cs typeface="Times New Roman" panose="02020603050405020304" pitchFamily="18" charset="0"/>
              </a:rPr>
              <a:t>1</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V</a:t>
            </a:r>
            <a:r>
              <a:rPr lang="zh-CN" altLang="en-US" sz="2600" b="1">
                <a:solidFill>
                  <a:srgbClr val="000000"/>
                </a:solidFill>
                <a:latin typeface="Times New Roman" panose="02020603050405020304" pitchFamily="18" charset="0"/>
                <a:cs typeface="Times New Roman" panose="02020603050405020304" pitchFamily="18" charset="0"/>
              </a:rPr>
              <a:t>。</a:t>
            </a:r>
            <a:r>
              <a:rPr lang="en-US" altLang="zh-CN" sz="2600" b="1" i="1">
                <a:solidFill>
                  <a:srgbClr val="000000"/>
                </a:solidFill>
                <a:latin typeface="Times New Roman" panose="02020603050405020304" pitchFamily="18" charset="0"/>
                <a:cs typeface="Times New Roman" panose="02020603050405020304" pitchFamily="18" charset="0"/>
              </a:rPr>
              <a:t>i</a:t>
            </a:r>
            <a:r>
              <a:rPr lang="en-US" altLang="zh-CN" sz="2600" b="1" baseline="-25000">
                <a:solidFill>
                  <a:srgbClr val="000000"/>
                </a:solidFill>
                <a:latin typeface="Times New Roman" panose="02020603050405020304" pitchFamily="18" charset="0"/>
                <a:cs typeface="Times New Roman" panose="02020603050405020304" pitchFamily="18" charset="0"/>
              </a:rPr>
              <a:t>2</a:t>
            </a:r>
            <a:r>
              <a:rPr lang="en-US" altLang="zh-CN" sz="2600" b="1" i="1">
                <a:solidFill>
                  <a:srgbClr val="000000"/>
                </a:solidFill>
                <a:latin typeface="Times New Roman" panose="02020603050405020304" pitchFamily="18" charset="0"/>
                <a:cs typeface="Times New Roman" panose="02020603050405020304" pitchFamily="18" charset="0"/>
              </a:rPr>
              <a:t>=  </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u="sng">
                <a:solidFill>
                  <a:srgbClr val="000000"/>
                </a:solidFill>
                <a:latin typeface="Times New Roman" panose="02020603050405020304" pitchFamily="18" charset="0"/>
                <a:cs typeface="Times New Roman" panose="02020603050405020304" pitchFamily="18" charset="0"/>
              </a:rPr>
              <a:t>?</a:t>
            </a:r>
            <a:r>
              <a:rPr lang="en-US" altLang="zh-CN" sz="2600" b="1" i="1" u="sng">
                <a:solidFill>
                  <a:srgbClr val="000000"/>
                </a:solidFill>
                <a:latin typeface="Times New Roman" panose="02020603050405020304" pitchFamily="18" charset="0"/>
                <a:cs typeface="Times New Roman" panose="02020603050405020304" pitchFamily="18" charset="0"/>
              </a:rPr>
              <a:t>     </a:t>
            </a:r>
            <a:r>
              <a:rPr lang="en-US" altLang="zh-CN" sz="2600" b="1">
                <a:solidFill>
                  <a:srgbClr val="000000"/>
                </a:solidFill>
                <a:latin typeface="Times New Roman" panose="02020603050405020304" pitchFamily="18" charset="0"/>
                <a:cs typeface="Times New Roman" panose="02020603050405020304" pitchFamily="18" charset="0"/>
              </a:rPr>
              <a:t>A</a:t>
            </a:r>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a:p>
            <a:r>
              <a:rPr lang="zh-CN" altLang="en-US" sz="2600" b="1">
                <a:solidFill>
                  <a:srgbClr val="000000"/>
                </a:solidFill>
                <a:latin typeface="Times New Roman" panose="02020603050405020304" pitchFamily="18" charset="0"/>
                <a:cs typeface="Times New Roman" panose="02020603050405020304" pitchFamily="18" charset="0"/>
              </a:rPr>
              <a:t> </a:t>
            </a:r>
            <a:endParaRPr lang="zh-CN" altLang="en-US" sz="2600" b="1">
              <a:solidFill>
                <a:srgbClr val="000000"/>
              </a:solidFill>
            </a:endParaRPr>
          </a:p>
        </p:txBody>
      </p:sp>
      <p:sp>
        <p:nvSpPr>
          <p:cNvPr id="52228" name="矩形 8">
            <a:extLst>
              <a:ext uri="{FF2B5EF4-FFF2-40B4-BE49-F238E27FC236}">
                <a16:creationId xmlns:a16="http://schemas.microsoft.com/office/drawing/2014/main" id="{362F889E-B4B8-4EE5-8B63-19721AA73516}"/>
              </a:ext>
            </a:extLst>
          </p:cNvPr>
          <p:cNvSpPr>
            <a:spLocks noChangeArrowheads="1"/>
          </p:cNvSpPr>
          <p:nvPr>
            <p:custDataLst>
              <p:tags r:id="rId4"/>
            </p:custDataLst>
          </p:nvPr>
        </p:nvSpPr>
        <p:spPr bwMode="auto">
          <a:xfrm>
            <a:off x="1828800" y="2362200"/>
            <a:ext cx="2362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2229" name="椭圆 12">
            <a:extLst>
              <a:ext uri="{FF2B5EF4-FFF2-40B4-BE49-F238E27FC236}">
                <a16:creationId xmlns:a16="http://schemas.microsoft.com/office/drawing/2014/main" id="{C67B5217-A95C-4BC4-AAE0-12A537DA41CA}"/>
              </a:ext>
            </a:extLst>
          </p:cNvPr>
          <p:cNvSpPr>
            <a:spLocks noChangeAspect="1"/>
          </p:cNvSpPr>
          <p:nvPr>
            <p:custDataLst>
              <p:tags r:id="rId5"/>
            </p:custDataLst>
          </p:nvPr>
        </p:nvSpPr>
        <p:spPr bwMode="auto">
          <a:xfrm>
            <a:off x="1033463" y="24257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A</a:t>
            </a:r>
            <a:endParaRPr lang="zh-CN" altLang="en-US" sz="1600">
              <a:solidFill>
                <a:srgbClr val="FFFFFF"/>
              </a:solidFill>
            </a:endParaRPr>
          </a:p>
        </p:txBody>
      </p:sp>
      <p:sp>
        <p:nvSpPr>
          <p:cNvPr id="52230" name="矩形: 圆角 16">
            <a:extLst>
              <a:ext uri="{FF2B5EF4-FFF2-40B4-BE49-F238E27FC236}">
                <a16:creationId xmlns:a16="http://schemas.microsoft.com/office/drawing/2014/main" id="{7615719C-F770-4808-B309-397697BCEB5A}"/>
              </a:ext>
            </a:extLst>
          </p:cNvPr>
          <p:cNvSpPr>
            <a:spLocks noChangeArrowheads="1"/>
          </p:cNvSpPr>
          <p:nvPr>
            <p:custDataLst>
              <p:tags r:id="rId6"/>
            </p:custDataLst>
          </p:nvPr>
        </p:nvSpPr>
        <p:spPr bwMode="auto">
          <a:xfrm>
            <a:off x="6172200" y="5791200"/>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1600">
                <a:solidFill>
                  <a:srgbClr val="FFFFFF"/>
                </a:solidFill>
              </a:rPr>
              <a:t>提交</a:t>
            </a:r>
          </a:p>
        </p:txBody>
      </p:sp>
      <p:grpSp>
        <p:nvGrpSpPr>
          <p:cNvPr id="52231" name="组合 19">
            <a:extLst>
              <a:ext uri="{FF2B5EF4-FFF2-40B4-BE49-F238E27FC236}">
                <a16:creationId xmlns:a16="http://schemas.microsoft.com/office/drawing/2014/main" id="{21811CA9-C131-4726-A614-D75DBF4E8377}"/>
              </a:ext>
            </a:extLst>
          </p:cNvPr>
          <p:cNvGrpSpPr>
            <a:grpSpLocks/>
          </p:cNvGrpSpPr>
          <p:nvPr>
            <p:custDataLst>
              <p:tags r:id="rId7"/>
            </p:custDataLst>
          </p:nvPr>
        </p:nvGrpSpPr>
        <p:grpSpPr bwMode="auto">
          <a:xfrm>
            <a:off x="0" y="0"/>
            <a:ext cx="1574800" cy="635000"/>
            <a:chOff x="0" y="0"/>
            <a:chExt cx="1574800" cy="635000"/>
          </a:xfrm>
        </p:grpSpPr>
        <p:sp>
          <p:nvSpPr>
            <p:cNvPr id="52294" name="ColorBlock">
              <a:extLst>
                <a:ext uri="{FF2B5EF4-FFF2-40B4-BE49-F238E27FC236}">
                  <a16:creationId xmlns:a16="http://schemas.microsoft.com/office/drawing/2014/main" id="{8C19BFFE-59F7-4373-A91D-7C4C8B2F7FC2}"/>
                </a:ext>
              </a:extLst>
            </p:cNvPr>
            <p:cNvSpPr>
              <a:spLocks noChangeArrowheads="1"/>
            </p:cNvSpPr>
            <p:nvPr>
              <p:custDataLst>
                <p:tags r:id="rId14"/>
              </p:custDataLst>
            </p:nvPr>
          </p:nvSpPr>
          <p:spPr bwMode="auto">
            <a:xfrm>
              <a:off x="0" y="0"/>
              <a:ext cx="254000" cy="635000"/>
            </a:xfrm>
            <a:prstGeom prst="rect">
              <a:avLst/>
            </a:prstGeom>
            <a:solidFill>
              <a:srgbClr val="36A3E1"/>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1800">
                <a:solidFill>
                  <a:srgbClr val="FFFFFF"/>
                </a:solidFill>
              </a:endParaRPr>
            </a:p>
          </p:txBody>
        </p:sp>
        <p:sp>
          <p:nvSpPr>
            <p:cNvPr id="52295" name="TypeText">
              <a:extLst>
                <a:ext uri="{FF2B5EF4-FFF2-40B4-BE49-F238E27FC236}">
                  <a16:creationId xmlns:a16="http://schemas.microsoft.com/office/drawing/2014/main" id="{72966A97-F83D-49B4-9AE3-BC32DC59DD92}"/>
                </a:ext>
              </a:extLst>
            </p:cNvPr>
            <p:cNvSpPr>
              <a:spLocks noChangeArrowheads="1"/>
            </p:cNvSpPr>
            <p:nvPr>
              <p:custDataLst>
                <p:tags r:id="rId15"/>
              </p:custDataLst>
            </p:nvPr>
          </p:nvSpPr>
          <p:spPr bwMode="auto">
            <a:xfrm>
              <a:off x="3048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rPr>
                <a:t>单选题</a:t>
              </a:r>
            </a:p>
          </p:txBody>
        </p:sp>
      </p:grpSp>
      <p:grpSp>
        <p:nvGrpSpPr>
          <p:cNvPr id="12" name="Group 31">
            <a:extLst>
              <a:ext uri="{FF2B5EF4-FFF2-40B4-BE49-F238E27FC236}">
                <a16:creationId xmlns:a16="http://schemas.microsoft.com/office/drawing/2014/main" id="{E3868594-AF25-42DD-87B6-168F61F07B0C}"/>
              </a:ext>
            </a:extLst>
          </p:cNvPr>
          <p:cNvGrpSpPr>
            <a:grpSpLocks/>
          </p:cNvGrpSpPr>
          <p:nvPr/>
        </p:nvGrpSpPr>
        <p:grpSpPr bwMode="auto">
          <a:xfrm>
            <a:off x="5083175" y="228600"/>
            <a:ext cx="2689225" cy="2668588"/>
            <a:chOff x="3409" y="890"/>
            <a:chExt cx="1694" cy="1681"/>
          </a:xfrm>
        </p:grpSpPr>
        <p:sp>
          <p:nvSpPr>
            <p:cNvPr id="52277" name="Line 32">
              <a:extLst>
                <a:ext uri="{FF2B5EF4-FFF2-40B4-BE49-F238E27FC236}">
                  <a16:creationId xmlns:a16="http://schemas.microsoft.com/office/drawing/2014/main" id="{7268E935-F2F5-48B5-B58B-9166172CDBA2}"/>
                </a:ext>
              </a:extLst>
            </p:cNvPr>
            <p:cNvSpPr>
              <a:spLocks noChangeShapeType="1"/>
            </p:cNvSpPr>
            <p:nvPr/>
          </p:nvSpPr>
          <p:spPr bwMode="auto">
            <a:xfrm>
              <a:off x="3787" y="1208"/>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8" name="Line 33">
              <a:extLst>
                <a:ext uri="{FF2B5EF4-FFF2-40B4-BE49-F238E27FC236}">
                  <a16:creationId xmlns:a16="http://schemas.microsoft.com/office/drawing/2014/main" id="{0EA4C2A4-0FB9-40E6-86E9-E4E511B100EC}"/>
                </a:ext>
              </a:extLst>
            </p:cNvPr>
            <p:cNvSpPr>
              <a:spLocks noChangeShapeType="1"/>
            </p:cNvSpPr>
            <p:nvPr/>
          </p:nvSpPr>
          <p:spPr bwMode="auto">
            <a:xfrm>
              <a:off x="3787" y="2433"/>
              <a:ext cx="72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9" name="Line 34">
              <a:extLst>
                <a:ext uri="{FF2B5EF4-FFF2-40B4-BE49-F238E27FC236}">
                  <a16:creationId xmlns:a16="http://schemas.microsoft.com/office/drawing/2014/main" id="{BFC0EBD8-B462-4733-8DB7-986C90D15B24}"/>
                </a:ext>
              </a:extLst>
            </p:cNvPr>
            <p:cNvSpPr>
              <a:spLocks noChangeShapeType="1"/>
            </p:cNvSpPr>
            <p:nvPr/>
          </p:nvSpPr>
          <p:spPr bwMode="auto">
            <a:xfrm>
              <a:off x="4513" y="1208"/>
              <a:ext cx="0" cy="272"/>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0" name="Line 35">
              <a:extLst>
                <a:ext uri="{FF2B5EF4-FFF2-40B4-BE49-F238E27FC236}">
                  <a16:creationId xmlns:a16="http://schemas.microsoft.com/office/drawing/2014/main" id="{B8C0EE84-47BF-4131-9180-9CB259112159}"/>
                </a:ext>
              </a:extLst>
            </p:cNvPr>
            <p:cNvSpPr>
              <a:spLocks noChangeShapeType="1"/>
            </p:cNvSpPr>
            <p:nvPr/>
          </p:nvSpPr>
          <p:spPr bwMode="auto">
            <a:xfrm>
              <a:off x="4513" y="1754"/>
              <a:ext cx="0" cy="21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1" name="Line 36">
              <a:extLst>
                <a:ext uri="{FF2B5EF4-FFF2-40B4-BE49-F238E27FC236}">
                  <a16:creationId xmlns:a16="http://schemas.microsoft.com/office/drawing/2014/main" id="{B6B85926-D687-492E-ADE8-431EBAF94827}"/>
                </a:ext>
              </a:extLst>
            </p:cNvPr>
            <p:cNvSpPr>
              <a:spLocks noChangeShapeType="1"/>
            </p:cNvSpPr>
            <p:nvPr/>
          </p:nvSpPr>
          <p:spPr bwMode="auto">
            <a:xfrm flipV="1">
              <a:off x="4513" y="2254"/>
              <a:ext cx="0" cy="179"/>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2" name="Oval 43" descr="斜纹布">
              <a:extLst>
                <a:ext uri="{FF2B5EF4-FFF2-40B4-BE49-F238E27FC236}">
                  <a16:creationId xmlns:a16="http://schemas.microsoft.com/office/drawing/2014/main" id="{ACFEC68D-9432-4781-82F6-6B715CD69E2B}"/>
                </a:ext>
              </a:extLst>
            </p:cNvPr>
            <p:cNvSpPr>
              <a:spLocks noChangeArrowheads="1"/>
            </p:cNvSpPr>
            <p:nvPr/>
          </p:nvSpPr>
          <p:spPr bwMode="auto">
            <a:xfrm>
              <a:off x="3696" y="1163"/>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83" name="Oval 44" descr="斜纹布">
              <a:extLst>
                <a:ext uri="{FF2B5EF4-FFF2-40B4-BE49-F238E27FC236}">
                  <a16:creationId xmlns:a16="http://schemas.microsoft.com/office/drawing/2014/main" id="{64DFDDC3-8811-43C1-AADF-56762A17F3B8}"/>
                </a:ext>
              </a:extLst>
            </p:cNvPr>
            <p:cNvSpPr>
              <a:spLocks noChangeArrowheads="1"/>
            </p:cNvSpPr>
            <p:nvPr/>
          </p:nvSpPr>
          <p:spPr bwMode="auto">
            <a:xfrm>
              <a:off x="3696" y="238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84" name="Text Box 45" descr="斜纹布">
              <a:extLst>
                <a:ext uri="{FF2B5EF4-FFF2-40B4-BE49-F238E27FC236}">
                  <a16:creationId xmlns:a16="http://schemas.microsoft.com/office/drawing/2014/main" id="{3F8C5981-F946-4EDB-B15E-1D63A91EA374}"/>
                </a:ext>
              </a:extLst>
            </p:cNvPr>
            <p:cNvSpPr txBox="1">
              <a:spLocks noChangeArrowheads="1"/>
            </p:cNvSpPr>
            <p:nvPr/>
          </p:nvSpPr>
          <p:spPr bwMode="auto">
            <a:xfrm>
              <a:off x="4580" y="1397"/>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2285" name="Text Box 46" descr="斜纹布">
              <a:extLst>
                <a:ext uri="{FF2B5EF4-FFF2-40B4-BE49-F238E27FC236}">
                  <a16:creationId xmlns:a16="http://schemas.microsoft.com/office/drawing/2014/main" id="{FB42F9B5-28FC-41BD-B540-895457E67945}"/>
                </a:ext>
              </a:extLst>
            </p:cNvPr>
            <p:cNvSpPr txBox="1">
              <a:spLocks noChangeArrowheads="1"/>
            </p:cNvSpPr>
            <p:nvPr/>
          </p:nvSpPr>
          <p:spPr bwMode="auto">
            <a:xfrm>
              <a:off x="3409" y="1616"/>
              <a:ext cx="560"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10V</a:t>
              </a:r>
            </a:p>
          </p:txBody>
        </p:sp>
        <p:sp>
          <p:nvSpPr>
            <p:cNvPr id="52286" name="Text Box 49" descr="斜纹布">
              <a:extLst>
                <a:ext uri="{FF2B5EF4-FFF2-40B4-BE49-F238E27FC236}">
                  <a16:creationId xmlns:a16="http://schemas.microsoft.com/office/drawing/2014/main" id="{2864FAC7-EAF8-4A85-AE61-4B09210A8233}"/>
                </a:ext>
              </a:extLst>
            </p:cNvPr>
            <p:cNvSpPr txBox="1">
              <a:spLocks noChangeArrowheads="1"/>
            </p:cNvSpPr>
            <p:nvPr/>
          </p:nvSpPr>
          <p:spPr bwMode="auto">
            <a:xfrm>
              <a:off x="4649" y="1934"/>
              <a:ext cx="454" cy="239"/>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87" name="Line 50">
              <a:extLst>
                <a:ext uri="{FF2B5EF4-FFF2-40B4-BE49-F238E27FC236}">
                  <a16:creationId xmlns:a16="http://schemas.microsoft.com/office/drawing/2014/main" id="{654B7573-8EF1-478B-A6FC-631AD97E3E89}"/>
                </a:ext>
              </a:extLst>
            </p:cNvPr>
            <p:cNvSpPr>
              <a:spLocks noChangeShapeType="1"/>
            </p:cNvSpPr>
            <p:nvPr/>
          </p:nvSpPr>
          <p:spPr bwMode="auto">
            <a:xfrm>
              <a:off x="3878" y="1207"/>
              <a:ext cx="317"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88" name="Text Box 51" descr="斜纹布">
              <a:extLst>
                <a:ext uri="{FF2B5EF4-FFF2-40B4-BE49-F238E27FC236}">
                  <a16:creationId xmlns:a16="http://schemas.microsoft.com/office/drawing/2014/main" id="{306E30ED-DF2F-4A9A-86C7-60D7E5EBA9FB}"/>
                </a:ext>
              </a:extLst>
            </p:cNvPr>
            <p:cNvSpPr txBox="1">
              <a:spLocks noChangeArrowheads="1"/>
            </p:cNvSpPr>
            <p:nvPr/>
          </p:nvSpPr>
          <p:spPr bwMode="auto">
            <a:xfrm>
              <a:off x="4662" y="1722"/>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89" name="Text Box 52" descr="斜纹布">
              <a:extLst>
                <a:ext uri="{FF2B5EF4-FFF2-40B4-BE49-F238E27FC236}">
                  <a16:creationId xmlns:a16="http://schemas.microsoft.com/office/drawing/2014/main" id="{2AFEA2D3-AF9C-4E87-8A16-EF6973C70C6B}"/>
                </a:ext>
              </a:extLst>
            </p:cNvPr>
            <p:cNvSpPr txBox="1">
              <a:spLocks noChangeArrowheads="1"/>
            </p:cNvSpPr>
            <p:nvPr/>
          </p:nvSpPr>
          <p:spPr bwMode="auto">
            <a:xfrm>
              <a:off x="4525" y="107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0" name="Text Box 53" descr="斜纹布">
              <a:extLst>
                <a:ext uri="{FF2B5EF4-FFF2-40B4-BE49-F238E27FC236}">
                  <a16:creationId xmlns:a16="http://schemas.microsoft.com/office/drawing/2014/main" id="{336651E0-C912-4936-A3EA-2604CE2FBE57}"/>
                </a:ext>
              </a:extLst>
            </p:cNvPr>
            <p:cNvSpPr txBox="1">
              <a:spLocks noChangeArrowheads="1"/>
            </p:cNvSpPr>
            <p:nvPr/>
          </p:nvSpPr>
          <p:spPr bwMode="auto">
            <a:xfrm>
              <a:off x="3651" y="116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1" name="Text Box 54" descr="斜纹布">
              <a:extLst>
                <a:ext uri="{FF2B5EF4-FFF2-40B4-BE49-F238E27FC236}">
                  <a16:creationId xmlns:a16="http://schemas.microsoft.com/office/drawing/2014/main" id="{93DAA99F-6441-42A3-B773-6D43F9C40687}"/>
                </a:ext>
              </a:extLst>
            </p:cNvPr>
            <p:cNvSpPr txBox="1">
              <a:spLocks noChangeArrowheads="1"/>
            </p:cNvSpPr>
            <p:nvPr/>
          </p:nvSpPr>
          <p:spPr bwMode="auto">
            <a:xfrm>
              <a:off x="4479" y="1578"/>
              <a:ext cx="294" cy="368"/>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92" name="Text Box 55" descr="斜纹布">
              <a:extLst>
                <a:ext uri="{FF2B5EF4-FFF2-40B4-BE49-F238E27FC236}">
                  <a16:creationId xmlns:a16="http://schemas.microsoft.com/office/drawing/2014/main" id="{350B9E49-6410-4855-80CC-41A70195F8B0}"/>
                </a:ext>
              </a:extLst>
            </p:cNvPr>
            <p:cNvSpPr txBox="1">
              <a:spLocks noChangeArrowheads="1"/>
            </p:cNvSpPr>
            <p:nvPr/>
          </p:nvSpPr>
          <p:spPr bwMode="auto">
            <a:xfrm>
              <a:off x="4694" y="2206"/>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93" name="Text Box 56" descr="斜纹布">
              <a:extLst>
                <a:ext uri="{FF2B5EF4-FFF2-40B4-BE49-F238E27FC236}">
                  <a16:creationId xmlns:a16="http://schemas.microsoft.com/office/drawing/2014/main" id="{301F4CAE-73DF-4966-9D72-DD8543DFF4FA}"/>
                </a:ext>
              </a:extLst>
            </p:cNvPr>
            <p:cNvSpPr txBox="1">
              <a:spLocks noChangeArrowheads="1"/>
            </p:cNvSpPr>
            <p:nvPr/>
          </p:nvSpPr>
          <p:spPr bwMode="auto">
            <a:xfrm>
              <a:off x="3787" y="890"/>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2233" name="矩形 1">
            <a:extLst>
              <a:ext uri="{FF2B5EF4-FFF2-40B4-BE49-F238E27FC236}">
                <a16:creationId xmlns:a16="http://schemas.microsoft.com/office/drawing/2014/main" id="{6E037FB6-AD37-4D00-90CB-0CE7066FBA1A}"/>
              </a:ext>
            </a:extLst>
          </p:cNvPr>
          <p:cNvSpPr>
            <a:spLocks noChangeArrowheads="1"/>
          </p:cNvSpPr>
          <p:nvPr>
            <p:custDataLst>
              <p:tags r:id="rId8"/>
            </p:custDataLst>
          </p:nvPr>
        </p:nvSpPr>
        <p:spPr bwMode="auto">
          <a:xfrm>
            <a:off x="1828800" y="3219450"/>
            <a:ext cx="1981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4v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2234" name="椭圆 2">
            <a:extLst>
              <a:ext uri="{FF2B5EF4-FFF2-40B4-BE49-F238E27FC236}">
                <a16:creationId xmlns:a16="http://schemas.microsoft.com/office/drawing/2014/main" id="{CAB111AC-AEA3-470E-8016-D06156EA6903}"/>
              </a:ext>
            </a:extLst>
          </p:cNvPr>
          <p:cNvSpPr>
            <a:spLocks noChangeAspect="1"/>
          </p:cNvSpPr>
          <p:nvPr>
            <p:custDataLst>
              <p:tags r:id="rId9"/>
            </p:custDataLst>
          </p:nvPr>
        </p:nvSpPr>
        <p:spPr bwMode="auto">
          <a:xfrm>
            <a:off x="1033463" y="3282950"/>
            <a:ext cx="514350" cy="514350"/>
          </a:xfrm>
          <a:prstGeom prst="ellipse">
            <a:avLst/>
          </a:prstGeom>
          <a:solidFill>
            <a:srgbClr val="00FF00"/>
          </a:solidFill>
          <a:ln w="254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B</a:t>
            </a:r>
            <a:endParaRPr lang="zh-CN" altLang="en-US" sz="1600">
              <a:solidFill>
                <a:srgbClr val="FFFFFF"/>
              </a:solidFill>
            </a:endParaRPr>
          </a:p>
        </p:txBody>
      </p:sp>
      <p:grpSp>
        <p:nvGrpSpPr>
          <p:cNvPr id="44" name="Group 8">
            <a:extLst>
              <a:ext uri="{FF2B5EF4-FFF2-40B4-BE49-F238E27FC236}">
                <a16:creationId xmlns:a16="http://schemas.microsoft.com/office/drawing/2014/main" id="{1AC13270-1E71-477D-9CB1-1B3C4C318575}"/>
              </a:ext>
            </a:extLst>
          </p:cNvPr>
          <p:cNvGrpSpPr>
            <a:grpSpLocks/>
          </p:cNvGrpSpPr>
          <p:nvPr/>
        </p:nvGrpSpPr>
        <p:grpSpPr bwMode="auto">
          <a:xfrm>
            <a:off x="4826000" y="1050925"/>
            <a:ext cx="3027363" cy="4545013"/>
            <a:chOff x="3423" y="-955"/>
            <a:chExt cx="1907" cy="2863"/>
          </a:xfrm>
        </p:grpSpPr>
        <p:sp>
          <p:nvSpPr>
            <p:cNvPr id="52258" name="Line 9">
              <a:extLst>
                <a:ext uri="{FF2B5EF4-FFF2-40B4-BE49-F238E27FC236}">
                  <a16:creationId xmlns:a16="http://schemas.microsoft.com/office/drawing/2014/main" id="{D931BA3B-8967-438F-8304-35A01E3668E7}"/>
                </a:ext>
              </a:extLst>
            </p:cNvPr>
            <p:cNvSpPr>
              <a:spLocks noChangeShapeType="1"/>
            </p:cNvSpPr>
            <p:nvPr/>
          </p:nvSpPr>
          <p:spPr bwMode="auto">
            <a:xfrm>
              <a:off x="3923" y="528"/>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59" name="Line 10">
              <a:extLst>
                <a:ext uri="{FF2B5EF4-FFF2-40B4-BE49-F238E27FC236}">
                  <a16:creationId xmlns:a16="http://schemas.microsoft.com/office/drawing/2014/main" id="{B310B5A7-96C3-4723-9AC7-842B9A50541E}"/>
                </a:ext>
              </a:extLst>
            </p:cNvPr>
            <p:cNvSpPr>
              <a:spLocks noChangeShapeType="1"/>
            </p:cNvSpPr>
            <p:nvPr/>
          </p:nvSpPr>
          <p:spPr bwMode="auto">
            <a:xfrm>
              <a:off x="3923" y="1752"/>
              <a:ext cx="998"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0" name="Line 11">
              <a:extLst>
                <a:ext uri="{FF2B5EF4-FFF2-40B4-BE49-F238E27FC236}">
                  <a16:creationId xmlns:a16="http://schemas.microsoft.com/office/drawing/2014/main" id="{2FF4C624-6C84-4196-96BF-E3C8BD6D7B70}"/>
                </a:ext>
              </a:extLst>
            </p:cNvPr>
            <p:cNvSpPr>
              <a:spLocks noChangeShapeType="1"/>
            </p:cNvSpPr>
            <p:nvPr/>
          </p:nvSpPr>
          <p:spPr bwMode="auto">
            <a:xfrm>
              <a:off x="4921" y="527"/>
              <a:ext cx="0" cy="50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1" name="Line 12">
              <a:extLst>
                <a:ext uri="{FF2B5EF4-FFF2-40B4-BE49-F238E27FC236}">
                  <a16:creationId xmlns:a16="http://schemas.microsoft.com/office/drawing/2014/main" id="{8704D336-1143-4D1F-8328-8B3D2EAC1E8D}"/>
                </a:ext>
              </a:extLst>
            </p:cNvPr>
            <p:cNvSpPr>
              <a:spLocks noChangeShapeType="1"/>
            </p:cNvSpPr>
            <p:nvPr/>
          </p:nvSpPr>
          <p:spPr bwMode="auto">
            <a:xfrm>
              <a:off x="4377" y="528"/>
              <a:ext cx="0" cy="499"/>
            </a:xfrm>
            <a:prstGeom prst="line">
              <a:avLst/>
            </a:prstGeom>
            <a:noFill/>
            <a:ln w="28575" cap="sq">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2" name="Line 13">
              <a:extLst>
                <a:ext uri="{FF2B5EF4-FFF2-40B4-BE49-F238E27FC236}">
                  <a16:creationId xmlns:a16="http://schemas.microsoft.com/office/drawing/2014/main" id="{474F82CA-477C-4B8B-87A8-792F0B209AA1}"/>
                </a:ext>
              </a:extLst>
            </p:cNvPr>
            <p:cNvSpPr>
              <a:spLocks noChangeShapeType="1"/>
            </p:cNvSpPr>
            <p:nvPr/>
          </p:nvSpPr>
          <p:spPr bwMode="auto">
            <a:xfrm flipV="1">
              <a:off x="4921" y="1315"/>
              <a:ext cx="0" cy="43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3" name="Oval 20" descr="斜纹布">
              <a:extLst>
                <a:ext uri="{FF2B5EF4-FFF2-40B4-BE49-F238E27FC236}">
                  <a16:creationId xmlns:a16="http://schemas.microsoft.com/office/drawing/2014/main" id="{13020479-B0CC-44F6-AB2F-B4B4A6E82F73}"/>
                </a:ext>
              </a:extLst>
            </p:cNvPr>
            <p:cNvSpPr>
              <a:spLocks noChangeArrowheads="1"/>
            </p:cNvSpPr>
            <p:nvPr/>
          </p:nvSpPr>
          <p:spPr bwMode="auto">
            <a:xfrm>
              <a:off x="3833" y="482"/>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64" name="Oval 21" descr="斜纹布">
              <a:extLst>
                <a:ext uri="{FF2B5EF4-FFF2-40B4-BE49-F238E27FC236}">
                  <a16:creationId xmlns:a16="http://schemas.microsoft.com/office/drawing/2014/main" id="{D1DBA866-DD80-40A3-BFA1-B67CEAF9E865}"/>
                </a:ext>
              </a:extLst>
            </p:cNvPr>
            <p:cNvSpPr>
              <a:spLocks noChangeArrowheads="1"/>
            </p:cNvSpPr>
            <p:nvPr/>
          </p:nvSpPr>
          <p:spPr bwMode="auto">
            <a:xfrm>
              <a:off x="3833" y="1707"/>
              <a:ext cx="90" cy="91"/>
            </a:xfrm>
            <a:prstGeom prst="ellipse">
              <a:avLst/>
            </a:prstGeom>
            <a:noFill/>
            <a:ln w="28575" cap="sq" algn="ctr">
              <a:solidFill>
                <a:srgbClr val="000000"/>
              </a:solidFill>
              <a:round/>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solidFill>
                  <a:srgbClr val="FFFF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265" name="Line 22">
              <a:extLst>
                <a:ext uri="{FF2B5EF4-FFF2-40B4-BE49-F238E27FC236}">
                  <a16:creationId xmlns:a16="http://schemas.microsoft.com/office/drawing/2014/main" id="{CB74926F-2283-4E15-8BD5-221C5119AA4C}"/>
                </a:ext>
              </a:extLst>
            </p:cNvPr>
            <p:cNvSpPr>
              <a:spLocks noChangeShapeType="1"/>
            </p:cNvSpPr>
            <p:nvPr/>
          </p:nvSpPr>
          <p:spPr bwMode="auto">
            <a:xfrm>
              <a:off x="4377" y="1315"/>
              <a:ext cx="0" cy="437"/>
            </a:xfrm>
            <a:prstGeom prst="line">
              <a:avLst/>
            </a:prstGeom>
            <a:noFill/>
            <a:ln w="28575" cap="sq">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66" name="Text Box 23" descr="斜纹布">
              <a:extLst>
                <a:ext uri="{FF2B5EF4-FFF2-40B4-BE49-F238E27FC236}">
                  <a16:creationId xmlns:a16="http://schemas.microsoft.com/office/drawing/2014/main" id="{C6191A4C-F546-4933-B2D3-650D56810A01}"/>
                </a:ext>
              </a:extLst>
            </p:cNvPr>
            <p:cNvSpPr txBox="1">
              <a:spLocks noChangeArrowheads="1"/>
            </p:cNvSpPr>
            <p:nvPr/>
          </p:nvSpPr>
          <p:spPr bwMode="auto">
            <a:xfrm>
              <a:off x="4876"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p>
          </p:txBody>
        </p:sp>
        <p:sp>
          <p:nvSpPr>
            <p:cNvPr id="52267" name="Text Box 24" descr="斜纹布">
              <a:extLst>
                <a:ext uri="{FF2B5EF4-FFF2-40B4-BE49-F238E27FC236}">
                  <a16:creationId xmlns:a16="http://schemas.microsoft.com/office/drawing/2014/main" id="{078B63F5-453C-4920-8DD2-DD0D1DFBE594}"/>
                </a:ext>
              </a:extLst>
            </p:cNvPr>
            <p:cNvSpPr txBox="1">
              <a:spLocks noChangeArrowheads="1"/>
            </p:cNvSpPr>
            <p:nvPr/>
          </p:nvSpPr>
          <p:spPr bwMode="auto">
            <a:xfrm>
              <a:off x="4332" y="618"/>
              <a:ext cx="454" cy="32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p>
          </p:txBody>
        </p:sp>
        <p:sp>
          <p:nvSpPr>
            <p:cNvPr id="52268" name="Text Box 25" descr="斜纹布">
              <a:extLst>
                <a:ext uri="{FF2B5EF4-FFF2-40B4-BE49-F238E27FC236}">
                  <a16:creationId xmlns:a16="http://schemas.microsoft.com/office/drawing/2014/main" id="{8D46FD6E-123B-4BC3-9873-FAB000FB333F}"/>
                </a:ext>
              </a:extLst>
            </p:cNvPr>
            <p:cNvSpPr txBox="1">
              <a:spLocks noChangeArrowheads="1"/>
            </p:cNvSpPr>
            <p:nvPr/>
          </p:nvSpPr>
          <p:spPr bwMode="auto">
            <a:xfrm>
              <a:off x="3423" y="918"/>
              <a:ext cx="51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b="1" i="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69" name="Text Box 26" descr="斜纹布">
              <a:extLst>
                <a:ext uri="{FF2B5EF4-FFF2-40B4-BE49-F238E27FC236}">
                  <a16:creationId xmlns:a16="http://schemas.microsoft.com/office/drawing/2014/main" id="{20DFC88A-AA5B-49E1-BDEA-4021D846D83B}"/>
                </a:ext>
              </a:extLst>
            </p:cNvPr>
            <p:cNvSpPr txBox="1">
              <a:spLocks noChangeArrowheads="1"/>
            </p:cNvSpPr>
            <p:nvPr/>
          </p:nvSpPr>
          <p:spPr bwMode="auto">
            <a:xfrm>
              <a:off x="3592" y="384"/>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70" name="Text Box 27" descr="斜纹布">
              <a:extLst>
                <a:ext uri="{FF2B5EF4-FFF2-40B4-BE49-F238E27FC236}">
                  <a16:creationId xmlns:a16="http://schemas.microsoft.com/office/drawing/2014/main" id="{87D99124-55D4-4C7C-95E6-E90C9A365717}"/>
                </a:ext>
              </a:extLst>
            </p:cNvPr>
            <p:cNvSpPr txBox="1">
              <a:spLocks noChangeArrowheads="1"/>
            </p:cNvSpPr>
            <p:nvPr/>
          </p:nvSpPr>
          <p:spPr bwMode="auto">
            <a:xfrm>
              <a:off x="3555" y="1543"/>
              <a:ext cx="273" cy="36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2271" name="Line 28">
              <a:extLst>
                <a:ext uri="{FF2B5EF4-FFF2-40B4-BE49-F238E27FC236}">
                  <a16:creationId xmlns:a16="http://schemas.microsoft.com/office/drawing/2014/main" id="{81D30C46-0B5F-4725-BE2D-92D0A9B84FB5}"/>
                </a:ext>
              </a:extLst>
            </p:cNvPr>
            <p:cNvSpPr>
              <a:spLocks noChangeShapeType="1"/>
            </p:cNvSpPr>
            <p:nvPr/>
          </p:nvSpPr>
          <p:spPr bwMode="auto">
            <a:xfrm>
              <a:off x="4377"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2" name="Line 29">
              <a:extLst>
                <a:ext uri="{FF2B5EF4-FFF2-40B4-BE49-F238E27FC236}">
                  <a16:creationId xmlns:a16="http://schemas.microsoft.com/office/drawing/2014/main" id="{8E35E0AC-BC15-48F2-A702-7C8E68342DE3}"/>
                </a:ext>
              </a:extLst>
            </p:cNvPr>
            <p:cNvSpPr>
              <a:spLocks noChangeShapeType="1"/>
            </p:cNvSpPr>
            <p:nvPr/>
          </p:nvSpPr>
          <p:spPr bwMode="auto">
            <a:xfrm>
              <a:off x="4921" y="663"/>
              <a:ext cx="0" cy="226"/>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3" name="Text Box 30" descr="斜纹布">
              <a:extLst>
                <a:ext uri="{FF2B5EF4-FFF2-40B4-BE49-F238E27FC236}">
                  <a16:creationId xmlns:a16="http://schemas.microsoft.com/office/drawing/2014/main" id="{50720ACC-C865-4F81-802D-F8E5DD237CED}"/>
                </a:ext>
              </a:extLst>
            </p:cNvPr>
            <p:cNvSpPr txBox="1">
              <a:spLocks noChangeArrowheads="1"/>
            </p:cNvSpPr>
            <p:nvPr/>
          </p:nvSpPr>
          <p:spPr bwMode="auto">
            <a:xfrm>
              <a:off x="3723" y="1048"/>
              <a:ext cx="68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74" name="Text Box 32" descr="斜纹布">
              <a:extLst>
                <a:ext uri="{FF2B5EF4-FFF2-40B4-BE49-F238E27FC236}">
                  <a16:creationId xmlns:a16="http://schemas.microsoft.com/office/drawing/2014/main" id="{3242C55B-F75B-4AD4-B07E-221AAD2B9D66}"/>
                </a:ext>
              </a:extLst>
            </p:cNvPr>
            <p:cNvSpPr txBox="1">
              <a:spLocks noChangeArrowheads="1"/>
            </p:cNvSpPr>
            <p:nvPr/>
          </p:nvSpPr>
          <p:spPr bwMode="auto">
            <a:xfrm>
              <a:off x="3969" y="210"/>
              <a:ext cx="454"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a:t>
              </a:r>
            </a:p>
          </p:txBody>
        </p:sp>
        <p:sp>
          <p:nvSpPr>
            <p:cNvPr id="52275" name="Line 33">
              <a:extLst>
                <a:ext uri="{FF2B5EF4-FFF2-40B4-BE49-F238E27FC236}">
                  <a16:creationId xmlns:a16="http://schemas.microsoft.com/office/drawing/2014/main" id="{5F3A0412-94C4-4458-A3E9-03582794625B}"/>
                </a:ext>
              </a:extLst>
            </p:cNvPr>
            <p:cNvSpPr>
              <a:spLocks noChangeShapeType="1"/>
            </p:cNvSpPr>
            <p:nvPr/>
          </p:nvSpPr>
          <p:spPr bwMode="auto">
            <a:xfrm>
              <a:off x="4059" y="527"/>
              <a:ext cx="182"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52276" name="Text Box 30" descr="斜纹布">
              <a:extLst>
                <a:ext uri="{FF2B5EF4-FFF2-40B4-BE49-F238E27FC236}">
                  <a16:creationId xmlns:a16="http://schemas.microsoft.com/office/drawing/2014/main" id="{3FD07DEB-AEC4-4BEA-8123-B746B17EC1E3}"/>
                </a:ext>
              </a:extLst>
            </p:cNvPr>
            <p:cNvSpPr txBox="1">
              <a:spLocks noChangeArrowheads="1"/>
            </p:cNvSpPr>
            <p:nvPr/>
          </p:nvSpPr>
          <p:spPr bwMode="auto">
            <a:xfrm>
              <a:off x="4015" y="-955"/>
              <a:ext cx="686" cy="3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52236" name="矩形 3">
            <a:extLst>
              <a:ext uri="{FF2B5EF4-FFF2-40B4-BE49-F238E27FC236}">
                <a16:creationId xmlns:a16="http://schemas.microsoft.com/office/drawing/2014/main" id="{0BD0C37B-E772-4356-BA85-E2419850F3AB}"/>
              </a:ext>
            </a:extLst>
          </p:cNvPr>
          <p:cNvSpPr>
            <a:spLocks noChangeArrowheads="1"/>
          </p:cNvSpPr>
          <p:nvPr/>
        </p:nvSpPr>
        <p:spPr bwMode="auto">
          <a:xfrm>
            <a:off x="7275513" y="4135438"/>
            <a:ext cx="92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2237" name="矩形 4">
            <a:extLst>
              <a:ext uri="{FF2B5EF4-FFF2-40B4-BE49-F238E27FC236}">
                <a16:creationId xmlns:a16="http://schemas.microsoft.com/office/drawing/2014/main" id="{D4BC3658-0FA2-460C-8F88-B8DF9E7E4F83}"/>
              </a:ext>
            </a:extLst>
          </p:cNvPr>
          <p:cNvSpPr>
            <a:spLocks noChangeArrowheads="1"/>
          </p:cNvSpPr>
          <p:nvPr>
            <p:custDataLst>
              <p:tags r:id="rId10"/>
            </p:custDataLst>
          </p:nvPr>
        </p:nvSpPr>
        <p:spPr bwMode="auto">
          <a:xfrm>
            <a:off x="1828800" y="4076700"/>
            <a:ext cx="25431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0.6A</a:t>
            </a:r>
            <a:endParaRPr lang="zh-CN" altLang="en-US" sz="2600">
              <a:solidFill>
                <a:srgbClr val="000000"/>
              </a:solidFill>
            </a:endParaRPr>
          </a:p>
        </p:txBody>
      </p:sp>
      <p:sp>
        <p:nvSpPr>
          <p:cNvPr id="52238" name="椭圆 5">
            <a:extLst>
              <a:ext uri="{FF2B5EF4-FFF2-40B4-BE49-F238E27FC236}">
                <a16:creationId xmlns:a16="http://schemas.microsoft.com/office/drawing/2014/main" id="{573AEE37-8A91-42CE-AAC8-6C9DE304BF83}"/>
              </a:ext>
            </a:extLst>
          </p:cNvPr>
          <p:cNvSpPr>
            <a:spLocks noChangeAspect="1"/>
          </p:cNvSpPr>
          <p:nvPr>
            <p:custDataLst>
              <p:tags r:id="rId11"/>
            </p:custDataLst>
          </p:nvPr>
        </p:nvSpPr>
        <p:spPr bwMode="auto">
          <a:xfrm>
            <a:off x="1033463" y="414020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C</a:t>
            </a:r>
            <a:endParaRPr lang="zh-CN" altLang="en-US" sz="1600">
              <a:solidFill>
                <a:srgbClr val="FFFFFF"/>
              </a:solidFill>
            </a:endParaRPr>
          </a:p>
        </p:txBody>
      </p:sp>
      <p:sp>
        <p:nvSpPr>
          <p:cNvPr id="52239" name="矩形 10">
            <a:extLst>
              <a:ext uri="{FF2B5EF4-FFF2-40B4-BE49-F238E27FC236}">
                <a16:creationId xmlns:a16="http://schemas.microsoft.com/office/drawing/2014/main" id="{ADF4DDC9-4D59-4302-81C2-F2D9D3383DE5}"/>
              </a:ext>
            </a:extLst>
          </p:cNvPr>
          <p:cNvSpPr>
            <a:spLocks noChangeArrowheads="1"/>
          </p:cNvSpPr>
          <p:nvPr>
            <p:custDataLst>
              <p:tags r:id="rId12"/>
            </p:custDataLst>
          </p:nvPr>
        </p:nvSpPr>
        <p:spPr bwMode="auto">
          <a:xfrm>
            <a:off x="1828800" y="4933950"/>
            <a:ext cx="235426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2600">
                <a:solidFill>
                  <a:srgbClr val="000000"/>
                </a:solidFill>
              </a:rPr>
              <a:t>6V</a:t>
            </a:r>
            <a:r>
              <a:rPr lang="zh-CN" altLang="en-US" sz="2600">
                <a:solidFill>
                  <a:srgbClr val="000000"/>
                </a:solidFill>
              </a:rPr>
              <a:t>，</a:t>
            </a:r>
            <a:r>
              <a:rPr lang="en-US" altLang="zh-CN" sz="2600">
                <a:solidFill>
                  <a:srgbClr val="000000"/>
                </a:solidFill>
              </a:rPr>
              <a:t>0.4A</a:t>
            </a:r>
            <a:endParaRPr lang="zh-CN" altLang="en-US" sz="2600">
              <a:solidFill>
                <a:srgbClr val="000000"/>
              </a:solidFill>
            </a:endParaRPr>
          </a:p>
        </p:txBody>
      </p:sp>
      <p:sp>
        <p:nvSpPr>
          <p:cNvPr id="52240" name="椭圆 69">
            <a:extLst>
              <a:ext uri="{FF2B5EF4-FFF2-40B4-BE49-F238E27FC236}">
                <a16:creationId xmlns:a16="http://schemas.microsoft.com/office/drawing/2014/main" id="{B22CDAAA-BB64-46A2-A1FA-DFC9A8E476CB}"/>
              </a:ext>
            </a:extLst>
          </p:cNvPr>
          <p:cNvSpPr>
            <a:spLocks noChangeAspect="1"/>
          </p:cNvSpPr>
          <p:nvPr>
            <p:custDataLst>
              <p:tags r:id="rId13"/>
            </p:custDataLst>
          </p:nvPr>
        </p:nvSpPr>
        <p:spPr bwMode="auto">
          <a:xfrm>
            <a:off x="1033463" y="4997450"/>
            <a:ext cx="514350" cy="514350"/>
          </a:xfrm>
          <a:prstGeom prst="ellipse">
            <a:avLst/>
          </a:prstGeom>
          <a:solidFill>
            <a:srgbClr val="808080"/>
          </a:solidFill>
          <a:ln w="12700" algn="ctr">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en-US" altLang="zh-CN" sz="1600">
                <a:solidFill>
                  <a:srgbClr val="FFFFFF"/>
                </a:solidFill>
              </a:rPr>
              <a:t>D</a:t>
            </a:r>
            <a:endParaRPr lang="zh-CN" altLang="en-US" sz="1600">
              <a:solidFill>
                <a:srgbClr val="FFFFFF"/>
              </a:solidFill>
            </a:endParaRPr>
          </a:p>
        </p:txBody>
      </p:sp>
      <p:grpSp>
        <p:nvGrpSpPr>
          <p:cNvPr id="52241" name="组合 2">
            <a:extLst>
              <a:ext uri="{FF2B5EF4-FFF2-40B4-BE49-F238E27FC236}">
                <a16:creationId xmlns:a16="http://schemas.microsoft.com/office/drawing/2014/main" id="{26B42E95-8378-4B17-8E16-B7E39F2BF51A}"/>
              </a:ext>
            </a:extLst>
          </p:cNvPr>
          <p:cNvGrpSpPr>
            <a:grpSpLocks/>
          </p:cNvGrpSpPr>
          <p:nvPr/>
        </p:nvGrpSpPr>
        <p:grpSpPr bwMode="auto">
          <a:xfrm>
            <a:off x="6837363" y="1149350"/>
            <a:ext cx="152400" cy="442913"/>
            <a:chOff x="8229600" y="1600200"/>
            <a:chExt cx="152400" cy="442344"/>
          </a:xfrm>
        </p:grpSpPr>
        <p:sp>
          <p:nvSpPr>
            <p:cNvPr id="52255" name="Arc 31">
              <a:extLst>
                <a:ext uri="{FF2B5EF4-FFF2-40B4-BE49-F238E27FC236}">
                  <a16:creationId xmlns:a16="http://schemas.microsoft.com/office/drawing/2014/main" id="{4D32F00D-1669-4B24-99F2-57B90FD65E3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Arc 31">
              <a:extLst>
                <a:ext uri="{FF2B5EF4-FFF2-40B4-BE49-F238E27FC236}">
                  <a16:creationId xmlns:a16="http://schemas.microsoft.com/office/drawing/2014/main" id="{2EFB9BC3-1440-462B-859E-1A819A7F63BD}"/>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Arc 31">
              <a:extLst>
                <a:ext uri="{FF2B5EF4-FFF2-40B4-BE49-F238E27FC236}">
                  <a16:creationId xmlns:a16="http://schemas.microsoft.com/office/drawing/2014/main" id="{5BAAC8AB-3399-4DA7-A698-BCE43EFDFDBE}"/>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2" name="组合 73">
            <a:extLst>
              <a:ext uri="{FF2B5EF4-FFF2-40B4-BE49-F238E27FC236}">
                <a16:creationId xmlns:a16="http://schemas.microsoft.com/office/drawing/2014/main" id="{B6B8D9F4-307C-487E-8D4D-8385622312C5}"/>
              </a:ext>
            </a:extLst>
          </p:cNvPr>
          <p:cNvGrpSpPr>
            <a:grpSpLocks/>
          </p:cNvGrpSpPr>
          <p:nvPr/>
        </p:nvGrpSpPr>
        <p:grpSpPr bwMode="auto">
          <a:xfrm>
            <a:off x="6823075" y="1952625"/>
            <a:ext cx="152400" cy="441325"/>
            <a:chOff x="8229600" y="1600200"/>
            <a:chExt cx="152400" cy="442344"/>
          </a:xfrm>
        </p:grpSpPr>
        <p:sp>
          <p:nvSpPr>
            <p:cNvPr id="52252" name="Arc 31">
              <a:extLst>
                <a:ext uri="{FF2B5EF4-FFF2-40B4-BE49-F238E27FC236}">
                  <a16:creationId xmlns:a16="http://schemas.microsoft.com/office/drawing/2014/main" id="{4972DF68-20B0-41A3-985B-658AB6B3F4C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3" name="Arc 31">
              <a:extLst>
                <a:ext uri="{FF2B5EF4-FFF2-40B4-BE49-F238E27FC236}">
                  <a16:creationId xmlns:a16="http://schemas.microsoft.com/office/drawing/2014/main" id="{F8ACC889-BC79-4AB1-AFAF-86ABF1C37D33}"/>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4" name="Arc 31">
              <a:extLst>
                <a:ext uri="{FF2B5EF4-FFF2-40B4-BE49-F238E27FC236}">
                  <a16:creationId xmlns:a16="http://schemas.microsoft.com/office/drawing/2014/main" id="{3543DB9C-13CA-45D9-8053-7DD5831CD459}"/>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3" name="组合 77">
            <a:extLst>
              <a:ext uri="{FF2B5EF4-FFF2-40B4-BE49-F238E27FC236}">
                <a16:creationId xmlns:a16="http://schemas.microsoft.com/office/drawing/2014/main" id="{297E515B-20F5-458F-B6A3-3F1EC517CC04}"/>
              </a:ext>
            </a:extLst>
          </p:cNvPr>
          <p:cNvGrpSpPr>
            <a:grpSpLocks/>
          </p:cNvGrpSpPr>
          <p:nvPr/>
        </p:nvGrpSpPr>
        <p:grpSpPr bwMode="auto">
          <a:xfrm>
            <a:off x="7172325" y="4213225"/>
            <a:ext cx="152400" cy="442913"/>
            <a:chOff x="8229600" y="1600200"/>
            <a:chExt cx="152400" cy="442344"/>
          </a:xfrm>
        </p:grpSpPr>
        <p:sp>
          <p:nvSpPr>
            <p:cNvPr id="52249" name="Arc 31">
              <a:extLst>
                <a:ext uri="{FF2B5EF4-FFF2-40B4-BE49-F238E27FC236}">
                  <a16:creationId xmlns:a16="http://schemas.microsoft.com/office/drawing/2014/main" id="{3521CB78-28EA-4144-97D7-E0AA2D035923}"/>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Arc 31">
              <a:extLst>
                <a:ext uri="{FF2B5EF4-FFF2-40B4-BE49-F238E27FC236}">
                  <a16:creationId xmlns:a16="http://schemas.microsoft.com/office/drawing/2014/main" id="{18E249DE-FFA9-4AE9-A1DF-6C6E46F1E88A}"/>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Arc 31">
              <a:extLst>
                <a:ext uri="{FF2B5EF4-FFF2-40B4-BE49-F238E27FC236}">
                  <a16:creationId xmlns:a16="http://schemas.microsoft.com/office/drawing/2014/main" id="{884D4089-83D2-4995-9754-0C7588F0092B}"/>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4" name="组合 85">
            <a:extLst>
              <a:ext uri="{FF2B5EF4-FFF2-40B4-BE49-F238E27FC236}">
                <a16:creationId xmlns:a16="http://schemas.microsoft.com/office/drawing/2014/main" id="{76CDBA44-8808-4225-B854-0AB1BCC7E081}"/>
              </a:ext>
            </a:extLst>
          </p:cNvPr>
          <p:cNvGrpSpPr>
            <a:grpSpLocks/>
          </p:cNvGrpSpPr>
          <p:nvPr/>
        </p:nvGrpSpPr>
        <p:grpSpPr bwMode="auto">
          <a:xfrm>
            <a:off x="6327775" y="4200525"/>
            <a:ext cx="152400" cy="442913"/>
            <a:chOff x="8229600" y="1600200"/>
            <a:chExt cx="152400" cy="442344"/>
          </a:xfrm>
        </p:grpSpPr>
        <p:sp>
          <p:nvSpPr>
            <p:cNvPr id="52246" name="Arc 31">
              <a:extLst>
                <a:ext uri="{FF2B5EF4-FFF2-40B4-BE49-F238E27FC236}">
                  <a16:creationId xmlns:a16="http://schemas.microsoft.com/office/drawing/2014/main" id="{BB45E56D-AEB9-4592-B32A-69A968C41BE0}"/>
                </a:ext>
              </a:extLst>
            </p:cNvPr>
            <p:cNvSpPr>
              <a:spLocks/>
            </p:cNvSpPr>
            <p:nvPr/>
          </p:nvSpPr>
          <p:spPr bwMode="auto">
            <a:xfrm rot="10800000" flipH="1" flipV="1">
              <a:off x="8239125" y="16002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7" name="Arc 31">
              <a:extLst>
                <a:ext uri="{FF2B5EF4-FFF2-40B4-BE49-F238E27FC236}">
                  <a16:creationId xmlns:a16="http://schemas.microsoft.com/office/drawing/2014/main" id="{0659D589-D9BD-467E-BEEF-C291040A0A14}"/>
                </a:ext>
              </a:extLst>
            </p:cNvPr>
            <p:cNvSpPr>
              <a:spLocks/>
            </p:cNvSpPr>
            <p:nvPr/>
          </p:nvSpPr>
          <p:spPr bwMode="auto">
            <a:xfrm rot="10800000" flipH="1" flipV="1">
              <a:off x="8274656" y="1752600"/>
              <a:ext cx="107344"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8" name="Arc 31">
              <a:extLst>
                <a:ext uri="{FF2B5EF4-FFF2-40B4-BE49-F238E27FC236}">
                  <a16:creationId xmlns:a16="http://schemas.microsoft.com/office/drawing/2014/main" id="{BF68CE33-D867-444D-BD56-6A65F43BF39A}"/>
                </a:ext>
              </a:extLst>
            </p:cNvPr>
            <p:cNvSpPr>
              <a:spLocks/>
            </p:cNvSpPr>
            <p:nvPr/>
          </p:nvSpPr>
          <p:spPr bwMode="auto">
            <a:xfrm rot="10800000" flipH="1" flipV="1">
              <a:off x="8229600" y="1905000"/>
              <a:ext cx="142875" cy="137544"/>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Lst>
              <a:ahLst/>
              <a:cxnLst>
                <a:cxn ang="T6">
                  <a:pos x="T0" y="T1"/>
                </a:cxn>
                <a:cxn ang="T7">
                  <a:pos x="T2" y="T3"/>
                </a:cxn>
                <a:cxn ang="T8">
                  <a:pos x="T4" y="T5"/>
                </a:cxn>
              </a:cxnLst>
              <a:rect l="0" t="0" r="r" b="b"/>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45" name="矩形 3">
            <a:extLst>
              <a:ext uri="{FF2B5EF4-FFF2-40B4-BE49-F238E27FC236}">
                <a16:creationId xmlns:a16="http://schemas.microsoft.com/office/drawing/2014/main" id="{054F0599-F8C2-4CBD-9C65-3361224ADF17}"/>
              </a:ext>
            </a:extLst>
          </p:cNvPr>
          <p:cNvSpPr>
            <a:spLocks noChangeArrowheads="1"/>
          </p:cNvSpPr>
          <p:nvPr/>
        </p:nvSpPr>
        <p:spPr bwMode="auto">
          <a:xfrm>
            <a:off x="5815013" y="1925638"/>
            <a:ext cx="9223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6</a:t>
            </a: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H</a:t>
            </a:r>
            <a:endParaRPr kumimoji="1" lang="en-US" altLang="zh-CN" b="1" baseline="-25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linds(horizontal)">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736D39CC-E612-49DB-A24C-D1D40FB34331}"/>
              </a:ext>
            </a:extLst>
          </p:cNvPr>
          <p:cNvSpPr>
            <a:spLocks noGrp="1" noChangeArrowheads="1"/>
          </p:cNvSpPr>
          <p:nvPr>
            <p:ph type="body" idx="1"/>
          </p:nvPr>
        </p:nvSpPr>
        <p:spPr bwMode="auto">
          <a:xfrm>
            <a:off x="609600" y="10668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b="1">
                <a:solidFill>
                  <a:srgbClr val="000000"/>
                </a:solidFill>
              </a:rPr>
              <a:t>练习：</a:t>
            </a:r>
          </a:p>
          <a:p>
            <a:pPr>
              <a:buFontTx/>
              <a:buNone/>
            </a:pPr>
            <a:r>
              <a:rPr lang="en-US" altLang="zh-CN" b="1">
                <a:solidFill>
                  <a:srgbClr val="000000"/>
                </a:solidFill>
              </a:rPr>
              <a:t>6-1</a:t>
            </a:r>
            <a:r>
              <a:rPr lang="zh-CN" altLang="en-US" b="1">
                <a:solidFill>
                  <a:srgbClr val="000000"/>
                </a:solidFill>
              </a:rPr>
              <a:t>、</a:t>
            </a:r>
            <a:r>
              <a:rPr lang="en-US" altLang="zh-CN" b="1">
                <a:solidFill>
                  <a:srgbClr val="000000"/>
                </a:solidFill>
              </a:rPr>
              <a:t>6-3</a:t>
            </a:r>
            <a:r>
              <a:rPr lang="zh-CN" altLang="en-US" b="1">
                <a:solidFill>
                  <a:srgbClr val="000000"/>
                </a:solidFill>
              </a:rPr>
              <a:t>、</a:t>
            </a:r>
            <a:r>
              <a:rPr lang="en-US" altLang="zh-CN" b="1">
                <a:solidFill>
                  <a:srgbClr val="000000"/>
                </a:solidFill>
              </a:rPr>
              <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837C1DEA-5DE8-4D40-ADDA-1BD6B811AACE}"/>
              </a:ext>
            </a:extLst>
          </p:cNvPr>
          <p:cNvSpPr txBox="1">
            <a:spLocks noChangeArrowheads="1"/>
          </p:cNvSpPr>
          <p:nvPr/>
        </p:nvSpPr>
        <p:spPr bwMode="auto">
          <a:xfrm>
            <a:off x="833438" y="896938"/>
            <a:ext cx="3505200" cy="5794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电容元件定义</a:t>
            </a:r>
          </a:p>
        </p:txBody>
      </p:sp>
      <p:sp>
        <p:nvSpPr>
          <p:cNvPr id="183301" name="Rectangle 5">
            <a:extLst>
              <a:ext uri="{FF2B5EF4-FFF2-40B4-BE49-F238E27FC236}">
                <a16:creationId xmlns:a16="http://schemas.microsoft.com/office/drawing/2014/main" id="{FD1B33F6-BFC8-433D-958B-9A5BB7D90B55}"/>
              </a:ext>
            </a:extLst>
          </p:cNvPr>
          <p:cNvSpPr>
            <a:spLocks noChangeArrowheads="1"/>
          </p:cNvSpPr>
          <p:nvPr/>
        </p:nvSpPr>
        <p:spPr bwMode="auto">
          <a:xfrm>
            <a:off x="990600" y="1427163"/>
            <a:ext cx="6629400"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储存电能的两端元件。任何时刻其储存的电荷</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与其两端的电压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能用</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平面上的一条曲线来描述。</a:t>
            </a:r>
          </a:p>
        </p:txBody>
      </p:sp>
      <p:graphicFrame>
        <p:nvGraphicFramePr>
          <p:cNvPr id="183302" name="Object 6">
            <a:extLst>
              <a:ext uri="{FF2B5EF4-FFF2-40B4-BE49-F238E27FC236}">
                <a16:creationId xmlns:a16="http://schemas.microsoft.com/office/drawing/2014/main" id="{5702929D-C942-4B10-9D00-0062055762E4}"/>
              </a:ext>
            </a:extLst>
          </p:cNvPr>
          <p:cNvGraphicFramePr>
            <a:graphicFrameLocks noChangeAspect="1"/>
          </p:cNvGraphicFramePr>
          <p:nvPr/>
        </p:nvGraphicFramePr>
        <p:xfrm>
          <a:off x="4495800" y="3733800"/>
          <a:ext cx="2305050" cy="658813"/>
        </p:xfrm>
        <a:graphic>
          <a:graphicData uri="http://schemas.openxmlformats.org/presentationml/2006/ole">
            <mc:AlternateContent xmlns:mc="http://schemas.openxmlformats.org/markup-compatibility/2006">
              <mc:Choice xmlns:v="urn:schemas-microsoft-com:vml" Requires="v">
                <p:oleObj spid="_x0000_s8221" name="公式" r:id="rId4" imgW="771744" imgH="200230" progId="Equation.3">
                  <p:embed/>
                </p:oleObj>
              </mc:Choice>
              <mc:Fallback>
                <p:oleObj name="公式" r:id="rId4" imgW="771744" imgH="20023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733800"/>
                        <a:ext cx="23050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3303" name="Group 7">
            <a:extLst>
              <a:ext uri="{FF2B5EF4-FFF2-40B4-BE49-F238E27FC236}">
                <a16:creationId xmlns:a16="http://schemas.microsoft.com/office/drawing/2014/main" id="{3B265800-B4AA-4B3A-8D1F-572F4C7BD764}"/>
              </a:ext>
            </a:extLst>
          </p:cNvPr>
          <p:cNvGrpSpPr>
            <a:grpSpLocks/>
          </p:cNvGrpSpPr>
          <p:nvPr/>
        </p:nvGrpSpPr>
        <p:grpSpPr bwMode="auto">
          <a:xfrm>
            <a:off x="549275" y="3170238"/>
            <a:ext cx="3168650" cy="3024187"/>
            <a:chOff x="3696" y="2296"/>
            <a:chExt cx="1542" cy="1542"/>
          </a:xfrm>
        </p:grpSpPr>
        <p:sp>
          <p:nvSpPr>
            <p:cNvPr id="8200" name="Text Box 8">
              <a:extLst>
                <a:ext uri="{FF2B5EF4-FFF2-40B4-BE49-F238E27FC236}">
                  <a16:creationId xmlns:a16="http://schemas.microsoft.com/office/drawing/2014/main" id="{A8925BDD-68E1-4B6B-AF20-80580B56DDA1}"/>
                </a:ext>
              </a:extLst>
            </p:cNvPr>
            <p:cNvSpPr txBox="1">
              <a:spLocks noChangeArrowheads="1"/>
            </p:cNvSpPr>
            <p:nvPr/>
          </p:nvSpPr>
          <p:spPr bwMode="auto">
            <a:xfrm>
              <a:off x="4921" y="2886"/>
              <a:ext cx="31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8201" name="Line 9">
              <a:extLst>
                <a:ext uri="{FF2B5EF4-FFF2-40B4-BE49-F238E27FC236}">
                  <a16:creationId xmlns:a16="http://schemas.microsoft.com/office/drawing/2014/main" id="{4844745F-AA59-4B24-8632-6A8E200252C7}"/>
                </a:ext>
              </a:extLst>
            </p:cNvPr>
            <p:cNvSpPr>
              <a:spLocks noChangeShapeType="1"/>
            </p:cNvSpPr>
            <p:nvPr/>
          </p:nvSpPr>
          <p:spPr bwMode="auto">
            <a:xfrm>
              <a:off x="3787" y="3067"/>
              <a:ext cx="1134"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Line 10">
              <a:extLst>
                <a:ext uri="{FF2B5EF4-FFF2-40B4-BE49-F238E27FC236}">
                  <a16:creationId xmlns:a16="http://schemas.microsoft.com/office/drawing/2014/main" id="{B4187FF0-58C7-479E-A3F7-A5C11C354EB9}"/>
                </a:ext>
              </a:extLst>
            </p:cNvPr>
            <p:cNvSpPr>
              <a:spLocks noChangeShapeType="1"/>
            </p:cNvSpPr>
            <p:nvPr/>
          </p:nvSpPr>
          <p:spPr bwMode="auto">
            <a:xfrm>
              <a:off x="4286" y="2432"/>
              <a:ext cx="46" cy="1406"/>
            </a:xfrm>
            <a:prstGeom prst="line">
              <a:avLst/>
            </a:prstGeom>
            <a:noFill/>
            <a:ln w="38100" cap="sq">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Text Box 11">
              <a:extLst>
                <a:ext uri="{FF2B5EF4-FFF2-40B4-BE49-F238E27FC236}">
                  <a16:creationId xmlns:a16="http://schemas.microsoft.com/office/drawing/2014/main" id="{FFFC29D2-390C-49B7-8F55-4D3888AFA1E5}"/>
                </a:ext>
              </a:extLst>
            </p:cNvPr>
            <p:cNvSpPr txBox="1">
              <a:spLocks noChangeArrowheads="1"/>
            </p:cNvSpPr>
            <p:nvPr/>
          </p:nvSpPr>
          <p:spPr bwMode="auto">
            <a:xfrm>
              <a:off x="4286" y="2296"/>
              <a:ext cx="31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endPar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8204" name="Freeform 12">
              <a:extLst>
                <a:ext uri="{FF2B5EF4-FFF2-40B4-BE49-F238E27FC236}">
                  <a16:creationId xmlns:a16="http://schemas.microsoft.com/office/drawing/2014/main" id="{AE05A3D0-C7AC-461E-AF51-C30C71C8FC24}"/>
                </a:ext>
              </a:extLst>
            </p:cNvPr>
            <p:cNvSpPr>
              <a:spLocks/>
            </p:cNvSpPr>
            <p:nvPr/>
          </p:nvSpPr>
          <p:spPr bwMode="auto">
            <a:xfrm>
              <a:off x="3696" y="2477"/>
              <a:ext cx="1179" cy="862"/>
            </a:xfrm>
            <a:custGeom>
              <a:avLst/>
              <a:gdLst>
                <a:gd name="T0" fmla="*/ 0 w 1043"/>
                <a:gd name="T1" fmla="*/ 1215 h 726"/>
                <a:gd name="T2" fmla="*/ 656 w 1043"/>
                <a:gd name="T3" fmla="*/ 988 h 726"/>
                <a:gd name="T4" fmla="*/ 1507 w 1043"/>
                <a:gd name="T5" fmla="*/ 0 h 726"/>
                <a:gd name="T6" fmla="*/ 0 60000 65536"/>
                <a:gd name="T7" fmla="*/ 0 60000 65536"/>
                <a:gd name="T8" fmla="*/ 0 60000 65536"/>
              </a:gdLst>
              <a:ahLst/>
              <a:cxnLst>
                <a:cxn ang="T6">
                  <a:pos x="T0" y="T1"/>
                </a:cxn>
                <a:cxn ang="T7">
                  <a:pos x="T2" y="T3"/>
                </a:cxn>
                <a:cxn ang="T8">
                  <a:pos x="T4" y="T5"/>
                </a:cxn>
              </a:cxnLst>
              <a:rect l="0" t="0" r="r" b="b"/>
              <a:pathLst>
                <a:path w="1043" h="726">
                  <a:moveTo>
                    <a:pt x="0" y="726"/>
                  </a:moveTo>
                  <a:cubicBezTo>
                    <a:pt x="140" y="718"/>
                    <a:pt x="280" y="711"/>
                    <a:pt x="454" y="590"/>
                  </a:cubicBezTo>
                  <a:cubicBezTo>
                    <a:pt x="628" y="469"/>
                    <a:pt x="945" y="98"/>
                    <a:pt x="1043" y="0"/>
                  </a:cubicBezTo>
                </a:path>
              </a:pathLst>
            </a:custGeom>
            <a:noFill/>
            <a:ln w="38100" cap="sq"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3315" name="AutoShape 19" descr="羊皮纸">
            <a:extLst>
              <a:ext uri="{FF2B5EF4-FFF2-40B4-BE49-F238E27FC236}">
                <a16:creationId xmlns:a16="http://schemas.microsoft.com/office/drawing/2014/main" id="{6FC4EB3B-8CE3-4F06-B6A8-3861466BDECC}"/>
              </a:ext>
            </a:extLst>
          </p:cNvPr>
          <p:cNvSpPr>
            <a:spLocks noChangeArrowheads="1"/>
          </p:cNvSpPr>
          <p:nvPr/>
        </p:nvSpPr>
        <p:spPr bwMode="auto">
          <a:xfrm rot="21474352" flipH="1">
            <a:off x="2590800" y="4724400"/>
            <a:ext cx="2341563" cy="954088"/>
          </a:xfrm>
          <a:prstGeom prst="curvedUpArrow">
            <a:avLst>
              <a:gd name="adj1" fmla="val 19339"/>
              <a:gd name="adj2" fmla="val 74400"/>
              <a:gd name="adj3" fmla="val 33333"/>
            </a:avLst>
          </a:prstGeom>
          <a:blipFill dpi="0" rotWithShape="1">
            <a:blip r:embed="rId6"/>
            <a:srcRect/>
            <a:tile tx="0" ty="0" sx="100000" sy="100000" flip="none" algn="tl"/>
          </a:blipFill>
          <a:ln>
            <a:noFill/>
          </a:ln>
          <a:effectLst>
            <a:prstShdw prst="shdw17" dist="17961" dir="2700000">
              <a:schemeClr val="bg2"/>
            </a:prstShdw>
          </a:effectLst>
          <a:extLst>
            <a:ext uri="{91240B29-F687-4F45-9708-019B960494DF}">
              <a14:hiddenLine xmlns:a14="http://schemas.microsoft.com/office/drawing/2010/main" w="28575" cap="sq">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库伏</a:t>
            </a:r>
          </a:p>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特性</a:t>
            </a:r>
          </a:p>
        </p:txBody>
      </p:sp>
      <p:sp>
        <p:nvSpPr>
          <p:cNvPr id="183316" name="Text Box 20" descr="斜纹布">
            <a:extLst>
              <a:ext uri="{FF2B5EF4-FFF2-40B4-BE49-F238E27FC236}">
                <a16:creationId xmlns:a16="http://schemas.microsoft.com/office/drawing/2014/main" id="{C59CDEA2-F223-417C-8858-0698FD0304BF}"/>
              </a:ext>
            </a:extLst>
          </p:cNvPr>
          <p:cNvSpPr txBox="1">
            <a:spLocks noChangeArrowheads="1"/>
          </p:cNvSpPr>
          <p:nvPr/>
        </p:nvSpPr>
        <p:spPr bwMode="auto">
          <a:xfrm>
            <a:off x="1981200" y="4191000"/>
            <a:ext cx="360363"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endParaRPr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331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330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331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1" grpId="0"/>
      <p:bldP spid="183315" grpId="0" animBg="1"/>
      <p:bldP spid="1833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AutoShape 22">
            <a:extLst>
              <a:ext uri="{FF2B5EF4-FFF2-40B4-BE49-F238E27FC236}">
                <a16:creationId xmlns:a16="http://schemas.microsoft.com/office/drawing/2014/main" id="{AE1A99D3-34B3-4CF7-9E9D-6E9AAAF2CB1C}"/>
              </a:ext>
            </a:extLst>
          </p:cNvPr>
          <p:cNvSpPr>
            <a:spLocks noChangeArrowheads="1"/>
          </p:cNvSpPr>
          <p:nvPr/>
        </p:nvSpPr>
        <p:spPr bwMode="auto">
          <a:xfrm>
            <a:off x="6172200" y="3465513"/>
            <a:ext cx="1079500" cy="1439862"/>
          </a:xfrm>
          <a:prstGeom prst="wedgeRoundRectCallout">
            <a:avLst>
              <a:gd name="adj1" fmla="val -180736"/>
              <a:gd name="adj2" fmla="val -22435"/>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电容器的电容</a:t>
            </a:r>
          </a:p>
        </p:txBody>
      </p:sp>
      <p:sp>
        <p:nvSpPr>
          <p:cNvPr id="184322" name="Text Box 2">
            <a:extLst>
              <a:ext uri="{FF2B5EF4-FFF2-40B4-BE49-F238E27FC236}">
                <a16:creationId xmlns:a16="http://schemas.microsoft.com/office/drawing/2014/main" id="{D74EBC18-5046-4A61-BC7D-C3F9ADFD7063}"/>
              </a:ext>
            </a:extLst>
          </p:cNvPr>
          <p:cNvSpPr txBox="1">
            <a:spLocks noChangeArrowheads="1"/>
          </p:cNvSpPr>
          <p:nvPr/>
        </p:nvSpPr>
        <p:spPr bwMode="auto">
          <a:xfrm>
            <a:off x="827088" y="1357313"/>
            <a:ext cx="7632700"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30000"/>
              </a:lnSpc>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线性时不变电容元件定义</a:t>
            </a:r>
            <a:endPar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algn="just">
              <a:lnSpc>
                <a:spcPct val="130000"/>
              </a:lnSpc>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任何时刻，电容元件极板上的电荷</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成正比。</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q</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特性曲线是过原点的直线。</a:t>
            </a:r>
          </a:p>
        </p:txBody>
      </p:sp>
      <p:graphicFrame>
        <p:nvGraphicFramePr>
          <p:cNvPr id="184323" name="Object 3">
            <a:extLst>
              <a:ext uri="{FF2B5EF4-FFF2-40B4-BE49-F238E27FC236}">
                <a16:creationId xmlns:a16="http://schemas.microsoft.com/office/drawing/2014/main" id="{EE45B003-BA56-4697-BB8B-D04DAFCF2F40}"/>
              </a:ext>
            </a:extLst>
          </p:cNvPr>
          <p:cNvGraphicFramePr>
            <a:graphicFrameLocks noChangeAspect="1"/>
          </p:cNvGraphicFramePr>
          <p:nvPr/>
        </p:nvGraphicFramePr>
        <p:xfrm>
          <a:off x="3810000" y="3465513"/>
          <a:ext cx="1871663" cy="647700"/>
        </p:xfrm>
        <a:graphic>
          <a:graphicData uri="http://schemas.openxmlformats.org/presentationml/2006/ole">
            <mc:AlternateContent xmlns:mc="http://schemas.openxmlformats.org/markup-compatibility/2006">
              <mc:Choice xmlns:v="urn:schemas-microsoft-com:vml" Requires="v">
                <p:oleObj spid="_x0000_s10289" name="公式" r:id="rId3" imgW="628481" imgH="200230" progId="Equation.3">
                  <p:embed/>
                </p:oleObj>
              </mc:Choice>
              <mc:Fallback>
                <p:oleObj name="公式" r:id="rId3" imgW="628481" imgH="20023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465513"/>
                        <a:ext cx="187166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24" name="Group 4">
            <a:extLst>
              <a:ext uri="{FF2B5EF4-FFF2-40B4-BE49-F238E27FC236}">
                <a16:creationId xmlns:a16="http://schemas.microsoft.com/office/drawing/2014/main" id="{69B33762-18DC-4E46-90AA-D94E49669FF0}"/>
              </a:ext>
            </a:extLst>
          </p:cNvPr>
          <p:cNvGrpSpPr>
            <a:grpSpLocks/>
          </p:cNvGrpSpPr>
          <p:nvPr/>
        </p:nvGrpSpPr>
        <p:grpSpPr bwMode="auto">
          <a:xfrm>
            <a:off x="838200" y="3386138"/>
            <a:ext cx="2520950" cy="2711450"/>
            <a:chOff x="3795" y="1358"/>
            <a:chExt cx="1406" cy="1540"/>
          </a:xfrm>
        </p:grpSpPr>
        <p:grpSp>
          <p:nvGrpSpPr>
            <p:cNvPr id="10248" name="Group 5">
              <a:extLst>
                <a:ext uri="{FF2B5EF4-FFF2-40B4-BE49-F238E27FC236}">
                  <a16:creationId xmlns:a16="http://schemas.microsoft.com/office/drawing/2014/main" id="{9174A20C-4317-4C57-9BE0-DA9357F5E130}"/>
                </a:ext>
              </a:extLst>
            </p:cNvPr>
            <p:cNvGrpSpPr>
              <a:grpSpLocks/>
            </p:cNvGrpSpPr>
            <p:nvPr/>
          </p:nvGrpSpPr>
          <p:grpSpPr bwMode="auto">
            <a:xfrm>
              <a:off x="3795" y="1391"/>
              <a:ext cx="1406" cy="1507"/>
              <a:chOff x="336" y="1872"/>
              <a:chExt cx="1056" cy="1104"/>
            </a:xfrm>
          </p:grpSpPr>
          <p:sp>
            <p:nvSpPr>
              <p:cNvPr id="10255" name="Line 6">
                <a:extLst>
                  <a:ext uri="{FF2B5EF4-FFF2-40B4-BE49-F238E27FC236}">
                    <a16:creationId xmlns:a16="http://schemas.microsoft.com/office/drawing/2014/main" id="{80835957-588D-4419-AE5A-F4FAA9AC53AA}"/>
                  </a:ext>
                </a:extLst>
              </p:cNvPr>
              <p:cNvSpPr>
                <a:spLocks noChangeShapeType="1"/>
              </p:cNvSpPr>
              <p:nvPr/>
            </p:nvSpPr>
            <p:spPr bwMode="auto">
              <a:xfrm>
                <a:off x="336" y="2544"/>
                <a:ext cx="1056"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6" name="Line 7">
                <a:extLst>
                  <a:ext uri="{FF2B5EF4-FFF2-40B4-BE49-F238E27FC236}">
                    <a16:creationId xmlns:a16="http://schemas.microsoft.com/office/drawing/2014/main" id="{032BFB12-610E-45C7-8A2E-988659287952}"/>
                  </a:ext>
                </a:extLst>
              </p:cNvPr>
              <p:cNvSpPr>
                <a:spLocks noChangeShapeType="1"/>
              </p:cNvSpPr>
              <p:nvPr/>
            </p:nvSpPr>
            <p:spPr bwMode="auto">
              <a:xfrm flipV="1">
                <a:off x="720" y="1872"/>
                <a:ext cx="0" cy="110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Text Box 8">
              <a:extLst>
                <a:ext uri="{FF2B5EF4-FFF2-40B4-BE49-F238E27FC236}">
                  <a16:creationId xmlns:a16="http://schemas.microsoft.com/office/drawing/2014/main" id="{CE42D9BD-FF43-445E-9CD0-B7EE9E7847AD}"/>
                </a:ext>
              </a:extLst>
            </p:cNvPr>
            <p:cNvSpPr txBox="1">
              <a:spLocks noChangeArrowheads="1"/>
            </p:cNvSpPr>
            <p:nvPr/>
          </p:nvSpPr>
          <p:spPr bwMode="auto">
            <a:xfrm>
              <a:off x="4433" y="1358"/>
              <a:ext cx="203"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q</a:t>
              </a:r>
              <a:endPar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50" name="Text Box 9">
              <a:extLst>
                <a:ext uri="{FF2B5EF4-FFF2-40B4-BE49-F238E27FC236}">
                  <a16:creationId xmlns:a16="http://schemas.microsoft.com/office/drawing/2014/main" id="{05E68DBE-019F-4C89-BB5B-7DB88F0CB8FF}"/>
                </a:ext>
              </a:extLst>
            </p:cNvPr>
            <p:cNvSpPr txBox="1">
              <a:spLocks noChangeArrowheads="1"/>
            </p:cNvSpPr>
            <p:nvPr/>
          </p:nvSpPr>
          <p:spPr bwMode="auto">
            <a:xfrm>
              <a:off x="4933" y="2323"/>
              <a:ext cx="215"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0251" name="Text Box 10">
              <a:extLst>
                <a:ext uri="{FF2B5EF4-FFF2-40B4-BE49-F238E27FC236}">
                  <a16:creationId xmlns:a16="http://schemas.microsoft.com/office/drawing/2014/main" id="{51950EA4-C085-4FF8-A4DC-14C3D2ABBF3E}"/>
                </a:ext>
              </a:extLst>
            </p:cNvPr>
            <p:cNvSpPr txBox="1">
              <a:spLocks noChangeArrowheads="1"/>
            </p:cNvSpPr>
            <p:nvPr/>
          </p:nvSpPr>
          <p:spPr bwMode="auto">
            <a:xfrm>
              <a:off x="4332" y="2323"/>
              <a:ext cx="205"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sp>
          <p:nvSpPr>
            <p:cNvPr id="10252" name="Freeform 11">
              <a:extLst>
                <a:ext uri="{FF2B5EF4-FFF2-40B4-BE49-F238E27FC236}">
                  <a16:creationId xmlns:a16="http://schemas.microsoft.com/office/drawing/2014/main" id="{6E162E8E-F7E5-4169-8C5A-4A0A48F89631}"/>
                </a:ext>
              </a:extLst>
            </p:cNvPr>
            <p:cNvSpPr>
              <a:spLocks/>
            </p:cNvSpPr>
            <p:nvPr/>
          </p:nvSpPr>
          <p:spPr bwMode="auto">
            <a:xfrm>
              <a:off x="4513" y="2070"/>
              <a:ext cx="103" cy="297"/>
            </a:xfrm>
            <a:custGeom>
              <a:avLst/>
              <a:gdLst>
                <a:gd name="T0" fmla="*/ 0 w 55"/>
                <a:gd name="T1" fmla="*/ 0 h 117"/>
                <a:gd name="T2" fmla="*/ 316 w 55"/>
                <a:gd name="T3" fmla="*/ 734 h 117"/>
                <a:gd name="T4" fmla="*/ 294 w 55"/>
                <a:gd name="T5" fmla="*/ 1914 h 117"/>
                <a:gd name="T6" fmla="*/ 0 60000 65536"/>
                <a:gd name="T7" fmla="*/ 0 60000 65536"/>
                <a:gd name="T8" fmla="*/ 0 60000 65536"/>
              </a:gdLst>
              <a:ahLst/>
              <a:cxnLst>
                <a:cxn ang="T6">
                  <a:pos x="T0" y="T1"/>
                </a:cxn>
                <a:cxn ang="T7">
                  <a:pos x="T2" y="T3"/>
                </a:cxn>
                <a:cxn ang="T8">
                  <a:pos x="T4" y="T5"/>
                </a:cxn>
              </a:cxnLst>
              <a:rect l="0" t="0" r="r" b="b"/>
              <a:pathLst>
                <a:path w="55" h="117">
                  <a:moveTo>
                    <a:pt x="0" y="0"/>
                  </a:moveTo>
                  <a:cubicBezTo>
                    <a:pt x="8" y="7"/>
                    <a:pt x="41" y="25"/>
                    <a:pt x="48" y="45"/>
                  </a:cubicBezTo>
                  <a:cubicBezTo>
                    <a:pt x="55" y="65"/>
                    <a:pt x="46" y="102"/>
                    <a:pt x="45" y="117"/>
                  </a:cubicBezTo>
                </a:path>
              </a:pathLst>
            </a:custGeom>
            <a:noFill/>
            <a:ln w="2857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253" name="Text Box 12">
              <a:extLst>
                <a:ext uri="{FF2B5EF4-FFF2-40B4-BE49-F238E27FC236}">
                  <a16:creationId xmlns:a16="http://schemas.microsoft.com/office/drawing/2014/main" id="{018E0D68-2E2F-448D-8C82-70DE483B4C37}"/>
                </a:ext>
              </a:extLst>
            </p:cNvPr>
            <p:cNvSpPr txBox="1">
              <a:spLocks noChangeArrowheads="1"/>
            </p:cNvSpPr>
            <p:nvPr/>
          </p:nvSpPr>
          <p:spPr bwMode="auto">
            <a:xfrm>
              <a:off x="4558" y="1948"/>
              <a:ext cx="43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254" name="Line 13">
              <a:extLst>
                <a:ext uri="{FF2B5EF4-FFF2-40B4-BE49-F238E27FC236}">
                  <a16:creationId xmlns:a16="http://schemas.microsoft.com/office/drawing/2014/main" id="{28B93584-891D-4AF6-B419-DC9950B84AEA}"/>
                </a:ext>
              </a:extLst>
            </p:cNvPr>
            <p:cNvSpPr>
              <a:spLocks noChangeShapeType="1"/>
            </p:cNvSpPr>
            <p:nvPr/>
          </p:nvSpPr>
          <p:spPr bwMode="auto">
            <a:xfrm flipV="1">
              <a:off x="3878" y="1797"/>
              <a:ext cx="998" cy="86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6" name="Text Box 20">
            <a:extLst>
              <a:ext uri="{FF2B5EF4-FFF2-40B4-BE49-F238E27FC236}">
                <a16:creationId xmlns:a16="http://schemas.microsoft.com/office/drawing/2014/main" id="{823299C0-EE3E-40B1-8AA6-C1F42F46C77C}"/>
              </a:ext>
            </a:extLst>
          </p:cNvPr>
          <p:cNvSpPr txBox="1">
            <a:spLocks noChangeArrowheads="1"/>
          </p:cNvSpPr>
          <p:nvPr/>
        </p:nvSpPr>
        <p:spPr bwMode="auto">
          <a:xfrm>
            <a:off x="827088" y="765175"/>
            <a:ext cx="5473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3200" b="1">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线性时不变电容元件</a:t>
            </a:r>
          </a:p>
        </p:txBody>
      </p:sp>
      <p:graphicFrame>
        <p:nvGraphicFramePr>
          <p:cNvPr id="184341" name="Object 21">
            <a:extLst>
              <a:ext uri="{FF2B5EF4-FFF2-40B4-BE49-F238E27FC236}">
                <a16:creationId xmlns:a16="http://schemas.microsoft.com/office/drawing/2014/main" id="{F30EC297-5E2D-4361-A996-CB6D0951F7FD}"/>
              </a:ext>
            </a:extLst>
          </p:cNvPr>
          <p:cNvGraphicFramePr>
            <a:graphicFrameLocks noChangeAspect="1"/>
          </p:cNvGraphicFramePr>
          <p:nvPr/>
        </p:nvGraphicFramePr>
        <p:xfrm>
          <a:off x="3429000" y="5141913"/>
          <a:ext cx="3384550" cy="1335087"/>
        </p:xfrm>
        <a:graphic>
          <a:graphicData uri="http://schemas.openxmlformats.org/presentationml/2006/ole">
            <mc:AlternateContent xmlns:mc="http://schemas.openxmlformats.org/markup-compatibility/2006">
              <mc:Choice xmlns:v="urn:schemas-microsoft-com:vml" Requires="v">
                <p:oleObj spid="_x0000_s10290" name="公式" r:id="rId5" imgW="1124032" imgH="428596" progId="Equation.3">
                  <p:embed/>
                </p:oleObj>
              </mc:Choice>
              <mc:Fallback>
                <p:oleObj name="公式" r:id="rId5" imgW="1124032" imgH="428596"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5141913"/>
                        <a:ext cx="3384550" cy="1335087"/>
                      </a:xfrm>
                      <a:prstGeom prst="rect">
                        <a:avLst/>
                      </a:prstGeom>
                      <a:noFill/>
                      <a:ln>
                        <a:noFill/>
                      </a:ln>
                      <a:effectLst/>
                      <a:extLst>
                        <a:ext uri="{909E8E84-426E-40DD-AFC4-6F175D3DCCD1}">
                          <a14:hiddenFill xmlns:a14="http://schemas.microsoft.com/office/drawing/2010/main">
                            <a:gradFill rotWithShape="1">
                              <a:gsLst>
                                <a:gs pos="0">
                                  <a:srgbClr val="99CCFF"/>
                                </a:gs>
                                <a:gs pos="100000">
                                  <a:schemeClr val="tx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a:extLst>
              <a:ext uri="{FF2B5EF4-FFF2-40B4-BE49-F238E27FC236}">
                <a16:creationId xmlns:a16="http://schemas.microsoft.com/office/drawing/2014/main" id="{1C676815-2B35-4D7B-8ABF-003445DCAA21}"/>
              </a:ext>
            </a:extLst>
          </p:cNvPr>
          <p:cNvSpPr txBox="1">
            <a:spLocks noChangeArrowheads="1"/>
          </p:cNvSpPr>
          <p:nvPr/>
        </p:nvSpPr>
        <p:spPr bwMode="auto">
          <a:xfrm>
            <a:off x="684213" y="1071563"/>
            <a:ext cx="24399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）电路符号</a:t>
            </a:r>
          </a:p>
        </p:txBody>
      </p:sp>
      <p:grpSp>
        <p:nvGrpSpPr>
          <p:cNvPr id="185347" name="Group 3">
            <a:extLst>
              <a:ext uri="{FF2B5EF4-FFF2-40B4-BE49-F238E27FC236}">
                <a16:creationId xmlns:a16="http://schemas.microsoft.com/office/drawing/2014/main" id="{7E2EAC34-619E-4882-8BAE-F88EC847A92C}"/>
              </a:ext>
            </a:extLst>
          </p:cNvPr>
          <p:cNvGrpSpPr>
            <a:grpSpLocks/>
          </p:cNvGrpSpPr>
          <p:nvPr/>
        </p:nvGrpSpPr>
        <p:grpSpPr bwMode="auto">
          <a:xfrm>
            <a:off x="3203575" y="620713"/>
            <a:ext cx="3046413" cy="1990725"/>
            <a:chOff x="2608" y="1052"/>
            <a:chExt cx="1919" cy="1254"/>
          </a:xfrm>
        </p:grpSpPr>
        <p:grpSp>
          <p:nvGrpSpPr>
            <p:cNvPr id="11271" name="Group 4">
              <a:extLst>
                <a:ext uri="{FF2B5EF4-FFF2-40B4-BE49-F238E27FC236}">
                  <a16:creationId xmlns:a16="http://schemas.microsoft.com/office/drawing/2014/main" id="{453680F5-D9AE-4DAC-AB1E-CA1EDE94D3CB}"/>
                </a:ext>
              </a:extLst>
            </p:cNvPr>
            <p:cNvGrpSpPr>
              <a:grpSpLocks/>
            </p:cNvGrpSpPr>
            <p:nvPr/>
          </p:nvGrpSpPr>
          <p:grpSpPr bwMode="auto">
            <a:xfrm>
              <a:off x="2608" y="1052"/>
              <a:ext cx="1919" cy="905"/>
              <a:chOff x="2256" y="2717"/>
              <a:chExt cx="1919" cy="905"/>
            </a:xfrm>
          </p:grpSpPr>
          <p:sp>
            <p:nvSpPr>
              <p:cNvPr id="11275" name="Text Box 5">
                <a:extLst>
                  <a:ext uri="{FF2B5EF4-FFF2-40B4-BE49-F238E27FC236}">
                    <a16:creationId xmlns:a16="http://schemas.microsoft.com/office/drawing/2014/main" id="{E3325552-0C9C-44CC-B8C5-37AF6083FBF6}"/>
                  </a:ext>
                </a:extLst>
              </p:cNvPr>
              <p:cNvSpPr txBox="1">
                <a:spLocks noChangeArrowheads="1"/>
              </p:cNvSpPr>
              <p:nvPr/>
            </p:nvSpPr>
            <p:spPr bwMode="auto">
              <a:xfrm>
                <a:off x="3053" y="2717"/>
                <a:ext cx="29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rPr>
                  <a:t>C</a:t>
                </a:r>
              </a:p>
            </p:txBody>
          </p:sp>
          <p:sp>
            <p:nvSpPr>
              <p:cNvPr id="11276" name="Line 6">
                <a:extLst>
                  <a:ext uri="{FF2B5EF4-FFF2-40B4-BE49-F238E27FC236}">
                    <a16:creationId xmlns:a16="http://schemas.microsoft.com/office/drawing/2014/main" id="{8F63EE54-6E31-44F7-B6A5-20A5C6FCFA27}"/>
                  </a:ext>
                </a:extLst>
              </p:cNvPr>
              <p:cNvSpPr>
                <a:spLocks noChangeShapeType="1"/>
              </p:cNvSpPr>
              <p:nvPr/>
            </p:nvSpPr>
            <p:spPr bwMode="auto">
              <a:xfrm flipH="1" flipV="1">
                <a:off x="2347" y="3360"/>
                <a:ext cx="773" cy="0"/>
              </a:xfrm>
              <a:prstGeom prst="line">
                <a:avLst/>
              </a:prstGeom>
              <a:noFill/>
              <a:ln w="444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7" name="Line 7">
                <a:extLst>
                  <a:ext uri="{FF2B5EF4-FFF2-40B4-BE49-F238E27FC236}">
                    <a16:creationId xmlns:a16="http://schemas.microsoft.com/office/drawing/2014/main" id="{C337140C-73EB-4EC4-96B9-0AF42475C413}"/>
                  </a:ext>
                </a:extLst>
              </p:cNvPr>
              <p:cNvSpPr>
                <a:spLocks noChangeShapeType="1"/>
              </p:cNvSpPr>
              <p:nvPr/>
            </p:nvSpPr>
            <p:spPr bwMode="auto">
              <a:xfrm>
                <a:off x="3264" y="3360"/>
                <a:ext cx="820" cy="0"/>
              </a:xfrm>
              <a:prstGeom prst="line">
                <a:avLst/>
              </a:prstGeom>
              <a:noFill/>
              <a:ln w="4445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8" name="Oval 8">
                <a:extLst>
                  <a:ext uri="{FF2B5EF4-FFF2-40B4-BE49-F238E27FC236}">
                    <a16:creationId xmlns:a16="http://schemas.microsoft.com/office/drawing/2014/main" id="{878B2BF6-A3DD-45B6-887D-C579FF4EFE07}"/>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79" name="Oval 9">
                <a:extLst>
                  <a:ext uri="{FF2B5EF4-FFF2-40B4-BE49-F238E27FC236}">
                    <a16:creationId xmlns:a16="http://schemas.microsoft.com/office/drawing/2014/main" id="{C6001AF5-4DAF-4D72-9352-121B35FB1F3E}"/>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1280" name="Group 10">
                <a:extLst>
                  <a:ext uri="{FF2B5EF4-FFF2-40B4-BE49-F238E27FC236}">
                    <a16:creationId xmlns:a16="http://schemas.microsoft.com/office/drawing/2014/main" id="{683F1075-6EFE-44EC-ACFC-7618DD8DA333}"/>
                  </a:ext>
                </a:extLst>
              </p:cNvPr>
              <p:cNvGrpSpPr>
                <a:grpSpLocks/>
              </p:cNvGrpSpPr>
              <p:nvPr/>
            </p:nvGrpSpPr>
            <p:grpSpPr bwMode="auto">
              <a:xfrm>
                <a:off x="3120" y="3083"/>
                <a:ext cx="144" cy="539"/>
                <a:chOff x="3053" y="3083"/>
                <a:chExt cx="211" cy="576"/>
              </a:xfrm>
            </p:grpSpPr>
            <p:sp>
              <p:nvSpPr>
                <p:cNvPr id="11281" name="Line 11">
                  <a:extLst>
                    <a:ext uri="{FF2B5EF4-FFF2-40B4-BE49-F238E27FC236}">
                      <a16:creationId xmlns:a16="http://schemas.microsoft.com/office/drawing/2014/main" id="{F1617BF5-8A84-403D-90DA-0C31C3F371FA}"/>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82" name="Line 12">
                  <a:extLst>
                    <a:ext uri="{FF2B5EF4-FFF2-40B4-BE49-F238E27FC236}">
                      <a16:creationId xmlns:a16="http://schemas.microsoft.com/office/drawing/2014/main" id="{7D6E7CA6-E85C-4CA8-BECA-3EB94DE2A1D9}"/>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1272" name="Text Box 15">
              <a:extLst>
                <a:ext uri="{FF2B5EF4-FFF2-40B4-BE49-F238E27FC236}">
                  <a16:creationId xmlns:a16="http://schemas.microsoft.com/office/drawing/2014/main" id="{B103CE28-F16F-48B4-B9CD-77CE4495390D}"/>
                </a:ext>
              </a:extLst>
            </p:cNvPr>
            <p:cNvSpPr txBox="1">
              <a:spLocks noChangeArrowheads="1"/>
            </p:cNvSpPr>
            <p:nvPr/>
          </p:nvSpPr>
          <p:spPr bwMode="auto">
            <a:xfrm>
              <a:off x="3379" y="1979"/>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1273" name="Text Box 16">
              <a:extLst>
                <a:ext uri="{FF2B5EF4-FFF2-40B4-BE49-F238E27FC236}">
                  <a16:creationId xmlns:a16="http://schemas.microsoft.com/office/drawing/2014/main" id="{61888F1A-B25A-46B2-B9BB-E232CDDA34A9}"/>
                </a:ext>
              </a:extLst>
            </p:cNvPr>
            <p:cNvSpPr txBox="1">
              <a:spLocks noChangeArrowheads="1"/>
            </p:cNvSpPr>
            <p:nvPr/>
          </p:nvSpPr>
          <p:spPr bwMode="auto">
            <a:xfrm>
              <a:off x="2971" y="1298"/>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1274" name="Text Box 17">
              <a:extLst>
                <a:ext uri="{FF2B5EF4-FFF2-40B4-BE49-F238E27FC236}">
                  <a16:creationId xmlns:a16="http://schemas.microsoft.com/office/drawing/2014/main" id="{855C1519-2914-4F84-BDFF-17F46BB6333A}"/>
                </a:ext>
              </a:extLst>
            </p:cNvPr>
            <p:cNvSpPr txBox="1">
              <a:spLocks noChangeArrowheads="1"/>
            </p:cNvSpPr>
            <p:nvPr/>
          </p:nvSpPr>
          <p:spPr bwMode="auto">
            <a:xfrm>
              <a:off x="3651" y="1298"/>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endPar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endParaRPr>
            </a:p>
          </p:txBody>
        </p:sp>
      </p:grpSp>
      <p:sp>
        <p:nvSpPr>
          <p:cNvPr id="185362" name="Text Box 18">
            <a:extLst>
              <a:ext uri="{FF2B5EF4-FFF2-40B4-BE49-F238E27FC236}">
                <a16:creationId xmlns:a16="http://schemas.microsoft.com/office/drawing/2014/main" id="{406DAEFC-E97C-4C0A-B73C-6B5E1F9E9BB4}"/>
              </a:ext>
            </a:extLst>
          </p:cNvPr>
          <p:cNvSpPr txBox="1">
            <a:spLocks noChangeArrowheads="1"/>
          </p:cNvSpPr>
          <p:nvPr/>
        </p:nvSpPr>
        <p:spPr bwMode="auto">
          <a:xfrm>
            <a:off x="2484438" y="3524250"/>
            <a:ext cx="57610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法拉</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常用</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p</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等表示。</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5363" name="Text Box 19">
            <a:extLst>
              <a:ext uri="{FF2B5EF4-FFF2-40B4-BE49-F238E27FC236}">
                <a16:creationId xmlns:a16="http://schemas.microsoft.com/office/drawing/2014/main" id="{BFFED119-F347-43C2-90EE-01B04A72C443}"/>
              </a:ext>
            </a:extLst>
          </p:cNvPr>
          <p:cNvSpPr txBox="1">
            <a:spLocks noChangeArrowheads="1"/>
          </p:cNvSpPr>
          <p:nvPr/>
        </p:nvSpPr>
        <p:spPr bwMode="auto">
          <a:xfrm>
            <a:off x="990600" y="3502025"/>
            <a:ext cx="151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Char char="l"/>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单位</a:t>
            </a:r>
          </a:p>
        </p:txBody>
      </p:sp>
      <p:sp>
        <p:nvSpPr>
          <p:cNvPr id="185370" name="Text Box 26">
            <a:extLst>
              <a:ext uri="{FF2B5EF4-FFF2-40B4-BE49-F238E27FC236}">
                <a16:creationId xmlns:a16="http://schemas.microsoft.com/office/drawing/2014/main" id="{A4FACFD0-A8FD-4C87-97FF-6BD43A80EA2A}"/>
              </a:ext>
            </a:extLst>
          </p:cNvPr>
          <p:cNvSpPr txBox="1">
            <a:spLocks noChangeArrowheads="1"/>
          </p:cNvSpPr>
          <p:nvPr/>
        </p:nvSpPr>
        <p:spPr bwMode="auto">
          <a:xfrm>
            <a:off x="2700338" y="4403725"/>
            <a:ext cx="3384550" cy="1311275"/>
          </a:xfrm>
          <a:prstGeom prst="rect">
            <a:avLst/>
          </a:prstGeom>
          <a:noFill/>
          <a:ln>
            <a:noFill/>
          </a:ln>
          <a:effectLs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1F=10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p>
          <a:p>
            <a:pPr algn="ctr">
              <a:spcBef>
                <a:spcPct val="50000"/>
              </a:spcBef>
            </a:pP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kumimoji="1" lang="en-US" altLang="zh-CN" sz="24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en-US" altLang="zh-CN" sz="3200" b="1" baseline="3000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r>
              <a:rPr kumimoji="1" lang="en-US" altLang="zh-CN" sz="3200"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a:t>
            </a:r>
            <a:r>
              <a:rPr kumimoji="1" lang="en-US" altLang="zh-CN" sz="3200"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85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185347"/>
                                        </p:tgtEl>
                                        <p:attrNameLst>
                                          <p:attrName>style.visibility</p:attrName>
                                        </p:attrNameLst>
                                      </p:cBhvr>
                                      <p:to>
                                        <p:strVal val="visible"/>
                                      </p:to>
                                    </p:set>
                                    <p:animEffect transition="in" filter="blinds(horizontal)">
                                      <p:cBhvr>
                                        <p:cTn id="11" dur="500"/>
                                        <p:tgtEl>
                                          <p:spTgt spid="1853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85363"/>
                                        </p:tgtEl>
                                        <p:attrNameLst>
                                          <p:attrName>style.visibility</p:attrName>
                                        </p:attrNameLst>
                                      </p:cBhvr>
                                      <p:to>
                                        <p:strVal val="visible"/>
                                      </p:to>
                                    </p:set>
                                    <p:anim calcmode="lin" valueType="num">
                                      <p:cBhvr additive="base">
                                        <p:cTn id="16" dur="500" fill="hold"/>
                                        <p:tgtEl>
                                          <p:spTgt spid="185363"/>
                                        </p:tgtEl>
                                        <p:attrNameLst>
                                          <p:attrName>ppt_x</p:attrName>
                                        </p:attrNameLst>
                                      </p:cBhvr>
                                      <p:tavLst>
                                        <p:tav tm="0">
                                          <p:val>
                                            <p:strVal val="#ppt_x"/>
                                          </p:val>
                                        </p:tav>
                                        <p:tav tm="100000">
                                          <p:val>
                                            <p:strVal val="#ppt_x"/>
                                          </p:val>
                                        </p:tav>
                                      </p:tavLst>
                                    </p:anim>
                                    <p:anim calcmode="lin" valueType="num">
                                      <p:cBhvr additive="base">
                                        <p:cTn id="17" dur="500" fill="hold"/>
                                        <p:tgtEl>
                                          <p:spTgt spid="185363"/>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iterate type="lt">
                                    <p:tmPct val="100000"/>
                                  </p:iterate>
                                  <p:childTnLst>
                                    <p:set>
                                      <p:cBhvr>
                                        <p:cTn id="21" dur="1" fill="hold">
                                          <p:stCondLst>
                                            <p:cond delay="0"/>
                                          </p:stCondLst>
                                        </p:cTn>
                                        <p:tgtEl>
                                          <p:spTgt spid="185362"/>
                                        </p:tgtEl>
                                        <p:attrNameLst>
                                          <p:attrName>style.visibility</p:attrName>
                                        </p:attrNameLst>
                                      </p:cBhvr>
                                      <p:to>
                                        <p:strVal val="visible"/>
                                      </p:to>
                                    </p:set>
                                    <p:anim calcmode="lin" valueType="num">
                                      <p:cBhvr>
                                        <p:cTn id="22" dur="90" fill="hold"/>
                                        <p:tgtEl>
                                          <p:spTgt spid="185362"/>
                                        </p:tgtEl>
                                        <p:attrNameLst>
                                          <p:attrName>ppt_w</p:attrName>
                                        </p:attrNameLst>
                                      </p:cBhvr>
                                      <p:tavLst>
                                        <p:tav tm="0">
                                          <p:val>
                                            <p:fltVal val="0"/>
                                          </p:val>
                                        </p:tav>
                                        <p:tav tm="100000">
                                          <p:val>
                                            <p:strVal val="#ppt_w"/>
                                          </p:val>
                                        </p:tav>
                                      </p:tavLst>
                                    </p:anim>
                                    <p:anim calcmode="lin" valueType="num">
                                      <p:cBhvr>
                                        <p:cTn id="23" dur="90" fill="hold"/>
                                        <p:tgtEl>
                                          <p:spTgt spid="185362"/>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85370"/>
                                        </p:tgtEl>
                                        <p:attrNameLst>
                                          <p:attrName>style.visibility</p:attrName>
                                        </p:attrNameLst>
                                      </p:cBhvr>
                                      <p:to>
                                        <p:strVal val="visible"/>
                                      </p:to>
                                    </p:set>
                                    <p:anim calcmode="lin" valueType="num">
                                      <p:cBhvr>
                                        <p:cTn id="28" dur="1000" fill="hold"/>
                                        <p:tgtEl>
                                          <p:spTgt spid="185370"/>
                                        </p:tgtEl>
                                        <p:attrNameLst>
                                          <p:attrName>ppt_w</p:attrName>
                                        </p:attrNameLst>
                                      </p:cBhvr>
                                      <p:tavLst>
                                        <p:tav tm="0">
                                          <p:val>
                                            <p:strVal val="#ppt_w*0.70"/>
                                          </p:val>
                                        </p:tav>
                                        <p:tav tm="100000">
                                          <p:val>
                                            <p:strVal val="#ppt_w"/>
                                          </p:val>
                                        </p:tav>
                                      </p:tavLst>
                                    </p:anim>
                                    <p:anim calcmode="lin" valueType="num">
                                      <p:cBhvr>
                                        <p:cTn id="29" dur="1000" fill="hold"/>
                                        <p:tgtEl>
                                          <p:spTgt spid="185370"/>
                                        </p:tgtEl>
                                        <p:attrNameLst>
                                          <p:attrName>ppt_h</p:attrName>
                                        </p:attrNameLst>
                                      </p:cBhvr>
                                      <p:tavLst>
                                        <p:tav tm="0">
                                          <p:val>
                                            <p:strVal val="#ppt_h"/>
                                          </p:val>
                                        </p:tav>
                                        <p:tav tm="100000">
                                          <p:val>
                                            <p:strVal val="#ppt_h"/>
                                          </p:val>
                                        </p:tav>
                                      </p:tavLst>
                                    </p:anim>
                                    <p:animEffect transition="in" filter="fade">
                                      <p:cBhvr>
                                        <p:cTn id="30" dur="1000"/>
                                        <p:tgtEl>
                                          <p:spTgt spid="18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p:bldP spid="185362" grpId="0" autoUpdateAnimBg="0"/>
      <p:bldP spid="185363" grpId="0"/>
      <p:bldP spid="1853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06" name="Rectangle 38">
            <a:extLst>
              <a:ext uri="{FF2B5EF4-FFF2-40B4-BE49-F238E27FC236}">
                <a16:creationId xmlns:a16="http://schemas.microsoft.com/office/drawing/2014/main" id="{62D09817-7FA5-41D6-A968-77D518CFF611}"/>
              </a:ext>
            </a:extLst>
          </p:cNvPr>
          <p:cNvSpPr>
            <a:spLocks noChangeArrowheads="1"/>
          </p:cNvSpPr>
          <p:nvPr/>
        </p:nvSpPr>
        <p:spPr bwMode="auto">
          <a:xfrm>
            <a:off x="6019800" y="2286000"/>
            <a:ext cx="1066800" cy="1295400"/>
          </a:xfrm>
          <a:prstGeom prst="rect">
            <a:avLst/>
          </a:prstGeom>
          <a:noFill/>
          <a:ln w="9525">
            <a:solidFill>
              <a:schemeClr val="tx1"/>
            </a:solidFill>
            <a:miter lim="800000"/>
            <a:headEnd/>
            <a:tailEnd/>
          </a:ln>
          <a:effectLst/>
          <a:extLst/>
        </p:spPr>
        <p:txBody>
          <a:bodyPr wrap="none"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b="1">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86370" name="Object 2">
            <a:extLst>
              <a:ext uri="{FF2B5EF4-FFF2-40B4-BE49-F238E27FC236}">
                <a16:creationId xmlns:a16="http://schemas.microsoft.com/office/drawing/2014/main" id="{C90F729B-56EC-49EC-90A7-30282AF28B37}"/>
              </a:ext>
            </a:extLst>
          </p:cNvPr>
          <p:cNvGraphicFramePr>
            <a:graphicFrameLocks noChangeAspect="1"/>
          </p:cNvGraphicFramePr>
          <p:nvPr/>
        </p:nvGraphicFramePr>
        <p:xfrm>
          <a:off x="3414713" y="2408238"/>
          <a:ext cx="3533775" cy="1019175"/>
        </p:xfrm>
        <a:graphic>
          <a:graphicData uri="http://schemas.openxmlformats.org/presentationml/2006/ole">
            <mc:AlternateContent xmlns:mc="http://schemas.openxmlformats.org/markup-compatibility/2006">
              <mc:Choice xmlns:v="urn:schemas-microsoft-com:vml" Requires="v">
                <p:oleObj spid="_x0000_s12379" name="Equation" r:id="rId3" imgW="1419014" imgH="390613" progId="Equation.DSMT4">
                  <p:embed/>
                </p:oleObj>
              </mc:Choice>
              <mc:Fallback>
                <p:oleObj name="Equation" r:id="rId3" imgW="1419014" imgH="390613"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2408238"/>
                        <a:ext cx="3533775" cy="1019175"/>
                      </a:xfrm>
                      <a:prstGeom prst="rect">
                        <a:avLst/>
                      </a:prstGeom>
                      <a:noFill/>
                      <a:ln>
                        <a:noFill/>
                      </a:ln>
                      <a:effectLst/>
                      <a:extLst>
                        <a:ext uri="{909E8E84-426E-40DD-AFC4-6F175D3DCCD1}">
                          <a14:hiddenFill xmlns:a14="http://schemas.microsoft.com/office/drawing/2010/main">
                            <a:gradFill rotWithShape="1">
                              <a:gsLst>
                                <a:gs pos="0">
                                  <a:srgbClr val="FFCC99"/>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1" name="Rectangle 3">
            <a:extLst>
              <a:ext uri="{FF2B5EF4-FFF2-40B4-BE49-F238E27FC236}">
                <a16:creationId xmlns:a16="http://schemas.microsoft.com/office/drawing/2014/main" id="{296D0A32-01E4-4D9D-AC43-0A4047B96287}"/>
              </a:ext>
            </a:extLst>
          </p:cNvPr>
          <p:cNvSpPr>
            <a:spLocks noChangeArrowheads="1"/>
          </p:cNvSpPr>
          <p:nvPr/>
        </p:nvSpPr>
        <p:spPr bwMode="auto">
          <a:xfrm>
            <a:off x="304800" y="228600"/>
            <a:ext cx="861060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）电容的电压</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电流关系（伏安关系</a:t>
            </a:r>
            <a:r>
              <a:rPr kumimoji="1"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
        <p:nvSpPr>
          <p:cNvPr id="186372" name="AutoShape 4">
            <a:extLst>
              <a:ext uri="{FF2B5EF4-FFF2-40B4-BE49-F238E27FC236}">
                <a16:creationId xmlns:a16="http://schemas.microsoft.com/office/drawing/2014/main" id="{DDF10E20-9E45-43D1-BE16-7BD144AF0635}"/>
              </a:ext>
            </a:extLst>
          </p:cNvPr>
          <p:cNvSpPr>
            <a:spLocks noChangeArrowheads="1"/>
          </p:cNvSpPr>
          <p:nvPr/>
        </p:nvSpPr>
        <p:spPr bwMode="auto">
          <a:xfrm>
            <a:off x="5410200" y="855663"/>
            <a:ext cx="3352800" cy="1143000"/>
          </a:xfrm>
          <a:prstGeom prst="wedgeRoundRectCallout">
            <a:avLst>
              <a:gd name="adj1" fmla="val 2190"/>
              <a:gd name="adj2" fmla="val 92361"/>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电容元件伏安关系（</a:t>
            </a:r>
            <a:r>
              <a:rPr kumimoji="1"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VAR\VCR</a:t>
            </a:r>
            <a:r>
              <a:rPr kumimoji="1"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）的微分形式，</a:t>
            </a:r>
            <a:r>
              <a:rPr kumimoji="1"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隔直作用</a:t>
            </a:r>
          </a:p>
        </p:txBody>
      </p:sp>
      <p:sp>
        <p:nvSpPr>
          <p:cNvPr id="186379" name="AutoShape 11">
            <a:extLst>
              <a:ext uri="{FF2B5EF4-FFF2-40B4-BE49-F238E27FC236}">
                <a16:creationId xmlns:a16="http://schemas.microsoft.com/office/drawing/2014/main" id="{7BF10798-FE9C-44BC-9B36-00BB006A7A9C}"/>
              </a:ext>
            </a:extLst>
          </p:cNvPr>
          <p:cNvSpPr>
            <a:spLocks noChangeArrowheads="1"/>
          </p:cNvSpPr>
          <p:nvPr/>
        </p:nvSpPr>
        <p:spPr bwMode="auto">
          <a:xfrm>
            <a:off x="381000" y="2514600"/>
            <a:ext cx="2374900" cy="936625"/>
          </a:xfrm>
          <a:prstGeom prst="wedgeRoundRectCallout">
            <a:avLst>
              <a:gd name="adj1" fmla="val 32889"/>
              <a:gd name="adj2" fmla="val -105931"/>
              <a:gd name="adj3" fmla="val 16667"/>
            </a:avLst>
          </a:prstGeom>
          <a:noFill/>
          <a:ln>
            <a:no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取关联参考方向</a:t>
            </a:r>
          </a:p>
        </p:txBody>
      </p:sp>
      <p:grpSp>
        <p:nvGrpSpPr>
          <p:cNvPr id="186380" name="Group 12">
            <a:extLst>
              <a:ext uri="{FF2B5EF4-FFF2-40B4-BE49-F238E27FC236}">
                <a16:creationId xmlns:a16="http://schemas.microsoft.com/office/drawing/2014/main" id="{5DD016F1-E0E3-48E2-A35B-3EBB73451D9E}"/>
              </a:ext>
            </a:extLst>
          </p:cNvPr>
          <p:cNvGrpSpPr>
            <a:grpSpLocks/>
          </p:cNvGrpSpPr>
          <p:nvPr/>
        </p:nvGrpSpPr>
        <p:grpSpPr bwMode="auto">
          <a:xfrm>
            <a:off x="1331913" y="963613"/>
            <a:ext cx="3189287" cy="1757362"/>
            <a:chOff x="657" y="1007"/>
            <a:chExt cx="2009" cy="1107"/>
          </a:xfrm>
        </p:grpSpPr>
        <p:grpSp>
          <p:nvGrpSpPr>
            <p:cNvPr id="12301" name="Group 13">
              <a:extLst>
                <a:ext uri="{FF2B5EF4-FFF2-40B4-BE49-F238E27FC236}">
                  <a16:creationId xmlns:a16="http://schemas.microsoft.com/office/drawing/2014/main" id="{C29F59FB-D7EF-4431-A866-D187BE355FA2}"/>
                </a:ext>
              </a:extLst>
            </p:cNvPr>
            <p:cNvGrpSpPr>
              <a:grpSpLocks/>
            </p:cNvGrpSpPr>
            <p:nvPr/>
          </p:nvGrpSpPr>
          <p:grpSpPr bwMode="auto">
            <a:xfrm>
              <a:off x="747" y="1007"/>
              <a:ext cx="1919" cy="762"/>
              <a:chOff x="2256" y="2679"/>
              <a:chExt cx="1919" cy="943"/>
            </a:xfrm>
          </p:grpSpPr>
          <p:sp>
            <p:nvSpPr>
              <p:cNvPr id="12307" name="Text Box 14">
                <a:extLst>
                  <a:ext uri="{FF2B5EF4-FFF2-40B4-BE49-F238E27FC236}">
                    <a16:creationId xmlns:a16="http://schemas.microsoft.com/office/drawing/2014/main" id="{09642449-1C37-4888-A97E-391151D841A6}"/>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sym typeface="Symbol" panose="05050102010706020507" pitchFamily="18" charset="2"/>
                  </a:rPr>
                  <a:t>C</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8" name="Line 15">
                <a:extLst>
                  <a:ext uri="{FF2B5EF4-FFF2-40B4-BE49-F238E27FC236}">
                    <a16:creationId xmlns:a16="http://schemas.microsoft.com/office/drawing/2014/main" id="{7EE68F46-14A1-476D-80F9-E866841ECC1E}"/>
                  </a:ext>
                </a:extLst>
              </p:cNvPr>
              <p:cNvSpPr>
                <a:spLocks noChangeShapeType="1"/>
              </p:cNvSpPr>
              <p:nvPr/>
            </p:nvSpPr>
            <p:spPr bwMode="auto">
              <a:xfrm flipH="1" flipV="1">
                <a:off x="2347" y="3360"/>
                <a:ext cx="773"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16">
                <a:extLst>
                  <a:ext uri="{FF2B5EF4-FFF2-40B4-BE49-F238E27FC236}">
                    <a16:creationId xmlns:a16="http://schemas.microsoft.com/office/drawing/2014/main" id="{C05318E2-56EF-4412-B506-10FEC9CB076B}"/>
                  </a:ext>
                </a:extLst>
              </p:cNvPr>
              <p:cNvSpPr>
                <a:spLocks noChangeShapeType="1"/>
              </p:cNvSpPr>
              <p:nvPr/>
            </p:nvSpPr>
            <p:spPr bwMode="auto">
              <a:xfrm>
                <a:off x="3264" y="3360"/>
                <a:ext cx="82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Oval 17">
                <a:extLst>
                  <a:ext uri="{FF2B5EF4-FFF2-40B4-BE49-F238E27FC236}">
                    <a16:creationId xmlns:a16="http://schemas.microsoft.com/office/drawing/2014/main" id="{06D08A78-45D1-423A-841C-C0037A39C3ED}"/>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2311" name="Oval 18">
                <a:extLst>
                  <a:ext uri="{FF2B5EF4-FFF2-40B4-BE49-F238E27FC236}">
                    <a16:creationId xmlns:a16="http://schemas.microsoft.com/office/drawing/2014/main" id="{BB6C2890-6B6E-46BF-8619-429D30B889D7}"/>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2312" name="Group 19">
                <a:extLst>
                  <a:ext uri="{FF2B5EF4-FFF2-40B4-BE49-F238E27FC236}">
                    <a16:creationId xmlns:a16="http://schemas.microsoft.com/office/drawing/2014/main" id="{4A89F625-AF76-41D9-A9B5-935F223ED17E}"/>
                  </a:ext>
                </a:extLst>
              </p:cNvPr>
              <p:cNvGrpSpPr>
                <a:grpSpLocks/>
              </p:cNvGrpSpPr>
              <p:nvPr/>
            </p:nvGrpSpPr>
            <p:grpSpPr bwMode="auto">
              <a:xfrm>
                <a:off x="3120" y="3083"/>
                <a:ext cx="144" cy="539"/>
                <a:chOff x="3053" y="3083"/>
                <a:chExt cx="211" cy="576"/>
              </a:xfrm>
            </p:grpSpPr>
            <p:sp>
              <p:nvSpPr>
                <p:cNvPr id="12313" name="Line 20">
                  <a:extLst>
                    <a:ext uri="{FF2B5EF4-FFF2-40B4-BE49-F238E27FC236}">
                      <a16:creationId xmlns:a16="http://schemas.microsoft.com/office/drawing/2014/main" id="{9EB2EAC9-25C1-4FDB-A93F-776E19235AC1}"/>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314" name="Line 21">
                  <a:extLst>
                    <a:ext uri="{FF2B5EF4-FFF2-40B4-BE49-F238E27FC236}">
                      <a16:creationId xmlns:a16="http://schemas.microsoft.com/office/drawing/2014/main" id="{C4504883-F05F-4546-8971-67B992724C85}"/>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2302" name="Text Box 22">
              <a:extLst>
                <a:ext uri="{FF2B5EF4-FFF2-40B4-BE49-F238E27FC236}">
                  <a16:creationId xmlns:a16="http://schemas.microsoft.com/office/drawing/2014/main" id="{6B77A304-B61A-41A2-9EB5-1818550A2932}"/>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2303" name="Text Box 23">
              <a:extLst>
                <a:ext uri="{FF2B5EF4-FFF2-40B4-BE49-F238E27FC236}">
                  <a16:creationId xmlns:a16="http://schemas.microsoft.com/office/drawing/2014/main" id="{A08A8C51-7127-4BB3-B7BB-45BE0B1ED04A}"/>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2304" name="Text Box 24">
              <a:extLst>
                <a:ext uri="{FF2B5EF4-FFF2-40B4-BE49-F238E27FC236}">
                  <a16:creationId xmlns:a16="http://schemas.microsoft.com/office/drawing/2014/main" id="{A0158BAE-8248-400B-8E6D-EB9BBB11C764}"/>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u</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5" name="Text Box 25">
              <a:extLst>
                <a:ext uri="{FF2B5EF4-FFF2-40B4-BE49-F238E27FC236}">
                  <a16:creationId xmlns:a16="http://schemas.microsoft.com/office/drawing/2014/main" id="{F823A755-C7D1-4784-991A-50DEA7079C4A}"/>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i</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2306" name="Line 26">
              <a:extLst>
                <a:ext uri="{FF2B5EF4-FFF2-40B4-BE49-F238E27FC236}">
                  <a16:creationId xmlns:a16="http://schemas.microsoft.com/office/drawing/2014/main" id="{EB486F1A-49D2-41AE-B875-E7DEAC24CE59}"/>
                </a:ext>
              </a:extLst>
            </p:cNvPr>
            <p:cNvSpPr>
              <a:spLocks noChangeShapeType="1"/>
            </p:cNvSpPr>
            <p:nvPr/>
          </p:nvSpPr>
          <p:spPr bwMode="auto">
            <a:xfrm>
              <a:off x="748" y="1434"/>
              <a:ext cx="408" cy="0"/>
            </a:xfrm>
            <a:prstGeom prst="line">
              <a:avLst/>
            </a:prstGeom>
            <a:noFill/>
            <a:ln w="38100"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186402" name="Object 34">
            <a:extLst>
              <a:ext uri="{FF2B5EF4-FFF2-40B4-BE49-F238E27FC236}">
                <a16:creationId xmlns:a16="http://schemas.microsoft.com/office/drawing/2014/main" id="{1E3FA2ED-ADC3-4A23-9F06-578914918562}"/>
              </a:ext>
            </a:extLst>
          </p:cNvPr>
          <p:cNvGraphicFramePr>
            <a:graphicFrameLocks noChangeAspect="1"/>
          </p:cNvGraphicFramePr>
          <p:nvPr>
            <p:extLst>
              <p:ext uri="{D42A27DB-BD31-4B8C-83A1-F6EECF244321}">
                <p14:modId xmlns:p14="http://schemas.microsoft.com/office/powerpoint/2010/main" val="4284219284"/>
              </p:ext>
            </p:extLst>
          </p:nvPr>
        </p:nvGraphicFramePr>
        <p:xfrm>
          <a:off x="381000" y="3505200"/>
          <a:ext cx="3346450" cy="1062038"/>
        </p:xfrm>
        <a:graphic>
          <a:graphicData uri="http://schemas.openxmlformats.org/presentationml/2006/ole">
            <mc:AlternateContent xmlns:mc="http://schemas.openxmlformats.org/markup-compatibility/2006">
              <mc:Choice xmlns:v="urn:schemas-microsoft-com:vml" Requires="v">
                <p:oleObj spid="_x0000_s12380" name="公式" r:id="rId5" imgW="1276220" imgH="428596" progId="Equation.3">
                  <p:embed/>
                </p:oleObj>
              </mc:Choice>
              <mc:Fallback>
                <p:oleObj name="公式" r:id="rId5" imgW="1276220" imgH="428596"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505200"/>
                        <a:ext cx="3346450"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03" name="Object 35">
            <a:extLst>
              <a:ext uri="{FF2B5EF4-FFF2-40B4-BE49-F238E27FC236}">
                <a16:creationId xmlns:a16="http://schemas.microsoft.com/office/drawing/2014/main" id="{FD49CF34-7E74-4617-BD4C-84679F4F27E2}"/>
              </a:ext>
            </a:extLst>
          </p:cNvPr>
          <p:cNvGraphicFramePr>
            <a:graphicFrameLocks noChangeAspect="1"/>
          </p:cNvGraphicFramePr>
          <p:nvPr>
            <p:extLst>
              <p:ext uri="{D42A27DB-BD31-4B8C-83A1-F6EECF244321}">
                <p14:modId xmlns:p14="http://schemas.microsoft.com/office/powerpoint/2010/main" val="1317223220"/>
              </p:ext>
            </p:extLst>
          </p:nvPr>
        </p:nvGraphicFramePr>
        <p:xfrm>
          <a:off x="3733800" y="3505200"/>
          <a:ext cx="4816475" cy="1036638"/>
        </p:xfrm>
        <a:graphic>
          <a:graphicData uri="http://schemas.openxmlformats.org/presentationml/2006/ole">
            <mc:AlternateContent xmlns:mc="http://schemas.openxmlformats.org/markup-compatibility/2006">
              <mc:Choice xmlns:v="urn:schemas-microsoft-com:vml" Requires="v">
                <p:oleObj spid="_x0000_s12381" name="公式" r:id="rId7" imgW="1905171" imgH="428596" progId="Equation.3">
                  <p:embed/>
                </p:oleObj>
              </mc:Choice>
              <mc:Fallback>
                <p:oleObj name="公式" r:id="rId7" imgW="1905171" imgH="428596"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3505200"/>
                        <a:ext cx="4816475"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404" name="Object 36">
            <a:extLst>
              <a:ext uri="{FF2B5EF4-FFF2-40B4-BE49-F238E27FC236}">
                <a16:creationId xmlns:a16="http://schemas.microsoft.com/office/drawing/2014/main" id="{169F0368-21F3-4A89-BD7B-905A1DFAD27E}"/>
              </a:ext>
            </a:extLst>
          </p:cNvPr>
          <p:cNvGraphicFramePr>
            <a:graphicFrameLocks noChangeAspect="1"/>
          </p:cNvGraphicFramePr>
          <p:nvPr>
            <p:extLst>
              <p:ext uri="{D42A27DB-BD31-4B8C-83A1-F6EECF244321}">
                <p14:modId xmlns:p14="http://schemas.microsoft.com/office/powerpoint/2010/main" val="2208008945"/>
              </p:ext>
            </p:extLst>
          </p:nvPr>
        </p:nvGraphicFramePr>
        <p:xfrm>
          <a:off x="971549" y="4804247"/>
          <a:ext cx="3529013" cy="1020762"/>
        </p:xfrm>
        <a:graphic>
          <a:graphicData uri="http://schemas.openxmlformats.org/presentationml/2006/ole">
            <mc:AlternateContent xmlns:mc="http://schemas.openxmlformats.org/markup-compatibility/2006">
              <mc:Choice xmlns:v="urn:schemas-microsoft-com:vml" Requires="v">
                <p:oleObj spid="_x0000_s12382" name="公式" r:id="rId9" imgW="1409620" imgH="428596" progId="Equation.3">
                  <p:embed/>
                </p:oleObj>
              </mc:Choice>
              <mc:Fallback>
                <p:oleObj name="公式" r:id="rId9" imgW="1409620" imgH="428596"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49" y="4804247"/>
                        <a:ext cx="3529013" cy="1020762"/>
                      </a:xfrm>
                      <a:prstGeom prst="rect">
                        <a:avLst/>
                      </a:prstGeom>
                      <a:noFill/>
                      <a:ln>
                        <a:noFill/>
                      </a:ln>
                      <a:effectLst/>
                      <a:extLst/>
                    </p:spPr>
                  </p:pic>
                </p:oleObj>
              </mc:Fallback>
            </mc:AlternateContent>
          </a:graphicData>
        </a:graphic>
      </p:graphicFrame>
      <p:sp>
        <p:nvSpPr>
          <p:cNvPr id="186405" name="AutoShape 37">
            <a:extLst>
              <a:ext uri="{FF2B5EF4-FFF2-40B4-BE49-F238E27FC236}">
                <a16:creationId xmlns:a16="http://schemas.microsoft.com/office/drawing/2014/main" id="{F5BA23FC-97E0-464A-BAF7-029A3EE5E34F}"/>
              </a:ext>
            </a:extLst>
          </p:cNvPr>
          <p:cNvSpPr>
            <a:spLocks noChangeArrowheads="1"/>
          </p:cNvSpPr>
          <p:nvPr/>
        </p:nvSpPr>
        <p:spPr bwMode="auto">
          <a:xfrm>
            <a:off x="5105400" y="4800600"/>
            <a:ext cx="3810000" cy="914400"/>
          </a:xfrm>
          <a:prstGeom prst="wedgeRoundRectCallout">
            <a:avLst>
              <a:gd name="adj1" fmla="val -62375"/>
              <a:gd name="adj2" fmla="val 13194"/>
              <a:gd name="adj3" fmla="val 16667"/>
            </a:avLst>
          </a:prstGeom>
          <a:noFill/>
          <a:ln>
            <a:solidFill>
              <a:schemeClr val="accent1"/>
            </a:solidFill>
          </a:ln>
          <a:effectLst/>
          <a:extLst/>
        </p:spPr>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电容元件</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VCR</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的积分形式，</a:t>
            </a:r>
            <a:r>
              <a:rPr kumimoji="1" lang="zh-CN" altLang="en-US"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记忆电压</a:t>
            </a:r>
          </a:p>
        </p:txBody>
      </p:sp>
      <p:sp>
        <p:nvSpPr>
          <p:cNvPr id="29" name="Rectangle 3">
            <a:extLst>
              <a:ext uri="{FF2B5EF4-FFF2-40B4-BE49-F238E27FC236}">
                <a16:creationId xmlns:a16="http://schemas.microsoft.com/office/drawing/2014/main" id="{ABF16C36-80D9-4BDC-A792-648DB5DD8DC0}"/>
              </a:ext>
            </a:extLst>
          </p:cNvPr>
          <p:cNvSpPr>
            <a:spLocks noChangeArrowheads="1"/>
          </p:cNvSpPr>
          <p:nvPr/>
        </p:nvSpPr>
        <p:spPr bwMode="auto">
          <a:xfrm>
            <a:off x="381000" y="5935017"/>
            <a:ext cx="7708900" cy="461665"/>
          </a:xfrm>
          <a:prstGeom prst="rect">
            <a:avLst/>
          </a:prstGeom>
          <a:noFill/>
          <a:ln>
            <a:noFill/>
          </a:ln>
          <a:effectLs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buClr>
                <a:srgbClr val="FFFF00"/>
              </a:buClr>
              <a:buFont typeface="Wingdings" panose="05000000000000000000" pitchFamily="2" charset="2"/>
              <a:buNone/>
            </a:pP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当电容的电压</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与</a:t>
            </a:r>
            <a:r>
              <a:rPr kumimoji="1"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电流关系为非关联参考方向时？，</a:t>
            </a:r>
            <a:r>
              <a:rPr kumimoji="1"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VAR?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6371"/>
                                        </p:tgtEl>
                                        <p:attrNameLst>
                                          <p:attrName>style.visibility</p:attrName>
                                        </p:attrNameLst>
                                      </p:cBhvr>
                                      <p:to>
                                        <p:strVal val="visible"/>
                                      </p:to>
                                    </p:set>
                                    <p:anim calcmode="lin" valueType="num">
                                      <p:cBhvr additive="base">
                                        <p:cTn id="7" dur="500" fill="hold"/>
                                        <p:tgtEl>
                                          <p:spTgt spid="186371"/>
                                        </p:tgtEl>
                                        <p:attrNameLst>
                                          <p:attrName>ppt_x</p:attrName>
                                        </p:attrNameLst>
                                      </p:cBhvr>
                                      <p:tavLst>
                                        <p:tav tm="0">
                                          <p:val>
                                            <p:strVal val="0-#ppt_w/2"/>
                                          </p:val>
                                        </p:tav>
                                        <p:tav tm="100000">
                                          <p:val>
                                            <p:strVal val="#ppt_x"/>
                                          </p:val>
                                        </p:tav>
                                      </p:tavLst>
                                    </p:anim>
                                    <p:anim calcmode="lin" valueType="num">
                                      <p:cBhvr additive="base">
                                        <p:cTn id="8" dur="500" fill="hold"/>
                                        <p:tgtEl>
                                          <p:spTgt spid="1863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86380"/>
                                        </p:tgtEl>
                                        <p:attrNameLst>
                                          <p:attrName>style.visibility</p:attrName>
                                        </p:attrNameLst>
                                      </p:cBhvr>
                                      <p:to>
                                        <p:strVal val="visible"/>
                                      </p:to>
                                    </p:set>
                                    <p:animEffect transition="in" filter="blinds(horizontal)">
                                      <p:cBhvr>
                                        <p:cTn id="13" dur="500"/>
                                        <p:tgtEl>
                                          <p:spTgt spid="186380"/>
                                        </p:tgtEl>
                                      </p:cBhvr>
                                    </p:animEffect>
                                  </p:childTnLst>
                                </p:cTn>
                              </p:par>
                            </p:childTnLst>
                          </p:cTn>
                        </p:par>
                        <p:par>
                          <p:cTn id="14" fill="hold" nodeType="afterGroup">
                            <p:stCondLst>
                              <p:cond delay="500"/>
                            </p:stCondLst>
                            <p:childTnLst>
                              <p:par>
                                <p:cTn id="15" presetID="20" presetClass="entr" presetSubtype="0" fill="hold" grpId="0" nodeType="afterEffect">
                                  <p:stCondLst>
                                    <p:cond delay="0"/>
                                  </p:stCondLst>
                                  <p:childTnLst>
                                    <p:set>
                                      <p:cBhvr>
                                        <p:cTn id="16" dur="1" fill="hold">
                                          <p:stCondLst>
                                            <p:cond delay="0"/>
                                          </p:stCondLst>
                                        </p:cTn>
                                        <p:tgtEl>
                                          <p:spTgt spid="186379"/>
                                        </p:tgtEl>
                                        <p:attrNameLst>
                                          <p:attrName>style.visibility</p:attrName>
                                        </p:attrNameLst>
                                      </p:cBhvr>
                                      <p:to>
                                        <p:strVal val="visible"/>
                                      </p:to>
                                    </p:set>
                                    <p:animEffect transition="in" filter="wedge">
                                      <p:cBhvr>
                                        <p:cTn id="17" dur="2000"/>
                                        <p:tgtEl>
                                          <p:spTgt spid="186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863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86406"/>
                                        </p:tgtEl>
                                        <p:attrNameLst>
                                          <p:attrName>style.visibility</p:attrName>
                                        </p:attrNameLst>
                                      </p:cBhvr>
                                      <p:to>
                                        <p:strVal val="visible"/>
                                      </p:to>
                                    </p:set>
                                    <p:animEffect transition="in" filter="box(in)">
                                      <p:cBhvr>
                                        <p:cTn id="26" dur="500"/>
                                        <p:tgtEl>
                                          <p:spTgt spid="186406"/>
                                        </p:tgtEl>
                                      </p:cBhvr>
                                    </p:animEffect>
                                  </p:childTnLst>
                                </p:cTn>
                              </p:par>
                            </p:childTnLst>
                          </p:cTn>
                        </p:par>
                        <p:par>
                          <p:cTn id="27" fill="hold" nodeType="afterGroup">
                            <p:stCondLst>
                              <p:cond delay="500"/>
                            </p:stCondLst>
                            <p:childTnLst>
                              <p:par>
                                <p:cTn id="28" presetID="20" presetClass="entr" presetSubtype="0" fill="hold" grpId="0" nodeType="afterEffect">
                                  <p:stCondLst>
                                    <p:cond delay="0"/>
                                  </p:stCondLst>
                                  <p:childTnLst>
                                    <p:set>
                                      <p:cBhvr>
                                        <p:cTn id="29" dur="1" fill="hold">
                                          <p:stCondLst>
                                            <p:cond delay="0"/>
                                          </p:stCondLst>
                                        </p:cTn>
                                        <p:tgtEl>
                                          <p:spTgt spid="186372"/>
                                        </p:tgtEl>
                                        <p:attrNameLst>
                                          <p:attrName>style.visibility</p:attrName>
                                        </p:attrNameLst>
                                      </p:cBhvr>
                                      <p:to>
                                        <p:strVal val="visible"/>
                                      </p:to>
                                    </p:set>
                                    <p:animEffect transition="in" filter="wedge">
                                      <p:cBhvr>
                                        <p:cTn id="30" dur="2000"/>
                                        <p:tgtEl>
                                          <p:spTgt spid="1863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86402"/>
                                        </p:tgtEl>
                                        <p:attrNameLst>
                                          <p:attrName>style.visibility</p:attrName>
                                        </p:attrNameLst>
                                      </p:cBhvr>
                                      <p:to>
                                        <p:strVal val="visible"/>
                                      </p:to>
                                    </p:set>
                                    <p:animEffect transition="in" filter="dissolve">
                                      <p:cBhvr>
                                        <p:cTn id="35" dur="500"/>
                                        <p:tgtEl>
                                          <p:spTgt spid="1864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86403"/>
                                        </p:tgtEl>
                                        <p:attrNameLst>
                                          <p:attrName>style.visibility</p:attrName>
                                        </p:attrNameLst>
                                      </p:cBhvr>
                                      <p:to>
                                        <p:strVal val="visible"/>
                                      </p:to>
                                    </p:set>
                                    <p:animEffect transition="in" filter="dissolve">
                                      <p:cBhvr>
                                        <p:cTn id="40" dur="500"/>
                                        <p:tgtEl>
                                          <p:spTgt spid="18640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86404"/>
                                        </p:tgtEl>
                                        <p:attrNameLst>
                                          <p:attrName>style.visibility</p:attrName>
                                        </p:attrNameLst>
                                      </p:cBhvr>
                                      <p:to>
                                        <p:strVal val="visible"/>
                                      </p:to>
                                    </p:set>
                                    <p:animEffect transition="in" filter="dissolve">
                                      <p:cBhvr>
                                        <p:cTn id="45" dur="500"/>
                                        <p:tgtEl>
                                          <p:spTgt spid="186404"/>
                                        </p:tgtEl>
                                      </p:cBhvr>
                                    </p:animEffect>
                                  </p:childTnLst>
                                </p:cTn>
                              </p:par>
                            </p:childTnLst>
                          </p:cTn>
                        </p:par>
                        <p:par>
                          <p:cTn id="46" fill="hold" nodeType="afterGroup">
                            <p:stCondLst>
                              <p:cond delay="500"/>
                            </p:stCondLst>
                            <p:childTnLst>
                              <p:par>
                                <p:cTn id="47" presetID="20" presetClass="entr" presetSubtype="0" fill="hold" grpId="0" nodeType="afterEffect">
                                  <p:stCondLst>
                                    <p:cond delay="0"/>
                                  </p:stCondLst>
                                  <p:childTnLst>
                                    <p:set>
                                      <p:cBhvr>
                                        <p:cTn id="48" dur="1" fill="hold">
                                          <p:stCondLst>
                                            <p:cond delay="0"/>
                                          </p:stCondLst>
                                        </p:cTn>
                                        <p:tgtEl>
                                          <p:spTgt spid="186405"/>
                                        </p:tgtEl>
                                        <p:attrNameLst>
                                          <p:attrName>style.visibility</p:attrName>
                                        </p:attrNameLst>
                                      </p:cBhvr>
                                      <p:to>
                                        <p:strVal val="visible"/>
                                      </p:to>
                                    </p:set>
                                    <p:animEffect transition="in" filter="wedge">
                                      <p:cBhvr>
                                        <p:cTn id="49" dur="2000"/>
                                        <p:tgtEl>
                                          <p:spTgt spid="186405"/>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0-#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p:bldP spid="186372" grpId="0"/>
      <p:bldP spid="186379" grpId="0"/>
      <p:bldP spid="186405"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a:extLst>
              <a:ext uri="{FF2B5EF4-FFF2-40B4-BE49-F238E27FC236}">
                <a16:creationId xmlns:a16="http://schemas.microsoft.com/office/drawing/2014/main" id="{35FB751F-4E1F-4169-997A-57C4E79DB660}"/>
              </a:ext>
            </a:extLst>
          </p:cNvPr>
          <p:cNvSpPr>
            <a:spLocks noChangeArrowheads="1"/>
          </p:cNvSpPr>
          <p:nvPr/>
        </p:nvSpPr>
        <p:spPr bwMode="auto">
          <a:xfrm>
            <a:off x="755650" y="4437063"/>
            <a:ext cx="81375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30000"/>
              </a:lnSpc>
              <a:buFontTx/>
              <a:buAutoNum type="circleNumDbPlain" startAt="2"/>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当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为常数</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直流</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时，</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。电容相当于</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开路</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，电容有隔断直流作用。</a:t>
            </a:r>
            <a:endPar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188426" name="Group 10">
            <a:extLst>
              <a:ext uri="{FF2B5EF4-FFF2-40B4-BE49-F238E27FC236}">
                <a16:creationId xmlns:a16="http://schemas.microsoft.com/office/drawing/2014/main" id="{3A91E1A3-025D-4A8F-AB91-88627D89A04E}"/>
              </a:ext>
            </a:extLst>
          </p:cNvPr>
          <p:cNvGrpSpPr>
            <a:grpSpLocks/>
          </p:cNvGrpSpPr>
          <p:nvPr/>
        </p:nvGrpSpPr>
        <p:grpSpPr bwMode="auto">
          <a:xfrm>
            <a:off x="914400" y="2057400"/>
            <a:ext cx="6540500" cy="850900"/>
            <a:chOff x="385" y="3022"/>
            <a:chExt cx="4007" cy="536"/>
          </a:xfrm>
        </p:grpSpPr>
        <p:pic>
          <p:nvPicPr>
            <p:cNvPr id="14357" name="Picture 11" descr="123">
              <a:extLst>
                <a:ext uri="{FF2B5EF4-FFF2-40B4-BE49-F238E27FC236}">
                  <a16:creationId xmlns:a16="http://schemas.microsoft.com/office/drawing/2014/main" id="{63449146-02A6-4263-853B-E6B5456BB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Text Box 12">
              <a:extLst>
                <a:ext uri="{FF2B5EF4-FFF2-40B4-BE49-F238E27FC236}">
                  <a16:creationId xmlns:a16="http://schemas.microsoft.com/office/drawing/2014/main" id="{15A7265D-3EA5-4526-8E75-A8091F5EFBD5}"/>
                </a:ext>
              </a:extLst>
            </p:cNvPr>
            <p:cNvSpPr txBox="1">
              <a:spLocks noChangeArrowheads="1"/>
            </p:cNvSpPr>
            <p:nvPr/>
          </p:nvSpPr>
          <p:spPr bwMode="auto">
            <a:xfrm>
              <a:off x="793" y="3125"/>
              <a:ext cx="35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由电容伏安关系的微分式子表明</a:t>
              </a:r>
            </a:p>
          </p:txBody>
        </p:sp>
      </p:grpSp>
      <p:sp>
        <p:nvSpPr>
          <p:cNvPr id="188444" name="Rectangle 28" descr="斜纹布">
            <a:extLst>
              <a:ext uri="{FF2B5EF4-FFF2-40B4-BE49-F238E27FC236}">
                <a16:creationId xmlns:a16="http://schemas.microsoft.com/office/drawing/2014/main" id="{1BDAEA59-9CF7-446F-B666-395C611AF619}"/>
              </a:ext>
            </a:extLst>
          </p:cNvPr>
          <p:cNvSpPr>
            <a:spLocks noChangeArrowheads="1"/>
          </p:cNvSpPr>
          <p:nvPr/>
        </p:nvSpPr>
        <p:spPr bwMode="auto">
          <a:xfrm>
            <a:off x="755650" y="2781300"/>
            <a:ext cx="7994650" cy="16922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chemeClr val="tx1"/>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5000"/>
              </a:lnSpc>
              <a:buFontTx/>
              <a:buAutoNum type="circleNumDbPlain"/>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某一时刻电容电流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的大小取决于电容电压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的变化率，而与该时刻电压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的大小无关。电容是动态元件。</a:t>
            </a:r>
          </a:p>
        </p:txBody>
      </p:sp>
      <p:grpSp>
        <p:nvGrpSpPr>
          <p:cNvPr id="14341" name="Group 32">
            <a:extLst>
              <a:ext uri="{FF2B5EF4-FFF2-40B4-BE49-F238E27FC236}">
                <a16:creationId xmlns:a16="http://schemas.microsoft.com/office/drawing/2014/main" id="{498C9741-301A-4656-BF89-F97651460CCC}"/>
              </a:ext>
            </a:extLst>
          </p:cNvPr>
          <p:cNvGrpSpPr>
            <a:grpSpLocks/>
          </p:cNvGrpSpPr>
          <p:nvPr/>
        </p:nvGrpSpPr>
        <p:grpSpPr bwMode="auto">
          <a:xfrm>
            <a:off x="1382713" y="681038"/>
            <a:ext cx="3189287" cy="1757362"/>
            <a:chOff x="657" y="1007"/>
            <a:chExt cx="2009" cy="1107"/>
          </a:xfrm>
        </p:grpSpPr>
        <p:grpSp>
          <p:nvGrpSpPr>
            <p:cNvPr id="14343" name="Group 33">
              <a:extLst>
                <a:ext uri="{FF2B5EF4-FFF2-40B4-BE49-F238E27FC236}">
                  <a16:creationId xmlns:a16="http://schemas.microsoft.com/office/drawing/2014/main" id="{0884BD7B-7AE5-4101-90D9-6550B698BF2B}"/>
                </a:ext>
              </a:extLst>
            </p:cNvPr>
            <p:cNvGrpSpPr>
              <a:grpSpLocks/>
            </p:cNvGrpSpPr>
            <p:nvPr/>
          </p:nvGrpSpPr>
          <p:grpSpPr bwMode="auto">
            <a:xfrm>
              <a:off x="747" y="1007"/>
              <a:ext cx="1919" cy="762"/>
              <a:chOff x="2256" y="2679"/>
              <a:chExt cx="1919" cy="943"/>
            </a:xfrm>
          </p:grpSpPr>
          <p:sp>
            <p:nvSpPr>
              <p:cNvPr id="14349" name="Text Box 34">
                <a:extLst>
                  <a:ext uri="{FF2B5EF4-FFF2-40B4-BE49-F238E27FC236}">
                    <a16:creationId xmlns:a16="http://schemas.microsoft.com/office/drawing/2014/main" id="{6CD4C72B-DF82-4DF7-B162-610FB6DD7CB8}"/>
                  </a:ext>
                </a:extLst>
              </p:cNvPr>
              <p:cNvSpPr txBox="1">
                <a:spLocks noChangeArrowheads="1"/>
              </p:cNvSpPr>
              <p:nvPr/>
            </p:nvSpPr>
            <p:spPr bwMode="auto">
              <a:xfrm>
                <a:off x="3053" y="2679"/>
                <a:ext cx="29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sym typeface="Symbol" panose="05050102010706020507" pitchFamily="18" charset="2"/>
                  </a:rPr>
                  <a:t>C</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50" name="Line 35">
                <a:extLst>
                  <a:ext uri="{FF2B5EF4-FFF2-40B4-BE49-F238E27FC236}">
                    <a16:creationId xmlns:a16="http://schemas.microsoft.com/office/drawing/2014/main" id="{24F6E2B2-93C0-4FD4-BB6A-5C6BABDAC485}"/>
                  </a:ext>
                </a:extLst>
              </p:cNvPr>
              <p:cNvSpPr>
                <a:spLocks noChangeShapeType="1"/>
              </p:cNvSpPr>
              <p:nvPr/>
            </p:nvSpPr>
            <p:spPr bwMode="auto">
              <a:xfrm flipH="1" flipV="1">
                <a:off x="2347" y="3360"/>
                <a:ext cx="773"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36">
                <a:extLst>
                  <a:ext uri="{FF2B5EF4-FFF2-40B4-BE49-F238E27FC236}">
                    <a16:creationId xmlns:a16="http://schemas.microsoft.com/office/drawing/2014/main" id="{35E6B903-30EF-44F5-B1F4-0EB64DDCDD5C}"/>
                  </a:ext>
                </a:extLst>
              </p:cNvPr>
              <p:cNvSpPr>
                <a:spLocks noChangeShapeType="1"/>
              </p:cNvSpPr>
              <p:nvPr/>
            </p:nvSpPr>
            <p:spPr bwMode="auto">
              <a:xfrm>
                <a:off x="3264" y="3360"/>
                <a:ext cx="82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2" name="Oval 37">
                <a:extLst>
                  <a:ext uri="{FF2B5EF4-FFF2-40B4-BE49-F238E27FC236}">
                    <a16:creationId xmlns:a16="http://schemas.microsoft.com/office/drawing/2014/main" id="{6A5A1C00-E4B2-428F-BDF5-4BE0253CB9B2}"/>
                  </a:ext>
                </a:extLst>
              </p:cNvPr>
              <p:cNvSpPr>
                <a:spLocks noChangeArrowheads="1"/>
              </p:cNvSpPr>
              <p:nvPr/>
            </p:nvSpPr>
            <p:spPr bwMode="auto">
              <a:xfrm>
                <a:off x="2256"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3" name="Oval 38">
                <a:extLst>
                  <a:ext uri="{FF2B5EF4-FFF2-40B4-BE49-F238E27FC236}">
                    <a16:creationId xmlns:a16="http://schemas.microsoft.com/office/drawing/2014/main" id="{9546428D-CCE6-437E-9E19-1633DD076387}"/>
                  </a:ext>
                </a:extLst>
              </p:cNvPr>
              <p:cNvSpPr>
                <a:spLocks noChangeArrowheads="1"/>
              </p:cNvSpPr>
              <p:nvPr/>
            </p:nvSpPr>
            <p:spPr bwMode="auto">
              <a:xfrm>
                <a:off x="4084" y="3319"/>
                <a:ext cx="91" cy="91"/>
              </a:xfrm>
              <a:prstGeom prst="ellipse">
                <a:avLst/>
              </a:prstGeom>
              <a:solidFill>
                <a:srgbClr val="FFCC00"/>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4354" name="Group 39">
                <a:extLst>
                  <a:ext uri="{FF2B5EF4-FFF2-40B4-BE49-F238E27FC236}">
                    <a16:creationId xmlns:a16="http://schemas.microsoft.com/office/drawing/2014/main" id="{A1A3FEC1-0AFB-4BA0-BC7E-81544E87737E}"/>
                  </a:ext>
                </a:extLst>
              </p:cNvPr>
              <p:cNvGrpSpPr>
                <a:grpSpLocks/>
              </p:cNvGrpSpPr>
              <p:nvPr/>
            </p:nvGrpSpPr>
            <p:grpSpPr bwMode="auto">
              <a:xfrm>
                <a:off x="3120" y="3083"/>
                <a:ext cx="144" cy="539"/>
                <a:chOff x="3053" y="3083"/>
                <a:chExt cx="211" cy="576"/>
              </a:xfrm>
            </p:grpSpPr>
            <p:sp>
              <p:nvSpPr>
                <p:cNvPr id="14355" name="Line 40">
                  <a:extLst>
                    <a:ext uri="{FF2B5EF4-FFF2-40B4-BE49-F238E27FC236}">
                      <a16:creationId xmlns:a16="http://schemas.microsoft.com/office/drawing/2014/main" id="{2F094F01-92EE-4807-802E-AE8869E092B7}"/>
                    </a:ext>
                  </a:extLst>
                </p:cNvPr>
                <p:cNvSpPr>
                  <a:spLocks noChangeShapeType="1"/>
                </p:cNvSpPr>
                <p:nvPr/>
              </p:nvSpPr>
              <p:spPr bwMode="auto">
                <a:xfrm>
                  <a:off x="3053"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56" name="Line 41">
                  <a:extLst>
                    <a:ext uri="{FF2B5EF4-FFF2-40B4-BE49-F238E27FC236}">
                      <a16:creationId xmlns:a16="http://schemas.microsoft.com/office/drawing/2014/main" id="{EBB7C19B-D49A-49DB-8349-C97D6D39BF8D}"/>
                    </a:ext>
                  </a:extLst>
                </p:cNvPr>
                <p:cNvSpPr>
                  <a:spLocks noChangeShapeType="1"/>
                </p:cNvSpPr>
                <p:nvPr/>
              </p:nvSpPr>
              <p:spPr bwMode="auto">
                <a:xfrm>
                  <a:off x="3264" y="3083"/>
                  <a:ext cx="0" cy="576"/>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sp>
          <p:nvSpPr>
            <p:cNvPr id="14344" name="Text Box 42">
              <a:extLst>
                <a:ext uri="{FF2B5EF4-FFF2-40B4-BE49-F238E27FC236}">
                  <a16:creationId xmlns:a16="http://schemas.microsoft.com/office/drawing/2014/main" id="{C50377CC-51C8-40C3-B84B-544C9D8F4271}"/>
                </a:ext>
              </a:extLst>
            </p:cNvPr>
            <p:cNvSpPr txBox="1">
              <a:spLocks noChangeArrowheads="1"/>
            </p:cNvSpPr>
            <p:nvPr/>
          </p:nvSpPr>
          <p:spPr bwMode="auto">
            <a:xfrm>
              <a:off x="657"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4345" name="Text Box 43">
              <a:extLst>
                <a:ext uri="{FF2B5EF4-FFF2-40B4-BE49-F238E27FC236}">
                  <a16:creationId xmlns:a16="http://schemas.microsoft.com/office/drawing/2014/main" id="{396208B9-0CC5-4D0F-9167-87472E102030}"/>
                </a:ext>
              </a:extLst>
            </p:cNvPr>
            <p:cNvSpPr txBox="1">
              <a:spLocks noChangeArrowheads="1"/>
            </p:cNvSpPr>
            <p:nvPr/>
          </p:nvSpPr>
          <p:spPr bwMode="auto">
            <a:xfrm>
              <a:off x="2290" y="164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zh-CN" altLang="en-US" b="1">
                  <a:solidFill>
                    <a:srgbClr val="000000"/>
                  </a:solidFill>
                  <a:latin typeface="Times New Roman" panose="02020603050405020304" pitchFamily="18" charset="0"/>
                  <a:ea typeface="仿宋_GB2312" pitchFamily="49" charset="-122"/>
                  <a:sym typeface="Symbol" panose="05050102010706020507" pitchFamily="18" charset="2"/>
                </a:rPr>
                <a:t>－</a:t>
              </a:r>
            </a:p>
          </p:txBody>
        </p:sp>
        <p:sp>
          <p:nvSpPr>
            <p:cNvPr id="14346" name="Text Box 44">
              <a:extLst>
                <a:ext uri="{FF2B5EF4-FFF2-40B4-BE49-F238E27FC236}">
                  <a16:creationId xmlns:a16="http://schemas.microsoft.com/office/drawing/2014/main" id="{3935FFC6-DB46-4A62-83F7-0013CD8FBDBF}"/>
                </a:ext>
              </a:extLst>
            </p:cNvPr>
            <p:cNvSpPr txBox="1">
              <a:spLocks noChangeArrowheads="1"/>
            </p:cNvSpPr>
            <p:nvPr/>
          </p:nvSpPr>
          <p:spPr bwMode="auto">
            <a:xfrm>
              <a:off x="1473" y="178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u</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47" name="Text Box 45">
              <a:extLst>
                <a:ext uri="{FF2B5EF4-FFF2-40B4-BE49-F238E27FC236}">
                  <a16:creationId xmlns:a16="http://schemas.microsoft.com/office/drawing/2014/main" id="{7CBACFFB-1527-44F1-A7AA-B7500A6023B9}"/>
                </a:ext>
              </a:extLst>
            </p:cNvPr>
            <p:cNvSpPr txBox="1">
              <a:spLocks noChangeArrowheads="1"/>
            </p:cNvSpPr>
            <p:nvPr/>
          </p:nvSpPr>
          <p:spPr bwMode="auto">
            <a:xfrm>
              <a:off x="1111" y="1207"/>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kumimoji="1" lang="en-US" altLang="zh-CN" b="1" i="1">
                  <a:solidFill>
                    <a:srgbClr val="000000"/>
                  </a:solidFill>
                  <a:latin typeface="Times New Roman" panose="02020603050405020304" pitchFamily="18" charset="0"/>
                  <a:ea typeface="仿宋_GB2312" pitchFamily="49" charset="-122"/>
                  <a:sym typeface="Symbol" panose="05050102010706020507" pitchFamily="18" charset="2"/>
                </a:rPr>
                <a:t>i</a:t>
              </a:r>
              <a:endParaRPr kumimoji="1" lang="en-US" altLang="zh-CN" b="1">
                <a:solidFill>
                  <a:srgbClr val="000000"/>
                </a:solidFill>
                <a:latin typeface="Times New Roman" panose="02020603050405020304" pitchFamily="18" charset="0"/>
                <a:ea typeface="仿宋_GB2312" pitchFamily="49" charset="-122"/>
                <a:sym typeface="Symbol" panose="05050102010706020507" pitchFamily="18" charset="2"/>
              </a:endParaRPr>
            </a:p>
          </p:txBody>
        </p:sp>
        <p:sp>
          <p:nvSpPr>
            <p:cNvPr id="14348" name="Line 46">
              <a:extLst>
                <a:ext uri="{FF2B5EF4-FFF2-40B4-BE49-F238E27FC236}">
                  <a16:creationId xmlns:a16="http://schemas.microsoft.com/office/drawing/2014/main" id="{CF8EFD39-4380-450C-AD75-038894C9A385}"/>
                </a:ext>
              </a:extLst>
            </p:cNvPr>
            <p:cNvSpPr>
              <a:spLocks noChangeShapeType="1"/>
            </p:cNvSpPr>
            <p:nvPr/>
          </p:nvSpPr>
          <p:spPr bwMode="auto">
            <a:xfrm>
              <a:off x="748" y="1434"/>
              <a:ext cx="408" cy="0"/>
            </a:xfrm>
            <a:prstGeom prst="line">
              <a:avLst/>
            </a:prstGeom>
            <a:noFill/>
            <a:ln w="38100" cap="sq">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aphicFrame>
        <p:nvGraphicFramePr>
          <p:cNvPr id="14342" name="Object 47">
            <a:extLst>
              <a:ext uri="{FF2B5EF4-FFF2-40B4-BE49-F238E27FC236}">
                <a16:creationId xmlns:a16="http://schemas.microsoft.com/office/drawing/2014/main" id="{1E354F1E-C80E-4E56-860D-F76DE6B2B704}"/>
              </a:ext>
            </a:extLst>
          </p:cNvPr>
          <p:cNvGraphicFramePr>
            <a:graphicFrameLocks noChangeAspect="1"/>
          </p:cNvGraphicFramePr>
          <p:nvPr/>
        </p:nvGraphicFramePr>
        <p:xfrm>
          <a:off x="5257800" y="838200"/>
          <a:ext cx="1727200" cy="1265238"/>
        </p:xfrm>
        <a:graphic>
          <a:graphicData uri="http://schemas.openxmlformats.org/presentationml/2006/ole">
            <mc:AlternateContent xmlns:mc="http://schemas.openxmlformats.org/markup-compatibility/2006">
              <mc:Choice xmlns:v="urn:schemas-microsoft-com:vml" Requires="v">
                <p:oleObj spid="_x0000_s14375" name="公式" r:id="rId4" imgW="590434" imgH="428596" progId="Equation.3">
                  <p:embed/>
                </p:oleObj>
              </mc:Choice>
              <mc:Fallback>
                <p:oleObj name="公式" r:id="rId4" imgW="590434" imgH="428596"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838200"/>
                        <a:ext cx="1727200" cy="1265238"/>
                      </a:xfrm>
                      <a:prstGeom prst="rect">
                        <a:avLst/>
                      </a:prstGeom>
                      <a:noFill/>
                      <a:ln>
                        <a:noFill/>
                      </a:ln>
                      <a:effectLst/>
                      <a:extLst>
                        <a:ext uri="{909E8E84-426E-40DD-AFC4-6F175D3DCCD1}">
                          <a14:hiddenFill xmlns:a14="http://schemas.microsoft.com/office/drawing/2010/main">
                            <a:gradFill rotWithShape="1">
                              <a:gsLst>
                                <a:gs pos="0">
                                  <a:srgbClr val="FFCC99"/>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blinds(horizontal)">
                                      <p:cBhvr>
                                        <p:cTn id="7" dur="500"/>
                                        <p:tgtEl>
                                          <p:spTgt spid="188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8444"/>
                                        </p:tgtEl>
                                        <p:attrNameLst>
                                          <p:attrName>style.visibility</p:attrName>
                                        </p:attrNameLst>
                                      </p:cBhvr>
                                      <p:to>
                                        <p:strVal val="visible"/>
                                      </p:to>
                                    </p:set>
                                    <p:animEffect transition="in" filter="blinds(horizontal)">
                                      <p:cBhvr>
                                        <p:cTn id="12" dur="500"/>
                                        <p:tgtEl>
                                          <p:spTgt spid="188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8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p:bldP spid="1884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3CDE2AB5-2106-4506-9DDC-B5EB9626624A}"/>
              </a:ext>
            </a:extLst>
          </p:cNvPr>
          <p:cNvSpPr txBox="1">
            <a:spLocks noChangeArrowheads="1"/>
          </p:cNvSpPr>
          <p:nvPr/>
        </p:nvSpPr>
        <p:spPr bwMode="auto">
          <a:xfrm>
            <a:off x="609600" y="1601788"/>
            <a:ext cx="81724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800100" indent="-342900">
              <a:defRPr sz="2800">
                <a:solidFill>
                  <a:schemeClr val="tx1"/>
                </a:solidFill>
                <a:latin typeface="Arial" panose="020B0604020202020204" pitchFamily="34" charset="0"/>
                <a:ea typeface="宋体" panose="02010600030101010101" pitchFamily="2" charset="-122"/>
              </a:defRPr>
            </a:lvl2pPr>
            <a:lvl3pPr marL="1257300" indent="-342900">
              <a:defRPr sz="2800">
                <a:solidFill>
                  <a:schemeClr val="tx1"/>
                </a:solidFill>
                <a:latin typeface="Arial" panose="020B0604020202020204" pitchFamily="34" charset="0"/>
                <a:ea typeface="宋体" panose="02010600030101010101" pitchFamily="2" charset="-122"/>
              </a:defRPr>
            </a:lvl3pPr>
            <a:lvl4pPr marL="1714500" indent="-342900">
              <a:defRPr sz="2800">
                <a:solidFill>
                  <a:schemeClr val="tx1"/>
                </a:solidFill>
                <a:latin typeface="Arial" panose="020B0604020202020204" pitchFamily="34" charset="0"/>
                <a:ea typeface="宋体" panose="02010600030101010101" pitchFamily="2" charset="-122"/>
              </a:defRPr>
            </a:lvl4pPr>
            <a:lvl5pPr marL="2171700" indent="-342900">
              <a:defRPr sz="28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AutoNum type="circleNumDbPlain" startAt="3"/>
            </a:pP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实际电路中通过</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电容的电流</a:t>
            </a:r>
            <a:r>
              <a:rPr kumimoji="1" lang="zh-CN" altLang="en-US"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b="1"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 </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为有限值</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，则电容电压 </a:t>
            </a: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 </a:t>
            </a:r>
            <a:r>
              <a:rPr kumimoji="1" lang="zh-CN" altLang="en-US" b="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必定是时间的连续函数，</a:t>
            </a:r>
            <a:r>
              <a:rPr kumimoji="1" lang="zh-CN" altLang="en-US" b="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不能跃变。</a:t>
            </a:r>
          </a:p>
        </p:txBody>
      </p:sp>
      <p:graphicFrame>
        <p:nvGraphicFramePr>
          <p:cNvPr id="189443" name="Object 3">
            <a:extLst>
              <a:ext uri="{FF2B5EF4-FFF2-40B4-BE49-F238E27FC236}">
                <a16:creationId xmlns:a16="http://schemas.microsoft.com/office/drawing/2014/main" id="{6819E03B-77CE-4854-BD9C-CDDD6C296B18}"/>
              </a:ext>
            </a:extLst>
          </p:cNvPr>
          <p:cNvGraphicFramePr>
            <a:graphicFrameLocks noChangeAspect="1"/>
          </p:cNvGraphicFramePr>
          <p:nvPr/>
        </p:nvGraphicFramePr>
        <p:xfrm>
          <a:off x="4065588" y="2754313"/>
          <a:ext cx="2736850" cy="1055687"/>
        </p:xfrm>
        <a:graphic>
          <a:graphicData uri="http://schemas.openxmlformats.org/presentationml/2006/ole">
            <mc:AlternateContent xmlns:mc="http://schemas.openxmlformats.org/markup-compatibility/2006">
              <mc:Choice xmlns:v="urn:schemas-microsoft-com:vml" Requires="v">
                <p:oleObj spid="_x0000_s15390" name="公式" r:id="rId3" imgW="1152685" imgH="428596" progId="Equation.3">
                  <p:embed/>
                </p:oleObj>
              </mc:Choice>
              <mc:Fallback>
                <p:oleObj name="公式" r:id="rId3" imgW="1152685" imgH="42859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588" y="2754313"/>
                        <a:ext cx="27368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9450" name="Group 10">
            <a:extLst>
              <a:ext uri="{FF2B5EF4-FFF2-40B4-BE49-F238E27FC236}">
                <a16:creationId xmlns:a16="http://schemas.microsoft.com/office/drawing/2014/main" id="{B32D7434-9957-4284-B679-FF47D05CA638}"/>
              </a:ext>
            </a:extLst>
          </p:cNvPr>
          <p:cNvGrpSpPr>
            <a:grpSpLocks/>
          </p:cNvGrpSpPr>
          <p:nvPr/>
        </p:nvGrpSpPr>
        <p:grpSpPr bwMode="auto">
          <a:xfrm>
            <a:off x="896938" y="2681288"/>
            <a:ext cx="2519362" cy="1814512"/>
            <a:chOff x="793" y="1071"/>
            <a:chExt cx="1587" cy="1143"/>
          </a:xfrm>
        </p:grpSpPr>
        <p:grpSp>
          <p:nvGrpSpPr>
            <p:cNvPr id="15365" name="Group 11">
              <a:extLst>
                <a:ext uri="{FF2B5EF4-FFF2-40B4-BE49-F238E27FC236}">
                  <a16:creationId xmlns:a16="http://schemas.microsoft.com/office/drawing/2014/main" id="{8AB4B182-9FE8-4367-B29D-F77844604E48}"/>
                </a:ext>
              </a:extLst>
            </p:cNvPr>
            <p:cNvGrpSpPr>
              <a:grpSpLocks/>
            </p:cNvGrpSpPr>
            <p:nvPr/>
          </p:nvGrpSpPr>
          <p:grpSpPr bwMode="auto">
            <a:xfrm>
              <a:off x="884" y="1071"/>
              <a:ext cx="1496" cy="1143"/>
              <a:chOff x="839" y="845"/>
              <a:chExt cx="1496" cy="1143"/>
            </a:xfrm>
          </p:grpSpPr>
          <p:sp>
            <p:nvSpPr>
              <p:cNvPr id="15367" name="Line 12">
                <a:extLst>
                  <a:ext uri="{FF2B5EF4-FFF2-40B4-BE49-F238E27FC236}">
                    <a16:creationId xmlns:a16="http://schemas.microsoft.com/office/drawing/2014/main" id="{DFB3B4E1-E87A-480C-8AD3-9B0B0C02D53C}"/>
                  </a:ext>
                </a:extLst>
              </p:cNvPr>
              <p:cNvSpPr>
                <a:spLocks noChangeShapeType="1"/>
              </p:cNvSpPr>
              <p:nvPr/>
            </p:nvSpPr>
            <p:spPr bwMode="auto">
              <a:xfrm>
                <a:off x="839" y="1661"/>
                <a:ext cx="1406" cy="0"/>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68" name="Line 13">
                <a:extLst>
                  <a:ext uri="{FF2B5EF4-FFF2-40B4-BE49-F238E27FC236}">
                    <a16:creationId xmlns:a16="http://schemas.microsoft.com/office/drawing/2014/main" id="{49451584-DCCD-4D98-B29D-96E97B1D6F97}"/>
                  </a:ext>
                </a:extLst>
              </p:cNvPr>
              <p:cNvSpPr>
                <a:spLocks noChangeShapeType="1"/>
              </p:cNvSpPr>
              <p:nvPr/>
            </p:nvSpPr>
            <p:spPr bwMode="auto">
              <a:xfrm flipV="1">
                <a:off x="975" y="935"/>
                <a:ext cx="0" cy="953"/>
              </a:xfrm>
              <a:prstGeom prst="line">
                <a:avLst/>
              </a:prstGeom>
              <a:noFill/>
              <a:ln w="28575"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69" name="Text Box 14" descr="斜纹布">
                <a:extLst>
                  <a:ext uri="{FF2B5EF4-FFF2-40B4-BE49-F238E27FC236}">
                    <a16:creationId xmlns:a16="http://schemas.microsoft.com/office/drawing/2014/main" id="{62BB87AF-3D48-4F9C-B0FB-BDF19303B073}"/>
                  </a:ext>
                </a:extLst>
              </p:cNvPr>
              <p:cNvSpPr txBox="1">
                <a:spLocks noChangeArrowheads="1"/>
              </p:cNvSpPr>
              <p:nvPr/>
            </p:nvSpPr>
            <p:spPr bwMode="auto">
              <a:xfrm>
                <a:off x="2018" y="1661"/>
                <a:ext cx="317"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p>
            </p:txBody>
          </p:sp>
          <p:sp>
            <p:nvSpPr>
              <p:cNvPr id="15370" name="Text Box 15" descr="斜纹布">
                <a:extLst>
                  <a:ext uri="{FF2B5EF4-FFF2-40B4-BE49-F238E27FC236}">
                    <a16:creationId xmlns:a16="http://schemas.microsoft.com/office/drawing/2014/main" id="{C5B6F554-0117-43F1-B081-B65182F2239E}"/>
                  </a:ext>
                </a:extLst>
              </p:cNvPr>
              <p:cNvSpPr txBox="1">
                <a:spLocks noChangeArrowheads="1"/>
              </p:cNvSpPr>
              <p:nvPr/>
            </p:nvSpPr>
            <p:spPr bwMode="auto">
              <a:xfrm>
                <a:off x="1020" y="845"/>
                <a:ext cx="317"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sp>
            <p:nvSpPr>
              <p:cNvPr id="15371" name="Line 16">
                <a:extLst>
                  <a:ext uri="{FF2B5EF4-FFF2-40B4-BE49-F238E27FC236}">
                    <a16:creationId xmlns:a16="http://schemas.microsoft.com/office/drawing/2014/main" id="{B8540344-D9FC-45B4-A050-07067F3F91AC}"/>
                  </a:ext>
                </a:extLst>
              </p:cNvPr>
              <p:cNvSpPr>
                <a:spLocks noChangeShapeType="1"/>
              </p:cNvSpPr>
              <p:nvPr/>
            </p:nvSpPr>
            <p:spPr bwMode="auto">
              <a:xfrm>
                <a:off x="975" y="1389"/>
                <a:ext cx="408" cy="0"/>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72" name="Line 17">
                <a:extLst>
                  <a:ext uri="{FF2B5EF4-FFF2-40B4-BE49-F238E27FC236}">
                    <a16:creationId xmlns:a16="http://schemas.microsoft.com/office/drawing/2014/main" id="{774B6242-3C04-4890-BB1B-80DA43404C02}"/>
                  </a:ext>
                </a:extLst>
              </p:cNvPr>
              <p:cNvSpPr>
                <a:spLocks noChangeShapeType="1"/>
              </p:cNvSpPr>
              <p:nvPr/>
            </p:nvSpPr>
            <p:spPr bwMode="auto">
              <a:xfrm>
                <a:off x="1383" y="1071"/>
                <a:ext cx="681" cy="0"/>
              </a:xfrm>
              <a:prstGeom prst="line">
                <a:avLst/>
              </a:prstGeom>
              <a:noFill/>
              <a:ln w="28575" cap="sq">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15373" name="Line 18">
                <a:extLst>
                  <a:ext uri="{FF2B5EF4-FFF2-40B4-BE49-F238E27FC236}">
                    <a16:creationId xmlns:a16="http://schemas.microsoft.com/office/drawing/2014/main" id="{2B204075-99F5-460D-B256-8AE93D9B88F4}"/>
                  </a:ext>
                </a:extLst>
              </p:cNvPr>
              <p:cNvSpPr>
                <a:spLocks noChangeShapeType="1"/>
              </p:cNvSpPr>
              <p:nvPr/>
            </p:nvSpPr>
            <p:spPr bwMode="auto">
              <a:xfrm>
                <a:off x="1383" y="1071"/>
                <a:ext cx="0" cy="3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sp>
          <p:nvSpPr>
            <p:cNvPr id="15366" name="Text Box 19" descr="斜纹布">
              <a:extLst>
                <a:ext uri="{FF2B5EF4-FFF2-40B4-BE49-F238E27FC236}">
                  <a16:creationId xmlns:a16="http://schemas.microsoft.com/office/drawing/2014/main" id="{CDBA0B03-BF5E-4D13-B738-0B2176D85B72}"/>
                </a:ext>
              </a:extLst>
            </p:cNvPr>
            <p:cNvSpPr txBox="1">
              <a:spLocks noChangeArrowheads="1"/>
            </p:cNvSpPr>
            <p:nvPr/>
          </p:nvSpPr>
          <p:spPr bwMode="auto">
            <a:xfrm>
              <a:off x="793" y="1842"/>
              <a:ext cx="272" cy="327"/>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b="1" i="1">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wipe(up)">
                                      <p:cBhvr>
                                        <p:cTn id="7" dur="20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50"/>
                                        </p:tgtEl>
                                        <p:attrNameLst>
                                          <p:attrName>style.visibility</p:attrName>
                                        </p:attrNameLst>
                                      </p:cBhvr>
                                      <p:to>
                                        <p:strVal val="visible"/>
                                      </p:to>
                                    </p:set>
                                    <p:animEffect transition="in" filter="blinds(horizontal)">
                                      <p:cBhvr>
                                        <p:cTn id="12" dur="500"/>
                                        <p:tgtEl>
                                          <p:spTgt spid="189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9443"/>
                                        </p:tgtEl>
                                        <p:attrNameLst>
                                          <p:attrName>style.visibility</p:attrName>
                                        </p:attrNameLst>
                                      </p:cBhvr>
                                      <p:to>
                                        <p:strVal val="visible"/>
                                      </p:to>
                                    </p:set>
                                    <p:animEffect transition="in" filter="strips(downRight)">
                                      <p:cBhvr>
                                        <p:cTn id="17" dur="10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0.5"/>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Setting"/>
  <p:tag name="RAINPROBLEM" val="ProblemSetti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默认设计模板">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4477</TotalTime>
  <Words>1855</Words>
  <Application>Microsoft Office PowerPoint</Application>
  <PresentationFormat>全屏显示(4:3)</PresentationFormat>
  <Paragraphs>392</Paragraphs>
  <Slides>37</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5" baseType="lpstr">
      <vt:lpstr>Gungsuh</vt:lpstr>
      <vt:lpstr>Monotype Sorts</vt:lpstr>
      <vt:lpstr>仿宋_GB2312</vt:lpstr>
      <vt:lpstr>华文行楷</vt:lpstr>
      <vt:lpstr>华文楷体</vt:lpstr>
      <vt:lpstr>楷体_GB2312</vt:lpstr>
      <vt:lpstr>隶书</vt:lpstr>
      <vt:lpstr>宋体</vt:lpstr>
      <vt:lpstr>Arial</vt:lpstr>
      <vt:lpstr>Impact</vt:lpstr>
      <vt:lpstr>Symbol</vt:lpstr>
      <vt:lpstr>Times New Roman</vt:lpstr>
      <vt:lpstr>Wingdings</vt:lpstr>
      <vt:lpstr>默认设计模板</vt:lpstr>
      <vt:lpstr>公式</vt:lpstr>
      <vt:lpstr>Equation</vt:lpstr>
      <vt:lpstr>Microsoft Visio 绘图</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xiufang jia</cp:lastModifiedBy>
  <cp:revision>769</cp:revision>
  <cp:lastPrinted>1601-01-01T00:00:00Z</cp:lastPrinted>
  <dcterms:created xsi:type="dcterms:W3CDTF">1601-01-01T00:00:00Z</dcterms:created>
  <dcterms:modified xsi:type="dcterms:W3CDTF">2017-10-26T13:05:13Z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