
<file path=[Content_Types].xml><?xml version="1.0" encoding="utf-8"?>
<Types xmlns="http://schemas.openxmlformats.org/package/2006/content-types">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357" r:id="rId5"/>
    <p:sldId id="389" r:id="rId6"/>
    <p:sldId id="260" r:id="rId7"/>
    <p:sldId id="409" r:id="rId8"/>
    <p:sldId id="405" r:id="rId9"/>
    <p:sldId id="404" r:id="rId10"/>
    <p:sldId id="261" r:id="rId11"/>
    <p:sldId id="378" r:id="rId12"/>
    <p:sldId id="406" r:id="rId13"/>
    <p:sldId id="262" r:id="rId14"/>
    <p:sldId id="360" r:id="rId15"/>
    <p:sldId id="359" r:id="rId16"/>
    <p:sldId id="263" r:id="rId17"/>
    <p:sldId id="407" r:id="rId18"/>
    <p:sldId id="408" r:id="rId19"/>
    <p:sldId id="264" r:id="rId20"/>
    <p:sldId id="384" r:id="rId21"/>
    <p:sldId id="265" r:id="rId22"/>
    <p:sldId id="266" r:id="rId23"/>
    <p:sldId id="298" r:id="rId24"/>
    <p:sldId id="268" r:id="rId25"/>
    <p:sldId id="410" r:id="rId26"/>
    <p:sldId id="411" r:id="rId27"/>
    <p:sldId id="365" r:id="rId28"/>
    <p:sldId id="385" r:id="rId29"/>
    <p:sldId id="366" r:id="rId30"/>
    <p:sldId id="386" r:id="rId31"/>
    <p:sldId id="270" r:id="rId32"/>
    <p:sldId id="379" r:id="rId33"/>
    <p:sldId id="271" r:id="rId34"/>
    <p:sldId id="272" r:id="rId35"/>
    <p:sldId id="296" r:id="rId36"/>
    <p:sldId id="394" r:id="rId37"/>
    <p:sldId id="345" r:id="rId38"/>
    <p:sldId id="346" r:id="rId39"/>
    <p:sldId id="347" r:id="rId40"/>
    <p:sldId id="398" r:id="rId41"/>
    <p:sldId id="399" r:id="rId42"/>
    <p:sldId id="400" r:id="rId43"/>
    <p:sldId id="401" r:id="rId44"/>
    <p:sldId id="397" r:id="rId45"/>
    <p:sldId id="353" r:id="rId46"/>
    <p:sldId id="402" r:id="rId47"/>
    <p:sldId id="395" r:id="rId48"/>
    <p:sldId id="273" r:id="rId49"/>
    <p:sldId id="274" r:id="rId50"/>
    <p:sldId id="383" r:id="rId51"/>
    <p:sldId id="403" r:id="rId52"/>
    <p:sldId id="275" r:id="rId53"/>
    <p:sldId id="280" r:id="rId54"/>
    <p:sldId id="396" r:id="rId55"/>
    <p:sldId id="382" r:id="rId56"/>
    <p:sldId id="276" r:id="rId57"/>
    <p:sldId id="277" r:id="rId58"/>
    <p:sldId id="278" r:id="rId59"/>
    <p:sldId id="279" r:id="rId60"/>
    <p:sldId id="281" r:id="rId61"/>
    <p:sldId id="387" r:id="rId62"/>
    <p:sldId id="283" r:id="rId63"/>
    <p:sldId id="284" r:id="rId64"/>
    <p:sldId id="285" r:id="rId65"/>
    <p:sldId id="286" r:id="rId66"/>
    <p:sldId id="390" r:id="rId67"/>
    <p:sldId id="391" r:id="rId68"/>
    <p:sldId id="392" r:id="rId69"/>
    <p:sldId id="393" r:id="rId70"/>
    <p:sldId id="287" r:id="rId71"/>
    <p:sldId id="288" r:id="rId72"/>
    <p:sldId id="289" r:id="rId73"/>
    <p:sldId id="355" r:id="rId74"/>
    <p:sldId id="388" r:id="rId75"/>
    <p:sldId id="356" r:id="rId76"/>
    <p:sldId id="290" r:id="rId77"/>
    <p:sldId id="291" r:id="rId78"/>
    <p:sldId id="380" r:id="rId79"/>
    <p:sldId id="381" r:id="rId80"/>
  </p:sldIdLst>
  <p:sldSz cx="9144000" cy="6858000" type="screen4x3"/>
  <p:notesSz cx="6858000" cy="9144000"/>
  <p:defaultTextStyle>
    <a:defPPr>
      <a:defRPr lang="zh-CN"/>
    </a:defPPr>
    <a:lvl1pPr algn="l" rtl="0" eaLnBrk="0" fontAlgn="base" hangingPunct="0">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istrator" initials="A" lastIdx="2" clrIdx="0">
    <p:extLst>
      <p:ext uri="{19B8F6BF-5375-455C-9EA6-DF929625EA0E}">
        <p15:presenceInfo xmlns:p15="http://schemas.microsoft.com/office/powerpoint/2012/main" userId="Administrato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C3300"/>
    <a:srgbClr val="0033CC"/>
    <a:srgbClr val="FF00FF"/>
    <a:srgbClr val="008000"/>
    <a:srgbClr val="FF9900"/>
    <a:srgbClr val="0000FF"/>
    <a:srgbClr val="FF9966"/>
    <a:srgbClr val="FF0000"/>
    <a:srgbClr val="99CCFF"/>
    <a:srgbClr val="CC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6492" autoAdjust="0"/>
    <p:restoredTop sz="97002" autoAdjust="0"/>
  </p:normalViewPr>
  <p:slideViewPr>
    <p:cSldViewPr>
      <p:cViewPr varScale="1">
        <p:scale>
          <a:sx n="114" d="100"/>
          <a:sy n="114" d="100"/>
        </p:scale>
        <p:origin x="300" y="108"/>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906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presProps" Target="presProp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commentAuthors" Target="commentAuthors.xml"/></Relationships>
</file>

<file path=ppt/_rels/viewProps.xml.rels><?xml version="1.0" encoding="UTF-8" standalone="yes"?>
<Relationships xmlns="http://schemas.openxmlformats.org/package/2006/relationships"><Relationship Id="rId1"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 Id="rId4"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2353107974"/>
      </p:ext>
    </p:extLst>
  </p:cSld>
  <p:clrMapOvr>
    <a:masterClrMapping/>
  </p:clrMapOvr>
  <p:transition spd="med">
    <p:zo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63625431"/>
      </p:ext>
    </p:extLst>
  </p:cSld>
  <p:clrMapOvr>
    <a:masterClrMapping/>
  </p:clrMapOvr>
  <p:transition spd="med">
    <p:zo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033638940"/>
      </p:ext>
    </p:extLst>
  </p:cSld>
  <p:clrMapOvr>
    <a:masterClrMapping/>
  </p:clrMapOvr>
  <p:transition spd="med">
    <p:zo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685800" y="609600"/>
            <a:ext cx="7772400" cy="1143000"/>
          </a:xfrm>
        </p:spPr>
        <p:txBody>
          <a:bodyPr/>
          <a:lstStyle/>
          <a:p>
            <a:r>
              <a:rPr lang="zh-CN" altLang="en-US"/>
              <a:t>单击此处编辑母版标题样式</a:t>
            </a:r>
          </a:p>
        </p:txBody>
      </p:sp>
      <p:sp>
        <p:nvSpPr>
          <p:cNvPr id="3" name="内容占位符 2"/>
          <p:cNvSpPr>
            <a:spLocks noGrp="1"/>
          </p:cNvSpPr>
          <p:nvPr>
            <p:ph sz="quarter" idx="1"/>
          </p:nvPr>
        </p:nvSpPr>
        <p:spPr>
          <a:xfrm>
            <a:off x="685800" y="1981200"/>
            <a:ext cx="3810000" cy="198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981200"/>
            <a:ext cx="3810000" cy="198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685800" y="4114800"/>
            <a:ext cx="3810000" cy="198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内容占位符 5"/>
          <p:cNvSpPr>
            <a:spLocks noGrp="1"/>
          </p:cNvSpPr>
          <p:nvPr>
            <p:ph sz="quarter" idx="4"/>
          </p:nvPr>
        </p:nvSpPr>
        <p:spPr>
          <a:xfrm>
            <a:off x="4648200" y="4114800"/>
            <a:ext cx="3810000" cy="198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641546606"/>
      </p:ext>
    </p:extLst>
  </p:cSld>
  <p:clrMapOvr>
    <a:masterClrMapping/>
  </p:clrMapOvr>
  <p:transition spd="med">
    <p:zo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85800" y="609600"/>
            <a:ext cx="7772400" cy="5486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151084594"/>
      </p:ext>
    </p:extLst>
  </p:cSld>
  <p:clrMapOvr>
    <a:masterClrMapping/>
  </p:clrMapOvr>
  <p:transition spd="med">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822582051"/>
      </p:ext>
    </p:extLst>
  </p:cSld>
  <p:clrMapOvr>
    <a:masterClrMapping/>
  </p:clrMapOvr>
  <p:transition spd="med">
    <p:zo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2302151734"/>
      </p:ext>
    </p:extLst>
  </p:cSld>
  <p:clrMapOvr>
    <a:masterClrMapping/>
  </p:clrMapOvr>
  <p:transition spd="med">
    <p:zo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639146488"/>
      </p:ext>
    </p:extLst>
  </p:cSld>
  <p:clrMapOvr>
    <a:masterClrMapping/>
  </p:clrMapOvr>
  <p:transition spd="med">
    <p:zo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274169394"/>
      </p:ext>
    </p:extLst>
  </p:cSld>
  <p:clrMapOvr>
    <a:masterClrMapping/>
  </p:clrMapOvr>
  <p:transition spd="med">
    <p:zo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316503945"/>
      </p:ext>
    </p:extLst>
  </p:cSld>
  <p:clrMapOvr>
    <a:masterClrMapping/>
  </p:clrMapOvr>
  <p:transition spd="med">
    <p:zo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16542646"/>
      </p:ext>
    </p:extLst>
  </p:cSld>
  <p:clrMapOvr>
    <a:masterClrMapping/>
  </p:clrMapOvr>
  <p:transition spd="med">
    <p:zo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33337582"/>
      </p:ext>
    </p:extLst>
  </p:cSld>
  <p:clrMapOvr>
    <a:masterClrMapping/>
  </p:clrMapOvr>
  <p:transition spd="med">
    <p:zo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062418337"/>
      </p:ext>
    </p:extLst>
  </p:cSld>
  <p:clrMapOvr>
    <a:masterClrMapping/>
  </p:clrMapOvr>
  <p:transition spd="med">
    <p:zo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FFCA0EDA-3F7F-4A71-87E9-382518DAE9E3}"/>
              </a:ext>
            </a:extLst>
          </p:cNvPr>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endParaRPr lang="zh-CN" altLang="zh-CN"/>
          </a:p>
        </p:txBody>
      </p:sp>
      <p:sp>
        <p:nvSpPr>
          <p:cNvPr id="1027" name="Rectangle 3">
            <a:extLst>
              <a:ext uri="{FF2B5EF4-FFF2-40B4-BE49-F238E27FC236}">
                <a16:creationId xmlns:a16="http://schemas.microsoft.com/office/drawing/2014/main" id="{021E7063-3C6F-4083-9E70-E30424B388FC}"/>
              </a:ext>
            </a:extLst>
          </p:cNvPr>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endParaRPr lang="zh-CN" altLang="zh-CN"/>
          </a:p>
        </p:txBody>
      </p:sp>
      <p:pic>
        <p:nvPicPr>
          <p:cNvPr id="1028" name="Picture 11" descr="BJ1017">
            <a:extLst>
              <a:ext uri="{FF2B5EF4-FFF2-40B4-BE49-F238E27FC236}">
                <a16:creationId xmlns:a16="http://schemas.microsoft.com/office/drawing/2014/main" id="{4D07D981-17A6-4245-BB82-E3C38027A21E}"/>
              </a:ext>
            </a:extLst>
          </p:cNvPr>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228600" y="0"/>
            <a:ext cx="9607550" cy="774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Text Box 12">
            <a:extLst>
              <a:ext uri="{FF2B5EF4-FFF2-40B4-BE49-F238E27FC236}">
                <a16:creationId xmlns:a16="http://schemas.microsoft.com/office/drawing/2014/main" id="{E93F90C4-ED74-4131-B092-31665D0628F2}"/>
              </a:ext>
            </a:extLst>
          </p:cNvPr>
          <p:cNvSpPr txBox="1">
            <a:spLocks noChangeArrowheads="1"/>
          </p:cNvSpPr>
          <p:nvPr userDrawn="1"/>
        </p:nvSpPr>
        <p:spPr bwMode="auto">
          <a:xfrm>
            <a:off x="4749800" y="0"/>
            <a:ext cx="4257675" cy="396875"/>
          </a:xfrm>
          <a:prstGeom prst="rect">
            <a:avLst/>
          </a:prstGeom>
          <a:noFill/>
          <a:ln>
            <a:noFill/>
          </a:ln>
          <a:effectLst/>
          <a:extLst>
            <a:ext uri="{909E8E84-426E-40DD-AFC4-6F175D3DCCD1}">
              <a14:hiddenFill xmlns:a14="http://schemas.microsoft.com/office/drawing/2010/main">
                <a:solidFill>
                  <a:srgbClr val="008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sz="2000" i="1">
                <a:solidFill>
                  <a:srgbClr val="008000"/>
                </a:solidFill>
              </a:rPr>
              <a:t>North China Electric Power University</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spd="med">
    <p:zoom/>
  </p:transition>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31.xml"/><Relationship Id="rId2" Type="http://schemas.openxmlformats.org/officeDocument/2006/relationships/slide" Target="slide21.xml"/><Relationship Id="rId1" Type="http://schemas.openxmlformats.org/officeDocument/2006/relationships/slideLayout" Target="../slideLayouts/slideLayout2.xml"/><Relationship Id="rId6" Type="http://schemas.openxmlformats.org/officeDocument/2006/relationships/slide" Target="slide62.xml"/><Relationship Id="rId5" Type="http://schemas.openxmlformats.org/officeDocument/2006/relationships/slide" Target="slide48.xml"/><Relationship Id="rId4" Type="http://schemas.openxmlformats.org/officeDocument/2006/relationships/slide" Target="slide3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8" Type="http://schemas.openxmlformats.org/officeDocument/2006/relationships/image" Target="../media/image4.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wmf"/><Relationship Id="rId5" Type="http://schemas.openxmlformats.org/officeDocument/2006/relationships/oleObject" Target="../embeddings/oleObject2.bin"/><Relationship Id="rId10" Type="http://schemas.openxmlformats.org/officeDocument/2006/relationships/image" Target="../media/image5.wmf"/><Relationship Id="rId4" Type="http://schemas.openxmlformats.org/officeDocument/2006/relationships/image" Target="../media/image2.wmf"/><Relationship Id="rId9" Type="http://schemas.openxmlformats.org/officeDocument/2006/relationships/oleObject" Target="../embeddings/oleObject4.bin"/></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7.wmf"/><Relationship Id="rId5" Type="http://schemas.openxmlformats.org/officeDocument/2006/relationships/oleObject" Target="../embeddings/oleObject6.bin"/><Relationship Id="rId4" Type="http://schemas.openxmlformats.org/officeDocument/2006/relationships/image" Target="../media/image6.w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8.wm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slide" Target="slide6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2" Type="http://schemas.openxmlformats.org/officeDocument/2006/relationships/slide" Target="slide75.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hyperlink" Target="file:///C:\Documents%20and%20Settings\Administrator\&#28165;&#21326;&#32593;&#19978;&#23398;&#22530;\&#25968;&#25454;&#32467;&#26500;web&#65288;&#28165;&#21326;&#20005;&#34074;&#25935;&#65289;\&#25968;&#25454;&#32467;&#26500;web&#65288;&#28165;&#21326;&#20005;&#34074;&#25935;&#65289;\lesson\ch10\time.ra" TargetMode="Externa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 Box 6">
            <a:extLst>
              <a:ext uri="{FF2B5EF4-FFF2-40B4-BE49-F238E27FC236}">
                <a16:creationId xmlns:a16="http://schemas.microsoft.com/office/drawing/2014/main" id="{BA16BC9C-B39A-4972-BE40-83FD95F021AA}"/>
              </a:ext>
            </a:extLst>
          </p:cNvPr>
          <p:cNvSpPr txBox="1">
            <a:spLocks noChangeArrowheads="1"/>
          </p:cNvSpPr>
          <p:nvPr/>
        </p:nvSpPr>
        <p:spPr bwMode="auto">
          <a:xfrm>
            <a:off x="2608263" y="711200"/>
            <a:ext cx="44958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4400">
                <a:latin typeface="黑体" panose="02010609060101010101" pitchFamily="49" charset="-122"/>
                <a:ea typeface="黑体" panose="02010609060101010101" pitchFamily="49" charset="-122"/>
              </a:rPr>
              <a:t>第九章  内排序</a:t>
            </a:r>
          </a:p>
        </p:txBody>
      </p:sp>
      <p:sp>
        <p:nvSpPr>
          <p:cNvPr id="2051" name="Rectangle 7">
            <a:extLst>
              <a:ext uri="{FF2B5EF4-FFF2-40B4-BE49-F238E27FC236}">
                <a16:creationId xmlns:a16="http://schemas.microsoft.com/office/drawing/2014/main" id="{460F4580-53E0-44DE-BB07-32F923C9746C}"/>
              </a:ext>
            </a:extLst>
          </p:cNvPr>
          <p:cNvSpPr>
            <a:spLocks noChangeArrowheads="1"/>
          </p:cNvSpPr>
          <p:nvPr/>
        </p:nvSpPr>
        <p:spPr bwMode="auto">
          <a:xfrm>
            <a:off x="1198563" y="1839913"/>
            <a:ext cx="242887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a:latin typeface="黑体" panose="02010609060101010101" pitchFamily="49" charset="-122"/>
                <a:ea typeface="黑体" panose="02010609060101010101" pitchFamily="49" charset="-122"/>
              </a:rPr>
              <a:t>★ </a:t>
            </a:r>
            <a:r>
              <a:rPr lang="zh-CN" altLang="en-US">
                <a:latin typeface="黑体" panose="02010609060101010101" pitchFamily="49" charset="-122"/>
                <a:ea typeface="黑体" panose="02010609060101010101" pitchFamily="49" charset="-122"/>
              </a:rPr>
              <a:t>基本概念</a:t>
            </a:r>
          </a:p>
        </p:txBody>
      </p:sp>
      <p:sp>
        <p:nvSpPr>
          <p:cNvPr id="2052" name="Rectangle 8">
            <a:extLst>
              <a:ext uri="{FF2B5EF4-FFF2-40B4-BE49-F238E27FC236}">
                <a16:creationId xmlns:a16="http://schemas.microsoft.com/office/drawing/2014/main" id="{0618920A-D878-4191-8C6B-9A6DE74E230D}"/>
              </a:ext>
            </a:extLst>
          </p:cNvPr>
          <p:cNvSpPr>
            <a:spLocks noChangeArrowheads="1"/>
          </p:cNvSpPr>
          <p:nvPr/>
        </p:nvSpPr>
        <p:spPr bwMode="auto">
          <a:xfrm>
            <a:off x="1171575" y="2657475"/>
            <a:ext cx="24288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a:latin typeface="黑体" panose="02010609060101010101" pitchFamily="49" charset="-122"/>
                <a:ea typeface="黑体" panose="02010609060101010101" pitchFamily="49" charset="-122"/>
              </a:rPr>
              <a:t>★ </a:t>
            </a:r>
            <a:r>
              <a:rPr lang="zh-CN" altLang="en-US">
                <a:latin typeface="黑体" panose="02010609060101010101" pitchFamily="49" charset="-122"/>
                <a:ea typeface="黑体" panose="02010609060101010101" pitchFamily="49" charset="-122"/>
              </a:rPr>
              <a:t>插入排序</a:t>
            </a:r>
          </a:p>
        </p:txBody>
      </p:sp>
      <p:sp>
        <p:nvSpPr>
          <p:cNvPr id="2053" name="Rectangle 9">
            <a:hlinkClick r:id="rId2" action="ppaction://hlinksldjump"/>
            <a:extLst>
              <a:ext uri="{FF2B5EF4-FFF2-40B4-BE49-F238E27FC236}">
                <a16:creationId xmlns:a16="http://schemas.microsoft.com/office/drawing/2014/main" id="{0D41F940-E63D-4C74-9CC3-5478EF549D45}"/>
              </a:ext>
            </a:extLst>
          </p:cNvPr>
          <p:cNvSpPr>
            <a:spLocks noChangeArrowheads="1"/>
          </p:cNvSpPr>
          <p:nvPr/>
        </p:nvSpPr>
        <p:spPr bwMode="auto">
          <a:xfrm>
            <a:off x="1184275" y="3468688"/>
            <a:ext cx="242887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a:latin typeface="黑体" panose="02010609060101010101" pitchFamily="49" charset="-122"/>
                <a:ea typeface="黑体" panose="02010609060101010101" pitchFamily="49" charset="-122"/>
              </a:rPr>
              <a:t>★ </a:t>
            </a:r>
            <a:r>
              <a:rPr lang="zh-CN" altLang="en-US">
                <a:latin typeface="黑体" panose="02010609060101010101" pitchFamily="49" charset="-122"/>
                <a:ea typeface="黑体" panose="02010609060101010101" pitchFamily="49" charset="-122"/>
              </a:rPr>
              <a:t>冒泡排序</a:t>
            </a:r>
          </a:p>
        </p:txBody>
      </p:sp>
      <p:sp>
        <p:nvSpPr>
          <p:cNvPr id="2054" name="Rectangle 10">
            <a:hlinkClick r:id="rId3" action="ppaction://hlinksldjump"/>
            <a:extLst>
              <a:ext uri="{FF2B5EF4-FFF2-40B4-BE49-F238E27FC236}">
                <a16:creationId xmlns:a16="http://schemas.microsoft.com/office/drawing/2014/main" id="{F5F22537-935F-44F3-AF31-F8EAA2C699A5}"/>
              </a:ext>
            </a:extLst>
          </p:cNvPr>
          <p:cNvSpPr>
            <a:spLocks noChangeArrowheads="1"/>
          </p:cNvSpPr>
          <p:nvPr/>
        </p:nvSpPr>
        <p:spPr bwMode="auto">
          <a:xfrm>
            <a:off x="1181100" y="4351338"/>
            <a:ext cx="242887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a:latin typeface="黑体" panose="02010609060101010101" pitchFamily="49" charset="-122"/>
                <a:ea typeface="黑体" panose="02010609060101010101" pitchFamily="49" charset="-122"/>
              </a:rPr>
              <a:t>★ </a:t>
            </a:r>
            <a:r>
              <a:rPr lang="zh-CN" altLang="en-US">
                <a:latin typeface="黑体" panose="02010609060101010101" pitchFamily="49" charset="-122"/>
                <a:ea typeface="黑体" panose="02010609060101010101" pitchFamily="49" charset="-122"/>
              </a:rPr>
              <a:t>选择排序</a:t>
            </a:r>
          </a:p>
        </p:txBody>
      </p:sp>
      <p:sp>
        <p:nvSpPr>
          <p:cNvPr id="2055" name="Rectangle 12">
            <a:extLst>
              <a:ext uri="{FF2B5EF4-FFF2-40B4-BE49-F238E27FC236}">
                <a16:creationId xmlns:a16="http://schemas.microsoft.com/office/drawing/2014/main" id="{7DA7E44A-E6B9-4814-BCC3-E62824B61DC4}"/>
              </a:ext>
            </a:extLst>
          </p:cNvPr>
          <p:cNvSpPr>
            <a:spLocks noChangeArrowheads="1"/>
          </p:cNvSpPr>
          <p:nvPr/>
        </p:nvSpPr>
        <p:spPr bwMode="auto">
          <a:xfrm>
            <a:off x="4743450" y="1828800"/>
            <a:ext cx="24288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a:latin typeface="黑体" panose="02010609060101010101" pitchFamily="49" charset="-122"/>
                <a:ea typeface="黑体" panose="02010609060101010101" pitchFamily="49" charset="-122"/>
              </a:rPr>
              <a:t>★ </a:t>
            </a:r>
            <a:r>
              <a:rPr lang="zh-CN" altLang="en-US">
                <a:latin typeface="黑体" panose="02010609060101010101" pitchFamily="49" charset="-122"/>
                <a:ea typeface="黑体" panose="02010609060101010101" pitchFamily="49" charset="-122"/>
              </a:rPr>
              <a:t>计数排序</a:t>
            </a:r>
          </a:p>
        </p:txBody>
      </p:sp>
      <p:sp>
        <p:nvSpPr>
          <p:cNvPr id="2056" name="Rectangle 14">
            <a:extLst>
              <a:ext uri="{FF2B5EF4-FFF2-40B4-BE49-F238E27FC236}">
                <a16:creationId xmlns:a16="http://schemas.microsoft.com/office/drawing/2014/main" id="{F30400D4-57F5-4D09-B53E-C70A33EC5F91}"/>
              </a:ext>
            </a:extLst>
          </p:cNvPr>
          <p:cNvSpPr>
            <a:spLocks noChangeArrowheads="1"/>
          </p:cNvSpPr>
          <p:nvPr/>
        </p:nvSpPr>
        <p:spPr bwMode="auto">
          <a:xfrm>
            <a:off x="4740275" y="2647950"/>
            <a:ext cx="24288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a:latin typeface="黑体" panose="02010609060101010101" pitchFamily="49" charset="-122"/>
                <a:ea typeface="黑体" panose="02010609060101010101" pitchFamily="49" charset="-122"/>
              </a:rPr>
              <a:t>★ </a:t>
            </a:r>
            <a:r>
              <a:rPr lang="zh-CN" altLang="en-US">
                <a:latin typeface="黑体" panose="02010609060101010101" pitchFamily="49" charset="-122"/>
                <a:ea typeface="黑体" panose="02010609060101010101" pitchFamily="49" charset="-122"/>
              </a:rPr>
              <a:t>希尔排序</a:t>
            </a:r>
          </a:p>
        </p:txBody>
      </p:sp>
      <p:sp>
        <p:nvSpPr>
          <p:cNvPr id="2057" name="Rectangle 15">
            <a:hlinkClick r:id="rId4" action="ppaction://hlinksldjump"/>
            <a:extLst>
              <a:ext uri="{FF2B5EF4-FFF2-40B4-BE49-F238E27FC236}">
                <a16:creationId xmlns:a16="http://schemas.microsoft.com/office/drawing/2014/main" id="{750F36FA-EB68-45A7-A221-5BCBBEA29FAA}"/>
              </a:ext>
            </a:extLst>
          </p:cNvPr>
          <p:cNvSpPr>
            <a:spLocks noChangeArrowheads="1"/>
          </p:cNvSpPr>
          <p:nvPr/>
        </p:nvSpPr>
        <p:spPr bwMode="auto">
          <a:xfrm>
            <a:off x="4740275" y="3436938"/>
            <a:ext cx="202088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a:latin typeface="黑体" panose="02010609060101010101" pitchFamily="49" charset="-122"/>
                <a:ea typeface="黑体" panose="02010609060101010101" pitchFamily="49" charset="-122"/>
              </a:rPr>
              <a:t>★ </a:t>
            </a:r>
            <a:r>
              <a:rPr lang="zh-CN" altLang="en-US">
                <a:latin typeface="黑体" panose="02010609060101010101" pitchFamily="49" charset="-122"/>
                <a:ea typeface="黑体" panose="02010609060101010101" pitchFamily="49" charset="-122"/>
              </a:rPr>
              <a:t>堆排序</a:t>
            </a:r>
          </a:p>
        </p:txBody>
      </p:sp>
      <p:sp>
        <p:nvSpPr>
          <p:cNvPr id="2058" name="Rectangle 16">
            <a:hlinkClick r:id="rId5" action="ppaction://hlinksldjump"/>
            <a:extLst>
              <a:ext uri="{FF2B5EF4-FFF2-40B4-BE49-F238E27FC236}">
                <a16:creationId xmlns:a16="http://schemas.microsoft.com/office/drawing/2014/main" id="{13C13501-5D51-4174-929A-4EAF0CCF2F44}"/>
              </a:ext>
            </a:extLst>
          </p:cNvPr>
          <p:cNvSpPr>
            <a:spLocks noChangeArrowheads="1"/>
          </p:cNvSpPr>
          <p:nvPr/>
        </p:nvSpPr>
        <p:spPr bwMode="auto">
          <a:xfrm>
            <a:off x="1168400" y="5153025"/>
            <a:ext cx="24288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a:latin typeface="黑体" panose="02010609060101010101" pitchFamily="49" charset="-122"/>
                <a:ea typeface="黑体" panose="02010609060101010101" pitchFamily="49" charset="-122"/>
              </a:rPr>
              <a:t>★ </a:t>
            </a:r>
            <a:r>
              <a:rPr lang="zh-CN" altLang="en-US">
                <a:latin typeface="黑体" panose="02010609060101010101" pitchFamily="49" charset="-122"/>
                <a:ea typeface="黑体" panose="02010609060101010101" pitchFamily="49" charset="-122"/>
              </a:rPr>
              <a:t>快速排序</a:t>
            </a:r>
          </a:p>
        </p:txBody>
      </p:sp>
      <p:sp>
        <p:nvSpPr>
          <p:cNvPr id="2059" name="Rectangle 17">
            <a:extLst>
              <a:ext uri="{FF2B5EF4-FFF2-40B4-BE49-F238E27FC236}">
                <a16:creationId xmlns:a16="http://schemas.microsoft.com/office/drawing/2014/main" id="{CE2E0A0F-ADC8-4F98-A37C-7CB555D28F5E}"/>
              </a:ext>
            </a:extLst>
          </p:cNvPr>
          <p:cNvSpPr>
            <a:spLocks noChangeArrowheads="1"/>
          </p:cNvSpPr>
          <p:nvPr/>
        </p:nvSpPr>
        <p:spPr bwMode="auto">
          <a:xfrm>
            <a:off x="4752975" y="4327525"/>
            <a:ext cx="24288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a:latin typeface="黑体" panose="02010609060101010101" pitchFamily="49" charset="-122"/>
                <a:ea typeface="黑体" panose="02010609060101010101" pitchFamily="49" charset="-122"/>
              </a:rPr>
              <a:t>★ </a:t>
            </a:r>
            <a:r>
              <a:rPr lang="zh-CN" altLang="en-US">
                <a:latin typeface="黑体" panose="02010609060101010101" pitchFamily="49" charset="-122"/>
                <a:ea typeface="黑体" panose="02010609060101010101" pitchFamily="49" charset="-122"/>
              </a:rPr>
              <a:t>合并排序</a:t>
            </a:r>
          </a:p>
        </p:txBody>
      </p:sp>
      <p:sp>
        <p:nvSpPr>
          <p:cNvPr id="2060" name="Rectangle 18">
            <a:hlinkClick r:id="rId6" action="ppaction://hlinksldjump"/>
            <a:extLst>
              <a:ext uri="{FF2B5EF4-FFF2-40B4-BE49-F238E27FC236}">
                <a16:creationId xmlns:a16="http://schemas.microsoft.com/office/drawing/2014/main" id="{B659257C-B591-4D66-AEF3-38925A6A9425}"/>
              </a:ext>
            </a:extLst>
          </p:cNvPr>
          <p:cNvSpPr>
            <a:spLocks noChangeArrowheads="1"/>
          </p:cNvSpPr>
          <p:nvPr/>
        </p:nvSpPr>
        <p:spPr bwMode="auto">
          <a:xfrm>
            <a:off x="4727575" y="5114925"/>
            <a:ext cx="24288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a:latin typeface="黑体" panose="02010609060101010101" pitchFamily="49" charset="-122"/>
                <a:ea typeface="黑体" panose="02010609060101010101" pitchFamily="49" charset="-122"/>
              </a:rPr>
              <a:t>★ </a:t>
            </a:r>
            <a:r>
              <a:rPr lang="zh-CN" altLang="en-US">
                <a:latin typeface="黑体" panose="02010609060101010101" pitchFamily="49" charset="-122"/>
                <a:ea typeface="黑体" panose="02010609060101010101" pitchFamily="49" charset="-122"/>
              </a:rPr>
              <a:t>基数排序</a:t>
            </a:r>
          </a:p>
        </p:txBody>
      </p:sp>
    </p:spTree>
  </p:cSld>
  <p:clrMapOvr>
    <a:masterClrMapping/>
  </p:clrMapOvr>
  <p:transition spd="med">
    <p:zo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05" name="Text Box 37">
            <a:extLst>
              <a:ext uri="{FF2B5EF4-FFF2-40B4-BE49-F238E27FC236}">
                <a16:creationId xmlns:a16="http://schemas.microsoft.com/office/drawing/2014/main" id="{A44A99E2-CED2-4923-9555-7ECEE29DB163}"/>
              </a:ext>
            </a:extLst>
          </p:cNvPr>
          <p:cNvSpPr txBox="1">
            <a:spLocks noChangeArrowheads="1"/>
          </p:cNvSpPr>
          <p:nvPr/>
        </p:nvSpPr>
        <p:spPr bwMode="auto">
          <a:xfrm>
            <a:off x="750888" y="1772816"/>
            <a:ext cx="7061472" cy="2308324"/>
          </a:xfrm>
          <a:prstGeom prst="rect">
            <a:avLst/>
          </a:prstGeom>
          <a:gradFill rotWithShape="1">
            <a:gsLst>
              <a:gs pos="0">
                <a:schemeClr val="bg1"/>
              </a:gs>
              <a:gs pos="100000">
                <a:srgbClr val="99FF99"/>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dirty="0">
                <a:latin typeface="+mn-lt"/>
                <a:ea typeface="黑体" panose="02010609060101010101" pitchFamily="49" charset="-122"/>
              </a:rPr>
              <a:t>      for ( </a:t>
            </a:r>
            <a:r>
              <a:rPr lang="en-US" altLang="zh-CN" dirty="0" err="1">
                <a:latin typeface="+mn-lt"/>
                <a:ea typeface="黑体" panose="02010609060101010101" pitchFamily="49" charset="-122"/>
              </a:rPr>
              <a:t>i</a:t>
            </a:r>
            <a:r>
              <a:rPr lang="en-US" altLang="zh-CN" dirty="0">
                <a:latin typeface="+mn-lt"/>
                <a:ea typeface="黑体" panose="02010609060101010101" pitchFamily="49" charset="-122"/>
              </a:rPr>
              <a:t> = 1; </a:t>
            </a:r>
            <a:r>
              <a:rPr lang="en-US" altLang="zh-CN" dirty="0" err="1">
                <a:latin typeface="+mn-lt"/>
                <a:ea typeface="黑体" panose="02010609060101010101" pitchFamily="49" charset="-122"/>
              </a:rPr>
              <a:t>i</a:t>
            </a:r>
            <a:r>
              <a:rPr lang="en-US" altLang="zh-CN" dirty="0">
                <a:latin typeface="+mn-lt"/>
                <a:ea typeface="黑体" panose="02010609060101010101" pitchFamily="49" charset="-122"/>
              </a:rPr>
              <a:t> &lt; n; </a:t>
            </a:r>
            <a:r>
              <a:rPr lang="en-US" altLang="zh-CN" dirty="0" err="1">
                <a:latin typeface="+mn-lt"/>
                <a:ea typeface="黑体" panose="02010609060101010101" pitchFamily="49" charset="-122"/>
              </a:rPr>
              <a:t>i</a:t>
            </a:r>
            <a:r>
              <a:rPr lang="en-US" altLang="zh-CN" dirty="0">
                <a:latin typeface="+mn-lt"/>
                <a:ea typeface="黑体" panose="02010609060101010101" pitchFamily="49" charset="-122"/>
              </a:rPr>
              <a:t>++)     </a:t>
            </a:r>
          </a:p>
          <a:p>
            <a:pPr eaLnBrk="1" hangingPunct="1">
              <a:defRPr/>
            </a:pPr>
            <a:r>
              <a:rPr lang="en-US" altLang="zh-CN" dirty="0">
                <a:latin typeface="+mn-lt"/>
                <a:ea typeface="黑体" panose="02010609060101010101" pitchFamily="49" charset="-122"/>
              </a:rPr>
              <a:t>         for ( j = i+1; j &lt;= n; </a:t>
            </a:r>
            <a:r>
              <a:rPr lang="en-US" altLang="zh-CN" dirty="0" err="1">
                <a:latin typeface="+mn-lt"/>
                <a:ea typeface="黑体" panose="02010609060101010101" pitchFamily="49" charset="-122"/>
              </a:rPr>
              <a:t>j++</a:t>
            </a:r>
            <a:r>
              <a:rPr lang="en-US" altLang="zh-CN" dirty="0">
                <a:latin typeface="+mn-lt"/>
                <a:ea typeface="黑体" panose="02010609060101010101" pitchFamily="49" charset="-122"/>
              </a:rPr>
              <a:t>)</a:t>
            </a:r>
          </a:p>
          <a:p>
            <a:pPr eaLnBrk="1" hangingPunct="1">
              <a:defRPr/>
            </a:pPr>
            <a:r>
              <a:rPr lang="en-US" altLang="zh-CN" dirty="0">
                <a:latin typeface="+mn-lt"/>
                <a:ea typeface="黑体" panose="02010609060101010101" pitchFamily="49" charset="-122"/>
              </a:rPr>
              <a:t>           if ( R[</a:t>
            </a:r>
            <a:r>
              <a:rPr lang="en-US" altLang="zh-CN" dirty="0" err="1">
                <a:latin typeface="+mn-lt"/>
                <a:ea typeface="黑体" panose="02010609060101010101" pitchFamily="49" charset="-122"/>
              </a:rPr>
              <a:t>i</a:t>
            </a:r>
            <a:r>
              <a:rPr lang="en-US" altLang="zh-CN" dirty="0">
                <a:latin typeface="+mn-lt"/>
                <a:ea typeface="黑体" panose="02010609060101010101" pitchFamily="49" charset="-122"/>
              </a:rPr>
              <a:t>].key ) &lt; R[j].key )</a:t>
            </a:r>
          </a:p>
          <a:p>
            <a:pPr eaLnBrk="1" hangingPunct="1">
              <a:defRPr/>
            </a:pPr>
            <a:r>
              <a:rPr lang="en-US" altLang="zh-CN" dirty="0">
                <a:latin typeface="+mn-lt"/>
                <a:ea typeface="黑体" panose="02010609060101010101" pitchFamily="49" charset="-122"/>
              </a:rPr>
              <a:t>                R[</a:t>
            </a:r>
            <a:r>
              <a:rPr lang="en-US" altLang="zh-CN" dirty="0" err="1">
                <a:latin typeface="+mn-lt"/>
                <a:ea typeface="黑体" panose="02010609060101010101" pitchFamily="49" charset="-122"/>
              </a:rPr>
              <a:t>i</a:t>
            </a:r>
            <a:r>
              <a:rPr lang="en-US" altLang="zh-CN" dirty="0">
                <a:latin typeface="+mn-lt"/>
                <a:ea typeface="黑体" panose="02010609060101010101" pitchFamily="49" charset="-122"/>
              </a:rPr>
              <a:t>].count = R[</a:t>
            </a:r>
            <a:r>
              <a:rPr lang="en-US" altLang="zh-CN" dirty="0" err="1">
                <a:latin typeface="+mn-lt"/>
                <a:ea typeface="黑体" panose="02010609060101010101" pitchFamily="49" charset="-122"/>
              </a:rPr>
              <a:t>i</a:t>
            </a:r>
            <a:r>
              <a:rPr lang="en-US" altLang="zh-CN" dirty="0">
                <a:latin typeface="+mn-lt"/>
                <a:ea typeface="黑体" panose="02010609060101010101" pitchFamily="49" charset="-122"/>
              </a:rPr>
              <a:t>].count+1;</a:t>
            </a:r>
          </a:p>
          <a:p>
            <a:pPr eaLnBrk="1" hangingPunct="1">
              <a:defRPr/>
            </a:pPr>
            <a:r>
              <a:rPr lang="en-US" altLang="zh-CN" dirty="0">
                <a:latin typeface="+mn-lt"/>
                <a:ea typeface="黑体" panose="02010609060101010101" pitchFamily="49" charset="-122"/>
              </a:rPr>
              <a:t>           else</a:t>
            </a:r>
          </a:p>
          <a:p>
            <a:pPr eaLnBrk="1" hangingPunct="1">
              <a:defRPr/>
            </a:pPr>
            <a:r>
              <a:rPr lang="en-US" altLang="zh-CN" dirty="0">
                <a:latin typeface="+mn-lt"/>
                <a:ea typeface="黑体" panose="02010609060101010101" pitchFamily="49" charset="-122"/>
              </a:rPr>
              <a:t>                R[j].count = R[j].count+1;</a:t>
            </a:r>
          </a:p>
        </p:txBody>
      </p:sp>
      <p:sp>
        <p:nvSpPr>
          <p:cNvPr id="9219" name="Text Box 42">
            <a:extLst>
              <a:ext uri="{FF2B5EF4-FFF2-40B4-BE49-F238E27FC236}">
                <a16:creationId xmlns:a16="http://schemas.microsoft.com/office/drawing/2014/main" id="{4B208D63-536D-415A-B07B-BD7C1EB58D6B}"/>
              </a:ext>
            </a:extLst>
          </p:cNvPr>
          <p:cNvSpPr txBox="1">
            <a:spLocks noChangeArrowheads="1"/>
          </p:cNvSpPr>
          <p:nvPr/>
        </p:nvSpPr>
        <p:spPr bwMode="auto">
          <a:xfrm>
            <a:off x="684213" y="476672"/>
            <a:ext cx="7128147" cy="1200329"/>
          </a:xfrm>
          <a:prstGeom prst="rect">
            <a:avLst/>
          </a:prstGeom>
          <a:gradFill rotWithShape="1">
            <a:gsLst>
              <a:gs pos="0">
                <a:srgbClr val="99FF99"/>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dirty="0">
                <a:latin typeface="+mn-lt"/>
                <a:ea typeface="黑体" panose="02010609060101010101" pitchFamily="49" charset="-122"/>
              </a:rPr>
              <a:t>void </a:t>
            </a:r>
            <a:r>
              <a:rPr lang="en-US" altLang="zh-CN" dirty="0" err="1">
                <a:latin typeface="+mn-lt"/>
                <a:ea typeface="黑体" panose="02010609060101010101" pitchFamily="49" charset="-122"/>
              </a:rPr>
              <a:t>countsort</a:t>
            </a:r>
            <a:r>
              <a:rPr lang="en-US" altLang="zh-CN" dirty="0">
                <a:latin typeface="+mn-lt"/>
                <a:ea typeface="黑体" panose="02010609060101010101" pitchFamily="49" charset="-122"/>
              </a:rPr>
              <a:t>(List R, int n)</a:t>
            </a:r>
          </a:p>
          <a:p>
            <a:pPr eaLnBrk="1" hangingPunct="1">
              <a:defRPr/>
            </a:pPr>
            <a:r>
              <a:rPr lang="en-US" altLang="zh-CN" dirty="0">
                <a:latin typeface="+mn-lt"/>
                <a:ea typeface="黑体" panose="02010609060101010101" pitchFamily="49" charset="-122"/>
              </a:rPr>
              <a:t>{      for ( </a:t>
            </a:r>
            <a:r>
              <a:rPr lang="en-US" altLang="zh-CN" dirty="0" err="1">
                <a:latin typeface="+mn-lt"/>
                <a:ea typeface="黑体" panose="02010609060101010101" pitchFamily="49" charset="-122"/>
              </a:rPr>
              <a:t>i</a:t>
            </a:r>
            <a:r>
              <a:rPr lang="en-US" altLang="zh-CN" dirty="0">
                <a:latin typeface="+mn-lt"/>
                <a:ea typeface="黑体" panose="02010609060101010101" pitchFamily="49" charset="-122"/>
              </a:rPr>
              <a:t> = 1; </a:t>
            </a:r>
            <a:r>
              <a:rPr lang="en-US" altLang="zh-CN" dirty="0" err="1">
                <a:latin typeface="+mn-lt"/>
                <a:ea typeface="黑体" panose="02010609060101010101" pitchFamily="49" charset="-122"/>
              </a:rPr>
              <a:t>i</a:t>
            </a:r>
            <a:r>
              <a:rPr lang="en-US" altLang="zh-CN" dirty="0">
                <a:latin typeface="+mn-lt"/>
                <a:ea typeface="黑体" panose="02010609060101010101" pitchFamily="49" charset="-122"/>
              </a:rPr>
              <a:t> &lt;= n; </a:t>
            </a:r>
            <a:r>
              <a:rPr lang="en-US" altLang="zh-CN" dirty="0" err="1">
                <a:latin typeface="+mn-lt"/>
                <a:ea typeface="黑体" panose="02010609060101010101" pitchFamily="49" charset="-122"/>
              </a:rPr>
              <a:t>i</a:t>
            </a:r>
            <a:r>
              <a:rPr lang="en-US" altLang="zh-CN" dirty="0">
                <a:latin typeface="+mn-lt"/>
                <a:ea typeface="黑体" panose="02010609060101010101" pitchFamily="49" charset="-122"/>
              </a:rPr>
              <a:t>++ )</a:t>
            </a:r>
          </a:p>
          <a:p>
            <a:pPr eaLnBrk="1" hangingPunct="1">
              <a:defRPr/>
            </a:pPr>
            <a:r>
              <a:rPr lang="en-US" altLang="zh-CN" dirty="0">
                <a:latin typeface="+mn-lt"/>
                <a:ea typeface="黑体" panose="02010609060101010101" pitchFamily="49" charset="-122"/>
              </a:rPr>
              <a:t>           R[</a:t>
            </a:r>
            <a:r>
              <a:rPr lang="en-US" altLang="zh-CN" dirty="0" err="1">
                <a:latin typeface="+mn-lt"/>
                <a:ea typeface="黑体" panose="02010609060101010101" pitchFamily="49" charset="-122"/>
              </a:rPr>
              <a:t>i</a:t>
            </a:r>
            <a:r>
              <a:rPr lang="en-US" altLang="zh-CN" dirty="0">
                <a:latin typeface="+mn-lt"/>
                <a:ea typeface="黑体" panose="02010609060101010101" pitchFamily="49" charset="-122"/>
              </a:rPr>
              <a:t>].count = 1;    //</a:t>
            </a:r>
            <a:r>
              <a:rPr lang="zh-CN" altLang="en-US" dirty="0">
                <a:latin typeface="+mn-lt"/>
                <a:ea typeface="黑体" panose="02010609060101010101" pitchFamily="49" charset="-122"/>
              </a:rPr>
              <a:t>对所有元素的</a:t>
            </a:r>
            <a:r>
              <a:rPr lang="en-US" altLang="zh-CN" dirty="0">
                <a:latin typeface="+mn-lt"/>
                <a:ea typeface="黑体" panose="02010609060101010101" pitchFamily="49" charset="-122"/>
              </a:rPr>
              <a:t>count</a:t>
            </a:r>
            <a:r>
              <a:rPr lang="zh-CN" altLang="en-US" dirty="0">
                <a:latin typeface="+mn-lt"/>
                <a:ea typeface="黑体" panose="02010609060101010101" pitchFamily="49" charset="-122"/>
              </a:rPr>
              <a:t>域置</a:t>
            </a:r>
            <a:r>
              <a:rPr lang="en-US" altLang="zh-CN" dirty="0">
                <a:latin typeface="+mn-lt"/>
                <a:ea typeface="黑体" panose="02010609060101010101" pitchFamily="49" charset="-122"/>
              </a:rPr>
              <a:t>1</a:t>
            </a:r>
            <a:r>
              <a:rPr lang="zh-CN" altLang="en-US" dirty="0">
                <a:latin typeface="+mn-lt"/>
                <a:ea typeface="黑体" panose="02010609060101010101" pitchFamily="49" charset="-122"/>
              </a:rPr>
              <a:t>；         </a:t>
            </a:r>
          </a:p>
        </p:txBody>
      </p:sp>
      <p:sp>
        <p:nvSpPr>
          <p:cNvPr id="9220" name="Rectangle 43">
            <a:extLst>
              <a:ext uri="{FF2B5EF4-FFF2-40B4-BE49-F238E27FC236}">
                <a16:creationId xmlns:a16="http://schemas.microsoft.com/office/drawing/2014/main" id="{E51E010E-3377-470A-B1B6-E29B74E86DCA}"/>
              </a:ext>
            </a:extLst>
          </p:cNvPr>
          <p:cNvSpPr>
            <a:spLocks noChangeArrowheads="1"/>
          </p:cNvSpPr>
          <p:nvPr/>
        </p:nvSpPr>
        <p:spPr bwMode="auto">
          <a:xfrm>
            <a:off x="179512" y="29567"/>
            <a:ext cx="198804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defRPr/>
            </a:pPr>
            <a:r>
              <a:rPr lang="zh-CN" altLang="en-US" sz="2800" dirty="0">
                <a:latin typeface="+mn-lt"/>
                <a:ea typeface="黑体" panose="02010609060101010101" pitchFamily="49" charset="-122"/>
              </a:rPr>
              <a:t>算法设计：</a:t>
            </a:r>
          </a:p>
        </p:txBody>
      </p:sp>
      <p:sp>
        <p:nvSpPr>
          <p:cNvPr id="6" name="Text Box 42">
            <a:extLst>
              <a:ext uri="{FF2B5EF4-FFF2-40B4-BE49-F238E27FC236}">
                <a16:creationId xmlns:a16="http://schemas.microsoft.com/office/drawing/2014/main" id="{0314D921-E4BA-4107-8094-337774F1BC2D}"/>
              </a:ext>
            </a:extLst>
          </p:cNvPr>
          <p:cNvSpPr txBox="1">
            <a:spLocks noChangeArrowheads="1"/>
          </p:cNvSpPr>
          <p:nvPr/>
        </p:nvSpPr>
        <p:spPr bwMode="auto">
          <a:xfrm>
            <a:off x="750888" y="4054420"/>
            <a:ext cx="7061472" cy="3046988"/>
          </a:xfrm>
          <a:prstGeom prst="rect">
            <a:avLst/>
          </a:prstGeom>
          <a:gradFill rotWithShape="1">
            <a:gsLst>
              <a:gs pos="0">
                <a:srgbClr val="99FF99"/>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dirty="0">
                <a:latin typeface="+mn-lt"/>
                <a:ea typeface="黑体" panose="02010609060101010101" pitchFamily="49" charset="-122"/>
              </a:rPr>
              <a:t>     for ( </a:t>
            </a:r>
            <a:r>
              <a:rPr lang="en-US" altLang="zh-CN" dirty="0" err="1">
                <a:latin typeface="+mn-lt"/>
                <a:ea typeface="黑体" panose="02010609060101010101" pitchFamily="49" charset="-122"/>
              </a:rPr>
              <a:t>i</a:t>
            </a:r>
            <a:r>
              <a:rPr lang="en-US" altLang="zh-CN" dirty="0">
                <a:latin typeface="+mn-lt"/>
                <a:ea typeface="黑体" panose="02010609060101010101" pitchFamily="49" charset="-122"/>
              </a:rPr>
              <a:t> = 1; </a:t>
            </a:r>
            <a:r>
              <a:rPr lang="en-US" altLang="zh-CN" dirty="0" err="1">
                <a:latin typeface="+mn-lt"/>
                <a:ea typeface="黑体" panose="02010609060101010101" pitchFamily="49" charset="-122"/>
              </a:rPr>
              <a:t>i</a:t>
            </a:r>
            <a:r>
              <a:rPr lang="en-US" altLang="zh-CN" dirty="0">
                <a:latin typeface="+mn-lt"/>
                <a:ea typeface="黑体" panose="02010609060101010101" pitchFamily="49" charset="-122"/>
              </a:rPr>
              <a:t> &lt;= n; </a:t>
            </a:r>
            <a:r>
              <a:rPr lang="en-US" altLang="zh-CN" dirty="0" err="1">
                <a:latin typeface="+mn-lt"/>
                <a:ea typeface="黑体" panose="02010609060101010101" pitchFamily="49" charset="-122"/>
              </a:rPr>
              <a:t>i</a:t>
            </a:r>
            <a:r>
              <a:rPr lang="en-US" altLang="zh-CN" dirty="0">
                <a:latin typeface="+mn-lt"/>
                <a:ea typeface="黑体" panose="02010609060101010101" pitchFamily="49" charset="-122"/>
              </a:rPr>
              <a:t>++)//</a:t>
            </a:r>
            <a:r>
              <a:rPr lang="zh-CN" altLang="en-US" dirty="0">
                <a:latin typeface="+mn-lt"/>
                <a:ea typeface="黑体" panose="02010609060101010101" pitchFamily="49" charset="-122"/>
              </a:rPr>
              <a:t>交换位置</a:t>
            </a:r>
            <a:endParaRPr lang="en-US" altLang="zh-CN" dirty="0">
              <a:latin typeface="+mn-lt"/>
              <a:ea typeface="黑体" panose="02010609060101010101" pitchFamily="49" charset="-122"/>
            </a:endParaRPr>
          </a:p>
          <a:p>
            <a:pPr eaLnBrk="1" hangingPunct="1">
              <a:defRPr/>
            </a:pPr>
            <a:r>
              <a:rPr lang="en-US" altLang="zh-CN" dirty="0">
                <a:latin typeface="+mn-lt"/>
                <a:ea typeface="黑体" panose="02010609060101010101" pitchFamily="49" charset="-122"/>
              </a:rPr>
              <a:t>         {  j = </a:t>
            </a:r>
            <a:r>
              <a:rPr lang="en-US" altLang="zh-CN" dirty="0" err="1">
                <a:latin typeface="+mn-lt"/>
                <a:ea typeface="黑体" panose="02010609060101010101" pitchFamily="49" charset="-122"/>
              </a:rPr>
              <a:t>i</a:t>
            </a:r>
            <a:r>
              <a:rPr lang="en-US" altLang="zh-CN" dirty="0">
                <a:latin typeface="+mn-lt"/>
                <a:ea typeface="黑体" panose="02010609060101010101" pitchFamily="49" charset="-122"/>
              </a:rPr>
              <a:t>;</a:t>
            </a:r>
          </a:p>
          <a:p>
            <a:pPr eaLnBrk="1" hangingPunct="1">
              <a:defRPr/>
            </a:pPr>
            <a:r>
              <a:rPr lang="en-US" altLang="zh-CN" dirty="0">
                <a:latin typeface="+mn-lt"/>
                <a:ea typeface="黑体" panose="02010609060101010101" pitchFamily="49" charset="-122"/>
              </a:rPr>
              <a:t>             while (R[j].count != </a:t>
            </a:r>
            <a:r>
              <a:rPr lang="en-US" altLang="zh-CN" dirty="0" err="1">
                <a:latin typeface="+mn-lt"/>
                <a:ea typeface="黑体" panose="02010609060101010101" pitchFamily="49" charset="-122"/>
              </a:rPr>
              <a:t>i</a:t>
            </a:r>
            <a:r>
              <a:rPr lang="en-US" altLang="zh-CN" dirty="0">
                <a:latin typeface="+mn-lt"/>
                <a:ea typeface="黑体" panose="02010609060101010101" pitchFamily="49" charset="-122"/>
              </a:rPr>
              <a:t>)</a:t>
            </a:r>
          </a:p>
          <a:p>
            <a:pPr eaLnBrk="1" hangingPunct="1">
              <a:defRPr/>
            </a:pPr>
            <a:r>
              <a:rPr lang="en-US" altLang="zh-CN" dirty="0">
                <a:latin typeface="+mn-lt"/>
                <a:ea typeface="黑体" panose="02010609060101010101" pitchFamily="49" charset="-122"/>
              </a:rPr>
              <a:t>                  j = j+1;</a:t>
            </a:r>
          </a:p>
          <a:p>
            <a:pPr eaLnBrk="1" hangingPunct="1">
              <a:defRPr/>
            </a:pPr>
            <a:r>
              <a:rPr lang="en-US" altLang="zh-CN" dirty="0">
                <a:latin typeface="+mn-lt"/>
                <a:ea typeface="黑体" panose="02010609060101010101" pitchFamily="49" charset="-122"/>
              </a:rPr>
              <a:t>         }</a:t>
            </a:r>
          </a:p>
          <a:p>
            <a:pPr eaLnBrk="1" hangingPunct="1">
              <a:defRPr/>
            </a:pPr>
            <a:r>
              <a:rPr lang="en-US" altLang="zh-CN" dirty="0">
                <a:latin typeface="+mn-lt"/>
                <a:ea typeface="黑体" panose="02010609060101010101" pitchFamily="49" charset="-122"/>
              </a:rPr>
              <a:t>     if ( </a:t>
            </a:r>
            <a:r>
              <a:rPr lang="en-US" altLang="zh-CN" dirty="0" err="1">
                <a:latin typeface="+mn-lt"/>
                <a:ea typeface="黑体" panose="02010609060101010101" pitchFamily="49" charset="-122"/>
              </a:rPr>
              <a:t>i</a:t>
            </a:r>
            <a:r>
              <a:rPr lang="en-US" altLang="zh-CN" dirty="0">
                <a:latin typeface="+mn-lt"/>
                <a:ea typeface="黑体" panose="02010609060101010101" pitchFamily="49" charset="-122"/>
              </a:rPr>
              <a:t> != j)</a:t>
            </a:r>
          </a:p>
          <a:p>
            <a:pPr eaLnBrk="1" hangingPunct="1">
              <a:defRPr/>
            </a:pPr>
            <a:r>
              <a:rPr lang="en-US" altLang="zh-CN" dirty="0">
                <a:latin typeface="+mn-lt"/>
                <a:ea typeface="黑体" panose="02010609060101010101" pitchFamily="49" charset="-122"/>
              </a:rPr>
              <a:t>        { </a:t>
            </a:r>
            <a:r>
              <a:rPr lang="en-US" altLang="zh-CN" dirty="0" err="1">
                <a:latin typeface="+mn-lt"/>
                <a:ea typeface="黑体" panose="02010609060101010101" pitchFamily="49" charset="-122"/>
              </a:rPr>
              <a:t>tmp</a:t>
            </a:r>
            <a:r>
              <a:rPr lang="en-US" altLang="zh-CN" dirty="0">
                <a:latin typeface="+mn-lt"/>
                <a:ea typeface="黑体" panose="02010609060101010101" pitchFamily="49" charset="-122"/>
              </a:rPr>
              <a:t> = R[</a:t>
            </a:r>
            <a:r>
              <a:rPr lang="en-US" altLang="zh-CN" dirty="0" err="1">
                <a:latin typeface="+mn-lt"/>
                <a:ea typeface="黑体" panose="02010609060101010101" pitchFamily="49" charset="-122"/>
              </a:rPr>
              <a:t>i</a:t>
            </a:r>
            <a:r>
              <a:rPr lang="en-US" altLang="zh-CN" dirty="0">
                <a:latin typeface="+mn-lt"/>
                <a:ea typeface="黑体" panose="02010609060101010101" pitchFamily="49" charset="-122"/>
              </a:rPr>
              <a:t>]; </a:t>
            </a:r>
            <a:r>
              <a:rPr lang="en-US" altLang="zh-CN" dirty="0">
                <a:ea typeface="黑体" panose="02010609060101010101" pitchFamily="49" charset="-122"/>
              </a:rPr>
              <a:t>R[</a:t>
            </a:r>
            <a:r>
              <a:rPr lang="en-US" altLang="zh-CN" dirty="0" err="1">
                <a:ea typeface="黑体" panose="02010609060101010101" pitchFamily="49" charset="-122"/>
              </a:rPr>
              <a:t>i</a:t>
            </a:r>
            <a:r>
              <a:rPr lang="en-US" altLang="zh-CN" dirty="0">
                <a:ea typeface="黑体" panose="02010609060101010101" pitchFamily="49" charset="-122"/>
              </a:rPr>
              <a:t>] = </a:t>
            </a:r>
            <a:r>
              <a:rPr lang="en-US" altLang="zh-CN" dirty="0">
                <a:latin typeface="+mn-lt"/>
                <a:ea typeface="黑体" panose="02010609060101010101" pitchFamily="49" charset="-122"/>
              </a:rPr>
              <a:t>R[j];</a:t>
            </a:r>
            <a:r>
              <a:rPr lang="en-US" altLang="zh-CN" dirty="0">
                <a:ea typeface="黑体" panose="02010609060101010101" pitchFamily="49" charset="-122"/>
              </a:rPr>
              <a:t> R[j] = </a:t>
            </a:r>
            <a:r>
              <a:rPr lang="en-US" altLang="zh-CN" dirty="0" err="1">
                <a:ea typeface="黑体" panose="02010609060101010101" pitchFamily="49" charset="-122"/>
              </a:rPr>
              <a:t>tmp</a:t>
            </a:r>
            <a:r>
              <a:rPr lang="en-US" altLang="zh-CN" dirty="0">
                <a:latin typeface="+mn-lt"/>
                <a:ea typeface="黑体" panose="02010609060101010101" pitchFamily="49" charset="-122"/>
              </a:rPr>
              <a:t> ; }</a:t>
            </a:r>
          </a:p>
          <a:p>
            <a:pPr eaLnBrk="1" hangingPunct="1">
              <a:defRPr/>
            </a:pPr>
            <a:r>
              <a:rPr lang="en-US" altLang="zh-CN" dirty="0">
                <a:latin typeface="+mn-lt"/>
                <a:ea typeface="黑体" panose="02010609060101010101" pitchFamily="49" charset="-122"/>
              </a:rPr>
              <a:t>}          </a:t>
            </a:r>
            <a:endParaRPr lang="zh-CN" altLang="en-US" dirty="0">
              <a:latin typeface="+mn-lt"/>
              <a:ea typeface="黑体" panose="02010609060101010101" pitchFamily="49" charset="-122"/>
            </a:endParaRPr>
          </a:p>
        </p:txBody>
      </p:sp>
      <p:sp>
        <p:nvSpPr>
          <p:cNvPr id="2" name="对话气泡: 圆角矩形 1">
            <a:extLst>
              <a:ext uri="{FF2B5EF4-FFF2-40B4-BE49-F238E27FC236}">
                <a16:creationId xmlns:a16="http://schemas.microsoft.com/office/drawing/2014/main" id="{0BBC7E93-A077-4B9E-986A-A2D115BB08E7}"/>
              </a:ext>
            </a:extLst>
          </p:cNvPr>
          <p:cNvSpPr/>
          <p:nvPr/>
        </p:nvSpPr>
        <p:spPr bwMode="auto">
          <a:xfrm>
            <a:off x="7236296" y="2114289"/>
            <a:ext cx="1907704" cy="954671"/>
          </a:xfrm>
          <a:prstGeom prst="wedgeRoundRectCallout">
            <a:avLst>
              <a:gd name="adj1" fmla="val -139700"/>
              <a:gd name="adj2" fmla="val 92803"/>
              <a:gd name="adj3" fmla="val 16667"/>
            </a:avLst>
          </a:prstGeom>
          <a:solidFill>
            <a:srgbClr val="CCFFFF"/>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b="0" i="0" u="none" strike="noStrike" cap="none" normalizeH="0" baseline="0" dirty="0">
                <a:ln>
                  <a:noFill/>
                </a:ln>
                <a:solidFill>
                  <a:srgbClr val="FF0000"/>
                </a:solidFill>
                <a:effectLst/>
                <a:latin typeface="+mn-lt"/>
                <a:ea typeface="黑体" panose="02010609060101010101" pitchFamily="49" charset="-122"/>
              </a:rPr>
              <a:t>比较次数为</a:t>
            </a:r>
            <a:r>
              <a:rPr kumimoji="1" lang="en-US" altLang="zh-CN" b="0" i="0" u="none" strike="noStrike" cap="none" normalizeH="0" baseline="0" dirty="0">
                <a:ln>
                  <a:noFill/>
                </a:ln>
                <a:solidFill>
                  <a:srgbClr val="FF0000"/>
                </a:solidFill>
                <a:effectLst/>
                <a:latin typeface="+mn-lt"/>
                <a:ea typeface="黑体" panose="02010609060101010101" pitchFamily="49" charset="-122"/>
              </a:rPr>
              <a:t>n*(n-1)/2</a:t>
            </a: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20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720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05" grpId="0" animBg="1"/>
      <p:bldP spid="7205" grpId="1" animBg="1"/>
      <p:bldP spid="6" grpId="0" animBg="1"/>
      <p:bldP spid="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8" name="Text Box 6">
            <a:extLst>
              <a:ext uri="{FF2B5EF4-FFF2-40B4-BE49-F238E27FC236}">
                <a16:creationId xmlns:a16="http://schemas.microsoft.com/office/drawing/2014/main" id="{982100DA-E767-4BF7-A015-86963F564266}"/>
              </a:ext>
            </a:extLst>
          </p:cNvPr>
          <p:cNvSpPr txBox="1">
            <a:spLocks noChangeArrowheads="1"/>
          </p:cNvSpPr>
          <p:nvPr/>
        </p:nvSpPr>
        <p:spPr bwMode="auto">
          <a:xfrm>
            <a:off x="274638" y="1412875"/>
            <a:ext cx="8869362" cy="3615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ts val="4000"/>
              </a:lnSpc>
              <a:spcBef>
                <a:spcPct val="0"/>
              </a:spcBef>
            </a:pPr>
            <a:r>
              <a:rPr lang="zh-CN" altLang="en-US" sz="2800" b="0" dirty="0">
                <a:latin typeface="黑体" panose="02010609060101010101" pitchFamily="49" charset="-122"/>
                <a:ea typeface="黑体" panose="02010609060101010101" pitchFamily="49" charset="-122"/>
              </a:rPr>
              <a:t>设文件有</a:t>
            </a:r>
            <a:r>
              <a:rPr lang="en-US" altLang="zh-CN" sz="2800" b="0" dirty="0">
                <a:latin typeface="黑体" panose="02010609060101010101" pitchFamily="49" charset="-122"/>
                <a:ea typeface="黑体" panose="02010609060101010101" pitchFamily="49" charset="-122"/>
              </a:rPr>
              <a:t>n</a:t>
            </a:r>
            <a:r>
              <a:rPr lang="zh-CN" altLang="en-US" sz="2800" b="0" dirty="0">
                <a:latin typeface="黑体" panose="02010609060101010101" pitchFamily="49" charset="-122"/>
                <a:ea typeface="黑体" panose="02010609060101010101" pitchFamily="49" charset="-122"/>
              </a:rPr>
              <a:t>个记录，则外循环：</a:t>
            </a:r>
          </a:p>
          <a:p>
            <a:pPr eaLnBrk="1" hangingPunct="1">
              <a:lnSpc>
                <a:spcPts val="4000"/>
              </a:lnSpc>
              <a:spcBef>
                <a:spcPct val="0"/>
              </a:spcBef>
            </a:pPr>
            <a:r>
              <a:rPr lang="en-US" altLang="zh-CN" sz="2800" b="0" dirty="0">
                <a:latin typeface="黑体" panose="02010609060101010101" pitchFamily="49" charset="-122"/>
                <a:ea typeface="黑体" panose="02010609060101010101" pitchFamily="49" charset="-122"/>
              </a:rPr>
              <a:t>   </a:t>
            </a:r>
            <a:r>
              <a:rPr lang="en-US" altLang="zh-CN" sz="2800" b="0" dirty="0" err="1">
                <a:latin typeface="黑体" panose="02010609060101010101" pitchFamily="49" charset="-122"/>
                <a:ea typeface="黑体" panose="02010609060101010101" pitchFamily="49" charset="-122"/>
              </a:rPr>
              <a:t>i</a:t>
            </a:r>
            <a:r>
              <a:rPr lang="en-US" altLang="zh-CN" sz="2800" b="0" dirty="0">
                <a:latin typeface="黑体" panose="02010609060101010101" pitchFamily="49" charset="-122"/>
                <a:ea typeface="黑体" panose="02010609060101010101" pitchFamily="49" charset="-122"/>
              </a:rPr>
              <a:t>=1</a:t>
            </a:r>
            <a:r>
              <a:rPr lang="zh-CN" altLang="en-US" sz="2800" b="0" dirty="0">
                <a:latin typeface="黑体" panose="02010609060101010101" pitchFamily="49" charset="-122"/>
                <a:ea typeface="黑体" panose="02010609060101010101" pitchFamily="49" charset="-122"/>
              </a:rPr>
              <a:t>时，内循环要做</a:t>
            </a:r>
            <a:r>
              <a:rPr lang="en-US" altLang="zh-CN" sz="2800" b="0" dirty="0">
                <a:latin typeface="黑体" panose="02010609060101010101" pitchFamily="49" charset="-122"/>
                <a:ea typeface="黑体" panose="02010609060101010101" pitchFamily="49" charset="-122"/>
              </a:rPr>
              <a:t>n-1</a:t>
            </a:r>
            <a:r>
              <a:rPr lang="zh-CN" altLang="en-US" sz="2800" b="0" dirty="0">
                <a:latin typeface="黑体" panose="02010609060101010101" pitchFamily="49" charset="-122"/>
                <a:ea typeface="黑体" panose="02010609060101010101" pitchFamily="49" charset="-122"/>
              </a:rPr>
              <a:t>次比较；</a:t>
            </a:r>
          </a:p>
          <a:p>
            <a:pPr eaLnBrk="1" hangingPunct="1">
              <a:lnSpc>
                <a:spcPts val="4000"/>
              </a:lnSpc>
              <a:spcBef>
                <a:spcPct val="0"/>
              </a:spcBef>
            </a:pPr>
            <a:r>
              <a:rPr lang="en-US" altLang="zh-CN" sz="2800" b="0" dirty="0">
                <a:latin typeface="黑体" panose="02010609060101010101" pitchFamily="49" charset="-122"/>
                <a:ea typeface="黑体" panose="02010609060101010101" pitchFamily="49" charset="-122"/>
              </a:rPr>
              <a:t>   </a:t>
            </a:r>
            <a:r>
              <a:rPr lang="en-US" altLang="zh-CN" sz="2800" b="0" dirty="0" err="1">
                <a:latin typeface="黑体" panose="02010609060101010101" pitchFamily="49" charset="-122"/>
                <a:ea typeface="黑体" panose="02010609060101010101" pitchFamily="49" charset="-122"/>
              </a:rPr>
              <a:t>i</a:t>
            </a:r>
            <a:r>
              <a:rPr lang="en-US" altLang="zh-CN" sz="2800" b="0" dirty="0">
                <a:latin typeface="黑体" panose="02010609060101010101" pitchFamily="49" charset="-122"/>
                <a:ea typeface="黑体" panose="02010609060101010101" pitchFamily="49" charset="-122"/>
              </a:rPr>
              <a:t>=2</a:t>
            </a:r>
            <a:r>
              <a:rPr lang="zh-CN" altLang="en-US" sz="2800" b="0" dirty="0">
                <a:latin typeface="黑体" panose="02010609060101010101" pitchFamily="49" charset="-122"/>
                <a:ea typeface="黑体" panose="02010609060101010101" pitchFamily="49" charset="-122"/>
              </a:rPr>
              <a:t>时，内循环要做</a:t>
            </a:r>
            <a:r>
              <a:rPr lang="en-US" altLang="zh-CN" sz="2800" b="0" dirty="0">
                <a:latin typeface="黑体" panose="02010609060101010101" pitchFamily="49" charset="-122"/>
                <a:ea typeface="黑体" panose="02010609060101010101" pitchFamily="49" charset="-122"/>
              </a:rPr>
              <a:t>n-2</a:t>
            </a:r>
            <a:r>
              <a:rPr lang="zh-CN" altLang="en-US" sz="2800" b="0" dirty="0">
                <a:latin typeface="黑体" panose="02010609060101010101" pitchFamily="49" charset="-122"/>
                <a:ea typeface="黑体" panose="02010609060101010101" pitchFamily="49" charset="-122"/>
              </a:rPr>
              <a:t>次比较；</a:t>
            </a:r>
          </a:p>
          <a:p>
            <a:pPr eaLnBrk="1" hangingPunct="1">
              <a:lnSpc>
                <a:spcPts val="4000"/>
              </a:lnSpc>
              <a:spcBef>
                <a:spcPct val="0"/>
              </a:spcBef>
            </a:pPr>
            <a:r>
              <a:rPr lang="en-US" altLang="zh-CN" sz="2800" b="0" dirty="0">
                <a:latin typeface="黑体" panose="02010609060101010101" pitchFamily="49" charset="-122"/>
                <a:ea typeface="黑体" panose="02010609060101010101" pitchFamily="49" charset="-122"/>
              </a:rPr>
              <a:t>   …</a:t>
            </a:r>
          </a:p>
          <a:p>
            <a:pPr eaLnBrk="1" hangingPunct="1">
              <a:lnSpc>
                <a:spcPts val="4000"/>
              </a:lnSpc>
              <a:spcBef>
                <a:spcPct val="0"/>
              </a:spcBef>
            </a:pPr>
            <a:r>
              <a:rPr lang="en-US" altLang="zh-CN" sz="2800" b="0" dirty="0">
                <a:latin typeface="黑体" panose="02010609060101010101" pitchFamily="49" charset="-122"/>
                <a:ea typeface="黑体" panose="02010609060101010101" pitchFamily="49" charset="-122"/>
              </a:rPr>
              <a:t>   </a:t>
            </a:r>
            <a:r>
              <a:rPr lang="en-US" altLang="zh-CN" sz="2800" b="0" dirty="0" err="1">
                <a:latin typeface="黑体" panose="02010609060101010101" pitchFamily="49" charset="-122"/>
                <a:ea typeface="黑体" panose="02010609060101010101" pitchFamily="49" charset="-122"/>
              </a:rPr>
              <a:t>i</a:t>
            </a:r>
            <a:r>
              <a:rPr lang="en-US" altLang="zh-CN" sz="2800" b="0" dirty="0">
                <a:latin typeface="黑体" panose="02010609060101010101" pitchFamily="49" charset="-122"/>
                <a:ea typeface="黑体" panose="02010609060101010101" pitchFamily="49" charset="-122"/>
              </a:rPr>
              <a:t>=n-1</a:t>
            </a:r>
            <a:r>
              <a:rPr lang="zh-CN" altLang="en-US" sz="2800" b="0" dirty="0">
                <a:latin typeface="黑体" panose="02010609060101010101" pitchFamily="49" charset="-122"/>
                <a:ea typeface="黑体" panose="02010609060101010101" pitchFamily="49" charset="-122"/>
              </a:rPr>
              <a:t>时，内循环要做</a:t>
            </a:r>
            <a:r>
              <a:rPr lang="en-US" altLang="zh-CN" sz="2800" b="0" dirty="0">
                <a:latin typeface="黑体" panose="02010609060101010101" pitchFamily="49" charset="-122"/>
                <a:ea typeface="黑体" panose="02010609060101010101" pitchFamily="49" charset="-122"/>
              </a:rPr>
              <a:t>1</a:t>
            </a:r>
            <a:r>
              <a:rPr lang="zh-CN" altLang="en-US" sz="2800" b="0" dirty="0">
                <a:latin typeface="黑体" panose="02010609060101010101" pitchFamily="49" charset="-122"/>
                <a:ea typeface="黑体" panose="02010609060101010101" pitchFamily="49" charset="-122"/>
              </a:rPr>
              <a:t>次比较；</a:t>
            </a:r>
          </a:p>
          <a:p>
            <a:pPr eaLnBrk="1" hangingPunct="1">
              <a:lnSpc>
                <a:spcPts val="4000"/>
              </a:lnSpc>
              <a:spcBef>
                <a:spcPct val="0"/>
              </a:spcBef>
            </a:pPr>
            <a:r>
              <a:rPr lang="zh-CN" altLang="en-US" sz="2800" b="0" dirty="0">
                <a:latin typeface="黑体" panose="02010609060101010101" pitchFamily="49" charset="-122"/>
                <a:ea typeface="黑体" panose="02010609060101010101" pitchFamily="49" charset="-122"/>
              </a:rPr>
              <a:t>总的比较次数为</a:t>
            </a:r>
            <a:r>
              <a:rPr lang="en-US" altLang="zh-CN" sz="2800" b="0" dirty="0">
                <a:latin typeface="黑体" panose="02010609060101010101" pitchFamily="49" charset="-122"/>
                <a:ea typeface="黑体" panose="02010609060101010101" pitchFamily="49" charset="-122"/>
              </a:rPr>
              <a:t>(n-1)+(n-2)+…+1=n(n-1)/2</a:t>
            </a:r>
          </a:p>
          <a:p>
            <a:pPr eaLnBrk="1" hangingPunct="1">
              <a:lnSpc>
                <a:spcPts val="4000"/>
              </a:lnSpc>
              <a:spcBef>
                <a:spcPct val="0"/>
              </a:spcBef>
            </a:pPr>
            <a:endParaRPr lang="en-US" altLang="zh-CN" sz="2800" b="0" dirty="0">
              <a:latin typeface="黑体" panose="02010609060101010101" pitchFamily="49" charset="-122"/>
              <a:ea typeface="黑体" panose="02010609060101010101" pitchFamily="49" charset="-122"/>
            </a:endParaRPr>
          </a:p>
        </p:txBody>
      </p:sp>
      <p:sp>
        <p:nvSpPr>
          <p:cNvPr id="223240" name="Rectangle 8">
            <a:extLst>
              <a:ext uri="{FF2B5EF4-FFF2-40B4-BE49-F238E27FC236}">
                <a16:creationId xmlns:a16="http://schemas.microsoft.com/office/drawing/2014/main" id="{C0FB1A77-6041-4346-9E2E-03F0AF5A3CB0}"/>
              </a:ext>
            </a:extLst>
          </p:cNvPr>
          <p:cNvSpPr>
            <a:spLocks noChangeArrowheads="1"/>
          </p:cNvSpPr>
          <p:nvPr/>
        </p:nvSpPr>
        <p:spPr bwMode="auto">
          <a:xfrm>
            <a:off x="179512" y="5355213"/>
            <a:ext cx="8854847" cy="954107"/>
          </a:xfrm>
          <a:prstGeom prst="rect">
            <a:avLst/>
          </a:prstGeom>
          <a:gradFill rotWithShape="1">
            <a:gsLst>
              <a:gs pos="0">
                <a:srgbClr val="CCCCFF"/>
              </a:gs>
              <a:gs pos="50000">
                <a:schemeClr val="bg1"/>
              </a:gs>
              <a:gs pos="100000">
                <a:srgbClr val="CCCCFF"/>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defRPr/>
            </a:pPr>
            <a:r>
              <a:rPr lang="en-US" altLang="zh-CN" sz="2800" dirty="0">
                <a:solidFill>
                  <a:srgbClr val="0033CC"/>
                </a:solidFill>
                <a:latin typeface="黑体" panose="02010609060101010101" pitchFamily="49" charset="-122"/>
                <a:ea typeface="黑体" panose="02010609060101010101" pitchFamily="49" charset="-122"/>
              </a:rPr>
              <a:t>    </a:t>
            </a:r>
            <a:r>
              <a:rPr lang="zh-CN" altLang="en-US" sz="2800" dirty="0">
                <a:solidFill>
                  <a:srgbClr val="0033CC"/>
                </a:solidFill>
                <a:latin typeface="黑体" panose="02010609060101010101" pitchFamily="49" charset="-122"/>
                <a:ea typeface="黑体" panose="02010609060101010101" pitchFamily="49" charset="-122"/>
              </a:rPr>
              <a:t>所以，算法所需时间为</a:t>
            </a:r>
            <a:r>
              <a:rPr lang="en-US" altLang="zh-CN" sz="2800" dirty="0">
                <a:solidFill>
                  <a:srgbClr val="0033CC"/>
                </a:solidFill>
                <a:latin typeface="黑体" panose="02010609060101010101" pitchFamily="49" charset="-122"/>
                <a:ea typeface="黑体" panose="02010609060101010101" pitchFamily="49" charset="-122"/>
              </a:rPr>
              <a:t>O(n</a:t>
            </a:r>
            <a:r>
              <a:rPr lang="en-US" altLang="zh-CN" sz="2800" baseline="30000" dirty="0">
                <a:solidFill>
                  <a:srgbClr val="0033CC"/>
                </a:solidFill>
                <a:latin typeface="黑体" panose="02010609060101010101" pitchFamily="49" charset="-122"/>
                <a:ea typeface="黑体" panose="02010609060101010101" pitchFamily="49" charset="-122"/>
              </a:rPr>
              <a:t>2</a:t>
            </a:r>
            <a:r>
              <a:rPr lang="en-US" altLang="zh-CN" sz="2800" dirty="0">
                <a:solidFill>
                  <a:srgbClr val="0033CC"/>
                </a:solidFill>
                <a:latin typeface="黑体" panose="02010609060101010101" pitchFamily="49" charset="-122"/>
                <a:ea typeface="黑体" panose="02010609060101010101" pitchFamily="49" charset="-122"/>
              </a:rPr>
              <a:t>)</a:t>
            </a:r>
            <a:r>
              <a:rPr lang="zh-CN" altLang="en-US" sz="2800" dirty="0">
                <a:solidFill>
                  <a:srgbClr val="0033CC"/>
                </a:solidFill>
                <a:latin typeface="黑体" panose="02010609060101010101" pitchFamily="49" charset="-122"/>
                <a:ea typeface="黑体" panose="02010609060101010101" pitchFamily="49" charset="-122"/>
              </a:rPr>
              <a:t>，由于算法简单，当</a:t>
            </a:r>
            <a:r>
              <a:rPr lang="en-US" altLang="zh-CN" sz="2800" dirty="0">
                <a:solidFill>
                  <a:srgbClr val="0033CC"/>
                </a:solidFill>
                <a:latin typeface="黑体" panose="02010609060101010101" pitchFamily="49" charset="-122"/>
                <a:ea typeface="黑体" panose="02010609060101010101" pitchFamily="49" charset="-122"/>
              </a:rPr>
              <a:t>n</a:t>
            </a:r>
            <a:r>
              <a:rPr lang="zh-CN" altLang="en-US" sz="2800" dirty="0">
                <a:solidFill>
                  <a:srgbClr val="0033CC"/>
                </a:solidFill>
                <a:latin typeface="黑体" panose="02010609060101010101" pitchFamily="49" charset="-122"/>
                <a:ea typeface="黑体" panose="02010609060101010101" pitchFamily="49" charset="-122"/>
              </a:rPr>
              <a:t>较小时，可采用本算法。</a:t>
            </a:r>
          </a:p>
        </p:txBody>
      </p:sp>
      <p:sp>
        <p:nvSpPr>
          <p:cNvPr id="5" name="矩形 4">
            <a:extLst>
              <a:ext uri="{FF2B5EF4-FFF2-40B4-BE49-F238E27FC236}">
                <a16:creationId xmlns:a16="http://schemas.microsoft.com/office/drawing/2014/main" id="{FF2FEF01-476C-4F9F-84D4-9251F88A1FD0}"/>
              </a:ext>
            </a:extLst>
          </p:cNvPr>
          <p:cNvSpPr/>
          <p:nvPr/>
        </p:nvSpPr>
        <p:spPr bwMode="auto">
          <a:xfrm>
            <a:off x="227807" y="477956"/>
            <a:ext cx="8665368" cy="718796"/>
          </a:xfrm>
          <a:prstGeom prst="rect">
            <a:avLst/>
          </a:prstGeom>
          <a:no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1" hangingPunct="1"/>
            <a:r>
              <a:rPr lang="en-US" altLang="zh-CN" sz="3200" dirty="0">
                <a:solidFill>
                  <a:srgbClr val="FF0000"/>
                </a:solidFill>
                <a:latin typeface="黑体" panose="02010609060101010101" pitchFamily="49" charset="-122"/>
                <a:ea typeface="黑体" panose="02010609060101010101" pitchFamily="49" charset="-122"/>
              </a:rPr>
              <a:t>2.</a:t>
            </a:r>
            <a:r>
              <a:rPr lang="zh-CN" altLang="en-US" sz="3200" dirty="0">
                <a:solidFill>
                  <a:srgbClr val="FF0000"/>
                </a:solidFill>
                <a:latin typeface="黑体" panose="02010609060101010101" pitchFamily="49" charset="-122"/>
                <a:ea typeface="黑体" panose="02010609060101010101" pitchFamily="49" charset="-122"/>
              </a:rPr>
              <a:t>算法性能分析：</a:t>
            </a:r>
            <a:endParaRPr kumimoji="1" lang="zh-CN" altLang="en-US" sz="3200" b="1" i="0" u="none" strike="noStrike" cap="none" normalizeH="0" baseline="0" dirty="0">
              <a:ln>
                <a:noFill/>
              </a:ln>
              <a:solidFill>
                <a:srgbClr val="FF0000"/>
              </a:solidFill>
              <a:effectLst/>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32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32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238" grpId="0"/>
      <p:bldP spid="22324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8" name="Text Box 6">
            <a:extLst>
              <a:ext uri="{FF2B5EF4-FFF2-40B4-BE49-F238E27FC236}">
                <a16:creationId xmlns:a16="http://schemas.microsoft.com/office/drawing/2014/main" id="{982100DA-E767-4BF7-A015-86963F564266}"/>
              </a:ext>
            </a:extLst>
          </p:cNvPr>
          <p:cNvSpPr txBox="1">
            <a:spLocks noChangeArrowheads="1"/>
          </p:cNvSpPr>
          <p:nvPr/>
        </p:nvSpPr>
        <p:spPr bwMode="auto">
          <a:xfrm>
            <a:off x="280912" y="764704"/>
            <a:ext cx="8665368" cy="13031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50000"/>
              </a:lnSpc>
              <a:spcBef>
                <a:spcPct val="0"/>
              </a:spcBef>
            </a:pPr>
            <a:r>
              <a:rPr lang="zh-CN" altLang="en-US" sz="2800" b="0" dirty="0">
                <a:latin typeface="+mn-lt"/>
                <a:ea typeface="黑体" panose="02010609060101010101" pitchFamily="49" charset="-122"/>
              </a:rPr>
              <a:t>        由于</a:t>
            </a:r>
            <a:r>
              <a:rPr lang="en-US" altLang="zh-CN" sz="2800" b="0" dirty="0">
                <a:latin typeface="+mn-lt"/>
                <a:ea typeface="黑体" panose="02010609060101010101" pitchFamily="49" charset="-122"/>
              </a:rPr>
              <a:t>R[</a:t>
            </a:r>
            <a:r>
              <a:rPr lang="en-US" altLang="zh-CN" sz="2800" b="0" dirty="0" err="1">
                <a:latin typeface="+mn-lt"/>
                <a:ea typeface="黑体" panose="02010609060101010101" pitchFamily="49" charset="-122"/>
              </a:rPr>
              <a:t>i</a:t>
            </a:r>
            <a:r>
              <a:rPr lang="en-US" altLang="zh-CN" sz="2800" b="0" dirty="0">
                <a:latin typeface="+mn-lt"/>
                <a:ea typeface="黑体" panose="02010609060101010101" pitchFamily="49" charset="-122"/>
              </a:rPr>
              <a:t>]</a:t>
            </a:r>
            <a:r>
              <a:rPr lang="zh-CN" altLang="en-US" sz="2800" b="0" dirty="0">
                <a:latin typeface="+mn-lt"/>
                <a:ea typeface="黑体" panose="02010609060101010101" pitchFamily="49" charset="-122"/>
              </a:rPr>
              <a:t>和</a:t>
            </a:r>
            <a:r>
              <a:rPr lang="en-US" altLang="zh-CN" sz="2800" b="0" dirty="0">
                <a:latin typeface="+mn-lt"/>
                <a:ea typeface="黑体" panose="02010609060101010101" pitchFamily="49" charset="-122"/>
              </a:rPr>
              <a:t>R[j]</a:t>
            </a:r>
            <a:r>
              <a:rPr lang="zh-CN" altLang="en-US" sz="2800" b="0" dirty="0">
                <a:latin typeface="+mn-lt"/>
                <a:ea typeface="黑体" panose="02010609060101010101" pitchFamily="49" charset="-122"/>
              </a:rPr>
              <a:t>相比（</a:t>
            </a:r>
            <a:r>
              <a:rPr lang="en-US" altLang="zh-CN" sz="2800" b="0" dirty="0" err="1">
                <a:latin typeface="+mn-lt"/>
                <a:ea typeface="黑体" panose="02010609060101010101" pitchFamily="49" charset="-122"/>
              </a:rPr>
              <a:t>i</a:t>
            </a:r>
            <a:r>
              <a:rPr lang="en-US" altLang="zh-CN" sz="2800" b="0" dirty="0">
                <a:latin typeface="+mn-lt"/>
                <a:ea typeface="黑体" panose="02010609060101010101" pitchFamily="49" charset="-122"/>
              </a:rPr>
              <a:t>&lt;j</a:t>
            </a:r>
            <a:r>
              <a:rPr lang="zh-CN" altLang="en-US" sz="2800" b="0" dirty="0">
                <a:latin typeface="+mn-lt"/>
                <a:ea typeface="黑体" panose="02010609060101010101" pitchFamily="49" charset="-122"/>
              </a:rPr>
              <a:t>），当</a:t>
            </a:r>
            <a:r>
              <a:rPr lang="en-US" altLang="zh-CN" sz="2800" b="0" dirty="0">
                <a:latin typeface="+mn-lt"/>
                <a:ea typeface="黑体" panose="02010609060101010101" pitchFamily="49" charset="-122"/>
              </a:rPr>
              <a:t>R[</a:t>
            </a:r>
            <a:r>
              <a:rPr lang="en-US" altLang="zh-CN" sz="2800" b="0" dirty="0" err="1">
                <a:latin typeface="+mn-lt"/>
                <a:ea typeface="黑体" panose="02010609060101010101" pitchFamily="49" charset="-122"/>
              </a:rPr>
              <a:t>i</a:t>
            </a:r>
            <a:r>
              <a:rPr lang="en-US" altLang="zh-CN" sz="2800" b="0" dirty="0">
                <a:latin typeface="+mn-lt"/>
                <a:ea typeface="黑体" panose="02010609060101010101" pitchFamily="49" charset="-122"/>
              </a:rPr>
              <a:t>]</a:t>
            </a:r>
            <a:r>
              <a:rPr lang="zh-CN" altLang="en-US" sz="2800" b="0" dirty="0">
                <a:latin typeface="+mn-lt"/>
                <a:ea typeface="黑体" panose="02010609060101010101" pitchFamily="49" charset="-122"/>
              </a:rPr>
              <a:t>和</a:t>
            </a:r>
            <a:r>
              <a:rPr lang="en-US" altLang="zh-CN" sz="2800" b="0" dirty="0">
                <a:latin typeface="+mn-lt"/>
                <a:ea typeface="黑体" panose="02010609060101010101" pitchFamily="49" charset="-122"/>
              </a:rPr>
              <a:t>R[j]</a:t>
            </a:r>
            <a:r>
              <a:rPr lang="zh-CN" altLang="en-US" sz="2800" b="0" dirty="0">
                <a:latin typeface="+mn-lt"/>
                <a:ea typeface="黑体" panose="02010609060101010101" pitchFamily="49" charset="-122"/>
              </a:rPr>
              <a:t>相等时，根据条件</a:t>
            </a:r>
            <a:r>
              <a:rPr lang="en-US" altLang="zh-CN" sz="2800" b="0" dirty="0">
                <a:latin typeface="+mn-lt"/>
                <a:ea typeface="黑体" panose="02010609060101010101" pitchFamily="49" charset="-122"/>
              </a:rPr>
              <a:t>if</a:t>
            </a:r>
            <a:r>
              <a:rPr lang="zh-CN" altLang="en-US" sz="2800" b="0" dirty="0">
                <a:latin typeface="+mn-lt"/>
                <a:ea typeface="黑体" panose="02010609060101010101" pitchFamily="49" charset="-122"/>
              </a:rPr>
              <a:t>（</a:t>
            </a:r>
            <a:r>
              <a:rPr lang="en-US" altLang="zh-CN" sz="2800" b="0" dirty="0">
                <a:latin typeface="+mn-lt"/>
                <a:ea typeface="黑体" panose="02010609060101010101" pitchFamily="49" charset="-122"/>
              </a:rPr>
              <a:t>R[</a:t>
            </a:r>
            <a:r>
              <a:rPr lang="en-US" altLang="zh-CN" sz="2800" b="0" dirty="0" err="1">
                <a:latin typeface="+mn-lt"/>
                <a:ea typeface="黑体" panose="02010609060101010101" pitchFamily="49" charset="-122"/>
              </a:rPr>
              <a:t>i</a:t>
            </a:r>
            <a:r>
              <a:rPr lang="en-US" altLang="zh-CN" sz="2800" b="0" dirty="0">
                <a:latin typeface="+mn-lt"/>
                <a:ea typeface="黑体" panose="02010609060101010101" pitchFamily="49" charset="-122"/>
              </a:rPr>
              <a:t>].key&lt;R[j].key</a:t>
            </a:r>
            <a:r>
              <a:rPr lang="zh-CN" altLang="en-US" sz="2800" b="0" dirty="0">
                <a:latin typeface="+mn-lt"/>
                <a:ea typeface="黑体" panose="02010609060101010101" pitchFamily="49" charset="-122"/>
              </a:rPr>
              <a:t>）时，对</a:t>
            </a:r>
            <a:r>
              <a:rPr lang="en-US" altLang="zh-CN" sz="2800" b="0" dirty="0">
                <a:latin typeface="+mn-lt"/>
                <a:ea typeface="黑体" panose="02010609060101010101" pitchFamily="49" charset="-122"/>
              </a:rPr>
              <a:t>R[j].count</a:t>
            </a:r>
            <a:r>
              <a:rPr lang="zh-CN" altLang="en-US" sz="2800" b="0" dirty="0">
                <a:latin typeface="+mn-lt"/>
                <a:ea typeface="黑体" panose="02010609060101010101" pitchFamily="49" charset="-122"/>
              </a:rPr>
              <a:t>增加</a:t>
            </a:r>
            <a:r>
              <a:rPr lang="en-US" altLang="zh-CN" sz="2800" b="0" dirty="0">
                <a:latin typeface="+mn-lt"/>
                <a:ea typeface="黑体" panose="02010609060101010101" pitchFamily="49" charset="-122"/>
              </a:rPr>
              <a:t>1</a:t>
            </a:r>
            <a:r>
              <a:rPr lang="zh-CN" altLang="en-US" sz="2800" b="0" dirty="0">
                <a:latin typeface="+mn-lt"/>
                <a:ea typeface="黑体" panose="02010609060101010101" pitchFamily="49" charset="-122"/>
              </a:rPr>
              <a:t>。</a:t>
            </a:r>
            <a:endParaRPr lang="en-US" altLang="zh-CN" sz="2800" b="0" dirty="0">
              <a:latin typeface="+mn-lt"/>
              <a:ea typeface="黑体" panose="02010609060101010101" pitchFamily="49" charset="-122"/>
            </a:endParaRPr>
          </a:p>
        </p:txBody>
      </p:sp>
      <p:sp>
        <p:nvSpPr>
          <p:cNvPr id="223240" name="Rectangle 8">
            <a:extLst>
              <a:ext uri="{FF2B5EF4-FFF2-40B4-BE49-F238E27FC236}">
                <a16:creationId xmlns:a16="http://schemas.microsoft.com/office/drawing/2014/main" id="{C0FB1A77-6041-4346-9E2E-03F0AF5A3CB0}"/>
              </a:ext>
            </a:extLst>
          </p:cNvPr>
          <p:cNvSpPr>
            <a:spLocks noChangeArrowheads="1"/>
          </p:cNvSpPr>
          <p:nvPr/>
        </p:nvSpPr>
        <p:spPr bwMode="auto">
          <a:xfrm>
            <a:off x="191753" y="5858108"/>
            <a:ext cx="8760494" cy="523220"/>
          </a:xfrm>
          <a:prstGeom prst="rect">
            <a:avLst/>
          </a:prstGeom>
          <a:gradFill rotWithShape="1">
            <a:gsLst>
              <a:gs pos="0">
                <a:srgbClr val="CCCCFF"/>
              </a:gs>
              <a:gs pos="50000">
                <a:schemeClr val="bg1"/>
              </a:gs>
              <a:gs pos="100000">
                <a:srgbClr val="CCCCFF"/>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defRPr/>
            </a:pPr>
            <a:r>
              <a:rPr lang="en-US" altLang="zh-CN" sz="2800" dirty="0">
                <a:solidFill>
                  <a:srgbClr val="0033CC"/>
                </a:solidFill>
                <a:latin typeface="黑体" panose="02010609060101010101" pitchFamily="49" charset="-122"/>
                <a:ea typeface="黑体" panose="02010609060101010101" pitchFamily="49" charset="-122"/>
              </a:rPr>
              <a:t>    </a:t>
            </a:r>
            <a:r>
              <a:rPr lang="zh-CN" altLang="en-US" sz="2800" dirty="0">
                <a:solidFill>
                  <a:srgbClr val="0033CC"/>
                </a:solidFill>
                <a:latin typeface="黑体" panose="02010609060101010101" pitchFamily="49" charset="-122"/>
                <a:ea typeface="黑体" panose="02010609060101010101" pitchFamily="49" charset="-122"/>
              </a:rPr>
              <a:t>因此，计数排序为</a:t>
            </a:r>
            <a:r>
              <a:rPr lang="zh-CN" altLang="en-US" sz="2800" dirty="0">
                <a:solidFill>
                  <a:srgbClr val="FF0000"/>
                </a:solidFill>
                <a:latin typeface="黑体" panose="02010609060101010101" pitchFamily="49" charset="-122"/>
                <a:ea typeface="黑体" panose="02010609060101010101" pitchFamily="49" charset="-122"/>
              </a:rPr>
              <a:t>稳定的</a:t>
            </a:r>
            <a:r>
              <a:rPr lang="zh-CN" altLang="en-US" sz="2800" dirty="0">
                <a:solidFill>
                  <a:srgbClr val="0033CC"/>
                </a:solidFill>
                <a:latin typeface="黑体" panose="02010609060101010101" pitchFamily="49" charset="-122"/>
                <a:ea typeface="黑体" panose="02010609060101010101" pitchFamily="49" charset="-122"/>
              </a:rPr>
              <a:t>排序算法。</a:t>
            </a:r>
          </a:p>
        </p:txBody>
      </p:sp>
      <p:sp>
        <p:nvSpPr>
          <p:cNvPr id="5" name="矩形 4">
            <a:extLst>
              <a:ext uri="{FF2B5EF4-FFF2-40B4-BE49-F238E27FC236}">
                <a16:creationId xmlns:a16="http://schemas.microsoft.com/office/drawing/2014/main" id="{2A49A129-2A1B-4C7A-A7D2-98CC7F459229}"/>
              </a:ext>
            </a:extLst>
          </p:cNvPr>
          <p:cNvSpPr/>
          <p:nvPr/>
        </p:nvSpPr>
        <p:spPr bwMode="auto">
          <a:xfrm>
            <a:off x="179512" y="332656"/>
            <a:ext cx="8665368" cy="718796"/>
          </a:xfrm>
          <a:prstGeom prst="rect">
            <a:avLst/>
          </a:prstGeom>
          <a:no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1" hangingPunct="1"/>
            <a:r>
              <a:rPr lang="en-US" altLang="zh-CN" sz="3200" dirty="0">
                <a:solidFill>
                  <a:srgbClr val="FF0000"/>
                </a:solidFill>
                <a:latin typeface="黑体" panose="02010609060101010101" pitchFamily="49" charset="-122"/>
                <a:ea typeface="黑体" panose="02010609060101010101" pitchFamily="49" charset="-122"/>
              </a:rPr>
              <a:t>3.</a:t>
            </a:r>
            <a:r>
              <a:rPr lang="zh-CN" altLang="en-US" sz="3200" dirty="0">
                <a:solidFill>
                  <a:srgbClr val="FF0000"/>
                </a:solidFill>
                <a:latin typeface="黑体" panose="02010609060101010101" pitchFamily="49" charset="-122"/>
                <a:ea typeface="黑体" panose="02010609060101010101" pitchFamily="49" charset="-122"/>
              </a:rPr>
              <a:t>算法稳定性分析：</a:t>
            </a:r>
            <a:endParaRPr kumimoji="1" lang="zh-CN" altLang="en-US" sz="3200" b="1" i="0" u="none" strike="noStrike" cap="none" normalizeH="0" baseline="0" dirty="0">
              <a:ln>
                <a:noFill/>
              </a:ln>
              <a:solidFill>
                <a:srgbClr val="FF0000"/>
              </a:solidFill>
              <a:effectLst/>
            </a:endParaRPr>
          </a:p>
        </p:txBody>
      </p:sp>
      <p:sp>
        <p:nvSpPr>
          <p:cNvPr id="2" name="矩形 1">
            <a:extLst>
              <a:ext uri="{FF2B5EF4-FFF2-40B4-BE49-F238E27FC236}">
                <a16:creationId xmlns:a16="http://schemas.microsoft.com/office/drawing/2014/main" id="{35A76AA8-425F-4F8F-8FE5-2128FB7DCE71}"/>
              </a:ext>
            </a:extLst>
          </p:cNvPr>
          <p:cNvSpPr/>
          <p:nvPr/>
        </p:nvSpPr>
        <p:spPr>
          <a:xfrm>
            <a:off x="323528" y="2132856"/>
            <a:ext cx="4172937" cy="461665"/>
          </a:xfrm>
          <a:prstGeom prst="rect">
            <a:avLst/>
          </a:prstGeom>
        </p:spPr>
        <p:txBody>
          <a:bodyPr wrap="none">
            <a:spAutoFit/>
          </a:bodyPr>
          <a:lstStyle/>
          <a:p>
            <a:r>
              <a:rPr lang="zh-CN" altLang="en-US" b="0" dirty="0">
                <a:ea typeface="黑体" panose="02010609060101010101" pitchFamily="49" charset="-122"/>
              </a:rPr>
              <a:t>例  给定关键字</a:t>
            </a:r>
            <a:r>
              <a:rPr lang="en-US" altLang="zh-CN" b="0" dirty="0">
                <a:ea typeface="黑体" panose="02010609060101010101" pitchFamily="49" charset="-122"/>
              </a:rPr>
              <a:t>{4</a:t>
            </a:r>
            <a:r>
              <a:rPr lang="zh-CN" altLang="en-US" b="0" dirty="0">
                <a:ea typeface="黑体" panose="02010609060101010101" pitchFamily="49" charset="-122"/>
              </a:rPr>
              <a:t>，</a:t>
            </a:r>
            <a:r>
              <a:rPr lang="en-US" altLang="zh-CN" b="0" dirty="0">
                <a:ea typeface="黑体" panose="02010609060101010101" pitchFamily="49" charset="-122"/>
              </a:rPr>
              <a:t>3</a:t>
            </a:r>
            <a:r>
              <a:rPr lang="zh-CN" altLang="en-US" b="0" dirty="0">
                <a:ea typeface="黑体" panose="02010609060101010101" pitchFamily="49" charset="-122"/>
              </a:rPr>
              <a:t>，</a:t>
            </a:r>
            <a:r>
              <a:rPr lang="en-US" altLang="zh-CN" b="0" dirty="0">
                <a:ea typeface="黑体" panose="02010609060101010101" pitchFamily="49" charset="-122"/>
              </a:rPr>
              <a:t>5</a:t>
            </a:r>
            <a:r>
              <a:rPr lang="zh-CN" altLang="en-US" b="0" dirty="0">
                <a:ea typeface="黑体" panose="02010609060101010101" pitchFamily="49" charset="-122"/>
              </a:rPr>
              <a:t>，</a:t>
            </a:r>
            <a:r>
              <a:rPr lang="en-US" altLang="zh-CN" b="0" dirty="0">
                <a:ea typeface="黑体" panose="02010609060101010101" pitchFamily="49" charset="-122"/>
              </a:rPr>
              <a:t>03}</a:t>
            </a:r>
            <a:endParaRPr lang="zh-CN" altLang="en-US" dirty="0"/>
          </a:p>
        </p:txBody>
      </p:sp>
      <p:sp>
        <p:nvSpPr>
          <p:cNvPr id="3" name="矩形 2">
            <a:extLst>
              <a:ext uri="{FF2B5EF4-FFF2-40B4-BE49-F238E27FC236}">
                <a16:creationId xmlns:a16="http://schemas.microsoft.com/office/drawing/2014/main" id="{3019ACF9-1743-4618-9030-3085E51C51B6}"/>
              </a:ext>
            </a:extLst>
          </p:cNvPr>
          <p:cNvSpPr/>
          <p:nvPr/>
        </p:nvSpPr>
        <p:spPr>
          <a:xfrm>
            <a:off x="3419872" y="2666529"/>
            <a:ext cx="1877437" cy="461665"/>
          </a:xfrm>
          <a:prstGeom prst="rect">
            <a:avLst/>
          </a:prstGeom>
        </p:spPr>
        <p:txBody>
          <a:bodyPr wrap="none">
            <a:spAutoFit/>
          </a:bodyPr>
          <a:lstStyle/>
          <a:p>
            <a:r>
              <a:rPr lang="en-US" altLang="zh-CN" b="0" dirty="0">
                <a:ea typeface="黑体" panose="02010609060101010101" pitchFamily="49" charset="-122"/>
              </a:rPr>
              <a:t>4</a:t>
            </a:r>
            <a:r>
              <a:rPr lang="zh-CN" altLang="en-US" b="0" dirty="0">
                <a:ea typeface="黑体" panose="02010609060101010101" pitchFamily="49" charset="-122"/>
              </a:rPr>
              <a:t>，</a:t>
            </a:r>
            <a:r>
              <a:rPr lang="en-US" altLang="zh-CN" b="0" dirty="0">
                <a:ea typeface="黑体" panose="02010609060101010101" pitchFamily="49" charset="-122"/>
              </a:rPr>
              <a:t>3</a:t>
            </a:r>
            <a:r>
              <a:rPr lang="zh-CN" altLang="en-US" b="0" dirty="0">
                <a:ea typeface="黑体" panose="02010609060101010101" pitchFamily="49" charset="-122"/>
              </a:rPr>
              <a:t>，</a:t>
            </a:r>
            <a:r>
              <a:rPr lang="en-US" altLang="zh-CN" b="0" dirty="0">
                <a:ea typeface="黑体" panose="02010609060101010101" pitchFamily="49" charset="-122"/>
              </a:rPr>
              <a:t>5</a:t>
            </a:r>
            <a:r>
              <a:rPr lang="zh-CN" altLang="en-US" b="0" dirty="0">
                <a:ea typeface="黑体" panose="02010609060101010101" pitchFamily="49" charset="-122"/>
              </a:rPr>
              <a:t>，</a:t>
            </a:r>
            <a:r>
              <a:rPr lang="en-US" altLang="zh-CN" b="0" dirty="0">
                <a:ea typeface="黑体" panose="02010609060101010101" pitchFamily="49" charset="-122"/>
              </a:rPr>
              <a:t>03</a:t>
            </a:r>
            <a:endParaRPr lang="zh-CN" altLang="en-US" dirty="0"/>
          </a:p>
        </p:txBody>
      </p:sp>
      <p:sp>
        <p:nvSpPr>
          <p:cNvPr id="8" name="矩形 7">
            <a:extLst>
              <a:ext uri="{FF2B5EF4-FFF2-40B4-BE49-F238E27FC236}">
                <a16:creationId xmlns:a16="http://schemas.microsoft.com/office/drawing/2014/main" id="{CE9C7D80-4650-4936-A0F8-8A2169CC723C}"/>
              </a:ext>
            </a:extLst>
          </p:cNvPr>
          <p:cNvSpPr/>
          <p:nvPr/>
        </p:nvSpPr>
        <p:spPr>
          <a:xfrm>
            <a:off x="755576" y="2666529"/>
            <a:ext cx="2467342" cy="461665"/>
          </a:xfrm>
          <a:prstGeom prst="rect">
            <a:avLst/>
          </a:prstGeom>
        </p:spPr>
        <p:txBody>
          <a:bodyPr wrap="none">
            <a:spAutoFit/>
          </a:bodyPr>
          <a:lstStyle/>
          <a:p>
            <a:r>
              <a:rPr lang="en-US" altLang="zh-CN" b="0" dirty="0">
                <a:ea typeface="黑体" panose="02010609060101010101" pitchFamily="49" charset="-122"/>
              </a:rPr>
              <a:t>(1) </a:t>
            </a:r>
            <a:r>
              <a:rPr lang="zh-CN" altLang="en-US" b="0" dirty="0">
                <a:ea typeface="黑体" panose="02010609060101010101" pitchFamily="49" charset="-122"/>
              </a:rPr>
              <a:t>计数过程为：</a:t>
            </a:r>
            <a:endParaRPr lang="zh-CN" altLang="en-US" dirty="0"/>
          </a:p>
        </p:txBody>
      </p:sp>
      <p:sp>
        <p:nvSpPr>
          <p:cNvPr id="9" name="矩形 8">
            <a:extLst>
              <a:ext uri="{FF2B5EF4-FFF2-40B4-BE49-F238E27FC236}">
                <a16:creationId xmlns:a16="http://schemas.microsoft.com/office/drawing/2014/main" id="{890AB593-475A-4643-8872-4E40D772F49B}"/>
              </a:ext>
            </a:extLst>
          </p:cNvPr>
          <p:cNvSpPr/>
          <p:nvPr/>
        </p:nvSpPr>
        <p:spPr>
          <a:xfrm>
            <a:off x="1115616" y="3170585"/>
            <a:ext cx="4320480" cy="461665"/>
          </a:xfrm>
          <a:prstGeom prst="rect">
            <a:avLst/>
          </a:prstGeom>
        </p:spPr>
        <p:txBody>
          <a:bodyPr wrap="square">
            <a:spAutoFit/>
          </a:bodyPr>
          <a:lstStyle/>
          <a:p>
            <a:r>
              <a:rPr lang="en-US" altLang="zh-CN" b="0" dirty="0">
                <a:ea typeface="黑体" panose="02010609060101010101" pitchFamily="49" charset="-122"/>
              </a:rPr>
              <a:t>count</a:t>
            </a:r>
            <a:r>
              <a:rPr lang="zh-CN" altLang="en-US" b="0" dirty="0">
                <a:ea typeface="黑体" panose="02010609060101010101" pitchFamily="49" charset="-122"/>
              </a:rPr>
              <a:t>域值为：      </a:t>
            </a:r>
            <a:r>
              <a:rPr lang="en-US" altLang="zh-CN" b="0" dirty="0">
                <a:ea typeface="黑体" panose="02010609060101010101" pitchFamily="49" charset="-122"/>
              </a:rPr>
              <a:t>1    1    1     1 </a:t>
            </a:r>
            <a:endParaRPr lang="zh-CN" altLang="en-US" dirty="0"/>
          </a:p>
        </p:txBody>
      </p:sp>
      <p:sp>
        <p:nvSpPr>
          <p:cNvPr id="10" name="矩形 9">
            <a:extLst>
              <a:ext uri="{FF2B5EF4-FFF2-40B4-BE49-F238E27FC236}">
                <a16:creationId xmlns:a16="http://schemas.microsoft.com/office/drawing/2014/main" id="{EA9FFD23-5648-4725-904F-7EA5DD5DA151}"/>
              </a:ext>
            </a:extLst>
          </p:cNvPr>
          <p:cNvSpPr/>
          <p:nvPr/>
        </p:nvSpPr>
        <p:spPr>
          <a:xfrm>
            <a:off x="1115616" y="3632266"/>
            <a:ext cx="4752528" cy="461665"/>
          </a:xfrm>
          <a:prstGeom prst="rect">
            <a:avLst/>
          </a:prstGeom>
        </p:spPr>
        <p:txBody>
          <a:bodyPr wrap="square">
            <a:spAutoFit/>
          </a:bodyPr>
          <a:lstStyle/>
          <a:p>
            <a:r>
              <a:rPr lang="en-US" altLang="zh-CN" b="0" dirty="0">
                <a:ea typeface="黑体" panose="02010609060101010101" pitchFamily="49" charset="-122"/>
              </a:rPr>
              <a:t>count</a:t>
            </a:r>
            <a:r>
              <a:rPr lang="zh-CN" altLang="en-US" b="0" dirty="0">
                <a:ea typeface="黑体" panose="02010609060101010101" pitchFamily="49" charset="-122"/>
              </a:rPr>
              <a:t>域值为：      </a:t>
            </a:r>
            <a:r>
              <a:rPr lang="en-US" altLang="zh-CN" b="0" dirty="0">
                <a:solidFill>
                  <a:srgbClr val="FF0000"/>
                </a:solidFill>
                <a:ea typeface="黑体" panose="02010609060101010101" pitchFamily="49" charset="-122"/>
              </a:rPr>
              <a:t>2</a:t>
            </a:r>
            <a:r>
              <a:rPr lang="en-US" altLang="zh-CN" b="0" dirty="0">
                <a:ea typeface="黑体" panose="02010609060101010101" pitchFamily="49" charset="-122"/>
              </a:rPr>
              <a:t>    2    1     3</a:t>
            </a:r>
            <a:endParaRPr lang="zh-CN" altLang="en-US" dirty="0"/>
          </a:p>
        </p:txBody>
      </p:sp>
      <p:sp>
        <p:nvSpPr>
          <p:cNvPr id="11" name="矩形 10">
            <a:extLst>
              <a:ext uri="{FF2B5EF4-FFF2-40B4-BE49-F238E27FC236}">
                <a16:creationId xmlns:a16="http://schemas.microsoft.com/office/drawing/2014/main" id="{B0F2E887-4D69-47B7-916A-931E50C34AAD}"/>
              </a:ext>
            </a:extLst>
          </p:cNvPr>
          <p:cNvSpPr/>
          <p:nvPr/>
        </p:nvSpPr>
        <p:spPr>
          <a:xfrm>
            <a:off x="1119420" y="4093931"/>
            <a:ext cx="5252780" cy="461665"/>
          </a:xfrm>
          <a:prstGeom prst="rect">
            <a:avLst/>
          </a:prstGeom>
        </p:spPr>
        <p:txBody>
          <a:bodyPr wrap="square">
            <a:spAutoFit/>
          </a:bodyPr>
          <a:lstStyle/>
          <a:p>
            <a:r>
              <a:rPr lang="en-US" altLang="zh-CN" b="0" dirty="0">
                <a:ea typeface="黑体" panose="02010609060101010101" pitchFamily="49" charset="-122"/>
              </a:rPr>
              <a:t>count</a:t>
            </a:r>
            <a:r>
              <a:rPr lang="zh-CN" altLang="en-US" b="0" dirty="0">
                <a:ea typeface="黑体" panose="02010609060101010101" pitchFamily="49" charset="-122"/>
              </a:rPr>
              <a:t>域值为：      </a:t>
            </a:r>
            <a:r>
              <a:rPr lang="en-US" altLang="zh-CN" b="0" dirty="0">
                <a:solidFill>
                  <a:srgbClr val="FF0000"/>
                </a:solidFill>
                <a:ea typeface="黑体" panose="02010609060101010101" pitchFamily="49" charset="-122"/>
              </a:rPr>
              <a:t>2</a:t>
            </a:r>
            <a:r>
              <a:rPr lang="en-US" altLang="zh-CN" b="0" dirty="0">
                <a:ea typeface="黑体" panose="02010609060101010101" pitchFamily="49" charset="-122"/>
              </a:rPr>
              <a:t>    </a:t>
            </a:r>
            <a:r>
              <a:rPr lang="en-US" altLang="zh-CN" b="0" dirty="0">
                <a:solidFill>
                  <a:srgbClr val="FF0000"/>
                </a:solidFill>
                <a:ea typeface="黑体" panose="02010609060101010101" pitchFamily="49" charset="-122"/>
              </a:rPr>
              <a:t>3 </a:t>
            </a:r>
            <a:r>
              <a:rPr lang="en-US" altLang="zh-CN" b="0" dirty="0">
                <a:ea typeface="黑体" panose="02010609060101010101" pitchFamily="49" charset="-122"/>
              </a:rPr>
              <a:t>   1     3  </a:t>
            </a:r>
            <a:endParaRPr lang="zh-CN" altLang="en-US" dirty="0"/>
          </a:p>
        </p:txBody>
      </p:sp>
      <p:sp>
        <p:nvSpPr>
          <p:cNvPr id="12" name="矩形 11">
            <a:extLst>
              <a:ext uri="{FF2B5EF4-FFF2-40B4-BE49-F238E27FC236}">
                <a16:creationId xmlns:a16="http://schemas.microsoft.com/office/drawing/2014/main" id="{AF3A79D9-DD4A-4EB6-9179-67640DD062EB}"/>
              </a:ext>
            </a:extLst>
          </p:cNvPr>
          <p:cNvSpPr/>
          <p:nvPr/>
        </p:nvSpPr>
        <p:spPr>
          <a:xfrm>
            <a:off x="1117969" y="4555596"/>
            <a:ext cx="4606159" cy="461665"/>
          </a:xfrm>
          <a:prstGeom prst="rect">
            <a:avLst/>
          </a:prstGeom>
        </p:spPr>
        <p:txBody>
          <a:bodyPr wrap="square">
            <a:spAutoFit/>
          </a:bodyPr>
          <a:lstStyle/>
          <a:p>
            <a:r>
              <a:rPr lang="en-US" altLang="zh-CN" b="0" dirty="0">
                <a:ea typeface="黑体" panose="02010609060101010101" pitchFamily="49" charset="-122"/>
              </a:rPr>
              <a:t>count</a:t>
            </a:r>
            <a:r>
              <a:rPr lang="zh-CN" altLang="en-US" b="0" dirty="0">
                <a:ea typeface="黑体" panose="02010609060101010101" pitchFamily="49" charset="-122"/>
              </a:rPr>
              <a:t>域值为：      </a:t>
            </a:r>
            <a:r>
              <a:rPr lang="en-US" altLang="zh-CN" b="0" dirty="0">
                <a:solidFill>
                  <a:srgbClr val="FF0000"/>
                </a:solidFill>
                <a:ea typeface="黑体" panose="02010609060101010101" pitchFamily="49" charset="-122"/>
              </a:rPr>
              <a:t>2</a:t>
            </a:r>
            <a:r>
              <a:rPr lang="en-US" altLang="zh-CN" b="0" dirty="0">
                <a:ea typeface="黑体" panose="02010609060101010101" pitchFamily="49" charset="-122"/>
              </a:rPr>
              <a:t>    </a:t>
            </a:r>
            <a:r>
              <a:rPr lang="en-US" altLang="zh-CN" b="0" dirty="0">
                <a:solidFill>
                  <a:srgbClr val="FF0000"/>
                </a:solidFill>
                <a:ea typeface="黑体" panose="02010609060101010101" pitchFamily="49" charset="-122"/>
              </a:rPr>
              <a:t>3 </a:t>
            </a:r>
            <a:r>
              <a:rPr lang="en-US" altLang="zh-CN" b="0" dirty="0">
                <a:ea typeface="黑体" panose="02010609060101010101" pitchFamily="49" charset="-122"/>
              </a:rPr>
              <a:t>   </a:t>
            </a:r>
            <a:r>
              <a:rPr lang="en-US" altLang="zh-CN" b="0" dirty="0">
                <a:solidFill>
                  <a:srgbClr val="FF0000"/>
                </a:solidFill>
                <a:ea typeface="黑体" panose="02010609060101010101" pitchFamily="49" charset="-122"/>
              </a:rPr>
              <a:t>1</a:t>
            </a:r>
            <a:r>
              <a:rPr lang="en-US" altLang="zh-CN" b="0" dirty="0">
                <a:ea typeface="黑体" panose="02010609060101010101" pitchFamily="49" charset="-122"/>
              </a:rPr>
              <a:t>     4</a:t>
            </a:r>
            <a:endParaRPr lang="zh-CN" altLang="en-US" dirty="0"/>
          </a:p>
        </p:txBody>
      </p:sp>
      <p:sp>
        <p:nvSpPr>
          <p:cNvPr id="13" name="矩形 12">
            <a:extLst>
              <a:ext uri="{FF2B5EF4-FFF2-40B4-BE49-F238E27FC236}">
                <a16:creationId xmlns:a16="http://schemas.microsoft.com/office/drawing/2014/main" id="{C0B1969C-5710-4494-A544-D2EA1E5B007F}"/>
              </a:ext>
            </a:extLst>
          </p:cNvPr>
          <p:cNvSpPr/>
          <p:nvPr/>
        </p:nvSpPr>
        <p:spPr>
          <a:xfrm>
            <a:off x="755576" y="5229200"/>
            <a:ext cx="2467342" cy="461665"/>
          </a:xfrm>
          <a:prstGeom prst="rect">
            <a:avLst/>
          </a:prstGeom>
        </p:spPr>
        <p:txBody>
          <a:bodyPr wrap="none">
            <a:spAutoFit/>
          </a:bodyPr>
          <a:lstStyle/>
          <a:p>
            <a:r>
              <a:rPr lang="en-US" altLang="zh-CN" b="0" dirty="0">
                <a:ea typeface="黑体" panose="02010609060101010101" pitchFamily="49" charset="-122"/>
              </a:rPr>
              <a:t>(2) </a:t>
            </a:r>
            <a:r>
              <a:rPr lang="zh-CN" altLang="en-US" b="0" dirty="0">
                <a:ea typeface="黑体" panose="02010609060101010101" pitchFamily="49" charset="-122"/>
              </a:rPr>
              <a:t>交换数据后：</a:t>
            </a:r>
            <a:endParaRPr lang="zh-CN" altLang="en-US" dirty="0"/>
          </a:p>
        </p:txBody>
      </p:sp>
      <p:sp>
        <p:nvSpPr>
          <p:cNvPr id="14" name="矩形 13">
            <a:extLst>
              <a:ext uri="{FF2B5EF4-FFF2-40B4-BE49-F238E27FC236}">
                <a16:creationId xmlns:a16="http://schemas.microsoft.com/office/drawing/2014/main" id="{777FA412-6A3D-4140-8742-4BEAD4AED5DC}"/>
              </a:ext>
            </a:extLst>
          </p:cNvPr>
          <p:cNvSpPr/>
          <p:nvPr/>
        </p:nvSpPr>
        <p:spPr>
          <a:xfrm>
            <a:off x="3486651" y="5186809"/>
            <a:ext cx="1877437" cy="461665"/>
          </a:xfrm>
          <a:prstGeom prst="rect">
            <a:avLst/>
          </a:prstGeom>
        </p:spPr>
        <p:txBody>
          <a:bodyPr wrap="none">
            <a:spAutoFit/>
          </a:bodyPr>
          <a:lstStyle/>
          <a:p>
            <a:r>
              <a:rPr lang="en-US" altLang="zh-CN" b="0" dirty="0">
                <a:ea typeface="黑体" panose="02010609060101010101" pitchFamily="49" charset="-122"/>
              </a:rPr>
              <a:t>5</a:t>
            </a:r>
            <a:r>
              <a:rPr lang="zh-CN" altLang="en-US" b="0" dirty="0">
                <a:ea typeface="黑体" panose="02010609060101010101" pitchFamily="49" charset="-122"/>
              </a:rPr>
              <a:t>，</a:t>
            </a:r>
            <a:r>
              <a:rPr lang="en-US" altLang="zh-CN" b="0" dirty="0">
                <a:ea typeface="黑体" panose="02010609060101010101" pitchFamily="49" charset="-122"/>
              </a:rPr>
              <a:t>4</a:t>
            </a:r>
            <a:r>
              <a:rPr lang="zh-CN" altLang="en-US" b="0" dirty="0">
                <a:ea typeface="黑体" panose="02010609060101010101" pitchFamily="49" charset="-122"/>
              </a:rPr>
              <a:t>，</a:t>
            </a:r>
            <a:r>
              <a:rPr lang="en-US" altLang="zh-CN" b="0" dirty="0">
                <a:ea typeface="黑体" panose="02010609060101010101" pitchFamily="49" charset="-122"/>
              </a:rPr>
              <a:t>3</a:t>
            </a:r>
            <a:r>
              <a:rPr lang="zh-CN" altLang="en-US" b="0" dirty="0">
                <a:ea typeface="黑体" panose="02010609060101010101" pitchFamily="49" charset="-122"/>
              </a:rPr>
              <a:t>，</a:t>
            </a:r>
            <a:r>
              <a:rPr lang="en-US" altLang="zh-CN" b="0" dirty="0">
                <a:ea typeface="黑体" panose="02010609060101010101" pitchFamily="49" charset="-122"/>
              </a:rPr>
              <a:t>03</a:t>
            </a:r>
            <a:endParaRPr lang="zh-CN" altLang="en-US" dirty="0"/>
          </a:p>
        </p:txBody>
      </p:sp>
    </p:spTree>
    <p:extLst>
      <p:ext uri="{BB962C8B-B14F-4D97-AF65-F5344CB8AC3E}">
        <p14:creationId xmlns:p14="http://schemas.microsoft.com/office/powerpoint/2010/main" val="3578071974"/>
      </p:ext>
    </p:extLst>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32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232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238" grpId="0"/>
      <p:bldP spid="223240" grpId="0" animBg="1"/>
      <p:bldP spid="2" grpId="0"/>
      <p:bldP spid="3" grpId="0"/>
      <p:bldP spid="8" grpId="0"/>
      <p:bldP spid="9" grpId="0"/>
      <p:bldP spid="10" grpId="0"/>
      <p:bldP spid="11" grpId="0"/>
      <p:bldP spid="12" grpId="0"/>
      <p:bldP spid="13" grpId="0"/>
      <p:bldP spid="1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40">
            <a:extLst>
              <a:ext uri="{FF2B5EF4-FFF2-40B4-BE49-F238E27FC236}">
                <a16:creationId xmlns:a16="http://schemas.microsoft.com/office/drawing/2014/main" id="{49D55B4B-5597-40D1-9994-2DFAC485BC2C}"/>
              </a:ext>
            </a:extLst>
          </p:cNvPr>
          <p:cNvSpPr>
            <a:spLocks noChangeArrowheads="1"/>
          </p:cNvSpPr>
          <p:nvPr/>
        </p:nvSpPr>
        <p:spPr bwMode="auto">
          <a:xfrm>
            <a:off x="238156" y="1564382"/>
            <a:ext cx="8763000" cy="2936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zh-CN" altLang="en-US" sz="2800" dirty="0">
                <a:latin typeface="+mn-lt"/>
                <a:ea typeface="黑体" pitchFamily="49" charset="-122"/>
              </a:rPr>
              <a:t>假设在排序过程中，记录序列</a:t>
            </a:r>
            <a:r>
              <a:rPr lang="en-US" altLang="zh-CN" sz="2800" dirty="0">
                <a:latin typeface="+mn-lt"/>
                <a:ea typeface="黑体" pitchFamily="49" charset="-122"/>
              </a:rPr>
              <a:t>R[1..n]</a:t>
            </a:r>
            <a:r>
              <a:rPr lang="zh-CN" altLang="en-US" sz="2800" dirty="0">
                <a:latin typeface="+mn-lt"/>
                <a:ea typeface="黑体" pitchFamily="49" charset="-122"/>
              </a:rPr>
              <a:t>的状态为：</a:t>
            </a:r>
          </a:p>
          <a:p>
            <a:pPr>
              <a:spcBef>
                <a:spcPct val="0"/>
              </a:spcBef>
            </a:pPr>
            <a:r>
              <a:rPr lang="zh-CN" altLang="en-US" sz="2800" b="0" dirty="0">
                <a:latin typeface="+mn-lt"/>
                <a:ea typeface="黑体" pitchFamily="49" charset="-122"/>
              </a:rPr>
              <a:t>                                                               </a:t>
            </a:r>
          </a:p>
          <a:p>
            <a:pPr>
              <a:spcBef>
                <a:spcPct val="0"/>
              </a:spcBef>
            </a:pPr>
            <a:endParaRPr lang="zh-CN" altLang="en-US" sz="2800" b="0" dirty="0">
              <a:latin typeface="+mn-lt"/>
              <a:ea typeface="黑体" pitchFamily="49" charset="-122"/>
            </a:endParaRPr>
          </a:p>
          <a:p>
            <a:pPr>
              <a:lnSpc>
                <a:spcPct val="120000"/>
              </a:lnSpc>
              <a:spcBef>
                <a:spcPct val="0"/>
              </a:spcBef>
            </a:pPr>
            <a:r>
              <a:rPr lang="zh-CN" altLang="en-US" sz="2800" dirty="0">
                <a:latin typeface="+mn-lt"/>
                <a:ea typeface="黑体" pitchFamily="49" charset="-122"/>
              </a:rPr>
              <a:t>        则一趟插入排序的基本思想为：将记录</a:t>
            </a:r>
            <a:r>
              <a:rPr lang="en-US" altLang="zh-CN" sz="2800" dirty="0">
                <a:latin typeface="+mn-lt"/>
                <a:ea typeface="黑体" pitchFamily="49" charset="-122"/>
              </a:rPr>
              <a:t>R[</a:t>
            </a:r>
            <a:r>
              <a:rPr lang="en-US" altLang="zh-CN" sz="2800" dirty="0" err="1">
                <a:latin typeface="+mn-lt"/>
                <a:ea typeface="黑体" pitchFamily="49" charset="-122"/>
              </a:rPr>
              <a:t>i</a:t>
            </a:r>
            <a:r>
              <a:rPr lang="en-US" altLang="zh-CN" sz="2800" dirty="0">
                <a:latin typeface="+mn-lt"/>
                <a:ea typeface="黑体" pitchFamily="49" charset="-122"/>
              </a:rPr>
              <a:t>]</a:t>
            </a:r>
            <a:r>
              <a:rPr lang="zh-CN" altLang="en-US" sz="2800" dirty="0">
                <a:latin typeface="+mn-lt"/>
                <a:ea typeface="黑体" pitchFamily="49" charset="-122"/>
              </a:rPr>
              <a:t>插入到有序子序列</a:t>
            </a:r>
            <a:r>
              <a:rPr lang="en-US" altLang="zh-CN" sz="2800" dirty="0">
                <a:latin typeface="+mn-lt"/>
                <a:ea typeface="黑体" pitchFamily="49" charset="-122"/>
              </a:rPr>
              <a:t>R[1..i-1]</a:t>
            </a:r>
            <a:r>
              <a:rPr lang="zh-CN" altLang="en-US" sz="2800" dirty="0">
                <a:latin typeface="+mn-lt"/>
                <a:ea typeface="黑体" pitchFamily="49" charset="-122"/>
              </a:rPr>
              <a:t>中，使记录的有序序列从</a:t>
            </a:r>
            <a:r>
              <a:rPr lang="en-US" altLang="zh-CN" sz="2800" dirty="0">
                <a:latin typeface="+mn-lt"/>
                <a:ea typeface="黑体" pitchFamily="49" charset="-122"/>
              </a:rPr>
              <a:t>R[1..i-1]</a:t>
            </a:r>
            <a:r>
              <a:rPr lang="zh-CN" altLang="en-US" sz="2800" dirty="0">
                <a:latin typeface="+mn-lt"/>
                <a:ea typeface="黑体" pitchFamily="49" charset="-122"/>
              </a:rPr>
              <a:t>变为</a:t>
            </a:r>
            <a:r>
              <a:rPr lang="en-US" altLang="zh-CN" sz="2800" dirty="0">
                <a:latin typeface="+mn-lt"/>
                <a:ea typeface="黑体" pitchFamily="49" charset="-122"/>
              </a:rPr>
              <a:t>R[1..i]</a:t>
            </a:r>
            <a:r>
              <a:rPr lang="zh-CN" altLang="en-US" sz="2800" dirty="0">
                <a:latin typeface="+mn-lt"/>
                <a:ea typeface="黑体" pitchFamily="49" charset="-122"/>
              </a:rPr>
              <a:t>。</a:t>
            </a:r>
          </a:p>
        </p:txBody>
      </p:sp>
      <p:sp>
        <p:nvSpPr>
          <p:cNvPr id="8234" name="Text Box 42">
            <a:extLst>
              <a:ext uri="{FF2B5EF4-FFF2-40B4-BE49-F238E27FC236}">
                <a16:creationId xmlns:a16="http://schemas.microsoft.com/office/drawing/2014/main" id="{122BF972-B789-4A2F-9BAC-2411D6068F8C}"/>
              </a:ext>
            </a:extLst>
          </p:cNvPr>
          <p:cNvSpPr txBox="1">
            <a:spLocks noChangeArrowheads="1"/>
          </p:cNvSpPr>
          <p:nvPr/>
        </p:nvSpPr>
        <p:spPr bwMode="auto">
          <a:xfrm>
            <a:off x="860459" y="4429132"/>
            <a:ext cx="849788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zh-CN" altLang="en-US" sz="2800" dirty="0">
                <a:latin typeface="+mn-lt"/>
                <a:ea typeface="黑体" pitchFamily="49" charset="-122"/>
              </a:rPr>
              <a:t>显然，完成这个“插入”需分三步进行：</a:t>
            </a:r>
          </a:p>
        </p:txBody>
      </p:sp>
      <p:sp>
        <p:nvSpPr>
          <p:cNvPr id="8235" name="Rectangle 43">
            <a:extLst>
              <a:ext uri="{FF2B5EF4-FFF2-40B4-BE49-F238E27FC236}">
                <a16:creationId xmlns:a16="http://schemas.microsoft.com/office/drawing/2014/main" id="{C45964B5-01F6-4006-A9E8-59F16E24BCFE}"/>
              </a:ext>
            </a:extLst>
          </p:cNvPr>
          <p:cNvSpPr>
            <a:spLocks noChangeArrowheads="1"/>
          </p:cNvSpPr>
          <p:nvPr/>
        </p:nvSpPr>
        <p:spPr bwMode="auto">
          <a:xfrm>
            <a:off x="825502" y="5033985"/>
            <a:ext cx="8175654" cy="1200329"/>
          </a:xfrm>
          <a:prstGeom prst="rect">
            <a:avLst/>
          </a:prstGeom>
          <a:gradFill rotWithShape="1">
            <a:gsLst>
              <a:gs pos="0">
                <a:srgbClr val="99FF99"/>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400" dirty="0">
                <a:latin typeface="+mn-lt"/>
                <a:ea typeface="黑体" pitchFamily="49" charset="-122"/>
              </a:rPr>
              <a:t>1</a:t>
            </a:r>
            <a:r>
              <a:rPr lang="zh-CN" altLang="en-US" sz="2400" dirty="0">
                <a:latin typeface="+mn-lt"/>
                <a:ea typeface="黑体" pitchFamily="49" charset="-122"/>
              </a:rPr>
              <a:t>．查找</a:t>
            </a:r>
            <a:r>
              <a:rPr lang="en-US" altLang="zh-CN" sz="2400" dirty="0">
                <a:latin typeface="+mn-lt"/>
                <a:ea typeface="黑体" pitchFamily="49" charset="-122"/>
              </a:rPr>
              <a:t>R[</a:t>
            </a:r>
            <a:r>
              <a:rPr lang="en-US" altLang="zh-CN" sz="2400" dirty="0" err="1">
                <a:latin typeface="+mn-lt"/>
                <a:ea typeface="黑体" pitchFamily="49" charset="-122"/>
              </a:rPr>
              <a:t>i</a:t>
            </a:r>
            <a:r>
              <a:rPr lang="en-US" altLang="zh-CN" sz="2400" dirty="0">
                <a:latin typeface="+mn-lt"/>
                <a:ea typeface="黑体" pitchFamily="49" charset="-122"/>
              </a:rPr>
              <a:t>]</a:t>
            </a:r>
            <a:r>
              <a:rPr lang="zh-CN" altLang="en-US" sz="2400" dirty="0">
                <a:latin typeface="+mn-lt"/>
                <a:ea typeface="黑体" pitchFamily="49" charset="-122"/>
              </a:rPr>
              <a:t>的插入位置</a:t>
            </a:r>
            <a:r>
              <a:rPr lang="en-US" altLang="zh-CN" sz="2400" dirty="0">
                <a:latin typeface="+mn-lt"/>
                <a:ea typeface="黑体" pitchFamily="49" charset="-122"/>
              </a:rPr>
              <a:t>j+1</a:t>
            </a:r>
            <a:r>
              <a:rPr lang="zh-CN" altLang="en-US" sz="2400" dirty="0">
                <a:latin typeface="+mn-lt"/>
                <a:ea typeface="黑体" pitchFamily="49" charset="-122"/>
              </a:rPr>
              <a:t>；</a:t>
            </a:r>
          </a:p>
          <a:p>
            <a:pPr eaLnBrk="1" hangingPunct="1">
              <a:spcBef>
                <a:spcPct val="0"/>
              </a:spcBef>
            </a:pPr>
            <a:endParaRPr lang="zh-CN" altLang="en-US" sz="2400" dirty="0">
              <a:latin typeface="+mn-lt"/>
              <a:ea typeface="黑体" pitchFamily="49" charset="-122"/>
            </a:endParaRPr>
          </a:p>
          <a:p>
            <a:pPr eaLnBrk="1" hangingPunct="1">
              <a:spcBef>
                <a:spcPct val="0"/>
              </a:spcBef>
            </a:pPr>
            <a:endParaRPr lang="en-US" altLang="zh-CN" sz="2400" dirty="0">
              <a:latin typeface="+mn-lt"/>
              <a:ea typeface="黑体" pitchFamily="49" charset="-122"/>
            </a:endParaRPr>
          </a:p>
        </p:txBody>
      </p:sp>
      <p:sp>
        <p:nvSpPr>
          <p:cNvPr id="8236" name="Rectangle 44">
            <a:extLst>
              <a:ext uri="{FF2B5EF4-FFF2-40B4-BE49-F238E27FC236}">
                <a16:creationId xmlns:a16="http://schemas.microsoft.com/office/drawing/2014/main" id="{C0A6AD77-9227-44EF-94B2-D5B2AC5CAF77}"/>
              </a:ext>
            </a:extLst>
          </p:cNvPr>
          <p:cNvSpPr>
            <a:spLocks noChangeArrowheads="1"/>
          </p:cNvSpPr>
          <p:nvPr/>
        </p:nvSpPr>
        <p:spPr bwMode="auto">
          <a:xfrm>
            <a:off x="825502" y="5610247"/>
            <a:ext cx="6121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400">
                <a:latin typeface="+mn-lt"/>
                <a:ea typeface="黑体" pitchFamily="49" charset="-122"/>
              </a:rPr>
              <a:t>2</a:t>
            </a:r>
            <a:r>
              <a:rPr lang="zh-CN" altLang="en-US" sz="2400">
                <a:latin typeface="+mn-lt"/>
                <a:ea typeface="黑体" pitchFamily="49" charset="-122"/>
              </a:rPr>
              <a:t>．将</a:t>
            </a:r>
            <a:r>
              <a:rPr lang="en-US" altLang="zh-CN" sz="2400">
                <a:latin typeface="+mn-lt"/>
                <a:ea typeface="黑体" pitchFamily="49" charset="-122"/>
              </a:rPr>
              <a:t>R[j+1..i-1]</a:t>
            </a:r>
            <a:r>
              <a:rPr lang="zh-CN" altLang="en-US" sz="2400">
                <a:latin typeface="+mn-lt"/>
                <a:ea typeface="黑体" pitchFamily="49" charset="-122"/>
              </a:rPr>
              <a:t>中的记录后移一个位置；</a:t>
            </a:r>
          </a:p>
        </p:txBody>
      </p:sp>
      <p:sp>
        <p:nvSpPr>
          <p:cNvPr id="8237" name="Rectangle 45">
            <a:extLst>
              <a:ext uri="{FF2B5EF4-FFF2-40B4-BE49-F238E27FC236}">
                <a16:creationId xmlns:a16="http://schemas.microsoft.com/office/drawing/2014/main" id="{726BF1D2-3ED7-402C-978A-251B00AB9D94}"/>
              </a:ext>
            </a:extLst>
          </p:cNvPr>
          <p:cNvSpPr>
            <a:spLocks noChangeArrowheads="1"/>
          </p:cNvSpPr>
          <p:nvPr/>
        </p:nvSpPr>
        <p:spPr bwMode="auto">
          <a:xfrm>
            <a:off x="819152" y="6186510"/>
            <a:ext cx="8182004" cy="457200"/>
          </a:xfrm>
          <a:prstGeom prst="rect">
            <a:avLst/>
          </a:prstGeom>
          <a:gradFill rotWithShape="1">
            <a:gsLst>
              <a:gs pos="0">
                <a:schemeClr val="bg1"/>
              </a:gs>
              <a:gs pos="100000">
                <a:srgbClr val="99FF99"/>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400">
                <a:latin typeface="+mn-lt"/>
                <a:ea typeface="黑体" pitchFamily="49" charset="-122"/>
              </a:rPr>
              <a:t>3</a:t>
            </a:r>
            <a:r>
              <a:rPr lang="zh-CN" altLang="en-US" sz="2400">
                <a:latin typeface="+mn-lt"/>
                <a:ea typeface="黑体" pitchFamily="49" charset="-122"/>
              </a:rPr>
              <a:t>．将</a:t>
            </a:r>
            <a:r>
              <a:rPr lang="en-US" altLang="zh-CN" sz="2400">
                <a:latin typeface="+mn-lt"/>
                <a:ea typeface="黑体" pitchFamily="49" charset="-122"/>
              </a:rPr>
              <a:t>R[i]</a:t>
            </a:r>
            <a:r>
              <a:rPr lang="zh-CN" altLang="en-US" sz="2400">
                <a:latin typeface="+mn-lt"/>
                <a:ea typeface="黑体" pitchFamily="49" charset="-122"/>
              </a:rPr>
              <a:t>复制到</a:t>
            </a:r>
            <a:r>
              <a:rPr lang="en-US" altLang="zh-CN" sz="2400">
                <a:latin typeface="+mn-lt"/>
                <a:ea typeface="黑体" pitchFamily="49" charset="-122"/>
              </a:rPr>
              <a:t>R[j+1]</a:t>
            </a:r>
            <a:r>
              <a:rPr lang="zh-CN" altLang="en-US" sz="2400">
                <a:latin typeface="+mn-lt"/>
                <a:ea typeface="黑体" pitchFamily="49" charset="-122"/>
              </a:rPr>
              <a:t>的位置上。</a:t>
            </a:r>
          </a:p>
        </p:txBody>
      </p:sp>
      <p:sp>
        <p:nvSpPr>
          <p:cNvPr id="9" name="Rectangle 226">
            <a:extLst>
              <a:ext uri="{FF2B5EF4-FFF2-40B4-BE49-F238E27FC236}">
                <a16:creationId xmlns:a16="http://schemas.microsoft.com/office/drawing/2014/main" id="{C05384BB-FC5B-4FF1-A6C2-4D3C0E8005D5}"/>
              </a:ext>
            </a:extLst>
          </p:cNvPr>
          <p:cNvSpPr>
            <a:spLocks noChangeArrowheads="1"/>
          </p:cNvSpPr>
          <p:nvPr/>
        </p:nvSpPr>
        <p:spPr bwMode="auto">
          <a:xfrm>
            <a:off x="107949" y="300559"/>
            <a:ext cx="8963025" cy="680169"/>
          </a:xfrm>
          <a:prstGeom prst="rect">
            <a:avLst/>
          </a:prstGeom>
          <a:gradFill>
            <a:gsLst>
              <a:gs pos="0">
                <a:schemeClr val="accent1">
                  <a:lumMod val="5000"/>
                  <a:lumOff val="95000"/>
                </a:schemeClr>
              </a:gs>
              <a:gs pos="74000">
                <a:srgbClr val="99CCFF"/>
              </a:gs>
              <a:gs pos="0">
                <a:srgbClr val="99CCFF"/>
              </a:gs>
              <a:gs pos="59000">
                <a:schemeClr val="bg1"/>
              </a:gs>
            </a:gsLst>
            <a:lin ang="5400000" scaled="1"/>
          </a:gra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3600" dirty="0">
                <a:latin typeface="黑体" panose="02010609060101010101" pitchFamily="49" charset="-122"/>
                <a:ea typeface="黑体" panose="02010609060101010101" pitchFamily="49" charset="-122"/>
              </a:rPr>
              <a:t>9.3 </a:t>
            </a:r>
            <a:r>
              <a:rPr lang="zh-CN" altLang="en-US" sz="3600" dirty="0">
                <a:latin typeface="黑体" panose="02010609060101010101" pitchFamily="49" charset="-122"/>
                <a:ea typeface="黑体" panose="02010609060101010101" pitchFamily="49" charset="-122"/>
              </a:rPr>
              <a:t>直接插入排序</a:t>
            </a:r>
          </a:p>
        </p:txBody>
      </p:sp>
      <p:grpSp>
        <p:nvGrpSpPr>
          <p:cNvPr id="14" name="组合 13"/>
          <p:cNvGrpSpPr/>
          <p:nvPr/>
        </p:nvGrpSpPr>
        <p:grpSpPr>
          <a:xfrm>
            <a:off x="1571604" y="2143109"/>
            <a:ext cx="5616575" cy="642949"/>
            <a:chOff x="1428728" y="1785926"/>
            <a:chExt cx="5616575" cy="642949"/>
          </a:xfrm>
        </p:grpSpPr>
        <p:grpSp>
          <p:nvGrpSpPr>
            <p:cNvPr id="10" name="组合 9">
              <a:extLst>
                <a:ext uri="{FF2B5EF4-FFF2-40B4-BE49-F238E27FC236}">
                  <a16:creationId xmlns:a16="http://schemas.microsoft.com/office/drawing/2014/main" id="{7750D9F2-AFFE-469F-A845-DF899F852C21}"/>
                </a:ext>
              </a:extLst>
            </p:cNvPr>
            <p:cNvGrpSpPr>
              <a:grpSpLocks/>
            </p:cNvGrpSpPr>
            <p:nvPr/>
          </p:nvGrpSpPr>
          <p:grpSpPr bwMode="auto">
            <a:xfrm>
              <a:off x="1428728" y="1785928"/>
              <a:ext cx="5616575" cy="642947"/>
              <a:chOff x="1043608" y="5085181"/>
              <a:chExt cx="4012580" cy="432051"/>
            </a:xfrm>
          </p:grpSpPr>
          <p:sp>
            <p:nvSpPr>
              <p:cNvPr id="11" name="矩形 10">
                <a:extLst>
                  <a:ext uri="{FF2B5EF4-FFF2-40B4-BE49-F238E27FC236}">
                    <a16:creationId xmlns:a16="http://schemas.microsoft.com/office/drawing/2014/main" id="{4A272C81-31C4-4256-B8EE-3E4251C3FA27}"/>
                  </a:ext>
                </a:extLst>
              </p:cNvPr>
              <p:cNvSpPr/>
              <p:nvPr/>
            </p:nvSpPr>
            <p:spPr bwMode="auto">
              <a:xfrm>
                <a:off x="1043608" y="5085184"/>
                <a:ext cx="1728426" cy="432048"/>
              </a:xfrm>
              <a:prstGeom prst="rect">
                <a:avLst/>
              </a:prstGeom>
              <a:solidFill>
                <a:srgbClr val="CCCCFF"/>
              </a:solidFill>
              <a:ln w="9525" cap="flat" cmpd="sng" algn="ctr">
                <a:solidFill>
                  <a:schemeClr val="tx1"/>
                </a:solidFill>
                <a:prstDash val="solid"/>
                <a:round/>
                <a:headEnd type="none" w="med" len="med"/>
                <a:tailEnd type="none" w="med" len="med"/>
              </a:ln>
              <a:effectLst/>
              <a:extLst/>
            </p:spPr>
            <p:txBody>
              <a:bodyPr/>
              <a:lstStyle/>
              <a:p>
                <a:pPr algn="ctr" eaLnBrk="1" hangingPunct="1">
                  <a:lnSpc>
                    <a:spcPct val="150000"/>
                  </a:lnSpc>
                  <a:defRPr/>
                </a:pPr>
                <a:r>
                  <a:rPr lang="zh-CN" altLang="en-US" dirty="0">
                    <a:latin typeface="+mn-lt"/>
                    <a:ea typeface="黑体" panose="02010609060101010101" pitchFamily="49" charset="-122"/>
                  </a:rPr>
                  <a:t>有序序列</a:t>
                </a:r>
                <a:r>
                  <a:rPr lang="en-US" altLang="zh-CN" dirty="0">
                    <a:latin typeface="+mn-lt"/>
                    <a:ea typeface="黑体" panose="02010609060101010101" pitchFamily="49" charset="-122"/>
                  </a:rPr>
                  <a:t>R[1..i-1]</a:t>
                </a:r>
                <a:endParaRPr lang="zh-CN" altLang="en-US" dirty="0">
                  <a:latin typeface="+mn-lt"/>
                  <a:ea typeface="黑体" panose="02010609060101010101" pitchFamily="49" charset="-122"/>
                </a:endParaRPr>
              </a:p>
            </p:txBody>
          </p:sp>
          <p:sp>
            <p:nvSpPr>
              <p:cNvPr id="12" name="矩形 11">
                <a:extLst>
                  <a:ext uri="{FF2B5EF4-FFF2-40B4-BE49-F238E27FC236}">
                    <a16:creationId xmlns:a16="http://schemas.microsoft.com/office/drawing/2014/main" id="{A4B7A25F-2EB2-4E77-BC39-504EEBB8217C}"/>
                  </a:ext>
                </a:extLst>
              </p:cNvPr>
              <p:cNvSpPr/>
              <p:nvPr/>
            </p:nvSpPr>
            <p:spPr bwMode="auto">
              <a:xfrm>
                <a:off x="2772034" y="5085181"/>
                <a:ext cx="2284154" cy="432048"/>
              </a:xfrm>
              <a:prstGeom prst="rect">
                <a:avLst/>
              </a:prstGeom>
              <a:solidFill>
                <a:srgbClr val="CCFFFF"/>
              </a:solidFill>
              <a:ln w="9525" cap="flat" cmpd="sng" algn="ctr">
                <a:solidFill>
                  <a:schemeClr val="tx1"/>
                </a:solidFill>
                <a:prstDash val="solid"/>
                <a:round/>
                <a:headEnd type="none" w="med" len="med"/>
                <a:tailEnd type="none" w="med" len="med"/>
              </a:ln>
              <a:effectLst/>
              <a:extLst/>
            </p:spPr>
            <p:txBody>
              <a:bodyPr/>
              <a:lstStyle/>
              <a:p>
                <a:pPr algn="ctr" eaLnBrk="1" hangingPunct="1">
                  <a:lnSpc>
                    <a:spcPct val="150000"/>
                  </a:lnSpc>
                  <a:defRPr/>
                </a:pPr>
                <a:r>
                  <a:rPr lang="zh-CN" altLang="en-US" dirty="0">
                    <a:latin typeface="+mn-lt"/>
                    <a:ea typeface="黑体" panose="02010609060101010101" pitchFamily="49" charset="-122"/>
                  </a:rPr>
                  <a:t>       无序序列</a:t>
                </a:r>
                <a:r>
                  <a:rPr lang="en-US" altLang="zh-CN" dirty="0">
                    <a:latin typeface="+mn-lt"/>
                    <a:ea typeface="黑体" panose="02010609060101010101" pitchFamily="49" charset="-122"/>
                  </a:rPr>
                  <a:t>R[i+1..n]</a:t>
                </a:r>
                <a:endParaRPr lang="zh-CN" altLang="en-US" dirty="0">
                  <a:latin typeface="+mn-lt"/>
                  <a:ea typeface="黑体" panose="02010609060101010101" pitchFamily="49" charset="-122"/>
                </a:endParaRPr>
              </a:p>
            </p:txBody>
          </p:sp>
        </p:grpSp>
        <p:sp>
          <p:nvSpPr>
            <p:cNvPr id="13" name="矩形 12"/>
            <p:cNvSpPr/>
            <p:nvPr/>
          </p:nvSpPr>
          <p:spPr bwMode="auto">
            <a:xfrm>
              <a:off x="3857620" y="1785926"/>
              <a:ext cx="642942" cy="642942"/>
            </a:xfrm>
            <a:prstGeom prst="rect">
              <a:avLst/>
            </a:prstGeom>
            <a:solidFill>
              <a:srgbClr val="FF9966"/>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50000"/>
                </a:lnSpc>
                <a:spcBef>
                  <a:spcPct val="0"/>
                </a:spcBef>
                <a:spcAft>
                  <a:spcPct val="0"/>
                </a:spcAft>
                <a:buClrTx/>
                <a:buSzTx/>
                <a:buFontTx/>
                <a:buNone/>
                <a:tabLst/>
              </a:pPr>
              <a:r>
                <a:rPr kumimoji="1" lang="en-US" altLang="zh-CN" sz="2400" b="1" i="0" u="none" strike="noStrike" cap="none" normalizeH="0" baseline="0" dirty="0">
                  <a:ln>
                    <a:noFill/>
                  </a:ln>
                  <a:solidFill>
                    <a:schemeClr val="tx1"/>
                  </a:solidFill>
                  <a:effectLst/>
                  <a:latin typeface="Times New Roman" pitchFamily="18" charset="0"/>
                  <a:ea typeface="宋体" pitchFamily="2" charset="-122"/>
                </a:rPr>
                <a:t>R[</a:t>
              </a:r>
              <a:r>
                <a:rPr kumimoji="1" lang="en-US" altLang="zh-CN" sz="2400" b="1" i="0" u="none" strike="noStrike" cap="none" normalizeH="0" baseline="0" dirty="0" err="1">
                  <a:ln>
                    <a:noFill/>
                  </a:ln>
                  <a:solidFill>
                    <a:schemeClr val="tx1"/>
                  </a:solidFill>
                  <a:effectLst/>
                  <a:latin typeface="Times New Roman" pitchFamily="18" charset="0"/>
                  <a:ea typeface="宋体" pitchFamily="2" charset="-122"/>
                </a:rPr>
                <a:t>i</a:t>
              </a:r>
              <a:r>
                <a:rPr kumimoji="1" lang="en-US" altLang="zh-CN" sz="2400" b="1" i="0" u="none" strike="noStrike" cap="none" normalizeH="0" baseline="0" dirty="0">
                  <a:ln>
                    <a:noFill/>
                  </a:ln>
                  <a:solidFill>
                    <a:schemeClr val="tx1"/>
                  </a:solidFill>
                  <a:effectLst/>
                  <a:latin typeface="Times New Roman" pitchFamily="18" charset="0"/>
                  <a:ea typeface="宋体" pitchFamily="2" charset="-122"/>
                </a:rPr>
                <a:t>]</a:t>
              </a:r>
              <a:endParaRPr kumimoji="1" lang="zh-CN" altLang="en-US" sz="2400" b="1" i="0" u="none" strike="noStrike" cap="none" normalizeH="0" baseline="0" dirty="0">
                <a:ln>
                  <a:noFill/>
                </a:ln>
                <a:solidFill>
                  <a:schemeClr val="tx1"/>
                </a:solidFill>
                <a:effectLst/>
                <a:latin typeface="Times New Roman" pitchFamily="18" charset="0"/>
                <a:ea typeface="宋体" pitchFamily="2" charset="-122"/>
              </a:endParaRPr>
            </a:p>
          </p:txBody>
        </p:sp>
      </p:grpSp>
      <p:sp>
        <p:nvSpPr>
          <p:cNvPr id="15" name="矩形 14">
            <a:extLst>
              <a:ext uri="{FF2B5EF4-FFF2-40B4-BE49-F238E27FC236}">
                <a16:creationId xmlns:a16="http://schemas.microsoft.com/office/drawing/2014/main" id="{07BB7A4A-2021-40C2-911A-B3DEFD26E740}"/>
              </a:ext>
            </a:extLst>
          </p:cNvPr>
          <p:cNvSpPr/>
          <p:nvPr/>
        </p:nvSpPr>
        <p:spPr bwMode="auto">
          <a:xfrm>
            <a:off x="0" y="1000108"/>
            <a:ext cx="8963024" cy="601661"/>
          </a:xfrm>
          <a:prstGeom prst="rect">
            <a:avLst/>
          </a:prstGeom>
          <a:no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1" hangingPunct="1"/>
            <a:r>
              <a:rPr lang="en-US" altLang="zh-CN" sz="3200" dirty="0">
                <a:solidFill>
                  <a:srgbClr val="FF0000"/>
                </a:solidFill>
                <a:latin typeface="黑体" panose="02010609060101010101" pitchFamily="49" charset="-122"/>
                <a:ea typeface="黑体" panose="02010609060101010101" pitchFamily="49" charset="-122"/>
              </a:rPr>
              <a:t>1.</a:t>
            </a:r>
            <a:r>
              <a:rPr lang="zh-CN" altLang="en-US" sz="3200" dirty="0">
                <a:solidFill>
                  <a:srgbClr val="FF0000"/>
                </a:solidFill>
                <a:latin typeface="黑体" panose="02010609060101010101" pitchFamily="49" charset="-122"/>
                <a:ea typeface="黑体" panose="02010609060101010101" pitchFamily="49" charset="-122"/>
              </a:rPr>
              <a:t>直接插入排序算法的思想：</a:t>
            </a:r>
            <a:endParaRPr kumimoji="1" lang="zh-CN" altLang="en-US" sz="3200" b="1" i="0" u="none" strike="noStrike" cap="none" normalizeH="0" baseline="0" dirty="0">
              <a:ln>
                <a:noFill/>
              </a:ln>
              <a:solidFill>
                <a:srgbClr val="FF0000"/>
              </a:solidFill>
              <a:effectLst/>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23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23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23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2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34" grpId="0"/>
      <p:bldP spid="8235" grpId="0" animBg="1"/>
      <p:bldP spid="8236" grpId="0"/>
      <p:bldP spid="823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a:extLst>
              <a:ext uri="{FF2B5EF4-FFF2-40B4-BE49-F238E27FC236}">
                <a16:creationId xmlns:a16="http://schemas.microsoft.com/office/drawing/2014/main" id="{7EAA4F14-3D3A-4873-8353-F6043E8D76FF}"/>
              </a:ext>
            </a:extLst>
          </p:cNvPr>
          <p:cNvSpPr>
            <a:spLocks noChangeArrowheads="1"/>
          </p:cNvSpPr>
          <p:nvPr/>
        </p:nvSpPr>
        <p:spPr bwMode="auto">
          <a:xfrm>
            <a:off x="206375" y="457200"/>
            <a:ext cx="8758238" cy="1006475"/>
          </a:xfrm>
          <a:prstGeom prst="rect">
            <a:avLst/>
          </a:prstGeom>
          <a:gradFill rotWithShape="1">
            <a:gsLst>
              <a:gs pos="0">
                <a:srgbClr val="CCFFFF"/>
              </a:gs>
              <a:gs pos="50000">
                <a:schemeClr val="bg1"/>
              </a:gs>
              <a:gs pos="100000">
                <a:srgbClr val="CCFFFF"/>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lang="zh-CN" altLang="en-US" sz="3200" dirty="0">
                <a:solidFill>
                  <a:srgbClr val="FF0000"/>
                </a:solidFill>
                <a:latin typeface="+mn-lt"/>
                <a:ea typeface="黑体" pitchFamily="49" charset="-122"/>
              </a:rPr>
              <a:t>直接插入排序</a:t>
            </a:r>
            <a:r>
              <a:rPr lang="zh-CN" altLang="en-US" sz="3200" dirty="0">
                <a:latin typeface="+mn-lt"/>
                <a:ea typeface="黑体" pitchFamily="49" charset="-122"/>
              </a:rPr>
              <a:t>：</a:t>
            </a:r>
            <a:r>
              <a:rPr lang="zh-CN" altLang="en-US" sz="2800" dirty="0">
                <a:latin typeface="+mn-lt"/>
                <a:ea typeface="黑体" pitchFamily="49" charset="-122"/>
              </a:rPr>
              <a:t>利用顺序查找实现“在</a:t>
            </a:r>
            <a:r>
              <a:rPr lang="en-US" altLang="zh-CN" sz="2800" dirty="0">
                <a:latin typeface="+mn-lt"/>
                <a:ea typeface="黑体" pitchFamily="49" charset="-122"/>
              </a:rPr>
              <a:t>R[1..i-1]</a:t>
            </a:r>
            <a:r>
              <a:rPr lang="zh-CN" altLang="en-US" sz="2800" dirty="0">
                <a:latin typeface="+mn-lt"/>
                <a:ea typeface="黑体" pitchFamily="49" charset="-122"/>
              </a:rPr>
              <a:t>中查找</a:t>
            </a:r>
            <a:r>
              <a:rPr lang="en-US" altLang="zh-CN" sz="2800" dirty="0">
                <a:latin typeface="+mn-lt"/>
                <a:ea typeface="黑体" pitchFamily="49" charset="-122"/>
              </a:rPr>
              <a:t>R[</a:t>
            </a:r>
            <a:r>
              <a:rPr lang="en-US" altLang="zh-CN" sz="2800" dirty="0" err="1">
                <a:latin typeface="+mn-lt"/>
                <a:ea typeface="黑体" pitchFamily="49" charset="-122"/>
              </a:rPr>
              <a:t>i</a:t>
            </a:r>
            <a:r>
              <a:rPr lang="en-US" altLang="zh-CN" sz="2800" dirty="0">
                <a:latin typeface="+mn-lt"/>
                <a:ea typeface="黑体" pitchFamily="49" charset="-122"/>
              </a:rPr>
              <a:t>]</a:t>
            </a:r>
            <a:r>
              <a:rPr lang="zh-CN" altLang="en-US" sz="2800" dirty="0">
                <a:latin typeface="+mn-lt"/>
                <a:ea typeface="黑体" pitchFamily="49" charset="-122"/>
              </a:rPr>
              <a:t>的插入位置”的插入排序。</a:t>
            </a:r>
          </a:p>
        </p:txBody>
      </p:sp>
      <p:sp>
        <p:nvSpPr>
          <p:cNvPr id="204805" name="Rectangle 5">
            <a:extLst>
              <a:ext uri="{FF2B5EF4-FFF2-40B4-BE49-F238E27FC236}">
                <a16:creationId xmlns:a16="http://schemas.microsoft.com/office/drawing/2014/main" id="{2FB887E7-8A2D-4F96-8F51-76D6DF9E4460}"/>
              </a:ext>
            </a:extLst>
          </p:cNvPr>
          <p:cNvSpPr>
            <a:spLocks noChangeArrowheads="1"/>
          </p:cNvSpPr>
          <p:nvPr/>
        </p:nvSpPr>
        <p:spPr bwMode="auto">
          <a:xfrm>
            <a:off x="214282" y="1571612"/>
            <a:ext cx="5688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zh-CN" altLang="en-US" sz="2400" dirty="0">
                <a:solidFill>
                  <a:srgbClr val="FF0000"/>
                </a:solidFill>
                <a:latin typeface="+mn-lt"/>
                <a:ea typeface="黑体" pitchFamily="49" charset="-122"/>
              </a:rPr>
              <a:t>注意直接插入排序算法的三个要点：</a:t>
            </a:r>
            <a:r>
              <a:rPr lang="zh-CN" altLang="en-US" sz="2400" dirty="0">
                <a:latin typeface="+mn-lt"/>
                <a:ea typeface="黑体" pitchFamily="49" charset="-122"/>
              </a:rPr>
              <a:t>   </a:t>
            </a:r>
          </a:p>
        </p:txBody>
      </p:sp>
      <p:sp>
        <p:nvSpPr>
          <p:cNvPr id="204806" name="Rectangle 6">
            <a:extLst>
              <a:ext uri="{FF2B5EF4-FFF2-40B4-BE49-F238E27FC236}">
                <a16:creationId xmlns:a16="http://schemas.microsoft.com/office/drawing/2014/main" id="{90D75BDB-47E7-467B-AB6D-FA99E3BCFD6A}"/>
              </a:ext>
            </a:extLst>
          </p:cNvPr>
          <p:cNvSpPr>
            <a:spLocks noChangeArrowheads="1"/>
          </p:cNvSpPr>
          <p:nvPr/>
        </p:nvSpPr>
        <p:spPr bwMode="auto">
          <a:xfrm>
            <a:off x="395288" y="2060575"/>
            <a:ext cx="8137525"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400" dirty="0">
                <a:latin typeface="+mn-lt"/>
                <a:ea typeface="黑体" pitchFamily="49" charset="-122"/>
              </a:rPr>
              <a:t>1. </a:t>
            </a:r>
            <a:r>
              <a:rPr lang="zh-CN" altLang="en-US" sz="2400" dirty="0">
                <a:latin typeface="+mn-lt"/>
                <a:ea typeface="黑体" pitchFamily="49" charset="-122"/>
              </a:rPr>
              <a:t>从</a:t>
            </a:r>
            <a:r>
              <a:rPr lang="en-US" altLang="zh-CN" sz="2400" dirty="0">
                <a:latin typeface="+mn-lt"/>
                <a:ea typeface="黑体" pitchFamily="49" charset="-122"/>
              </a:rPr>
              <a:t>R[i-1]</a:t>
            </a:r>
            <a:r>
              <a:rPr lang="zh-CN" altLang="en-US" sz="2400" dirty="0">
                <a:latin typeface="+mn-lt"/>
                <a:ea typeface="黑体" pitchFamily="49" charset="-122"/>
              </a:rPr>
              <a:t>起向前进行顺序查找，监视哨设置在</a:t>
            </a:r>
            <a:r>
              <a:rPr lang="en-US" altLang="zh-CN" sz="2400" dirty="0">
                <a:latin typeface="+mn-lt"/>
                <a:ea typeface="黑体" pitchFamily="49" charset="-122"/>
              </a:rPr>
              <a:t>R[0]</a:t>
            </a:r>
            <a:r>
              <a:rPr lang="zh-CN" altLang="en-US" sz="2400" dirty="0">
                <a:latin typeface="+mn-lt"/>
                <a:ea typeface="黑体" pitchFamily="49" charset="-122"/>
              </a:rPr>
              <a:t>；</a:t>
            </a:r>
          </a:p>
          <a:p>
            <a:pPr eaLnBrk="1" hangingPunct="1">
              <a:spcBef>
                <a:spcPct val="0"/>
              </a:spcBef>
            </a:pPr>
            <a:r>
              <a:rPr lang="zh-CN" altLang="en-US" sz="2400" dirty="0">
                <a:latin typeface="+mn-lt"/>
                <a:ea typeface="黑体" pitchFamily="49" charset="-122"/>
              </a:rPr>
              <a:t>    </a:t>
            </a:r>
            <a:r>
              <a:rPr lang="en-US" altLang="zh-CN" sz="2400" dirty="0">
                <a:latin typeface="+mn-lt"/>
                <a:ea typeface="黑体" pitchFamily="49" charset="-122"/>
              </a:rPr>
              <a:t>R[0]= R[</a:t>
            </a:r>
            <a:r>
              <a:rPr lang="en-US" altLang="zh-CN" sz="2400" dirty="0" err="1">
                <a:latin typeface="+mn-lt"/>
                <a:ea typeface="黑体" pitchFamily="49" charset="-122"/>
              </a:rPr>
              <a:t>i</a:t>
            </a:r>
            <a:r>
              <a:rPr lang="en-US" altLang="zh-CN" sz="2400" dirty="0">
                <a:latin typeface="+mn-lt"/>
                <a:ea typeface="黑体" pitchFamily="49" charset="-122"/>
              </a:rPr>
              <a:t>]</a:t>
            </a:r>
            <a:r>
              <a:rPr lang="zh-CN" altLang="en-US" sz="2400" dirty="0">
                <a:latin typeface="+mn-lt"/>
                <a:ea typeface="黑体" pitchFamily="49" charset="-122"/>
              </a:rPr>
              <a:t>； </a:t>
            </a:r>
            <a:endParaRPr lang="en-US" altLang="zh-CN" sz="2400" dirty="0">
              <a:latin typeface="+mn-lt"/>
              <a:ea typeface="黑体" pitchFamily="49" charset="-122"/>
            </a:endParaRPr>
          </a:p>
          <a:p>
            <a:pPr eaLnBrk="1" hangingPunct="1">
              <a:spcBef>
                <a:spcPct val="0"/>
              </a:spcBef>
            </a:pPr>
            <a:r>
              <a:rPr lang="en-US" altLang="zh-CN" sz="2400" dirty="0">
                <a:latin typeface="+mn-lt"/>
                <a:ea typeface="黑体" pitchFamily="49" charset="-122"/>
              </a:rPr>
              <a:t>    j=i-1; </a:t>
            </a:r>
          </a:p>
          <a:p>
            <a:pPr eaLnBrk="1" hangingPunct="1">
              <a:spcBef>
                <a:spcPct val="0"/>
              </a:spcBef>
            </a:pPr>
            <a:r>
              <a:rPr lang="en-US" altLang="zh-CN" sz="2400" dirty="0">
                <a:latin typeface="+mn-lt"/>
                <a:ea typeface="黑体" pitchFamily="49" charset="-122"/>
              </a:rPr>
              <a:t>    while(R[0].key&lt;R[j].key) </a:t>
            </a:r>
          </a:p>
          <a:p>
            <a:pPr eaLnBrk="1" hangingPunct="1">
              <a:spcBef>
                <a:spcPct val="0"/>
              </a:spcBef>
            </a:pPr>
            <a:r>
              <a:rPr lang="en-US" altLang="zh-CN" sz="2400" dirty="0">
                <a:latin typeface="+mn-lt"/>
                <a:ea typeface="黑体" pitchFamily="49" charset="-122"/>
              </a:rPr>
              <a:t>       j=j-1; </a:t>
            </a:r>
          </a:p>
          <a:p>
            <a:pPr eaLnBrk="1" hangingPunct="1">
              <a:spcBef>
                <a:spcPct val="0"/>
              </a:spcBef>
            </a:pPr>
            <a:r>
              <a:rPr lang="en-US" altLang="zh-CN" sz="2400" dirty="0">
                <a:latin typeface="+mn-lt"/>
                <a:ea typeface="黑体" pitchFamily="49" charset="-122"/>
              </a:rPr>
              <a:t>    Return(j+1); </a:t>
            </a:r>
          </a:p>
        </p:txBody>
      </p:sp>
      <p:sp>
        <p:nvSpPr>
          <p:cNvPr id="204807" name="Rectangle 7">
            <a:extLst>
              <a:ext uri="{FF2B5EF4-FFF2-40B4-BE49-F238E27FC236}">
                <a16:creationId xmlns:a16="http://schemas.microsoft.com/office/drawing/2014/main" id="{19E09F32-7973-4139-8FC9-FA65C67AD36E}"/>
              </a:ext>
            </a:extLst>
          </p:cNvPr>
          <p:cNvSpPr>
            <a:spLocks noChangeArrowheads="1"/>
          </p:cNvSpPr>
          <p:nvPr/>
        </p:nvSpPr>
        <p:spPr bwMode="auto">
          <a:xfrm>
            <a:off x="323850" y="4365104"/>
            <a:ext cx="8569325" cy="14340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25000"/>
              </a:lnSpc>
              <a:spcBef>
                <a:spcPct val="0"/>
              </a:spcBef>
            </a:pPr>
            <a:r>
              <a:rPr lang="en-US" altLang="zh-CN" sz="2400" dirty="0">
                <a:latin typeface="+mn-lt"/>
                <a:ea typeface="黑体" pitchFamily="49" charset="-122"/>
              </a:rPr>
              <a:t>2.  </a:t>
            </a:r>
            <a:r>
              <a:rPr lang="zh-CN" altLang="en-US" sz="2400" dirty="0">
                <a:latin typeface="+mn-lt"/>
                <a:ea typeface="黑体" pitchFamily="49" charset="-122"/>
              </a:rPr>
              <a:t>对于不小于</a:t>
            </a:r>
            <a:r>
              <a:rPr lang="en-US" altLang="zh-CN" sz="2400" dirty="0">
                <a:latin typeface="+mn-lt"/>
                <a:ea typeface="黑体" pitchFamily="49" charset="-122"/>
              </a:rPr>
              <a:t>R[</a:t>
            </a:r>
            <a:r>
              <a:rPr lang="en-US" altLang="zh-CN" sz="2400" dirty="0" err="1">
                <a:latin typeface="+mn-lt"/>
                <a:ea typeface="黑体" pitchFamily="49" charset="-122"/>
              </a:rPr>
              <a:t>i</a:t>
            </a:r>
            <a:r>
              <a:rPr lang="en-US" altLang="zh-CN" sz="2400" dirty="0">
                <a:latin typeface="+mn-lt"/>
                <a:ea typeface="黑体" pitchFamily="49" charset="-122"/>
              </a:rPr>
              <a:t>].key</a:t>
            </a:r>
            <a:r>
              <a:rPr lang="zh-CN" altLang="en-US" sz="2400" dirty="0">
                <a:latin typeface="+mn-lt"/>
                <a:ea typeface="黑体" pitchFamily="49" charset="-122"/>
              </a:rPr>
              <a:t>的记录，在查找同时实现记录向后移动；</a:t>
            </a:r>
          </a:p>
          <a:p>
            <a:pPr eaLnBrk="1" hangingPunct="1">
              <a:lnSpc>
                <a:spcPct val="125000"/>
              </a:lnSpc>
              <a:spcBef>
                <a:spcPct val="0"/>
              </a:spcBef>
            </a:pPr>
            <a:r>
              <a:rPr lang="zh-CN" altLang="en-US" sz="2400" dirty="0">
                <a:latin typeface="+mn-lt"/>
                <a:ea typeface="黑体" pitchFamily="49" charset="-122"/>
              </a:rPr>
              <a:t>     </a:t>
            </a:r>
            <a:r>
              <a:rPr lang="en-US" altLang="zh-CN" sz="2400" dirty="0">
                <a:latin typeface="+mn-lt"/>
                <a:ea typeface="黑体" pitchFamily="49" charset="-122"/>
              </a:rPr>
              <a:t>while(R[0].key&lt;R[j].key) </a:t>
            </a:r>
          </a:p>
          <a:p>
            <a:pPr eaLnBrk="1" hangingPunct="1">
              <a:lnSpc>
                <a:spcPct val="125000"/>
              </a:lnSpc>
              <a:spcBef>
                <a:spcPct val="0"/>
              </a:spcBef>
            </a:pPr>
            <a:r>
              <a:rPr lang="en-US" altLang="zh-CN" sz="2400" dirty="0">
                <a:latin typeface="+mn-lt"/>
                <a:ea typeface="黑体" pitchFamily="49" charset="-122"/>
              </a:rPr>
              <a:t>        { R[j+1]=R[j];   j=j-1;}</a:t>
            </a:r>
          </a:p>
        </p:txBody>
      </p:sp>
      <p:sp>
        <p:nvSpPr>
          <p:cNvPr id="204808" name="Rectangle 8">
            <a:extLst>
              <a:ext uri="{FF2B5EF4-FFF2-40B4-BE49-F238E27FC236}">
                <a16:creationId xmlns:a16="http://schemas.microsoft.com/office/drawing/2014/main" id="{9A8417B9-55AD-4FC4-887C-E0D6AC5B38E5}"/>
              </a:ext>
            </a:extLst>
          </p:cNvPr>
          <p:cNvSpPr>
            <a:spLocks noChangeArrowheads="1"/>
          </p:cNvSpPr>
          <p:nvPr/>
        </p:nvSpPr>
        <p:spPr bwMode="auto">
          <a:xfrm>
            <a:off x="323850" y="5949950"/>
            <a:ext cx="571342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400">
                <a:latin typeface="+mn-lt"/>
                <a:ea typeface="黑体" pitchFamily="49" charset="-122"/>
              </a:rPr>
              <a:t>3. i = 2</a:t>
            </a:r>
            <a:r>
              <a:rPr lang="zh-CN" altLang="en-US" sz="2400">
                <a:latin typeface="+mn-lt"/>
                <a:ea typeface="黑体" pitchFamily="49" charset="-122"/>
              </a:rPr>
              <a:t>，</a:t>
            </a:r>
            <a:r>
              <a:rPr lang="en-US" altLang="zh-CN" sz="2400">
                <a:latin typeface="+mn-lt"/>
                <a:ea typeface="黑体" pitchFamily="49" charset="-122"/>
              </a:rPr>
              <a:t>3</a:t>
            </a:r>
            <a:r>
              <a:rPr lang="zh-CN" altLang="en-US" sz="2400">
                <a:latin typeface="+mn-lt"/>
                <a:ea typeface="黑体" pitchFamily="49" charset="-122"/>
              </a:rPr>
              <a:t>，</a:t>
            </a:r>
            <a:r>
              <a:rPr lang="en-US" altLang="zh-CN" sz="2400">
                <a:latin typeface="+mn-lt"/>
                <a:ea typeface="黑体" pitchFamily="49" charset="-122"/>
              </a:rPr>
              <a:t>…, n, </a:t>
            </a:r>
            <a:r>
              <a:rPr lang="zh-CN" altLang="en-US" sz="2400">
                <a:latin typeface="+mn-lt"/>
                <a:ea typeface="黑体" pitchFamily="49" charset="-122"/>
              </a:rPr>
              <a:t>实现整个序列的排序。</a:t>
            </a: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480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480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480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48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05" grpId="0"/>
      <p:bldP spid="204806" grpId="0"/>
      <p:bldP spid="204807" grpId="0"/>
      <p:bldP spid="20480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1027">
            <a:extLst>
              <a:ext uri="{FF2B5EF4-FFF2-40B4-BE49-F238E27FC236}">
                <a16:creationId xmlns:a16="http://schemas.microsoft.com/office/drawing/2014/main" id="{77AB8E8B-4BA7-4429-A760-6A4BB55C9C57}"/>
              </a:ext>
            </a:extLst>
          </p:cNvPr>
          <p:cNvSpPr txBox="1">
            <a:spLocks noChangeArrowheads="1"/>
          </p:cNvSpPr>
          <p:nvPr/>
        </p:nvSpPr>
        <p:spPr bwMode="auto">
          <a:xfrm>
            <a:off x="238125" y="304800"/>
            <a:ext cx="6978192" cy="5755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zh-CN" altLang="en-US" dirty="0">
                <a:solidFill>
                  <a:srgbClr val="FF0000"/>
                </a:solidFill>
                <a:latin typeface="+mn-lt"/>
                <a:ea typeface="黑体" pitchFamily="49" charset="-122"/>
              </a:rPr>
              <a:t>排序算法如下：</a:t>
            </a:r>
          </a:p>
          <a:p>
            <a:pPr eaLnBrk="1" hangingPunct="1">
              <a:spcBef>
                <a:spcPct val="0"/>
              </a:spcBef>
            </a:pPr>
            <a:r>
              <a:rPr lang="en-US" altLang="zh-CN" sz="2400" dirty="0">
                <a:latin typeface="+mn-lt"/>
                <a:ea typeface="黑体" pitchFamily="49" charset="-122"/>
              </a:rPr>
              <a:t>void </a:t>
            </a:r>
            <a:r>
              <a:rPr lang="en-US" altLang="zh-CN" sz="2400" dirty="0" err="1">
                <a:latin typeface="+mn-lt"/>
                <a:ea typeface="黑体" pitchFamily="49" charset="-122"/>
              </a:rPr>
              <a:t>insort</a:t>
            </a:r>
            <a:r>
              <a:rPr lang="en-US" altLang="zh-CN" sz="2400" dirty="0">
                <a:latin typeface="+mn-lt"/>
                <a:ea typeface="黑体" pitchFamily="49" charset="-122"/>
              </a:rPr>
              <a:t>(List R, </a:t>
            </a:r>
            <a:r>
              <a:rPr lang="en-US" altLang="zh-CN" sz="2400" dirty="0" err="1">
                <a:latin typeface="+mn-lt"/>
                <a:ea typeface="黑体" pitchFamily="49" charset="-122"/>
              </a:rPr>
              <a:t>int</a:t>
            </a:r>
            <a:r>
              <a:rPr lang="en-US" altLang="zh-CN" sz="2400" dirty="0">
                <a:latin typeface="+mn-lt"/>
                <a:ea typeface="黑体" pitchFamily="49" charset="-122"/>
              </a:rPr>
              <a:t> n)</a:t>
            </a:r>
          </a:p>
          <a:p>
            <a:pPr eaLnBrk="1" hangingPunct="1">
              <a:spcBef>
                <a:spcPct val="0"/>
              </a:spcBef>
            </a:pPr>
            <a:r>
              <a:rPr lang="en-US" altLang="zh-CN" sz="2400" dirty="0">
                <a:latin typeface="+mn-lt"/>
                <a:ea typeface="黑体" pitchFamily="49" charset="-122"/>
              </a:rPr>
              <a:t>{</a:t>
            </a:r>
            <a:endParaRPr lang="zh-CN" altLang="en-US" sz="2400" dirty="0">
              <a:solidFill>
                <a:schemeClr val="accent2"/>
              </a:solidFill>
              <a:latin typeface="+mn-lt"/>
              <a:ea typeface="黑体" pitchFamily="49" charset="-122"/>
            </a:endParaRPr>
          </a:p>
          <a:p>
            <a:pPr eaLnBrk="1" hangingPunct="1">
              <a:spcBef>
                <a:spcPct val="0"/>
              </a:spcBef>
            </a:pPr>
            <a:r>
              <a:rPr lang="zh-CN" altLang="en-US" sz="2400" dirty="0">
                <a:latin typeface="+mn-lt"/>
                <a:ea typeface="黑体" pitchFamily="49" charset="-122"/>
              </a:rPr>
              <a:t>       </a:t>
            </a:r>
            <a:r>
              <a:rPr lang="en-US" altLang="zh-CN" sz="2400" dirty="0">
                <a:latin typeface="+mn-lt"/>
                <a:ea typeface="黑体" pitchFamily="49" charset="-122"/>
              </a:rPr>
              <a:t>for (</a:t>
            </a:r>
            <a:r>
              <a:rPr lang="en-US" altLang="zh-CN" sz="2400" dirty="0" err="1">
                <a:latin typeface="+mn-lt"/>
                <a:ea typeface="黑体" pitchFamily="49" charset="-122"/>
              </a:rPr>
              <a:t>i</a:t>
            </a:r>
            <a:r>
              <a:rPr lang="en-US" altLang="zh-CN" sz="2400" dirty="0">
                <a:latin typeface="+mn-lt"/>
                <a:ea typeface="黑体" pitchFamily="49" charset="-122"/>
              </a:rPr>
              <a:t>=2; </a:t>
            </a:r>
            <a:r>
              <a:rPr lang="en-US" altLang="zh-CN" sz="2400" dirty="0" err="1">
                <a:latin typeface="+mn-lt"/>
                <a:ea typeface="黑体" pitchFamily="49" charset="-122"/>
              </a:rPr>
              <a:t>i</a:t>
            </a:r>
            <a:r>
              <a:rPr lang="en-US" altLang="zh-CN" sz="2400" dirty="0">
                <a:latin typeface="+mn-lt"/>
                <a:ea typeface="黑体" pitchFamily="49" charset="-122"/>
              </a:rPr>
              <a:t>&lt;=n; </a:t>
            </a:r>
            <a:r>
              <a:rPr lang="en-US" altLang="zh-CN" sz="2400" dirty="0" err="1">
                <a:latin typeface="+mn-lt"/>
                <a:ea typeface="黑体" pitchFamily="49" charset="-122"/>
              </a:rPr>
              <a:t>i</a:t>
            </a:r>
            <a:r>
              <a:rPr lang="en-US" altLang="zh-CN" sz="2400" dirty="0">
                <a:latin typeface="+mn-lt"/>
                <a:ea typeface="黑体" pitchFamily="49" charset="-122"/>
              </a:rPr>
              <a:t>++)</a:t>
            </a:r>
          </a:p>
          <a:p>
            <a:pPr eaLnBrk="1" hangingPunct="1">
              <a:spcBef>
                <a:spcPct val="0"/>
              </a:spcBef>
            </a:pPr>
            <a:r>
              <a:rPr lang="en-US" altLang="zh-CN" sz="2400" dirty="0">
                <a:latin typeface="+mn-lt"/>
                <a:ea typeface="黑体" pitchFamily="49" charset="-122"/>
              </a:rPr>
              <a:t>         {</a:t>
            </a:r>
          </a:p>
          <a:p>
            <a:pPr eaLnBrk="1" hangingPunct="1">
              <a:spcBef>
                <a:spcPct val="0"/>
              </a:spcBef>
            </a:pPr>
            <a:r>
              <a:rPr lang="en-US" altLang="zh-CN" sz="2400" dirty="0">
                <a:latin typeface="+mn-lt"/>
                <a:ea typeface="黑体" pitchFamily="49" charset="-122"/>
              </a:rPr>
              <a:t>            R[0] = </a:t>
            </a:r>
            <a:r>
              <a:rPr lang="en-US" altLang="zh-CN" sz="2400" dirty="0">
                <a:ea typeface="黑体" pitchFamily="49" charset="-122"/>
              </a:rPr>
              <a:t>R</a:t>
            </a:r>
            <a:r>
              <a:rPr lang="en-US" altLang="zh-CN" sz="2400" dirty="0">
                <a:latin typeface="+mn-lt"/>
                <a:ea typeface="黑体" pitchFamily="49" charset="-122"/>
              </a:rPr>
              <a:t>[</a:t>
            </a:r>
            <a:r>
              <a:rPr lang="en-US" altLang="zh-CN" sz="2400" dirty="0" err="1">
                <a:latin typeface="+mn-lt"/>
                <a:ea typeface="黑体" pitchFamily="49" charset="-122"/>
              </a:rPr>
              <a:t>i</a:t>
            </a:r>
            <a:r>
              <a:rPr lang="en-US" altLang="zh-CN" sz="2400" dirty="0">
                <a:latin typeface="+mn-lt"/>
                <a:ea typeface="黑体" pitchFamily="49" charset="-122"/>
              </a:rPr>
              <a:t>];   //</a:t>
            </a:r>
            <a:r>
              <a:rPr lang="en-US" altLang="zh-CN" sz="2400" dirty="0">
                <a:solidFill>
                  <a:schemeClr val="accent2"/>
                </a:solidFill>
                <a:latin typeface="+mn-lt"/>
                <a:ea typeface="黑体" pitchFamily="49" charset="-122"/>
              </a:rPr>
              <a:t>R[0]</a:t>
            </a:r>
            <a:r>
              <a:rPr lang="zh-CN" altLang="en-US" sz="2400" dirty="0">
                <a:solidFill>
                  <a:schemeClr val="accent2"/>
                </a:solidFill>
                <a:latin typeface="+mn-lt"/>
                <a:ea typeface="黑体" pitchFamily="49" charset="-122"/>
              </a:rPr>
              <a:t>作为标志位</a:t>
            </a:r>
          </a:p>
          <a:p>
            <a:pPr eaLnBrk="1" hangingPunct="1">
              <a:spcBef>
                <a:spcPct val="0"/>
              </a:spcBef>
            </a:pPr>
            <a:r>
              <a:rPr lang="zh-CN" altLang="en-US" sz="2400" dirty="0">
                <a:latin typeface="+mn-lt"/>
                <a:ea typeface="黑体" pitchFamily="49" charset="-122"/>
              </a:rPr>
              <a:t>            </a:t>
            </a:r>
            <a:r>
              <a:rPr lang="en-US" altLang="zh-CN" sz="2400" dirty="0">
                <a:latin typeface="+mn-lt"/>
                <a:ea typeface="黑体" pitchFamily="49" charset="-122"/>
              </a:rPr>
              <a:t>j = i-1;</a:t>
            </a:r>
          </a:p>
          <a:p>
            <a:pPr eaLnBrk="1" hangingPunct="1">
              <a:spcBef>
                <a:spcPct val="0"/>
              </a:spcBef>
            </a:pPr>
            <a:r>
              <a:rPr lang="en-US" altLang="zh-CN" sz="2400" dirty="0">
                <a:latin typeface="+mn-lt"/>
                <a:ea typeface="黑体" pitchFamily="49" charset="-122"/>
              </a:rPr>
              <a:t>           while (</a:t>
            </a:r>
            <a:r>
              <a:rPr lang="en-US" altLang="zh-CN" sz="2400" dirty="0">
                <a:ea typeface="黑体" pitchFamily="49" charset="-122"/>
              </a:rPr>
              <a:t>R</a:t>
            </a:r>
            <a:r>
              <a:rPr lang="en-US" altLang="zh-CN" sz="2400" dirty="0">
                <a:latin typeface="+mn-lt"/>
                <a:ea typeface="黑体" pitchFamily="49" charset="-122"/>
              </a:rPr>
              <a:t>[0].key&lt;</a:t>
            </a:r>
            <a:r>
              <a:rPr lang="en-US" altLang="zh-CN" sz="2400" dirty="0">
                <a:ea typeface="黑体" pitchFamily="49" charset="-122"/>
              </a:rPr>
              <a:t>R</a:t>
            </a:r>
            <a:r>
              <a:rPr lang="en-US" altLang="zh-CN" sz="2400" dirty="0">
                <a:latin typeface="+mn-lt"/>
                <a:ea typeface="黑体" pitchFamily="49" charset="-122"/>
              </a:rPr>
              <a:t>[j].key)</a:t>
            </a:r>
          </a:p>
          <a:p>
            <a:pPr eaLnBrk="1" hangingPunct="1">
              <a:spcBef>
                <a:spcPct val="0"/>
              </a:spcBef>
            </a:pPr>
            <a:r>
              <a:rPr lang="en-US" altLang="zh-CN" sz="2400" dirty="0">
                <a:latin typeface="+mn-lt"/>
                <a:ea typeface="黑体" pitchFamily="49" charset="-122"/>
              </a:rPr>
              <a:t>              {</a:t>
            </a:r>
          </a:p>
          <a:p>
            <a:pPr eaLnBrk="1" hangingPunct="1">
              <a:spcBef>
                <a:spcPct val="0"/>
              </a:spcBef>
            </a:pPr>
            <a:r>
              <a:rPr lang="en-US" altLang="zh-CN" sz="2400" dirty="0">
                <a:latin typeface="+mn-lt"/>
                <a:ea typeface="黑体" pitchFamily="49" charset="-122"/>
              </a:rPr>
              <a:t>                 </a:t>
            </a:r>
            <a:r>
              <a:rPr lang="en-US" altLang="zh-CN" sz="2400" dirty="0">
                <a:ea typeface="黑体" pitchFamily="49" charset="-122"/>
              </a:rPr>
              <a:t>R</a:t>
            </a:r>
            <a:r>
              <a:rPr lang="en-US" altLang="zh-CN" sz="2400" dirty="0">
                <a:latin typeface="+mn-lt"/>
                <a:ea typeface="黑体" pitchFamily="49" charset="-122"/>
              </a:rPr>
              <a:t>[j+1] = </a:t>
            </a:r>
            <a:r>
              <a:rPr lang="en-US" altLang="zh-CN" sz="2400" dirty="0">
                <a:ea typeface="黑体" pitchFamily="49" charset="-122"/>
              </a:rPr>
              <a:t>R</a:t>
            </a:r>
            <a:r>
              <a:rPr lang="en-US" altLang="zh-CN" sz="2400" dirty="0">
                <a:latin typeface="+mn-lt"/>
                <a:ea typeface="黑体" pitchFamily="49" charset="-122"/>
              </a:rPr>
              <a:t>[j];</a:t>
            </a:r>
          </a:p>
          <a:p>
            <a:pPr eaLnBrk="1" hangingPunct="1">
              <a:spcBef>
                <a:spcPct val="0"/>
              </a:spcBef>
            </a:pPr>
            <a:r>
              <a:rPr lang="en-US" altLang="zh-CN" sz="2400" dirty="0">
                <a:latin typeface="+mn-lt"/>
                <a:ea typeface="黑体" pitchFamily="49" charset="-122"/>
              </a:rPr>
              <a:t>                 j--;</a:t>
            </a:r>
          </a:p>
          <a:p>
            <a:pPr eaLnBrk="1" hangingPunct="1">
              <a:spcBef>
                <a:spcPct val="0"/>
              </a:spcBef>
            </a:pPr>
            <a:r>
              <a:rPr lang="en-US" altLang="zh-CN" sz="2400" dirty="0">
                <a:latin typeface="+mn-lt"/>
                <a:ea typeface="黑体" pitchFamily="49" charset="-122"/>
              </a:rPr>
              <a:t>             }    //</a:t>
            </a:r>
            <a:r>
              <a:rPr lang="en-US" altLang="zh-CN" sz="2400" dirty="0">
                <a:solidFill>
                  <a:schemeClr val="accent2"/>
                </a:solidFill>
                <a:latin typeface="+mn-lt"/>
                <a:ea typeface="黑体" pitchFamily="49" charset="-122"/>
              </a:rPr>
              <a:t>j</a:t>
            </a:r>
            <a:r>
              <a:rPr lang="zh-CN" altLang="en-US" sz="2400" dirty="0">
                <a:solidFill>
                  <a:schemeClr val="accent2"/>
                </a:solidFill>
                <a:latin typeface="+mn-lt"/>
                <a:ea typeface="黑体" pitchFamily="49" charset="-122"/>
              </a:rPr>
              <a:t>从</a:t>
            </a:r>
            <a:r>
              <a:rPr lang="en-US" altLang="zh-CN" sz="2400" dirty="0">
                <a:solidFill>
                  <a:schemeClr val="accent2"/>
                </a:solidFill>
                <a:latin typeface="+mn-lt"/>
                <a:ea typeface="黑体" pitchFamily="49" charset="-122"/>
              </a:rPr>
              <a:t>i-1</a:t>
            </a:r>
            <a:r>
              <a:rPr lang="zh-CN" altLang="en-US" sz="2400" dirty="0">
                <a:solidFill>
                  <a:schemeClr val="accent2"/>
                </a:solidFill>
                <a:latin typeface="+mn-lt"/>
                <a:ea typeface="黑体" pitchFamily="49" charset="-122"/>
              </a:rPr>
              <a:t>至</a:t>
            </a:r>
            <a:r>
              <a:rPr lang="en-US" altLang="zh-CN" sz="2400" dirty="0">
                <a:solidFill>
                  <a:schemeClr val="accent2"/>
                </a:solidFill>
                <a:latin typeface="+mn-lt"/>
                <a:ea typeface="黑体" pitchFamily="49" charset="-122"/>
              </a:rPr>
              <a:t>0</a:t>
            </a:r>
            <a:r>
              <a:rPr lang="zh-CN" altLang="en-US" sz="2400" dirty="0">
                <a:solidFill>
                  <a:schemeClr val="accent2"/>
                </a:solidFill>
                <a:latin typeface="+mn-lt"/>
                <a:ea typeface="黑体" pitchFamily="49" charset="-122"/>
              </a:rPr>
              <a:t>，</a:t>
            </a:r>
            <a:r>
              <a:rPr lang="en-US" altLang="zh-CN" sz="2400" dirty="0">
                <a:solidFill>
                  <a:schemeClr val="accent2"/>
                </a:solidFill>
                <a:latin typeface="+mn-lt"/>
                <a:ea typeface="黑体" pitchFamily="49" charset="-122"/>
              </a:rPr>
              <a:t>R[j].key</a:t>
            </a:r>
            <a:r>
              <a:rPr lang="zh-CN" altLang="en-US" sz="2400" dirty="0">
                <a:solidFill>
                  <a:schemeClr val="accent2"/>
                </a:solidFill>
                <a:latin typeface="+mn-lt"/>
                <a:ea typeface="黑体" pitchFamily="49" charset="-122"/>
              </a:rPr>
              <a:t>与</a:t>
            </a:r>
            <a:r>
              <a:rPr lang="en-US" altLang="zh-CN" sz="2400" dirty="0">
                <a:solidFill>
                  <a:schemeClr val="accent2"/>
                </a:solidFill>
                <a:latin typeface="+mn-lt"/>
                <a:ea typeface="黑体" pitchFamily="49" charset="-122"/>
              </a:rPr>
              <a:t>R[</a:t>
            </a:r>
            <a:r>
              <a:rPr lang="en-US" altLang="zh-CN" sz="2400" dirty="0" err="1">
                <a:solidFill>
                  <a:schemeClr val="accent2"/>
                </a:solidFill>
                <a:latin typeface="+mn-lt"/>
                <a:ea typeface="黑体" pitchFamily="49" charset="-122"/>
              </a:rPr>
              <a:t>i</a:t>
            </a:r>
            <a:r>
              <a:rPr lang="en-US" altLang="zh-CN" sz="2400" dirty="0">
                <a:solidFill>
                  <a:schemeClr val="accent2"/>
                </a:solidFill>
                <a:latin typeface="+mn-lt"/>
                <a:ea typeface="黑体" pitchFamily="49" charset="-122"/>
              </a:rPr>
              <a:t>].key</a:t>
            </a:r>
            <a:r>
              <a:rPr lang="zh-CN" altLang="en-US" sz="2400" dirty="0">
                <a:solidFill>
                  <a:schemeClr val="accent2"/>
                </a:solidFill>
                <a:latin typeface="+mn-lt"/>
                <a:ea typeface="黑体" pitchFamily="49" charset="-122"/>
              </a:rPr>
              <a:t>进行比较</a:t>
            </a:r>
          </a:p>
          <a:p>
            <a:pPr eaLnBrk="1" hangingPunct="1">
              <a:spcBef>
                <a:spcPct val="0"/>
              </a:spcBef>
            </a:pPr>
            <a:r>
              <a:rPr lang="zh-CN" altLang="en-US" sz="2400" dirty="0">
                <a:latin typeface="+mn-lt"/>
                <a:ea typeface="黑体" pitchFamily="49" charset="-122"/>
              </a:rPr>
              <a:t>          </a:t>
            </a:r>
            <a:r>
              <a:rPr lang="en-US" altLang="zh-CN" sz="2400" dirty="0">
                <a:ea typeface="黑体" pitchFamily="49" charset="-122"/>
              </a:rPr>
              <a:t>R</a:t>
            </a:r>
            <a:r>
              <a:rPr lang="en-US" altLang="zh-CN" sz="2400" dirty="0">
                <a:latin typeface="+mn-lt"/>
                <a:ea typeface="黑体" pitchFamily="49" charset="-122"/>
              </a:rPr>
              <a:t>[j+1] = </a:t>
            </a:r>
            <a:r>
              <a:rPr lang="en-US" altLang="zh-CN" sz="2400" dirty="0">
                <a:ea typeface="黑体" pitchFamily="49" charset="-122"/>
              </a:rPr>
              <a:t>R</a:t>
            </a:r>
            <a:r>
              <a:rPr lang="en-US" altLang="zh-CN" sz="2400" dirty="0">
                <a:latin typeface="+mn-lt"/>
                <a:ea typeface="黑体" pitchFamily="49" charset="-122"/>
              </a:rPr>
              <a:t>[0];</a:t>
            </a:r>
          </a:p>
          <a:p>
            <a:pPr eaLnBrk="1" hangingPunct="1">
              <a:spcBef>
                <a:spcPct val="0"/>
              </a:spcBef>
            </a:pPr>
            <a:r>
              <a:rPr lang="en-US" altLang="zh-CN" sz="2400" dirty="0">
                <a:latin typeface="+mn-lt"/>
                <a:ea typeface="黑体" pitchFamily="49" charset="-122"/>
              </a:rPr>
              <a:t>        }</a:t>
            </a:r>
          </a:p>
          <a:p>
            <a:pPr eaLnBrk="1" hangingPunct="1">
              <a:spcBef>
                <a:spcPct val="0"/>
              </a:spcBef>
            </a:pPr>
            <a:r>
              <a:rPr lang="en-US" altLang="zh-CN" sz="2400" dirty="0">
                <a:latin typeface="+mn-lt"/>
                <a:ea typeface="黑体" pitchFamily="49" charset="-122"/>
              </a:rPr>
              <a:t>}</a:t>
            </a:r>
          </a:p>
        </p:txBody>
      </p:sp>
    </p:spTree>
  </p:cSld>
  <p:clrMapOvr>
    <a:masterClrMapping/>
  </p:clrMapOvr>
  <p:transition spd="med">
    <p:zo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52">
            <a:extLst>
              <a:ext uri="{FF2B5EF4-FFF2-40B4-BE49-F238E27FC236}">
                <a16:creationId xmlns:a16="http://schemas.microsoft.com/office/drawing/2014/main" id="{F4C9D26C-4975-435B-9FA4-68E419061D3D}"/>
              </a:ext>
            </a:extLst>
          </p:cNvPr>
          <p:cNvSpPr>
            <a:spLocks noChangeArrowheads="1"/>
          </p:cNvSpPr>
          <p:nvPr/>
        </p:nvSpPr>
        <p:spPr bwMode="auto">
          <a:xfrm>
            <a:off x="214282" y="928670"/>
            <a:ext cx="8305800" cy="1571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ts val="4000"/>
              </a:lnSpc>
              <a:spcBef>
                <a:spcPct val="0"/>
              </a:spcBef>
            </a:pPr>
            <a:r>
              <a:rPr lang="zh-CN" altLang="en-US" sz="2400" b="0" dirty="0">
                <a:latin typeface="+mn-lt"/>
                <a:ea typeface="黑体" pitchFamily="49" charset="-122"/>
              </a:rPr>
              <a:t> </a:t>
            </a:r>
            <a:r>
              <a:rPr lang="zh-CN" altLang="en-US" sz="2400" dirty="0">
                <a:latin typeface="+mn-lt"/>
                <a:ea typeface="黑体" pitchFamily="49" charset="-122"/>
              </a:rPr>
              <a:t>实现排序的基本操作有两个：</a:t>
            </a:r>
          </a:p>
          <a:p>
            <a:pPr>
              <a:lnSpc>
                <a:spcPts val="4000"/>
              </a:lnSpc>
              <a:spcBef>
                <a:spcPct val="0"/>
              </a:spcBef>
            </a:pPr>
            <a:r>
              <a:rPr lang="zh-CN" altLang="en-US" sz="2400" dirty="0">
                <a:latin typeface="+mn-lt"/>
                <a:ea typeface="黑体" pitchFamily="49" charset="-122"/>
              </a:rPr>
              <a:t>（</a:t>
            </a:r>
            <a:r>
              <a:rPr lang="en-US" altLang="zh-CN" sz="2400" dirty="0">
                <a:latin typeface="+mn-lt"/>
                <a:ea typeface="黑体" pitchFamily="49" charset="-122"/>
              </a:rPr>
              <a:t>1</a:t>
            </a:r>
            <a:r>
              <a:rPr lang="zh-CN" altLang="en-US" sz="2400" dirty="0">
                <a:latin typeface="+mn-lt"/>
                <a:ea typeface="黑体" pitchFamily="49" charset="-122"/>
              </a:rPr>
              <a:t>）“比较”序列中两个关键字的大小；</a:t>
            </a:r>
          </a:p>
          <a:p>
            <a:pPr>
              <a:lnSpc>
                <a:spcPts val="4000"/>
              </a:lnSpc>
              <a:spcBef>
                <a:spcPct val="0"/>
              </a:spcBef>
            </a:pPr>
            <a:r>
              <a:rPr lang="zh-CN" altLang="en-US" sz="2400" dirty="0">
                <a:latin typeface="+mn-lt"/>
                <a:ea typeface="黑体" pitchFamily="49" charset="-122"/>
              </a:rPr>
              <a:t>（</a:t>
            </a:r>
            <a:r>
              <a:rPr lang="en-US" altLang="zh-CN" sz="2400" dirty="0">
                <a:latin typeface="+mn-lt"/>
                <a:ea typeface="黑体" pitchFamily="49" charset="-122"/>
              </a:rPr>
              <a:t>2</a:t>
            </a:r>
            <a:r>
              <a:rPr lang="zh-CN" altLang="en-US" sz="2400" dirty="0">
                <a:latin typeface="+mn-lt"/>
                <a:ea typeface="黑体" pitchFamily="49" charset="-122"/>
              </a:rPr>
              <a:t>）“移动”记录。</a:t>
            </a:r>
          </a:p>
        </p:txBody>
      </p:sp>
      <p:sp>
        <p:nvSpPr>
          <p:cNvPr id="9287" name="Rectangle 71">
            <a:extLst>
              <a:ext uri="{FF2B5EF4-FFF2-40B4-BE49-F238E27FC236}">
                <a16:creationId xmlns:a16="http://schemas.microsoft.com/office/drawing/2014/main" id="{7A2295A3-DD99-46D5-9E3A-7D7B97E5A5DD}"/>
              </a:ext>
            </a:extLst>
          </p:cNvPr>
          <p:cNvSpPr>
            <a:spLocks noChangeArrowheads="1"/>
          </p:cNvSpPr>
          <p:nvPr/>
        </p:nvSpPr>
        <p:spPr bwMode="auto">
          <a:xfrm>
            <a:off x="277842" y="4643446"/>
            <a:ext cx="8509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zh-CN" altLang="en-US" sz="2400" dirty="0">
                <a:solidFill>
                  <a:srgbClr val="0000FF"/>
                </a:solidFill>
                <a:latin typeface="+mn-lt"/>
                <a:ea typeface="黑体" pitchFamily="49" charset="-122"/>
              </a:rPr>
              <a:t>最坏的情况（关键字在记录序列中逆序有序）：</a:t>
            </a:r>
            <a:endParaRPr lang="zh-CN" altLang="en-US" sz="2400" b="0" dirty="0">
              <a:solidFill>
                <a:srgbClr val="0000FF"/>
              </a:solidFill>
              <a:latin typeface="+mn-lt"/>
              <a:ea typeface="黑体" pitchFamily="49" charset="-122"/>
            </a:endParaRPr>
          </a:p>
        </p:txBody>
      </p:sp>
      <p:grpSp>
        <p:nvGrpSpPr>
          <p:cNvPr id="9304" name="Group 88">
            <a:extLst>
              <a:ext uri="{FF2B5EF4-FFF2-40B4-BE49-F238E27FC236}">
                <a16:creationId xmlns:a16="http://schemas.microsoft.com/office/drawing/2014/main" id="{30E55CDA-2B8E-4BAC-B90A-D504FC355E76}"/>
              </a:ext>
            </a:extLst>
          </p:cNvPr>
          <p:cNvGrpSpPr>
            <a:grpSpLocks/>
          </p:cNvGrpSpPr>
          <p:nvPr/>
        </p:nvGrpSpPr>
        <p:grpSpPr bwMode="auto">
          <a:xfrm>
            <a:off x="357158" y="5143512"/>
            <a:ext cx="6831013" cy="1250950"/>
            <a:chOff x="0" y="4450"/>
            <a:chExt cx="4303" cy="788"/>
          </a:xfrm>
        </p:grpSpPr>
        <p:grpSp>
          <p:nvGrpSpPr>
            <p:cNvPr id="14362" name="Group 86">
              <a:extLst>
                <a:ext uri="{FF2B5EF4-FFF2-40B4-BE49-F238E27FC236}">
                  <a16:creationId xmlns:a16="http://schemas.microsoft.com/office/drawing/2014/main" id="{5EAADD46-C4C1-482E-BB65-B5308D2BD027}"/>
                </a:ext>
              </a:extLst>
            </p:cNvPr>
            <p:cNvGrpSpPr>
              <a:grpSpLocks/>
            </p:cNvGrpSpPr>
            <p:nvPr/>
          </p:nvGrpSpPr>
          <p:grpSpPr bwMode="auto">
            <a:xfrm>
              <a:off x="0" y="4450"/>
              <a:ext cx="4303" cy="788"/>
              <a:chOff x="0" y="4450"/>
              <a:chExt cx="4303" cy="788"/>
            </a:xfrm>
          </p:grpSpPr>
          <p:grpSp>
            <p:nvGrpSpPr>
              <p:cNvPr id="14364" name="Group 79">
                <a:extLst>
                  <a:ext uri="{FF2B5EF4-FFF2-40B4-BE49-F238E27FC236}">
                    <a16:creationId xmlns:a16="http://schemas.microsoft.com/office/drawing/2014/main" id="{078D424C-0FF6-48B1-AF00-B4314F059244}"/>
                  </a:ext>
                </a:extLst>
              </p:cNvPr>
              <p:cNvGrpSpPr>
                <a:grpSpLocks/>
              </p:cNvGrpSpPr>
              <p:nvPr/>
            </p:nvGrpSpPr>
            <p:grpSpPr bwMode="auto">
              <a:xfrm>
                <a:off x="0" y="4450"/>
                <a:ext cx="2106" cy="288"/>
                <a:chOff x="0" y="4450"/>
                <a:chExt cx="2106" cy="288"/>
              </a:xfrm>
            </p:grpSpPr>
            <p:sp>
              <p:nvSpPr>
                <p:cNvPr id="14374" name="Rectangle 72">
                  <a:extLst>
                    <a:ext uri="{FF2B5EF4-FFF2-40B4-BE49-F238E27FC236}">
                      <a16:creationId xmlns:a16="http://schemas.microsoft.com/office/drawing/2014/main" id="{5FDF13CC-47FB-44AA-B93A-A4BD75239153}"/>
                    </a:ext>
                  </a:extLst>
                </p:cNvPr>
                <p:cNvSpPr>
                  <a:spLocks noChangeArrowheads="1"/>
                </p:cNvSpPr>
                <p:nvPr/>
              </p:nvSpPr>
              <p:spPr bwMode="auto">
                <a:xfrm>
                  <a:off x="0" y="4450"/>
                  <a:ext cx="210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en-US" altLang="zh-CN" sz="2400" dirty="0">
                      <a:latin typeface="+mn-lt"/>
                      <a:ea typeface="黑体" pitchFamily="49" charset="-122"/>
                    </a:rPr>
                    <a:t>“</a:t>
                  </a:r>
                  <a:r>
                    <a:rPr lang="zh-CN" altLang="en-US" sz="2400" dirty="0">
                      <a:latin typeface="+mn-lt"/>
                      <a:ea typeface="黑体" pitchFamily="49" charset="-122"/>
                    </a:rPr>
                    <a:t>比较”的次数：</a:t>
                  </a:r>
                </a:p>
              </p:txBody>
            </p:sp>
            <p:sp>
              <p:nvSpPr>
                <p:cNvPr id="14375" name="Rectangle 78">
                  <a:extLst>
                    <a:ext uri="{FF2B5EF4-FFF2-40B4-BE49-F238E27FC236}">
                      <a16:creationId xmlns:a16="http://schemas.microsoft.com/office/drawing/2014/main" id="{CBD8A32F-E31A-4E4A-8573-E78B4CC2FB4A}"/>
                    </a:ext>
                  </a:extLst>
                </p:cNvPr>
                <p:cNvSpPr>
                  <a:spLocks noChangeArrowheads="1"/>
                </p:cNvSpPr>
                <p:nvPr/>
              </p:nvSpPr>
              <p:spPr bwMode="auto">
                <a:xfrm>
                  <a:off x="0" y="4450"/>
                  <a:ext cx="2106" cy="28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endParaRPr lang="zh-CN" altLang="en-US" sz="2400">
                    <a:latin typeface="+mn-lt"/>
                    <a:ea typeface="黑体" pitchFamily="49" charset="-122"/>
                  </a:endParaRPr>
                </a:p>
              </p:txBody>
            </p:sp>
          </p:grpSp>
          <p:grpSp>
            <p:nvGrpSpPr>
              <p:cNvPr id="14365" name="Group 81">
                <a:extLst>
                  <a:ext uri="{FF2B5EF4-FFF2-40B4-BE49-F238E27FC236}">
                    <a16:creationId xmlns:a16="http://schemas.microsoft.com/office/drawing/2014/main" id="{FB61281D-2DCB-4ED5-BB68-797370DC5355}"/>
                  </a:ext>
                </a:extLst>
              </p:cNvPr>
              <p:cNvGrpSpPr>
                <a:grpSpLocks/>
              </p:cNvGrpSpPr>
              <p:nvPr/>
            </p:nvGrpSpPr>
            <p:grpSpPr bwMode="auto">
              <a:xfrm>
                <a:off x="2106" y="4450"/>
                <a:ext cx="2197" cy="288"/>
                <a:chOff x="2106" y="4450"/>
                <a:chExt cx="2197" cy="288"/>
              </a:xfrm>
            </p:grpSpPr>
            <p:sp>
              <p:nvSpPr>
                <p:cNvPr id="14372" name="Rectangle 73">
                  <a:extLst>
                    <a:ext uri="{FF2B5EF4-FFF2-40B4-BE49-F238E27FC236}">
                      <a16:creationId xmlns:a16="http://schemas.microsoft.com/office/drawing/2014/main" id="{4F7252AC-9700-446B-8B09-D687B484D223}"/>
                    </a:ext>
                  </a:extLst>
                </p:cNvPr>
                <p:cNvSpPr>
                  <a:spLocks noChangeArrowheads="1"/>
                </p:cNvSpPr>
                <p:nvPr/>
              </p:nvSpPr>
              <p:spPr bwMode="auto">
                <a:xfrm>
                  <a:off x="2106" y="4450"/>
                  <a:ext cx="219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en-US" altLang="zh-CN" sz="2400" dirty="0">
                      <a:latin typeface="+mn-lt"/>
                      <a:ea typeface="黑体" pitchFamily="49" charset="-122"/>
                    </a:rPr>
                    <a:t>“</a:t>
                  </a:r>
                  <a:r>
                    <a:rPr lang="zh-CN" altLang="en-US" sz="2400" dirty="0">
                      <a:latin typeface="+mn-lt"/>
                      <a:ea typeface="黑体" pitchFamily="49" charset="-122"/>
                    </a:rPr>
                    <a:t>移动”的次数：</a:t>
                  </a:r>
                </a:p>
              </p:txBody>
            </p:sp>
            <p:sp>
              <p:nvSpPr>
                <p:cNvPr id="14373" name="Rectangle 80">
                  <a:extLst>
                    <a:ext uri="{FF2B5EF4-FFF2-40B4-BE49-F238E27FC236}">
                      <a16:creationId xmlns:a16="http://schemas.microsoft.com/office/drawing/2014/main" id="{AD313342-F6FD-466C-8BE8-6A8265DE40D4}"/>
                    </a:ext>
                  </a:extLst>
                </p:cNvPr>
                <p:cNvSpPr>
                  <a:spLocks noChangeArrowheads="1"/>
                </p:cNvSpPr>
                <p:nvPr/>
              </p:nvSpPr>
              <p:spPr bwMode="auto">
                <a:xfrm>
                  <a:off x="2106" y="4450"/>
                  <a:ext cx="2197" cy="28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endParaRPr lang="zh-CN" altLang="en-US" sz="2400">
                    <a:latin typeface="+mn-lt"/>
                    <a:ea typeface="黑体" pitchFamily="49" charset="-122"/>
                  </a:endParaRPr>
                </a:p>
              </p:txBody>
            </p:sp>
          </p:grpSp>
          <p:grpSp>
            <p:nvGrpSpPr>
              <p:cNvPr id="14366" name="Group 83">
                <a:extLst>
                  <a:ext uri="{FF2B5EF4-FFF2-40B4-BE49-F238E27FC236}">
                    <a16:creationId xmlns:a16="http://schemas.microsoft.com/office/drawing/2014/main" id="{A99B0652-CD2D-4F18-8312-93B9E33E7C74}"/>
                  </a:ext>
                </a:extLst>
              </p:cNvPr>
              <p:cNvGrpSpPr>
                <a:grpSpLocks/>
              </p:cNvGrpSpPr>
              <p:nvPr/>
            </p:nvGrpSpPr>
            <p:grpSpPr bwMode="auto">
              <a:xfrm>
                <a:off x="0" y="4738"/>
                <a:ext cx="2106" cy="500"/>
                <a:chOff x="0" y="4738"/>
                <a:chExt cx="2106" cy="500"/>
              </a:xfrm>
            </p:grpSpPr>
            <p:sp>
              <p:nvSpPr>
                <p:cNvPr id="14370" name="Rectangle 74">
                  <a:extLst>
                    <a:ext uri="{FF2B5EF4-FFF2-40B4-BE49-F238E27FC236}">
                      <a16:creationId xmlns:a16="http://schemas.microsoft.com/office/drawing/2014/main" id="{0ECFC44D-85D1-49A5-AFC3-CE4DDFA9C949}"/>
                    </a:ext>
                  </a:extLst>
                </p:cNvPr>
                <p:cNvSpPr>
                  <a:spLocks noChangeArrowheads="1"/>
                </p:cNvSpPr>
                <p:nvPr/>
              </p:nvSpPr>
              <p:spPr bwMode="auto">
                <a:xfrm>
                  <a:off x="0" y="4738"/>
                  <a:ext cx="2106" cy="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en-US" altLang="zh-CN" sz="2400">
                      <a:solidFill>
                        <a:srgbClr val="000080"/>
                      </a:solidFill>
                      <a:latin typeface="+mn-lt"/>
                      <a:ea typeface="黑体" pitchFamily="49" charset="-122"/>
                    </a:rPr>
                    <a:t>  </a:t>
                  </a:r>
                  <a:r>
                    <a:rPr lang="en-US" altLang="zh-CN" sz="4600">
                      <a:solidFill>
                        <a:srgbClr val="000080"/>
                      </a:solidFill>
                      <a:latin typeface="+mn-lt"/>
                      <a:ea typeface="黑体" pitchFamily="49" charset="-122"/>
                    </a:rPr>
                    <a:t> </a:t>
                  </a:r>
                  <a:r>
                    <a:rPr lang="en-US" altLang="zh-CN" sz="2400">
                      <a:solidFill>
                        <a:srgbClr val="000080"/>
                      </a:solidFill>
                      <a:latin typeface="+mn-lt"/>
                      <a:ea typeface="黑体" pitchFamily="49" charset="-122"/>
                    </a:rPr>
                    <a:t>                             </a:t>
                  </a:r>
                </a:p>
              </p:txBody>
            </p:sp>
            <p:sp>
              <p:nvSpPr>
                <p:cNvPr id="14371" name="Rectangle 82">
                  <a:extLst>
                    <a:ext uri="{FF2B5EF4-FFF2-40B4-BE49-F238E27FC236}">
                      <a16:creationId xmlns:a16="http://schemas.microsoft.com/office/drawing/2014/main" id="{7174C04D-4483-46FC-9D0C-F3FC8AC69223}"/>
                    </a:ext>
                  </a:extLst>
                </p:cNvPr>
                <p:cNvSpPr>
                  <a:spLocks noChangeArrowheads="1"/>
                </p:cNvSpPr>
                <p:nvPr/>
              </p:nvSpPr>
              <p:spPr bwMode="auto">
                <a:xfrm>
                  <a:off x="0" y="4738"/>
                  <a:ext cx="2106" cy="50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endParaRPr lang="zh-CN" altLang="en-US" sz="2400">
                    <a:latin typeface="+mn-lt"/>
                    <a:ea typeface="黑体" pitchFamily="49" charset="-122"/>
                  </a:endParaRPr>
                </a:p>
              </p:txBody>
            </p:sp>
          </p:grpSp>
          <p:grpSp>
            <p:nvGrpSpPr>
              <p:cNvPr id="14367" name="Group 85">
                <a:extLst>
                  <a:ext uri="{FF2B5EF4-FFF2-40B4-BE49-F238E27FC236}">
                    <a16:creationId xmlns:a16="http://schemas.microsoft.com/office/drawing/2014/main" id="{FA957750-7A42-487D-B340-A53E40F74B0F}"/>
                  </a:ext>
                </a:extLst>
              </p:cNvPr>
              <p:cNvGrpSpPr>
                <a:grpSpLocks/>
              </p:cNvGrpSpPr>
              <p:nvPr/>
            </p:nvGrpSpPr>
            <p:grpSpPr bwMode="auto">
              <a:xfrm>
                <a:off x="2106" y="4738"/>
                <a:ext cx="2197" cy="500"/>
                <a:chOff x="2106" y="4738"/>
                <a:chExt cx="2197" cy="500"/>
              </a:xfrm>
            </p:grpSpPr>
            <p:sp>
              <p:nvSpPr>
                <p:cNvPr id="14368" name="Rectangle 76">
                  <a:extLst>
                    <a:ext uri="{FF2B5EF4-FFF2-40B4-BE49-F238E27FC236}">
                      <a16:creationId xmlns:a16="http://schemas.microsoft.com/office/drawing/2014/main" id="{5D9E8128-482D-47A6-A6CD-06F85BE636EE}"/>
                    </a:ext>
                  </a:extLst>
                </p:cNvPr>
                <p:cNvSpPr>
                  <a:spLocks noChangeArrowheads="1"/>
                </p:cNvSpPr>
                <p:nvPr/>
              </p:nvSpPr>
              <p:spPr bwMode="auto">
                <a:xfrm>
                  <a:off x="2106" y="4738"/>
                  <a:ext cx="2197" cy="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en-US" altLang="zh-CN" sz="2400">
                      <a:solidFill>
                        <a:srgbClr val="000080"/>
                      </a:solidFill>
                      <a:latin typeface="+mn-lt"/>
                      <a:ea typeface="黑体" pitchFamily="49" charset="-122"/>
                    </a:rPr>
                    <a:t>  </a:t>
                  </a:r>
                  <a:r>
                    <a:rPr lang="en-US" altLang="zh-CN" sz="4600">
                      <a:solidFill>
                        <a:srgbClr val="000080"/>
                      </a:solidFill>
                      <a:latin typeface="+mn-lt"/>
                      <a:ea typeface="黑体" pitchFamily="49" charset="-122"/>
                    </a:rPr>
                    <a:t> </a:t>
                  </a:r>
                  <a:r>
                    <a:rPr lang="en-US" altLang="zh-CN" sz="2400">
                      <a:solidFill>
                        <a:srgbClr val="000080"/>
                      </a:solidFill>
                      <a:latin typeface="+mn-lt"/>
                      <a:ea typeface="黑体" pitchFamily="49" charset="-122"/>
                    </a:rPr>
                    <a:t>                                    </a:t>
                  </a:r>
                </a:p>
              </p:txBody>
            </p:sp>
            <p:sp>
              <p:nvSpPr>
                <p:cNvPr id="14369" name="Rectangle 84">
                  <a:extLst>
                    <a:ext uri="{FF2B5EF4-FFF2-40B4-BE49-F238E27FC236}">
                      <a16:creationId xmlns:a16="http://schemas.microsoft.com/office/drawing/2014/main" id="{793FA64A-AC31-4AB6-A285-8144FD63C503}"/>
                    </a:ext>
                  </a:extLst>
                </p:cNvPr>
                <p:cNvSpPr>
                  <a:spLocks noChangeArrowheads="1"/>
                </p:cNvSpPr>
                <p:nvPr/>
              </p:nvSpPr>
              <p:spPr bwMode="auto">
                <a:xfrm>
                  <a:off x="2106" y="4738"/>
                  <a:ext cx="2197" cy="50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endParaRPr lang="zh-CN" altLang="en-US" sz="2400">
                    <a:latin typeface="+mn-lt"/>
                    <a:ea typeface="黑体" pitchFamily="49" charset="-122"/>
                  </a:endParaRPr>
                </a:p>
              </p:txBody>
            </p:sp>
          </p:grpSp>
        </p:grpSp>
        <p:sp>
          <p:nvSpPr>
            <p:cNvPr id="14363" name="Rectangle 87">
              <a:extLst>
                <a:ext uri="{FF2B5EF4-FFF2-40B4-BE49-F238E27FC236}">
                  <a16:creationId xmlns:a16="http://schemas.microsoft.com/office/drawing/2014/main" id="{FA8F3ABB-9AFB-4E90-9D33-446910F9B723}"/>
                </a:ext>
              </a:extLst>
            </p:cNvPr>
            <p:cNvSpPr>
              <a:spLocks noChangeArrowheads="1"/>
            </p:cNvSpPr>
            <p:nvPr/>
          </p:nvSpPr>
          <p:spPr bwMode="auto">
            <a:xfrm>
              <a:off x="0" y="4450"/>
              <a:ext cx="4303" cy="788"/>
            </a:xfrm>
            <a:prstGeom prst="rect">
              <a:avLst/>
            </a:prstGeom>
            <a:noFill/>
            <a:ln w="1">
              <a:solidFill>
                <a:srgbClr val="FF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endParaRPr lang="zh-CN" altLang="en-US" sz="2400">
                <a:latin typeface="+mn-lt"/>
                <a:ea typeface="黑体" pitchFamily="49" charset="-122"/>
              </a:endParaRPr>
            </a:p>
          </p:txBody>
        </p:sp>
      </p:grpSp>
      <p:sp>
        <p:nvSpPr>
          <p:cNvPr id="40" name="矩形 39">
            <a:extLst>
              <a:ext uri="{FF2B5EF4-FFF2-40B4-BE49-F238E27FC236}">
                <a16:creationId xmlns:a16="http://schemas.microsoft.com/office/drawing/2014/main" id="{FF2FEF01-476C-4F9F-84D4-9251F88A1FD0}"/>
              </a:ext>
            </a:extLst>
          </p:cNvPr>
          <p:cNvSpPr/>
          <p:nvPr/>
        </p:nvSpPr>
        <p:spPr bwMode="auto">
          <a:xfrm>
            <a:off x="214282" y="357166"/>
            <a:ext cx="8665368" cy="718796"/>
          </a:xfrm>
          <a:prstGeom prst="rect">
            <a:avLst/>
          </a:prstGeom>
          <a:no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1" hangingPunct="1"/>
            <a:r>
              <a:rPr lang="en-US" altLang="zh-CN" sz="3200" dirty="0">
                <a:solidFill>
                  <a:srgbClr val="FF0000"/>
                </a:solidFill>
                <a:latin typeface="+mn-lt"/>
                <a:ea typeface="黑体" pitchFamily="49" charset="-122"/>
              </a:rPr>
              <a:t>2. </a:t>
            </a:r>
            <a:r>
              <a:rPr lang="zh-CN" altLang="en-US" sz="3200" dirty="0">
                <a:solidFill>
                  <a:srgbClr val="FF0000"/>
                </a:solidFill>
                <a:latin typeface="+mn-lt"/>
                <a:ea typeface="黑体" pitchFamily="49" charset="-122"/>
              </a:rPr>
              <a:t>算法性能分析：</a:t>
            </a:r>
            <a:endParaRPr kumimoji="1" lang="zh-CN" altLang="en-US" sz="3200" b="1" i="0" u="none" strike="noStrike" cap="none" normalizeH="0" baseline="0" dirty="0">
              <a:ln>
                <a:noFill/>
              </a:ln>
              <a:solidFill>
                <a:srgbClr val="FF0000"/>
              </a:solidFill>
              <a:effectLst/>
              <a:latin typeface="+mn-lt"/>
              <a:ea typeface="黑体" pitchFamily="49" charset="-122"/>
            </a:endParaRPr>
          </a:p>
        </p:txBody>
      </p:sp>
      <p:sp>
        <p:nvSpPr>
          <p:cNvPr id="41" name="矩形 40"/>
          <p:cNvSpPr/>
          <p:nvPr/>
        </p:nvSpPr>
        <p:spPr>
          <a:xfrm>
            <a:off x="285720" y="2643182"/>
            <a:ext cx="8001056" cy="461665"/>
          </a:xfrm>
          <a:prstGeom prst="rect">
            <a:avLst/>
          </a:prstGeom>
        </p:spPr>
        <p:txBody>
          <a:bodyPr wrap="square">
            <a:spAutoFit/>
          </a:bodyPr>
          <a:lstStyle/>
          <a:p>
            <a:r>
              <a:rPr lang="zh-CN" altLang="en-US" dirty="0">
                <a:solidFill>
                  <a:srgbClr val="0000FF"/>
                </a:solidFill>
                <a:ea typeface="黑体" pitchFamily="49" charset="-122"/>
              </a:rPr>
              <a:t>最好的情况（关键字在记录序列中顺序有序）：</a:t>
            </a:r>
            <a:endParaRPr lang="zh-CN" altLang="en-US" b="0" dirty="0">
              <a:solidFill>
                <a:srgbClr val="0000FF"/>
              </a:solidFill>
              <a:ea typeface="黑体" pitchFamily="49" charset="-122"/>
            </a:endParaRPr>
          </a:p>
        </p:txBody>
      </p:sp>
      <p:grpSp>
        <p:nvGrpSpPr>
          <p:cNvPr id="43" name="Group 70">
            <a:extLst>
              <a:ext uri="{FF2B5EF4-FFF2-40B4-BE49-F238E27FC236}">
                <a16:creationId xmlns:a16="http://schemas.microsoft.com/office/drawing/2014/main" id="{AE9E8324-943C-492D-94EA-5CBAE1C3DC4D}"/>
              </a:ext>
            </a:extLst>
          </p:cNvPr>
          <p:cNvGrpSpPr>
            <a:grpSpLocks/>
          </p:cNvGrpSpPr>
          <p:nvPr/>
        </p:nvGrpSpPr>
        <p:grpSpPr bwMode="auto">
          <a:xfrm>
            <a:off x="428596" y="3214686"/>
            <a:ext cx="6353175" cy="1403350"/>
            <a:chOff x="0" y="2588"/>
            <a:chExt cx="4002" cy="884"/>
          </a:xfrm>
        </p:grpSpPr>
        <p:grpSp>
          <p:nvGrpSpPr>
            <p:cNvPr id="46" name="Group 68">
              <a:extLst>
                <a:ext uri="{FF2B5EF4-FFF2-40B4-BE49-F238E27FC236}">
                  <a16:creationId xmlns:a16="http://schemas.microsoft.com/office/drawing/2014/main" id="{60B3FA4D-C8C7-4C0A-B717-26E8F1952A9C}"/>
                </a:ext>
              </a:extLst>
            </p:cNvPr>
            <p:cNvGrpSpPr>
              <a:grpSpLocks/>
            </p:cNvGrpSpPr>
            <p:nvPr/>
          </p:nvGrpSpPr>
          <p:grpSpPr bwMode="auto">
            <a:xfrm>
              <a:off x="0" y="2588"/>
              <a:ext cx="4002" cy="884"/>
              <a:chOff x="0" y="2588"/>
              <a:chExt cx="4002" cy="884"/>
            </a:xfrm>
          </p:grpSpPr>
          <p:grpSp>
            <p:nvGrpSpPr>
              <p:cNvPr id="48" name="Group 61">
                <a:extLst>
                  <a:ext uri="{FF2B5EF4-FFF2-40B4-BE49-F238E27FC236}">
                    <a16:creationId xmlns:a16="http://schemas.microsoft.com/office/drawing/2014/main" id="{74938E1E-9DD9-40F0-AFA4-AC05BE4C7341}"/>
                  </a:ext>
                </a:extLst>
              </p:cNvPr>
              <p:cNvGrpSpPr>
                <a:grpSpLocks/>
              </p:cNvGrpSpPr>
              <p:nvPr/>
            </p:nvGrpSpPr>
            <p:grpSpPr bwMode="auto">
              <a:xfrm>
                <a:off x="0" y="2588"/>
                <a:ext cx="2006" cy="288"/>
                <a:chOff x="0" y="2588"/>
                <a:chExt cx="2006" cy="288"/>
              </a:xfrm>
            </p:grpSpPr>
            <p:sp>
              <p:nvSpPr>
                <p:cNvPr id="58" name="Rectangle 54">
                  <a:extLst>
                    <a:ext uri="{FF2B5EF4-FFF2-40B4-BE49-F238E27FC236}">
                      <a16:creationId xmlns:a16="http://schemas.microsoft.com/office/drawing/2014/main" id="{E0CE41A2-7DC2-4C3E-92DE-EBEF797025AA}"/>
                    </a:ext>
                  </a:extLst>
                </p:cNvPr>
                <p:cNvSpPr>
                  <a:spLocks noChangeArrowheads="1"/>
                </p:cNvSpPr>
                <p:nvPr/>
              </p:nvSpPr>
              <p:spPr bwMode="auto">
                <a:xfrm>
                  <a:off x="0" y="2588"/>
                  <a:ext cx="200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en-US" altLang="zh-CN" sz="2400" dirty="0">
                      <a:latin typeface="黑体" pitchFamily="49" charset="-122"/>
                      <a:ea typeface="黑体" pitchFamily="49" charset="-122"/>
                    </a:rPr>
                    <a:t>“</a:t>
                  </a:r>
                  <a:r>
                    <a:rPr lang="zh-CN" altLang="en-US" sz="2400" dirty="0">
                      <a:latin typeface="黑体" pitchFamily="49" charset="-122"/>
                      <a:ea typeface="黑体" pitchFamily="49" charset="-122"/>
                    </a:rPr>
                    <a:t>比较”的次数：</a:t>
                  </a:r>
                  <a:endParaRPr lang="zh-CN" altLang="en-US" sz="2400" b="0" dirty="0">
                    <a:latin typeface="黑体" pitchFamily="49" charset="-122"/>
                    <a:ea typeface="黑体" pitchFamily="49" charset="-122"/>
                  </a:endParaRPr>
                </a:p>
              </p:txBody>
            </p:sp>
            <p:sp>
              <p:nvSpPr>
                <p:cNvPr id="59" name="Rectangle 60">
                  <a:extLst>
                    <a:ext uri="{FF2B5EF4-FFF2-40B4-BE49-F238E27FC236}">
                      <a16:creationId xmlns:a16="http://schemas.microsoft.com/office/drawing/2014/main" id="{66B0ED48-0B77-49B8-B57E-313B9D0D708E}"/>
                    </a:ext>
                  </a:extLst>
                </p:cNvPr>
                <p:cNvSpPr>
                  <a:spLocks noChangeArrowheads="1"/>
                </p:cNvSpPr>
                <p:nvPr/>
              </p:nvSpPr>
              <p:spPr bwMode="auto">
                <a:xfrm>
                  <a:off x="0" y="2588"/>
                  <a:ext cx="2006" cy="28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endParaRPr lang="zh-CN" altLang="en-US" sz="2400"/>
                </a:p>
              </p:txBody>
            </p:sp>
          </p:grpSp>
          <p:grpSp>
            <p:nvGrpSpPr>
              <p:cNvPr id="49" name="Group 63">
                <a:extLst>
                  <a:ext uri="{FF2B5EF4-FFF2-40B4-BE49-F238E27FC236}">
                    <a16:creationId xmlns:a16="http://schemas.microsoft.com/office/drawing/2014/main" id="{3ABD68EB-3C6F-4618-BBCD-C1001B5AB614}"/>
                  </a:ext>
                </a:extLst>
              </p:cNvPr>
              <p:cNvGrpSpPr>
                <a:grpSpLocks/>
              </p:cNvGrpSpPr>
              <p:nvPr/>
            </p:nvGrpSpPr>
            <p:grpSpPr bwMode="auto">
              <a:xfrm>
                <a:off x="2006" y="2588"/>
                <a:ext cx="1996" cy="288"/>
                <a:chOff x="2006" y="2588"/>
                <a:chExt cx="1996" cy="288"/>
              </a:xfrm>
            </p:grpSpPr>
            <p:sp>
              <p:nvSpPr>
                <p:cNvPr id="56" name="Rectangle 55">
                  <a:extLst>
                    <a:ext uri="{FF2B5EF4-FFF2-40B4-BE49-F238E27FC236}">
                      <a16:creationId xmlns:a16="http://schemas.microsoft.com/office/drawing/2014/main" id="{BD0A4384-F3F8-44F4-A1FB-87974D81D649}"/>
                    </a:ext>
                  </a:extLst>
                </p:cNvPr>
                <p:cNvSpPr>
                  <a:spLocks noChangeArrowheads="1"/>
                </p:cNvSpPr>
                <p:nvPr/>
              </p:nvSpPr>
              <p:spPr bwMode="auto">
                <a:xfrm>
                  <a:off x="2006" y="2588"/>
                  <a:ext cx="199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en-US" altLang="zh-CN" sz="2400" dirty="0">
                      <a:latin typeface="黑体" pitchFamily="49" charset="-122"/>
                      <a:ea typeface="黑体" pitchFamily="49" charset="-122"/>
                    </a:rPr>
                    <a:t>“</a:t>
                  </a:r>
                  <a:r>
                    <a:rPr lang="zh-CN" altLang="en-US" sz="2400" dirty="0">
                      <a:latin typeface="黑体" pitchFamily="49" charset="-122"/>
                      <a:ea typeface="黑体" pitchFamily="49" charset="-122"/>
                    </a:rPr>
                    <a:t>移动”的次数：</a:t>
                  </a:r>
                </a:p>
              </p:txBody>
            </p:sp>
            <p:sp>
              <p:nvSpPr>
                <p:cNvPr id="57" name="Rectangle 62">
                  <a:extLst>
                    <a:ext uri="{FF2B5EF4-FFF2-40B4-BE49-F238E27FC236}">
                      <a16:creationId xmlns:a16="http://schemas.microsoft.com/office/drawing/2014/main" id="{3D8C42A1-94BC-4730-850A-9E939CB039FD}"/>
                    </a:ext>
                  </a:extLst>
                </p:cNvPr>
                <p:cNvSpPr>
                  <a:spLocks noChangeArrowheads="1"/>
                </p:cNvSpPr>
                <p:nvPr/>
              </p:nvSpPr>
              <p:spPr bwMode="auto">
                <a:xfrm>
                  <a:off x="2006" y="2588"/>
                  <a:ext cx="1996" cy="28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endParaRPr lang="zh-CN" altLang="en-US" sz="2400"/>
                </a:p>
              </p:txBody>
            </p:sp>
          </p:grpSp>
          <p:grpSp>
            <p:nvGrpSpPr>
              <p:cNvPr id="50" name="Group 65">
                <a:extLst>
                  <a:ext uri="{FF2B5EF4-FFF2-40B4-BE49-F238E27FC236}">
                    <a16:creationId xmlns:a16="http://schemas.microsoft.com/office/drawing/2014/main" id="{E892A3F4-F715-4242-A132-FA2937E4CA1A}"/>
                  </a:ext>
                </a:extLst>
              </p:cNvPr>
              <p:cNvGrpSpPr>
                <a:grpSpLocks/>
              </p:cNvGrpSpPr>
              <p:nvPr/>
            </p:nvGrpSpPr>
            <p:grpSpPr bwMode="auto">
              <a:xfrm>
                <a:off x="0" y="2876"/>
                <a:ext cx="2006" cy="596"/>
                <a:chOff x="0" y="2876"/>
                <a:chExt cx="2006" cy="596"/>
              </a:xfrm>
            </p:grpSpPr>
            <p:sp>
              <p:nvSpPr>
                <p:cNvPr id="54" name="Rectangle 56">
                  <a:extLst>
                    <a:ext uri="{FF2B5EF4-FFF2-40B4-BE49-F238E27FC236}">
                      <a16:creationId xmlns:a16="http://schemas.microsoft.com/office/drawing/2014/main" id="{0DA9BB61-46D2-4B03-80DB-82903DADA112}"/>
                    </a:ext>
                  </a:extLst>
                </p:cNvPr>
                <p:cNvSpPr>
                  <a:spLocks noChangeArrowheads="1"/>
                </p:cNvSpPr>
                <p:nvPr/>
              </p:nvSpPr>
              <p:spPr bwMode="auto">
                <a:xfrm>
                  <a:off x="0" y="2876"/>
                  <a:ext cx="2006" cy="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en-US" altLang="zh-CN" sz="2400">
                      <a:solidFill>
                        <a:srgbClr val="000080"/>
                      </a:solidFill>
                      <a:ea typeface="楷体_GB2312" panose="02010609030101010101" pitchFamily="49" charset="-122"/>
                    </a:rPr>
                    <a:t>  </a:t>
                  </a:r>
                  <a:r>
                    <a:rPr lang="en-US" altLang="zh-CN" sz="5600">
                      <a:solidFill>
                        <a:srgbClr val="000080"/>
                      </a:solidFill>
                      <a:ea typeface="楷体_GB2312" panose="02010609030101010101" pitchFamily="49" charset="-122"/>
                    </a:rPr>
                    <a:t> </a:t>
                  </a:r>
                  <a:r>
                    <a:rPr lang="en-US" altLang="zh-CN" sz="2400">
                      <a:solidFill>
                        <a:srgbClr val="000080"/>
                      </a:solidFill>
                      <a:ea typeface="楷体_GB2312" panose="02010609030101010101" pitchFamily="49" charset="-122"/>
                    </a:rPr>
                    <a:t>                  </a:t>
                  </a:r>
                </a:p>
              </p:txBody>
            </p:sp>
            <p:sp>
              <p:nvSpPr>
                <p:cNvPr id="55" name="Rectangle 64">
                  <a:extLst>
                    <a:ext uri="{FF2B5EF4-FFF2-40B4-BE49-F238E27FC236}">
                      <a16:creationId xmlns:a16="http://schemas.microsoft.com/office/drawing/2014/main" id="{1EF242E8-4FF2-4C3A-BFB6-C4BE23220A0E}"/>
                    </a:ext>
                  </a:extLst>
                </p:cNvPr>
                <p:cNvSpPr>
                  <a:spLocks noChangeArrowheads="1"/>
                </p:cNvSpPr>
                <p:nvPr/>
              </p:nvSpPr>
              <p:spPr bwMode="auto">
                <a:xfrm>
                  <a:off x="0" y="2876"/>
                  <a:ext cx="2006" cy="59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endParaRPr lang="zh-CN" altLang="en-US" sz="2400"/>
                </a:p>
              </p:txBody>
            </p:sp>
          </p:grpSp>
          <p:grpSp>
            <p:nvGrpSpPr>
              <p:cNvPr id="51" name="Group 67">
                <a:extLst>
                  <a:ext uri="{FF2B5EF4-FFF2-40B4-BE49-F238E27FC236}">
                    <a16:creationId xmlns:a16="http://schemas.microsoft.com/office/drawing/2014/main" id="{F89DAF6D-6D04-4862-BA2F-D004F94C5C58}"/>
                  </a:ext>
                </a:extLst>
              </p:cNvPr>
              <p:cNvGrpSpPr>
                <a:grpSpLocks/>
              </p:cNvGrpSpPr>
              <p:nvPr/>
            </p:nvGrpSpPr>
            <p:grpSpPr bwMode="auto">
              <a:xfrm>
                <a:off x="2006" y="2876"/>
                <a:ext cx="1996" cy="596"/>
                <a:chOff x="2006" y="2876"/>
                <a:chExt cx="1996" cy="596"/>
              </a:xfrm>
            </p:grpSpPr>
            <p:sp>
              <p:nvSpPr>
                <p:cNvPr id="52" name="Rectangle 58">
                  <a:extLst>
                    <a:ext uri="{FF2B5EF4-FFF2-40B4-BE49-F238E27FC236}">
                      <a16:creationId xmlns:a16="http://schemas.microsoft.com/office/drawing/2014/main" id="{19DFE1AB-2742-42BC-A4C9-870B3C98D111}"/>
                    </a:ext>
                  </a:extLst>
                </p:cNvPr>
                <p:cNvSpPr>
                  <a:spLocks noChangeArrowheads="1"/>
                </p:cNvSpPr>
                <p:nvPr/>
              </p:nvSpPr>
              <p:spPr bwMode="auto">
                <a:xfrm>
                  <a:off x="2006" y="2876"/>
                  <a:ext cx="1996" cy="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en-US" altLang="zh-CN" sz="2400">
                      <a:solidFill>
                        <a:srgbClr val="000080"/>
                      </a:solidFill>
                      <a:ea typeface="楷体_GB2312" panose="02010609030101010101" pitchFamily="49" charset="-122"/>
                    </a:rPr>
                    <a:t>  </a:t>
                  </a:r>
                  <a:r>
                    <a:rPr lang="en-US" altLang="zh-CN" sz="5300">
                      <a:solidFill>
                        <a:srgbClr val="000080"/>
                      </a:solidFill>
                      <a:ea typeface="楷体_GB2312" panose="02010609030101010101" pitchFamily="49" charset="-122"/>
                    </a:rPr>
                    <a:t> </a:t>
                  </a:r>
                  <a:r>
                    <a:rPr lang="en-US" altLang="zh-CN" sz="2400">
                      <a:solidFill>
                        <a:srgbClr val="000080"/>
                      </a:solidFill>
                      <a:ea typeface="楷体_GB2312" panose="02010609030101010101" pitchFamily="49" charset="-122"/>
                    </a:rPr>
                    <a:t>      </a:t>
                  </a:r>
                </a:p>
              </p:txBody>
            </p:sp>
            <p:sp>
              <p:nvSpPr>
                <p:cNvPr id="53" name="Rectangle 66">
                  <a:extLst>
                    <a:ext uri="{FF2B5EF4-FFF2-40B4-BE49-F238E27FC236}">
                      <a16:creationId xmlns:a16="http://schemas.microsoft.com/office/drawing/2014/main" id="{11CCC6EC-C9AC-4EBE-8F4D-ADC80A5E1BA7}"/>
                    </a:ext>
                  </a:extLst>
                </p:cNvPr>
                <p:cNvSpPr>
                  <a:spLocks noChangeArrowheads="1"/>
                </p:cNvSpPr>
                <p:nvPr/>
              </p:nvSpPr>
              <p:spPr bwMode="auto">
                <a:xfrm>
                  <a:off x="2006" y="2876"/>
                  <a:ext cx="1996" cy="59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endParaRPr lang="zh-CN" altLang="en-US" sz="2400"/>
                </a:p>
              </p:txBody>
            </p:sp>
          </p:grpSp>
        </p:grpSp>
        <p:sp>
          <p:nvSpPr>
            <p:cNvPr id="47" name="Rectangle 69">
              <a:extLst>
                <a:ext uri="{FF2B5EF4-FFF2-40B4-BE49-F238E27FC236}">
                  <a16:creationId xmlns:a16="http://schemas.microsoft.com/office/drawing/2014/main" id="{F175597D-AB2C-4636-858F-F0DBE42711B4}"/>
                </a:ext>
              </a:extLst>
            </p:cNvPr>
            <p:cNvSpPr>
              <a:spLocks noChangeArrowheads="1"/>
            </p:cNvSpPr>
            <p:nvPr/>
          </p:nvSpPr>
          <p:spPr bwMode="auto">
            <a:xfrm>
              <a:off x="0" y="2588"/>
              <a:ext cx="4002" cy="884"/>
            </a:xfrm>
            <a:prstGeom prst="rect">
              <a:avLst/>
            </a:prstGeom>
            <a:noFill/>
            <a:ln w="1">
              <a:solidFill>
                <a:srgbClr val="FF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endParaRPr lang="zh-CN" altLang="en-US" sz="2400"/>
            </a:p>
          </p:txBody>
        </p:sp>
      </p:grpSp>
      <p:sp>
        <p:nvSpPr>
          <p:cNvPr id="6758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7587" name="Rectangle 3"/>
          <p:cNvSpPr>
            <a:spLocks noChangeArrowheads="1"/>
          </p:cNvSpPr>
          <p:nvPr/>
        </p:nvSpPr>
        <p:spPr bwMode="auto">
          <a:xfrm>
            <a:off x="0" y="12477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graphicFrame>
        <p:nvGraphicFramePr>
          <p:cNvPr id="44" name="对象 43"/>
          <p:cNvGraphicFramePr>
            <a:graphicFrameLocks noChangeAspect="1"/>
          </p:cNvGraphicFramePr>
          <p:nvPr/>
        </p:nvGraphicFramePr>
        <p:xfrm>
          <a:off x="1214414" y="3643314"/>
          <a:ext cx="1762111" cy="1032603"/>
        </p:xfrm>
        <a:graphic>
          <a:graphicData uri="http://schemas.openxmlformats.org/presentationml/2006/ole">
            <mc:AlternateContent xmlns:mc="http://schemas.openxmlformats.org/markup-compatibility/2006">
              <mc:Choice xmlns:v="urn:schemas-microsoft-com:vml" Requires="v">
                <p:oleObj spid="_x0000_s68637" name="Equation" r:id="rId3" imgW="736560" imgH="431640" progId="Equation.DSMT4">
                  <p:embed/>
                </p:oleObj>
              </mc:Choice>
              <mc:Fallback>
                <p:oleObj name="Equation" r:id="rId3" imgW="736560" imgH="431640" progId="Equation.DSMT4">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4414" y="3643314"/>
                        <a:ext cx="1762111" cy="103260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0" name="对象 59"/>
          <p:cNvGraphicFramePr>
            <a:graphicFrameLocks noChangeAspect="1"/>
          </p:cNvGraphicFramePr>
          <p:nvPr/>
        </p:nvGraphicFramePr>
        <p:xfrm>
          <a:off x="659790" y="5643578"/>
          <a:ext cx="2912078" cy="1000108"/>
        </p:xfrm>
        <a:graphic>
          <a:graphicData uri="http://schemas.openxmlformats.org/presentationml/2006/ole">
            <mc:AlternateContent xmlns:mc="http://schemas.openxmlformats.org/markup-compatibility/2006">
              <mc:Choice xmlns:v="urn:schemas-microsoft-com:vml" Requires="v">
                <p:oleObj spid="_x0000_s68638" name="Equation" r:id="rId5" imgW="1257120" imgH="431640" progId="Equation.DSMT4">
                  <p:embed/>
                </p:oleObj>
              </mc:Choice>
              <mc:Fallback>
                <p:oleObj name="Equation" r:id="rId5" imgW="1257120" imgH="431640" progId="Equation.DSMT4">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9790" y="5643578"/>
                        <a:ext cx="2912078" cy="100010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 name="对象 60"/>
          <p:cNvGraphicFramePr>
            <a:graphicFrameLocks noChangeAspect="1"/>
          </p:cNvGraphicFramePr>
          <p:nvPr/>
        </p:nvGraphicFramePr>
        <p:xfrm>
          <a:off x="3868125" y="5643578"/>
          <a:ext cx="3347081" cy="925210"/>
        </p:xfrm>
        <a:graphic>
          <a:graphicData uri="http://schemas.openxmlformats.org/presentationml/2006/ole">
            <mc:AlternateContent xmlns:mc="http://schemas.openxmlformats.org/markup-compatibility/2006">
              <mc:Choice xmlns:v="urn:schemas-microsoft-com:vml" Requires="v">
                <p:oleObj spid="_x0000_s68639" name="Equation" r:id="rId7" imgW="1562040" imgH="431640" progId="Equation.DSMT4">
                  <p:embed/>
                </p:oleObj>
              </mc:Choice>
              <mc:Fallback>
                <p:oleObj name="Equation" r:id="rId7" imgW="1562040" imgH="431640" progId="Equation.DSMT4">
                  <p:embed/>
                  <p:pic>
                    <p:nvPicPr>
                      <p:cNvPr id="0"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68125" y="5643578"/>
                        <a:ext cx="3347081" cy="92521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2" name="对象 61"/>
          <p:cNvGraphicFramePr>
            <a:graphicFrameLocks noChangeAspect="1"/>
          </p:cNvGraphicFramePr>
          <p:nvPr/>
        </p:nvGraphicFramePr>
        <p:xfrm>
          <a:off x="4500562" y="3929066"/>
          <a:ext cx="1143008" cy="457203"/>
        </p:xfrm>
        <a:graphic>
          <a:graphicData uri="http://schemas.openxmlformats.org/presentationml/2006/ole">
            <mc:AlternateContent xmlns:mc="http://schemas.openxmlformats.org/markup-compatibility/2006">
              <mc:Choice xmlns:v="urn:schemas-microsoft-com:vml" Requires="v">
                <p:oleObj spid="_x0000_s68640" name="Equation" r:id="rId9" imgW="507960" imgH="203040" progId="Equation.DSMT4">
                  <p:embed/>
                </p:oleObj>
              </mc:Choice>
              <mc:Fallback>
                <p:oleObj name="Equation" r:id="rId9" imgW="507960" imgH="203040" progId="Equation.DSMT4">
                  <p:embed/>
                  <p:pic>
                    <p:nvPicPr>
                      <p:cNvPr id="0" name="Picture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00562" y="3929066"/>
                        <a:ext cx="1143008" cy="45720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3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28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30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p:bldP spid="9287" grpId="0"/>
      <p:bldP spid="4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a:extLst>
              <a:ext uri="{FF2B5EF4-FFF2-40B4-BE49-F238E27FC236}">
                <a16:creationId xmlns:a16="http://schemas.microsoft.com/office/drawing/2014/main" id="{FF2FEF01-476C-4F9F-84D4-9251F88A1FD0}"/>
              </a:ext>
            </a:extLst>
          </p:cNvPr>
          <p:cNvSpPr/>
          <p:nvPr/>
        </p:nvSpPr>
        <p:spPr bwMode="auto">
          <a:xfrm>
            <a:off x="214282" y="357166"/>
            <a:ext cx="8665368" cy="718796"/>
          </a:xfrm>
          <a:prstGeom prst="rect">
            <a:avLst/>
          </a:prstGeom>
          <a:no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1" hangingPunct="1"/>
            <a:r>
              <a:rPr lang="en-US" altLang="zh-CN" sz="3200" dirty="0">
                <a:solidFill>
                  <a:srgbClr val="FF0000"/>
                </a:solidFill>
                <a:latin typeface="黑体" panose="02010609060101010101" pitchFamily="49" charset="-122"/>
                <a:ea typeface="黑体" panose="02010609060101010101" pitchFamily="49" charset="-122"/>
              </a:rPr>
              <a:t>2.</a:t>
            </a:r>
            <a:r>
              <a:rPr lang="zh-CN" altLang="en-US" sz="3200" dirty="0">
                <a:solidFill>
                  <a:srgbClr val="FF0000"/>
                </a:solidFill>
                <a:latin typeface="黑体" panose="02010609060101010101" pitchFamily="49" charset="-122"/>
                <a:ea typeface="黑体" panose="02010609060101010101" pitchFamily="49" charset="-122"/>
              </a:rPr>
              <a:t>算法性能分析：</a:t>
            </a:r>
            <a:endParaRPr kumimoji="1" lang="zh-CN" altLang="en-US" sz="3200" b="1" i="0" u="none" strike="noStrike" cap="none" normalizeH="0" baseline="0" dirty="0">
              <a:ln>
                <a:noFill/>
              </a:ln>
              <a:solidFill>
                <a:srgbClr val="FF0000"/>
              </a:solidFill>
              <a:effectLst/>
            </a:endParaRPr>
          </a:p>
        </p:txBody>
      </p:sp>
      <p:sp>
        <p:nvSpPr>
          <p:cNvPr id="41" name="Rectangle 8">
            <a:extLst>
              <a:ext uri="{FF2B5EF4-FFF2-40B4-BE49-F238E27FC236}">
                <a16:creationId xmlns:a16="http://schemas.microsoft.com/office/drawing/2014/main" id="{C0FB1A77-6041-4346-9E2E-03F0AF5A3CB0}"/>
              </a:ext>
            </a:extLst>
          </p:cNvPr>
          <p:cNvSpPr>
            <a:spLocks noChangeArrowheads="1"/>
          </p:cNvSpPr>
          <p:nvPr/>
        </p:nvSpPr>
        <p:spPr bwMode="auto">
          <a:xfrm>
            <a:off x="176400" y="972435"/>
            <a:ext cx="8854847" cy="1384995"/>
          </a:xfrm>
          <a:prstGeom prst="rect">
            <a:avLst/>
          </a:prstGeom>
          <a:gradFill rotWithShape="1">
            <a:gsLst>
              <a:gs pos="0">
                <a:srgbClr val="CCCCFF"/>
              </a:gs>
              <a:gs pos="50000">
                <a:schemeClr val="bg1"/>
              </a:gs>
              <a:gs pos="100000">
                <a:srgbClr val="CCCCFF"/>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eaLnBrk="1" hangingPunct="1">
              <a:defRPr/>
            </a:pPr>
            <a:r>
              <a:rPr lang="en-US" altLang="zh-CN" sz="2800" dirty="0">
                <a:latin typeface="+mn-lt"/>
                <a:ea typeface="黑体" panose="02010609060101010101" pitchFamily="49" charset="-122"/>
              </a:rPr>
              <a:t>        </a:t>
            </a:r>
            <a:r>
              <a:rPr lang="zh-CN" altLang="en-US" sz="2800" dirty="0">
                <a:latin typeface="+mn-lt"/>
                <a:ea typeface="黑体" pitchFamily="49" charset="-122"/>
              </a:rPr>
              <a:t>因此，直接插入排序所需进行关键字间的比较次数和记录移动的次数均为</a:t>
            </a:r>
            <a:r>
              <a:rPr lang="en-US" altLang="zh-CN" sz="2800" dirty="0">
                <a:latin typeface="+mn-lt"/>
                <a:ea typeface="黑体" pitchFamily="49" charset="-122"/>
              </a:rPr>
              <a:t>n</a:t>
            </a:r>
            <a:r>
              <a:rPr lang="en-US" altLang="zh-CN" sz="2800" baseline="30000" dirty="0">
                <a:latin typeface="+mn-lt"/>
                <a:ea typeface="黑体" pitchFamily="49" charset="-122"/>
              </a:rPr>
              <a:t>2</a:t>
            </a:r>
            <a:r>
              <a:rPr lang="en-US" altLang="zh-CN" sz="2800" dirty="0">
                <a:latin typeface="+mn-lt"/>
                <a:ea typeface="黑体" pitchFamily="49" charset="-122"/>
              </a:rPr>
              <a:t>/4</a:t>
            </a:r>
            <a:r>
              <a:rPr lang="zh-CN" altLang="en-US" sz="2800" dirty="0">
                <a:latin typeface="+mn-lt"/>
                <a:ea typeface="黑体" pitchFamily="49" charset="-122"/>
              </a:rPr>
              <a:t>，即直接插入排序的时间复杂度为</a:t>
            </a:r>
            <a:r>
              <a:rPr lang="en-US" altLang="zh-CN" sz="2800" dirty="0">
                <a:latin typeface="+mn-lt"/>
                <a:ea typeface="黑体" pitchFamily="49" charset="-122"/>
              </a:rPr>
              <a:t>O(n</a:t>
            </a:r>
            <a:r>
              <a:rPr lang="en-US" altLang="zh-CN" sz="2800" baseline="30000" dirty="0">
                <a:latin typeface="+mn-lt"/>
                <a:ea typeface="黑体" pitchFamily="49" charset="-122"/>
              </a:rPr>
              <a:t>2</a:t>
            </a:r>
            <a:r>
              <a:rPr lang="en-US" altLang="zh-CN" sz="2800" dirty="0">
                <a:latin typeface="+mn-lt"/>
                <a:ea typeface="黑体" pitchFamily="49" charset="-122"/>
              </a:rPr>
              <a:t>)</a:t>
            </a:r>
            <a:r>
              <a:rPr lang="zh-CN" altLang="en-US" sz="2800" dirty="0">
                <a:latin typeface="+mn-lt"/>
                <a:ea typeface="黑体" pitchFamily="49" charset="-122"/>
              </a:rPr>
              <a:t>。</a:t>
            </a:r>
          </a:p>
        </p:txBody>
      </p:sp>
      <p:sp>
        <p:nvSpPr>
          <p:cNvPr id="42" name="矩形 41">
            <a:extLst>
              <a:ext uri="{FF2B5EF4-FFF2-40B4-BE49-F238E27FC236}">
                <a16:creationId xmlns:a16="http://schemas.microsoft.com/office/drawing/2014/main" id="{FF2FEF01-476C-4F9F-84D4-9251F88A1FD0}"/>
              </a:ext>
            </a:extLst>
          </p:cNvPr>
          <p:cNvSpPr/>
          <p:nvPr/>
        </p:nvSpPr>
        <p:spPr bwMode="auto">
          <a:xfrm>
            <a:off x="214282" y="2857496"/>
            <a:ext cx="8665368" cy="718796"/>
          </a:xfrm>
          <a:prstGeom prst="rect">
            <a:avLst/>
          </a:prstGeom>
          <a:no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1" hangingPunct="1"/>
            <a:r>
              <a:rPr lang="en-US" altLang="zh-CN" sz="3200" dirty="0">
                <a:solidFill>
                  <a:srgbClr val="FF0000"/>
                </a:solidFill>
                <a:latin typeface="黑体" panose="02010609060101010101" pitchFamily="49" charset="-122"/>
                <a:ea typeface="黑体" panose="02010609060101010101" pitchFamily="49" charset="-122"/>
              </a:rPr>
              <a:t>3.</a:t>
            </a:r>
            <a:r>
              <a:rPr lang="zh-CN" altLang="en-US" sz="3200" dirty="0">
                <a:solidFill>
                  <a:srgbClr val="FF0000"/>
                </a:solidFill>
                <a:latin typeface="黑体" panose="02010609060101010101" pitchFamily="49" charset="-122"/>
                <a:ea typeface="黑体" panose="02010609060101010101" pitchFamily="49" charset="-122"/>
              </a:rPr>
              <a:t>算法稳定性分析：</a:t>
            </a:r>
            <a:endParaRPr kumimoji="1" lang="zh-CN" altLang="en-US" sz="3200" b="1" i="0" u="none" strike="noStrike" cap="none" normalizeH="0" baseline="0" dirty="0">
              <a:ln>
                <a:noFill/>
              </a:ln>
              <a:solidFill>
                <a:srgbClr val="FF0000"/>
              </a:solidFill>
              <a:effectLst/>
            </a:endParaRPr>
          </a:p>
        </p:txBody>
      </p:sp>
      <p:sp>
        <p:nvSpPr>
          <p:cNvPr id="43" name="Text Box 6">
            <a:extLst>
              <a:ext uri="{FF2B5EF4-FFF2-40B4-BE49-F238E27FC236}">
                <a16:creationId xmlns:a16="http://schemas.microsoft.com/office/drawing/2014/main" id="{982100DA-E767-4BF7-A015-86963F564266}"/>
              </a:ext>
            </a:extLst>
          </p:cNvPr>
          <p:cNvSpPr txBox="1">
            <a:spLocks noChangeArrowheads="1"/>
          </p:cNvSpPr>
          <p:nvPr/>
        </p:nvSpPr>
        <p:spPr bwMode="auto">
          <a:xfrm>
            <a:off x="285720" y="3714752"/>
            <a:ext cx="8665368"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pPr>
            <a:r>
              <a:rPr lang="zh-CN" altLang="en-US" sz="2800" b="0" dirty="0">
                <a:latin typeface="+mn-lt"/>
                <a:ea typeface="黑体" panose="02010609060101010101" pitchFamily="49" charset="-122"/>
              </a:rPr>
              <a:t>        由于选择第</a:t>
            </a:r>
            <a:r>
              <a:rPr lang="en-US" altLang="zh-CN" sz="2800" b="0" dirty="0" err="1">
                <a:latin typeface="+mn-lt"/>
                <a:ea typeface="黑体" panose="02010609060101010101" pitchFamily="49" charset="-122"/>
              </a:rPr>
              <a:t>i</a:t>
            </a:r>
            <a:r>
              <a:rPr lang="zh-CN" altLang="en-US" sz="2800" b="0" dirty="0">
                <a:latin typeface="+mn-lt"/>
                <a:ea typeface="黑体" panose="02010609060101010101" pitchFamily="49" charset="-122"/>
              </a:rPr>
              <a:t>的记录</a:t>
            </a:r>
            <a:r>
              <a:rPr lang="en-US" altLang="zh-CN" sz="2800" b="0" dirty="0">
                <a:latin typeface="+mn-lt"/>
                <a:ea typeface="黑体" panose="02010609060101010101" pitchFamily="49" charset="-122"/>
              </a:rPr>
              <a:t>R[</a:t>
            </a:r>
            <a:r>
              <a:rPr lang="en-US" altLang="zh-CN" sz="2800" b="0" dirty="0" err="1">
                <a:latin typeface="+mn-lt"/>
                <a:ea typeface="黑体" panose="02010609060101010101" pitchFamily="49" charset="-122"/>
              </a:rPr>
              <a:t>i</a:t>
            </a:r>
            <a:r>
              <a:rPr lang="en-US" altLang="zh-CN" sz="2800" b="0" dirty="0">
                <a:latin typeface="+mn-lt"/>
                <a:ea typeface="黑体" panose="02010609060101010101" pitchFamily="49" charset="-122"/>
              </a:rPr>
              <a:t>]</a:t>
            </a:r>
            <a:r>
              <a:rPr lang="zh-CN" altLang="en-US" sz="2800" b="0" dirty="0">
                <a:latin typeface="+mn-lt"/>
                <a:ea typeface="黑体" panose="02010609060101010101" pitchFamily="49" charset="-122"/>
              </a:rPr>
              <a:t>的插入位置时，需依次和前面</a:t>
            </a:r>
            <a:r>
              <a:rPr lang="en-US" altLang="zh-CN" sz="2800" b="0" dirty="0">
                <a:latin typeface="+mn-lt"/>
                <a:ea typeface="黑体" panose="02010609060101010101" pitchFamily="49" charset="-122"/>
              </a:rPr>
              <a:t>i-1</a:t>
            </a:r>
            <a:r>
              <a:rPr lang="zh-CN" altLang="en-US" sz="2800" b="0" dirty="0">
                <a:latin typeface="+mn-lt"/>
                <a:ea typeface="黑体" panose="02010609060101010101" pitchFamily="49" charset="-122"/>
              </a:rPr>
              <a:t>个记录进行比较，比较条件</a:t>
            </a:r>
            <a:r>
              <a:rPr lang="en-US" altLang="zh-CN" sz="2800" dirty="0">
                <a:ea typeface="黑体" pitchFamily="49" charset="-122"/>
              </a:rPr>
              <a:t>while (R[0].key&lt;R[j].key)</a:t>
            </a:r>
            <a:r>
              <a:rPr lang="zh-CN" altLang="en-US" sz="2800" b="0" dirty="0">
                <a:latin typeface="+mn-lt"/>
                <a:ea typeface="黑体" panose="02010609060101010101" pitchFamily="49" charset="-122"/>
              </a:rPr>
              <a:t>时，插入位置前移；若遇到相等的关键字则不再前移。</a:t>
            </a:r>
            <a:endParaRPr lang="en-US" altLang="zh-CN" sz="2800" b="0" dirty="0">
              <a:latin typeface="+mn-lt"/>
              <a:ea typeface="黑体" panose="02010609060101010101" pitchFamily="49" charset="-122"/>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2" grpId="0"/>
      <p:bldP spid="4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43">
            <a:extLst>
              <a:ext uri="{FF2B5EF4-FFF2-40B4-BE49-F238E27FC236}">
                <a16:creationId xmlns:a16="http://schemas.microsoft.com/office/drawing/2014/main" id="{35A76AA8-425F-4F8F-8FE5-2128FB7DCE71}"/>
              </a:ext>
            </a:extLst>
          </p:cNvPr>
          <p:cNvSpPr/>
          <p:nvPr/>
        </p:nvSpPr>
        <p:spPr>
          <a:xfrm>
            <a:off x="428596" y="1000108"/>
            <a:ext cx="4172937" cy="461665"/>
          </a:xfrm>
          <a:prstGeom prst="rect">
            <a:avLst/>
          </a:prstGeom>
        </p:spPr>
        <p:txBody>
          <a:bodyPr wrap="none">
            <a:spAutoFit/>
          </a:bodyPr>
          <a:lstStyle/>
          <a:p>
            <a:r>
              <a:rPr lang="zh-CN" altLang="en-US" b="0" dirty="0">
                <a:ea typeface="黑体" panose="02010609060101010101" pitchFamily="49" charset="-122"/>
              </a:rPr>
              <a:t>例  给定关键字</a:t>
            </a:r>
            <a:r>
              <a:rPr lang="en-US" altLang="zh-CN" b="0" dirty="0">
                <a:ea typeface="黑体" panose="02010609060101010101" pitchFamily="49" charset="-122"/>
              </a:rPr>
              <a:t>{4</a:t>
            </a:r>
            <a:r>
              <a:rPr lang="zh-CN" altLang="en-US" b="0" dirty="0">
                <a:ea typeface="黑体" panose="02010609060101010101" pitchFamily="49" charset="-122"/>
              </a:rPr>
              <a:t>，</a:t>
            </a:r>
            <a:r>
              <a:rPr lang="en-US" altLang="zh-CN" b="0" dirty="0">
                <a:ea typeface="黑体" panose="02010609060101010101" pitchFamily="49" charset="-122"/>
              </a:rPr>
              <a:t>3</a:t>
            </a:r>
            <a:r>
              <a:rPr lang="zh-CN" altLang="en-US" b="0" dirty="0">
                <a:ea typeface="黑体" panose="02010609060101010101" pitchFamily="49" charset="-122"/>
              </a:rPr>
              <a:t>，</a:t>
            </a:r>
            <a:r>
              <a:rPr lang="en-US" altLang="zh-CN" b="0" dirty="0">
                <a:ea typeface="黑体" panose="02010609060101010101" pitchFamily="49" charset="-122"/>
              </a:rPr>
              <a:t>5</a:t>
            </a:r>
            <a:r>
              <a:rPr lang="zh-CN" altLang="en-US" b="0" dirty="0">
                <a:ea typeface="黑体" panose="02010609060101010101" pitchFamily="49" charset="-122"/>
              </a:rPr>
              <a:t>，</a:t>
            </a:r>
            <a:r>
              <a:rPr lang="en-US" altLang="zh-CN" b="0" dirty="0">
                <a:ea typeface="黑体" panose="02010609060101010101" pitchFamily="49" charset="-122"/>
              </a:rPr>
              <a:t>03}</a:t>
            </a:r>
            <a:endParaRPr lang="zh-CN" altLang="en-US" dirty="0"/>
          </a:p>
        </p:txBody>
      </p:sp>
      <p:sp>
        <p:nvSpPr>
          <p:cNvPr id="7" name="Rectangle 8">
            <a:extLst>
              <a:ext uri="{FF2B5EF4-FFF2-40B4-BE49-F238E27FC236}">
                <a16:creationId xmlns:a16="http://schemas.microsoft.com/office/drawing/2014/main" id="{C0FB1A77-6041-4346-9E2E-03F0AF5A3CB0}"/>
              </a:ext>
            </a:extLst>
          </p:cNvPr>
          <p:cNvSpPr>
            <a:spLocks noChangeArrowheads="1"/>
          </p:cNvSpPr>
          <p:nvPr/>
        </p:nvSpPr>
        <p:spPr bwMode="auto">
          <a:xfrm>
            <a:off x="214282" y="4357694"/>
            <a:ext cx="8760494" cy="523220"/>
          </a:xfrm>
          <a:prstGeom prst="rect">
            <a:avLst/>
          </a:prstGeom>
          <a:gradFill rotWithShape="1">
            <a:gsLst>
              <a:gs pos="0">
                <a:srgbClr val="CCCCFF"/>
              </a:gs>
              <a:gs pos="50000">
                <a:schemeClr val="bg1"/>
              </a:gs>
              <a:gs pos="100000">
                <a:srgbClr val="CCCCFF"/>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defRPr/>
            </a:pPr>
            <a:r>
              <a:rPr lang="en-US" altLang="zh-CN" sz="2800" dirty="0">
                <a:solidFill>
                  <a:srgbClr val="0033CC"/>
                </a:solidFill>
                <a:latin typeface="黑体" panose="02010609060101010101" pitchFamily="49" charset="-122"/>
                <a:ea typeface="黑体" panose="02010609060101010101" pitchFamily="49" charset="-122"/>
              </a:rPr>
              <a:t>    </a:t>
            </a:r>
            <a:r>
              <a:rPr lang="zh-CN" altLang="en-US" sz="2800" dirty="0">
                <a:solidFill>
                  <a:srgbClr val="0033CC"/>
                </a:solidFill>
                <a:latin typeface="黑体" panose="02010609060101010101" pitchFamily="49" charset="-122"/>
                <a:ea typeface="黑体" panose="02010609060101010101" pitchFamily="49" charset="-122"/>
              </a:rPr>
              <a:t>因此，直接插入排序为</a:t>
            </a:r>
            <a:r>
              <a:rPr lang="zh-CN" altLang="en-US" sz="2800" dirty="0">
                <a:solidFill>
                  <a:srgbClr val="FF0000"/>
                </a:solidFill>
                <a:latin typeface="黑体" panose="02010609060101010101" pitchFamily="49" charset="-122"/>
                <a:ea typeface="黑体" panose="02010609060101010101" pitchFamily="49" charset="-122"/>
              </a:rPr>
              <a:t>稳定的</a:t>
            </a:r>
            <a:r>
              <a:rPr lang="zh-CN" altLang="en-US" sz="2800" dirty="0">
                <a:solidFill>
                  <a:srgbClr val="0033CC"/>
                </a:solidFill>
                <a:latin typeface="黑体" panose="02010609060101010101" pitchFamily="49" charset="-122"/>
                <a:ea typeface="黑体" panose="02010609060101010101" pitchFamily="49" charset="-122"/>
              </a:rPr>
              <a:t>排序算法。</a:t>
            </a:r>
          </a:p>
        </p:txBody>
      </p:sp>
      <p:sp>
        <p:nvSpPr>
          <p:cNvPr id="8" name="矩形 7">
            <a:extLst>
              <a:ext uri="{FF2B5EF4-FFF2-40B4-BE49-F238E27FC236}">
                <a16:creationId xmlns:a16="http://schemas.microsoft.com/office/drawing/2014/main" id="{890AB593-475A-4643-8872-4E40D772F49B}"/>
              </a:ext>
            </a:extLst>
          </p:cNvPr>
          <p:cNvSpPr/>
          <p:nvPr/>
        </p:nvSpPr>
        <p:spPr>
          <a:xfrm>
            <a:off x="923862" y="1785926"/>
            <a:ext cx="4862583" cy="461665"/>
          </a:xfrm>
          <a:prstGeom prst="rect">
            <a:avLst/>
          </a:prstGeom>
        </p:spPr>
        <p:txBody>
          <a:bodyPr wrap="square">
            <a:spAutoFit/>
          </a:bodyPr>
          <a:lstStyle/>
          <a:p>
            <a:r>
              <a:rPr lang="zh-CN" altLang="en-US" b="0" dirty="0">
                <a:ea typeface="黑体" panose="02010609060101010101" pitchFamily="49" charset="-122"/>
              </a:rPr>
              <a:t>第一趟排序后：  </a:t>
            </a:r>
            <a:r>
              <a:rPr lang="en-US" altLang="zh-CN" b="0" dirty="0">
                <a:ea typeface="黑体" panose="02010609060101010101" pitchFamily="49" charset="-122"/>
              </a:rPr>
              <a:t>3    4    </a:t>
            </a:r>
            <a:r>
              <a:rPr lang="en-US" altLang="zh-CN" b="0" dirty="0">
                <a:solidFill>
                  <a:srgbClr val="FF0000"/>
                </a:solidFill>
                <a:ea typeface="黑体" panose="02010609060101010101" pitchFamily="49" charset="-122"/>
              </a:rPr>
              <a:t>5</a:t>
            </a:r>
            <a:r>
              <a:rPr lang="en-US" altLang="zh-CN" b="0" dirty="0">
                <a:ea typeface="黑体" panose="02010609060101010101" pitchFamily="49" charset="-122"/>
              </a:rPr>
              <a:t>    03 </a:t>
            </a:r>
            <a:endParaRPr lang="zh-CN" altLang="en-US" dirty="0"/>
          </a:p>
        </p:txBody>
      </p:sp>
      <p:sp>
        <p:nvSpPr>
          <p:cNvPr id="9" name="矩形 8">
            <a:extLst>
              <a:ext uri="{FF2B5EF4-FFF2-40B4-BE49-F238E27FC236}">
                <a16:creationId xmlns:a16="http://schemas.microsoft.com/office/drawing/2014/main" id="{EA9FFD23-5648-4725-904F-7EA5DD5DA151}"/>
              </a:ext>
            </a:extLst>
          </p:cNvPr>
          <p:cNvSpPr/>
          <p:nvPr/>
        </p:nvSpPr>
        <p:spPr>
          <a:xfrm>
            <a:off x="923863" y="2395831"/>
            <a:ext cx="4752528" cy="461665"/>
          </a:xfrm>
          <a:prstGeom prst="rect">
            <a:avLst/>
          </a:prstGeom>
        </p:spPr>
        <p:txBody>
          <a:bodyPr wrap="square">
            <a:spAutoFit/>
          </a:bodyPr>
          <a:lstStyle/>
          <a:p>
            <a:r>
              <a:rPr lang="zh-CN" altLang="en-US" b="0" dirty="0">
                <a:ea typeface="黑体" panose="02010609060101010101" pitchFamily="49" charset="-122"/>
              </a:rPr>
              <a:t>第二趟排序后：  </a:t>
            </a:r>
            <a:r>
              <a:rPr lang="en-US" altLang="zh-CN" b="0" dirty="0">
                <a:ea typeface="黑体" panose="02010609060101010101" pitchFamily="49" charset="-122"/>
              </a:rPr>
              <a:t>3    4    5    </a:t>
            </a:r>
            <a:r>
              <a:rPr lang="en-US" altLang="zh-CN" b="0" dirty="0">
                <a:solidFill>
                  <a:srgbClr val="FF0000"/>
                </a:solidFill>
                <a:ea typeface="黑体" panose="02010609060101010101" pitchFamily="49" charset="-122"/>
              </a:rPr>
              <a:t>03</a:t>
            </a:r>
            <a:endParaRPr lang="zh-CN" altLang="en-US" dirty="0">
              <a:solidFill>
                <a:srgbClr val="FF0000"/>
              </a:solidFill>
            </a:endParaRPr>
          </a:p>
        </p:txBody>
      </p:sp>
      <p:sp>
        <p:nvSpPr>
          <p:cNvPr id="10" name="矩形 9">
            <a:extLst>
              <a:ext uri="{FF2B5EF4-FFF2-40B4-BE49-F238E27FC236}">
                <a16:creationId xmlns:a16="http://schemas.microsoft.com/office/drawing/2014/main" id="{B0F2E887-4D69-47B7-916A-931E50C34AAD}"/>
              </a:ext>
            </a:extLst>
          </p:cNvPr>
          <p:cNvSpPr/>
          <p:nvPr/>
        </p:nvSpPr>
        <p:spPr>
          <a:xfrm>
            <a:off x="927667" y="3038773"/>
            <a:ext cx="5252780" cy="461665"/>
          </a:xfrm>
          <a:prstGeom prst="rect">
            <a:avLst/>
          </a:prstGeom>
        </p:spPr>
        <p:txBody>
          <a:bodyPr wrap="square">
            <a:spAutoFit/>
          </a:bodyPr>
          <a:lstStyle/>
          <a:p>
            <a:r>
              <a:rPr lang="zh-CN" altLang="en-US" b="0" dirty="0">
                <a:ea typeface="黑体" panose="02010609060101010101" pitchFamily="49" charset="-122"/>
              </a:rPr>
              <a:t>第三趟排序后：  </a:t>
            </a:r>
            <a:r>
              <a:rPr lang="en-US" altLang="zh-CN" b="0" dirty="0">
                <a:ea typeface="黑体" panose="02010609060101010101" pitchFamily="49" charset="-122"/>
              </a:rPr>
              <a:t>3   03</a:t>
            </a:r>
            <a:r>
              <a:rPr lang="en-US" altLang="zh-CN" b="0" dirty="0">
                <a:solidFill>
                  <a:srgbClr val="FF0000"/>
                </a:solidFill>
                <a:ea typeface="黑体" panose="02010609060101010101" pitchFamily="49" charset="-122"/>
              </a:rPr>
              <a:t> </a:t>
            </a:r>
            <a:r>
              <a:rPr lang="en-US" altLang="zh-CN" b="0" dirty="0">
                <a:ea typeface="黑体" panose="02010609060101010101" pitchFamily="49" charset="-122"/>
              </a:rPr>
              <a:t>  4     5  </a:t>
            </a:r>
            <a:endParaRPr lang="zh-CN" altLang="en-US" dirty="0"/>
          </a:p>
        </p:txBody>
      </p:sp>
      <p:sp>
        <p:nvSpPr>
          <p:cNvPr id="14" name="矩形 13"/>
          <p:cNvSpPr/>
          <p:nvPr/>
        </p:nvSpPr>
        <p:spPr bwMode="auto">
          <a:xfrm>
            <a:off x="2979260" y="1008497"/>
            <a:ext cx="285752" cy="357190"/>
          </a:xfrm>
          <a:prstGeom prst="rect">
            <a:avLst/>
          </a:prstGeom>
          <a:solidFill>
            <a:schemeClr val="bg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a:ln>
                  <a:noFill/>
                </a:ln>
                <a:solidFill>
                  <a:srgbClr val="FF0000"/>
                </a:solidFill>
                <a:effectLst/>
                <a:latin typeface="Times New Roman" pitchFamily="18" charset="0"/>
                <a:ea typeface="宋体" pitchFamily="2" charset="-122"/>
              </a:rPr>
              <a:t>3</a:t>
            </a:r>
            <a:endParaRPr kumimoji="1" lang="zh-CN" altLang="en-US" sz="2400" b="1" i="0" u="none" strike="noStrike" cap="none" normalizeH="0" baseline="0" dirty="0">
              <a:ln>
                <a:noFill/>
              </a:ln>
              <a:solidFill>
                <a:srgbClr val="FF0000"/>
              </a:solidFill>
              <a:effectLst/>
              <a:latin typeface="Times New Roman" pitchFamily="18" charset="0"/>
              <a:ea typeface="宋体" pitchFamily="2" charset="-122"/>
            </a:endParaRPr>
          </a:p>
        </p:txBody>
      </p:sp>
      <p:sp>
        <p:nvSpPr>
          <p:cNvPr id="15" name="矩形 14"/>
          <p:cNvSpPr/>
          <p:nvPr/>
        </p:nvSpPr>
        <p:spPr bwMode="auto">
          <a:xfrm>
            <a:off x="3428992" y="1000108"/>
            <a:ext cx="285752" cy="357190"/>
          </a:xfrm>
          <a:prstGeom prst="rect">
            <a:avLst/>
          </a:prstGeom>
          <a:solidFill>
            <a:schemeClr val="bg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a:ln>
                  <a:noFill/>
                </a:ln>
                <a:solidFill>
                  <a:srgbClr val="FF0000"/>
                </a:solidFill>
                <a:effectLst/>
                <a:latin typeface="Times New Roman" pitchFamily="18" charset="0"/>
                <a:ea typeface="宋体" pitchFamily="2" charset="-122"/>
              </a:rPr>
              <a:t>5</a:t>
            </a:r>
            <a:endParaRPr kumimoji="1" lang="zh-CN" altLang="en-US" sz="2400" b="1" i="0" u="none" strike="noStrike" cap="none" normalizeH="0" baseline="0" dirty="0">
              <a:ln>
                <a:noFill/>
              </a:ln>
              <a:solidFill>
                <a:srgbClr val="FF0000"/>
              </a:solidFill>
              <a:effectLst/>
              <a:latin typeface="Times New Roman" pitchFamily="18" charset="0"/>
              <a:ea typeface="宋体" pitchFamily="2" charset="-122"/>
            </a:endParaRPr>
          </a:p>
        </p:txBody>
      </p:sp>
      <p:sp>
        <p:nvSpPr>
          <p:cNvPr id="16" name="矩形 15"/>
          <p:cNvSpPr/>
          <p:nvPr/>
        </p:nvSpPr>
        <p:spPr bwMode="auto">
          <a:xfrm>
            <a:off x="3828127" y="1016886"/>
            <a:ext cx="500066" cy="357190"/>
          </a:xfrm>
          <a:prstGeom prst="rect">
            <a:avLst/>
          </a:prstGeom>
          <a:solidFill>
            <a:schemeClr val="bg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a:ln>
                  <a:noFill/>
                </a:ln>
                <a:solidFill>
                  <a:srgbClr val="FF0000"/>
                </a:solidFill>
                <a:effectLst/>
                <a:latin typeface="Times New Roman" pitchFamily="18" charset="0"/>
                <a:ea typeface="宋体" pitchFamily="2" charset="-122"/>
              </a:rPr>
              <a:t>03</a:t>
            </a:r>
            <a:endParaRPr kumimoji="1" lang="zh-CN" altLang="en-US" sz="2400" b="1" i="0" u="none" strike="noStrike" cap="none" normalizeH="0" baseline="0" dirty="0">
              <a:ln>
                <a:noFill/>
              </a:ln>
              <a:solidFill>
                <a:srgbClr val="FF0000"/>
              </a:solidFill>
              <a:effectLst/>
              <a:latin typeface="Times New Roman" pitchFamily="18" charset="0"/>
              <a:ea typeface="宋体" pitchFamily="2" charset="-122"/>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7" grpId="0" animBg="1"/>
      <p:bldP spid="8" grpId="0"/>
      <p:bldP spid="9" grpId="0"/>
      <p:bldP spid="10" grpId="0"/>
      <p:bldP spid="14" grpId="0" animBg="1"/>
      <p:bldP spid="15" grpId="0" animBg="1"/>
      <p:bldP spid="1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Text Box 80">
            <a:extLst>
              <a:ext uri="{FF2B5EF4-FFF2-40B4-BE49-F238E27FC236}">
                <a16:creationId xmlns:a16="http://schemas.microsoft.com/office/drawing/2014/main" id="{DA48311D-BB29-40CB-9EF7-AA9E635D69E6}"/>
              </a:ext>
            </a:extLst>
          </p:cNvPr>
          <p:cNvSpPr txBox="1">
            <a:spLocks noChangeArrowheads="1"/>
          </p:cNvSpPr>
          <p:nvPr/>
        </p:nvSpPr>
        <p:spPr bwMode="auto">
          <a:xfrm>
            <a:off x="357158" y="2000240"/>
            <a:ext cx="8643998" cy="15748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0"/>
              </a:spcBef>
            </a:pPr>
            <a:r>
              <a:rPr lang="zh-CN" altLang="en-US" sz="2800" dirty="0">
                <a:latin typeface="黑体" pitchFamily="49" charset="-122"/>
                <a:ea typeface="黑体" pitchFamily="49" charset="-122"/>
              </a:rPr>
              <a:t>    由于直接插入排序的内循环</a:t>
            </a:r>
            <a:r>
              <a:rPr lang="en-US" altLang="zh-CN" sz="2800" dirty="0">
                <a:latin typeface="黑体" pitchFamily="49" charset="-122"/>
                <a:ea typeface="黑体" pitchFamily="49" charset="-122"/>
              </a:rPr>
              <a:t>(</a:t>
            </a:r>
            <a:r>
              <a:rPr lang="zh-CN" altLang="en-US" sz="2800" dirty="0">
                <a:latin typeface="黑体" pitchFamily="49" charset="-122"/>
                <a:ea typeface="黑体" pitchFamily="49" charset="-122"/>
              </a:rPr>
              <a:t>从</a:t>
            </a:r>
            <a:r>
              <a:rPr lang="en-US" altLang="zh-CN" sz="2800" dirty="0">
                <a:latin typeface="黑体" pitchFamily="49" charset="-122"/>
                <a:ea typeface="黑体" pitchFamily="49" charset="-122"/>
              </a:rPr>
              <a:t>1</a:t>
            </a:r>
            <a:r>
              <a:rPr lang="zh-CN" altLang="en-US" sz="2800" dirty="0">
                <a:latin typeface="黑体" pitchFamily="49" charset="-122"/>
                <a:ea typeface="黑体" pitchFamily="49" charset="-122"/>
              </a:rPr>
              <a:t>到</a:t>
            </a:r>
            <a:r>
              <a:rPr lang="en-US" altLang="zh-CN" sz="2800" dirty="0">
                <a:latin typeface="黑体" pitchFamily="49" charset="-122"/>
                <a:ea typeface="黑体" pitchFamily="49" charset="-122"/>
              </a:rPr>
              <a:t>i-1)</a:t>
            </a:r>
            <a:r>
              <a:rPr lang="zh-CN" altLang="en-US" sz="2800" dirty="0">
                <a:latin typeface="黑体" pitchFamily="49" charset="-122"/>
                <a:ea typeface="黑体" pitchFamily="49" charset="-122"/>
              </a:rPr>
              <a:t>的查找</a:t>
            </a:r>
            <a:r>
              <a:rPr lang="en-US" altLang="zh-CN" sz="2800" dirty="0">
                <a:latin typeface="黑体" pitchFamily="49" charset="-122"/>
                <a:ea typeface="黑体" pitchFamily="49" charset="-122"/>
              </a:rPr>
              <a:t>(</a:t>
            </a:r>
            <a:r>
              <a:rPr lang="zh-CN" altLang="en-US" sz="2800" dirty="0">
                <a:latin typeface="黑体" pitchFamily="49" charset="-122"/>
                <a:ea typeface="黑体" pitchFamily="49" charset="-122"/>
              </a:rPr>
              <a:t>或说是比较</a:t>
            </a:r>
            <a:r>
              <a:rPr lang="en-US" altLang="zh-CN" sz="2800" dirty="0">
                <a:latin typeface="黑体" pitchFamily="49" charset="-122"/>
                <a:ea typeface="黑体" pitchFamily="49" charset="-122"/>
              </a:rPr>
              <a:t>)</a:t>
            </a:r>
            <a:r>
              <a:rPr lang="zh-CN" altLang="en-US" sz="2800" dirty="0">
                <a:latin typeface="黑体" pitchFamily="49" charset="-122"/>
                <a:ea typeface="黑体" pitchFamily="49" charset="-122"/>
              </a:rPr>
              <a:t>是在</a:t>
            </a:r>
            <a:r>
              <a:rPr lang="en-US" altLang="zh-CN" sz="2800" dirty="0">
                <a:latin typeface="黑体" pitchFamily="49" charset="-122"/>
                <a:ea typeface="黑体" pitchFamily="49" charset="-122"/>
              </a:rPr>
              <a:t>(</a:t>
            </a:r>
            <a:r>
              <a:rPr lang="zh-CN" altLang="en-US" sz="2800" dirty="0">
                <a:latin typeface="黑体" pitchFamily="49" charset="-122"/>
                <a:ea typeface="黑体" pitchFamily="49" charset="-122"/>
              </a:rPr>
              <a:t>部分</a:t>
            </a:r>
            <a:r>
              <a:rPr lang="en-US" altLang="zh-CN" sz="2800" dirty="0">
                <a:latin typeface="黑体" pitchFamily="49" charset="-122"/>
                <a:ea typeface="黑体" pitchFamily="49" charset="-122"/>
              </a:rPr>
              <a:t>)</a:t>
            </a:r>
            <a:r>
              <a:rPr lang="zh-CN" altLang="en-US" sz="2800" dirty="0">
                <a:latin typeface="黑体" pitchFamily="49" charset="-122"/>
                <a:ea typeface="黑体" pitchFamily="49" charset="-122"/>
              </a:rPr>
              <a:t>有序表的环境下进行的，所以内循环用“折半查找法”，比用顺序查找法快。</a:t>
            </a:r>
          </a:p>
        </p:txBody>
      </p:sp>
      <p:sp>
        <p:nvSpPr>
          <p:cNvPr id="4" name="Rectangle 226">
            <a:extLst>
              <a:ext uri="{FF2B5EF4-FFF2-40B4-BE49-F238E27FC236}">
                <a16:creationId xmlns:a16="http://schemas.microsoft.com/office/drawing/2014/main" id="{C05384BB-FC5B-4FF1-A6C2-4D3C0E8005D5}"/>
              </a:ext>
            </a:extLst>
          </p:cNvPr>
          <p:cNvSpPr>
            <a:spLocks noChangeArrowheads="1"/>
          </p:cNvSpPr>
          <p:nvPr/>
        </p:nvSpPr>
        <p:spPr bwMode="auto">
          <a:xfrm>
            <a:off x="107949" y="300559"/>
            <a:ext cx="8963025" cy="680169"/>
          </a:xfrm>
          <a:prstGeom prst="rect">
            <a:avLst/>
          </a:prstGeom>
          <a:gradFill>
            <a:gsLst>
              <a:gs pos="0">
                <a:schemeClr val="accent1">
                  <a:lumMod val="5000"/>
                  <a:lumOff val="95000"/>
                </a:schemeClr>
              </a:gs>
              <a:gs pos="74000">
                <a:srgbClr val="99CCFF"/>
              </a:gs>
              <a:gs pos="0">
                <a:srgbClr val="99CCFF"/>
              </a:gs>
              <a:gs pos="59000">
                <a:schemeClr val="bg1"/>
              </a:gs>
            </a:gsLst>
            <a:lin ang="5400000" scaled="1"/>
          </a:gra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3600" dirty="0">
                <a:latin typeface="黑体" panose="02010609060101010101" pitchFamily="49" charset="-122"/>
                <a:ea typeface="黑体" panose="02010609060101010101" pitchFamily="49" charset="-122"/>
              </a:rPr>
              <a:t>9.4 </a:t>
            </a:r>
            <a:r>
              <a:rPr lang="zh-CN" altLang="en-US" sz="3600" dirty="0">
                <a:latin typeface="黑体" panose="02010609060101010101" pitchFamily="49" charset="-122"/>
                <a:ea typeface="黑体" panose="02010609060101010101" pitchFamily="49" charset="-122"/>
              </a:rPr>
              <a:t>折半插入排序</a:t>
            </a:r>
          </a:p>
        </p:txBody>
      </p:sp>
      <p:sp>
        <p:nvSpPr>
          <p:cNvPr id="5" name="矩形 4">
            <a:extLst>
              <a:ext uri="{FF2B5EF4-FFF2-40B4-BE49-F238E27FC236}">
                <a16:creationId xmlns:a16="http://schemas.microsoft.com/office/drawing/2014/main" id="{07BB7A4A-2021-40C2-911A-B3DEFD26E740}"/>
              </a:ext>
            </a:extLst>
          </p:cNvPr>
          <p:cNvSpPr/>
          <p:nvPr/>
        </p:nvSpPr>
        <p:spPr bwMode="auto">
          <a:xfrm>
            <a:off x="180976" y="1285860"/>
            <a:ext cx="8963024" cy="601661"/>
          </a:xfrm>
          <a:prstGeom prst="rect">
            <a:avLst/>
          </a:prstGeom>
          <a:no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1" hangingPunct="1"/>
            <a:r>
              <a:rPr lang="en-US" altLang="zh-CN" sz="3200" dirty="0">
                <a:solidFill>
                  <a:srgbClr val="FF0000"/>
                </a:solidFill>
                <a:latin typeface="黑体" panose="02010609060101010101" pitchFamily="49" charset="-122"/>
                <a:ea typeface="黑体" panose="02010609060101010101" pitchFamily="49" charset="-122"/>
              </a:rPr>
              <a:t>1.</a:t>
            </a:r>
            <a:r>
              <a:rPr lang="zh-CN" altLang="en-US" sz="3200" dirty="0">
                <a:solidFill>
                  <a:srgbClr val="FF0000"/>
                </a:solidFill>
                <a:latin typeface="黑体" panose="02010609060101010101" pitchFamily="49" charset="-122"/>
                <a:ea typeface="黑体" panose="02010609060101010101" pitchFamily="49" charset="-122"/>
              </a:rPr>
              <a:t>折半插入排序算法的思想：</a:t>
            </a:r>
            <a:endParaRPr kumimoji="1" lang="zh-CN" altLang="en-US" sz="3200" b="1" i="0" u="none" strike="noStrike" cap="none" normalizeH="0" baseline="0" dirty="0">
              <a:ln>
                <a:noFill/>
              </a:ln>
              <a:solidFill>
                <a:srgbClr val="FF0000"/>
              </a:solidFill>
              <a:effectLst/>
            </a:endParaRPr>
          </a:p>
        </p:txBody>
      </p:sp>
    </p:spTree>
  </p:cSld>
  <p:clrMapOvr>
    <a:masterClrMapping/>
  </p:clrMapOvr>
  <p:transition spd="med">
    <p:zo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5">
            <a:extLst>
              <a:ext uri="{FF2B5EF4-FFF2-40B4-BE49-F238E27FC236}">
                <a16:creationId xmlns:a16="http://schemas.microsoft.com/office/drawing/2014/main" id="{548F6FCA-C482-48F6-97F9-83560ECB8D90}"/>
              </a:ext>
            </a:extLst>
          </p:cNvPr>
          <p:cNvSpPr>
            <a:spLocks noGrp="1" noChangeArrowheads="1"/>
          </p:cNvSpPr>
          <p:nvPr>
            <p:ph type="body" idx="1"/>
          </p:nvPr>
        </p:nvSpPr>
        <p:spPr>
          <a:xfrm>
            <a:off x="-180528" y="1614983"/>
            <a:ext cx="9144000" cy="2678113"/>
          </a:xfrm>
        </p:spPr>
        <p:txBody>
          <a:bodyPr>
            <a:spAutoFit/>
          </a:bodyPr>
          <a:lstStyle/>
          <a:p>
            <a:pPr marL="609600" indent="-609600" algn="just" eaLnBrk="1" hangingPunct="1"/>
            <a:r>
              <a:rPr lang="en-US" altLang="zh-CN" sz="2800" b="1" dirty="0">
                <a:ea typeface="黑体" panose="02010609060101010101" pitchFamily="49" charset="-122"/>
              </a:rPr>
              <a:t>               </a:t>
            </a:r>
            <a:r>
              <a:rPr lang="zh-CN" altLang="en-US" sz="2800" b="1" dirty="0">
                <a:ea typeface="黑体" panose="02010609060101010101" pitchFamily="49" charset="-122"/>
              </a:rPr>
              <a:t>设含有</a:t>
            </a:r>
            <a:r>
              <a:rPr lang="en-US" altLang="zh-CN" sz="2800" b="1" dirty="0">
                <a:ea typeface="黑体" panose="02010609060101010101" pitchFamily="49" charset="-122"/>
              </a:rPr>
              <a:t>n</a:t>
            </a:r>
            <a:r>
              <a:rPr lang="zh-CN" altLang="en-US" sz="2800" b="1" dirty="0">
                <a:ea typeface="黑体" panose="02010609060101010101" pitchFamily="49" charset="-122"/>
              </a:rPr>
              <a:t>个记录的文件</a:t>
            </a:r>
            <a:r>
              <a:rPr lang="en-US" altLang="zh-CN" sz="2800" b="1" dirty="0">
                <a:ea typeface="黑体" panose="02010609060101010101" pitchFamily="49" charset="-122"/>
              </a:rPr>
              <a:t>{R</a:t>
            </a:r>
            <a:r>
              <a:rPr lang="en-US" altLang="zh-CN" sz="2800" b="1" baseline="-30000" dirty="0">
                <a:ea typeface="黑体" panose="02010609060101010101" pitchFamily="49" charset="-122"/>
              </a:rPr>
              <a:t>1</a:t>
            </a:r>
            <a:r>
              <a:rPr lang="en-US" altLang="zh-CN" sz="2800" b="1" dirty="0">
                <a:ea typeface="黑体" panose="02010609060101010101" pitchFamily="49" charset="-122"/>
              </a:rPr>
              <a:t>, R</a:t>
            </a:r>
            <a:r>
              <a:rPr lang="en-US" altLang="zh-CN" sz="2800" b="1" baseline="-30000" dirty="0">
                <a:ea typeface="黑体" panose="02010609060101010101" pitchFamily="49" charset="-122"/>
              </a:rPr>
              <a:t>2</a:t>
            </a:r>
            <a:r>
              <a:rPr lang="en-US" altLang="zh-CN" sz="2800" b="1" dirty="0">
                <a:ea typeface="黑体" panose="02010609060101010101" pitchFamily="49" charset="-122"/>
              </a:rPr>
              <a:t>, …</a:t>
            </a:r>
            <a:r>
              <a:rPr lang="zh-CN" altLang="en-US" sz="2800" b="1" dirty="0">
                <a:ea typeface="黑体" panose="02010609060101010101" pitchFamily="49" charset="-122"/>
              </a:rPr>
              <a:t>，</a:t>
            </a:r>
            <a:r>
              <a:rPr lang="en-US" altLang="zh-CN" sz="2800" b="1" dirty="0">
                <a:ea typeface="黑体" panose="02010609060101010101" pitchFamily="49" charset="-122"/>
              </a:rPr>
              <a:t>R</a:t>
            </a:r>
            <a:r>
              <a:rPr lang="en-US" altLang="zh-CN" sz="2800" b="1" baseline="-30000" dirty="0">
                <a:ea typeface="黑体" panose="02010609060101010101" pitchFamily="49" charset="-122"/>
              </a:rPr>
              <a:t>n</a:t>
            </a:r>
            <a:r>
              <a:rPr lang="en-US" altLang="zh-CN" sz="2800" b="1" dirty="0">
                <a:solidFill>
                  <a:srgbClr val="0000FF"/>
                </a:solidFill>
                <a:ea typeface="黑体" panose="02010609060101010101" pitchFamily="49" charset="-122"/>
              </a:rPr>
              <a:t> </a:t>
            </a:r>
            <a:r>
              <a:rPr lang="en-US" altLang="zh-CN" sz="2800" b="1" dirty="0">
                <a:ea typeface="黑体" panose="02010609060101010101" pitchFamily="49" charset="-122"/>
              </a:rPr>
              <a:t>}, </a:t>
            </a:r>
            <a:r>
              <a:rPr lang="zh-CN" altLang="en-US" sz="2800" b="1" dirty="0">
                <a:ea typeface="黑体" panose="02010609060101010101" pitchFamily="49" charset="-122"/>
              </a:rPr>
              <a:t>其相应的关键字为</a:t>
            </a:r>
            <a:r>
              <a:rPr lang="en-US" altLang="zh-CN" sz="2800" b="1" dirty="0">
                <a:ea typeface="黑体" panose="02010609060101010101" pitchFamily="49" charset="-122"/>
              </a:rPr>
              <a:t>{K</a:t>
            </a:r>
            <a:r>
              <a:rPr lang="en-US" altLang="zh-CN" sz="2800" b="1" baseline="-30000" dirty="0">
                <a:ea typeface="黑体" panose="02010609060101010101" pitchFamily="49" charset="-122"/>
              </a:rPr>
              <a:t>1</a:t>
            </a:r>
            <a:r>
              <a:rPr lang="en-US" altLang="zh-CN" sz="2800" b="1" dirty="0">
                <a:ea typeface="黑体" panose="02010609060101010101" pitchFamily="49" charset="-122"/>
              </a:rPr>
              <a:t>, K</a:t>
            </a:r>
            <a:r>
              <a:rPr lang="en-US" altLang="zh-CN" sz="2800" b="1" baseline="-30000" dirty="0">
                <a:ea typeface="黑体" panose="02010609060101010101" pitchFamily="49" charset="-122"/>
              </a:rPr>
              <a:t>2</a:t>
            </a:r>
            <a:r>
              <a:rPr lang="en-US" altLang="zh-CN" sz="2800" b="1" dirty="0">
                <a:ea typeface="黑体" panose="02010609060101010101" pitchFamily="49" charset="-122"/>
              </a:rPr>
              <a:t>, …</a:t>
            </a:r>
            <a:r>
              <a:rPr lang="zh-CN" altLang="en-US" sz="2800" b="1" dirty="0">
                <a:ea typeface="黑体" panose="02010609060101010101" pitchFamily="49" charset="-122"/>
              </a:rPr>
              <a:t>，</a:t>
            </a:r>
            <a:r>
              <a:rPr lang="en-US" altLang="zh-CN" sz="2800" b="1" dirty="0" err="1">
                <a:ea typeface="黑体" panose="02010609060101010101" pitchFamily="49" charset="-122"/>
              </a:rPr>
              <a:t>K</a:t>
            </a:r>
            <a:r>
              <a:rPr lang="en-US" altLang="zh-CN" sz="2800" b="1" baseline="-30000" dirty="0" err="1">
                <a:ea typeface="黑体" panose="02010609060101010101" pitchFamily="49" charset="-122"/>
              </a:rPr>
              <a:t>n</a:t>
            </a:r>
            <a:r>
              <a:rPr lang="en-US" altLang="zh-CN" sz="2800" b="1" dirty="0">
                <a:solidFill>
                  <a:srgbClr val="0000FF"/>
                </a:solidFill>
                <a:ea typeface="黑体" panose="02010609060101010101" pitchFamily="49" charset="-122"/>
              </a:rPr>
              <a:t> </a:t>
            </a:r>
            <a:r>
              <a:rPr lang="en-US" altLang="zh-CN" sz="2800" b="1" dirty="0">
                <a:ea typeface="黑体" panose="02010609060101010101" pitchFamily="49" charset="-122"/>
              </a:rPr>
              <a:t>}</a:t>
            </a:r>
            <a:r>
              <a:rPr lang="zh-CN" altLang="en-US" sz="2800" b="1" dirty="0">
                <a:ea typeface="黑体" panose="02010609060101010101" pitchFamily="49" charset="-122"/>
              </a:rPr>
              <a:t>，需确定一种排列</a:t>
            </a:r>
            <a:r>
              <a:rPr lang="en-US" altLang="zh-CN" sz="2800" b="1" dirty="0">
                <a:ea typeface="黑体" panose="02010609060101010101" pitchFamily="49" charset="-122"/>
              </a:rPr>
              <a:t>P(1),P(2),…,P(n),</a:t>
            </a:r>
            <a:r>
              <a:rPr lang="zh-CN" altLang="en-US" sz="2800" b="1" dirty="0">
                <a:ea typeface="黑体" panose="02010609060101010101" pitchFamily="49" charset="-122"/>
              </a:rPr>
              <a:t>使其相应的关键字满足如下的递增</a:t>
            </a:r>
            <a:r>
              <a:rPr lang="en-US" altLang="zh-CN" sz="2800" b="1" dirty="0">
                <a:ea typeface="黑体" panose="02010609060101010101" pitchFamily="49" charset="-122"/>
              </a:rPr>
              <a:t>(</a:t>
            </a:r>
            <a:r>
              <a:rPr lang="zh-CN" altLang="en-US" sz="2800" b="1" dirty="0">
                <a:ea typeface="黑体" panose="02010609060101010101" pitchFamily="49" charset="-122"/>
              </a:rPr>
              <a:t>或递减</a:t>
            </a:r>
            <a:r>
              <a:rPr lang="en-US" altLang="zh-CN" sz="2800" b="1" dirty="0">
                <a:ea typeface="黑体" panose="02010609060101010101" pitchFamily="49" charset="-122"/>
              </a:rPr>
              <a:t>)</a:t>
            </a:r>
            <a:r>
              <a:rPr lang="zh-CN" altLang="en-US" sz="2800" b="1" dirty="0">
                <a:ea typeface="黑体" panose="02010609060101010101" pitchFamily="49" charset="-122"/>
              </a:rPr>
              <a:t>关系：</a:t>
            </a:r>
            <a:r>
              <a:rPr lang="en-US" altLang="zh-CN" sz="2800" b="1" dirty="0">
                <a:ea typeface="黑体" panose="02010609060101010101" pitchFamily="49" charset="-122"/>
              </a:rPr>
              <a:t>K</a:t>
            </a:r>
            <a:r>
              <a:rPr lang="en-US" altLang="zh-CN" sz="2800" b="1" baseline="-25000" dirty="0">
                <a:ea typeface="黑体" panose="02010609060101010101" pitchFamily="49" charset="-122"/>
              </a:rPr>
              <a:t>P(1)</a:t>
            </a:r>
            <a:r>
              <a:rPr lang="en-US" altLang="zh-CN" sz="2800" b="1" dirty="0">
                <a:ea typeface="黑体" panose="02010609060101010101" pitchFamily="49" charset="-122"/>
              </a:rPr>
              <a:t> ≤ K</a:t>
            </a:r>
            <a:r>
              <a:rPr lang="en-US" altLang="zh-CN" sz="2800" b="1" baseline="-25000" dirty="0">
                <a:ea typeface="黑体" panose="02010609060101010101" pitchFamily="49" charset="-122"/>
              </a:rPr>
              <a:t>P(2)</a:t>
            </a:r>
            <a:r>
              <a:rPr lang="en-US" altLang="zh-CN" sz="2800" b="1" dirty="0">
                <a:ea typeface="黑体" panose="02010609060101010101" pitchFamily="49" charset="-122"/>
              </a:rPr>
              <a:t> ≤ K</a:t>
            </a:r>
            <a:r>
              <a:rPr lang="en-US" altLang="zh-CN" sz="2800" b="1" baseline="-25000" dirty="0">
                <a:ea typeface="黑体" panose="02010609060101010101" pitchFamily="49" charset="-122"/>
              </a:rPr>
              <a:t>P(3)</a:t>
            </a:r>
            <a:r>
              <a:rPr lang="en-US" altLang="zh-CN" sz="2800" b="1" dirty="0">
                <a:ea typeface="黑体" panose="02010609060101010101" pitchFamily="49" charset="-122"/>
              </a:rPr>
              <a:t> ≤… ≤ K</a:t>
            </a:r>
            <a:r>
              <a:rPr lang="en-US" altLang="zh-CN" sz="2800" b="1" baseline="-25000" dirty="0">
                <a:ea typeface="黑体" panose="02010609060101010101" pitchFamily="49" charset="-122"/>
              </a:rPr>
              <a:t>P(n)</a:t>
            </a:r>
            <a:r>
              <a:rPr lang="zh-CN" altLang="en-US" sz="2800" b="1" dirty="0">
                <a:ea typeface="黑体" panose="02010609060101010101" pitchFamily="49" charset="-122"/>
              </a:rPr>
              <a:t>即，使上述文件成为一个按其关键字线性有序的文件</a:t>
            </a:r>
            <a:r>
              <a:rPr lang="en-US" altLang="zh-CN" sz="2800" b="1" dirty="0">
                <a:ea typeface="黑体" panose="02010609060101010101" pitchFamily="49" charset="-122"/>
              </a:rPr>
              <a:t>{R</a:t>
            </a:r>
            <a:r>
              <a:rPr lang="en-US" altLang="zh-CN" sz="2800" b="1" baseline="-25000" dirty="0">
                <a:ea typeface="黑体" panose="02010609060101010101" pitchFamily="49" charset="-122"/>
              </a:rPr>
              <a:t>P(1)</a:t>
            </a:r>
            <a:r>
              <a:rPr lang="en-US" altLang="zh-CN" sz="2800" b="1" dirty="0">
                <a:ea typeface="黑体" panose="02010609060101010101" pitchFamily="49" charset="-122"/>
              </a:rPr>
              <a:t> , R</a:t>
            </a:r>
            <a:r>
              <a:rPr lang="en-US" altLang="zh-CN" sz="2800" b="1" baseline="-25000" dirty="0">
                <a:ea typeface="黑体" panose="02010609060101010101" pitchFamily="49" charset="-122"/>
              </a:rPr>
              <a:t>P(2)</a:t>
            </a:r>
            <a:r>
              <a:rPr lang="en-US" altLang="zh-CN" sz="2800" b="1" dirty="0">
                <a:ea typeface="黑体" panose="02010609060101010101" pitchFamily="49" charset="-122"/>
              </a:rPr>
              <a:t> , …</a:t>
            </a:r>
            <a:r>
              <a:rPr lang="zh-CN" altLang="en-US" sz="2800" b="1" dirty="0">
                <a:ea typeface="黑体" panose="02010609060101010101" pitchFamily="49" charset="-122"/>
              </a:rPr>
              <a:t>，</a:t>
            </a:r>
            <a:r>
              <a:rPr lang="en-US" altLang="zh-CN" sz="2800" b="1" dirty="0">
                <a:ea typeface="黑体" panose="02010609060101010101" pitchFamily="49" charset="-122"/>
              </a:rPr>
              <a:t>R</a:t>
            </a:r>
            <a:r>
              <a:rPr lang="en-US" altLang="zh-CN" sz="2800" b="1" baseline="-25000" dirty="0">
                <a:ea typeface="黑体" panose="02010609060101010101" pitchFamily="49" charset="-122"/>
              </a:rPr>
              <a:t>P(n)</a:t>
            </a:r>
            <a:r>
              <a:rPr lang="en-US" altLang="zh-CN" sz="2800" b="1" dirty="0">
                <a:ea typeface="黑体" panose="02010609060101010101" pitchFamily="49" charset="-122"/>
              </a:rPr>
              <a:t> },</a:t>
            </a:r>
            <a:r>
              <a:rPr lang="zh-CN" altLang="en-US" sz="2800" b="1" dirty="0">
                <a:ea typeface="黑体" panose="02010609060101010101" pitchFamily="49" charset="-122"/>
              </a:rPr>
              <a:t>这样一种运算称为排序。</a:t>
            </a:r>
          </a:p>
        </p:txBody>
      </p:sp>
      <p:sp>
        <p:nvSpPr>
          <p:cNvPr id="3075" name="Rectangle 7">
            <a:extLst>
              <a:ext uri="{FF2B5EF4-FFF2-40B4-BE49-F238E27FC236}">
                <a16:creationId xmlns:a16="http://schemas.microsoft.com/office/drawing/2014/main" id="{DDF6331C-1644-481E-9896-AA91144CD634}"/>
              </a:ext>
            </a:extLst>
          </p:cNvPr>
          <p:cNvSpPr>
            <a:spLocks noChangeArrowheads="1"/>
          </p:cNvSpPr>
          <p:nvPr/>
        </p:nvSpPr>
        <p:spPr bwMode="auto">
          <a:xfrm>
            <a:off x="214312" y="329282"/>
            <a:ext cx="8822183" cy="646331"/>
          </a:xfrm>
          <a:prstGeom prst="rect">
            <a:avLst/>
          </a:prstGeom>
          <a:gradFill>
            <a:gsLst>
              <a:gs pos="0">
                <a:schemeClr val="accent1">
                  <a:lumMod val="5000"/>
                  <a:lumOff val="95000"/>
                </a:schemeClr>
              </a:gs>
              <a:gs pos="74000">
                <a:srgbClr val="99CCFF"/>
              </a:gs>
              <a:gs pos="0">
                <a:srgbClr val="99CCFF"/>
              </a:gs>
              <a:gs pos="59000">
                <a:schemeClr val="bg1"/>
              </a:gs>
            </a:gsLst>
            <a:lin ang="5400000" scaled="1"/>
          </a:gradFill>
          <a:ln w="9525" cap="flat" cmpd="sng" algn="ctr">
            <a:solidFill>
              <a:schemeClr val="tx1"/>
            </a:solidFill>
            <a:prstDash val="solid"/>
            <a:round/>
            <a:headEnd type="none" w="med" len="med"/>
            <a:tailEnd type="none" w="med" len="med"/>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3600" dirty="0">
                <a:latin typeface="黑体" panose="02010609060101010101" pitchFamily="49" charset="-122"/>
                <a:ea typeface="黑体" panose="02010609060101010101" pitchFamily="49" charset="-122"/>
              </a:rPr>
              <a:t>9.1 </a:t>
            </a:r>
            <a:r>
              <a:rPr lang="zh-CN" altLang="en-US" sz="3600" dirty="0">
                <a:latin typeface="黑体" panose="02010609060101010101" pitchFamily="49" charset="-122"/>
                <a:ea typeface="黑体" panose="02010609060101010101" pitchFamily="49" charset="-122"/>
              </a:rPr>
              <a:t>基本概念</a:t>
            </a:r>
          </a:p>
        </p:txBody>
      </p:sp>
      <p:sp>
        <p:nvSpPr>
          <p:cNvPr id="4110" name="Text Box 14">
            <a:extLst>
              <a:ext uri="{FF2B5EF4-FFF2-40B4-BE49-F238E27FC236}">
                <a16:creationId xmlns:a16="http://schemas.microsoft.com/office/drawing/2014/main" id="{8A6667AE-D043-40A1-89F0-DA519B44510E}"/>
              </a:ext>
            </a:extLst>
          </p:cNvPr>
          <p:cNvSpPr txBox="1">
            <a:spLocks noChangeArrowheads="1"/>
          </p:cNvSpPr>
          <p:nvPr/>
        </p:nvSpPr>
        <p:spPr bwMode="auto">
          <a:xfrm>
            <a:off x="576263" y="5516563"/>
            <a:ext cx="8567737" cy="1066800"/>
          </a:xfrm>
          <a:prstGeom prst="rect">
            <a:avLst/>
          </a:prstGeom>
          <a:gradFill rotWithShape="1">
            <a:gsLst>
              <a:gs pos="0">
                <a:srgbClr val="CCCCFF"/>
              </a:gs>
              <a:gs pos="50000">
                <a:schemeClr val="bg1"/>
              </a:gs>
              <a:gs pos="100000">
                <a:srgbClr val="CCCCFF"/>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lang="en-US" altLang="zh-CN" sz="3200" dirty="0">
                <a:latin typeface="+mn-lt"/>
                <a:ea typeface="黑体" panose="02010609060101010101" pitchFamily="49" charset="-122"/>
              </a:rPr>
              <a:t>        </a:t>
            </a:r>
            <a:r>
              <a:rPr lang="zh-CN" altLang="en-US" sz="3200" dirty="0">
                <a:latin typeface="+mn-lt"/>
                <a:ea typeface="黑体" panose="02010609060101010101" pitchFamily="49" charset="-122"/>
              </a:rPr>
              <a:t>如果在排序期间具有相同关键字的记录的相对位置不变，则称此方法是</a:t>
            </a:r>
            <a:r>
              <a:rPr lang="zh-CN" altLang="en-US" sz="3200" dirty="0">
                <a:solidFill>
                  <a:schemeClr val="accent2"/>
                </a:solidFill>
                <a:latin typeface="+mn-lt"/>
                <a:ea typeface="黑体" panose="02010609060101010101" pitchFamily="49" charset="-122"/>
              </a:rPr>
              <a:t>稳定的</a:t>
            </a:r>
            <a:r>
              <a:rPr lang="zh-CN" altLang="en-US" sz="3200" dirty="0">
                <a:latin typeface="+mn-lt"/>
                <a:ea typeface="黑体" panose="02010609060101010101" pitchFamily="49" charset="-122"/>
              </a:rPr>
              <a:t>。</a:t>
            </a:r>
          </a:p>
        </p:txBody>
      </p:sp>
      <p:sp>
        <p:nvSpPr>
          <p:cNvPr id="4111" name="Oval 15">
            <a:extLst>
              <a:ext uri="{FF2B5EF4-FFF2-40B4-BE49-F238E27FC236}">
                <a16:creationId xmlns:a16="http://schemas.microsoft.com/office/drawing/2014/main" id="{85039395-7DFB-45A4-BEB1-BD1304186F7E}"/>
              </a:ext>
            </a:extLst>
          </p:cNvPr>
          <p:cNvSpPr>
            <a:spLocks noChangeArrowheads="1"/>
          </p:cNvSpPr>
          <p:nvPr/>
        </p:nvSpPr>
        <p:spPr bwMode="auto">
          <a:xfrm>
            <a:off x="179388" y="1052537"/>
            <a:ext cx="2736850" cy="576263"/>
          </a:xfrm>
          <a:prstGeom prst="ellipse">
            <a:avLst/>
          </a:prstGeom>
          <a:gradFill rotWithShape="1">
            <a:gsLst>
              <a:gs pos="0">
                <a:schemeClr val="accent1">
                  <a:gamma/>
                  <a:shade val="46275"/>
                  <a:invGamma/>
                </a:schemeClr>
              </a:gs>
              <a:gs pos="50000">
                <a:schemeClr val="accent1"/>
              </a:gs>
              <a:gs pos="100000">
                <a:schemeClr val="accent1">
                  <a:gamma/>
                  <a:shade val="46275"/>
                  <a:invGamma/>
                </a:scheme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r>
              <a:rPr lang="zh-CN" altLang="en-US" sz="3200" dirty="0">
                <a:solidFill>
                  <a:srgbClr val="FF0000"/>
                </a:solidFill>
                <a:latin typeface="+mn-lt"/>
                <a:ea typeface="黑体" panose="02010609060101010101" pitchFamily="49" charset="-122"/>
              </a:rPr>
              <a:t>排序：</a:t>
            </a:r>
          </a:p>
        </p:txBody>
      </p:sp>
      <p:sp>
        <p:nvSpPr>
          <p:cNvPr id="4112" name="Oval 16">
            <a:extLst>
              <a:ext uri="{FF2B5EF4-FFF2-40B4-BE49-F238E27FC236}">
                <a16:creationId xmlns:a16="http://schemas.microsoft.com/office/drawing/2014/main" id="{E45C1395-67FF-4888-B3D8-53483743F067}"/>
              </a:ext>
            </a:extLst>
          </p:cNvPr>
          <p:cNvSpPr>
            <a:spLocks noChangeArrowheads="1"/>
          </p:cNvSpPr>
          <p:nvPr/>
        </p:nvSpPr>
        <p:spPr bwMode="auto">
          <a:xfrm>
            <a:off x="323850" y="4797425"/>
            <a:ext cx="3024188" cy="647700"/>
          </a:xfrm>
          <a:prstGeom prst="ellipse">
            <a:avLst/>
          </a:prstGeom>
          <a:gradFill rotWithShape="1">
            <a:gsLst>
              <a:gs pos="0">
                <a:schemeClr val="accent1">
                  <a:gamma/>
                  <a:shade val="46275"/>
                  <a:invGamma/>
                </a:schemeClr>
              </a:gs>
              <a:gs pos="50000">
                <a:schemeClr val="accent1"/>
              </a:gs>
              <a:gs pos="100000">
                <a:schemeClr val="accent1">
                  <a:gamma/>
                  <a:shade val="46275"/>
                  <a:invGamma/>
                </a:scheme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r>
              <a:rPr lang="zh-CN" altLang="en-US" sz="2800">
                <a:solidFill>
                  <a:srgbClr val="FF0000"/>
                </a:solidFill>
                <a:latin typeface="+mn-lt"/>
                <a:ea typeface="黑体" panose="02010609060101010101" pitchFamily="49" charset="-122"/>
              </a:rPr>
              <a:t>排序的稳定性：</a:t>
            </a: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1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10" grpId="0" animBg="1"/>
      <p:bldP spid="411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4" name="Text Box 4">
            <a:extLst>
              <a:ext uri="{FF2B5EF4-FFF2-40B4-BE49-F238E27FC236}">
                <a16:creationId xmlns:a16="http://schemas.microsoft.com/office/drawing/2014/main" id="{F69E187C-539A-4BBB-A94C-E350E9F040F7}"/>
              </a:ext>
            </a:extLst>
          </p:cNvPr>
          <p:cNvSpPr txBox="1">
            <a:spLocks noChangeArrowheads="1"/>
          </p:cNvSpPr>
          <p:nvPr/>
        </p:nvSpPr>
        <p:spPr bwMode="auto">
          <a:xfrm>
            <a:off x="468313" y="350838"/>
            <a:ext cx="7459093" cy="638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Bef>
                <a:spcPct val="0"/>
              </a:spcBef>
            </a:pPr>
            <a:r>
              <a:rPr lang="zh-CN" altLang="en-US" sz="2800" dirty="0">
                <a:latin typeface="+mn-lt"/>
                <a:ea typeface="黑体" pitchFamily="49" charset="-122"/>
              </a:rPr>
              <a:t>算法设计：</a:t>
            </a:r>
          </a:p>
          <a:p>
            <a:pPr eaLnBrk="1" hangingPunct="1">
              <a:spcBef>
                <a:spcPct val="0"/>
              </a:spcBef>
            </a:pPr>
            <a:r>
              <a:rPr lang="en-US" altLang="zh-CN" sz="2400" dirty="0">
                <a:latin typeface="+mn-lt"/>
                <a:ea typeface="黑体" pitchFamily="49" charset="-122"/>
              </a:rPr>
              <a:t>void </a:t>
            </a:r>
            <a:r>
              <a:rPr lang="en-US" altLang="zh-CN" sz="2400" dirty="0" err="1">
                <a:latin typeface="+mn-lt"/>
                <a:ea typeface="黑体" pitchFamily="49" charset="-122"/>
              </a:rPr>
              <a:t>binsort</a:t>
            </a:r>
            <a:r>
              <a:rPr lang="en-US" altLang="zh-CN" sz="2400" dirty="0">
                <a:latin typeface="+mn-lt"/>
                <a:ea typeface="黑体" pitchFamily="49" charset="-122"/>
              </a:rPr>
              <a:t>(List R, </a:t>
            </a:r>
            <a:r>
              <a:rPr lang="en-US" altLang="zh-CN" sz="2400" dirty="0" err="1">
                <a:latin typeface="+mn-lt"/>
                <a:ea typeface="黑体" pitchFamily="49" charset="-122"/>
              </a:rPr>
              <a:t>int</a:t>
            </a:r>
            <a:r>
              <a:rPr lang="en-US" altLang="zh-CN" sz="2400" dirty="0">
                <a:latin typeface="+mn-lt"/>
                <a:ea typeface="黑体" pitchFamily="49" charset="-122"/>
              </a:rPr>
              <a:t> n)</a:t>
            </a:r>
          </a:p>
          <a:p>
            <a:pPr eaLnBrk="1" hangingPunct="1">
              <a:spcBef>
                <a:spcPct val="0"/>
              </a:spcBef>
            </a:pPr>
            <a:r>
              <a:rPr lang="en-US" altLang="zh-CN" sz="2400" dirty="0">
                <a:latin typeface="+mn-lt"/>
                <a:ea typeface="黑体" pitchFamily="49" charset="-122"/>
              </a:rPr>
              <a:t>{</a:t>
            </a:r>
          </a:p>
          <a:p>
            <a:pPr eaLnBrk="1" hangingPunct="1">
              <a:spcBef>
                <a:spcPct val="0"/>
              </a:spcBef>
            </a:pPr>
            <a:r>
              <a:rPr lang="en-US" altLang="zh-CN" sz="2400" dirty="0">
                <a:latin typeface="+mn-lt"/>
                <a:ea typeface="黑体" pitchFamily="49" charset="-122"/>
              </a:rPr>
              <a:t>       for(</a:t>
            </a:r>
            <a:r>
              <a:rPr lang="en-US" altLang="zh-CN" sz="2400" dirty="0" err="1">
                <a:latin typeface="+mn-lt"/>
                <a:ea typeface="黑体" pitchFamily="49" charset="-122"/>
              </a:rPr>
              <a:t>i</a:t>
            </a:r>
            <a:r>
              <a:rPr lang="en-US" altLang="zh-CN" sz="2400" dirty="0">
                <a:latin typeface="+mn-lt"/>
                <a:ea typeface="黑体" pitchFamily="49" charset="-122"/>
              </a:rPr>
              <a:t>=2;i&lt;=</a:t>
            </a:r>
            <a:r>
              <a:rPr lang="en-US" altLang="zh-CN" sz="2400" dirty="0" err="1">
                <a:latin typeface="+mn-lt"/>
                <a:ea typeface="黑体" pitchFamily="49" charset="-122"/>
              </a:rPr>
              <a:t>n;i</a:t>
            </a:r>
            <a:r>
              <a:rPr lang="en-US" altLang="zh-CN" sz="2400" dirty="0">
                <a:latin typeface="+mn-lt"/>
                <a:ea typeface="黑体" pitchFamily="49" charset="-122"/>
              </a:rPr>
              <a:t>++)</a:t>
            </a:r>
          </a:p>
          <a:p>
            <a:pPr eaLnBrk="1" hangingPunct="1">
              <a:spcBef>
                <a:spcPct val="0"/>
              </a:spcBef>
            </a:pPr>
            <a:r>
              <a:rPr lang="en-US" altLang="zh-CN" sz="2400" dirty="0">
                <a:latin typeface="+mn-lt"/>
                <a:ea typeface="黑体" pitchFamily="49" charset="-122"/>
              </a:rPr>
              <a:t>          {  R[0]=R[</a:t>
            </a:r>
            <a:r>
              <a:rPr lang="en-US" altLang="zh-CN" sz="2400" dirty="0" err="1">
                <a:latin typeface="+mn-lt"/>
                <a:ea typeface="黑体" pitchFamily="49" charset="-122"/>
              </a:rPr>
              <a:t>i</a:t>
            </a:r>
            <a:r>
              <a:rPr lang="en-US" altLang="zh-CN" sz="2400" dirty="0">
                <a:latin typeface="+mn-lt"/>
                <a:ea typeface="黑体" pitchFamily="49" charset="-122"/>
              </a:rPr>
              <a:t>];low=1; high=i-1;</a:t>
            </a:r>
          </a:p>
          <a:p>
            <a:pPr eaLnBrk="1" hangingPunct="1">
              <a:spcBef>
                <a:spcPct val="0"/>
              </a:spcBef>
            </a:pPr>
            <a:r>
              <a:rPr lang="en-US" altLang="zh-CN" sz="2400" dirty="0">
                <a:latin typeface="+mn-lt"/>
                <a:ea typeface="黑体" pitchFamily="49" charset="-122"/>
              </a:rPr>
              <a:t>             while(low&lt;=high)</a:t>
            </a:r>
          </a:p>
          <a:p>
            <a:pPr eaLnBrk="1" hangingPunct="1">
              <a:spcBef>
                <a:spcPct val="0"/>
              </a:spcBef>
            </a:pPr>
            <a:r>
              <a:rPr lang="en-US" altLang="zh-CN" sz="2400" dirty="0">
                <a:latin typeface="+mn-lt"/>
                <a:ea typeface="黑体" pitchFamily="49" charset="-122"/>
              </a:rPr>
              <a:t>                {   m=(</a:t>
            </a:r>
            <a:r>
              <a:rPr lang="en-US" altLang="zh-CN" sz="2400" dirty="0" err="1">
                <a:latin typeface="+mn-lt"/>
                <a:ea typeface="黑体" pitchFamily="49" charset="-122"/>
              </a:rPr>
              <a:t>low+high</a:t>
            </a:r>
            <a:r>
              <a:rPr lang="en-US" altLang="zh-CN" sz="2400" dirty="0">
                <a:latin typeface="+mn-lt"/>
                <a:ea typeface="黑体" pitchFamily="49" charset="-122"/>
              </a:rPr>
              <a:t>)/2;</a:t>
            </a:r>
          </a:p>
          <a:p>
            <a:pPr eaLnBrk="1" hangingPunct="1">
              <a:spcBef>
                <a:spcPct val="0"/>
              </a:spcBef>
            </a:pPr>
            <a:r>
              <a:rPr lang="en-US" altLang="zh-CN" sz="2400" dirty="0">
                <a:latin typeface="+mn-lt"/>
                <a:ea typeface="黑体" pitchFamily="49" charset="-122"/>
              </a:rPr>
              <a:t>                     if R[0].key&lt;R[m].key</a:t>
            </a:r>
          </a:p>
          <a:p>
            <a:pPr eaLnBrk="1" hangingPunct="1">
              <a:spcBef>
                <a:spcPct val="0"/>
              </a:spcBef>
            </a:pPr>
            <a:r>
              <a:rPr lang="en-US" altLang="zh-CN" sz="2400" dirty="0">
                <a:latin typeface="+mn-lt"/>
                <a:ea typeface="黑体" pitchFamily="49" charset="-122"/>
              </a:rPr>
              <a:t>                         high=m-1;</a:t>
            </a:r>
          </a:p>
          <a:p>
            <a:pPr eaLnBrk="1" hangingPunct="1">
              <a:spcBef>
                <a:spcPct val="0"/>
              </a:spcBef>
            </a:pPr>
            <a:r>
              <a:rPr lang="en-US" altLang="zh-CN" sz="2400" dirty="0">
                <a:latin typeface="+mn-lt"/>
                <a:ea typeface="黑体" pitchFamily="49" charset="-122"/>
              </a:rPr>
              <a:t>                     else</a:t>
            </a:r>
          </a:p>
          <a:p>
            <a:pPr eaLnBrk="1" hangingPunct="1">
              <a:spcBef>
                <a:spcPct val="0"/>
              </a:spcBef>
            </a:pPr>
            <a:r>
              <a:rPr lang="en-US" altLang="zh-CN" sz="2400" dirty="0">
                <a:latin typeface="+mn-lt"/>
                <a:ea typeface="黑体" pitchFamily="49" charset="-122"/>
              </a:rPr>
              <a:t>                       low=m+1;</a:t>
            </a:r>
          </a:p>
          <a:p>
            <a:pPr eaLnBrk="1" hangingPunct="1">
              <a:spcBef>
                <a:spcPct val="0"/>
              </a:spcBef>
            </a:pPr>
            <a:r>
              <a:rPr lang="en-US" altLang="zh-CN" sz="2400" dirty="0">
                <a:latin typeface="+mn-lt"/>
                <a:ea typeface="黑体" pitchFamily="49" charset="-122"/>
              </a:rPr>
              <a:t>                 }</a:t>
            </a:r>
          </a:p>
          <a:p>
            <a:pPr eaLnBrk="1" hangingPunct="1">
              <a:spcBef>
                <a:spcPct val="0"/>
              </a:spcBef>
            </a:pPr>
            <a:r>
              <a:rPr lang="en-US" altLang="zh-CN" sz="2400" dirty="0">
                <a:latin typeface="+mn-lt"/>
                <a:ea typeface="黑体" pitchFamily="49" charset="-122"/>
              </a:rPr>
              <a:t>            for (j=i-1;j&lt;=</a:t>
            </a:r>
            <a:r>
              <a:rPr lang="en-US" altLang="zh-CN" sz="2400" dirty="0" err="1">
                <a:latin typeface="+mn-lt"/>
                <a:ea typeface="黑体" pitchFamily="49" charset="-122"/>
              </a:rPr>
              <a:t>low;j</a:t>
            </a:r>
            <a:r>
              <a:rPr lang="en-US" altLang="zh-CN" sz="2400" dirty="0">
                <a:latin typeface="+mn-lt"/>
                <a:ea typeface="黑体" pitchFamily="49" charset="-122"/>
              </a:rPr>
              <a:t>--)</a:t>
            </a:r>
          </a:p>
          <a:p>
            <a:pPr eaLnBrk="1" hangingPunct="1">
              <a:spcBef>
                <a:spcPct val="0"/>
              </a:spcBef>
            </a:pPr>
            <a:r>
              <a:rPr lang="en-US" altLang="zh-CN" sz="2400" dirty="0">
                <a:latin typeface="+mn-lt"/>
                <a:ea typeface="黑体" pitchFamily="49" charset="-122"/>
              </a:rPr>
              <a:t>                R[j+1]=R[j];//</a:t>
            </a:r>
            <a:r>
              <a:rPr lang="zh-CN" altLang="en-US" sz="2400" dirty="0">
                <a:latin typeface="+mn-lt"/>
                <a:ea typeface="黑体" pitchFamily="49" charset="-122"/>
              </a:rPr>
              <a:t>把从第</a:t>
            </a:r>
            <a:r>
              <a:rPr lang="en-US" altLang="zh-CN" sz="2400" dirty="0">
                <a:latin typeface="+mn-lt"/>
                <a:ea typeface="黑体" pitchFamily="49" charset="-122"/>
              </a:rPr>
              <a:t>low</a:t>
            </a:r>
            <a:r>
              <a:rPr lang="zh-CN" altLang="en-US" sz="2400" dirty="0">
                <a:latin typeface="+mn-lt"/>
                <a:ea typeface="黑体" pitchFamily="49" charset="-122"/>
              </a:rPr>
              <a:t>起到第</a:t>
            </a:r>
            <a:r>
              <a:rPr lang="en-US" altLang="zh-CN" sz="2400" dirty="0">
                <a:latin typeface="+mn-lt"/>
                <a:ea typeface="黑体" pitchFamily="49" charset="-122"/>
              </a:rPr>
              <a:t>i-1</a:t>
            </a:r>
            <a:r>
              <a:rPr lang="zh-CN" altLang="en-US" sz="2400" dirty="0">
                <a:latin typeface="+mn-lt"/>
                <a:ea typeface="黑体" pitchFamily="49" charset="-122"/>
              </a:rPr>
              <a:t>各记录后移</a:t>
            </a:r>
          </a:p>
          <a:p>
            <a:pPr eaLnBrk="1" hangingPunct="1">
              <a:spcBef>
                <a:spcPct val="0"/>
              </a:spcBef>
            </a:pPr>
            <a:r>
              <a:rPr lang="zh-CN" altLang="en-US" sz="2400" dirty="0">
                <a:latin typeface="+mn-lt"/>
                <a:ea typeface="黑体" pitchFamily="49" charset="-122"/>
              </a:rPr>
              <a:t>            </a:t>
            </a:r>
            <a:r>
              <a:rPr lang="en-US" altLang="zh-CN" sz="2400" dirty="0">
                <a:latin typeface="+mn-lt"/>
                <a:ea typeface="黑体" pitchFamily="49" charset="-122"/>
              </a:rPr>
              <a:t>R[low]=R[0];//</a:t>
            </a:r>
            <a:r>
              <a:rPr lang="zh-CN" altLang="en-US" sz="2400" dirty="0">
                <a:latin typeface="+mn-lt"/>
                <a:ea typeface="黑体" pitchFamily="49" charset="-122"/>
              </a:rPr>
              <a:t>将第</a:t>
            </a:r>
            <a:r>
              <a:rPr lang="en-US" altLang="zh-CN" sz="2400" dirty="0" err="1">
                <a:latin typeface="+mn-lt"/>
                <a:ea typeface="黑体" pitchFamily="49" charset="-122"/>
              </a:rPr>
              <a:t>i</a:t>
            </a:r>
            <a:r>
              <a:rPr lang="zh-CN" altLang="en-US" sz="2400" dirty="0">
                <a:latin typeface="+mn-lt"/>
                <a:ea typeface="黑体" pitchFamily="49" charset="-122"/>
              </a:rPr>
              <a:t>个记录插入</a:t>
            </a:r>
          </a:p>
          <a:p>
            <a:pPr eaLnBrk="1" hangingPunct="1">
              <a:spcBef>
                <a:spcPct val="0"/>
              </a:spcBef>
            </a:pPr>
            <a:r>
              <a:rPr lang="zh-CN" altLang="en-US" sz="2400" dirty="0">
                <a:latin typeface="+mn-lt"/>
                <a:ea typeface="黑体" pitchFamily="49" charset="-122"/>
              </a:rPr>
              <a:t>         </a:t>
            </a:r>
            <a:r>
              <a:rPr lang="en-US" altLang="zh-CN" sz="2400" dirty="0">
                <a:latin typeface="+mn-lt"/>
                <a:ea typeface="黑体" pitchFamily="49" charset="-122"/>
              </a:rPr>
              <a:t>}</a:t>
            </a:r>
          </a:p>
          <a:p>
            <a:pPr eaLnBrk="1" hangingPunct="1">
              <a:spcBef>
                <a:spcPct val="0"/>
              </a:spcBef>
            </a:pPr>
            <a:r>
              <a:rPr lang="en-US" altLang="zh-CN" sz="2400" dirty="0">
                <a:latin typeface="+mn-lt"/>
                <a:ea typeface="黑体" pitchFamily="49" charset="-122"/>
              </a:rPr>
              <a:t>}//</a:t>
            </a:r>
            <a:r>
              <a:rPr lang="en-US" altLang="zh-CN" sz="2400" dirty="0" err="1">
                <a:latin typeface="+mn-lt"/>
                <a:ea typeface="黑体" pitchFamily="49" charset="-122"/>
              </a:rPr>
              <a:t>binsort</a:t>
            </a:r>
            <a:r>
              <a:rPr lang="en-US" altLang="zh-CN" sz="2400" dirty="0">
                <a:latin typeface="+mn-lt"/>
                <a:ea typeface="黑体" pitchFamily="49" charset="-122"/>
              </a:rPr>
              <a:t> </a:t>
            </a: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06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64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Text Box 74">
            <a:extLst>
              <a:ext uri="{FF2B5EF4-FFF2-40B4-BE49-F238E27FC236}">
                <a16:creationId xmlns:a16="http://schemas.microsoft.com/office/drawing/2014/main" id="{AE874FFE-9B0F-464E-B3B3-F98F887ED3ED}"/>
              </a:ext>
            </a:extLst>
          </p:cNvPr>
          <p:cNvSpPr txBox="1">
            <a:spLocks noChangeArrowheads="1"/>
          </p:cNvSpPr>
          <p:nvPr/>
        </p:nvSpPr>
        <p:spPr bwMode="auto">
          <a:xfrm>
            <a:off x="160338" y="838200"/>
            <a:ext cx="8983662" cy="2000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zh-CN" altLang="en-US" sz="2400" dirty="0">
                <a:solidFill>
                  <a:srgbClr val="FF0000"/>
                </a:solidFill>
                <a:latin typeface="+mn-lt"/>
                <a:ea typeface="黑体" pitchFamily="49" charset="-122"/>
              </a:rPr>
              <a:t>排序算法的思想：</a:t>
            </a:r>
            <a:r>
              <a:rPr lang="zh-CN" altLang="en-US" sz="2400" dirty="0">
                <a:latin typeface="+mn-lt"/>
                <a:ea typeface="黑体" pitchFamily="49" charset="-122"/>
              </a:rPr>
              <a:t>比较</a:t>
            </a:r>
            <a:r>
              <a:rPr lang="en-US" altLang="zh-CN" sz="2400" dirty="0">
                <a:latin typeface="+mn-lt"/>
                <a:ea typeface="黑体" pitchFamily="49" charset="-122"/>
              </a:rPr>
              <a:t>k</a:t>
            </a:r>
            <a:r>
              <a:rPr lang="en-US" altLang="zh-CN" sz="2400" baseline="-25000" dirty="0">
                <a:latin typeface="+mn-lt"/>
                <a:ea typeface="黑体" pitchFamily="49" charset="-122"/>
              </a:rPr>
              <a:t>1</a:t>
            </a:r>
            <a:r>
              <a:rPr lang="zh-CN" altLang="en-US" sz="2400" dirty="0">
                <a:latin typeface="+mn-lt"/>
                <a:ea typeface="黑体" pitchFamily="49" charset="-122"/>
              </a:rPr>
              <a:t>和</a:t>
            </a:r>
            <a:r>
              <a:rPr lang="en-US" altLang="zh-CN" sz="2400" dirty="0">
                <a:latin typeface="+mn-lt"/>
                <a:ea typeface="黑体" pitchFamily="49" charset="-122"/>
              </a:rPr>
              <a:t>k</a:t>
            </a:r>
            <a:r>
              <a:rPr lang="en-US" altLang="zh-CN" sz="2400" baseline="-25000" dirty="0">
                <a:latin typeface="+mn-lt"/>
                <a:ea typeface="黑体" pitchFamily="49" charset="-122"/>
              </a:rPr>
              <a:t>2</a:t>
            </a:r>
            <a:r>
              <a:rPr lang="en-US" altLang="zh-CN" sz="2400" dirty="0">
                <a:latin typeface="+mn-lt"/>
                <a:ea typeface="黑体" pitchFamily="49" charset="-122"/>
              </a:rPr>
              <a:t>, </a:t>
            </a:r>
            <a:r>
              <a:rPr lang="zh-CN" altLang="en-US" sz="2400" dirty="0">
                <a:latin typeface="+mn-lt"/>
                <a:ea typeface="黑体" pitchFamily="49" charset="-122"/>
              </a:rPr>
              <a:t>如果这些关键字的值不符合排序顺序</a:t>
            </a:r>
            <a:r>
              <a:rPr lang="en-US" altLang="zh-CN" sz="2400" dirty="0">
                <a:latin typeface="+mn-lt"/>
                <a:ea typeface="黑体" pitchFamily="49" charset="-122"/>
              </a:rPr>
              <a:t>, </a:t>
            </a:r>
            <a:r>
              <a:rPr lang="zh-CN" altLang="en-US" sz="2400" dirty="0">
                <a:latin typeface="+mn-lt"/>
                <a:ea typeface="黑体" pitchFamily="49" charset="-122"/>
              </a:rPr>
              <a:t>就交换</a:t>
            </a:r>
            <a:r>
              <a:rPr lang="en-US" altLang="zh-CN" sz="2400" dirty="0">
                <a:latin typeface="+mn-lt"/>
                <a:ea typeface="黑体" pitchFamily="49" charset="-122"/>
              </a:rPr>
              <a:t>k</a:t>
            </a:r>
            <a:r>
              <a:rPr lang="en-US" altLang="zh-CN" sz="2400" baseline="-25000" dirty="0">
                <a:latin typeface="+mn-lt"/>
                <a:ea typeface="黑体" pitchFamily="49" charset="-122"/>
              </a:rPr>
              <a:t>1</a:t>
            </a:r>
            <a:r>
              <a:rPr lang="zh-CN" altLang="en-US" sz="2400" dirty="0">
                <a:latin typeface="+mn-lt"/>
                <a:ea typeface="黑体" pitchFamily="49" charset="-122"/>
              </a:rPr>
              <a:t>和</a:t>
            </a:r>
            <a:r>
              <a:rPr lang="en-US" altLang="zh-CN" sz="2400" dirty="0">
                <a:latin typeface="+mn-lt"/>
                <a:ea typeface="黑体" pitchFamily="49" charset="-122"/>
              </a:rPr>
              <a:t>k</a:t>
            </a:r>
            <a:r>
              <a:rPr lang="en-US" altLang="zh-CN" sz="2400" baseline="-25000" dirty="0">
                <a:latin typeface="+mn-lt"/>
                <a:ea typeface="黑体" pitchFamily="49" charset="-122"/>
              </a:rPr>
              <a:t>2</a:t>
            </a:r>
            <a:r>
              <a:rPr lang="zh-CN" altLang="en-US" sz="2400" dirty="0">
                <a:latin typeface="+mn-lt"/>
                <a:ea typeface="黑体" pitchFamily="49" charset="-122"/>
              </a:rPr>
              <a:t>；然后对记录</a:t>
            </a:r>
            <a:r>
              <a:rPr lang="en-US" altLang="zh-CN" sz="2400" dirty="0">
                <a:latin typeface="+mn-lt"/>
                <a:ea typeface="黑体" pitchFamily="49" charset="-122"/>
              </a:rPr>
              <a:t>k</a:t>
            </a:r>
            <a:r>
              <a:rPr lang="en-US" altLang="zh-CN" sz="2400" baseline="-25000" dirty="0">
                <a:latin typeface="+mn-lt"/>
                <a:ea typeface="黑体" pitchFamily="49" charset="-122"/>
              </a:rPr>
              <a:t>2</a:t>
            </a:r>
            <a:r>
              <a:rPr lang="zh-CN" altLang="en-US" sz="2400" dirty="0">
                <a:latin typeface="+mn-lt"/>
                <a:ea typeface="黑体" pitchFamily="49" charset="-122"/>
              </a:rPr>
              <a:t>和</a:t>
            </a:r>
            <a:r>
              <a:rPr lang="en-US" altLang="zh-CN" sz="2400" dirty="0">
                <a:latin typeface="+mn-lt"/>
                <a:ea typeface="黑体" pitchFamily="49" charset="-122"/>
              </a:rPr>
              <a:t>k</a:t>
            </a:r>
            <a:r>
              <a:rPr lang="en-US" altLang="zh-CN" sz="2400" baseline="-25000" dirty="0">
                <a:latin typeface="+mn-lt"/>
                <a:ea typeface="黑体" pitchFamily="49" charset="-122"/>
              </a:rPr>
              <a:t>3</a:t>
            </a:r>
            <a:r>
              <a:rPr lang="en-US" altLang="zh-CN" sz="2400" dirty="0">
                <a:latin typeface="+mn-lt"/>
                <a:ea typeface="黑体" pitchFamily="49" charset="-122"/>
              </a:rPr>
              <a:t>, k</a:t>
            </a:r>
            <a:r>
              <a:rPr lang="en-US" altLang="zh-CN" sz="2400" baseline="-25000" dirty="0">
                <a:latin typeface="+mn-lt"/>
                <a:ea typeface="黑体" pitchFamily="49" charset="-122"/>
              </a:rPr>
              <a:t>3</a:t>
            </a:r>
            <a:r>
              <a:rPr lang="zh-CN" altLang="en-US" sz="2400" dirty="0">
                <a:latin typeface="+mn-lt"/>
                <a:ea typeface="黑体" pitchFamily="49" charset="-122"/>
              </a:rPr>
              <a:t>和</a:t>
            </a:r>
            <a:r>
              <a:rPr lang="en-US" altLang="zh-CN" sz="2400" dirty="0">
                <a:latin typeface="+mn-lt"/>
                <a:ea typeface="黑体" pitchFamily="49" charset="-122"/>
              </a:rPr>
              <a:t>k</a:t>
            </a:r>
            <a:r>
              <a:rPr lang="en-US" altLang="zh-CN" sz="2400" baseline="-25000" dirty="0">
                <a:latin typeface="+mn-lt"/>
                <a:ea typeface="黑体" pitchFamily="49" charset="-122"/>
              </a:rPr>
              <a:t>4</a:t>
            </a:r>
            <a:r>
              <a:rPr lang="zh-CN" altLang="en-US" sz="2400" dirty="0">
                <a:latin typeface="+mn-lt"/>
                <a:ea typeface="黑体" pitchFamily="49" charset="-122"/>
              </a:rPr>
              <a:t>等等进行相同的工作。直到</a:t>
            </a:r>
            <a:r>
              <a:rPr lang="en-US" altLang="zh-CN" sz="2400" dirty="0">
                <a:latin typeface="+mn-lt"/>
                <a:ea typeface="黑体" pitchFamily="49" charset="-122"/>
              </a:rPr>
              <a:t>k</a:t>
            </a:r>
            <a:r>
              <a:rPr lang="en-US" altLang="zh-CN" sz="2400" baseline="-25000" dirty="0">
                <a:latin typeface="+mn-lt"/>
                <a:ea typeface="黑体" pitchFamily="49" charset="-122"/>
              </a:rPr>
              <a:t>n-1</a:t>
            </a:r>
            <a:r>
              <a:rPr lang="zh-CN" altLang="en-US" sz="2400" dirty="0">
                <a:latin typeface="+mn-lt"/>
                <a:ea typeface="黑体" pitchFamily="49" charset="-122"/>
              </a:rPr>
              <a:t>和</a:t>
            </a:r>
            <a:r>
              <a:rPr lang="en-US" altLang="zh-CN" sz="2400" dirty="0" err="1">
                <a:latin typeface="+mn-lt"/>
                <a:ea typeface="黑体" pitchFamily="49" charset="-122"/>
              </a:rPr>
              <a:t>k</a:t>
            </a:r>
            <a:r>
              <a:rPr lang="en-US" altLang="zh-CN" sz="2400" baseline="-25000" dirty="0" err="1">
                <a:latin typeface="+mn-lt"/>
                <a:ea typeface="黑体" pitchFamily="49" charset="-122"/>
              </a:rPr>
              <a:t>n</a:t>
            </a:r>
            <a:r>
              <a:rPr lang="zh-CN" altLang="en-US" sz="2400" dirty="0">
                <a:latin typeface="+mn-lt"/>
                <a:ea typeface="黑体" pitchFamily="49" charset="-122"/>
              </a:rPr>
              <a:t>为止</a:t>
            </a:r>
            <a:r>
              <a:rPr lang="en-US" altLang="zh-CN" sz="2400" dirty="0">
                <a:latin typeface="+mn-lt"/>
                <a:ea typeface="黑体" pitchFamily="49" charset="-122"/>
              </a:rPr>
              <a:t>, </a:t>
            </a:r>
            <a:r>
              <a:rPr lang="zh-CN" altLang="en-US" sz="2400" dirty="0">
                <a:latin typeface="+mn-lt"/>
                <a:ea typeface="黑体" pitchFamily="49" charset="-122"/>
              </a:rPr>
              <a:t>到此得到一个最大</a:t>
            </a:r>
            <a:r>
              <a:rPr lang="en-US" altLang="zh-CN" sz="2400" dirty="0">
                <a:latin typeface="+mn-lt"/>
                <a:ea typeface="黑体" pitchFamily="49" charset="-122"/>
              </a:rPr>
              <a:t>(</a:t>
            </a:r>
            <a:r>
              <a:rPr lang="zh-CN" altLang="en-US" sz="2400" dirty="0">
                <a:latin typeface="+mn-lt"/>
                <a:ea typeface="黑体" pitchFamily="49" charset="-122"/>
              </a:rPr>
              <a:t>或最小</a:t>
            </a:r>
            <a:r>
              <a:rPr lang="en-US" altLang="zh-CN" sz="2400" dirty="0">
                <a:latin typeface="+mn-lt"/>
                <a:ea typeface="黑体" pitchFamily="49" charset="-122"/>
              </a:rPr>
              <a:t>)</a:t>
            </a:r>
            <a:r>
              <a:rPr lang="zh-CN" altLang="en-US" sz="2400" dirty="0">
                <a:latin typeface="+mn-lt"/>
                <a:ea typeface="黑体" pitchFamily="49" charset="-122"/>
              </a:rPr>
              <a:t>关键字值存在</a:t>
            </a:r>
            <a:r>
              <a:rPr lang="en-US" altLang="zh-CN" sz="2400" dirty="0" err="1">
                <a:latin typeface="+mn-lt"/>
                <a:ea typeface="黑体" pitchFamily="49" charset="-122"/>
              </a:rPr>
              <a:t>k</a:t>
            </a:r>
            <a:r>
              <a:rPr lang="en-US" altLang="zh-CN" sz="2400" baseline="-25000" dirty="0" err="1">
                <a:latin typeface="+mn-lt"/>
                <a:ea typeface="黑体" pitchFamily="49" charset="-122"/>
              </a:rPr>
              <a:t>n</a:t>
            </a:r>
            <a:r>
              <a:rPr lang="zh-CN" altLang="en-US" sz="2400" dirty="0">
                <a:latin typeface="+mn-lt"/>
                <a:ea typeface="黑体" pitchFamily="49" charset="-122"/>
              </a:rPr>
              <a:t>的位置上</a:t>
            </a:r>
            <a:r>
              <a:rPr lang="en-US" altLang="zh-CN" sz="2400" dirty="0">
                <a:latin typeface="+mn-lt"/>
                <a:ea typeface="黑体" pitchFamily="49" charset="-122"/>
              </a:rPr>
              <a:t>(</a:t>
            </a:r>
            <a:r>
              <a:rPr lang="zh-CN" altLang="en-US" sz="2400" dirty="0">
                <a:latin typeface="+mn-lt"/>
                <a:ea typeface="黑体" pitchFamily="49" charset="-122"/>
              </a:rPr>
              <a:t>通常将</a:t>
            </a:r>
            <a:r>
              <a:rPr lang="zh-CN" altLang="en-US" sz="2400" dirty="0">
                <a:solidFill>
                  <a:schemeClr val="accent2"/>
                </a:solidFill>
                <a:latin typeface="+mn-lt"/>
                <a:ea typeface="黑体" pitchFamily="49" charset="-122"/>
              </a:rPr>
              <a:t>此过程叫做一趟</a:t>
            </a:r>
            <a:r>
              <a:rPr lang="en-US" altLang="zh-CN" sz="2400" dirty="0">
                <a:latin typeface="+mn-lt"/>
                <a:ea typeface="黑体" pitchFamily="49" charset="-122"/>
              </a:rPr>
              <a:t>)</a:t>
            </a:r>
            <a:r>
              <a:rPr lang="zh-CN" altLang="en-US" sz="2400" dirty="0">
                <a:latin typeface="+mn-lt"/>
                <a:ea typeface="黑体" pitchFamily="49" charset="-122"/>
              </a:rPr>
              <a:t>。重复这个过程</a:t>
            </a:r>
            <a:r>
              <a:rPr lang="en-US" altLang="zh-CN" sz="2400" dirty="0">
                <a:latin typeface="+mn-lt"/>
                <a:ea typeface="黑体" pitchFamily="49" charset="-122"/>
              </a:rPr>
              <a:t>,</a:t>
            </a:r>
            <a:r>
              <a:rPr lang="zh-CN" altLang="en-US" sz="2400" dirty="0">
                <a:latin typeface="+mn-lt"/>
                <a:ea typeface="黑体" pitchFamily="49" charset="-122"/>
              </a:rPr>
              <a:t>就得到在位置</a:t>
            </a:r>
            <a:r>
              <a:rPr lang="en-US" altLang="zh-CN" sz="2400" dirty="0">
                <a:latin typeface="+mn-lt"/>
                <a:ea typeface="黑体" pitchFamily="49" charset="-122"/>
              </a:rPr>
              <a:t>k</a:t>
            </a:r>
            <a:r>
              <a:rPr lang="en-US" altLang="zh-CN" sz="2400" baseline="-25000" dirty="0">
                <a:latin typeface="+mn-lt"/>
                <a:ea typeface="黑体" pitchFamily="49" charset="-122"/>
              </a:rPr>
              <a:t>n-1</a:t>
            </a:r>
            <a:r>
              <a:rPr lang="en-US" altLang="zh-CN" sz="2400" dirty="0">
                <a:latin typeface="+mn-lt"/>
                <a:ea typeface="黑体" pitchFamily="49" charset="-122"/>
              </a:rPr>
              <a:t>,k</a:t>
            </a:r>
            <a:r>
              <a:rPr lang="en-US" altLang="zh-CN" sz="2400" baseline="-25000" dirty="0">
                <a:latin typeface="+mn-lt"/>
                <a:ea typeface="黑体" pitchFamily="49" charset="-122"/>
              </a:rPr>
              <a:t>n-2</a:t>
            </a:r>
            <a:r>
              <a:rPr lang="zh-CN" altLang="en-US" sz="2400" dirty="0">
                <a:latin typeface="+mn-lt"/>
                <a:ea typeface="黑体" pitchFamily="49" charset="-122"/>
              </a:rPr>
              <a:t>等处的适当记录</a:t>
            </a:r>
            <a:r>
              <a:rPr lang="en-US" altLang="zh-CN" sz="2400" dirty="0">
                <a:latin typeface="+mn-lt"/>
                <a:ea typeface="黑体" pitchFamily="49" charset="-122"/>
              </a:rPr>
              <a:t>, </a:t>
            </a:r>
            <a:r>
              <a:rPr lang="zh-CN" altLang="en-US" sz="2400" dirty="0">
                <a:latin typeface="+mn-lt"/>
                <a:ea typeface="黑体" pitchFamily="49" charset="-122"/>
              </a:rPr>
              <a:t>使得所有记录最终被排好序。</a:t>
            </a:r>
            <a:r>
              <a:rPr lang="zh-CN" altLang="en-US" sz="2800" dirty="0">
                <a:latin typeface="+mn-lt"/>
                <a:ea typeface="黑体" pitchFamily="49" charset="-122"/>
              </a:rPr>
              <a:t> </a:t>
            </a:r>
          </a:p>
        </p:txBody>
      </p:sp>
      <p:sp>
        <p:nvSpPr>
          <p:cNvPr id="11342" name="Rectangle 78">
            <a:extLst>
              <a:ext uri="{FF2B5EF4-FFF2-40B4-BE49-F238E27FC236}">
                <a16:creationId xmlns:a16="http://schemas.microsoft.com/office/drawing/2014/main" id="{E83B21DA-38B2-4F2B-8159-ED195A840074}"/>
              </a:ext>
            </a:extLst>
          </p:cNvPr>
          <p:cNvSpPr>
            <a:spLocks noChangeArrowheads="1"/>
          </p:cNvSpPr>
          <p:nvPr/>
        </p:nvSpPr>
        <p:spPr bwMode="auto">
          <a:xfrm>
            <a:off x="180975" y="2819400"/>
            <a:ext cx="8525091"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zh-CN" altLang="en-US" sz="2400" dirty="0">
                <a:solidFill>
                  <a:srgbClr val="0000FF"/>
                </a:solidFill>
                <a:latin typeface="+mn-lt"/>
                <a:ea typeface="黑体" pitchFamily="49" charset="-122"/>
              </a:rPr>
              <a:t>例如</a:t>
            </a:r>
            <a:r>
              <a:rPr lang="en-US" altLang="zh-CN" sz="2400" dirty="0">
                <a:solidFill>
                  <a:srgbClr val="0000FF"/>
                </a:solidFill>
                <a:latin typeface="+mn-lt"/>
                <a:ea typeface="黑体" pitchFamily="49" charset="-122"/>
              </a:rPr>
              <a:t>:</a:t>
            </a:r>
            <a:r>
              <a:rPr lang="zh-CN" altLang="en-US" sz="2400" dirty="0">
                <a:solidFill>
                  <a:srgbClr val="0000FF"/>
                </a:solidFill>
                <a:latin typeface="+mn-lt"/>
                <a:ea typeface="黑体" pitchFamily="49" charset="-122"/>
              </a:rPr>
              <a:t>将</a:t>
            </a:r>
            <a:r>
              <a:rPr lang="en-US" altLang="zh-CN" sz="2400" dirty="0">
                <a:solidFill>
                  <a:srgbClr val="0000FF"/>
                </a:solidFill>
                <a:latin typeface="+mn-lt"/>
                <a:ea typeface="黑体" pitchFamily="49" charset="-122"/>
              </a:rPr>
              <a:t>5</a:t>
            </a:r>
            <a:r>
              <a:rPr lang="zh-CN" altLang="en-US" sz="2400" dirty="0">
                <a:solidFill>
                  <a:srgbClr val="0000FF"/>
                </a:solidFill>
                <a:latin typeface="+mn-lt"/>
                <a:ea typeface="黑体" pitchFamily="49" charset="-122"/>
              </a:rPr>
              <a:t>个记录的关键字</a:t>
            </a:r>
            <a:r>
              <a:rPr lang="en-US" altLang="zh-CN" sz="2400" dirty="0">
                <a:solidFill>
                  <a:srgbClr val="0000FF"/>
                </a:solidFill>
                <a:latin typeface="+mn-lt"/>
                <a:ea typeface="黑体" pitchFamily="49" charset="-122"/>
              </a:rPr>
              <a:t>7,4,8,3,9</a:t>
            </a:r>
            <a:r>
              <a:rPr lang="zh-CN" altLang="en-US" sz="2400" dirty="0">
                <a:solidFill>
                  <a:srgbClr val="0000FF"/>
                </a:solidFill>
                <a:latin typeface="+mn-lt"/>
                <a:ea typeface="黑体" pitchFamily="49" charset="-122"/>
              </a:rPr>
              <a:t>进行冒泡排序。排序后</a:t>
            </a:r>
            <a:r>
              <a:rPr lang="en-US" altLang="zh-CN" sz="2400" dirty="0">
                <a:solidFill>
                  <a:srgbClr val="0000FF"/>
                </a:solidFill>
                <a:latin typeface="+mn-lt"/>
                <a:ea typeface="黑体" pitchFamily="49" charset="-122"/>
              </a:rPr>
              <a:t>k1≤k2</a:t>
            </a:r>
          </a:p>
          <a:p>
            <a:pPr eaLnBrk="1" hangingPunct="1">
              <a:spcBef>
                <a:spcPct val="0"/>
              </a:spcBef>
            </a:pPr>
            <a:r>
              <a:rPr lang="en-US" altLang="zh-CN" sz="2400" dirty="0">
                <a:solidFill>
                  <a:srgbClr val="0000FF"/>
                </a:solidFill>
                <a:latin typeface="+mn-lt"/>
                <a:ea typeface="黑体" pitchFamily="49" charset="-122"/>
              </a:rPr>
              <a:t>≤…≤</a:t>
            </a:r>
            <a:r>
              <a:rPr lang="en-US" altLang="zh-CN" sz="2400" dirty="0" err="1">
                <a:solidFill>
                  <a:srgbClr val="0000FF"/>
                </a:solidFill>
                <a:latin typeface="+mn-lt"/>
                <a:ea typeface="黑体" pitchFamily="49" charset="-122"/>
              </a:rPr>
              <a:t>kn</a:t>
            </a:r>
            <a:r>
              <a:rPr lang="en-US" altLang="zh-CN" sz="2400" dirty="0">
                <a:solidFill>
                  <a:srgbClr val="0000FF"/>
                </a:solidFill>
                <a:latin typeface="+mn-lt"/>
                <a:ea typeface="黑体" pitchFamily="49" charset="-122"/>
              </a:rPr>
              <a:t> (n=5)</a:t>
            </a:r>
            <a:r>
              <a:rPr lang="zh-CN" altLang="en-US" sz="2400" dirty="0">
                <a:solidFill>
                  <a:srgbClr val="0000FF"/>
                </a:solidFill>
                <a:latin typeface="+mn-lt"/>
                <a:ea typeface="黑体" pitchFamily="49" charset="-122"/>
              </a:rPr>
              <a:t>。</a:t>
            </a:r>
          </a:p>
        </p:txBody>
      </p:sp>
      <p:grpSp>
        <p:nvGrpSpPr>
          <p:cNvPr id="11367" name="Group 103">
            <a:extLst>
              <a:ext uri="{FF2B5EF4-FFF2-40B4-BE49-F238E27FC236}">
                <a16:creationId xmlns:a16="http://schemas.microsoft.com/office/drawing/2014/main" id="{31098141-8B6B-4B95-8D3B-060780F33F8C}"/>
              </a:ext>
            </a:extLst>
          </p:cNvPr>
          <p:cNvGrpSpPr>
            <a:grpSpLocks/>
          </p:cNvGrpSpPr>
          <p:nvPr/>
        </p:nvGrpSpPr>
        <p:grpSpPr bwMode="auto">
          <a:xfrm>
            <a:off x="1042988" y="3429001"/>
            <a:ext cx="3886200" cy="3111501"/>
            <a:chOff x="657" y="2301"/>
            <a:chExt cx="2448" cy="1960"/>
          </a:xfrm>
        </p:grpSpPr>
        <p:sp>
          <p:nvSpPr>
            <p:cNvPr id="17415" name="Rectangle 75">
              <a:extLst>
                <a:ext uri="{FF2B5EF4-FFF2-40B4-BE49-F238E27FC236}">
                  <a16:creationId xmlns:a16="http://schemas.microsoft.com/office/drawing/2014/main" id="{BC374AC4-5326-4C10-9A99-6EB3CA6986CE}"/>
                </a:ext>
              </a:extLst>
            </p:cNvPr>
            <p:cNvSpPr>
              <a:spLocks noChangeArrowheads="1"/>
            </p:cNvSpPr>
            <p:nvPr/>
          </p:nvSpPr>
          <p:spPr bwMode="auto">
            <a:xfrm>
              <a:off x="657" y="2593"/>
              <a:ext cx="2448" cy="16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lvl="2" eaLnBrk="1" hangingPunct="1">
                <a:spcBef>
                  <a:spcPct val="50000"/>
                </a:spcBef>
                <a:buFontTx/>
                <a:buNone/>
              </a:pPr>
              <a:r>
                <a:rPr lang="en-US" altLang="zh-CN" b="0">
                  <a:latin typeface="Arial" panose="020B0604020202020204" pitchFamily="34" charset="0"/>
                </a:rPr>
                <a:t>7     4     4     3     3</a:t>
              </a:r>
            </a:p>
            <a:p>
              <a:pPr lvl="2" eaLnBrk="1" hangingPunct="1">
                <a:spcBef>
                  <a:spcPct val="50000"/>
                </a:spcBef>
                <a:buFontTx/>
                <a:buNone/>
              </a:pPr>
              <a:r>
                <a:rPr lang="en-US" altLang="zh-CN" b="0">
                  <a:latin typeface="Arial" panose="020B0604020202020204" pitchFamily="34" charset="0"/>
                </a:rPr>
                <a:t>4     7     3     4     4           </a:t>
              </a:r>
            </a:p>
            <a:p>
              <a:pPr lvl="2" eaLnBrk="1" hangingPunct="1">
                <a:spcBef>
                  <a:spcPct val="50000"/>
                </a:spcBef>
                <a:buFontTx/>
                <a:buNone/>
              </a:pPr>
              <a:r>
                <a:rPr lang="en-US" altLang="zh-CN" b="0">
                  <a:latin typeface="Arial" panose="020B0604020202020204" pitchFamily="34" charset="0"/>
                </a:rPr>
                <a:t>8     3     7     7     7</a:t>
              </a:r>
            </a:p>
            <a:p>
              <a:pPr lvl="2" eaLnBrk="1" hangingPunct="1">
                <a:spcBef>
                  <a:spcPct val="50000"/>
                </a:spcBef>
                <a:buFontTx/>
                <a:buNone/>
              </a:pPr>
              <a:r>
                <a:rPr lang="en-US" altLang="zh-CN" b="0">
                  <a:latin typeface="Arial" panose="020B0604020202020204" pitchFamily="34" charset="0"/>
                </a:rPr>
                <a:t>3     8     8     8     8</a:t>
              </a:r>
            </a:p>
            <a:p>
              <a:pPr lvl="2" eaLnBrk="1" hangingPunct="1">
                <a:spcBef>
                  <a:spcPct val="50000"/>
                </a:spcBef>
                <a:buFontTx/>
                <a:buNone/>
              </a:pPr>
              <a:r>
                <a:rPr lang="en-US" altLang="zh-CN" b="0">
                  <a:latin typeface="Arial" panose="020B0604020202020204" pitchFamily="34" charset="0"/>
                </a:rPr>
                <a:t>9     9     9     9     9 </a:t>
              </a:r>
            </a:p>
          </p:txBody>
        </p:sp>
        <p:sp>
          <p:nvSpPr>
            <p:cNvPr id="17416" name="Oval 81">
              <a:extLst>
                <a:ext uri="{FF2B5EF4-FFF2-40B4-BE49-F238E27FC236}">
                  <a16:creationId xmlns:a16="http://schemas.microsoft.com/office/drawing/2014/main" id="{1B962488-6664-4A51-BCCE-7ADC5AEE33FB}"/>
                </a:ext>
              </a:extLst>
            </p:cNvPr>
            <p:cNvSpPr>
              <a:spLocks noChangeArrowheads="1"/>
            </p:cNvSpPr>
            <p:nvPr/>
          </p:nvSpPr>
          <p:spPr bwMode="auto">
            <a:xfrm>
              <a:off x="2697" y="2966"/>
              <a:ext cx="240" cy="240"/>
            </a:xfrm>
            <a:prstGeom prst="ellipse">
              <a:avLst/>
            </a:prstGeom>
            <a:noFill/>
            <a:ln w="28575" cap="sq">
              <a:solidFill>
                <a:srgbClr val="FF00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endParaRPr lang="zh-CN" altLang="en-US" sz="2400"/>
            </a:p>
          </p:txBody>
        </p:sp>
        <p:sp>
          <p:nvSpPr>
            <p:cNvPr id="17417" name="Oval 84">
              <a:extLst>
                <a:ext uri="{FF2B5EF4-FFF2-40B4-BE49-F238E27FC236}">
                  <a16:creationId xmlns:a16="http://schemas.microsoft.com/office/drawing/2014/main" id="{129BCD4F-84E3-4F88-92AE-3288BB72AEC7}"/>
                </a:ext>
              </a:extLst>
            </p:cNvPr>
            <p:cNvSpPr>
              <a:spLocks noChangeArrowheads="1"/>
            </p:cNvSpPr>
            <p:nvPr/>
          </p:nvSpPr>
          <p:spPr bwMode="auto">
            <a:xfrm>
              <a:off x="2334" y="3282"/>
              <a:ext cx="240" cy="240"/>
            </a:xfrm>
            <a:prstGeom prst="ellipse">
              <a:avLst/>
            </a:prstGeom>
            <a:noFill/>
            <a:ln w="28575" cap="sq">
              <a:solidFill>
                <a:srgbClr val="FF00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endParaRPr lang="zh-CN" altLang="en-US" sz="2400"/>
            </a:p>
          </p:txBody>
        </p:sp>
        <p:sp>
          <p:nvSpPr>
            <p:cNvPr id="17418" name="Oval 87">
              <a:extLst>
                <a:ext uri="{FF2B5EF4-FFF2-40B4-BE49-F238E27FC236}">
                  <a16:creationId xmlns:a16="http://schemas.microsoft.com/office/drawing/2014/main" id="{CEEAC153-4412-43B4-B8BD-4D7A1A2E7DAA}"/>
                </a:ext>
              </a:extLst>
            </p:cNvPr>
            <p:cNvSpPr>
              <a:spLocks noChangeArrowheads="1"/>
            </p:cNvSpPr>
            <p:nvPr/>
          </p:nvSpPr>
          <p:spPr bwMode="auto">
            <a:xfrm>
              <a:off x="1961" y="3640"/>
              <a:ext cx="240" cy="240"/>
            </a:xfrm>
            <a:prstGeom prst="ellipse">
              <a:avLst/>
            </a:prstGeom>
            <a:noFill/>
            <a:ln w="28575" cap="sq">
              <a:solidFill>
                <a:srgbClr val="FF00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endParaRPr lang="zh-CN" altLang="en-US" sz="2400"/>
            </a:p>
          </p:txBody>
        </p:sp>
        <p:sp>
          <p:nvSpPr>
            <p:cNvPr id="17419" name="Oval 90">
              <a:extLst>
                <a:ext uri="{FF2B5EF4-FFF2-40B4-BE49-F238E27FC236}">
                  <a16:creationId xmlns:a16="http://schemas.microsoft.com/office/drawing/2014/main" id="{D2A83F38-8F13-4600-AD37-3FEFCAE02265}"/>
                </a:ext>
              </a:extLst>
            </p:cNvPr>
            <p:cNvSpPr>
              <a:spLocks noChangeArrowheads="1"/>
            </p:cNvSpPr>
            <p:nvPr/>
          </p:nvSpPr>
          <p:spPr bwMode="auto">
            <a:xfrm>
              <a:off x="1588" y="3979"/>
              <a:ext cx="240" cy="240"/>
            </a:xfrm>
            <a:prstGeom prst="ellipse">
              <a:avLst/>
            </a:prstGeom>
            <a:noFill/>
            <a:ln w="28575" cap="sq">
              <a:solidFill>
                <a:srgbClr val="FF00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endParaRPr lang="zh-CN" altLang="en-US" sz="2400"/>
            </a:p>
          </p:txBody>
        </p:sp>
        <p:sp>
          <p:nvSpPr>
            <p:cNvPr id="17420" name="Line 91">
              <a:extLst>
                <a:ext uri="{FF2B5EF4-FFF2-40B4-BE49-F238E27FC236}">
                  <a16:creationId xmlns:a16="http://schemas.microsoft.com/office/drawing/2014/main" id="{C78C72CD-F324-4456-ACF5-30C243FD7237}"/>
                </a:ext>
              </a:extLst>
            </p:cNvPr>
            <p:cNvSpPr>
              <a:spLocks noChangeShapeType="1"/>
            </p:cNvSpPr>
            <p:nvPr/>
          </p:nvSpPr>
          <p:spPr bwMode="auto">
            <a:xfrm>
              <a:off x="1374" y="2743"/>
              <a:ext cx="288" cy="288"/>
            </a:xfrm>
            <a:prstGeom prst="line">
              <a:avLst/>
            </a:prstGeom>
            <a:noFill/>
            <a:ln w="28575" cap="sq">
              <a:solidFill>
                <a:srgbClr val="FF0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421" name="Line 92">
              <a:extLst>
                <a:ext uri="{FF2B5EF4-FFF2-40B4-BE49-F238E27FC236}">
                  <a16:creationId xmlns:a16="http://schemas.microsoft.com/office/drawing/2014/main" id="{7FCF84B3-EDD0-48A5-A6F9-A06DCEDE9E32}"/>
                </a:ext>
              </a:extLst>
            </p:cNvPr>
            <p:cNvSpPr>
              <a:spLocks noChangeShapeType="1"/>
            </p:cNvSpPr>
            <p:nvPr/>
          </p:nvSpPr>
          <p:spPr bwMode="auto">
            <a:xfrm>
              <a:off x="1754" y="3075"/>
              <a:ext cx="288" cy="288"/>
            </a:xfrm>
            <a:prstGeom prst="line">
              <a:avLst/>
            </a:prstGeom>
            <a:noFill/>
            <a:ln w="28575" cap="sq">
              <a:solidFill>
                <a:srgbClr val="FF0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422" name="Line 93">
              <a:extLst>
                <a:ext uri="{FF2B5EF4-FFF2-40B4-BE49-F238E27FC236}">
                  <a16:creationId xmlns:a16="http://schemas.microsoft.com/office/drawing/2014/main" id="{53365707-CFA3-4F31-B9C9-6360E7ACA5FA}"/>
                </a:ext>
              </a:extLst>
            </p:cNvPr>
            <p:cNvSpPr>
              <a:spLocks noChangeShapeType="1"/>
            </p:cNvSpPr>
            <p:nvPr/>
          </p:nvSpPr>
          <p:spPr bwMode="auto">
            <a:xfrm>
              <a:off x="1392" y="3437"/>
              <a:ext cx="288" cy="288"/>
            </a:xfrm>
            <a:prstGeom prst="line">
              <a:avLst/>
            </a:prstGeom>
            <a:noFill/>
            <a:ln w="28575" cap="sq">
              <a:solidFill>
                <a:srgbClr val="FF0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423" name="Line 94">
              <a:extLst>
                <a:ext uri="{FF2B5EF4-FFF2-40B4-BE49-F238E27FC236}">
                  <a16:creationId xmlns:a16="http://schemas.microsoft.com/office/drawing/2014/main" id="{2C88BCB3-FFB1-460E-8C4A-EC088037DE13}"/>
                </a:ext>
              </a:extLst>
            </p:cNvPr>
            <p:cNvSpPr>
              <a:spLocks noChangeShapeType="1"/>
            </p:cNvSpPr>
            <p:nvPr/>
          </p:nvSpPr>
          <p:spPr bwMode="auto">
            <a:xfrm>
              <a:off x="2142" y="2754"/>
              <a:ext cx="288" cy="288"/>
            </a:xfrm>
            <a:prstGeom prst="line">
              <a:avLst/>
            </a:prstGeom>
            <a:noFill/>
            <a:ln w="28575" cap="sq">
              <a:solidFill>
                <a:srgbClr val="FF0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424" name="Rectangle 95">
              <a:extLst>
                <a:ext uri="{FF2B5EF4-FFF2-40B4-BE49-F238E27FC236}">
                  <a16:creationId xmlns:a16="http://schemas.microsoft.com/office/drawing/2014/main" id="{565BC033-F9C0-47EA-B77E-2644B8220195}"/>
                </a:ext>
              </a:extLst>
            </p:cNvPr>
            <p:cNvSpPr>
              <a:spLocks noChangeArrowheads="1"/>
            </p:cNvSpPr>
            <p:nvPr/>
          </p:nvSpPr>
          <p:spPr bwMode="auto">
            <a:xfrm>
              <a:off x="1531" y="2307"/>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400">
                  <a:solidFill>
                    <a:srgbClr val="009900"/>
                  </a:solidFill>
                  <a:latin typeface="楷体_GB2312" panose="02010609030101010101" pitchFamily="49" charset="-122"/>
                  <a:ea typeface="楷体_GB2312" panose="02010609030101010101" pitchFamily="49" charset="-122"/>
                </a:rPr>
                <a:t>①</a:t>
              </a:r>
            </a:p>
          </p:txBody>
        </p:sp>
        <p:sp>
          <p:nvSpPr>
            <p:cNvPr id="17425" name="Rectangle 96">
              <a:extLst>
                <a:ext uri="{FF2B5EF4-FFF2-40B4-BE49-F238E27FC236}">
                  <a16:creationId xmlns:a16="http://schemas.microsoft.com/office/drawing/2014/main" id="{AA800CFA-458E-46A6-86B5-B32B4B2F7BBD}"/>
                </a:ext>
              </a:extLst>
            </p:cNvPr>
            <p:cNvSpPr>
              <a:spLocks noChangeArrowheads="1"/>
            </p:cNvSpPr>
            <p:nvPr/>
          </p:nvSpPr>
          <p:spPr bwMode="auto">
            <a:xfrm>
              <a:off x="1921" y="2301"/>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400">
                  <a:solidFill>
                    <a:srgbClr val="009900"/>
                  </a:solidFill>
                  <a:latin typeface="楷体_GB2312" panose="02010609030101010101" pitchFamily="49" charset="-122"/>
                  <a:ea typeface="楷体_GB2312" panose="02010609030101010101" pitchFamily="49" charset="-122"/>
                </a:rPr>
                <a:t>②</a:t>
              </a:r>
            </a:p>
          </p:txBody>
        </p:sp>
        <p:sp>
          <p:nvSpPr>
            <p:cNvPr id="17426" name="Text Box 98">
              <a:extLst>
                <a:ext uri="{FF2B5EF4-FFF2-40B4-BE49-F238E27FC236}">
                  <a16:creationId xmlns:a16="http://schemas.microsoft.com/office/drawing/2014/main" id="{51097706-49E8-42E2-81C5-ADA40A1749F6}"/>
                </a:ext>
              </a:extLst>
            </p:cNvPr>
            <p:cNvSpPr txBox="1">
              <a:spLocks noChangeArrowheads="1"/>
            </p:cNvSpPr>
            <p:nvPr/>
          </p:nvSpPr>
          <p:spPr bwMode="auto">
            <a:xfrm>
              <a:off x="2337" y="2302"/>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400">
                  <a:solidFill>
                    <a:srgbClr val="009900"/>
                  </a:solidFill>
                  <a:latin typeface="宋体" panose="02010600030101010101" pitchFamily="2" charset="-122"/>
                </a:rPr>
                <a:t>③</a:t>
              </a:r>
            </a:p>
          </p:txBody>
        </p:sp>
        <p:sp>
          <p:nvSpPr>
            <p:cNvPr id="17427" name="Text Box 99">
              <a:extLst>
                <a:ext uri="{FF2B5EF4-FFF2-40B4-BE49-F238E27FC236}">
                  <a16:creationId xmlns:a16="http://schemas.microsoft.com/office/drawing/2014/main" id="{A4450E94-AB1F-4D4C-BCCA-D9FC5E00B2A5}"/>
                </a:ext>
              </a:extLst>
            </p:cNvPr>
            <p:cNvSpPr txBox="1">
              <a:spLocks noChangeArrowheads="1"/>
            </p:cNvSpPr>
            <p:nvPr/>
          </p:nvSpPr>
          <p:spPr bwMode="auto">
            <a:xfrm>
              <a:off x="2681" y="2325"/>
              <a:ext cx="35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400">
                  <a:solidFill>
                    <a:srgbClr val="009900"/>
                  </a:solidFill>
                  <a:latin typeface="宋体" panose="02010600030101010101" pitchFamily="2" charset="-122"/>
                </a:rPr>
                <a:t>④</a:t>
              </a:r>
              <a:r>
                <a:rPr lang="en-US" altLang="zh-CN" sz="2400"/>
                <a:t> </a:t>
              </a:r>
            </a:p>
          </p:txBody>
        </p:sp>
      </p:grpSp>
      <p:sp>
        <p:nvSpPr>
          <p:cNvPr id="11364" name="Rectangle 100">
            <a:extLst>
              <a:ext uri="{FF2B5EF4-FFF2-40B4-BE49-F238E27FC236}">
                <a16:creationId xmlns:a16="http://schemas.microsoft.com/office/drawing/2014/main" id="{56AF2AF5-35A6-4124-8D3A-050B37591305}"/>
              </a:ext>
            </a:extLst>
          </p:cNvPr>
          <p:cNvSpPr>
            <a:spLocks noChangeArrowheads="1"/>
          </p:cNvSpPr>
          <p:nvPr/>
        </p:nvSpPr>
        <p:spPr bwMode="auto">
          <a:xfrm>
            <a:off x="5181600" y="3997325"/>
            <a:ext cx="3962400" cy="1216025"/>
          </a:xfrm>
          <a:prstGeom prst="rect">
            <a:avLst/>
          </a:prstGeom>
          <a:solidFill>
            <a:srgbClr val="99CC00"/>
          </a:solidFill>
          <a:ln w="28575" cap="sq">
            <a:solidFill>
              <a:srgbClr val="0099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400" dirty="0">
                <a:latin typeface="黑体" pitchFamily="49" charset="-122"/>
                <a:ea typeface="黑体" pitchFamily="49" charset="-122"/>
              </a:rPr>
              <a:t>   </a:t>
            </a:r>
            <a:r>
              <a:rPr lang="zh-CN" altLang="en-US" sz="2400" dirty="0">
                <a:latin typeface="黑体" pitchFamily="49" charset="-122"/>
                <a:ea typeface="黑体" pitchFamily="49" charset="-122"/>
              </a:rPr>
              <a:t>因为到第四趟就没有交换的偶对了</a:t>
            </a:r>
            <a:r>
              <a:rPr lang="en-US" altLang="zh-CN" sz="2400" dirty="0">
                <a:latin typeface="黑体" pitchFamily="49" charset="-122"/>
                <a:ea typeface="黑体" pitchFamily="49" charset="-122"/>
              </a:rPr>
              <a:t>,</a:t>
            </a:r>
            <a:r>
              <a:rPr lang="zh-CN" altLang="en-US" sz="2400" dirty="0">
                <a:latin typeface="黑体" pitchFamily="49" charset="-122"/>
                <a:ea typeface="黑体" pitchFamily="49" charset="-122"/>
              </a:rPr>
              <a:t>所以整个排序结束。</a:t>
            </a:r>
          </a:p>
        </p:txBody>
      </p:sp>
      <p:sp>
        <p:nvSpPr>
          <p:cNvPr id="20" name="Rectangle 226">
            <a:extLst>
              <a:ext uri="{FF2B5EF4-FFF2-40B4-BE49-F238E27FC236}">
                <a16:creationId xmlns:a16="http://schemas.microsoft.com/office/drawing/2014/main" id="{C05384BB-FC5B-4FF1-A6C2-4D3C0E8005D5}"/>
              </a:ext>
            </a:extLst>
          </p:cNvPr>
          <p:cNvSpPr>
            <a:spLocks noChangeArrowheads="1"/>
          </p:cNvSpPr>
          <p:nvPr/>
        </p:nvSpPr>
        <p:spPr bwMode="auto">
          <a:xfrm>
            <a:off x="107949" y="317497"/>
            <a:ext cx="8963025" cy="576961"/>
          </a:xfrm>
          <a:prstGeom prst="rect">
            <a:avLst/>
          </a:prstGeom>
          <a:gradFill>
            <a:gsLst>
              <a:gs pos="0">
                <a:schemeClr val="accent1">
                  <a:lumMod val="5000"/>
                  <a:lumOff val="95000"/>
                </a:schemeClr>
              </a:gs>
              <a:gs pos="74000">
                <a:srgbClr val="99CCFF"/>
              </a:gs>
              <a:gs pos="0">
                <a:srgbClr val="99CCFF"/>
              </a:gs>
              <a:gs pos="59000">
                <a:schemeClr val="bg1"/>
              </a:gs>
            </a:gsLst>
            <a:lin ang="5400000" scaled="1"/>
          </a:gra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3600" dirty="0">
                <a:latin typeface="黑体" panose="02010609060101010101" pitchFamily="49" charset="-122"/>
                <a:ea typeface="黑体" panose="02010609060101010101" pitchFamily="49" charset="-122"/>
              </a:rPr>
              <a:t>9.5 </a:t>
            </a:r>
            <a:r>
              <a:rPr lang="zh-CN" altLang="en-US" sz="3600" dirty="0">
                <a:latin typeface="黑体" panose="02010609060101010101" pitchFamily="49" charset="-122"/>
                <a:ea typeface="黑体" panose="02010609060101010101" pitchFamily="49" charset="-122"/>
              </a:rPr>
              <a:t>冒泡排序</a:t>
            </a: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34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136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11364"/>
                                        </p:tgtEl>
                                        <p:attrNameLst>
                                          <p:attrName>style.visibility</p:attrName>
                                        </p:attrNameLst>
                                      </p:cBhvr>
                                      <p:to>
                                        <p:strVal val="visible"/>
                                      </p:to>
                                    </p:set>
                                    <p:anim calcmode="lin" valueType="num">
                                      <p:cBhvr additive="base">
                                        <p:cTn id="15" dur="500" fill="hold"/>
                                        <p:tgtEl>
                                          <p:spTgt spid="11364"/>
                                        </p:tgtEl>
                                        <p:attrNameLst>
                                          <p:attrName>ppt_x</p:attrName>
                                        </p:attrNameLst>
                                      </p:cBhvr>
                                      <p:tavLst>
                                        <p:tav tm="0">
                                          <p:val>
                                            <p:strVal val="#ppt_x"/>
                                          </p:val>
                                        </p:tav>
                                        <p:tav tm="100000">
                                          <p:val>
                                            <p:strVal val="#ppt_x"/>
                                          </p:val>
                                        </p:tav>
                                      </p:tavLst>
                                    </p:anim>
                                    <p:anim calcmode="lin" valueType="num">
                                      <p:cBhvr additive="base">
                                        <p:cTn id="16" dur="500" fill="hold"/>
                                        <p:tgtEl>
                                          <p:spTgt spid="1136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42" grpId="0"/>
      <p:bldP spid="1136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16">
            <a:extLst>
              <a:ext uri="{FF2B5EF4-FFF2-40B4-BE49-F238E27FC236}">
                <a16:creationId xmlns:a16="http://schemas.microsoft.com/office/drawing/2014/main" id="{BF77A7BC-34D3-4066-9ADC-22150A8AC96A}"/>
              </a:ext>
            </a:extLst>
          </p:cNvPr>
          <p:cNvSpPr txBox="1">
            <a:spLocks noChangeArrowheads="1"/>
          </p:cNvSpPr>
          <p:nvPr/>
        </p:nvSpPr>
        <p:spPr bwMode="auto">
          <a:xfrm>
            <a:off x="174625" y="188913"/>
            <a:ext cx="8574088"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zh-CN" altLang="en-US" sz="2400" dirty="0">
                <a:latin typeface="+mn-lt"/>
                <a:ea typeface="黑体" pitchFamily="49" charset="-122"/>
              </a:rPr>
              <a:t>算法设计</a:t>
            </a:r>
            <a:r>
              <a:rPr lang="en-US" altLang="zh-CN" sz="2400" dirty="0">
                <a:latin typeface="+mn-lt"/>
                <a:ea typeface="黑体" pitchFamily="49" charset="-122"/>
              </a:rPr>
              <a:t>:</a:t>
            </a:r>
          </a:p>
          <a:p>
            <a:pPr eaLnBrk="1" hangingPunct="1">
              <a:spcBef>
                <a:spcPct val="0"/>
              </a:spcBef>
            </a:pPr>
            <a:r>
              <a:rPr lang="en-US" altLang="zh-CN" sz="2400" dirty="0">
                <a:latin typeface="+mn-lt"/>
                <a:ea typeface="黑体" pitchFamily="49" charset="-122"/>
              </a:rPr>
              <a:t>void </a:t>
            </a:r>
            <a:r>
              <a:rPr lang="en-US" altLang="zh-CN" sz="2400" dirty="0" err="1">
                <a:latin typeface="+mn-lt"/>
                <a:ea typeface="黑体" pitchFamily="49" charset="-122"/>
              </a:rPr>
              <a:t>bubblesort</a:t>
            </a:r>
            <a:r>
              <a:rPr lang="en-US" altLang="zh-CN" sz="2400" dirty="0">
                <a:latin typeface="+mn-lt"/>
                <a:ea typeface="黑体" pitchFamily="49" charset="-122"/>
              </a:rPr>
              <a:t>(List </a:t>
            </a:r>
            <a:r>
              <a:rPr lang="en-US" altLang="zh-CN" sz="2400" dirty="0" err="1">
                <a:latin typeface="+mn-lt"/>
                <a:ea typeface="黑体" pitchFamily="49" charset="-122"/>
              </a:rPr>
              <a:t>r,int</a:t>
            </a:r>
            <a:r>
              <a:rPr lang="en-US" altLang="zh-CN" sz="2400" dirty="0">
                <a:latin typeface="+mn-lt"/>
                <a:ea typeface="黑体" pitchFamily="49" charset="-122"/>
              </a:rPr>
              <a:t> n)</a:t>
            </a:r>
          </a:p>
          <a:p>
            <a:pPr eaLnBrk="1" hangingPunct="1">
              <a:spcBef>
                <a:spcPct val="0"/>
              </a:spcBef>
            </a:pPr>
            <a:r>
              <a:rPr lang="en-US" altLang="zh-CN" sz="2400" dirty="0">
                <a:latin typeface="+mn-lt"/>
                <a:ea typeface="黑体" pitchFamily="49" charset="-122"/>
              </a:rPr>
              <a:t>{  for (m=1;m&lt;=</a:t>
            </a:r>
            <a:r>
              <a:rPr lang="en-US" altLang="zh-CN" sz="2400" dirty="0" err="1">
                <a:latin typeface="+mn-lt"/>
                <a:ea typeface="黑体" pitchFamily="49" charset="-122"/>
              </a:rPr>
              <a:t>n;m</a:t>
            </a:r>
            <a:r>
              <a:rPr lang="en-US" altLang="zh-CN" sz="2400" dirty="0">
                <a:latin typeface="+mn-lt"/>
                <a:ea typeface="黑体" pitchFamily="49" charset="-122"/>
              </a:rPr>
              <a:t>++)</a:t>
            </a:r>
          </a:p>
          <a:p>
            <a:pPr eaLnBrk="1" hangingPunct="1">
              <a:spcBef>
                <a:spcPct val="0"/>
              </a:spcBef>
            </a:pPr>
            <a:r>
              <a:rPr lang="en-US" altLang="zh-CN" sz="2400" dirty="0">
                <a:latin typeface="+mn-lt"/>
                <a:ea typeface="黑体" pitchFamily="49" charset="-122"/>
              </a:rPr>
              <a:t>       </a:t>
            </a:r>
            <a:r>
              <a:rPr lang="en-US" altLang="zh-CN" sz="2400" dirty="0" err="1">
                <a:latin typeface="+mn-lt"/>
                <a:ea typeface="黑体" pitchFamily="49" charset="-122"/>
              </a:rPr>
              <a:t>scanf</a:t>
            </a:r>
            <a:r>
              <a:rPr lang="en-US" altLang="zh-CN" sz="2400" dirty="0">
                <a:latin typeface="+mn-lt"/>
                <a:ea typeface="黑体" pitchFamily="49" charset="-122"/>
              </a:rPr>
              <a:t>(“%</a:t>
            </a:r>
            <a:r>
              <a:rPr lang="en-US" altLang="zh-CN" sz="2400" dirty="0" err="1">
                <a:latin typeface="+mn-lt"/>
                <a:ea typeface="黑体" pitchFamily="49" charset="-122"/>
              </a:rPr>
              <a:t>d”,r</a:t>
            </a:r>
            <a:r>
              <a:rPr lang="en-US" altLang="zh-CN" sz="2400" dirty="0">
                <a:latin typeface="+mn-lt"/>
                <a:ea typeface="黑体" pitchFamily="49" charset="-122"/>
              </a:rPr>
              <a:t>[m]);</a:t>
            </a:r>
          </a:p>
          <a:p>
            <a:pPr eaLnBrk="1" hangingPunct="1">
              <a:spcBef>
                <a:spcPct val="0"/>
              </a:spcBef>
            </a:pPr>
            <a:r>
              <a:rPr lang="en-US" altLang="zh-CN" sz="2400" dirty="0">
                <a:latin typeface="+mn-lt"/>
                <a:ea typeface="黑体" pitchFamily="49" charset="-122"/>
              </a:rPr>
              <a:t>    k=n;</a:t>
            </a:r>
          </a:p>
          <a:p>
            <a:pPr eaLnBrk="1" hangingPunct="1">
              <a:spcBef>
                <a:spcPct val="0"/>
              </a:spcBef>
            </a:pPr>
            <a:r>
              <a:rPr lang="en-US" altLang="zh-CN" sz="2400" dirty="0">
                <a:latin typeface="+mn-lt"/>
                <a:ea typeface="黑体" pitchFamily="49" charset="-122"/>
              </a:rPr>
              <a:t>    do</a:t>
            </a:r>
          </a:p>
          <a:p>
            <a:pPr eaLnBrk="1" hangingPunct="1">
              <a:spcBef>
                <a:spcPct val="0"/>
              </a:spcBef>
            </a:pPr>
            <a:r>
              <a:rPr lang="en-US" altLang="zh-CN" sz="2400" dirty="0">
                <a:latin typeface="+mn-lt"/>
                <a:ea typeface="黑体" pitchFamily="49" charset="-122"/>
              </a:rPr>
              <a:t>      {  all=〝T〞; //all=T,</a:t>
            </a:r>
            <a:r>
              <a:rPr lang="zh-CN" altLang="en-US" sz="2400" dirty="0">
                <a:latin typeface="+mn-lt"/>
                <a:ea typeface="黑体" pitchFamily="49" charset="-122"/>
              </a:rPr>
              <a:t>标志没有交换的 </a:t>
            </a:r>
            <a:r>
              <a:rPr lang="en-US" altLang="zh-CN" sz="2400" dirty="0">
                <a:latin typeface="+mn-lt"/>
                <a:ea typeface="黑体" pitchFamily="49" charset="-122"/>
              </a:rPr>
              <a:t>;all= F,</a:t>
            </a:r>
            <a:r>
              <a:rPr lang="zh-CN" altLang="en-US" sz="2400" dirty="0">
                <a:latin typeface="+mn-lt"/>
                <a:ea typeface="黑体" pitchFamily="49" charset="-122"/>
              </a:rPr>
              <a:t>标志有交换的</a:t>
            </a:r>
          </a:p>
          <a:p>
            <a:pPr eaLnBrk="1" hangingPunct="1">
              <a:spcBef>
                <a:spcPct val="0"/>
              </a:spcBef>
            </a:pPr>
            <a:r>
              <a:rPr lang="zh-CN" altLang="en-US" sz="2400" dirty="0">
                <a:latin typeface="+mn-lt"/>
                <a:ea typeface="黑体" pitchFamily="49" charset="-122"/>
              </a:rPr>
              <a:t>          </a:t>
            </a:r>
            <a:r>
              <a:rPr lang="en-US" altLang="zh-CN" sz="2400" dirty="0">
                <a:latin typeface="+mn-lt"/>
                <a:ea typeface="黑体" pitchFamily="49" charset="-122"/>
              </a:rPr>
              <a:t>for (m=1;m&lt;=k-1;m++)</a:t>
            </a:r>
          </a:p>
          <a:p>
            <a:pPr eaLnBrk="1" hangingPunct="1">
              <a:spcBef>
                <a:spcPct val="0"/>
              </a:spcBef>
            </a:pPr>
            <a:r>
              <a:rPr lang="en-US" altLang="zh-CN" sz="2400" dirty="0">
                <a:latin typeface="+mn-lt"/>
                <a:ea typeface="黑体" pitchFamily="49" charset="-122"/>
              </a:rPr>
              <a:t>            {  </a:t>
            </a:r>
            <a:r>
              <a:rPr lang="en-US" altLang="zh-CN" sz="2400" dirty="0" err="1">
                <a:latin typeface="+mn-lt"/>
                <a:ea typeface="黑体" pitchFamily="49" charset="-122"/>
              </a:rPr>
              <a:t>i</a:t>
            </a:r>
            <a:r>
              <a:rPr lang="en-US" altLang="zh-CN" sz="2400" dirty="0">
                <a:latin typeface="+mn-lt"/>
                <a:ea typeface="黑体" pitchFamily="49" charset="-122"/>
              </a:rPr>
              <a:t>=m+1;</a:t>
            </a:r>
          </a:p>
          <a:p>
            <a:pPr eaLnBrk="1" hangingPunct="1">
              <a:spcBef>
                <a:spcPct val="0"/>
              </a:spcBef>
            </a:pPr>
            <a:r>
              <a:rPr lang="en-US" altLang="zh-CN" sz="2400" dirty="0">
                <a:latin typeface="+mn-lt"/>
                <a:ea typeface="黑体" pitchFamily="49" charset="-122"/>
              </a:rPr>
              <a:t>               if (r[m]&gt;r[</a:t>
            </a:r>
            <a:r>
              <a:rPr lang="en-US" altLang="zh-CN" sz="2400" dirty="0" err="1">
                <a:latin typeface="+mn-lt"/>
                <a:ea typeface="黑体" pitchFamily="49" charset="-122"/>
              </a:rPr>
              <a:t>i</a:t>
            </a:r>
            <a:r>
              <a:rPr lang="en-US" altLang="zh-CN" sz="2400" dirty="0">
                <a:latin typeface="+mn-lt"/>
                <a:ea typeface="黑体" pitchFamily="49" charset="-122"/>
              </a:rPr>
              <a:t>])</a:t>
            </a:r>
          </a:p>
          <a:p>
            <a:pPr eaLnBrk="1" hangingPunct="1">
              <a:spcBef>
                <a:spcPct val="0"/>
              </a:spcBef>
            </a:pPr>
            <a:r>
              <a:rPr lang="en-US" altLang="zh-CN" sz="2400" dirty="0">
                <a:latin typeface="+mn-lt"/>
                <a:ea typeface="黑体" pitchFamily="49" charset="-122"/>
              </a:rPr>
              <a:t>                  {  max=r[m]; r[m]=r[</a:t>
            </a:r>
            <a:r>
              <a:rPr lang="en-US" altLang="zh-CN" sz="2400" dirty="0" err="1">
                <a:latin typeface="+mn-lt"/>
                <a:ea typeface="黑体" pitchFamily="49" charset="-122"/>
              </a:rPr>
              <a:t>i</a:t>
            </a:r>
            <a:r>
              <a:rPr lang="en-US" altLang="zh-CN" sz="2400" dirty="0">
                <a:latin typeface="+mn-lt"/>
                <a:ea typeface="黑体" pitchFamily="49" charset="-122"/>
              </a:rPr>
              <a:t>];  r[</a:t>
            </a:r>
            <a:r>
              <a:rPr lang="en-US" altLang="zh-CN" sz="2400" dirty="0" err="1">
                <a:latin typeface="+mn-lt"/>
                <a:ea typeface="黑体" pitchFamily="49" charset="-122"/>
              </a:rPr>
              <a:t>i</a:t>
            </a:r>
            <a:r>
              <a:rPr lang="en-US" altLang="zh-CN" sz="2400" dirty="0">
                <a:latin typeface="+mn-lt"/>
                <a:ea typeface="黑体" pitchFamily="49" charset="-122"/>
              </a:rPr>
              <a:t>]=max; all=〝F〞;}</a:t>
            </a:r>
          </a:p>
          <a:p>
            <a:pPr eaLnBrk="1" hangingPunct="1">
              <a:spcBef>
                <a:spcPct val="0"/>
              </a:spcBef>
            </a:pPr>
            <a:r>
              <a:rPr lang="en-US" altLang="zh-CN" sz="2400" dirty="0">
                <a:latin typeface="+mn-lt"/>
                <a:ea typeface="黑体" pitchFamily="49" charset="-122"/>
              </a:rPr>
              <a:t>             } </a:t>
            </a:r>
          </a:p>
          <a:p>
            <a:pPr eaLnBrk="1" hangingPunct="1">
              <a:spcBef>
                <a:spcPct val="0"/>
              </a:spcBef>
            </a:pPr>
            <a:r>
              <a:rPr lang="en-US" altLang="zh-CN" sz="2400" dirty="0">
                <a:latin typeface="+mn-lt"/>
                <a:ea typeface="黑体" pitchFamily="49" charset="-122"/>
              </a:rPr>
              <a:t>          k--;</a:t>
            </a:r>
          </a:p>
          <a:p>
            <a:pPr eaLnBrk="1" hangingPunct="1">
              <a:spcBef>
                <a:spcPct val="0"/>
              </a:spcBef>
            </a:pPr>
            <a:r>
              <a:rPr lang="en-US" altLang="zh-CN" sz="2400" dirty="0">
                <a:latin typeface="+mn-lt"/>
                <a:ea typeface="黑体" pitchFamily="49" charset="-122"/>
              </a:rPr>
              <a:t>       } while((all==〝F〞)&amp;&amp;(k!=1)</a:t>
            </a:r>
          </a:p>
          <a:p>
            <a:pPr eaLnBrk="1" hangingPunct="1">
              <a:spcBef>
                <a:spcPct val="0"/>
              </a:spcBef>
            </a:pPr>
            <a:r>
              <a:rPr lang="en-US" altLang="zh-CN" sz="2400" dirty="0">
                <a:latin typeface="+mn-lt"/>
                <a:ea typeface="黑体" pitchFamily="49" charset="-122"/>
              </a:rPr>
              <a:t>}</a:t>
            </a:r>
          </a:p>
        </p:txBody>
      </p:sp>
      <p:sp>
        <p:nvSpPr>
          <p:cNvPr id="12305" name="Rectangle 17">
            <a:extLst>
              <a:ext uri="{FF2B5EF4-FFF2-40B4-BE49-F238E27FC236}">
                <a16:creationId xmlns:a16="http://schemas.microsoft.com/office/drawing/2014/main" id="{8EF4C9B2-3E51-462F-A798-0E501430B3BD}"/>
              </a:ext>
            </a:extLst>
          </p:cNvPr>
          <p:cNvSpPr>
            <a:spLocks noChangeArrowheads="1"/>
          </p:cNvSpPr>
          <p:nvPr/>
        </p:nvSpPr>
        <p:spPr bwMode="auto">
          <a:xfrm>
            <a:off x="250825" y="5746750"/>
            <a:ext cx="8642350" cy="974725"/>
          </a:xfrm>
          <a:prstGeom prst="rect">
            <a:avLst/>
          </a:prstGeom>
          <a:solidFill>
            <a:srgbClr val="99CC00"/>
          </a:solidFill>
          <a:ln w="28575">
            <a:solidFill>
              <a:srgbClr val="00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zh-CN" altLang="en-US" sz="2800">
                <a:latin typeface="+mn-lt"/>
                <a:ea typeface="黑体" pitchFamily="49" charset="-122"/>
              </a:rPr>
              <a:t>冒泡排序的结束条件为：最后一趟没有进行“交换”。冒泡排序是一种</a:t>
            </a:r>
            <a:r>
              <a:rPr lang="zh-CN" altLang="en-US" sz="2800">
                <a:solidFill>
                  <a:srgbClr val="FF0000"/>
                </a:solidFill>
                <a:latin typeface="+mn-lt"/>
                <a:ea typeface="黑体" pitchFamily="49" charset="-122"/>
              </a:rPr>
              <a:t>稳定的</a:t>
            </a:r>
            <a:r>
              <a:rPr lang="zh-CN" altLang="en-US" sz="2800">
                <a:latin typeface="+mn-lt"/>
                <a:ea typeface="黑体" pitchFamily="49" charset="-122"/>
              </a:rPr>
              <a:t>排序算法。</a:t>
            </a:r>
            <a:endParaRPr lang="zh-CN" altLang="en-US" sz="2800" b="0">
              <a:latin typeface="+mn-lt"/>
              <a:ea typeface="黑体" pitchFamily="49" charset="-122"/>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3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0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5">
            <a:extLst>
              <a:ext uri="{FF2B5EF4-FFF2-40B4-BE49-F238E27FC236}">
                <a16:creationId xmlns:a16="http://schemas.microsoft.com/office/drawing/2014/main" id="{44F2D1FD-B9AA-4355-9E6F-55BCE192E407}"/>
              </a:ext>
            </a:extLst>
          </p:cNvPr>
          <p:cNvSpPr>
            <a:spLocks noChangeArrowheads="1"/>
          </p:cNvSpPr>
          <p:nvPr/>
        </p:nvSpPr>
        <p:spPr bwMode="auto">
          <a:xfrm>
            <a:off x="47625" y="349250"/>
            <a:ext cx="91440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zh-CN" altLang="en-US" sz="2800" dirty="0">
                <a:solidFill>
                  <a:srgbClr val="FF0000"/>
                </a:solidFill>
                <a:latin typeface="+mn-lt"/>
                <a:ea typeface="黑体" pitchFamily="49" charset="-122"/>
              </a:rPr>
              <a:t>时间分析</a:t>
            </a:r>
            <a:r>
              <a:rPr lang="en-US" altLang="zh-CN" sz="2800" dirty="0">
                <a:solidFill>
                  <a:srgbClr val="FF0000"/>
                </a:solidFill>
                <a:latin typeface="+mn-lt"/>
                <a:ea typeface="黑体" pitchFamily="49" charset="-122"/>
              </a:rPr>
              <a:t>:</a:t>
            </a:r>
          </a:p>
          <a:p>
            <a:pPr>
              <a:spcBef>
                <a:spcPct val="0"/>
              </a:spcBef>
            </a:pPr>
            <a:r>
              <a:rPr lang="zh-CN" altLang="en-US" sz="2800" dirty="0">
                <a:latin typeface="+mn-lt"/>
                <a:ea typeface="黑体" pitchFamily="49" charset="-122"/>
              </a:rPr>
              <a:t>最好的情况（关键字在记录序列中顺序有序）：只需进行一趟起泡</a:t>
            </a:r>
            <a:endParaRPr lang="zh-CN" altLang="en-US" sz="2400" b="0" dirty="0">
              <a:latin typeface="+mn-lt"/>
              <a:ea typeface="黑体" pitchFamily="49" charset="-122"/>
            </a:endParaRPr>
          </a:p>
        </p:txBody>
      </p:sp>
      <p:grpSp>
        <p:nvGrpSpPr>
          <p:cNvPr id="140308" name="Group 20">
            <a:extLst>
              <a:ext uri="{FF2B5EF4-FFF2-40B4-BE49-F238E27FC236}">
                <a16:creationId xmlns:a16="http://schemas.microsoft.com/office/drawing/2014/main" id="{54AAD947-FD5F-48F1-B2A2-38FAE82948ED}"/>
              </a:ext>
            </a:extLst>
          </p:cNvPr>
          <p:cNvGrpSpPr>
            <a:grpSpLocks/>
          </p:cNvGrpSpPr>
          <p:nvPr/>
        </p:nvGrpSpPr>
        <p:grpSpPr bwMode="auto">
          <a:xfrm>
            <a:off x="1143000" y="1927225"/>
            <a:ext cx="5751513" cy="1127125"/>
            <a:chOff x="0" y="748"/>
            <a:chExt cx="3623" cy="710"/>
          </a:xfrm>
        </p:grpSpPr>
        <p:grpSp>
          <p:nvGrpSpPr>
            <p:cNvPr id="19479" name="Group 18">
              <a:extLst>
                <a:ext uri="{FF2B5EF4-FFF2-40B4-BE49-F238E27FC236}">
                  <a16:creationId xmlns:a16="http://schemas.microsoft.com/office/drawing/2014/main" id="{823F59BB-318C-41E4-BDAB-A40691D64FC5}"/>
                </a:ext>
              </a:extLst>
            </p:cNvPr>
            <p:cNvGrpSpPr>
              <a:grpSpLocks/>
            </p:cNvGrpSpPr>
            <p:nvPr/>
          </p:nvGrpSpPr>
          <p:grpSpPr bwMode="auto">
            <a:xfrm>
              <a:off x="0" y="748"/>
              <a:ext cx="3623" cy="710"/>
              <a:chOff x="0" y="748"/>
              <a:chExt cx="3623" cy="710"/>
            </a:xfrm>
          </p:grpSpPr>
          <p:grpSp>
            <p:nvGrpSpPr>
              <p:cNvPr id="19481" name="Group 11">
                <a:extLst>
                  <a:ext uri="{FF2B5EF4-FFF2-40B4-BE49-F238E27FC236}">
                    <a16:creationId xmlns:a16="http://schemas.microsoft.com/office/drawing/2014/main" id="{BDB8FD1C-BA7D-468E-8B10-80FC1B9F1BD7}"/>
                  </a:ext>
                </a:extLst>
              </p:cNvPr>
              <p:cNvGrpSpPr>
                <a:grpSpLocks/>
              </p:cNvGrpSpPr>
              <p:nvPr/>
            </p:nvGrpSpPr>
            <p:grpSpPr bwMode="auto">
              <a:xfrm>
                <a:off x="0" y="748"/>
                <a:ext cx="1785" cy="288"/>
                <a:chOff x="0" y="748"/>
                <a:chExt cx="1785" cy="288"/>
              </a:xfrm>
            </p:grpSpPr>
            <p:sp>
              <p:nvSpPr>
                <p:cNvPr id="19491" name="Rectangle 6">
                  <a:extLst>
                    <a:ext uri="{FF2B5EF4-FFF2-40B4-BE49-F238E27FC236}">
                      <a16:creationId xmlns:a16="http://schemas.microsoft.com/office/drawing/2014/main" id="{1E42C6A3-689A-4F50-AD7E-87CAA38A169D}"/>
                    </a:ext>
                  </a:extLst>
                </p:cNvPr>
                <p:cNvSpPr>
                  <a:spLocks noChangeArrowheads="1"/>
                </p:cNvSpPr>
                <p:nvPr/>
              </p:nvSpPr>
              <p:spPr bwMode="auto">
                <a:xfrm>
                  <a:off x="0" y="748"/>
                  <a:ext cx="178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400">
                      <a:latin typeface="+mn-lt"/>
                      <a:ea typeface="黑体" pitchFamily="49" charset="-122"/>
                    </a:rPr>
                    <a:t>“</a:t>
                  </a:r>
                  <a:r>
                    <a:rPr lang="zh-CN" altLang="en-US" sz="2400">
                      <a:latin typeface="+mn-lt"/>
                      <a:ea typeface="黑体" pitchFamily="49" charset="-122"/>
                    </a:rPr>
                    <a:t>比较”的次数：</a:t>
                  </a:r>
                  <a:endParaRPr lang="zh-CN" altLang="en-US" sz="2400" b="0">
                    <a:latin typeface="+mn-lt"/>
                    <a:ea typeface="黑体" pitchFamily="49" charset="-122"/>
                  </a:endParaRPr>
                </a:p>
              </p:txBody>
            </p:sp>
            <p:sp>
              <p:nvSpPr>
                <p:cNvPr id="19492" name="Rectangle 10">
                  <a:extLst>
                    <a:ext uri="{FF2B5EF4-FFF2-40B4-BE49-F238E27FC236}">
                      <a16:creationId xmlns:a16="http://schemas.microsoft.com/office/drawing/2014/main" id="{AC7452B4-4540-49F7-9543-BEFE711A6909}"/>
                    </a:ext>
                  </a:extLst>
                </p:cNvPr>
                <p:cNvSpPr>
                  <a:spLocks noChangeArrowheads="1"/>
                </p:cNvSpPr>
                <p:nvPr/>
              </p:nvSpPr>
              <p:spPr bwMode="auto">
                <a:xfrm>
                  <a:off x="0" y="748"/>
                  <a:ext cx="1785" cy="28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endParaRPr lang="zh-CN" altLang="en-US" sz="2400">
                    <a:latin typeface="+mn-lt"/>
                    <a:ea typeface="黑体" pitchFamily="49" charset="-122"/>
                  </a:endParaRPr>
                </a:p>
              </p:txBody>
            </p:sp>
          </p:grpSp>
          <p:grpSp>
            <p:nvGrpSpPr>
              <p:cNvPr id="19482" name="Group 13">
                <a:extLst>
                  <a:ext uri="{FF2B5EF4-FFF2-40B4-BE49-F238E27FC236}">
                    <a16:creationId xmlns:a16="http://schemas.microsoft.com/office/drawing/2014/main" id="{8B4209F7-0E99-4BA9-A172-AD60806BE74A}"/>
                  </a:ext>
                </a:extLst>
              </p:cNvPr>
              <p:cNvGrpSpPr>
                <a:grpSpLocks/>
              </p:cNvGrpSpPr>
              <p:nvPr/>
            </p:nvGrpSpPr>
            <p:grpSpPr bwMode="auto">
              <a:xfrm>
                <a:off x="1785" y="748"/>
                <a:ext cx="1838" cy="288"/>
                <a:chOff x="1785" y="748"/>
                <a:chExt cx="1838" cy="288"/>
              </a:xfrm>
            </p:grpSpPr>
            <p:sp>
              <p:nvSpPr>
                <p:cNvPr id="19489" name="Rectangle 7">
                  <a:extLst>
                    <a:ext uri="{FF2B5EF4-FFF2-40B4-BE49-F238E27FC236}">
                      <a16:creationId xmlns:a16="http://schemas.microsoft.com/office/drawing/2014/main" id="{1D4D6148-927B-4445-8718-5B9F85ADB8E8}"/>
                    </a:ext>
                  </a:extLst>
                </p:cNvPr>
                <p:cNvSpPr>
                  <a:spLocks noChangeArrowheads="1"/>
                </p:cNvSpPr>
                <p:nvPr/>
              </p:nvSpPr>
              <p:spPr bwMode="auto">
                <a:xfrm>
                  <a:off x="1785" y="748"/>
                  <a:ext cx="183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400">
                      <a:latin typeface="+mn-lt"/>
                      <a:ea typeface="黑体" pitchFamily="49" charset="-122"/>
                    </a:rPr>
                    <a:t>“</a:t>
                  </a:r>
                  <a:r>
                    <a:rPr lang="zh-CN" altLang="en-US" sz="2400">
                      <a:latin typeface="+mn-lt"/>
                      <a:ea typeface="黑体" pitchFamily="49" charset="-122"/>
                    </a:rPr>
                    <a:t>移动”的次数：</a:t>
                  </a:r>
                  <a:endParaRPr lang="zh-CN" altLang="en-US" sz="2400" b="0">
                    <a:latin typeface="+mn-lt"/>
                    <a:ea typeface="黑体" pitchFamily="49" charset="-122"/>
                  </a:endParaRPr>
                </a:p>
              </p:txBody>
            </p:sp>
            <p:sp>
              <p:nvSpPr>
                <p:cNvPr id="19490" name="Rectangle 12">
                  <a:extLst>
                    <a:ext uri="{FF2B5EF4-FFF2-40B4-BE49-F238E27FC236}">
                      <a16:creationId xmlns:a16="http://schemas.microsoft.com/office/drawing/2014/main" id="{ADF2F6CE-A241-40BC-A679-9AF1DC5FBEA6}"/>
                    </a:ext>
                  </a:extLst>
                </p:cNvPr>
                <p:cNvSpPr>
                  <a:spLocks noChangeArrowheads="1"/>
                </p:cNvSpPr>
                <p:nvPr/>
              </p:nvSpPr>
              <p:spPr bwMode="auto">
                <a:xfrm>
                  <a:off x="1785" y="748"/>
                  <a:ext cx="1838" cy="28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endParaRPr lang="zh-CN" altLang="en-US" sz="2400">
                    <a:latin typeface="+mn-lt"/>
                    <a:ea typeface="黑体" pitchFamily="49" charset="-122"/>
                  </a:endParaRPr>
                </a:p>
              </p:txBody>
            </p:sp>
          </p:grpSp>
          <p:grpSp>
            <p:nvGrpSpPr>
              <p:cNvPr id="19483" name="Group 15">
                <a:extLst>
                  <a:ext uri="{FF2B5EF4-FFF2-40B4-BE49-F238E27FC236}">
                    <a16:creationId xmlns:a16="http://schemas.microsoft.com/office/drawing/2014/main" id="{AE17CDE8-537F-4FF3-B1A8-E49A02A2E9A4}"/>
                  </a:ext>
                </a:extLst>
              </p:cNvPr>
              <p:cNvGrpSpPr>
                <a:grpSpLocks/>
              </p:cNvGrpSpPr>
              <p:nvPr/>
            </p:nvGrpSpPr>
            <p:grpSpPr bwMode="auto">
              <a:xfrm>
                <a:off x="0" y="1036"/>
                <a:ext cx="1785" cy="422"/>
                <a:chOff x="0" y="1036"/>
                <a:chExt cx="1785" cy="422"/>
              </a:xfrm>
            </p:grpSpPr>
            <p:sp>
              <p:nvSpPr>
                <p:cNvPr id="19487" name="Rectangle 8">
                  <a:extLst>
                    <a:ext uri="{FF2B5EF4-FFF2-40B4-BE49-F238E27FC236}">
                      <a16:creationId xmlns:a16="http://schemas.microsoft.com/office/drawing/2014/main" id="{921988B0-5CD2-40DF-A273-DD0E0ECC77DE}"/>
                    </a:ext>
                  </a:extLst>
                </p:cNvPr>
                <p:cNvSpPr>
                  <a:spLocks noChangeArrowheads="1"/>
                </p:cNvSpPr>
                <p:nvPr/>
              </p:nvSpPr>
              <p:spPr bwMode="auto">
                <a:xfrm>
                  <a:off x="0" y="1036"/>
                  <a:ext cx="1785" cy="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endParaRPr lang="en-US" altLang="zh-CN" sz="2800">
                    <a:solidFill>
                      <a:srgbClr val="000080"/>
                    </a:solidFill>
                    <a:latin typeface="+mn-lt"/>
                    <a:ea typeface="黑体" pitchFamily="49" charset="-122"/>
                  </a:endParaRPr>
                </a:p>
                <a:p>
                  <a:pPr algn="ctr" eaLnBrk="1" hangingPunct="1">
                    <a:spcBef>
                      <a:spcPct val="0"/>
                    </a:spcBef>
                  </a:pPr>
                  <a:r>
                    <a:rPr lang="en-US" altLang="zh-CN" sz="2800">
                      <a:latin typeface="+mn-lt"/>
                      <a:ea typeface="黑体" pitchFamily="49" charset="-122"/>
                    </a:rPr>
                    <a:t>n-1</a:t>
                  </a:r>
                </a:p>
                <a:p>
                  <a:pPr algn="ctr">
                    <a:spcBef>
                      <a:spcPct val="0"/>
                    </a:spcBef>
                  </a:pPr>
                  <a:endParaRPr lang="en-US" altLang="zh-CN" sz="2400" b="0">
                    <a:latin typeface="+mn-lt"/>
                    <a:ea typeface="黑体" pitchFamily="49" charset="-122"/>
                  </a:endParaRPr>
                </a:p>
              </p:txBody>
            </p:sp>
            <p:sp>
              <p:nvSpPr>
                <p:cNvPr id="19488" name="Rectangle 14">
                  <a:extLst>
                    <a:ext uri="{FF2B5EF4-FFF2-40B4-BE49-F238E27FC236}">
                      <a16:creationId xmlns:a16="http://schemas.microsoft.com/office/drawing/2014/main" id="{0F202F85-2B1D-43B9-8373-3951C6E1323D}"/>
                    </a:ext>
                  </a:extLst>
                </p:cNvPr>
                <p:cNvSpPr>
                  <a:spLocks noChangeArrowheads="1"/>
                </p:cNvSpPr>
                <p:nvPr/>
              </p:nvSpPr>
              <p:spPr bwMode="auto">
                <a:xfrm>
                  <a:off x="0" y="1036"/>
                  <a:ext cx="1785" cy="42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endParaRPr lang="zh-CN" altLang="en-US" sz="2400">
                    <a:latin typeface="+mn-lt"/>
                    <a:ea typeface="黑体" pitchFamily="49" charset="-122"/>
                  </a:endParaRPr>
                </a:p>
              </p:txBody>
            </p:sp>
          </p:grpSp>
          <p:grpSp>
            <p:nvGrpSpPr>
              <p:cNvPr id="19484" name="Group 17">
                <a:extLst>
                  <a:ext uri="{FF2B5EF4-FFF2-40B4-BE49-F238E27FC236}">
                    <a16:creationId xmlns:a16="http://schemas.microsoft.com/office/drawing/2014/main" id="{14FA0F35-B070-4697-ABE2-8F9AE7F851D8}"/>
                  </a:ext>
                </a:extLst>
              </p:cNvPr>
              <p:cNvGrpSpPr>
                <a:grpSpLocks/>
              </p:cNvGrpSpPr>
              <p:nvPr/>
            </p:nvGrpSpPr>
            <p:grpSpPr bwMode="auto">
              <a:xfrm>
                <a:off x="1785" y="1036"/>
                <a:ext cx="1838" cy="422"/>
                <a:chOff x="1785" y="1036"/>
                <a:chExt cx="1838" cy="422"/>
              </a:xfrm>
            </p:grpSpPr>
            <p:sp>
              <p:nvSpPr>
                <p:cNvPr id="19485" name="Rectangle 9">
                  <a:extLst>
                    <a:ext uri="{FF2B5EF4-FFF2-40B4-BE49-F238E27FC236}">
                      <a16:creationId xmlns:a16="http://schemas.microsoft.com/office/drawing/2014/main" id="{0E8B2E5B-09EE-4941-9BFC-7B1DD8748C8E}"/>
                    </a:ext>
                  </a:extLst>
                </p:cNvPr>
                <p:cNvSpPr>
                  <a:spLocks noChangeArrowheads="1"/>
                </p:cNvSpPr>
                <p:nvPr/>
              </p:nvSpPr>
              <p:spPr bwMode="auto">
                <a:xfrm>
                  <a:off x="1785" y="1036"/>
                  <a:ext cx="1838" cy="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endParaRPr lang="en-US" altLang="zh-CN" sz="2800">
                    <a:solidFill>
                      <a:srgbClr val="000080"/>
                    </a:solidFill>
                    <a:latin typeface="+mn-lt"/>
                    <a:ea typeface="黑体" pitchFamily="49" charset="-122"/>
                  </a:endParaRPr>
                </a:p>
                <a:p>
                  <a:pPr algn="ctr" eaLnBrk="1" hangingPunct="1">
                    <a:spcBef>
                      <a:spcPct val="0"/>
                    </a:spcBef>
                  </a:pPr>
                  <a:r>
                    <a:rPr lang="en-US" altLang="zh-CN" sz="2800">
                      <a:latin typeface="+mn-lt"/>
                      <a:ea typeface="黑体" pitchFamily="49" charset="-122"/>
                    </a:rPr>
                    <a:t>0</a:t>
                  </a:r>
                </a:p>
                <a:p>
                  <a:pPr algn="ctr">
                    <a:spcBef>
                      <a:spcPct val="0"/>
                    </a:spcBef>
                  </a:pPr>
                  <a:endParaRPr lang="en-US" altLang="zh-CN" sz="2400" b="0">
                    <a:latin typeface="+mn-lt"/>
                    <a:ea typeface="黑体" pitchFamily="49" charset="-122"/>
                  </a:endParaRPr>
                </a:p>
              </p:txBody>
            </p:sp>
            <p:sp>
              <p:nvSpPr>
                <p:cNvPr id="19486" name="Rectangle 16">
                  <a:extLst>
                    <a:ext uri="{FF2B5EF4-FFF2-40B4-BE49-F238E27FC236}">
                      <a16:creationId xmlns:a16="http://schemas.microsoft.com/office/drawing/2014/main" id="{0AA6C395-E618-4F05-82D4-C37D5D5725B3}"/>
                    </a:ext>
                  </a:extLst>
                </p:cNvPr>
                <p:cNvSpPr>
                  <a:spLocks noChangeArrowheads="1"/>
                </p:cNvSpPr>
                <p:nvPr/>
              </p:nvSpPr>
              <p:spPr bwMode="auto">
                <a:xfrm>
                  <a:off x="1785" y="1036"/>
                  <a:ext cx="1838" cy="42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endParaRPr lang="zh-CN" altLang="en-US" sz="2400">
                    <a:latin typeface="+mn-lt"/>
                    <a:ea typeface="黑体" pitchFamily="49" charset="-122"/>
                  </a:endParaRPr>
                </a:p>
              </p:txBody>
            </p:sp>
          </p:grpSp>
        </p:grpSp>
        <p:sp>
          <p:nvSpPr>
            <p:cNvPr id="19480" name="Rectangle 19">
              <a:extLst>
                <a:ext uri="{FF2B5EF4-FFF2-40B4-BE49-F238E27FC236}">
                  <a16:creationId xmlns:a16="http://schemas.microsoft.com/office/drawing/2014/main" id="{FC7768D9-C778-4867-963C-DC8D4AA77D8F}"/>
                </a:ext>
              </a:extLst>
            </p:cNvPr>
            <p:cNvSpPr>
              <a:spLocks noChangeArrowheads="1"/>
            </p:cNvSpPr>
            <p:nvPr/>
          </p:nvSpPr>
          <p:spPr bwMode="auto">
            <a:xfrm>
              <a:off x="0" y="748"/>
              <a:ext cx="3623" cy="710"/>
            </a:xfrm>
            <a:prstGeom prst="rect">
              <a:avLst/>
            </a:prstGeom>
            <a:noFill/>
            <a:ln w="1">
              <a:solidFill>
                <a:srgbClr val="FF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endParaRPr lang="zh-CN" altLang="en-US" sz="2400">
                <a:latin typeface="+mn-lt"/>
                <a:ea typeface="黑体" pitchFamily="49" charset="-122"/>
              </a:endParaRPr>
            </a:p>
          </p:txBody>
        </p:sp>
      </p:grpSp>
      <p:sp>
        <p:nvSpPr>
          <p:cNvPr id="140309" name="Rectangle 21">
            <a:extLst>
              <a:ext uri="{FF2B5EF4-FFF2-40B4-BE49-F238E27FC236}">
                <a16:creationId xmlns:a16="http://schemas.microsoft.com/office/drawing/2014/main" id="{9045A2BF-F3AA-4429-9371-08CABD4688BC}"/>
              </a:ext>
            </a:extLst>
          </p:cNvPr>
          <p:cNvSpPr>
            <a:spLocks noChangeArrowheads="1"/>
          </p:cNvSpPr>
          <p:nvPr/>
        </p:nvSpPr>
        <p:spPr bwMode="auto">
          <a:xfrm>
            <a:off x="0" y="3511550"/>
            <a:ext cx="91440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400">
                <a:solidFill>
                  <a:srgbClr val="000080"/>
                </a:solidFill>
                <a:latin typeface="+mn-lt"/>
                <a:ea typeface="黑体" pitchFamily="49" charset="-122"/>
              </a:rPr>
              <a:t> </a:t>
            </a:r>
            <a:r>
              <a:rPr lang="zh-CN" altLang="en-US" sz="2800">
                <a:latin typeface="+mn-lt"/>
                <a:ea typeface="黑体" pitchFamily="49" charset="-122"/>
              </a:rPr>
              <a:t>最坏的情况（关键字在记录序列中逆序有序）：需进行</a:t>
            </a:r>
          </a:p>
          <a:p>
            <a:pPr eaLnBrk="1" hangingPunct="1">
              <a:spcBef>
                <a:spcPct val="0"/>
              </a:spcBef>
            </a:pPr>
            <a:r>
              <a:rPr lang="zh-CN" altLang="en-US" sz="2800">
                <a:latin typeface="+mn-lt"/>
                <a:ea typeface="黑体" pitchFamily="49" charset="-122"/>
              </a:rPr>
              <a:t> </a:t>
            </a:r>
            <a:r>
              <a:rPr lang="en-US" altLang="zh-CN" sz="2800">
                <a:latin typeface="+mn-lt"/>
                <a:ea typeface="黑体" pitchFamily="49" charset="-122"/>
              </a:rPr>
              <a:t>n-1</a:t>
            </a:r>
            <a:r>
              <a:rPr lang="zh-CN" altLang="en-US" sz="2800">
                <a:latin typeface="+mn-lt"/>
                <a:ea typeface="黑体" pitchFamily="49" charset="-122"/>
              </a:rPr>
              <a:t>趟起泡</a:t>
            </a:r>
            <a:endParaRPr lang="zh-CN" altLang="en-US" sz="2400" b="0">
              <a:latin typeface="+mn-lt"/>
              <a:ea typeface="黑体" pitchFamily="49" charset="-122"/>
            </a:endParaRPr>
          </a:p>
        </p:txBody>
      </p:sp>
      <p:grpSp>
        <p:nvGrpSpPr>
          <p:cNvPr id="19462" name="Group 38">
            <a:extLst>
              <a:ext uri="{FF2B5EF4-FFF2-40B4-BE49-F238E27FC236}">
                <a16:creationId xmlns:a16="http://schemas.microsoft.com/office/drawing/2014/main" id="{4D398320-40C9-4E37-A51C-24F22EDF6C79}"/>
              </a:ext>
            </a:extLst>
          </p:cNvPr>
          <p:cNvGrpSpPr>
            <a:grpSpLocks/>
          </p:cNvGrpSpPr>
          <p:nvPr/>
        </p:nvGrpSpPr>
        <p:grpSpPr bwMode="auto">
          <a:xfrm>
            <a:off x="1222375" y="4445000"/>
            <a:ext cx="7080250" cy="1327150"/>
            <a:chOff x="0" y="1976"/>
            <a:chExt cx="4460" cy="836"/>
          </a:xfrm>
        </p:grpSpPr>
        <p:grpSp>
          <p:nvGrpSpPr>
            <p:cNvPr id="19465" name="Group 36">
              <a:extLst>
                <a:ext uri="{FF2B5EF4-FFF2-40B4-BE49-F238E27FC236}">
                  <a16:creationId xmlns:a16="http://schemas.microsoft.com/office/drawing/2014/main" id="{8997E17C-6DBF-42EC-AAD3-05DB7BA9FEBD}"/>
                </a:ext>
              </a:extLst>
            </p:cNvPr>
            <p:cNvGrpSpPr>
              <a:grpSpLocks/>
            </p:cNvGrpSpPr>
            <p:nvPr/>
          </p:nvGrpSpPr>
          <p:grpSpPr bwMode="auto">
            <a:xfrm>
              <a:off x="0" y="1976"/>
              <a:ext cx="4460" cy="836"/>
              <a:chOff x="0" y="1976"/>
              <a:chExt cx="4460" cy="836"/>
            </a:xfrm>
          </p:grpSpPr>
          <p:grpSp>
            <p:nvGrpSpPr>
              <p:cNvPr id="19467" name="Group 29">
                <a:extLst>
                  <a:ext uri="{FF2B5EF4-FFF2-40B4-BE49-F238E27FC236}">
                    <a16:creationId xmlns:a16="http://schemas.microsoft.com/office/drawing/2014/main" id="{2AB07CD3-D0E7-44D0-AF0F-E53A1BD04A7B}"/>
                  </a:ext>
                </a:extLst>
              </p:cNvPr>
              <p:cNvGrpSpPr>
                <a:grpSpLocks/>
              </p:cNvGrpSpPr>
              <p:nvPr/>
            </p:nvGrpSpPr>
            <p:grpSpPr bwMode="auto">
              <a:xfrm>
                <a:off x="0" y="1976"/>
                <a:ext cx="2014" cy="288"/>
                <a:chOff x="0" y="1976"/>
                <a:chExt cx="2014" cy="288"/>
              </a:xfrm>
            </p:grpSpPr>
            <p:sp>
              <p:nvSpPr>
                <p:cNvPr id="19477" name="Rectangle 22">
                  <a:extLst>
                    <a:ext uri="{FF2B5EF4-FFF2-40B4-BE49-F238E27FC236}">
                      <a16:creationId xmlns:a16="http://schemas.microsoft.com/office/drawing/2014/main" id="{8FA6543F-C409-4DBF-922B-D9CF5AE7A7F0}"/>
                    </a:ext>
                  </a:extLst>
                </p:cNvPr>
                <p:cNvSpPr>
                  <a:spLocks noChangeArrowheads="1"/>
                </p:cNvSpPr>
                <p:nvPr/>
              </p:nvSpPr>
              <p:spPr bwMode="auto">
                <a:xfrm>
                  <a:off x="0" y="1976"/>
                  <a:ext cx="201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400">
                      <a:latin typeface="+mn-lt"/>
                      <a:ea typeface="黑体" pitchFamily="49" charset="-122"/>
                    </a:rPr>
                    <a:t>“</a:t>
                  </a:r>
                  <a:r>
                    <a:rPr lang="zh-CN" altLang="en-US" sz="2400">
                      <a:latin typeface="+mn-lt"/>
                      <a:ea typeface="黑体" pitchFamily="49" charset="-122"/>
                    </a:rPr>
                    <a:t>比较”的次数： </a:t>
                  </a:r>
                  <a:endParaRPr lang="zh-CN" altLang="en-US" sz="2400" b="0">
                    <a:latin typeface="+mn-lt"/>
                    <a:ea typeface="黑体" pitchFamily="49" charset="-122"/>
                  </a:endParaRPr>
                </a:p>
              </p:txBody>
            </p:sp>
            <p:sp>
              <p:nvSpPr>
                <p:cNvPr id="19478" name="Rectangle 28">
                  <a:extLst>
                    <a:ext uri="{FF2B5EF4-FFF2-40B4-BE49-F238E27FC236}">
                      <a16:creationId xmlns:a16="http://schemas.microsoft.com/office/drawing/2014/main" id="{045BE520-480E-4578-9A61-7723B4870FAB}"/>
                    </a:ext>
                  </a:extLst>
                </p:cNvPr>
                <p:cNvSpPr>
                  <a:spLocks noChangeArrowheads="1"/>
                </p:cNvSpPr>
                <p:nvPr/>
              </p:nvSpPr>
              <p:spPr bwMode="auto">
                <a:xfrm>
                  <a:off x="0" y="1976"/>
                  <a:ext cx="2014" cy="28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endParaRPr lang="zh-CN" altLang="en-US" sz="2400">
                    <a:latin typeface="+mn-lt"/>
                    <a:ea typeface="黑体" pitchFamily="49" charset="-122"/>
                  </a:endParaRPr>
                </a:p>
              </p:txBody>
            </p:sp>
          </p:grpSp>
          <p:grpSp>
            <p:nvGrpSpPr>
              <p:cNvPr id="19468" name="Group 31">
                <a:extLst>
                  <a:ext uri="{FF2B5EF4-FFF2-40B4-BE49-F238E27FC236}">
                    <a16:creationId xmlns:a16="http://schemas.microsoft.com/office/drawing/2014/main" id="{BC2859DA-6E46-4ACC-AFB7-9798DFAA8227}"/>
                  </a:ext>
                </a:extLst>
              </p:cNvPr>
              <p:cNvGrpSpPr>
                <a:grpSpLocks/>
              </p:cNvGrpSpPr>
              <p:nvPr/>
            </p:nvGrpSpPr>
            <p:grpSpPr bwMode="auto">
              <a:xfrm>
                <a:off x="2014" y="1976"/>
                <a:ext cx="2446" cy="288"/>
                <a:chOff x="2014" y="1976"/>
                <a:chExt cx="2446" cy="288"/>
              </a:xfrm>
            </p:grpSpPr>
            <p:sp>
              <p:nvSpPr>
                <p:cNvPr id="19475" name="Rectangle 23">
                  <a:extLst>
                    <a:ext uri="{FF2B5EF4-FFF2-40B4-BE49-F238E27FC236}">
                      <a16:creationId xmlns:a16="http://schemas.microsoft.com/office/drawing/2014/main" id="{D69657EB-50E8-409B-8515-711104D504AD}"/>
                    </a:ext>
                  </a:extLst>
                </p:cNvPr>
                <p:cNvSpPr>
                  <a:spLocks noChangeArrowheads="1"/>
                </p:cNvSpPr>
                <p:nvPr/>
              </p:nvSpPr>
              <p:spPr bwMode="auto">
                <a:xfrm>
                  <a:off x="2014" y="1976"/>
                  <a:ext cx="244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400" dirty="0">
                      <a:latin typeface="+mn-lt"/>
                      <a:ea typeface="黑体" pitchFamily="49" charset="-122"/>
                    </a:rPr>
                    <a:t>“</a:t>
                  </a:r>
                  <a:r>
                    <a:rPr lang="zh-CN" altLang="en-US" sz="2400" dirty="0">
                      <a:latin typeface="+mn-lt"/>
                      <a:ea typeface="黑体" pitchFamily="49" charset="-122"/>
                    </a:rPr>
                    <a:t>移动”的次数：</a:t>
                  </a:r>
                  <a:endParaRPr lang="zh-CN" altLang="en-US" sz="2400" b="0" dirty="0">
                    <a:latin typeface="+mn-lt"/>
                    <a:ea typeface="黑体" pitchFamily="49" charset="-122"/>
                  </a:endParaRPr>
                </a:p>
              </p:txBody>
            </p:sp>
            <p:sp>
              <p:nvSpPr>
                <p:cNvPr id="19476" name="Rectangle 30">
                  <a:extLst>
                    <a:ext uri="{FF2B5EF4-FFF2-40B4-BE49-F238E27FC236}">
                      <a16:creationId xmlns:a16="http://schemas.microsoft.com/office/drawing/2014/main" id="{DDA18DD6-564A-418C-BB7A-F79D3206F480}"/>
                    </a:ext>
                  </a:extLst>
                </p:cNvPr>
                <p:cNvSpPr>
                  <a:spLocks noChangeArrowheads="1"/>
                </p:cNvSpPr>
                <p:nvPr/>
              </p:nvSpPr>
              <p:spPr bwMode="auto">
                <a:xfrm>
                  <a:off x="2014" y="1976"/>
                  <a:ext cx="2446" cy="28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endParaRPr lang="zh-CN" altLang="en-US" sz="2400">
                    <a:latin typeface="+mn-lt"/>
                    <a:ea typeface="黑体" pitchFamily="49" charset="-122"/>
                  </a:endParaRPr>
                </a:p>
              </p:txBody>
            </p:sp>
          </p:grpSp>
          <p:grpSp>
            <p:nvGrpSpPr>
              <p:cNvPr id="19469" name="Group 33">
                <a:extLst>
                  <a:ext uri="{FF2B5EF4-FFF2-40B4-BE49-F238E27FC236}">
                    <a16:creationId xmlns:a16="http://schemas.microsoft.com/office/drawing/2014/main" id="{FF6ACD03-7836-4CEE-9CF9-331847ADA829}"/>
                  </a:ext>
                </a:extLst>
              </p:cNvPr>
              <p:cNvGrpSpPr>
                <a:grpSpLocks/>
              </p:cNvGrpSpPr>
              <p:nvPr/>
            </p:nvGrpSpPr>
            <p:grpSpPr bwMode="auto">
              <a:xfrm>
                <a:off x="0" y="2264"/>
                <a:ext cx="2014" cy="548"/>
                <a:chOff x="0" y="2264"/>
                <a:chExt cx="2014" cy="548"/>
              </a:xfrm>
            </p:grpSpPr>
            <p:sp>
              <p:nvSpPr>
                <p:cNvPr id="19473" name="Rectangle 24">
                  <a:extLst>
                    <a:ext uri="{FF2B5EF4-FFF2-40B4-BE49-F238E27FC236}">
                      <a16:creationId xmlns:a16="http://schemas.microsoft.com/office/drawing/2014/main" id="{633A05BF-FE14-41B9-81C8-A37E4C58FAEB}"/>
                    </a:ext>
                  </a:extLst>
                </p:cNvPr>
                <p:cNvSpPr>
                  <a:spLocks noChangeArrowheads="1"/>
                </p:cNvSpPr>
                <p:nvPr/>
              </p:nvSpPr>
              <p:spPr bwMode="auto">
                <a:xfrm>
                  <a:off x="0" y="2264"/>
                  <a:ext cx="2014" cy="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400">
                      <a:solidFill>
                        <a:srgbClr val="000080"/>
                      </a:solidFill>
                      <a:latin typeface="+mn-lt"/>
                      <a:ea typeface="黑体" pitchFamily="49" charset="-122"/>
                    </a:rPr>
                    <a:t>  </a:t>
                  </a:r>
                  <a:r>
                    <a:rPr lang="en-US" altLang="zh-CN" sz="4900">
                      <a:solidFill>
                        <a:srgbClr val="000080"/>
                      </a:solidFill>
                      <a:latin typeface="+mn-lt"/>
                      <a:ea typeface="黑体" pitchFamily="49" charset="-122"/>
                    </a:rPr>
                    <a:t> </a:t>
                  </a:r>
                  <a:r>
                    <a:rPr lang="en-US" altLang="zh-CN" sz="2400">
                      <a:solidFill>
                        <a:srgbClr val="000080"/>
                      </a:solidFill>
                      <a:latin typeface="+mn-lt"/>
                      <a:ea typeface="黑体" pitchFamily="49" charset="-122"/>
                    </a:rPr>
                    <a:t>                             </a:t>
                  </a:r>
                </a:p>
              </p:txBody>
            </p:sp>
            <p:sp>
              <p:nvSpPr>
                <p:cNvPr id="19474" name="Rectangle 32">
                  <a:extLst>
                    <a:ext uri="{FF2B5EF4-FFF2-40B4-BE49-F238E27FC236}">
                      <a16:creationId xmlns:a16="http://schemas.microsoft.com/office/drawing/2014/main" id="{BADFFFEC-F26A-4147-9F07-E102E79BBDAC}"/>
                    </a:ext>
                  </a:extLst>
                </p:cNvPr>
                <p:cNvSpPr>
                  <a:spLocks noChangeArrowheads="1"/>
                </p:cNvSpPr>
                <p:nvPr/>
              </p:nvSpPr>
              <p:spPr bwMode="auto">
                <a:xfrm>
                  <a:off x="0" y="2264"/>
                  <a:ext cx="2014" cy="54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endParaRPr lang="zh-CN" altLang="en-US" sz="2400">
                    <a:latin typeface="+mn-lt"/>
                    <a:ea typeface="黑体" pitchFamily="49" charset="-122"/>
                  </a:endParaRPr>
                </a:p>
              </p:txBody>
            </p:sp>
          </p:grpSp>
          <p:grpSp>
            <p:nvGrpSpPr>
              <p:cNvPr id="19470" name="Group 35">
                <a:extLst>
                  <a:ext uri="{FF2B5EF4-FFF2-40B4-BE49-F238E27FC236}">
                    <a16:creationId xmlns:a16="http://schemas.microsoft.com/office/drawing/2014/main" id="{15BF2976-991E-4E9C-B5DA-9D1B78585863}"/>
                  </a:ext>
                </a:extLst>
              </p:cNvPr>
              <p:cNvGrpSpPr>
                <a:grpSpLocks/>
              </p:cNvGrpSpPr>
              <p:nvPr/>
            </p:nvGrpSpPr>
            <p:grpSpPr bwMode="auto">
              <a:xfrm>
                <a:off x="2014" y="2264"/>
                <a:ext cx="2446" cy="548"/>
                <a:chOff x="2014" y="2264"/>
                <a:chExt cx="2446" cy="548"/>
              </a:xfrm>
            </p:grpSpPr>
            <p:sp>
              <p:nvSpPr>
                <p:cNvPr id="19471" name="Rectangle 26">
                  <a:extLst>
                    <a:ext uri="{FF2B5EF4-FFF2-40B4-BE49-F238E27FC236}">
                      <a16:creationId xmlns:a16="http://schemas.microsoft.com/office/drawing/2014/main" id="{FEAAD3B4-B22C-4008-B732-19E121BB9F63}"/>
                    </a:ext>
                  </a:extLst>
                </p:cNvPr>
                <p:cNvSpPr>
                  <a:spLocks noChangeArrowheads="1"/>
                </p:cNvSpPr>
                <p:nvPr/>
              </p:nvSpPr>
              <p:spPr bwMode="auto">
                <a:xfrm>
                  <a:off x="2014" y="2264"/>
                  <a:ext cx="2446" cy="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400">
                      <a:solidFill>
                        <a:srgbClr val="000080"/>
                      </a:solidFill>
                      <a:latin typeface="+mn-lt"/>
                      <a:ea typeface="黑体" pitchFamily="49" charset="-122"/>
                    </a:rPr>
                    <a:t>  </a:t>
                  </a:r>
                  <a:r>
                    <a:rPr lang="en-US" altLang="zh-CN" sz="5100">
                      <a:solidFill>
                        <a:srgbClr val="000080"/>
                      </a:solidFill>
                      <a:latin typeface="+mn-lt"/>
                      <a:ea typeface="黑体" pitchFamily="49" charset="-122"/>
                    </a:rPr>
                    <a:t> </a:t>
                  </a:r>
                  <a:r>
                    <a:rPr lang="en-US" altLang="zh-CN" sz="2400">
                      <a:solidFill>
                        <a:srgbClr val="000080"/>
                      </a:solidFill>
                      <a:latin typeface="+mn-lt"/>
                      <a:ea typeface="黑体" pitchFamily="49" charset="-122"/>
                    </a:rPr>
                    <a:t>                                </a:t>
                  </a:r>
                </a:p>
              </p:txBody>
            </p:sp>
            <p:sp>
              <p:nvSpPr>
                <p:cNvPr id="19472" name="Rectangle 34">
                  <a:extLst>
                    <a:ext uri="{FF2B5EF4-FFF2-40B4-BE49-F238E27FC236}">
                      <a16:creationId xmlns:a16="http://schemas.microsoft.com/office/drawing/2014/main" id="{9687C1A2-16F0-4F81-8C84-1F041AAC796A}"/>
                    </a:ext>
                  </a:extLst>
                </p:cNvPr>
                <p:cNvSpPr>
                  <a:spLocks noChangeArrowheads="1"/>
                </p:cNvSpPr>
                <p:nvPr/>
              </p:nvSpPr>
              <p:spPr bwMode="auto">
                <a:xfrm>
                  <a:off x="2014" y="2264"/>
                  <a:ext cx="2446" cy="54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endParaRPr lang="zh-CN" altLang="en-US" sz="2400">
                    <a:latin typeface="+mn-lt"/>
                    <a:ea typeface="黑体" pitchFamily="49" charset="-122"/>
                  </a:endParaRPr>
                </a:p>
              </p:txBody>
            </p:sp>
          </p:grpSp>
        </p:grpSp>
        <p:sp>
          <p:nvSpPr>
            <p:cNvPr id="19466" name="Rectangle 37">
              <a:extLst>
                <a:ext uri="{FF2B5EF4-FFF2-40B4-BE49-F238E27FC236}">
                  <a16:creationId xmlns:a16="http://schemas.microsoft.com/office/drawing/2014/main" id="{54605C5E-CB96-473F-8C7E-9D708FD9A35D}"/>
                </a:ext>
              </a:extLst>
            </p:cNvPr>
            <p:cNvSpPr>
              <a:spLocks noChangeArrowheads="1"/>
            </p:cNvSpPr>
            <p:nvPr/>
          </p:nvSpPr>
          <p:spPr bwMode="auto">
            <a:xfrm>
              <a:off x="0" y="1976"/>
              <a:ext cx="4460" cy="836"/>
            </a:xfrm>
            <a:prstGeom prst="rect">
              <a:avLst/>
            </a:prstGeom>
            <a:noFill/>
            <a:ln w="1">
              <a:solidFill>
                <a:srgbClr val="FF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endParaRPr lang="zh-CN" altLang="en-US" sz="2400">
                <a:latin typeface="+mn-lt"/>
                <a:ea typeface="黑体" pitchFamily="49" charset="-122"/>
              </a:endParaRPr>
            </a:p>
          </p:txBody>
        </p:sp>
      </p:grpSp>
      <p:graphicFrame>
        <p:nvGraphicFramePr>
          <p:cNvPr id="62465" name="Object 1"/>
          <p:cNvGraphicFramePr>
            <a:graphicFrameLocks noChangeAspect="1"/>
          </p:cNvGraphicFramePr>
          <p:nvPr/>
        </p:nvGraphicFramePr>
        <p:xfrm>
          <a:off x="1357290" y="4929198"/>
          <a:ext cx="2852738" cy="1000125"/>
        </p:xfrm>
        <a:graphic>
          <a:graphicData uri="http://schemas.openxmlformats.org/presentationml/2006/ole">
            <mc:AlternateContent xmlns:mc="http://schemas.openxmlformats.org/markup-compatibility/2006">
              <mc:Choice xmlns:v="urn:schemas-microsoft-com:vml" Requires="v">
                <p:oleObj spid="_x0000_s62479" name="Equation" r:id="rId3" imgW="1231560" imgH="431640" progId="Equation.DSMT4">
                  <p:embed/>
                </p:oleObj>
              </mc:Choice>
              <mc:Fallback>
                <p:oleObj name="Equation" r:id="rId3" imgW="1231560" imgH="431640" progId="Equation.DSMT4">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57290" y="4929198"/>
                        <a:ext cx="2852738" cy="1000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2466" name="Object 2"/>
          <p:cNvGraphicFramePr>
            <a:graphicFrameLocks noChangeAspect="1"/>
          </p:cNvGraphicFramePr>
          <p:nvPr/>
        </p:nvGraphicFramePr>
        <p:xfrm>
          <a:off x="4643438" y="5000643"/>
          <a:ext cx="3235325" cy="1000125"/>
        </p:xfrm>
        <a:graphic>
          <a:graphicData uri="http://schemas.openxmlformats.org/presentationml/2006/ole">
            <mc:AlternateContent xmlns:mc="http://schemas.openxmlformats.org/markup-compatibility/2006">
              <mc:Choice xmlns:v="urn:schemas-microsoft-com:vml" Requires="v">
                <p:oleObj spid="_x0000_s62480" name="Equation" r:id="rId5" imgW="1396800" imgH="431640" progId="Equation.DSMT4">
                  <p:embed/>
                </p:oleObj>
              </mc:Choice>
              <mc:Fallback>
                <p:oleObj name="Equation" r:id="rId5" imgW="1396800" imgH="431640" progId="Equation.DSMT4">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43438" y="5000643"/>
                        <a:ext cx="3235325" cy="1000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030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030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46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246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24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30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51">
            <a:extLst>
              <a:ext uri="{FF2B5EF4-FFF2-40B4-BE49-F238E27FC236}">
                <a16:creationId xmlns:a16="http://schemas.microsoft.com/office/drawing/2014/main" id="{BF8CD503-6335-43A2-A8CA-19A1AADC4241}"/>
              </a:ext>
            </a:extLst>
          </p:cNvPr>
          <p:cNvSpPr>
            <a:spLocks noChangeArrowheads="1"/>
          </p:cNvSpPr>
          <p:nvPr/>
        </p:nvSpPr>
        <p:spPr bwMode="auto">
          <a:xfrm>
            <a:off x="107950" y="317500"/>
            <a:ext cx="2448106" cy="584775"/>
          </a:xfrm>
          <a:prstGeom prst="rect">
            <a:avLst/>
          </a:prstGeom>
          <a:gradFill rotWithShape="1">
            <a:gsLst>
              <a:gs pos="0">
                <a:srgbClr val="993300"/>
              </a:gs>
              <a:gs pos="50000">
                <a:srgbClr val="471800"/>
              </a:gs>
              <a:gs pos="100000">
                <a:srgbClr val="993300"/>
              </a:gs>
            </a:gsLst>
            <a:lin ang="5400000" scaled="1"/>
          </a:gra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a:solidFill>
                  <a:srgbClr val="FFFF00"/>
                </a:solidFill>
                <a:latin typeface="+mn-lt"/>
                <a:ea typeface="黑体" pitchFamily="49" charset="-122"/>
              </a:rPr>
              <a:t>9.6 </a:t>
            </a:r>
            <a:r>
              <a:rPr lang="zh-CN" altLang="en-US">
                <a:solidFill>
                  <a:srgbClr val="FFFF00"/>
                </a:solidFill>
                <a:latin typeface="+mn-lt"/>
                <a:ea typeface="黑体" pitchFamily="49" charset="-122"/>
              </a:rPr>
              <a:t>希尔排序</a:t>
            </a:r>
          </a:p>
        </p:txBody>
      </p:sp>
      <p:sp>
        <p:nvSpPr>
          <p:cNvPr id="14388" name="Rectangle 52">
            <a:extLst>
              <a:ext uri="{FF2B5EF4-FFF2-40B4-BE49-F238E27FC236}">
                <a16:creationId xmlns:a16="http://schemas.microsoft.com/office/drawing/2014/main" id="{3DA2070C-0ED3-440F-87DE-E279CB80A130}"/>
              </a:ext>
            </a:extLst>
          </p:cNvPr>
          <p:cNvSpPr>
            <a:spLocks noChangeArrowheads="1"/>
          </p:cNvSpPr>
          <p:nvPr/>
        </p:nvSpPr>
        <p:spPr bwMode="auto">
          <a:xfrm>
            <a:off x="304800" y="976313"/>
            <a:ext cx="8515350" cy="2169825"/>
          </a:xfrm>
          <a:prstGeom prst="rect">
            <a:avLst/>
          </a:prstGeom>
          <a:gradFill rotWithShape="0">
            <a:gsLst>
              <a:gs pos="0">
                <a:srgbClr val="DDDDDD"/>
              </a:gs>
              <a:gs pos="50000">
                <a:schemeClr val="bg1"/>
              </a:gs>
              <a:gs pos="100000">
                <a:srgbClr val="DDDDDD"/>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lang="en-US" altLang="zh-CN" sz="2700">
                <a:solidFill>
                  <a:srgbClr val="FF0000"/>
                </a:solidFill>
                <a:latin typeface="+mn-lt"/>
                <a:ea typeface="黑体" pitchFamily="49" charset="-122"/>
              </a:rPr>
              <a:t>    </a:t>
            </a:r>
            <a:r>
              <a:rPr lang="zh-CN" altLang="en-US" sz="2700">
                <a:solidFill>
                  <a:srgbClr val="FF0000"/>
                </a:solidFill>
                <a:latin typeface="+mn-lt"/>
                <a:ea typeface="黑体" pitchFamily="49" charset="-122"/>
              </a:rPr>
              <a:t>基本思想：</a:t>
            </a:r>
            <a:r>
              <a:rPr lang="zh-CN" altLang="en-US" sz="2700">
                <a:latin typeface="+mn-lt"/>
                <a:ea typeface="黑体" pitchFamily="49" charset="-122"/>
              </a:rPr>
              <a:t>对待排序记录序列先作“宏观”调整，再作“微观”调整。所谓“宏观”调整，指的是，“跳跃式”的插入排序。即：将记录序列分成若干子序列，每个子序列分别进行插入排序</a:t>
            </a:r>
            <a:r>
              <a:rPr lang="en-US" altLang="zh-CN" sz="2700">
                <a:latin typeface="+mn-lt"/>
                <a:ea typeface="黑体" pitchFamily="49" charset="-122"/>
              </a:rPr>
              <a:t>,</a:t>
            </a:r>
            <a:r>
              <a:rPr lang="zh-CN" altLang="en-US" sz="2700">
                <a:latin typeface="+mn-lt"/>
                <a:ea typeface="黑体" pitchFamily="49" charset="-122"/>
              </a:rPr>
              <a:t>待整个序列中的记录“基本有序”时，再对全体记录进行一次直接插入排序。</a:t>
            </a:r>
          </a:p>
        </p:txBody>
      </p:sp>
      <p:sp>
        <p:nvSpPr>
          <p:cNvPr id="14389" name="Rectangle 53">
            <a:extLst>
              <a:ext uri="{FF2B5EF4-FFF2-40B4-BE49-F238E27FC236}">
                <a16:creationId xmlns:a16="http://schemas.microsoft.com/office/drawing/2014/main" id="{85867101-E59E-4859-A1E0-E6FB8CAE9AE0}"/>
              </a:ext>
            </a:extLst>
          </p:cNvPr>
          <p:cNvSpPr>
            <a:spLocks noChangeArrowheads="1"/>
          </p:cNvSpPr>
          <p:nvPr/>
        </p:nvSpPr>
        <p:spPr bwMode="auto">
          <a:xfrm>
            <a:off x="457200" y="3351213"/>
            <a:ext cx="8458200" cy="30839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spcBef>
                <a:spcPct val="50000"/>
              </a:spcBef>
            </a:pPr>
            <a:r>
              <a:rPr lang="zh-CN" altLang="en-US" sz="2400">
                <a:latin typeface="+mn-lt"/>
                <a:ea typeface="黑体" pitchFamily="49" charset="-122"/>
              </a:rPr>
              <a:t>假设将</a:t>
            </a:r>
            <a:r>
              <a:rPr lang="en-US" altLang="zh-CN" sz="2400">
                <a:latin typeface="+mn-lt"/>
                <a:ea typeface="黑体" pitchFamily="49" charset="-122"/>
              </a:rPr>
              <a:t>n</a:t>
            </a:r>
            <a:r>
              <a:rPr lang="zh-CN" altLang="en-US" sz="2400">
                <a:latin typeface="+mn-lt"/>
                <a:ea typeface="黑体" pitchFamily="49" charset="-122"/>
              </a:rPr>
              <a:t>个记录分成</a:t>
            </a:r>
            <a:r>
              <a:rPr lang="en-US" altLang="zh-CN" sz="2400">
                <a:latin typeface="+mn-lt"/>
                <a:ea typeface="黑体" pitchFamily="49" charset="-122"/>
              </a:rPr>
              <a:t>d</a:t>
            </a:r>
            <a:r>
              <a:rPr lang="zh-CN" altLang="en-US" sz="2400">
                <a:latin typeface="+mn-lt"/>
                <a:ea typeface="黑体" pitchFamily="49" charset="-122"/>
              </a:rPr>
              <a:t>个子序列，则这</a:t>
            </a:r>
            <a:r>
              <a:rPr lang="en-US" altLang="zh-CN" sz="2400">
                <a:latin typeface="+mn-lt"/>
                <a:ea typeface="黑体" pitchFamily="49" charset="-122"/>
              </a:rPr>
              <a:t>d</a:t>
            </a:r>
            <a:r>
              <a:rPr lang="zh-CN" altLang="en-US" sz="2400">
                <a:latin typeface="+mn-lt"/>
                <a:ea typeface="黑体" pitchFamily="49" charset="-122"/>
              </a:rPr>
              <a:t>个子序列分别为：</a:t>
            </a:r>
          </a:p>
          <a:p>
            <a:pPr>
              <a:lnSpc>
                <a:spcPct val="80000"/>
              </a:lnSpc>
              <a:spcBef>
                <a:spcPct val="50000"/>
              </a:spcBef>
            </a:pPr>
            <a:r>
              <a:rPr lang="en-US" altLang="zh-CN" sz="2400">
                <a:latin typeface="+mn-lt"/>
                <a:ea typeface="黑体" pitchFamily="49" charset="-122"/>
              </a:rPr>
              <a:t>{ R[1]</a:t>
            </a:r>
            <a:r>
              <a:rPr lang="zh-CN" altLang="en-US" sz="2400">
                <a:latin typeface="+mn-lt"/>
                <a:ea typeface="黑体" pitchFamily="49" charset="-122"/>
              </a:rPr>
              <a:t>，</a:t>
            </a:r>
            <a:r>
              <a:rPr lang="en-US" altLang="zh-CN" sz="2400">
                <a:latin typeface="+mn-lt"/>
                <a:ea typeface="黑体" pitchFamily="49" charset="-122"/>
              </a:rPr>
              <a:t>R[1+d]</a:t>
            </a:r>
            <a:r>
              <a:rPr lang="zh-CN" altLang="en-US" sz="2400">
                <a:latin typeface="+mn-lt"/>
                <a:ea typeface="黑体" pitchFamily="49" charset="-122"/>
              </a:rPr>
              <a:t>，</a:t>
            </a:r>
            <a:r>
              <a:rPr lang="en-US" altLang="zh-CN" sz="2400">
                <a:latin typeface="+mn-lt"/>
                <a:ea typeface="黑体" pitchFamily="49" charset="-122"/>
              </a:rPr>
              <a:t>R[1+2d]</a:t>
            </a:r>
            <a:r>
              <a:rPr lang="zh-CN" altLang="en-US" sz="2400">
                <a:latin typeface="+mn-lt"/>
                <a:ea typeface="黑体" pitchFamily="49" charset="-122"/>
              </a:rPr>
              <a:t>，</a:t>
            </a:r>
            <a:r>
              <a:rPr lang="en-US" altLang="zh-CN" sz="2400">
                <a:latin typeface="+mn-lt"/>
                <a:ea typeface="黑体" pitchFamily="49" charset="-122"/>
              </a:rPr>
              <a:t>…</a:t>
            </a:r>
            <a:r>
              <a:rPr lang="zh-CN" altLang="en-US" sz="2400">
                <a:latin typeface="+mn-lt"/>
                <a:ea typeface="黑体" pitchFamily="49" charset="-122"/>
              </a:rPr>
              <a:t>，</a:t>
            </a:r>
            <a:r>
              <a:rPr lang="en-US" altLang="zh-CN" sz="2400">
                <a:latin typeface="+mn-lt"/>
                <a:ea typeface="黑体" pitchFamily="49" charset="-122"/>
              </a:rPr>
              <a:t>R[1+kd] }</a:t>
            </a:r>
          </a:p>
          <a:p>
            <a:pPr>
              <a:lnSpc>
                <a:spcPct val="80000"/>
              </a:lnSpc>
              <a:spcBef>
                <a:spcPct val="50000"/>
              </a:spcBef>
            </a:pPr>
            <a:r>
              <a:rPr lang="en-US" altLang="zh-CN" sz="2400">
                <a:latin typeface="+mn-lt"/>
                <a:ea typeface="黑体" pitchFamily="49" charset="-122"/>
              </a:rPr>
              <a:t>{ R[2]</a:t>
            </a:r>
            <a:r>
              <a:rPr lang="zh-CN" altLang="en-US" sz="2400">
                <a:latin typeface="+mn-lt"/>
                <a:ea typeface="黑体" pitchFamily="49" charset="-122"/>
              </a:rPr>
              <a:t>，</a:t>
            </a:r>
            <a:r>
              <a:rPr lang="en-US" altLang="zh-CN" sz="2400">
                <a:latin typeface="+mn-lt"/>
                <a:ea typeface="黑体" pitchFamily="49" charset="-122"/>
              </a:rPr>
              <a:t>R[2+d]</a:t>
            </a:r>
            <a:r>
              <a:rPr lang="zh-CN" altLang="en-US" sz="2400">
                <a:latin typeface="+mn-lt"/>
                <a:ea typeface="黑体" pitchFamily="49" charset="-122"/>
              </a:rPr>
              <a:t>，</a:t>
            </a:r>
            <a:r>
              <a:rPr lang="en-US" altLang="zh-CN" sz="2400">
                <a:latin typeface="+mn-lt"/>
                <a:ea typeface="黑体" pitchFamily="49" charset="-122"/>
              </a:rPr>
              <a:t>R[2+2d]</a:t>
            </a:r>
            <a:r>
              <a:rPr lang="zh-CN" altLang="en-US" sz="2400">
                <a:latin typeface="+mn-lt"/>
                <a:ea typeface="黑体" pitchFamily="49" charset="-122"/>
              </a:rPr>
              <a:t>，</a:t>
            </a:r>
            <a:r>
              <a:rPr lang="en-US" altLang="zh-CN" sz="2400">
                <a:latin typeface="+mn-lt"/>
                <a:ea typeface="黑体" pitchFamily="49" charset="-122"/>
              </a:rPr>
              <a:t>…</a:t>
            </a:r>
            <a:r>
              <a:rPr lang="zh-CN" altLang="en-US" sz="2400">
                <a:latin typeface="+mn-lt"/>
                <a:ea typeface="黑体" pitchFamily="49" charset="-122"/>
              </a:rPr>
              <a:t>，</a:t>
            </a:r>
            <a:r>
              <a:rPr lang="en-US" altLang="zh-CN" sz="2400">
                <a:latin typeface="+mn-lt"/>
                <a:ea typeface="黑体" pitchFamily="49" charset="-122"/>
              </a:rPr>
              <a:t>R[2+kd] }</a:t>
            </a:r>
          </a:p>
          <a:p>
            <a:pPr>
              <a:lnSpc>
                <a:spcPct val="80000"/>
              </a:lnSpc>
              <a:spcBef>
                <a:spcPct val="50000"/>
              </a:spcBef>
            </a:pPr>
            <a:r>
              <a:rPr lang="en-US" altLang="zh-CN" sz="2400">
                <a:latin typeface="+mn-lt"/>
                <a:ea typeface="黑体" pitchFamily="49" charset="-122"/>
              </a:rPr>
              <a:t>  …</a:t>
            </a:r>
          </a:p>
          <a:p>
            <a:pPr>
              <a:lnSpc>
                <a:spcPct val="80000"/>
              </a:lnSpc>
              <a:spcBef>
                <a:spcPct val="50000"/>
              </a:spcBef>
            </a:pPr>
            <a:r>
              <a:rPr lang="en-US" altLang="zh-CN" sz="2400">
                <a:latin typeface="+mn-lt"/>
                <a:ea typeface="黑体" pitchFamily="49" charset="-122"/>
              </a:rPr>
              <a:t>{ R[d]</a:t>
            </a:r>
            <a:r>
              <a:rPr lang="zh-CN" altLang="en-US" sz="2400">
                <a:latin typeface="+mn-lt"/>
                <a:ea typeface="黑体" pitchFamily="49" charset="-122"/>
              </a:rPr>
              <a:t>，</a:t>
            </a:r>
            <a:r>
              <a:rPr lang="en-US" altLang="zh-CN" sz="2400">
                <a:latin typeface="+mn-lt"/>
                <a:ea typeface="黑体" pitchFamily="49" charset="-122"/>
              </a:rPr>
              <a:t>R[2d]</a:t>
            </a:r>
            <a:r>
              <a:rPr lang="zh-CN" altLang="en-US" sz="2400">
                <a:latin typeface="+mn-lt"/>
                <a:ea typeface="黑体" pitchFamily="49" charset="-122"/>
              </a:rPr>
              <a:t>，</a:t>
            </a:r>
            <a:r>
              <a:rPr lang="en-US" altLang="zh-CN" sz="2400">
                <a:latin typeface="+mn-lt"/>
                <a:ea typeface="黑体" pitchFamily="49" charset="-122"/>
              </a:rPr>
              <a:t>R[3d]</a:t>
            </a:r>
            <a:r>
              <a:rPr lang="zh-CN" altLang="en-US" sz="2400">
                <a:latin typeface="+mn-lt"/>
                <a:ea typeface="黑体" pitchFamily="49" charset="-122"/>
              </a:rPr>
              <a:t>，</a:t>
            </a:r>
            <a:r>
              <a:rPr lang="en-US" altLang="zh-CN" sz="2400">
                <a:latin typeface="+mn-lt"/>
                <a:ea typeface="黑体" pitchFamily="49" charset="-122"/>
              </a:rPr>
              <a:t>…</a:t>
            </a:r>
            <a:r>
              <a:rPr lang="zh-CN" altLang="en-US" sz="2400">
                <a:latin typeface="+mn-lt"/>
                <a:ea typeface="黑体" pitchFamily="49" charset="-122"/>
              </a:rPr>
              <a:t>，</a:t>
            </a:r>
            <a:r>
              <a:rPr lang="en-US" altLang="zh-CN" sz="2400">
                <a:latin typeface="+mn-lt"/>
                <a:ea typeface="黑体" pitchFamily="49" charset="-122"/>
              </a:rPr>
              <a:t>R[kd]</a:t>
            </a:r>
            <a:r>
              <a:rPr lang="zh-CN" altLang="en-US" sz="2400">
                <a:latin typeface="+mn-lt"/>
                <a:ea typeface="黑体" pitchFamily="49" charset="-122"/>
              </a:rPr>
              <a:t>，</a:t>
            </a:r>
            <a:r>
              <a:rPr lang="en-US" altLang="zh-CN" sz="2400">
                <a:latin typeface="+mn-lt"/>
                <a:ea typeface="黑体" pitchFamily="49" charset="-122"/>
              </a:rPr>
              <a:t>R[(k+1)d] }</a:t>
            </a:r>
          </a:p>
          <a:p>
            <a:pPr>
              <a:lnSpc>
                <a:spcPct val="80000"/>
              </a:lnSpc>
              <a:spcBef>
                <a:spcPct val="50000"/>
              </a:spcBef>
            </a:pPr>
            <a:r>
              <a:rPr lang="zh-CN" altLang="en-US" sz="2400">
                <a:latin typeface="+mn-lt"/>
                <a:ea typeface="黑体" pitchFamily="49" charset="-122"/>
              </a:rPr>
              <a:t>其中，</a:t>
            </a:r>
            <a:r>
              <a:rPr lang="en-US" altLang="zh-CN" sz="2400">
                <a:latin typeface="+mn-lt"/>
                <a:ea typeface="黑体" pitchFamily="49" charset="-122"/>
              </a:rPr>
              <a:t>d</a:t>
            </a:r>
            <a:r>
              <a:rPr lang="zh-CN" altLang="en-US" sz="2400">
                <a:latin typeface="+mn-lt"/>
                <a:ea typeface="黑体" pitchFamily="49" charset="-122"/>
              </a:rPr>
              <a:t>称为增量，它的值在排序过程中从大到小逐渐缩小，直至最后一趟排序减为</a:t>
            </a:r>
            <a:r>
              <a:rPr lang="en-US" altLang="zh-CN" sz="2400">
                <a:latin typeface="+mn-lt"/>
                <a:ea typeface="黑体" pitchFamily="49" charset="-122"/>
              </a:rPr>
              <a:t>1</a:t>
            </a:r>
            <a:r>
              <a:rPr lang="zh-CN" altLang="en-US" sz="2400">
                <a:latin typeface="+mn-lt"/>
                <a:ea typeface="黑体" pitchFamily="49" charset="-122"/>
              </a:rPr>
              <a:t>。</a:t>
            </a:r>
          </a:p>
        </p:txBody>
      </p:sp>
      <p:sp>
        <p:nvSpPr>
          <p:cNvPr id="5" name="Rectangle 226">
            <a:extLst>
              <a:ext uri="{FF2B5EF4-FFF2-40B4-BE49-F238E27FC236}">
                <a16:creationId xmlns:a16="http://schemas.microsoft.com/office/drawing/2014/main" id="{C05384BB-FC5B-4FF1-A6C2-4D3C0E8005D5}"/>
              </a:ext>
            </a:extLst>
          </p:cNvPr>
          <p:cNvSpPr>
            <a:spLocks noChangeArrowheads="1"/>
          </p:cNvSpPr>
          <p:nvPr/>
        </p:nvSpPr>
        <p:spPr bwMode="auto">
          <a:xfrm>
            <a:off x="107949" y="214290"/>
            <a:ext cx="8963025" cy="680169"/>
          </a:xfrm>
          <a:prstGeom prst="rect">
            <a:avLst/>
          </a:prstGeom>
          <a:gradFill>
            <a:gsLst>
              <a:gs pos="0">
                <a:schemeClr val="accent1">
                  <a:lumMod val="5000"/>
                  <a:lumOff val="95000"/>
                </a:schemeClr>
              </a:gs>
              <a:gs pos="74000">
                <a:srgbClr val="99CCFF"/>
              </a:gs>
              <a:gs pos="0">
                <a:srgbClr val="99CCFF"/>
              </a:gs>
              <a:gs pos="59000">
                <a:schemeClr val="bg1"/>
              </a:gs>
            </a:gsLst>
            <a:lin ang="5400000" scaled="1"/>
          </a:gra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3600" dirty="0">
                <a:latin typeface="+mn-lt"/>
                <a:ea typeface="黑体" pitchFamily="49" charset="-122"/>
              </a:rPr>
              <a:t>9.6 </a:t>
            </a:r>
            <a:r>
              <a:rPr lang="zh-CN" altLang="en-US" sz="3600" dirty="0">
                <a:latin typeface="+mn-lt"/>
                <a:ea typeface="黑体" pitchFamily="49" charset="-122"/>
              </a:rPr>
              <a:t>希尔排序</a:t>
            </a: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3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89"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6">
            <a:extLst>
              <a:ext uri="{FF2B5EF4-FFF2-40B4-BE49-F238E27FC236}">
                <a16:creationId xmlns:a16="http://schemas.microsoft.com/office/drawing/2014/main" id="{42A65FA0-4950-4D34-A611-2D7E2F5D1445}"/>
              </a:ext>
            </a:extLst>
          </p:cNvPr>
          <p:cNvSpPr>
            <a:spLocks noChangeArrowheads="1"/>
          </p:cNvSpPr>
          <p:nvPr/>
        </p:nvSpPr>
        <p:spPr bwMode="auto">
          <a:xfrm>
            <a:off x="327025" y="381000"/>
            <a:ext cx="69373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zh-CN" altLang="en-US" sz="2400">
                <a:solidFill>
                  <a:srgbClr val="FF0000"/>
                </a:solidFill>
                <a:latin typeface="+mn-lt"/>
                <a:ea typeface="黑体" pitchFamily="49" charset="-122"/>
              </a:rPr>
              <a:t>例如：</a:t>
            </a:r>
            <a:r>
              <a:rPr lang="zh-CN" altLang="en-US" sz="2400" b="0">
                <a:latin typeface="+mn-lt"/>
                <a:ea typeface="黑体" pitchFamily="49" charset="-122"/>
              </a:rPr>
              <a:t>    </a:t>
            </a:r>
            <a:endParaRPr lang="zh-CN" altLang="en-US" sz="2400">
              <a:latin typeface="+mn-lt"/>
              <a:ea typeface="黑体" pitchFamily="49" charset="-122"/>
            </a:endParaRPr>
          </a:p>
        </p:txBody>
      </p:sp>
      <p:graphicFrame>
        <p:nvGraphicFramePr>
          <p:cNvPr id="8" name="表格 7"/>
          <p:cNvGraphicFramePr>
            <a:graphicFrameLocks noGrp="1"/>
          </p:cNvGraphicFramePr>
          <p:nvPr/>
        </p:nvGraphicFramePr>
        <p:xfrm>
          <a:off x="857224" y="928670"/>
          <a:ext cx="6215099" cy="741680"/>
        </p:xfrm>
        <a:graphic>
          <a:graphicData uri="http://schemas.openxmlformats.org/drawingml/2006/table">
            <a:tbl>
              <a:tblPr firstRow="1" bandRow="1">
                <a:tableStyleId>{5940675A-B579-460E-94D1-54222C63F5DA}</a:tableStyleId>
              </a:tblPr>
              <a:tblGrid>
                <a:gridCol w="565009">
                  <a:extLst>
                    <a:ext uri="{9D8B030D-6E8A-4147-A177-3AD203B41FA5}">
                      <a16:colId xmlns:a16="http://schemas.microsoft.com/office/drawing/2014/main" val="20000"/>
                    </a:ext>
                  </a:extLst>
                </a:gridCol>
                <a:gridCol w="565009">
                  <a:extLst>
                    <a:ext uri="{9D8B030D-6E8A-4147-A177-3AD203B41FA5}">
                      <a16:colId xmlns:a16="http://schemas.microsoft.com/office/drawing/2014/main" val="20001"/>
                    </a:ext>
                  </a:extLst>
                </a:gridCol>
                <a:gridCol w="565009">
                  <a:extLst>
                    <a:ext uri="{9D8B030D-6E8A-4147-A177-3AD203B41FA5}">
                      <a16:colId xmlns:a16="http://schemas.microsoft.com/office/drawing/2014/main" val="20002"/>
                    </a:ext>
                  </a:extLst>
                </a:gridCol>
                <a:gridCol w="565009">
                  <a:extLst>
                    <a:ext uri="{9D8B030D-6E8A-4147-A177-3AD203B41FA5}">
                      <a16:colId xmlns:a16="http://schemas.microsoft.com/office/drawing/2014/main" val="20003"/>
                    </a:ext>
                  </a:extLst>
                </a:gridCol>
                <a:gridCol w="565009">
                  <a:extLst>
                    <a:ext uri="{9D8B030D-6E8A-4147-A177-3AD203B41FA5}">
                      <a16:colId xmlns:a16="http://schemas.microsoft.com/office/drawing/2014/main" val="20004"/>
                    </a:ext>
                  </a:extLst>
                </a:gridCol>
                <a:gridCol w="565009">
                  <a:extLst>
                    <a:ext uri="{9D8B030D-6E8A-4147-A177-3AD203B41FA5}">
                      <a16:colId xmlns:a16="http://schemas.microsoft.com/office/drawing/2014/main" val="20005"/>
                    </a:ext>
                  </a:extLst>
                </a:gridCol>
                <a:gridCol w="565009">
                  <a:extLst>
                    <a:ext uri="{9D8B030D-6E8A-4147-A177-3AD203B41FA5}">
                      <a16:colId xmlns:a16="http://schemas.microsoft.com/office/drawing/2014/main" val="20006"/>
                    </a:ext>
                  </a:extLst>
                </a:gridCol>
                <a:gridCol w="565009">
                  <a:extLst>
                    <a:ext uri="{9D8B030D-6E8A-4147-A177-3AD203B41FA5}">
                      <a16:colId xmlns:a16="http://schemas.microsoft.com/office/drawing/2014/main" val="20007"/>
                    </a:ext>
                  </a:extLst>
                </a:gridCol>
                <a:gridCol w="565009">
                  <a:extLst>
                    <a:ext uri="{9D8B030D-6E8A-4147-A177-3AD203B41FA5}">
                      <a16:colId xmlns:a16="http://schemas.microsoft.com/office/drawing/2014/main" val="20008"/>
                    </a:ext>
                  </a:extLst>
                </a:gridCol>
                <a:gridCol w="565009">
                  <a:extLst>
                    <a:ext uri="{9D8B030D-6E8A-4147-A177-3AD203B41FA5}">
                      <a16:colId xmlns:a16="http://schemas.microsoft.com/office/drawing/2014/main" val="20009"/>
                    </a:ext>
                  </a:extLst>
                </a:gridCol>
                <a:gridCol w="565009">
                  <a:extLst>
                    <a:ext uri="{9D8B030D-6E8A-4147-A177-3AD203B41FA5}">
                      <a16:colId xmlns:a16="http://schemas.microsoft.com/office/drawing/2014/main" val="20010"/>
                    </a:ext>
                  </a:extLst>
                </a:gridCol>
              </a:tblGrid>
              <a:tr h="370840">
                <a:tc>
                  <a:txBody>
                    <a:bodyPr/>
                    <a:lstStyle/>
                    <a:p>
                      <a:pPr algn="ctr"/>
                      <a:r>
                        <a:rPr lang="en-US" altLang="zh-CN" b="1" dirty="0"/>
                        <a:t>1</a:t>
                      </a:r>
                      <a:endParaRPr lang="zh-CN" altLang="en-US" b="1"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b="1" dirty="0"/>
                        <a:t>2</a:t>
                      </a:r>
                      <a:endParaRPr lang="zh-CN" altLang="en-US" b="1"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b="1" dirty="0"/>
                        <a:t>3</a:t>
                      </a:r>
                      <a:endParaRPr lang="zh-CN" altLang="en-US" b="1"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b="1" dirty="0"/>
                        <a:t>4</a:t>
                      </a:r>
                      <a:endParaRPr lang="zh-CN" altLang="en-US" b="1"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b="1" dirty="0"/>
                        <a:t>5</a:t>
                      </a:r>
                      <a:endParaRPr lang="zh-CN" altLang="en-US" b="1"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b="1" dirty="0"/>
                        <a:t>6</a:t>
                      </a:r>
                      <a:endParaRPr lang="zh-CN" altLang="en-US" b="1"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b="1" dirty="0"/>
                        <a:t>7</a:t>
                      </a:r>
                      <a:endParaRPr lang="zh-CN" altLang="en-US" b="1"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b="1" dirty="0"/>
                        <a:t>8</a:t>
                      </a:r>
                      <a:endParaRPr lang="zh-CN" altLang="en-US" b="1"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b="1" dirty="0"/>
                        <a:t>9</a:t>
                      </a:r>
                      <a:endParaRPr lang="zh-CN" altLang="en-US" b="1"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b="1" dirty="0"/>
                        <a:t>10</a:t>
                      </a:r>
                      <a:endParaRPr lang="zh-CN" altLang="en-US" b="1"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b="1" dirty="0"/>
                        <a:t>11</a:t>
                      </a:r>
                      <a:endParaRPr lang="zh-CN" altLang="en-US" b="1"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pPr algn="ctr"/>
                      <a:r>
                        <a:rPr lang="en-US" altLang="zh-CN" b="1" dirty="0"/>
                        <a:t>16</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t>25</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t>12</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t>30</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t>47</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t>11</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t>23</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t>36</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t>9</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t>18</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t>31</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9" name="TextBox 8"/>
          <p:cNvSpPr txBox="1"/>
          <p:nvPr/>
        </p:nvSpPr>
        <p:spPr>
          <a:xfrm>
            <a:off x="857224" y="1785926"/>
            <a:ext cx="4087979" cy="461665"/>
          </a:xfrm>
          <a:prstGeom prst="rect">
            <a:avLst/>
          </a:prstGeom>
          <a:noFill/>
        </p:spPr>
        <p:txBody>
          <a:bodyPr wrap="none" rtlCol="0">
            <a:spAutoFit/>
          </a:bodyPr>
          <a:lstStyle/>
          <a:p>
            <a:r>
              <a:rPr lang="zh-CN" altLang="en-US" dirty="0"/>
              <a:t>第一趟希尔排序，设增量</a:t>
            </a:r>
            <a:r>
              <a:rPr lang="en-US" altLang="zh-CN" dirty="0"/>
              <a:t>d=5</a:t>
            </a:r>
            <a:endParaRPr lang="zh-CN" altLang="en-US" dirty="0"/>
          </a:p>
        </p:txBody>
      </p:sp>
      <p:graphicFrame>
        <p:nvGraphicFramePr>
          <p:cNvPr id="10" name="表格 9"/>
          <p:cNvGraphicFramePr>
            <a:graphicFrameLocks noGrp="1"/>
          </p:cNvGraphicFramePr>
          <p:nvPr/>
        </p:nvGraphicFramePr>
        <p:xfrm>
          <a:off x="857224" y="2214554"/>
          <a:ext cx="6215099" cy="370840"/>
        </p:xfrm>
        <a:graphic>
          <a:graphicData uri="http://schemas.openxmlformats.org/drawingml/2006/table">
            <a:tbl>
              <a:tblPr firstRow="1" bandRow="1">
                <a:tableStyleId>{5940675A-B579-460E-94D1-54222C63F5DA}</a:tableStyleId>
              </a:tblPr>
              <a:tblGrid>
                <a:gridCol w="565009">
                  <a:extLst>
                    <a:ext uri="{9D8B030D-6E8A-4147-A177-3AD203B41FA5}">
                      <a16:colId xmlns:a16="http://schemas.microsoft.com/office/drawing/2014/main" val="20000"/>
                    </a:ext>
                  </a:extLst>
                </a:gridCol>
                <a:gridCol w="565009">
                  <a:extLst>
                    <a:ext uri="{9D8B030D-6E8A-4147-A177-3AD203B41FA5}">
                      <a16:colId xmlns:a16="http://schemas.microsoft.com/office/drawing/2014/main" val="20001"/>
                    </a:ext>
                  </a:extLst>
                </a:gridCol>
                <a:gridCol w="565009">
                  <a:extLst>
                    <a:ext uri="{9D8B030D-6E8A-4147-A177-3AD203B41FA5}">
                      <a16:colId xmlns:a16="http://schemas.microsoft.com/office/drawing/2014/main" val="20002"/>
                    </a:ext>
                  </a:extLst>
                </a:gridCol>
                <a:gridCol w="565009">
                  <a:extLst>
                    <a:ext uri="{9D8B030D-6E8A-4147-A177-3AD203B41FA5}">
                      <a16:colId xmlns:a16="http://schemas.microsoft.com/office/drawing/2014/main" val="20003"/>
                    </a:ext>
                  </a:extLst>
                </a:gridCol>
                <a:gridCol w="565009">
                  <a:extLst>
                    <a:ext uri="{9D8B030D-6E8A-4147-A177-3AD203B41FA5}">
                      <a16:colId xmlns:a16="http://schemas.microsoft.com/office/drawing/2014/main" val="20004"/>
                    </a:ext>
                  </a:extLst>
                </a:gridCol>
                <a:gridCol w="565009">
                  <a:extLst>
                    <a:ext uri="{9D8B030D-6E8A-4147-A177-3AD203B41FA5}">
                      <a16:colId xmlns:a16="http://schemas.microsoft.com/office/drawing/2014/main" val="20005"/>
                    </a:ext>
                  </a:extLst>
                </a:gridCol>
                <a:gridCol w="565009">
                  <a:extLst>
                    <a:ext uri="{9D8B030D-6E8A-4147-A177-3AD203B41FA5}">
                      <a16:colId xmlns:a16="http://schemas.microsoft.com/office/drawing/2014/main" val="20006"/>
                    </a:ext>
                  </a:extLst>
                </a:gridCol>
                <a:gridCol w="565009">
                  <a:extLst>
                    <a:ext uri="{9D8B030D-6E8A-4147-A177-3AD203B41FA5}">
                      <a16:colId xmlns:a16="http://schemas.microsoft.com/office/drawing/2014/main" val="20007"/>
                    </a:ext>
                  </a:extLst>
                </a:gridCol>
                <a:gridCol w="565009">
                  <a:extLst>
                    <a:ext uri="{9D8B030D-6E8A-4147-A177-3AD203B41FA5}">
                      <a16:colId xmlns:a16="http://schemas.microsoft.com/office/drawing/2014/main" val="20008"/>
                    </a:ext>
                  </a:extLst>
                </a:gridCol>
                <a:gridCol w="565009">
                  <a:extLst>
                    <a:ext uri="{9D8B030D-6E8A-4147-A177-3AD203B41FA5}">
                      <a16:colId xmlns:a16="http://schemas.microsoft.com/office/drawing/2014/main" val="20009"/>
                    </a:ext>
                  </a:extLst>
                </a:gridCol>
                <a:gridCol w="565009">
                  <a:extLst>
                    <a:ext uri="{9D8B030D-6E8A-4147-A177-3AD203B41FA5}">
                      <a16:colId xmlns:a16="http://schemas.microsoft.com/office/drawing/2014/main" val="20010"/>
                    </a:ext>
                  </a:extLst>
                </a:gridCol>
              </a:tblGrid>
              <a:tr h="370840">
                <a:tc>
                  <a:txBody>
                    <a:bodyPr/>
                    <a:lstStyle/>
                    <a:p>
                      <a:pPr algn="ctr"/>
                      <a:r>
                        <a:rPr lang="en-US" altLang="zh-CN" b="1" dirty="0"/>
                        <a:t>16</a:t>
                      </a:r>
                      <a:endParaRPr lang="zh-CN" altLang="en-US"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b="1" dirty="0"/>
                        <a:t>11</a:t>
                      </a:r>
                      <a:endParaRPr lang="zh-CN" altLang="en-US"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b="1" dirty="0"/>
                        <a:t>31</a:t>
                      </a:r>
                      <a:endParaRPr lang="zh-CN" altLang="en-US"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11" name="表格 10"/>
          <p:cNvGraphicFramePr>
            <a:graphicFrameLocks noGrp="1"/>
          </p:cNvGraphicFramePr>
          <p:nvPr/>
        </p:nvGraphicFramePr>
        <p:xfrm>
          <a:off x="857231" y="2643182"/>
          <a:ext cx="6215099" cy="370840"/>
        </p:xfrm>
        <a:graphic>
          <a:graphicData uri="http://schemas.openxmlformats.org/drawingml/2006/table">
            <a:tbl>
              <a:tblPr firstRow="1" bandRow="1">
                <a:tableStyleId>{5940675A-B579-460E-94D1-54222C63F5DA}</a:tableStyleId>
              </a:tblPr>
              <a:tblGrid>
                <a:gridCol w="565009">
                  <a:extLst>
                    <a:ext uri="{9D8B030D-6E8A-4147-A177-3AD203B41FA5}">
                      <a16:colId xmlns:a16="http://schemas.microsoft.com/office/drawing/2014/main" val="20000"/>
                    </a:ext>
                  </a:extLst>
                </a:gridCol>
                <a:gridCol w="565009">
                  <a:extLst>
                    <a:ext uri="{9D8B030D-6E8A-4147-A177-3AD203B41FA5}">
                      <a16:colId xmlns:a16="http://schemas.microsoft.com/office/drawing/2014/main" val="20001"/>
                    </a:ext>
                  </a:extLst>
                </a:gridCol>
                <a:gridCol w="565009">
                  <a:extLst>
                    <a:ext uri="{9D8B030D-6E8A-4147-A177-3AD203B41FA5}">
                      <a16:colId xmlns:a16="http://schemas.microsoft.com/office/drawing/2014/main" val="20002"/>
                    </a:ext>
                  </a:extLst>
                </a:gridCol>
                <a:gridCol w="565009">
                  <a:extLst>
                    <a:ext uri="{9D8B030D-6E8A-4147-A177-3AD203B41FA5}">
                      <a16:colId xmlns:a16="http://schemas.microsoft.com/office/drawing/2014/main" val="20003"/>
                    </a:ext>
                  </a:extLst>
                </a:gridCol>
                <a:gridCol w="565009">
                  <a:extLst>
                    <a:ext uri="{9D8B030D-6E8A-4147-A177-3AD203B41FA5}">
                      <a16:colId xmlns:a16="http://schemas.microsoft.com/office/drawing/2014/main" val="20004"/>
                    </a:ext>
                  </a:extLst>
                </a:gridCol>
                <a:gridCol w="565009">
                  <a:extLst>
                    <a:ext uri="{9D8B030D-6E8A-4147-A177-3AD203B41FA5}">
                      <a16:colId xmlns:a16="http://schemas.microsoft.com/office/drawing/2014/main" val="20005"/>
                    </a:ext>
                  </a:extLst>
                </a:gridCol>
                <a:gridCol w="565009">
                  <a:extLst>
                    <a:ext uri="{9D8B030D-6E8A-4147-A177-3AD203B41FA5}">
                      <a16:colId xmlns:a16="http://schemas.microsoft.com/office/drawing/2014/main" val="20006"/>
                    </a:ext>
                  </a:extLst>
                </a:gridCol>
                <a:gridCol w="565009">
                  <a:extLst>
                    <a:ext uri="{9D8B030D-6E8A-4147-A177-3AD203B41FA5}">
                      <a16:colId xmlns:a16="http://schemas.microsoft.com/office/drawing/2014/main" val="20007"/>
                    </a:ext>
                  </a:extLst>
                </a:gridCol>
                <a:gridCol w="565009">
                  <a:extLst>
                    <a:ext uri="{9D8B030D-6E8A-4147-A177-3AD203B41FA5}">
                      <a16:colId xmlns:a16="http://schemas.microsoft.com/office/drawing/2014/main" val="20008"/>
                    </a:ext>
                  </a:extLst>
                </a:gridCol>
                <a:gridCol w="565009">
                  <a:extLst>
                    <a:ext uri="{9D8B030D-6E8A-4147-A177-3AD203B41FA5}">
                      <a16:colId xmlns:a16="http://schemas.microsoft.com/office/drawing/2014/main" val="20009"/>
                    </a:ext>
                  </a:extLst>
                </a:gridCol>
                <a:gridCol w="565009">
                  <a:extLst>
                    <a:ext uri="{9D8B030D-6E8A-4147-A177-3AD203B41FA5}">
                      <a16:colId xmlns:a16="http://schemas.microsoft.com/office/drawing/2014/main" val="20010"/>
                    </a:ext>
                  </a:extLst>
                </a:gridCol>
              </a:tblGrid>
              <a:tr h="370840">
                <a:tc>
                  <a:txBody>
                    <a:bodyPr/>
                    <a:lstStyle/>
                    <a:p>
                      <a:pPr algn="ctr"/>
                      <a:endParaRPr lang="zh-CN" altLang="en-US"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b="1" dirty="0">
                          <a:solidFill>
                            <a:srgbClr val="008000"/>
                          </a:solidFill>
                        </a:rPr>
                        <a:t>25</a:t>
                      </a:r>
                      <a:endParaRPr lang="zh-CN" altLang="en-US" b="1" dirty="0">
                        <a:solidFill>
                          <a:srgbClr val="008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b="1" dirty="0">
                        <a:solidFill>
                          <a:srgbClr val="008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b="1" dirty="0">
                        <a:solidFill>
                          <a:srgbClr val="008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b="1" dirty="0">
                        <a:solidFill>
                          <a:srgbClr val="008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b="1" dirty="0">
                        <a:solidFill>
                          <a:srgbClr val="008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b="1" dirty="0">
                          <a:solidFill>
                            <a:srgbClr val="008000"/>
                          </a:solidFill>
                        </a:rPr>
                        <a:t>23</a:t>
                      </a:r>
                      <a:endParaRPr lang="zh-CN" altLang="en-US" b="1" dirty="0">
                        <a:solidFill>
                          <a:srgbClr val="008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12" name="表格 11"/>
          <p:cNvGraphicFramePr>
            <a:graphicFrameLocks noGrp="1"/>
          </p:cNvGraphicFramePr>
          <p:nvPr/>
        </p:nvGraphicFramePr>
        <p:xfrm>
          <a:off x="857231" y="3000372"/>
          <a:ext cx="6215099" cy="370840"/>
        </p:xfrm>
        <a:graphic>
          <a:graphicData uri="http://schemas.openxmlformats.org/drawingml/2006/table">
            <a:tbl>
              <a:tblPr firstRow="1" bandRow="1">
                <a:tableStyleId>{5940675A-B579-460E-94D1-54222C63F5DA}</a:tableStyleId>
              </a:tblPr>
              <a:tblGrid>
                <a:gridCol w="565009">
                  <a:extLst>
                    <a:ext uri="{9D8B030D-6E8A-4147-A177-3AD203B41FA5}">
                      <a16:colId xmlns:a16="http://schemas.microsoft.com/office/drawing/2014/main" val="20000"/>
                    </a:ext>
                  </a:extLst>
                </a:gridCol>
                <a:gridCol w="565009">
                  <a:extLst>
                    <a:ext uri="{9D8B030D-6E8A-4147-A177-3AD203B41FA5}">
                      <a16:colId xmlns:a16="http://schemas.microsoft.com/office/drawing/2014/main" val="20001"/>
                    </a:ext>
                  </a:extLst>
                </a:gridCol>
                <a:gridCol w="565009">
                  <a:extLst>
                    <a:ext uri="{9D8B030D-6E8A-4147-A177-3AD203B41FA5}">
                      <a16:colId xmlns:a16="http://schemas.microsoft.com/office/drawing/2014/main" val="20002"/>
                    </a:ext>
                  </a:extLst>
                </a:gridCol>
                <a:gridCol w="565009">
                  <a:extLst>
                    <a:ext uri="{9D8B030D-6E8A-4147-A177-3AD203B41FA5}">
                      <a16:colId xmlns:a16="http://schemas.microsoft.com/office/drawing/2014/main" val="20003"/>
                    </a:ext>
                  </a:extLst>
                </a:gridCol>
                <a:gridCol w="565009">
                  <a:extLst>
                    <a:ext uri="{9D8B030D-6E8A-4147-A177-3AD203B41FA5}">
                      <a16:colId xmlns:a16="http://schemas.microsoft.com/office/drawing/2014/main" val="20004"/>
                    </a:ext>
                  </a:extLst>
                </a:gridCol>
                <a:gridCol w="565009">
                  <a:extLst>
                    <a:ext uri="{9D8B030D-6E8A-4147-A177-3AD203B41FA5}">
                      <a16:colId xmlns:a16="http://schemas.microsoft.com/office/drawing/2014/main" val="20005"/>
                    </a:ext>
                  </a:extLst>
                </a:gridCol>
                <a:gridCol w="565009">
                  <a:extLst>
                    <a:ext uri="{9D8B030D-6E8A-4147-A177-3AD203B41FA5}">
                      <a16:colId xmlns:a16="http://schemas.microsoft.com/office/drawing/2014/main" val="20006"/>
                    </a:ext>
                  </a:extLst>
                </a:gridCol>
                <a:gridCol w="565009">
                  <a:extLst>
                    <a:ext uri="{9D8B030D-6E8A-4147-A177-3AD203B41FA5}">
                      <a16:colId xmlns:a16="http://schemas.microsoft.com/office/drawing/2014/main" val="20007"/>
                    </a:ext>
                  </a:extLst>
                </a:gridCol>
                <a:gridCol w="565009">
                  <a:extLst>
                    <a:ext uri="{9D8B030D-6E8A-4147-A177-3AD203B41FA5}">
                      <a16:colId xmlns:a16="http://schemas.microsoft.com/office/drawing/2014/main" val="20008"/>
                    </a:ext>
                  </a:extLst>
                </a:gridCol>
                <a:gridCol w="565009">
                  <a:extLst>
                    <a:ext uri="{9D8B030D-6E8A-4147-A177-3AD203B41FA5}">
                      <a16:colId xmlns:a16="http://schemas.microsoft.com/office/drawing/2014/main" val="20009"/>
                    </a:ext>
                  </a:extLst>
                </a:gridCol>
                <a:gridCol w="565009">
                  <a:extLst>
                    <a:ext uri="{9D8B030D-6E8A-4147-A177-3AD203B41FA5}">
                      <a16:colId xmlns:a16="http://schemas.microsoft.com/office/drawing/2014/main" val="20010"/>
                    </a:ext>
                  </a:extLst>
                </a:gridCol>
              </a:tblGrid>
              <a:tr h="370840">
                <a:tc>
                  <a:txBody>
                    <a:bodyPr/>
                    <a:lstStyle/>
                    <a:p>
                      <a:pPr algn="ctr"/>
                      <a:endParaRPr lang="zh-CN" altLang="en-US"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b="1" dirty="0">
                          <a:solidFill>
                            <a:srgbClr val="FF00FF"/>
                          </a:solidFill>
                        </a:rPr>
                        <a:t>12</a:t>
                      </a:r>
                      <a:endParaRPr lang="zh-CN" altLang="en-US" b="1" dirty="0">
                        <a:solidFill>
                          <a:srgbClr val="FF00FF"/>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b="1" dirty="0">
                        <a:solidFill>
                          <a:srgbClr val="FF00FF"/>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b="1" dirty="0">
                        <a:solidFill>
                          <a:srgbClr val="FF00FF"/>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b="1" dirty="0">
                        <a:solidFill>
                          <a:srgbClr val="FF00FF"/>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b="1" dirty="0">
                        <a:solidFill>
                          <a:srgbClr val="FF00FF"/>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b="1" dirty="0">
                          <a:solidFill>
                            <a:srgbClr val="FF00FF"/>
                          </a:solidFill>
                        </a:rPr>
                        <a:t>36</a:t>
                      </a:r>
                      <a:endParaRPr lang="zh-CN" altLang="en-US" b="1" dirty="0">
                        <a:solidFill>
                          <a:srgbClr val="FF00FF"/>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b="1" dirty="0">
                        <a:solidFill>
                          <a:srgbClr val="FF00FF"/>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13" name="表格 12"/>
          <p:cNvGraphicFramePr>
            <a:graphicFrameLocks noGrp="1"/>
          </p:cNvGraphicFramePr>
          <p:nvPr/>
        </p:nvGraphicFramePr>
        <p:xfrm>
          <a:off x="857224" y="3429000"/>
          <a:ext cx="6215099" cy="370840"/>
        </p:xfrm>
        <a:graphic>
          <a:graphicData uri="http://schemas.openxmlformats.org/drawingml/2006/table">
            <a:tbl>
              <a:tblPr firstRow="1" bandRow="1">
                <a:tableStyleId>{5940675A-B579-460E-94D1-54222C63F5DA}</a:tableStyleId>
              </a:tblPr>
              <a:tblGrid>
                <a:gridCol w="565009">
                  <a:extLst>
                    <a:ext uri="{9D8B030D-6E8A-4147-A177-3AD203B41FA5}">
                      <a16:colId xmlns:a16="http://schemas.microsoft.com/office/drawing/2014/main" val="20000"/>
                    </a:ext>
                  </a:extLst>
                </a:gridCol>
                <a:gridCol w="565009">
                  <a:extLst>
                    <a:ext uri="{9D8B030D-6E8A-4147-A177-3AD203B41FA5}">
                      <a16:colId xmlns:a16="http://schemas.microsoft.com/office/drawing/2014/main" val="20001"/>
                    </a:ext>
                  </a:extLst>
                </a:gridCol>
                <a:gridCol w="565009">
                  <a:extLst>
                    <a:ext uri="{9D8B030D-6E8A-4147-A177-3AD203B41FA5}">
                      <a16:colId xmlns:a16="http://schemas.microsoft.com/office/drawing/2014/main" val="20002"/>
                    </a:ext>
                  </a:extLst>
                </a:gridCol>
                <a:gridCol w="565009">
                  <a:extLst>
                    <a:ext uri="{9D8B030D-6E8A-4147-A177-3AD203B41FA5}">
                      <a16:colId xmlns:a16="http://schemas.microsoft.com/office/drawing/2014/main" val="20003"/>
                    </a:ext>
                  </a:extLst>
                </a:gridCol>
                <a:gridCol w="565009">
                  <a:extLst>
                    <a:ext uri="{9D8B030D-6E8A-4147-A177-3AD203B41FA5}">
                      <a16:colId xmlns:a16="http://schemas.microsoft.com/office/drawing/2014/main" val="20004"/>
                    </a:ext>
                  </a:extLst>
                </a:gridCol>
                <a:gridCol w="565009">
                  <a:extLst>
                    <a:ext uri="{9D8B030D-6E8A-4147-A177-3AD203B41FA5}">
                      <a16:colId xmlns:a16="http://schemas.microsoft.com/office/drawing/2014/main" val="20005"/>
                    </a:ext>
                  </a:extLst>
                </a:gridCol>
                <a:gridCol w="565009">
                  <a:extLst>
                    <a:ext uri="{9D8B030D-6E8A-4147-A177-3AD203B41FA5}">
                      <a16:colId xmlns:a16="http://schemas.microsoft.com/office/drawing/2014/main" val="20006"/>
                    </a:ext>
                  </a:extLst>
                </a:gridCol>
                <a:gridCol w="565009">
                  <a:extLst>
                    <a:ext uri="{9D8B030D-6E8A-4147-A177-3AD203B41FA5}">
                      <a16:colId xmlns:a16="http://schemas.microsoft.com/office/drawing/2014/main" val="20007"/>
                    </a:ext>
                  </a:extLst>
                </a:gridCol>
                <a:gridCol w="565009">
                  <a:extLst>
                    <a:ext uri="{9D8B030D-6E8A-4147-A177-3AD203B41FA5}">
                      <a16:colId xmlns:a16="http://schemas.microsoft.com/office/drawing/2014/main" val="20008"/>
                    </a:ext>
                  </a:extLst>
                </a:gridCol>
                <a:gridCol w="565009">
                  <a:extLst>
                    <a:ext uri="{9D8B030D-6E8A-4147-A177-3AD203B41FA5}">
                      <a16:colId xmlns:a16="http://schemas.microsoft.com/office/drawing/2014/main" val="20009"/>
                    </a:ext>
                  </a:extLst>
                </a:gridCol>
                <a:gridCol w="565009">
                  <a:extLst>
                    <a:ext uri="{9D8B030D-6E8A-4147-A177-3AD203B41FA5}">
                      <a16:colId xmlns:a16="http://schemas.microsoft.com/office/drawing/2014/main" val="20010"/>
                    </a:ext>
                  </a:extLst>
                </a:gridCol>
              </a:tblGrid>
              <a:tr h="370840">
                <a:tc>
                  <a:txBody>
                    <a:bodyPr/>
                    <a:lstStyle/>
                    <a:p>
                      <a:pPr algn="ctr"/>
                      <a:endParaRPr lang="zh-CN" altLang="en-US"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b="1" dirty="0">
                          <a:solidFill>
                            <a:srgbClr val="0033CC"/>
                          </a:solidFill>
                        </a:rPr>
                        <a:t>30</a:t>
                      </a:r>
                      <a:endParaRPr lang="zh-CN" altLang="en-US" b="1" dirty="0">
                        <a:solidFill>
                          <a:srgbClr val="0033CC"/>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b="1" dirty="0">
                        <a:solidFill>
                          <a:srgbClr val="0033CC"/>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b="1" dirty="0">
                        <a:solidFill>
                          <a:srgbClr val="0033CC"/>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b="1" dirty="0">
                        <a:solidFill>
                          <a:srgbClr val="0033CC"/>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b="1" dirty="0">
                        <a:solidFill>
                          <a:srgbClr val="0033CC"/>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b="1" dirty="0">
                          <a:solidFill>
                            <a:srgbClr val="0033CC"/>
                          </a:solidFill>
                        </a:rPr>
                        <a:t>9</a:t>
                      </a:r>
                      <a:endParaRPr lang="zh-CN" altLang="en-US" b="1" dirty="0">
                        <a:solidFill>
                          <a:srgbClr val="0033CC"/>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14" name="表格 13"/>
          <p:cNvGraphicFramePr>
            <a:graphicFrameLocks noGrp="1"/>
          </p:cNvGraphicFramePr>
          <p:nvPr/>
        </p:nvGraphicFramePr>
        <p:xfrm>
          <a:off x="857224" y="3843978"/>
          <a:ext cx="6215099" cy="370840"/>
        </p:xfrm>
        <a:graphic>
          <a:graphicData uri="http://schemas.openxmlformats.org/drawingml/2006/table">
            <a:tbl>
              <a:tblPr firstRow="1" bandRow="1">
                <a:tableStyleId>{5940675A-B579-460E-94D1-54222C63F5DA}</a:tableStyleId>
              </a:tblPr>
              <a:tblGrid>
                <a:gridCol w="565009">
                  <a:extLst>
                    <a:ext uri="{9D8B030D-6E8A-4147-A177-3AD203B41FA5}">
                      <a16:colId xmlns:a16="http://schemas.microsoft.com/office/drawing/2014/main" val="20000"/>
                    </a:ext>
                  </a:extLst>
                </a:gridCol>
                <a:gridCol w="565009">
                  <a:extLst>
                    <a:ext uri="{9D8B030D-6E8A-4147-A177-3AD203B41FA5}">
                      <a16:colId xmlns:a16="http://schemas.microsoft.com/office/drawing/2014/main" val="20001"/>
                    </a:ext>
                  </a:extLst>
                </a:gridCol>
                <a:gridCol w="565009">
                  <a:extLst>
                    <a:ext uri="{9D8B030D-6E8A-4147-A177-3AD203B41FA5}">
                      <a16:colId xmlns:a16="http://schemas.microsoft.com/office/drawing/2014/main" val="20002"/>
                    </a:ext>
                  </a:extLst>
                </a:gridCol>
                <a:gridCol w="565009">
                  <a:extLst>
                    <a:ext uri="{9D8B030D-6E8A-4147-A177-3AD203B41FA5}">
                      <a16:colId xmlns:a16="http://schemas.microsoft.com/office/drawing/2014/main" val="20003"/>
                    </a:ext>
                  </a:extLst>
                </a:gridCol>
                <a:gridCol w="565009">
                  <a:extLst>
                    <a:ext uri="{9D8B030D-6E8A-4147-A177-3AD203B41FA5}">
                      <a16:colId xmlns:a16="http://schemas.microsoft.com/office/drawing/2014/main" val="20004"/>
                    </a:ext>
                  </a:extLst>
                </a:gridCol>
                <a:gridCol w="565009">
                  <a:extLst>
                    <a:ext uri="{9D8B030D-6E8A-4147-A177-3AD203B41FA5}">
                      <a16:colId xmlns:a16="http://schemas.microsoft.com/office/drawing/2014/main" val="20005"/>
                    </a:ext>
                  </a:extLst>
                </a:gridCol>
                <a:gridCol w="565009">
                  <a:extLst>
                    <a:ext uri="{9D8B030D-6E8A-4147-A177-3AD203B41FA5}">
                      <a16:colId xmlns:a16="http://schemas.microsoft.com/office/drawing/2014/main" val="20006"/>
                    </a:ext>
                  </a:extLst>
                </a:gridCol>
                <a:gridCol w="565009">
                  <a:extLst>
                    <a:ext uri="{9D8B030D-6E8A-4147-A177-3AD203B41FA5}">
                      <a16:colId xmlns:a16="http://schemas.microsoft.com/office/drawing/2014/main" val="20007"/>
                    </a:ext>
                  </a:extLst>
                </a:gridCol>
                <a:gridCol w="565009">
                  <a:extLst>
                    <a:ext uri="{9D8B030D-6E8A-4147-A177-3AD203B41FA5}">
                      <a16:colId xmlns:a16="http://schemas.microsoft.com/office/drawing/2014/main" val="20008"/>
                    </a:ext>
                  </a:extLst>
                </a:gridCol>
                <a:gridCol w="565009">
                  <a:extLst>
                    <a:ext uri="{9D8B030D-6E8A-4147-A177-3AD203B41FA5}">
                      <a16:colId xmlns:a16="http://schemas.microsoft.com/office/drawing/2014/main" val="20009"/>
                    </a:ext>
                  </a:extLst>
                </a:gridCol>
                <a:gridCol w="565009">
                  <a:extLst>
                    <a:ext uri="{9D8B030D-6E8A-4147-A177-3AD203B41FA5}">
                      <a16:colId xmlns:a16="http://schemas.microsoft.com/office/drawing/2014/main" val="20010"/>
                    </a:ext>
                  </a:extLst>
                </a:gridCol>
              </a:tblGrid>
              <a:tr h="370840">
                <a:tc>
                  <a:txBody>
                    <a:bodyPr/>
                    <a:lstStyle/>
                    <a:p>
                      <a:pPr algn="ctr"/>
                      <a:endParaRPr lang="zh-CN" altLang="en-US"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b="1" dirty="0">
                          <a:solidFill>
                            <a:srgbClr val="CC3300"/>
                          </a:solidFill>
                        </a:rPr>
                        <a:t>47</a:t>
                      </a:r>
                      <a:endParaRPr lang="zh-CN" altLang="en-US" b="1" dirty="0">
                        <a:solidFill>
                          <a:srgbClr val="CC33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b="1" dirty="0">
                        <a:solidFill>
                          <a:srgbClr val="CC33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b="1" dirty="0">
                        <a:solidFill>
                          <a:srgbClr val="CC33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b="1" dirty="0">
                        <a:solidFill>
                          <a:srgbClr val="CC33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b="1" dirty="0">
                        <a:solidFill>
                          <a:srgbClr val="CC33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b="1" dirty="0">
                          <a:solidFill>
                            <a:srgbClr val="CC3300"/>
                          </a:solidFill>
                        </a:rPr>
                        <a:t>18</a:t>
                      </a:r>
                      <a:endParaRPr lang="zh-CN" altLang="en-US" b="1" dirty="0">
                        <a:solidFill>
                          <a:srgbClr val="CC33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15" name="表格 14"/>
          <p:cNvGraphicFramePr>
            <a:graphicFrameLocks noGrp="1"/>
          </p:cNvGraphicFramePr>
          <p:nvPr/>
        </p:nvGraphicFramePr>
        <p:xfrm>
          <a:off x="857224" y="4929198"/>
          <a:ext cx="6215099" cy="370840"/>
        </p:xfrm>
        <a:graphic>
          <a:graphicData uri="http://schemas.openxmlformats.org/drawingml/2006/table">
            <a:tbl>
              <a:tblPr firstRow="1" bandRow="1">
                <a:tableStyleId>{5940675A-B579-460E-94D1-54222C63F5DA}</a:tableStyleId>
              </a:tblPr>
              <a:tblGrid>
                <a:gridCol w="565009">
                  <a:extLst>
                    <a:ext uri="{9D8B030D-6E8A-4147-A177-3AD203B41FA5}">
                      <a16:colId xmlns:a16="http://schemas.microsoft.com/office/drawing/2014/main" val="20000"/>
                    </a:ext>
                  </a:extLst>
                </a:gridCol>
                <a:gridCol w="565009">
                  <a:extLst>
                    <a:ext uri="{9D8B030D-6E8A-4147-A177-3AD203B41FA5}">
                      <a16:colId xmlns:a16="http://schemas.microsoft.com/office/drawing/2014/main" val="20001"/>
                    </a:ext>
                  </a:extLst>
                </a:gridCol>
                <a:gridCol w="565009">
                  <a:extLst>
                    <a:ext uri="{9D8B030D-6E8A-4147-A177-3AD203B41FA5}">
                      <a16:colId xmlns:a16="http://schemas.microsoft.com/office/drawing/2014/main" val="20002"/>
                    </a:ext>
                  </a:extLst>
                </a:gridCol>
                <a:gridCol w="565009">
                  <a:extLst>
                    <a:ext uri="{9D8B030D-6E8A-4147-A177-3AD203B41FA5}">
                      <a16:colId xmlns:a16="http://schemas.microsoft.com/office/drawing/2014/main" val="20003"/>
                    </a:ext>
                  </a:extLst>
                </a:gridCol>
                <a:gridCol w="565009">
                  <a:extLst>
                    <a:ext uri="{9D8B030D-6E8A-4147-A177-3AD203B41FA5}">
                      <a16:colId xmlns:a16="http://schemas.microsoft.com/office/drawing/2014/main" val="20004"/>
                    </a:ext>
                  </a:extLst>
                </a:gridCol>
                <a:gridCol w="565009">
                  <a:extLst>
                    <a:ext uri="{9D8B030D-6E8A-4147-A177-3AD203B41FA5}">
                      <a16:colId xmlns:a16="http://schemas.microsoft.com/office/drawing/2014/main" val="20005"/>
                    </a:ext>
                  </a:extLst>
                </a:gridCol>
                <a:gridCol w="565009">
                  <a:extLst>
                    <a:ext uri="{9D8B030D-6E8A-4147-A177-3AD203B41FA5}">
                      <a16:colId xmlns:a16="http://schemas.microsoft.com/office/drawing/2014/main" val="20006"/>
                    </a:ext>
                  </a:extLst>
                </a:gridCol>
                <a:gridCol w="565009">
                  <a:extLst>
                    <a:ext uri="{9D8B030D-6E8A-4147-A177-3AD203B41FA5}">
                      <a16:colId xmlns:a16="http://schemas.microsoft.com/office/drawing/2014/main" val="20007"/>
                    </a:ext>
                  </a:extLst>
                </a:gridCol>
                <a:gridCol w="565009">
                  <a:extLst>
                    <a:ext uri="{9D8B030D-6E8A-4147-A177-3AD203B41FA5}">
                      <a16:colId xmlns:a16="http://schemas.microsoft.com/office/drawing/2014/main" val="20008"/>
                    </a:ext>
                  </a:extLst>
                </a:gridCol>
                <a:gridCol w="565009">
                  <a:extLst>
                    <a:ext uri="{9D8B030D-6E8A-4147-A177-3AD203B41FA5}">
                      <a16:colId xmlns:a16="http://schemas.microsoft.com/office/drawing/2014/main" val="20009"/>
                    </a:ext>
                  </a:extLst>
                </a:gridCol>
                <a:gridCol w="565009">
                  <a:extLst>
                    <a:ext uri="{9D8B030D-6E8A-4147-A177-3AD203B41FA5}">
                      <a16:colId xmlns:a16="http://schemas.microsoft.com/office/drawing/2014/main" val="20010"/>
                    </a:ext>
                  </a:extLst>
                </a:gridCol>
              </a:tblGrid>
              <a:tr h="370840">
                <a:tc>
                  <a:txBody>
                    <a:bodyPr/>
                    <a:lstStyle/>
                    <a:p>
                      <a:pPr algn="ctr"/>
                      <a:r>
                        <a:rPr lang="en-US" altLang="zh-CN" b="1" dirty="0"/>
                        <a:t>11</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solidFill>
                            <a:srgbClr val="008000"/>
                          </a:solidFill>
                        </a:rPr>
                        <a:t>23</a:t>
                      </a:r>
                      <a:endParaRPr lang="zh-CN" altLang="en-US" b="1" dirty="0">
                        <a:solidFill>
                          <a:srgbClr val="008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solidFill>
                            <a:srgbClr val="FF00FF"/>
                          </a:solidFill>
                        </a:rPr>
                        <a:t>12</a:t>
                      </a:r>
                      <a:endParaRPr lang="zh-CN" altLang="en-US" b="1" dirty="0">
                        <a:solidFill>
                          <a:srgbClr val="FF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solidFill>
                            <a:srgbClr val="0033CC"/>
                          </a:solidFill>
                        </a:rPr>
                        <a:t>9</a:t>
                      </a:r>
                      <a:endParaRPr lang="zh-CN" altLang="en-US" b="1" dirty="0">
                        <a:solidFill>
                          <a:srgbClr val="0033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solidFill>
                            <a:srgbClr val="CC3300"/>
                          </a:solidFill>
                        </a:rPr>
                        <a:t>18</a:t>
                      </a:r>
                      <a:endParaRPr lang="zh-CN" altLang="en-US" b="1" dirty="0">
                        <a:solidFill>
                          <a:srgbClr val="CC33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t>16</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solidFill>
                            <a:srgbClr val="008000"/>
                          </a:solidFill>
                        </a:rPr>
                        <a:t>25</a:t>
                      </a:r>
                      <a:endParaRPr lang="zh-CN" altLang="en-US" b="1" dirty="0">
                        <a:solidFill>
                          <a:srgbClr val="008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solidFill>
                            <a:srgbClr val="FF00FF"/>
                          </a:solidFill>
                        </a:rPr>
                        <a:t>36</a:t>
                      </a:r>
                      <a:endParaRPr lang="zh-CN" altLang="en-US" b="1" dirty="0">
                        <a:solidFill>
                          <a:srgbClr val="FF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solidFill>
                            <a:srgbClr val="0033CC"/>
                          </a:solidFill>
                        </a:rPr>
                        <a:t>30</a:t>
                      </a:r>
                      <a:endParaRPr lang="zh-CN" altLang="en-US" b="1" dirty="0">
                        <a:solidFill>
                          <a:srgbClr val="0033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solidFill>
                            <a:srgbClr val="CC3300"/>
                          </a:solidFill>
                        </a:rPr>
                        <a:t>47</a:t>
                      </a:r>
                      <a:endParaRPr lang="zh-CN" altLang="en-US" b="1" dirty="0">
                        <a:solidFill>
                          <a:srgbClr val="CC33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t>31</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16" name="TextBox 15"/>
          <p:cNvSpPr txBox="1"/>
          <p:nvPr/>
        </p:nvSpPr>
        <p:spPr>
          <a:xfrm>
            <a:off x="857224" y="4357694"/>
            <a:ext cx="2350323" cy="461665"/>
          </a:xfrm>
          <a:prstGeom prst="rect">
            <a:avLst/>
          </a:prstGeom>
          <a:noFill/>
        </p:spPr>
        <p:txBody>
          <a:bodyPr wrap="none" rtlCol="0">
            <a:spAutoFit/>
          </a:bodyPr>
          <a:lstStyle/>
          <a:p>
            <a:r>
              <a:rPr lang="zh-CN" altLang="en-US" dirty="0"/>
              <a:t>得到结果序列：</a:t>
            </a: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71" name="Rectangle 31">
            <a:extLst>
              <a:ext uri="{FF2B5EF4-FFF2-40B4-BE49-F238E27FC236}">
                <a16:creationId xmlns:a16="http://schemas.microsoft.com/office/drawing/2014/main" id="{B431C627-F01C-46B7-8189-7C9C728BE2C1}"/>
              </a:ext>
            </a:extLst>
          </p:cNvPr>
          <p:cNvSpPr>
            <a:spLocks noChangeArrowheads="1"/>
          </p:cNvSpPr>
          <p:nvPr/>
        </p:nvSpPr>
        <p:spPr bwMode="auto">
          <a:xfrm>
            <a:off x="714348" y="4214818"/>
            <a:ext cx="434766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zh-CN" altLang="en-US" sz="2400" b="0" dirty="0">
                <a:latin typeface="+mn-lt"/>
                <a:ea typeface="黑体" pitchFamily="49" charset="-122"/>
              </a:rPr>
              <a:t>第三趟希尔排序，设增量</a:t>
            </a:r>
            <a:r>
              <a:rPr lang="en-US" altLang="zh-CN" sz="2400" dirty="0">
                <a:latin typeface="+mn-lt"/>
                <a:ea typeface="黑体" pitchFamily="49" charset="-122"/>
              </a:rPr>
              <a:t>d = 1</a:t>
            </a:r>
          </a:p>
        </p:txBody>
      </p:sp>
      <p:sp>
        <p:nvSpPr>
          <p:cNvPr id="9" name="TextBox 8"/>
          <p:cNvSpPr txBox="1"/>
          <p:nvPr/>
        </p:nvSpPr>
        <p:spPr>
          <a:xfrm>
            <a:off x="642910" y="1142984"/>
            <a:ext cx="4087979" cy="461665"/>
          </a:xfrm>
          <a:prstGeom prst="rect">
            <a:avLst/>
          </a:prstGeom>
          <a:noFill/>
        </p:spPr>
        <p:txBody>
          <a:bodyPr wrap="none" rtlCol="0">
            <a:spAutoFit/>
          </a:bodyPr>
          <a:lstStyle/>
          <a:p>
            <a:r>
              <a:rPr lang="zh-CN" altLang="en-US" dirty="0"/>
              <a:t>第二趟希尔排序，设增量</a:t>
            </a:r>
            <a:r>
              <a:rPr lang="en-US" altLang="zh-CN" dirty="0"/>
              <a:t>d=3</a:t>
            </a:r>
            <a:endParaRPr lang="zh-CN" altLang="en-US" dirty="0"/>
          </a:p>
        </p:txBody>
      </p:sp>
      <p:graphicFrame>
        <p:nvGraphicFramePr>
          <p:cNvPr id="10" name="表格 9"/>
          <p:cNvGraphicFramePr>
            <a:graphicFrameLocks noGrp="1"/>
          </p:cNvGraphicFramePr>
          <p:nvPr/>
        </p:nvGraphicFramePr>
        <p:xfrm>
          <a:off x="714348" y="571480"/>
          <a:ext cx="6215099" cy="370840"/>
        </p:xfrm>
        <a:graphic>
          <a:graphicData uri="http://schemas.openxmlformats.org/drawingml/2006/table">
            <a:tbl>
              <a:tblPr firstRow="1" bandRow="1">
                <a:tableStyleId>{5940675A-B579-460E-94D1-54222C63F5DA}</a:tableStyleId>
              </a:tblPr>
              <a:tblGrid>
                <a:gridCol w="565009">
                  <a:extLst>
                    <a:ext uri="{9D8B030D-6E8A-4147-A177-3AD203B41FA5}">
                      <a16:colId xmlns:a16="http://schemas.microsoft.com/office/drawing/2014/main" val="20000"/>
                    </a:ext>
                  </a:extLst>
                </a:gridCol>
                <a:gridCol w="565009">
                  <a:extLst>
                    <a:ext uri="{9D8B030D-6E8A-4147-A177-3AD203B41FA5}">
                      <a16:colId xmlns:a16="http://schemas.microsoft.com/office/drawing/2014/main" val="20001"/>
                    </a:ext>
                  </a:extLst>
                </a:gridCol>
                <a:gridCol w="565009">
                  <a:extLst>
                    <a:ext uri="{9D8B030D-6E8A-4147-A177-3AD203B41FA5}">
                      <a16:colId xmlns:a16="http://schemas.microsoft.com/office/drawing/2014/main" val="20002"/>
                    </a:ext>
                  </a:extLst>
                </a:gridCol>
                <a:gridCol w="565009">
                  <a:extLst>
                    <a:ext uri="{9D8B030D-6E8A-4147-A177-3AD203B41FA5}">
                      <a16:colId xmlns:a16="http://schemas.microsoft.com/office/drawing/2014/main" val="20003"/>
                    </a:ext>
                  </a:extLst>
                </a:gridCol>
                <a:gridCol w="565009">
                  <a:extLst>
                    <a:ext uri="{9D8B030D-6E8A-4147-A177-3AD203B41FA5}">
                      <a16:colId xmlns:a16="http://schemas.microsoft.com/office/drawing/2014/main" val="20004"/>
                    </a:ext>
                  </a:extLst>
                </a:gridCol>
                <a:gridCol w="565009">
                  <a:extLst>
                    <a:ext uri="{9D8B030D-6E8A-4147-A177-3AD203B41FA5}">
                      <a16:colId xmlns:a16="http://schemas.microsoft.com/office/drawing/2014/main" val="20005"/>
                    </a:ext>
                  </a:extLst>
                </a:gridCol>
                <a:gridCol w="565009">
                  <a:extLst>
                    <a:ext uri="{9D8B030D-6E8A-4147-A177-3AD203B41FA5}">
                      <a16:colId xmlns:a16="http://schemas.microsoft.com/office/drawing/2014/main" val="20006"/>
                    </a:ext>
                  </a:extLst>
                </a:gridCol>
                <a:gridCol w="565009">
                  <a:extLst>
                    <a:ext uri="{9D8B030D-6E8A-4147-A177-3AD203B41FA5}">
                      <a16:colId xmlns:a16="http://schemas.microsoft.com/office/drawing/2014/main" val="20007"/>
                    </a:ext>
                  </a:extLst>
                </a:gridCol>
                <a:gridCol w="565009">
                  <a:extLst>
                    <a:ext uri="{9D8B030D-6E8A-4147-A177-3AD203B41FA5}">
                      <a16:colId xmlns:a16="http://schemas.microsoft.com/office/drawing/2014/main" val="20008"/>
                    </a:ext>
                  </a:extLst>
                </a:gridCol>
                <a:gridCol w="565009">
                  <a:extLst>
                    <a:ext uri="{9D8B030D-6E8A-4147-A177-3AD203B41FA5}">
                      <a16:colId xmlns:a16="http://schemas.microsoft.com/office/drawing/2014/main" val="20009"/>
                    </a:ext>
                  </a:extLst>
                </a:gridCol>
                <a:gridCol w="565009">
                  <a:extLst>
                    <a:ext uri="{9D8B030D-6E8A-4147-A177-3AD203B41FA5}">
                      <a16:colId xmlns:a16="http://schemas.microsoft.com/office/drawing/2014/main" val="20010"/>
                    </a:ext>
                  </a:extLst>
                </a:gridCol>
              </a:tblGrid>
              <a:tr h="370840">
                <a:tc>
                  <a:txBody>
                    <a:bodyPr/>
                    <a:lstStyle/>
                    <a:p>
                      <a:pPr algn="ctr"/>
                      <a:r>
                        <a:rPr lang="en-US" altLang="zh-CN" b="1" dirty="0"/>
                        <a:t>11</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solidFill>
                            <a:srgbClr val="008000"/>
                          </a:solidFill>
                        </a:rPr>
                        <a:t>23</a:t>
                      </a:r>
                      <a:endParaRPr lang="zh-CN" altLang="en-US" b="1" dirty="0">
                        <a:solidFill>
                          <a:srgbClr val="008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solidFill>
                            <a:srgbClr val="FF00FF"/>
                          </a:solidFill>
                        </a:rPr>
                        <a:t>12</a:t>
                      </a:r>
                      <a:endParaRPr lang="zh-CN" altLang="en-US" b="1" dirty="0">
                        <a:solidFill>
                          <a:srgbClr val="FF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solidFill>
                            <a:srgbClr val="0033CC"/>
                          </a:solidFill>
                        </a:rPr>
                        <a:t>9</a:t>
                      </a:r>
                      <a:endParaRPr lang="zh-CN" altLang="en-US" b="1" dirty="0">
                        <a:solidFill>
                          <a:srgbClr val="0033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solidFill>
                            <a:srgbClr val="CC3300"/>
                          </a:solidFill>
                        </a:rPr>
                        <a:t>18</a:t>
                      </a:r>
                      <a:endParaRPr lang="zh-CN" altLang="en-US" b="1" dirty="0">
                        <a:solidFill>
                          <a:srgbClr val="CC33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t>16</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solidFill>
                            <a:srgbClr val="008000"/>
                          </a:solidFill>
                        </a:rPr>
                        <a:t>25</a:t>
                      </a:r>
                      <a:endParaRPr lang="zh-CN" altLang="en-US" b="1" dirty="0">
                        <a:solidFill>
                          <a:srgbClr val="008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solidFill>
                            <a:srgbClr val="FF00FF"/>
                          </a:solidFill>
                        </a:rPr>
                        <a:t>36</a:t>
                      </a:r>
                      <a:endParaRPr lang="zh-CN" altLang="en-US" b="1" dirty="0">
                        <a:solidFill>
                          <a:srgbClr val="FF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solidFill>
                            <a:srgbClr val="0033CC"/>
                          </a:solidFill>
                        </a:rPr>
                        <a:t>30</a:t>
                      </a:r>
                      <a:endParaRPr lang="zh-CN" altLang="en-US" b="1" dirty="0">
                        <a:solidFill>
                          <a:srgbClr val="0033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solidFill>
                            <a:srgbClr val="CC3300"/>
                          </a:solidFill>
                        </a:rPr>
                        <a:t>47</a:t>
                      </a:r>
                      <a:endParaRPr lang="zh-CN" altLang="en-US" b="1" dirty="0">
                        <a:solidFill>
                          <a:srgbClr val="CC33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t>31</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11" name="表格 10"/>
          <p:cNvGraphicFramePr>
            <a:graphicFrameLocks noGrp="1"/>
          </p:cNvGraphicFramePr>
          <p:nvPr/>
        </p:nvGraphicFramePr>
        <p:xfrm>
          <a:off x="714348" y="1714488"/>
          <a:ext cx="6215099" cy="370840"/>
        </p:xfrm>
        <a:graphic>
          <a:graphicData uri="http://schemas.openxmlformats.org/drawingml/2006/table">
            <a:tbl>
              <a:tblPr firstRow="1" bandRow="1">
                <a:tableStyleId>{5940675A-B579-460E-94D1-54222C63F5DA}</a:tableStyleId>
              </a:tblPr>
              <a:tblGrid>
                <a:gridCol w="565009">
                  <a:extLst>
                    <a:ext uri="{9D8B030D-6E8A-4147-A177-3AD203B41FA5}">
                      <a16:colId xmlns:a16="http://schemas.microsoft.com/office/drawing/2014/main" val="20000"/>
                    </a:ext>
                  </a:extLst>
                </a:gridCol>
                <a:gridCol w="565009">
                  <a:extLst>
                    <a:ext uri="{9D8B030D-6E8A-4147-A177-3AD203B41FA5}">
                      <a16:colId xmlns:a16="http://schemas.microsoft.com/office/drawing/2014/main" val="20001"/>
                    </a:ext>
                  </a:extLst>
                </a:gridCol>
                <a:gridCol w="565009">
                  <a:extLst>
                    <a:ext uri="{9D8B030D-6E8A-4147-A177-3AD203B41FA5}">
                      <a16:colId xmlns:a16="http://schemas.microsoft.com/office/drawing/2014/main" val="20002"/>
                    </a:ext>
                  </a:extLst>
                </a:gridCol>
                <a:gridCol w="565009">
                  <a:extLst>
                    <a:ext uri="{9D8B030D-6E8A-4147-A177-3AD203B41FA5}">
                      <a16:colId xmlns:a16="http://schemas.microsoft.com/office/drawing/2014/main" val="20003"/>
                    </a:ext>
                  </a:extLst>
                </a:gridCol>
                <a:gridCol w="565009">
                  <a:extLst>
                    <a:ext uri="{9D8B030D-6E8A-4147-A177-3AD203B41FA5}">
                      <a16:colId xmlns:a16="http://schemas.microsoft.com/office/drawing/2014/main" val="20004"/>
                    </a:ext>
                  </a:extLst>
                </a:gridCol>
                <a:gridCol w="565009">
                  <a:extLst>
                    <a:ext uri="{9D8B030D-6E8A-4147-A177-3AD203B41FA5}">
                      <a16:colId xmlns:a16="http://schemas.microsoft.com/office/drawing/2014/main" val="20005"/>
                    </a:ext>
                  </a:extLst>
                </a:gridCol>
                <a:gridCol w="565009">
                  <a:extLst>
                    <a:ext uri="{9D8B030D-6E8A-4147-A177-3AD203B41FA5}">
                      <a16:colId xmlns:a16="http://schemas.microsoft.com/office/drawing/2014/main" val="20006"/>
                    </a:ext>
                  </a:extLst>
                </a:gridCol>
                <a:gridCol w="565009">
                  <a:extLst>
                    <a:ext uri="{9D8B030D-6E8A-4147-A177-3AD203B41FA5}">
                      <a16:colId xmlns:a16="http://schemas.microsoft.com/office/drawing/2014/main" val="20007"/>
                    </a:ext>
                  </a:extLst>
                </a:gridCol>
                <a:gridCol w="565009">
                  <a:extLst>
                    <a:ext uri="{9D8B030D-6E8A-4147-A177-3AD203B41FA5}">
                      <a16:colId xmlns:a16="http://schemas.microsoft.com/office/drawing/2014/main" val="20008"/>
                    </a:ext>
                  </a:extLst>
                </a:gridCol>
                <a:gridCol w="565009">
                  <a:extLst>
                    <a:ext uri="{9D8B030D-6E8A-4147-A177-3AD203B41FA5}">
                      <a16:colId xmlns:a16="http://schemas.microsoft.com/office/drawing/2014/main" val="20009"/>
                    </a:ext>
                  </a:extLst>
                </a:gridCol>
                <a:gridCol w="565009">
                  <a:extLst>
                    <a:ext uri="{9D8B030D-6E8A-4147-A177-3AD203B41FA5}">
                      <a16:colId xmlns:a16="http://schemas.microsoft.com/office/drawing/2014/main" val="20010"/>
                    </a:ext>
                  </a:extLst>
                </a:gridCol>
              </a:tblGrid>
              <a:tr h="370840">
                <a:tc>
                  <a:txBody>
                    <a:bodyPr/>
                    <a:lstStyle/>
                    <a:p>
                      <a:pPr algn="ctr"/>
                      <a:r>
                        <a:rPr lang="en-US" altLang="zh-CN" b="1" dirty="0">
                          <a:solidFill>
                            <a:schemeClr val="tx2"/>
                          </a:solidFill>
                        </a:rPr>
                        <a:t>11</a:t>
                      </a:r>
                      <a:endParaRPr lang="zh-CN" altLang="en-US" b="1" dirty="0">
                        <a:solidFill>
                          <a:schemeClr val="tx2"/>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b="1" dirty="0">
                        <a:solidFill>
                          <a:schemeClr val="tx2"/>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b="1" dirty="0">
                        <a:solidFill>
                          <a:schemeClr val="tx2"/>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b="1" dirty="0">
                          <a:solidFill>
                            <a:schemeClr val="tx2"/>
                          </a:solidFill>
                        </a:rPr>
                        <a:t>9</a:t>
                      </a:r>
                      <a:endParaRPr lang="zh-CN" altLang="en-US" b="1" dirty="0">
                        <a:solidFill>
                          <a:schemeClr val="tx2"/>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b="1" dirty="0">
                        <a:solidFill>
                          <a:schemeClr val="tx2"/>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b="1" dirty="0">
                        <a:solidFill>
                          <a:schemeClr val="tx2"/>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b="1" dirty="0">
                          <a:solidFill>
                            <a:schemeClr val="tx2"/>
                          </a:solidFill>
                        </a:rPr>
                        <a:t>25</a:t>
                      </a:r>
                      <a:endParaRPr lang="zh-CN" altLang="en-US" b="1" dirty="0">
                        <a:solidFill>
                          <a:schemeClr val="tx2"/>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b="1" dirty="0">
                        <a:solidFill>
                          <a:schemeClr val="tx2"/>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b="1" dirty="0">
                        <a:solidFill>
                          <a:schemeClr val="tx2"/>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b="1" dirty="0">
                          <a:solidFill>
                            <a:schemeClr val="tx2"/>
                          </a:solidFill>
                        </a:rPr>
                        <a:t>47</a:t>
                      </a:r>
                      <a:endParaRPr lang="zh-CN" altLang="en-US" b="1" dirty="0">
                        <a:solidFill>
                          <a:schemeClr val="tx2"/>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13" name="表格 12"/>
          <p:cNvGraphicFramePr>
            <a:graphicFrameLocks noGrp="1"/>
          </p:cNvGraphicFramePr>
          <p:nvPr/>
        </p:nvGraphicFramePr>
        <p:xfrm>
          <a:off x="714355" y="2143116"/>
          <a:ext cx="6215099" cy="370840"/>
        </p:xfrm>
        <a:graphic>
          <a:graphicData uri="http://schemas.openxmlformats.org/drawingml/2006/table">
            <a:tbl>
              <a:tblPr firstRow="1" bandRow="1">
                <a:tableStyleId>{5940675A-B579-460E-94D1-54222C63F5DA}</a:tableStyleId>
              </a:tblPr>
              <a:tblGrid>
                <a:gridCol w="565009">
                  <a:extLst>
                    <a:ext uri="{9D8B030D-6E8A-4147-A177-3AD203B41FA5}">
                      <a16:colId xmlns:a16="http://schemas.microsoft.com/office/drawing/2014/main" val="20000"/>
                    </a:ext>
                  </a:extLst>
                </a:gridCol>
                <a:gridCol w="565009">
                  <a:extLst>
                    <a:ext uri="{9D8B030D-6E8A-4147-A177-3AD203B41FA5}">
                      <a16:colId xmlns:a16="http://schemas.microsoft.com/office/drawing/2014/main" val="20001"/>
                    </a:ext>
                  </a:extLst>
                </a:gridCol>
                <a:gridCol w="565009">
                  <a:extLst>
                    <a:ext uri="{9D8B030D-6E8A-4147-A177-3AD203B41FA5}">
                      <a16:colId xmlns:a16="http://schemas.microsoft.com/office/drawing/2014/main" val="20002"/>
                    </a:ext>
                  </a:extLst>
                </a:gridCol>
                <a:gridCol w="565009">
                  <a:extLst>
                    <a:ext uri="{9D8B030D-6E8A-4147-A177-3AD203B41FA5}">
                      <a16:colId xmlns:a16="http://schemas.microsoft.com/office/drawing/2014/main" val="20003"/>
                    </a:ext>
                  </a:extLst>
                </a:gridCol>
                <a:gridCol w="565009">
                  <a:extLst>
                    <a:ext uri="{9D8B030D-6E8A-4147-A177-3AD203B41FA5}">
                      <a16:colId xmlns:a16="http://schemas.microsoft.com/office/drawing/2014/main" val="20004"/>
                    </a:ext>
                  </a:extLst>
                </a:gridCol>
                <a:gridCol w="565009">
                  <a:extLst>
                    <a:ext uri="{9D8B030D-6E8A-4147-A177-3AD203B41FA5}">
                      <a16:colId xmlns:a16="http://schemas.microsoft.com/office/drawing/2014/main" val="20005"/>
                    </a:ext>
                  </a:extLst>
                </a:gridCol>
                <a:gridCol w="565009">
                  <a:extLst>
                    <a:ext uri="{9D8B030D-6E8A-4147-A177-3AD203B41FA5}">
                      <a16:colId xmlns:a16="http://schemas.microsoft.com/office/drawing/2014/main" val="20006"/>
                    </a:ext>
                  </a:extLst>
                </a:gridCol>
                <a:gridCol w="565009">
                  <a:extLst>
                    <a:ext uri="{9D8B030D-6E8A-4147-A177-3AD203B41FA5}">
                      <a16:colId xmlns:a16="http://schemas.microsoft.com/office/drawing/2014/main" val="20007"/>
                    </a:ext>
                  </a:extLst>
                </a:gridCol>
                <a:gridCol w="565009">
                  <a:extLst>
                    <a:ext uri="{9D8B030D-6E8A-4147-A177-3AD203B41FA5}">
                      <a16:colId xmlns:a16="http://schemas.microsoft.com/office/drawing/2014/main" val="20008"/>
                    </a:ext>
                  </a:extLst>
                </a:gridCol>
                <a:gridCol w="565009">
                  <a:extLst>
                    <a:ext uri="{9D8B030D-6E8A-4147-A177-3AD203B41FA5}">
                      <a16:colId xmlns:a16="http://schemas.microsoft.com/office/drawing/2014/main" val="20009"/>
                    </a:ext>
                  </a:extLst>
                </a:gridCol>
                <a:gridCol w="565009">
                  <a:extLst>
                    <a:ext uri="{9D8B030D-6E8A-4147-A177-3AD203B41FA5}">
                      <a16:colId xmlns:a16="http://schemas.microsoft.com/office/drawing/2014/main" val="20010"/>
                    </a:ext>
                  </a:extLst>
                </a:gridCol>
              </a:tblGrid>
              <a:tr h="370840">
                <a:tc>
                  <a:txBody>
                    <a:bodyPr/>
                    <a:lstStyle/>
                    <a:p>
                      <a:pPr algn="ctr"/>
                      <a:endParaRPr lang="zh-CN" altLang="en-US"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b="1" dirty="0">
                          <a:solidFill>
                            <a:srgbClr val="0033CC"/>
                          </a:solidFill>
                        </a:rPr>
                        <a:t>23</a:t>
                      </a:r>
                      <a:endParaRPr lang="zh-CN" altLang="en-US" b="1" dirty="0">
                        <a:solidFill>
                          <a:srgbClr val="0033CC"/>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b="1" dirty="0">
                        <a:solidFill>
                          <a:srgbClr val="0033CC"/>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b="1" dirty="0">
                        <a:solidFill>
                          <a:srgbClr val="0033CC"/>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b="1" dirty="0">
                          <a:solidFill>
                            <a:srgbClr val="0033CC"/>
                          </a:solidFill>
                        </a:rPr>
                        <a:t>18</a:t>
                      </a:r>
                      <a:endParaRPr lang="zh-CN" altLang="en-US" b="1" dirty="0">
                        <a:solidFill>
                          <a:srgbClr val="0033CC"/>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b="1" dirty="0">
                        <a:solidFill>
                          <a:srgbClr val="0033CC"/>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b="1" dirty="0">
                        <a:solidFill>
                          <a:srgbClr val="0033CC"/>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b="1" dirty="0">
                          <a:solidFill>
                            <a:srgbClr val="0033CC"/>
                          </a:solidFill>
                        </a:rPr>
                        <a:t>36</a:t>
                      </a:r>
                      <a:endParaRPr lang="zh-CN" altLang="en-US" b="1" dirty="0">
                        <a:solidFill>
                          <a:srgbClr val="0033CC"/>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b="1" dirty="0">
                        <a:solidFill>
                          <a:srgbClr val="0033CC"/>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b="1" dirty="0">
                        <a:solidFill>
                          <a:srgbClr val="0033CC"/>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b="1" dirty="0">
                          <a:solidFill>
                            <a:srgbClr val="0033CC"/>
                          </a:solidFill>
                        </a:rPr>
                        <a:t>31</a:t>
                      </a:r>
                      <a:endParaRPr lang="zh-CN" altLang="en-US" b="1" dirty="0">
                        <a:solidFill>
                          <a:srgbClr val="0033CC"/>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14" name="表格 13"/>
          <p:cNvGraphicFramePr>
            <a:graphicFrameLocks noGrp="1"/>
          </p:cNvGraphicFramePr>
          <p:nvPr/>
        </p:nvGraphicFramePr>
        <p:xfrm>
          <a:off x="714355" y="2571744"/>
          <a:ext cx="6215099" cy="370840"/>
        </p:xfrm>
        <a:graphic>
          <a:graphicData uri="http://schemas.openxmlformats.org/drawingml/2006/table">
            <a:tbl>
              <a:tblPr firstRow="1" bandRow="1">
                <a:tableStyleId>{5940675A-B579-460E-94D1-54222C63F5DA}</a:tableStyleId>
              </a:tblPr>
              <a:tblGrid>
                <a:gridCol w="565009">
                  <a:extLst>
                    <a:ext uri="{9D8B030D-6E8A-4147-A177-3AD203B41FA5}">
                      <a16:colId xmlns:a16="http://schemas.microsoft.com/office/drawing/2014/main" val="20000"/>
                    </a:ext>
                  </a:extLst>
                </a:gridCol>
                <a:gridCol w="565009">
                  <a:extLst>
                    <a:ext uri="{9D8B030D-6E8A-4147-A177-3AD203B41FA5}">
                      <a16:colId xmlns:a16="http://schemas.microsoft.com/office/drawing/2014/main" val="20001"/>
                    </a:ext>
                  </a:extLst>
                </a:gridCol>
                <a:gridCol w="565009">
                  <a:extLst>
                    <a:ext uri="{9D8B030D-6E8A-4147-A177-3AD203B41FA5}">
                      <a16:colId xmlns:a16="http://schemas.microsoft.com/office/drawing/2014/main" val="20002"/>
                    </a:ext>
                  </a:extLst>
                </a:gridCol>
                <a:gridCol w="565009">
                  <a:extLst>
                    <a:ext uri="{9D8B030D-6E8A-4147-A177-3AD203B41FA5}">
                      <a16:colId xmlns:a16="http://schemas.microsoft.com/office/drawing/2014/main" val="20003"/>
                    </a:ext>
                  </a:extLst>
                </a:gridCol>
                <a:gridCol w="565009">
                  <a:extLst>
                    <a:ext uri="{9D8B030D-6E8A-4147-A177-3AD203B41FA5}">
                      <a16:colId xmlns:a16="http://schemas.microsoft.com/office/drawing/2014/main" val="20004"/>
                    </a:ext>
                  </a:extLst>
                </a:gridCol>
                <a:gridCol w="565009">
                  <a:extLst>
                    <a:ext uri="{9D8B030D-6E8A-4147-A177-3AD203B41FA5}">
                      <a16:colId xmlns:a16="http://schemas.microsoft.com/office/drawing/2014/main" val="20005"/>
                    </a:ext>
                  </a:extLst>
                </a:gridCol>
                <a:gridCol w="565009">
                  <a:extLst>
                    <a:ext uri="{9D8B030D-6E8A-4147-A177-3AD203B41FA5}">
                      <a16:colId xmlns:a16="http://schemas.microsoft.com/office/drawing/2014/main" val="20006"/>
                    </a:ext>
                  </a:extLst>
                </a:gridCol>
                <a:gridCol w="565009">
                  <a:extLst>
                    <a:ext uri="{9D8B030D-6E8A-4147-A177-3AD203B41FA5}">
                      <a16:colId xmlns:a16="http://schemas.microsoft.com/office/drawing/2014/main" val="20007"/>
                    </a:ext>
                  </a:extLst>
                </a:gridCol>
                <a:gridCol w="565009">
                  <a:extLst>
                    <a:ext uri="{9D8B030D-6E8A-4147-A177-3AD203B41FA5}">
                      <a16:colId xmlns:a16="http://schemas.microsoft.com/office/drawing/2014/main" val="20008"/>
                    </a:ext>
                  </a:extLst>
                </a:gridCol>
                <a:gridCol w="565009">
                  <a:extLst>
                    <a:ext uri="{9D8B030D-6E8A-4147-A177-3AD203B41FA5}">
                      <a16:colId xmlns:a16="http://schemas.microsoft.com/office/drawing/2014/main" val="20009"/>
                    </a:ext>
                  </a:extLst>
                </a:gridCol>
                <a:gridCol w="565009">
                  <a:extLst>
                    <a:ext uri="{9D8B030D-6E8A-4147-A177-3AD203B41FA5}">
                      <a16:colId xmlns:a16="http://schemas.microsoft.com/office/drawing/2014/main" val="20010"/>
                    </a:ext>
                  </a:extLst>
                </a:gridCol>
              </a:tblGrid>
              <a:tr h="370840">
                <a:tc>
                  <a:txBody>
                    <a:bodyPr/>
                    <a:lstStyle/>
                    <a:p>
                      <a:pPr algn="ctr"/>
                      <a:endParaRPr lang="zh-CN" altLang="en-US"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b="1" dirty="0">
                        <a:solidFill>
                          <a:srgbClr val="008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b="1" dirty="0">
                          <a:solidFill>
                            <a:srgbClr val="CC3300"/>
                          </a:solidFill>
                        </a:rPr>
                        <a:t>12</a:t>
                      </a:r>
                      <a:endParaRPr lang="zh-CN" altLang="en-US" b="1" dirty="0">
                        <a:solidFill>
                          <a:srgbClr val="CC33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b="1" dirty="0">
                        <a:solidFill>
                          <a:srgbClr val="CC33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b="1" dirty="0">
                        <a:solidFill>
                          <a:srgbClr val="CC33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b="1" dirty="0">
                          <a:solidFill>
                            <a:srgbClr val="CC3300"/>
                          </a:solidFill>
                        </a:rPr>
                        <a:t>16</a:t>
                      </a:r>
                      <a:endParaRPr lang="zh-CN" altLang="en-US" b="1" dirty="0">
                        <a:solidFill>
                          <a:srgbClr val="CC33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b="1" dirty="0">
                        <a:solidFill>
                          <a:srgbClr val="CC33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b="1" dirty="0">
                        <a:solidFill>
                          <a:srgbClr val="CC33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b="1" dirty="0">
                          <a:solidFill>
                            <a:srgbClr val="CC3300"/>
                          </a:solidFill>
                        </a:rPr>
                        <a:t>30</a:t>
                      </a:r>
                      <a:endParaRPr lang="zh-CN" altLang="en-US" b="1" dirty="0">
                        <a:solidFill>
                          <a:srgbClr val="CC33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b="1" dirty="0">
                        <a:solidFill>
                          <a:srgbClr val="CC33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
        <p:nvSpPr>
          <p:cNvPr id="15" name="TextBox 14"/>
          <p:cNvSpPr txBox="1"/>
          <p:nvPr/>
        </p:nvSpPr>
        <p:spPr>
          <a:xfrm>
            <a:off x="714348" y="3071810"/>
            <a:ext cx="2350323" cy="461665"/>
          </a:xfrm>
          <a:prstGeom prst="rect">
            <a:avLst/>
          </a:prstGeom>
          <a:noFill/>
        </p:spPr>
        <p:txBody>
          <a:bodyPr wrap="none" rtlCol="0">
            <a:spAutoFit/>
          </a:bodyPr>
          <a:lstStyle/>
          <a:p>
            <a:r>
              <a:rPr lang="zh-CN" altLang="en-US" dirty="0"/>
              <a:t>得到结果序列：</a:t>
            </a:r>
          </a:p>
        </p:txBody>
      </p:sp>
      <p:graphicFrame>
        <p:nvGraphicFramePr>
          <p:cNvPr id="16" name="表格 15"/>
          <p:cNvGraphicFramePr>
            <a:graphicFrameLocks noGrp="1"/>
          </p:cNvGraphicFramePr>
          <p:nvPr/>
        </p:nvGraphicFramePr>
        <p:xfrm>
          <a:off x="714348" y="3629664"/>
          <a:ext cx="6215099" cy="370840"/>
        </p:xfrm>
        <a:graphic>
          <a:graphicData uri="http://schemas.openxmlformats.org/drawingml/2006/table">
            <a:tbl>
              <a:tblPr firstRow="1" bandRow="1">
                <a:tableStyleId>{5940675A-B579-460E-94D1-54222C63F5DA}</a:tableStyleId>
              </a:tblPr>
              <a:tblGrid>
                <a:gridCol w="565009">
                  <a:extLst>
                    <a:ext uri="{9D8B030D-6E8A-4147-A177-3AD203B41FA5}">
                      <a16:colId xmlns:a16="http://schemas.microsoft.com/office/drawing/2014/main" val="20000"/>
                    </a:ext>
                  </a:extLst>
                </a:gridCol>
                <a:gridCol w="565009">
                  <a:extLst>
                    <a:ext uri="{9D8B030D-6E8A-4147-A177-3AD203B41FA5}">
                      <a16:colId xmlns:a16="http://schemas.microsoft.com/office/drawing/2014/main" val="20001"/>
                    </a:ext>
                  </a:extLst>
                </a:gridCol>
                <a:gridCol w="565009">
                  <a:extLst>
                    <a:ext uri="{9D8B030D-6E8A-4147-A177-3AD203B41FA5}">
                      <a16:colId xmlns:a16="http://schemas.microsoft.com/office/drawing/2014/main" val="20002"/>
                    </a:ext>
                  </a:extLst>
                </a:gridCol>
                <a:gridCol w="565009">
                  <a:extLst>
                    <a:ext uri="{9D8B030D-6E8A-4147-A177-3AD203B41FA5}">
                      <a16:colId xmlns:a16="http://schemas.microsoft.com/office/drawing/2014/main" val="20003"/>
                    </a:ext>
                  </a:extLst>
                </a:gridCol>
                <a:gridCol w="565009">
                  <a:extLst>
                    <a:ext uri="{9D8B030D-6E8A-4147-A177-3AD203B41FA5}">
                      <a16:colId xmlns:a16="http://schemas.microsoft.com/office/drawing/2014/main" val="20004"/>
                    </a:ext>
                  </a:extLst>
                </a:gridCol>
                <a:gridCol w="565009">
                  <a:extLst>
                    <a:ext uri="{9D8B030D-6E8A-4147-A177-3AD203B41FA5}">
                      <a16:colId xmlns:a16="http://schemas.microsoft.com/office/drawing/2014/main" val="20005"/>
                    </a:ext>
                  </a:extLst>
                </a:gridCol>
                <a:gridCol w="565009">
                  <a:extLst>
                    <a:ext uri="{9D8B030D-6E8A-4147-A177-3AD203B41FA5}">
                      <a16:colId xmlns:a16="http://schemas.microsoft.com/office/drawing/2014/main" val="20006"/>
                    </a:ext>
                  </a:extLst>
                </a:gridCol>
                <a:gridCol w="565009">
                  <a:extLst>
                    <a:ext uri="{9D8B030D-6E8A-4147-A177-3AD203B41FA5}">
                      <a16:colId xmlns:a16="http://schemas.microsoft.com/office/drawing/2014/main" val="20007"/>
                    </a:ext>
                  </a:extLst>
                </a:gridCol>
                <a:gridCol w="565009">
                  <a:extLst>
                    <a:ext uri="{9D8B030D-6E8A-4147-A177-3AD203B41FA5}">
                      <a16:colId xmlns:a16="http://schemas.microsoft.com/office/drawing/2014/main" val="20008"/>
                    </a:ext>
                  </a:extLst>
                </a:gridCol>
                <a:gridCol w="565009">
                  <a:extLst>
                    <a:ext uri="{9D8B030D-6E8A-4147-A177-3AD203B41FA5}">
                      <a16:colId xmlns:a16="http://schemas.microsoft.com/office/drawing/2014/main" val="20009"/>
                    </a:ext>
                  </a:extLst>
                </a:gridCol>
                <a:gridCol w="565009">
                  <a:extLst>
                    <a:ext uri="{9D8B030D-6E8A-4147-A177-3AD203B41FA5}">
                      <a16:colId xmlns:a16="http://schemas.microsoft.com/office/drawing/2014/main" val="20010"/>
                    </a:ext>
                  </a:extLst>
                </a:gridCol>
              </a:tblGrid>
              <a:tr h="370840">
                <a:tc>
                  <a:txBody>
                    <a:bodyPr/>
                    <a:lstStyle/>
                    <a:p>
                      <a:pPr algn="ctr"/>
                      <a:r>
                        <a:rPr lang="en-US" altLang="zh-CN" b="1" dirty="0"/>
                        <a:t>9</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solidFill>
                            <a:srgbClr val="0033CC"/>
                          </a:solidFill>
                        </a:rPr>
                        <a:t>18</a:t>
                      </a:r>
                      <a:endParaRPr lang="zh-CN" altLang="en-US" b="1" dirty="0">
                        <a:solidFill>
                          <a:srgbClr val="0033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solidFill>
                            <a:srgbClr val="CC3300"/>
                          </a:solidFill>
                        </a:rPr>
                        <a:t>12</a:t>
                      </a:r>
                      <a:endParaRPr lang="zh-CN" altLang="en-US" b="1" dirty="0">
                        <a:solidFill>
                          <a:srgbClr val="CC33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solidFill>
                            <a:schemeClr val="tx1"/>
                          </a:solidFill>
                        </a:rPr>
                        <a:t>11</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solidFill>
                            <a:srgbClr val="0033CC"/>
                          </a:solidFill>
                        </a:rPr>
                        <a:t>23</a:t>
                      </a:r>
                      <a:endParaRPr lang="zh-CN" altLang="en-US" b="1" dirty="0">
                        <a:solidFill>
                          <a:srgbClr val="0033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solidFill>
                            <a:srgbClr val="CC3300"/>
                          </a:solidFill>
                        </a:rPr>
                        <a:t>16</a:t>
                      </a:r>
                      <a:endParaRPr lang="zh-CN" altLang="en-US" b="1" dirty="0">
                        <a:solidFill>
                          <a:srgbClr val="CC33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solidFill>
                            <a:schemeClr val="tx1"/>
                          </a:solidFill>
                        </a:rPr>
                        <a:t>25</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solidFill>
                            <a:srgbClr val="0033CC"/>
                          </a:solidFill>
                        </a:rPr>
                        <a:t>31</a:t>
                      </a:r>
                      <a:endParaRPr lang="zh-CN" altLang="en-US" b="1" dirty="0">
                        <a:solidFill>
                          <a:srgbClr val="0033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solidFill>
                            <a:srgbClr val="CC3300"/>
                          </a:solidFill>
                        </a:rPr>
                        <a:t>30</a:t>
                      </a:r>
                      <a:endParaRPr lang="zh-CN" altLang="en-US" b="1" dirty="0">
                        <a:solidFill>
                          <a:srgbClr val="CC33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solidFill>
                            <a:schemeClr val="tx1"/>
                          </a:solidFill>
                        </a:rPr>
                        <a:t>47</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solidFill>
                            <a:srgbClr val="0033CC"/>
                          </a:solidFill>
                        </a:rPr>
                        <a:t>36</a:t>
                      </a:r>
                      <a:endParaRPr lang="zh-CN" altLang="en-US" b="1" dirty="0">
                        <a:solidFill>
                          <a:srgbClr val="0033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17" name="表格 16"/>
          <p:cNvGraphicFramePr>
            <a:graphicFrameLocks noGrp="1"/>
          </p:cNvGraphicFramePr>
          <p:nvPr/>
        </p:nvGraphicFramePr>
        <p:xfrm>
          <a:off x="714348" y="4786322"/>
          <a:ext cx="6215099" cy="370840"/>
        </p:xfrm>
        <a:graphic>
          <a:graphicData uri="http://schemas.openxmlformats.org/drawingml/2006/table">
            <a:tbl>
              <a:tblPr firstRow="1" bandRow="1">
                <a:tableStyleId>{5940675A-B579-460E-94D1-54222C63F5DA}</a:tableStyleId>
              </a:tblPr>
              <a:tblGrid>
                <a:gridCol w="565009">
                  <a:extLst>
                    <a:ext uri="{9D8B030D-6E8A-4147-A177-3AD203B41FA5}">
                      <a16:colId xmlns:a16="http://schemas.microsoft.com/office/drawing/2014/main" val="20000"/>
                    </a:ext>
                  </a:extLst>
                </a:gridCol>
                <a:gridCol w="565009">
                  <a:extLst>
                    <a:ext uri="{9D8B030D-6E8A-4147-A177-3AD203B41FA5}">
                      <a16:colId xmlns:a16="http://schemas.microsoft.com/office/drawing/2014/main" val="20001"/>
                    </a:ext>
                  </a:extLst>
                </a:gridCol>
                <a:gridCol w="565009">
                  <a:extLst>
                    <a:ext uri="{9D8B030D-6E8A-4147-A177-3AD203B41FA5}">
                      <a16:colId xmlns:a16="http://schemas.microsoft.com/office/drawing/2014/main" val="20002"/>
                    </a:ext>
                  </a:extLst>
                </a:gridCol>
                <a:gridCol w="565009">
                  <a:extLst>
                    <a:ext uri="{9D8B030D-6E8A-4147-A177-3AD203B41FA5}">
                      <a16:colId xmlns:a16="http://schemas.microsoft.com/office/drawing/2014/main" val="20003"/>
                    </a:ext>
                  </a:extLst>
                </a:gridCol>
                <a:gridCol w="565009">
                  <a:extLst>
                    <a:ext uri="{9D8B030D-6E8A-4147-A177-3AD203B41FA5}">
                      <a16:colId xmlns:a16="http://schemas.microsoft.com/office/drawing/2014/main" val="20004"/>
                    </a:ext>
                  </a:extLst>
                </a:gridCol>
                <a:gridCol w="565009">
                  <a:extLst>
                    <a:ext uri="{9D8B030D-6E8A-4147-A177-3AD203B41FA5}">
                      <a16:colId xmlns:a16="http://schemas.microsoft.com/office/drawing/2014/main" val="20005"/>
                    </a:ext>
                  </a:extLst>
                </a:gridCol>
                <a:gridCol w="565009">
                  <a:extLst>
                    <a:ext uri="{9D8B030D-6E8A-4147-A177-3AD203B41FA5}">
                      <a16:colId xmlns:a16="http://schemas.microsoft.com/office/drawing/2014/main" val="20006"/>
                    </a:ext>
                  </a:extLst>
                </a:gridCol>
                <a:gridCol w="565009">
                  <a:extLst>
                    <a:ext uri="{9D8B030D-6E8A-4147-A177-3AD203B41FA5}">
                      <a16:colId xmlns:a16="http://schemas.microsoft.com/office/drawing/2014/main" val="20007"/>
                    </a:ext>
                  </a:extLst>
                </a:gridCol>
                <a:gridCol w="565009">
                  <a:extLst>
                    <a:ext uri="{9D8B030D-6E8A-4147-A177-3AD203B41FA5}">
                      <a16:colId xmlns:a16="http://schemas.microsoft.com/office/drawing/2014/main" val="20008"/>
                    </a:ext>
                  </a:extLst>
                </a:gridCol>
                <a:gridCol w="565009">
                  <a:extLst>
                    <a:ext uri="{9D8B030D-6E8A-4147-A177-3AD203B41FA5}">
                      <a16:colId xmlns:a16="http://schemas.microsoft.com/office/drawing/2014/main" val="20009"/>
                    </a:ext>
                  </a:extLst>
                </a:gridCol>
                <a:gridCol w="565009">
                  <a:extLst>
                    <a:ext uri="{9D8B030D-6E8A-4147-A177-3AD203B41FA5}">
                      <a16:colId xmlns:a16="http://schemas.microsoft.com/office/drawing/2014/main" val="20010"/>
                    </a:ext>
                  </a:extLst>
                </a:gridCol>
              </a:tblGrid>
              <a:tr h="370840">
                <a:tc>
                  <a:txBody>
                    <a:bodyPr/>
                    <a:lstStyle/>
                    <a:p>
                      <a:pPr algn="ctr"/>
                      <a:r>
                        <a:rPr lang="en-US" altLang="zh-CN" b="1" dirty="0">
                          <a:solidFill>
                            <a:schemeClr val="tx1"/>
                          </a:solidFill>
                        </a:rPr>
                        <a:t>9</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solidFill>
                            <a:schemeClr val="tx1"/>
                          </a:solidFill>
                        </a:rPr>
                        <a:t>11</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solidFill>
                            <a:schemeClr val="tx1"/>
                          </a:solidFill>
                        </a:rPr>
                        <a:t>12</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solidFill>
                            <a:schemeClr val="tx1"/>
                          </a:solidFill>
                        </a:rPr>
                        <a:t>16</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solidFill>
                            <a:schemeClr val="tx1"/>
                          </a:solidFill>
                        </a:rPr>
                        <a:t>18</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solidFill>
                            <a:schemeClr val="tx1"/>
                          </a:solidFill>
                        </a:rPr>
                        <a:t>23</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solidFill>
                            <a:schemeClr val="tx1"/>
                          </a:solidFill>
                        </a:rPr>
                        <a:t>25</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solidFill>
                            <a:schemeClr val="tx1"/>
                          </a:solidFill>
                        </a:rPr>
                        <a:t>30</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solidFill>
                            <a:schemeClr val="tx1"/>
                          </a:solidFill>
                        </a:rPr>
                        <a:t>31</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solidFill>
                            <a:schemeClr val="tx1"/>
                          </a:solidFill>
                        </a:rPr>
                        <a:t>36</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solidFill>
                            <a:schemeClr val="tx1"/>
                          </a:solidFill>
                        </a:rPr>
                        <a:t>47</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827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71" grpId="0"/>
      <p:bldP spid="9" grpId="0"/>
      <p:bldP spid="1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026">
            <a:extLst>
              <a:ext uri="{FF2B5EF4-FFF2-40B4-BE49-F238E27FC236}">
                <a16:creationId xmlns:a16="http://schemas.microsoft.com/office/drawing/2014/main" id="{5A96E578-C964-4EE5-A26F-7967D9621945}"/>
              </a:ext>
            </a:extLst>
          </p:cNvPr>
          <p:cNvSpPr>
            <a:spLocks noChangeArrowheads="1"/>
          </p:cNvSpPr>
          <p:nvPr/>
        </p:nvSpPr>
        <p:spPr bwMode="auto">
          <a:xfrm>
            <a:off x="142875" y="465138"/>
            <a:ext cx="9229725" cy="606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zh-CN" altLang="en-US" sz="2800" dirty="0">
                <a:solidFill>
                  <a:srgbClr val="FF0000"/>
                </a:solidFill>
                <a:latin typeface="+mn-lt"/>
                <a:ea typeface="黑体" pitchFamily="49" charset="-122"/>
              </a:rPr>
              <a:t>希尔排序的算法描述如下</a:t>
            </a:r>
            <a:r>
              <a:rPr lang="en-US" altLang="zh-CN" sz="2800" dirty="0">
                <a:solidFill>
                  <a:srgbClr val="FF0000"/>
                </a:solidFill>
                <a:latin typeface="+mn-lt"/>
                <a:ea typeface="黑体" pitchFamily="49" charset="-122"/>
              </a:rPr>
              <a:t>:</a:t>
            </a:r>
          </a:p>
          <a:p>
            <a:pPr algn="just">
              <a:spcBef>
                <a:spcPct val="0"/>
              </a:spcBef>
            </a:pPr>
            <a:r>
              <a:rPr lang="en-US" altLang="zh-CN" sz="2400" dirty="0">
                <a:latin typeface="+mn-lt"/>
                <a:ea typeface="黑体" pitchFamily="49" charset="-122"/>
              </a:rPr>
              <a:t>void  </a:t>
            </a:r>
            <a:r>
              <a:rPr lang="en-US" altLang="zh-CN" sz="2400" dirty="0" err="1">
                <a:latin typeface="+mn-lt"/>
                <a:ea typeface="黑体" pitchFamily="49" charset="-122"/>
              </a:rPr>
              <a:t>ShellInsert</a:t>
            </a:r>
            <a:r>
              <a:rPr lang="en-US" altLang="zh-CN" sz="2400" dirty="0">
                <a:latin typeface="+mn-lt"/>
                <a:ea typeface="黑体" pitchFamily="49" charset="-122"/>
              </a:rPr>
              <a:t> (List </a:t>
            </a:r>
            <a:r>
              <a:rPr lang="en-US" altLang="zh-CN" sz="2400" dirty="0" err="1">
                <a:latin typeface="+mn-lt"/>
                <a:ea typeface="黑体" pitchFamily="49" charset="-122"/>
              </a:rPr>
              <a:t>r,int</a:t>
            </a:r>
            <a:r>
              <a:rPr lang="en-US" altLang="zh-CN" sz="2400" dirty="0">
                <a:latin typeface="+mn-lt"/>
                <a:ea typeface="黑体" pitchFamily="49" charset="-122"/>
              </a:rPr>
              <a:t> d) </a:t>
            </a:r>
          </a:p>
          <a:p>
            <a:pPr algn="just">
              <a:spcBef>
                <a:spcPct val="0"/>
              </a:spcBef>
            </a:pPr>
            <a:r>
              <a:rPr lang="en-US" altLang="zh-CN" sz="2400" dirty="0">
                <a:latin typeface="+mn-lt"/>
                <a:ea typeface="黑体" pitchFamily="49" charset="-122"/>
              </a:rPr>
              <a:t>//</a:t>
            </a:r>
            <a:r>
              <a:rPr lang="zh-CN" altLang="en-US" sz="2400" dirty="0">
                <a:latin typeface="+mn-lt"/>
                <a:ea typeface="黑体" pitchFamily="49" charset="-122"/>
              </a:rPr>
              <a:t>本算法对直接插入算法作了以下修改：</a:t>
            </a:r>
          </a:p>
          <a:p>
            <a:pPr algn="just">
              <a:spcBef>
                <a:spcPct val="0"/>
              </a:spcBef>
            </a:pPr>
            <a:r>
              <a:rPr lang="en-US" altLang="zh-CN" sz="2400" dirty="0">
                <a:latin typeface="+mn-lt"/>
                <a:ea typeface="黑体" pitchFamily="49" charset="-122"/>
              </a:rPr>
              <a:t>// 1. </a:t>
            </a:r>
            <a:r>
              <a:rPr lang="zh-CN" altLang="en-US" sz="2400" dirty="0">
                <a:latin typeface="+mn-lt"/>
                <a:ea typeface="黑体" pitchFamily="49" charset="-122"/>
              </a:rPr>
              <a:t>前后记录位置的增量是</a:t>
            </a:r>
            <a:r>
              <a:rPr lang="en-US" altLang="zh-CN" sz="2400" dirty="0">
                <a:latin typeface="+mn-lt"/>
                <a:ea typeface="黑体" pitchFamily="49" charset="-122"/>
              </a:rPr>
              <a:t>d</a:t>
            </a:r>
            <a:r>
              <a:rPr lang="zh-CN" altLang="en-US" sz="2400" dirty="0">
                <a:latin typeface="+mn-lt"/>
                <a:ea typeface="黑体" pitchFamily="49" charset="-122"/>
              </a:rPr>
              <a:t>，而不是</a:t>
            </a:r>
            <a:r>
              <a:rPr lang="en-US" altLang="zh-CN" sz="2400" dirty="0">
                <a:latin typeface="+mn-lt"/>
                <a:ea typeface="黑体" pitchFamily="49" charset="-122"/>
              </a:rPr>
              <a:t>1</a:t>
            </a:r>
            <a:r>
              <a:rPr lang="zh-CN" altLang="en-US" sz="2400" dirty="0">
                <a:latin typeface="+mn-lt"/>
                <a:ea typeface="黑体" pitchFamily="49" charset="-122"/>
              </a:rPr>
              <a:t>；</a:t>
            </a:r>
          </a:p>
          <a:p>
            <a:pPr algn="just">
              <a:spcBef>
                <a:spcPct val="0"/>
              </a:spcBef>
            </a:pPr>
            <a:r>
              <a:rPr lang="en-US" altLang="zh-CN" sz="2400" dirty="0">
                <a:latin typeface="+mn-lt"/>
                <a:ea typeface="黑体" pitchFamily="49" charset="-122"/>
              </a:rPr>
              <a:t>// 2. r[0]</a:t>
            </a:r>
            <a:r>
              <a:rPr lang="zh-CN" altLang="en-US" sz="2400" dirty="0">
                <a:latin typeface="+mn-lt"/>
                <a:ea typeface="黑体" pitchFamily="49" charset="-122"/>
              </a:rPr>
              <a:t>只是暂存单元，不是哨兵。当</a:t>
            </a:r>
            <a:r>
              <a:rPr lang="en-US" altLang="zh-CN" sz="2400" dirty="0">
                <a:latin typeface="+mn-lt"/>
                <a:ea typeface="黑体" pitchFamily="49" charset="-122"/>
              </a:rPr>
              <a:t>j&lt;=0</a:t>
            </a:r>
            <a:r>
              <a:rPr lang="zh-CN" altLang="en-US" sz="2400" dirty="0">
                <a:latin typeface="+mn-lt"/>
                <a:ea typeface="黑体" pitchFamily="49" charset="-122"/>
              </a:rPr>
              <a:t>时，插入位置已找到。</a:t>
            </a:r>
          </a:p>
          <a:p>
            <a:pPr algn="just">
              <a:spcBef>
                <a:spcPct val="0"/>
              </a:spcBef>
            </a:pPr>
            <a:r>
              <a:rPr lang="en-US" altLang="zh-CN" sz="2400" dirty="0">
                <a:latin typeface="+mn-lt"/>
                <a:ea typeface="黑体" pitchFamily="49" charset="-122"/>
              </a:rPr>
              <a:t>{   </a:t>
            </a:r>
          </a:p>
          <a:p>
            <a:pPr algn="just">
              <a:spcBef>
                <a:spcPct val="0"/>
              </a:spcBef>
            </a:pPr>
            <a:r>
              <a:rPr lang="en-US" altLang="zh-CN" sz="2400" dirty="0">
                <a:latin typeface="+mn-lt"/>
                <a:ea typeface="黑体" pitchFamily="49" charset="-122"/>
              </a:rPr>
              <a:t>    for(</a:t>
            </a:r>
            <a:r>
              <a:rPr lang="en-US" altLang="zh-CN" sz="2400" dirty="0" err="1">
                <a:latin typeface="+mn-lt"/>
                <a:ea typeface="黑体" pitchFamily="49" charset="-122"/>
              </a:rPr>
              <a:t>i</a:t>
            </a:r>
            <a:r>
              <a:rPr lang="en-US" altLang="zh-CN" sz="2400" dirty="0">
                <a:latin typeface="+mn-lt"/>
                <a:ea typeface="黑体" pitchFamily="49" charset="-122"/>
              </a:rPr>
              <a:t>=d+1;i&lt;=</a:t>
            </a:r>
            <a:r>
              <a:rPr lang="en-US" altLang="zh-CN" sz="2400" dirty="0" err="1">
                <a:latin typeface="+mn-lt"/>
                <a:ea typeface="黑体" pitchFamily="49" charset="-122"/>
              </a:rPr>
              <a:t>n;i</a:t>
            </a:r>
            <a:r>
              <a:rPr lang="en-US" altLang="zh-CN" sz="2400" dirty="0">
                <a:latin typeface="+mn-lt"/>
                <a:ea typeface="黑体" pitchFamily="49" charset="-122"/>
              </a:rPr>
              <a:t>++)</a:t>
            </a:r>
          </a:p>
          <a:p>
            <a:pPr algn="just">
              <a:spcBef>
                <a:spcPct val="0"/>
              </a:spcBef>
            </a:pPr>
            <a:r>
              <a:rPr lang="en-US" altLang="zh-CN" sz="2400" dirty="0">
                <a:latin typeface="+mn-lt"/>
                <a:ea typeface="黑体" pitchFamily="49" charset="-122"/>
              </a:rPr>
              <a:t>       if ( r[</a:t>
            </a:r>
            <a:r>
              <a:rPr lang="en-US" altLang="zh-CN" sz="2400" dirty="0" err="1">
                <a:latin typeface="+mn-lt"/>
                <a:ea typeface="黑体" pitchFamily="49" charset="-122"/>
              </a:rPr>
              <a:t>i</a:t>
            </a:r>
            <a:r>
              <a:rPr lang="en-US" altLang="zh-CN" sz="2400" dirty="0">
                <a:latin typeface="+mn-lt"/>
                <a:ea typeface="黑体" pitchFamily="49" charset="-122"/>
              </a:rPr>
              <a:t>] &lt; r[</a:t>
            </a:r>
            <a:r>
              <a:rPr lang="en-US" altLang="zh-CN" sz="2400" dirty="0" err="1">
                <a:latin typeface="+mn-lt"/>
                <a:ea typeface="黑体" pitchFamily="49" charset="-122"/>
              </a:rPr>
              <a:t>i</a:t>
            </a:r>
            <a:r>
              <a:rPr lang="en-US" altLang="zh-CN" sz="2400" dirty="0">
                <a:latin typeface="+mn-lt"/>
                <a:ea typeface="黑体" pitchFamily="49" charset="-122"/>
              </a:rPr>
              <a:t>-d]) //</a:t>
            </a:r>
            <a:r>
              <a:rPr lang="zh-CN" altLang="en-US" sz="2400" dirty="0">
                <a:latin typeface="+mn-lt"/>
                <a:ea typeface="黑体" pitchFamily="49" charset="-122"/>
              </a:rPr>
              <a:t>需将</a:t>
            </a:r>
            <a:r>
              <a:rPr lang="en-US" altLang="zh-CN" sz="2400" dirty="0">
                <a:latin typeface="+mn-lt"/>
                <a:ea typeface="黑体" pitchFamily="49" charset="-122"/>
              </a:rPr>
              <a:t>r[</a:t>
            </a:r>
            <a:r>
              <a:rPr lang="en-US" altLang="zh-CN" sz="2400" dirty="0" err="1">
                <a:latin typeface="+mn-lt"/>
                <a:ea typeface="黑体" pitchFamily="49" charset="-122"/>
              </a:rPr>
              <a:t>i</a:t>
            </a:r>
            <a:r>
              <a:rPr lang="en-US" altLang="zh-CN" sz="2400" dirty="0">
                <a:latin typeface="+mn-lt"/>
                <a:ea typeface="黑体" pitchFamily="49" charset="-122"/>
              </a:rPr>
              <a:t>]</a:t>
            </a:r>
            <a:r>
              <a:rPr lang="zh-CN" altLang="en-US" sz="2400" dirty="0">
                <a:latin typeface="+mn-lt"/>
                <a:ea typeface="黑体" pitchFamily="49" charset="-122"/>
              </a:rPr>
              <a:t>插入有序增量子表</a:t>
            </a:r>
          </a:p>
          <a:p>
            <a:pPr algn="just">
              <a:spcBef>
                <a:spcPct val="0"/>
              </a:spcBef>
            </a:pPr>
            <a:r>
              <a:rPr lang="zh-CN" altLang="en-US" sz="2400" dirty="0">
                <a:latin typeface="+mn-lt"/>
                <a:ea typeface="黑体" pitchFamily="49" charset="-122"/>
              </a:rPr>
              <a:t>         </a:t>
            </a:r>
            <a:r>
              <a:rPr lang="en-US" altLang="zh-CN" sz="2400" dirty="0">
                <a:latin typeface="+mn-lt"/>
                <a:ea typeface="黑体" pitchFamily="49" charset="-122"/>
              </a:rPr>
              <a:t>{  r[0] = r[</a:t>
            </a:r>
            <a:r>
              <a:rPr lang="en-US" altLang="zh-CN" sz="2400" dirty="0" err="1">
                <a:latin typeface="+mn-lt"/>
                <a:ea typeface="黑体" pitchFamily="49" charset="-122"/>
              </a:rPr>
              <a:t>i</a:t>
            </a:r>
            <a:r>
              <a:rPr lang="en-US" altLang="zh-CN" sz="2400" dirty="0">
                <a:latin typeface="+mn-lt"/>
                <a:ea typeface="黑体" pitchFamily="49" charset="-122"/>
              </a:rPr>
              <a:t>]; //</a:t>
            </a:r>
            <a:r>
              <a:rPr lang="zh-CN" altLang="en-US" sz="2400" dirty="0">
                <a:latin typeface="+mn-lt"/>
                <a:ea typeface="黑体" pitchFamily="49" charset="-122"/>
              </a:rPr>
              <a:t>暂存在</a:t>
            </a:r>
            <a:r>
              <a:rPr lang="en-US" altLang="zh-CN" sz="2400" dirty="0">
                <a:latin typeface="+mn-lt"/>
                <a:ea typeface="黑体" pitchFamily="49" charset="-122"/>
              </a:rPr>
              <a:t>R[0] </a:t>
            </a:r>
          </a:p>
          <a:p>
            <a:pPr algn="just">
              <a:spcBef>
                <a:spcPct val="0"/>
              </a:spcBef>
            </a:pPr>
            <a:r>
              <a:rPr lang="en-US" altLang="zh-CN" sz="2400" dirty="0">
                <a:latin typeface="+mn-lt"/>
                <a:ea typeface="黑体" pitchFamily="49" charset="-122"/>
              </a:rPr>
              <a:t>            j=</a:t>
            </a:r>
            <a:r>
              <a:rPr lang="en-US" altLang="zh-CN" sz="2400" dirty="0" err="1">
                <a:latin typeface="+mn-lt"/>
                <a:ea typeface="黑体" pitchFamily="49" charset="-122"/>
              </a:rPr>
              <a:t>i</a:t>
            </a:r>
            <a:r>
              <a:rPr lang="en-US" altLang="zh-CN" sz="2400" dirty="0">
                <a:latin typeface="+mn-lt"/>
                <a:ea typeface="黑体" pitchFamily="49" charset="-122"/>
              </a:rPr>
              <a:t>-d ;</a:t>
            </a:r>
          </a:p>
          <a:p>
            <a:pPr algn="just">
              <a:spcBef>
                <a:spcPct val="0"/>
              </a:spcBef>
            </a:pPr>
            <a:r>
              <a:rPr lang="en-US" altLang="zh-CN" sz="2400" dirty="0">
                <a:latin typeface="+mn-lt"/>
                <a:ea typeface="黑体" pitchFamily="49" charset="-122"/>
              </a:rPr>
              <a:t>             while ((j&gt;0) and (r[0] &lt; r[j]))</a:t>
            </a:r>
          </a:p>
          <a:p>
            <a:pPr algn="just">
              <a:spcBef>
                <a:spcPct val="0"/>
              </a:spcBef>
            </a:pPr>
            <a:r>
              <a:rPr lang="en-US" altLang="zh-CN" sz="2400" dirty="0">
                <a:latin typeface="+mn-lt"/>
                <a:ea typeface="黑体" pitchFamily="49" charset="-122"/>
              </a:rPr>
              <a:t>                { r[</a:t>
            </a:r>
            <a:r>
              <a:rPr lang="en-US" altLang="zh-CN" sz="2400" dirty="0" err="1">
                <a:latin typeface="+mn-lt"/>
                <a:ea typeface="黑体" pitchFamily="49" charset="-122"/>
              </a:rPr>
              <a:t>j+d</a:t>
            </a:r>
            <a:r>
              <a:rPr lang="en-US" altLang="zh-CN" sz="2400" dirty="0">
                <a:latin typeface="+mn-lt"/>
                <a:ea typeface="黑体" pitchFamily="49" charset="-122"/>
              </a:rPr>
              <a:t>] = r[j]; //</a:t>
            </a:r>
            <a:r>
              <a:rPr lang="zh-CN" altLang="en-US" sz="2400" dirty="0">
                <a:latin typeface="+mn-lt"/>
                <a:ea typeface="黑体" pitchFamily="49" charset="-122"/>
              </a:rPr>
              <a:t>记录后移，查找插入位置</a:t>
            </a:r>
          </a:p>
          <a:p>
            <a:pPr algn="just">
              <a:spcBef>
                <a:spcPct val="0"/>
              </a:spcBef>
            </a:pPr>
            <a:r>
              <a:rPr lang="zh-CN" altLang="en-US" sz="2400" dirty="0">
                <a:latin typeface="+mn-lt"/>
                <a:ea typeface="黑体" pitchFamily="49" charset="-122"/>
              </a:rPr>
              <a:t>                   </a:t>
            </a:r>
            <a:r>
              <a:rPr lang="en-US" altLang="zh-CN" sz="2400" dirty="0">
                <a:latin typeface="+mn-lt"/>
                <a:ea typeface="黑体" pitchFamily="49" charset="-122"/>
              </a:rPr>
              <a:t>j=j-d; }</a:t>
            </a:r>
          </a:p>
          <a:p>
            <a:pPr algn="just">
              <a:spcBef>
                <a:spcPct val="0"/>
              </a:spcBef>
            </a:pPr>
            <a:r>
              <a:rPr lang="en-US" altLang="zh-CN" sz="2400" dirty="0">
                <a:latin typeface="+mn-lt"/>
                <a:ea typeface="黑体" pitchFamily="49" charset="-122"/>
              </a:rPr>
              <a:t>             r[</a:t>
            </a:r>
            <a:r>
              <a:rPr lang="en-US" altLang="zh-CN" sz="2400" dirty="0" err="1">
                <a:latin typeface="+mn-lt"/>
                <a:ea typeface="黑体" pitchFamily="49" charset="-122"/>
              </a:rPr>
              <a:t>j+d</a:t>
            </a:r>
            <a:r>
              <a:rPr lang="en-US" altLang="zh-CN" sz="2400" dirty="0">
                <a:latin typeface="+mn-lt"/>
                <a:ea typeface="黑体" pitchFamily="49" charset="-122"/>
              </a:rPr>
              <a:t>] = r[0];//</a:t>
            </a:r>
            <a:r>
              <a:rPr lang="zh-CN" altLang="en-US" sz="2400" dirty="0">
                <a:latin typeface="+mn-lt"/>
                <a:ea typeface="黑体" pitchFamily="49" charset="-122"/>
              </a:rPr>
              <a:t>插入</a:t>
            </a:r>
          </a:p>
          <a:p>
            <a:pPr algn="just">
              <a:spcBef>
                <a:spcPct val="0"/>
              </a:spcBef>
            </a:pPr>
            <a:r>
              <a:rPr lang="zh-CN" altLang="en-US" sz="2400" dirty="0">
                <a:latin typeface="+mn-lt"/>
                <a:ea typeface="黑体" pitchFamily="49" charset="-122"/>
              </a:rPr>
              <a:t>          </a:t>
            </a:r>
            <a:r>
              <a:rPr lang="en-US" altLang="zh-CN" sz="2400" dirty="0">
                <a:latin typeface="+mn-lt"/>
                <a:ea typeface="黑体" pitchFamily="49" charset="-122"/>
              </a:rPr>
              <a:t>}</a:t>
            </a:r>
          </a:p>
          <a:p>
            <a:pPr>
              <a:spcBef>
                <a:spcPct val="0"/>
              </a:spcBef>
            </a:pPr>
            <a:r>
              <a:rPr lang="en-US" altLang="zh-CN" sz="2400" dirty="0">
                <a:latin typeface="+mn-lt"/>
                <a:ea typeface="黑体" pitchFamily="49" charset="-122"/>
              </a:rPr>
              <a:t>     } </a:t>
            </a:r>
          </a:p>
        </p:txBody>
      </p:sp>
      <p:sp>
        <p:nvSpPr>
          <p:cNvPr id="209924" name="Rectangle 1028">
            <a:extLst>
              <a:ext uri="{FF2B5EF4-FFF2-40B4-BE49-F238E27FC236}">
                <a16:creationId xmlns:a16="http://schemas.microsoft.com/office/drawing/2014/main" id="{F798F258-EFED-4448-B845-DA654E5F473E}"/>
              </a:ext>
            </a:extLst>
          </p:cNvPr>
          <p:cNvSpPr>
            <a:spLocks noChangeArrowheads="1"/>
          </p:cNvSpPr>
          <p:nvPr/>
        </p:nvSpPr>
        <p:spPr bwMode="auto">
          <a:xfrm>
            <a:off x="4648200" y="304800"/>
            <a:ext cx="4572000" cy="3416320"/>
          </a:xfrm>
          <a:prstGeom prst="rect">
            <a:avLst/>
          </a:prstGeom>
          <a:solidFill>
            <a:srgbClr val="99CC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400">
                <a:latin typeface="+mn-lt"/>
                <a:ea typeface="黑体" pitchFamily="49" charset="-122"/>
              </a:rPr>
              <a:t>for (i=2;i&lt;= n ; i++)</a:t>
            </a:r>
          </a:p>
          <a:p>
            <a:pPr eaLnBrk="1" hangingPunct="1">
              <a:spcBef>
                <a:spcPct val="0"/>
              </a:spcBef>
            </a:pPr>
            <a:r>
              <a:rPr lang="en-US" altLang="zh-CN" sz="2400">
                <a:latin typeface="+mn-lt"/>
                <a:ea typeface="黑体" pitchFamily="49" charset="-122"/>
              </a:rPr>
              <a:t>     {  r[0]=r[i];</a:t>
            </a:r>
          </a:p>
          <a:p>
            <a:pPr eaLnBrk="1" hangingPunct="1">
              <a:spcBef>
                <a:spcPct val="0"/>
              </a:spcBef>
            </a:pPr>
            <a:r>
              <a:rPr lang="en-US" altLang="zh-CN" sz="2400">
                <a:latin typeface="+mn-lt"/>
                <a:ea typeface="黑体" pitchFamily="49" charset="-122"/>
              </a:rPr>
              <a:t>        j=i-1;</a:t>
            </a:r>
          </a:p>
          <a:p>
            <a:pPr eaLnBrk="1" hangingPunct="1">
              <a:spcBef>
                <a:spcPct val="0"/>
              </a:spcBef>
            </a:pPr>
            <a:r>
              <a:rPr lang="en-US" altLang="zh-CN" sz="2400">
                <a:latin typeface="+mn-lt"/>
                <a:ea typeface="黑体" pitchFamily="49" charset="-122"/>
              </a:rPr>
              <a:t>        while ( r[0].key&lt;r[j].key)</a:t>
            </a:r>
          </a:p>
          <a:p>
            <a:pPr eaLnBrk="1" hangingPunct="1">
              <a:spcBef>
                <a:spcPct val="0"/>
              </a:spcBef>
            </a:pPr>
            <a:r>
              <a:rPr lang="en-US" altLang="zh-CN" sz="2400">
                <a:latin typeface="+mn-lt"/>
                <a:ea typeface="黑体" pitchFamily="49" charset="-122"/>
              </a:rPr>
              <a:t>          {  r[j+1]=r[j]; </a:t>
            </a:r>
          </a:p>
          <a:p>
            <a:pPr eaLnBrk="1" hangingPunct="1">
              <a:spcBef>
                <a:spcPct val="0"/>
              </a:spcBef>
            </a:pPr>
            <a:r>
              <a:rPr lang="en-US" altLang="zh-CN" sz="2400">
                <a:latin typeface="+mn-lt"/>
                <a:ea typeface="黑体" pitchFamily="49" charset="-122"/>
              </a:rPr>
              <a:t>              j=j-1;</a:t>
            </a:r>
          </a:p>
          <a:p>
            <a:pPr eaLnBrk="1" hangingPunct="1">
              <a:spcBef>
                <a:spcPct val="0"/>
              </a:spcBef>
            </a:pPr>
            <a:r>
              <a:rPr lang="en-US" altLang="zh-CN" sz="2400">
                <a:latin typeface="+mn-lt"/>
                <a:ea typeface="黑体" pitchFamily="49" charset="-122"/>
              </a:rPr>
              <a:t>            }</a:t>
            </a:r>
          </a:p>
          <a:p>
            <a:pPr eaLnBrk="1" hangingPunct="1">
              <a:spcBef>
                <a:spcPct val="0"/>
              </a:spcBef>
            </a:pPr>
            <a:r>
              <a:rPr lang="en-US" altLang="zh-CN" sz="2400">
                <a:latin typeface="+mn-lt"/>
                <a:ea typeface="黑体" pitchFamily="49" charset="-122"/>
              </a:rPr>
              <a:t>       r[j+1]=r[0];</a:t>
            </a:r>
          </a:p>
          <a:p>
            <a:pPr eaLnBrk="1" hangingPunct="1">
              <a:spcBef>
                <a:spcPct val="0"/>
              </a:spcBef>
            </a:pPr>
            <a:r>
              <a:rPr lang="en-US" altLang="zh-CN" sz="2400">
                <a:latin typeface="+mn-lt"/>
                <a:ea typeface="黑体" pitchFamily="49" charset="-122"/>
              </a:rPr>
              <a:t>     }</a:t>
            </a: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99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92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04A49481-2DB5-4284-9DB5-1377691842B0}"/>
              </a:ext>
            </a:extLst>
          </p:cNvPr>
          <p:cNvSpPr>
            <a:spLocks noChangeArrowheads="1"/>
          </p:cNvSpPr>
          <p:nvPr/>
        </p:nvSpPr>
        <p:spPr bwMode="auto">
          <a:xfrm>
            <a:off x="533400" y="914400"/>
            <a:ext cx="7391400" cy="3231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400">
                <a:latin typeface="+mn-lt"/>
                <a:ea typeface="黑体" pitchFamily="49" charset="-122"/>
              </a:rPr>
              <a:t>Void Shell_sort (List r, int dlta, int t);</a:t>
            </a:r>
          </a:p>
          <a:p>
            <a:pPr>
              <a:spcBef>
                <a:spcPct val="50000"/>
              </a:spcBef>
            </a:pPr>
            <a:r>
              <a:rPr lang="en-US" altLang="zh-CN" sz="2400">
                <a:latin typeface="+mn-lt"/>
                <a:ea typeface="黑体" pitchFamily="49" charset="-122"/>
              </a:rPr>
              <a:t> {</a:t>
            </a:r>
          </a:p>
          <a:p>
            <a:pPr>
              <a:spcBef>
                <a:spcPct val="50000"/>
              </a:spcBef>
            </a:pPr>
            <a:r>
              <a:rPr lang="en-US" altLang="zh-CN" sz="2400">
                <a:latin typeface="+mn-lt"/>
                <a:ea typeface="黑体" pitchFamily="49" charset="-122"/>
              </a:rPr>
              <a:t>      //</a:t>
            </a:r>
            <a:r>
              <a:rPr lang="zh-CN" altLang="en-US" sz="2400">
                <a:latin typeface="+mn-lt"/>
                <a:ea typeface="黑体" pitchFamily="49" charset="-122"/>
              </a:rPr>
              <a:t>按增量序列</a:t>
            </a:r>
            <a:r>
              <a:rPr lang="en-US" altLang="zh-CN" sz="2400">
                <a:latin typeface="+mn-lt"/>
                <a:ea typeface="黑体" pitchFamily="49" charset="-122"/>
              </a:rPr>
              <a:t>dlta[0..t-1]</a:t>
            </a:r>
            <a:r>
              <a:rPr lang="zh-CN" altLang="en-US" sz="2400">
                <a:latin typeface="+mn-lt"/>
                <a:ea typeface="黑体" pitchFamily="49" charset="-122"/>
              </a:rPr>
              <a:t>对顺序表</a:t>
            </a:r>
            <a:r>
              <a:rPr lang="en-US" altLang="zh-CN" sz="2400">
                <a:latin typeface="+mn-lt"/>
                <a:ea typeface="黑体" pitchFamily="49" charset="-122"/>
              </a:rPr>
              <a:t>r</a:t>
            </a:r>
            <a:r>
              <a:rPr lang="zh-CN" altLang="en-US" sz="2400">
                <a:latin typeface="+mn-lt"/>
                <a:ea typeface="黑体" pitchFamily="49" charset="-122"/>
              </a:rPr>
              <a:t>作希尔排序</a:t>
            </a:r>
          </a:p>
          <a:p>
            <a:pPr>
              <a:spcBef>
                <a:spcPct val="50000"/>
              </a:spcBef>
            </a:pPr>
            <a:r>
              <a:rPr lang="zh-CN" altLang="en-US" sz="2400">
                <a:latin typeface="+mn-lt"/>
                <a:ea typeface="黑体" pitchFamily="49" charset="-122"/>
              </a:rPr>
              <a:t>      </a:t>
            </a:r>
            <a:r>
              <a:rPr lang="en-US" altLang="zh-CN" sz="2400">
                <a:latin typeface="+mn-lt"/>
                <a:ea typeface="黑体" pitchFamily="49" charset="-122"/>
              </a:rPr>
              <a:t>for(k=0;k&lt;=t;k++)</a:t>
            </a:r>
          </a:p>
          <a:p>
            <a:pPr>
              <a:spcBef>
                <a:spcPct val="50000"/>
              </a:spcBef>
            </a:pPr>
            <a:r>
              <a:rPr lang="en-US" altLang="zh-CN" sz="2400">
                <a:latin typeface="+mn-lt"/>
                <a:ea typeface="黑体" pitchFamily="49" charset="-122"/>
              </a:rPr>
              <a:t>       ShellInsert(r, dlta[k]); </a:t>
            </a:r>
          </a:p>
          <a:p>
            <a:pPr>
              <a:spcBef>
                <a:spcPct val="50000"/>
              </a:spcBef>
            </a:pPr>
            <a:r>
              <a:rPr lang="en-US" altLang="zh-CN" sz="2400">
                <a:latin typeface="+mn-lt"/>
                <a:ea typeface="黑体" pitchFamily="49" charset="-122"/>
              </a:rPr>
              <a:t>} </a:t>
            </a:r>
          </a:p>
        </p:txBody>
      </p:sp>
    </p:spTree>
  </p:cSld>
  <p:clrMapOvr>
    <a:masterClrMapping/>
  </p:clrMapOvr>
  <p:transition spd="med">
    <p:zoom/>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1026">
            <a:extLst>
              <a:ext uri="{FF2B5EF4-FFF2-40B4-BE49-F238E27FC236}">
                <a16:creationId xmlns:a16="http://schemas.microsoft.com/office/drawing/2014/main" id="{E46F0F37-E828-46E3-B076-7252B5AF8661}"/>
              </a:ext>
            </a:extLst>
          </p:cNvPr>
          <p:cNvSpPr>
            <a:spLocks noChangeArrowheads="1"/>
          </p:cNvSpPr>
          <p:nvPr/>
        </p:nvSpPr>
        <p:spPr bwMode="auto">
          <a:xfrm>
            <a:off x="381000" y="457200"/>
            <a:ext cx="8534400" cy="2628155"/>
          </a:xfrm>
          <a:prstGeom prst="rect">
            <a:avLst/>
          </a:prstGeom>
          <a:gradFill rotWithShape="0">
            <a:gsLst>
              <a:gs pos="0">
                <a:srgbClr val="CCECFF"/>
              </a:gs>
              <a:gs pos="50000">
                <a:schemeClr val="bg1"/>
              </a:gs>
              <a:gs pos="100000">
                <a:srgbClr val="CCECFF"/>
              </a:gs>
            </a:gsLst>
            <a:lin ang="5400000" scaled="1"/>
          </a:gra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20000"/>
              </a:lnSpc>
              <a:defRPr/>
            </a:pPr>
            <a:r>
              <a:rPr lang="en-US" altLang="zh-CN" sz="2800" b="0">
                <a:latin typeface="+mn-lt"/>
                <a:ea typeface="黑体" pitchFamily="49" charset="-122"/>
              </a:rPr>
              <a:t>    </a:t>
            </a:r>
            <a:r>
              <a:rPr lang="zh-CN" altLang="en-US" sz="2800">
                <a:latin typeface="+mn-lt"/>
                <a:ea typeface="黑体" pitchFamily="49" charset="-122"/>
              </a:rPr>
              <a:t>先取定一个两项之间的距离</a:t>
            </a:r>
            <a:r>
              <a:rPr lang="en-US" altLang="zh-CN" sz="2800">
                <a:solidFill>
                  <a:srgbClr val="FF0000"/>
                </a:solidFill>
                <a:latin typeface="+mn-lt"/>
                <a:ea typeface="黑体" pitchFamily="49" charset="-122"/>
              </a:rPr>
              <a:t>d</a:t>
            </a:r>
            <a:r>
              <a:rPr lang="en-US" altLang="zh-CN" sz="2800" baseline="-25000">
                <a:solidFill>
                  <a:srgbClr val="FF0000"/>
                </a:solidFill>
                <a:latin typeface="+mn-lt"/>
                <a:ea typeface="黑体" pitchFamily="49" charset="-122"/>
              </a:rPr>
              <a:t>1</a:t>
            </a:r>
            <a:r>
              <a:rPr lang="en-US" altLang="zh-CN" sz="2800">
                <a:latin typeface="+mn-lt"/>
                <a:ea typeface="黑体" pitchFamily="49" charset="-122"/>
              </a:rPr>
              <a:t>(≤n,</a:t>
            </a:r>
            <a:r>
              <a:rPr lang="zh-CN" altLang="en-US" sz="2800">
                <a:latin typeface="+mn-lt"/>
                <a:ea typeface="黑体" pitchFamily="49" charset="-122"/>
              </a:rPr>
              <a:t>其中</a:t>
            </a:r>
            <a:r>
              <a:rPr lang="en-US" altLang="zh-CN" sz="2800">
                <a:latin typeface="+mn-lt"/>
                <a:ea typeface="黑体" pitchFamily="49" charset="-122"/>
              </a:rPr>
              <a:t>n</a:t>
            </a:r>
            <a:r>
              <a:rPr lang="zh-CN" altLang="en-US" sz="2800">
                <a:latin typeface="+mn-lt"/>
                <a:ea typeface="黑体" pitchFamily="49" charset="-122"/>
              </a:rPr>
              <a:t>为整个表的长度</a:t>
            </a:r>
            <a:r>
              <a:rPr lang="en-US" altLang="zh-CN" sz="2800">
                <a:latin typeface="+mn-lt"/>
                <a:ea typeface="黑体" pitchFamily="49" charset="-122"/>
              </a:rPr>
              <a:t>),</a:t>
            </a:r>
            <a:r>
              <a:rPr lang="zh-CN" altLang="en-US" sz="2800">
                <a:latin typeface="+mn-lt"/>
                <a:ea typeface="黑体" pitchFamily="49" charset="-122"/>
              </a:rPr>
              <a:t>反复比较每两个相距</a:t>
            </a:r>
            <a:r>
              <a:rPr lang="en-US" altLang="zh-CN" sz="2800">
                <a:latin typeface="+mn-lt"/>
                <a:ea typeface="黑体" pitchFamily="49" charset="-122"/>
              </a:rPr>
              <a:t>d</a:t>
            </a:r>
            <a:r>
              <a:rPr lang="en-US" altLang="zh-CN" sz="2800" baseline="-25000">
                <a:latin typeface="+mn-lt"/>
                <a:ea typeface="黑体" pitchFamily="49" charset="-122"/>
              </a:rPr>
              <a:t>1</a:t>
            </a:r>
            <a:r>
              <a:rPr lang="zh-CN" altLang="en-US" sz="2800">
                <a:latin typeface="+mn-lt"/>
                <a:ea typeface="黑体" pitchFamily="49" charset="-122"/>
              </a:rPr>
              <a:t>的项</a:t>
            </a:r>
            <a:r>
              <a:rPr lang="en-US" altLang="zh-CN" sz="2800">
                <a:latin typeface="+mn-lt"/>
                <a:ea typeface="黑体" pitchFamily="49" charset="-122"/>
              </a:rPr>
              <a:t>,</a:t>
            </a:r>
            <a:r>
              <a:rPr lang="zh-CN" altLang="en-US" sz="2800">
                <a:latin typeface="+mn-lt"/>
                <a:ea typeface="黑体" pitchFamily="49" charset="-122"/>
              </a:rPr>
              <a:t>直到以</a:t>
            </a:r>
            <a:r>
              <a:rPr lang="en-US" altLang="zh-CN" sz="2800">
                <a:latin typeface="+mn-lt"/>
                <a:ea typeface="黑体" pitchFamily="49" charset="-122"/>
              </a:rPr>
              <a:t>d</a:t>
            </a:r>
            <a:r>
              <a:rPr lang="en-US" altLang="zh-CN" sz="2800" baseline="-25000">
                <a:latin typeface="+mn-lt"/>
                <a:ea typeface="黑体" pitchFamily="49" charset="-122"/>
              </a:rPr>
              <a:t>1</a:t>
            </a:r>
            <a:r>
              <a:rPr lang="zh-CN" altLang="en-US" sz="2800">
                <a:latin typeface="+mn-lt"/>
                <a:ea typeface="黑体" pitchFamily="49" charset="-122"/>
              </a:rPr>
              <a:t>为距离划分的组排序好为止</a:t>
            </a:r>
            <a:r>
              <a:rPr lang="en-US" altLang="zh-CN" sz="2800">
                <a:latin typeface="+mn-lt"/>
                <a:ea typeface="黑体" pitchFamily="49" charset="-122"/>
              </a:rPr>
              <a:t>(</a:t>
            </a:r>
            <a:r>
              <a:rPr lang="zh-CN" altLang="en-US" sz="2800">
                <a:latin typeface="+mn-lt"/>
                <a:ea typeface="黑体" pitchFamily="49" charset="-122"/>
              </a:rPr>
              <a:t>至此一趟排序完成</a:t>
            </a:r>
            <a:r>
              <a:rPr lang="en-US" altLang="zh-CN" sz="2800">
                <a:latin typeface="+mn-lt"/>
                <a:ea typeface="黑体" pitchFamily="49" charset="-122"/>
              </a:rPr>
              <a:t>);</a:t>
            </a:r>
          </a:p>
          <a:p>
            <a:pPr eaLnBrk="1" hangingPunct="1">
              <a:lnSpc>
                <a:spcPct val="120000"/>
              </a:lnSpc>
              <a:defRPr/>
            </a:pPr>
            <a:r>
              <a:rPr lang="en-US" altLang="zh-CN" sz="2800">
                <a:latin typeface="+mn-lt"/>
                <a:ea typeface="黑体" pitchFamily="49" charset="-122"/>
              </a:rPr>
              <a:t>    </a:t>
            </a:r>
            <a:r>
              <a:rPr lang="zh-CN" altLang="en-US" sz="2800">
                <a:latin typeface="+mn-lt"/>
                <a:ea typeface="黑体" pitchFamily="49" charset="-122"/>
              </a:rPr>
              <a:t>然后取</a:t>
            </a:r>
            <a:r>
              <a:rPr lang="en-US" altLang="zh-CN" sz="2800">
                <a:solidFill>
                  <a:srgbClr val="FF0000"/>
                </a:solidFill>
                <a:latin typeface="+mn-lt"/>
                <a:ea typeface="黑体" pitchFamily="49" charset="-122"/>
              </a:rPr>
              <a:t>d</a:t>
            </a:r>
            <a:r>
              <a:rPr lang="en-US" altLang="zh-CN" sz="2800" baseline="-25000">
                <a:solidFill>
                  <a:srgbClr val="FF0000"/>
                </a:solidFill>
                <a:latin typeface="+mn-lt"/>
                <a:ea typeface="黑体" pitchFamily="49" charset="-122"/>
              </a:rPr>
              <a:t>2</a:t>
            </a:r>
            <a:r>
              <a:rPr lang="en-US" altLang="zh-CN" sz="2800">
                <a:solidFill>
                  <a:srgbClr val="FF0000"/>
                </a:solidFill>
                <a:latin typeface="+mn-lt"/>
                <a:ea typeface="黑体" pitchFamily="49" charset="-122"/>
              </a:rPr>
              <a:t>&lt;d</a:t>
            </a:r>
            <a:r>
              <a:rPr lang="en-US" altLang="zh-CN" sz="2800" baseline="-25000">
                <a:solidFill>
                  <a:srgbClr val="FF0000"/>
                </a:solidFill>
                <a:latin typeface="+mn-lt"/>
                <a:ea typeface="黑体" pitchFamily="49" charset="-122"/>
              </a:rPr>
              <a:t>1</a:t>
            </a:r>
            <a:r>
              <a:rPr lang="en-US" altLang="zh-CN" sz="2800">
                <a:latin typeface="+mn-lt"/>
                <a:ea typeface="黑体" pitchFamily="49" charset="-122"/>
              </a:rPr>
              <a:t>,</a:t>
            </a:r>
            <a:r>
              <a:rPr lang="zh-CN" altLang="en-US" sz="2800">
                <a:latin typeface="+mn-lt"/>
                <a:ea typeface="黑体" pitchFamily="49" charset="-122"/>
              </a:rPr>
              <a:t>再继续以</a:t>
            </a:r>
            <a:r>
              <a:rPr lang="en-US" altLang="zh-CN" sz="2800">
                <a:latin typeface="+mn-lt"/>
                <a:ea typeface="黑体" pitchFamily="49" charset="-122"/>
              </a:rPr>
              <a:t>d</a:t>
            </a:r>
            <a:r>
              <a:rPr lang="en-US" altLang="zh-CN" sz="2800" baseline="-25000">
                <a:latin typeface="+mn-lt"/>
                <a:ea typeface="黑体" pitchFamily="49" charset="-122"/>
              </a:rPr>
              <a:t>2</a:t>
            </a:r>
            <a:r>
              <a:rPr lang="zh-CN" altLang="en-US" sz="2800">
                <a:latin typeface="+mn-lt"/>
                <a:ea typeface="黑体" pitchFamily="49" charset="-122"/>
              </a:rPr>
              <a:t>为距离反复比较每两个相距为</a:t>
            </a:r>
            <a:r>
              <a:rPr lang="en-US" altLang="zh-CN" sz="2800">
                <a:latin typeface="+mn-lt"/>
                <a:ea typeface="黑体" pitchFamily="49" charset="-122"/>
              </a:rPr>
              <a:t>d</a:t>
            </a:r>
            <a:r>
              <a:rPr lang="en-US" altLang="zh-CN" sz="2800" baseline="-25000">
                <a:latin typeface="+mn-lt"/>
                <a:ea typeface="黑体" pitchFamily="49" charset="-122"/>
              </a:rPr>
              <a:t>2</a:t>
            </a:r>
            <a:r>
              <a:rPr lang="zh-CN" altLang="en-US" sz="2800">
                <a:latin typeface="+mn-lt"/>
                <a:ea typeface="黑体" pitchFamily="49" charset="-122"/>
              </a:rPr>
              <a:t>的项</a:t>
            </a:r>
            <a:r>
              <a:rPr lang="en-US" altLang="zh-CN" sz="2800">
                <a:latin typeface="+mn-lt"/>
                <a:ea typeface="黑体" pitchFamily="49" charset="-122"/>
              </a:rPr>
              <a:t>,…,</a:t>
            </a:r>
            <a:r>
              <a:rPr lang="zh-CN" altLang="en-US" sz="2800">
                <a:latin typeface="+mn-lt"/>
                <a:ea typeface="黑体" pitchFamily="49" charset="-122"/>
              </a:rPr>
              <a:t>依此类推</a:t>
            </a:r>
            <a:r>
              <a:rPr lang="en-US" altLang="zh-CN" sz="2800">
                <a:latin typeface="+mn-lt"/>
                <a:ea typeface="黑体" pitchFamily="49" charset="-122"/>
              </a:rPr>
              <a:t>.</a:t>
            </a:r>
            <a:r>
              <a:rPr lang="zh-CN" altLang="en-US" sz="2800">
                <a:latin typeface="+mn-lt"/>
                <a:ea typeface="黑体" pitchFamily="49" charset="-122"/>
              </a:rPr>
              <a:t>取每个</a:t>
            </a:r>
            <a:r>
              <a:rPr lang="en-US" altLang="zh-CN" sz="2800">
                <a:latin typeface="+mn-lt"/>
                <a:ea typeface="黑体" pitchFamily="49" charset="-122"/>
              </a:rPr>
              <a:t>d</a:t>
            </a:r>
            <a:r>
              <a:rPr lang="en-US" altLang="zh-CN" sz="2800" baseline="-25000">
                <a:latin typeface="+mn-lt"/>
                <a:ea typeface="黑体" pitchFamily="49" charset="-122"/>
              </a:rPr>
              <a:t>i+1</a:t>
            </a:r>
            <a:r>
              <a:rPr lang="en-US" altLang="zh-CN" sz="2800">
                <a:latin typeface="+mn-lt"/>
                <a:ea typeface="黑体" pitchFamily="49" charset="-122"/>
              </a:rPr>
              <a:t>&lt; d</a:t>
            </a:r>
            <a:r>
              <a:rPr lang="en-US" altLang="zh-CN" sz="2800" baseline="-25000">
                <a:latin typeface="+mn-lt"/>
                <a:ea typeface="黑体" pitchFamily="49" charset="-122"/>
              </a:rPr>
              <a:t>i</a:t>
            </a:r>
            <a:r>
              <a:rPr lang="en-US" altLang="zh-CN" sz="2800">
                <a:latin typeface="+mn-lt"/>
                <a:ea typeface="黑体" pitchFamily="49" charset="-122"/>
              </a:rPr>
              <a:t>,</a:t>
            </a:r>
            <a:r>
              <a:rPr lang="zh-CN" altLang="en-US" sz="2800">
                <a:latin typeface="+mn-lt"/>
                <a:ea typeface="黑体" pitchFamily="49" charset="-122"/>
              </a:rPr>
              <a:t>直到</a:t>
            </a:r>
            <a:r>
              <a:rPr lang="en-US" altLang="zh-CN" sz="2800">
                <a:latin typeface="+mn-lt"/>
                <a:ea typeface="黑体" pitchFamily="49" charset="-122"/>
              </a:rPr>
              <a:t>d</a:t>
            </a:r>
            <a:r>
              <a:rPr lang="en-US" altLang="zh-CN" sz="2800" baseline="-25000">
                <a:latin typeface="+mn-lt"/>
                <a:ea typeface="黑体" pitchFamily="49" charset="-122"/>
              </a:rPr>
              <a:t>t</a:t>
            </a:r>
            <a:r>
              <a:rPr lang="en-US" altLang="zh-CN" sz="2800">
                <a:latin typeface="+mn-lt"/>
                <a:ea typeface="黑体" pitchFamily="49" charset="-122"/>
              </a:rPr>
              <a:t>=1</a:t>
            </a:r>
            <a:r>
              <a:rPr lang="zh-CN" altLang="en-US" sz="2800">
                <a:latin typeface="+mn-lt"/>
                <a:ea typeface="黑体" pitchFamily="49" charset="-122"/>
              </a:rPr>
              <a:t>为止。</a:t>
            </a:r>
          </a:p>
        </p:txBody>
      </p:sp>
      <p:grpSp>
        <p:nvGrpSpPr>
          <p:cNvPr id="211043" name="Group 1123">
            <a:extLst>
              <a:ext uri="{FF2B5EF4-FFF2-40B4-BE49-F238E27FC236}">
                <a16:creationId xmlns:a16="http://schemas.microsoft.com/office/drawing/2014/main" id="{1B2912E0-06E4-4542-AC86-6693A7FABED0}"/>
              </a:ext>
            </a:extLst>
          </p:cNvPr>
          <p:cNvGrpSpPr>
            <a:grpSpLocks/>
          </p:cNvGrpSpPr>
          <p:nvPr/>
        </p:nvGrpSpPr>
        <p:grpSpPr bwMode="auto">
          <a:xfrm>
            <a:off x="304800" y="3810000"/>
            <a:ext cx="8610600" cy="1920875"/>
            <a:chOff x="192" y="2400"/>
            <a:chExt cx="5424" cy="1210"/>
          </a:xfrm>
        </p:grpSpPr>
        <p:sp>
          <p:nvSpPr>
            <p:cNvPr id="24580" name="Rectangle 1121">
              <a:extLst>
                <a:ext uri="{FF2B5EF4-FFF2-40B4-BE49-F238E27FC236}">
                  <a16:creationId xmlns:a16="http://schemas.microsoft.com/office/drawing/2014/main" id="{1971B3A0-056C-4B15-8D66-0051619C1639}"/>
                </a:ext>
              </a:extLst>
            </p:cNvPr>
            <p:cNvSpPr>
              <a:spLocks noChangeArrowheads="1"/>
            </p:cNvSpPr>
            <p:nvPr/>
          </p:nvSpPr>
          <p:spPr bwMode="auto">
            <a:xfrm>
              <a:off x="288" y="2448"/>
              <a:ext cx="5328" cy="1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0"/>
                </a:spcBef>
              </a:pPr>
              <a:r>
                <a:rPr lang="zh-CN" altLang="en-US" sz="2400">
                  <a:latin typeface="+mn-lt"/>
                  <a:ea typeface="黑体" pitchFamily="49" charset="-122"/>
                </a:rPr>
                <a:t>例如</a:t>
              </a:r>
              <a:r>
                <a:rPr lang="en-US" altLang="zh-CN" sz="2400">
                  <a:latin typeface="+mn-lt"/>
                  <a:ea typeface="黑体" pitchFamily="49" charset="-122"/>
                </a:rPr>
                <a:t>,</a:t>
              </a:r>
              <a:r>
                <a:rPr lang="zh-CN" altLang="en-US" sz="2400">
                  <a:latin typeface="+mn-lt"/>
                  <a:ea typeface="黑体" pitchFamily="49" charset="-122"/>
                </a:rPr>
                <a:t>假设文件中</a:t>
              </a:r>
              <a:r>
                <a:rPr lang="en-US" altLang="zh-CN" sz="2400">
                  <a:latin typeface="+mn-lt"/>
                  <a:ea typeface="黑体" pitchFamily="49" charset="-122"/>
                </a:rPr>
                <a:t>8</a:t>
              </a:r>
              <a:r>
                <a:rPr lang="zh-CN" altLang="en-US" sz="2400">
                  <a:latin typeface="+mn-lt"/>
                  <a:ea typeface="黑体" pitchFamily="49" charset="-122"/>
                </a:rPr>
                <a:t>个记录的关键字</a:t>
              </a:r>
              <a:r>
                <a:rPr lang="en-US" altLang="zh-CN" sz="2400">
                  <a:latin typeface="+mn-lt"/>
                  <a:ea typeface="黑体" pitchFamily="49" charset="-122"/>
                </a:rPr>
                <a:t>,</a:t>
              </a:r>
              <a:r>
                <a:rPr lang="zh-CN" altLang="en-US" sz="2400">
                  <a:latin typeface="+mn-lt"/>
                  <a:ea typeface="黑体" pitchFamily="49" charset="-122"/>
                </a:rPr>
                <a:t>我们不采用顺序比较</a:t>
              </a:r>
              <a:r>
                <a:rPr lang="en-US" altLang="zh-CN" sz="2400">
                  <a:latin typeface="+mn-lt"/>
                  <a:ea typeface="黑体" pitchFamily="49" charset="-122"/>
                </a:rPr>
                <a:t>,</a:t>
              </a:r>
              <a:r>
                <a:rPr lang="zh-CN" altLang="en-US" sz="2400">
                  <a:latin typeface="+mn-lt"/>
                  <a:ea typeface="黑体" pitchFamily="49" charset="-122"/>
                </a:rPr>
                <a:t>而是先从第一个关键字开始每隔</a:t>
              </a:r>
              <a:r>
                <a:rPr lang="en-US" altLang="zh-CN" sz="2400">
                  <a:latin typeface="+mn-lt"/>
                  <a:ea typeface="黑体" pitchFamily="49" charset="-122"/>
                </a:rPr>
                <a:t>4</a:t>
              </a:r>
              <a:r>
                <a:rPr lang="zh-CN" altLang="en-US" sz="2400">
                  <a:latin typeface="+mn-lt"/>
                  <a:ea typeface="黑体" pitchFamily="49" charset="-122"/>
                </a:rPr>
                <a:t>个关键字进行比较</a:t>
              </a:r>
              <a:r>
                <a:rPr lang="en-US" altLang="zh-CN" sz="2400">
                  <a:latin typeface="+mn-lt"/>
                  <a:ea typeface="黑体" pitchFamily="49" charset="-122"/>
                </a:rPr>
                <a:t>;</a:t>
              </a:r>
              <a:r>
                <a:rPr lang="zh-CN" altLang="en-US" sz="2400">
                  <a:latin typeface="+mn-lt"/>
                  <a:ea typeface="黑体" pitchFamily="49" charset="-122"/>
                </a:rPr>
                <a:t>同理第二个也从隔</a:t>
              </a:r>
              <a:r>
                <a:rPr lang="en-US" altLang="zh-CN" sz="2400">
                  <a:latin typeface="+mn-lt"/>
                  <a:ea typeface="黑体" pitchFamily="49" charset="-122"/>
                </a:rPr>
                <a:t>4</a:t>
              </a:r>
              <a:r>
                <a:rPr lang="zh-CN" altLang="en-US" sz="2400">
                  <a:latin typeface="+mn-lt"/>
                  <a:ea typeface="黑体" pitchFamily="49" charset="-122"/>
                </a:rPr>
                <a:t>个关键字进行比较</a:t>
              </a:r>
              <a:r>
                <a:rPr lang="en-US" altLang="zh-CN" sz="2400">
                  <a:latin typeface="+mn-lt"/>
                  <a:ea typeface="黑体" pitchFamily="49" charset="-122"/>
                </a:rPr>
                <a:t>,</a:t>
              </a:r>
              <a:r>
                <a:rPr lang="zh-CN" altLang="en-US" sz="2400">
                  <a:latin typeface="+mn-lt"/>
                  <a:ea typeface="黑体" pitchFamily="49" charset="-122"/>
                </a:rPr>
                <a:t>第三个</a:t>
              </a:r>
              <a:r>
                <a:rPr lang="en-US" altLang="zh-CN" sz="2400">
                  <a:latin typeface="+mn-lt"/>
                  <a:ea typeface="黑体" pitchFamily="49" charset="-122"/>
                </a:rPr>
                <a:t>…,</a:t>
              </a:r>
              <a:r>
                <a:rPr lang="zh-CN" altLang="en-US" sz="2400">
                  <a:latin typeface="+mn-lt"/>
                  <a:ea typeface="黑体" pitchFamily="49" charset="-122"/>
                </a:rPr>
                <a:t>第四个</a:t>
              </a:r>
              <a:r>
                <a:rPr lang="en-US" altLang="zh-CN" sz="2400">
                  <a:latin typeface="+mn-lt"/>
                  <a:ea typeface="黑体" pitchFamily="49" charset="-122"/>
                </a:rPr>
                <a:t>…,</a:t>
              </a:r>
              <a:r>
                <a:rPr lang="zh-CN" altLang="en-US" sz="2400">
                  <a:latin typeface="+mn-lt"/>
                  <a:ea typeface="黑体" pitchFamily="49" charset="-122"/>
                </a:rPr>
                <a:t>依次做下去</a:t>
              </a:r>
              <a:r>
                <a:rPr lang="en-US" altLang="zh-CN" sz="2400">
                  <a:latin typeface="+mn-lt"/>
                  <a:ea typeface="黑体" pitchFamily="49" charset="-122"/>
                </a:rPr>
                <a:t>.</a:t>
              </a:r>
              <a:r>
                <a:rPr lang="zh-CN" altLang="en-US" sz="2400">
                  <a:latin typeface="+mn-lt"/>
                  <a:ea typeface="黑体" pitchFamily="49" charset="-122"/>
                </a:rPr>
                <a:t>题中选</a:t>
              </a:r>
              <a:r>
                <a:rPr lang="en-US" altLang="zh-CN" sz="2400">
                  <a:latin typeface="+mn-lt"/>
                  <a:ea typeface="黑体" pitchFamily="49" charset="-122"/>
                </a:rPr>
                <a:t>d1=4,</a:t>
              </a:r>
              <a:r>
                <a:rPr lang="zh-CN" altLang="en-US" sz="2400">
                  <a:latin typeface="+mn-lt"/>
                  <a:ea typeface="黑体" pitchFamily="49" charset="-122"/>
                </a:rPr>
                <a:t>从小到大排序</a:t>
              </a:r>
              <a:r>
                <a:rPr lang="en-US" altLang="zh-CN" sz="2400">
                  <a:latin typeface="+mn-lt"/>
                  <a:ea typeface="黑体" pitchFamily="49" charset="-122"/>
                </a:rPr>
                <a:t>:</a:t>
              </a:r>
            </a:p>
          </p:txBody>
        </p:sp>
        <p:sp>
          <p:nvSpPr>
            <p:cNvPr id="24581" name="AutoShape 1122">
              <a:extLst>
                <a:ext uri="{FF2B5EF4-FFF2-40B4-BE49-F238E27FC236}">
                  <a16:creationId xmlns:a16="http://schemas.microsoft.com/office/drawing/2014/main" id="{E48FF159-FDD5-4C0E-A5D1-662895C98E1D}"/>
                </a:ext>
              </a:extLst>
            </p:cNvPr>
            <p:cNvSpPr>
              <a:spLocks noChangeArrowheads="1"/>
            </p:cNvSpPr>
            <p:nvPr/>
          </p:nvSpPr>
          <p:spPr bwMode="auto">
            <a:xfrm>
              <a:off x="192" y="2400"/>
              <a:ext cx="624" cy="432"/>
            </a:xfrm>
            <a:prstGeom prst="irregularSeal1">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zh-CN" altLang="en-US" sz="2400">
                  <a:solidFill>
                    <a:srgbClr val="FFFF00"/>
                  </a:solidFill>
                  <a:latin typeface="+mn-lt"/>
                  <a:ea typeface="黑体" pitchFamily="49" charset="-122"/>
                </a:rPr>
                <a:t>例</a:t>
              </a:r>
            </a:p>
          </p:txBody>
        </p:sp>
      </p:gr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110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89">
            <a:extLst>
              <a:ext uri="{FF2B5EF4-FFF2-40B4-BE49-F238E27FC236}">
                <a16:creationId xmlns:a16="http://schemas.microsoft.com/office/drawing/2014/main" id="{38026227-DA5B-4B2A-BE31-E9E46CBEA5B3}"/>
              </a:ext>
            </a:extLst>
          </p:cNvPr>
          <p:cNvSpPr txBox="1">
            <a:spLocks noChangeArrowheads="1"/>
          </p:cNvSpPr>
          <p:nvPr/>
        </p:nvSpPr>
        <p:spPr bwMode="auto">
          <a:xfrm>
            <a:off x="179388" y="400050"/>
            <a:ext cx="8823772" cy="15827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ts val="4000"/>
              </a:lnSpc>
              <a:defRPr/>
            </a:pPr>
            <a:r>
              <a:rPr lang="zh-CN" altLang="en-US" sz="2800" dirty="0">
                <a:latin typeface="+mn-lt"/>
                <a:ea typeface="黑体" panose="02010609060101010101" pitchFamily="49" charset="-122"/>
              </a:rPr>
              <a:t>即，</a:t>
            </a:r>
            <a:r>
              <a:rPr lang="en-US" altLang="zh-CN" sz="2800" dirty="0">
                <a:latin typeface="+mn-lt"/>
                <a:ea typeface="黑体" panose="02010609060101010101" pitchFamily="49" charset="-122"/>
              </a:rPr>
              <a:t>1) K</a:t>
            </a:r>
            <a:r>
              <a:rPr lang="en-US" altLang="zh-CN" sz="2800" baseline="-25000" dirty="0">
                <a:latin typeface="+mn-lt"/>
                <a:ea typeface="黑体" panose="02010609060101010101" pitchFamily="49" charset="-122"/>
              </a:rPr>
              <a:t>(</a:t>
            </a:r>
            <a:r>
              <a:rPr lang="en-US" altLang="zh-CN" sz="2800" baseline="-25000" dirty="0" err="1">
                <a:latin typeface="+mn-lt"/>
                <a:ea typeface="黑体" panose="02010609060101010101" pitchFamily="49" charset="-122"/>
              </a:rPr>
              <a:t>i</a:t>
            </a:r>
            <a:r>
              <a:rPr lang="en-US" altLang="zh-CN" sz="2800" baseline="-25000" dirty="0">
                <a:latin typeface="+mn-lt"/>
                <a:ea typeface="黑体" panose="02010609060101010101" pitchFamily="49" charset="-122"/>
              </a:rPr>
              <a:t>)</a:t>
            </a:r>
            <a:r>
              <a:rPr lang="en-US" altLang="zh-CN" sz="2800" dirty="0">
                <a:latin typeface="+mn-lt"/>
                <a:ea typeface="黑体" panose="02010609060101010101" pitchFamily="49" charset="-122"/>
              </a:rPr>
              <a:t> ≤ K</a:t>
            </a:r>
            <a:r>
              <a:rPr lang="en-US" altLang="zh-CN" sz="2800" baseline="-25000" dirty="0">
                <a:latin typeface="+mn-lt"/>
                <a:ea typeface="黑体" panose="02010609060101010101" pitchFamily="49" charset="-122"/>
              </a:rPr>
              <a:t> (i+1)</a:t>
            </a:r>
            <a:r>
              <a:rPr lang="en-US" altLang="zh-CN" sz="2800" dirty="0">
                <a:latin typeface="+mn-lt"/>
                <a:ea typeface="黑体" panose="02010609060101010101" pitchFamily="49" charset="-122"/>
              </a:rPr>
              <a:t>  (1 ≤</a:t>
            </a:r>
            <a:r>
              <a:rPr lang="en-US" altLang="zh-CN" sz="2800" dirty="0" err="1">
                <a:latin typeface="+mn-lt"/>
                <a:ea typeface="黑体" panose="02010609060101010101" pitchFamily="49" charset="-122"/>
              </a:rPr>
              <a:t>i</a:t>
            </a:r>
            <a:r>
              <a:rPr lang="en-US" altLang="zh-CN" sz="2800" dirty="0">
                <a:latin typeface="+mn-lt"/>
                <a:ea typeface="黑体" panose="02010609060101010101" pitchFamily="49" charset="-122"/>
              </a:rPr>
              <a:t> ≤n-1)</a:t>
            </a:r>
            <a:r>
              <a:rPr lang="zh-CN" altLang="en-US" sz="2800" dirty="0">
                <a:latin typeface="+mn-lt"/>
                <a:ea typeface="黑体" panose="02010609060101010101" pitchFamily="49" charset="-122"/>
              </a:rPr>
              <a:t>；</a:t>
            </a:r>
            <a:endParaRPr lang="en-US" altLang="zh-CN" sz="2800" dirty="0">
              <a:latin typeface="+mn-lt"/>
              <a:ea typeface="黑体" panose="02010609060101010101" pitchFamily="49" charset="-122"/>
            </a:endParaRPr>
          </a:p>
          <a:p>
            <a:pPr eaLnBrk="1" hangingPunct="1">
              <a:lnSpc>
                <a:spcPts val="4000"/>
              </a:lnSpc>
              <a:defRPr/>
            </a:pPr>
            <a:r>
              <a:rPr lang="en-US" altLang="zh-CN" sz="2800" dirty="0">
                <a:latin typeface="+mn-lt"/>
                <a:ea typeface="黑体" panose="02010609060101010101" pitchFamily="49" charset="-122"/>
              </a:rPr>
              <a:t>        2) </a:t>
            </a:r>
            <a:r>
              <a:rPr lang="zh-CN" altLang="en-US" sz="2800" dirty="0">
                <a:latin typeface="+mn-lt"/>
                <a:ea typeface="黑体" panose="02010609060101010101" pitchFamily="49" charset="-122"/>
              </a:rPr>
              <a:t>若在输入文件中</a:t>
            </a:r>
            <a:r>
              <a:rPr lang="en-US" altLang="zh-CN" sz="2800" dirty="0" err="1">
                <a:latin typeface="+mn-lt"/>
                <a:ea typeface="黑体" panose="02010609060101010101" pitchFamily="49" charset="-122"/>
              </a:rPr>
              <a:t>i</a:t>
            </a:r>
            <a:r>
              <a:rPr lang="en-US" altLang="zh-CN" sz="2800" dirty="0">
                <a:latin typeface="+mn-lt"/>
                <a:ea typeface="黑体" panose="02010609060101010101" pitchFamily="49" charset="-122"/>
              </a:rPr>
              <a:t>&lt;j,</a:t>
            </a:r>
            <a:r>
              <a:rPr lang="zh-CN" altLang="en-US" sz="2800" dirty="0">
                <a:latin typeface="+mn-lt"/>
                <a:ea typeface="黑体" panose="02010609060101010101" pitchFamily="49" charset="-122"/>
              </a:rPr>
              <a:t>且</a:t>
            </a:r>
            <a:r>
              <a:rPr lang="en-US" altLang="zh-CN" sz="2800" dirty="0">
                <a:latin typeface="+mn-lt"/>
                <a:ea typeface="黑体" panose="02010609060101010101" pitchFamily="49" charset="-122"/>
              </a:rPr>
              <a:t>K</a:t>
            </a:r>
            <a:r>
              <a:rPr lang="en-US" altLang="zh-CN" sz="2800" baseline="-25000" dirty="0">
                <a:latin typeface="+mn-lt"/>
                <a:ea typeface="黑体" panose="02010609060101010101" pitchFamily="49" charset="-122"/>
              </a:rPr>
              <a:t>i</a:t>
            </a:r>
            <a:r>
              <a:rPr lang="en-US" altLang="zh-CN" sz="2800" dirty="0">
                <a:latin typeface="+mn-lt"/>
                <a:ea typeface="黑体" panose="02010609060101010101" pitchFamily="49" charset="-122"/>
              </a:rPr>
              <a:t> =K</a:t>
            </a:r>
            <a:r>
              <a:rPr lang="en-US" altLang="zh-CN" sz="2800" baseline="-25000" dirty="0">
                <a:latin typeface="+mn-lt"/>
                <a:ea typeface="黑体" panose="02010609060101010101" pitchFamily="49" charset="-122"/>
              </a:rPr>
              <a:t> j</a:t>
            </a:r>
            <a:r>
              <a:rPr lang="en-US" altLang="zh-CN" sz="2800" dirty="0">
                <a:latin typeface="+mn-lt"/>
                <a:ea typeface="黑体" panose="02010609060101010101" pitchFamily="49" charset="-122"/>
              </a:rPr>
              <a:t> ,</a:t>
            </a:r>
            <a:r>
              <a:rPr lang="zh-CN" altLang="en-US" sz="2800" dirty="0">
                <a:latin typeface="+mn-lt"/>
                <a:ea typeface="黑体" panose="02010609060101010101" pitchFamily="49" charset="-122"/>
              </a:rPr>
              <a:t>则在经过排序后的</a:t>
            </a:r>
            <a:endParaRPr lang="en-US" altLang="zh-CN" sz="2800" dirty="0">
              <a:latin typeface="+mn-lt"/>
              <a:ea typeface="黑体" panose="02010609060101010101" pitchFamily="49" charset="-122"/>
            </a:endParaRPr>
          </a:p>
          <a:p>
            <a:pPr eaLnBrk="1" hangingPunct="1">
              <a:lnSpc>
                <a:spcPts val="4000"/>
              </a:lnSpc>
              <a:defRPr/>
            </a:pPr>
            <a:r>
              <a:rPr lang="en-US" altLang="zh-CN" sz="2800" dirty="0">
                <a:latin typeface="+mn-lt"/>
                <a:ea typeface="黑体" panose="02010609060101010101" pitchFamily="49" charset="-122"/>
              </a:rPr>
              <a:t>            </a:t>
            </a:r>
            <a:r>
              <a:rPr lang="zh-CN" altLang="en-US" sz="2800" dirty="0">
                <a:latin typeface="+mn-lt"/>
                <a:ea typeface="黑体" panose="02010609060101010101" pitchFamily="49" charset="-122"/>
              </a:rPr>
              <a:t>文件中仍</a:t>
            </a:r>
            <a:r>
              <a:rPr lang="en-US" altLang="zh-CN" sz="2800" dirty="0">
                <a:latin typeface="+mn-lt"/>
                <a:ea typeface="黑体" panose="02010609060101010101" pitchFamily="49" charset="-122"/>
              </a:rPr>
              <a:t>R</a:t>
            </a:r>
            <a:r>
              <a:rPr lang="en-US" altLang="zh-CN" sz="2800" baseline="-25000" dirty="0">
                <a:latin typeface="+mn-lt"/>
                <a:ea typeface="黑体" panose="02010609060101010101" pitchFamily="49" charset="-122"/>
              </a:rPr>
              <a:t>i</a:t>
            </a:r>
            <a:r>
              <a:rPr lang="zh-CN" altLang="en-US" sz="2800" dirty="0">
                <a:latin typeface="+mn-lt"/>
                <a:ea typeface="黑体" panose="02010609060101010101" pitchFamily="49" charset="-122"/>
              </a:rPr>
              <a:t>先于</a:t>
            </a:r>
            <a:r>
              <a:rPr lang="en-US" altLang="zh-CN" sz="2800" dirty="0" err="1">
                <a:latin typeface="+mn-lt"/>
                <a:ea typeface="黑体" panose="02010609060101010101" pitchFamily="49" charset="-122"/>
              </a:rPr>
              <a:t>R</a:t>
            </a:r>
            <a:r>
              <a:rPr lang="en-US" altLang="zh-CN" sz="2800" baseline="-25000" dirty="0" err="1">
                <a:latin typeface="+mn-lt"/>
                <a:ea typeface="黑体" panose="02010609060101010101" pitchFamily="49" charset="-122"/>
              </a:rPr>
              <a:t>j</a:t>
            </a:r>
            <a:r>
              <a:rPr lang="zh-CN" altLang="en-US" sz="2800" dirty="0">
                <a:latin typeface="+mn-lt"/>
                <a:ea typeface="黑体" panose="02010609060101010101" pitchFamily="49" charset="-122"/>
              </a:rPr>
              <a:t>。</a:t>
            </a:r>
            <a:endParaRPr lang="en-US" altLang="zh-CN" sz="2800" dirty="0">
              <a:latin typeface="+mn-lt"/>
              <a:ea typeface="黑体" panose="02010609060101010101" pitchFamily="49" charset="-122"/>
            </a:endParaRPr>
          </a:p>
        </p:txBody>
      </p:sp>
      <p:sp>
        <p:nvSpPr>
          <p:cNvPr id="5210" name="Text Box 90">
            <a:extLst>
              <a:ext uri="{FF2B5EF4-FFF2-40B4-BE49-F238E27FC236}">
                <a16:creationId xmlns:a16="http://schemas.microsoft.com/office/drawing/2014/main" id="{3890D473-074A-4FA7-9C7D-A11CB96E15E1}"/>
              </a:ext>
            </a:extLst>
          </p:cNvPr>
          <p:cNvSpPr txBox="1">
            <a:spLocks noChangeArrowheads="1"/>
          </p:cNvSpPr>
          <p:nvPr/>
        </p:nvSpPr>
        <p:spPr bwMode="auto">
          <a:xfrm>
            <a:off x="179388" y="2565400"/>
            <a:ext cx="8985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defRPr/>
            </a:pPr>
            <a:r>
              <a:rPr lang="zh-CN" altLang="en-US" sz="2800">
                <a:solidFill>
                  <a:srgbClr val="FF0000"/>
                </a:solidFill>
                <a:latin typeface="+mn-lt"/>
                <a:ea typeface="黑体" panose="02010609060101010101" pitchFamily="49" charset="-122"/>
              </a:rPr>
              <a:t>排序</a:t>
            </a:r>
          </a:p>
        </p:txBody>
      </p:sp>
      <p:sp>
        <p:nvSpPr>
          <p:cNvPr id="5211" name="AutoShape 91">
            <a:extLst>
              <a:ext uri="{FF2B5EF4-FFF2-40B4-BE49-F238E27FC236}">
                <a16:creationId xmlns:a16="http://schemas.microsoft.com/office/drawing/2014/main" id="{AFBB435D-51EF-4863-AA32-4AFF5DC44B86}"/>
              </a:ext>
            </a:extLst>
          </p:cNvPr>
          <p:cNvSpPr>
            <a:spLocks/>
          </p:cNvSpPr>
          <p:nvPr/>
        </p:nvSpPr>
        <p:spPr bwMode="auto">
          <a:xfrm>
            <a:off x="1042988" y="2205038"/>
            <a:ext cx="228600" cy="1295400"/>
          </a:xfrm>
          <a:prstGeom prst="leftBrace">
            <a:avLst>
              <a:gd name="adj1" fmla="val 47222"/>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en-US">
              <a:latin typeface="+mn-lt"/>
              <a:ea typeface="黑体" panose="02010609060101010101" pitchFamily="49" charset="-122"/>
            </a:endParaRPr>
          </a:p>
        </p:txBody>
      </p:sp>
      <p:sp>
        <p:nvSpPr>
          <p:cNvPr id="5212" name="Text Box 92">
            <a:extLst>
              <a:ext uri="{FF2B5EF4-FFF2-40B4-BE49-F238E27FC236}">
                <a16:creationId xmlns:a16="http://schemas.microsoft.com/office/drawing/2014/main" id="{839440D4-1BB7-4B5A-AFE4-E8DB06F8518C}"/>
              </a:ext>
            </a:extLst>
          </p:cNvPr>
          <p:cNvSpPr txBox="1">
            <a:spLocks noChangeArrowheads="1"/>
          </p:cNvSpPr>
          <p:nvPr/>
        </p:nvSpPr>
        <p:spPr bwMode="auto">
          <a:xfrm>
            <a:off x="1384300" y="2133600"/>
            <a:ext cx="7578725" cy="457200"/>
          </a:xfrm>
          <a:prstGeom prst="rect">
            <a:avLst/>
          </a:prstGeom>
          <a:gradFill rotWithShape="1">
            <a:gsLst>
              <a:gs pos="0">
                <a:srgbClr val="99FF99"/>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defRPr/>
            </a:pPr>
            <a:r>
              <a:rPr lang="zh-CN" altLang="en-US">
                <a:latin typeface="+mn-lt"/>
                <a:ea typeface="黑体" panose="02010609060101010101" pitchFamily="49" charset="-122"/>
              </a:rPr>
              <a:t>内排序：整个排序过程都在内存进行的排序。</a:t>
            </a:r>
          </a:p>
        </p:txBody>
      </p:sp>
      <p:sp>
        <p:nvSpPr>
          <p:cNvPr id="5213" name="Text Box 93">
            <a:extLst>
              <a:ext uri="{FF2B5EF4-FFF2-40B4-BE49-F238E27FC236}">
                <a16:creationId xmlns:a16="http://schemas.microsoft.com/office/drawing/2014/main" id="{218A5B32-E4EC-454A-8933-30EC6C5231B5}"/>
              </a:ext>
            </a:extLst>
          </p:cNvPr>
          <p:cNvSpPr txBox="1">
            <a:spLocks noChangeArrowheads="1"/>
          </p:cNvSpPr>
          <p:nvPr/>
        </p:nvSpPr>
        <p:spPr bwMode="auto">
          <a:xfrm>
            <a:off x="1384300" y="2636838"/>
            <a:ext cx="7578725" cy="830262"/>
          </a:xfrm>
          <a:prstGeom prst="rect">
            <a:avLst/>
          </a:prstGeom>
          <a:gradFill rotWithShape="1">
            <a:gsLst>
              <a:gs pos="0">
                <a:schemeClr val="bg1"/>
              </a:gs>
              <a:gs pos="100000">
                <a:srgbClr val="99FF99"/>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defRPr/>
            </a:pPr>
            <a:r>
              <a:rPr lang="zh-CN" altLang="en-US" dirty="0">
                <a:latin typeface="+mn-lt"/>
                <a:ea typeface="黑体" panose="02010609060101010101" pitchFamily="49" charset="-122"/>
              </a:rPr>
              <a:t>外排序：当文件很大以至于内存不足以存放全部记录，在排序过程中需要对外存进行存取访问。</a:t>
            </a:r>
          </a:p>
        </p:txBody>
      </p:sp>
      <p:sp>
        <p:nvSpPr>
          <p:cNvPr id="5215" name="Rectangle 95">
            <a:extLst>
              <a:ext uri="{FF2B5EF4-FFF2-40B4-BE49-F238E27FC236}">
                <a16:creationId xmlns:a16="http://schemas.microsoft.com/office/drawing/2014/main" id="{4EAB761D-160C-47ED-A250-1F22D459FD0C}"/>
              </a:ext>
            </a:extLst>
          </p:cNvPr>
          <p:cNvSpPr>
            <a:spLocks noChangeArrowheads="1"/>
          </p:cNvSpPr>
          <p:nvPr/>
        </p:nvSpPr>
        <p:spPr bwMode="auto">
          <a:xfrm>
            <a:off x="-180975" y="3716338"/>
            <a:ext cx="9144000" cy="274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defRPr/>
            </a:pPr>
            <a:r>
              <a:rPr lang="en-US" altLang="zh-CN" sz="2800" dirty="0">
                <a:solidFill>
                  <a:srgbClr val="FF0000"/>
                </a:solidFill>
                <a:latin typeface="+mn-lt"/>
                <a:ea typeface="黑体" panose="02010609060101010101" pitchFamily="49" charset="-122"/>
              </a:rPr>
              <a:t>   </a:t>
            </a:r>
            <a:r>
              <a:rPr lang="zh-CN" altLang="en-US" sz="2800" dirty="0">
                <a:solidFill>
                  <a:srgbClr val="FF0000"/>
                </a:solidFill>
                <a:latin typeface="+mn-lt"/>
                <a:ea typeface="黑体" panose="02010609060101010101" pitchFamily="49" charset="-122"/>
              </a:rPr>
              <a:t>例如：</a:t>
            </a:r>
            <a:r>
              <a:rPr lang="zh-CN" altLang="en-US" sz="2800" dirty="0">
                <a:latin typeface="+mn-lt"/>
                <a:ea typeface="黑体" panose="02010609060101010101" pitchFamily="49" charset="-122"/>
              </a:rPr>
              <a:t>将下列关键字序列</a:t>
            </a:r>
          </a:p>
          <a:p>
            <a:pPr lvl="1">
              <a:lnSpc>
                <a:spcPct val="130000"/>
              </a:lnSpc>
              <a:defRPr/>
            </a:pPr>
            <a:r>
              <a:rPr lang="zh-CN" altLang="en-US" sz="2800" dirty="0">
                <a:latin typeface="+mn-lt"/>
                <a:ea typeface="黑体" panose="02010609060101010101" pitchFamily="49" charset="-122"/>
              </a:rPr>
              <a:t>          </a:t>
            </a:r>
            <a:r>
              <a:rPr lang="en-US" altLang="zh-CN" sz="2800" dirty="0">
                <a:latin typeface="+mn-lt"/>
                <a:ea typeface="黑体" panose="02010609060101010101" pitchFamily="49" charset="-122"/>
              </a:rPr>
              <a:t>52, 49, 80, 36, 14, 58, 61, 23, 97, 75</a:t>
            </a:r>
          </a:p>
          <a:p>
            <a:pPr lvl="1">
              <a:lnSpc>
                <a:spcPct val="130000"/>
              </a:lnSpc>
              <a:defRPr/>
            </a:pPr>
            <a:r>
              <a:rPr lang="en-US" altLang="zh-CN" sz="2800" dirty="0">
                <a:latin typeface="+mn-lt"/>
                <a:ea typeface="黑体" panose="02010609060101010101" pitchFamily="49" charset="-122"/>
              </a:rPr>
              <a:t>          </a:t>
            </a:r>
            <a:r>
              <a:rPr lang="zh-CN" altLang="en-US" sz="2800" dirty="0">
                <a:latin typeface="+mn-lt"/>
                <a:ea typeface="黑体" panose="02010609060101010101" pitchFamily="49" charset="-122"/>
              </a:rPr>
              <a:t>调整为</a:t>
            </a:r>
          </a:p>
          <a:p>
            <a:pPr lvl="1">
              <a:lnSpc>
                <a:spcPct val="130000"/>
              </a:lnSpc>
              <a:defRPr/>
            </a:pPr>
            <a:r>
              <a:rPr lang="zh-CN" altLang="en-US" sz="2800">
                <a:latin typeface="+mn-lt"/>
                <a:ea typeface="黑体" panose="02010609060101010101" pitchFamily="49" charset="-122"/>
              </a:rPr>
              <a:t>          </a:t>
            </a:r>
            <a:r>
              <a:rPr lang="en-US" altLang="zh-CN" sz="2800">
                <a:latin typeface="+mn-lt"/>
                <a:ea typeface="黑体" panose="02010609060101010101" pitchFamily="49" charset="-122"/>
              </a:rPr>
              <a:t>14</a:t>
            </a:r>
            <a:r>
              <a:rPr lang="en-US" altLang="zh-CN" sz="2800" dirty="0">
                <a:latin typeface="+mn-lt"/>
                <a:ea typeface="黑体" panose="02010609060101010101" pitchFamily="49" charset="-122"/>
              </a:rPr>
              <a:t>, 23, 36, 49, 52, 58, 61 ,75, 80, 97</a:t>
            </a:r>
          </a:p>
          <a:p>
            <a:pPr>
              <a:defRPr/>
            </a:pPr>
            <a:endParaRPr lang="en-US" altLang="zh-CN" sz="2800" dirty="0">
              <a:latin typeface="+mn-lt"/>
              <a:ea typeface="黑体" panose="02010609060101010101" pitchFamily="49" charset="-122"/>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1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21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21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21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2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10" grpId="0"/>
      <p:bldP spid="5211" grpId="0" animBg="1"/>
      <p:bldP spid="5212" grpId="0" animBg="1"/>
      <p:bldP spid="5213" grpId="0" animBg="1"/>
      <p:bldP spid="521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602" name="Group 2">
            <a:extLst>
              <a:ext uri="{FF2B5EF4-FFF2-40B4-BE49-F238E27FC236}">
                <a16:creationId xmlns:a16="http://schemas.microsoft.com/office/drawing/2014/main" id="{D258CC47-A8AF-4D09-85EB-627289E76B67}"/>
              </a:ext>
            </a:extLst>
          </p:cNvPr>
          <p:cNvGrpSpPr>
            <a:grpSpLocks/>
          </p:cNvGrpSpPr>
          <p:nvPr/>
        </p:nvGrpSpPr>
        <p:grpSpPr bwMode="auto">
          <a:xfrm>
            <a:off x="190500" y="838200"/>
            <a:ext cx="7461250" cy="457200"/>
            <a:chOff x="120" y="1899"/>
            <a:chExt cx="4700" cy="288"/>
          </a:xfrm>
        </p:grpSpPr>
        <p:sp>
          <p:nvSpPr>
            <p:cNvPr id="25690" name="Rectangle 3">
              <a:extLst>
                <a:ext uri="{FF2B5EF4-FFF2-40B4-BE49-F238E27FC236}">
                  <a16:creationId xmlns:a16="http://schemas.microsoft.com/office/drawing/2014/main" id="{E791741D-5C55-49A1-B098-6912E98A732B}"/>
                </a:ext>
              </a:extLst>
            </p:cNvPr>
            <p:cNvSpPr>
              <a:spLocks noChangeArrowheads="1"/>
            </p:cNvSpPr>
            <p:nvPr/>
          </p:nvSpPr>
          <p:spPr bwMode="auto">
            <a:xfrm>
              <a:off x="842" y="1899"/>
              <a:ext cx="5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zh-CN" altLang="en-US" sz="2400">
                  <a:latin typeface="Arial" panose="020B0604020202020204" pitchFamily="34" charset="0"/>
                  <a:ea typeface="楷体_GB2312" panose="02010609030101010101" pitchFamily="49" charset="-122"/>
                </a:rPr>
                <a:t>初始</a:t>
              </a:r>
            </a:p>
          </p:txBody>
        </p:sp>
        <p:sp>
          <p:nvSpPr>
            <p:cNvPr id="25691" name="Rectangle 4">
              <a:extLst>
                <a:ext uri="{FF2B5EF4-FFF2-40B4-BE49-F238E27FC236}">
                  <a16:creationId xmlns:a16="http://schemas.microsoft.com/office/drawing/2014/main" id="{7C4B3B2C-5DD6-4C10-97AC-5502EA411316}"/>
                </a:ext>
              </a:extLst>
            </p:cNvPr>
            <p:cNvSpPr>
              <a:spLocks noChangeArrowheads="1"/>
            </p:cNvSpPr>
            <p:nvPr/>
          </p:nvSpPr>
          <p:spPr bwMode="auto">
            <a:xfrm>
              <a:off x="120" y="1899"/>
              <a:ext cx="55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400">
                  <a:solidFill>
                    <a:srgbClr val="FF0000"/>
                  </a:solidFill>
                  <a:latin typeface="Arial" panose="020B0604020202020204" pitchFamily="34" charset="0"/>
                </a:rPr>
                <a:t>d1=4</a:t>
              </a:r>
            </a:p>
          </p:txBody>
        </p:sp>
        <p:sp>
          <p:nvSpPr>
            <p:cNvPr id="25692" name="Rectangle 5">
              <a:extLst>
                <a:ext uri="{FF2B5EF4-FFF2-40B4-BE49-F238E27FC236}">
                  <a16:creationId xmlns:a16="http://schemas.microsoft.com/office/drawing/2014/main" id="{9135219B-962D-40E8-A9F9-45E574F56CE6}"/>
                </a:ext>
              </a:extLst>
            </p:cNvPr>
            <p:cNvSpPr>
              <a:spLocks noChangeArrowheads="1"/>
            </p:cNvSpPr>
            <p:nvPr/>
          </p:nvSpPr>
          <p:spPr bwMode="auto">
            <a:xfrm>
              <a:off x="1455" y="1899"/>
              <a:ext cx="336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400" b="0">
                  <a:latin typeface="Arial" panose="020B0604020202020204" pitchFamily="34" charset="0"/>
                </a:rPr>
                <a:t>46    55    13    42    94    17    05    70</a:t>
              </a:r>
              <a:r>
                <a:rPr lang="en-US" altLang="zh-CN" sz="2400">
                  <a:solidFill>
                    <a:srgbClr val="6600FF"/>
                  </a:solidFill>
                  <a:latin typeface="Arial" panose="020B0604020202020204" pitchFamily="34" charset="0"/>
                </a:rPr>
                <a:t> </a:t>
              </a:r>
            </a:p>
          </p:txBody>
        </p:sp>
      </p:grpSp>
      <p:grpSp>
        <p:nvGrpSpPr>
          <p:cNvPr id="242775" name="Group 87">
            <a:extLst>
              <a:ext uri="{FF2B5EF4-FFF2-40B4-BE49-F238E27FC236}">
                <a16:creationId xmlns:a16="http://schemas.microsoft.com/office/drawing/2014/main" id="{32D53473-5E06-40A6-82BF-B893756D6FD7}"/>
              </a:ext>
            </a:extLst>
          </p:cNvPr>
          <p:cNvGrpSpPr>
            <a:grpSpLocks/>
          </p:cNvGrpSpPr>
          <p:nvPr/>
        </p:nvGrpSpPr>
        <p:grpSpPr bwMode="auto">
          <a:xfrm>
            <a:off x="2514600" y="1160463"/>
            <a:ext cx="2760663" cy="152400"/>
            <a:chOff x="1584" y="731"/>
            <a:chExt cx="1739" cy="96"/>
          </a:xfrm>
        </p:grpSpPr>
        <p:sp>
          <p:nvSpPr>
            <p:cNvPr id="25687" name="Line 7">
              <a:extLst>
                <a:ext uri="{FF2B5EF4-FFF2-40B4-BE49-F238E27FC236}">
                  <a16:creationId xmlns:a16="http://schemas.microsoft.com/office/drawing/2014/main" id="{80350C7A-F1A1-4E9B-9F3C-4B51305568E8}"/>
                </a:ext>
              </a:extLst>
            </p:cNvPr>
            <p:cNvSpPr>
              <a:spLocks noChangeShapeType="1"/>
            </p:cNvSpPr>
            <p:nvPr/>
          </p:nvSpPr>
          <p:spPr bwMode="auto">
            <a:xfrm>
              <a:off x="1584" y="731"/>
              <a:ext cx="0" cy="96"/>
            </a:xfrm>
            <a:prstGeom prst="line">
              <a:avLst/>
            </a:prstGeom>
            <a:noFill/>
            <a:ln w="28575" cap="sq">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5688" name="Line 8">
              <a:extLst>
                <a:ext uri="{FF2B5EF4-FFF2-40B4-BE49-F238E27FC236}">
                  <a16:creationId xmlns:a16="http://schemas.microsoft.com/office/drawing/2014/main" id="{743A02F6-EA9E-4D9D-B588-E2EF6DD06A56}"/>
                </a:ext>
              </a:extLst>
            </p:cNvPr>
            <p:cNvSpPr>
              <a:spLocks noChangeShapeType="1"/>
            </p:cNvSpPr>
            <p:nvPr/>
          </p:nvSpPr>
          <p:spPr bwMode="auto">
            <a:xfrm>
              <a:off x="3323" y="731"/>
              <a:ext cx="0" cy="96"/>
            </a:xfrm>
            <a:prstGeom prst="line">
              <a:avLst/>
            </a:prstGeom>
            <a:noFill/>
            <a:ln w="28575" cap="sq">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5689" name="Line 9">
              <a:extLst>
                <a:ext uri="{FF2B5EF4-FFF2-40B4-BE49-F238E27FC236}">
                  <a16:creationId xmlns:a16="http://schemas.microsoft.com/office/drawing/2014/main" id="{DFA0EF0F-DEC1-4363-9F95-65103C12592A}"/>
                </a:ext>
              </a:extLst>
            </p:cNvPr>
            <p:cNvSpPr>
              <a:spLocks noChangeShapeType="1"/>
            </p:cNvSpPr>
            <p:nvPr/>
          </p:nvSpPr>
          <p:spPr bwMode="auto">
            <a:xfrm>
              <a:off x="1584" y="827"/>
              <a:ext cx="1728" cy="0"/>
            </a:xfrm>
            <a:prstGeom prst="line">
              <a:avLst/>
            </a:prstGeom>
            <a:noFill/>
            <a:ln w="28575" cap="sq">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42776" name="Group 88">
            <a:extLst>
              <a:ext uri="{FF2B5EF4-FFF2-40B4-BE49-F238E27FC236}">
                <a16:creationId xmlns:a16="http://schemas.microsoft.com/office/drawing/2014/main" id="{35D3DB2A-7D9D-47DA-A44C-7EB6B3EED096}"/>
              </a:ext>
            </a:extLst>
          </p:cNvPr>
          <p:cNvGrpSpPr>
            <a:grpSpLocks/>
          </p:cNvGrpSpPr>
          <p:nvPr/>
        </p:nvGrpSpPr>
        <p:grpSpPr bwMode="auto">
          <a:xfrm>
            <a:off x="3200400" y="1212850"/>
            <a:ext cx="2743200" cy="158750"/>
            <a:chOff x="2016" y="764"/>
            <a:chExt cx="1728" cy="100"/>
          </a:xfrm>
        </p:grpSpPr>
        <p:sp>
          <p:nvSpPr>
            <p:cNvPr id="25684" name="Line 10">
              <a:extLst>
                <a:ext uri="{FF2B5EF4-FFF2-40B4-BE49-F238E27FC236}">
                  <a16:creationId xmlns:a16="http://schemas.microsoft.com/office/drawing/2014/main" id="{F69E8EB3-DC52-41E9-991C-8425EF10DC41}"/>
                </a:ext>
              </a:extLst>
            </p:cNvPr>
            <p:cNvSpPr>
              <a:spLocks noChangeShapeType="1"/>
            </p:cNvSpPr>
            <p:nvPr/>
          </p:nvSpPr>
          <p:spPr bwMode="auto">
            <a:xfrm>
              <a:off x="2016" y="768"/>
              <a:ext cx="0" cy="96"/>
            </a:xfrm>
            <a:prstGeom prst="line">
              <a:avLst/>
            </a:prstGeom>
            <a:noFill/>
            <a:ln w="28575" cap="sq">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5685" name="Line 11">
              <a:extLst>
                <a:ext uri="{FF2B5EF4-FFF2-40B4-BE49-F238E27FC236}">
                  <a16:creationId xmlns:a16="http://schemas.microsoft.com/office/drawing/2014/main" id="{700C5DBE-D2CE-4318-A719-1E01541C1893}"/>
                </a:ext>
              </a:extLst>
            </p:cNvPr>
            <p:cNvSpPr>
              <a:spLocks noChangeShapeType="1"/>
            </p:cNvSpPr>
            <p:nvPr/>
          </p:nvSpPr>
          <p:spPr bwMode="auto">
            <a:xfrm>
              <a:off x="3744" y="764"/>
              <a:ext cx="0" cy="96"/>
            </a:xfrm>
            <a:prstGeom prst="line">
              <a:avLst/>
            </a:prstGeom>
            <a:noFill/>
            <a:ln w="28575" cap="sq">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5686" name="Line 12">
              <a:extLst>
                <a:ext uri="{FF2B5EF4-FFF2-40B4-BE49-F238E27FC236}">
                  <a16:creationId xmlns:a16="http://schemas.microsoft.com/office/drawing/2014/main" id="{81D598A7-D425-451D-A8D7-FD0A3AD606D7}"/>
                </a:ext>
              </a:extLst>
            </p:cNvPr>
            <p:cNvSpPr>
              <a:spLocks noChangeShapeType="1"/>
            </p:cNvSpPr>
            <p:nvPr/>
          </p:nvSpPr>
          <p:spPr bwMode="auto">
            <a:xfrm>
              <a:off x="2016" y="864"/>
              <a:ext cx="1728" cy="0"/>
            </a:xfrm>
            <a:prstGeom prst="line">
              <a:avLst/>
            </a:prstGeom>
            <a:noFill/>
            <a:ln w="28575" cap="sq">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42777" name="Group 89">
            <a:extLst>
              <a:ext uri="{FF2B5EF4-FFF2-40B4-BE49-F238E27FC236}">
                <a16:creationId xmlns:a16="http://schemas.microsoft.com/office/drawing/2014/main" id="{DF8F9DBC-BE37-417B-86B0-357E015C7E1C}"/>
              </a:ext>
            </a:extLst>
          </p:cNvPr>
          <p:cNvGrpSpPr>
            <a:grpSpLocks/>
          </p:cNvGrpSpPr>
          <p:nvPr/>
        </p:nvGrpSpPr>
        <p:grpSpPr bwMode="auto">
          <a:xfrm>
            <a:off x="3886200" y="1219200"/>
            <a:ext cx="2743200" cy="228600"/>
            <a:chOff x="2448" y="768"/>
            <a:chExt cx="1728" cy="144"/>
          </a:xfrm>
        </p:grpSpPr>
        <p:sp>
          <p:nvSpPr>
            <p:cNvPr id="25681" name="Line 13">
              <a:extLst>
                <a:ext uri="{FF2B5EF4-FFF2-40B4-BE49-F238E27FC236}">
                  <a16:creationId xmlns:a16="http://schemas.microsoft.com/office/drawing/2014/main" id="{C60596FC-97B4-42B2-928D-2317CB32B805}"/>
                </a:ext>
              </a:extLst>
            </p:cNvPr>
            <p:cNvSpPr>
              <a:spLocks noChangeShapeType="1"/>
            </p:cNvSpPr>
            <p:nvPr/>
          </p:nvSpPr>
          <p:spPr bwMode="auto">
            <a:xfrm>
              <a:off x="2448" y="768"/>
              <a:ext cx="0" cy="144"/>
            </a:xfrm>
            <a:prstGeom prst="line">
              <a:avLst/>
            </a:prstGeom>
            <a:noFill/>
            <a:ln w="28575" cap="sq">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5682" name="Line 14">
              <a:extLst>
                <a:ext uri="{FF2B5EF4-FFF2-40B4-BE49-F238E27FC236}">
                  <a16:creationId xmlns:a16="http://schemas.microsoft.com/office/drawing/2014/main" id="{0F46F5D9-3D94-4D66-810B-40B5D4EED0F1}"/>
                </a:ext>
              </a:extLst>
            </p:cNvPr>
            <p:cNvSpPr>
              <a:spLocks noChangeShapeType="1"/>
            </p:cNvSpPr>
            <p:nvPr/>
          </p:nvSpPr>
          <p:spPr bwMode="auto">
            <a:xfrm>
              <a:off x="4176" y="768"/>
              <a:ext cx="0" cy="144"/>
            </a:xfrm>
            <a:prstGeom prst="line">
              <a:avLst/>
            </a:prstGeom>
            <a:noFill/>
            <a:ln w="28575" cap="sq">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5683" name="Line 15">
              <a:extLst>
                <a:ext uri="{FF2B5EF4-FFF2-40B4-BE49-F238E27FC236}">
                  <a16:creationId xmlns:a16="http://schemas.microsoft.com/office/drawing/2014/main" id="{1A21ED25-8FB3-4AD3-A93B-50956EAC9D9C}"/>
                </a:ext>
              </a:extLst>
            </p:cNvPr>
            <p:cNvSpPr>
              <a:spLocks noChangeShapeType="1"/>
            </p:cNvSpPr>
            <p:nvPr/>
          </p:nvSpPr>
          <p:spPr bwMode="auto">
            <a:xfrm>
              <a:off x="2448" y="912"/>
              <a:ext cx="1728" cy="0"/>
            </a:xfrm>
            <a:prstGeom prst="line">
              <a:avLst/>
            </a:prstGeom>
            <a:noFill/>
            <a:ln w="28575" cap="sq">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42778" name="Group 90">
            <a:extLst>
              <a:ext uri="{FF2B5EF4-FFF2-40B4-BE49-F238E27FC236}">
                <a16:creationId xmlns:a16="http://schemas.microsoft.com/office/drawing/2014/main" id="{288EE0CC-341B-4F78-856D-C4FF4CDAF7E6}"/>
              </a:ext>
            </a:extLst>
          </p:cNvPr>
          <p:cNvGrpSpPr>
            <a:grpSpLocks/>
          </p:cNvGrpSpPr>
          <p:nvPr/>
        </p:nvGrpSpPr>
        <p:grpSpPr bwMode="auto">
          <a:xfrm>
            <a:off x="4572000" y="1219200"/>
            <a:ext cx="2743200" cy="304800"/>
            <a:chOff x="2880" y="768"/>
            <a:chExt cx="1728" cy="192"/>
          </a:xfrm>
        </p:grpSpPr>
        <p:sp>
          <p:nvSpPr>
            <p:cNvPr id="25678" name="Line 16">
              <a:extLst>
                <a:ext uri="{FF2B5EF4-FFF2-40B4-BE49-F238E27FC236}">
                  <a16:creationId xmlns:a16="http://schemas.microsoft.com/office/drawing/2014/main" id="{C9F2E7D1-6695-457E-8E80-F657D02F7F3C}"/>
                </a:ext>
              </a:extLst>
            </p:cNvPr>
            <p:cNvSpPr>
              <a:spLocks noChangeShapeType="1"/>
            </p:cNvSpPr>
            <p:nvPr/>
          </p:nvSpPr>
          <p:spPr bwMode="auto">
            <a:xfrm>
              <a:off x="2880" y="768"/>
              <a:ext cx="0" cy="192"/>
            </a:xfrm>
            <a:prstGeom prst="line">
              <a:avLst/>
            </a:prstGeom>
            <a:noFill/>
            <a:ln w="28575" cap="sq">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5679" name="Line 17">
              <a:extLst>
                <a:ext uri="{FF2B5EF4-FFF2-40B4-BE49-F238E27FC236}">
                  <a16:creationId xmlns:a16="http://schemas.microsoft.com/office/drawing/2014/main" id="{5B363AB0-39C8-446A-B129-83D112DB1612}"/>
                </a:ext>
              </a:extLst>
            </p:cNvPr>
            <p:cNvSpPr>
              <a:spLocks noChangeShapeType="1"/>
            </p:cNvSpPr>
            <p:nvPr/>
          </p:nvSpPr>
          <p:spPr bwMode="auto">
            <a:xfrm>
              <a:off x="2880" y="960"/>
              <a:ext cx="1728" cy="0"/>
            </a:xfrm>
            <a:prstGeom prst="line">
              <a:avLst/>
            </a:prstGeom>
            <a:noFill/>
            <a:ln w="28575" cap="sq">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5680" name="Line 18">
              <a:extLst>
                <a:ext uri="{FF2B5EF4-FFF2-40B4-BE49-F238E27FC236}">
                  <a16:creationId xmlns:a16="http://schemas.microsoft.com/office/drawing/2014/main" id="{246DFDD2-27AC-4C9E-BADB-A7CFDFCE5400}"/>
                </a:ext>
              </a:extLst>
            </p:cNvPr>
            <p:cNvSpPr>
              <a:spLocks noChangeShapeType="1"/>
            </p:cNvSpPr>
            <p:nvPr/>
          </p:nvSpPr>
          <p:spPr bwMode="auto">
            <a:xfrm>
              <a:off x="4608" y="768"/>
              <a:ext cx="0" cy="192"/>
            </a:xfrm>
            <a:prstGeom prst="line">
              <a:avLst/>
            </a:prstGeom>
            <a:noFill/>
            <a:ln w="28575" cap="sq">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42779" name="Group 91">
            <a:extLst>
              <a:ext uri="{FF2B5EF4-FFF2-40B4-BE49-F238E27FC236}">
                <a16:creationId xmlns:a16="http://schemas.microsoft.com/office/drawing/2014/main" id="{21952741-8A66-4342-B1CF-14F6C3922B56}"/>
              </a:ext>
            </a:extLst>
          </p:cNvPr>
          <p:cNvGrpSpPr>
            <a:grpSpLocks/>
          </p:cNvGrpSpPr>
          <p:nvPr/>
        </p:nvGrpSpPr>
        <p:grpSpPr bwMode="auto">
          <a:xfrm>
            <a:off x="7056438" y="765175"/>
            <a:ext cx="1979612" cy="727075"/>
            <a:chOff x="4377" y="482"/>
            <a:chExt cx="1247" cy="458"/>
          </a:xfrm>
        </p:grpSpPr>
        <p:sp>
          <p:nvSpPr>
            <p:cNvPr id="25676" name="Rectangle 20">
              <a:extLst>
                <a:ext uri="{FF2B5EF4-FFF2-40B4-BE49-F238E27FC236}">
                  <a16:creationId xmlns:a16="http://schemas.microsoft.com/office/drawing/2014/main" id="{5B7BAD92-1EDC-4BBD-B9B7-1BF6D0268491}"/>
                </a:ext>
              </a:extLst>
            </p:cNvPr>
            <p:cNvSpPr>
              <a:spLocks noChangeArrowheads="1"/>
            </p:cNvSpPr>
            <p:nvPr/>
          </p:nvSpPr>
          <p:spPr bwMode="auto">
            <a:xfrm>
              <a:off x="4377" y="482"/>
              <a:ext cx="1247" cy="4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118800" rIns="0">
              <a:spAutoFit/>
            </a:bodyPr>
            <a:lstStyle>
              <a:lvl1pPr marL="342900" indent="-342900">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lvl="2" eaLnBrk="1" hangingPunct="1">
                <a:lnSpc>
                  <a:spcPct val="50000"/>
                </a:lnSpc>
                <a:spcBef>
                  <a:spcPct val="50000"/>
                </a:spcBef>
                <a:buFontTx/>
                <a:buNone/>
              </a:pPr>
              <a:r>
                <a:rPr lang="en-US" altLang="zh-CN">
                  <a:solidFill>
                    <a:srgbClr val="0033CC"/>
                  </a:solidFill>
                  <a:ea typeface="楷体_GB2312" panose="02010609030101010101" pitchFamily="49" charset="-122"/>
                </a:rPr>
                <a:t>55</a:t>
              </a:r>
              <a:r>
                <a:rPr lang="zh-CN" altLang="en-US">
                  <a:solidFill>
                    <a:srgbClr val="0033CC"/>
                  </a:solidFill>
                  <a:ea typeface="楷体_GB2312" panose="02010609030101010101" pitchFamily="49" charset="-122"/>
                </a:rPr>
                <a:t>与</a:t>
              </a:r>
              <a:r>
                <a:rPr lang="en-US" altLang="zh-CN">
                  <a:solidFill>
                    <a:srgbClr val="0033CC"/>
                  </a:solidFill>
                  <a:ea typeface="楷体_GB2312" panose="02010609030101010101" pitchFamily="49" charset="-122"/>
                </a:rPr>
                <a:t>17</a:t>
              </a:r>
            </a:p>
            <a:p>
              <a:pPr lvl="2" eaLnBrk="1" hangingPunct="1">
                <a:lnSpc>
                  <a:spcPct val="50000"/>
                </a:lnSpc>
                <a:spcBef>
                  <a:spcPct val="50000"/>
                </a:spcBef>
                <a:buFontTx/>
                <a:buNone/>
              </a:pPr>
              <a:r>
                <a:rPr lang="en-US" altLang="zh-CN">
                  <a:solidFill>
                    <a:srgbClr val="0033CC"/>
                  </a:solidFill>
                  <a:ea typeface="楷体_GB2312" panose="02010609030101010101" pitchFamily="49" charset="-122"/>
                </a:rPr>
                <a:t>13</a:t>
              </a:r>
              <a:r>
                <a:rPr lang="zh-CN" altLang="en-US">
                  <a:solidFill>
                    <a:srgbClr val="0033CC"/>
                  </a:solidFill>
                  <a:ea typeface="楷体_GB2312" panose="02010609030101010101" pitchFamily="49" charset="-122"/>
                </a:rPr>
                <a:t>与</a:t>
              </a:r>
              <a:r>
                <a:rPr lang="en-US" altLang="zh-CN">
                  <a:solidFill>
                    <a:srgbClr val="0033CC"/>
                  </a:solidFill>
                  <a:ea typeface="楷体_GB2312" panose="02010609030101010101" pitchFamily="49" charset="-122"/>
                </a:rPr>
                <a:t>05</a:t>
              </a:r>
            </a:p>
          </p:txBody>
        </p:sp>
        <p:sp>
          <p:nvSpPr>
            <p:cNvPr id="25677" name="AutoShape 21">
              <a:extLst>
                <a:ext uri="{FF2B5EF4-FFF2-40B4-BE49-F238E27FC236}">
                  <a16:creationId xmlns:a16="http://schemas.microsoft.com/office/drawing/2014/main" id="{C536955F-F11E-4659-9006-83B65042BA2D}"/>
                </a:ext>
              </a:extLst>
            </p:cNvPr>
            <p:cNvSpPr>
              <a:spLocks/>
            </p:cNvSpPr>
            <p:nvPr/>
          </p:nvSpPr>
          <p:spPr bwMode="auto">
            <a:xfrm>
              <a:off x="4851" y="482"/>
              <a:ext cx="47" cy="458"/>
            </a:xfrm>
            <a:prstGeom prst="leftBracket">
              <a:avLst>
                <a:gd name="adj" fmla="val 81206"/>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endParaRPr lang="zh-CN" altLang="en-US" sz="2400"/>
            </a:p>
          </p:txBody>
        </p:sp>
      </p:grpSp>
      <p:grpSp>
        <p:nvGrpSpPr>
          <p:cNvPr id="242710" name="Group 22">
            <a:extLst>
              <a:ext uri="{FF2B5EF4-FFF2-40B4-BE49-F238E27FC236}">
                <a16:creationId xmlns:a16="http://schemas.microsoft.com/office/drawing/2014/main" id="{38713567-585A-4B60-937A-E24096F3E1B8}"/>
              </a:ext>
            </a:extLst>
          </p:cNvPr>
          <p:cNvGrpSpPr>
            <a:grpSpLocks/>
          </p:cNvGrpSpPr>
          <p:nvPr/>
        </p:nvGrpSpPr>
        <p:grpSpPr bwMode="auto">
          <a:xfrm>
            <a:off x="152400" y="1887538"/>
            <a:ext cx="7510463" cy="463550"/>
            <a:chOff x="96" y="2560"/>
            <a:chExt cx="4731" cy="292"/>
          </a:xfrm>
        </p:grpSpPr>
        <p:sp>
          <p:nvSpPr>
            <p:cNvPr id="25674" name="Rectangle 23">
              <a:extLst>
                <a:ext uri="{FF2B5EF4-FFF2-40B4-BE49-F238E27FC236}">
                  <a16:creationId xmlns:a16="http://schemas.microsoft.com/office/drawing/2014/main" id="{FBC70CE6-9AA7-4E37-BCD2-E35046FCDA3D}"/>
                </a:ext>
              </a:extLst>
            </p:cNvPr>
            <p:cNvSpPr>
              <a:spLocks noChangeArrowheads="1"/>
            </p:cNvSpPr>
            <p:nvPr/>
          </p:nvSpPr>
          <p:spPr bwMode="auto">
            <a:xfrm>
              <a:off x="96" y="2560"/>
              <a:ext cx="12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zh-CN" altLang="en-US" sz="2400">
                  <a:latin typeface="Arial" panose="020B0604020202020204" pitchFamily="34" charset="0"/>
                  <a:ea typeface="楷体_GB2312" panose="02010609030101010101" pitchFamily="49" charset="-122"/>
                </a:rPr>
                <a:t>第一趟后结果</a:t>
              </a:r>
            </a:p>
          </p:txBody>
        </p:sp>
        <p:sp>
          <p:nvSpPr>
            <p:cNvPr id="25675" name="Rectangle 24">
              <a:extLst>
                <a:ext uri="{FF2B5EF4-FFF2-40B4-BE49-F238E27FC236}">
                  <a16:creationId xmlns:a16="http://schemas.microsoft.com/office/drawing/2014/main" id="{4E899932-8AEB-4A07-B4A8-2305E0C219F1}"/>
                </a:ext>
              </a:extLst>
            </p:cNvPr>
            <p:cNvSpPr>
              <a:spLocks noChangeArrowheads="1"/>
            </p:cNvSpPr>
            <p:nvPr/>
          </p:nvSpPr>
          <p:spPr bwMode="auto">
            <a:xfrm>
              <a:off x="1462" y="2564"/>
              <a:ext cx="336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400" b="0">
                  <a:latin typeface="Arial" panose="020B0604020202020204" pitchFamily="34" charset="0"/>
                </a:rPr>
                <a:t>46    17    05    42    94    55    13    70</a:t>
              </a:r>
              <a:r>
                <a:rPr lang="en-US" altLang="zh-CN" sz="2400">
                  <a:solidFill>
                    <a:srgbClr val="6600FF"/>
                  </a:solidFill>
                  <a:latin typeface="Arial" panose="020B0604020202020204" pitchFamily="34" charset="0"/>
                </a:rPr>
                <a:t> </a:t>
              </a:r>
            </a:p>
          </p:txBody>
        </p:sp>
      </p:grpSp>
      <p:grpSp>
        <p:nvGrpSpPr>
          <p:cNvPr id="242780" name="Group 92">
            <a:extLst>
              <a:ext uri="{FF2B5EF4-FFF2-40B4-BE49-F238E27FC236}">
                <a16:creationId xmlns:a16="http://schemas.microsoft.com/office/drawing/2014/main" id="{0E1B5A3A-73E8-4565-98CC-5D50D2561F74}"/>
              </a:ext>
            </a:extLst>
          </p:cNvPr>
          <p:cNvGrpSpPr>
            <a:grpSpLocks/>
          </p:cNvGrpSpPr>
          <p:nvPr/>
        </p:nvGrpSpPr>
        <p:grpSpPr bwMode="auto">
          <a:xfrm>
            <a:off x="2573338" y="2251075"/>
            <a:ext cx="1295400" cy="169863"/>
            <a:chOff x="1621" y="1418"/>
            <a:chExt cx="816" cy="107"/>
          </a:xfrm>
        </p:grpSpPr>
        <p:sp>
          <p:nvSpPr>
            <p:cNvPr id="25671" name="Line 26">
              <a:extLst>
                <a:ext uri="{FF2B5EF4-FFF2-40B4-BE49-F238E27FC236}">
                  <a16:creationId xmlns:a16="http://schemas.microsoft.com/office/drawing/2014/main" id="{AE20FE35-205E-40AD-9521-D66D779E2901}"/>
                </a:ext>
              </a:extLst>
            </p:cNvPr>
            <p:cNvSpPr>
              <a:spLocks noChangeShapeType="1"/>
            </p:cNvSpPr>
            <p:nvPr/>
          </p:nvSpPr>
          <p:spPr bwMode="auto">
            <a:xfrm>
              <a:off x="1621" y="1418"/>
              <a:ext cx="0" cy="96"/>
            </a:xfrm>
            <a:prstGeom prst="line">
              <a:avLst/>
            </a:prstGeom>
            <a:noFill/>
            <a:ln w="28575" cap="sq">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5672" name="Line 27">
              <a:extLst>
                <a:ext uri="{FF2B5EF4-FFF2-40B4-BE49-F238E27FC236}">
                  <a16:creationId xmlns:a16="http://schemas.microsoft.com/office/drawing/2014/main" id="{A307B28A-2B21-4737-9361-E8B6325D6027}"/>
                </a:ext>
              </a:extLst>
            </p:cNvPr>
            <p:cNvSpPr>
              <a:spLocks noChangeShapeType="1"/>
            </p:cNvSpPr>
            <p:nvPr/>
          </p:nvSpPr>
          <p:spPr bwMode="auto">
            <a:xfrm>
              <a:off x="2433" y="1422"/>
              <a:ext cx="0" cy="96"/>
            </a:xfrm>
            <a:prstGeom prst="line">
              <a:avLst/>
            </a:prstGeom>
            <a:noFill/>
            <a:ln w="28575" cap="sq">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5673" name="Line 28">
              <a:extLst>
                <a:ext uri="{FF2B5EF4-FFF2-40B4-BE49-F238E27FC236}">
                  <a16:creationId xmlns:a16="http://schemas.microsoft.com/office/drawing/2014/main" id="{D68BE5DD-3E93-45C4-8809-69BED9C1A0B0}"/>
                </a:ext>
              </a:extLst>
            </p:cNvPr>
            <p:cNvSpPr>
              <a:spLocks noChangeShapeType="1"/>
            </p:cNvSpPr>
            <p:nvPr/>
          </p:nvSpPr>
          <p:spPr bwMode="auto">
            <a:xfrm>
              <a:off x="1621" y="1525"/>
              <a:ext cx="816" cy="0"/>
            </a:xfrm>
            <a:prstGeom prst="line">
              <a:avLst/>
            </a:prstGeom>
            <a:noFill/>
            <a:ln w="28575" cap="sq">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42782" name="Group 94">
            <a:extLst>
              <a:ext uri="{FF2B5EF4-FFF2-40B4-BE49-F238E27FC236}">
                <a16:creationId xmlns:a16="http://schemas.microsoft.com/office/drawing/2014/main" id="{2C16E1C7-B58A-437F-B0E8-7E401105C6C9}"/>
              </a:ext>
            </a:extLst>
          </p:cNvPr>
          <p:cNvGrpSpPr>
            <a:grpSpLocks/>
          </p:cNvGrpSpPr>
          <p:nvPr/>
        </p:nvGrpSpPr>
        <p:grpSpPr bwMode="auto">
          <a:xfrm>
            <a:off x="3997325" y="2268538"/>
            <a:ext cx="1223963" cy="169862"/>
            <a:chOff x="2518" y="1429"/>
            <a:chExt cx="771" cy="107"/>
          </a:xfrm>
        </p:grpSpPr>
        <p:sp>
          <p:nvSpPr>
            <p:cNvPr id="25668" name="Line 29">
              <a:extLst>
                <a:ext uri="{FF2B5EF4-FFF2-40B4-BE49-F238E27FC236}">
                  <a16:creationId xmlns:a16="http://schemas.microsoft.com/office/drawing/2014/main" id="{49A9B6A9-2095-4052-A220-86FD7BC8CF1A}"/>
                </a:ext>
              </a:extLst>
            </p:cNvPr>
            <p:cNvSpPr>
              <a:spLocks noChangeShapeType="1"/>
            </p:cNvSpPr>
            <p:nvPr/>
          </p:nvSpPr>
          <p:spPr bwMode="auto">
            <a:xfrm>
              <a:off x="2518" y="1429"/>
              <a:ext cx="0" cy="96"/>
            </a:xfrm>
            <a:prstGeom prst="line">
              <a:avLst/>
            </a:prstGeom>
            <a:noFill/>
            <a:ln w="28575" cap="sq">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5669" name="Line 30">
              <a:extLst>
                <a:ext uri="{FF2B5EF4-FFF2-40B4-BE49-F238E27FC236}">
                  <a16:creationId xmlns:a16="http://schemas.microsoft.com/office/drawing/2014/main" id="{E60E0476-6D29-44C2-BA25-043F287F2675}"/>
                </a:ext>
              </a:extLst>
            </p:cNvPr>
            <p:cNvSpPr>
              <a:spLocks noChangeShapeType="1"/>
            </p:cNvSpPr>
            <p:nvPr/>
          </p:nvSpPr>
          <p:spPr bwMode="auto">
            <a:xfrm>
              <a:off x="3286" y="1429"/>
              <a:ext cx="0" cy="96"/>
            </a:xfrm>
            <a:prstGeom prst="line">
              <a:avLst/>
            </a:prstGeom>
            <a:noFill/>
            <a:ln w="28575" cap="sq">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5670" name="Line 31">
              <a:extLst>
                <a:ext uri="{FF2B5EF4-FFF2-40B4-BE49-F238E27FC236}">
                  <a16:creationId xmlns:a16="http://schemas.microsoft.com/office/drawing/2014/main" id="{091C8DD8-59AC-4AA8-BB05-29FC3FCF9367}"/>
                </a:ext>
              </a:extLst>
            </p:cNvPr>
            <p:cNvSpPr>
              <a:spLocks noChangeShapeType="1"/>
            </p:cNvSpPr>
            <p:nvPr/>
          </p:nvSpPr>
          <p:spPr bwMode="auto">
            <a:xfrm>
              <a:off x="2518" y="1536"/>
              <a:ext cx="771" cy="0"/>
            </a:xfrm>
            <a:prstGeom prst="line">
              <a:avLst/>
            </a:prstGeom>
            <a:noFill/>
            <a:ln w="28575" cap="sq">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42784" name="Group 96">
            <a:extLst>
              <a:ext uri="{FF2B5EF4-FFF2-40B4-BE49-F238E27FC236}">
                <a16:creationId xmlns:a16="http://schemas.microsoft.com/office/drawing/2014/main" id="{F0727D56-1937-4C24-97B3-A4E578899B70}"/>
              </a:ext>
            </a:extLst>
          </p:cNvPr>
          <p:cNvGrpSpPr>
            <a:grpSpLocks/>
          </p:cNvGrpSpPr>
          <p:nvPr/>
        </p:nvGrpSpPr>
        <p:grpSpPr bwMode="auto">
          <a:xfrm>
            <a:off x="5351463" y="2251075"/>
            <a:ext cx="1295400" cy="169863"/>
            <a:chOff x="3371" y="1418"/>
            <a:chExt cx="816" cy="107"/>
          </a:xfrm>
        </p:grpSpPr>
        <p:sp>
          <p:nvSpPr>
            <p:cNvPr id="25665" name="Line 32">
              <a:extLst>
                <a:ext uri="{FF2B5EF4-FFF2-40B4-BE49-F238E27FC236}">
                  <a16:creationId xmlns:a16="http://schemas.microsoft.com/office/drawing/2014/main" id="{3D6E96BA-DE79-4787-98DA-5AE1E8F99887}"/>
                </a:ext>
              </a:extLst>
            </p:cNvPr>
            <p:cNvSpPr>
              <a:spLocks noChangeShapeType="1"/>
            </p:cNvSpPr>
            <p:nvPr/>
          </p:nvSpPr>
          <p:spPr bwMode="auto">
            <a:xfrm>
              <a:off x="3371" y="1429"/>
              <a:ext cx="0" cy="96"/>
            </a:xfrm>
            <a:prstGeom prst="line">
              <a:avLst/>
            </a:prstGeom>
            <a:noFill/>
            <a:ln w="28575" cap="sq">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5666" name="Line 33">
              <a:extLst>
                <a:ext uri="{FF2B5EF4-FFF2-40B4-BE49-F238E27FC236}">
                  <a16:creationId xmlns:a16="http://schemas.microsoft.com/office/drawing/2014/main" id="{1E998D0C-8E77-40A2-AE3F-674D70D6362A}"/>
                </a:ext>
              </a:extLst>
            </p:cNvPr>
            <p:cNvSpPr>
              <a:spLocks noChangeShapeType="1"/>
            </p:cNvSpPr>
            <p:nvPr/>
          </p:nvSpPr>
          <p:spPr bwMode="auto">
            <a:xfrm>
              <a:off x="4187" y="1418"/>
              <a:ext cx="0" cy="96"/>
            </a:xfrm>
            <a:prstGeom prst="line">
              <a:avLst/>
            </a:prstGeom>
            <a:noFill/>
            <a:ln w="28575" cap="sq">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5667" name="Line 34">
              <a:extLst>
                <a:ext uri="{FF2B5EF4-FFF2-40B4-BE49-F238E27FC236}">
                  <a16:creationId xmlns:a16="http://schemas.microsoft.com/office/drawing/2014/main" id="{CEBD947C-3BA5-48C6-98C9-1C74EC6262FB}"/>
                </a:ext>
              </a:extLst>
            </p:cNvPr>
            <p:cNvSpPr>
              <a:spLocks noChangeShapeType="1"/>
            </p:cNvSpPr>
            <p:nvPr/>
          </p:nvSpPr>
          <p:spPr bwMode="auto">
            <a:xfrm>
              <a:off x="3382" y="1525"/>
              <a:ext cx="805" cy="0"/>
            </a:xfrm>
            <a:prstGeom prst="line">
              <a:avLst/>
            </a:prstGeom>
            <a:noFill/>
            <a:ln w="28575" cap="sq">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42781" name="Group 93">
            <a:extLst>
              <a:ext uri="{FF2B5EF4-FFF2-40B4-BE49-F238E27FC236}">
                <a16:creationId xmlns:a16="http://schemas.microsoft.com/office/drawing/2014/main" id="{1D584B82-0428-44CB-ACC3-35A538ECBD25}"/>
              </a:ext>
            </a:extLst>
          </p:cNvPr>
          <p:cNvGrpSpPr>
            <a:grpSpLocks/>
          </p:cNvGrpSpPr>
          <p:nvPr/>
        </p:nvGrpSpPr>
        <p:grpSpPr bwMode="auto">
          <a:xfrm>
            <a:off x="3276600" y="2268538"/>
            <a:ext cx="1258888" cy="246062"/>
            <a:chOff x="2064" y="1429"/>
            <a:chExt cx="793" cy="155"/>
          </a:xfrm>
        </p:grpSpPr>
        <p:sp>
          <p:nvSpPr>
            <p:cNvPr id="25662" name="Line 35">
              <a:extLst>
                <a:ext uri="{FF2B5EF4-FFF2-40B4-BE49-F238E27FC236}">
                  <a16:creationId xmlns:a16="http://schemas.microsoft.com/office/drawing/2014/main" id="{E0B41FAD-615D-4684-8A8C-0ADF11CDB994}"/>
                </a:ext>
              </a:extLst>
            </p:cNvPr>
            <p:cNvSpPr>
              <a:spLocks noChangeShapeType="1"/>
            </p:cNvSpPr>
            <p:nvPr/>
          </p:nvSpPr>
          <p:spPr bwMode="auto">
            <a:xfrm>
              <a:off x="2064" y="1429"/>
              <a:ext cx="0" cy="144"/>
            </a:xfrm>
            <a:prstGeom prst="line">
              <a:avLst/>
            </a:prstGeom>
            <a:noFill/>
            <a:ln w="28575" cap="sq">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5663" name="Line 36">
              <a:extLst>
                <a:ext uri="{FF2B5EF4-FFF2-40B4-BE49-F238E27FC236}">
                  <a16:creationId xmlns:a16="http://schemas.microsoft.com/office/drawing/2014/main" id="{717603C0-FB5E-45E7-898E-535A64295CE8}"/>
                </a:ext>
              </a:extLst>
            </p:cNvPr>
            <p:cNvSpPr>
              <a:spLocks noChangeShapeType="1"/>
            </p:cNvSpPr>
            <p:nvPr/>
          </p:nvSpPr>
          <p:spPr bwMode="auto">
            <a:xfrm>
              <a:off x="2854" y="1429"/>
              <a:ext cx="0" cy="144"/>
            </a:xfrm>
            <a:prstGeom prst="line">
              <a:avLst/>
            </a:prstGeom>
            <a:noFill/>
            <a:ln w="28575" cap="sq">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5664" name="Line 37">
              <a:extLst>
                <a:ext uri="{FF2B5EF4-FFF2-40B4-BE49-F238E27FC236}">
                  <a16:creationId xmlns:a16="http://schemas.microsoft.com/office/drawing/2014/main" id="{1E37455E-BA11-4F27-8AD7-F5EEBC52B654}"/>
                </a:ext>
              </a:extLst>
            </p:cNvPr>
            <p:cNvSpPr>
              <a:spLocks noChangeShapeType="1"/>
            </p:cNvSpPr>
            <p:nvPr/>
          </p:nvSpPr>
          <p:spPr bwMode="auto">
            <a:xfrm>
              <a:off x="2064" y="1584"/>
              <a:ext cx="793" cy="0"/>
            </a:xfrm>
            <a:prstGeom prst="line">
              <a:avLst/>
            </a:prstGeom>
            <a:noFill/>
            <a:ln w="28575" cap="sq">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42783" name="Group 95">
            <a:extLst>
              <a:ext uri="{FF2B5EF4-FFF2-40B4-BE49-F238E27FC236}">
                <a16:creationId xmlns:a16="http://schemas.microsoft.com/office/drawing/2014/main" id="{46779CAF-1657-49C3-9434-D0E0C13AAE1F}"/>
              </a:ext>
            </a:extLst>
          </p:cNvPr>
          <p:cNvGrpSpPr>
            <a:grpSpLocks/>
          </p:cNvGrpSpPr>
          <p:nvPr/>
        </p:nvGrpSpPr>
        <p:grpSpPr bwMode="auto">
          <a:xfrm>
            <a:off x="4667250" y="2268538"/>
            <a:ext cx="1241425" cy="246062"/>
            <a:chOff x="2940" y="1429"/>
            <a:chExt cx="782" cy="155"/>
          </a:xfrm>
        </p:grpSpPr>
        <p:sp>
          <p:nvSpPr>
            <p:cNvPr id="25659" name="Line 38">
              <a:extLst>
                <a:ext uri="{FF2B5EF4-FFF2-40B4-BE49-F238E27FC236}">
                  <a16:creationId xmlns:a16="http://schemas.microsoft.com/office/drawing/2014/main" id="{6B673F85-CB19-4559-873D-0741B739E08F}"/>
                </a:ext>
              </a:extLst>
            </p:cNvPr>
            <p:cNvSpPr>
              <a:spLocks noChangeShapeType="1"/>
            </p:cNvSpPr>
            <p:nvPr/>
          </p:nvSpPr>
          <p:spPr bwMode="auto">
            <a:xfrm>
              <a:off x="2950" y="1429"/>
              <a:ext cx="0" cy="144"/>
            </a:xfrm>
            <a:prstGeom prst="line">
              <a:avLst/>
            </a:prstGeom>
            <a:noFill/>
            <a:ln w="28575" cap="sq">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5660" name="Line 39">
              <a:extLst>
                <a:ext uri="{FF2B5EF4-FFF2-40B4-BE49-F238E27FC236}">
                  <a16:creationId xmlns:a16="http://schemas.microsoft.com/office/drawing/2014/main" id="{FD30D07A-7B7D-43F7-ADEA-9715B4DE97A4}"/>
                </a:ext>
              </a:extLst>
            </p:cNvPr>
            <p:cNvSpPr>
              <a:spLocks noChangeShapeType="1"/>
            </p:cNvSpPr>
            <p:nvPr/>
          </p:nvSpPr>
          <p:spPr bwMode="auto">
            <a:xfrm>
              <a:off x="3722" y="1429"/>
              <a:ext cx="0" cy="144"/>
            </a:xfrm>
            <a:prstGeom prst="line">
              <a:avLst/>
            </a:prstGeom>
            <a:noFill/>
            <a:ln w="28575" cap="sq">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5661" name="Line 40">
              <a:extLst>
                <a:ext uri="{FF2B5EF4-FFF2-40B4-BE49-F238E27FC236}">
                  <a16:creationId xmlns:a16="http://schemas.microsoft.com/office/drawing/2014/main" id="{E01AA94E-36B0-43BB-8C60-08765048CC10}"/>
                </a:ext>
              </a:extLst>
            </p:cNvPr>
            <p:cNvSpPr>
              <a:spLocks noChangeShapeType="1"/>
            </p:cNvSpPr>
            <p:nvPr/>
          </p:nvSpPr>
          <p:spPr bwMode="auto">
            <a:xfrm>
              <a:off x="2940" y="1584"/>
              <a:ext cx="782" cy="0"/>
            </a:xfrm>
            <a:prstGeom prst="line">
              <a:avLst/>
            </a:prstGeom>
            <a:noFill/>
            <a:ln w="28575" cap="sq">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42785" name="Group 97">
            <a:extLst>
              <a:ext uri="{FF2B5EF4-FFF2-40B4-BE49-F238E27FC236}">
                <a16:creationId xmlns:a16="http://schemas.microsoft.com/office/drawing/2014/main" id="{871CD445-2096-4C9F-B121-7BD8CB466122}"/>
              </a:ext>
            </a:extLst>
          </p:cNvPr>
          <p:cNvGrpSpPr>
            <a:grpSpLocks/>
          </p:cNvGrpSpPr>
          <p:nvPr/>
        </p:nvGrpSpPr>
        <p:grpSpPr bwMode="auto">
          <a:xfrm>
            <a:off x="6054725" y="2268538"/>
            <a:ext cx="1260475" cy="246062"/>
            <a:chOff x="3814" y="1429"/>
            <a:chExt cx="794" cy="155"/>
          </a:xfrm>
        </p:grpSpPr>
        <p:sp>
          <p:nvSpPr>
            <p:cNvPr id="25656" name="Line 41">
              <a:extLst>
                <a:ext uri="{FF2B5EF4-FFF2-40B4-BE49-F238E27FC236}">
                  <a16:creationId xmlns:a16="http://schemas.microsoft.com/office/drawing/2014/main" id="{E27B6B75-E78E-447D-9CE1-7677051B6A08}"/>
                </a:ext>
              </a:extLst>
            </p:cNvPr>
            <p:cNvSpPr>
              <a:spLocks noChangeShapeType="1"/>
            </p:cNvSpPr>
            <p:nvPr/>
          </p:nvSpPr>
          <p:spPr bwMode="auto">
            <a:xfrm>
              <a:off x="3818" y="1440"/>
              <a:ext cx="0" cy="144"/>
            </a:xfrm>
            <a:prstGeom prst="line">
              <a:avLst/>
            </a:prstGeom>
            <a:noFill/>
            <a:ln w="28575" cap="sq">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5657" name="Line 42">
              <a:extLst>
                <a:ext uri="{FF2B5EF4-FFF2-40B4-BE49-F238E27FC236}">
                  <a16:creationId xmlns:a16="http://schemas.microsoft.com/office/drawing/2014/main" id="{2963BA2E-2630-4618-A309-36FAD50B1DB6}"/>
                </a:ext>
              </a:extLst>
            </p:cNvPr>
            <p:cNvSpPr>
              <a:spLocks noChangeShapeType="1"/>
            </p:cNvSpPr>
            <p:nvPr/>
          </p:nvSpPr>
          <p:spPr bwMode="auto">
            <a:xfrm>
              <a:off x="4608" y="1429"/>
              <a:ext cx="0" cy="144"/>
            </a:xfrm>
            <a:prstGeom prst="line">
              <a:avLst/>
            </a:prstGeom>
            <a:noFill/>
            <a:ln w="28575" cap="sq">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5658" name="Line 43">
              <a:extLst>
                <a:ext uri="{FF2B5EF4-FFF2-40B4-BE49-F238E27FC236}">
                  <a16:creationId xmlns:a16="http://schemas.microsoft.com/office/drawing/2014/main" id="{8E35F344-4A59-4AED-B759-2CA7AC5A7262}"/>
                </a:ext>
              </a:extLst>
            </p:cNvPr>
            <p:cNvSpPr>
              <a:spLocks noChangeShapeType="1"/>
            </p:cNvSpPr>
            <p:nvPr/>
          </p:nvSpPr>
          <p:spPr bwMode="auto">
            <a:xfrm>
              <a:off x="3814" y="1584"/>
              <a:ext cx="793" cy="0"/>
            </a:xfrm>
            <a:prstGeom prst="line">
              <a:avLst/>
            </a:prstGeom>
            <a:noFill/>
            <a:ln w="28575" cap="sq">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42732" name="Group 44">
            <a:extLst>
              <a:ext uri="{FF2B5EF4-FFF2-40B4-BE49-F238E27FC236}">
                <a16:creationId xmlns:a16="http://schemas.microsoft.com/office/drawing/2014/main" id="{5F3A7310-B9E5-46A6-8270-45B50FC80E4F}"/>
              </a:ext>
            </a:extLst>
          </p:cNvPr>
          <p:cNvGrpSpPr>
            <a:grpSpLocks/>
          </p:cNvGrpSpPr>
          <p:nvPr/>
        </p:nvGrpSpPr>
        <p:grpSpPr bwMode="auto">
          <a:xfrm>
            <a:off x="6948488" y="1773238"/>
            <a:ext cx="2362200" cy="1041400"/>
            <a:chOff x="4320" y="2160"/>
            <a:chExt cx="1488" cy="656"/>
          </a:xfrm>
        </p:grpSpPr>
        <p:sp>
          <p:nvSpPr>
            <p:cNvPr id="25654" name="Rectangle 45">
              <a:extLst>
                <a:ext uri="{FF2B5EF4-FFF2-40B4-BE49-F238E27FC236}">
                  <a16:creationId xmlns:a16="http://schemas.microsoft.com/office/drawing/2014/main" id="{17A5F7EC-A377-46CB-9765-0E3C8D90FE0B}"/>
                </a:ext>
              </a:extLst>
            </p:cNvPr>
            <p:cNvSpPr>
              <a:spLocks noChangeArrowheads="1"/>
            </p:cNvSpPr>
            <p:nvPr/>
          </p:nvSpPr>
          <p:spPr bwMode="auto">
            <a:xfrm>
              <a:off x="4320" y="2160"/>
              <a:ext cx="1488" cy="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82800">
              <a:spAutoFit/>
            </a:bodyPr>
            <a:lstStyle>
              <a:lvl1pPr marL="342900" indent="-342900">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lvl="2" eaLnBrk="1" hangingPunct="1">
                <a:lnSpc>
                  <a:spcPct val="50000"/>
                </a:lnSpc>
                <a:spcBef>
                  <a:spcPct val="50000"/>
                </a:spcBef>
                <a:buFontTx/>
                <a:buNone/>
              </a:pPr>
              <a:r>
                <a:rPr lang="en-US" altLang="zh-CN">
                  <a:solidFill>
                    <a:srgbClr val="0033CC"/>
                  </a:solidFill>
                  <a:ea typeface="楷体_GB2312" panose="02010609030101010101" pitchFamily="49" charset="-122"/>
                </a:rPr>
                <a:t>46</a:t>
              </a:r>
              <a:r>
                <a:rPr lang="zh-CN" altLang="en-US">
                  <a:solidFill>
                    <a:srgbClr val="0033CC"/>
                  </a:solidFill>
                  <a:ea typeface="楷体_GB2312" panose="02010609030101010101" pitchFamily="49" charset="-122"/>
                </a:rPr>
                <a:t>与</a:t>
              </a:r>
              <a:r>
                <a:rPr lang="en-US" altLang="zh-CN">
                  <a:solidFill>
                    <a:srgbClr val="0033CC"/>
                  </a:solidFill>
                  <a:ea typeface="楷体_GB2312" panose="02010609030101010101" pitchFamily="49" charset="-122"/>
                </a:rPr>
                <a:t>05</a:t>
              </a:r>
            </a:p>
            <a:p>
              <a:pPr lvl="2" eaLnBrk="1" hangingPunct="1">
                <a:lnSpc>
                  <a:spcPct val="50000"/>
                </a:lnSpc>
                <a:spcBef>
                  <a:spcPct val="50000"/>
                </a:spcBef>
                <a:buFontTx/>
                <a:buNone/>
              </a:pPr>
              <a:r>
                <a:rPr lang="en-US" altLang="zh-CN">
                  <a:solidFill>
                    <a:srgbClr val="0033CC"/>
                  </a:solidFill>
                  <a:ea typeface="楷体_GB2312" panose="02010609030101010101" pitchFamily="49" charset="-122"/>
                </a:rPr>
                <a:t>94</a:t>
              </a:r>
              <a:r>
                <a:rPr lang="zh-CN" altLang="en-US">
                  <a:solidFill>
                    <a:srgbClr val="0033CC"/>
                  </a:solidFill>
                  <a:ea typeface="楷体_GB2312" panose="02010609030101010101" pitchFamily="49" charset="-122"/>
                </a:rPr>
                <a:t>与</a:t>
              </a:r>
              <a:r>
                <a:rPr lang="en-US" altLang="zh-CN">
                  <a:solidFill>
                    <a:srgbClr val="0033CC"/>
                  </a:solidFill>
                  <a:ea typeface="楷体_GB2312" panose="02010609030101010101" pitchFamily="49" charset="-122"/>
                </a:rPr>
                <a:t>13</a:t>
              </a:r>
            </a:p>
            <a:p>
              <a:pPr lvl="2" eaLnBrk="1" hangingPunct="1">
                <a:lnSpc>
                  <a:spcPct val="50000"/>
                </a:lnSpc>
                <a:spcBef>
                  <a:spcPct val="50000"/>
                </a:spcBef>
                <a:buFontTx/>
                <a:buNone/>
              </a:pPr>
              <a:r>
                <a:rPr lang="en-US" altLang="zh-CN">
                  <a:solidFill>
                    <a:srgbClr val="0033CC"/>
                  </a:solidFill>
                  <a:ea typeface="楷体_GB2312" panose="02010609030101010101" pitchFamily="49" charset="-122"/>
                </a:rPr>
                <a:t>46</a:t>
              </a:r>
              <a:r>
                <a:rPr lang="zh-CN" altLang="en-US">
                  <a:solidFill>
                    <a:srgbClr val="0033CC"/>
                  </a:solidFill>
                  <a:ea typeface="楷体_GB2312" panose="02010609030101010101" pitchFamily="49" charset="-122"/>
                </a:rPr>
                <a:t>与</a:t>
              </a:r>
              <a:r>
                <a:rPr lang="en-US" altLang="zh-CN">
                  <a:solidFill>
                    <a:srgbClr val="0033CC"/>
                  </a:solidFill>
                  <a:ea typeface="楷体_GB2312" panose="02010609030101010101" pitchFamily="49" charset="-122"/>
                </a:rPr>
                <a:t>13</a:t>
              </a:r>
            </a:p>
          </p:txBody>
        </p:sp>
        <p:sp>
          <p:nvSpPr>
            <p:cNvPr id="25655" name="AutoShape 46">
              <a:extLst>
                <a:ext uri="{FF2B5EF4-FFF2-40B4-BE49-F238E27FC236}">
                  <a16:creationId xmlns:a16="http://schemas.microsoft.com/office/drawing/2014/main" id="{38CA74EC-3831-4056-B2E1-EE14D3A7FD89}"/>
                </a:ext>
              </a:extLst>
            </p:cNvPr>
            <p:cNvSpPr>
              <a:spLocks/>
            </p:cNvSpPr>
            <p:nvPr/>
          </p:nvSpPr>
          <p:spPr bwMode="auto">
            <a:xfrm>
              <a:off x="4881" y="2164"/>
              <a:ext cx="47" cy="528"/>
            </a:xfrm>
            <a:prstGeom prst="leftBracket">
              <a:avLst>
                <a:gd name="adj" fmla="val 93617"/>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endParaRPr lang="zh-CN" altLang="en-US" sz="2400"/>
            </a:p>
          </p:txBody>
        </p:sp>
      </p:grpSp>
      <p:sp>
        <p:nvSpPr>
          <p:cNvPr id="242736" name="Rectangle 48">
            <a:extLst>
              <a:ext uri="{FF2B5EF4-FFF2-40B4-BE49-F238E27FC236}">
                <a16:creationId xmlns:a16="http://schemas.microsoft.com/office/drawing/2014/main" id="{1B57EB35-D19C-4140-92FF-6D50208CE302}"/>
              </a:ext>
            </a:extLst>
          </p:cNvPr>
          <p:cNvSpPr>
            <a:spLocks noChangeArrowheads="1"/>
          </p:cNvSpPr>
          <p:nvPr/>
        </p:nvSpPr>
        <p:spPr bwMode="auto">
          <a:xfrm>
            <a:off x="152400" y="3100388"/>
            <a:ext cx="2022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zh-CN" altLang="en-US" sz="2400">
                <a:latin typeface="Arial" panose="020B0604020202020204" pitchFamily="34" charset="0"/>
                <a:ea typeface="楷体_GB2312" panose="02010609030101010101" pitchFamily="49" charset="-122"/>
              </a:rPr>
              <a:t>第二趟后结果</a:t>
            </a:r>
          </a:p>
        </p:txBody>
      </p:sp>
      <p:sp>
        <p:nvSpPr>
          <p:cNvPr id="242737" name="Rectangle 49">
            <a:extLst>
              <a:ext uri="{FF2B5EF4-FFF2-40B4-BE49-F238E27FC236}">
                <a16:creationId xmlns:a16="http://schemas.microsoft.com/office/drawing/2014/main" id="{0F3DDA7F-165F-4F34-80CB-54DA9DB0DF23}"/>
              </a:ext>
            </a:extLst>
          </p:cNvPr>
          <p:cNvSpPr>
            <a:spLocks noChangeArrowheads="1"/>
          </p:cNvSpPr>
          <p:nvPr/>
        </p:nvSpPr>
        <p:spPr bwMode="auto">
          <a:xfrm>
            <a:off x="179388" y="2349500"/>
            <a:ext cx="8874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400">
                <a:solidFill>
                  <a:srgbClr val="FF0000"/>
                </a:solidFill>
                <a:latin typeface="Arial" panose="020B0604020202020204" pitchFamily="34" charset="0"/>
              </a:rPr>
              <a:t>d2=2</a:t>
            </a:r>
          </a:p>
        </p:txBody>
      </p:sp>
      <p:sp>
        <p:nvSpPr>
          <p:cNvPr id="242738" name="Rectangle 50">
            <a:extLst>
              <a:ext uri="{FF2B5EF4-FFF2-40B4-BE49-F238E27FC236}">
                <a16:creationId xmlns:a16="http://schemas.microsoft.com/office/drawing/2014/main" id="{BD995086-D732-420E-9F55-FC3F9F2873C0}"/>
              </a:ext>
            </a:extLst>
          </p:cNvPr>
          <p:cNvSpPr>
            <a:spLocks noChangeArrowheads="1"/>
          </p:cNvSpPr>
          <p:nvPr/>
        </p:nvSpPr>
        <p:spPr bwMode="auto">
          <a:xfrm>
            <a:off x="2354263" y="3082925"/>
            <a:ext cx="53419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400" b="0">
                <a:latin typeface="Arial" panose="020B0604020202020204" pitchFamily="34" charset="0"/>
              </a:rPr>
              <a:t>05    17    13    42    46    55    94    70</a:t>
            </a:r>
            <a:r>
              <a:rPr lang="en-US" altLang="zh-CN" sz="2400">
                <a:solidFill>
                  <a:srgbClr val="6600FF"/>
                </a:solidFill>
                <a:latin typeface="Arial" panose="020B0604020202020204" pitchFamily="34" charset="0"/>
              </a:rPr>
              <a:t> </a:t>
            </a:r>
          </a:p>
        </p:txBody>
      </p:sp>
      <p:grpSp>
        <p:nvGrpSpPr>
          <p:cNvPr id="242739" name="Group 51">
            <a:extLst>
              <a:ext uri="{FF2B5EF4-FFF2-40B4-BE49-F238E27FC236}">
                <a16:creationId xmlns:a16="http://schemas.microsoft.com/office/drawing/2014/main" id="{1FDE18B2-4A97-4326-9985-76870A0E2E85}"/>
              </a:ext>
            </a:extLst>
          </p:cNvPr>
          <p:cNvGrpSpPr>
            <a:grpSpLocks/>
          </p:cNvGrpSpPr>
          <p:nvPr/>
        </p:nvGrpSpPr>
        <p:grpSpPr bwMode="auto">
          <a:xfrm>
            <a:off x="2590800" y="3463925"/>
            <a:ext cx="4772025" cy="193675"/>
            <a:chOff x="1680" y="2614"/>
            <a:chExt cx="3006" cy="122"/>
          </a:xfrm>
        </p:grpSpPr>
        <p:grpSp>
          <p:nvGrpSpPr>
            <p:cNvPr id="25627" name="Group 52">
              <a:extLst>
                <a:ext uri="{FF2B5EF4-FFF2-40B4-BE49-F238E27FC236}">
                  <a16:creationId xmlns:a16="http://schemas.microsoft.com/office/drawing/2014/main" id="{D451D762-88DA-429E-8B65-1A4DAE9D9676}"/>
                </a:ext>
              </a:extLst>
            </p:cNvPr>
            <p:cNvGrpSpPr>
              <a:grpSpLocks/>
            </p:cNvGrpSpPr>
            <p:nvPr/>
          </p:nvGrpSpPr>
          <p:grpSpPr bwMode="auto">
            <a:xfrm>
              <a:off x="1680" y="2614"/>
              <a:ext cx="410" cy="122"/>
              <a:chOff x="1680" y="2614"/>
              <a:chExt cx="410" cy="122"/>
            </a:xfrm>
          </p:grpSpPr>
          <p:sp>
            <p:nvSpPr>
              <p:cNvPr id="25651" name="Line 53">
                <a:extLst>
                  <a:ext uri="{FF2B5EF4-FFF2-40B4-BE49-F238E27FC236}">
                    <a16:creationId xmlns:a16="http://schemas.microsoft.com/office/drawing/2014/main" id="{76CE4DA4-60DB-4EE2-8AC3-28806B624473}"/>
                  </a:ext>
                </a:extLst>
              </p:cNvPr>
              <p:cNvSpPr>
                <a:spLocks noChangeShapeType="1"/>
              </p:cNvSpPr>
              <p:nvPr/>
            </p:nvSpPr>
            <p:spPr bwMode="auto">
              <a:xfrm>
                <a:off x="1680" y="2614"/>
                <a:ext cx="0" cy="113"/>
              </a:xfrm>
              <a:prstGeom prst="line">
                <a:avLst/>
              </a:prstGeom>
              <a:noFill/>
              <a:ln w="28575" cap="sq">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5652" name="Line 54">
                <a:extLst>
                  <a:ext uri="{FF2B5EF4-FFF2-40B4-BE49-F238E27FC236}">
                    <a16:creationId xmlns:a16="http://schemas.microsoft.com/office/drawing/2014/main" id="{782B5779-E3C4-4105-80EB-70764EA75D96}"/>
                  </a:ext>
                </a:extLst>
              </p:cNvPr>
              <p:cNvSpPr>
                <a:spLocks noChangeShapeType="1"/>
              </p:cNvSpPr>
              <p:nvPr/>
            </p:nvSpPr>
            <p:spPr bwMode="auto">
              <a:xfrm>
                <a:off x="2090" y="2614"/>
                <a:ext cx="0" cy="113"/>
              </a:xfrm>
              <a:prstGeom prst="line">
                <a:avLst/>
              </a:prstGeom>
              <a:noFill/>
              <a:ln w="28575" cap="sq">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5653" name="Line 55">
                <a:extLst>
                  <a:ext uri="{FF2B5EF4-FFF2-40B4-BE49-F238E27FC236}">
                    <a16:creationId xmlns:a16="http://schemas.microsoft.com/office/drawing/2014/main" id="{5DE9CDD7-4918-4FCC-B7B9-1C323C6853D5}"/>
                  </a:ext>
                </a:extLst>
              </p:cNvPr>
              <p:cNvSpPr>
                <a:spLocks noChangeShapeType="1"/>
              </p:cNvSpPr>
              <p:nvPr/>
            </p:nvSpPr>
            <p:spPr bwMode="auto">
              <a:xfrm>
                <a:off x="1680" y="2736"/>
                <a:ext cx="408" cy="0"/>
              </a:xfrm>
              <a:prstGeom prst="line">
                <a:avLst/>
              </a:prstGeom>
              <a:noFill/>
              <a:ln w="28575" cap="sq">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628" name="Group 56">
              <a:extLst>
                <a:ext uri="{FF2B5EF4-FFF2-40B4-BE49-F238E27FC236}">
                  <a16:creationId xmlns:a16="http://schemas.microsoft.com/office/drawing/2014/main" id="{330F9832-1144-4295-A4B6-3CAF74E6C312}"/>
                </a:ext>
              </a:extLst>
            </p:cNvPr>
            <p:cNvGrpSpPr>
              <a:grpSpLocks/>
            </p:cNvGrpSpPr>
            <p:nvPr/>
          </p:nvGrpSpPr>
          <p:grpSpPr bwMode="auto">
            <a:xfrm>
              <a:off x="2160" y="2614"/>
              <a:ext cx="363" cy="122"/>
              <a:chOff x="2160" y="2614"/>
              <a:chExt cx="363" cy="122"/>
            </a:xfrm>
          </p:grpSpPr>
          <p:sp>
            <p:nvSpPr>
              <p:cNvPr id="25648" name="Line 57">
                <a:extLst>
                  <a:ext uri="{FF2B5EF4-FFF2-40B4-BE49-F238E27FC236}">
                    <a16:creationId xmlns:a16="http://schemas.microsoft.com/office/drawing/2014/main" id="{058E525F-422D-4ED7-B0EF-DABBA6DB233E}"/>
                  </a:ext>
                </a:extLst>
              </p:cNvPr>
              <p:cNvSpPr>
                <a:spLocks noChangeShapeType="1"/>
              </p:cNvSpPr>
              <p:nvPr/>
            </p:nvSpPr>
            <p:spPr bwMode="auto">
              <a:xfrm>
                <a:off x="2160" y="2614"/>
                <a:ext cx="0" cy="113"/>
              </a:xfrm>
              <a:prstGeom prst="line">
                <a:avLst/>
              </a:prstGeom>
              <a:noFill/>
              <a:ln w="28575" cap="sq">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5649" name="Line 58">
                <a:extLst>
                  <a:ext uri="{FF2B5EF4-FFF2-40B4-BE49-F238E27FC236}">
                    <a16:creationId xmlns:a16="http://schemas.microsoft.com/office/drawing/2014/main" id="{A8745ABE-9EE7-4068-8A68-B408ACF24DD0}"/>
                  </a:ext>
                </a:extLst>
              </p:cNvPr>
              <p:cNvSpPr>
                <a:spLocks noChangeShapeType="1"/>
              </p:cNvSpPr>
              <p:nvPr/>
            </p:nvSpPr>
            <p:spPr bwMode="auto">
              <a:xfrm>
                <a:off x="2515" y="2614"/>
                <a:ext cx="0" cy="113"/>
              </a:xfrm>
              <a:prstGeom prst="line">
                <a:avLst/>
              </a:prstGeom>
              <a:noFill/>
              <a:ln w="28575" cap="sq">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5650" name="Line 59">
                <a:extLst>
                  <a:ext uri="{FF2B5EF4-FFF2-40B4-BE49-F238E27FC236}">
                    <a16:creationId xmlns:a16="http://schemas.microsoft.com/office/drawing/2014/main" id="{640605A9-FC23-4461-8D16-CAD0F0F1BD18}"/>
                  </a:ext>
                </a:extLst>
              </p:cNvPr>
              <p:cNvSpPr>
                <a:spLocks noChangeShapeType="1"/>
              </p:cNvSpPr>
              <p:nvPr/>
            </p:nvSpPr>
            <p:spPr bwMode="auto">
              <a:xfrm>
                <a:off x="2160" y="2736"/>
                <a:ext cx="363" cy="0"/>
              </a:xfrm>
              <a:prstGeom prst="line">
                <a:avLst/>
              </a:prstGeom>
              <a:noFill/>
              <a:ln w="28575" cap="sq">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629" name="Group 60">
              <a:extLst>
                <a:ext uri="{FF2B5EF4-FFF2-40B4-BE49-F238E27FC236}">
                  <a16:creationId xmlns:a16="http://schemas.microsoft.com/office/drawing/2014/main" id="{7C74F4F0-26B5-4FEC-9917-FE708C579EFF}"/>
                </a:ext>
              </a:extLst>
            </p:cNvPr>
            <p:cNvGrpSpPr>
              <a:grpSpLocks/>
            </p:cNvGrpSpPr>
            <p:nvPr/>
          </p:nvGrpSpPr>
          <p:grpSpPr bwMode="auto">
            <a:xfrm>
              <a:off x="2591" y="2614"/>
              <a:ext cx="358" cy="122"/>
              <a:chOff x="2591" y="2614"/>
              <a:chExt cx="358" cy="122"/>
            </a:xfrm>
          </p:grpSpPr>
          <p:sp>
            <p:nvSpPr>
              <p:cNvPr id="25645" name="Line 61">
                <a:extLst>
                  <a:ext uri="{FF2B5EF4-FFF2-40B4-BE49-F238E27FC236}">
                    <a16:creationId xmlns:a16="http://schemas.microsoft.com/office/drawing/2014/main" id="{F6B6C4CE-8A4E-4F98-B3BC-1A0B0349072A}"/>
                  </a:ext>
                </a:extLst>
              </p:cNvPr>
              <p:cNvSpPr>
                <a:spLocks noChangeShapeType="1"/>
              </p:cNvSpPr>
              <p:nvPr/>
            </p:nvSpPr>
            <p:spPr bwMode="auto">
              <a:xfrm>
                <a:off x="2591" y="2614"/>
                <a:ext cx="0" cy="113"/>
              </a:xfrm>
              <a:prstGeom prst="line">
                <a:avLst/>
              </a:prstGeom>
              <a:noFill/>
              <a:ln w="28575" cap="sq">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5646" name="Line 62">
                <a:extLst>
                  <a:ext uri="{FF2B5EF4-FFF2-40B4-BE49-F238E27FC236}">
                    <a16:creationId xmlns:a16="http://schemas.microsoft.com/office/drawing/2014/main" id="{62E4ACEF-B520-4725-9D43-F69203CAD547}"/>
                  </a:ext>
                </a:extLst>
              </p:cNvPr>
              <p:cNvSpPr>
                <a:spLocks noChangeShapeType="1"/>
              </p:cNvSpPr>
              <p:nvPr/>
            </p:nvSpPr>
            <p:spPr bwMode="auto">
              <a:xfrm>
                <a:off x="2946" y="2614"/>
                <a:ext cx="0" cy="113"/>
              </a:xfrm>
              <a:prstGeom prst="line">
                <a:avLst/>
              </a:prstGeom>
              <a:noFill/>
              <a:ln w="28575" cap="sq">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5647" name="Line 63">
                <a:extLst>
                  <a:ext uri="{FF2B5EF4-FFF2-40B4-BE49-F238E27FC236}">
                    <a16:creationId xmlns:a16="http://schemas.microsoft.com/office/drawing/2014/main" id="{7DD57DD1-21F0-40BC-B456-A7C9CADD0715}"/>
                  </a:ext>
                </a:extLst>
              </p:cNvPr>
              <p:cNvSpPr>
                <a:spLocks noChangeShapeType="1"/>
              </p:cNvSpPr>
              <p:nvPr/>
            </p:nvSpPr>
            <p:spPr bwMode="auto">
              <a:xfrm>
                <a:off x="2591" y="2736"/>
                <a:ext cx="358" cy="0"/>
              </a:xfrm>
              <a:prstGeom prst="line">
                <a:avLst/>
              </a:prstGeom>
              <a:noFill/>
              <a:ln w="28575" cap="sq">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630" name="Group 64">
              <a:extLst>
                <a:ext uri="{FF2B5EF4-FFF2-40B4-BE49-F238E27FC236}">
                  <a16:creationId xmlns:a16="http://schemas.microsoft.com/office/drawing/2014/main" id="{1965CCD2-BC61-4CE4-91DD-0F7D807C8125}"/>
                </a:ext>
              </a:extLst>
            </p:cNvPr>
            <p:cNvGrpSpPr>
              <a:grpSpLocks/>
            </p:cNvGrpSpPr>
            <p:nvPr/>
          </p:nvGrpSpPr>
          <p:grpSpPr bwMode="auto">
            <a:xfrm>
              <a:off x="3024" y="2614"/>
              <a:ext cx="358" cy="122"/>
              <a:chOff x="2591" y="2614"/>
              <a:chExt cx="358" cy="122"/>
            </a:xfrm>
          </p:grpSpPr>
          <p:sp>
            <p:nvSpPr>
              <p:cNvPr id="25642" name="Line 65">
                <a:extLst>
                  <a:ext uri="{FF2B5EF4-FFF2-40B4-BE49-F238E27FC236}">
                    <a16:creationId xmlns:a16="http://schemas.microsoft.com/office/drawing/2014/main" id="{A9C2407D-D1FF-44C7-A6CA-C15DA1A25FE8}"/>
                  </a:ext>
                </a:extLst>
              </p:cNvPr>
              <p:cNvSpPr>
                <a:spLocks noChangeShapeType="1"/>
              </p:cNvSpPr>
              <p:nvPr/>
            </p:nvSpPr>
            <p:spPr bwMode="auto">
              <a:xfrm>
                <a:off x="2591" y="2614"/>
                <a:ext cx="0" cy="113"/>
              </a:xfrm>
              <a:prstGeom prst="line">
                <a:avLst/>
              </a:prstGeom>
              <a:noFill/>
              <a:ln w="28575" cap="sq">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5643" name="Line 66">
                <a:extLst>
                  <a:ext uri="{FF2B5EF4-FFF2-40B4-BE49-F238E27FC236}">
                    <a16:creationId xmlns:a16="http://schemas.microsoft.com/office/drawing/2014/main" id="{1EC18AEF-6649-42C0-A5E1-077177FC9EB8}"/>
                  </a:ext>
                </a:extLst>
              </p:cNvPr>
              <p:cNvSpPr>
                <a:spLocks noChangeShapeType="1"/>
              </p:cNvSpPr>
              <p:nvPr/>
            </p:nvSpPr>
            <p:spPr bwMode="auto">
              <a:xfrm>
                <a:off x="2946" y="2614"/>
                <a:ext cx="0" cy="113"/>
              </a:xfrm>
              <a:prstGeom prst="line">
                <a:avLst/>
              </a:prstGeom>
              <a:noFill/>
              <a:ln w="28575" cap="sq">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5644" name="Line 67">
                <a:extLst>
                  <a:ext uri="{FF2B5EF4-FFF2-40B4-BE49-F238E27FC236}">
                    <a16:creationId xmlns:a16="http://schemas.microsoft.com/office/drawing/2014/main" id="{D173AEE0-A97C-4A72-9562-5A2E9E459791}"/>
                  </a:ext>
                </a:extLst>
              </p:cNvPr>
              <p:cNvSpPr>
                <a:spLocks noChangeShapeType="1"/>
              </p:cNvSpPr>
              <p:nvPr/>
            </p:nvSpPr>
            <p:spPr bwMode="auto">
              <a:xfrm>
                <a:off x="2591" y="2736"/>
                <a:ext cx="358" cy="0"/>
              </a:xfrm>
              <a:prstGeom prst="line">
                <a:avLst/>
              </a:prstGeom>
              <a:noFill/>
              <a:ln w="28575" cap="sq">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631" name="Group 68">
              <a:extLst>
                <a:ext uri="{FF2B5EF4-FFF2-40B4-BE49-F238E27FC236}">
                  <a16:creationId xmlns:a16="http://schemas.microsoft.com/office/drawing/2014/main" id="{24EF620D-AA0E-493A-8879-AEEA63A5F85D}"/>
                </a:ext>
              </a:extLst>
            </p:cNvPr>
            <p:cNvGrpSpPr>
              <a:grpSpLocks/>
            </p:cNvGrpSpPr>
            <p:nvPr/>
          </p:nvGrpSpPr>
          <p:grpSpPr bwMode="auto">
            <a:xfrm>
              <a:off x="3449" y="2614"/>
              <a:ext cx="358" cy="122"/>
              <a:chOff x="2591" y="2614"/>
              <a:chExt cx="358" cy="122"/>
            </a:xfrm>
          </p:grpSpPr>
          <p:sp>
            <p:nvSpPr>
              <p:cNvPr id="25639" name="Line 69">
                <a:extLst>
                  <a:ext uri="{FF2B5EF4-FFF2-40B4-BE49-F238E27FC236}">
                    <a16:creationId xmlns:a16="http://schemas.microsoft.com/office/drawing/2014/main" id="{2776EB88-A005-4D80-B955-53791EF0BB1D}"/>
                  </a:ext>
                </a:extLst>
              </p:cNvPr>
              <p:cNvSpPr>
                <a:spLocks noChangeShapeType="1"/>
              </p:cNvSpPr>
              <p:nvPr/>
            </p:nvSpPr>
            <p:spPr bwMode="auto">
              <a:xfrm>
                <a:off x="2591" y="2614"/>
                <a:ext cx="0" cy="113"/>
              </a:xfrm>
              <a:prstGeom prst="line">
                <a:avLst/>
              </a:prstGeom>
              <a:noFill/>
              <a:ln w="28575" cap="sq">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5640" name="Line 70">
                <a:extLst>
                  <a:ext uri="{FF2B5EF4-FFF2-40B4-BE49-F238E27FC236}">
                    <a16:creationId xmlns:a16="http://schemas.microsoft.com/office/drawing/2014/main" id="{8F0DCB90-B579-44FA-99C4-9774217D3DF1}"/>
                  </a:ext>
                </a:extLst>
              </p:cNvPr>
              <p:cNvSpPr>
                <a:spLocks noChangeShapeType="1"/>
              </p:cNvSpPr>
              <p:nvPr/>
            </p:nvSpPr>
            <p:spPr bwMode="auto">
              <a:xfrm>
                <a:off x="2946" y="2614"/>
                <a:ext cx="0" cy="113"/>
              </a:xfrm>
              <a:prstGeom prst="line">
                <a:avLst/>
              </a:prstGeom>
              <a:noFill/>
              <a:ln w="28575" cap="sq">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5641" name="Line 71">
                <a:extLst>
                  <a:ext uri="{FF2B5EF4-FFF2-40B4-BE49-F238E27FC236}">
                    <a16:creationId xmlns:a16="http://schemas.microsoft.com/office/drawing/2014/main" id="{BD0D31C0-010C-43F5-B23D-165674E3FACD}"/>
                  </a:ext>
                </a:extLst>
              </p:cNvPr>
              <p:cNvSpPr>
                <a:spLocks noChangeShapeType="1"/>
              </p:cNvSpPr>
              <p:nvPr/>
            </p:nvSpPr>
            <p:spPr bwMode="auto">
              <a:xfrm>
                <a:off x="2591" y="2736"/>
                <a:ext cx="358" cy="0"/>
              </a:xfrm>
              <a:prstGeom prst="line">
                <a:avLst/>
              </a:prstGeom>
              <a:noFill/>
              <a:ln w="28575" cap="sq">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5632" name="Group 72">
              <a:extLst>
                <a:ext uri="{FF2B5EF4-FFF2-40B4-BE49-F238E27FC236}">
                  <a16:creationId xmlns:a16="http://schemas.microsoft.com/office/drawing/2014/main" id="{E1F2E50B-0C1A-4346-BC11-D0C0CC809312}"/>
                </a:ext>
              </a:extLst>
            </p:cNvPr>
            <p:cNvGrpSpPr>
              <a:grpSpLocks/>
            </p:cNvGrpSpPr>
            <p:nvPr/>
          </p:nvGrpSpPr>
          <p:grpSpPr bwMode="auto">
            <a:xfrm>
              <a:off x="3877" y="2614"/>
              <a:ext cx="358" cy="122"/>
              <a:chOff x="2591" y="2614"/>
              <a:chExt cx="358" cy="122"/>
            </a:xfrm>
          </p:grpSpPr>
          <p:sp>
            <p:nvSpPr>
              <p:cNvPr id="25636" name="Line 73">
                <a:extLst>
                  <a:ext uri="{FF2B5EF4-FFF2-40B4-BE49-F238E27FC236}">
                    <a16:creationId xmlns:a16="http://schemas.microsoft.com/office/drawing/2014/main" id="{EA73F137-3796-4BEC-8060-20A9E25477D1}"/>
                  </a:ext>
                </a:extLst>
              </p:cNvPr>
              <p:cNvSpPr>
                <a:spLocks noChangeShapeType="1"/>
              </p:cNvSpPr>
              <p:nvPr/>
            </p:nvSpPr>
            <p:spPr bwMode="auto">
              <a:xfrm>
                <a:off x="2591" y="2614"/>
                <a:ext cx="0" cy="113"/>
              </a:xfrm>
              <a:prstGeom prst="line">
                <a:avLst/>
              </a:prstGeom>
              <a:noFill/>
              <a:ln w="28575" cap="sq">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5637" name="Line 74">
                <a:extLst>
                  <a:ext uri="{FF2B5EF4-FFF2-40B4-BE49-F238E27FC236}">
                    <a16:creationId xmlns:a16="http://schemas.microsoft.com/office/drawing/2014/main" id="{400BDAE0-330C-435B-B2F3-6B682D7BDB65}"/>
                  </a:ext>
                </a:extLst>
              </p:cNvPr>
              <p:cNvSpPr>
                <a:spLocks noChangeShapeType="1"/>
              </p:cNvSpPr>
              <p:nvPr/>
            </p:nvSpPr>
            <p:spPr bwMode="auto">
              <a:xfrm>
                <a:off x="2946" y="2614"/>
                <a:ext cx="0" cy="113"/>
              </a:xfrm>
              <a:prstGeom prst="line">
                <a:avLst/>
              </a:prstGeom>
              <a:noFill/>
              <a:ln w="28575" cap="sq">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5638" name="Line 75">
                <a:extLst>
                  <a:ext uri="{FF2B5EF4-FFF2-40B4-BE49-F238E27FC236}">
                    <a16:creationId xmlns:a16="http://schemas.microsoft.com/office/drawing/2014/main" id="{068DBEFE-8EF4-499E-B591-96D327C3609F}"/>
                  </a:ext>
                </a:extLst>
              </p:cNvPr>
              <p:cNvSpPr>
                <a:spLocks noChangeShapeType="1"/>
              </p:cNvSpPr>
              <p:nvPr/>
            </p:nvSpPr>
            <p:spPr bwMode="auto">
              <a:xfrm>
                <a:off x="2591" y="2736"/>
                <a:ext cx="358" cy="0"/>
              </a:xfrm>
              <a:prstGeom prst="line">
                <a:avLst/>
              </a:prstGeom>
              <a:noFill/>
              <a:ln w="28575" cap="sq">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25633" name="Line 76">
              <a:extLst>
                <a:ext uri="{FF2B5EF4-FFF2-40B4-BE49-F238E27FC236}">
                  <a16:creationId xmlns:a16="http://schemas.microsoft.com/office/drawing/2014/main" id="{74AC5E66-47DA-4D5A-9CCE-AD2A6FF54A2D}"/>
                </a:ext>
              </a:extLst>
            </p:cNvPr>
            <p:cNvSpPr>
              <a:spLocks noChangeShapeType="1"/>
            </p:cNvSpPr>
            <p:nvPr/>
          </p:nvSpPr>
          <p:spPr bwMode="auto">
            <a:xfrm>
              <a:off x="4298" y="2614"/>
              <a:ext cx="0" cy="113"/>
            </a:xfrm>
            <a:prstGeom prst="line">
              <a:avLst/>
            </a:prstGeom>
            <a:noFill/>
            <a:ln w="28575" cap="sq">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5634" name="Line 77">
              <a:extLst>
                <a:ext uri="{FF2B5EF4-FFF2-40B4-BE49-F238E27FC236}">
                  <a16:creationId xmlns:a16="http://schemas.microsoft.com/office/drawing/2014/main" id="{F5515C40-B69C-4482-B9B7-AF1BFC0B37B7}"/>
                </a:ext>
              </a:extLst>
            </p:cNvPr>
            <p:cNvSpPr>
              <a:spLocks noChangeShapeType="1"/>
            </p:cNvSpPr>
            <p:nvPr/>
          </p:nvSpPr>
          <p:spPr bwMode="auto">
            <a:xfrm>
              <a:off x="4686" y="2614"/>
              <a:ext cx="0" cy="113"/>
            </a:xfrm>
            <a:prstGeom prst="line">
              <a:avLst/>
            </a:prstGeom>
            <a:noFill/>
            <a:ln w="28575" cap="sq">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5635" name="Line 78">
              <a:extLst>
                <a:ext uri="{FF2B5EF4-FFF2-40B4-BE49-F238E27FC236}">
                  <a16:creationId xmlns:a16="http://schemas.microsoft.com/office/drawing/2014/main" id="{1857F794-796F-4757-BB50-E4A167DD34D9}"/>
                </a:ext>
              </a:extLst>
            </p:cNvPr>
            <p:cNvSpPr>
              <a:spLocks noChangeShapeType="1"/>
            </p:cNvSpPr>
            <p:nvPr/>
          </p:nvSpPr>
          <p:spPr bwMode="auto">
            <a:xfrm>
              <a:off x="4298" y="2736"/>
              <a:ext cx="385" cy="0"/>
            </a:xfrm>
            <a:prstGeom prst="line">
              <a:avLst/>
            </a:prstGeom>
            <a:noFill/>
            <a:ln w="28575" cap="sq">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242767" name="Rectangle 79">
            <a:extLst>
              <a:ext uri="{FF2B5EF4-FFF2-40B4-BE49-F238E27FC236}">
                <a16:creationId xmlns:a16="http://schemas.microsoft.com/office/drawing/2014/main" id="{7E56CE7F-8BE3-4704-BADE-B679A3D42201}"/>
              </a:ext>
            </a:extLst>
          </p:cNvPr>
          <p:cNvSpPr>
            <a:spLocks noChangeArrowheads="1"/>
          </p:cNvSpPr>
          <p:nvPr/>
        </p:nvSpPr>
        <p:spPr bwMode="auto">
          <a:xfrm>
            <a:off x="7734300" y="2852738"/>
            <a:ext cx="14097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400">
                <a:solidFill>
                  <a:srgbClr val="0033CC"/>
                </a:solidFill>
                <a:latin typeface="楷体_GB2312" panose="02010609030101010101" pitchFamily="49" charset="-122"/>
                <a:ea typeface="楷体_GB2312" panose="02010609030101010101" pitchFamily="49" charset="-122"/>
              </a:rPr>
              <a:t>13,46</a:t>
            </a:r>
            <a:r>
              <a:rPr lang="zh-CN" altLang="en-US" sz="2400">
                <a:solidFill>
                  <a:srgbClr val="0033CC"/>
                </a:solidFill>
                <a:latin typeface="楷体_GB2312" panose="02010609030101010101" pitchFamily="49" charset="-122"/>
                <a:ea typeface="楷体_GB2312" panose="02010609030101010101" pitchFamily="49" charset="-122"/>
              </a:rPr>
              <a:t>分</a:t>
            </a:r>
          </a:p>
          <a:p>
            <a:pPr eaLnBrk="1" hangingPunct="1">
              <a:spcBef>
                <a:spcPct val="0"/>
              </a:spcBef>
            </a:pPr>
            <a:r>
              <a:rPr lang="zh-CN" altLang="en-US" sz="2400">
                <a:solidFill>
                  <a:srgbClr val="0033CC"/>
                </a:solidFill>
                <a:latin typeface="楷体_GB2312" panose="02010609030101010101" pitchFamily="49" charset="-122"/>
                <a:ea typeface="楷体_GB2312" panose="02010609030101010101" pitchFamily="49" charset="-122"/>
              </a:rPr>
              <a:t>别交换两</a:t>
            </a:r>
          </a:p>
          <a:p>
            <a:pPr eaLnBrk="1" hangingPunct="1">
              <a:spcBef>
                <a:spcPct val="0"/>
              </a:spcBef>
            </a:pPr>
            <a:r>
              <a:rPr lang="zh-CN" altLang="en-US" sz="2400">
                <a:solidFill>
                  <a:srgbClr val="0033CC"/>
                </a:solidFill>
                <a:latin typeface="楷体_GB2312" panose="02010609030101010101" pitchFamily="49" charset="-122"/>
                <a:ea typeface="楷体_GB2312" panose="02010609030101010101" pitchFamily="49" charset="-122"/>
              </a:rPr>
              <a:t>次 </a:t>
            </a:r>
          </a:p>
        </p:txBody>
      </p:sp>
      <p:sp>
        <p:nvSpPr>
          <p:cNvPr id="242769" name="Rectangle 81">
            <a:extLst>
              <a:ext uri="{FF2B5EF4-FFF2-40B4-BE49-F238E27FC236}">
                <a16:creationId xmlns:a16="http://schemas.microsoft.com/office/drawing/2014/main" id="{32FBDEB2-66CB-4FF1-B8AD-C0D809EFEC7F}"/>
              </a:ext>
            </a:extLst>
          </p:cNvPr>
          <p:cNvSpPr>
            <a:spLocks noChangeArrowheads="1"/>
          </p:cNvSpPr>
          <p:nvPr/>
        </p:nvSpPr>
        <p:spPr bwMode="auto">
          <a:xfrm>
            <a:off x="2354263" y="4551363"/>
            <a:ext cx="53419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400" b="0">
                <a:latin typeface="Arial" panose="020B0604020202020204" pitchFamily="34" charset="0"/>
              </a:rPr>
              <a:t>05    13    17    42    46    55    70    94</a:t>
            </a:r>
            <a:r>
              <a:rPr lang="en-US" altLang="zh-CN" sz="2400">
                <a:solidFill>
                  <a:srgbClr val="6600FF"/>
                </a:solidFill>
                <a:latin typeface="Arial" panose="020B0604020202020204" pitchFamily="34" charset="0"/>
              </a:rPr>
              <a:t> </a:t>
            </a:r>
          </a:p>
        </p:txBody>
      </p:sp>
      <p:sp>
        <p:nvSpPr>
          <p:cNvPr id="242770" name="Rectangle 82">
            <a:extLst>
              <a:ext uri="{FF2B5EF4-FFF2-40B4-BE49-F238E27FC236}">
                <a16:creationId xmlns:a16="http://schemas.microsoft.com/office/drawing/2014/main" id="{2ECE8207-4D32-41A6-A77A-C082E3AE2288}"/>
              </a:ext>
            </a:extLst>
          </p:cNvPr>
          <p:cNvSpPr>
            <a:spLocks noChangeArrowheads="1"/>
          </p:cNvSpPr>
          <p:nvPr/>
        </p:nvSpPr>
        <p:spPr bwMode="auto">
          <a:xfrm>
            <a:off x="152400" y="4546600"/>
            <a:ext cx="2022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zh-CN" altLang="en-US" sz="2400">
                <a:latin typeface="Arial" panose="020B0604020202020204" pitchFamily="34" charset="0"/>
                <a:ea typeface="楷体_GB2312" panose="02010609030101010101" pitchFamily="49" charset="-122"/>
              </a:rPr>
              <a:t>第三趟后结果</a:t>
            </a:r>
          </a:p>
        </p:txBody>
      </p:sp>
      <p:sp>
        <p:nvSpPr>
          <p:cNvPr id="242771" name="Rectangle 83">
            <a:extLst>
              <a:ext uri="{FF2B5EF4-FFF2-40B4-BE49-F238E27FC236}">
                <a16:creationId xmlns:a16="http://schemas.microsoft.com/office/drawing/2014/main" id="{B9B742C9-8327-4C67-B9D5-1CD9748067DB}"/>
              </a:ext>
            </a:extLst>
          </p:cNvPr>
          <p:cNvSpPr>
            <a:spLocks noChangeArrowheads="1"/>
          </p:cNvSpPr>
          <p:nvPr/>
        </p:nvSpPr>
        <p:spPr bwMode="auto">
          <a:xfrm>
            <a:off x="250825" y="3860800"/>
            <a:ext cx="887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400">
                <a:solidFill>
                  <a:srgbClr val="FF0000"/>
                </a:solidFill>
                <a:latin typeface="Arial" panose="020B0604020202020204" pitchFamily="34" charset="0"/>
              </a:rPr>
              <a:t>d3=1</a:t>
            </a:r>
          </a:p>
        </p:txBody>
      </p:sp>
      <p:grpSp>
        <p:nvGrpSpPr>
          <p:cNvPr id="242772" name="Group 84">
            <a:extLst>
              <a:ext uri="{FF2B5EF4-FFF2-40B4-BE49-F238E27FC236}">
                <a16:creationId xmlns:a16="http://schemas.microsoft.com/office/drawing/2014/main" id="{EC12CF75-5B3B-4128-8CAC-E108B46C9312}"/>
              </a:ext>
            </a:extLst>
          </p:cNvPr>
          <p:cNvGrpSpPr>
            <a:grpSpLocks/>
          </p:cNvGrpSpPr>
          <p:nvPr/>
        </p:nvGrpSpPr>
        <p:grpSpPr bwMode="auto">
          <a:xfrm>
            <a:off x="7034213" y="4508500"/>
            <a:ext cx="2362200" cy="658813"/>
            <a:chOff x="4320" y="3540"/>
            <a:chExt cx="1488" cy="415"/>
          </a:xfrm>
        </p:grpSpPr>
        <p:sp>
          <p:nvSpPr>
            <p:cNvPr id="25625" name="Rectangle 85">
              <a:extLst>
                <a:ext uri="{FF2B5EF4-FFF2-40B4-BE49-F238E27FC236}">
                  <a16:creationId xmlns:a16="http://schemas.microsoft.com/office/drawing/2014/main" id="{F57EE7E3-F822-401F-BA95-5A9426C2D936}"/>
                </a:ext>
              </a:extLst>
            </p:cNvPr>
            <p:cNvSpPr>
              <a:spLocks noChangeArrowheads="1"/>
            </p:cNvSpPr>
            <p:nvPr/>
          </p:nvSpPr>
          <p:spPr bwMode="auto">
            <a:xfrm>
              <a:off x="4320" y="3552"/>
              <a:ext cx="1488"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lvl="2" eaLnBrk="1" hangingPunct="1">
                <a:lnSpc>
                  <a:spcPct val="50000"/>
                </a:lnSpc>
                <a:spcBef>
                  <a:spcPct val="50000"/>
                </a:spcBef>
                <a:buFontTx/>
                <a:buNone/>
              </a:pPr>
              <a:r>
                <a:rPr lang="en-US" altLang="zh-CN">
                  <a:solidFill>
                    <a:srgbClr val="0033CC"/>
                  </a:solidFill>
                  <a:latin typeface="楷体_GB2312" panose="02010609030101010101" pitchFamily="49" charset="-122"/>
                  <a:ea typeface="楷体_GB2312" panose="02010609030101010101" pitchFamily="49" charset="-122"/>
                </a:rPr>
                <a:t>13</a:t>
              </a:r>
              <a:r>
                <a:rPr lang="zh-CN" altLang="en-US">
                  <a:solidFill>
                    <a:srgbClr val="0033CC"/>
                  </a:solidFill>
                  <a:latin typeface="楷体_GB2312" panose="02010609030101010101" pitchFamily="49" charset="-122"/>
                  <a:ea typeface="楷体_GB2312" panose="02010609030101010101" pitchFamily="49" charset="-122"/>
                </a:rPr>
                <a:t>与</a:t>
              </a:r>
              <a:r>
                <a:rPr lang="en-US" altLang="zh-CN">
                  <a:solidFill>
                    <a:srgbClr val="0033CC"/>
                  </a:solidFill>
                  <a:latin typeface="楷体_GB2312" panose="02010609030101010101" pitchFamily="49" charset="-122"/>
                  <a:ea typeface="楷体_GB2312" panose="02010609030101010101" pitchFamily="49" charset="-122"/>
                </a:rPr>
                <a:t>17</a:t>
              </a:r>
            </a:p>
            <a:p>
              <a:pPr lvl="2" eaLnBrk="1" hangingPunct="1">
                <a:lnSpc>
                  <a:spcPct val="50000"/>
                </a:lnSpc>
                <a:spcBef>
                  <a:spcPct val="50000"/>
                </a:spcBef>
                <a:buFontTx/>
                <a:buNone/>
              </a:pPr>
              <a:r>
                <a:rPr lang="en-US" altLang="zh-CN">
                  <a:solidFill>
                    <a:srgbClr val="0033CC"/>
                  </a:solidFill>
                  <a:latin typeface="楷体_GB2312" panose="02010609030101010101" pitchFamily="49" charset="-122"/>
                  <a:ea typeface="楷体_GB2312" panose="02010609030101010101" pitchFamily="49" charset="-122"/>
                </a:rPr>
                <a:t>94</a:t>
              </a:r>
              <a:r>
                <a:rPr lang="zh-CN" altLang="en-US">
                  <a:solidFill>
                    <a:srgbClr val="0033CC"/>
                  </a:solidFill>
                  <a:latin typeface="楷体_GB2312" panose="02010609030101010101" pitchFamily="49" charset="-122"/>
                  <a:ea typeface="楷体_GB2312" panose="02010609030101010101" pitchFamily="49" charset="-122"/>
                </a:rPr>
                <a:t>与</a:t>
              </a:r>
              <a:r>
                <a:rPr lang="en-US" altLang="zh-CN">
                  <a:solidFill>
                    <a:srgbClr val="0033CC"/>
                  </a:solidFill>
                  <a:latin typeface="楷体_GB2312" panose="02010609030101010101" pitchFamily="49" charset="-122"/>
                  <a:ea typeface="楷体_GB2312" panose="02010609030101010101" pitchFamily="49" charset="-122"/>
                </a:rPr>
                <a:t>70</a:t>
              </a:r>
            </a:p>
          </p:txBody>
        </p:sp>
        <p:sp>
          <p:nvSpPr>
            <p:cNvPr id="25626" name="AutoShape 86">
              <a:extLst>
                <a:ext uri="{FF2B5EF4-FFF2-40B4-BE49-F238E27FC236}">
                  <a16:creationId xmlns:a16="http://schemas.microsoft.com/office/drawing/2014/main" id="{5D586175-F0C5-4CA5-A6C6-9D077AAA6467}"/>
                </a:ext>
              </a:extLst>
            </p:cNvPr>
            <p:cNvSpPr>
              <a:spLocks/>
            </p:cNvSpPr>
            <p:nvPr/>
          </p:nvSpPr>
          <p:spPr bwMode="auto">
            <a:xfrm>
              <a:off x="4884" y="3540"/>
              <a:ext cx="47" cy="336"/>
            </a:xfrm>
            <a:prstGeom prst="leftBracket">
              <a:avLst>
                <a:gd name="adj" fmla="val 59574"/>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endParaRPr lang="zh-CN" altLang="en-US" sz="2400"/>
            </a:p>
          </p:txBody>
        </p:sp>
      </p:gr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4277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4277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4277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4277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42779"/>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242710"/>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42737"/>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242780"/>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242781"/>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242782"/>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242783"/>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0"/>
                                          </p:stCondLst>
                                        </p:cTn>
                                        <p:tgtEl>
                                          <p:spTgt spid="242784"/>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0"/>
                                          </p:stCondLst>
                                        </p:cTn>
                                        <p:tgtEl>
                                          <p:spTgt spid="242785"/>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0"/>
                                          </p:stCondLst>
                                        </p:cTn>
                                        <p:tgtEl>
                                          <p:spTgt spid="242732"/>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42767"/>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42736"/>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42738"/>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242771"/>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nodeType="clickEffect">
                                  <p:stCondLst>
                                    <p:cond delay="0"/>
                                  </p:stCondLst>
                                  <p:childTnLst>
                                    <p:set>
                                      <p:cBhvr>
                                        <p:cTn id="78" dur="1" fill="hold">
                                          <p:stCondLst>
                                            <p:cond delay="0"/>
                                          </p:stCondLst>
                                        </p:cTn>
                                        <p:tgtEl>
                                          <p:spTgt spid="242739"/>
                                        </p:tgtEl>
                                        <p:attrNameLst>
                                          <p:attrName>style.visibility</p:attrName>
                                        </p:attrNameLst>
                                      </p:cBhvr>
                                      <p:to>
                                        <p:strVal val="visible"/>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242770"/>
                                        </p:tgtEl>
                                        <p:attrNameLst>
                                          <p:attrName>style.visibility</p:attrName>
                                        </p:attrNameLst>
                                      </p:cBhvr>
                                      <p:to>
                                        <p:strVal val="visible"/>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242769"/>
                                        </p:tgtEl>
                                        <p:attrNameLst>
                                          <p:attrName>style.visibility</p:attrName>
                                        </p:attrNameLst>
                                      </p:cBhvr>
                                      <p:to>
                                        <p:strVal val="visible"/>
                                      </p:to>
                                    </p:set>
                                  </p:childTnLst>
                                </p:cTn>
                              </p:par>
                            </p:childTnLst>
                          </p:cTn>
                        </p:par>
                      </p:childTnLst>
                    </p:cTn>
                  </p:par>
                  <p:par>
                    <p:cTn id="87" fill="hold" nodeType="clickPar">
                      <p:stCondLst>
                        <p:cond delay="indefinite"/>
                      </p:stCondLst>
                      <p:childTnLst>
                        <p:par>
                          <p:cTn id="88" fill="hold" nodeType="withGroup">
                            <p:stCondLst>
                              <p:cond delay="0"/>
                            </p:stCondLst>
                            <p:childTnLst>
                              <p:par>
                                <p:cTn id="89" presetID="1" presetClass="entr" presetSubtype="0" fill="hold" nodeType="clickEffect">
                                  <p:stCondLst>
                                    <p:cond delay="0"/>
                                  </p:stCondLst>
                                  <p:childTnLst>
                                    <p:set>
                                      <p:cBhvr>
                                        <p:cTn id="90" dur="1" fill="hold">
                                          <p:stCondLst>
                                            <p:cond delay="0"/>
                                          </p:stCondLst>
                                        </p:cTn>
                                        <p:tgtEl>
                                          <p:spTgt spid="2427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2736" grpId="0"/>
      <p:bldP spid="242737" grpId="0"/>
      <p:bldP spid="242738" grpId="0"/>
      <p:bldP spid="242767" grpId="0"/>
      <p:bldP spid="242769" grpId="0"/>
      <p:bldP spid="242770" grpId="0"/>
      <p:bldP spid="242771"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20">
            <a:extLst>
              <a:ext uri="{FF2B5EF4-FFF2-40B4-BE49-F238E27FC236}">
                <a16:creationId xmlns:a16="http://schemas.microsoft.com/office/drawing/2014/main" id="{10A31E87-43F5-4190-B5FA-7DE1957D9937}"/>
              </a:ext>
            </a:extLst>
          </p:cNvPr>
          <p:cNvSpPr txBox="1">
            <a:spLocks noChangeArrowheads="1"/>
          </p:cNvSpPr>
          <p:nvPr/>
        </p:nvSpPr>
        <p:spPr bwMode="auto">
          <a:xfrm>
            <a:off x="4749800" y="0"/>
            <a:ext cx="42979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000" i="1">
                <a:latin typeface="+mn-lt"/>
                <a:ea typeface="黑体" pitchFamily="49" charset="-122"/>
              </a:rPr>
              <a:t>North China Electric Power University</a:t>
            </a:r>
          </a:p>
        </p:txBody>
      </p:sp>
      <p:sp>
        <p:nvSpPr>
          <p:cNvPr id="16487" name="Rectangle 103">
            <a:extLst>
              <a:ext uri="{FF2B5EF4-FFF2-40B4-BE49-F238E27FC236}">
                <a16:creationId xmlns:a16="http://schemas.microsoft.com/office/drawing/2014/main" id="{CF419B47-7C6E-4054-83A0-FB642D6CF069}"/>
              </a:ext>
            </a:extLst>
          </p:cNvPr>
          <p:cNvSpPr>
            <a:spLocks noChangeArrowheads="1"/>
          </p:cNvSpPr>
          <p:nvPr/>
        </p:nvSpPr>
        <p:spPr bwMode="auto">
          <a:xfrm>
            <a:off x="158750" y="890588"/>
            <a:ext cx="8820150" cy="2227262"/>
          </a:xfrm>
          <a:prstGeom prst="rect">
            <a:avLst/>
          </a:prstGeom>
          <a:gradFill rotWithShape="0">
            <a:gsLst>
              <a:gs pos="0">
                <a:srgbClr val="CCECFF"/>
              </a:gs>
              <a:gs pos="50000">
                <a:schemeClr val="bg1"/>
              </a:gs>
              <a:gs pos="100000">
                <a:srgbClr val="CCECFF"/>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lang="en-US" altLang="zh-CN" sz="2800">
                <a:solidFill>
                  <a:srgbClr val="FF0000"/>
                </a:solidFill>
                <a:latin typeface="+mn-lt"/>
                <a:ea typeface="黑体" pitchFamily="49" charset="-122"/>
              </a:rPr>
              <a:t>    </a:t>
            </a:r>
            <a:r>
              <a:rPr lang="zh-CN" altLang="en-US" sz="2800">
                <a:solidFill>
                  <a:srgbClr val="FF0000"/>
                </a:solidFill>
                <a:latin typeface="+mn-lt"/>
                <a:ea typeface="黑体" pitchFamily="49" charset="-122"/>
              </a:rPr>
              <a:t>基本思想：</a:t>
            </a:r>
            <a:r>
              <a:rPr lang="zh-CN" altLang="en-US" sz="2800">
                <a:latin typeface="+mn-lt"/>
                <a:ea typeface="黑体" pitchFamily="49" charset="-122"/>
              </a:rPr>
              <a:t>首先在</a:t>
            </a:r>
            <a:r>
              <a:rPr lang="en-US" altLang="zh-CN" sz="2800">
                <a:latin typeface="+mn-lt"/>
                <a:ea typeface="黑体" pitchFamily="49" charset="-122"/>
              </a:rPr>
              <a:t>n</a:t>
            </a:r>
            <a:r>
              <a:rPr lang="zh-CN" altLang="en-US" sz="2800">
                <a:latin typeface="+mn-lt"/>
                <a:ea typeface="黑体" pitchFamily="49" charset="-122"/>
              </a:rPr>
              <a:t>个记录中选择一个具有最小或最大关键字的记录，将选出的记录与记录集合中的第一个记录交换位置。然后在</a:t>
            </a:r>
            <a:r>
              <a:rPr lang="en-US" altLang="zh-CN" sz="2800">
                <a:latin typeface="+mn-lt"/>
                <a:ea typeface="黑体" pitchFamily="49" charset="-122"/>
              </a:rPr>
              <a:t>r[2]</a:t>
            </a:r>
            <a:r>
              <a:rPr lang="zh-CN" altLang="en-US" sz="2800">
                <a:latin typeface="+mn-lt"/>
                <a:ea typeface="黑体" pitchFamily="49" charset="-122"/>
              </a:rPr>
              <a:t>至</a:t>
            </a:r>
            <a:r>
              <a:rPr lang="en-US" altLang="zh-CN" sz="2800">
                <a:latin typeface="+mn-lt"/>
                <a:ea typeface="黑体" pitchFamily="49" charset="-122"/>
              </a:rPr>
              <a:t>r[n]</a:t>
            </a:r>
            <a:r>
              <a:rPr lang="zh-CN" altLang="en-US" sz="2800">
                <a:latin typeface="+mn-lt"/>
                <a:ea typeface="黑体" pitchFamily="49" charset="-122"/>
              </a:rPr>
              <a:t>中选择一个最小或最大的值与</a:t>
            </a:r>
            <a:r>
              <a:rPr lang="en-US" altLang="zh-CN" sz="2800">
                <a:latin typeface="+mn-lt"/>
                <a:ea typeface="黑体" pitchFamily="49" charset="-122"/>
              </a:rPr>
              <a:t>r[2]</a:t>
            </a:r>
            <a:r>
              <a:rPr lang="zh-CN" altLang="en-US" sz="2800">
                <a:latin typeface="+mn-lt"/>
                <a:ea typeface="黑体" pitchFamily="49" charset="-122"/>
              </a:rPr>
              <a:t>交换位置，</a:t>
            </a:r>
            <a:r>
              <a:rPr lang="en-US" altLang="zh-CN" sz="2800">
                <a:latin typeface="+mn-lt"/>
                <a:ea typeface="黑体" pitchFamily="49" charset="-122"/>
              </a:rPr>
              <a:t>…</a:t>
            </a:r>
            <a:r>
              <a:rPr lang="zh-CN" altLang="en-US" sz="2800">
                <a:latin typeface="+mn-lt"/>
                <a:ea typeface="黑体" pitchFamily="49" charset="-122"/>
              </a:rPr>
              <a:t>，依此类推，直至</a:t>
            </a:r>
            <a:r>
              <a:rPr lang="en-US" altLang="zh-CN" sz="2800">
                <a:latin typeface="+mn-lt"/>
                <a:ea typeface="黑体" pitchFamily="49" charset="-122"/>
              </a:rPr>
              <a:t>r[n-1]</a:t>
            </a:r>
            <a:r>
              <a:rPr lang="zh-CN" altLang="en-US" sz="2800">
                <a:latin typeface="+mn-lt"/>
                <a:ea typeface="黑体" pitchFamily="49" charset="-122"/>
              </a:rPr>
              <a:t>和</a:t>
            </a:r>
            <a:r>
              <a:rPr lang="en-US" altLang="zh-CN" sz="2800">
                <a:latin typeface="+mn-lt"/>
                <a:ea typeface="黑体" pitchFamily="49" charset="-122"/>
              </a:rPr>
              <a:t>r[n]</a:t>
            </a:r>
            <a:r>
              <a:rPr lang="zh-CN" altLang="en-US" sz="2800">
                <a:latin typeface="+mn-lt"/>
                <a:ea typeface="黑体" pitchFamily="49" charset="-122"/>
              </a:rPr>
              <a:t>比较完毕。</a:t>
            </a:r>
          </a:p>
        </p:txBody>
      </p:sp>
      <p:sp>
        <p:nvSpPr>
          <p:cNvPr id="16489" name="Text Box 105">
            <a:extLst>
              <a:ext uri="{FF2B5EF4-FFF2-40B4-BE49-F238E27FC236}">
                <a16:creationId xmlns:a16="http://schemas.microsoft.com/office/drawing/2014/main" id="{C7EC351D-8C77-4D50-AFFF-ECABD335DF46}"/>
              </a:ext>
            </a:extLst>
          </p:cNvPr>
          <p:cNvSpPr txBox="1">
            <a:spLocks noChangeArrowheads="1"/>
          </p:cNvSpPr>
          <p:nvPr/>
        </p:nvSpPr>
        <p:spPr bwMode="auto">
          <a:xfrm>
            <a:off x="212725" y="3013075"/>
            <a:ext cx="8350363" cy="4093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400">
                <a:latin typeface="+mn-lt"/>
                <a:ea typeface="黑体" pitchFamily="49" charset="-122"/>
              </a:rPr>
              <a:t>void slsort(List r,int n)</a:t>
            </a:r>
          </a:p>
          <a:p>
            <a:pPr eaLnBrk="1" hangingPunct="1">
              <a:spcBef>
                <a:spcPct val="0"/>
              </a:spcBef>
            </a:pPr>
            <a:r>
              <a:rPr lang="en-US" altLang="zh-CN" sz="2000">
                <a:latin typeface="+mn-lt"/>
                <a:ea typeface="黑体" pitchFamily="49" charset="-122"/>
              </a:rPr>
              <a:t>//</a:t>
            </a:r>
            <a:r>
              <a:rPr lang="zh-CN" altLang="en-US" sz="2000">
                <a:latin typeface="+mn-lt"/>
                <a:ea typeface="黑体" pitchFamily="49" charset="-122"/>
              </a:rPr>
              <a:t>每次从</a:t>
            </a:r>
            <a:r>
              <a:rPr lang="en-US" altLang="zh-CN" sz="2000">
                <a:latin typeface="+mn-lt"/>
                <a:ea typeface="黑体" pitchFamily="49" charset="-122"/>
              </a:rPr>
              <a:t>r[j](j=i+1,…n)</a:t>
            </a:r>
            <a:r>
              <a:rPr lang="zh-CN" altLang="en-US" sz="2000">
                <a:latin typeface="+mn-lt"/>
                <a:ea typeface="黑体" pitchFamily="49" charset="-122"/>
              </a:rPr>
              <a:t>中选了最小值，与</a:t>
            </a:r>
            <a:r>
              <a:rPr lang="en-US" altLang="zh-CN" sz="2000">
                <a:latin typeface="+mn-lt"/>
                <a:ea typeface="黑体" pitchFamily="49" charset="-122"/>
              </a:rPr>
              <a:t>r[i](i=1,2,…,n-1)</a:t>
            </a:r>
            <a:r>
              <a:rPr lang="zh-CN" altLang="en-US" sz="2000">
                <a:latin typeface="+mn-lt"/>
                <a:ea typeface="黑体" pitchFamily="49" charset="-122"/>
              </a:rPr>
              <a:t>交换，进行分类</a:t>
            </a:r>
          </a:p>
          <a:p>
            <a:pPr eaLnBrk="1" hangingPunct="1">
              <a:spcBef>
                <a:spcPct val="0"/>
              </a:spcBef>
            </a:pPr>
            <a:r>
              <a:rPr lang="en-US" altLang="zh-CN" sz="2400">
                <a:latin typeface="+mn-lt"/>
                <a:ea typeface="黑体" pitchFamily="49" charset="-122"/>
              </a:rPr>
              <a:t>{   for (i=1;i&lt;=n-1;i++) /</a:t>
            </a:r>
            <a:r>
              <a:rPr lang="en-US" altLang="zh-CN" sz="2000">
                <a:latin typeface="+mn-lt"/>
                <a:ea typeface="黑体" pitchFamily="49" charset="-122"/>
              </a:rPr>
              <a:t>/</a:t>
            </a:r>
            <a:r>
              <a:rPr lang="zh-CN" altLang="en-US" sz="2000">
                <a:latin typeface="+mn-lt"/>
                <a:ea typeface="黑体" pitchFamily="49" charset="-122"/>
              </a:rPr>
              <a:t>共进行</a:t>
            </a:r>
            <a:r>
              <a:rPr lang="en-US" altLang="zh-CN" sz="2000">
                <a:latin typeface="+mn-lt"/>
                <a:ea typeface="黑体" pitchFamily="49" charset="-122"/>
              </a:rPr>
              <a:t>n-1</a:t>
            </a:r>
            <a:r>
              <a:rPr lang="zh-CN" altLang="en-US" sz="2000">
                <a:latin typeface="+mn-lt"/>
                <a:ea typeface="黑体" pitchFamily="49" charset="-122"/>
              </a:rPr>
              <a:t>趟排序</a:t>
            </a:r>
          </a:p>
          <a:p>
            <a:pPr eaLnBrk="1" hangingPunct="1">
              <a:spcBef>
                <a:spcPct val="0"/>
              </a:spcBef>
            </a:pPr>
            <a:r>
              <a:rPr lang="zh-CN" altLang="en-US" sz="2400">
                <a:latin typeface="+mn-lt"/>
                <a:ea typeface="黑体" pitchFamily="49" charset="-122"/>
              </a:rPr>
              <a:t>      </a:t>
            </a:r>
            <a:r>
              <a:rPr lang="en-US" altLang="zh-CN" sz="2400">
                <a:latin typeface="+mn-lt"/>
                <a:ea typeface="黑体" pitchFamily="49" charset="-122"/>
              </a:rPr>
              <a:t>{  m=i;</a:t>
            </a:r>
          </a:p>
          <a:p>
            <a:pPr eaLnBrk="1" hangingPunct="1">
              <a:spcBef>
                <a:spcPct val="0"/>
              </a:spcBef>
            </a:pPr>
            <a:r>
              <a:rPr lang="en-US" altLang="zh-CN" sz="2400">
                <a:latin typeface="+mn-lt"/>
                <a:ea typeface="黑体" pitchFamily="49" charset="-122"/>
              </a:rPr>
              <a:t>      for (j=i+1;j&lt;=n;j++)</a:t>
            </a:r>
          </a:p>
          <a:p>
            <a:pPr eaLnBrk="1" hangingPunct="1">
              <a:spcBef>
                <a:spcPct val="0"/>
              </a:spcBef>
            </a:pPr>
            <a:r>
              <a:rPr lang="en-US" altLang="zh-CN" sz="2400">
                <a:latin typeface="+mn-lt"/>
                <a:ea typeface="黑体" pitchFamily="49" charset="-122"/>
              </a:rPr>
              <a:t>         if  (r[j].key&lt;r[m].key)</a:t>
            </a:r>
          </a:p>
          <a:p>
            <a:pPr eaLnBrk="1" hangingPunct="1">
              <a:spcBef>
                <a:spcPct val="0"/>
              </a:spcBef>
            </a:pPr>
            <a:r>
              <a:rPr lang="en-US" altLang="zh-CN" sz="2400">
                <a:latin typeface="+mn-lt"/>
                <a:ea typeface="黑体" pitchFamily="49" charset="-122"/>
              </a:rPr>
              <a:t>            m=j;  </a:t>
            </a:r>
            <a:r>
              <a:rPr lang="en-US" altLang="zh-CN" sz="2000">
                <a:latin typeface="+mn-lt"/>
                <a:ea typeface="黑体" pitchFamily="49" charset="-122"/>
              </a:rPr>
              <a:t>//m</a:t>
            </a:r>
            <a:r>
              <a:rPr lang="zh-CN" altLang="en-US" sz="2000">
                <a:latin typeface="+mn-lt"/>
                <a:ea typeface="黑体" pitchFamily="49" charset="-122"/>
              </a:rPr>
              <a:t>指示关键字最小的记录的序号</a:t>
            </a:r>
          </a:p>
          <a:p>
            <a:pPr eaLnBrk="1" hangingPunct="1">
              <a:spcBef>
                <a:spcPct val="0"/>
              </a:spcBef>
            </a:pPr>
            <a:r>
              <a:rPr lang="zh-CN" altLang="en-US" sz="2400">
                <a:latin typeface="+mn-lt"/>
                <a:ea typeface="黑体" pitchFamily="49" charset="-122"/>
              </a:rPr>
              <a:t>      </a:t>
            </a:r>
            <a:r>
              <a:rPr lang="en-US" altLang="zh-CN" sz="2400">
                <a:latin typeface="+mn-lt"/>
                <a:ea typeface="黑体" pitchFamily="49" charset="-122"/>
              </a:rPr>
              <a:t>if (m!=i)</a:t>
            </a:r>
          </a:p>
          <a:p>
            <a:pPr eaLnBrk="1" hangingPunct="1">
              <a:spcBef>
                <a:spcPct val="0"/>
              </a:spcBef>
            </a:pPr>
            <a:r>
              <a:rPr lang="en-US" altLang="zh-CN" sz="2400">
                <a:latin typeface="+mn-lt"/>
                <a:ea typeface="黑体" pitchFamily="49" charset="-122"/>
              </a:rPr>
              <a:t>        { x=r[i];   r[i]=r[m];  r[m]=x;  } </a:t>
            </a:r>
          </a:p>
          <a:p>
            <a:pPr eaLnBrk="1" hangingPunct="1">
              <a:spcBef>
                <a:spcPct val="0"/>
              </a:spcBef>
            </a:pPr>
            <a:r>
              <a:rPr lang="en-US" altLang="zh-CN" sz="2400">
                <a:latin typeface="+mn-lt"/>
                <a:ea typeface="黑体" pitchFamily="49" charset="-122"/>
              </a:rPr>
              <a:t>       }</a:t>
            </a:r>
          </a:p>
          <a:p>
            <a:pPr eaLnBrk="1" hangingPunct="1">
              <a:spcBef>
                <a:spcPct val="0"/>
              </a:spcBef>
            </a:pPr>
            <a:r>
              <a:rPr lang="en-US" altLang="zh-CN" sz="2400">
                <a:latin typeface="+mn-lt"/>
                <a:ea typeface="黑体" pitchFamily="49" charset="-122"/>
              </a:rPr>
              <a:t>} </a:t>
            </a:r>
          </a:p>
        </p:txBody>
      </p:sp>
      <p:sp>
        <p:nvSpPr>
          <p:cNvPr id="6" name="Rectangle 226">
            <a:extLst>
              <a:ext uri="{FF2B5EF4-FFF2-40B4-BE49-F238E27FC236}">
                <a16:creationId xmlns:a16="http://schemas.microsoft.com/office/drawing/2014/main" id="{C05384BB-FC5B-4FF1-A6C2-4D3C0E8005D5}"/>
              </a:ext>
            </a:extLst>
          </p:cNvPr>
          <p:cNvSpPr>
            <a:spLocks noChangeArrowheads="1"/>
          </p:cNvSpPr>
          <p:nvPr/>
        </p:nvSpPr>
        <p:spPr bwMode="auto">
          <a:xfrm>
            <a:off x="107949" y="214290"/>
            <a:ext cx="8963025" cy="680169"/>
          </a:xfrm>
          <a:prstGeom prst="rect">
            <a:avLst/>
          </a:prstGeom>
          <a:gradFill>
            <a:gsLst>
              <a:gs pos="0">
                <a:schemeClr val="accent1">
                  <a:lumMod val="5000"/>
                  <a:lumOff val="95000"/>
                </a:schemeClr>
              </a:gs>
              <a:gs pos="74000">
                <a:srgbClr val="99CCFF"/>
              </a:gs>
              <a:gs pos="0">
                <a:srgbClr val="99CCFF"/>
              </a:gs>
              <a:gs pos="59000">
                <a:schemeClr val="bg1"/>
              </a:gs>
            </a:gsLst>
            <a:lin ang="5400000" scaled="1"/>
          </a:gra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3600" dirty="0">
                <a:latin typeface="+mn-lt"/>
                <a:ea typeface="黑体" pitchFamily="49" charset="-122"/>
              </a:rPr>
              <a:t>9.7 </a:t>
            </a:r>
            <a:r>
              <a:rPr lang="zh-CN" altLang="en-US" sz="3600" dirty="0">
                <a:latin typeface="+mn-lt"/>
                <a:ea typeface="黑体" pitchFamily="49" charset="-122"/>
              </a:rPr>
              <a:t>选择排序</a:t>
            </a: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4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89"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4">
            <a:extLst>
              <a:ext uri="{FF2B5EF4-FFF2-40B4-BE49-F238E27FC236}">
                <a16:creationId xmlns:a16="http://schemas.microsoft.com/office/drawing/2014/main" id="{BC2E1CFA-BAB0-48C6-B614-180387A754C9}"/>
              </a:ext>
            </a:extLst>
          </p:cNvPr>
          <p:cNvSpPr txBox="1">
            <a:spLocks noChangeArrowheads="1"/>
          </p:cNvSpPr>
          <p:nvPr/>
        </p:nvSpPr>
        <p:spPr bwMode="auto">
          <a:xfrm>
            <a:off x="179388" y="423863"/>
            <a:ext cx="8964612" cy="917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zh-CN" altLang="en-US" sz="2800">
                <a:latin typeface="+mn-lt"/>
                <a:ea typeface="黑体" pitchFamily="49" charset="-122"/>
              </a:rPr>
              <a:t>例 关键字序列</a:t>
            </a:r>
            <a:r>
              <a:rPr lang="en-US" altLang="zh-CN" sz="2800">
                <a:latin typeface="+mn-lt"/>
                <a:ea typeface="黑体" pitchFamily="49" charset="-122"/>
              </a:rPr>
              <a:t>{055</a:t>
            </a:r>
            <a:r>
              <a:rPr lang="zh-CN" altLang="en-US" sz="2800">
                <a:latin typeface="+mn-lt"/>
                <a:ea typeface="黑体" pitchFamily="49" charset="-122"/>
              </a:rPr>
              <a:t>，</a:t>
            </a:r>
            <a:r>
              <a:rPr lang="en-US" altLang="zh-CN" sz="2800">
                <a:latin typeface="+mn-lt"/>
                <a:ea typeface="黑体" pitchFamily="49" charset="-122"/>
              </a:rPr>
              <a:t>55</a:t>
            </a:r>
            <a:r>
              <a:rPr lang="zh-CN" altLang="en-US" sz="2800">
                <a:latin typeface="+mn-lt"/>
                <a:ea typeface="黑体" pitchFamily="49" charset="-122"/>
              </a:rPr>
              <a:t>，</a:t>
            </a:r>
            <a:r>
              <a:rPr lang="en-US" altLang="zh-CN" sz="2800">
                <a:latin typeface="+mn-lt"/>
                <a:ea typeface="黑体" pitchFamily="49" charset="-122"/>
              </a:rPr>
              <a:t>60</a:t>
            </a:r>
            <a:r>
              <a:rPr lang="zh-CN" altLang="en-US" sz="2800">
                <a:latin typeface="+mn-lt"/>
                <a:ea typeface="黑体" pitchFamily="49" charset="-122"/>
              </a:rPr>
              <a:t>，</a:t>
            </a:r>
            <a:r>
              <a:rPr lang="en-US" altLang="zh-CN" sz="2800">
                <a:latin typeface="+mn-lt"/>
                <a:ea typeface="黑体" pitchFamily="49" charset="-122"/>
              </a:rPr>
              <a:t>13</a:t>
            </a:r>
            <a:r>
              <a:rPr lang="zh-CN" altLang="en-US" sz="2800">
                <a:latin typeface="+mn-lt"/>
                <a:ea typeface="黑体" pitchFamily="49" charset="-122"/>
              </a:rPr>
              <a:t>，</a:t>
            </a:r>
            <a:r>
              <a:rPr lang="en-US" altLang="zh-CN" sz="2800">
                <a:latin typeface="+mn-lt"/>
                <a:ea typeface="黑体" pitchFamily="49" charset="-122"/>
              </a:rPr>
              <a:t>05</a:t>
            </a:r>
            <a:r>
              <a:rPr lang="zh-CN" altLang="en-US" sz="2800">
                <a:latin typeface="+mn-lt"/>
                <a:ea typeface="黑体" pitchFamily="49" charset="-122"/>
              </a:rPr>
              <a:t>，</a:t>
            </a:r>
            <a:r>
              <a:rPr lang="en-US" altLang="zh-CN" sz="2800">
                <a:latin typeface="+mn-lt"/>
                <a:ea typeface="黑体" pitchFamily="49" charset="-122"/>
              </a:rPr>
              <a:t>94</a:t>
            </a:r>
            <a:r>
              <a:rPr lang="zh-CN" altLang="en-US" sz="2800">
                <a:latin typeface="+mn-lt"/>
                <a:ea typeface="黑体" pitchFamily="49" charset="-122"/>
              </a:rPr>
              <a:t>，</a:t>
            </a:r>
            <a:r>
              <a:rPr lang="en-US" altLang="zh-CN" sz="2800">
                <a:latin typeface="+mn-lt"/>
                <a:ea typeface="黑体" pitchFamily="49" charset="-122"/>
              </a:rPr>
              <a:t>17</a:t>
            </a:r>
            <a:r>
              <a:rPr lang="zh-CN" altLang="en-US" sz="2800">
                <a:latin typeface="+mn-lt"/>
                <a:ea typeface="黑体" pitchFamily="49" charset="-122"/>
              </a:rPr>
              <a:t>，</a:t>
            </a:r>
            <a:r>
              <a:rPr lang="en-US" altLang="zh-CN" sz="2800">
                <a:latin typeface="+mn-lt"/>
                <a:ea typeface="黑体" pitchFamily="49" charset="-122"/>
              </a:rPr>
              <a:t>70},</a:t>
            </a:r>
            <a:r>
              <a:rPr lang="zh-CN" altLang="en-US" sz="2800">
                <a:latin typeface="+mn-lt"/>
                <a:ea typeface="黑体" pitchFamily="49" charset="-122"/>
              </a:rPr>
              <a:t>利用选择排序算法进行排序。</a:t>
            </a:r>
          </a:p>
        </p:txBody>
      </p:sp>
      <p:graphicFrame>
        <p:nvGraphicFramePr>
          <p:cNvPr id="234709" name="Group 213">
            <a:extLst>
              <a:ext uri="{FF2B5EF4-FFF2-40B4-BE49-F238E27FC236}">
                <a16:creationId xmlns:a16="http://schemas.microsoft.com/office/drawing/2014/main" id="{1193B9FC-3D42-4D1B-A1C2-838BD9BE932D}"/>
              </a:ext>
            </a:extLst>
          </p:cNvPr>
          <p:cNvGraphicFramePr>
            <a:graphicFrameLocks noGrp="1"/>
          </p:cNvGraphicFramePr>
          <p:nvPr/>
        </p:nvGraphicFramePr>
        <p:xfrm>
          <a:off x="614363" y="1484313"/>
          <a:ext cx="8134350" cy="1223962"/>
        </p:xfrm>
        <a:graphic>
          <a:graphicData uri="http://schemas.openxmlformats.org/drawingml/2006/table">
            <a:tbl>
              <a:tblPr/>
              <a:tblGrid>
                <a:gridCol w="1579562">
                  <a:extLst>
                    <a:ext uri="{9D8B030D-6E8A-4147-A177-3AD203B41FA5}">
                      <a16:colId xmlns:a16="http://schemas.microsoft.com/office/drawing/2014/main" val="20000"/>
                    </a:ext>
                  </a:extLst>
                </a:gridCol>
                <a:gridCol w="847725">
                  <a:extLst>
                    <a:ext uri="{9D8B030D-6E8A-4147-A177-3AD203B41FA5}">
                      <a16:colId xmlns:a16="http://schemas.microsoft.com/office/drawing/2014/main" val="20001"/>
                    </a:ext>
                  </a:extLst>
                </a:gridCol>
                <a:gridCol w="854075">
                  <a:extLst>
                    <a:ext uri="{9D8B030D-6E8A-4147-A177-3AD203B41FA5}">
                      <a16:colId xmlns:a16="http://schemas.microsoft.com/office/drawing/2014/main" val="20002"/>
                    </a:ext>
                  </a:extLst>
                </a:gridCol>
                <a:gridCol w="857250">
                  <a:extLst>
                    <a:ext uri="{9D8B030D-6E8A-4147-A177-3AD203B41FA5}">
                      <a16:colId xmlns:a16="http://schemas.microsoft.com/office/drawing/2014/main" val="20003"/>
                    </a:ext>
                  </a:extLst>
                </a:gridCol>
                <a:gridCol w="857250">
                  <a:extLst>
                    <a:ext uri="{9D8B030D-6E8A-4147-A177-3AD203B41FA5}">
                      <a16:colId xmlns:a16="http://schemas.microsoft.com/office/drawing/2014/main" val="20004"/>
                    </a:ext>
                  </a:extLst>
                </a:gridCol>
                <a:gridCol w="782638">
                  <a:extLst>
                    <a:ext uri="{9D8B030D-6E8A-4147-A177-3AD203B41FA5}">
                      <a16:colId xmlns:a16="http://schemas.microsoft.com/office/drawing/2014/main" val="20005"/>
                    </a:ext>
                  </a:extLst>
                </a:gridCol>
                <a:gridCol w="785812">
                  <a:extLst>
                    <a:ext uri="{9D8B030D-6E8A-4147-A177-3AD203B41FA5}">
                      <a16:colId xmlns:a16="http://schemas.microsoft.com/office/drawing/2014/main" val="20006"/>
                    </a:ext>
                  </a:extLst>
                </a:gridCol>
                <a:gridCol w="784225">
                  <a:extLst>
                    <a:ext uri="{9D8B030D-6E8A-4147-A177-3AD203B41FA5}">
                      <a16:colId xmlns:a16="http://schemas.microsoft.com/office/drawing/2014/main" val="20007"/>
                    </a:ext>
                  </a:extLst>
                </a:gridCol>
                <a:gridCol w="785813">
                  <a:extLst>
                    <a:ext uri="{9D8B030D-6E8A-4147-A177-3AD203B41FA5}">
                      <a16:colId xmlns:a16="http://schemas.microsoft.com/office/drawing/2014/main" val="20008"/>
                    </a:ext>
                  </a:extLst>
                </a:gridCol>
              </a:tblGrid>
              <a:tr h="1223962">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1" i="0" u="none" strike="noStrike" cap="none" normalizeH="0" baseline="0">
                          <a:ln>
                            <a:noFill/>
                          </a:ln>
                          <a:solidFill>
                            <a:schemeClr val="tx1"/>
                          </a:solidFill>
                          <a:effectLst/>
                          <a:latin typeface="楷体_GB2312" pitchFamily="49" charset="-122"/>
                          <a:ea typeface="楷体_GB2312" pitchFamily="49" charset="-122"/>
                        </a:rPr>
                        <a:t>关键字</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CC00"/>
                    </a:solidFill>
                  </a:tcPr>
                </a:tc>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a:ln>
                            <a:noFill/>
                          </a:ln>
                          <a:solidFill>
                            <a:schemeClr val="tx1"/>
                          </a:solidFill>
                          <a:effectLst/>
                          <a:latin typeface="楷体_GB2312" pitchFamily="49" charset="-122"/>
                          <a:ea typeface="楷体_GB2312" pitchFamily="49" charset="-122"/>
                        </a:rPr>
                        <a:t>r[1]</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latin typeface="楷体_GB2312" pitchFamily="49" charset="-122"/>
                          <a:ea typeface="楷体_GB2312" pitchFamily="49" charset="-122"/>
                        </a:rPr>
                        <a:t>055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CC00"/>
                    </a:solidFill>
                  </a:tcPr>
                </a:tc>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latin typeface="楷体_GB2312" pitchFamily="49" charset="-122"/>
                          <a:ea typeface="楷体_GB2312" pitchFamily="49" charset="-122"/>
                        </a:rPr>
                        <a:t>r[2]</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latin typeface="楷体_GB2312" pitchFamily="49" charset="-122"/>
                          <a:ea typeface="楷体_GB2312" pitchFamily="49" charset="-122"/>
                        </a:rPr>
                        <a:t>55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CC00"/>
                    </a:solidFill>
                  </a:tcPr>
                </a:tc>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latin typeface="楷体_GB2312" pitchFamily="49" charset="-122"/>
                          <a:ea typeface="楷体_GB2312" pitchFamily="49" charset="-122"/>
                        </a:rPr>
                        <a:t>r[3]</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latin typeface="楷体_GB2312" pitchFamily="49" charset="-122"/>
                          <a:ea typeface="楷体_GB2312" pitchFamily="49" charset="-122"/>
                        </a:rPr>
                        <a:t>60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CC00"/>
                    </a:solidFill>
                  </a:tcPr>
                </a:tc>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latin typeface="楷体_GB2312" pitchFamily="49" charset="-122"/>
                          <a:ea typeface="楷体_GB2312" pitchFamily="49" charset="-122"/>
                        </a:rPr>
                        <a:t>r[4]</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latin typeface="楷体_GB2312" pitchFamily="49" charset="-122"/>
                          <a:ea typeface="楷体_GB2312" pitchFamily="49" charset="-122"/>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CC00"/>
                    </a:solidFill>
                  </a:tcPr>
                </a:tc>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latin typeface="楷体_GB2312" pitchFamily="49" charset="-122"/>
                          <a:ea typeface="楷体_GB2312" pitchFamily="49" charset="-122"/>
                        </a:rPr>
                        <a:t>r[5]</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latin typeface="楷体_GB2312" pitchFamily="49" charset="-122"/>
                          <a:ea typeface="楷体_GB2312" pitchFamily="49" charset="-122"/>
                        </a:rPr>
                        <a:t>05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CC00"/>
                    </a:solidFill>
                  </a:tcPr>
                </a:tc>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latin typeface="楷体_GB2312" pitchFamily="49" charset="-122"/>
                          <a:ea typeface="楷体_GB2312" pitchFamily="49" charset="-122"/>
                        </a:rPr>
                        <a:t>r[6]</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latin typeface="楷体_GB2312" pitchFamily="49" charset="-122"/>
                          <a:ea typeface="楷体_GB2312" pitchFamily="49" charset="-122"/>
                        </a:rPr>
                        <a:t>94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CC00"/>
                    </a:solidFill>
                  </a:tcPr>
                </a:tc>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latin typeface="楷体_GB2312" pitchFamily="49" charset="-122"/>
                          <a:ea typeface="楷体_GB2312" pitchFamily="49" charset="-122"/>
                        </a:rPr>
                        <a:t>r[7]</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latin typeface="楷体_GB2312" pitchFamily="49" charset="-122"/>
                          <a:ea typeface="楷体_GB2312" pitchFamily="49" charset="-122"/>
                        </a:rPr>
                        <a:t>17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CC00"/>
                    </a:solidFill>
                  </a:tcPr>
                </a:tc>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latin typeface="楷体_GB2312" pitchFamily="49" charset="-122"/>
                          <a:ea typeface="楷体_GB2312" pitchFamily="49" charset="-122"/>
                        </a:rPr>
                        <a:t>r[8]</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latin typeface="楷体_GB2312" pitchFamily="49" charset="-122"/>
                          <a:ea typeface="楷体_GB2312" pitchFamily="49" charset="-122"/>
                        </a:rPr>
                        <a:t>70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CC00"/>
                    </a:solidFill>
                  </a:tcPr>
                </a:tc>
                <a:extLst>
                  <a:ext uri="{0D108BD9-81ED-4DB2-BD59-A6C34878D82A}">
                    <a16:rowId xmlns:a16="http://schemas.microsoft.com/office/drawing/2014/main" val="10000"/>
                  </a:ext>
                </a:extLst>
              </a:tr>
            </a:tbl>
          </a:graphicData>
        </a:graphic>
      </p:graphicFrame>
      <p:graphicFrame>
        <p:nvGraphicFramePr>
          <p:cNvPr id="234545" name="Group 49">
            <a:extLst>
              <a:ext uri="{FF2B5EF4-FFF2-40B4-BE49-F238E27FC236}">
                <a16:creationId xmlns:a16="http://schemas.microsoft.com/office/drawing/2014/main" id="{0CD2B00F-62B5-43C4-A270-2FD5DB65C796}"/>
              </a:ext>
            </a:extLst>
          </p:cNvPr>
          <p:cNvGraphicFramePr>
            <a:graphicFrameLocks noGrp="1"/>
          </p:cNvGraphicFramePr>
          <p:nvPr/>
        </p:nvGraphicFramePr>
        <p:xfrm>
          <a:off x="612775" y="2708275"/>
          <a:ext cx="8135938" cy="517880"/>
        </p:xfrm>
        <a:graphic>
          <a:graphicData uri="http://schemas.openxmlformats.org/drawingml/2006/table">
            <a:tbl>
              <a:tblPr/>
              <a:tblGrid>
                <a:gridCol w="1579563">
                  <a:extLst>
                    <a:ext uri="{9D8B030D-6E8A-4147-A177-3AD203B41FA5}">
                      <a16:colId xmlns:a16="http://schemas.microsoft.com/office/drawing/2014/main" val="20000"/>
                    </a:ext>
                  </a:extLst>
                </a:gridCol>
                <a:gridCol w="847725">
                  <a:extLst>
                    <a:ext uri="{9D8B030D-6E8A-4147-A177-3AD203B41FA5}">
                      <a16:colId xmlns:a16="http://schemas.microsoft.com/office/drawing/2014/main" val="20001"/>
                    </a:ext>
                  </a:extLst>
                </a:gridCol>
                <a:gridCol w="854075">
                  <a:extLst>
                    <a:ext uri="{9D8B030D-6E8A-4147-A177-3AD203B41FA5}">
                      <a16:colId xmlns:a16="http://schemas.microsoft.com/office/drawing/2014/main" val="20002"/>
                    </a:ext>
                  </a:extLst>
                </a:gridCol>
                <a:gridCol w="857250">
                  <a:extLst>
                    <a:ext uri="{9D8B030D-6E8A-4147-A177-3AD203B41FA5}">
                      <a16:colId xmlns:a16="http://schemas.microsoft.com/office/drawing/2014/main" val="20003"/>
                    </a:ext>
                  </a:extLst>
                </a:gridCol>
                <a:gridCol w="858837">
                  <a:extLst>
                    <a:ext uri="{9D8B030D-6E8A-4147-A177-3AD203B41FA5}">
                      <a16:colId xmlns:a16="http://schemas.microsoft.com/office/drawing/2014/main" val="20004"/>
                    </a:ext>
                  </a:extLst>
                </a:gridCol>
                <a:gridCol w="782638">
                  <a:extLst>
                    <a:ext uri="{9D8B030D-6E8A-4147-A177-3AD203B41FA5}">
                      <a16:colId xmlns:a16="http://schemas.microsoft.com/office/drawing/2014/main" val="20005"/>
                    </a:ext>
                  </a:extLst>
                </a:gridCol>
                <a:gridCol w="785812">
                  <a:extLst>
                    <a:ext uri="{9D8B030D-6E8A-4147-A177-3AD203B41FA5}">
                      <a16:colId xmlns:a16="http://schemas.microsoft.com/office/drawing/2014/main" val="20006"/>
                    </a:ext>
                  </a:extLst>
                </a:gridCol>
                <a:gridCol w="784225">
                  <a:extLst>
                    <a:ext uri="{9D8B030D-6E8A-4147-A177-3AD203B41FA5}">
                      <a16:colId xmlns:a16="http://schemas.microsoft.com/office/drawing/2014/main" val="20007"/>
                    </a:ext>
                  </a:extLst>
                </a:gridCol>
                <a:gridCol w="785813">
                  <a:extLst>
                    <a:ext uri="{9D8B030D-6E8A-4147-A177-3AD203B41FA5}">
                      <a16:colId xmlns:a16="http://schemas.microsoft.com/office/drawing/2014/main" val="20008"/>
                    </a:ext>
                  </a:extLst>
                </a:gridCol>
              </a:tblGrid>
              <a:tr h="517525">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latin typeface="楷体_GB2312" pitchFamily="49" charset="-122"/>
                          <a:ea typeface="楷体_GB2312" pitchFamily="49" charset="-122"/>
                        </a:rPr>
                        <a:t>i=1,m=5</a:t>
                      </a:r>
                    </a:p>
                  </a:txBody>
                  <a:tcPr marT="45580" marB="4558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latin typeface="楷体_GB2312" pitchFamily="49" charset="-122"/>
                          <a:ea typeface="楷体_GB2312" pitchFamily="49" charset="-122"/>
                        </a:rPr>
                        <a:t>05</a:t>
                      </a: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sng" strike="noStrike" cap="none" normalizeH="0" baseline="0">
                          <a:ln>
                            <a:noFill/>
                          </a:ln>
                          <a:solidFill>
                            <a:srgbClr val="FF0000"/>
                          </a:solidFill>
                          <a:effectLst/>
                          <a:latin typeface="楷体_GB2312" pitchFamily="49" charset="-122"/>
                          <a:ea typeface="楷体_GB2312" pitchFamily="49" charset="-122"/>
                        </a:rPr>
                        <a:t>55</a:t>
                      </a: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latin typeface="楷体_GB2312" pitchFamily="49" charset="-122"/>
                          <a:ea typeface="楷体_GB2312" pitchFamily="49" charset="-122"/>
                        </a:rPr>
                        <a:t>60</a:t>
                      </a: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latin typeface="楷体_GB2312" pitchFamily="49" charset="-122"/>
                          <a:ea typeface="楷体_GB2312" pitchFamily="49" charset="-122"/>
                        </a:rPr>
                        <a:t>13</a:t>
                      </a: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latin typeface="楷体_GB2312" pitchFamily="49" charset="-122"/>
                          <a:ea typeface="楷体_GB2312" pitchFamily="49" charset="-122"/>
                        </a:rPr>
                        <a:t>055</a:t>
                      </a: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latin typeface="楷体_GB2312" pitchFamily="49" charset="-122"/>
                          <a:ea typeface="楷体_GB2312" pitchFamily="49" charset="-122"/>
                        </a:rPr>
                        <a:t>94</a:t>
                      </a: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latin typeface="楷体_GB2312" pitchFamily="49" charset="-122"/>
                          <a:ea typeface="楷体_GB2312" pitchFamily="49" charset="-122"/>
                        </a:rPr>
                        <a:t>17</a:t>
                      </a: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latin typeface="楷体_GB2312" pitchFamily="49" charset="-122"/>
                          <a:ea typeface="楷体_GB2312" pitchFamily="49" charset="-122"/>
                        </a:rPr>
                        <a:t>70</a:t>
                      </a:r>
                    </a:p>
                  </a:txBody>
                  <a:tcPr marT="45580" marB="4558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234567" name="Group 71">
            <a:extLst>
              <a:ext uri="{FF2B5EF4-FFF2-40B4-BE49-F238E27FC236}">
                <a16:creationId xmlns:a16="http://schemas.microsoft.com/office/drawing/2014/main" id="{5D1FCC65-FD77-4083-BA46-48C958FBCD09}"/>
              </a:ext>
            </a:extLst>
          </p:cNvPr>
          <p:cNvGraphicFramePr>
            <a:graphicFrameLocks noGrp="1"/>
          </p:cNvGraphicFramePr>
          <p:nvPr/>
        </p:nvGraphicFramePr>
        <p:xfrm>
          <a:off x="612775" y="3211513"/>
          <a:ext cx="8135938" cy="517880"/>
        </p:xfrm>
        <a:graphic>
          <a:graphicData uri="http://schemas.openxmlformats.org/drawingml/2006/table">
            <a:tbl>
              <a:tblPr/>
              <a:tblGrid>
                <a:gridCol w="1579563">
                  <a:extLst>
                    <a:ext uri="{9D8B030D-6E8A-4147-A177-3AD203B41FA5}">
                      <a16:colId xmlns:a16="http://schemas.microsoft.com/office/drawing/2014/main" val="20000"/>
                    </a:ext>
                  </a:extLst>
                </a:gridCol>
                <a:gridCol w="847725">
                  <a:extLst>
                    <a:ext uri="{9D8B030D-6E8A-4147-A177-3AD203B41FA5}">
                      <a16:colId xmlns:a16="http://schemas.microsoft.com/office/drawing/2014/main" val="20001"/>
                    </a:ext>
                  </a:extLst>
                </a:gridCol>
                <a:gridCol w="854075">
                  <a:extLst>
                    <a:ext uri="{9D8B030D-6E8A-4147-A177-3AD203B41FA5}">
                      <a16:colId xmlns:a16="http://schemas.microsoft.com/office/drawing/2014/main" val="20002"/>
                    </a:ext>
                  </a:extLst>
                </a:gridCol>
                <a:gridCol w="857250">
                  <a:extLst>
                    <a:ext uri="{9D8B030D-6E8A-4147-A177-3AD203B41FA5}">
                      <a16:colId xmlns:a16="http://schemas.microsoft.com/office/drawing/2014/main" val="20003"/>
                    </a:ext>
                  </a:extLst>
                </a:gridCol>
                <a:gridCol w="858837">
                  <a:extLst>
                    <a:ext uri="{9D8B030D-6E8A-4147-A177-3AD203B41FA5}">
                      <a16:colId xmlns:a16="http://schemas.microsoft.com/office/drawing/2014/main" val="20004"/>
                    </a:ext>
                  </a:extLst>
                </a:gridCol>
                <a:gridCol w="782638">
                  <a:extLst>
                    <a:ext uri="{9D8B030D-6E8A-4147-A177-3AD203B41FA5}">
                      <a16:colId xmlns:a16="http://schemas.microsoft.com/office/drawing/2014/main" val="20005"/>
                    </a:ext>
                  </a:extLst>
                </a:gridCol>
                <a:gridCol w="785812">
                  <a:extLst>
                    <a:ext uri="{9D8B030D-6E8A-4147-A177-3AD203B41FA5}">
                      <a16:colId xmlns:a16="http://schemas.microsoft.com/office/drawing/2014/main" val="20006"/>
                    </a:ext>
                  </a:extLst>
                </a:gridCol>
                <a:gridCol w="784225">
                  <a:extLst>
                    <a:ext uri="{9D8B030D-6E8A-4147-A177-3AD203B41FA5}">
                      <a16:colId xmlns:a16="http://schemas.microsoft.com/office/drawing/2014/main" val="20007"/>
                    </a:ext>
                  </a:extLst>
                </a:gridCol>
                <a:gridCol w="785813">
                  <a:extLst>
                    <a:ext uri="{9D8B030D-6E8A-4147-A177-3AD203B41FA5}">
                      <a16:colId xmlns:a16="http://schemas.microsoft.com/office/drawing/2014/main" val="20008"/>
                    </a:ext>
                  </a:extLst>
                </a:gridCol>
              </a:tblGrid>
              <a:tr h="517525">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latin typeface="楷体_GB2312" pitchFamily="49" charset="-122"/>
                          <a:ea typeface="楷体_GB2312" pitchFamily="49" charset="-122"/>
                        </a:rPr>
                        <a:t>i=2,m=4</a:t>
                      </a:r>
                    </a:p>
                  </a:txBody>
                  <a:tcPr marT="45580" marB="4558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latin typeface="楷体_GB2312" pitchFamily="49" charset="-122"/>
                          <a:ea typeface="楷体_GB2312" pitchFamily="49" charset="-122"/>
                        </a:rPr>
                        <a:t>05</a:t>
                      </a: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latin typeface="楷体_GB2312" pitchFamily="49" charset="-122"/>
                          <a:ea typeface="楷体_GB2312" pitchFamily="49" charset="-122"/>
                        </a:rPr>
                        <a:t>13</a:t>
                      </a: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sng" strike="noStrike" cap="none" normalizeH="0" baseline="0">
                          <a:ln>
                            <a:noFill/>
                          </a:ln>
                          <a:solidFill>
                            <a:srgbClr val="FF0000"/>
                          </a:solidFill>
                          <a:effectLst/>
                          <a:latin typeface="楷体_GB2312" pitchFamily="49" charset="-122"/>
                          <a:ea typeface="楷体_GB2312" pitchFamily="49" charset="-122"/>
                        </a:rPr>
                        <a:t>60</a:t>
                      </a: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latin typeface="楷体_GB2312" pitchFamily="49" charset="-122"/>
                          <a:ea typeface="楷体_GB2312" pitchFamily="49" charset="-122"/>
                        </a:rPr>
                        <a:t>55</a:t>
                      </a: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latin typeface="楷体_GB2312" pitchFamily="49" charset="-122"/>
                          <a:ea typeface="楷体_GB2312" pitchFamily="49" charset="-122"/>
                        </a:rPr>
                        <a:t>055</a:t>
                      </a: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latin typeface="楷体_GB2312" pitchFamily="49" charset="-122"/>
                          <a:ea typeface="楷体_GB2312" pitchFamily="49" charset="-122"/>
                        </a:rPr>
                        <a:t>94</a:t>
                      </a: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latin typeface="楷体_GB2312" pitchFamily="49" charset="-122"/>
                          <a:ea typeface="楷体_GB2312" pitchFamily="49" charset="-122"/>
                        </a:rPr>
                        <a:t>17</a:t>
                      </a: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latin typeface="楷体_GB2312" pitchFamily="49" charset="-122"/>
                          <a:ea typeface="楷体_GB2312" pitchFamily="49" charset="-122"/>
                        </a:rPr>
                        <a:t>70</a:t>
                      </a:r>
                    </a:p>
                  </a:txBody>
                  <a:tcPr marT="45580" marB="4558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234589" name="Group 93">
            <a:extLst>
              <a:ext uri="{FF2B5EF4-FFF2-40B4-BE49-F238E27FC236}">
                <a16:creationId xmlns:a16="http://schemas.microsoft.com/office/drawing/2014/main" id="{52462CB8-771A-4553-BC3E-3E26A10F2263}"/>
              </a:ext>
            </a:extLst>
          </p:cNvPr>
          <p:cNvGraphicFramePr>
            <a:graphicFrameLocks noGrp="1"/>
          </p:cNvGraphicFramePr>
          <p:nvPr/>
        </p:nvGraphicFramePr>
        <p:xfrm>
          <a:off x="612775" y="3716338"/>
          <a:ext cx="8135938" cy="517880"/>
        </p:xfrm>
        <a:graphic>
          <a:graphicData uri="http://schemas.openxmlformats.org/drawingml/2006/table">
            <a:tbl>
              <a:tblPr/>
              <a:tblGrid>
                <a:gridCol w="1579563">
                  <a:extLst>
                    <a:ext uri="{9D8B030D-6E8A-4147-A177-3AD203B41FA5}">
                      <a16:colId xmlns:a16="http://schemas.microsoft.com/office/drawing/2014/main" val="20000"/>
                    </a:ext>
                  </a:extLst>
                </a:gridCol>
                <a:gridCol w="847725">
                  <a:extLst>
                    <a:ext uri="{9D8B030D-6E8A-4147-A177-3AD203B41FA5}">
                      <a16:colId xmlns:a16="http://schemas.microsoft.com/office/drawing/2014/main" val="20001"/>
                    </a:ext>
                  </a:extLst>
                </a:gridCol>
                <a:gridCol w="854075">
                  <a:extLst>
                    <a:ext uri="{9D8B030D-6E8A-4147-A177-3AD203B41FA5}">
                      <a16:colId xmlns:a16="http://schemas.microsoft.com/office/drawing/2014/main" val="20002"/>
                    </a:ext>
                  </a:extLst>
                </a:gridCol>
                <a:gridCol w="857250">
                  <a:extLst>
                    <a:ext uri="{9D8B030D-6E8A-4147-A177-3AD203B41FA5}">
                      <a16:colId xmlns:a16="http://schemas.microsoft.com/office/drawing/2014/main" val="20003"/>
                    </a:ext>
                  </a:extLst>
                </a:gridCol>
                <a:gridCol w="858837">
                  <a:extLst>
                    <a:ext uri="{9D8B030D-6E8A-4147-A177-3AD203B41FA5}">
                      <a16:colId xmlns:a16="http://schemas.microsoft.com/office/drawing/2014/main" val="20004"/>
                    </a:ext>
                  </a:extLst>
                </a:gridCol>
                <a:gridCol w="782638">
                  <a:extLst>
                    <a:ext uri="{9D8B030D-6E8A-4147-A177-3AD203B41FA5}">
                      <a16:colId xmlns:a16="http://schemas.microsoft.com/office/drawing/2014/main" val="20005"/>
                    </a:ext>
                  </a:extLst>
                </a:gridCol>
                <a:gridCol w="785812">
                  <a:extLst>
                    <a:ext uri="{9D8B030D-6E8A-4147-A177-3AD203B41FA5}">
                      <a16:colId xmlns:a16="http://schemas.microsoft.com/office/drawing/2014/main" val="20006"/>
                    </a:ext>
                  </a:extLst>
                </a:gridCol>
                <a:gridCol w="784225">
                  <a:extLst>
                    <a:ext uri="{9D8B030D-6E8A-4147-A177-3AD203B41FA5}">
                      <a16:colId xmlns:a16="http://schemas.microsoft.com/office/drawing/2014/main" val="20007"/>
                    </a:ext>
                  </a:extLst>
                </a:gridCol>
                <a:gridCol w="785813">
                  <a:extLst>
                    <a:ext uri="{9D8B030D-6E8A-4147-A177-3AD203B41FA5}">
                      <a16:colId xmlns:a16="http://schemas.microsoft.com/office/drawing/2014/main" val="20008"/>
                    </a:ext>
                  </a:extLst>
                </a:gridCol>
              </a:tblGrid>
              <a:tr h="517525">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latin typeface="楷体_GB2312" pitchFamily="49" charset="-122"/>
                          <a:ea typeface="楷体_GB2312" pitchFamily="49" charset="-122"/>
                        </a:rPr>
                        <a:t>i=3,m=7</a:t>
                      </a:r>
                    </a:p>
                  </a:txBody>
                  <a:tcPr marT="45580" marB="4558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latin typeface="楷体_GB2312" pitchFamily="49" charset="-122"/>
                          <a:ea typeface="楷体_GB2312" pitchFamily="49" charset="-122"/>
                        </a:rPr>
                        <a:t>05</a:t>
                      </a: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latin typeface="楷体_GB2312" pitchFamily="49" charset="-122"/>
                          <a:ea typeface="楷体_GB2312" pitchFamily="49" charset="-122"/>
                        </a:rPr>
                        <a:t>13</a:t>
                      </a: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latin typeface="楷体_GB2312" pitchFamily="49" charset="-122"/>
                          <a:ea typeface="楷体_GB2312" pitchFamily="49" charset="-122"/>
                        </a:rPr>
                        <a:t>17</a:t>
                      </a: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sng" strike="noStrike" cap="none" normalizeH="0" baseline="0">
                          <a:ln>
                            <a:noFill/>
                          </a:ln>
                          <a:solidFill>
                            <a:srgbClr val="FF0000"/>
                          </a:solidFill>
                          <a:effectLst/>
                          <a:latin typeface="楷体_GB2312" pitchFamily="49" charset="-122"/>
                          <a:ea typeface="楷体_GB2312" pitchFamily="49" charset="-122"/>
                        </a:rPr>
                        <a:t>55</a:t>
                      </a: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latin typeface="楷体_GB2312" pitchFamily="49" charset="-122"/>
                          <a:ea typeface="楷体_GB2312" pitchFamily="49" charset="-122"/>
                        </a:rPr>
                        <a:t>055</a:t>
                      </a: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latin typeface="楷体_GB2312" pitchFamily="49" charset="-122"/>
                          <a:ea typeface="楷体_GB2312" pitchFamily="49" charset="-122"/>
                        </a:rPr>
                        <a:t>94</a:t>
                      </a: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latin typeface="楷体_GB2312" pitchFamily="49" charset="-122"/>
                          <a:ea typeface="楷体_GB2312" pitchFamily="49" charset="-122"/>
                        </a:rPr>
                        <a:t>60</a:t>
                      </a: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latin typeface="楷体_GB2312" pitchFamily="49" charset="-122"/>
                          <a:ea typeface="楷体_GB2312" pitchFamily="49" charset="-122"/>
                        </a:rPr>
                        <a:t>70</a:t>
                      </a:r>
                    </a:p>
                  </a:txBody>
                  <a:tcPr marT="45580" marB="4558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234706" name="Group 210">
            <a:extLst>
              <a:ext uri="{FF2B5EF4-FFF2-40B4-BE49-F238E27FC236}">
                <a16:creationId xmlns:a16="http://schemas.microsoft.com/office/drawing/2014/main" id="{685575B4-FB6D-467F-8EBB-0B690615D82D}"/>
              </a:ext>
            </a:extLst>
          </p:cNvPr>
          <p:cNvGraphicFramePr>
            <a:graphicFrameLocks noGrp="1"/>
          </p:cNvGraphicFramePr>
          <p:nvPr/>
        </p:nvGraphicFramePr>
        <p:xfrm>
          <a:off x="612775" y="4219575"/>
          <a:ext cx="8135938" cy="517880"/>
        </p:xfrm>
        <a:graphic>
          <a:graphicData uri="http://schemas.openxmlformats.org/drawingml/2006/table">
            <a:tbl>
              <a:tblPr/>
              <a:tblGrid>
                <a:gridCol w="1579563">
                  <a:extLst>
                    <a:ext uri="{9D8B030D-6E8A-4147-A177-3AD203B41FA5}">
                      <a16:colId xmlns:a16="http://schemas.microsoft.com/office/drawing/2014/main" val="20000"/>
                    </a:ext>
                  </a:extLst>
                </a:gridCol>
                <a:gridCol w="847725">
                  <a:extLst>
                    <a:ext uri="{9D8B030D-6E8A-4147-A177-3AD203B41FA5}">
                      <a16:colId xmlns:a16="http://schemas.microsoft.com/office/drawing/2014/main" val="20001"/>
                    </a:ext>
                  </a:extLst>
                </a:gridCol>
                <a:gridCol w="854075">
                  <a:extLst>
                    <a:ext uri="{9D8B030D-6E8A-4147-A177-3AD203B41FA5}">
                      <a16:colId xmlns:a16="http://schemas.microsoft.com/office/drawing/2014/main" val="20002"/>
                    </a:ext>
                  </a:extLst>
                </a:gridCol>
                <a:gridCol w="857250">
                  <a:extLst>
                    <a:ext uri="{9D8B030D-6E8A-4147-A177-3AD203B41FA5}">
                      <a16:colId xmlns:a16="http://schemas.microsoft.com/office/drawing/2014/main" val="20003"/>
                    </a:ext>
                  </a:extLst>
                </a:gridCol>
                <a:gridCol w="858837">
                  <a:extLst>
                    <a:ext uri="{9D8B030D-6E8A-4147-A177-3AD203B41FA5}">
                      <a16:colId xmlns:a16="http://schemas.microsoft.com/office/drawing/2014/main" val="20004"/>
                    </a:ext>
                  </a:extLst>
                </a:gridCol>
                <a:gridCol w="782638">
                  <a:extLst>
                    <a:ext uri="{9D8B030D-6E8A-4147-A177-3AD203B41FA5}">
                      <a16:colId xmlns:a16="http://schemas.microsoft.com/office/drawing/2014/main" val="20005"/>
                    </a:ext>
                  </a:extLst>
                </a:gridCol>
                <a:gridCol w="785812">
                  <a:extLst>
                    <a:ext uri="{9D8B030D-6E8A-4147-A177-3AD203B41FA5}">
                      <a16:colId xmlns:a16="http://schemas.microsoft.com/office/drawing/2014/main" val="20006"/>
                    </a:ext>
                  </a:extLst>
                </a:gridCol>
                <a:gridCol w="784225">
                  <a:extLst>
                    <a:ext uri="{9D8B030D-6E8A-4147-A177-3AD203B41FA5}">
                      <a16:colId xmlns:a16="http://schemas.microsoft.com/office/drawing/2014/main" val="20007"/>
                    </a:ext>
                  </a:extLst>
                </a:gridCol>
                <a:gridCol w="785813">
                  <a:extLst>
                    <a:ext uri="{9D8B030D-6E8A-4147-A177-3AD203B41FA5}">
                      <a16:colId xmlns:a16="http://schemas.microsoft.com/office/drawing/2014/main" val="20008"/>
                    </a:ext>
                  </a:extLst>
                </a:gridCol>
              </a:tblGrid>
              <a:tr h="517525">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latin typeface="楷体_GB2312" pitchFamily="49" charset="-122"/>
                          <a:ea typeface="楷体_GB2312" pitchFamily="49" charset="-122"/>
                        </a:rPr>
                        <a:t>i=4,m=4</a:t>
                      </a:r>
                    </a:p>
                  </a:txBody>
                  <a:tcPr marT="45580" marB="4558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latin typeface="楷体_GB2312" pitchFamily="49" charset="-122"/>
                          <a:ea typeface="楷体_GB2312" pitchFamily="49" charset="-122"/>
                        </a:rPr>
                        <a:t>05</a:t>
                      </a: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latin typeface="楷体_GB2312" pitchFamily="49" charset="-122"/>
                          <a:ea typeface="楷体_GB2312" pitchFamily="49" charset="-122"/>
                        </a:rPr>
                        <a:t>13</a:t>
                      </a: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latin typeface="楷体_GB2312" pitchFamily="49" charset="-122"/>
                          <a:ea typeface="楷体_GB2312" pitchFamily="49" charset="-122"/>
                        </a:rPr>
                        <a:t>17</a:t>
                      </a: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latin typeface="楷体_GB2312" pitchFamily="49" charset="-122"/>
                          <a:ea typeface="楷体_GB2312" pitchFamily="49" charset="-122"/>
                        </a:rPr>
                        <a:t>55</a:t>
                      </a: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sng" strike="noStrike" cap="none" normalizeH="0" baseline="0">
                          <a:ln>
                            <a:noFill/>
                          </a:ln>
                          <a:solidFill>
                            <a:srgbClr val="FF0000"/>
                          </a:solidFill>
                          <a:effectLst/>
                          <a:latin typeface="楷体_GB2312" pitchFamily="49" charset="-122"/>
                          <a:ea typeface="楷体_GB2312" pitchFamily="49" charset="-122"/>
                        </a:rPr>
                        <a:t>055</a:t>
                      </a: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latin typeface="楷体_GB2312" pitchFamily="49" charset="-122"/>
                          <a:ea typeface="楷体_GB2312" pitchFamily="49" charset="-122"/>
                        </a:rPr>
                        <a:t>94</a:t>
                      </a: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latin typeface="楷体_GB2312" pitchFamily="49" charset="-122"/>
                          <a:ea typeface="楷体_GB2312" pitchFamily="49" charset="-122"/>
                        </a:rPr>
                        <a:t>60</a:t>
                      </a: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latin typeface="楷体_GB2312" pitchFamily="49" charset="-122"/>
                          <a:ea typeface="楷体_GB2312" pitchFamily="49" charset="-122"/>
                        </a:rPr>
                        <a:t>70</a:t>
                      </a:r>
                    </a:p>
                  </a:txBody>
                  <a:tcPr marT="45580" marB="4558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234633" name="Group 137">
            <a:extLst>
              <a:ext uri="{FF2B5EF4-FFF2-40B4-BE49-F238E27FC236}">
                <a16:creationId xmlns:a16="http://schemas.microsoft.com/office/drawing/2014/main" id="{327C3647-ACE9-40A1-9BFD-57DD3DFEA368}"/>
              </a:ext>
            </a:extLst>
          </p:cNvPr>
          <p:cNvGraphicFramePr>
            <a:graphicFrameLocks noGrp="1"/>
          </p:cNvGraphicFramePr>
          <p:nvPr/>
        </p:nvGraphicFramePr>
        <p:xfrm>
          <a:off x="612775" y="4724400"/>
          <a:ext cx="8135938" cy="517880"/>
        </p:xfrm>
        <a:graphic>
          <a:graphicData uri="http://schemas.openxmlformats.org/drawingml/2006/table">
            <a:tbl>
              <a:tblPr/>
              <a:tblGrid>
                <a:gridCol w="1579563">
                  <a:extLst>
                    <a:ext uri="{9D8B030D-6E8A-4147-A177-3AD203B41FA5}">
                      <a16:colId xmlns:a16="http://schemas.microsoft.com/office/drawing/2014/main" val="20000"/>
                    </a:ext>
                  </a:extLst>
                </a:gridCol>
                <a:gridCol w="847725">
                  <a:extLst>
                    <a:ext uri="{9D8B030D-6E8A-4147-A177-3AD203B41FA5}">
                      <a16:colId xmlns:a16="http://schemas.microsoft.com/office/drawing/2014/main" val="20001"/>
                    </a:ext>
                  </a:extLst>
                </a:gridCol>
                <a:gridCol w="854075">
                  <a:extLst>
                    <a:ext uri="{9D8B030D-6E8A-4147-A177-3AD203B41FA5}">
                      <a16:colId xmlns:a16="http://schemas.microsoft.com/office/drawing/2014/main" val="20002"/>
                    </a:ext>
                  </a:extLst>
                </a:gridCol>
                <a:gridCol w="857250">
                  <a:extLst>
                    <a:ext uri="{9D8B030D-6E8A-4147-A177-3AD203B41FA5}">
                      <a16:colId xmlns:a16="http://schemas.microsoft.com/office/drawing/2014/main" val="20003"/>
                    </a:ext>
                  </a:extLst>
                </a:gridCol>
                <a:gridCol w="858837">
                  <a:extLst>
                    <a:ext uri="{9D8B030D-6E8A-4147-A177-3AD203B41FA5}">
                      <a16:colId xmlns:a16="http://schemas.microsoft.com/office/drawing/2014/main" val="20004"/>
                    </a:ext>
                  </a:extLst>
                </a:gridCol>
                <a:gridCol w="782638">
                  <a:extLst>
                    <a:ext uri="{9D8B030D-6E8A-4147-A177-3AD203B41FA5}">
                      <a16:colId xmlns:a16="http://schemas.microsoft.com/office/drawing/2014/main" val="20005"/>
                    </a:ext>
                  </a:extLst>
                </a:gridCol>
                <a:gridCol w="785812">
                  <a:extLst>
                    <a:ext uri="{9D8B030D-6E8A-4147-A177-3AD203B41FA5}">
                      <a16:colId xmlns:a16="http://schemas.microsoft.com/office/drawing/2014/main" val="20006"/>
                    </a:ext>
                  </a:extLst>
                </a:gridCol>
                <a:gridCol w="784225">
                  <a:extLst>
                    <a:ext uri="{9D8B030D-6E8A-4147-A177-3AD203B41FA5}">
                      <a16:colId xmlns:a16="http://schemas.microsoft.com/office/drawing/2014/main" val="20007"/>
                    </a:ext>
                  </a:extLst>
                </a:gridCol>
                <a:gridCol w="785813">
                  <a:extLst>
                    <a:ext uri="{9D8B030D-6E8A-4147-A177-3AD203B41FA5}">
                      <a16:colId xmlns:a16="http://schemas.microsoft.com/office/drawing/2014/main" val="20008"/>
                    </a:ext>
                  </a:extLst>
                </a:gridCol>
              </a:tblGrid>
              <a:tr h="517525">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latin typeface="楷体_GB2312" pitchFamily="49" charset="-122"/>
                          <a:ea typeface="楷体_GB2312" pitchFamily="49" charset="-122"/>
                        </a:rPr>
                        <a:t>i=5,m=5</a:t>
                      </a:r>
                    </a:p>
                  </a:txBody>
                  <a:tcPr marT="45580" marB="4558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latin typeface="楷体_GB2312" pitchFamily="49" charset="-122"/>
                          <a:ea typeface="楷体_GB2312" pitchFamily="49" charset="-122"/>
                        </a:rPr>
                        <a:t>05</a:t>
                      </a: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latin typeface="楷体_GB2312" pitchFamily="49" charset="-122"/>
                          <a:ea typeface="楷体_GB2312" pitchFamily="49" charset="-122"/>
                        </a:rPr>
                        <a:t>13</a:t>
                      </a: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latin typeface="楷体_GB2312" pitchFamily="49" charset="-122"/>
                          <a:ea typeface="楷体_GB2312" pitchFamily="49" charset="-122"/>
                        </a:rPr>
                        <a:t>17</a:t>
                      </a: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latin typeface="楷体_GB2312" pitchFamily="49" charset="-122"/>
                          <a:ea typeface="楷体_GB2312" pitchFamily="49" charset="-122"/>
                        </a:rPr>
                        <a:t>55</a:t>
                      </a: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latin typeface="楷体_GB2312" pitchFamily="49" charset="-122"/>
                          <a:ea typeface="楷体_GB2312" pitchFamily="49" charset="-122"/>
                        </a:rPr>
                        <a:t>055</a:t>
                      </a: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sng" strike="noStrike" cap="none" normalizeH="0" baseline="0">
                          <a:ln>
                            <a:noFill/>
                          </a:ln>
                          <a:solidFill>
                            <a:srgbClr val="FF0000"/>
                          </a:solidFill>
                          <a:effectLst/>
                          <a:latin typeface="楷体_GB2312" pitchFamily="49" charset="-122"/>
                          <a:ea typeface="楷体_GB2312" pitchFamily="49" charset="-122"/>
                        </a:rPr>
                        <a:t>94</a:t>
                      </a: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latin typeface="楷体_GB2312" pitchFamily="49" charset="-122"/>
                          <a:ea typeface="楷体_GB2312" pitchFamily="49" charset="-122"/>
                        </a:rPr>
                        <a:t>60</a:t>
                      </a: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latin typeface="楷体_GB2312" pitchFamily="49" charset="-122"/>
                          <a:ea typeface="楷体_GB2312" pitchFamily="49" charset="-122"/>
                        </a:rPr>
                        <a:t>70</a:t>
                      </a:r>
                    </a:p>
                  </a:txBody>
                  <a:tcPr marT="45580" marB="4558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234708" name="Group 212">
            <a:extLst>
              <a:ext uri="{FF2B5EF4-FFF2-40B4-BE49-F238E27FC236}">
                <a16:creationId xmlns:a16="http://schemas.microsoft.com/office/drawing/2014/main" id="{1B55095D-5043-476A-829F-17D5DEACA819}"/>
              </a:ext>
            </a:extLst>
          </p:cNvPr>
          <p:cNvGraphicFramePr>
            <a:graphicFrameLocks noGrp="1"/>
          </p:cNvGraphicFramePr>
          <p:nvPr/>
        </p:nvGraphicFramePr>
        <p:xfrm>
          <a:off x="612775" y="5227638"/>
          <a:ext cx="8135938" cy="517880"/>
        </p:xfrm>
        <a:graphic>
          <a:graphicData uri="http://schemas.openxmlformats.org/drawingml/2006/table">
            <a:tbl>
              <a:tblPr/>
              <a:tblGrid>
                <a:gridCol w="1579563">
                  <a:extLst>
                    <a:ext uri="{9D8B030D-6E8A-4147-A177-3AD203B41FA5}">
                      <a16:colId xmlns:a16="http://schemas.microsoft.com/office/drawing/2014/main" val="20000"/>
                    </a:ext>
                  </a:extLst>
                </a:gridCol>
                <a:gridCol w="847725">
                  <a:extLst>
                    <a:ext uri="{9D8B030D-6E8A-4147-A177-3AD203B41FA5}">
                      <a16:colId xmlns:a16="http://schemas.microsoft.com/office/drawing/2014/main" val="20001"/>
                    </a:ext>
                  </a:extLst>
                </a:gridCol>
                <a:gridCol w="854075">
                  <a:extLst>
                    <a:ext uri="{9D8B030D-6E8A-4147-A177-3AD203B41FA5}">
                      <a16:colId xmlns:a16="http://schemas.microsoft.com/office/drawing/2014/main" val="20002"/>
                    </a:ext>
                  </a:extLst>
                </a:gridCol>
                <a:gridCol w="857250">
                  <a:extLst>
                    <a:ext uri="{9D8B030D-6E8A-4147-A177-3AD203B41FA5}">
                      <a16:colId xmlns:a16="http://schemas.microsoft.com/office/drawing/2014/main" val="20003"/>
                    </a:ext>
                  </a:extLst>
                </a:gridCol>
                <a:gridCol w="858837">
                  <a:extLst>
                    <a:ext uri="{9D8B030D-6E8A-4147-A177-3AD203B41FA5}">
                      <a16:colId xmlns:a16="http://schemas.microsoft.com/office/drawing/2014/main" val="20004"/>
                    </a:ext>
                  </a:extLst>
                </a:gridCol>
                <a:gridCol w="782638">
                  <a:extLst>
                    <a:ext uri="{9D8B030D-6E8A-4147-A177-3AD203B41FA5}">
                      <a16:colId xmlns:a16="http://schemas.microsoft.com/office/drawing/2014/main" val="20005"/>
                    </a:ext>
                  </a:extLst>
                </a:gridCol>
                <a:gridCol w="785812">
                  <a:extLst>
                    <a:ext uri="{9D8B030D-6E8A-4147-A177-3AD203B41FA5}">
                      <a16:colId xmlns:a16="http://schemas.microsoft.com/office/drawing/2014/main" val="20006"/>
                    </a:ext>
                  </a:extLst>
                </a:gridCol>
                <a:gridCol w="784225">
                  <a:extLst>
                    <a:ext uri="{9D8B030D-6E8A-4147-A177-3AD203B41FA5}">
                      <a16:colId xmlns:a16="http://schemas.microsoft.com/office/drawing/2014/main" val="20007"/>
                    </a:ext>
                  </a:extLst>
                </a:gridCol>
                <a:gridCol w="785813">
                  <a:extLst>
                    <a:ext uri="{9D8B030D-6E8A-4147-A177-3AD203B41FA5}">
                      <a16:colId xmlns:a16="http://schemas.microsoft.com/office/drawing/2014/main" val="20008"/>
                    </a:ext>
                  </a:extLst>
                </a:gridCol>
              </a:tblGrid>
              <a:tr h="517525">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latin typeface="楷体_GB2312" pitchFamily="49" charset="-122"/>
                          <a:ea typeface="楷体_GB2312" pitchFamily="49" charset="-122"/>
                        </a:rPr>
                        <a:t>i=6,m=7</a:t>
                      </a:r>
                    </a:p>
                  </a:txBody>
                  <a:tcPr marT="45580" marB="4558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latin typeface="楷体_GB2312" pitchFamily="49" charset="-122"/>
                          <a:ea typeface="楷体_GB2312" pitchFamily="49" charset="-122"/>
                        </a:rPr>
                        <a:t>05</a:t>
                      </a: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latin typeface="楷体_GB2312" pitchFamily="49" charset="-122"/>
                          <a:ea typeface="楷体_GB2312" pitchFamily="49" charset="-122"/>
                        </a:rPr>
                        <a:t>13</a:t>
                      </a: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latin typeface="楷体_GB2312" pitchFamily="49" charset="-122"/>
                          <a:ea typeface="楷体_GB2312" pitchFamily="49" charset="-122"/>
                        </a:rPr>
                        <a:t>17</a:t>
                      </a: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latin typeface="楷体_GB2312" pitchFamily="49" charset="-122"/>
                          <a:ea typeface="楷体_GB2312" pitchFamily="49" charset="-122"/>
                        </a:rPr>
                        <a:t>55</a:t>
                      </a: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latin typeface="楷体_GB2312" pitchFamily="49" charset="-122"/>
                          <a:ea typeface="楷体_GB2312" pitchFamily="49" charset="-122"/>
                        </a:rPr>
                        <a:t>055</a:t>
                      </a: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latin typeface="楷体_GB2312" pitchFamily="49" charset="-122"/>
                          <a:ea typeface="楷体_GB2312" pitchFamily="49" charset="-122"/>
                        </a:rPr>
                        <a:t>60</a:t>
                      </a: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sng" strike="noStrike" cap="none" normalizeH="0" baseline="0">
                          <a:ln>
                            <a:noFill/>
                          </a:ln>
                          <a:solidFill>
                            <a:srgbClr val="FF0000"/>
                          </a:solidFill>
                          <a:effectLst/>
                          <a:latin typeface="楷体_GB2312" pitchFamily="49" charset="-122"/>
                          <a:ea typeface="楷体_GB2312" pitchFamily="49" charset="-122"/>
                        </a:rPr>
                        <a:t>94</a:t>
                      </a: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latin typeface="楷体_GB2312" pitchFamily="49" charset="-122"/>
                          <a:ea typeface="楷体_GB2312" pitchFamily="49" charset="-122"/>
                        </a:rPr>
                        <a:t>70</a:t>
                      </a:r>
                    </a:p>
                  </a:txBody>
                  <a:tcPr marT="45580" marB="4558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234677" name="Group 181">
            <a:extLst>
              <a:ext uri="{FF2B5EF4-FFF2-40B4-BE49-F238E27FC236}">
                <a16:creationId xmlns:a16="http://schemas.microsoft.com/office/drawing/2014/main" id="{E70FE651-970E-4C70-A1A4-3ECCF6DE80DA}"/>
              </a:ext>
            </a:extLst>
          </p:cNvPr>
          <p:cNvGraphicFramePr>
            <a:graphicFrameLocks noGrp="1"/>
          </p:cNvGraphicFramePr>
          <p:nvPr/>
        </p:nvGraphicFramePr>
        <p:xfrm>
          <a:off x="619125" y="5732463"/>
          <a:ext cx="8129588" cy="517880"/>
        </p:xfrm>
        <a:graphic>
          <a:graphicData uri="http://schemas.openxmlformats.org/drawingml/2006/table">
            <a:tbl>
              <a:tblPr/>
              <a:tblGrid>
                <a:gridCol w="1577975">
                  <a:extLst>
                    <a:ext uri="{9D8B030D-6E8A-4147-A177-3AD203B41FA5}">
                      <a16:colId xmlns:a16="http://schemas.microsoft.com/office/drawing/2014/main" val="20000"/>
                    </a:ext>
                  </a:extLst>
                </a:gridCol>
                <a:gridCol w="847725">
                  <a:extLst>
                    <a:ext uri="{9D8B030D-6E8A-4147-A177-3AD203B41FA5}">
                      <a16:colId xmlns:a16="http://schemas.microsoft.com/office/drawing/2014/main" val="20001"/>
                    </a:ext>
                  </a:extLst>
                </a:gridCol>
                <a:gridCol w="852488">
                  <a:extLst>
                    <a:ext uri="{9D8B030D-6E8A-4147-A177-3AD203B41FA5}">
                      <a16:colId xmlns:a16="http://schemas.microsoft.com/office/drawing/2014/main" val="20002"/>
                    </a:ext>
                  </a:extLst>
                </a:gridCol>
                <a:gridCol w="857250">
                  <a:extLst>
                    <a:ext uri="{9D8B030D-6E8A-4147-A177-3AD203B41FA5}">
                      <a16:colId xmlns:a16="http://schemas.microsoft.com/office/drawing/2014/main" val="20003"/>
                    </a:ext>
                  </a:extLst>
                </a:gridCol>
                <a:gridCol w="857250">
                  <a:extLst>
                    <a:ext uri="{9D8B030D-6E8A-4147-A177-3AD203B41FA5}">
                      <a16:colId xmlns:a16="http://schemas.microsoft.com/office/drawing/2014/main" val="20004"/>
                    </a:ext>
                  </a:extLst>
                </a:gridCol>
                <a:gridCol w="782637">
                  <a:extLst>
                    <a:ext uri="{9D8B030D-6E8A-4147-A177-3AD203B41FA5}">
                      <a16:colId xmlns:a16="http://schemas.microsoft.com/office/drawing/2014/main" val="20005"/>
                    </a:ext>
                  </a:extLst>
                </a:gridCol>
                <a:gridCol w="785813">
                  <a:extLst>
                    <a:ext uri="{9D8B030D-6E8A-4147-A177-3AD203B41FA5}">
                      <a16:colId xmlns:a16="http://schemas.microsoft.com/office/drawing/2014/main" val="20006"/>
                    </a:ext>
                  </a:extLst>
                </a:gridCol>
                <a:gridCol w="782637">
                  <a:extLst>
                    <a:ext uri="{9D8B030D-6E8A-4147-A177-3AD203B41FA5}">
                      <a16:colId xmlns:a16="http://schemas.microsoft.com/office/drawing/2014/main" val="20007"/>
                    </a:ext>
                  </a:extLst>
                </a:gridCol>
                <a:gridCol w="785813">
                  <a:extLst>
                    <a:ext uri="{9D8B030D-6E8A-4147-A177-3AD203B41FA5}">
                      <a16:colId xmlns:a16="http://schemas.microsoft.com/office/drawing/2014/main" val="20008"/>
                    </a:ext>
                  </a:extLst>
                </a:gridCol>
              </a:tblGrid>
              <a:tr h="517525">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latin typeface="楷体_GB2312" pitchFamily="49" charset="-122"/>
                          <a:ea typeface="楷体_GB2312" pitchFamily="49" charset="-122"/>
                        </a:rPr>
                        <a:t>i=7,m=8</a:t>
                      </a:r>
                    </a:p>
                  </a:txBody>
                  <a:tcPr marT="45580" marB="4558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latin typeface="楷体_GB2312" pitchFamily="49" charset="-122"/>
                          <a:ea typeface="楷体_GB2312" pitchFamily="49" charset="-122"/>
                        </a:rPr>
                        <a:t>05</a:t>
                      </a: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latin typeface="楷体_GB2312" pitchFamily="49" charset="-122"/>
                          <a:ea typeface="楷体_GB2312" pitchFamily="49" charset="-122"/>
                        </a:rPr>
                        <a:t>13</a:t>
                      </a: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latin typeface="楷体_GB2312" pitchFamily="49" charset="-122"/>
                          <a:ea typeface="楷体_GB2312" pitchFamily="49" charset="-122"/>
                        </a:rPr>
                        <a:t>17</a:t>
                      </a: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latin typeface="楷体_GB2312" pitchFamily="49" charset="-122"/>
                          <a:ea typeface="楷体_GB2312" pitchFamily="49" charset="-122"/>
                        </a:rPr>
                        <a:t>55</a:t>
                      </a: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latin typeface="楷体_GB2312" pitchFamily="49" charset="-122"/>
                          <a:ea typeface="楷体_GB2312" pitchFamily="49" charset="-122"/>
                        </a:rPr>
                        <a:t>055</a:t>
                      </a: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latin typeface="楷体_GB2312" pitchFamily="49" charset="-122"/>
                          <a:ea typeface="楷体_GB2312" pitchFamily="49" charset="-122"/>
                        </a:rPr>
                        <a:t>60</a:t>
                      </a: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latin typeface="楷体_GB2312" pitchFamily="49" charset="-122"/>
                          <a:ea typeface="楷体_GB2312" pitchFamily="49" charset="-122"/>
                        </a:rPr>
                        <a:t>70</a:t>
                      </a: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latin typeface="楷体_GB2312" pitchFamily="49" charset="-122"/>
                          <a:ea typeface="楷体_GB2312" pitchFamily="49" charset="-122"/>
                        </a:rPr>
                        <a:t>94</a:t>
                      </a:r>
                    </a:p>
                  </a:txBody>
                  <a:tcPr marT="45580" marB="4558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234710" name="AutoShape 214">
            <a:extLst>
              <a:ext uri="{FF2B5EF4-FFF2-40B4-BE49-F238E27FC236}">
                <a16:creationId xmlns:a16="http://schemas.microsoft.com/office/drawing/2014/main" id="{04A49FCF-A383-46B1-B755-CCD094F2B23A}"/>
              </a:ext>
            </a:extLst>
          </p:cNvPr>
          <p:cNvSpPr>
            <a:spLocks noChangeArrowheads="1"/>
          </p:cNvSpPr>
          <p:nvPr/>
        </p:nvSpPr>
        <p:spPr bwMode="auto">
          <a:xfrm>
            <a:off x="0" y="4841875"/>
            <a:ext cx="2447925" cy="2016125"/>
          </a:xfrm>
          <a:prstGeom prst="irregularSeal1">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zh-CN" altLang="en-US">
                <a:solidFill>
                  <a:srgbClr val="FF0000"/>
                </a:solidFill>
                <a:latin typeface="+mn-lt"/>
                <a:ea typeface="黑体" pitchFamily="49" charset="-122"/>
              </a:rPr>
              <a:t>不稳定</a:t>
            </a:r>
          </a:p>
        </p:txBody>
      </p:sp>
      <p:sp>
        <p:nvSpPr>
          <p:cNvPr id="234712" name="Oval 216">
            <a:extLst>
              <a:ext uri="{FF2B5EF4-FFF2-40B4-BE49-F238E27FC236}">
                <a16:creationId xmlns:a16="http://schemas.microsoft.com/office/drawing/2014/main" id="{EBD49724-C8FD-4A29-88B5-4B42D87830A3}"/>
              </a:ext>
            </a:extLst>
          </p:cNvPr>
          <p:cNvSpPr>
            <a:spLocks noChangeArrowheads="1"/>
          </p:cNvSpPr>
          <p:nvPr/>
        </p:nvSpPr>
        <p:spPr bwMode="auto">
          <a:xfrm>
            <a:off x="2268538" y="2060575"/>
            <a:ext cx="1511300" cy="504825"/>
          </a:xfrm>
          <a:prstGeom prst="ellipse">
            <a:avLst/>
          </a:prstGeom>
          <a:noFill/>
          <a:ln w="254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endParaRPr lang="zh-CN" altLang="en-US" sz="2400">
              <a:latin typeface="+mn-lt"/>
              <a:ea typeface="黑体" pitchFamily="49" charset="-122"/>
            </a:endParaRPr>
          </a:p>
        </p:txBody>
      </p:sp>
      <p:sp>
        <p:nvSpPr>
          <p:cNvPr id="234713" name="Oval 217">
            <a:extLst>
              <a:ext uri="{FF2B5EF4-FFF2-40B4-BE49-F238E27FC236}">
                <a16:creationId xmlns:a16="http://schemas.microsoft.com/office/drawing/2014/main" id="{428BA53B-5CFB-49B3-A5C1-BEF43F06D9AE}"/>
              </a:ext>
            </a:extLst>
          </p:cNvPr>
          <p:cNvSpPr>
            <a:spLocks noChangeArrowheads="1"/>
          </p:cNvSpPr>
          <p:nvPr/>
        </p:nvSpPr>
        <p:spPr bwMode="auto">
          <a:xfrm>
            <a:off x="4859338" y="5805488"/>
            <a:ext cx="1511300" cy="576262"/>
          </a:xfrm>
          <a:prstGeom prst="ellipse">
            <a:avLst/>
          </a:prstGeom>
          <a:noFill/>
          <a:ln w="254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endParaRPr lang="zh-CN" altLang="en-US" sz="2400">
              <a:latin typeface="+mn-lt"/>
              <a:ea typeface="黑体" pitchFamily="49" charset="-122"/>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3470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3454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3456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3458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34706"/>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234633"/>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234708"/>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234677"/>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34712"/>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34713"/>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347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4710" grpId="0" animBg="1"/>
      <p:bldP spid="234712" grpId="0" animBg="1"/>
      <p:bldP spid="234713"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2">
            <a:extLst>
              <a:ext uri="{FF2B5EF4-FFF2-40B4-BE49-F238E27FC236}">
                <a16:creationId xmlns:a16="http://schemas.microsoft.com/office/drawing/2014/main" id="{E25B5690-6517-43F1-9B0A-07C1418BF29A}"/>
              </a:ext>
            </a:extLst>
          </p:cNvPr>
          <p:cNvSpPr>
            <a:spLocks noChangeArrowheads="1"/>
          </p:cNvSpPr>
          <p:nvPr/>
        </p:nvSpPr>
        <p:spPr bwMode="auto">
          <a:xfrm>
            <a:off x="-685800" y="457200"/>
            <a:ext cx="9525000" cy="3297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lvl="2" eaLnBrk="1" hangingPunct="1">
              <a:spcBef>
                <a:spcPct val="50000"/>
              </a:spcBef>
              <a:buFontTx/>
              <a:buNone/>
            </a:pPr>
            <a:r>
              <a:rPr lang="zh-CN" altLang="en-US" sz="2800">
                <a:solidFill>
                  <a:schemeClr val="tx2"/>
                </a:solidFill>
                <a:latin typeface="+mn-lt"/>
                <a:ea typeface="黑体" pitchFamily="49" charset="-122"/>
              </a:rPr>
              <a:t>算法的复杂性分析：</a:t>
            </a:r>
          </a:p>
          <a:p>
            <a:pPr lvl="2" eaLnBrk="1" hangingPunct="1">
              <a:spcBef>
                <a:spcPct val="50000"/>
              </a:spcBef>
              <a:buFontTx/>
              <a:buNone/>
            </a:pPr>
            <a:r>
              <a:rPr lang="zh-CN" altLang="en-US" sz="2800">
                <a:solidFill>
                  <a:schemeClr val="tx2"/>
                </a:solidFill>
                <a:latin typeface="+mn-lt"/>
                <a:ea typeface="黑体" pitchFamily="49" charset="-122"/>
              </a:rPr>
              <a:t>当选则第一个最小值时需进行</a:t>
            </a:r>
            <a:r>
              <a:rPr lang="en-US" altLang="zh-CN" sz="2800">
                <a:solidFill>
                  <a:schemeClr val="tx2"/>
                </a:solidFill>
                <a:latin typeface="+mn-lt"/>
                <a:ea typeface="黑体" pitchFamily="49" charset="-122"/>
              </a:rPr>
              <a:t>n-1</a:t>
            </a:r>
            <a:r>
              <a:rPr lang="zh-CN" altLang="en-US" sz="2800">
                <a:solidFill>
                  <a:schemeClr val="tx2"/>
                </a:solidFill>
                <a:latin typeface="+mn-lt"/>
                <a:ea typeface="黑体" pitchFamily="49" charset="-122"/>
              </a:rPr>
              <a:t>次比较，选第二个最小值时需进行</a:t>
            </a:r>
            <a:r>
              <a:rPr lang="en-US" altLang="zh-CN" sz="2800">
                <a:solidFill>
                  <a:schemeClr val="tx2"/>
                </a:solidFill>
                <a:latin typeface="+mn-lt"/>
                <a:ea typeface="黑体" pitchFamily="49" charset="-122"/>
              </a:rPr>
              <a:t>n-2</a:t>
            </a:r>
            <a:r>
              <a:rPr lang="zh-CN" altLang="en-US" sz="2800">
                <a:solidFill>
                  <a:schemeClr val="tx2"/>
                </a:solidFill>
                <a:latin typeface="+mn-lt"/>
                <a:ea typeface="黑体" pitchFamily="49" charset="-122"/>
              </a:rPr>
              <a:t>次比较，</a:t>
            </a:r>
            <a:r>
              <a:rPr lang="en-US" altLang="zh-CN" sz="2800">
                <a:solidFill>
                  <a:schemeClr val="tx2"/>
                </a:solidFill>
                <a:latin typeface="+mn-lt"/>
                <a:ea typeface="黑体" pitchFamily="49" charset="-122"/>
              </a:rPr>
              <a:t>…</a:t>
            </a:r>
            <a:r>
              <a:rPr lang="zh-CN" altLang="en-US" sz="2800">
                <a:solidFill>
                  <a:schemeClr val="tx2"/>
                </a:solidFill>
                <a:latin typeface="+mn-lt"/>
                <a:ea typeface="黑体" pitchFamily="49" charset="-122"/>
              </a:rPr>
              <a:t>，选</a:t>
            </a:r>
            <a:r>
              <a:rPr lang="en-US" altLang="zh-CN" sz="2800">
                <a:solidFill>
                  <a:schemeClr val="tx2"/>
                </a:solidFill>
                <a:latin typeface="+mn-lt"/>
                <a:ea typeface="黑体" pitchFamily="49" charset="-122"/>
              </a:rPr>
              <a:t>n-1</a:t>
            </a:r>
            <a:r>
              <a:rPr lang="zh-CN" altLang="en-US" sz="2800">
                <a:solidFill>
                  <a:schemeClr val="tx2"/>
                </a:solidFill>
                <a:latin typeface="+mn-lt"/>
                <a:ea typeface="黑体" pitchFamily="49" charset="-122"/>
              </a:rPr>
              <a:t>个最小值时需进行</a:t>
            </a:r>
            <a:r>
              <a:rPr lang="en-US" altLang="zh-CN" sz="2800">
                <a:solidFill>
                  <a:schemeClr val="tx2"/>
                </a:solidFill>
                <a:latin typeface="+mn-lt"/>
                <a:ea typeface="黑体" pitchFamily="49" charset="-122"/>
              </a:rPr>
              <a:t>n-(n-1)</a:t>
            </a:r>
            <a:r>
              <a:rPr lang="zh-CN" altLang="en-US" sz="2800">
                <a:solidFill>
                  <a:schemeClr val="tx2"/>
                </a:solidFill>
                <a:latin typeface="+mn-lt"/>
                <a:ea typeface="黑体" pitchFamily="49" charset="-122"/>
              </a:rPr>
              <a:t>次比较，</a:t>
            </a:r>
          </a:p>
          <a:p>
            <a:pPr lvl="2" eaLnBrk="1" hangingPunct="1">
              <a:spcBef>
                <a:spcPct val="50000"/>
              </a:spcBef>
              <a:buFontTx/>
              <a:buNone/>
            </a:pPr>
            <a:r>
              <a:rPr lang="zh-CN" altLang="en-US" sz="2800">
                <a:solidFill>
                  <a:schemeClr val="tx2"/>
                </a:solidFill>
                <a:latin typeface="+mn-lt"/>
                <a:ea typeface="黑体" pitchFamily="49" charset="-122"/>
              </a:rPr>
              <a:t>所以总的比较次数为</a:t>
            </a:r>
            <a:r>
              <a:rPr lang="en-US" altLang="zh-CN" sz="2800">
                <a:solidFill>
                  <a:schemeClr val="tx2"/>
                </a:solidFill>
                <a:latin typeface="+mn-lt"/>
                <a:ea typeface="黑体" pitchFamily="49" charset="-122"/>
                <a:sym typeface="Wingdings" panose="05000000000000000000" pitchFamily="2" charset="2"/>
              </a:rPr>
              <a:t>(n-1)+(n-2)+…+2+1=n(n-1)/2</a:t>
            </a:r>
          </a:p>
          <a:p>
            <a:pPr lvl="2" eaLnBrk="1" hangingPunct="1">
              <a:spcBef>
                <a:spcPct val="50000"/>
              </a:spcBef>
              <a:buFontTx/>
              <a:buNone/>
            </a:pPr>
            <a:r>
              <a:rPr lang="zh-CN" altLang="en-US" sz="2800">
                <a:solidFill>
                  <a:schemeClr val="tx2"/>
                </a:solidFill>
                <a:latin typeface="+mn-lt"/>
                <a:ea typeface="黑体" pitchFamily="49" charset="-122"/>
                <a:sym typeface="Wingdings" panose="05000000000000000000" pitchFamily="2" charset="2"/>
              </a:rPr>
              <a:t>故排序</a:t>
            </a:r>
            <a:r>
              <a:rPr lang="en-US" altLang="zh-CN" sz="2800">
                <a:solidFill>
                  <a:schemeClr val="tx2"/>
                </a:solidFill>
                <a:latin typeface="+mn-lt"/>
                <a:ea typeface="黑体" pitchFamily="49" charset="-122"/>
                <a:sym typeface="Wingdings" panose="05000000000000000000" pitchFamily="2" charset="2"/>
              </a:rPr>
              <a:t>n</a:t>
            </a:r>
            <a:r>
              <a:rPr lang="zh-CN" altLang="en-US" sz="2800">
                <a:solidFill>
                  <a:schemeClr val="tx2"/>
                </a:solidFill>
                <a:latin typeface="+mn-lt"/>
                <a:ea typeface="黑体" pitchFamily="49" charset="-122"/>
                <a:sym typeface="Wingdings" panose="05000000000000000000" pitchFamily="2" charset="2"/>
              </a:rPr>
              <a:t>个记录需要时间为</a:t>
            </a:r>
            <a:r>
              <a:rPr lang="en-US" altLang="zh-CN" sz="2800">
                <a:solidFill>
                  <a:schemeClr val="tx2"/>
                </a:solidFill>
                <a:latin typeface="+mn-lt"/>
                <a:ea typeface="黑体" pitchFamily="49" charset="-122"/>
                <a:sym typeface="Wingdings" panose="05000000000000000000" pitchFamily="2" charset="2"/>
              </a:rPr>
              <a:t>O(n</a:t>
            </a:r>
            <a:r>
              <a:rPr lang="en-US" altLang="zh-CN" sz="2800" baseline="30000">
                <a:solidFill>
                  <a:schemeClr val="tx2"/>
                </a:solidFill>
                <a:latin typeface="+mn-lt"/>
                <a:ea typeface="黑体" pitchFamily="49" charset="-122"/>
                <a:sym typeface="Wingdings" panose="05000000000000000000" pitchFamily="2" charset="2"/>
              </a:rPr>
              <a:t>2</a:t>
            </a:r>
            <a:r>
              <a:rPr lang="en-US" altLang="zh-CN" sz="2800">
                <a:solidFill>
                  <a:schemeClr val="tx2"/>
                </a:solidFill>
                <a:latin typeface="+mn-lt"/>
                <a:ea typeface="黑体" pitchFamily="49" charset="-122"/>
                <a:sym typeface="Wingdings" panose="05000000000000000000" pitchFamily="2" charset="2"/>
              </a:rPr>
              <a:t>)</a:t>
            </a:r>
            <a:r>
              <a:rPr lang="zh-CN" altLang="en-US" sz="2800">
                <a:solidFill>
                  <a:schemeClr val="tx2"/>
                </a:solidFill>
                <a:latin typeface="+mn-lt"/>
                <a:ea typeface="黑体" pitchFamily="49" charset="-122"/>
                <a:sym typeface="Wingdings" panose="05000000000000000000" pitchFamily="2" charset="2"/>
              </a:rPr>
              <a:t>。</a:t>
            </a:r>
            <a:endParaRPr lang="zh-CN" altLang="en-US" sz="2800">
              <a:solidFill>
                <a:schemeClr val="tx2"/>
              </a:solidFill>
              <a:latin typeface="+mn-lt"/>
              <a:ea typeface="黑体" pitchFamily="49" charset="-122"/>
            </a:endParaRPr>
          </a:p>
        </p:txBody>
      </p:sp>
      <p:sp>
        <p:nvSpPr>
          <p:cNvPr id="17439" name="Text Box 31">
            <a:extLst>
              <a:ext uri="{FF2B5EF4-FFF2-40B4-BE49-F238E27FC236}">
                <a16:creationId xmlns:a16="http://schemas.microsoft.com/office/drawing/2014/main" id="{5484009D-632E-47EE-93FF-B20D035C3123}"/>
              </a:ext>
            </a:extLst>
          </p:cNvPr>
          <p:cNvSpPr txBox="1">
            <a:spLocks noChangeArrowheads="1"/>
          </p:cNvSpPr>
          <p:nvPr/>
        </p:nvSpPr>
        <p:spPr bwMode="auto">
          <a:xfrm>
            <a:off x="244475" y="4005263"/>
            <a:ext cx="8899525"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zh-CN" altLang="en-US" sz="2800">
                <a:latin typeface="+mn-lt"/>
                <a:ea typeface="黑体" pitchFamily="49" charset="-122"/>
              </a:rPr>
              <a:t>由于执行一次交换，需三次移动记录，最多交换</a:t>
            </a:r>
            <a:r>
              <a:rPr lang="en-US" altLang="zh-CN" sz="2800">
                <a:latin typeface="+mn-lt"/>
                <a:ea typeface="黑体" pitchFamily="49" charset="-122"/>
              </a:rPr>
              <a:t>n-1</a:t>
            </a:r>
            <a:r>
              <a:rPr lang="zh-CN" altLang="en-US" sz="2800">
                <a:latin typeface="+mn-lt"/>
                <a:ea typeface="黑体" pitchFamily="49" charset="-122"/>
              </a:rPr>
              <a:t>次，故最多移动次数为</a:t>
            </a:r>
            <a:r>
              <a:rPr lang="en-US" altLang="zh-CN" sz="2800">
                <a:latin typeface="+mn-lt"/>
                <a:ea typeface="黑体" pitchFamily="49" charset="-122"/>
              </a:rPr>
              <a:t>3(n-1)</a:t>
            </a: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74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39"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21" name="Rectangle 89">
            <a:extLst>
              <a:ext uri="{FF2B5EF4-FFF2-40B4-BE49-F238E27FC236}">
                <a16:creationId xmlns:a16="http://schemas.microsoft.com/office/drawing/2014/main" id="{B89585A0-9883-462C-87A6-16BDE68AD676}"/>
              </a:ext>
            </a:extLst>
          </p:cNvPr>
          <p:cNvSpPr>
            <a:spLocks noChangeArrowheads="1"/>
          </p:cNvSpPr>
          <p:nvPr/>
        </p:nvSpPr>
        <p:spPr bwMode="auto">
          <a:xfrm>
            <a:off x="250825" y="836613"/>
            <a:ext cx="1512888" cy="504825"/>
          </a:xfrm>
          <a:prstGeom prst="rect">
            <a:avLst/>
          </a:prstGeom>
          <a:gradFill rotWithShape="1">
            <a:gsLst>
              <a:gs pos="0">
                <a:schemeClr val="tx1"/>
              </a:gs>
              <a:gs pos="50000">
                <a:srgbClr val="00FF00"/>
              </a:gs>
              <a:gs pos="100000">
                <a:schemeClr val="tx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p>
        </p:txBody>
      </p:sp>
      <p:sp>
        <p:nvSpPr>
          <p:cNvPr id="29699" name="Text Box 9">
            <a:extLst>
              <a:ext uri="{FF2B5EF4-FFF2-40B4-BE49-F238E27FC236}">
                <a16:creationId xmlns:a16="http://schemas.microsoft.com/office/drawing/2014/main" id="{1374956B-1EB6-4875-BEFB-B438E86DDA28}"/>
              </a:ext>
            </a:extLst>
          </p:cNvPr>
          <p:cNvSpPr txBox="1">
            <a:spLocks noChangeArrowheads="1"/>
          </p:cNvSpPr>
          <p:nvPr/>
        </p:nvSpPr>
        <p:spPr bwMode="auto">
          <a:xfrm>
            <a:off x="4749800" y="0"/>
            <a:ext cx="42576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000" i="1"/>
              <a:t>North China Electric Power University</a:t>
            </a:r>
          </a:p>
        </p:txBody>
      </p:sp>
      <p:sp>
        <p:nvSpPr>
          <p:cNvPr id="29701" name="Rectangle 41">
            <a:extLst>
              <a:ext uri="{FF2B5EF4-FFF2-40B4-BE49-F238E27FC236}">
                <a16:creationId xmlns:a16="http://schemas.microsoft.com/office/drawing/2014/main" id="{76DAB7E0-D35F-4509-8A1D-9F896CFB3EDC}"/>
              </a:ext>
            </a:extLst>
          </p:cNvPr>
          <p:cNvSpPr>
            <a:spLocks noChangeArrowheads="1"/>
          </p:cNvSpPr>
          <p:nvPr/>
        </p:nvSpPr>
        <p:spPr bwMode="auto">
          <a:xfrm>
            <a:off x="395288" y="836613"/>
            <a:ext cx="8748712" cy="884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800">
                <a:solidFill>
                  <a:srgbClr val="FF0000"/>
                </a:solidFill>
                <a:ea typeface="楷体_GB2312" panose="02010609030101010101" pitchFamily="49" charset="-122"/>
              </a:rPr>
              <a:t>1.</a:t>
            </a:r>
            <a:r>
              <a:rPr lang="zh-CN" altLang="en-US" sz="2800">
                <a:solidFill>
                  <a:srgbClr val="FF0000"/>
                </a:solidFill>
                <a:ea typeface="楷体_GB2312" panose="02010609030101010101" pitchFamily="49" charset="-122"/>
              </a:rPr>
              <a:t>定义：</a:t>
            </a:r>
            <a:r>
              <a:rPr lang="zh-CN" altLang="en-US" sz="2400">
                <a:ea typeface="楷体_GB2312" panose="02010609030101010101" pitchFamily="49" charset="-122"/>
              </a:rPr>
              <a:t>堆是由</a:t>
            </a:r>
            <a:r>
              <a:rPr lang="en-US" altLang="zh-CN" sz="2400">
                <a:ea typeface="楷体_GB2312" panose="02010609030101010101" pitchFamily="49" charset="-122"/>
              </a:rPr>
              <a:t>n</a:t>
            </a:r>
            <a:r>
              <a:rPr lang="zh-CN" altLang="en-US" sz="2400">
                <a:ea typeface="楷体_GB2312" panose="02010609030101010101" pitchFamily="49" charset="-122"/>
              </a:rPr>
              <a:t>个记录的线性序列</a:t>
            </a:r>
            <a:r>
              <a:rPr lang="en-US" altLang="zh-CN" sz="2400">
                <a:ea typeface="楷体_GB2312" panose="02010609030101010101" pitchFamily="49" charset="-122"/>
              </a:rPr>
              <a:t>{R</a:t>
            </a:r>
            <a:r>
              <a:rPr lang="en-US" altLang="zh-CN" sz="2400" baseline="-25000">
                <a:ea typeface="楷体_GB2312" panose="02010609030101010101" pitchFamily="49" charset="-122"/>
              </a:rPr>
              <a:t>1</a:t>
            </a:r>
            <a:r>
              <a:rPr lang="en-US" altLang="zh-CN" sz="2400">
                <a:ea typeface="楷体_GB2312" panose="02010609030101010101" pitchFamily="49" charset="-122"/>
              </a:rPr>
              <a:t>, R</a:t>
            </a:r>
            <a:r>
              <a:rPr lang="en-US" altLang="zh-CN" sz="2400" baseline="-25000">
                <a:ea typeface="楷体_GB2312" panose="02010609030101010101" pitchFamily="49" charset="-122"/>
              </a:rPr>
              <a:t>2</a:t>
            </a:r>
            <a:r>
              <a:rPr lang="en-US" altLang="zh-CN" sz="2400">
                <a:ea typeface="楷体_GB2312" panose="02010609030101010101" pitchFamily="49" charset="-122"/>
              </a:rPr>
              <a:t>, …</a:t>
            </a:r>
            <a:r>
              <a:rPr lang="zh-CN" altLang="en-US" sz="2400">
                <a:ea typeface="楷体_GB2312" panose="02010609030101010101" pitchFamily="49" charset="-122"/>
              </a:rPr>
              <a:t>，</a:t>
            </a:r>
            <a:r>
              <a:rPr lang="en-US" altLang="zh-CN" sz="2400">
                <a:ea typeface="楷体_GB2312" panose="02010609030101010101" pitchFamily="49" charset="-122"/>
              </a:rPr>
              <a:t>R</a:t>
            </a:r>
            <a:r>
              <a:rPr lang="en-US" altLang="zh-CN" sz="2400" baseline="-25000">
                <a:ea typeface="楷体_GB2312" panose="02010609030101010101" pitchFamily="49" charset="-122"/>
              </a:rPr>
              <a:t>n</a:t>
            </a:r>
            <a:r>
              <a:rPr lang="en-US" altLang="zh-CN" sz="2400">
                <a:ea typeface="楷体_GB2312" panose="02010609030101010101" pitchFamily="49" charset="-122"/>
              </a:rPr>
              <a:t>}; </a:t>
            </a:r>
            <a:r>
              <a:rPr lang="zh-CN" altLang="en-US" sz="2400">
                <a:ea typeface="楷体_GB2312" panose="02010609030101010101" pitchFamily="49" charset="-122"/>
              </a:rPr>
              <a:t>其关键字序列</a:t>
            </a:r>
            <a:r>
              <a:rPr lang="en-US" altLang="zh-CN" sz="2400">
                <a:ea typeface="楷体_GB2312" panose="02010609030101010101" pitchFamily="49" charset="-122"/>
              </a:rPr>
              <a:t>{k</a:t>
            </a:r>
            <a:r>
              <a:rPr lang="en-US" altLang="zh-CN" sz="2400" baseline="-25000">
                <a:ea typeface="楷体_GB2312" panose="02010609030101010101" pitchFamily="49" charset="-122"/>
              </a:rPr>
              <a:t>1</a:t>
            </a:r>
            <a:r>
              <a:rPr lang="en-US" altLang="zh-CN" sz="2400">
                <a:ea typeface="楷体_GB2312" panose="02010609030101010101" pitchFamily="49" charset="-122"/>
              </a:rPr>
              <a:t>,k</a:t>
            </a:r>
            <a:r>
              <a:rPr lang="en-US" altLang="zh-CN" sz="2400" baseline="-25000">
                <a:ea typeface="楷体_GB2312" panose="02010609030101010101" pitchFamily="49" charset="-122"/>
              </a:rPr>
              <a:t>2</a:t>
            </a:r>
            <a:r>
              <a:rPr lang="en-US" altLang="zh-CN" sz="2400">
                <a:ea typeface="楷体_GB2312" panose="02010609030101010101" pitchFamily="49" charset="-122"/>
              </a:rPr>
              <a:t>, …</a:t>
            </a:r>
            <a:r>
              <a:rPr lang="zh-CN" altLang="en-US" sz="2400">
                <a:ea typeface="楷体_GB2312" panose="02010609030101010101" pitchFamily="49" charset="-122"/>
              </a:rPr>
              <a:t>，</a:t>
            </a:r>
            <a:r>
              <a:rPr lang="en-US" altLang="zh-CN" sz="2400">
                <a:ea typeface="楷体_GB2312" panose="02010609030101010101" pitchFamily="49" charset="-122"/>
              </a:rPr>
              <a:t>k</a:t>
            </a:r>
            <a:r>
              <a:rPr lang="en-US" altLang="zh-CN" sz="2400" baseline="-25000">
                <a:ea typeface="楷体_GB2312" panose="02010609030101010101" pitchFamily="49" charset="-122"/>
              </a:rPr>
              <a:t>n</a:t>
            </a:r>
            <a:r>
              <a:rPr lang="en-US" altLang="zh-CN" sz="2400">
                <a:ea typeface="楷体_GB2312" panose="02010609030101010101" pitchFamily="49" charset="-122"/>
              </a:rPr>
              <a:t>},</a:t>
            </a:r>
            <a:r>
              <a:rPr lang="zh-CN" altLang="en-US" sz="2400">
                <a:ea typeface="楷体_GB2312" panose="02010609030101010101" pitchFamily="49" charset="-122"/>
              </a:rPr>
              <a:t>满足下列特性时，称之为堆。</a:t>
            </a:r>
          </a:p>
        </p:txBody>
      </p:sp>
      <p:sp>
        <p:nvSpPr>
          <p:cNvPr id="18475" name="Text Box 43">
            <a:extLst>
              <a:ext uri="{FF2B5EF4-FFF2-40B4-BE49-F238E27FC236}">
                <a16:creationId xmlns:a16="http://schemas.microsoft.com/office/drawing/2014/main" id="{EFCE91A2-D0BF-47EB-AA1A-A71A07F25C9B}"/>
              </a:ext>
            </a:extLst>
          </p:cNvPr>
          <p:cNvSpPr txBox="1">
            <a:spLocks noChangeArrowheads="1"/>
          </p:cNvSpPr>
          <p:nvPr/>
        </p:nvSpPr>
        <p:spPr bwMode="auto">
          <a:xfrm>
            <a:off x="2955925" y="1892300"/>
            <a:ext cx="4905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zh-CN" altLang="en-US" sz="2400">
                <a:ea typeface="楷体_GB2312" panose="02010609030101010101" pitchFamily="49" charset="-122"/>
              </a:rPr>
              <a:t>或</a:t>
            </a:r>
          </a:p>
        </p:txBody>
      </p:sp>
      <p:sp>
        <p:nvSpPr>
          <p:cNvPr id="18481" name="Rectangle 49">
            <a:extLst>
              <a:ext uri="{FF2B5EF4-FFF2-40B4-BE49-F238E27FC236}">
                <a16:creationId xmlns:a16="http://schemas.microsoft.com/office/drawing/2014/main" id="{46D540DF-357B-46F9-A073-DA99CA426096}"/>
              </a:ext>
            </a:extLst>
          </p:cNvPr>
          <p:cNvSpPr>
            <a:spLocks noChangeArrowheads="1"/>
          </p:cNvSpPr>
          <p:nvPr/>
        </p:nvSpPr>
        <p:spPr bwMode="auto">
          <a:xfrm>
            <a:off x="190500" y="2698750"/>
            <a:ext cx="8774113" cy="1552575"/>
          </a:xfrm>
          <a:prstGeom prst="rect">
            <a:avLst/>
          </a:prstGeom>
          <a:gradFill rotWithShape="1">
            <a:gsLst>
              <a:gs pos="0">
                <a:srgbClr val="99FF99"/>
              </a:gs>
              <a:gs pos="50000">
                <a:schemeClr val="bg1"/>
              </a:gs>
              <a:gs pos="100000">
                <a:srgbClr val="99FF99"/>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lang="en-US" altLang="zh-CN">
                <a:ea typeface="楷体_GB2312" pitchFamily="49" charset="-122"/>
              </a:rPr>
              <a:t>        </a:t>
            </a:r>
            <a:r>
              <a:rPr lang="zh-CN" altLang="en-US">
                <a:ea typeface="楷体_GB2312" pitchFamily="49" charset="-122"/>
              </a:rPr>
              <a:t>若将此数列看成是一棵完全二叉树的顺序存储表示，则堆或是空树或是满足下列特性的完全二叉树：其左、右子树分别是堆，并且当左、右子树不空时，根结点的值小于</a:t>
            </a:r>
            <a:r>
              <a:rPr lang="en-US" altLang="zh-CN">
                <a:ea typeface="楷体_GB2312" pitchFamily="49" charset="-122"/>
              </a:rPr>
              <a:t>(</a:t>
            </a:r>
            <a:r>
              <a:rPr lang="zh-CN" altLang="en-US">
                <a:ea typeface="楷体_GB2312" pitchFamily="49" charset="-122"/>
              </a:rPr>
              <a:t>或大于</a:t>
            </a:r>
            <a:r>
              <a:rPr lang="en-US" altLang="zh-CN">
                <a:ea typeface="楷体_GB2312" pitchFamily="49" charset="-122"/>
              </a:rPr>
              <a:t>)</a:t>
            </a:r>
            <a:r>
              <a:rPr lang="zh-CN" altLang="en-US">
                <a:ea typeface="楷体_GB2312" pitchFamily="49" charset="-122"/>
              </a:rPr>
              <a:t>左、右子树根结点的值。</a:t>
            </a:r>
          </a:p>
        </p:txBody>
      </p:sp>
      <p:sp>
        <p:nvSpPr>
          <p:cNvPr id="18489" name="Text Box 57">
            <a:extLst>
              <a:ext uri="{FF2B5EF4-FFF2-40B4-BE49-F238E27FC236}">
                <a16:creationId xmlns:a16="http://schemas.microsoft.com/office/drawing/2014/main" id="{522D8A45-1FA8-4FFA-A5DE-09DAC2AD42B4}"/>
              </a:ext>
            </a:extLst>
          </p:cNvPr>
          <p:cNvSpPr txBox="1">
            <a:spLocks noChangeArrowheads="1"/>
          </p:cNvSpPr>
          <p:nvPr/>
        </p:nvSpPr>
        <p:spPr bwMode="auto">
          <a:xfrm>
            <a:off x="166688" y="4191000"/>
            <a:ext cx="63119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zh-CN" altLang="en-US" sz="2400">
                <a:latin typeface="楷体_GB2312" panose="02010609030101010101" pitchFamily="49" charset="-122"/>
                <a:ea typeface="楷体_GB2312" panose="02010609030101010101" pitchFamily="49" charset="-122"/>
              </a:rPr>
              <a:t>下列两个序列为堆，对应的完全二叉树如下图</a:t>
            </a:r>
          </a:p>
          <a:p>
            <a:pPr eaLnBrk="1" hangingPunct="1">
              <a:spcBef>
                <a:spcPct val="0"/>
              </a:spcBef>
            </a:pPr>
            <a:r>
              <a:rPr lang="en-US" altLang="zh-CN" sz="2400">
                <a:ea typeface="楷体_GB2312" panose="02010609030101010101" pitchFamily="49" charset="-122"/>
              </a:rPr>
              <a:t>{96</a:t>
            </a:r>
            <a:r>
              <a:rPr lang="zh-CN" altLang="en-US" sz="2400">
                <a:ea typeface="楷体_GB2312" panose="02010609030101010101" pitchFamily="49" charset="-122"/>
              </a:rPr>
              <a:t>，</a:t>
            </a:r>
            <a:r>
              <a:rPr lang="en-US" altLang="zh-CN" sz="2400">
                <a:ea typeface="楷体_GB2312" panose="02010609030101010101" pitchFamily="49" charset="-122"/>
              </a:rPr>
              <a:t>83</a:t>
            </a:r>
            <a:r>
              <a:rPr lang="zh-CN" altLang="en-US" sz="2400">
                <a:ea typeface="楷体_GB2312" panose="02010609030101010101" pitchFamily="49" charset="-122"/>
              </a:rPr>
              <a:t>，</a:t>
            </a:r>
            <a:r>
              <a:rPr lang="en-US" altLang="zh-CN" sz="2400">
                <a:ea typeface="楷体_GB2312" panose="02010609030101010101" pitchFamily="49" charset="-122"/>
              </a:rPr>
              <a:t>27</a:t>
            </a:r>
            <a:r>
              <a:rPr lang="zh-CN" altLang="en-US" sz="2400">
                <a:ea typeface="楷体_GB2312" panose="02010609030101010101" pitchFamily="49" charset="-122"/>
              </a:rPr>
              <a:t>，</a:t>
            </a:r>
            <a:r>
              <a:rPr lang="en-US" altLang="zh-CN" sz="2400">
                <a:ea typeface="楷体_GB2312" panose="02010609030101010101" pitchFamily="49" charset="-122"/>
              </a:rPr>
              <a:t>38</a:t>
            </a:r>
            <a:r>
              <a:rPr lang="zh-CN" altLang="en-US" sz="2400">
                <a:ea typeface="楷体_GB2312" panose="02010609030101010101" pitchFamily="49" charset="-122"/>
              </a:rPr>
              <a:t>，</a:t>
            </a:r>
            <a:r>
              <a:rPr lang="en-US" altLang="zh-CN" sz="2400">
                <a:ea typeface="楷体_GB2312" panose="02010609030101010101" pitchFamily="49" charset="-122"/>
              </a:rPr>
              <a:t>11</a:t>
            </a:r>
            <a:r>
              <a:rPr lang="zh-CN" altLang="en-US" sz="2400">
                <a:ea typeface="楷体_GB2312" panose="02010609030101010101" pitchFamily="49" charset="-122"/>
              </a:rPr>
              <a:t>，</a:t>
            </a:r>
            <a:r>
              <a:rPr lang="en-US" altLang="zh-CN" sz="2400">
                <a:ea typeface="楷体_GB2312" panose="02010609030101010101" pitchFamily="49" charset="-122"/>
              </a:rPr>
              <a:t>09}</a:t>
            </a:r>
          </a:p>
        </p:txBody>
      </p:sp>
      <p:grpSp>
        <p:nvGrpSpPr>
          <p:cNvPr id="18510" name="Group 78">
            <a:extLst>
              <a:ext uri="{FF2B5EF4-FFF2-40B4-BE49-F238E27FC236}">
                <a16:creationId xmlns:a16="http://schemas.microsoft.com/office/drawing/2014/main" id="{B87A7525-7F36-4746-8E78-78FF045089F7}"/>
              </a:ext>
            </a:extLst>
          </p:cNvPr>
          <p:cNvGrpSpPr>
            <a:grpSpLocks/>
          </p:cNvGrpSpPr>
          <p:nvPr/>
        </p:nvGrpSpPr>
        <p:grpSpPr bwMode="auto">
          <a:xfrm>
            <a:off x="358775" y="5043488"/>
            <a:ext cx="2298700" cy="1698625"/>
            <a:chOff x="226" y="3072"/>
            <a:chExt cx="1448" cy="1070"/>
          </a:xfrm>
        </p:grpSpPr>
        <p:sp>
          <p:nvSpPr>
            <p:cNvPr id="29731" name="Oval 50">
              <a:extLst>
                <a:ext uri="{FF2B5EF4-FFF2-40B4-BE49-F238E27FC236}">
                  <a16:creationId xmlns:a16="http://schemas.microsoft.com/office/drawing/2014/main" id="{98AC8A63-E8B5-496E-9A67-DABE4BBD297E}"/>
                </a:ext>
              </a:extLst>
            </p:cNvPr>
            <p:cNvSpPr>
              <a:spLocks noChangeArrowheads="1"/>
            </p:cNvSpPr>
            <p:nvPr/>
          </p:nvSpPr>
          <p:spPr bwMode="auto">
            <a:xfrm>
              <a:off x="1008" y="3072"/>
              <a:ext cx="240" cy="240"/>
            </a:xfrm>
            <a:prstGeom prst="ellipse">
              <a:avLst/>
            </a:prstGeom>
            <a:solidFill>
              <a:srgbClr val="CCFFCC"/>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en-US" altLang="zh-CN" sz="2400"/>
                <a:t>96</a:t>
              </a:r>
            </a:p>
          </p:txBody>
        </p:sp>
        <p:sp>
          <p:nvSpPr>
            <p:cNvPr id="29732" name="Oval 52">
              <a:extLst>
                <a:ext uri="{FF2B5EF4-FFF2-40B4-BE49-F238E27FC236}">
                  <a16:creationId xmlns:a16="http://schemas.microsoft.com/office/drawing/2014/main" id="{85ED1C46-6B74-4886-93DB-EB6BA6B1DA02}"/>
                </a:ext>
              </a:extLst>
            </p:cNvPr>
            <p:cNvSpPr>
              <a:spLocks noChangeArrowheads="1"/>
            </p:cNvSpPr>
            <p:nvPr/>
          </p:nvSpPr>
          <p:spPr bwMode="auto">
            <a:xfrm>
              <a:off x="562" y="3456"/>
              <a:ext cx="240" cy="240"/>
            </a:xfrm>
            <a:prstGeom prst="ellipse">
              <a:avLst/>
            </a:prstGeom>
            <a:solidFill>
              <a:srgbClr val="CCFFCC"/>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en-US" altLang="zh-CN" sz="2400"/>
                <a:t>83</a:t>
              </a:r>
            </a:p>
          </p:txBody>
        </p:sp>
        <p:sp>
          <p:nvSpPr>
            <p:cNvPr id="29733" name="Oval 53">
              <a:extLst>
                <a:ext uri="{FF2B5EF4-FFF2-40B4-BE49-F238E27FC236}">
                  <a16:creationId xmlns:a16="http://schemas.microsoft.com/office/drawing/2014/main" id="{780EC505-CEE4-437D-9FDB-4B177E013194}"/>
                </a:ext>
              </a:extLst>
            </p:cNvPr>
            <p:cNvSpPr>
              <a:spLocks noChangeArrowheads="1"/>
            </p:cNvSpPr>
            <p:nvPr/>
          </p:nvSpPr>
          <p:spPr bwMode="auto">
            <a:xfrm>
              <a:off x="1434" y="3476"/>
              <a:ext cx="240" cy="240"/>
            </a:xfrm>
            <a:prstGeom prst="ellipse">
              <a:avLst/>
            </a:prstGeom>
            <a:solidFill>
              <a:srgbClr val="CCFFCC"/>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en-US" altLang="zh-CN" sz="2400"/>
                <a:t>27</a:t>
              </a:r>
            </a:p>
          </p:txBody>
        </p:sp>
        <p:sp>
          <p:nvSpPr>
            <p:cNvPr id="29734" name="Oval 54">
              <a:extLst>
                <a:ext uri="{FF2B5EF4-FFF2-40B4-BE49-F238E27FC236}">
                  <a16:creationId xmlns:a16="http://schemas.microsoft.com/office/drawing/2014/main" id="{8E6E790C-1732-4F8B-AE4C-DA5D102B4E7C}"/>
                </a:ext>
              </a:extLst>
            </p:cNvPr>
            <p:cNvSpPr>
              <a:spLocks noChangeArrowheads="1"/>
            </p:cNvSpPr>
            <p:nvPr/>
          </p:nvSpPr>
          <p:spPr bwMode="auto">
            <a:xfrm>
              <a:off x="226" y="3896"/>
              <a:ext cx="240" cy="240"/>
            </a:xfrm>
            <a:prstGeom prst="ellipse">
              <a:avLst/>
            </a:prstGeom>
            <a:solidFill>
              <a:srgbClr val="CCFFCC"/>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en-US" altLang="zh-CN" sz="2400"/>
                <a:t>38</a:t>
              </a:r>
            </a:p>
          </p:txBody>
        </p:sp>
        <p:sp>
          <p:nvSpPr>
            <p:cNvPr id="29735" name="Oval 55">
              <a:extLst>
                <a:ext uri="{FF2B5EF4-FFF2-40B4-BE49-F238E27FC236}">
                  <a16:creationId xmlns:a16="http://schemas.microsoft.com/office/drawing/2014/main" id="{9E104042-649B-4698-8DCC-9EE153814143}"/>
                </a:ext>
              </a:extLst>
            </p:cNvPr>
            <p:cNvSpPr>
              <a:spLocks noChangeArrowheads="1"/>
            </p:cNvSpPr>
            <p:nvPr/>
          </p:nvSpPr>
          <p:spPr bwMode="auto">
            <a:xfrm>
              <a:off x="908" y="3892"/>
              <a:ext cx="240" cy="240"/>
            </a:xfrm>
            <a:prstGeom prst="ellipse">
              <a:avLst/>
            </a:prstGeom>
            <a:solidFill>
              <a:srgbClr val="CCFFCC"/>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en-US" altLang="zh-CN" sz="2400"/>
                <a:t>11</a:t>
              </a:r>
            </a:p>
          </p:txBody>
        </p:sp>
        <p:sp>
          <p:nvSpPr>
            <p:cNvPr id="29736" name="Oval 56">
              <a:extLst>
                <a:ext uri="{FF2B5EF4-FFF2-40B4-BE49-F238E27FC236}">
                  <a16:creationId xmlns:a16="http://schemas.microsoft.com/office/drawing/2014/main" id="{12BB3B11-7FAC-4DE5-8100-5A213B7F9AA7}"/>
                </a:ext>
              </a:extLst>
            </p:cNvPr>
            <p:cNvSpPr>
              <a:spLocks noChangeArrowheads="1"/>
            </p:cNvSpPr>
            <p:nvPr/>
          </p:nvSpPr>
          <p:spPr bwMode="auto">
            <a:xfrm>
              <a:off x="1244" y="3902"/>
              <a:ext cx="240" cy="240"/>
            </a:xfrm>
            <a:prstGeom prst="ellipse">
              <a:avLst/>
            </a:prstGeom>
            <a:solidFill>
              <a:srgbClr val="CCFFCC"/>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en-US" altLang="zh-CN" sz="2400"/>
                <a:t>09</a:t>
              </a:r>
            </a:p>
          </p:txBody>
        </p:sp>
        <p:sp>
          <p:nvSpPr>
            <p:cNvPr id="29737" name="Line 58">
              <a:extLst>
                <a:ext uri="{FF2B5EF4-FFF2-40B4-BE49-F238E27FC236}">
                  <a16:creationId xmlns:a16="http://schemas.microsoft.com/office/drawing/2014/main" id="{90B711A0-1DF2-46A8-B9EB-AAD55EF43BD9}"/>
                </a:ext>
              </a:extLst>
            </p:cNvPr>
            <p:cNvSpPr>
              <a:spLocks noChangeShapeType="1"/>
            </p:cNvSpPr>
            <p:nvPr/>
          </p:nvSpPr>
          <p:spPr bwMode="auto">
            <a:xfrm flipH="1">
              <a:off x="768" y="3254"/>
              <a:ext cx="240" cy="24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38" name="Line 59">
              <a:extLst>
                <a:ext uri="{FF2B5EF4-FFF2-40B4-BE49-F238E27FC236}">
                  <a16:creationId xmlns:a16="http://schemas.microsoft.com/office/drawing/2014/main" id="{DB348043-C0C0-4737-B7F8-760ACC1F14E6}"/>
                </a:ext>
              </a:extLst>
            </p:cNvPr>
            <p:cNvSpPr>
              <a:spLocks noChangeShapeType="1"/>
            </p:cNvSpPr>
            <p:nvPr/>
          </p:nvSpPr>
          <p:spPr bwMode="auto">
            <a:xfrm flipH="1">
              <a:off x="394" y="3706"/>
              <a:ext cx="192" cy="19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39" name="Line 60">
              <a:extLst>
                <a:ext uri="{FF2B5EF4-FFF2-40B4-BE49-F238E27FC236}">
                  <a16:creationId xmlns:a16="http://schemas.microsoft.com/office/drawing/2014/main" id="{0FBFEE85-5D33-4011-A8EE-85302E6ED372}"/>
                </a:ext>
              </a:extLst>
            </p:cNvPr>
            <p:cNvSpPr>
              <a:spLocks noChangeShapeType="1"/>
            </p:cNvSpPr>
            <p:nvPr/>
          </p:nvSpPr>
          <p:spPr bwMode="auto">
            <a:xfrm>
              <a:off x="768" y="3696"/>
              <a:ext cx="192" cy="19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40" name="Line 61">
              <a:extLst>
                <a:ext uri="{FF2B5EF4-FFF2-40B4-BE49-F238E27FC236}">
                  <a16:creationId xmlns:a16="http://schemas.microsoft.com/office/drawing/2014/main" id="{C5F98CE5-7752-4473-A96A-4226F340BBE8}"/>
                </a:ext>
              </a:extLst>
            </p:cNvPr>
            <p:cNvSpPr>
              <a:spLocks noChangeShapeType="1"/>
            </p:cNvSpPr>
            <p:nvPr/>
          </p:nvSpPr>
          <p:spPr bwMode="auto">
            <a:xfrm>
              <a:off x="1238" y="3254"/>
              <a:ext cx="240" cy="24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41" name="Line 62">
              <a:extLst>
                <a:ext uri="{FF2B5EF4-FFF2-40B4-BE49-F238E27FC236}">
                  <a16:creationId xmlns:a16="http://schemas.microsoft.com/office/drawing/2014/main" id="{0DB1DE5E-D342-4C61-8B14-461475002C7D}"/>
                </a:ext>
              </a:extLst>
            </p:cNvPr>
            <p:cNvSpPr>
              <a:spLocks noChangeShapeType="1"/>
            </p:cNvSpPr>
            <p:nvPr/>
          </p:nvSpPr>
          <p:spPr bwMode="auto">
            <a:xfrm flipH="1">
              <a:off x="1412" y="3706"/>
              <a:ext cx="96" cy="19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8511" name="Group 79">
            <a:extLst>
              <a:ext uri="{FF2B5EF4-FFF2-40B4-BE49-F238E27FC236}">
                <a16:creationId xmlns:a16="http://schemas.microsoft.com/office/drawing/2014/main" id="{6BD833CA-11A8-494B-B851-A841ED72723E}"/>
              </a:ext>
            </a:extLst>
          </p:cNvPr>
          <p:cNvGrpSpPr>
            <a:grpSpLocks/>
          </p:cNvGrpSpPr>
          <p:nvPr/>
        </p:nvGrpSpPr>
        <p:grpSpPr bwMode="auto">
          <a:xfrm>
            <a:off x="4114800" y="5056188"/>
            <a:ext cx="3657600" cy="1828800"/>
            <a:chOff x="2592" y="2928"/>
            <a:chExt cx="2304" cy="1152"/>
          </a:xfrm>
        </p:grpSpPr>
        <p:sp>
          <p:nvSpPr>
            <p:cNvPr id="29716" name="Oval 63">
              <a:extLst>
                <a:ext uri="{FF2B5EF4-FFF2-40B4-BE49-F238E27FC236}">
                  <a16:creationId xmlns:a16="http://schemas.microsoft.com/office/drawing/2014/main" id="{94631396-7E94-41EF-A3A5-DB1CB4B9126C}"/>
                </a:ext>
              </a:extLst>
            </p:cNvPr>
            <p:cNvSpPr>
              <a:spLocks noChangeArrowheads="1"/>
            </p:cNvSpPr>
            <p:nvPr/>
          </p:nvSpPr>
          <p:spPr bwMode="auto">
            <a:xfrm>
              <a:off x="3840" y="2928"/>
              <a:ext cx="240" cy="240"/>
            </a:xfrm>
            <a:prstGeom prst="ellipse">
              <a:avLst/>
            </a:prstGeom>
            <a:solidFill>
              <a:srgbClr val="CCFFCC"/>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en-US" altLang="zh-CN" sz="2400"/>
                <a:t>12</a:t>
              </a:r>
            </a:p>
          </p:txBody>
        </p:sp>
        <p:sp>
          <p:nvSpPr>
            <p:cNvPr id="29717" name="Oval 64">
              <a:extLst>
                <a:ext uri="{FF2B5EF4-FFF2-40B4-BE49-F238E27FC236}">
                  <a16:creationId xmlns:a16="http://schemas.microsoft.com/office/drawing/2014/main" id="{7B7AB716-9881-42A8-ACA0-69D3366ED304}"/>
                </a:ext>
              </a:extLst>
            </p:cNvPr>
            <p:cNvSpPr>
              <a:spLocks noChangeArrowheads="1"/>
            </p:cNvSpPr>
            <p:nvPr/>
          </p:nvSpPr>
          <p:spPr bwMode="auto">
            <a:xfrm>
              <a:off x="3360" y="3168"/>
              <a:ext cx="240" cy="240"/>
            </a:xfrm>
            <a:prstGeom prst="ellipse">
              <a:avLst/>
            </a:prstGeom>
            <a:solidFill>
              <a:srgbClr val="CCFFCC"/>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en-US" altLang="zh-CN" sz="2400"/>
                <a:t>36</a:t>
              </a:r>
            </a:p>
          </p:txBody>
        </p:sp>
        <p:sp>
          <p:nvSpPr>
            <p:cNvPr id="29718" name="Oval 65">
              <a:extLst>
                <a:ext uri="{FF2B5EF4-FFF2-40B4-BE49-F238E27FC236}">
                  <a16:creationId xmlns:a16="http://schemas.microsoft.com/office/drawing/2014/main" id="{E447C8D8-0ACF-4278-AA26-3B630197F640}"/>
                </a:ext>
              </a:extLst>
            </p:cNvPr>
            <p:cNvSpPr>
              <a:spLocks noChangeArrowheads="1"/>
            </p:cNvSpPr>
            <p:nvPr/>
          </p:nvSpPr>
          <p:spPr bwMode="auto">
            <a:xfrm>
              <a:off x="4368" y="3168"/>
              <a:ext cx="240" cy="240"/>
            </a:xfrm>
            <a:prstGeom prst="ellipse">
              <a:avLst/>
            </a:prstGeom>
            <a:solidFill>
              <a:srgbClr val="CCFFCC"/>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en-US" altLang="zh-CN" sz="2400"/>
                <a:t>24</a:t>
              </a:r>
            </a:p>
          </p:txBody>
        </p:sp>
        <p:sp>
          <p:nvSpPr>
            <p:cNvPr id="29719" name="Oval 66">
              <a:extLst>
                <a:ext uri="{FF2B5EF4-FFF2-40B4-BE49-F238E27FC236}">
                  <a16:creationId xmlns:a16="http://schemas.microsoft.com/office/drawing/2014/main" id="{3DA3386E-07B3-4CB1-A57D-F9BD9C9E496A}"/>
                </a:ext>
              </a:extLst>
            </p:cNvPr>
            <p:cNvSpPr>
              <a:spLocks noChangeArrowheads="1"/>
            </p:cNvSpPr>
            <p:nvPr/>
          </p:nvSpPr>
          <p:spPr bwMode="auto">
            <a:xfrm>
              <a:off x="2928" y="3456"/>
              <a:ext cx="240" cy="240"/>
            </a:xfrm>
            <a:prstGeom prst="ellipse">
              <a:avLst/>
            </a:prstGeom>
            <a:solidFill>
              <a:srgbClr val="CCFFCC"/>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en-US" altLang="zh-CN" sz="2400"/>
                <a:t>85</a:t>
              </a:r>
            </a:p>
          </p:txBody>
        </p:sp>
        <p:sp>
          <p:nvSpPr>
            <p:cNvPr id="29720" name="Oval 67">
              <a:extLst>
                <a:ext uri="{FF2B5EF4-FFF2-40B4-BE49-F238E27FC236}">
                  <a16:creationId xmlns:a16="http://schemas.microsoft.com/office/drawing/2014/main" id="{4BD8015F-690B-4D6F-A0C0-78E1B99766AC}"/>
                </a:ext>
              </a:extLst>
            </p:cNvPr>
            <p:cNvSpPr>
              <a:spLocks noChangeArrowheads="1"/>
            </p:cNvSpPr>
            <p:nvPr/>
          </p:nvSpPr>
          <p:spPr bwMode="auto">
            <a:xfrm>
              <a:off x="3648" y="3456"/>
              <a:ext cx="240" cy="240"/>
            </a:xfrm>
            <a:prstGeom prst="ellipse">
              <a:avLst/>
            </a:prstGeom>
            <a:solidFill>
              <a:srgbClr val="CCFFCC"/>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en-US" altLang="zh-CN" sz="2400"/>
                <a:t>47</a:t>
              </a:r>
            </a:p>
          </p:txBody>
        </p:sp>
        <p:sp>
          <p:nvSpPr>
            <p:cNvPr id="29721" name="Oval 68">
              <a:extLst>
                <a:ext uri="{FF2B5EF4-FFF2-40B4-BE49-F238E27FC236}">
                  <a16:creationId xmlns:a16="http://schemas.microsoft.com/office/drawing/2014/main" id="{CA3983FC-6B9A-4A9B-B1E0-16E53BF7771F}"/>
                </a:ext>
              </a:extLst>
            </p:cNvPr>
            <p:cNvSpPr>
              <a:spLocks noChangeArrowheads="1"/>
            </p:cNvSpPr>
            <p:nvPr/>
          </p:nvSpPr>
          <p:spPr bwMode="auto">
            <a:xfrm>
              <a:off x="4032" y="3456"/>
              <a:ext cx="240" cy="240"/>
            </a:xfrm>
            <a:prstGeom prst="ellipse">
              <a:avLst/>
            </a:prstGeom>
            <a:solidFill>
              <a:srgbClr val="CCFFCC"/>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en-US" altLang="zh-CN" sz="2400"/>
                <a:t>30</a:t>
              </a:r>
            </a:p>
          </p:txBody>
        </p:sp>
        <p:sp>
          <p:nvSpPr>
            <p:cNvPr id="29722" name="Oval 69">
              <a:extLst>
                <a:ext uri="{FF2B5EF4-FFF2-40B4-BE49-F238E27FC236}">
                  <a16:creationId xmlns:a16="http://schemas.microsoft.com/office/drawing/2014/main" id="{57F97FDF-906A-4B27-A86B-4A713A75D7E4}"/>
                </a:ext>
              </a:extLst>
            </p:cNvPr>
            <p:cNvSpPr>
              <a:spLocks noChangeArrowheads="1"/>
            </p:cNvSpPr>
            <p:nvPr/>
          </p:nvSpPr>
          <p:spPr bwMode="auto">
            <a:xfrm>
              <a:off x="4656" y="3456"/>
              <a:ext cx="240" cy="240"/>
            </a:xfrm>
            <a:prstGeom prst="ellipse">
              <a:avLst/>
            </a:prstGeom>
            <a:solidFill>
              <a:srgbClr val="CCFFCC"/>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en-US" altLang="zh-CN" sz="2400"/>
                <a:t>53</a:t>
              </a:r>
            </a:p>
          </p:txBody>
        </p:sp>
        <p:sp>
          <p:nvSpPr>
            <p:cNvPr id="29723" name="Oval 70">
              <a:extLst>
                <a:ext uri="{FF2B5EF4-FFF2-40B4-BE49-F238E27FC236}">
                  <a16:creationId xmlns:a16="http://schemas.microsoft.com/office/drawing/2014/main" id="{0D7922FF-F1E1-4A6F-989D-89F5DF35F942}"/>
                </a:ext>
              </a:extLst>
            </p:cNvPr>
            <p:cNvSpPr>
              <a:spLocks noChangeArrowheads="1"/>
            </p:cNvSpPr>
            <p:nvPr/>
          </p:nvSpPr>
          <p:spPr bwMode="auto">
            <a:xfrm>
              <a:off x="2592" y="3840"/>
              <a:ext cx="240" cy="240"/>
            </a:xfrm>
            <a:prstGeom prst="ellipse">
              <a:avLst/>
            </a:prstGeom>
            <a:solidFill>
              <a:srgbClr val="CCFFCC"/>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en-US" altLang="zh-CN" sz="2400"/>
                <a:t>91</a:t>
              </a:r>
            </a:p>
          </p:txBody>
        </p:sp>
        <p:sp>
          <p:nvSpPr>
            <p:cNvPr id="29724" name="Line 71">
              <a:extLst>
                <a:ext uri="{FF2B5EF4-FFF2-40B4-BE49-F238E27FC236}">
                  <a16:creationId xmlns:a16="http://schemas.microsoft.com/office/drawing/2014/main" id="{BA571875-7449-49F6-8F27-88F706ABD138}"/>
                </a:ext>
              </a:extLst>
            </p:cNvPr>
            <p:cNvSpPr>
              <a:spLocks noChangeShapeType="1"/>
            </p:cNvSpPr>
            <p:nvPr/>
          </p:nvSpPr>
          <p:spPr bwMode="auto">
            <a:xfrm flipH="1">
              <a:off x="3600" y="3072"/>
              <a:ext cx="240"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25" name="Line 72">
              <a:extLst>
                <a:ext uri="{FF2B5EF4-FFF2-40B4-BE49-F238E27FC236}">
                  <a16:creationId xmlns:a16="http://schemas.microsoft.com/office/drawing/2014/main" id="{81C9A3EE-D6E4-4EE5-AB4A-676D0961726C}"/>
                </a:ext>
              </a:extLst>
            </p:cNvPr>
            <p:cNvSpPr>
              <a:spLocks noChangeShapeType="1"/>
            </p:cNvSpPr>
            <p:nvPr/>
          </p:nvSpPr>
          <p:spPr bwMode="auto">
            <a:xfrm flipH="1">
              <a:off x="3168" y="3360"/>
              <a:ext cx="192"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26" name="Line 73">
              <a:extLst>
                <a:ext uri="{FF2B5EF4-FFF2-40B4-BE49-F238E27FC236}">
                  <a16:creationId xmlns:a16="http://schemas.microsoft.com/office/drawing/2014/main" id="{BA86062C-FEE3-4BFC-83B3-FB429831B3F4}"/>
                </a:ext>
              </a:extLst>
            </p:cNvPr>
            <p:cNvSpPr>
              <a:spLocks noChangeShapeType="1"/>
            </p:cNvSpPr>
            <p:nvPr/>
          </p:nvSpPr>
          <p:spPr bwMode="auto">
            <a:xfrm flipH="1">
              <a:off x="2784" y="3696"/>
              <a:ext cx="192"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27" name="Line 74">
              <a:extLst>
                <a:ext uri="{FF2B5EF4-FFF2-40B4-BE49-F238E27FC236}">
                  <a16:creationId xmlns:a16="http://schemas.microsoft.com/office/drawing/2014/main" id="{E118F6D4-3B87-4A21-BD91-6896CB713DCD}"/>
                </a:ext>
              </a:extLst>
            </p:cNvPr>
            <p:cNvSpPr>
              <a:spLocks noChangeShapeType="1"/>
            </p:cNvSpPr>
            <p:nvPr/>
          </p:nvSpPr>
          <p:spPr bwMode="auto">
            <a:xfrm>
              <a:off x="3600" y="3360"/>
              <a:ext cx="96"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28" name="Line 75">
              <a:extLst>
                <a:ext uri="{FF2B5EF4-FFF2-40B4-BE49-F238E27FC236}">
                  <a16:creationId xmlns:a16="http://schemas.microsoft.com/office/drawing/2014/main" id="{BEE85601-C4DC-448B-8DEE-244443B372F1}"/>
                </a:ext>
              </a:extLst>
            </p:cNvPr>
            <p:cNvSpPr>
              <a:spLocks noChangeShapeType="1"/>
            </p:cNvSpPr>
            <p:nvPr/>
          </p:nvSpPr>
          <p:spPr bwMode="auto">
            <a:xfrm>
              <a:off x="4080" y="3072"/>
              <a:ext cx="288"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29" name="Line 76">
              <a:extLst>
                <a:ext uri="{FF2B5EF4-FFF2-40B4-BE49-F238E27FC236}">
                  <a16:creationId xmlns:a16="http://schemas.microsoft.com/office/drawing/2014/main" id="{4042BD89-6741-45AB-ABFD-D2E413AB8077}"/>
                </a:ext>
              </a:extLst>
            </p:cNvPr>
            <p:cNvSpPr>
              <a:spLocks noChangeShapeType="1"/>
            </p:cNvSpPr>
            <p:nvPr/>
          </p:nvSpPr>
          <p:spPr bwMode="auto">
            <a:xfrm flipH="1">
              <a:off x="4262" y="3380"/>
              <a:ext cx="144"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30" name="Line 77">
              <a:extLst>
                <a:ext uri="{FF2B5EF4-FFF2-40B4-BE49-F238E27FC236}">
                  <a16:creationId xmlns:a16="http://schemas.microsoft.com/office/drawing/2014/main" id="{6BF7C410-B88B-41A9-B195-FDB4B240A0C2}"/>
                </a:ext>
              </a:extLst>
            </p:cNvPr>
            <p:cNvSpPr>
              <a:spLocks noChangeShapeType="1"/>
            </p:cNvSpPr>
            <p:nvPr/>
          </p:nvSpPr>
          <p:spPr bwMode="auto">
            <a:xfrm>
              <a:off x="4560" y="3360"/>
              <a:ext cx="144"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8512" name="AutoShape 80">
            <a:extLst>
              <a:ext uri="{FF2B5EF4-FFF2-40B4-BE49-F238E27FC236}">
                <a16:creationId xmlns:a16="http://schemas.microsoft.com/office/drawing/2014/main" id="{145D0785-F8AE-4E3A-8536-6AE2E55E3BD6}"/>
              </a:ext>
            </a:extLst>
          </p:cNvPr>
          <p:cNvSpPr>
            <a:spLocks/>
          </p:cNvSpPr>
          <p:nvPr/>
        </p:nvSpPr>
        <p:spPr bwMode="auto">
          <a:xfrm>
            <a:off x="755650" y="1819275"/>
            <a:ext cx="223838" cy="673100"/>
          </a:xfrm>
          <a:prstGeom prst="leftBrace">
            <a:avLst>
              <a:gd name="adj1" fmla="val 25059"/>
              <a:gd name="adj2" fmla="val 50000"/>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endParaRPr lang="zh-CN" altLang="en-US" sz="2400"/>
          </a:p>
        </p:txBody>
      </p:sp>
      <p:sp>
        <p:nvSpPr>
          <p:cNvPr id="18513" name="Text Box 81">
            <a:extLst>
              <a:ext uri="{FF2B5EF4-FFF2-40B4-BE49-F238E27FC236}">
                <a16:creationId xmlns:a16="http://schemas.microsoft.com/office/drawing/2014/main" id="{F7336387-3DD1-4337-8138-4998ECC542ED}"/>
              </a:ext>
            </a:extLst>
          </p:cNvPr>
          <p:cNvSpPr txBox="1">
            <a:spLocks noChangeArrowheads="1"/>
          </p:cNvSpPr>
          <p:nvPr/>
        </p:nvSpPr>
        <p:spPr bwMode="auto">
          <a:xfrm>
            <a:off x="971550" y="1676400"/>
            <a:ext cx="12969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400"/>
              <a:t>k</a:t>
            </a:r>
            <a:r>
              <a:rPr lang="en-US" altLang="zh-CN" sz="2400" baseline="-25000"/>
              <a:t>i</a:t>
            </a:r>
            <a:r>
              <a:rPr lang="en-US" altLang="zh-CN" sz="2400">
                <a:cs typeface="Times New Roman" panose="02020603050405020304" pitchFamily="18" charset="0"/>
              </a:rPr>
              <a:t>≤k</a:t>
            </a:r>
            <a:r>
              <a:rPr lang="en-US" altLang="zh-CN" sz="2400" baseline="-25000">
                <a:cs typeface="Times New Roman" panose="02020603050405020304" pitchFamily="18" charset="0"/>
              </a:rPr>
              <a:t>2i</a:t>
            </a:r>
          </a:p>
        </p:txBody>
      </p:sp>
      <p:sp>
        <p:nvSpPr>
          <p:cNvPr id="18514" name="Text Box 82">
            <a:extLst>
              <a:ext uri="{FF2B5EF4-FFF2-40B4-BE49-F238E27FC236}">
                <a16:creationId xmlns:a16="http://schemas.microsoft.com/office/drawing/2014/main" id="{A8647B63-42FD-43BB-A525-2074DF911A17}"/>
              </a:ext>
            </a:extLst>
          </p:cNvPr>
          <p:cNvSpPr txBox="1">
            <a:spLocks noChangeArrowheads="1"/>
          </p:cNvSpPr>
          <p:nvPr/>
        </p:nvSpPr>
        <p:spPr bwMode="auto">
          <a:xfrm>
            <a:off x="971550" y="2108200"/>
            <a:ext cx="15843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400"/>
              <a:t>k</a:t>
            </a:r>
            <a:r>
              <a:rPr lang="en-US" altLang="zh-CN" sz="2400" baseline="-25000"/>
              <a:t>i</a:t>
            </a:r>
            <a:r>
              <a:rPr lang="en-US" altLang="zh-CN" sz="2400">
                <a:cs typeface="Times New Roman" panose="02020603050405020304" pitchFamily="18" charset="0"/>
              </a:rPr>
              <a:t>≤k</a:t>
            </a:r>
            <a:r>
              <a:rPr lang="en-US" altLang="zh-CN" sz="2400" baseline="-25000">
                <a:cs typeface="Times New Roman" panose="02020603050405020304" pitchFamily="18" charset="0"/>
              </a:rPr>
              <a:t>2i+1</a:t>
            </a:r>
          </a:p>
        </p:txBody>
      </p:sp>
      <p:sp>
        <p:nvSpPr>
          <p:cNvPr id="18515" name="AutoShape 83">
            <a:extLst>
              <a:ext uri="{FF2B5EF4-FFF2-40B4-BE49-F238E27FC236}">
                <a16:creationId xmlns:a16="http://schemas.microsoft.com/office/drawing/2014/main" id="{FE587CA8-B7BC-435A-A4E9-2CA2B730340B}"/>
              </a:ext>
            </a:extLst>
          </p:cNvPr>
          <p:cNvSpPr>
            <a:spLocks/>
          </p:cNvSpPr>
          <p:nvPr/>
        </p:nvSpPr>
        <p:spPr bwMode="auto">
          <a:xfrm>
            <a:off x="4130675" y="1844675"/>
            <a:ext cx="153988" cy="720725"/>
          </a:xfrm>
          <a:prstGeom prst="leftBrace">
            <a:avLst>
              <a:gd name="adj1" fmla="val 39003"/>
              <a:gd name="adj2" fmla="val 50000"/>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endParaRPr lang="zh-CN" altLang="en-US" sz="2400"/>
          </a:p>
        </p:txBody>
      </p:sp>
      <p:sp>
        <p:nvSpPr>
          <p:cNvPr id="18516" name="Text Box 84">
            <a:extLst>
              <a:ext uri="{FF2B5EF4-FFF2-40B4-BE49-F238E27FC236}">
                <a16:creationId xmlns:a16="http://schemas.microsoft.com/office/drawing/2014/main" id="{BFC73C65-B22E-4FDD-8FF1-D588D3C15D1D}"/>
              </a:ext>
            </a:extLst>
          </p:cNvPr>
          <p:cNvSpPr txBox="1">
            <a:spLocks noChangeArrowheads="1"/>
          </p:cNvSpPr>
          <p:nvPr/>
        </p:nvSpPr>
        <p:spPr bwMode="auto">
          <a:xfrm>
            <a:off x="4283075" y="1676400"/>
            <a:ext cx="12969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400"/>
              <a:t>k</a:t>
            </a:r>
            <a:r>
              <a:rPr lang="en-US" altLang="zh-CN" sz="2400" baseline="-25000"/>
              <a:t>i</a:t>
            </a:r>
            <a:r>
              <a:rPr lang="en-US" altLang="zh-CN" sz="2400">
                <a:cs typeface="Times New Roman" panose="02020603050405020304" pitchFamily="18" charset="0"/>
              </a:rPr>
              <a:t>≥k</a:t>
            </a:r>
            <a:r>
              <a:rPr lang="en-US" altLang="zh-CN" sz="2400" baseline="-25000">
                <a:cs typeface="Times New Roman" panose="02020603050405020304" pitchFamily="18" charset="0"/>
              </a:rPr>
              <a:t>2i</a:t>
            </a:r>
          </a:p>
        </p:txBody>
      </p:sp>
      <p:sp>
        <p:nvSpPr>
          <p:cNvPr id="18517" name="Text Box 85">
            <a:extLst>
              <a:ext uri="{FF2B5EF4-FFF2-40B4-BE49-F238E27FC236}">
                <a16:creationId xmlns:a16="http://schemas.microsoft.com/office/drawing/2014/main" id="{21F19484-924E-4321-974E-9273F4EF2B72}"/>
              </a:ext>
            </a:extLst>
          </p:cNvPr>
          <p:cNvSpPr txBox="1">
            <a:spLocks noChangeArrowheads="1"/>
          </p:cNvSpPr>
          <p:nvPr/>
        </p:nvSpPr>
        <p:spPr bwMode="auto">
          <a:xfrm>
            <a:off x="4283075" y="2179638"/>
            <a:ext cx="15843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400"/>
              <a:t>k</a:t>
            </a:r>
            <a:r>
              <a:rPr lang="en-US" altLang="zh-CN" sz="2400" baseline="-25000"/>
              <a:t>i</a:t>
            </a:r>
            <a:r>
              <a:rPr lang="en-US" altLang="zh-CN" sz="2400">
                <a:cs typeface="Times New Roman" panose="02020603050405020304" pitchFamily="18" charset="0"/>
              </a:rPr>
              <a:t>≥k</a:t>
            </a:r>
            <a:r>
              <a:rPr lang="en-US" altLang="zh-CN" sz="2400" baseline="-25000">
                <a:cs typeface="Times New Roman" panose="02020603050405020304" pitchFamily="18" charset="0"/>
              </a:rPr>
              <a:t>2i+1</a:t>
            </a:r>
          </a:p>
        </p:txBody>
      </p:sp>
      <p:sp>
        <p:nvSpPr>
          <p:cNvPr id="18518" name="AutoShape 86">
            <a:extLst>
              <a:ext uri="{FF2B5EF4-FFF2-40B4-BE49-F238E27FC236}">
                <a16:creationId xmlns:a16="http://schemas.microsoft.com/office/drawing/2014/main" id="{C7445066-778D-4D84-8EEB-B56508E12685}"/>
              </a:ext>
            </a:extLst>
          </p:cNvPr>
          <p:cNvSpPr>
            <a:spLocks noChangeArrowheads="1"/>
          </p:cNvSpPr>
          <p:nvPr/>
        </p:nvSpPr>
        <p:spPr bwMode="auto">
          <a:xfrm>
            <a:off x="0" y="4868863"/>
            <a:ext cx="1476375" cy="936625"/>
          </a:xfrm>
          <a:prstGeom prst="irregularSeal1">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zh-CN" altLang="en-US" sz="2400">
                <a:solidFill>
                  <a:srgbClr val="FF0000"/>
                </a:solidFill>
                <a:ea typeface="楷体_GB2312" panose="02010609030101010101" pitchFamily="49" charset="-122"/>
              </a:rPr>
              <a:t>大根堆</a:t>
            </a:r>
          </a:p>
        </p:txBody>
      </p:sp>
      <p:sp>
        <p:nvSpPr>
          <p:cNvPr id="18519" name="AutoShape 87">
            <a:extLst>
              <a:ext uri="{FF2B5EF4-FFF2-40B4-BE49-F238E27FC236}">
                <a16:creationId xmlns:a16="http://schemas.microsoft.com/office/drawing/2014/main" id="{68CBDE07-34F8-4F7E-AD04-2853B6518183}"/>
              </a:ext>
            </a:extLst>
          </p:cNvPr>
          <p:cNvSpPr>
            <a:spLocks noChangeArrowheads="1"/>
          </p:cNvSpPr>
          <p:nvPr/>
        </p:nvSpPr>
        <p:spPr bwMode="auto">
          <a:xfrm>
            <a:off x="7380288" y="4868863"/>
            <a:ext cx="1476375" cy="936625"/>
          </a:xfrm>
          <a:prstGeom prst="irregularSeal1">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zh-CN" altLang="en-US" sz="2400">
                <a:solidFill>
                  <a:srgbClr val="FF0000"/>
                </a:solidFill>
                <a:ea typeface="楷体_GB2312" panose="02010609030101010101" pitchFamily="49" charset="-122"/>
              </a:rPr>
              <a:t>小根堆</a:t>
            </a:r>
          </a:p>
        </p:txBody>
      </p:sp>
      <p:sp>
        <p:nvSpPr>
          <p:cNvPr id="18520" name="Text Box 88">
            <a:extLst>
              <a:ext uri="{FF2B5EF4-FFF2-40B4-BE49-F238E27FC236}">
                <a16:creationId xmlns:a16="http://schemas.microsoft.com/office/drawing/2014/main" id="{07AACC27-7D47-4E5A-8E8C-175E8C4C3A7D}"/>
              </a:ext>
            </a:extLst>
          </p:cNvPr>
          <p:cNvSpPr txBox="1">
            <a:spLocks noChangeArrowheads="1"/>
          </p:cNvSpPr>
          <p:nvPr/>
        </p:nvSpPr>
        <p:spPr bwMode="auto">
          <a:xfrm>
            <a:off x="4067175" y="4627563"/>
            <a:ext cx="50085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400"/>
              <a:t>{12</a:t>
            </a:r>
            <a:r>
              <a:rPr lang="zh-CN" altLang="en-US" sz="2400"/>
              <a:t>，</a:t>
            </a:r>
            <a:r>
              <a:rPr lang="en-US" altLang="zh-CN" sz="2400"/>
              <a:t>36</a:t>
            </a:r>
            <a:r>
              <a:rPr lang="zh-CN" altLang="en-US" sz="2400"/>
              <a:t>，</a:t>
            </a:r>
            <a:r>
              <a:rPr lang="en-US" altLang="zh-CN" sz="2400"/>
              <a:t>24</a:t>
            </a:r>
            <a:r>
              <a:rPr lang="zh-CN" altLang="en-US" sz="2400"/>
              <a:t>，</a:t>
            </a:r>
            <a:r>
              <a:rPr lang="en-US" altLang="zh-CN" sz="2400"/>
              <a:t>85</a:t>
            </a:r>
            <a:r>
              <a:rPr lang="zh-CN" altLang="en-US" sz="2400"/>
              <a:t>，</a:t>
            </a:r>
            <a:r>
              <a:rPr lang="en-US" altLang="zh-CN" sz="2400"/>
              <a:t>47</a:t>
            </a:r>
            <a:r>
              <a:rPr lang="zh-CN" altLang="en-US" sz="2400"/>
              <a:t>，</a:t>
            </a:r>
            <a:r>
              <a:rPr lang="en-US" altLang="zh-CN" sz="2400"/>
              <a:t>30</a:t>
            </a:r>
            <a:r>
              <a:rPr lang="zh-CN" altLang="en-US" sz="2400"/>
              <a:t>，</a:t>
            </a:r>
            <a:r>
              <a:rPr lang="en-US" altLang="zh-CN" sz="2400"/>
              <a:t>53</a:t>
            </a:r>
            <a:r>
              <a:rPr lang="zh-CN" altLang="en-US" sz="2400"/>
              <a:t>，</a:t>
            </a:r>
            <a:r>
              <a:rPr lang="en-US" altLang="zh-CN" sz="2400"/>
              <a:t>91}</a:t>
            </a:r>
          </a:p>
        </p:txBody>
      </p:sp>
      <p:sp>
        <p:nvSpPr>
          <p:cNvPr id="46" name="Rectangle 226">
            <a:extLst>
              <a:ext uri="{FF2B5EF4-FFF2-40B4-BE49-F238E27FC236}">
                <a16:creationId xmlns:a16="http://schemas.microsoft.com/office/drawing/2014/main" id="{C05384BB-FC5B-4FF1-A6C2-4D3C0E8005D5}"/>
              </a:ext>
            </a:extLst>
          </p:cNvPr>
          <p:cNvSpPr>
            <a:spLocks noChangeArrowheads="1"/>
          </p:cNvSpPr>
          <p:nvPr/>
        </p:nvSpPr>
        <p:spPr bwMode="auto">
          <a:xfrm>
            <a:off x="107949" y="71414"/>
            <a:ext cx="8963025" cy="680169"/>
          </a:xfrm>
          <a:prstGeom prst="rect">
            <a:avLst/>
          </a:prstGeom>
          <a:gradFill>
            <a:gsLst>
              <a:gs pos="0">
                <a:schemeClr val="accent1">
                  <a:lumMod val="5000"/>
                  <a:lumOff val="95000"/>
                </a:schemeClr>
              </a:gs>
              <a:gs pos="74000">
                <a:srgbClr val="99CCFF"/>
              </a:gs>
              <a:gs pos="0">
                <a:srgbClr val="99CCFF"/>
              </a:gs>
              <a:gs pos="59000">
                <a:schemeClr val="bg1"/>
              </a:gs>
            </a:gsLst>
            <a:lin ang="5400000" scaled="1"/>
          </a:gra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3600" dirty="0">
                <a:latin typeface="黑体" panose="02010609060101010101" pitchFamily="49" charset="-122"/>
                <a:ea typeface="黑体" panose="02010609060101010101" pitchFamily="49" charset="-122"/>
              </a:rPr>
              <a:t>9.8 </a:t>
            </a:r>
            <a:r>
              <a:rPr lang="zh-CN" altLang="en-US" sz="3600" dirty="0">
                <a:latin typeface="黑体" panose="02010609060101010101" pitchFamily="49" charset="-122"/>
                <a:ea typeface="黑体" panose="02010609060101010101" pitchFamily="49" charset="-122"/>
              </a:rPr>
              <a:t>堆排序</a:t>
            </a: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51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51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51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47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515"/>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516"/>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517"/>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8481"/>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8489"/>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20" presetClass="entr" presetSubtype="0" fill="hold" nodeType="clickEffect">
                                  <p:stCondLst>
                                    <p:cond delay="0"/>
                                  </p:stCondLst>
                                  <p:childTnLst>
                                    <p:set>
                                      <p:cBhvr>
                                        <p:cTn id="42" dur="1" fill="hold">
                                          <p:stCondLst>
                                            <p:cond delay="0"/>
                                          </p:stCondLst>
                                        </p:cTn>
                                        <p:tgtEl>
                                          <p:spTgt spid="18510"/>
                                        </p:tgtEl>
                                        <p:attrNameLst>
                                          <p:attrName>style.visibility</p:attrName>
                                        </p:attrNameLst>
                                      </p:cBhvr>
                                      <p:to>
                                        <p:strVal val="visible"/>
                                      </p:to>
                                    </p:set>
                                    <p:animEffect transition="in" filter="wedge">
                                      <p:cBhvr>
                                        <p:cTn id="43" dur="5000"/>
                                        <p:tgtEl>
                                          <p:spTgt spid="18510"/>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18518"/>
                                        </p:tgtEl>
                                        <p:attrNameLst>
                                          <p:attrName>style.visibility</p:attrName>
                                        </p:attrNameLst>
                                      </p:cBhvr>
                                      <p:to>
                                        <p:strVal val="visible"/>
                                      </p:to>
                                    </p:set>
                                  </p:childTnLst>
                                </p:cTn>
                              </p:par>
                            </p:childTnLst>
                          </p:cTn>
                        </p:par>
                      </p:childTnLst>
                    </p:cTn>
                  </p:par>
                  <p:par>
                    <p:cTn id="48" fill="hold" nodeType="clickPar">
                      <p:stCondLst>
                        <p:cond delay="indefinite"/>
                      </p:stCondLst>
                      <p:childTnLst>
                        <p:par>
                          <p:cTn id="49" fill="hold" nodeType="withGroup">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18520"/>
                                        </p:tgtEl>
                                        <p:attrNameLst>
                                          <p:attrName>style.visibility</p:attrName>
                                        </p:attrNameLst>
                                      </p:cBhvr>
                                      <p:to>
                                        <p:strVal val="visible"/>
                                      </p:to>
                                    </p:set>
                                  </p:childTnLst>
                                </p:cTn>
                              </p:par>
                            </p:childTnLst>
                          </p:cTn>
                        </p:par>
                      </p:childTnLst>
                    </p:cTn>
                  </p:par>
                  <p:par>
                    <p:cTn id="52" fill="hold" nodeType="clickPar">
                      <p:stCondLst>
                        <p:cond delay="indefinite"/>
                      </p:stCondLst>
                      <p:childTnLst>
                        <p:par>
                          <p:cTn id="53" fill="hold" nodeType="withGroup">
                            <p:stCondLst>
                              <p:cond delay="0"/>
                            </p:stCondLst>
                            <p:childTnLst>
                              <p:par>
                                <p:cTn id="54" presetID="20" presetClass="entr" presetSubtype="0" fill="hold" nodeType="clickEffect">
                                  <p:stCondLst>
                                    <p:cond delay="0"/>
                                  </p:stCondLst>
                                  <p:childTnLst>
                                    <p:set>
                                      <p:cBhvr>
                                        <p:cTn id="55" dur="1" fill="hold">
                                          <p:stCondLst>
                                            <p:cond delay="0"/>
                                          </p:stCondLst>
                                        </p:cTn>
                                        <p:tgtEl>
                                          <p:spTgt spid="18511"/>
                                        </p:tgtEl>
                                        <p:attrNameLst>
                                          <p:attrName>style.visibility</p:attrName>
                                        </p:attrNameLst>
                                      </p:cBhvr>
                                      <p:to>
                                        <p:strVal val="visible"/>
                                      </p:to>
                                    </p:set>
                                    <p:animEffect transition="in" filter="wedge">
                                      <p:cBhvr>
                                        <p:cTn id="56" dur="5000"/>
                                        <p:tgtEl>
                                          <p:spTgt spid="18511"/>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85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75" grpId="0"/>
      <p:bldP spid="18481" grpId="0" animBg="1" autoUpdateAnimBg="0"/>
      <p:bldP spid="18489" grpId="0" autoUpdateAnimBg="0"/>
      <p:bldP spid="18512" grpId="0" animBg="1"/>
      <p:bldP spid="18513" grpId="0"/>
      <p:bldP spid="18514" grpId="0"/>
      <p:bldP spid="18515" grpId="0" animBg="1"/>
      <p:bldP spid="18516" grpId="0"/>
      <p:bldP spid="18517" grpId="0"/>
      <p:bldP spid="18518" grpId="0" animBg="1"/>
      <p:bldP spid="18519" grpId="0" animBg="1"/>
      <p:bldP spid="18520"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4">
            <a:extLst>
              <a:ext uri="{FF2B5EF4-FFF2-40B4-BE49-F238E27FC236}">
                <a16:creationId xmlns:a16="http://schemas.microsoft.com/office/drawing/2014/main" id="{ACED75D2-F33F-492E-A826-93C48311A45D}"/>
              </a:ext>
            </a:extLst>
          </p:cNvPr>
          <p:cNvSpPr txBox="1">
            <a:spLocks noChangeArrowheads="1"/>
          </p:cNvSpPr>
          <p:nvPr/>
        </p:nvSpPr>
        <p:spPr bwMode="auto">
          <a:xfrm>
            <a:off x="222250" y="1304925"/>
            <a:ext cx="892175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914400" indent="-45720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371600" indent="-4572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828800" indent="-4572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286000" indent="-4572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743200" indent="-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3200400" indent="-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657600" indent="-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4114800" indent="-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400">
                <a:latin typeface="楷体_GB2312" panose="02010609030101010101" pitchFamily="49" charset="-122"/>
                <a:ea typeface="楷体_GB2312" panose="02010609030101010101" pitchFamily="49" charset="-122"/>
              </a:rPr>
              <a:t>1) </a:t>
            </a:r>
            <a:r>
              <a:rPr lang="zh-CN" altLang="en-US" sz="2400">
                <a:latin typeface="楷体_GB2312" panose="02010609030101010101" pitchFamily="49" charset="-122"/>
                <a:ea typeface="楷体_GB2312" panose="02010609030101010101" pitchFamily="49" charset="-122"/>
              </a:rPr>
              <a:t>首先将一个关键字集合用完全二叉树的形式排列</a:t>
            </a:r>
            <a:r>
              <a:rPr lang="en-US" altLang="zh-CN" sz="2400">
                <a:latin typeface="楷体_GB2312" panose="02010609030101010101" pitchFamily="49" charset="-122"/>
                <a:ea typeface="楷体_GB2312" panose="02010609030101010101" pitchFamily="49" charset="-122"/>
              </a:rPr>
              <a:t>;</a:t>
            </a:r>
          </a:p>
          <a:p>
            <a:pPr eaLnBrk="1" hangingPunct="1">
              <a:spcBef>
                <a:spcPct val="0"/>
              </a:spcBef>
            </a:pPr>
            <a:r>
              <a:rPr lang="en-US" altLang="zh-CN" sz="2400">
                <a:latin typeface="楷体_GB2312" panose="02010609030101010101" pitchFamily="49" charset="-122"/>
                <a:ea typeface="楷体_GB2312" panose="02010609030101010101" pitchFamily="49" charset="-122"/>
              </a:rPr>
              <a:t>   </a:t>
            </a:r>
            <a:r>
              <a:rPr lang="zh-CN" altLang="en-US" sz="2400">
                <a:latin typeface="楷体_GB2312" panose="02010609030101010101" pitchFamily="49" charset="-122"/>
                <a:ea typeface="楷体_GB2312" panose="02010609030101010101" pitchFamily="49" charset="-122"/>
              </a:rPr>
              <a:t>如给定关键字集合为</a:t>
            </a:r>
            <a:r>
              <a:rPr lang="en-US" altLang="zh-CN" sz="2400">
                <a:latin typeface="楷体_GB2312" panose="02010609030101010101" pitchFamily="49" charset="-122"/>
                <a:ea typeface="楷体_GB2312" panose="02010609030101010101" pitchFamily="49" charset="-122"/>
              </a:rPr>
              <a:t>{46,55,13,42,94,17,05,70}</a:t>
            </a:r>
            <a:r>
              <a:rPr lang="zh-CN" altLang="en-US" sz="2400">
                <a:latin typeface="楷体_GB2312" panose="02010609030101010101" pitchFamily="49" charset="-122"/>
                <a:ea typeface="楷体_GB2312" panose="02010609030101010101" pitchFamily="49" charset="-122"/>
              </a:rPr>
              <a:t>组成的完全二叉树如下：</a:t>
            </a:r>
          </a:p>
        </p:txBody>
      </p:sp>
      <p:grpSp>
        <p:nvGrpSpPr>
          <p:cNvPr id="137239" name="Group 23">
            <a:extLst>
              <a:ext uri="{FF2B5EF4-FFF2-40B4-BE49-F238E27FC236}">
                <a16:creationId xmlns:a16="http://schemas.microsoft.com/office/drawing/2014/main" id="{693E4F87-35CA-473C-8607-CB453D24415B}"/>
              </a:ext>
            </a:extLst>
          </p:cNvPr>
          <p:cNvGrpSpPr>
            <a:grpSpLocks/>
          </p:cNvGrpSpPr>
          <p:nvPr/>
        </p:nvGrpSpPr>
        <p:grpSpPr bwMode="auto">
          <a:xfrm>
            <a:off x="2051050" y="2708275"/>
            <a:ext cx="3416300" cy="2584450"/>
            <a:chOff x="1296" y="1575"/>
            <a:chExt cx="2152" cy="1628"/>
          </a:xfrm>
        </p:grpSpPr>
        <p:sp>
          <p:nvSpPr>
            <p:cNvPr id="30725" name="Oval 5">
              <a:extLst>
                <a:ext uri="{FF2B5EF4-FFF2-40B4-BE49-F238E27FC236}">
                  <a16:creationId xmlns:a16="http://schemas.microsoft.com/office/drawing/2014/main" id="{3E8C4465-BB01-4EFE-9028-1EE592881B29}"/>
                </a:ext>
              </a:extLst>
            </p:cNvPr>
            <p:cNvSpPr>
              <a:spLocks noChangeArrowheads="1"/>
            </p:cNvSpPr>
            <p:nvPr/>
          </p:nvSpPr>
          <p:spPr bwMode="auto">
            <a:xfrm>
              <a:off x="2496" y="1575"/>
              <a:ext cx="288" cy="288"/>
            </a:xfrm>
            <a:prstGeom prst="ellipse">
              <a:avLst/>
            </a:prstGeom>
            <a:solidFill>
              <a:srgbClr val="CCFFCC"/>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en-US" altLang="zh-CN" sz="2800"/>
                <a:t>46</a:t>
              </a:r>
            </a:p>
          </p:txBody>
        </p:sp>
        <p:sp>
          <p:nvSpPr>
            <p:cNvPr id="30726" name="Oval 7">
              <a:extLst>
                <a:ext uri="{FF2B5EF4-FFF2-40B4-BE49-F238E27FC236}">
                  <a16:creationId xmlns:a16="http://schemas.microsoft.com/office/drawing/2014/main" id="{2677DBBE-CA46-4C2A-A4BF-8011A7E176A7}"/>
                </a:ext>
              </a:extLst>
            </p:cNvPr>
            <p:cNvSpPr>
              <a:spLocks noChangeArrowheads="1"/>
            </p:cNvSpPr>
            <p:nvPr/>
          </p:nvSpPr>
          <p:spPr bwMode="auto">
            <a:xfrm>
              <a:off x="2048" y="1977"/>
              <a:ext cx="288" cy="288"/>
            </a:xfrm>
            <a:prstGeom prst="ellipse">
              <a:avLst/>
            </a:prstGeom>
            <a:solidFill>
              <a:srgbClr val="CCFFCC"/>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en-US" altLang="zh-CN" sz="2800"/>
                <a:t>55</a:t>
              </a:r>
            </a:p>
          </p:txBody>
        </p:sp>
        <p:sp>
          <p:nvSpPr>
            <p:cNvPr id="30727" name="Oval 8">
              <a:extLst>
                <a:ext uri="{FF2B5EF4-FFF2-40B4-BE49-F238E27FC236}">
                  <a16:creationId xmlns:a16="http://schemas.microsoft.com/office/drawing/2014/main" id="{3AA27A69-4743-44EE-A85B-B4F265ADE53C}"/>
                </a:ext>
              </a:extLst>
            </p:cNvPr>
            <p:cNvSpPr>
              <a:spLocks noChangeArrowheads="1"/>
            </p:cNvSpPr>
            <p:nvPr/>
          </p:nvSpPr>
          <p:spPr bwMode="auto">
            <a:xfrm>
              <a:off x="2922" y="1973"/>
              <a:ext cx="288" cy="288"/>
            </a:xfrm>
            <a:prstGeom prst="ellipse">
              <a:avLst/>
            </a:prstGeom>
            <a:solidFill>
              <a:srgbClr val="CCFFCC"/>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en-US" altLang="zh-CN" sz="2800"/>
                <a:t>13</a:t>
              </a:r>
            </a:p>
          </p:txBody>
        </p:sp>
        <p:sp>
          <p:nvSpPr>
            <p:cNvPr id="30728" name="Oval 9">
              <a:extLst>
                <a:ext uri="{FF2B5EF4-FFF2-40B4-BE49-F238E27FC236}">
                  <a16:creationId xmlns:a16="http://schemas.microsoft.com/office/drawing/2014/main" id="{60EAB99E-C1BF-4978-AB3C-661353A20F35}"/>
                </a:ext>
              </a:extLst>
            </p:cNvPr>
            <p:cNvSpPr>
              <a:spLocks noChangeArrowheads="1"/>
            </p:cNvSpPr>
            <p:nvPr/>
          </p:nvSpPr>
          <p:spPr bwMode="auto">
            <a:xfrm>
              <a:off x="1694" y="2445"/>
              <a:ext cx="288" cy="288"/>
            </a:xfrm>
            <a:prstGeom prst="ellipse">
              <a:avLst/>
            </a:prstGeom>
            <a:solidFill>
              <a:srgbClr val="CCFFCC"/>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en-US" altLang="zh-CN" sz="2800"/>
                <a:t>42</a:t>
              </a:r>
            </a:p>
          </p:txBody>
        </p:sp>
        <p:sp>
          <p:nvSpPr>
            <p:cNvPr id="30729" name="Oval 10">
              <a:extLst>
                <a:ext uri="{FF2B5EF4-FFF2-40B4-BE49-F238E27FC236}">
                  <a16:creationId xmlns:a16="http://schemas.microsoft.com/office/drawing/2014/main" id="{E15E77AB-29BA-4B25-8945-96A8FE273995}"/>
                </a:ext>
              </a:extLst>
            </p:cNvPr>
            <p:cNvSpPr>
              <a:spLocks noChangeArrowheads="1"/>
            </p:cNvSpPr>
            <p:nvPr/>
          </p:nvSpPr>
          <p:spPr bwMode="auto">
            <a:xfrm>
              <a:off x="2254" y="2453"/>
              <a:ext cx="288" cy="288"/>
            </a:xfrm>
            <a:prstGeom prst="ellipse">
              <a:avLst/>
            </a:prstGeom>
            <a:solidFill>
              <a:srgbClr val="CCFFCC"/>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en-US" altLang="zh-CN" sz="2800"/>
                <a:t>94</a:t>
              </a:r>
            </a:p>
          </p:txBody>
        </p:sp>
        <p:sp>
          <p:nvSpPr>
            <p:cNvPr id="30730" name="Oval 11">
              <a:extLst>
                <a:ext uri="{FF2B5EF4-FFF2-40B4-BE49-F238E27FC236}">
                  <a16:creationId xmlns:a16="http://schemas.microsoft.com/office/drawing/2014/main" id="{FB0B43BD-B42F-405B-AA10-F17253B42084}"/>
                </a:ext>
              </a:extLst>
            </p:cNvPr>
            <p:cNvSpPr>
              <a:spLocks noChangeArrowheads="1"/>
            </p:cNvSpPr>
            <p:nvPr/>
          </p:nvSpPr>
          <p:spPr bwMode="auto">
            <a:xfrm>
              <a:off x="2644" y="2433"/>
              <a:ext cx="288" cy="288"/>
            </a:xfrm>
            <a:prstGeom prst="ellipse">
              <a:avLst/>
            </a:prstGeom>
            <a:solidFill>
              <a:srgbClr val="CCFFCC"/>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en-US" altLang="zh-CN" sz="2800"/>
                <a:t>17</a:t>
              </a:r>
            </a:p>
          </p:txBody>
        </p:sp>
        <p:sp>
          <p:nvSpPr>
            <p:cNvPr id="30731" name="Oval 12">
              <a:extLst>
                <a:ext uri="{FF2B5EF4-FFF2-40B4-BE49-F238E27FC236}">
                  <a16:creationId xmlns:a16="http://schemas.microsoft.com/office/drawing/2014/main" id="{887F8850-2BC4-4F6D-A18C-5BEAF5E9E323}"/>
                </a:ext>
              </a:extLst>
            </p:cNvPr>
            <p:cNvSpPr>
              <a:spLocks noChangeArrowheads="1"/>
            </p:cNvSpPr>
            <p:nvPr/>
          </p:nvSpPr>
          <p:spPr bwMode="auto">
            <a:xfrm>
              <a:off x="3160" y="2453"/>
              <a:ext cx="288" cy="288"/>
            </a:xfrm>
            <a:prstGeom prst="ellipse">
              <a:avLst/>
            </a:prstGeom>
            <a:solidFill>
              <a:srgbClr val="CCFFCC"/>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en-US" altLang="zh-CN" sz="2800"/>
                <a:t>05</a:t>
              </a:r>
            </a:p>
          </p:txBody>
        </p:sp>
        <p:sp>
          <p:nvSpPr>
            <p:cNvPr id="30732" name="Line 13">
              <a:extLst>
                <a:ext uri="{FF2B5EF4-FFF2-40B4-BE49-F238E27FC236}">
                  <a16:creationId xmlns:a16="http://schemas.microsoft.com/office/drawing/2014/main" id="{6E1E0578-8413-4809-A753-B54CCEB015F8}"/>
                </a:ext>
              </a:extLst>
            </p:cNvPr>
            <p:cNvSpPr>
              <a:spLocks noChangeShapeType="1"/>
            </p:cNvSpPr>
            <p:nvPr/>
          </p:nvSpPr>
          <p:spPr bwMode="auto">
            <a:xfrm flipH="1">
              <a:off x="2294" y="1813"/>
              <a:ext cx="240" cy="19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733" name="Line 14">
              <a:extLst>
                <a:ext uri="{FF2B5EF4-FFF2-40B4-BE49-F238E27FC236}">
                  <a16:creationId xmlns:a16="http://schemas.microsoft.com/office/drawing/2014/main" id="{FD1CCAC7-8473-41B7-80D6-502DB3397DDB}"/>
                </a:ext>
              </a:extLst>
            </p:cNvPr>
            <p:cNvSpPr>
              <a:spLocks noChangeShapeType="1"/>
            </p:cNvSpPr>
            <p:nvPr/>
          </p:nvSpPr>
          <p:spPr bwMode="auto">
            <a:xfrm>
              <a:off x="2746" y="1803"/>
              <a:ext cx="192" cy="24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734" name="Line 15">
              <a:extLst>
                <a:ext uri="{FF2B5EF4-FFF2-40B4-BE49-F238E27FC236}">
                  <a16:creationId xmlns:a16="http://schemas.microsoft.com/office/drawing/2014/main" id="{E28ECEBF-6E88-4CCC-B670-326723FD9417}"/>
                </a:ext>
              </a:extLst>
            </p:cNvPr>
            <p:cNvSpPr>
              <a:spLocks noChangeShapeType="1"/>
            </p:cNvSpPr>
            <p:nvPr/>
          </p:nvSpPr>
          <p:spPr bwMode="auto">
            <a:xfrm flipH="1">
              <a:off x="1872" y="2215"/>
              <a:ext cx="240" cy="24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735" name="Line 16">
              <a:extLst>
                <a:ext uri="{FF2B5EF4-FFF2-40B4-BE49-F238E27FC236}">
                  <a16:creationId xmlns:a16="http://schemas.microsoft.com/office/drawing/2014/main" id="{6BAD889D-D926-41BD-A5D3-00B296E81C89}"/>
                </a:ext>
              </a:extLst>
            </p:cNvPr>
            <p:cNvSpPr>
              <a:spLocks noChangeShapeType="1"/>
            </p:cNvSpPr>
            <p:nvPr/>
          </p:nvSpPr>
          <p:spPr bwMode="auto">
            <a:xfrm>
              <a:off x="2256" y="2263"/>
              <a:ext cx="96" cy="19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736" name="Line 17">
              <a:extLst>
                <a:ext uri="{FF2B5EF4-FFF2-40B4-BE49-F238E27FC236}">
                  <a16:creationId xmlns:a16="http://schemas.microsoft.com/office/drawing/2014/main" id="{3E163CED-4A6F-4EB2-993A-581CB03D7585}"/>
                </a:ext>
              </a:extLst>
            </p:cNvPr>
            <p:cNvSpPr>
              <a:spLocks noChangeShapeType="1"/>
            </p:cNvSpPr>
            <p:nvPr/>
          </p:nvSpPr>
          <p:spPr bwMode="auto">
            <a:xfrm flipH="1">
              <a:off x="2832" y="2187"/>
              <a:ext cx="144" cy="24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737" name="Line 18">
              <a:extLst>
                <a:ext uri="{FF2B5EF4-FFF2-40B4-BE49-F238E27FC236}">
                  <a16:creationId xmlns:a16="http://schemas.microsoft.com/office/drawing/2014/main" id="{EFDDEEC1-9E8F-4856-A764-925FAA673B96}"/>
                </a:ext>
              </a:extLst>
            </p:cNvPr>
            <p:cNvSpPr>
              <a:spLocks noChangeShapeType="1"/>
            </p:cNvSpPr>
            <p:nvPr/>
          </p:nvSpPr>
          <p:spPr bwMode="auto">
            <a:xfrm>
              <a:off x="3168" y="2263"/>
              <a:ext cx="96" cy="19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738" name="Oval 19">
              <a:extLst>
                <a:ext uri="{FF2B5EF4-FFF2-40B4-BE49-F238E27FC236}">
                  <a16:creationId xmlns:a16="http://schemas.microsoft.com/office/drawing/2014/main" id="{B429EB73-35E1-4F59-9B33-46ADCD88CF5E}"/>
                </a:ext>
              </a:extLst>
            </p:cNvPr>
            <p:cNvSpPr>
              <a:spLocks noChangeArrowheads="1"/>
            </p:cNvSpPr>
            <p:nvPr/>
          </p:nvSpPr>
          <p:spPr bwMode="auto">
            <a:xfrm>
              <a:off x="1296" y="2915"/>
              <a:ext cx="288" cy="288"/>
            </a:xfrm>
            <a:prstGeom prst="ellipse">
              <a:avLst/>
            </a:prstGeom>
            <a:solidFill>
              <a:srgbClr val="CCFFCC"/>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en-US" altLang="zh-CN" sz="2800"/>
                <a:t>70</a:t>
              </a:r>
            </a:p>
          </p:txBody>
        </p:sp>
        <p:sp>
          <p:nvSpPr>
            <p:cNvPr id="30739" name="Line 20">
              <a:extLst>
                <a:ext uri="{FF2B5EF4-FFF2-40B4-BE49-F238E27FC236}">
                  <a16:creationId xmlns:a16="http://schemas.microsoft.com/office/drawing/2014/main" id="{D97AD36B-723C-4118-B288-F6D3E778C2A5}"/>
                </a:ext>
              </a:extLst>
            </p:cNvPr>
            <p:cNvSpPr>
              <a:spLocks noChangeShapeType="1"/>
            </p:cNvSpPr>
            <p:nvPr/>
          </p:nvSpPr>
          <p:spPr bwMode="auto">
            <a:xfrm flipH="1">
              <a:off x="1536" y="2695"/>
              <a:ext cx="192" cy="24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37240" name="Rectangle 24">
            <a:extLst>
              <a:ext uri="{FF2B5EF4-FFF2-40B4-BE49-F238E27FC236}">
                <a16:creationId xmlns:a16="http://schemas.microsoft.com/office/drawing/2014/main" id="{4EFF0856-C380-419D-9CC4-361AF48DB959}"/>
              </a:ext>
            </a:extLst>
          </p:cNvPr>
          <p:cNvSpPr>
            <a:spLocks noChangeArrowheads="1"/>
          </p:cNvSpPr>
          <p:nvPr/>
        </p:nvSpPr>
        <p:spPr bwMode="auto">
          <a:xfrm>
            <a:off x="250825" y="404813"/>
            <a:ext cx="2682875" cy="519112"/>
          </a:xfrm>
          <a:prstGeom prst="rect">
            <a:avLst/>
          </a:prstGeom>
          <a:gradFill rotWithShape="1">
            <a:gsLst>
              <a:gs pos="0">
                <a:schemeClr val="tx1"/>
              </a:gs>
              <a:gs pos="50000">
                <a:srgbClr val="00FF00"/>
              </a:gs>
              <a:gs pos="100000">
                <a:schemeClr val="tx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zh-CN" sz="2800">
                <a:solidFill>
                  <a:srgbClr val="FF0000"/>
                </a:solidFill>
                <a:ea typeface="楷体_GB2312" pitchFamily="49" charset="-122"/>
              </a:rPr>
              <a:t>2. </a:t>
            </a:r>
            <a:r>
              <a:rPr lang="zh-CN" altLang="en-US" sz="2800">
                <a:solidFill>
                  <a:srgbClr val="FF0000"/>
                </a:solidFill>
                <a:ea typeface="楷体_GB2312" pitchFamily="49" charset="-122"/>
              </a:rPr>
              <a:t>建堆的过程：</a:t>
            </a: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72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5" name="Rectangle 5">
            <a:extLst>
              <a:ext uri="{FF2B5EF4-FFF2-40B4-BE49-F238E27FC236}">
                <a16:creationId xmlns:a16="http://schemas.microsoft.com/office/drawing/2014/main" id="{EFF733C3-8E5D-4AE9-86D4-4B17C9546527}"/>
              </a:ext>
            </a:extLst>
          </p:cNvPr>
          <p:cNvSpPr>
            <a:spLocks noChangeArrowheads="1"/>
          </p:cNvSpPr>
          <p:nvPr/>
        </p:nvSpPr>
        <p:spPr bwMode="auto">
          <a:xfrm>
            <a:off x="250825" y="549275"/>
            <a:ext cx="8713788" cy="5759450"/>
          </a:xfrm>
          <a:prstGeom prst="rect">
            <a:avLst/>
          </a:prstGeom>
          <a:gradFill rotWithShape="1">
            <a:gsLst>
              <a:gs pos="0">
                <a:srgbClr val="CCFF66"/>
              </a:gs>
              <a:gs pos="50000">
                <a:schemeClr val="bg1"/>
              </a:gs>
              <a:gs pos="100000">
                <a:srgbClr val="CCFF66"/>
              </a:gs>
            </a:gsLst>
            <a:lin ang="5400000" scaled="1"/>
          </a:gradFill>
          <a:ln w="38100" cmpd="dbl">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1" hangingPunct="1">
              <a:defRPr/>
            </a:pPr>
            <a:r>
              <a:rPr lang="en-US" altLang="zh-CN" sz="2600">
                <a:ea typeface="楷体_GB2312" pitchFamily="49" charset="-122"/>
              </a:rPr>
              <a:t>2</a:t>
            </a:r>
            <a:r>
              <a:rPr lang="en-US" altLang="zh-CN" sz="2600">
                <a:latin typeface="楷体_GB2312" pitchFamily="49" charset="-122"/>
                <a:ea typeface="楷体_GB2312" pitchFamily="49" charset="-122"/>
              </a:rPr>
              <a:t>)</a:t>
            </a:r>
            <a:r>
              <a:rPr lang="zh-CN" altLang="en-US" sz="2600">
                <a:ea typeface="楷体_GB2312" pitchFamily="49" charset="-122"/>
              </a:rPr>
              <a:t>开始建堆：采用筛选法，逐步将大的关键字筛到堆底。</a:t>
            </a:r>
          </a:p>
          <a:p>
            <a:pPr eaLnBrk="1" hangingPunct="1">
              <a:defRPr/>
            </a:pPr>
            <a:endParaRPr lang="zh-CN" altLang="en-US" sz="2600">
              <a:ea typeface="楷体_GB2312" pitchFamily="49" charset="-122"/>
            </a:endParaRPr>
          </a:p>
          <a:p>
            <a:pPr eaLnBrk="1" hangingPunct="1">
              <a:defRPr/>
            </a:pPr>
            <a:r>
              <a:rPr lang="zh-CN" altLang="en-US">
                <a:ea typeface="楷体_GB2312" pitchFamily="49" charset="-122"/>
              </a:rPr>
              <a:t>筛选法的思想是这样的：</a:t>
            </a:r>
          </a:p>
          <a:p>
            <a:pPr eaLnBrk="1" hangingPunct="1">
              <a:defRPr/>
            </a:pPr>
            <a:endParaRPr lang="zh-CN" altLang="en-US">
              <a:ea typeface="楷体_GB2312" pitchFamily="49" charset="-122"/>
            </a:endParaRPr>
          </a:p>
          <a:p>
            <a:pPr eaLnBrk="1" hangingPunct="1">
              <a:defRPr/>
            </a:pPr>
            <a:r>
              <a:rPr lang="zh-CN" altLang="en-US">
                <a:ea typeface="楷体_GB2312" pitchFamily="49" charset="-122"/>
              </a:rPr>
              <a:t>        </a:t>
            </a:r>
            <a:r>
              <a:rPr lang="zh-CN" altLang="en-US">
                <a:solidFill>
                  <a:schemeClr val="accent2"/>
                </a:solidFill>
                <a:ea typeface="楷体_GB2312" pitchFamily="49" charset="-122"/>
                <a:cs typeface="Times New Roman" pitchFamily="18" charset="0"/>
              </a:rPr>
              <a:t>►</a:t>
            </a:r>
            <a:r>
              <a:rPr lang="zh-CN" altLang="en-US">
                <a:ea typeface="楷体_GB2312" pitchFamily="49" charset="-122"/>
                <a:cs typeface="Times New Roman" pitchFamily="18" charset="0"/>
              </a:rPr>
              <a:t> </a:t>
            </a:r>
            <a:r>
              <a:rPr lang="zh-CN" altLang="en-US">
                <a:ea typeface="楷体_GB2312" pitchFamily="49" charset="-122"/>
              </a:rPr>
              <a:t>假设集合</a:t>
            </a:r>
            <a:r>
              <a:rPr lang="en-US" altLang="zh-CN">
                <a:ea typeface="楷体_GB2312" pitchFamily="49" charset="-122"/>
              </a:rPr>
              <a:t>r</a:t>
            </a:r>
            <a:r>
              <a:rPr lang="zh-CN" altLang="en-US">
                <a:ea typeface="楷体_GB2312" pitchFamily="49" charset="-122"/>
              </a:rPr>
              <a:t>有</a:t>
            </a:r>
            <a:r>
              <a:rPr lang="en-US" altLang="zh-CN">
                <a:ea typeface="楷体_GB2312" pitchFamily="49" charset="-122"/>
              </a:rPr>
              <a:t>m</a:t>
            </a:r>
            <a:r>
              <a:rPr lang="zh-CN" altLang="en-US">
                <a:ea typeface="楷体_GB2312" pitchFamily="49" charset="-122"/>
              </a:rPr>
              <a:t>个结点，从某个结点</a:t>
            </a:r>
            <a:r>
              <a:rPr lang="en-US" altLang="zh-CN">
                <a:ea typeface="楷体_GB2312" pitchFamily="49" charset="-122"/>
              </a:rPr>
              <a:t>i</a:t>
            </a:r>
            <a:r>
              <a:rPr lang="zh-CN" altLang="en-US">
                <a:ea typeface="楷体_GB2312" pitchFamily="49" charset="-122"/>
              </a:rPr>
              <a:t>（</a:t>
            </a:r>
            <a:r>
              <a:rPr lang="zh-CN" altLang="en-US">
                <a:solidFill>
                  <a:srgbClr val="FF0000"/>
                </a:solidFill>
                <a:ea typeface="楷体_GB2312" pitchFamily="49" charset="-122"/>
              </a:rPr>
              <a:t>第一次 </a:t>
            </a:r>
            <a:r>
              <a:rPr lang="en-US" altLang="zh-CN">
                <a:solidFill>
                  <a:srgbClr val="FF0000"/>
                </a:solidFill>
                <a:ea typeface="楷体_GB2312" pitchFamily="49" charset="-122"/>
              </a:rPr>
              <a:t>i=[m/2]</a:t>
            </a:r>
            <a:r>
              <a:rPr lang="en-US" altLang="zh-CN">
                <a:ea typeface="楷体_GB2312" pitchFamily="49" charset="-122"/>
              </a:rPr>
              <a:t> </a:t>
            </a:r>
            <a:r>
              <a:rPr lang="zh-CN" altLang="en-US">
                <a:ea typeface="楷体_GB2312" pitchFamily="49" charset="-122"/>
              </a:rPr>
              <a:t>）开始筛选</a:t>
            </a:r>
            <a:r>
              <a:rPr lang="en-US" altLang="zh-CN">
                <a:ea typeface="楷体_GB2312" pitchFamily="49" charset="-122"/>
              </a:rPr>
              <a:t>;</a:t>
            </a:r>
          </a:p>
          <a:p>
            <a:pPr eaLnBrk="1" hangingPunct="1">
              <a:defRPr/>
            </a:pPr>
            <a:endParaRPr lang="en-US" altLang="zh-CN">
              <a:ea typeface="楷体_GB2312" pitchFamily="49" charset="-122"/>
            </a:endParaRPr>
          </a:p>
          <a:p>
            <a:pPr eaLnBrk="1" hangingPunct="1">
              <a:defRPr/>
            </a:pPr>
            <a:endParaRPr lang="en-US" altLang="zh-CN">
              <a:ea typeface="楷体_GB2312" pitchFamily="49" charset="-122"/>
            </a:endParaRPr>
          </a:p>
          <a:p>
            <a:pPr eaLnBrk="1" hangingPunct="1">
              <a:defRPr/>
            </a:pPr>
            <a:endParaRPr lang="en-US" altLang="zh-CN">
              <a:ea typeface="楷体_GB2312" pitchFamily="49" charset="-122"/>
            </a:endParaRPr>
          </a:p>
          <a:p>
            <a:pPr eaLnBrk="1" hangingPunct="1">
              <a:defRPr/>
            </a:pPr>
            <a:endParaRPr lang="en-US" altLang="zh-CN">
              <a:ea typeface="楷体_GB2312" pitchFamily="49" charset="-122"/>
            </a:endParaRPr>
          </a:p>
          <a:p>
            <a:pPr eaLnBrk="1" hangingPunct="1">
              <a:defRPr/>
            </a:pPr>
            <a:endParaRPr lang="en-US" altLang="zh-CN">
              <a:ea typeface="楷体_GB2312" pitchFamily="49" charset="-122"/>
            </a:endParaRPr>
          </a:p>
          <a:p>
            <a:pPr eaLnBrk="1" hangingPunct="1">
              <a:defRPr/>
            </a:pPr>
            <a:endParaRPr lang="en-US" altLang="zh-CN">
              <a:ea typeface="楷体_GB2312" pitchFamily="49" charset="-122"/>
            </a:endParaRPr>
          </a:p>
          <a:p>
            <a:pPr eaLnBrk="1" hangingPunct="1">
              <a:defRPr/>
            </a:pPr>
            <a:endParaRPr lang="en-US" altLang="zh-CN">
              <a:ea typeface="楷体_GB2312" pitchFamily="49" charset="-122"/>
            </a:endParaRPr>
          </a:p>
          <a:p>
            <a:pPr eaLnBrk="1" hangingPunct="1">
              <a:defRPr/>
            </a:pPr>
            <a:endParaRPr lang="en-US" altLang="zh-CN">
              <a:ea typeface="楷体_GB2312" pitchFamily="49" charset="-122"/>
            </a:endParaRPr>
          </a:p>
          <a:p>
            <a:pPr eaLnBrk="1" hangingPunct="1">
              <a:defRPr/>
            </a:pPr>
            <a:endParaRPr lang="en-US" altLang="zh-CN">
              <a:ea typeface="楷体_GB2312" pitchFamily="49" charset="-122"/>
            </a:endParaRPr>
          </a:p>
        </p:txBody>
      </p:sp>
      <p:sp>
        <p:nvSpPr>
          <p:cNvPr id="250886" name="Rectangle 6">
            <a:extLst>
              <a:ext uri="{FF2B5EF4-FFF2-40B4-BE49-F238E27FC236}">
                <a16:creationId xmlns:a16="http://schemas.microsoft.com/office/drawing/2014/main" id="{9C2D3937-3468-4671-A076-DD8CC1654BA6}"/>
              </a:ext>
            </a:extLst>
          </p:cNvPr>
          <p:cNvSpPr>
            <a:spLocks noChangeArrowheads="1"/>
          </p:cNvSpPr>
          <p:nvPr/>
        </p:nvSpPr>
        <p:spPr bwMode="auto">
          <a:xfrm>
            <a:off x="250825" y="3070225"/>
            <a:ext cx="8713788" cy="1582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400">
                <a:ea typeface="楷体_GB2312" panose="02010609030101010101" pitchFamily="49" charset="-122"/>
              </a:rPr>
              <a:t>       </a:t>
            </a:r>
            <a:r>
              <a:rPr lang="en-US" altLang="zh-CN" sz="2400"/>
              <a:t> </a:t>
            </a:r>
            <a:r>
              <a:rPr lang="en-US" altLang="zh-CN" sz="2400">
                <a:solidFill>
                  <a:schemeClr val="accent2"/>
                </a:solidFill>
              </a:rPr>
              <a:t>► </a:t>
            </a:r>
            <a:r>
              <a:rPr lang="zh-CN" altLang="en-US" sz="2400">
                <a:ea typeface="楷体_GB2312" panose="02010609030101010101" pitchFamily="49" charset="-122"/>
              </a:rPr>
              <a:t>先看第</a:t>
            </a:r>
            <a:r>
              <a:rPr lang="en-US" altLang="zh-CN" sz="2400">
                <a:ea typeface="楷体_GB2312" panose="02010609030101010101" pitchFamily="49" charset="-122"/>
              </a:rPr>
              <a:t>i</a:t>
            </a:r>
            <a:r>
              <a:rPr lang="zh-CN" altLang="en-US" sz="2400">
                <a:ea typeface="楷体_GB2312" panose="02010609030101010101" pitchFamily="49" charset="-122"/>
              </a:rPr>
              <a:t>个结点的左右子树，设第</a:t>
            </a:r>
            <a:r>
              <a:rPr lang="en-US" altLang="zh-CN" sz="2400">
                <a:ea typeface="楷体_GB2312" panose="02010609030101010101" pitchFamily="49" charset="-122"/>
              </a:rPr>
              <a:t>i</a:t>
            </a:r>
            <a:r>
              <a:rPr lang="zh-CN" altLang="en-US" sz="2400">
                <a:ea typeface="楷体_GB2312" panose="02010609030101010101" pitchFamily="49" charset="-122"/>
              </a:rPr>
              <a:t>个结点的左子树为</a:t>
            </a:r>
            <a:r>
              <a:rPr lang="en-US" altLang="zh-CN" sz="2400">
                <a:ea typeface="楷体_GB2312" panose="02010609030101010101" pitchFamily="49" charset="-122"/>
              </a:rPr>
              <a:t>k</a:t>
            </a:r>
            <a:r>
              <a:rPr lang="en-US" altLang="zh-CN" sz="2400" baseline="-25000">
                <a:ea typeface="楷体_GB2312" panose="02010609030101010101" pitchFamily="49" charset="-122"/>
              </a:rPr>
              <a:t>j </a:t>
            </a:r>
            <a:r>
              <a:rPr lang="en-US" altLang="zh-CN" sz="2400">
                <a:ea typeface="楷体_GB2312" panose="02010609030101010101" pitchFamily="49" charset="-122"/>
              </a:rPr>
              <a:t>,</a:t>
            </a:r>
            <a:r>
              <a:rPr lang="zh-CN" altLang="en-US" sz="2400">
                <a:ea typeface="楷体_GB2312" panose="02010609030101010101" pitchFamily="49" charset="-122"/>
              </a:rPr>
              <a:t>右子树为</a:t>
            </a:r>
            <a:r>
              <a:rPr lang="en-US" altLang="zh-CN" sz="2400">
                <a:ea typeface="楷体_GB2312" panose="02010609030101010101" pitchFamily="49" charset="-122"/>
              </a:rPr>
              <a:t>k</a:t>
            </a:r>
            <a:r>
              <a:rPr lang="en-US" altLang="zh-CN" sz="2400" baseline="-25000">
                <a:ea typeface="楷体_GB2312" panose="02010609030101010101" pitchFamily="49" charset="-122"/>
              </a:rPr>
              <a:t>j+1</a:t>
            </a:r>
            <a:r>
              <a:rPr lang="zh-CN" altLang="en-US" sz="2400">
                <a:ea typeface="楷体_GB2312" panose="02010609030101010101" pitchFamily="49" charset="-122"/>
              </a:rPr>
              <a:t>。若</a:t>
            </a:r>
            <a:r>
              <a:rPr lang="en-US" altLang="zh-CN" sz="2400">
                <a:ea typeface="楷体_GB2312" panose="02010609030101010101" pitchFamily="49" charset="-122"/>
              </a:rPr>
              <a:t>k</a:t>
            </a:r>
            <a:r>
              <a:rPr lang="en-US" altLang="zh-CN" sz="2400" baseline="-25000">
                <a:ea typeface="楷体_GB2312" panose="02010609030101010101" pitchFamily="49" charset="-122"/>
              </a:rPr>
              <a:t>j </a:t>
            </a:r>
            <a:r>
              <a:rPr lang="en-US" altLang="zh-CN" sz="2400">
                <a:ea typeface="楷体_GB2312" panose="02010609030101010101" pitchFamily="49" charset="-122"/>
              </a:rPr>
              <a:t>&lt; k</a:t>
            </a:r>
            <a:r>
              <a:rPr lang="en-US" altLang="zh-CN" sz="2400" baseline="-25000">
                <a:ea typeface="楷体_GB2312" panose="02010609030101010101" pitchFamily="49" charset="-122"/>
              </a:rPr>
              <a:t>j+1</a:t>
            </a:r>
            <a:r>
              <a:rPr lang="zh-CN" altLang="en-US" sz="2400">
                <a:ea typeface="楷体_GB2312" panose="02010609030101010101" pitchFamily="49" charset="-122"/>
              </a:rPr>
              <a:t>则沿左分支筛，否则沿右分支筛选，即（</a:t>
            </a:r>
            <a:r>
              <a:rPr lang="en-US" altLang="zh-CN" sz="2400">
                <a:ea typeface="楷体_GB2312" panose="02010609030101010101" pitchFamily="49" charset="-122"/>
              </a:rPr>
              <a:t>j=j+1</a:t>
            </a:r>
            <a:r>
              <a:rPr lang="zh-CN" altLang="en-US" sz="2400">
                <a:ea typeface="楷体_GB2312" panose="02010609030101010101" pitchFamily="49" charset="-122"/>
              </a:rPr>
              <a:t>）。将</a:t>
            </a:r>
            <a:r>
              <a:rPr lang="en-US" altLang="zh-CN" sz="2400">
                <a:ea typeface="楷体_GB2312" panose="02010609030101010101" pitchFamily="49" charset="-122"/>
              </a:rPr>
              <a:t>k</a:t>
            </a:r>
            <a:r>
              <a:rPr lang="en-US" altLang="zh-CN" sz="2400" baseline="-25000">
                <a:ea typeface="楷体_GB2312" panose="02010609030101010101" pitchFamily="49" charset="-122"/>
              </a:rPr>
              <a:t>i</a:t>
            </a:r>
            <a:r>
              <a:rPr lang="zh-CN" altLang="en-US" sz="2400">
                <a:ea typeface="楷体_GB2312" panose="02010609030101010101" pitchFamily="49" charset="-122"/>
              </a:rPr>
              <a:t>与</a:t>
            </a:r>
            <a:r>
              <a:rPr lang="en-US" altLang="zh-CN" sz="2400">
                <a:ea typeface="楷体_GB2312" panose="02010609030101010101" pitchFamily="49" charset="-122"/>
              </a:rPr>
              <a:t>k</a:t>
            </a:r>
            <a:r>
              <a:rPr lang="en-US" altLang="zh-CN" sz="2400" baseline="-25000">
                <a:ea typeface="楷体_GB2312" panose="02010609030101010101" pitchFamily="49" charset="-122"/>
              </a:rPr>
              <a:t>j</a:t>
            </a:r>
            <a:r>
              <a:rPr lang="en-US" altLang="zh-CN" sz="2400">
                <a:ea typeface="楷体_GB2312" panose="02010609030101010101" pitchFamily="49" charset="-122"/>
              </a:rPr>
              <a:t> </a:t>
            </a:r>
            <a:r>
              <a:rPr lang="zh-CN" altLang="en-US" sz="2400">
                <a:ea typeface="楷体_GB2312" panose="02010609030101010101" pitchFamily="49" charset="-122"/>
              </a:rPr>
              <a:t>进行比较，若</a:t>
            </a:r>
            <a:r>
              <a:rPr lang="en-US" altLang="zh-CN" sz="2400">
                <a:ea typeface="楷体_GB2312" panose="02010609030101010101" pitchFamily="49" charset="-122"/>
              </a:rPr>
              <a:t>k</a:t>
            </a:r>
            <a:r>
              <a:rPr lang="en-US" altLang="zh-CN" sz="2400" baseline="-25000">
                <a:ea typeface="楷体_GB2312" panose="02010609030101010101" pitchFamily="49" charset="-122"/>
              </a:rPr>
              <a:t>i</a:t>
            </a:r>
            <a:r>
              <a:rPr lang="en-US" altLang="zh-CN" sz="2400">
                <a:ea typeface="楷体_GB2312" panose="02010609030101010101" pitchFamily="49" charset="-122"/>
              </a:rPr>
              <a:t>&gt; k</a:t>
            </a:r>
            <a:r>
              <a:rPr lang="en-US" altLang="zh-CN" sz="2400" baseline="-25000">
                <a:ea typeface="楷体_GB2312" panose="02010609030101010101" pitchFamily="49" charset="-122"/>
              </a:rPr>
              <a:t>j</a:t>
            </a:r>
            <a:r>
              <a:rPr lang="zh-CN" altLang="en-US" sz="2400">
                <a:ea typeface="楷体_GB2312" panose="02010609030101010101" pitchFamily="49" charset="-122"/>
              </a:rPr>
              <a:t>则对调，小的上来大的下去。</a:t>
            </a:r>
          </a:p>
        </p:txBody>
      </p:sp>
      <p:sp>
        <p:nvSpPr>
          <p:cNvPr id="250887" name="Rectangle 7">
            <a:extLst>
              <a:ext uri="{FF2B5EF4-FFF2-40B4-BE49-F238E27FC236}">
                <a16:creationId xmlns:a16="http://schemas.microsoft.com/office/drawing/2014/main" id="{FA6BB13F-9F0E-4518-89D7-DF87148A3F4E}"/>
              </a:ext>
            </a:extLst>
          </p:cNvPr>
          <p:cNvSpPr>
            <a:spLocks noChangeArrowheads="1"/>
          </p:cNvSpPr>
          <p:nvPr/>
        </p:nvSpPr>
        <p:spPr bwMode="auto">
          <a:xfrm>
            <a:off x="250825" y="4675188"/>
            <a:ext cx="8713788" cy="1490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400">
                <a:ea typeface="楷体_GB2312" panose="02010609030101010101" pitchFamily="49" charset="-122"/>
              </a:rPr>
              <a:t>       </a:t>
            </a:r>
            <a:r>
              <a:rPr lang="en-US" altLang="zh-CN" sz="2400"/>
              <a:t> </a:t>
            </a:r>
            <a:r>
              <a:rPr lang="en-US" altLang="zh-CN" sz="2400">
                <a:solidFill>
                  <a:schemeClr val="accent2"/>
                </a:solidFill>
              </a:rPr>
              <a:t>►</a:t>
            </a:r>
            <a:r>
              <a:rPr lang="en-US" altLang="zh-CN" sz="2400"/>
              <a:t> </a:t>
            </a:r>
            <a:r>
              <a:rPr lang="zh-CN" altLang="en-US" sz="2400">
                <a:ea typeface="楷体_GB2312" panose="02010609030101010101" pitchFamily="49" charset="-122"/>
              </a:rPr>
              <a:t>然后</a:t>
            </a:r>
            <a:r>
              <a:rPr lang="en-US" altLang="zh-CN" sz="2400">
                <a:ea typeface="楷体_GB2312" panose="02010609030101010101" pitchFamily="49" charset="-122"/>
              </a:rPr>
              <a:t>k</a:t>
            </a:r>
            <a:r>
              <a:rPr lang="en-US" altLang="zh-CN" sz="2400" baseline="-25000">
                <a:ea typeface="楷体_GB2312" panose="02010609030101010101" pitchFamily="49" charset="-122"/>
              </a:rPr>
              <a:t>j</a:t>
            </a:r>
            <a:r>
              <a:rPr lang="zh-CN" altLang="en-US" sz="2400">
                <a:ea typeface="楷体_GB2312" panose="02010609030101010101" pitchFamily="49" charset="-122"/>
              </a:rPr>
              <a:t>作为新的根结点，再对新的根结点的左右子树进行判断。重复上述过程，直到某个结点的左或右子树根结点的下标大于</a:t>
            </a:r>
            <a:r>
              <a:rPr lang="en-US" altLang="zh-CN" sz="2400">
                <a:ea typeface="楷体_GB2312" panose="02010609030101010101" pitchFamily="49" charset="-122"/>
              </a:rPr>
              <a:t>m</a:t>
            </a:r>
            <a:r>
              <a:rPr lang="zh-CN" altLang="en-US" sz="2400">
                <a:ea typeface="楷体_GB2312" panose="02010609030101010101" pitchFamily="49" charset="-122"/>
              </a:rPr>
              <a:t>为止。</a:t>
            </a: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088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08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0886" grpId="0"/>
      <p:bldP spid="250887"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Text Box 2">
            <a:extLst>
              <a:ext uri="{FF2B5EF4-FFF2-40B4-BE49-F238E27FC236}">
                <a16:creationId xmlns:a16="http://schemas.microsoft.com/office/drawing/2014/main" id="{66FFFAE9-C2E7-45D6-95C2-BADE49AA2438}"/>
              </a:ext>
            </a:extLst>
          </p:cNvPr>
          <p:cNvSpPr txBox="1">
            <a:spLocks noChangeArrowheads="1"/>
          </p:cNvSpPr>
          <p:nvPr/>
        </p:nvSpPr>
        <p:spPr bwMode="auto">
          <a:xfrm>
            <a:off x="307975" y="422275"/>
            <a:ext cx="3903663" cy="3041650"/>
          </a:xfrm>
          <a:prstGeom prst="rect">
            <a:avLst/>
          </a:prstGeom>
          <a:noFill/>
          <a:ln w="28575">
            <a:solidFill>
              <a:srgbClr val="0099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zh-CN" altLang="en-US" sz="2400">
                <a:latin typeface="楷体_GB2312" panose="02010609030101010101" pitchFamily="49" charset="-122"/>
                <a:ea typeface="楷体_GB2312" panose="02010609030101010101" pitchFamily="49" charset="-122"/>
              </a:rPr>
              <a:t>第一次调用筛选法：</a:t>
            </a:r>
            <a:r>
              <a:rPr lang="en-US" altLang="zh-CN" sz="2400">
                <a:latin typeface="楷体_GB2312" panose="02010609030101010101" pitchFamily="49" charset="-122"/>
                <a:ea typeface="楷体_GB2312" panose="02010609030101010101" pitchFamily="49" charset="-122"/>
              </a:rPr>
              <a:t>m=8,i=[m/2]=4,</a:t>
            </a:r>
            <a:r>
              <a:rPr lang="zh-CN" altLang="en-US" sz="2400">
                <a:latin typeface="楷体_GB2312" panose="02010609030101010101" pitchFamily="49" charset="-122"/>
                <a:ea typeface="楷体_GB2312" panose="02010609030101010101" pitchFamily="49" charset="-122"/>
              </a:rPr>
              <a:t>从</a:t>
            </a:r>
            <a:r>
              <a:rPr lang="en-US" altLang="zh-CN" sz="2400">
                <a:latin typeface="楷体_GB2312" panose="02010609030101010101" pitchFamily="49" charset="-122"/>
                <a:ea typeface="楷体_GB2312" panose="02010609030101010101" pitchFamily="49" charset="-122"/>
              </a:rPr>
              <a:t>i=4</a:t>
            </a:r>
            <a:r>
              <a:rPr lang="zh-CN" altLang="en-US" sz="2400">
                <a:latin typeface="楷体_GB2312" panose="02010609030101010101" pitchFamily="49" charset="-122"/>
                <a:ea typeface="楷体_GB2312" panose="02010609030101010101" pitchFamily="49" charset="-122"/>
              </a:rPr>
              <a:t>开始，看</a:t>
            </a:r>
            <a:r>
              <a:rPr lang="en-US" altLang="zh-CN" sz="2400">
                <a:latin typeface="楷体_GB2312" panose="02010609030101010101" pitchFamily="49" charset="-122"/>
                <a:ea typeface="楷体_GB2312" panose="02010609030101010101" pitchFamily="49" charset="-122"/>
              </a:rPr>
              <a:t>k</a:t>
            </a:r>
            <a:r>
              <a:rPr lang="en-US" altLang="zh-CN" sz="2400" baseline="-25000">
                <a:latin typeface="楷体_GB2312" panose="02010609030101010101" pitchFamily="49" charset="-122"/>
                <a:ea typeface="楷体_GB2312" panose="02010609030101010101" pitchFamily="49" charset="-122"/>
              </a:rPr>
              <a:t>4</a:t>
            </a:r>
            <a:r>
              <a:rPr lang="zh-CN" altLang="en-US" sz="2400">
                <a:latin typeface="楷体_GB2312" panose="02010609030101010101" pitchFamily="49" charset="-122"/>
                <a:ea typeface="楷体_GB2312" panose="02010609030101010101" pitchFamily="49" charset="-122"/>
              </a:rPr>
              <a:t>的左右子树，仅有左子树，因此</a:t>
            </a:r>
            <a:r>
              <a:rPr lang="en-US" altLang="zh-CN" sz="2400">
                <a:latin typeface="楷体_GB2312" panose="02010609030101010101" pitchFamily="49" charset="-122"/>
                <a:ea typeface="楷体_GB2312" panose="02010609030101010101" pitchFamily="49" charset="-122"/>
              </a:rPr>
              <a:t>42</a:t>
            </a:r>
            <a:r>
              <a:rPr lang="zh-CN" altLang="en-US" sz="2400">
                <a:latin typeface="楷体_GB2312" panose="02010609030101010101" pitchFamily="49" charset="-122"/>
                <a:ea typeface="楷体_GB2312" panose="02010609030101010101" pitchFamily="49" charset="-122"/>
              </a:rPr>
              <a:t>与</a:t>
            </a:r>
            <a:r>
              <a:rPr lang="en-US" altLang="zh-CN" sz="2400">
                <a:latin typeface="楷体_GB2312" panose="02010609030101010101" pitchFamily="49" charset="-122"/>
                <a:ea typeface="楷体_GB2312" panose="02010609030101010101" pitchFamily="49" charset="-122"/>
              </a:rPr>
              <a:t>70</a:t>
            </a:r>
            <a:r>
              <a:rPr lang="zh-CN" altLang="en-US" sz="2400">
                <a:latin typeface="楷体_GB2312" panose="02010609030101010101" pitchFamily="49" charset="-122"/>
                <a:ea typeface="楷体_GB2312" panose="02010609030101010101" pitchFamily="49" charset="-122"/>
              </a:rPr>
              <a:t>比较，</a:t>
            </a:r>
            <a:r>
              <a:rPr lang="en-US" altLang="zh-CN" sz="2400">
                <a:latin typeface="楷体_GB2312" panose="02010609030101010101" pitchFamily="49" charset="-122"/>
                <a:ea typeface="楷体_GB2312" panose="02010609030101010101" pitchFamily="49" charset="-122"/>
              </a:rPr>
              <a:t>42&lt;70</a:t>
            </a:r>
            <a:r>
              <a:rPr lang="zh-CN" altLang="en-US" sz="2400">
                <a:latin typeface="楷体_GB2312" panose="02010609030101010101" pitchFamily="49" charset="-122"/>
                <a:ea typeface="楷体_GB2312" panose="02010609030101010101" pitchFamily="49" charset="-122"/>
              </a:rPr>
              <a:t>，所以不变。</a:t>
            </a:r>
            <a:r>
              <a:rPr lang="en-US" altLang="zh-CN" sz="2400">
                <a:latin typeface="楷体_GB2312" panose="02010609030101010101" pitchFamily="49" charset="-122"/>
                <a:ea typeface="楷体_GB2312" panose="02010609030101010101" pitchFamily="49" charset="-122"/>
              </a:rPr>
              <a:t>j=i*2=8</a:t>
            </a:r>
            <a:r>
              <a:rPr lang="zh-CN" altLang="en-US" sz="2400">
                <a:latin typeface="楷体_GB2312" panose="02010609030101010101" pitchFamily="49" charset="-122"/>
                <a:ea typeface="楷体_GB2312" panose="02010609030101010101" pitchFamily="49" charset="-122"/>
              </a:rPr>
              <a:t>，</a:t>
            </a:r>
            <a:r>
              <a:rPr lang="en-US" altLang="zh-CN" sz="2400">
                <a:latin typeface="楷体_GB2312" panose="02010609030101010101" pitchFamily="49" charset="-122"/>
                <a:ea typeface="楷体_GB2312" panose="02010609030101010101" pitchFamily="49" charset="-122"/>
              </a:rPr>
              <a:t>i=j</a:t>
            </a:r>
            <a:r>
              <a:rPr lang="zh-CN" altLang="en-US" sz="2400">
                <a:latin typeface="楷体_GB2312" panose="02010609030101010101" pitchFamily="49" charset="-122"/>
                <a:ea typeface="楷体_GB2312" panose="02010609030101010101" pitchFamily="49" charset="-122"/>
              </a:rPr>
              <a:t>，再向下看，此时的</a:t>
            </a:r>
            <a:r>
              <a:rPr lang="en-US" altLang="zh-CN" sz="2400">
                <a:latin typeface="楷体_GB2312" panose="02010609030101010101" pitchFamily="49" charset="-122"/>
                <a:ea typeface="楷体_GB2312" panose="02010609030101010101" pitchFamily="49" charset="-122"/>
              </a:rPr>
              <a:t>i</a:t>
            </a:r>
            <a:r>
              <a:rPr lang="zh-CN" altLang="en-US" sz="2400">
                <a:latin typeface="楷体_GB2312" panose="02010609030101010101" pitchFamily="49" charset="-122"/>
                <a:ea typeface="楷体_GB2312" panose="02010609030101010101" pitchFamily="49" charset="-122"/>
              </a:rPr>
              <a:t>无左右子树</a:t>
            </a:r>
            <a:r>
              <a:rPr lang="en-US" altLang="zh-CN" sz="2400">
                <a:latin typeface="楷体_GB2312" panose="02010609030101010101" pitchFamily="49" charset="-122"/>
                <a:ea typeface="楷体_GB2312" panose="02010609030101010101" pitchFamily="49" charset="-122"/>
              </a:rPr>
              <a:t>,</a:t>
            </a:r>
            <a:r>
              <a:rPr lang="zh-CN" altLang="en-US" sz="2400">
                <a:latin typeface="楷体_GB2312" panose="02010609030101010101" pitchFamily="49" charset="-122"/>
                <a:ea typeface="楷体_GB2312" panose="02010609030101010101" pitchFamily="49" charset="-122"/>
              </a:rPr>
              <a:t>所以返回，如右图所示。</a:t>
            </a:r>
          </a:p>
        </p:txBody>
      </p:sp>
      <p:grpSp>
        <p:nvGrpSpPr>
          <p:cNvPr id="188453" name="Group 37">
            <a:extLst>
              <a:ext uri="{FF2B5EF4-FFF2-40B4-BE49-F238E27FC236}">
                <a16:creationId xmlns:a16="http://schemas.microsoft.com/office/drawing/2014/main" id="{E0FBCEE0-8F4C-42F8-A91E-39165A57DFDE}"/>
              </a:ext>
            </a:extLst>
          </p:cNvPr>
          <p:cNvGrpSpPr>
            <a:grpSpLocks/>
          </p:cNvGrpSpPr>
          <p:nvPr/>
        </p:nvGrpSpPr>
        <p:grpSpPr bwMode="auto">
          <a:xfrm>
            <a:off x="4702175" y="533400"/>
            <a:ext cx="3416300" cy="2584450"/>
            <a:chOff x="2962" y="336"/>
            <a:chExt cx="2152" cy="1628"/>
          </a:xfrm>
        </p:grpSpPr>
        <p:sp>
          <p:nvSpPr>
            <p:cNvPr id="32802" name="Oval 3">
              <a:extLst>
                <a:ext uri="{FF2B5EF4-FFF2-40B4-BE49-F238E27FC236}">
                  <a16:creationId xmlns:a16="http://schemas.microsoft.com/office/drawing/2014/main" id="{113B5732-2EE4-4C9B-A894-E5F36DE315C0}"/>
                </a:ext>
              </a:extLst>
            </p:cNvPr>
            <p:cNvSpPr>
              <a:spLocks noChangeArrowheads="1"/>
            </p:cNvSpPr>
            <p:nvPr/>
          </p:nvSpPr>
          <p:spPr bwMode="auto">
            <a:xfrm>
              <a:off x="4162" y="336"/>
              <a:ext cx="288" cy="288"/>
            </a:xfrm>
            <a:prstGeom prst="ellipse">
              <a:avLst/>
            </a:prstGeom>
            <a:solidFill>
              <a:srgbClr val="CCFFCC"/>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en-US" altLang="zh-CN" sz="2800"/>
                <a:t>46</a:t>
              </a:r>
            </a:p>
          </p:txBody>
        </p:sp>
        <p:sp>
          <p:nvSpPr>
            <p:cNvPr id="32803" name="Oval 4">
              <a:extLst>
                <a:ext uri="{FF2B5EF4-FFF2-40B4-BE49-F238E27FC236}">
                  <a16:creationId xmlns:a16="http://schemas.microsoft.com/office/drawing/2014/main" id="{59BAF8C2-807B-4D04-BC3D-726FA9CF726B}"/>
                </a:ext>
              </a:extLst>
            </p:cNvPr>
            <p:cNvSpPr>
              <a:spLocks noChangeArrowheads="1"/>
            </p:cNvSpPr>
            <p:nvPr/>
          </p:nvSpPr>
          <p:spPr bwMode="auto">
            <a:xfrm>
              <a:off x="3714" y="738"/>
              <a:ext cx="288" cy="288"/>
            </a:xfrm>
            <a:prstGeom prst="ellipse">
              <a:avLst/>
            </a:prstGeom>
            <a:solidFill>
              <a:srgbClr val="CCFFCC"/>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en-US" altLang="zh-CN" sz="2800"/>
                <a:t>55</a:t>
              </a:r>
            </a:p>
          </p:txBody>
        </p:sp>
        <p:sp>
          <p:nvSpPr>
            <p:cNvPr id="32804" name="Oval 5">
              <a:extLst>
                <a:ext uri="{FF2B5EF4-FFF2-40B4-BE49-F238E27FC236}">
                  <a16:creationId xmlns:a16="http://schemas.microsoft.com/office/drawing/2014/main" id="{135904FD-B9EC-4175-88C4-284A30DAF5BF}"/>
                </a:ext>
              </a:extLst>
            </p:cNvPr>
            <p:cNvSpPr>
              <a:spLocks noChangeArrowheads="1"/>
            </p:cNvSpPr>
            <p:nvPr/>
          </p:nvSpPr>
          <p:spPr bwMode="auto">
            <a:xfrm>
              <a:off x="4588" y="734"/>
              <a:ext cx="288" cy="288"/>
            </a:xfrm>
            <a:prstGeom prst="ellipse">
              <a:avLst/>
            </a:prstGeom>
            <a:solidFill>
              <a:srgbClr val="CCFFCC"/>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en-US" altLang="zh-CN" sz="2800"/>
                <a:t>13</a:t>
              </a:r>
            </a:p>
          </p:txBody>
        </p:sp>
        <p:sp>
          <p:nvSpPr>
            <p:cNvPr id="32805" name="Oval 6">
              <a:extLst>
                <a:ext uri="{FF2B5EF4-FFF2-40B4-BE49-F238E27FC236}">
                  <a16:creationId xmlns:a16="http://schemas.microsoft.com/office/drawing/2014/main" id="{7A92F10A-C04E-4F37-B899-3E0BEA6DB112}"/>
                </a:ext>
              </a:extLst>
            </p:cNvPr>
            <p:cNvSpPr>
              <a:spLocks noChangeArrowheads="1"/>
            </p:cNvSpPr>
            <p:nvPr/>
          </p:nvSpPr>
          <p:spPr bwMode="auto">
            <a:xfrm>
              <a:off x="3360" y="1206"/>
              <a:ext cx="288" cy="288"/>
            </a:xfrm>
            <a:prstGeom prst="ellipse">
              <a:avLst/>
            </a:prstGeom>
            <a:solidFill>
              <a:srgbClr val="CCFFCC"/>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en-US" altLang="zh-CN" sz="2800"/>
                <a:t>42</a:t>
              </a:r>
            </a:p>
          </p:txBody>
        </p:sp>
        <p:sp>
          <p:nvSpPr>
            <p:cNvPr id="32806" name="Oval 7">
              <a:extLst>
                <a:ext uri="{FF2B5EF4-FFF2-40B4-BE49-F238E27FC236}">
                  <a16:creationId xmlns:a16="http://schemas.microsoft.com/office/drawing/2014/main" id="{E1AF49A7-CFEC-4281-AAB5-0473E2165A42}"/>
                </a:ext>
              </a:extLst>
            </p:cNvPr>
            <p:cNvSpPr>
              <a:spLocks noChangeArrowheads="1"/>
            </p:cNvSpPr>
            <p:nvPr/>
          </p:nvSpPr>
          <p:spPr bwMode="auto">
            <a:xfrm>
              <a:off x="3920" y="1214"/>
              <a:ext cx="288" cy="288"/>
            </a:xfrm>
            <a:prstGeom prst="ellipse">
              <a:avLst/>
            </a:prstGeom>
            <a:solidFill>
              <a:srgbClr val="CCFFCC"/>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en-US" altLang="zh-CN" sz="2800"/>
                <a:t>94</a:t>
              </a:r>
            </a:p>
          </p:txBody>
        </p:sp>
        <p:sp>
          <p:nvSpPr>
            <p:cNvPr id="32807" name="Oval 8">
              <a:extLst>
                <a:ext uri="{FF2B5EF4-FFF2-40B4-BE49-F238E27FC236}">
                  <a16:creationId xmlns:a16="http://schemas.microsoft.com/office/drawing/2014/main" id="{16B64E1D-F457-4112-B1D2-9081BA3D6176}"/>
                </a:ext>
              </a:extLst>
            </p:cNvPr>
            <p:cNvSpPr>
              <a:spLocks noChangeArrowheads="1"/>
            </p:cNvSpPr>
            <p:nvPr/>
          </p:nvSpPr>
          <p:spPr bwMode="auto">
            <a:xfrm>
              <a:off x="4310" y="1194"/>
              <a:ext cx="288" cy="288"/>
            </a:xfrm>
            <a:prstGeom prst="ellipse">
              <a:avLst/>
            </a:prstGeom>
            <a:solidFill>
              <a:srgbClr val="CCFFCC"/>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en-US" altLang="zh-CN" sz="2800"/>
                <a:t>17</a:t>
              </a:r>
            </a:p>
          </p:txBody>
        </p:sp>
        <p:sp>
          <p:nvSpPr>
            <p:cNvPr id="32808" name="Oval 9">
              <a:extLst>
                <a:ext uri="{FF2B5EF4-FFF2-40B4-BE49-F238E27FC236}">
                  <a16:creationId xmlns:a16="http://schemas.microsoft.com/office/drawing/2014/main" id="{1811AA96-7D01-4189-8D80-7B316658699C}"/>
                </a:ext>
              </a:extLst>
            </p:cNvPr>
            <p:cNvSpPr>
              <a:spLocks noChangeArrowheads="1"/>
            </p:cNvSpPr>
            <p:nvPr/>
          </p:nvSpPr>
          <p:spPr bwMode="auto">
            <a:xfrm>
              <a:off x="4826" y="1214"/>
              <a:ext cx="288" cy="288"/>
            </a:xfrm>
            <a:prstGeom prst="ellipse">
              <a:avLst/>
            </a:prstGeom>
            <a:solidFill>
              <a:srgbClr val="CCFFCC"/>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en-US" altLang="zh-CN" sz="2800"/>
                <a:t>05</a:t>
              </a:r>
            </a:p>
          </p:txBody>
        </p:sp>
        <p:sp>
          <p:nvSpPr>
            <p:cNvPr id="32809" name="Line 10">
              <a:extLst>
                <a:ext uri="{FF2B5EF4-FFF2-40B4-BE49-F238E27FC236}">
                  <a16:creationId xmlns:a16="http://schemas.microsoft.com/office/drawing/2014/main" id="{745C061F-1CDF-47F7-BE12-BBB1DD515191}"/>
                </a:ext>
              </a:extLst>
            </p:cNvPr>
            <p:cNvSpPr>
              <a:spLocks noChangeShapeType="1"/>
            </p:cNvSpPr>
            <p:nvPr/>
          </p:nvSpPr>
          <p:spPr bwMode="auto">
            <a:xfrm flipH="1">
              <a:off x="3960" y="574"/>
              <a:ext cx="240" cy="19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10" name="Line 11">
              <a:extLst>
                <a:ext uri="{FF2B5EF4-FFF2-40B4-BE49-F238E27FC236}">
                  <a16:creationId xmlns:a16="http://schemas.microsoft.com/office/drawing/2014/main" id="{591E76A8-40CF-44F7-89F1-23DF13EC41B8}"/>
                </a:ext>
              </a:extLst>
            </p:cNvPr>
            <p:cNvSpPr>
              <a:spLocks noChangeShapeType="1"/>
            </p:cNvSpPr>
            <p:nvPr/>
          </p:nvSpPr>
          <p:spPr bwMode="auto">
            <a:xfrm>
              <a:off x="4412" y="564"/>
              <a:ext cx="192" cy="24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11" name="Line 12">
              <a:extLst>
                <a:ext uri="{FF2B5EF4-FFF2-40B4-BE49-F238E27FC236}">
                  <a16:creationId xmlns:a16="http://schemas.microsoft.com/office/drawing/2014/main" id="{F9CD84D4-E7DF-4045-B8CF-5D592CC74532}"/>
                </a:ext>
              </a:extLst>
            </p:cNvPr>
            <p:cNvSpPr>
              <a:spLocks noChangeShapeType="1"/>
            </p:cNvSpPr>
            <p:nvPr/>
          </p:nvSpPr>
          <p:spPr bwMode="auto">
            <a:xfrm flipH="1">
              <a:off x="3538" y="976"/>
              <a:ext cx="240" cy="24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12" name="Line 13">
              <a:extLst>
                <a:ext uri="{FF2B5EF4-FFF2-40B4-BE49-F238E27FC236}">
                  <a16:creationId xmlns:a16="http://schemas.microsoft.com/office/drawing/2014/main" id="{EAE83010-6F1C-49C0-97F3-093D2FEBCD2A}"/>
                </a:ext>
              </a:extLst>
            </p:cNvPr>
            <p:cNvSpPr>
              <a:spLocks noChangeShapeType="1"/>
            </p:cNvSpPr>
            <p:nvPr/>
          </p:nvSpPr>
          <p:spPr bwMode="auto">
            <a:xfrm>
              <a:off x="3922" y="1024"/>
              <a:ext cx="96" cy="19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13" name="Line 14">
              <a:extLst>
                <a:ext uri="{FF2B5EF4-FFF2-40B4-BE49-F238E27FC236}">
                  <a16:creationId xmlns:a16="http://schemas.microsoft.com/office/drawing/2014/main" id="{AEE47C01-26DE-42DF-AF4B-8C497F234411}"/>
                </a:ext>
              </a:extLst>
            </p:cNvPr>
            <p:cNvSpPr>
              <a:spLocks noChangeShapeType="1"/>
            </p:cNvSpPr>
            <p:nvPr/>
          </p:nvSpPr>
          <p:spPr bwMode="auto">
            <a:xfrm flipH="1">
              <a:off x="4498" y="948"/>
              <a:ext cx="144" cy="24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14" name="Line 15">
              <a:extLst>
                <a:ext uri="{FF2B5EF4-FFF2-40B4-BE49-F238E27FC236}">
                  <a16:creationId xmlns:a16="http://schemas.microsoft.com/office/drawing/2014/main" id="{81F9F386-2A26-45F1-8F56-08BF9659DB76}"/>
                </a:ext>
              </a:extLst>
            </p:cNvPr>
            <p:cNvSpPr>
              <a:spLocks noChangeShapeType="1"/>
            </p:cNvSpPr>
            <p:nvPr/>
          </p:nvSpPr>
          <p:spPr bwMode="auto">
            <a:xfrm>
              <a:off x="4834" y="1024"/>
              <a:ext cx="96" cy="19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15" name="Oval 16">
              <a:extLst>
                <a:ext uri="{FF2B5EF4-FFF2-40B4-BE49-F238E27FC236}">
                  <a16:creationId xmlns:a16="http://schemas.microsoft.com/office/drawing/2014/main" id="{E8DA3FAF-4677-406B-A306-BDFE5B3C526F}"/>
                </a:ext>
              </a:extLst>
            </p:cNvPr>
            <p:cNvSpPr>
              <a:spLocks noChangeArrowheads="1"/>
            </p:cNvSpPr>
            <p:nvPr/>
          </p:nvSpPr>
          <p:spPr bwMode="auto">
            <a:xfrm>
              <a:off x="2962" y="1676"/>
              <a:ext cx="288" cy="288"/>
            </a:xfrm>
            <a:prstGeom prst="ellipse">
              <a:avLst/>
            </a:prstGeom>
            <a:solidFill>
              <a:srgbClr val="CCFFCC"/>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en-US" altLang="zh-CN" sz="2800"/>
                <a:t>70</a:t>
              </a:r>
            </a:p>
          </p:txBody>
        </p:sp>
        <p:sp>
          <p:nvSpPr>
            <p:cNvPr id="32816" name="Line 17">
              <a:extLst>
                <a:ext uri="{FF2B5EF4-FFF2-40B4-BE49-F238E27FC236}">
                  <a16:creationId xmlns:a16="http://schemas.microsoft.com/office/drawing/2014/main" id="{1F9360ED-C40B-4D83-991F-84B923A07AFE}"/>
                </a:ext>
              </a:extLst>
            </p:cNvPr>
            <p:cNvSpPr>
              <a:spLocks noChangeShapeType="1"/>
            </p:cNvSpPr>
            <p:nvPr/>
          </p:nvSpPr>
          <p:spPr bwMode="auto">
            <a:xfrm flipH="1">
              <a:off x="3202" y="1456"/>
              <a:ext cx="192" cy="24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17" name="Rectangle 18">
              <a:extLst>
                <a:ext uri="{FF2B5EF4-FFF2-40B4-BE49-F238E27FC236}">
                  <a16:creationId xmlns:a16="http://schemas.microsoft.com/office/drawing/2014/main" id="{8F347950-9B3D-4205-A1E2-681BF2EC2E73}"/>
                </a:ext>
              </a:extLst>
            </p:cNvPr>
            <p:cNvSpPr>
              <a:spLocks noChangeArrowheads="1"/>
            </p:cNvSpPr>
            <p:nvPr/>
          </p:nvSpPr>
          <p:spPr bwMode="auto">
            <a:xfrm>
              <a:off x="3476" y="1663"/>
              <a:ext cx="116" cy="288"/>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endParaRPr lang="zh-CN" altLang="zh-CN" sz="2400"/>
            </a:p>
          </p:txBody>
        </p:sp>
      </p:grpSp>
      <p:sp>
        <p:nvSpPr>
          <p:cNvPr id="188435" name="Text Box 19">
            <a:extLst>
              <a:ext uri="{FF2B5EF4-FFF2-40B4-BE49-F238E27FC236}">
                <a16:creationId xmlns:a16="http://schemas.microsoft.com/office/drawing/2014/main" id="{38AA6F89-10CB-4430-B13C-AB5F42A3EB97}"/>
              </a:ext>
            </a:extLst>
          </p:cNvPr>
          <p:cNvSpPr txBox="1">
            <a:spLocks noChangeArrowheads="1"/>
          </p:cNvSpPr>
          <p:nvPr/>
        </p:nvSpPr>
        <p:spPr bwMode="auto">
          <a:xfrm>
            <a:off x="352425" y="4083050"/>
            <a:ext cx="3889375" cy="2311400"/>
          </a:xfrm>
          <a:prstGeom prst="rect">
            <a:avLst/>
          </a:prstGeom>
          <a:noFill/>
          <a:ln w="28575">
            <a:solidFill>
              <a:srgbClr val="0099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zh-CN" altLang="en-US" sz="2400">
                <a:latin typeface="楷体_GB2312" panose="02010609030101010101" pitchFamily="49" charset="-122"/>
                <a:ea typeface="楷体_GB2312" panose="02010609030101010101" pitchFamily="49" charset="-122"/>
              </a:rPr>
              <a:t>第二次调用筛选法：</a:t>
            </a:r>
            <a:r>
              <a:rPr lang="en-US" altLang="zh-CN" sz="2400">
                <a:latin typeface="楷体_GB2312" panose="02010609030101010101" pitchFamily="49" charset="-122"/>
                <a:ea typeface="楷体_GB2312" panose="02010609030101010101" pitchFamily="49" charset="-122"/>
              </a:rPr>
              <a:t>i=3, </a:t>
            </a:r>
          </a:p>
          <a:p>
            <a:pPr eaLnBrk="1" hangingPunct="1">
              <a:spcBef>
                <a:spcPct val="0"/>
              </a:spcBef>
            </a:pPr>
            <a:r>
              <a:rPr lang="en-US" altLang="zh-CN" sz="2400">
                <a:latin typeface="楷体_GB2312" panose="02010609030101010101" pitchFamily="49" charset="-122"/>
                <a:ea typeface="楷体_GB2312" panose="02010609030101010101" pitchFamily="49" charset="-122"/>
              </a:rPr>
              <a:t>k</a:t>
            </a:r>
            <a:r>
              <a:rPr lang="en-US" altLang="zh-CN" sz="2400" baseline="-25000">
                <a:latin typeface="楷体_GB2312" panose="02010609030101010101" pitchFamily="49" charset="-122"/>
                <a:ea typeface="楷体_GB2312" panose="02010609030101010101" pitchFamily="49" charset="-122"/>
              </a:rPr>
              <a:t>3 </a:t>
            </a:r>
            <a:r>
              <a:rPr lang="en-US" altLang="zh-CN" sz="2400">
                <a:latin typeface="楷体_GB2312" panose="02010609030101010101" pitchFamily="49" charset="-122"/>
                <a:ea typeface="楷体_GB2312" panose="02010609030101010101" pitchFamily="49" charset="-122"/>
              </a:rPr>
              <a:t>=13,13</a:t>
            </a:r>
            <a:r>
              <a:rPr lang="zh-CN" altLang="en-US" sz="2400">
                <a:latin typeface="楷体_GB2312" panose="02010609030101010101" pitchFamily="49" charset="-122"/>
                <a:ea typeface="楷体_GB2312" panose="02010609030101010101" pitchFamily="49" charset="-122"/>
              </a:rPr>
              <a:t>的左右子树为</a:t>
            </a:r>
            <a:r>
              <a:rPr lang="en-US" altLang="zh-CN" sz="2400">
                <a:latin typeface="楷体_GB2312" panose="02010609030101010101" pitchFamily="49" charset="-122"/>
                <a:ea typeface="楷体_GB2312" panose="02010609030101010101" pitchFamily="49" charset="-122"/>
              </a:rPr>
              <a:t>17</a:t>
            </a:r>
            <a:r>
              <a:rPr lang="zh-CN" altLang="en-US" sz="2400">
                <a:latin typeface="楷体_GB2312" panose="02010609030101010101" pitchFamily="49" charset="-122"/>
                <a:ea typeface="楷体_GB2312" panose="02010609030101010101" pitchFamily="49" charset="-122"/>
              </a:rPr>
              <a:t>和</a:t>
            </a:r>
            <a:r>
              <a:rPr lang="en-US" altLang="zh-CN" sz="2400">
                <a:latin typeface="楷体_GB2312" panose="02010609030101010101" pitchFamily="49" charset="-122"/>
                <a:ea typeface="楷体_GB2312" panose="02010609030101010101" pitchFamily="49" charset="-122"/>
              </a:rPr>
              <a:t>05</a:t>
            </a:r>
            <a:r>
              <a:rPr lang="zh-CN" altLang="en-US" sz="2400">
                <a:latin typeface="楷体_GB2312" panose="02010609030101010101" pitchFamily="49" charset="-122"/>
                <a:ea typeface="楷体_GB2312" panose="02010609030101010101" pitchFamily="49" charset="-122"/>
              </a:rPr>
              <a:t>，因</a:t>
            </a:r>
            <a:r>
              <a:rPr lang="en-US" altLang="zh-CN" sz="2400">
                <a:latin typeface="楷体_GB2312" panose="02010609030101010101" pitchFamily="49" charset="-122"/>
                <a:ea typeface="楷体_GB2312" panose="02010609030101010101" pitchFamily="49" charset="-122"/>
              </a:rPr>
              <a:t>17&gt;05,</a:t>
            </a:r>
            <a:r>
              <a:rPr lang="zh-CN" altLang="en-US" sz="2400">
                <a:latin typeface="楷体_GB2312" panose="02010609030101010101" pitchFamily="49" charset="-122"/>
                <a:ea typeface="楷体_GB2312" panose="02010609030101010101" pitchFamily="49" charset="-122"/>
              </a:rPr>
              <a:t>故沿右子树比较，</a:t>
            </a:r>
            <a:r>
              <a:rPr lang="en-US" altLang="zh-CN" sz="2400">
                <a:latin typeface="楷体_GB2312" panose="02010609030101010101" pitchFamily="49" charset="-122"/>
                <a:ea typeface="楷体_GB2312" panose="02010609030101010101" pitchFamily="49" charset="-122"/>
              </a:rPr>
              <a:t>13&gt;05,</a:t>
            </a:r>
            <a:r>
              <a:rPr lang="zh-CN" altLang="en-US" sz="2400">
                <a:latin typeface="楷体_GB2312" panose="02010609030101010101" pitchFamily="49" charset="-122"/>
                <a:ea typeface="楷体_GB2312" panose="02010609030101010101" pitchFamily="49" charset="-122"/>
              </a:rPr>
              <a:t>进行对调，此时</a:t>
            </a:r>
            <a:r>
              <a:rPr lang="en-US" altLang="zh-CN" sz="2400">
                <a:latin typeface="楷体_GB2312" panose="02010609030101010101" pitchFamily="49" charset="-122"/>
                <a:ea typeface="楷体_GB2312" panose="02010609030101010101" pitchFamily="49" charset="-122"/>
              </a:rPr>
              <a:t>13</a:t>
            </a:r>
            <a:r>
              <a:rPr lang="zh-CN" altLang="en-US" sz="2400">
                <a:latin typeface="楷体_GB2312" panose="02010609030101010101" pitchFamily="49" charset="-122"/>
                <a:ea typeface="楷体_GB2312" panose="02010609030101010101" pitchFamily="49" charset="-122"/>
              </a:rPr>
              <a:t>无左右子树，所以返回。</a:t>
            </a:r>
          </a:p>
        </p:txBody>
      </p:sp>
      <p:grpSp>
        <p:nvGrpSpPr>
          <p:cNvPr id="188454" name="Group 38">
            <a:extLst>
              <a:ext uri="{FF2B5EF4-FFF2-40B4-BE49-F238E27FC236}">
                <a16:creationId xmlns:a16="http://schemas.microsoft.com/office/drawing/2014/main" id="{30273838-4887-4797-8966-055FBDD6E44D}"/>
              </a:ext>
            </a:extLst>
          </p:cNvPr>
          <p:cNvGrpSpPr>
            <a:grpSpLocks/>
          </p:cNvGrpSpPr>
          <p:nvPr/>
        </p:nvGrpSpPr>
        <p:grpSpPr bwMode="auto">
          <a:xfrm>
            <a:off x="4572000" y="3892550"/>
            <a:ext cx="3416300" cy="2584450"/>
            <a:chOff x="2880" y="2452"/>
            <a:chExt cx="2152" cy="1628"/>
          </a:xfrm>
        </p:grpSpPr>
        <p:sp>
          <p:nvSpPr>
            <p:cNvPr id="32786" name="Oval 20">
              <a:extLst>
                <a:ext uri="{FF2B5EF4-FFF2-40B4-BE49-F238E27FC236}">
                  <a16:creationId xmlns:a16="http://schemas.microsoft.com/office/drawing/2014/main" id="{366CE56B-90DA-400D-94BC-A5A6706D2980}"/>
                </a:ext>
              </a:extLst>
            </p:cNvPr>
            <p:cNvSpPr>
              <a:spLocks noChangeArrowheads="1"/>
            </p:cNvSpPr>
            <p:nvPr/>
          </p:nvSpPr>
          <p:spPr bwMode="auto">
            <a:xfrm>
              <a:off x="4080" y="2452"/>
              <a:ext cx="288" cy="288"/>
            </a:xfrm>
            <a:prstGeom prst="ellipse">
              <a:avLst/>
            </a:prstGeom>
            <a:solidFill>
              <a:srgbClr val="CCFFCC"/>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en-US" altLang="zh-CN" sz="2800"/>
                <a:t>46</a:t>
              </a:r>
            </a:p>
          </p:txBody>
        </p:sp>
        <p:sp>
          <p:nvSpPr>
            <p:cNvPr id="32787" name="Oval 21">
              <a:extLst>
                <a:ext uri="{FF2B5EF4-FFF2-40B4-BE49-F238E27FC236}">
                  <a16:creationId xmlns:a16="http://schemas.microsoft.com/office/drawing/2014/main" id="{C0B6532F-5762-4CC9-BBEF-83BEDCC05580}"/>
                </a:ext>
              </a:extLst>
            </p:cNvPr>
            <p:cNvSpPr>
              <a:spLocks noChangeArrowheads="1"/>
            </p:cNvSpPr>
            <p:nvPr/>
          </p:nvSpPr>
          <p:spPr bwMode="auto">
            <a:xfrm>
              <a:off x="3632" y="2854"/>
              <a:ext cx="288" cy="288"/>
            </a:xfrm>
            <a:prstGeom prst="ellipse">
              <a:avLst/>
            </a:prstGeom>
            <a:solidFill>
              <a:srgbClr val="CCFFCC"/>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en-US" altLang="zh-CN" sz="2800"/>
                <a:t>55</a:t>
              </a:r>
            </a:p>
          </p:txBody>
        </p:sp>
        <p:sp>
          <p:nvSpPr>
            <p:cNvPr id="32788" name="Oval 22">
              <a:extLst>
                <a:ext uri="{FF2B5EF4-FFF2-40B4-BE49-F238E27FC236}">
                  <a16:creationId xmlns:a16="http://schemas.microsoft.com/office/drawing/2014/main" id="{86D6231E-3CEC-4CE5-8B7B-3DBBD958F89F}"/>
                </a:ext>
              </a:extLst>
            </p:cNvPr>
            <p:cNvSpPr>
              <a:spLocks noChangeArrowheads="1"/>
            </p:cNvSpPr>
            <p:nvPr/>
          </p:nvSpPr>
          <p:spPr bwMode="auto">
            <a:xfrm>
              <a:off x="4506" y="2850"/>
              <a:ext cx="288" cy="288"/>
            </a:xfrm>
            <a:prstGeom prst="ellipse">
              <a:avLst/>
            </a:prstGeom>
            <a:solidFill>
              <a:srgbClr val="CCFFCC"/>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en-US" altLang="zh-CN" sz="2800"/>
                <a:t>13</a:t>
              </a:r>
            </a:p>
          </p:txBody>
        </p:sp>
        <p:sp>
          <p:nvSpPr>
            <p:cNvPr id="32789" name="Oval 23">
              <a:extLst>
                <a:ext uri="{FF2B5EF4-FFF2-40B4-BE49-F238E27FC236}">
                  <a16:creationId xmlns:a16="http://schemas.microsoft.com/office/drawing/2014/main" id="{EAD3FEFD-BEBB-43C0-9B25-A7F5600C82DC}"/>
                </a:ext>
              </a:extLst>
            </p:cNvPr>
            <p:cNvSpPr>
              <a:spLocks noChangeArrowheads="1"/>
            </p:cNvSpPr>
            <p:nvPr/>
          </p:nvSpPr>
          <p:spPr bwMode="auto">
            <a:xfrm>
              <a:off x="3278" y="3322"/>
              <a:ext cx="288" cy="288"/>
            </a:xfrm>
            <a:prstGeom prst="ellipse">
              <a:avLst/>
            </a:prstGeom>
            <a:solidFill>
              <a:srgbClr val="CCFFCC"/>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en-US" altLang="zh-CN" sz="2800"/>
                <a:t>42</a:t>
              </a:r>
            </a:p>
          </p:txBody>
        </p:sp>
        <p:sp>
          <p:nvSpPr>
            <p:cNvPr id="32790" name="Oval 24">
              <a:extLst>
                <a:ext uri="{FF2B5EF4-FFF2-40B4-BE49-F238E27FC236}">
                  <a16:creationId xmlns:a16="http://schemas.microsoft.com/office/drawing/2014/main" id="{7E0208E3-1DD5-4A27-AC63-01BC74B4283A}"/>
                </a:ext>
              </a:extLst>
            </p:cNvPr>
            <p:cNvSpPr>
              <a:spLocks noChangeArrowheads="1"/>
            </p:cNvSpPr>
            <p:nvPr/>
          </p:nvSpPr>
          <p:spPr bwMode="auto">
            <a:xfrm>
              <a:off x="3838" y="3330"/>
              <a:ext cx="288" cy="288"/>
            </a:xfrm>
            <a:prstGeom prst="ellipse">
              <a:avLst/>
            </a:prstGeom>
            <a:solidFill>
              <a:srgbClr val="CCFFCC"/>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en-US" altLang="zh-CN" sz="2800"/>
                <a:t>94</a:t>
              </a:r>
            </a:p>
          </p:txBody>
        </p:sp>
        <p:sp>
          <p:nvSpPr>
            <p:cNvPr id="32791" name="Oval 25">
              <a:extLst>
                <a:ext uri="{FF2B5EF4-FFF2-40B4-BE49-F238E27FC236}">
                  <a16:creationId xmlns:a16="http://schemas.microsoft.com/office/drawing/2014/main" id="{59EC7748-A885-4F13-AF5A-26582C79EB6D}"/>
                </a:ext>
              </a:extLst>
            </p:cNvPr>
            <p:cNvSpPr>
              <a:spLocks noChangeArrowheads="1"/>
            </p:cNvSpPr>
            <p:nvPr/>
          </p:nvSpPr>
          <p:spPr bwMode="auto">
            <a:xfrm>
              <a:off x="4228" y="3310"/>
              <a:ext cx="288" cy="288"/>
            </a:xfrm>
            <a:prstGeom prst="ellipse">
              <a:avLst/>
            </a:prstGeom>
            <a:solidFill>
              <a:srgbClr val="CCFFCC"/>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en-US" altLang="zh-CN" sz="2800"/>
                <a:t>17</a:t>
              </a:r>
            </a:p>
          </p:txBody>
        </p:sp>
        <p:sp>
          <p:nvSpPr>
            <p:cNvPr id="32792" name="Oval 26">
              <a:extLst>
                <a:ext uri="{FF2B5EF4-FFF2-40B4-BE49-F238E27FC236}">
                  <a16:creationId xmlns:a16="http://schemas.microsoft.com/office/drawing/2014/main" id="{1FF3209B-95A0-4C8E-BA3E-B8CFAED3BC11}"/>
                </a:ext>
              </a:extLst>
            </p:cNvPr>
            <p:cNvSpPr>
              <a:spLocks noChangeArrowheads="1"/>
            </p:cNvSpPr>
            <p:nvPr/>
          </p:nvSpPr>
          <p:spPr bwMode="auto">
            <a:xfrm>
              <a:off x="4744" y="3330"/>
              <a:ext cx="288" cy="288"/>
            </a:xfrm>
            <a:prstGeom prst="ellipse">
              <a:avLst/>
            </a:prstGeom>
            <a:solidFill>
              <a:srgbClr val="CCFFCC"/>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en-US" altLang="zh-CN" sz="2800"/>
                <a:t>05</a:t>
              </a:r>
            </a:p>
          </p:txBody>
        </p:sp>
        <p:sp>
          <p:nvSpPr>
            <p:cNvPr id="32793" name="Line 27">
              <a:extLst>
                <a:ext uri="{FF2B5EF4-FFF2-40B4-BE49-F238E27FC236}">
                  <a16:creationId xmlns:a16="http://schemas.microsoft.com/office/drawing/2014/main" id="{C3C392AA-62DB-49C2-A667-601E338F08BF}"/>
                </a:ext>
              </a:extLst>
            </p:cNvPr>
            <p:cNvSpPr>
              <a:spLocks noChangeShapeType="1"/>
            </p:cNvSpPr>
            <p:nvPr/>
          </p:nvSpPr>
          <p:spPr bwMode="auto">
            <a:xfrm flipH="1">
              <a:off x="3878" y="2690"/>
              <a:ext cx="240" cy="19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794" name="Line 28">
              <a:extLst>
                <a:ext uri="{FF2B5EF4-FFF2-40B4-BE49-F238E27FC236}">
                  <a16:creationId xmlns:a16="http://schemas.microsoft.com/office/drawing/2014/main" id="{1F8562F4-C027-4C6D-BB4E-1AF32CC3D613}"/>
                </a:ext>
              </a:extLst>
            </p:cNvPr>
            <p:cNvSpPr>
              <a:spLocks noChangeShapeType="1"/>
            </p:cNvSpPr>
            <p:nvPr/>
          </p:nvSpPr>
          <p:spPr bwMode="auto">
            <a:xfrm>
              <a:off x="4330" y="2680"/>
              <a:ext cx="192" cy="24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795" name="Line 29">
              <a:extLst>
                <a:ext uri="{FF2B5EF4-FFF2-40B4-BE49-F238E27FC236}">
                  <a16:creationId xmlns:a16="http://schemas.microsoft.com/office/drawing/2014/main" id="{B05E7CE3-43CE-4323-BE90-AE69B9C9D538}"/>
                </a:ext>
              </a:extLst>
            </p:cNvPr>
            <p:cNvSpPr>
              <a:spLocks noChangeShapeType="1"/>
            </p:cNvSpPr>
            <p:nvPr/>
          </p:nvSpPr>
          <p:spPr bwMode="auto">
            <a:xfrm flipH="1">
              <a:off x="3456" y="3092"/>
              <a:ext cx="240" cy="24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796" name="Line 30">
              <a:extLst>
                <a:ext uri="{FF2B5EF4-FFF2-40B4-BE49-F238E27FC236}">
                  <a16:creationId xmlns:a16="http://schemas.microsoft.com/office/drawing/2014/main" id="{978F1A7C-27D6-4AD7-81B9-9797889CC301}"/>
                </a:ext>
              </a:extLst>
            </p:cNvPr>
            <p:cNvSpPr>
              <a:spLocks noChangeShapeType="1"/>
            </p:cNvSpPr>
            <p:nvPr/>
          </p:nvSpPr>
          <p:spPr bwMode="auto">
            <a:xfrm>
              <a:off x="3840" y="3140"/>
              <a:ext cx="96" cy="19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797" name="Line 31">
              <a:extLst>
                <a:ext uri="{FF2B5EF4-FFF2-40B4-BE49-F238E27FC236}">
                  <a16:creationId xmlns:a16="http://schemas.microsoft.com/office/drawing/2014/main" id="{C4C96E6F-68BA-49A8-AC9E-BE40F5BC9689}"/>
                </a:ext>
              </a:extLst>
            </p:cNvPr>
            <p:cNvSpPr>
              <a:spLocks noChangeShapeType="1"/>
            </p:cNvSpPr>
            <p:nvPr/>
          </p:nvSpPr>
          <p:spPr bwMode="auto">
            <a:xfrm flipH="1">
              <a:off x="4416" y="3064"/>
              <a:ext cx="144" cy="24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798" name="Line 32">
              <a:extLst>
                <a:ext uri="{FF2B5EF4-FFF2-40B4-BE49-F238E27FC236}">
                  <a16:creationId xmlns:a16="http://schemas.microsoft.com/office/drawing/2014/main" id="{510E6EE5-6CAE-4787-863B-72C7F74E348D}"/>
                </a:ext>
              </a:extLst>
            </p:cNvPr>
            <p:cNvSpPr>
              <a:spLocks noChangeShapeType="1"/>
            </p:cNvSpPr>
            <p:nvPr/>
          </p:nvSpPr>
          <p:spPr bwMode="auto">
            <a:xfrm>
              <a:off x="4752" y="3140"/>
              <a:ext cx="96" cy="19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799" name="Oval 33">
              <a:extLst>
                <a:ext uri="{FF2B5EF4-FFF2-40B4-BE49-F238E27FC236}">
                  <a16:creationId xmlns:a16="http://schemas.microsoft.com/office/drawing/2014/main" id="{4971A104-1493-45C0-A786-AB9CBCE38B1C}"/>
                </a:ext>
              </a:extLst>
            </p:cNvPr>
            <p:cNvSpPr>
              <a:spLocks noChangeArrowheads="1"/>
            </p:cNvSpPr>
            <p:nvPr/>
          </p:nvSpPr>
          <p:spPr bwMode="auto">
            <a:xfrm>
              <a:off x="2880" y="3792"/>
              <a:ext cx="288" cy="288"/>
            </a:xfrm>
            <a:prstGeom prst="ellipse">
              <a:avLst/>
            </a:prstGeom>
            <a:solidFill>
              <a:srgbClr val="CCFFCC"/>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en-US" altLang="zh-CN" sz="2800"/>
                <a:t>70</a:t>
              </a:r>
            </a:p>
          </p:txBody>
        </p:sp>
        <p:sp>
          <p:nvSpPr>
            <p:cNvPr id="32800" name="Line 34">
              <a:extLst>
                <a:ext uri="{FF2B5EF4-FFF2-40B4-BE49-F238E27FC236}">
                  <a16:creationId xmlns:a16="http://schemas.microsoft.com/office/drawing/2014/main" id="{2E1A62E7-388E-4820-A846-DBE46A6ABA99}"/>
                </a:ext>
              </a:extLst>
            </p:cNvPr>
            <p:cNvSpPr>
              <a:spLocks noChangeShapeType="1"/>
            </p:cNvSpPr>
            <p:nvPr/>
          </p:nvSpPr>
          <p:spPr bwMode="auto">
            <a:xfrm flipH="1">
              <a:off x="3120" y="3572"/>
              <a:ext cx="192" cy="24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01" name="Rectangle 35">
              <a:extLst>
                <a:ext uri="{FF2B5EF4-FFF2-40B4-BE49-F238E27FC236}">
                  <a16:creationId xmlns:a16="http://schemas.microsoft.com/office/drawing/2014/main" id="{FB2279C3-285E-4F56-841E-938DBB8CE1A5}"/>
                </a:ext>
              </a:extLst>
            </p:cNvPr>
            <p:cNvSpPr>
              <a:spLocks noChangeArrowheads="1"/>
            </p:cNvSpPr>
            <p:nvPr/>
          </p:nvSpPr>
          <p:spPr bwMode="auto">
            <a:xfrm>
              <a:off x="3394" y="3779"/>
              <a:ext cx="116" cy="288"/>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endParaRPr lang="zh-CN" altLang="zh-CN" sz="2400"/>
            </a:p>
          </p:txBody>
        </p:sp>
      </p:grpSp>
      <p:sp>
        <p:nvSpPr>
          <p:cNvPr id="32774" name="Text Box 36">
            <a:extLst>
              <a:ext uri="{FF2B5EF4-FFF2-40B4-BE49-F238E27FC236}">
                <a16:creationId xmlns:a16="http://schemas.microsoft.com/office/drawing/2014/main" id="{D8C990B1-AB19-4F22-A686-55BE727B6F9A}"/>
              </a:ext>
            </a:extLst>
          </p:cNvPr>
          <p:cNvSpPr txBox="1">
            <a:spLocks noChangeArrowheads="1"/>
          </p:cNvSpPr>
          <p:nvPr/>
        </p:nvSpPr>
        <p:spPr bwMode="auto">
          <a:xfrm>
            <a:off x="4749800" y="0"/>
            <a:ext cx="42576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000" i="1"/>
              <a:t>North China Electric Power University</a:t>
            </a:r>
          </a:p>
        </p:txBody>
      </p:sp>
      <p:sp>
        <p:nvSpPr>
          <p:cNvPr id="188455" name="Rectangle 39">
            <a:extLst>
              <a:ext uri="{FF2B5EF4-FFF2-40B4-BE49-F238E27FC236}">
                <a16:creationId xmlns:a16="http://schemas.microsoft.com/office/drawing/2014/main" id="{FFEB938D-483D-4764-B30C-70115040CC68}"/>
              </a:ext>
            </a:extLst>
          </p:cNvPr>
          <p:cNvSpPr>
            <a:spLocks noChangeArrowheads="1"/>
          </p:cNvSpPr>
          <p:nvPr/>
        </p:nvSpPr>
        <p:spPr bwMode="auto">
          <a:xfrm>
            <a:off x="5219700" y="1773238"/>
            <a:ext cx="647700" cy="647700"/>
          </a:xfrm>
          <a:prstGeom prst="rect">
            <a:avLst/>
          </a:prstGeom>
          <a:noFill/>
          <a:ln w="476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endParaRPr lang="zh-CN" altLang="en-US" sz="2400"/>
          </a:p>
        </p:txBody>
      </p:sp>
      <p:sp>
        <p:nvSpPr>
          <p:cNvPr id="188456" name="Rectangle 40">
            <a:extLst>
              <a:ext uri="{FF2B5EF4-FFF2-40B4-BE49-F238E27FC236}">
                <a16:creationId xmlns:a16="http://schemas.microsoft.com/office/drawing/2014/main" id="{B7884780-9D6D-4E22-8B54-FEB1C644C60B}"/>
              </a:ext>
            </a:extLst>
          </p:cNvPr>
          <p:cNvSpPr>
            <a:spLocks noChangeArrowheads="1"/>
          </p:cNvSpPr>
          <p:nvPr/>
        </p:nvSpPr>
        <p:spPr bwMode="auto">
          <a:xfrm>
            <a:off x="4572000" y="2492375"/>
            <a:ext cx="647700" cy="647700"/>
          </a:xfrm>
          <a:prstGeom prst="rect">
            <a:avLst/>
          </a:prstGeom>
          <a:noFill/>
          <a:ln w="476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endParaRPr lang="zh-CN" altLang="en-US" sz="2400"/>
          </a:p>
        </p:txBody>
      </p:sp>
      <p:sp>
        <p:nvSpPr>
          <p:cNvPr id="188457" name="Rectangle 41">
            <a:extLst>
              <a:ext uri="{FF2B5EF4-FFF2-40B4-BE49-F238E27FC236}">
                <a16:creationId xmlns:a16="http://schemas.microsoft.com/office/drawing/2014/main" id="{94F41A70-7C6E-41C0-87C5-AE62DDDB30A7}"/>
              </a:ext>
            </a:extLst>
          </p:cNvPr>
          <p:cNvSpPr>
            <a:spLocks noChangeArrowheads="1"/>
          </p:cNvSpPr>
          <p:nvPr/>
        </p:nvSpPr>
        <p:spPr bwMode="auto">
          <a:xfrm>
            <a:off x="7062788" y="4422775"/>
            <a:ext cx="647700" cy="647700"/>
          </a:xfrm>
          <a:prstGeom prst="rect">
            <a:avLst/>
          </a:prstGeom>
          <a:noFill/>
          <a:ln w="476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endParaRPr lang="zh-CN" altLang="en-US" sz="2400"/>
          </a:p>
        </p:txBody>
      </p:sp>
      <p:sp>
        <p:nvSpPr>
          <p:cNvPr id="188458" name="AutoShape 42">
            <a:extLst>
              <a:ext uri="{FF2B5EF4-FFF2-40B4-BE49-F238E27FC236}">
                <a16:creationId xmlns:a16="http://schemas.microsoft.com/office/drawing/2014/main" id="{7E5E7B39-0B6D-4325-AED4-CFFCBA639820}"/>
              </a:ext>
            </a:extLst>
          </p:cNvPr>
          <p:cNvSpPr>
            <a:spLocks noChangeArrowheads="1"/>
          </p:cNvSpPr>
          <p:nvPr/>
        </p:nvSpPr>
        <p:spPr bwMode="auto">
          <a:xfrm>
            <a:off x="7235825" y="4941888"/>
            <a:ext cx="288925" cy="649287"/>
          </a:xfrm>
          <a:prstGeom prst="curvedRightArrow">
            <a:avLst>
              <a:gd name="adj1" fmla="val 44945"/>
              <a:gd name="adj2" fmla="val 89890"/>
              <a:gd name="adj3" fmla="val 33333"/>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endParaRPr lang="zh-CN" altLang="en-US" sz="2400"/>
          </a:p>
        </p:txBody>
      </p:sp>
      <p:sp>
        <p:nvSpPr>
          <p:cNvPr id="188468" name="AutoShape 52">
            <a:extLst>
              <a:ext uri="{FF2B5EF4-FFF2-40B4-BE49-F238E27FC236}">
                <a16:creationId xmlns:a16="http://schemas.microsoft.com/office/drawing/2014/main" id="{3B258E83-BC90-4066-9A1F-06B731D064DB}"/>
              </a:ext>
            </a:extLst>
          </p:cNvPr>
          <p:cNvSpPr>
            <a:spLocks noChangeArrowheads="1"/>
          </p:cNvSpPr>
          <p:nvPr/>
        </p:nvSpPr>
        <p:spPr bwMode="auto">
          <a:xfrm rot="8400000">
            <a:off x="7812088" y="4724400"/>
            <a:ext cx="288925" cy="649288"/>
          </a:xfrm>
          <a:prstGeom prst="curvedRightArrow">
            <a:avLst>
              <a:gd name="adj1" fmla="val 44945"/>
              <a:gd name="adj2" fmla="val 89890"/>
              <a:gd name="adj3" fmla="val 33333"/>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endParaRPr lang="zh-CN" altLang="en-US" sz="2400"/>
          </a:p>
        </p:txBody>
      </p:sp>
      <p:sp>
        <p:nvSpPr>
          <p:cNvPr id="188469" name="Oval 53">
            <a:extLst>
              <a:ext uri="{FF2B5EF4-FFF2-40B4-BE49-F238E27FC236}">
                <a16:creationId xmlns:a16="http://schemas.microsoft.com/office/drawing/2014/main" id="{CF709DA7-CFCB-4627-AF16-75AD82A3B553}"/>
              </a:ext>
            </a:extLst>
          </p:cNvPr>
          <p:cNvSpPr>
            <a:spLocks noChangeArrowheads="1"/>
          </p:cNvSpPr>
          <p:nvPr/>
        </p:nvSpPr>
        <p:spPr bwMode="auto">
          <a:xfrm>
            <a:off x="7164388" y="4508500"/>
            <a:ext cx="457200" cy="457200"/>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en-US" altLang="zh-CN" sz="2800">
                <a:solidFill>
                  <a:srgbClr val="FF0000"/>
                </a:solidFill>
              </a:rPr>
              <a:t>05</a:t>
            </a:r>
          </a:p>
        </p:txBody>
      </p:sp>
      <p:sp>
        <p:nvSpPr>
          <p:cNvPr id="188470" name="Oval 54">
            <a:extLst>
              <a:ext uri="{FF2B5EF4-FFF2-40B4-BE49-F238E27FC236}">
                <a16:creationId xmlns:a16="http://schemas.microsoft.com/office/drawing/2014/main" id="{AA54C0C6-634A-45C6-9532-860B7254CB6B}"/>
              </a:ext>
            </a:extLst>
          </p:cNvPr>
          <p:cNvSpPr>
            <a:spLocks noChangeArrowheads="1"/>
          </p:cNvSpPr>
          <p:nvPr/>
        </p:nvSpPr>
        <p:spPr bwMode="auto">
          <a:xfrm>
            <a:off x="7524750" y="5300663"/>
            <a:ext cx="457200" cy="457200"/>
          </a:xfrm>
          <a:prstGeom prst="ellipse">
            <a:avLst/>
          </a:prstGeom>
          <a:solidFill>
            <a:srgbClr val="FF0000"/>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en-US" altLang="zh-CN" sz="2800">
                <a:solidFill>
                  <a:srgbClr val="FFFF00"/>
                </a:solidFill>
              </a:rPr>
              <a:t>13</a:t>
            </a:r>
          </a:p>
        </p:txBody>
      </p:sp>
      <p:sp>
        <p:nvSpPr>
          <p:cNvPr id="188471" name="Rectangle 55">
            <a:extLst>
              <a:ext uri="{FF2B5EF4-FFF2-40B4-BE49-F238E27FC236}">
                <a16:creationId xmlns:a16="http://schemas.microsoft.com/office/drawing/2014/main" id="{7DC5A335-9777-458C-8297-1BAE5A993990}"/>
              </a:ext>
            </a:extLst>
          </p:cNvPr>
          <p:cNvSpPr>
            <a:spLocks noChangeArrowheads="1"/>
          </p:cNvSpPr>
          <p:nvPr/>
        </p:nvSpPr>
        <p:spPr bwMode="auto">
          <a:xfrm>
            <a:off x="7451725" y="5229225"/>
            <a:ext cx="647700" cy="647700"/>
          </a:xfrm>
          <a:prstGeom prst="rect">
            <a:avLst/>
          </a:prstGeom>
          <a:noFill/>
          <a:ln w="476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endParaRPr lang="zh-CN" altLang="en-US" sz="2400"/>
          </a:p>
        </p:txBody>
      </p:sp>
      <p:sp>
        <p:nvSpPr>
          <p:cNvPr id="188472" name="Text Box 56">
            <a:extLst>
              <a:ext uri="{FF2B5EF4-FFF2-40B4-BE49-F238E27FC236}">
                <a16:creationId xmlns:a16="http://schemas.microsoft.com/office/drawing/2014/main" id="{4BE7DF60-D07E-492C-81CC-EC202AD61F1B}"/>
              </a:ext>
            </a:extLst>
          </p:cNvPr>
          <p:cNvSpPr txBox="1">
            <a:spLocks noChangeArrowheads="1"/>
          </p:cNvSpPr>
          <p:nvPr/>
        </p:nvSpPr>
        <p:spPr bwMode="auto">
          <a:xfrm>
            <a:off x="4962525" y="3213100"/>
            <a:ext cx="3930650" cy="457200"/>
          </a:xfrm>
          <a:prstGeom prst="rect">
            <a:avLst/>
          </a:prstGeom>
          <a:gradFill rotWithShape="1">
            <a:gsLst>
              <a:gs pos="0">
                <a:srgbClr val="9999FF"/>
              </a:gs>
              <a:gs pos="50000">
                <a:schemeClr val="bg1"/>
              </a:gs>
              <a:gs pos="100000">
                <a:srgbClr val="9999FF"/>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zh-CN"/>
              <a:t>{46, 55, 13, 42, 94, 17, 05, 70}</a:t>
            </a:r>
          </a:p>
        </p:txBody>
      </p:sp>
      <p:sp>
        <p:nvSpPr>
          <p:cNvPr id="188473" name="Text Box 57">
            <a:extLst>
              <a:ext uri="{FF2B5EF4-FFF2-40B4-BE49-F238E27FC236}">
                <a16:creationId xmlns:a16="http://schemas.microsoft.com/office/drawing/2014/main" id="{E49BDD4B-88A0-4769-962B-3C8F9403220D}"/>
              </a:ext>
            </a:extLst>
          </p:cNvPr>
          <p:cNvSpPr txBox="1">
            <a:spLocks noChangeArrowheads="1"/>
          </p:cNvSpPr>
          <p:nvPr/>
        </p:nvSpPr>
        <p:spPr bwMode="auto">
          <a:xfrm>
            <a:off x="5076825" y="6284913"/>
            <a:ext cx="3930650" cy="457200"/>
          </a:xfrm>
          <a:prstGeom prst="rect">
            <a:avLst/>
          </a:prstGeom>
          <a:gradFill rotWithShape="1">
            <a:gsLst>
              <a:gs pos="0">
                <a:srgbClr val="9999FF"/>
              </a:gs>
              <a:gs pos="50000">
                <a:schemeClr val="bg1"/>
              </a:gs>
              <a:gs pos="100000">
                <a:srgbClr val="9999FF"/>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zh-CN"/>
              <a:t>{46, 55, 05, 42, 94, 17, 13, 70}</a:t>
            </a:r>
          </a:p>
        </p:txBody>
      </p:sp>
      <p:sp>
        <p:nvSpPr>
          <p:cNvPr id="188474" name="Rectangle 58">
            <a:extLst>
              <a:ext uri="{FF2B5EF4-FFF2-40B4-BE49-F238E27FC236}">
                <a16:creationId xmlns:a16="http://schemas.microsoft.com/office/drawing/2014/main" id="{90C8A00F-5970-439D-A4EE-DD6D84FB5A6B}"/>
              </a:ext>
            </a:extLst>
          </p:cNvPr>
          <p:cNvSpPr>
            <a:spLocks noChangeArrowheads="1"/>
          </p:cNvSpPr>
          <p:nvPr/>
        </p:nvSpPr>
        <p:spPr bwMode="auto">
          <a:xfrm>
            <a:off x="179388" y="404813"/>
            <a:ext cx="4319587" cy="6048375"/>
          </a:xfrm>
          <a:prstGeom prst="rect">
            <a:avLst/>
          </a:prstGeom>
          <a:gradFill rotWithShape="1">
            <a:gsLst>
              <a:gs pos="0">
                <a:srgbClr val="CCFFFF"/>
              </a:gs>
              <a:gs pos="50000">
                <a:schemeClr val="bg1"/>
              </a:gs>
              <a:gs pos="100000">
                <a:srgbClr val="CCFFFF"/>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1" hangingPunct="1">
              <a:defRPr/>
            </a:pPr>
            <a:r>
              <a:rPr lang="en-US" altLang="zh-CN">
                <a:ea typeface="楷体_GB2312" pitchFamily="49" charset="-122"/>
              </a:rPr>
              <a:t>        </a:t>
            </a:r>
            <a:r>
              <a:rPr lang="en-US" altLang="zh-CN">
                <a:solidFill>
                  <a:schemeClr val="accent2"/>
                </a:solidFill>
                <a:ea typeface="楷体_GB2312" pitchFamily="49" charset="-122"/>
              </a:rPr>
              <a:t>► </a:t>
            </a:r>
            <a:r>
              <a:rPr lang="zh-CN" altLang="en-US">
                <a:ea typeface="楷体_GB2312" pitchFamily="49" charset="-122"/>
              </a:rPr>
              <a:t>先看第</a:t>
            </a:r>
            <a:r>
              <a:rPr lang="en-US" altLang="zh-CN">
                <a:ea typeface="楷体_GB2312" pitchFamily="49" charset="-122"/>
              </a:rPr>
              <a:t>i</a:t>
            </a:r>
            <a:r>
              <a:rPr lang="zh-CN" altLang="en-US">
                <a:ea typeface="楷体_GB2312" pitchFamily="49" charset="-122"/>
              </a:rPr>
              <a:t>个结点的左右子树，设第</a:t>
            </a:r>
            <a:r>
              <a:rPr lang="en-US" altLang="zh-CN">
                <a:ea typeface="楷体_GB2312" pitchFamily="49" charset="-122"/>
              </a:rPr>
              <a:t>i</a:t>
            </a:r>
            <a:r>
              <a:rPr lang="zh-CN" altLang="en-US">
                <a:ea typeface="楷体_GB2312" pitchFamily="49" charset="-122"/>
              </a:rPr>
              <a:t>个结点的左子树为</a:t>
            </a:r>
            <a:r>
              <a:rPr lang="en-US" altLang="zh-CN">
                <a:ea typeface="楷体_GB2312" pitchFamily="49" charset="-122"/>
              </a:rPr>
              <a:t>k</a:t>
            </a:r>
            <a:r>
              <a:rPr lang="en-US" altLang="zh-CN" baseline="-25000">
                <a:ea typeface="楷体_GB2312" pitchFamily="49" charset="-122"/>
              </a:rPr>
              <a:t>j </a:t>
            </a:r>
            <a:r>
              <a:rPr lang="en-US" altLang="zh-CN">
                <a:ea typeface="楷体_GB2312" pitchFamily="49" charset="-122"/>
              </a:rPr>
              <a:t>,</a:t>
            </a:r>
            <a:r>
              <a:rPr lang="zh-CN" altLang="en-US">
                <a:ea typeface="楷体_GB2312" pitchFamily="49" charset="-122"/>
              </a:rPr>
              <a:t>右子树为</a:t>
            </a:r>
            <a:r>
              <a:rPr lang="en-US" altLang="zh-CN">
                <a:ea typeface="楷体_GB2312" pitchFamily="49" charset="-122"/>
              </a:rPr>
              <a:t>k</a:t>
            </a:r>
            <a:r>
              <a:rPr lang="en-US" altLang="zh-CN" baseline="-25000">
                <a:ea typeface="楷体_GB2312" pitchFamily="49" charset="-122"/>
              </a:rPr>
              <a:t>j+1</a:t>
            </a:r>
            <a:r>
              <a:rPr lang="zh-CN" altLang="en-US">
                <a:ea typeface="楷体_GB2312" pitchFamily="49" charset="-122"/>
              </a:rPr>
              <a:t>。若</a:t>
            </a:r>
            <a:r>
              <a:rPr lang="en-US" altLang="zh-CN">
                <a:ea typeface="楷体_GB2312" pitchFamily="49" charset="-122"/>
              </a:rPr>
              <a:t>k</a:t>
            </a:r>
            <a:r>
              <a:rPr lang="en-US" altLang="zh-CN" baseline="-25000">
                <a:ea typeface="楷体_GB2312" pitchFamily="49" charset="-122"/>
              </a:rPr>
              <a:t>j </a:t>
            </a:r>
            <a:r>
              <a:rPr lang="en-US" altLang="zh-CN">
                <a:ea typeface="楷体_GB2312" pitchFamily="49" charset="-122"/>
              </a:rPr>
              <a:t>&lt; k</a:t>
            </a:r>
            <a:r>
              <a:rPr lang="en-US" altLang="zh-CN" baseline="-25000">
                <a:ea typeface="楷体_GB2312" pitchFamily="49" charset="-122"/>
              </a:rPr>
              <a:t>j+1</a:t>
            </a:r>
            <a:r>
              <a:rPr lang="zh-CN" altLang="en-US">
                <a:ea typeface="楷体_GB2312" pitchFamily="49" charset="-122"/>
              </a:rPr>
              <a:t>则沿左分支筛，否则沿右分支筛选，即（</a:t>
            </a:r>
            <a:r>
              <a:rPr lang="en-US" altLang="zh-CN">
                <a:ea typeface="楷体_GB2312" pitchFamily="49" charset="-122"/>
              </a:rPr>
              <a:t>j=j+1</a:t>
            </a:r>
            <a:r>
              <a:rPr lang="zh-CN" altLang="en-US">
                <a:ea typeface="楷体_GB2312" pitchFamily="49" charset="-122"/>
              </a:rPr>
              <a:t>）。将</a:t>
            </a:r>
            <a:r>
              <a:rPr lang="en-US" altLang="zh-CN">
                <a:ea typeface="楷体_GB2312" pitchFamily="49" charset="-122"/>
              </a:rPr>
              <a:t>k</a:t>
            </a:r>
            <a:r>
              <a:rPr lang="en-US" altLang="zh-CN" baseline="-25000">
                <a:ea typeface="楷体_GB2312" pitchFamily="49" charset="-122"/>
              </a:rPr>
              <a:t>i</a:t>
            </a:r>
            <a:r>
              <a:rPr lang="zh-CN" altLang="en-US">
                <a:ea typeface="楷体_GB2312" pitchFamily="49" charset="-122"/>
              </a:rPr>
              <a:t>与</a:t>
            </a:r>
            <a:r>
              <a:rPr lang="en-US" altLang="zh-CN">
                <a:ea typeface="楷体_GB2312" pitchFamily="49" charset="-122"/>
              </a:rPr>
              <a:t>k</a:t>
            </a:r>
            <a:r>
              <a:rPr lang="en-US" altLang="zh-CN" baseline="-25000">
                <a:ea typeface="楷体_GB2312" pitchFamily="49" charset="-122"/>
              </a:rPr>
              <a:t>j</a:t>
            </a:r>
            <a:r>
              <a:rPr lang="en-US" altLang="zh-CN">
                <a:ea typeface="楷体_GB2312" pitchFamily="49" charset="-122"/>
              </a:rPr>
              <a:t> </a:t>
            </a:r>
            <a:r>
              <a:rPr lang="zh-CN" altLang="en-US">
                <a:ea typeface="楷体_GB2312" pitchFamily="49" charset="-122"/>
              </a:rPr>
              <a:t>进行比较，若</a:t>
            </a:r>
            <a:r>
              <a:rPr lang="en-US" altLang="zh-CN">
                <a:ea typeface="楷体_GB2312" pitchFamily="49" charset="-122"/>
              </a:rPr>
              <a:t>k</a:t>
            </a:r>
            <a:r>
              <a:rPr lang="en-US" altLang="zh-CN" baseline="-25000">
                <a:ea typeface="楷体_GB2312" pitchFamily="49" charset="-122"/>
              </a:rPr>
              <a:t>i</a:t>
            </a:r>
            <a:r>
              <a:rPr lang="en-US" altLang="zh-CN">
                <a:ea typeface="楷体_GB2312" pitchFamily="49" charset="-122"/>
              </a:rPr>
              <a:t>&gt; k</a:t>
            </a:r>
            <a:r>
              <a:rPr lang="en-US" altLang="zh-CN" baseline="-25000">
                <a:ea typeface="楷体_GB2312" pitchFamily="49" charset="-122"/>
              </a:rPr>
              <a:t>j</a:t>
            </a:r>
            <a:r>
              <a:rPr lang="zh-CN" altLang="en-US">
                <a:ea typeface="楷体_GB2312" pitchFamily="49" charset="-122"/>
              </a:rPr>
              <a:t>则对调，小的上来大的下去。</a:t>
            </a:r>
          </a:p>
          <a:p>
            <a:pPr eaLnBrk="1" hangingPunct="1">
              <a:defRPr/>
            </a:pPr>
            <a:r>
              <a:rPr lang="zh-CN" altLang="en-US">
                <a:solidFill>
                  <a:schemeClr val="accent2"/>
                </a:solidFill>
                <a:ea typeface="楷体_GB2312" pitchFamily="49" charset="-122"/>
              </a:rPr>
              <a:t>        </a:t>
            </a:r>
          </a:p>
          <a:p>
            <a:pPr eaLnBrk="1" hangingPunct="1">
              <a:defRPr/>
            </a:pPr>
            <a:r>
              <a:rPr lang="zh-CN" altLang="en-US">
                <a:solidFill>
                  <a:schemeClr val="accent2"/>
                </a:solidFill>
                <a:ea typeface="楷体_GB2312" pitchFamily="49" charset="-122"/>
              </a:rPr>
              <a:t>        ►</a:t>
            </a:r>
            <a:r>
              <a:rPr lang="zh-CN" altLang="en-US">
                <a:ea typeface="楷体_GB2312" pitchFamily="49" charset="-122"/>
              </a:rPr>
              <a:t>然后</a:t>
            </a:r>
            <a:r>
              <a:rPr lang="en-US" altLang="zh-CN">
                <a:ea typeface="楷体_GB2312" pitchFamily="49" charset="-122"/>
              </a:rPr>
              <a:t>k</a:t>
            </a:r>
            <a:r>
              <a:rPr lang="en-US" altLang="zh-CN" baseline="-25000">
                <a:ea typeface="楷体_GB2312" pitchFamily="49" charset="-122"/>
              </a:rPr>
              <a:t>j</a:t>
            </a:r>
            <a:r>
              <a:rPr lang="zh-CN" altLang="en-US">
                <a:ea typeface="楷体_GB2312" pitchFamily="49" charset="-122"/>
              </a:rPr>
              <a:t>作为新的根结点，再对新的根结点的左右子树进行判断。重复上述过程，直到某个结点的左或右子树根结点的下标大于</a:t>
            </a:r>
            <a:r>
              <a:rPr lang="en-US" altLang="zh-CN">
                <a:ea typeface="楷体_GB2312" pitchFamily="49" charset="-122"/>
              </a:rPr>
              <a:t>m</a:t>
            </a:r>
            <a:r>
              <a:rPr lang="zh-CN" altLang="en-US">
                <a:ea typeface="楷体_GB2312" pitchFamily="49" charset="-122"/>
              </a:rPr>
              <a:t>为止。</a:t>
            </a: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8845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847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50" presetClass="entr" presetSubtype="0" decel="100000" fill="hold" grpId="0" nodeType="clickEffect">
                                  <p:stCondLst>
                                    <p:cond delay="0"/>
                                  </p:stCondLst>
                                  <p:childTnLst>
                                    <p:set>
                                      <p:cBhvr>
                                        <p:cTn id="14" dur="1" fill="hold">
                                          <p:stCondLst>
                                            <p:cond delay="0"/>
                                          </p:stCondLst>
                                        </p:cTn>
                                        <p:tgtEl>
                                          <p:spTgt spid="188455"/>
                                        </p:tgtEl>
                                        <p:attrNameLst>
                                          <p:attrName>style.visibility</p:attrName>
                                        </p:attrNameLst>
                                      </p:cBhvr>
                                      <p:to>
                                        <p:strVal val="visible"/>
                                      </p:to>
                                    </p:set>
                                    <p:anim calcmode="lin" valueType="num">
                                      <p:cBhvr>
                                        <p:cTn id="15" dur="3000" fill="hold"/>
                                        <p:tgtEl>
                                          <p:spTgt spid="188455"/>
                                        </p:tgtEl>
                                        <p:attrNameLst>
                                          <p:attrName>ppt_w</p:attrName>
                                        </p:attrNameLst>
                                      </p:cBhvr>
                                      <p:tavLst>
                                        <p:tav tm="0">
                                          <p:val>
                                            <p:strVal val="#ppt_w+.3"/>
                                          </p:val>
                                        </p:tav>
                                        <p:tav tm="100000">
                                          <p:val>
                                            <p:strVal val="#ppt_w"/>
                                          </p:val>
                                        </p:tav>
                                      </p:tavLst>
                                    </p:anim>
                                    <p:anim calcmode="lin" valueType="num">
                                      <p:cBhvr>
                                        <p:cTn id="16" dur="3000" fill="hold"/>
                                        <p:tgtEl>
                                          <p:spTgt spid="188455"/>
                                        </p:tgtEl>
                                        <p:attrNameLst>
                                          <p:attrName>ppt_h</p:attrName>
                                        </p:attrNameLst>
                                      </p:cBhvr>
                                      <p:tavLst>
                                        <p:tav tm="0">
                                          <p:val>
                                            <p:strVal val="#ppt_h"/>
                                          </p:val>
                                        </p:tav>
                                        <p:tav tm="100000">
                                          <p:val>
                                            <p:strVal val="#ppt_h"/>
                                          </p:val>
                                        </p:tav>
                                      </p:tavLst>
                                    </p:anim>
                                    <p:animEffect transition="in" filter="fade">
                                      <p:cBhvr>
                                        <p:cTn id="17" dur="3000"/>
                                        <p:tgtEl>
                                          <p:spTgt spid="188455"/>
                                        </p:tgtEl>
                                      </p:cBhvr>
                                    </p:animEffect>
                                  </p:childTnLst>
                                  <p:subTnLst>
                                    <p:set>
                                      <p:cBhvr override="childStyle">
                                        <p:cTn dur="1" fill="hold" display="0" masterRel="nextClick" afterEffect="1"/>
                                        <p:tgtEl>
                                          <p:spTgt spid="188455"/>
                                        </p:tgtEl>
                                        <p:attrNameLst>
                                          <p:attrName>style.visibility</p:attrName>
                                        </p:attrNameLst>
                                      </p:cBhvr>
                                      <p:to>
                                        <p:strVal val="hidden"/>
                                      </p:to>
                                    </p:set>
                                  </p:subTnLst>
                                </p:cTn>
                              </p:par>
                            </p:childTnLst>
                          </p:cTn>
                        </p:par>
                      </p:childTnLst>
                    </p:cTn>
                  </p:par>
                  <p:par>
                    <p:cTn id="18" fill="hold" nodeType="clickPar">
                      <p:stCondLst>
                        <p:cond delay="indefinite"/>
                      </p:stCondLst>
                      <p:childTnLst>
                        <p:par>
                          <p:cTn id="19" fill="hold" nodeType="withGroup">
                            <p:stCondLst>
                              <p:cond delay="0"/>
                            </p:stCondLst>
                            <p:childTnLst>
                              <p:par>
                                <p:cTn id="20" presetID="50" presetClass="entr" presetSubtype="0" decel="100000" fill="hold" grpId="0" nodeType="clickEffect">
                                  <p:stCondLst>
                                    <p:cond delay="0"/>
                                  </p:stCondLst>
                                  <p:childTnLst>
                                    <p:set>
                                      <p:cBhvr>
                                        <p:cTn id="21" dur="1" fill="hold">
                                          <p:stCondLst>
                                            <p:cond delay="0"/>
                                          </p:stCondLst>
                                        </p:cTn>
                                        <p:tgtEl>
                                          <p:spTgt spid="188456"/>
                                        </p:tgtEl>
                                        <p:attrNameLst>
                                          <p:attrName>style.visibility</p:attrName>
                                        </p:attrNameLst>
                                      </p:cBhvr>
                                      <p:to>
                                        <p:strVal val="visible"/>
                                      </p:to>
                                    </p:set>
                                    <p:anim calcmode="lin" valueType="num">
                                      <p:cBhvr>
                                        <p:cTn id="22" dur="3000" fill="hold"/>
                                        <p:tgtEl>
                                          <p:spTgt spid="188456"/>
                                        </p:tgtEl>
                                        <p:attrNameLst>
                                          <p:attrName>ppt_w</p:attrName>
                                        </p:attrNameLst>
                                      </p:cBhvr>
                                      <p:tavLst>
                                        <p:tav tm="0">
                                          <p:val>
                                            <p:strVal val="#ppt_w+.3"/>
                                          </p:val>
                                        </p:tav>
                                        <p:tav tm="100000">
                                          <p:val>
                                            <p:strVal val="#ppt_w"/>
                                          </p:val>
                                        </p:tav>
                                      </p:tavLst>
                                    </p:anim>
                                    <p:anim calcmode="lin" valueType="num">
                                      <p:cBhvr>
                                        <p:cTn id="23" dur="3000" fill="hold"/>
                                        <p:tgtEl>
                                          <p:spTgt spid="188456"/>
                                        </p:tgtEl>
                                        <p:attrNameLst>
                                          <p:attrName>ppt_h</p:attrName>
                                        </p:attrNameLst>
                                      </p:cBhvr>
                                      <p:tavLst>
                                        <p:tav tm="0">
                                          <p:val>
                                            <p:strVal val="#ppt_h"/>
                                          </p:val>
                                        </p:tav>
                                        <p:tav tm="100000">
                                          <p:val>
                                            <p:strVal val="#ppt_h"/>
                                          </p:val>
                                        </p:tav>
                                      </p:tavLst>
                                    </p:anim>
                                    <p:animEffect transition="in" filter="fade">
                                      <p:cBhvr>
                                        <p:cTn id="24" dur="3000"/>
                                        <p:tgtEl>
                                          <p:spTgt spid="188456"/>
                                        </p:tgtEl>
                                      </p:cBhvr>
                                    </p:animEffect>
                                  </p:childTnLst>
                                  <p:subTnLst>
                                    <p:set>
                                      <p:cBhvr override="childStyle">
                                        <p:cTn dur="1" fill="hold" display="0" masterRel="nextClick" afterEffect="1"/>
                                        <p:tgtEl>
                                          <p:spTgt spid="188456"/>
                                        </p:tgtEl>
                                        <p:attrNameLst>
                                          <p:attrName>style.visibility</p:attrName>
                                        </p:attrNameLst>
                                      </p:cBhvr>
                                      <p:to>
                                        <p:strVal val="hidden"/>
                                      </p:to>
                                    </p:set>
                                  </p:sub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88418"/>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8" presetClass="exit" presetSubtype="16" fill="hold" grpId="1" nodeType="clickEffect">
                                  <p:stCondLst>
                                    <p:cond delay="0"/>
                                  </p:stCondLst>
                                  <p:childTnLst>
                                    <p:animEffect transition="out" filter="diamond(in)">
                                      <p:cBhvr>
                                        <p:cTn id="32" dur="2000"/>
                                        <p:tgtEl>
                                          <p:spTgt spid="188474"/>
                                        </p:tgtEl>
                                      </p:cBhvr>
                                    </p:animEffect>
                                    <p:set>
                                      <p:cBhvr>
                                        <p:cTn id="33" dur="1" fill="hold">
                                          <p:stCondLst>
                                            <p:cond delay="1999"/>
                                          </p:stCondLst>
                                        </p:cTn>
                                        <p:tgtEl>
                                          <p:spTgt spid="188474"/>
                                        </p:tgtEl>
                                        <p:attrNameLst>
                                          <p:attrName>style.visibility</p:attrName>
                                        </p:attrNameLst>
                                      </p:cBhvr>
                                      <p:to>
                                        <p:strVal val="hidden"/>
                                      </p:to>
                                    </p:set>
                                  </p:childTnLst>
                                </p:cTn>
                              </p:par>
                            </p:childTnLst>
                          </p:cTn>
                        </p:par>
                      </p:childTnLst>
                    </p:cTn>
                  </p:par>
                  <p:par>
                    <p:cTn id="34" fill="hold" nodeType="clickPar">
                      <p:stCondLst>
                        <p:cond delay="indefinite"/>
                      </p:stCondLst>
                      <p:childTnLst>
                        <p:par>
                          <p:cTn id="35" fill="hold" nodeType="withGroup">
                            <p:stCondLst>
                              <p:cond delay="0"/>
                            </p:stCondLst>
                            <p:childTnLst>
                              <p:par>
                                <p:cTn id="36" presetID="1" presetClass="entr" presetSubtype="0" fill="hold" grpId="0" nodeType="clickEffect">
                                  <p:stCondLst>
                                    <p:cond delay="0"/>
                                  </p:stCondLst>
                                  <p:iterate type="lt">
                                    <p:tmAbs val="500"/>
                                  </p:iterate>
                                  <p:childTnLst>
                                    <p:set>
                                      <p:cBhvr>
                                        <p:cTn id="37" dur="1" fill="hold">
                                          <p:stCondLst>
                                            <p:cond delay="0"/>
                                          </p:stCondLst>
                                        </p:cTn>
                                        <p:tgtEl>
                                          <p:spTgt spid="188472"/>
                                        </p:tgtEl>
                                        <p:attrNameLst>
                                          <p:attrName>style.visibility</p:attrName>
                                        </p:attrNameLst>
                                      </p:cBhvr>
                                      <p:to>
                                        <p:strVal val="visible"/>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1" presetClass="entr" presetSubtype="0" fill="hold" nodeType="clickEffect">
                                  <p:stCondLst>
                                    <p:cond delay="0"/>
                                  </p:stCondLst>
                                  <p:childTnLst>
                                    <p:set>
                                      <p:cBhvr>
                                        <p:cTn id="41" dur="1" fill="hold">
                                          <p:stCondLst>
                                            <p:cond delay="0"/>
                                          </p:stCondLst>
                                        </p:cTn>
                                        <p:tgtEl>
                                          <p:spTgt spid="188454"/>
                                        </p:tgtEl>
                                        <p:attrNameLst>
                                          <p:attrName>style.visibility</p:attrName>
                                        </p:attrNameLst>
                                      </p:cBhvr>
                                      <p:to>
                                        <p:strVal val="visible"/>
                                      </p:to>
                                    </p:set>
                                  </p:childTnLst>
                                </p:cTn>
                              </p:par>
                            </p:childTnLst>
                          </p:cTn>
                        </p:par>
                      </p:childTnLst>
                    </p:cTn>
                  </p:par>
                  <p:par>
                    <p:cTn id="42" fill="hold" nodeType="clickPar">
                      <p:stCondLst>
                        <p:cond delay="indefinite"/>
                      </p:stCondLst>
                      <p:childTnLst>
                        <p:par>
                          <p:cTn id="43" fill="hold" nodeType="withGroup">
                            <p:stCondLst>
                              <p:cond delay="0"/>
                            </p:stCondLst>
                            <p:childTnLst>
                              <p:par>
                                <p:cTn id="44" presetID="12" presetClass="entr" presetSubtype="4" fill="hold" grpId="2" nodeType="clickEffect">
                                  <p:stCondLst>
                                    <p:cond delay="0"/>
                                  </p:stCondLst>
                                  <p:childTnLst>
                                    <p:set>
                                      <p:cBhvr>
                                        <p:cTn id="45" dur="1" fill="hold">
                                          <p:stCondLst>
                                            <p:cond delay="0"/>
                                          </p:stCondLst>
                                        </p:cTn>
                                        <p:tgtEl>
                                          <p:spTgt spid="188474"/>
                                        </p:tgtEl>
                                        <p:attrNameLst>
                                          <p:attrName>style.visibility</p:attrName>
                                        </p:attrNameLst>
                                      </p:cBhvr>
                                      <p:to>
                                        <p:strVal val="visible"/>
                                      </p:to>
                                    </p:set>
                                    <p:animEffect transition="in" filter="slide(fromBottom)">
                                      <p:cBhvr>
                                        <p:cTn id="46" dur="1000"/>
                                        <p:tgtEl>
                                          <p:spTgt spid="188474"/>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50" presetClass="entr" presetSubtype="0" decel="100000" fill="hold" grpId="0" nodeType="clickEffect">
                                  <p:stCondLst>
                                    <p:cond delay="0"/>
                                  </p:stCondLst>
                                  <p:childTnLst>
                                    <p:set>
                                      <p:cBhvr>
                                        <p:cTn id="50" dur="1" fill="hold">
                                          <p:stCondLst>
                                            <p:cond delay="0"/>
                                          </p:stCondLst>
                                        </p:cTn>
                                        <p:tgtEl>
                                          <p:spTgt spid="188457"/>
                                        </p:tgtEl>
                                        <p:attrNameLst>
                                          <p:attrName>style.visibility</p:attrName>
                                        </p:attrNameLst>
                                      </p:cBhvr>
                                      <p:to>
                                        <p:strVal val="visible"/>
                                      </p:to>
                                    </p:set>
                                    <p:anim calcmode="lin" valueType="num">
                                      <p:cBhvr>
                                        <p:cTn id="51" dur="3000" fill="hold"/>
                                        <p:tgtEl>
                                          <p:spTgt spid="188457"/>
                                        </p:tgtEl>
                                        <p:attrNameLst>
                                          <p:attrName>ppt_w</p:attrName>
                                        </p:attrNameLst>
                                      </p:cBhvr>
                                      <p:tavLst>
                                        <p:tav tm="0">
                                          <p:val>
                                            <p:strVal val="#ppt_w+.3"/>
                                          </p:val>
                                        </p:tav>
                                        <p:tav tm="100000">
                                          <p:val>
                                            <p:strVal val="#ppt_w"/>
                                          </p:val>
                                        </p:tav>
                                      </p:tavLst>
                                    </p:anim>
                                    <p:anim calcmode="lin" valueType="num">
                                      <p:cBhvr>
                                        <p:cTn id="52" dur="3000" fill="hold"/>
                                        <p:tgtEl>
                                          <p:spTgt spid="188457"/>
                                        </p:tgtEl>
                                        <p:attrNameLst>
                                          <p:attrName>ppt_h</p:attrName>
                                        </p:attrNameLst>
                                      </p:cBhvr>
                                      <p:tavLst>
                                        <p:tav tm="0">
                                          <p:val>
                                            <p:strVal val="#ppt_h"/>
                                          </p:val>
                                        </p:tav>
                                        <p:tav tm="100000">
                                          <p:val>
                                            <p:strVal val="#ppt_h"/>
                                          </p:val>
                                        </p:tav>
                                      </p:tavLst>
                                    </p:anim>
                                    <p:animEffect transition="in" filter="fade">
                                      <p:cBhvr>
                                        <p:cTn id="53" dur="3000"/>
                                        <p:tgtEl>
                                          <p:spTgt spid="188457"/>
                                        </p:tgtEl>
                                      </p:cBhvr>
                                    </p:animEffect>
                                  </p:childTnLst>
                                  <p:subTnLst>
                                    <p:set>
                                      <p:cBhvr override="childStyle">
                                        <p:cTn dur="1" fill="hold" display="0" masterRel="nextClick" afterEffect="1"/>
                                        <p:tgtEl>
                                          <p:spTgt spid="188457"/>
                                        </p:tgtEl>
                                        <p:attrNameLst>
                                          <p:attrName>style.visibility</p:attrName>
                                        </p:attrNameLst>
                                      </p:cBhvr>
                                      <p:to>
                                        <p:strVal val="hidden"/>
                                      </p:to>
                                    </p:set>
                                  </p:subTnLst>
                                </p:cTn>
                              </p:par>
                            </p:childTnLst>
                          </p:cTn>
                        </p:par>
                      </p:childTnLst>
                    </p:cTn>
                  </p:par>
                  <p:par>
                    <p:cTn id="54" fill="hold" nodeType="clickPar">
                      <p:stCondLst>
                        <p:cond delay="indefinite"/>
                      </p:stCondLst>
                      <p:childTnLst>
                        <p:par>
                          <p:cTn id="55" fill="hold" nodeType="withGroup">
                            <p:stCondLst>
                              <p:cond delay="0"/>
                            </p:stCondLst>
                            <p:childTnLst>
                              <p:par>
                                <p:cTn id="56" presetID="55" presetClass="entr" presetSubtype="0" fill="hold" grpId="0" nodeType="clickEffect">
                                  <p:stCondLst>
                                    <p:cond delay="0"/>
                                  </p:stCondLst>
                                  <p:childTnLst>
                                    <p:set>
                                      <p:cBhvr>
                                        <p:cTn id="57" dur="1" fill="hold">
                                          <p:stCondLst>
                                            <p:cond delay="0"/>
                                          </p:stCondLst>
                                        </p:cTn>
                                        <p:tgtEl>
                                          <p:spTgt spid="188468"/>
                                        </p:tgtEl>
                                        <p:attrNameLst>
                                          <p:attrName>style.visibility</p:attrName>
                                        </p:attrNameLst>
                                      </p:cBhvr>
                                      <p:to>
                                        <p:strVal val="visible"/>
                                      </p:to>
                                    </p:set>
                                    <p:anim calcmode="lin" valueType="num">
                                      <p:cBhvr>
                                        <p:cTn id="58" dur="3000" fill="hold"/>
                                        <p:tgtEl>
                                          <p:spTgt spid="188468"/>
                                        </p:tgtEl>
                                        <p:attrNameLst>
                                          <p:attrName>ppt_w</p:attrName>
                                        </p:attrNameLst>
                                      </p:cBhvr>
                                      <p:tavLst>
                                        <p:tav tm="0">
                                          <p:val>
                                            <p:strVal val="#ppt_w*0.70"/>
                                          </p:val>
                                        </p:tav>
                                        <p:tav tm="100000">
                                          <p:val>
                                            <p:strVal val="#ppt_w"/>
                                          </p:val>
                                        </p:tav>
                                      </p:tavLst>
                                    </p:anim>
                                    <p:anim calcmode="lin" valueType="num">
                                      <p:cBhvr>
                                        <p:cTn id="59" dur="3000" fill="hold"/>
                                        <p:tgtEl>
                                          <p:spTgt spid="188468"/>
                                        </p:tgtEl>
                                        <p:attrNameLst>
                                          <p:attrName>ppt_h</p:attrName>
                                        </p:attrNameLst>
                                      </p:cBhvr>
                                      <p:tavLst>
                                        <p:tav tm="0">
                                          <p:val>
                                            <p:strVal val="#ppt_h"/>
                                          </p:val>
                                        </p:tav>
                                        <p:tav tm="100000">
                                          <p:val>
                                            <p:strVal val="#ppt_h"/>
                                          </p:val>
                                        </p:tav>
                                      </p:tavLst>
                                    </p:anim>
                                    <p:animEffect transition="in" filter="fade">
                                      <p:cBhvr>
                                        <p:cTn id="60" dur="3000"/>
                                        <p:tgtEl>
                                          <p:spTgt spid="188468"/>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88469"/>
                                        </p:tgtEl>
                                        <p:attrNameLst>
                                          <p:attrName>style.visibility</p:attrName>
                                        </p:attrNameLst>
                                      </p:cBhvr>
                                      <p:to>
                                        <p:strVal val="visible"/>
                                      </p:to>
                                    </p:set>
                                  </p:childTnLst>
                                </p:cTn>
                              </p:par>
                            </p:childTnLst>
                          </p:cTn>
                        </p:par>
                      </p:childTnLst>
                    </p:cTn>
                  </p:par>
                  <p:par>
                    <p:cTn id="65" fill="hold" nodeType="clickPar">
                      <p:stCondLst>
                        <p:cond delay="indefinite"/>
                      </p:stCondLst>
                      <p:childTnLst>
                        <p:par>
                          <p:cTn id="66" fill="hold" nodeType="withGroup">
                            <p:stCondLst>
                              <p:cond delay="0"/>
                            </p:stCondLst>
                            <p:childTnLst>
                              <p:par>
                                <p:cTn id="67" presetID="50" presetClass="entr" presetSubtype="0" decel="100000" fill="hold" grpId="0" nodeType="clickEffect">
                                  <p:stCondLst>
                                    <p:cond delay="0"/>
                                  </p:stCondLst>
                                  <p:childTnLst>
                                    <p:set>
                                      <p:cBhvr>
                                        <p:cTn id="68" dur="1" fill="hold">
                                          <p:stCondLst>
                                            <p:cond delay="0"/>
                                          </p:stCondLst>
                                        </p:cTn>
                                        <p:tgtEl>
                                          <p:spTgt spid="188471"/>
                                        </p:tgtEl>
                                        <p:attrNameLst>
                                          <p:attrName>style.visibility</p:attrName>
                                        </p:attrNameLst>
                                      </p:cBhvr>
                                      <p:to>
                                        <p:strVal val="visible"/>
                                      </p:to>
                                    </p:set>
                                    <p:anim calcmode="lin" valueType="num">
                                      <p:cBhvr>
                                        <p:cTn id="69" dur="3000" fill="hold"/>
                                        <p:tgtEl>
                                          <p:spTgt spid="188471"/>
                                        </p:tgtEl>
                                        <p:attrNameLst>
                                          <p:attrName>ppt_w</p:attrName>
                                        </p:attrNameLst>
                                      </p:cBhvr>
                                      <p:tavLst>
                                        <p:tav tm="0">
                                          <p:val>
                                            <p:strVal val="#ppt_w+.3"/>
                                          </p:val>
                                        </p:tav>
                                        <p:tav tm="100000">
                                          <p:val>
                                            <p:strVal val="#ppt_w"/>
                                          </p:val>
                                        </p:tav>
                                      </p:tavLst>
                                    </p:anim>
                                    <p:anim calcmode="lin" valueType="num">
                                      <p:cBhvr>
                                        <p:cTn id="70" dur="3000" fill="hold"/>
                                        <p:tgtEl>
                                          <p:spTgt spid="188471"/>
                                        </p:tgtEl>
                                        <p:attrNameLst>
                                          <p:attrName>ppt_h</p:attrName>
                                        </p:attrNameLst>
                                      </p:cBhvr>
                                      <p:tavLst>
                                        <p:tav tm="0">
                                          <p:val>
                                            <p:strVal val="#ppt_h"/>
                                          </p:val>
                                        </p:tav>
                                        <p:tav tm="100000">
                                          <p:val>
                                            <p:strVal val="#ppt_h"/>
                                          </p:val>
                                        </p:tav>
                                      </p:tavLst>
                                    </p:anim>
                                    <p:animEffect transition="in" filter="fade">
                                      <p:cBhvr>
                                        <p:cTn id="71" dur="3000"/>
                                        <p:tgtEl>
                                          <p:spTgt spid="188471"/>
                                        </p:tgtEl>
                                      </p:cBhvr>
                                    </p:animEffect>
                                  </p:childTnLst>
                                  <p:subTnLst>
                                    <p:set>
                                      <p:cBhvr override="childStyle">
                                        <p:cTn dur="1" fill="hold" display="0" masterRel="nextClick" afterEffect="1"/>
                                        <p:tgtEl>
                                          <p:spTgt spid="188471"/>
                                        </p:tgtEl>
                                        <p:attrNameLst>
                                          <p:attrName>style.visibility</p:attrName>
                                        </p:attrNameLst>
                                      </p:cBhvr>
                                      <p:to>
                                        <p:strVal val="hidden"/>
                                      </p:to>
                                    </p:set>
                                  </p:subTnLst>
                                </p:cTn>
                              </p:par>
                            </p:childTnLst>
                          </p:cTn>
                        </p:par>
                      </p:childTnLst>
                    </p:cTn>
                  </p:par>
                  <p:par>
                    <p:cTn id="72" fill="hold" nodeType="clickPar">
                      <p:stCondLst>
                        <p:cond delay="indefinite"/>
                      </p:stCondLst>
                      <p:childTnLst>
                        <p:par>
                          <p:cTn id="73" fill="hold" nodeType="withGroup">
                            <p:stCondLst>
                              <p:cond delay="0"/>
                            </p:stCondLst>
                            <p:childTnLst>
                              <p:par>
                                <p:cTn id="74" presetID="55" presetClass="entr" presetSubtype="0" fill="hold" grpId="0" nodeType="clickEffect">
                                  <p:stCondLst>
                                    <p:cond delay="0"/>
                                  </p:stCondLst>
                                  <p:childTnLst>
                                    <p:set>
                                      <p:cBhvr>
                                        <p:cTn id="75" dur="1" fill="hold">
                                          <p:stCondLst>
                                            <p:cond delay="0"/>
                                          </p:stCondLst>
                                        </p:cTn>
                                        <p:tgtEl>
                                          <p:spTgt spid="188458"/>
                                        </p:tgtEl>
                                        <p:attrNameLst>
                                          <p:attrName>style.visibility</p:attrName>
                                        </p:attrNameLst>
                                      </p:cBhvr>
                                      <p:to>
                                        <p:strVal val="visible"/>
                                      </p:to>
                                    </p:set>
                                    <p:anim calcmode="lin" valueType="num">
                                      <p:cBhvr>
                                        <p:cTn id="76" dur="1000" fill="hold"/>
                                        <p:tgtEl>
                                          <p:spTgt spid="188458"/>
                                        </p:tgtEl>
                                        <p:attrNameLst>
                                          <p:attrName>ppt_w</p:attrName>
                                        </p:attrNameLst>
                                      </p:cBhvr>
                                      <p:tavLst>
                                        <p:tav tm="0">
                                          <p:val>
                                            <p:strVal val="#ppt_w*0.70"/>
                                          </p:val>
                                        </p:tav>
                                        <p:tav tm="100000">
                                          <p:val>
                                            <p:strVal val="#ppt_w"/>
                                          </p:val>
                                        </p:tav>
                                      </p:tavLst>
                                    </p:anim>
                                    <p:anim calcmode="lin" valueType="num">
                                      <p:cBhvr>
                                        <p:cTn id="77" dur="1000" fill="hold"/>
                                        <p:tgtEl>
                                          <p:spTgt spid="188458"/>
                                        </p:tgtEl>
                                        <p:attrNameLst>
                                          <p:attrName>ppt_h</p:attrName>
                                        </p:attrNameLst>
                                      </p:cBhvr>
                                      <p:tavLst>
                                        <p:tav tm="0">
                                          <p:val>
                                            <p:strVal val="#ppt_h"/>
                                          </p:val>
                                        </p:tav>
                                        <p:tav tm="100000">
                                          <p:val>
                                            <p:strVal val="#ppt_h"/>
                                          </p:val>
                                        </p:tav>
                                      </p:tavLst>
                                    </p:anim>
                                    <p:animEffect transition="in" filter="fade">
                                      <p:cBhvr>
                                        <p:cTn id="78" dur="1000"/>
                                        <p:tgtEl>
                                          <p:spTgt spid="188458"/>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188470"/>
                                        </p:tgtEl>
                                        <p:attrNameLst>
                                          <p:attrName>style.visibility</p:attrName>
                                        </p:attrNameLst>
                                      </p:cBhvr>
                                      <p:to>
                                        <p:strVal val="visible"/>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188435"/>
                                        </p:tgtEl>
                                        <p:attrNameLst>
                                          <p:attrName>style.visibility</p:attrName>
                                        </p:attrNameLst>
                                      </p:cBhvr>
                                      <p:to>
                                        <p:strVal val="visible"/>
                                      </p:to>
                                    </p:set>
                                  </p:childTnLst>
                                </p:cTn>
                              </p:par>
                            </p:childTnLst>
                          </p:cTn>
                        </p:par>
                      </p:childTnLst>
                    </p:cTn>
                  </p:par>
                  <p:par>
                    <p:cTn id="87" fill="hold" nodeType="clickPar">
                      <p:stCondLst>
                        <p:cond delay="indefinite"/>
                      </p:stCondLst>
                      <p:childTnLst>
                        <p:par>
                          <p:cTn id="88" fill="hold" nodeType="withGroup">
                            <p:stCondLst>
                              <p:cond delay="0"/>
                            </p:stCondLst>
                            <p:childTnLst>
                              <p:par>
                                <p:cTn id="89" presetID="22" presetClass="exit" presetSubtype="4" fill="hold" grpId="3" nodeType="clickEffect">
                                  <p:stCondLst>
                                    <p:cond delay="0"/>
                                  </p:stCondLst>
                                  <p:childTnLst>
                                    <p:animEffect transition="out" filter="wipe(down)">
                                      <p:cBhvr>
                                        <p:cTn id="90" dur="500"/>
                                        <p:tgtEl>
                                          <p:spTgt spid="188474"/>
                                        </p:tgtEl>
                                      </p:cBhvr>
                                    </p:animEffect>
                                    <p:set>
                                      <p:cBhvr>
                                        <p:cTn id="91" dur="1" fill="hold">
                                          <p:stCondLst>
                                            <p:cond delay="499"/>
                                          </p:stCondLst>
                                        </p:cTn>
                                        <p:tgtEl>
                                          <p:spTgt spid="188474"/>
                                        </p:tgtEl>
                                        <p:attrNameLst>
                                          <p:attrName>style.visibility</p:attrName>
                                        </p:attrNameLst>
                                      </p:cBhvr>
                                      <p:to>
                                        <p:strVal val="hidden"/>
                                      </p:to>
                                    </p:set>
                                  </p:childTnLst>
                                </p:cTn>
                              </p:par>
                            </p:childTnLst>
                          </p:cTn>
                        </p:par>
                      </p:childTnLst>
                    </p:cTn>
                  </p:par>
                  <p:par>
                    <p:cTn id="92" fill="hold" nodeType="clickPar">
                      <p:stCondLst>
                        <p:cond delay="indefinite"/>
                      </p:stCondLst>
                      <p:childTnLst>
                        <p:par>
                          <p:cTn id="93" fill="hold" nodeType="withGroup">
                            <p:stCondLst>
                              <p:cond delay="0"/>
                            </p:stCondLst>
                            <p:childTnLst>
                              <p:par>
                                <p:cTn id="94" presetID="1" presetClass="entr" presetSubtype="0" fill="hold" grpId="0" nodeType="clickEffect">
                                  <p:stCondLst>
                                    <p:cond delay="0"/>
                                  </p:stCondLst>
                                  <p:iterate type="lt">
                                    <p:tmAbs val="500"/>
                                  </p:iterate>
                                  <p:childTnLst>
                                    <p:set>
                                      <p:cBhvr>
                                        <p:cTn id="95" dur="1" fill="hold">
                                          <p:stCondLst>
                                            <p:cond delay="0"/>
                                          </p:stCondLst>
                                        </p:cTn>
                                        <p:tgtEl>
                                          <p:spTgt spid="1884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418" grpId="0" animBg="1"/>
      <p:bldP spid="188435" grpId="0" animBg="1"/>
      <p:bldP spid="188455" grpId="0" animBg="1"/>
      <p:bldP spid="188456" grpId="0" animBg="1"/>
      <p:bldP spid="188457" grpId="0" animBg="1"/>
      <p:bldP spid="188458" grpId="0" animBg="1"/>
      <p:bldP spid="188468" grpId="0" animBg="1"/>
      <p:bldP spid="188469" grpId="0" animBg="1"/>
      <p:bldP spid="188470" grpId="0" animBg="1"/>
      <p:bldP spid="188471" grpId="0" animBg="1"/>
      <p:bldP spid="188472" grpId="0" animBg="1"/>
      <p:bldP spid="188473" grpId="0" animBg="1"/>
      <p:bldP spid="188474" grpId="0" animBg="1"/>
      <p:bldP spid="188474" grpId="1" animBg="1"/>
      <p:bldP spid="188474" grpId="2" animBg="1"/>
      <p:bldP spid="188474" grpId="3"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Text Box 2">
            <a:extLst>
              <a:ext uri="{FF2B5EF4-FFF2-40B4-BE49-F238E27FC236}">
                <a16:creationId xmlns:a16="http://schemas.microsoft.com/office/drawing/2014/main" id="{9EC6A351-EC83-420D-9666-4794849DC5AC}"/>
              </a:ext>
            </a:extLst>
          </p:cNvPr>
          <p:cNvSpPr txBox="1">
            <a:spLocks noChangeArrowheads="1"/>
          </p:cNvSpPr>
          <p:nvPr/>
        </p:nvSpPr>
        <p:spPr bwMode="auto">
          <a:xfrm>
            <a:off x="282575" y="368300"/>
            <a:ext cx="4289425" cy="2676525"/>
          </a:xfrm>
          <a:prstGeom prst="rect">
            <a:avLst/>
          </a:prstGeom>
          <a:noFill/>
          <a:ln w="28575">
            <a:solidFill>
              <a:srgbClr val="0099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zh-CN" altLang="en-US" sz="2400">
                <a:latin typeface="楷体_GB2312" panose="02010609030101010101" pitchFamily="49" charset="-122"/>
                <a:ea typeface="楷体_GB2312" panose="02010609030101010101" pitchFamily="49" charset="-122"/>
              </a:rPr>
              <a:t>第三次调用筛选法：</a:t>
            </a:r>
            <a:r>
              <a:rPr lang="en-US" altLang="zh-CN" sz="2400">
                <a:latin typeface="楷体_GB2312" panose="02010609030101010101" pitchFamily="49" charset="-122"/>
                <a:ea typeface="楷体_GB2312" panose="02010609030101010101" pitchFamily="49" charset="-122"/>
              </a:rPr>
              <a:t>i=2, k</a:t>
            </a:r>
            <a:r>
              <a:rPr lang="en-US" altLang="zh-CN" sz="2400" baseline="-25000">
                <a:latin typeface="楷体_GB2312" panose="02010609030101010101" pitchFamily="49" charset="-122"/>
                <a:ea typeface="楷体_GB2312" panose="02010609030101010101" pitchFamily="49" charset="-122"/>
              </a:rPr>
              <a:t>2</a:t>
            </a:r>
            <a:r>
              <a:rPr lang="en-US" altLang="zh-CN" sz="2400">
                <a:latin typeface="楷体_GB2312" panose="02010609030101010101" pitchFamily="49" charset="-122"/>
                <a:ea typeface="楷体_GB2312" panose="02010609030101010101" pitchFamily="49" charset="-122"/>
              </a:rPr>
              <a:t>=55,</a:t>
            </a:r>
            <a:r>
              <a:rPr lang="zh-CN" altLang="en-US" sz="2400">
                <a:latin typeface="楷体_GB2312" panose="02010609030101010101" pitchFamily="49" charset="-122"/>
                <a:ea typeface="楷体_GB2312" panose="02010609030101010101" pitchFamily="49" charset="-122"/>
              </a:rPr>
              <a:t>因为</a:t>
            </a:r>
            <a:r>
              <a:rPr lang="en-US" altLang="zh-CN" sz="2400">
                <a:latin typeface="楷体_GB2312" panose="02010609030101010101" pitchFamily="49" charset="-122"/>
                <a:ea typeface="楷体_GB2312" panose="02010609030101010101" pitchFamily="49" charset="-122"/>
              </a:rPr>
              <a:t>42&lt;94</a:t>
            </a:r>
            <a:r>
              <a:rPr lang="zh-CN" altLang="en-US" sz="2400">
                <a:latin typeface="楷体_GB2312" panose="02010609030101010101" pitchFamily="49" charset="-122"/>
                <a:ea typeface="楷体_GB2312" panose="02010609030101010101" pitchFamily="49" charset="-122"/>
              </a:rPr>
              <a:t>，所以沿左子树筛选，</a:t>
            </a:r>
            <a:r>
              <a:rPr lang="en-US" altLang="zh-CN" sz="2400">
                <a:latin typeface="楷体_GB2312" panose="02010609030101010101" pitchFamily="49" charset="-122"/>
                <a:ea typeface="楷体_GB2312" panose="02010609030101010101" pitchFamily="49" charset="-122"/>
              </a:rPr>
              <a:t>42&lt;55,</a:t>
            </a:r>
            <a:r>
              <a:rPr lang="zh-CN" altLang="en-US" sz="2400">
                <a:latin typeface="楷体_GB2312" panose="02010609030101010101" pitchFamily="49" charset="-122"/>
                <a:ea typeface="楷体_GB2312" panose="02010609030101010101" pitchFamily="49" charset="-122"/>
              </a:rPr>
              <a:t>进行对调，此时</a:t>
            </a:r>
            <a:r>
              <a:rPr lang="en-US" altLang="zh-CN" sz="2400">
                <a:latin typeface="楷体_GB2312" panose="02010609030101010101" pitchFamily="49" charset="-122"/>
                <a:ea typeface="楷体_GB2312" panose="02010609030101010101" pitchFamily="49" charset="-122"/>
              </a:rPr>
              <a:t>55</a:t>
            </a:r>
            <a:r>
              <a:rPr lang="zh-CN" altLang="en-US" sz="2400">
                <a:latin typeface="楷体_GB2312" panose="02010609030101010101" pitchFamily="49" charset="-122"/>
                <a:ea typeface="楷体_GB2312" panose="02010609030101010101" pitchFamily="49" charset="-122"/>
              </a:rPr>
              <a:t>还有左子树</a:t>
            </a:r>
            <a:r>
              <a:rPr lang="en-US" altLang="zh-CN" sz="2400">
                <a:latin typeface="楷体_GB2312" panose="02010609030101010101" pitchFamily="49" charset="-122"/>
                <a:ea typeface="楷体_GB2312" panose="02010609030101010101" pitchFamily="49" charset="-122"/>
              </a:rPr>
              <a:t>70</a:t>
            </a:r>
            <a:r>
              <a:rPr lang="zh-CN" altLang="en-US" sz="2400">
                <a:latin typeface="楷体_GB2312" panose="02010609030101010101" pitchFamily="49" charset="-122"/>
                <a:ea typeface="楷体_GB2312" panose="02010609030101010101" pitchFamily="49" charset="-122"/>
              </a:rPr>
              <a:t>，因</a:t>
            </a:r>
            <a:r>
              <a:rPr lang="en-US" altLang="zh-CN" sz="2400">
                <a:latin typeface="楷体_GB2312" panose="02010609030101010101" pitchFamily="49" charset="-122"/>
                <a:ea typeface="楷体_GB2312" panose="02010609030101010101" pitchFamily="49" charset="-122"/>
              </a:rPr>
              <a:t>55&lt;70</a:t>
            </a:r>
            <a:r>
              <a:rPr lang="zh-CN" altLang="en-US" sz="2400">
                <a:latin typeface="楷体_GB2312" panose="02010609030101010101" pitchFamily="49" charset="-122"/>
                <a:ea typeface="楷体_GB2312" panose="02010609030101010101" pitchFamily="49" charset="-122"/>
              </a:rPr>
              <a:t>，所以不变，再向下</a:t>
            </a:r>
            <a:r>
              <a:rPr lang="en-US" altLang="zh-CN" sz="2400">
                <a:latin typeface="楷体_GB2312" panose="02010609030101010101" pitchFamily="49" charset="-122"/>
                <a:ea typeface="楷体_GB2312" panose="02010609030101010101" pitchFamily="49" charset="-122"/>
              </a:rPr>
              <a:t>70</a:t>
            </a:r>
            <a:r>
              <a:rPr lang="zh-CN" altLang="en-US" sz="2400">
                <a:latin typeface="楷体_GB2312" panose="02010609030101010101" pitchFamily="49" charset="-122"/>
                <a:ea typeface="楷体_GB2312" panose="02010609030101010101" pitchFamily="49" charset="-122"/>
              </a:rPr>
              <a:t>无左右子树，所以返回，此时二叉树如右图所示。</a:t>
            </a:r>
          </a:p>
        </p:txBody>
      </p:sp>
      <p:grpSp>
        <p:nvGrpSpPr>
          <p:cNvPr id="189478" name="Group 38">
            <a:extLst>
              <a:ext uri="{FF2B5EF4-FFF2-40B4-BE49-F238E27FC236}">
                <a16:creationId xmlns:a16="http://schemas.microsoft.com/office/drawing/2014/main" id="{1FBA5196-8CAF-4BBD-A591-83E974541DFA}"/>
              </a:ext>
            </a:extLst>
          </p:cNvPr>
          <p:cNvGrpSpPr>
            <a:grpSpLocks/>
          </p:cNvGrpSpPr>
          <p:nvPr/>
        </p:nvGrpSpPr>
        <p:grpSpPr bwMode="auto">
          <a:xfrm>
            <a:off x="4749800" y="463550"/>
            <a:ext cx="3416300" cy="2584450"/>
            <a:chOff x="2992" y="292"/>
            <a:chExt cx="2152" cy="1628"/>
          </a:xfrm>
        </p:grpSpPr>
        <p:sp>
          <p:nvSpPr>
            <p:cNvPr id="33836" name="Oval 3">
              <a:extLst>
                <a:ext uri="{FF2B5EF4-FFF2-40B4-BE49-F238E27FC236}">
                  <a16:creationId xmlns:a16="http://schemas.microsoft.com/office/drawing/2014/main" id="{C115DDCD-92B8-4885-8B6E-8FD6E621CD8D}"/>
                </a:ext>
              </a:extLst>
            </p:cNvPr>
            <p:cNvSpPr>
              <a:spLocks noChangeArrowheads="1"/>
            </p:cNvSpPr>
            <p:nvPr/>
          </p:nvSpPr>
          <p:spPr bwMode="auto">
            <a:xfrm>
              <a:off x="4192" y="292"/>
              <a:ext cx="288" cy="288"/>
            </a:xfrm>
            <a:prstGeom prst="ellipse">
              <a:avLst/>
            </a:prstGeom>
            <a:solidFill>
              <a:srgbClr val="CCFFCC"/>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en-US" altLang="zh-CN" sz="2800"/>
                <a:t>46</a:t>
              </a:r>
            </a:p>
          </p:txBody>
        </p:sp>
        <p:sp>
          <p:nvSpPr>
            <p:cNvPr id="33837" name="Oval 4">
              <a:extLst>
                <a:ext uri="{FF2B5EF4-FFF2-40B4-BE49-F238E27FC236}">
                  <a16:creationId xmlns:a16="http://schemas.microsoft.com/office/drawing/2014/main" id="{12405B28-DED7-41B5-9F89-69D70664B2F4}"/>
                </a:ext>
              </a:extLst>
            </p:cNvPr>
            <p:cNvSpPr>
              <a:spLocks noChangeArrowheads="1"/>
            </p:cNvSpPr>
            <p:nvPr/>
          </p:nvSpPr>
          <p:spPr bwMode="auto">
            <a:xfrm>
              <a:off x="3744" y="694"/>
              <a:ext cx="288" cy="288"/>
            </a:xfrm>
            <a:prstGeom prst="ellipse">
              <a:avLst/>
            </a:prstGeom>
            <a:solidFill>
              <a:srgbClr val="CCFFCC"/>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en-US" altLang="zh-CN" sz="2800"/>
                <a:t>55</a:t>
              </a:r>
            </a:p>
          </p:txBody>
        </p:sp>
        <p:sp>
          <p:nvSpPr>
            <p:cNvPr id="33838" name="Oval 5">
              <a:extLst>
                <a:ext uri="{FF2B5EF4-FFF2-40B4-BE49-F238E27FC236}">
                  <a16:creationId xmlns:a16="http://schemas.microsoft.com/office/drawing/2014/main" id="{446AFEC1-575F-475C-A7B2-7A6B5136BC8F}"/>
                </a:ext>
              </a:extLst>
            </p:cNvPr>
            <p:cNvSpPr>
              <a:spLocks noChangeArrowheads="1"/>
            </p:cNvSpPr>
            <p:nvPr/>
          </p:nvSpPr>
          <p:spPr bwMode="auto">
            <a:xfrm>
              <a:off x="4618" y="690"/>
              <a:ext cx="288" cy="288"/>
            </a:xfrm>
            <a:prstGeom prst="ellipse">
              <a:avLst/>
            </a:prstGeom>
            <a:solidFill>
              <a:srgbClr val="CCFFCC"/>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en-US" altLang="zh-CN" sz="2800"/>
                <a:t>05</a:t>
              </a:r>
            </a:p>
          </p:txBody>
        </p:sp>
        <p:sp>
          <p:nvSpPr>
            <p:cNvPr id="33839" name="Oval 6">
              <a:extLst>
                <a:ext uri="{FF2B5EF4-FFF2-40B4-BE49-F238E27FC236}">
                  <a16:creationId xmlns:a16="http://schemas.microsoft.com/office/drawing/2014/main" id="{7A5268AA-B4A2-4F7E-B4D4-74AF3E9FFE69}"/>
                </a:ext>
              </a:extLst>
            </p:cNvPr>
            <p:cNvSpPr>
              <a:spLocks noChangeArrowheads="1"/>
            </p:cNvSpPr>
            <p:nvPr/>
          </p:nvSpPr>
          <p:spPr bwMode="auto">
            <a:xfrm>
              <a:off x="3390" y="1162"/>
              <a:ext cx="288" cy="288"/>
            </a:xfrm>
            <a:prstGeom prst="ellipse">
              <a:avLst/>
            </a:prstGeom>
            <a:solidFill>
              <a:srgbClr val="CCFFCC"/>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en-US" altLang="zh-CN" sz="2800"/>
                <a:t>42</a:t>
              </a:r>
            </a:p>
          </p:txBody>
        </p:sp>
        <p:sp>
          <p:nvSpPr>
            <p:cNvPr id="33840" name="Oval 7">
              <a:extLst>
                <a:ext uri="{FF2B5EF4-FFF2-40B4-BE49-F238E27FC236}">
                  <a16:creationId xmlns:a16="http://schemas.microsoft.com/office/drawing/2014/main" id="{81BDED95-9373-4F94-9DB7-201F81E0F8E6}"/>
                </a:ext>
              </a:extLst>
            </p:cNvPr>
            <p:cNvSpPr>
              <a:spLocks noChangeArrowheads="1"/>
            </p:cNvSpPr>
            <p:nvPr/>
          </p:nvSpPr>
          <p:spPr bwMode="auto">
            <a:xfrm>
              <a:off x="3950" y="1170"/>
              <a:ext cx="288" cy="288"/>
            </a:xfrm>
            <a:prstGeom prst="ellipse">
              <a:avLst/>
            </a:prstGeom>
            <a:solidFill>
              <a:srgbClr val="CCFFCC"/>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en-US" altLang="zh-CN" sz="2800"/>
                <a:t>94</a:t>
              </a:r>
            </a:p>
          </p:txBody>
        </p:sp>
        <p:sp>
          <p:nvSpPr>
            <p:cNvPr id="33841" name="Oval 8">
              <a:extLst>
                <a:ext uri="{FF2B5EF4-FFF2-40B4-BE49-F238E27FC236}">
                  <a16:creationId xmlns:a16="http://schemas.microsoft.com/office/drawing/2014/main" id="{F2BC4C72-BABC-49F0-8D46-34E9E9FED7C3}"/>
                </a:ext>
              </a:extLst>
            </p:cNvPr>
            <p:cNvSpPr>
              <a:spLocks noChangeArrowheads="1"/>
            </p:cNvSpPr>
            <p:nvPr/>
          </p:nvSpPr>
          <p:spPr bwMode="auto">
            <a:xfrm>
              <a:off x="4340" y="1150"/>
              <a:ext cx="288" cy="288"/>
            </a:xfrm>
            <a:prstGeom prst="ellipse">
              <a:avLst/>
            </a:prstGeom>
            <a:solidFill>
              <a:srgbClr val="CCFFCC"/>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en-US" altLang="zh-CN" sz="2800"/>
                <a:t>17</a:t>
              </a:r>
            </a:p>
          </p:txBody>
        </p:sp>
        <p:sp>
          <p:nvSpPr>
            <p:cNvPr id="33842" name="Oval 9">
              <a:extLst>
                <a:ext uri="{FF2B5EF4-FFF2-40B4-BE49-F238E27FC236}">
                  <a16:creationId xmlns:a16="http://schemas.microsoft.com/office/drawing/2014/main" id="{A1A026D3-05A3-43E4-88D4-1C31F1940202}"/>
                </a:ext>
              </a:extLst>
            </p:cNvPr>
            <p:cNvSpPr>
              <a:spLocks noChangeArrowheads="1"/>
            </p:cNvSpPr>
            <p:nvPr/>
          </p:nvSpPr>
          <p:spPr bwMode="auto">
            <a:xfrm>
              <a:off x="4856" y="1170"/>
              <a:ext cx="288" cy="288"/>
            </a:xfrm>
            <a:prstGeom prst="ellipse">
              <a:avLst/>
            </a:prstGeom>
            <a:solidFill>
              <a:srgbClr val="CCFFCC"/>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en-US" altLang="zh-CN" sz="2800"/>
                <a:t>13</a:t>
              </a:r>
            </a:p>
          </p:txBody>
        </p:sp>
        <p:sp>
          <p:nvSpPr>
            <p:cNvPr id="33843" name="Line 10">
              <a:extLst>
                <a:ext uri="{FF2B5EF4-FFF2-40B4-BE49-F238E27FC236}">
                  <a16:creationId xmlns:a16="http://schemas.microsoft.com/office/drawing/2014/main" id="{D11601CA-8C3E-4203-A4B7-81E6324A3F6F}"/>
                </a:ext>
              </a:extLst>
            </p:cNvPr>
            <p:cNvSpPr>
              <a:spLocks noChangeShapeType="1"/>
            </p:cNvSpPr>
            <p:nvPr/>
          </p:nvSpPr>
          <p:spPr bwMode="auto">
            <a:xfrm flipH="1">
              <a:off x="3990" y="530"/>
              <a:ext cx="240" cy="19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844" name="Line 11">
              <a:extLst>
                <a:ext uri="{FF2B5EF4-FFF2-40B4-BE49-F238E27FC236}">
                  <a16:creationId xmlns:a16="http://schemas.microsoft.com/office/drawing/2014/main" id="{64152F79-FFB1-4B66-B740-FDCE1A39193B}"/>
                </a:ext>
              </a:extLst>
            </p:cNvPr>
            <p:cNvSpPr>
              <a:spLocks noChangeShapeType="1"/>
            </p:cNvSpPr>
            <p:nvPr/>
          </p:nvSpPr>
          <p:spPr bwMode="auto">
            <a:xfrm>
              <a:off x="4442" y="520"/>
              <a:ext cx="192" cy="24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845" name="Line 12">
              <a:extLst>
                <a:ext uri="{FF2B5EF4-FFF2-40B4-BE49-F238E27FC236}">
                  <a16:creationId xmlns:a16="http://schemas.microsoft.com/office/drawing/2014/main" id="{FE6B2480-E0E4-451D-AA95-9666BAB1779F}"/>
                </a:ext>
              </a:extLst>
            </p:cNvPr>
            <p:cNvSpPr>
              <a:spLocks noChangeShapeType="1"/>
            </p:cNvSpPr>
            <p:nvPr/>
          </p:nvSpPr>
          <p:spPr bwMode="auto">
            <a:xfrm flipH="1">
              <a:off x="3568" y="932"/>
              <a:ext cx="240" cy="24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846" name="Line 13">
              <a:extLst>
                <a:ext uri="{FF2B5EF4-FFF2-40B4-BE49-F238E27FC236}">
                  <a16:creationId xmlns:a16="http://schemas.microsoft.com/office/drawing/2014/main" id="{2BECC83C-3D71-4635-BDE4-E5B96F2701C2}"/>
                </a:ext>
              </a:extLst>
            </p:cNvPr>
            <p:cNvSpPr>
              <a:spLocks noChangeShapeType="1"/>
            </p:cNvSpPr>
            <p:nvPr/>
          </p:nvSpPr>
          <p:spPr bwMode="auto">
            <a:xfrm>
              <a:off x="3952" y="980"/>
              <a:ext cx="96" cy="19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847" name="Line 14">
              <a:extLst>
                <a:ext uri="{FF2B5EF4-FFF2-40B4-BE49-F238E27FC236}">
                  <a16:creationId xmlns:a16="http://schemas.microsoft.com/office/drawing/2014/main" id="{081FBED7-EE85-4529-841F-38E98B69720C}"/>
                </a:ext>
              </a:extLst>
            </p:cNvPr>
            <p:cNvSpPr>
              <a:spLocks noChangeShapeType="1"/>
            </p:cNvSpPr>
            <p:nvPr/>
          </p:nvSpPr>
          <p:spPr bwMode="auto">
            <a:xfrm flipH="1">
              <a:off x="4528" y="904"/>
              <a:ext cx="144" cy="24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848" name="Line 15">
              <a:extLst>
                <a:ext uri="{FF2B5EF4-FFF2-40B4-BE49-F238E27FC236}">
                  <a16:creationId xmlns:a16="http://schemas.microsoft.com/office/drawing/2014/main" id="{FFE01B79-8447-43EF-9CD6-C9ADD391A6FD}"/>
                </a:ext>
              </a:extLst>
            </p:cNvPr>
            <p:cNvSpPr>
              <a:spLocks noChangeShapeType="1"/>
            </p:cNvSpPr>
            <p:nvPr/>
          </p:nvSpPr>
          <p:spPr bwMode="auto">
            <a:xfrm>
              <a:off x="4864" y="980"/>
              <a:ext cx="96" cy="19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849" name="Oval 16">
              <a:extLst>
                <a:ext uri="{FF2B5EF4-FFF2-40B4-BE49-F238E27FC236}">
                  <a16:creationId xmlns:a16="http://schemas.microsoft.com/office/drawing/2014/main" id="{D5483AD5-05B3-4FF6-A688-016B3A7F5133}"/>
                </a:ext>
              </a:extLst>
            </p:cNvPr>
            <p:cNvSpPr>
              <a:spLocks noChangeArrowheads="1"/>
            </p:cNvSpPr>
            <p:nvPr/>
          </p:nvSpPr>
          <p:spPr bwMode="auto">
            <a:xfrm>
              <a:off x="2992" y="1632"/>
              <a:ext cx="288" cy="288"/>
            </a:xfrm>
            <a:prstGeom prst="ellipse">
              <a:avLst/>
            </a:prstGeom>
            <a:solidFill>
              <a:srgbClr val="CCFFCC"/>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en-US" altLang="zh-CN" sz="2800"/>
                <a:t>70</a:t>
              </a:r>
            </a:p>
          </p:txBody>
        </p:sp>
        <p:sp>
          <p:nvSpPr>
            <p:cNvPr id="33850" name="Line 17">
              <a:extLst>
                <a:ext uri="{FF2B5EF4-FFF2-40B4-BE49-F238E27FC236}">
                  <a16:creationId xmlns:a16="http://schemas.microsoft.com/office/drawing/2014/main" id="{AADC016D-F24F-4A0C-94B8-4E365075ABBD}"/>
                </a:ext>
              </a:extLst>
            </p:cNvPr>
            <p:cNvSpPr>
              <a:spLocks noChangeShapeType="1"/>
            </p:cNvSpPr>
            <p:nvPr/>
          </p:nvSpPr>
          <p:spPr bwMode="auto">
            <a:xfrm flipH="1">
              <a:off x="3232" y="1412"/>
              <a:ext cx="192" cy="24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851" name="Rectangle 18">
              <a:extLst>
                <a:ext uri="{FF2B5EF4-FFF2-40B4-BE49-F238E27FC236}">
                  <a16:creationId xmlns:a16="http://schemas.microsoft.com/office/drawing/2014/main" id="{33E09A2E-AFF6-4308-8269-B6BDE7037F15}"/>
                </a:ext>
              </a:extLst>
            </p:cNvPr>
            <p:cNvSpPr>
              <a:spLocks noChangeArrowheads="1"/>
            </p:cNvSpPr>
            <p:nvPr/>
          </p:nvSpPr>
          <p:spPr bwMode="auto">
            <a:xfrm>
              <a:off x="3476" y="1619"/>
              <a:ext cx="116" cy="288"/>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endParaRPr lang="zh-CN" altLang="zh-CN" sz="2400"/>
            </a:p>
          </p:txBody>
        </p:sp>
      </p:grpSp>
      <p:sp>
        <p:nvSpPr>
          <p:cNvPr id="189459" name="Text Box 19">
            <a:extLst>
              <a:ext uri="{FF2B5EF4-FFF2-40B4-BE49-F238E27FC236}">
                <a16:creationId xmlns:a16="http://schemas.microsoft.com/office/drawing/2014/main" id="{37B44EBF-59E6-43C0-9E7A-6A936300E2CA}"/>
              </a:ext>
            </a:extLst>
          </p:cNvPr>
          <p:cNvSpPr txBox="1">
            <a:spLocks noChangeArrowheads="1"/>
          </p:cNvSpPr>
          <p:nvPr/>
        </p:nvSpPr>
        <p:spPr bwMode="auto">
          <a:xfrm>
            <a:off x="282575" y="3921125"/>
            <a:ext cx="4518025" cy="2676525"/>
          </a:xfrm>
          <a:prstGeom prst="rect">
            <a:avLst/>
          </a:prstGeom>
          <a:noFill/>
          <a:ln w="28575">
            <a:solidFill>
              <a:srgbClr val="0099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zh-CN" altLang="en-US" sz="2400">
                <a:latin typeface="楷体_GB2312" panose="02010609030101010101" pitchFamily="49" charset="-122"/>
                <a:ea typeface="楷体_GB2312" panose="02010609030101010101" pitchFamily="49" charset="-122"/>
              </a:rPr>
              <a:t>第四次调用筛选法：</a:t>
            </a:r>
            <a:r>
              <a:rPr lang="en-US" altLang="zh-CN" sz="2400">
                <a:latin typeface="楷体_GB2312" panose="02010609030101010101" pitchFamily="49" charset="-122"/>
                <a:ea typeface="楷体_GB2312" panose="02010609030101010101" pitchFamily="49" charset="-122"/>
              </a:rPr>
              <a:t>i=1, k</a:t>
            </a:r>
            <a:r>
              <a:rPr lang="en-US" altLang="zh-CN" sz="2400" baseline="-25000">
                <a:latin typeface="楷体_GB2312" panose="02010609030101010101" pitchFamily="49" charset="-122"/>
                <a:ea typeface="楷体_GB2312" panose="02010609030101010101" pitchFamily="49" charset="-122"/>
              </a:rPr>
              <a:t>1</a:t>
            </a:r>
            <a:r>
              <a:rPr lang="en-US" altLang="zh-CN" sz="2400">
                <a:latin typeface="楷体_GB2312" panose="02010609030101010101" pitchFamily="49" charset="-122"/>
                <a:ea typeface="楷体_GB2312" panose="02010609030101010101" pitchFamily="49" charset="-122"/>
              </a:rPr>
              <a:t>=46,</a:t>
            </a:r>
            <a:r>
              <a:rPr lang="zh-CN" altLang="en-US" sz="2400">
                <a:latin typeface="楷体_GB2312" panose="02010609030101010101" pitchFamily="49" charset="-122"/>
                <a:ea typeface="楷体_GB2312" panose="02010609030101010101" pitchFamily="49" charset="-122"/>
              </a:rPr>
              <a:t>因为</a:t>
            </a:r>
            <a:r>
              <a:rPr lang="en-US" altLang="zh-CN" sz="2400">
                <a:latin typeface="楷体_GB2312" panose="02010609030101010101" pitchFamily="49" charset="-122"/>
                <a:ea typeface="楷体_GB2312" panose="02010609030101010101" pitchFamily="49" charset="-122"/>
              </a:rPr>
              <a:t>05&lt;42</a:t>
            </a:r>
            <a:r>
              <a:rPr lang="zh-CN" altLang="en-US" sz="2400">
                <a:latin typeface="楷体_GB2312" panose="02010609030101010101" pitchFamily="49" charset="-122"/>
                <a:ea typeface="楷体_GB2312" panose="02010609030101010101" pitchFamily="49" charset="-122"/>
              </a:rPr>
              <a:t>，所以沿右子树筛选，</a:t>
            </a:r>
            <a:r>
              <a:rPr lang="en-US" altLang="zh-CN" sz="2400">
                <a:latin typeface="楷体_GB2312" panose="02010609030101010101" pitchFamily="49" charset="-122"/>
                <a:ea typeface="楷体_GB2312" panose="02010609030101010101" pitchFamily="49" charset="-122"/>
              </a:rPr>
              <a:t>05&lt;46,</a:t>
            </a:r>
            <a:r>
              <a:rPr lang="zh-CN" altLang="en-US" sz="2400">
                <a:latin typeface="楷体_GB2312" panose="02010609030101010101" pitchFamily="49" charset="-122"/>
                <a:ea typeface="楷体_GB2312" panose="02010609030101010101" pitchFamily="49" charset="-122"/>
              </a:rPr>
              <a:t>进行对调，此时</a:t>
            </a:r>
            <a:r>
              <a:rPr lang="en-US" altLang="zh-CN" sz="2400">
                <a:latin typeface="楷体_GB2312" panose="02010609030101010101" pitchFamily="49" charset="-122"/>
                <a:ea typeface="楷体_GB2312" panose="02010609030101010101" pitchFamily="49" charset="-122"/>
              </a:rPr>
              <a:t>46</a:t>
            </a:r>
            <a:r>
              <a:rPr lang="zh-CN" altLang="en-US" sz="2400">
                <a:latin typeface="楷体_GB2312" panose="02010609030101010101" pitchFamily="49" charset="-122"/>
                <a:ea typeface="楷体_GB2312" panose="02010609030101010101" pitchFamily="49" charset="-122"/>
              </a:rPr>
              <a:t>还有左右子树</a:t>
            </a:r>
            <a:r>
              <a:rPr lang="en-US" altLang="zh-CN" sz="2400">
                <a:latin typeface="楷体_GB2312" panose="02010609030101010101" pitchFamily="49" charset="-122"/>
                <a:ea typeface="楷体_GB2312" panose="02010609030101010101" pitchFamily="49" charset="-122"/>
              </a:rPr>
              <a:t>17,13</a:t>
            </a:r>
            <a:r>
              <a:rPr lang="zh-CN" altLang="en-US" sz="2400">
                <a:latin typeface="楷体_GB2312" panose="02010609030101010101" pitchFamily="49" charset="-122"/>
                <a:ea typeface="楷体_GB2312" panose="02010609030101010101" pitchFamily="49" charset="-122"/>
              </a:rPr>
              <a:t>，因</a:t>
            </a:r>
            <a:r>
              <a:rPr lang="en-US" altLang="zh-CN" sz="2400">
                <a:latin typeface="楷体_GB2312" panose="02010609030101010101" pitchFamily="49" charset="-122"/>
                <a:ea typeface="楷体_GB2312" panose="02010609030101010101" pitchFamily="49" charset="-122"/>
              </a:rPr>
              <a:t>13&lt;17</a:t>
            </a:r>
            <a:r>
              <a:rPr lang="zh-CN" altLang="en-US" sz="2400">
                <a:latin typeface="楷体_GB2312" panose="02010609030101010101" pitchFamily="49" charset="-122"/>
                <a:ea typeface="楷体_GB2312" panose="02010609030101010101" pitchFamily="49" charset="-122"/>
              </a:rPr>
              <a:t>，所以再沿右子树筛选，</a:t>
            </a:r>
            <a:r>
              <a:rPr lang="en-US" altLang="zh-CN" sz="2400">
                <a:latin typeface="楷体_GB2312" panose="02010609030101010101" pitchFamily="49" charset="-122"/>
                <a:ea typeface="楷体_GB2312" panose="02010609030101010101" pitchFamily="49" charset="-122"/>
              </a:rPr>
              <a:t>13&lt;46,</a:t>
            </a:r>
            <a:r>
              <a:rPr lang="zh-CN" altLang="en-US" sz="2400">
                <a:latin typeface="楷体_GB2312" panose="02010609030101010101" pitchFamily="49" charset="-122"/>
                <a:ea typeface="楷体_GB2312" panose="02010609030101010101" pitchFamily="49" charset="-122"/>
              </a:rPr>
              <a:t>所以对调，</a:t>
            </a:r>
            <a:r>
              <a:rPr lang="en-US" altLang="zh-CN" sz="2400">
                <a:latin typeface="楷体_GB2312" panose="02010609030101010101" pitchFamily="49" charset="-122"/>
                <a:ea typeface="楷体_GB2312" panose="02010609030101010101" pitchFamily="49" charset="-122"/>
              </a:rPr>
              <a:t>46</a:t>
            </a:r>
            <a:r>
              <a:rPr lang="zh-CN" altLang="en-US" sz="2400">
                <a:latin typeface="楷体_GB2312" panose="02010609030101010101" pitchFamily="49" charset="-122"/>
                <a:ea typeface="楷体_GB2312" panose="02010609030101010101" pitchFamily="49" charset="-122"/>
              </a:rPr>
              <a:t>无左右子树，所以返回，此时二叉树如右图所示。</a:t>
            </a:r>
          </a:p>
        </p:txBody>
      </p:sp>
      <p:grpSp>
        <p:nvGrpSpPr>
          <p:cNvPr id="189479" name="Group 39">
            <a:extLst>
              <a:ext uri="{FF2B5EF4-FFF2-40B4-BE49-F238E27FC236}">
                <a16:creationId xmlns:a16="http://schemas.microsoft.com/office/drawing/2014/main" id="{8072932B-192C-4408-846A-D5EC3F30EB61}"/>
              </a:ext>
            </a:extLst>
          </p:cNvPr>
          <p:cNvGrpSpPr>
            <a:grpSpLocks/>
          </p:cNvGrpSpPr>
          <p:nvPr/>
        </p:nvGrpSpPr>
        <p:grpSpPr bwMode="auto">
          <a:xfrm>
            <a:off x="4937125" y="3724275"/>
            <a:ext cx="3416300" cy="2584450"/>
            <a:chOff x="3110" y="2212"/>
            <a:chExt cx="2152" cy="1628"/>
          </a:xfrm>
        </p:grpSpPr>
        <p:sp>
          <p:nvSpPr>
            <p:cNvPr id="33820" name="Oval 20">
              <a:extLst>
                <a:ext uri="{FF2B5EF4-FFF2-40B4-BE49-F238E27FC236}">
                  <a16:creationId xmlns:a16="http://schemas.microsoft.com/office/drawing/2014/main" id="{22486160-A925-44C8-8FF7-BB12A004E715}"/>
                </a:ext>
              </a:extLst>
            </p:cNvPr>
            <p:cNvSpPr>
              <a:spLocks noChangeArrowheads="1"/>
            </p:cNvSpPr>
            <p:nvPr/>
          </p:nvSpPr>
          <p:spPr bwMode="auto">
            <a:xfrm>
              <a:off x="4310" y="2212"/>
              <a:ext cx="288" cy="288"/>
            </a:xfrm>
            <a:prstGeom prst="ellipse">
              <a:avLst/>
            </a:prstGeom>
            <a:solidFill>
              <a:srgbClr val="CCFFCC"/>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en-US" altLang="zh-CN" sz="2800"/>
                <a:t>46</a:t>
              </a:r>
            </a:p>
          </p:txBody>
        </p:sp>
        <p:sp>
          <p:nvSpPr>
            <p:cNvPr id="33821" name="Oval 21">
              <a:extLst>
                <a:ext uri="{FF2B5EF4-FFF2-40B4-BE49-F238E27FC236}">
                  <a16:creationId xmlns:a16="http://schemas.microsoft.com/office/drawing/2014/main" id="{E8B2AE68-8D9A-4A9A-AD0F-EBAFDD39F0BD}"/>
                </a:ext>
              </a:extLst>
            </p:cNvPr>
            <p:cNvSpPr>
              <a:spLocks noChangeArrowheads="1"/>
            </p:cNvSpPr>
            <p:nvPr/>
          </p:nvSpPr>
          <p:spPr bwMode="auto">
            <a:xfrm>
              <a:off x="3862" y="2614"/>
              <a:ext cx="288" cy="288"/>
            </a:xfrm>
            <a:prstGeom prst="ellipse">
              <a:avLst/>
            </a:prstGeom>
            <a:solidFill>
              <a:srgbClr val="CCFFCC"/>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en-US" altLang="zh-CN" sz="2800"/>
                <a:t>42</a:t>
              </a:r>
            </a:p>
          </p:txBody>
        </p:sp>
        <p:sp>
          <p:nvSpPr>
            <p:cNvPr id="33822" name="Oval 22">
              <a:extLst>
                <a:ext uri="{FF2B5EF4-FFF2-40B4-BE49-F238E27FC236}">
                  <a16:creationId xmlns:a16="http://schemas.microsoft.com/office/drawing/2014/main" id="{7A076199-D235-4D48-B3A4-DE651055B8C4}"/>
                </a:ext>
              </a:extLst>
            </p:cNvPr>
            <p:cNvSpPr>
              <a:spLocks noChangeArrowheads="1"/>
            </p:cNvSpPr>
            <p:nvPr/>
          </p:nvSpPr>
          <p:spPr bwMode="auto">
            <a:xfrm>
              <a:off x="4736" y="2610"/>
              <a:ext cx="288" cy="288"/>
            </a:xfrm>
            <a:prstGeom prst="ellipse">
              <a:avLst/>
            </a:prstGeom>
            <a:solidFill>
              <a:srgbClr val="CCFFCC"/>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en-US" altLang="zh-CN" sz="2800"/>
                <a:t>05</a:t>
              </a:r>
            </a:p>
          </p:txBody>
        </p:sp>
        <p:sp>
          <p:nvSpPr>
            <p:cNvPr id="33823" name="Oval 23">
              <a:extLst>
                <a:ext uri="{FF2B5EF4-FFF2-40B4-BE49-F238E27FC236}">
                  <a16:creationId xmlns:a16="http://schemas.microsoft.com/office/drawing/2014/main" id="{A621ABA6-714C-481D-988C-4AE4D2B3DE62}"/>
                </a:ext>
              </a:extLst>
            </p:cNvPr>
            <p:cNvSpPr>
              <a:spLocks noChangeArrowheads="1"/>
            </p:cNvSpPr>
            <p:nvPr/>
          </p:nvSpPr>
          <p:spPr bwMode="auto">
            <a:xfrm>
              <a:off x="3508" y="3082"/>
              <a:ext cx="288" cy="288"/>
            </a:xfrm>
            <a:prstGeom prst="ellipse">
              <a:avLst/>
            </a:prstGeom>
            <a:solidFill>
              <a:srgbClr val="CCFFCC"/>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en-US" altLang="zh-CN" sz="2800"/>
                <a:t>55</a:t>
              </a:r>
            </a:p>
          </p:txBody>
        </p:sp>
        <p:sp>
          <p:nvSpPr>
            <p:cNvPr id="33824" name="Oval 24">
              <a:extLst>
                <a:ext uri="{FF2B5EF4-FFF2-40B4-BE49-F238E27FC236}">
                  <a16:creationId xmlns:a16="http://schemas.microsoft.com/office/drawing/2014/main" id="{60DB3FE1-8E0E-4D0F-9259-BFECD660039B}"/>
                </a:ext>
              </a:extLst>
            </p:cNvPr>
            <p:cNvSpPr>
              <a:spLocks noChangeArrowheads="1"/>
            </p:cNvSpPr>
            <p:nvPr/>
          </p:nvSpPr>
          <p:spPr bwMode="auto">
            <a:xfrm>
              <a:off x="4068" y="3090"/>
              <a:ext cx="288" cy="288"/>
            </a:xfrm>
            <a:prstGeom prst="ellipse">
              <a:avLst/>
            </a:prstGeom>
            <a:solidFill>
              <a:srgbClr val="CCFFCC"/>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en-US" altLang="zh-CN" sz="2800"/>
                <a:t>94</a:t>
              </a:r>
            </a:p>
          </p:txBody>
        </p:sp>
        <p:sp>
          <p:nvSpPr>
            <p:cNvPr id="33825" name="Oval 25">
              <a:extLst>
                <a:ext uri="{FF2B5EF4-FFF2-40B4-BE49-F238E27FC236}">
                  <a16:creationId xmlns:a16="http://schemas.microsoft.com/office/drawing/2014/main" id="{9A00B496-B142-46EF-ACA3-F16036CF6B1E}"/>
                </a:ext>
              </a:extLst>
            </p:cNvPr>
            <p:cNvSpPr>
              <a:spLocks noChangeArrowheads="1"/>
            </p:cNvSpPr>
            <p:nvPr/>
          </p:nvSpPr>
          <p:spPr bwMode="auto">
            <a:xfrm>
              <a:off x="4458" y="3070"/>
              <a:ext cx="288" cy="288"/>
            </a:xfrm>
            <a:prstGeom prst="ellipse">
              <a:avLst/>
            </a:prstGeom>
            <a:solidFill>
              <a:srgbClr val="CCFFCC"/>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en-US" altLang="zh-CN" sz="2800"/>
                <a:t>17</a:t>
              </a:r>
            </a:p>
          </p:txBody>
        </p:sp>
        <p:sp>
          <p:nvSpPr>
            <p:cNvPr id="33826" name="Oval 26">
              <a:extLst>
                <a:ext uri="{FF2B5EF4-FFF2-40B4-BE49-F238E27FC236}">
                  <a16:creationId xmlns:a16="http://schemas.microsoft.com/office/drawing/2014/main" id="{EC499A6D-9A5A-4833-AE33-1455B0639735}"/>
                </a:ext>
              </a:extLst>
            </p:cNvPr>
            <p:cNvSpPr>
              <a:spLocks noChangeArrowheads="1"/>
            </p:cNvSpPr>
            <p:nvPr/>
          </p:nvSpPr>
          <p:spPr bwMode="auto">
            <a:xfrm>
              <a:off x="4974" y="3090"/>
              <a:ext cx="288" cy="288"/>
            </a:xfrm>
            <a:prstGeom prst="ellipse">
              <a:avLst/>
            </a:prstGeom>
            <a:solidFill>
              <a:srgbClr val="CCFFCC"/>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en-US" altLang="zh-CN" sz="2800"/>
                <a:t>13</a:t>
              </a:r>
            </a:p>
          </p:txBody>
        </p:sp>
        <p:sp>
          <p:nvSpPr>
            <p:cNvPr id="33827" name="Line 27">
              <a:extLst>
                <a:ext uri="{FF2B5EF4-FFF2-40B4-BE49-F238E27FC236}">
                  <a16:creationId xmlns:a16="http://schemas.microsoft.com/office/drawing/2014/main" id="{06E6B2F8-A00E-458F-8FFF-0FE1EEC5E7B7}"/>
                </a:ext>
              </a:extLst>
            </p:cNvPr>
            <p:cNvSpPr>
              <a:spLocks noChangeShapeType="1"/>
            </p:cNvSpPr>
            <p:nvPr/>
          </p:nvSpPr>
          <p:spPr bwMode="auto">
            <a:xfrm flipH="1">
              <a:off x="4108" y="2450"/>
              <a:ext cx="240" cy="19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828" name="Line 28">
              <a:extLst>
                <a:ext uri="{FF2B5EF4-FFF2-40B4-BE49-F238E27FC236}">
                  <a16:creationId xmlns:a16="http://schemas.microsoft.com/office/drawing/2014/main" id="{D9AF73BB-E109-4342-9B90-00FE739F44CA}"/>
                </a:ext>
              </a:extLst>
            </p:cNvPr>
            <p:cNvSpPr>
              <a:spLocks noChangeShapeType="1"/>
            </p:cNvSpPr>
            <p:nvPr/>
          </p:nvSpPr>
          <p:spPr bwMode="auto">
            <a:xfrm>
              <a:off x="4560" y="2440"/>
              <a:ext cx="192" cy="24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829" name="Line 29">
              <a:extLst>
                <a:ext uri="{FF2B5EF4-FFF2-40B4-BE49-F238E27FC236}">
                  <a16:creationId xmlns:a16="http://schemas.microsoft.com/office/drawing/2014/main" id="{7958104A-97C2-4D5E-80D9-1C7912A0FF7C}"/>
                </a:ext>
              </a:extLst>
            </p:cNvPr>
            <p:cNvSpPr>
              <a:spLocks noChangeShapeType="1"/>
            </p:cNvSpPr>
            <p:nvPr/>
          </p:nvSpPr>
          <p:spPr bwMode="auto">
            <a:xfrm flipH="1">
              <a:off x="3686" y="2852"/>
              <a:ext cx="240" cy="24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830" name="Line 30">
              <a:extLst>
                <a:ext uri="{FF2B5EF4-FFF2-40B4-BE49-F238E27FC236}">
                  <a16:creationId xmlns:a16="http://schemas.microsoft.com/office/drawing/2014/main" id="{E642CB4B-E033-4765-A532-022B5A1BF6E3}"/>
                </a:ext>
              </a:extLst>
            </p:cNvPr>
            <p:cNvSpPr>
              <a:spLocks noChangeShapeType="1"/>
            </p:cNvSpPr>
            <p:nvPr/>
          </p:nvSpPr>
          <p:spPr bwMode="auto">
            <a:xfrm>
              <a:off x="4070" y="2900"/>
              <a:ext cx="96" cy="19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831" name="Line 31">
              <a:extLst>
                <a:ext uri="{FF2B5EF4-FFF2-40B4-BE49-F238E27FC236}">
                  <a16:creationId xmlns:a16="http://schemas.microsoft.com/office/drawing/2014/main" id="{47F0A831-563E-4028-AF8D-510867E9D4C7}"/>
                </a:ext>
              </a:extLst>
            </p:cNvPr>
            <p:cNvSpPr>
              <a:spLocks noChangeShapeType="1"/>
            </p:cNvSpPr>
            <p:nvPr/>
          </p:nvSpPr>
          <p:spPr bwMode="auto">
            <a:xfrm flipH="1">
              <a:off x="4646" y="2824"/>
              <a:ext cx="144" cy="24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832" name="Line 32">
              <a:extLst>
                <a:ext uri="{FF2B5EF4-FFF2-40B4-BE49-F238E27FC236}">
                  <a16:creationId xmlns:a16="http://schemas.microsoft.com/office/drawing/2014/main" id="{395DC4CE-121A-4640-BB71-714782CFEE42}"/>
                </a:ext>
              </a:extLst>
            </p:cNvPr>
            <p:cNvSpPr>
              <a:spLocks noChangeShapeType="1"/>
            </p:cNvSpPr>
            <p:nvPr/>
          </p:nvSpPr>
          <p:spPr bwMode="auto">
            <a:xfrm>
              <a:off x="4982" y="2900"/>
              <a:ext cx="96" cy="19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833" name="Oval 33">
              <a:extLst>
                <a:ext uri="{FF2B5EF4-FFF2-40B4-BE49-F238E27FC236}">
                  <a16:creationId xmlns:a16="http://schemas.microsoft.com/office/drawing/2014/main" id="{12330D8D-E21E-4557-81B7-81491825E0D2}"/>
                </a:ext>
              </a:extLst>
            </p:cNvPr>
            <p:cNvSpPr>
              <a:spLocks noChangeArrowheads="1"/>
            </p:cNvSpPr>
            <p:nvPr/>
          </p:nvSpPr>
          <p:spPr bwMode="auto">
            <a:xfrm>
              <a:off x="3110" y="3552"/>
              <a:ext cx="288" cy="288"/>
            </a:xfrm>
            <a:prstGeom prst="ellipse">
              <a:avLst/>
            </a:prstGeom>
            <a:solidFill>
              <a:srgbClr val="CCFFCC"/>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en-US" altLang="zh-CN" sz="2800"/>
                <a:t>70</a:t>
              </a:r>
            </a:p>
          </p:txBody>
        </p:sp>
        <p:sp>
          <p:nvSpPr>
            <p:cNvPr id="33834" name="Line 34">
              <a:extLst>
                <a:ext uri="{FF2B5EF4-FFF2-40B4-BE49-F238E27FC236}">
                  <a16:creationId xmlns:a16="http://schemas.microsoft.com/office/drawing/2014/main" id="{9AE3F0C2-61CE-428A-960E-C79B87C79146}"/>
                </a:ext>
              </a:extLst>
            </p:cNvPr>
            <p:cNvSpPr>
              <a:spLocks noChangeShapeType="1"/>
            </p:cNvSpPr>
            <p:nvPr/>
          </p:nvSpPr>
          <p:spPr bwMode="auto">
            <a:xfrm flipH="1">
              <a:off x="3350" y="3332"/>
              <a:ext cx="192" cy="24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835" name="Rectangle 35">
              <a:extLst>
                <a:ext uri="{FF2B5EF4-FFF2-40B4-BE49-F238E27FC236}">
                  <a16:creationId xmlns:a16="http://schemas.microsoft.com/office/drawing/2014/main" id="{ED27EFE1-8274-40EB-A9B9-51D0AC29D6A5}"/>
                </a:ext>
              </a:extLst>
            </p:cNvPr>
            <p:cNvSpPr>
              <a:spLocks noChangeArrowheads="1"/>
            </p:cNvSpPr>
            <p:nvPr/>
          </p:nvSpPr>
          <p:spPr bwMode="auto">
            <a:xfrm>
              <a:off x="3524" y="3539"/>
              <a:ext cx="116" cy="288"/>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endParaRPr lang="zh-CN" altLang="zh-CN" sz="2400"/>
            </a:p>
          </p:txBody>
        </p:sp>
      </p:grpSp>
      <p:sp>
        <p:nvSpPr>
          <p:cNvPr id="33798" name="Text Box 37">
            <a:extLst>
              <a:ext uri="{FF2B5EF4-FFF2-40B4-BE49-F238E27FC236}">
                <a16:creationId xmlns:a16="http://schemas.microsoft.com/office/drawing/2014/main" id="{F21B5DF7-1B7F-4A4C-8B7B-D316855FDAD1}"/>
              </a:ext>
            </a:extLst>
          </p:cNvPr>
          <p:cNvSpPr txBox="1">
            <a:spLocks noChangeArrowheads="1"/>
          </p:cNvSpPr>
          <p:nvPr/>
        </p:nvSpPr>
        <p:spPr bwMode="auto">
          <a:xfrm>
            <a:off x="4749800" y="0"/>
            <a:ext cx="42576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000" i="1"/>
              <a:t>North China Electric Power University</a:t>
            </a:r>
          </a:p>
        </p:txBody>
      </p:sp>
      <p:sp>
        <p:nvSpPr>
          <p:cNvPr id="189480" name="Rectangle 40">
            <a:extLst>
              <a:ext uri="{FF2B5EF4-FFF2-40B4-BE49-F238E27FC236}">
                <a16:creationId xmlns:a16="http://schemas.microsoft.com/office/drawing/2014/main" id="{5FDD9ACB-C9B2-4689-9F87-E2A14155B5F0}"/>
              </a:ext>
            </a:extLst>
          </p:cNvPr>
          <p:cNvSpPr>
            <a:spLocks noChangeArrowheads="1"/>
          </p:cNvSpPr>
          <p:nvPr/>
        </p:nvSpPr>
        <p:spPr bwMode="auto">
          <a:xfrm>
            <a:off x="5867400" y="981075"/>
            <a:ext cx="647700" cy="647700"/>
          </a:xfrm>
          <a:prstGeom prst="rect">
            <a:avLst/>
          </a:prstGeom>
          <a:noFill/>
          <a:ln w="476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endParaRPr lang="zh-CN" altLang="en-US" sz="2400"/>
          </a:p>
        </p:txBody>
      </p:sp>
      <p:sp>
        <p:nvSpPr>
          <p:cNvPr id="189481" name="Rectangle 41">
            <a:extLst>
              <a:ext uri="{FF2B5EF4-FFF2-40B4-BE49-F238E27FC236}">
                <a16:creationId xmlns:a16="http://schemas.microsoft.com/office/drawing/2014/main" id="{0BA7B87D-5EC1-409D-9326-314441FFEA52}"/>
              </a:ext>
            </a:extLst>
          </p:cNvPr>
          <p:cNvSpPr>
            <a:spLocks noChangeArrowheads="1"/>
          </p:cNvSpPr>
          <p:nvPr/>
        </p:nvSpPr>
        <p:spPr bwMode="auto">
          <a:xfrm>
            <a:off x="5219700" y="1773238"/>
            <a:ext cx="647700" cy="647700"/>
          </a:xfrm>
          <a:prstGeom prst="rect">
            <a:avLst/>
          </a:prstGeom>
          <a:noFill/>
          <a:ln w="476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endParaRPr lang="zh-CN" altLang="en-US" sz="2400"/>
          </a:p>
        </p:txBody>
      </p:sp>
      <p:sp>
        <p:nvSpPr>
          <p:cNvPr id="189482" name="Rectangle 42">
            <a:extLst>
              <a:ext uri="{FF2B5EF4-FFF2-40B4-BE49-F238E27FC236}">
                <a16:creationId xmlns:a16="http://schemas.microsoft.com/office/drawing/2014/main" id="{AF7340D4-8D29-4353-988E-0E9FA0123511}"/>
              </a:ext>
            </a:extLst>
          </p:cNvPr>
          <p:cNvSpPr>
            <a:spLocks noChangeArrowheads="1"/>
          </p:cNvSpPr>
          <p:nvPr/>
        </p:nvSpPr>
        <p:spPr bwMode="auto">
          <a:xfrm>
            <a:off x="4643438" y="2565400"/>
            <a:ext cx="647700" cy="647700"/>
          </a:xfrm>
          <a:prstGeom prst="rect">
            <a:avLst/>
          </a:prstGeom>
          <a:noFill/>
          <a:ln w="476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endParaRPr lang="zh-CN" altLang="en-US" sz="2400"/>
          </a:p>
        </p:txBody>
      </p:sp>
      <p:sp>
        <p:nvSpPr>
          <p:cNvPr id="189483" name="Rectangle 43">
            <a:extLst>
              <a:ext uri="{FF2B5EF4-FFF2-40B4-BE49-F238E27FC236}">
                <a16:creationId xmlns:a16="http://schemas.microsoft.com/office/drawing/2014/main" id="{BE4429D7-98B3-4644-B557-FC2525969C76}"/>
              </a:ext>
            </a:extLst>
          </p:cNvPr>
          <p:cNvSpPr>
            <a:spLocks noChangeArrowheads="1"/>
          </p:cNvSpPr>
          <p:nvPr/>
        </p:nvSpPr>
        <p:spPr bwMode="auto">
          <a:xfrm>
            <a:off x="6732588" y="3570288"/>
            <a:ext cx="647700" cy="647700"/>
          </a:xfrm>
          <a:prstGeom prst="rect">
            <a:avLst/>
          </a:prstGeom>
          <a:noFill/>
          <a:ln w="476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endParaRPr lang="zh-CN" altLang="en-US" sz="2400"/>
          </a:p>
        </p:txBody>
      </p:sp>
      <p:sp>
        <p:nvSpPr>
          <p:cNvPr id="189484" name="AutoShape 44">
            <a:extLst>
              <a:ext uri="{FF2B5EF4-FFF2-40B4-BE49-F238E27FC236}">
                <a16:creationId xmlns:a16="http://schemas.microsoft.com/office/drawing/2014/main" id="{8DB7A939-ECDD-44BD-A1D4-E5FF81C05E5B}"/>
              </a:ext>
            </a:extLst>
          </p:cNvPr>
          <p:cNvSpPr>
            <a:spLocks noChangeArrowheads="1"/>
          </p:cNvSpPr>
          <p:nvPr/>
        </p:nvSpPr>
        <p:spPr bwMode="auto">
          <a:xfrm rot="1800000">
            <a:off x="5435600" y="1268413"/>
            <a:ext cx="287338" cy="504825"/>
          </a:xfrm>
          <a:prstGeom prst="curvedRightArrow">
            <a:avLst>
              <a:gd name="adj1" fmla="val 35138"/>
              <a:gd name="adj2" fmla="val 70276"/>
              <a:gd name="adj3" fmla="val 74236"/>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endParaRPr lang="zh-CN" altLang="en-US" sz="2400"/>
          </a:p>
        </p:txBody>
      </p:sp>
      <p:sp>
        <p:nvSpPr>
          <p:cNvPr id="189485" name="AutoShape 45">
            <a:extLst>
              <a:ext uri="{FF2B5EF4-FFF2-40B4-BE49-F238E27FC236}">
                <a16:creationId xmlns:a16="http://schemas.microsoft.com/office/drawing/2014/main" id="{BCF118C8-1024-4DDD-8A38-752904842090}"/>
              </a:ext>
            </a:extLst>
          </p:cNvPr>
          <p:cNvSpPr>
            <a:spLocks noChangeArrowheads="1"/>
          </p:cNvSpPr>
          <p:nvPr/>
        </p:nvSpPr>
        <p:spPr bwMode="auto">
          <a:xfrm rot="-7800000">
            <a:off x="5976144" y="1520032"/>
            <a:ext cx="288925" cy="649287"/>
          </a:xfrm>
          <a:prstGeom prst="curvedRightArrow">
            <a:avLst>
              <a:gd name="adj1" fmla="val 44945"/>
              <a:gd name="adj2" fmla="val 89890"/>
              <a:gd name="adj3" fmla="val 33333"/>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endParaRPr lang="zh-CN" altLang="en-US" sz="2400"/>
          </a:p>
        </p:txBody>
      </p:sp>
      <p:sp>
        <p:nvSpPr>
          <p:cNvPr id="189486" name="Oval 46">
            <a:extLst>
              <a:ext uri="{FF2B5EF4-FFF2-40B4-BE49-F238E27FC236}">
                <a16:creationId xmlns:a16="http://schemas.microsoft.com/office/drawing/2014/main" id="{844EB3BC-4106-462B-A35D-A0DE3D86E303}"/>
              </a:ext>
            </a:extLst>
          </p:cNvPr>
          <p:cNvSpPr>
            <a:spLocks noChangeArrowheads="1"/>
          </p:cNvSpPr>
          <p:nvPr/>
        </p:nvSpPr>
        <p:spPr bwMode="auto">
          <a:xfrm>
            <a:off x="5364163" y="1844675"/>
            <a:ext cx="457200" cy="457200"/>
          </a:xfrm>
          <a:prstGeom prst="ellipse">
            <a:avLst/>
          </a:prstGeom>
          <a:solidFill>
            <a:srgbClr val="FF0000"/>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en-US" altLang="zh-CN" sz="2800">
                <a:solidFill>
                  <a:srgbClr val="FFFF00"/>
                </a:solidFill>
              </a:rPr>
              <a:t>55</a:t>
            </a:r>
          </a:p>
        </p:txBody>
      </p:sp>
      <p:sp>
        <p:nvSpPr>
          <p:cNvPr id="189487" name="Oval 47">
            <a:extLst>
              <a:ext uri="{FF2B5EF4-FFF2-40B4-BE49-F238E27FC236}">
                <a16:creationId xmlns:a16="http://schemas.microsoft.com/office/drawing/2014/main" id="{A8926F72-7E88-4B78-8C84-665729757D30}"/>
              </a:ext>
            </a:extLst>
          </p:cNvPr>
          <p:cNvSpPr>
            <a:spLocks noChangeArrowheads="1"/>
          </p:cNvSpPr>
          <p:nvPr/>
        </p:nvSpPr>
        <p:spPr bwMode="auto">
          <a:xfrm>
            <a:off x="5940425" y="1095375"/>
            <a:ext cx="457200" cy="457200"/>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en-US" altLang="zh-CN" sz="2800">
                <a:solidFill>
                  <a:srgbClr val="FF0000"/>
                </a:solidFill>
              </a:rPr>
              <a:t>42</a:t>
            </a:r>
          </a:p>
        </p:txBody>
      </p:sp>
      <p:sp>
        <p:nvSpPr>
          <p:cNvPr id="189488" name="AutoShape 48">
            <a:extLst>
              <a:ext uri="{FF2B5EF4-FFF2-40B4-BE49-F238E27FC236}">
                <a16:creationId xmlns:a16="http://schemas.microsoft.com/office/drawing/2014/main" id="{50D939AB-BC9F-4D7A-8A85-42BE64E35F38}"/>
              </a:ext>
            </a:extLst>
          </p:cNvPr>
          <p:cNvSpPr>
            <a:spLocks noChangeArrowheads="1"/>
          </p:cNvSpPr>
          <p:nvPr/>
        </p:nvSpPr>
        <p:spPr bwMode="auto">
          <a:xfrm rot="-1800000">
            <a:off x="7091363" y="4146550"/>
            <a:ext cx="288925" cy="649288"/>
          </a:xfrm>
          <a:prstGeom prst="curvedRightArrow">
            <a:avLst>
              <a:gd name="adj1" fmla="val 44945"/>
              <a:gd name="adj2" fmla="val 89890"/>
              <a:gd name="adj3" fmla="val 33333"/>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endParaRPr lang="zh-CN" altLang="en-US" sz="2400"/>
          </a:p>
        </p:txBody>
      </p:sp>
      <p:sp>
        <p:nvSpPr>
          <p:cNvPr id="189489" name="AutoShape 49">
            <a:extLst>
              <a:ext uri="{FF2B5EF4-FFF2-40B4-BE49-F238E27FC236}">
                <a16:creationId xmlns:a16="http://schemas.microsoft.com/office/drawing/2014/main" id="{6991C872-AC04-4E7B-9A7E-30ABE50AA04D}"/>
              </a:ext>
            </a:extLst>
          </p:cNvPr>
          <p:cNvSpPr>
            <a:spLocks noChangeArrowheads="1"/>
          </p:cNvSpPr>
          <p:nvPr/>
        </p:nvSpPr>
        <p:spPr bwMode="auto">
          <a:xfrm rot="7200000">
            <a:off x="7489031" y="3748882"/>
            <a:ext cx="288925" cy="649288"/>
          </a:xfrm>
          <a:prstGeom prst="curvedRightArrow">
            <a:avLst>
              <a:gd name="adj1" fmla="val 44945"/>
              <a:gd name="adj2" fmla="val 89890"/>
              <a:gd name="adj3" fmla="val 33333"/>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endParaRPr lang="zh-CN" altLang="en-US" sz="2400"/>
          </a:p>
        </p:txBody>
      </p:sp>
      <p:sp>
        <p:nvSpPr>
          <p:cNvPr id="189490" name="Oval 50">
            <a:extLst>
              <a:ext uri="{FF2B5EF4-FFF2-40B4-BE49-F238E27FC236}">
                <a16:creationId xmlns:a16="http://schemas.microsoft.com/office/drawing/2014/main" id="{94C59678-2AB7-40B2-8CC8-BD9D95D3577A}"/>
              </a:ext>
            </a:extLst>
          </p:cNvPr>
          <p:cNvSpPr>
            <a:spLocks noChangeArrowheads="1"/>
          </p:cNvSpPr>
          <p:nvPr/>
        </p:nvSpPr>
        <p:spPr bwMode="auto">
          <a:xfrm>
            <a:off x="7524750" y="4362450"/>
            <a:ext cx="457200" cy="457200"/>
          </a:xfrm>
          <a:prstGeom prst="ellipse">
            <a:avLst/>
          </a:prstGeom>
          <a:solidFill>
            <a:srgbClr val="FF0000"/>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en-US" altLang="zh-CN" sz="2800">
                <a:solidFill>
                  <a:srgbClr val="FFFF00"/>
                </a:solidFill>
              </a:rPr>
              <a:t>46</a:t>
            </a:r>
          </a:p>
        </p:txBody>
      </p:sp>
      <p:sp>
        <p:nvSpPr>
          <p:cNvPr id="189491" name="Oval 51">
            <a:extLst>
              <a:ext uri="{FF2B5EF4-FFF2-40B4-BE49-F238E27FC236}">
                <a16:creationId xmlns:a16="http://schemas.microsoft.com/office/drawing/2014/main" id="{9F896CBD-9560-4D6A-8892-E907C24834D5}"/>
              </a:ext>
            </a:extLst>
          </p:cNvPr>
          <p:cNvSpPr>
            <a:spLocks noChangeArrowheads="1"/>
          </p:cNvSpPr>
          <p:nvPr/>
        </p:nvSpPr>
        <p:spPr bwMode="auto">
          <a:xfrm>
            <a:off x="6834188" y="3713163"/>
            <a:ext cx="457200" cy="457200"/>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en-US" altLang="zh-CN" sz="2800">
                <a:solidFill>
                  <a:srgbClr val="FF0000"/>
                </a:solidFill>
              </a:rPr>
              <a:t>05</a:t>
            </a:r>
          </a:p>
        </p:txBody>
      </p:sp>
      <p:sp>
        <p:nvSpPr>
          <p:cNvPr id="189492" name="Rectangle 52">
            <a:extLst>
              <a:ext uri="{FF2B5EF4-FFF2-40B4-BE49-F238E27FC236}">
                <a16:creationId xmlns:a16="http://schemas.microsoft.com/office/drawing/2014/main" id="{688183C4-5BD6-4727-87A1-CD6564A2E4D1}"/>
              </a:ext>
            </a:extLst>
          </p:cNvPr>
          <p:cNvSpPr>
            <a:spLocks noChangeArrowheads="1"/>
          </p:cNvSpPr>
          <p:nvPr/>
        </p:nvSpPr>
        <p:spPr bwMode="auto">
          <a:xfrm>
            <a:off x="7451725" y="4217988"/>
            <a:ext cx="647700" cy="647700"/>
          </a:xfrm>
          <a:prstGeom prst="rect">
            <a:avLst/>
          </a:prstGeom>
          <a:noFill/>
          <a:ln w="476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endParaRPr lang="zh-CN" altLang="en-US" sz="2400"/>
          </a:p>
        </p:txBody>
      </p:sp>
      <p:sp>
        <p:nvSpPr>
          <p:cNvPr id="189493" name="AutoShape 53">
            <a:extLst>
              <a:ext uri="{FF2B5EF4-FFF2-40B4-BE49-F238E27FC236}">
                <a16:creationId xmlns:a16="http://schemas.microsoft.com/office/drawing/2014/main" id="{1B741AB4-AB40-4744-B917-ACDC1B12E99E}"/>
              </a:ext>
            </a:extLst>
          </p:cNvPr>
          <p:cNvSpPr>
            <a:spLocks noChangeArrowheads="1"/>
          </p:cNvSpPr>
          <p:nvPr/>
        </p:nvSpPr>
        <p:spPr bwMode="auto">
          <a:xfrm rot="-1800000">
            <a:off x="7581900" y="4816475"/>
            <a:ext cx="215900" cy="576263"/>
          </a:xfrm>
          <a:prstGeom prst="curvedRightArrow">
            <a:avLst>
              <a:gd name="adj1" fmla="val 53382"/>
              <a:gd name="adj2" fmla="val 106765"/>
              <a:gd name="adj3" fmla="val 33333"/>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endParaRPr lang="zh-CN" altLang="en-US" sz="2400"/>
          </a:p>
        </p:txBody>
      </p:sp>
      <p:sp>
        <p:nvSpPr>
          <p:cNvPr id="189494" name="AutoShape 54">
            <a:extLst>
              <a:ext uri="{FF2B5EF4-FFF2-40B4-BE49-F238E27FC236}">
                <a16:creationId xmlns:a16="http://schemas.microsoft.com/office/drawing/2014/main" id="{F2312055-D957-459B-9EFF-F5D9A624B49C}"/>
              </a:ext>
            </a:extLst>
          </p:cNvPr>
          <p:cNvSpPr>
            <a:spLocks noChangeArrowheads="1"/>
          </p:cNvSpPr>
          <p:nvPr/>
        </p:nvSpPr>
        <p:spPr bwMode="auto">
          <a:xfrm rot="8400000">
            <a:off x="8099425" y="4505325"/>
            <a:ext cx="288925" cy="649288"/>
          </a:xfrm>
          <a:prstGeom prst="curvedRightArrow">
            <a:avLst>
              <a:gd name="adj1" fmla="val 44945"/>
              <a:gd name="adj2" fmla="val 89890"/>
              <a:gd name="adj3" fmla="val 33333"/>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endParaRPr lang="zh-CN" altLang="en-US" sz="2400"/>
          </a:p>
        </p:txBody>
      </p:sp>
      <p:sp>
        <p:nvSpPr>
          <p:cNvPr id="189495" name="Oval 55">
            <a:extLst>
              <a:ext uri="{FF2B5EF4-FFF2-40B4-BE49-F238E27FC236}">
                <a16:creationId xmlns:a16="http://schemas.microsoft.com/office/drawing/2014/main" id="{B5D2E148-3447-43BA-A9B7-A8B8A67851B7}"/>
              </a:ext>
            </a:extLst>
          </p:cNvPr>
          <p:cNvSpPr>
            <a:spLocks noChangeArrowheads="1"/>
          </p:cNvSpPr>
          <p:nvPr/>
        </p:nvSpPr>
        <p:spPr bwMode="auto">
          <a:xfrm>
            <a:off x="7885113" y="5154613"/>
            <a:ext cx="457200" cy="457200"/>
          </a:xfrm>
          <a:prstGeom prst="ellipse">
            <a:avLst/>
          </a:prstGeom>
          <a:solidFill>
            <a:srgbClr val="FF0000"/>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en-US" altLang="zh-CN" sz="2800">
                <a:solidFill>
                  <a:srgbClr val="FFFF00"/>
                </a:solidFill>
              </a:rPr>
              <a:t>46</a:t>
            </a:r>
          </a:p>
        </p:txBody>
      </p:sp>
      <p:sp>
        <p:nvSpPr>
          <p:cNvPr id="189496" name="Oval 56">
            <a:extLst>
              <a:ext uri="{FF2B5EF4-FFF2-40B4-BE49-F238E27FC236}">
                <a16:creationId xmlns:a16="http://schemas.microsoft.com/office/drawing/2014/main" id="{4733F423-6BCC-4F49-A1EC-A92E29964D7F}"/>
              </a:ext>
            </a:extLst>
          </p:cNvPr>
          <p:cNvSpPr>
            <a:spLocks noChangeArrowheads="1"/>
          </p:cNvSpPr>
          <p:nvPr/>
        </p:nvSpPr>
        <p:spPr bwMode="auto">
          <a:xfrm>
            <a:off x="7524750" y="4362450"/>
            <a:ext cx="457200" cy="457200"/>
          </a:xfrm>
          <a:prstGeom prst="ellipse">
            <a:avLst/>
          </a:prstGeom>
          <a:solidFill>
            <a:srgbClr val="99CC00"/>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en-US" altLang="zh-CN" sz="2800"/>
              <a:t>13</a:t>
            </a:r>
          </a:p>
        </p:txBody>
      </p:sp>
      <p:sp>
        <p:nvSpPr>
          <p:cNvPr id="189497" name="Rectangle 57">
            <a:extLst>
              <a:ext uri="{FF2B5EF4-FFF2-40B4-BE49-F238E27FC236}">
                <a16:creationId xmlns:a16="http://schemas.microsoft.com/office/drawing/2014/main" id="{17015822-5BA3-422B-92DE-7E66B5BD53A9}"/>
              </a:ext>
            </a:extLst>
          </p:cNvPr>
          <p:cNvSpPr>
            <a:spLocks noChangeArrowheads="1"/>
          </p:cNvSpPr>
          <p:nvPr/>
        </p:nvSpPr>
        <p:spPr bwMode="auto">
          <a:xfrm>
            <a:off x="7812088" y="5010150"/>
            <a:ext cx="647700" cy="647700"/>
          </a:xfrm>
          <a:prstGeom prst="rect">
            <a:avLst/>
          </a:prstGeom>
          <a:noFill/>
          <a:ln w="476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endParaRPr lang="zh-CN" altLang="en-US" sz="2400"/>
          </a:p>
        </p:txBody>
      </p:sp>
      <p:sp>
        <p:nvSpPr>
          <p:cNvPr id="189498" name="Text Box 58">
            <a:extLst>
              <a:ext uri="{FF2B5EF4-FFF2-40B4-BE49-F238E27FC236}">
                <a16:creationId xmlns:a16="http://schemas.microsoft.com/office/drawing/2014/main" id="{64B74F51-3BBC-45BE-BAFC-0F8F991A160E}"/>
              </a:ext>
            </a:extLst>
          </p:cNvPr>
          <p:cNvSpPr txBox="1">
            <a:spLocks noChangeArrowheads="1"/>
          </p:cNvSpPr>
          <p:nvPr/>
        </p:nvSpPr>
        <p:spPr bwMode="auto">
          <a:xfrm>
            <a:off x="5033963" y="3043238"/>
            <a:ext cx="3930650" cy="457200"/>
          </a:xfrm>
          <a:prstGeom prst="rect">
            <a:avLst/>
          </a:prstGeom>
          <a:gradFill rotWithShape="1">
            <a:gsLst>
              <a:gs pos="0">
                <a:srgbClr val="9999FF"/>
              </a:gs>
              <a:gs pos="50000">
                <a:schemeClr val="bg1"/>
              </a:gs>
              <a:gs pos="100000">
                <a:srgbClr val="9999FF"/>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zh-CN"/>
              <a:t>{46, 42, 05, 55, 94, 17, 13, 70}</a:t>
            </a:r>
          </a:p>
        </p:txBody>
      </p:sp>
      <p:sp>
        <p:nvSpPr>
          <p:cNvPr id="189499" name="Text Box 59">
            <a:extLst>
              <a:ext uri="{FF2B5EF4-FFF2-40B4-BE49-F238E27FC236}">
                <a16:creationId xmlns:a16="http://schemas.microsoft.com/office/drawing/2014/main" id="{87AE323E-297D-42C6-B3FB-34E0A4E17DBA}"/>
              </a:ext>
            </a:extLst>
          </p:cNvPr>
          <p:cNvSpPr txBox="1">
            <a:spLocks noChangeArrowheads="1"/>
          </p:cNvSpPr>
          <p:nvPr/>
        </p:nvSpPr>
        <p:spPr bwMode="auto">
          <a:xfrm>
            <a:off x="5076825" y="6356350"/>
            <a:ext cx="3995738" cy="457200"/>
          </a:xfrm>
          <a:prstGeom prst="rect">
            <a:avLst/>
          </a:prstGeom>
          <a:gradFill rotWithShape="1">
            <a:gsLst>
              <a:gs pos="0">
                <a:srgbClr val="9999FF"/>
              </a:gs>
              <a:gs pos="50000">
                <a:schemeClr val="bg1"/>
              </a:gs>
              <a:gs pos="100000">
                <a:srgbClr val="9999FF"/>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lang="en-US" altLang="zh-CN"/>
              <a:t>{05, 42, 13, 55, 94, 17, 46, 70}</a:t>
            </a:r>
          </a:p>
        </p:txBody>
      </p:sp>
      <p:sp>
        <p:nvSpPr>
          <p:cNvPr id="189501" name="Rectangle 61">
            <a:extLst>
              <a:ext uri="{FF2B5EF4-FFF2-40B4-BE49-F238E27FC236}">
                <a16:creationId xmlns:a16="http://schemas.microsoft.com/office/drawing/2014/main" id="{038930F4-6E81-48B6-9FD5-8570B2CE0EC1}"/>
              </a:ext>
            </a:extLst>
          </p:cNvPr>
          <p:cNvSpPr>
            <a:spLocks noChangeArrowheads="1"/>
          </p:cNvSpPr>
          <p:nvPr/>
        </p:nvSpPr>
        <p:spPr bwMode="auto">
          <a:xfrm>
            <a:off x="195263" y="333375"/>
            <a:ext cx="4391025" cy="6119813"/>
          </a:xfrm>
          <a:prstGeom prst="rect">
            <a:avLst/>
          </a:prstGeom>
          <a:gradFill rotWithShape="1">
            <a:gsLst>
              <a:gs pos="0">
                <a:srgbClr val="CCFFFF"/>
              </a:gs>
              <a:gs pos="50000">
                <a:schemeClr val="bg1"/>
              </a:gs>
              <a:gs pos="100000">
                <a:srgbClr val="CCFFFF"/>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1" hangingPunct="1">
              <a:defRPr/>
            </a:pPr>
            <a:r>
              <a:rPr lang="en-US" altLang="zh-CN">
                <a:ea typeface="楷体_GB2312" pitchFamily="49" charset="-122"/>
              </a:rPr>
              <a:t>        </a:t>
            </a:r>
            <a:r>
              <a:rPr lang="en-US" altLang="zh-CN">
                <a:solidFill>
                  <a:schemeClr val="accent2"/>
                </a:solidFill>
                <a:ea typeface="楷体_GB2312" pitchFamily="49" charset="-122"/>
              </a:rPr>
              <a:t>► </a:t>
            </a:r>
            <a:r>
              <a:rPr lang="zh-CN" altLang="en-US">
                <a:ea typeface="楷体_GB2312" pitchFamily="49" charset="-122"/>
              </a:rPr>
              <a:t>先看第</a:t>
            </a:r>
            <a:r>
              <a:rPr lang="en-US" altLang="zh-CN">
                <a:ea typeface="楷体_GB2312" pitchFamily="49" charset="-122"/>
              </a:rPr>
              <a:t>i</a:t>
            </a:r>
            <a:r>
              <a:rPr lang="zh-CN" altLang="en-US">
                <a:ea typeface="楷体_GB2312" pitchFamily="49" charset="-122"/>
              </a:rPr>
              <a:t>个结点的左右子树，设第</a:t>
            </a:r>
            <a:r>
              <a:rPr lang="en-US" altLang="zh-CN">
                <a:ea typeface="楷体_GB2312" pitchFamily="49" charset="-122"/>
              </a:rPr>
              <a:t>i</a:t>
            </a:r>
            <a:r>
              <a:rPr lang="zh-CN" altLang="en-US">
                <a:ea typeface="楷体_GB2312" pitchFamily="49" charset="-122"/>
              </a:rPr>
              <a:t>个结点的左子树为</a:t>
            </a:r>
            <a:r>
              <a:rPr lang="en-US" altLang="zh-CN">
                <a:ea typeface="楷体_GB2312" pitchFamily="49" charset="-122"/>
              </a:rPr>
              <a:t>k</a:t>
            </a:r>
            <a:r>
              <a:rPr lang="en-US" altLang="zh-CN" baseline="-25000">
                <a:ea typeface="楷体_GB2312" pitchFamily="49" charset="-122"/>
              </a:rPr>
              <a:t>j </a:t>
            </a:r>
            <a:r>
              <a:rPr lang="en-US" altLang="zh-CN">
                <a:ea typeface="楷体_GB2312" pitchFamily="49" charset="-122"/>
              </a:rPr>
              <a:t>,</a:t>
            </a:r>
            <a:r>
              <a:rPr lang="zh-CN" altLang="en-US">
                <a:ea typeface="楷体_GB2312" pitchFamily="49" charset="-122"/>
              </a:rPr>
              <a:t>右子树为</a:t>
            </a:r>
            <a:r>
              <a:rPr lang="en-US" altLang="zh-CN">
                <a:ea typeface="楷体_GB2312" pitchFamily="49" charset="-122"/>
              </a:rPr>
              <a:t>k</a:t>
            </a:r>
            <a:r>
              <a:rPr lang="en-US" altLang="zh-CN" baseline="-25000">
                <a:ea typeface="楷体_GB2312" pitchFamily="49" charset="-122"/>
              </a:rPr>
              <a:t>j+1</a:t>
            </a:r>
            <a:r>
              <a:rPr lang="zh-CN" altLang="en-US">
                <a:ea typeface="楷体_GB2312" pitchFamily="49" charset="-122"/>
              </a:rPr>
              <a:t>。若</a:t>
            </a:r>
            <a:r>
              <a:rPr lang="en-US" altLang="zh-CN">
                <a:ea typeface="楷体_GB2312" pitchFamily="49" charset="-122"/>
              </a:rPr>
              <a:t>k</a:t>
            </a:r>
            <a:r>
              <a:rPr lang="en-US" altLang="zh-CN" baseline="-25000">
                <a:ea typeface="楷体_GB2312" pitchFamily="49" charset="-122"/>
              </a:rPr>
              <a:t>j </a:t>
            </a:r>
            <a:r>
              <a:rPr lang="en-US" altLang="zh-CN">
                <a:ea typeface="楷体_GB2312" pitchFamily="49" charset="-122"/>
              </a:rPr>
              <a:t>&lt; k</a:t>
            </a:r>
            <a:r>
              <a:rPr lang="en-US" altLang="zh-CN" baseline="-25000">
                <a:ea typeface="楷体_GB2312" pitchFamily="49" charset="-122"/>
              </a:rPr>
              <a:t>j+1</a:t>
            </a:r>
            <a:r>
              <a:rPr lang="zh-CN" altLang="en-US">
                <a:ea typeface="楷体_GB2312" pitchFamily="49" charset="-122"/>
              </a:rPr>
              <a:t>则沿左分支筛，否则沿右分支筛选，即（</a:t>
            </a:r>
            <a:r>
              <a:rPr lang="en-US" altLang="zh-CN">
                <a:ea typeface="楷体_GB2312" pitchFamily="49" charset="-122"/>
              </a:rPr>
              <a:t>j=j+1</a:t>
            </a:r>
            <a:r>
              <a:rPr lang="zh-CN" altLang="en-US">
                <a:ea typeface="楷体_GB2312" pitchFamily="49" charset="-122"/>
              </a:rPr>
              <a:t>）。将</a:t>
            </a:r>
            <a:r>
              <a:rPr lang="en-US" altLang="zh-CN">
                <a:ea typeface="楷体_GB2312" pitchFamily="49" charset="-122"/>
              </a:rPr>
              <a:t>k</a:t>
            </a:r>
            <a:r>
              <a:rPr lang="en-US" altLang="zh-CN" baseline="-25000">
                <a:ea typeface="楷体_GB2312" pitchFamily="49" charset="-122"/>
              </a:rPr>
              <a:t>i</a:t>
            </a:r>
            <a:r>
              <a:rPr lang="zh-CN" altLang="en-US">
                <a:ea typeface="楷体_GB2312" pitchFamily="49" charset="-122"/>
              </a:rPr>
              <a:t>与</a:t>
            </a:r>
            <a:r>
              <a:rPr lang="en-US" altLang="zh-CN">
                <a:ea typeface="楷体_GB2312" pitchFamily="49" charset="-122"/>
              </a:rPr>
              <a:t>k</a:t>
            </a:r>
            <a:r>
              <a:rPr lang="en-US" altLang="zh-CN" baseline="-25000">
                <a:ea typeface="楷体_GB2312" pitchFamily="49" charset="-122"/>
              </a:rPr>
              <a:t>j</a:t>
            </a:r>
            <a:r>
              <a:rPr lang="en-US" altLang="zh-CN">
                <a:ea typeface="楷体_GB2312" pitchFamily="49" charset="-122"/>
              </a:rPr>
              <a:t> </a:t>
            </a:r>
            <a:r>
              <a:rPr lang="zh-CN" altLang="en-US">
                <a:ea typeface="楷体_GB2312" pitchFamily="49" charset="-122"/>
              </a:rPr>
              <a:t>进行比较，若</a:t>
            </a:r>
            <a:r>
              <a:rPr lang="en-US" altLang="zh-CN">
                <a:ea typeface="楷体_GB2312" pitchFamily="49" charset="-122"/>
              </a:rPr>
              <a:t>k</a:t>
            </a:r>
            <a:r>
              <a:rPr lang="en-US" altLang="zh-CN" baseline="-25000">
                <a:ea typeface="楷体_GB2312" pitchFamily="49" charset="-122"/>
              </a:rPr>
              <a:t>i</a:t>
            </a:r>
            <a:r>
              <a:rPr lang="en-US" altLang="zh-CN">
                <a:ea typeface="楷体_GB2312" pitchFamily="49" charset="-122"/>
              </a:rPr>
              <a:t>&gt; k</a:t>
            </a:r>
            <a:r>
              <a:rPr lang="en-US" altLang="zh-CN" baseline="-25000">
                <a:ea typeface="楷体_GB2312" pitchFamily="49" charset="-122"/>
              </a:rPr>
              <a:t>j</a:t>
            </a:r>
            <a:r>
              <a:rPr lang="zh-CN" altLang="en-US">
                <a:ea typeface="楷体_GB2312" pitchFamily="49" charset="-122"/>
              </a:rPr>
              <a:t>则对调，小的上来大的下去。</a:t>
            </a:r>
          </a:p>
          <a:p>
            <a:pPr eaLnBrk="1" hangingPunct="1">
              <a:defRPr/>
            </a:pPr>
            <a:r>
              <a:rPr lang="zh-CN" altLang="en-US">
                <a:solidFill>
                  <a:schemeClr val="accent2"/>
                </a:solidFill>
                <a:ea typeface="楷体_GB2312" pitchFamily="49" charset="-122"/>
              </a:rPr>
              <a:t>        </a:t>
            </a:r>
          </a:p>
          <a:p>
            <a:pPr eaLnBrk="1" hangingPunct="1">
              <a:defRPr/>
            </a:pPr>
            <a:r>
              <a:rPr lang="zh-CN" altLang="en-US">
                <a:solidFill>
                  <a:schemeClr val="accent2"/>
                </a:solidFill>
                <a:ea typeface="楷体_GB2312" pitchFamily="49" charset="-122"/>
              </a:rPr>
              <a:t>        ►</a:t>
            </a:r>
            <a:r>
              <a:rPr lang="zh-CN" altLang="en-US">
                <a:ea typeface="楷体_GB2312" pitchFamily="49" charset="-122"/>
              </a:rPr>
              <a:t>然后</a:t>
            </a:r>
            <a:r>
              <a:rPr lang="en-US" altLang="zh-CN">
                <a:ea typeface="楷体_GB2312" pitchFamily="49" charset="-122"/>
              </a:rPr>
              <a:t>k</a:t>
            </a:r>
            <a:r>
              <a:rPr lang="en-US" altLang="zh-CN" baseline="-25000">
                <a:ea typeface="楷体_GB2312" pitchFamily="49" charset="-122"/>
              </a:rPr>
              <a:t>j</a:t>
            </a:r>
            <a:r>
              <a:rPr lang="zh-CN" altLang="en-US">
                <a:ea typeface="楷体_GB2312" pitchFamily="49" charset="-122"/>
              </a:rPr>
              <a:t>作为新的根结点，再对新的根结点的左右子树进行判断。重复上述过程，直到某个结点的左或右子树根结点的下标大于</a:t>
            </a:r>
            <a:r>
              <a:rPr lang="en-US" altLang="zh-CN">
                <a:ea typeface="楷体_GB2312" pitchFamily="49" charset="-122"/>
              </a:rPr>
              <a:t>m</a:t>
            </a:r>
            <a:r>
              <a:rPr lang="zh-CN" altLang="en-US">
                <a:ea typeface="楷体_GB2312" pitchFamily="49" charset="-122"/>
              </a:rPr>
              <a:t>为止。</a:t>
            </a: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8947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950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50" presetClass="entr" presetSubtype="0" decel="100000" fill="hold" grpId="0" nodeType="clickEffect">
                                  <p:stCondLst>
                                    <p:cond delay="0"/>
                                  </p:stCondLst>
                                  <p:childTnLst>
                                    <p:set>
                                      <p:cBhvr>
                                        <p:cTn id="14" dur="1" fill="hold">
                                          <p:stCondLst>
                                            <p:cond delay="0"/>
                                          </p:stCondLst>
                                        </p:cTn>
                                        <p:tgtEl>
                                          <p:spTgt spid="189480"/>
                                        </p:tgtEl>
                                        <p:attrNameLst>
                                          <p:attrName>style.visibility</p:attrName>
                                        </p:attrNameLst>
                                      </p:cBhvr>
                                      <p:to>
                                        <p:strVal val="visible"/>
                                      </p:to>
                                    </p:set>
                                    <p:anim calcmode="lin" valueType="num">
                                      <p:cBhvr>
                                        <p:cTn id="15" dur="3000" fill="hold"/>
                                        <p:tgtEl>
                                          <p:spTgt spid="189480"/>
                                        </p:tgtEl>
                                        <p:attrNameLst>
                                          <p:attrName>ppt_w</p:attrName>
                                        </p:attrNameLst>
                                      </p:cBhvr>
                                      <p:tavLst>
                                        <p:tav tm="0">
                                          <p:val>
                                            <p:strVal val="#ppt_w+.3"/>
                                          </p:val>
                                        </p:tav>
                                        <p:tav tm="100000">
                                          <p:val>
                                            <p:strVal val="#ppt_w"/>
                                          </p:val>
                                        </p:tav>
                                      </p:tavLst>
                                    </p:anim>
                                    <p:anim calcmode="lin" valueType="num">
                                      <p:cBhvr>
                                        <p:cTn id="16" dur="3000" fill="hold"/>
                                        <p:tgtEl>
                                          <p:spTgt spid="189480"/>
                                        </p:tgtEl>
                                        <p:attrNameLst>
                                          <p:attrName>ppt_h</p:attrName>
                                        </p:attrNameLst>
                                      </p:cBhvr>
                                      <p:tavLst>
                                        <p:tav tm="0">
                                          <p:val>
                                            <p:strVal val="#ppt_h"/>
                                          </p:val>
                                        </p:tav>
                                        <p:tav tm="100000">
                                          <p:val>
                                            <p:strVal val="#ppt_h"/>
                                          </p:val>
                                        </p:tav>
                                      </p:tavLst>
                                    </p:anim>
                                    <p:animEffect transition="in" filter="fade">
                                      <p:cBhvr>
                                        <p:cTn id="17" dur="3000"/>
                                        <p:tgtEl>
                                          <p:spTgt spid="189480"/>
                                        </p:tgtEl>
                                      </p:cBhvr>
                                    </p:animEffect>
                                  </p:childTnLst>
                                  <p:subTnLst>
                                    <p:set>
                                      <p:cBhvr override="childStyle">
                                        <p:cTn dur="1" fill="hold" display="0" masterRel="nextClick" afterEffect="1"/>
                                        <p:tgtEl>
                                          <p:spTgt spid="189480"/>
                                        </p:tgtEl>
                                        <p:attrNameLst>
                                          <p:attrName>style.visibility</p:attrName>
                                        </p:attrNameLst>
                                      </p:cBhvr>
                                      <p:to>
                                        <p:strVal val="hidden"/>
                                      </p:to>
                                    </p:set>
                                  </p:subTnLst>
                                </p:cTn>
                              </p:par>
                            </p:childTnLst>
                          </p:cTn>
                        </p:par>
                      </p:childTnLst>
                    </p:cTn>
                  </p:par>
                  <p:par>
                    <p:cTn id="18" fill="hold" nodeType="clickPar">
                      <p:stCondLst>
                        <p:cond delay="indefinite"/>
                      </p:stCondLst>
                      <p:childTnLst>
                        <p:par>
                          <p:cTn id="19" fill="hold" nodeType="withGroup">
                            <p:stCondLst>
                              <p:cond delay="0"/>
                            </p:stCondLst>
                            <p:childTnLst>
                              <p:par>
                                <p:cTn id="20" presetID="55" presetClass="entr" presetSubtype="0" fill="hold" grpId="0" nodeType="clickEffect">
                                  <p:stCondLst>
                                    <p:cond delay="0"/>
                                  </p:stCondLst>
                                  <p:childTnLst>
                                    <p:set>
                                      <p:cBhvr>
                                        <p:cTn id="21" dur="1" fill="hold">
                                          <p:stCondLst>
                                            <p:cond delay="0"/>
                                          </p:stCondLst>
                                        </p:cTn>
                                        <p:tgtEl>
                                          <p:spTgt spid="189485"/>
                                        </p:tgtEl>
                                        <p:attrNameLst>
                                          <p:attrName>style.visibility</p:attrName>
                                        </p:attrNameLst>
                                      </p:cBhvr>
                                      <p:to>
                                        <p:strVal val="visible"/>
                                      </p:to>
                                    </p:set>
                                    <p:anim calcmode="lin" valueType="num">
                                      <p:cBhvr>
                                        <p:cTn id="22" dur="3000" fill="hold"/>
                                        <p:tgtEl>
                                          <p:spTgt spid="189485"/>
                                        </p:tgtEl>
                                        <p:attrNameLst>
                                          <p:attrName>ppt_w</p:attrName>
                                        </p:attrNameLst>
                                      </p:cBhvr>
                                      <p:tavLst>
                                        <p:tav tm="0">
                                          <p:val>
                                            <p:strVal val="#ppt_w*0.70"/>
                                          </p:val>
                                        </p:tav>
                                        <p:tav tm="100000">
                                          <p:val>
                                            <p:strVal val="#ppt_w"/>
                                          </p:val>
                                        </p:tav>
                                      </p:tavLst>
                                    </p:anim>
                                    <p:anim calcmode="lin" valueType="num">
                                      <p:cBhvr>
                                        <p:cTn id="23" dur="3000" fill="hold"/>
                                        <p:tgtEl>
                                          <p:spTgt spid="189485"/>
                                        </p:tgtEl>
                                        <p:attrNameLst>
                                          <p:attrName>ppt_h</p:attrName>
                                        </p:attrNameLst>
                                      </p:cBhvr>
                                      <p:tavLst>
                                        <p:tav tm="0">
                                          <p:val>
                                            <p:strVal val="#ppt_h"/>
                                          </p:val>
                                        </p:tav>
                                        <p:tav tm="100000">
                                          <p:val>
                                            <p:strVal val="#ppt_h"/>
                                          </p:val>
                                        </p:tav>
                                      </p:tavLst>
                                    </p:anim>
                                    <p:animEffect transition="in" filter="fade">
                                      <p:cBhvr>
                                        <p:cTn id="24" dur="3000"/>
                                        <p:tgtEl>
                                          <p:spTgt spid="189485"/>
                                        </p:tgtEl>
                                      </p:cBhvr>
                                    </p:animEffect>
                                  </p:childTnLst>
                                  <p:subTnLst>
                                    <p:set>
                                      <p:cBhvr override="childStyle">
                                        <p:cTn dur="1" fill="hold" display="0" masterRel="nextClick" afterEffect="1"/>
                                        <p:tgtEl>
                                          <p:spTgt spid="189485"/>
                                        </p:tgtEl>
                                        <p:attrNameLst>
                                          <p:attrName>style.visibility</p:attrName>
                                        </p:attrNameLst>
                                      </p:cBhvr>
                                      <p:to>
                                        <p:strVal val="hidden"/>
                                      </p:to>
                                    </p:set>
                                  </p:sub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89487"/>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55" presetClass="entr" presetSubtype="0" fill="hold" grpId="0" nodeType="clickEffect">
                                  <p:stCondLst>
                                    <p:cond delay="0"/>
                                  </p:stCondLst>
                                  <p:childTnLst>
                                    <p:set>
                                      <p:cBhvr>
                                        <p:cTn id="32" dur="1" fill="hold">
                                          <p:stCondLst>
                                            <p:cond delay="0"/>
                                          </p:stCondLst>
                                        </p:cTn>
                                        <p:tgtEl>
                                          <p:spTgt spid="189484"/>
                                        </p:tgtEl>
                                        <p:attrNameLst>
                                          <p:attrName>style.visibility</p:attrName>
                                        </p:attrNameLst>
                                      </p:cBhvr>
                                      <p:to>
                                        <p:strVal val="visible"/>
                                      </p:to>
                                    </p:set>
                                    <p:anim calcmode="lin" valueType="num">
                                      <p:cBhvr>
                                        <p:cTn id="33" dur="1000" fill="hold"/>
                                        <p:tgtEl>
                                          <p:spTgt spid="189484"/>
                                        </p:tgtEl>
                                        <p:attrNameLst>
                                          <p:attrName>ppt_w</p:attrName>
                                        </p:attrNameLst>
                                      </p:cBhvr>
                                      <p:tavLst>
                                        <p:tav tm="0">
                                          <p:val>
                                            <p:strVal val="#ppt_w*0.70"/>
                                          </p:val>
                                        </p:tav>
                                        <p:tav tm="100000">
                                          <p:val>
                                            <p:strVal val="#ppt_w"/>
                                          </p:val>
                                        </p:tav>
                                      </p:tavLst>
                                    </p:anim>
                                    <p:anim calcmode="lin" valueType="num">
                                      <p:cBhvr>
                                        <p:cTn id="34" dur="1000" fill="hold"/>
                                        <p:tgtEl>
                                          <p:spTgt spid="189484"/>
                                        </p:tgtEl>
                                        <p:attrNameLst>
                                          <p:attrName>ppt_h</p:attrName>
                                        </p:attrNameLst>
                                      </p:cBhvr>
                                      <p:tavLst>
                                        <p:tav tm="0">
                                          <p:val>
                                            <p:strVal val="#ppt_h"/>
                                          </p:val>
                                        </p:tav>
                                        <p:tav tm="100000">
                                          <p:val>
                                            <p:strVal val="#ppt_h"/>
                                          </p:val>
                                        </p:tav>
                                      </p:tavLst>
                                    </p:anim>
                                    <p:animEffect transition="in" filter="fade">
                                      <p:cBhvr>
                                        <p:cTn id="35" dur="1000"/>
                                        <p:tgtEl>
                                          <p:spTgt spid="189484"/>
                                        </p:tgtEl>
                                      </p:cBhvr>
                                    </p:animEffect>
                                  </p:childTnLst>
                                  <p:subTnLst>
                                    <p:set>
                                      <p:cBhvr override="childStyle">
                                        <p:cTn dur="1" fill="hold" display="0" masterRel="nextClick" afterEffect="1"/>
                                        <p:tgtEl>
                                          <p:spTgt spid="189484"/>
                                        </p:tgtEl>
                                        <p:attrNameLst>
                                          <p:attrName>style.visibility</p:attrName>
                                        </p:attrNameLst>
                                      </p:cBhvr>
                                      <p:to>
                                        <p:strVal val="hidden"/>
                                      </p:to>
                                    </p:set>
                                  </p:sub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189486"/>
                                        </p:tgtEl>
                                        <p:attrNameLst>
                                          <p:attrName>style.visibility</p:attrName>
                                        </p:attrNameLst>
                                      </p:cBhvr>
                                      <p:to>
                                        <p:strVal val="visible"/>
                                      </p:to>
                                    </p:set>
                                  </p:childTnLst>
                                </p:cTn>
                              </p:par>
                            </p:childTnLst>
                          </p:cTn>
                        </p:par>
                      </p:childTnLst>
                    </p:cTn>
                  </p:par>
                  <p:par>
                    <p:cTn id="40" fill="hold" nodeType="clickPar">
                      <p:stCondLst>
                        <p:cond delay="indefinite"/>
                      </p:stCondLst>
                      <p:childTnLst>
                        <p:par>
                          <p:cTn id="41" fill="hold" nodeType="withGroup">
                            <p:stCondLst>
                              <p:cond delay="0"/>
                            </p:stCondLst>
                            <p:childTnLst>
                              <p:par>
                                <p:cTn id="42" presetID="50" presetClass="entr" presetSubtype="0" decel="100000" fill="hold" grpId="0" nodeType="clickEffect">
                                  <p:stCondLst>
                                    <p:cond delay="0"/>
                                  </p:stCondLst>
                                  <p:childTnLst>
                                    <p:set>
                                      <p:cBhvr>
                                        <p:cTn id="43" dur="1" fill="hold">
                                          <p:stCondLst>
                                            <p:cond delay="0"/>
                                          </p:stCondLst>
                                        </p:cTn>
                                        <p:tgtEl>
                                          <p:spTgt spid="189481"/>
                                        </p:tgtEl>
                                        <p:attrNameLst>
                                          <p:attrName>style.visibility</p:attrName>
                                        </p:attrNameLst>
                                      </p:cBhvr>
                                      <p:to>
                                        <p:strVal val="visible"/>
                                      </p:to>
                                    </p:set>
                                    <p:anim calcmode="lin" valueType="num">
                                      <p:cBhvr>
                                        <p:cTn id="44" dur="3000" fill="hold"/>
                                        <p:tgtEl>
                                          <p:spTgt spid="189481"/>
                                        </p:tgtEl>
                                        <p:attrNameLst>
                                          <p:attrName>ppt_w</p:attrName>
                                        </p:attrNameLst>
                                      </p:cBhvr>
                                      <p:tavLst>
                                        <p:tav tm="0">
                                          <p:val>
                                            <p:strVal val="#ppt_w+.3"/>
                                          </p:val>
                                        </p:tav>
                                        <p:tav tm="100000">
                                          <p:val>
                                            <p:strVal val="#ppt_w"/>
                                          </p:val>
                                        </p:tav>
                                      </p:tavLst>
                                    </p:anim>
                                    <p:anim calcmode="lin" valueType="num">
                                      <p:cBhvr>
                                        <p:cTn id="45" dur="3000" fill="hold"/>
                                        <p:tgtEl>
                                          <p:spTgt spid="189481"/>
                                        </p:tgtEl>
                                        <p:attrNameLst>
                                          <p:attrName>ppt_h</p:attrName>
                                        </p:attrNameLst>
                                      </p:cBhvr>
                                      <p:tavLst>
                                        <p:tav tm="0">
                                          <p:val>
                                            <p:strVal val="#ppt_h"/>
                                          </p:val>
                                        </p:tav>
                                        <p:tav tm="100000">
                                          <p:val>
                                            <p:strVal val="#ppt_h"/>
                                          </p:val>
                                        </p:tav>
                                      </p:tavLst>
                                    </p:anim>
                                    <p:animEffect transition="in" filter="fade">
                                      <p:cBhvr>
                                        <p:cTn id="46" dur="3000"/>
                                        <p:tgtEl>
                                          <p:spTgt spid="189481"/>
                                        </p:tgtEl>
                                      </p:cBhvr>
                                    </p:animEffect>
                                  </p:childTnLst>
                                  <p:subTnLst>
                                    <p:set>
                                      <p:cBhvr override="childStyle">
                                        <p:cTn dur="1" fill="hold" display="0" masterRel="nextClick" afterEffect="1"/>
                                        <p:tgtEl>
                                          <p:spTgt spid="189481"/>
                                        </p:tgtEl>
                                        <p:attrNameLst>
                                          <p:attrName>style.visibility</p:attrName>
                                        </p:attrNameLst>
                                      </p:cBhvr>
                                      <p:to>
                                        <p:strVal val="hidden"/>
                                      </p:to>
                                    </p:set>
                                  </p:subTnLst>
                                </p:cTn>
                              </p:par>
                            </p:childTnLst>
                          </p:cTn>
                        </p:par>
                      </p:childTnLst>
                    </p:cTn>
                  </p:par>
                  <p:par>
                    <p:cTn id="47" fill="hold" nodeType="clickPar">
                      <p:stCondLst>
                        <p:cond delay="indefinite"/>
                      </p:stCondLst>
                      <p:childTnLst>
                        <p:par>
                          <p:cTn id="48" fill="hold" nodeType="withGroup">
                            <p:stCondLst>
                              <p:cond delay="0"/>
                            </p:stCondLst>
                            <p:childTnLst>
                              <p:par>
                                <p:cTn id="49" presetID="50" presetClass="entr" presetSubtype="0" decel="100000" fill="hold" grpId="0" nodeType="clickEffect">
                                  <p:stCondLst>
                                    <p:cond delay="0"/>
                                  </p:stCondLst>
                                  <p:childTnLst>
                                    <p:set>
                                      <p:cBhvr>
                                        <p:cTn id="50" dur="1" fill="hold">
                                          <p:stCondLst>
                                            <p:cond delay="0"/>
                                          </p:stCondLst>
                                        </p:cTn>
                                        <p:tgtEl>
                                          <p:spTgt spid="189482"/>
                                        </p:tgtEl>
                                        <p:attrNameLst>
                                          <p:attrName>style.visibility</p:attrName>
                                        </p:attrNameLst>
                                      </p:cBhvr>
                                      <p:to>
                                        <p:strVal val="visible"/>
                                      </p:to>
                                    </p:set>
                                    <p:anim calcmode="lin" valueType="num">
                                      <p:cBhvr>
                                        <p:cTn id="51" dur="3000" fill="hold"/>
                                        <p:tgtEl>
                                          <p:spTgt spid="189482"/>
                                        </p:tgtEl>
                                        <p:attrNameLst>
                                          <p:attrName>ppt_w</p:attrName>
                                        </p:attrNameLst>
                                      </p:cBhvr>
                                      <p:tavLst>
                                        <p:tav tm="0">
                                          <p:val>
                                            <p:strVal val="#ppt_w+.3"/>
                                          </p:val>
                                        </p:tav>
                                        <p:tav tm="100000">
                                          <p:val>
                                            <p:strVal val="#ppt_w"/>
                                          </p:val>
                                        </p:tav>
                                      </p:tavLst>
                                    </p:anim>
                                    <p:anim calcmode="lin" valueType="num">
                                      <p:cBhvr>
                                        <p:cTn id="52" dur="3000" fill="hold"/>
                                        <p:tgtEl>
                                          <p:spTgt spid="189482"/>
                                        </p:tgtEl>
                                        <p:attrNameLst>
                                          <p:attrName>ppt_h</p:attrName>
                                        </p:attrNameLst>
                                      </p:cBhvr>
                                      <p:tavLst>
                                        <p:tav tm="0">
                                          <p:val>
                                            <p:strVal val="#ppt_h"/>
                                          </p:val>
                                        </p:tav>
                                        <p:tav tm="100000">
                                          <p:val>
                                            <p:strVal val="#ppt_h"/>
                                          </p:val>
                                        </p:tav>
                                      </p:tavLst>
                                    </p:anim>
                                    <p:animEffect transition="in" filter="fade">
                                      <p:cBhvr>
                                        <p:cTn id="53" dur="3000"/>
                                        <p:tgtEl>
                                          <p:spTgt spid="189482"/>
                                        </p:tgtEl>
                                      </p:cBhvr>
                                    </p:animEffect>
                                  </p:childTnLst>
                                  <p:subTnLst>
                                    <p:set>
                                      <p:cBhvr override="childStyle">
                                        <p:cTn dur="1" fill="hold" display="0" masterRel="nextClick" afterEffect="1"/>
                                        <p:tgtEl>
                                          <p:spTgt spid="189482"/>
                                        </p:tgtEl>
                                        <p:attrNameLst>
                                          <p:attrName>style.visibility</p:attrName>
                                        </p:attrNameLst>
                                      </p:cBhvr>
                                      <p:to>
                                        <p:strVal val="hidden"/>
                                      </p:to>
                                    </p:set>
                                  </p:subTnLst>
                                </p:cTn>
                              </p:par>
                            </p:childTnLst>
                          </p:cTn>
                        </p:par>
                      </p:childTnLst>
                    </p:cTn>
                  </p:par>
                  <p:par>
                    <p:cTn id="54" fill="hold" nodeType="clickPar">
                      <p:stCondLst>
                        <p:cond delay="indefinite"/>
                      </p:stCondLst>
                      <p:childTnLst>
                        <p:par>
                          <p:cTn id="55" fill="hold" nodeType="withGroup">
                            <p:stCondLst>
                              <p:cond delay="0"/>
                            </p:stCondLst>
                            <p:childTnLst>
                              <p:par>
                                <p:cTn id="56" presetID="8" presetClass="exit" presetSubtype="16" fill="hold" grpId="1" nodeType="clickEffect">
                                  <p:stCondLst>
                                    <p:cond delay="0"/>
                                  </p:stCondLst>
                                  <p:childTnLst>
                                    <p:animEffect transition="out" filter="diamond(in)">
                                      <p:cBhvr>
                                        <p:cTn id="57" dur="2000"/>
                                        <p:tgtEl>
                                          <p:spTgt spid="189501"/>
                                        </p:tgtEl>
                                      </p:cBhvr>
                                    </p:animEffect>
                                    <p:set>
                                      <p:cBhvr>
                                        <p:cTn id="58" dur="1" fill="hold">
                                          <p:stCondLst>
                                            <p:cond delay="1999"/>
                                          </p:stCondLst>
                                        </p:cTn>
                                        <p:tgtEl>
                                          <p:spTgt spid="189501"/>
                                        </p:tgtEl>
                                        <p:attrNameLst>
                                          <p:attrName>style.visibility</p:attrName>
                                        </p:attrNameLst>
                                      </p:cBhvr>
                                      <p:to>
                                        <p:strVal val="hidden"/>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89442"/>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iterate type="lt">
                                    <p:tmAbs val="500"/>
                                  </p:iterate>
                                  <p:childTnLst>
                                    <p:set>
                                      <p:cBhvr>
                                        <p:cTn id="66" dur="1" fill="hold">
                                          <p:stCondLst>
                                            <p:cond delay="0"/>
                                          </p:stCondLst>
                                        </p:cTn>
                                        <p:tgtEl>
                                          <p:spTgt spid="189498"/>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nodeType="clickEffect">
                                  <p:stCondLst>
                                    <p:cond delay="0"/>
                                  </p:stCondLst>
                                  <p:childTnLst>
                                    <p:set>
                                      <p:cBhvr>
                                        <p:cTn id="70" dur="1" fill="hold">
                                          <p:stCondLst>
                                            <p:cond delay="0"/>
                                          </p:stCondLst>
                                        </p:cTn>
                                        <p:tgtEl>
                                          <p:spTgt spid="189479"/>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grpId="2" nodeType="clickEffect">
                                  <p:stCondLst>
                                    <p:cond delay="0"/>
                                  </p:stCondLst>
                                  <p:childTnLst>
                                    <p:set>
                                      <p:cBhvr>
                                        <p:cTn id="74" dur="1" fill="hold">
                                          <p:stCondLst>
                                            <p:cond delay="0"/>
                                          </p:stCondLst>
                                        </p:cTn>
                                        <p:tgtEl>
                                          <p:spTgt spid="189501"/>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50" presetClass="entr" presetSubtype="0" decel="100000" fill="hold" grpId="0" nodeType="clickEffect">
                                  <p:stCondLst>
                                    <p:cond delay="0"/>
                                  </p:stCondLst>
                                  <p:childTnLst>
                                    <p:set>
                                      <p:cBhvr>
                                        <p:cTn id="78" dur="1" fill="hold">
                                          <p:stCondLst>
                                            <p:cond delay="0"/>
                                          </p:stCondLst>
                                        </p:cTn>
                                        <p:tgtEl>
                                          <p:spTgt spid="189483"/>
                                        </p:tgtEl>
                                        <p:attrNameLst>
                                          <p:attrName>style.visibility</p:attrName>
                                        </p:attrNameLst>
                                      </p:cBhvr>
                                      <p:to>
                                        <p:strVal val="visible"/>
                                      </p:to>
                                    </p:set>
                                    <p:anim calcmode="lin" valueType="num">
                                      <p:cBhvr>
                                        <p:cTn id="79" dur="3000" fill="hold"/>
                                        <p:tgtEl>
                                          <p:spTgt spid="189483"/>
                                        </p:tgtEl>
                                        <p:attrNameLst>
                                          <p:attrName>ppt_w</p:attrName>
                                        </p:attrNameLst>
                                      </p:cBhvr>
                                      <p:tavLst>
                                        <p:tav tm="0">
                                          <p:val>
                                            <p:strVal val="#ppt_w+.3"/>
                                          </p:val>
                                        </p:tav>
                                        <p:tav tm="100000">
                                          <p:val>
                                            <p:strVal val="#ppt_w"/>
                                          </p:val>
                                        </p:tav>
                                      </p:tavLst>
                                    </p:anim>
                                    <p:anim calcmode="lin" valueType="num">
                                      <p:cBhvr>
                                        <p:cTn id="80" dur="3000" fill="hold"/>
                                        <p:tgtEl>
                                          <p:spTgt spid="189483"/>
                                        </p:tgtEl>
                                        <p:attrNameLst>
                                          <p:attrName>ppt_h</p:attrName>
                                        </p:attrNameLst>
                                      </p:cBhvr>
                                      <p:tavLst>
                                        <p:tav tm="0">
                                          <p:val>
                                            <p:strVal val="#ppt_h"/>
                                          </p:val>
                                        </p:tav>
                                        <p:tav tm="100000">
                                          <p:val>
                                            <p:strVal val="#ppt_h"/>
                                          </p:val>
                                        </p:tav>
                                      </p:tavLst>
                                    </p:anim>
                                    <p:animEffect transition="in" filter="fade">
                                      <p:cBhvr>
                                        <p:cTn id="81" dur="3000"/>
                                        <p:tgtEl>
                                          <p:spTgt spid="189483"/>
                                        </p:tgtEl>
                                      </p:cBhvr>
                                    </p:animEffect>
                                  </p:childTnLst>
                                  <p:subTnLst>
                                    <p:set>
                                      <p:cBhvr override="childStyle">
                                        <p:cTn dur="1" fill="hold" display="0" masterRel="nextClick" afterEffect="1"/>
                                        <p:tgtEl>
                                          <p:spTgt spid="189483"/>
                                        </p:tgtEl>
                                        <p:attrNameLst>
                                          <p:attrName>style.visibility</p:attrName>
                                        </p:attrNameLst>
                                      </p:cBhvr>
                                      <p:to>
                                        <p:strVal val="hidden"/>
                                      </p:to>
                                    </p:set>
                                  </p:subTnLst>
                                </p:cTn>
                              </p:par>
                            </p:childTnLst>
                          </p:cTn>
                        </p:par>
                      </p:childTnLst>
                    </p:cTn>
                  </p:par>
                  <p:par>
                    <p:cTn id="82" fill="hold" nodeType="clickPar">
                      <p:stCondLst>
                        <p:cond delay="indefinite"/>
                      </p:stCondLst>
                      <p:childTnLst>
                        <p:par>
                          <p:cTn id="83" fill="hold" nodeType="withGroup">
                            <p:stCondLst>
                              <p:cond delay="0"/>
                            </p:stCondLst>
                            <p:childTnLst>
                              <p:par>
                                <p:cTn id="84" presetID="55" presetClass="entr" presetSubtype="0" fill="hold" grpId="0" nodeType="clickEffect">
                                  <p:stCondLst>
                                    <p:cond delay="0"/>
                                  </p:stCondLst>
                                  <p:childTnLst>
                                    <p:set>
                                      <p:cBhvr>
                                        <p:cTn id="85" dur="1" fill="hold">
                                          <p:stCondLst>
                                            <p:cond delay="0"/>
                                          </p:stCondLst>
                                        </p:cTn>
                                        <p:tgtEl>
                                          <p:spTgt spid="189489"/>
                                        </p:tgtEl>
                                        <p:attrNameLst>
                                          <p:attrName>style.visibility</p:attrName>
                                        </p:attrNameLst>
                                      </p:cBhvr>
                                      <p:to>
                                        <p:strVal val="visible"/>
                                      </p:to>
                                    </p:set>
                                    <p:anim calcmode="lin" valueType="num">
                                      <p:cBhvr>
                                        <p:cTn id="86" dur="3000" fill="hold"/>
                                        <p:tgtEl>
                                          <p:spTgt spid="189489"/>
                                        </p:tgtEl>
                                        <p:attrNameLst>
                                          <p:attrName>ppt_w</p:attrName>
                                        </p:attrNameLst>
                                      </p:cBhvr>
                                      <p:tavLst>
                                        <p:tav tm="0">
                                          <p:val>
                                            <p:strVal val="#ppt_w*0.70"/>
                                          </p:val>
                                        </p:tav>
                                        <p:tav tm="100000">
                                          <p:val>
                                            <p:strVal val="#ppt_w"/>
                                          </p:val>
                                        </p:tav>
                                      </p:tavLst>
                                    </p:anim>
                                    <p:anim calcmode="lin" valueType="num">
                                      <p:cBhvr>
                                        <p:cTn id="87" dur="3000" fill="hold"/>
                                        <p:tgtEl>
                                          <p:spTgt spid="189489"/>
                                        </p:tgtEl>
                                        <p:attrNameLst>
                                          <p:attrName>ppt_h</p:attrName>
                                        </p:attrNameLst>
                                      </p:cBhvr>
                                      <p:tavLst>
                                        <p:tav tm="0">
                                          <p:val>
                                            <p:strVal val="#ppt_h"/>
                                          </p:val>
                                        </p:tav>
                                        <p:tav tm="100000">
                                          <p:val>
                                            <p:strVal val="#ppt_h"/>
                                          </p:val>
                                        </p:tav>
                                      </p:tavLst>
                                    </p:anim>
                                    <p:animEffect transition="in" filter="fade">
                                      <p:cBhvr>
                                        <p:cTn id="88" dur="3000"/>
                                        <p:tgtEl>
                                          <p:spTgt spid="189489"/>
                                        </p:tgtEl>
                                      </p:cBhvr>
                                    </p:animEffect>
                                  </p:childTnLst>
                                  <p:subTnLst>
                                    <p:set>
                                      <p:cBhvr override="childStyle">
                                        <p:cTn dur="1" fill="hold" display="0" masterRel="nextClick" afterEffect="1"/>
                                        <p:tgtEl>
                                          <p:spTgt spid="189489"/>
                                        </p:tgtEl>
                                        <p:attrNameLst>
                                          <p:attrName>style.visibility</p:attrName>
                                        </p:attrNameLst>
                                      </p:cBhvr>
                                      <p:to>
                                        <p:strVal val="hidden"/>
                                      </p:to>
                                    </p:set>
                                  </p:subTnLst>
                                </p:cTn>
                              </p:par>
                            </p:childTnLst>
                          </p:cTn>
                        </p:par>
                      </p:childTnLst>
                    </p:cTn>
                  </p:par>
                  <p:par>
                    <p:cTn id="89" fill="hold" nodeType="clickPar">
                      <p:stCondLst>
                        <p:cond delay="indefinite"/>
                      </p:stCondLst>
                      <p:childTnLst>
                        <p:par>
                          <p:cTn id="90" fill="hold" nodeType="withGroup">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189491"/>
                                        </p:tgtEl>
                                        <p:attrNameLst>
                                          <p:attrName>style.visibility</p:attrName>
                                        </p:attrNameLst>
                                      </p:cBhvr>
                                      <p:to>
                                        <p:strVal val="visible"/>
                                      </p:to>
                                    </p:set>
                                  </p:childTnLst>
                                </p:cTn>
                              </p:par>
                            </p:childTnLst>
                          </p:cTn>
                        </p:par>
                      </p:childTnLst>
                    </p:cTn>
                  </p:par>
                  <p:par>
                    <p:cTn id="93" fill="hold" nodeType="clickPar">
                      <p:stCondLst>
                        <p:cond delay="indefinite"/>
                      </p:stCondLst>
                      <p:childTnLst>
                        <p:par>
                          <p:cTn id="94" fill="hold" nodeType="withGroup">
                            <p:stCondLst>
                              <p:cond delay="0"/>
                            </p:stCondLst>
                            <p:childTnLst>
                              <p:par>
                                <p:cTn id="95" presetID="55" presetClass="entr" presetSubtype="0" fill="hold" grpId="0" nodeType="clickEffect">
                                  <p:stCondLst>
                                    <p:cond delay="0"/>
                                  </p:stCondLst>
                                  <p:childTnLst>
                                    <p:set>
                                      <p:cBhvr>
                                        <p:cTn id="96" dur="1" fill="hold">
                                          <p:stCondLst>
                                            <p:cond delay="0"/>
                                          </p:stCondLst>
                                        </p:cTn>
                                        <p:tgtEl>
                                          <p:spTgt spid="189488"/>
                                        </p:tgtEl>
                                        <p:attrNameLst>
                                          <p:attrName>style.visibility</p:attrName>
                                        </p:attrNameLst>
                                      </p:cBhvr>
                                      <p:to>
                                        <p:strVal val="visible"/>
                                      </p:to>
                                    </p:set>
                                    <p:anim calcmode="lin" valueType="num">
                                      <p:cBhvr>
                                        <p:cTn id="97" dur="1000" fill="hold"/>
                                        <p:tgtEl>
                                          <p:spTgt spid="189488"/>
                                        </p:tgtEl>
                                        <p:attrNameLst>
                                          <p:attrName>ppt_w</p:attrName>
                                        </p:attrNameLst>
                                      </p:cBhvr>
                                      <p:tavLst>
                                        <p:tav tm="0">
                                          <p:val>
                                            <p:strVal val="#ppt_w*0.70"/>
                                          </p:val>
                                        </p:tav>
                                        <p:tav tm="100000">
                                          <p:val>
                                            <p:strVal val="#ppt_w"/>
                                          </p:val>
                                        </p:tav>
                                      </p:tavLst>
                                    </p:anim>
                                    <p:anim calcmode="lin" valueType="num">
                                      <p:cBhvr>
                                        <p:cTn id="98" dur="1000" fill="hold"/>
                                        <p:tgtEl>
                                          <p:spTgt spid="189488"/>
                                        </p:tgtEl>
                                        <p:attrNameLst>
                                          <p:attrName>ppt_h</p:attrName>
                                        </p:attrNameLst>
                                      </p:cBhvr>
                                      <p:tavLst>
                                        <p:tav tm="0">
                                          <p:val>
                                            <p:strVal val="#ppt_h"/>
                                          </p:val>
                                        </p:tav>
                                        <p:tav tm="100000">
                                          <p:val>
                                            <p:strVal val="#ppt_h"/>
                                          </p:val>
                                        </p:tav>
                                      </p:tavLst>
                                    </p:anim>
                                    <p:animEffect transition="in" filter="fade">
                                      <p:cBhvr>
                                        <p:cTn id="99" dur="1000"/>
                                        <p:tgtEl>
                                          <p:spTgt spid="189488"/>
                                        </p:tgtEl>
                                      </p:cBhvr>
                                    </p:animEffect>
                                  </p:childTnLst>
                                  <p:subTnLst>
                                    <p:set>
                                      <p:cBhvr override="childStyle">
                                        <p:cTn dur="1" fill="hold" display="0" masterRel="nextClick" afterEffect="1"/>
                                        <p:tgtEl>
                                          <p:spTgt spid="189488"/>
                                        </p:tgtEl>
                                        <p:attrNameLst>
                                          <p:attrName>style.visibility</p:attrName>
                                        </p:attrNameLst>
                                      </p:cBhvr>
                                      <p:to>
                                        <p:strVal val="hidden"/>
                                      </p:to>
                                    </p:set>
                                  </p:subTnLst>
                                </p:cTn>
                              </p:par>
                            </p:childTnLst>
                          </p:cTn>
                        </p:par>
                      </p:childTnLst>
                    </p:cTn>
                  </p:par>
                  <p:par>
                    <p:cTn id="100" fill="hold" nodeType="clickPar">
                      <p:stCondLst>
                        <p:cond delay="indefinite"/>
                      </p:stCondLst>
                      <p:childTnLst>
                        <p:par>
                          <p:cTn id="101" fill="hold" nodeType="withGroup">
                            <p:stCondLst>
                              <p:cond delay="0"/>
                            </p:stCondLst>
                            <p:childTnLst>
                              <p:par>
                                <p:cTn id="102" presetID="1" presetClass="entr" presetSubtype="0" fill="hold" grpId="0" nodeType="clickEffect">
                                  <p:stCondLst>
                                    <p:cond delay="0"/>
                                  </p:stCondLst>
                                  <p:childTnLst>
                                    <p:set>
                                      <p:cBhvr>
                                        <p:cTn id="103" dur="1" fill="hold">
                                          <p:stCondLst>
                                            <p:cond delay="0"/>
                                          </p:stCondLst>
                                        </p:cTn>
                                        <p:tgtEl>
                                          <p:spTgt spid="189490"/>
                                        </p:tgtEl>
                                        <p:attrNameLst>
                                          <p:attrName>style.visibility</p:attrName>
                                        </p:attrNameLst>
                                      </p:cBhvr>
                                      <p:to>
                                        <p:strVal val="visible"/>
                                      </p:to>
                                    </p:set>
                                  </p:childTnLst>
                                </p:cTn>
                              </p:par>
                            </p:childTnLst>
                          </p:cTn>
                        </p:par>
                      </p:childTnLst>
                    </p:cTn>
                  </p:par>
                  <p:par>
                    <p:cTn id="104" fill="hold" nodeType="clickPar">
                      <p:stCondLst>
                        <p:cond delay="indefinite"/>
                      </p:stCondLst>
                      <p:childTnLst>
                        <p:par>
                          <p:cTn id="105" fill="hold" nodeType="withGroup">
                            <p:stCondLst>
                              <p:cond delay="0"/>
                            </p:stCondLst>
                            <p:childTnLst>
                              <p:par>
                                <p:cTn id="106" presetID="50" presetClass="entr" presetSubtype="0" decel="100000" fill="hold" grpId="0" nodeType="clickEffect">
                                  <p:stCondLst>
                                    <p:cond delay="0"/>
                                  </p:stCondLst>
                                  <p:childTnLst>
                                    <p:set>
                                      <p:cBhvr>
                                        <p:cTn id="107" dur="1" fill="hold">
                                          <p:stCondLst>
                                            <p:cond delay="0"/>
                                          </p:stCondLst>
                                        </p:cTn>
                                        <p:tgtEl>
                                          <p:spTgt spid="189492"/>
                                        </p:tgtEl>
                                        <p:attrNameLst>
                                          <p:attrName>style.visibility</p:attrName>
                                        </p:attrNameLst>
                                      </p:cBhvr>
                                      <p:to>
                                        <p:strVal val="visible"/>
                                      </p:to>
                                    </p:set>
                                    <p:anim calcmode="lin" valueType="num">
                                      <p:cBhvr>
                                        <p:cTn id="108" dur="3000" fill="hold"/>
                                        <p:tgtEl>
                                          <p:spTgt spid="189492"/>
                                        </p:tgtEl>
                                        <p:attrNameLst>
                                          <p:attrName>ppt_w</p:attrName>
                                        </p:attrNameLst>
                                      </p:cBhvr>
                                      <p:tavLst>
                                        <p:tav tm="0">
                                          <p:val>
                                            <p:strVal val="#ppt_w+.3"/>
                                          </p:val>
                                        </p:tav>
                                        <p:tav tm="100000">
                                          <p:val>
                                            <p:strVal val="#ppt_w"/>
                                          </p:val>
                                        </p:tav>
                                      </p:tavLst>
                                    </p:anim>
                                    <p:anim calcmode="lin" valueType="num">
                                      <p:cBhvr>
                                        <p:cTn id="109" dur="3000" fill="hold"/>
                                        <p:tgtEl>
                                          <p:spTgt spid="189492"/>
                                        </p:tgtEl>
                                        <p:attrNameLst>
                                          <p:attrName>ppt_h</p:attrName>
                                        </p:attrNameLst>
                                      </p:cBhvr>
                                      <p:tavLst>
                                        <p:tav tm="0">
                                          <p:val>
                                            <p:strVal val="#ppt_h"/>
                                          </p:val>
                                        </p:tav>
                                        <p:tav tm="100000">
                                          <p:val>
                                            <p:strVal val="#ppt_h"/>
                                          </p:val>
                                        </p:tav>
                                      </p:tavLst>
                                    </p:anim>
                                    <p:animEffect transition="in" filter="fade">
                                      <p:cBhvr>
                                        <p:cTn id="110" dur="3000"/>
                                        <p:tgtEl>
                                          <p:spTgt spid="189492"/>
                                        </p:tgtEl>
                                      </p:cBhvr>
                                    </p:animEffect>
                                  </p:childTnLst>
                                  <p:subTnLst>
                                    <p:set>
                                      <p:cBhvr override="childStyle">
                                        <p:cTn dur="1" fill="hold" display="0" masterRel="nextClick" afterEffect="1"/>
                                        <p:tgtEl>
                                          <p:spTgt spid="189492"/>
                                        </p:tgtEl>
                                        <p:attrNameLst>
                                          <p:attrName>style.visibility</p:attrName>
                                        </p:attrNameLst>
                                      </p:cBhvr>
                                      <p:to>
                                        <p:strVal val="hidden"/>
                                      </p:to>
                                    </p:set>
                                  </p:subTnLst>
                                </p:cTn>
                              </p:par>
                            </p:childTnLst>
                          </p:cTn>
                        </p:par>
                      </p:childTnLst>
                    </p:cTn>
                  </p:par>
                  <p:par>
                    <p:cTn id="111" fill="hold" nodeType="clickPar">
                      <p:stCondLst>
                        <p:cond delay="indefinite"/>
                      </p:stCondLst>
                      <p:childTnLst>
                        <p:par>
                          <p:cTn id="112" fill="hold" nodeType="withGroup">
                            <p:stCondLst>
                              <p:cond delay="0"/>
                            </p:stCondLst>
                            <p:childTnLst>
                              <p:par>
                                <p:cTn id="113" presetID="55" presetClass="entr" presetSubtype="0" fill="hold" grpId="0" nodeType="clickEffect">
                                  <p:stCondLst>
                                    <p:cond delay="0"/>
                                  </p:stCondLst>
                                  <p:childTnLst>
                                    <p:set>
                                      <p:cBhvr>
                                        <p:cTn id="114" dur="1" fill="hold">
                                          <p:stCondLst>
                                            <p:cond delay="0"/>
                                          </p:stCondLst>
                                        </p:cTn>
                                        <p:tgtEl>
                                          <p:spTgt spid="189494"/>
                                        </p:tgtEl>
                                        <p:attrNameLst>
                                          <p:attrName>style.visibility</p:attrName>
                                        </p:attrNameLst>
                                      </p:cBhvr>
                                      <p:to>
                                        <p:strVal val="visible"/>
                                      </p:to>
                                    </p:set>
                                    <p:anim calcmode="lin" valueType="num">
                                      <p:cBhvr>
                                        <p:cTn id="115" dur="3000" fill="hold"/>
                                        <p:tgtEl>
                                          <p:spTgt spid="189494"/>
                                        </p:tgtEl>
                                        <p:attrNameLst>
                                          <p:attrName>ppt_w</p:attrName>
                                        </p:attrNameLst>
                                      </p:cBhvr>
                                      <p:tavLst>
                                        <p:tav tm="0">
                                          <p:val>
                                            <p:strVal val="#ppt_w*0.70"/>
                                          </p:val>
                                        </p:tav>
                                        <p:tav tm="100000">
                                          <p:val>
                                            <p:strVal val="#ppt_w"/>
                                          </p:val>
                                        </p:tav>
                                      </p:tavLst>
                                    </p:anim>
                                    <p:anim calcmode="lin" valueType="num">
                                      <p:cBhvr>
                                        <p:cTn id="116" dur="3000" fill="hold"/>
                                        <p:tgtEl>
                                          <p:spTgt spid="189494"/>
                                        </p:tgtEl>
                                        <p:attrNameLst>
                                          <p:attrName>ppt_h</p:attrName>
                                        </p:attrNameLst>
                                      </p:cBhvr>
                                      <p:tavLst>
                                        <p:tav tm="0">
                                          <p:val>
                                            <p:strVal val="#ppt_h"/>
                                          </p:val>
                                        </p:tav>
                                        <p:tav tm="100000">
                                          <p:val>
                                            <p:strVal val="#ppt_h"/>
                                          </p:val>
                                        </p:tav>
                                      </p:tavLst>
                                    </p:anim>
                                    <p:animEffect transition="in" filter="fade">
                                      <p:cBhvr>
                                        <p:cTn id="117" dur="3000"/>
                                        <p:tgtEl>
                                          <p:spTgt spid="189494"/>
                                        </p:tgtEl>
                                      </p:cBhvr>
                                    </p:animEffect>
                                  </p:childTnLst>
                                </p:cTn>
                              </p:par>
                            </p:childTnLst>
                          </p:cTn>
                        </p:par>
                      </p:childTnLst>
                    </p:cTn>
                  </p:par>
                  <p:par>
                    <p:cTn id="118" fill="hold" nodeType="clickPar">
                      <p:stCondLst>
                        <p:cond delay="indefinite"/>
                      </p:stCondLst>
                      <p:childTnLst>
                        <p:par>
                          <p:cTn id="119" fill="hold" nodeType="withGroup">
                            <p:stCondLst>
                              <p:cond delay="0"/>
                            </p:stCondLst>
                            <p:childTnLst>
                              <p:par>
                                <p:cTn id="120" presetID="1" presetClass="entr" presetSubtype="0" fill="hold" grpId="0" nodeType="clickEffect">
                                  <p:stCondLst>
                                    <p:cond delay="0"/>
                                  </p:stCondLst>
                                  <p:childTnLst>
                                    <p:set>
                                      <p:cBhvr>
                                        <p:cTn id="121" dur="1" fill="hold">
                                          <p:stCondLst>
                                            <p:cond delay="0"/>
                                          </p:stCondLst>
                                        </p:cTn>
                                        <p:tgtEl>
                                          <p:spTgt spid="189496"/>
                                        </p:tgtEl>
                                        <p:attrNameLst>
                                          <p:attrName>style.visibility</p:attrName>
                                        </p:attrNameLst>
                                      </p:cBhvr>
                                      <p:to>
                                        <p:strVal val="visible"/>
                                      </p:to>
                                    </p:set>
                                  </p:childTnLst>
                                </p:cTn>
                              </p:par>
                            </p:childTnLst>
                          </p:cTn>
                        </p:par>
                      </p:childTnLst>
                    </p:cTn>
                  </p:par>
                  <p:par>
                    <p:cTn id="122" fill="hold" nodeType="clickPar">
                      <p:stCondLst>
                        <p:cond delay="indefinite"/>
                      </p:stCondLst>
                      <p:childTnLst>
                        <p:par>
                          <p:cTn id="123" fill="hold" nodeType="withGroup">
                            <p:stCondLst>
                              <p:cond delay="0"/>
                            </p:stCondLst>
                            <p:childTnLst>
                              <p:par>
                                <p:cTn id="124" presetID="55" presetClass="entr" presetSubtype="0" fill="hold" grpId="0" nodeType="clickEffect">
                                  <p:stCondLst>
                                    <p:cond delay="0"/>
                                  </p:stCondLst>
                                  <p:childTnLst>
                                    <p:set>
                                      <p:cBhvr>
                                        <p:cTn id="125" dur="1" fill="hold">
                                          <p:stCondLst>
                                            <p:cond delay="0"/>
                                          </p:stCondLst>
                                        </p:cTn>
                                        <p:tgtEl>
                                          <p:spTgt spid="189493"/>
                                        </p:tgtEl>
                                        <p:attrNameLst>
                                          <p:attrName>style.visibility</p:attrName>
                                        </p:attrNameLst>
                                      </p:cBhvr>
                                      <p:to>
                                        <p:strVal val="visible"/>
                                      </p:to>
                                    </p:set>
                                    <p:anim calcmode="lin" valueType="num">
                                      <p:cBhvr>
                                        <p:cTn id="126" dur="1000" fill="hold"/>
                                        <p:tgtEl>
                                          <p:spTgt spid="189493"/>
                                        </p:tgtEl>
                                        <p:attrNameLst>
                                          <p:attrName>ppt_w</p:attrName>
                                        </p:attrNameLst>
                                      </p:cBhvr>
                                      <p:tavLst>
                                        <p:tav tm="0">
                                          <p:val>
                                            <p:strVal val="#ppt_w*0.70"/>
                                          </p:val>
                                        </p:tav>
                                        <p:tav tm="100000">
                                          <p:val>
                                            <p:strVal val="#ppt_w"/>
                                          </p:val>
                                        </p:tav>
                                      </p:tavLst>
                                    </p:anim>
                                    <p:anim calcmode="lin" valueType="num">
                                      <p:cBhvr>
                                        <p:cTn id="127" dur="1000" fill="hold"/>
                                        <p:tgtEl>
                                          <p:spTgt spid="189493"/>
                                        </p:tgtEl>
                                        <p:attrNameLst>
                                          <p:attrName>ppt_h</p:attrName>
                                        </p:attrNameLst>
                                      </p:cBhvr>
                                      <p:tavLst>
                                        <p:tav tm="0">
                                          <p:val>
                                            <p:strVal val="#ppt_h"/>
                                          </p:val>
                                        </p:tav>
                                        <p:tav tm="100000">
                                          <p:val>
                                            <p:strVal val="#ppt_h"/>
                                          </p:val>
                                        </p:tav>
                                      </p:tavLst>
                                    </p:anim>
                                    <p:animEffect transition="in" filter="fade">
                                      <p:cBhvr>
                                        <p:cTn id="128" dur="1000"/>
                                        <p:tgtEl>
                                          <p:spTgt spid="189493"/>
                                        </p:tgtEl>
                                      </p:cBhvr>
                                    </p:animEffect>
                                  </p:childTnLst>
                                </p:cTn>
                              </p:par>
                            </p:childTnLst>
                          </p:cTn>
                        </p:par>
                      </p:childTnLst>
                    </p:cTn>
                  </p:par>
                  <p:par>
                    <p:cTn id="129" fill="hold" nodeType="clickPar">
                      <p:stCondLst>
                        <p:cond delay="indefinite"/>
                      </p:stCondLst>
                      <p:childTnLst>
                        <p:par>
                          <p:cTn id="130" fill="hold" nodeType="withGroup">
                            <p:stCondLst>
                              <p:cond delay="0"/>
                            </p:stCondLst>
                            <p:childTnLst>
                              <p:par>
                                <p:cTn id="131" presetID="1" presetClass="entr" presetSubtype="0" fill="hold" grpId="0" nodeType="clickEffect">
                                  <p:stCondLst>
                                    <p:cond delay="0"/>
                                  </p:stCondLst>
                                  <p:childTnLst>
                                    <p:set>
                                      <p:cBhvr>
                                        <p:cTn id="132" dur="1" fill="hold">
                                          <p:stCondLst>
                                            <p:cond delay="0"/>
                                          </p:stCondLst>
                                        </p:cTn>
                                        <p:tgtEl>
                                          <p:spTgt spid="189495"/>
                                        </p:tgtEl>
                                        <p:attrNameLst>
                                          <p:attrName>style.visibility</p:attrName>
                                        </p:attrNameLst>
                                      </p:cBhvr>
                                      <p:to>
                                        <p:strVal val="visible"/>
                                      </p:to>
                                    </p:set>
                                  </p:childTnLst>
                                </p:cTn>
                              </p:par>
                            </p:childTnLst>
                          </p:cTn>
                        </p:par>
                      </p:childTnLst>
                    </p:cTn>
                  </p:par>
                  <p:par>
                    <p:cTn id="133" fill="hold" nodeType="clickPar">
                      <p:stCondLst>
                        <p:cond delay="indefinite"/>
                      </p:stCondLst>
                      <p:childTnLst>
                        <p:par>
                          <p:cTn id="134" fill="hold" nodeType="withGroup">
                            <p:stCondLst>
                              <p:cond delay="0"/>
                            </p:stCondLst>
                            <p:childTnLst>
                              <p:par>
                                <p:cTn id="135" presetID="50" presetClass="entr" presetSubtype="0" decel="100000" fill="hold" grpId="0" nodeType="clickEffect">
                                  <p:stCondLst>
                                    <p:cond delay="0"/>
                                  </p:stCondLst>
                                  <p:childTnLst>
                                    <p:set>
                                      <p:cBhvr>
                                        <p:cTn id="136" dur="1" fill="hold">
                                          <p:stCondLst>
                                            <p:cond delay="0"/>
                                          </p:stCondLst>
                                        </p:cTn>
                                        <p:tgtEl>
                                          <p:spTgt spid="189497"/>
                                        </p:tgtEl>
                                        <p:attrNameLst>
                                          <p:attrName>style.visibility</p:attrName>
                                        </p:attrNameLst>
                                      </p:cBhvr>
                                      <p:to>
                                        <p:strVal val="visible"/>
                                      </p:to>
                                    </p:set>
                                    <p:anim calcmode="lin" valueType="num">
                                      <p:cBhvr>
                                        <p:cTn id="137" dur="3000" fill="hold"/>
                                        <p:tgtEl>
                                          <p:spTgt spid="189497"/>
                                        </p:tgtEl>
                                        <p:attrNameLst>
                                          <p:attrName>ppt_w</p:attrName>
                                        </p:attrNameLst>
                                      </p:cBhvr>
                                      <p:tavLst>
                                        <p:tav tm="0">
                                          <p:val>
                                            <p:strVal val="#ppt_w+.3"/>
                                          </p:val>
                                        </p:tav>
                                        <p:tav tm="100000">
                                          <p:val>
                                            <p:strVal val="#ppt_w"/>
                                          </p:val>
                                        </p:tav>
                                      </p:tavLst>
                                    </p:anim>
                                    <p:anim calcmode="lin" valueType="num">
                                      <p:cBhvr>
                                        <p:cTn id="138" dur="3000" fill="hold"/>
                                        <p:tgtEl>
                                          <p:spTgt spid="189497"/>
                                        </p:tgtEl>
                                        <p:attrNameLst>
                                          <p:attrName>ppt_h</p:attrName>
                                        </p:attrNameLst>
                                      </p:cBhvr>
                                      <p:tavLst>
                                        <p:tav tm="0">
                                          <p:val>
                                            <p:strVal val="#ppt_h"/>
                                          </p:val>
                                        </p:tav>
                                        <p:tav tm="100000">
                                          <p:val>
                                            <p:strVal val="#ppt_h"/>
                                          </p:val>
                                        </p:tav>
                                      </p:tavLst>
                                    </p:anim>
                                    <p:animEffect transition="in" filter="fade">
                                      <p:cBhvr>
                                        <p:cTn id="139" dur="3000"/>
                                        <p:tgtEl>
                                          <p:spTgt spid="189497"/>
                                        </p:tgtEl>
                                      </p:cBhvr>
                                    </p:animEffect>
                                  </p:childTnLst>
                                  <p:subTnLst>
                                    <p:set>
                                      <p:cBhvr override="childStyle">
                                        <p:cTn dur="1" fill="hold" display="0" masterRel="nextClick" afterEffect="1"/>
                                        <p:tgtEl>
                                          <p:spTgt spid="189497"/>
                                        </p:tgtEl>
                                        <p:attrNameLst>
                                          <p:attrName>style.visibility</p:attrName>
                                        </p:attrNameLst>
                                      </p:cBhvr>
                                      <p:to>
                                        <p:strVal val="hidden"/>
                                      </p:to>
                                    </p:set>
                                  </p:subTnLst>
                                </p:cTn>
                              </p:par>
                            </p:childTnLst>
                          </p:cTn>
                        </p:par>
                      </p:childTnLst>
                    </p:cTn>
                  </p:par>
                  <p:par>
                    <p:cTn id="140" fill="hold" nodeType="clickPar">
                      <p:stCondLst>
                        <p:cond delay="indefinite"/>
                      </p:stCondLst>
                      <p:childTnLst>
                        <p:par>
                          <p:cTn id="141" fill="hold" nodeType="withGroup">
                            <p:stCondLst>
                              <p:cond delay="0"/>
                            </p:stCondLst>
                            <p:childTnLst>
                              <p:par>
                                <p:cTn id="142" presetID="22" presetClass="exit" presetSubtype="4" fill="hold" grpId="3" nodeType="clickEffect">
                                  <p:stCondLst>
                                    <p:cond delay="0"/>
                                  </p:stCondLst>
                                  <p:childTnLst>
                                    <p:animEffect transition="out" filter="wipe(down)">
                                      <p:cBhvr>
                                        <p:cTn id="143" dur="500"/>
                                        <p:tgtEl>
                                          <p:spTgt spid="189501"/>
                                        </p:tgtEl>
                                      </p:cBhvr>
                                    </p:animEffect>
                                    <p:set>
                                      <p:cBhvr>
                                        <p:cTn id="144" dur="1" fill="hold">
                                          <p:stCondLst>
                                            <p:cond delay="499"/>
                                          </p:stCondLst>
                                        </p:cTn>
                                        <p:tgtEl>
                                          <p:spTgt spid="189501"/>
                                        </p:tgtEl>
                                        <p:attrNameLst>
                                          <p:attrName>style.visibility</p:attrName>
                                        </p:attrNameLst>
                                      </p:cBhvr>
                                      <p:to>
                                        <p:strVal val="hidden"/>
                                      </p:to>
                                    </p:set>
                                  </p:childTnLst>
                                </p:cTn>
                              </p:par>
                            </p:childTnLst>
                          </p:cTn>
                        </p:par>
                      </p:childTnLst>
                    </p:cTn>
                  </p:par>
                  <p:par>
                    <p:cTn id="145" fill="hold" nodeType="clickPar">
                      <p:stCondLst>
                        <p:cond delay="indefinite"/>
                      </p:stCondLst>
                      <p:childTnLst>
                        <p:par>
                          <p:cTn id="146" fill="hold" nodeType="withGroup">
                            <p:stCondLst>
                              <p:cond delay="0"/>
                            </p:stCondLst>
                            <p:childTnLst>
                              <p:par>
                                <p:cTn id="147" presetID="1" presetClass="entr" presetSubtype="0" fill="hold" grpId="0" nodeType="clickEffect">
                                  <p:stCondLst>
                                    <p:cond delay="0"/>
                                  </p:stCondLst>
                                  <p:childTnLst>
                                    <p:set>
                                      <p:cBhvr>
                                        <p:cTn id="148" dur="1" fill="hold">
                                          <p:stCondLst>
                                            <p:cond delay="0"/>
                                          </p:stCondLst>
                                        </p:cTn>
                                        <p:tgtEl>
                                          <p:spTgt spid="189459"/>
                                        </p:tgtEl>
                                        <p:attrNameLst>
                                          <p:attrName>style.visibility</p:attrName>
                                        </p:attrNameLst>
                                      </p:cBhvr>
                                      <p:to>
                                        <p:strVal val="visible"/>
                                      </p:to>
                                    </p:set>
                                  </p:childTnLst>
                                </p:cTn>
                              </p:par>
                            </p:childTnLst>
                          </p:cTn>
                        </p:par>
                      </p:childTnLst>
                    </p:cTn>
                  </p:par>
                  <p:par>
                    <p:cTn id="149" fill="hold" nodeType="clickPar">
                      <p:stCondLst>
                        <p:cond delay="indefinite"/>
                      </p:stCondLst>
                      <p:childTnLst>
                        <p:par>
                          <p:cTn id="150" fill="hold" nodeType="withGroup">
                            <p:stCondLst>
                              <p:cond delay="0"/>
                            </p:stCondLst>
                            <p:childTnLst>
                              <p:par>
                                <p:cTn id="151" presetID="1" presetClass="entr" presetSubtype="0" fill="hold" grpId="0" nodeType="clickEffect">
                                  <p:stCondLst>
                                    <p:cond delay="0"/>
                                  </p:stCondLst>
                                  <p:iterate type="lt">
                                    <p:tmAbs val="500"/>
                                  </p:iterate>
                                  <p:childTnLst>
                                    <p:set>
                                      <p:cBhvr>
                                        <p:cTn id="152" dur="1" fill="hold">
                                          <p:stCondLst>
                                            <p:cond delay="0"/>
                                          </p:stCondLst>
                                        </p:cTn>
                                        <p:tgtEl>
                                          <p:spTgt spid="1894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42" grpId="0" animBg="1"/>
      <p:bldP spid="189459" grpId="0" animBg="1"/>
      <p:bldP spid="189480" grpId="0" animBg="1"/>
      <p:bldP spid="189481" grpId="0" animBg="1"/>
      <p:bldP spid="189482" grpId="0" animBg="1"/>
      <p:bldP spid="189483" grpId="0" animBg="1"/>
      <p:bldP spid="189484" grpId="0" animBg="1"/>
      <p:bldP spid="189485" grpId="0" animBg="1"/>
      <p:bldP spid="189486" grpId="0" animBg="1"/>
      <p:bldP spid="189487" grpId="0" animBg="1"/>
      <p:bldP spid="189488" grpId="0" animBg="1"/>
      <p:bldP spid="189489" grpId="0" animBg="1"/>
      <p:bldP spid="189490" grpId="0" animBg="1"/>
      <p:bldP spid="189491" grpId="0" animBg="1"/>
      <p:bldP spid="189492" grpId="0" animBg="1"/>
      <p:bldP spid="189493" grpId="0" animBg="1"/>
      <p:bldP spid="189494" grpId="0" animBg="1"/>
      <p:bldP spid="189495" grpId="0" animBg="1"/>
      <p:bldP spid="189496" grpId="0" animBg="1"/>
      <p:bldP spid="189497" grpId="0" animBg="1"/>
      <p:bldP spid="189498" grpId="0" animBg="1"/>
      <p:bldP spid="189499" grpId="0" animBg="1"/>
      <p:bldP spid="189501" grpId="0" animBg="1"/>
      <p:bldP spid="189501" grpId="1" animBg="1"/>
      <p:bldP spid="189501" grpId="2" animBg="1"/>
      <p:bldP spid="189501" grpId="3"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71" name="Rectangle 7">
            <a:extLst>
              <a:ext uri="{FF2B5EF4-FFF2-40B4-BE49-F238E27FC236}">
                <a16:creationId xmlns:a16="http://schemas.microsoft.com/office/drawing/2014/main" id="{85D6CFF0-3F56-4DDF-A6E9-BEAF385D443F}"/>
              </a:ext>
            </a:extLst>
          </p:cNvPr>
          <p:cNvSpPr>
            <a:spLocks noChangeArrowheads="1"/>
          </p:cNvSpPr>
          <p:nvPr/>
        </p:nvSpPr>
        <p:spPr bwMode="auto">
          <a:xfrm>
            <a:off x="0" y="174625"/>
            <a:ext cx="4067175" cy="431800"/>
          </a:xfrm>
          <a:prstGeom prst="rect">
            <a:avLst/>
          </a:prstGeom>
          <a:gradFill rotWithShape="1">
            <a:gsLst>
              <a:gs pos="0">
                <a:schemeClr val="tx1"/>
              </a:gs>
              <a:gs pos="50000">
                <a:srgbClr val="00FF00"/>
              </a:gs>
              <a:gs pos="100000">
                <a:schemeClr val="tx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p>
        </p:txBody>
      </p:sp>
      <p:sp>
        <p:nvSpPr>
          <p:cNvPr id="34819" name="Text Box 2">
            <a:extLst>
              <a:ext uri="{FF2B5EF4-FFF2-40B4-BE49-F238E27FC236}">
                <a16:creationId xmlns:a16="http://schemas.microsoft.com/office/drawing/2014/main" id="{FB37793D-AD5B-4ECD-8522-D9A9BC443BBB}"/>
              </a:ext>
            </a:extLst>
          </p:cNvPr>
          <p:cNvSpPr txBox="1">
            <a:spLocks noChangeArrowheads="1"/>
          </p:cNvSpPr>
          <p:nvPr/>
        </p:nvSpPr>
        <p:spPr bwMode="auto">
          <a:xfrm>
            <a:off x="146050" y="115888"/>
            <a:ext cx="8818563" cy="6665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800">
                <a:solidFill>
                  <a:srgbClr val="FF0000"/>
                </a:solidFill>
                <a:ea typeface="楷体_GB2312" panose="02010609030101010101" pitchFamily="49" charset="-122"/>
              </a:rPr>
              <a:t>3. </a:t>
            </a:r>
            <a:r>
              <a:rPr lang="zh-CN" altLang="en-US" sz="2800">
                <a:solidFill>
                  <a:srgbClr val="FF0000"/>
                </a:solidFill>
                <a:ea typeface="楷体_GB2312" panose="02010609030101010101" pitchFamily="49" charset="-122"/>
              </a:rPr>
              <a:t>建堆的算法</a:t>
            </a:r>
          </a:p>
          <a:p>
            <a:pPr algn="just" eaLnBrk="1" hangingPunct="1">
              <a:spcBef>
                <a:spcPct val="0"/>
              </a:spcBef>
            </a:pPr>
            <a:r>
              <a:rPr lang="en-US" altLang="zh-CN" sz="2400">
                <a:ea typeface="楷体_GB2312" panose="02010609030101010101" pitchFamily="49" charset="-122"/>
              </a:rPr>
              <a:t>void sift(List r, int k, int m)</a:t>
            </a:r>
          </a:p>
          <a:p>
            <a:pPr algn="just" eaLnBrk="1" hangingPunct="1">
              <a:spcBef>
                <a:spcPct val="0"/>
              </a:spcBef>
            </a:pPr>
            <a:r>
              <a:rPr lang="en-US" altLang="zh-CN" sz="2400">
                <a:ea typeface="楷体_GB2312" panose="02010609030101010101" pitchFamily="49" charset="-122"/>
              </a:rPr>
              <a:t>//</a:t>
            </a:r>
            <a:r>
              <a:rPr lang="zh-CN" altLang="en-US" sz="2000">
                <a:ea typeface="楷体_GB2312" panose="02010609030101010101" pitchFamily="49" charset="-122"/>
              </a:rPr>
              <a:t>对</a:t>
            </a:r>
            <a:r>
              <a:rPr lang="en-US" altLang="zh-CN" sz="2000">
                <a:ea typeface="楷体_GB2312" panose="02010609030101010101" pitchFamily="49" charset="-122"/>
              </a:rPr>
              <a:t>m</a:t>
            </a:r>
            <a:r>
              <a:rPr lang="zh-CN" altLang="en-US" sz="2000">
                <a:ea typeface="楷体_GB2312" panose="02010609030101010101" pitchFamily="49" charset="-122"/>
              </a:rPr>
              <a:t>个结点的集合</a:t>
            </a:r>
            <a:r>
              <a:rPr lang="en-US" altLang="zh-CN" sz="2000">
                <a:ea typeface="楷体_GB2312" panose="02010609030101010101" pitchFamily="49" charset="-122"/>
              </a:rPr>
              <a:t>r</a:t>
            </a:r>
            <a:r>
              <a:rPr lang="zh-CN" altLang="en-US" sz="2000">
                <a:ea typeface="楷体_GB2312" panose="02010609030101010101" pitchFamily="49" charset="-122"/>
              </a:rPr>
              <a:t>从某个结点</a:t>
            </a:r>
            <a:r>
              <a:rPr lang="en-US" altLang="zh-CN" sz="2000">
                <a:ea typeface="楷体_GB2312" panose="02010609030101010101" pitchFamily="49" charset="-122"/>
              </a:rPr>
              <a:t>i=k</a:t>
            </a:r>
            <a:r>
              <a:rPr lang="zh-CN" altLang="en-US" sz="2000">
                <a:ea typeface="楷体_GB2312" panose="02010609030101010101" pitchFamily="49" charset="-122"/>
              </a:rPr>
              <a:t>开始筛选，如果</a:t>
            </a:r>
            <a:r>
              <a:rPr lang="en-US" altLang="zh-CN" sz="2000">
                <a:ea typeface="楷体_GB2312" panose="02010609030101010101" pitchFamily="49" charset="-122"/>
              </a:rPr>
              <a:t>r[j]&gt;r[j+1](j=2i)</a:t>
            </a:r>
            <a:r>
              <a:rPr lang="zh-CN" altLang="en-US" sz="2000">
                <a:ea typeface="楷体_GB2312" panose="02010609030101010101" pitchFamily="49" charset="-122"/>
              </a:rPr>
              <a:t>，则沿右</a:t>
            </a:r>
          </a:p>
          <a:p>
            <a:pPr algn="just" eaLnBrk="1" hangingPunct="1">
              <a:spcBef>
                <a:spcPct val="0"/>
              </a:spcBef>
            </a:pPr>
            <a:r>
              <a:rPr lang="en-US" altLang="zh-CN" sz="2000">
                <a:ea typeface="楷体_GB2312" panose="02010609030101010101" pitchFamily="49" charset="-122"/>
              </a:rPr>
              <a:t>//</a:t>
            </a:r>
            <a:r>
              <a:rPr lang="zh-CN" altLang="en-US" sz="2000">
                <a:ea typeface="楷体_GB2312" panose="02010609030101010101" pitchFamily="49" charset="-122"/>
              </a:rPr>
              <a:t>分支筛，否则沿左分支筛。把关键字大的筛到堆底。</a:t>
            </a:r>
          </a:p>
          <a:p>
            <a:pPr algn="just" eaLnBrk="1" hangingPunct="1">
              <a:spcBef>
                <a:spcPct val="0"/>
              </a:spcBef>
            </a:pPr>
            <a:r>
              <a:rPr lang="en-US" altLang="zh-CN" sz="2400">
                <a:ea typeface="楷体_GB2312" panose="02010609030101010101" pitchFamily="49" charset="-122"/>
              </a:rPr>
              <a:t>{  i=k; j=2*i; x=r[i];</a:t>
            </a:r>
          </a:p>
          <a:p>
            <a:pPr algn="just" eaLnBrk="1" hangingPunct="1">
              <a:spcBef>
                <a:spcPct val="0"/>
              </a:spcBef>
            </a:pPr>
            <a:endParaRPr lang="en-US" altLang="zh-CN" sz="2400">
              <a:ea typeface="楷体_GB2312" panose="02010609030101010101" pitchFamily="49" charset="-122"/>
            </a:endParaRPr>
          </a:p>
          <a:p>
            <a:pPr algn="just" eaLnBrk="1" hangingPunct="1">
              <a:spcBef>
                <a:spcPct val="0"/>
              </a:spcBef>
            </a:pPr>
            <a:endParaRPr lang="en-US" altLang="zh-CN" sz="2400">
              <a:ea typeface="楷体_GB2312" panose="02010609030101010101" pitchFamily="49" charset="-122"/>
            </a:endParaRPr>
          </a:p>
          <a:p>
            <a:pPr algn="just" eaLnBrk="1" hangingPunct="1">
              <a:spcBef>
                <a:spcPct val="0"/>
              </a:spcBef>
            </a:pPr>
            <a:endParaRPr lang="en-US" altLang="zh-CN" sz="2400">
              <a:ea typeface="楷体_GB2312" panose="02010609030101010101" pitchFamily="49" charset="-122"/>
            </a:endParaRPr>
          </a:p>
          <a:p>
            <a:pPr algn="just" eaLnBrk="1" hangingPunct="1">
              <a:spcBef>
                <a:spcPct val="0"/>
              </a:spcBef>
            </a:pPr>
            <a:endParaRPr lang="en-US" altLang="zh-CN" sz="2400">
              <a:ea typeface="楷体_GB2312" panose="02010609030101010101" pitchFamily="49" charset="-122"/>
            </a:endParaRPr>
          </a:p>
          <a:p>
            <a:pPr algn="just" eaLnBrk="1" hangingPunct="1">
              <a:spcBef>
                <a:spcPct val="0"/>
              </a:spcBef>
            </a:pPr>
            <a:endParaRPr lang="en-US" altLang="zh-CN" sz="2400">
              <a:ea typeface="楷体_GB2312" panose="02010609030101010101" pitchFamily="49" charset="-122"/>
            </a:endParaRPr>
          </a:p>
          <a:p>
            <a:pPr algn="just" eaLnBrk="1" hangingPunct="1">
              <a:spcBef>
                <a:spcPct val="0"/>
              </a:spcBef>
            </a:pPr>
            <a:endParaRPr lang="en-US" altLang="zh-CN" sz="2400">
              <a:ea typeface="楷体_GB2312" panose="02010609030101010101" pitchFamily="49" charset="-122"/>
            </a:endParaRPr>
          </a:p>
          <a:p>
            <a:pPr algn="just" eaLnBrk="1" hangingPunct="1">
              <a:spcBef>
                <a:spcPct val="0"/>
              </a:spcBef>
            </a:pPr>
            <a:endParaRPr lang="en-US" altLang="zh-CN" sz="2400">
              <a:ea typeface="楷体_GB2312" panose="02010609030101010101" pitchFamily="49" charset="-122"/>
            </a:endParaRPr>
          </a:p>
          <a:p>
            <a:pPr algn="just" eaLnBrk="1" hangingPunct="1">
              <a:spcBef>
                <a:spcPct val="0"/>
              </a:spcBef>
            </a:pPr>
            <a:endParaRPr lang="en-US" altLang="zh-CN" sz="2400">
              <a:ea typeface="楷体_GB2312" panose="02010609030101010101" pitchFamily="49" charset="-122"/>
            </a:endParaRPr>
          </a:p>
          <a:p>
            <a:pPr algn="just" eaLnBrk="1" hangingPunct="1">
              <a:spcBef>
                <a:spcPct val="0"/>
              </a:spcBef>
            </a:pPr>
            <a:endParaRPr lang="en-US" altLang="zh-CN" sz="2400">
              <a:ea typeface="楷体_GB2312" panose="02010609030101010101" pitchFamily="49" charset="-122"/>
            </a:endParaRPr>
          </a:p>
          <a:p>
            <a:pPr algn="just" eaLnBrk="1" hangingPunct="1">
              <a:spcBef>
                <a:spcPct val="0"/>
              </a:spcBef>
            </a:pPr>
            <a:endParaRPr lang="en-US" altLang="zh-CN" sz="2400">
              <a:ea typeface="楷体_GB2312" panose="02010609030101010101" pitchFamily="49" charset="-122"/>
            </a:endParaRPr>
          </a:p>
          <a:p>
            <a:pPr algn="just" eaLnBrk="1" hangingPunct="1">
              <a:spcBef>
                <a:spcPct val="0"/>
              </a:spcBef>
            </a:pPr>
            <a:endParaRPr lang="en-US" altLang="zh-CN" sz="2400">
              <a:ea typeface="楷体_GB2312" panose="02010609030101010101" pitchFamily="49" charset="-122"/>
            </a:endParaRPr>
          </a:p>
          <a:p>
            <a:pPr algn="just" eaLnBrk="1" hangingPunct="1">
              <a:spcBef>
                <a:spcPct val="0"/>
              </a:spcBef>
            </a:pPr>
            <a:r>
              <a:rPr lang="en-US" altLang="zh-CN" sz="2400">
                <a:ea typeface="楷体_GB2312" panose="02010609030101010101" pitchFamily="49" charset="-122"/>
              </a:rPr>
              <a:t>   r[i]=x;//</a:t>
            </a:r>
            <a:r>
              <a:rPr lang="zh-CN" altLang="en-US" sz="2400">
                <a:ea typeface="楷体_GB2312" panose="02010609030101010101" pitchFamily="49" charset="-122"/>
              </a:rPr>
              <a:t>将</a:t>
            </a:r>
            <a:r>
              <a:rPr lang="en-US" altLang="zh-CN" sz="2400">
                <a:ea typeface="楷体_GB2312" panose="02010609030101010101" pitchFamily="49" charset="-122"/>
              </a:rPr>
              <a:t>x</a:t>
            </a:r>
            <a:r>
              <a:rPr lang="zh-CN" altLang="en-US" sz="2400">
                <a:ea typeface="楷体_GB2312" panose="02010609030101010101" pitchFamily="49" charset="-122"/>
              </a:rPr>
              <a:t>放在适当的位置</a:t>
            </a:r>
          </a:p>
          <a:p>
            <a:pPr eaLnBrk="1" hangingPunct="1">
              <a:spcBef>
                <a:spcPct val="0"/>
              </a:spcBef>
            </a:pPr>
            <a:r>
              <a:rPr lang="en-US" altLang="zh-CN" sz="2400">
                <a:ea typeface="楷体_GB2312" panose="02010609030101010101" pitchFamily="49" charset="-122"/>
              </a:rPr>
              <a:t>}//sift </a:t>
            </a:r>
          </a:p>
        </p:txBody>
      </p:sp>
      <p:sp>
        <p:nvSpPr>
          <p:cNvPr id="34820" name="Text Box 3">
            <a:extLst>
              <a:ext uri="{FF2B5EF4-FFF2-40B4-BE49-F238E27FC236}">
                <a16:creationId xmlns:a16="http://schemas.microsoft.com/office/drawing/2014/main" id="{2BAE1786-5651-46E9-AEA0-D7A985E27C84}"/>
              </a:ext>
            </a:extLst>
          </p:cNvPr>
          <p:cNvSpPr txBox="1">
            <a:spLocks noChangeArrowheads="1"/>
          </p:cNvSpPr>
          <p:nvPr/>
        </p:nvSpPr>
        <p:spPr bwMode="auto">
          <a:xfrm>
            <a:off x="4749800" y="0"/>
            <a:ext cx="42576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000" i="1"/>
              <a:t>North China Electric Power University</a:t>
            </a:r>
          </a:p>
        </p:txBody>
      </p:sp>
      <p:sp>
        <p:nvSpPr>
          <p:cNvPr id="190468" name="Rectangle 4">
            <a:extLst>
              <a:ext uri="{FF2B5EF4-FFF2-40B4-BE49-F238E27FC236}">
                <a16:creationId xmlns:a16="http://schemas.microsoft.com/office/drawing/2014/main" id="{E1C924A8-F1FD-4D29-AC0E-3CB3A05B3337}"/>
              </a:ext>
            </a:extLst>
          </p:cNvPr>
          <p:cNvSpPr>
            <a:spLocks noChangeArrowheads="1"/>
          </p:cNvSpPr>
          <p:nvPr/>
        </p:nvSpPr>
        <p:spPr bwMode="auto">
          <a:xfrm>
            <a:off x="250825" y="2032000"/>
            <a:ext cx="8642350" cy="4032250"/>
          </a:xfrm>
          <a:prstGeom prst="rect">
            <a:avLst/>
          </a:prstGeom>
          <a:gradFill rotWithShape="1">
            <a:gsLst>
              <a:gs pos="0">
                <a:srgbClr val="CCECFF"/>
              </a:gs>
              <a:gs pos="50000">
                <a:schemeClr val="bg1"/>
              </a:gs>
              <a:gs pos="100000">
                <a:srgbClr val="CCECFF"/>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r>
              <a:rPr lang="en-US" altLang="zh-CN">
                <a:ea typeface="楷体_GB2312" pitchFamily="49" charset="-122"/>
              </a:rPr>
              <a:t> while (j&lt;=m) </a:t>
            </a:r>
          </a:p>
          <a:p>
            <a:pPr eaLnBrk="1" hangingPunct="1">
              <a:defRPr/>
            </a:pPr>
            <a:r>
              <a:rPr lang="en-US" altLang="zh-CN">
                <a:ea typeface="楷体_GB2312" pitchFamily="49" charset="-122"/>
              </a:rPr>
              <a:t>       {  if ((j&lt;m)&amp;&amp;(r[j].key&gt;r[j+1].key)) //</a:t>
            </a:r>
            <a:r>
              <a:rPr lang="zh-CN" altLang="en-US">
                <a:ea typeface="楷体_GB2312" pitchFamily="49" charset="-122"/>
              </a:rPr>
              <a:t>左子树</a:t>
            </a:r>
            <a:r>
              <a:rPr lang="en-US" altLang="zh-CN">
                <a:ea typeface="楷体_GB2312" pitchFamily="49" charset="-122"/>
              </a:rPr>
              <a:t>&gt;</a:t>
            </a:r>
            <a:r>
              <a:rPr lang="zh-CN" altLang="en-US">
                <a:ea typeface="楷体_GB2312" pitchFamily="49" charset="-122"/>
              </a:rPr>
              <a:t>右子树</a:t>
            </a:r>
          </a:p>
          <a:p>
            <a:pPr eaLnBrk="1" hangingPunct="1">
              <a:defRPr/>
            </a:pPr>
            <a:r>
              <a:rPr lang="zh-CN" altLang="en-US">
                <a:ea typeface="楷体_GB2312" pitchFamily="49" charset="-122"/>
              </a:rPr>
              <a:t>               </a:t>
            </a:r>
            <a:r>
              <a:rPr lang="en-US" altLang="zh-CN">
                <a:ea typeface="楷体_GB2312" pitchFamily="49" charset="-122"/>
              </a:rPr>
              <a:t>j++; //</a:t>
            </a:r>
            <a:r>
              <a:rPr lang="zh-CN" altLang="en-US">
                <a:ea typeface="楷体_GB2312" pitchFamily="49" charset="-122"/>
              </a:rPr>
              <a:t>沿右筛</a:t>
            </a:r>
          </a:p>
          <a:p>
            <a:pPr eaLnBrk="1" hangingPunct="1">
              <a:defRPr/>
            </a:pPr>
            <a:endParaRPr lang="zh-CN" altLang="en-US">
              <a:ea typeface="楷体_GB2312" pitchFamily="49" charset="-122"/>
            </a:endParaRPr>
          </a:p>
          <a:p>
            <a:pPr eaLnBrk="1" hangingPunct="1">
              <a:defRPr/>
            </a:pPr>
            <a:endParaRPr lang="zh-CN" altLang="en-US">
              <a:ea typeface="楷体_GB2312" pitchFamily="49" charset="-122"/>
            </a:endParaRPr>
          </a:p>
          <a:p>
            <a:pPr eaLnBrk="1" hangingPunct="1">
              <a:defRPr/>
            </a:pPr>
            <a:endParaRPr lang="zh-CN" altLang="en-US">
              <a:ea typeface="楷体_GB2312" pitchFamily="49" charset="-122"/>
            </a:endParaRPr>
          </a:p>
          <a:p>
            <a:pPr eaLnBrk="1" hangingPunct="1">
              <a:defRPr/>
            </a:pPr>
            <a:endParaRPr lang="zh-CN" altLang="en-US">
              <a:ea typeface="楷体_GB2312" pitchFamily="49" charset="-122"/>
            </a:endParaRPr>
          </a:p>
          <a:p>
            <a:pPr eaLnBrk="1" hangingPunct="1">
              <a:defRPr/>
            </a:pPr>
            <a:endParaRPr lang="zh-CN" altLang="en-US">
              <a:ea typeface="楷体_GB2312" pitchFamily="49" charset="-122"/>
            </a:endParaRPr>
          </a:p>
          <a:p>
            <a:pPr eaLnBrk="1" hangingPunct="1">
              <a:defRPr/>
            </a:pPr>
            <a:endParaRPr lang="zh-CN" altLang="en-US">
              <a:ea typeface="楷体_GB2312" pitchFamily="49" charset="-122"/>
            </a:endParaRPr>
          </a:p>
          <a:p>
            <a:pPr eaLnBrk="1" hangingPunct="1">
              <a:defRPr/>
            </a:pPr>
            <a:endParaRPr lang="zh-CN" altLang="en-US">
              <a:ea typeface="楷体_GB2312" pitchFamily="49" charset="-122"/>
            </a:endParaRPr>
          </a:p>
          <a:p>
            <a:pPr eaLnBrk="1" hangingPunct="1">
              <a:defRPr/>
            </a:pPr>
            <a:r>
              <a:rPr lang="zh-CN" altLang="en-US">
                <a:ea typeface="楷体_GB2312" pitchFamily="49" charset="-122"/>
              </a:rPr>
              <a:t>        </a:t>
            </a:r>
            <a:r>
              <a:rPr lang="en-US" altLang="zh-CN">
                <a:ea typeface="楷体_GB2312" pitchFamily="49" charset="-122"/>
              </a:rPr>
              <a:t>}</a:t>
            </a:r>
          </a:p>
        </p:txBody>
      </p:sp>
      <p:sp>
        <p:nvSpPr>
          <p:cNvPr id="190469" name="Rectangle 5">
            <a:extLst>
              <a:ext uri="{FF2B5EF4-FFF2-40B4-BE49-F238E27FC236}">
                <a16:creationId xmlns:a16="http://schemas.microsoft.com/office/drawing/2014/main" id="{FE2228D0-DB12-4137-8654-71887B956586}"/>
              </a:ext>
            </a:extLst>
          </p:cNvPr>
          <p:cNvSpPr>
            <a:spLocks noChangeArrowheads="1"/>
          </p:cNvSpPr>
          <p:nvPr/>
        </p:nvSpPr>
        <p:spPr bwMode="auto">
          <a:xfrm>
            <a:off x="1116013" y="3284538"/>
            <a:ext cx="7777162" cy="1439862"/>
          </a:xfrm>
          <a:prstGeom prst="rect">
            <a:avLst/>
          </a:prstGeom>
          <a:gradFill rotWithShape="1">
            <a:gsLst>
              <a:gs pos="0">
                <a:srgbClr val="FFCC66">
                  <a:alpha val="60001"/>
                </a:srgbClr>
              </a:gs>
              <a:gs pos="50000">
                <a:schemeClr val="bg1">
                  <a:alpha val="60001"/>
                </a:schemeClr>
              </a:gs>
              <a:gs pos="100000">
                <a:srgbClr val="FFCC66">
                  <a:alpha val="60001"/>
                </a:srgb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r>
              <a:rPr lang="en-US" altLang="zh-CN"/>
              <a:t> if (x.key&gt;r[j].key)</a:t>
            </a:r>
          </a:p>
          <a:p>
            <a:pPr eaLnBrk="1" hangingPunct="1">
              <a:defRPr/>
            </a:pPr>
            <a:r>
              <a:rPr lang="en-US" altLang="zh-CN"/>
              <a:t>    {</a:t>
            </a:r>
          </a:p>
          <a:p>
            <a:pPr eaLnBrk="1" hangingPunct="1">
              <a:defRPr/>
            </a:pPr>
            <a:r>
              <a:rPr lang="en-US" altLang="zh-CN"/>
              <a:t>       r[i]=r[j]; i=j; j=2*i;</a:t>
            </a:r>
          </a:p>
          <a:p>
            <a:pPr eaLnBrk="1" hangingPunct="1">
              <a:defRPr/>
            </a:pPr>
            <a:r>
              <a:rPr lang="en-US" altLang="zh-CN"/>
              <a:t>     </a:t>
            </a:r>
            <a:r>
              <a:rPr lang="en-US" altLang="zh-CN" sz="2000">
                <a:ea typeface="楷体_GB2312" pitchFamily="49" charset="-122"/>
              </a:rPr>
              <a:t>} </a:t>
            </a:r>
            <a:r>
              <a:rPr lang="en-US" altLang="zh-CN" sz="2000" b="0">
                <a:ea typeface="楷体_GB2312" pitchFamily="49" charset="-122"/>
              </a:rPr>
              <a:t>//</a:t>
            </a:r>
            <a:r>
              <a:rPr lang="zh-CN" altLang="en-US" sz="2000">
                <a:latin typeface="楷体_GB2312" pitchFamily="49" charset="-122"/>
                <a:ea typeface="楷体_GB2312" pitchFamily="49" charset="-122"/>
              </a:rPr>
              <a:t>将关键字小的换到</a:t>
            </a:r>
            <a:r>
              <a:rPr lang="en-US" altLang="zh-CN" sz="2000">
                <a:latin typeface="楷体_GB2312" pitchFamily="49" charset="-122"/>
                <a:ea typeface="楷体_GB2312" pitchFamily="49" charset="-122"/>
              </a:rPr>
              <a:t>i</a:t>
            </a:r>
            <a:r>
              <a:rPr lang="zh-CN" altLang="en-US" sz="2000">
                <a:latin typeface="楷体_GB2312" pitchFamily="49" charset="-122"/>
                <a:ea typeface="楷体_GB2312" pitchFamily="49" charset="-122"/>
              </a:rPr>
              <a:t>位置，</a:t>
            </a:r>
            <a:r>
              <a:rPr lang="en-US" altLang="zh-CN" sz="2000">
                <a:latin typeface="楷体_GB2312" pitchFamily="49" charset="-122"/>
                <a:ea typeface="楷体_GB2312" pitchFamily="49" charset="-122"/>
              </a:rPr>
              <a:t>x.key</a:t>
            </a:r>
            <a:r>
              <a:rPr lang="zh-CN" altLang="en-US" sz="2000">
                <a:latin typeface="楷体_GB2312" pitchFamily="49" charset="-122"/>
                <a:ea typeface="楷体_GB2312" pitchFamily="49" charset="-122"/>
              </a:rPr>
              <a:t>再准备与下一层的比较</a:t>
            </a:r>
          </a:p>
        </p:txBody>
      </p:sp>
      <p:sp>
        <p:nvSpPr>
          <p:cNvPr id="190470" name="Rectangle 6">
            <a:extLst>
              <a:ext uri="{FF2B5EF4-FFF2-40B4-BE49-F238E27FC236}">
                <a16:creationId xmlns:a16="http://schemas.microsoft.com/office/drawing/2014/main" id="{8A721AE3-2914-4FA6-9FA7-A2A5EE84C95C}"/>
              </a:ext>
            </a:extLst>
          </p:cNvPr>
          <p:cNvSpPr>
            <a:spLocks noChangeArrowheads="1"/>
          </p:cNvSpPr>
          <p:nvPr/>
        </p:nvSpPr>
        <p:spPr bwMode="auto">
          <a:xfrm>
            <a:off x="1116013" y="4724400"/>
            <a:ext cx="7777162" cy="1081088"/>
          </a:xfrm>
          <a:prstGeom prst="rect">
            <a:avLst/>
          </a:prstGeom>
          <a:gradFill rotWithShape="1">
            <a:gsLst>
              <a:gs pos="0">
                <a:srgbClr val="FFFF99">
                  <a:alpha val="80000"/>
                </a:srgbClr>
              </a:gs>
              <a:gs pos="50000">
                <a:schemeClr val="bg1">
                  <a:alpha val="80000"/>
                </a:schemeClr>
              </a:gs>
              <a:gs pos="100000">
                <a:srgbClr val="FFFF99">
                  <a:alpha val="80000"/>
                </a:srgb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r>
              <a:rPr lang="en-US" altLang="zh-CN">
                <a:ea typeface="楷体_GB2312" pitchFamily="49" charset="-122"/>
              </a:rPr>
              <a:t> else</a:t>
            </a:r>
          </a:p>
          <a:p>
            <a:pPr eaLnBrk="1" hangingPunct="1">
              <a:defRPr/>
            </a:pPr>
            <a:r>
              <a:rPr lang="en-US" altLang="zh-CN">
                <a:ea typeface="楷体_GB2312" pitchFamily="49" charset="-122"/>
              </a:rPr>
              <a:t>       j=m+1; </a:t>
            </a:r>
            <a:r>
              <a:rPr lang="en-US" altLang="zh-CN" sz="2000">
                <a:ea typeface="楷体_GB2312" pitchFamily="49" charset="-122"/>
              </a:rPr>
              <a:t>//</a:t>
            </a:r>
            <a:r>
              <a:rPr lang="zh-CN" altLang="en-US" sz="2000">
                <a:ea typeface="楷体_GB2312" pitchFamily="49" charset="-122"/>
              </a:rPr>
              <a:t>强制跳出</a:t>
            </a:r>
            <a:r>
              <a:rPr lang="en-US" altLang="zh-CN" sz="2000">
                <a:ea typeface="楷体_GB2312" pitchFamily="49" charset="-122"/>
              </a:rPr>
              <a:t>while</a:t>
            </a:r>
            <a:r>
              <a:rPr lang="zh-CN" altLang="en-US" sz="2000">
                <a:ea typeface="楷体_GB2312" pitchFamily="49" charset="-122"/>
              </a:rPr>
              <a:t>循环</a:t>
            </a:r>
          </a:p>
          <a:p>
            <a:pPr eaLnBrk="1" hangingPunct="1">
              <a:defRPr/>
            </a:pPr>
            <a:endParaRPr lang="en-US" altLang="zh-CN">
              <a:ea typeface="楷体_GB2312" pitchFamily="49" charset="-122"/>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046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046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04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68" grpId="0" animBg="1"/>
      <p:bldP spid="190469" grpId="0" animBg="1"/>
      <p:bldP spid="19047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a:extLst>
              <a:ext uri="{FF2B5EF4-FFF2-40B4-BE49-F238E27FC236}">
                <a16:creationId xmlns:a16="http://schemas.microsoft.com/office/drawing/2014/main" id="{C6F62384-B400-420C-9F87-52264534A3A3}"/>
              </a:ext>
            </a:extLst>
          </p:cNvPr>
          <p:cNvSpPr>
            <a:spLocks noChangeArrowheads="1"/>
          </p:cNvSpPr>
          <p:nvPr/>
        </p:nvSpPr>
        <p:spPr bwMode="auto">
          <a:xfrm>
            <a:off x="306388" y="2708275"/>
            <a:ext cx="8658225" cy="2523768"/>
          </a:xfrm>
          <a:prstGeom prst="rect">
            <a:avLst/>
          </a:prstGeom>
          <a:gradFill rotWithShape="1">
            <a:gsLst>
              <a:gs pos="0">
                <a:srgbClr val="CCFF99"/>
              </a:gs>
              <a:gs pos="50000">
                <a:schemeClr val="bg1"/>
              </a:gs>
              <a:gs pos="100000">
                <a:srgbClr val="CCFF99"/>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50000"/>
              </a:lnSpc>
              <a:defRPr/>
            </a:pPr>
            <a:r>
              <a:rPr lang="zh-CN" altLang="en-US" sz="2800" dirty="0">
                <a:solidFill>
                  <a:schemeClr val="accent2"/>
                </a:solidFill>
                <a:latin typeface="+mn-lt"/>
                <a:ea typeface="黑体" panose="02010609060101010101" pitchFamily="49" charset="-122"/>
              </a:rPr>
              <a:t>内部排序的方法</a:t>
            </a:r>
            <a:r>
              <a:rPr lang="zh-CN" altLang="en-US" dirty="0">
                <a:solidFill>
                  <a:srgbClr val="FF00FF"/>
                </a:solidFill>
                <a:latin typeface="+mn-lt"/>
                <a:ea typeface="黑体" panose="02010609060101010101" pitchFamily="49" charset="-122"/>
              </a:rPr>
              <a:t> </a:t>
            </a:r>
          </a:p>
          <a:p>
            <a:pPr eaLnBrk="1" hangingPunct="1">
              <a:lnSpc>
                <a:spcPct val="150000"/>
              </a:lnSpc>
              <a:defRPr/>
            </a:pPr>
            <a:r>
              <a:rPr lang="zh-CN" altLang="en-US" dirty="0">
                <a:solidFill>
                  <a:srgbClr val="FF00FF"/>
                </a:solidFill>
                <a:latin typeface="+mn-lt"/>
                <a:ea typeface="黑体" panose="02010609060101010101" pitchFamily="49" charset="-122"/>
              </a:rPr>
              <a:t>         </a:t>
            </a:r>
            <a:r>
              <a:rPr lang="zh-CN" altLang="en-US" sz="2800" dirty="0">
                <a:latin typeface="+mn-lt"/>
                <a:ea typeface="黑体" panose="02010609060101010101" pitchFamily="49" charset="-122"/>
              </a:rPr>
              <a:t>在排序的过程中，参与排序的记录序列中存在两个区域：有序区和无序区。</a:t>
            </a:r>
            <a:endParaRPr lang="en-US" altLang="zh-CN" sz="1400" dirty="0">
              <a:latin typeface="+mn-lt"/>
              <a:ea typeface="黑体" panose="02010609060101010101" pitchFamily="49" charset="-122"/>
            </a:endParaRPr>
          </a:p>
          <a:p>
            <a:pPr eaLnBrk="1" hangingPunct="1">
              <a:defRPr/>
            </a:pPr>
            <a:r>
              <a:rPr lang="zh-CN" altLang="en-US" sz="1600" dirty="0">
                <a:solidFill>
                  <a:srgbClr val="800080"/>
                </a:solidFill>
                <a:latin typeface="+mn-lt"/>
                <a:ea typeface="黑体" panose="02010609060101010101" pitchFamily="49" charset="-122"/>
              </a:rPr>
              <a:t>    </a:t>
            </a:r>
            <a:endParaRPr lang="en-US" altLang="zh-CN" sz="1600" dirty="0">
              <a:solidFill>
                <a:srgbClr val="800080"/>
              </a:solidFill>
              <a:latin typeface="+mn-lt"/>
              <a:ea typeface="黑体" panose="02010609060101010101" pitchFamily="49" charset="-122"/>
            </a:endParaRPr>
          </a:p>
          <a:p>
            <a:pPr eaLnBrk="1" hangingPunct="1">
              <a:defRPr/>
            </a:pPr>
            <a:r>
              <a:rPr lang="en-US" altLang="zh-CN" sz="1600" dirty="0">
                <a:solidFill>
                  <a:srgbClr val="800080"/>
                </a:solidFill>
                <a:latin typeface="+mn-lt"/>
                <a:ea typeface="黑体" panose="02010609060101010101" pitchFamily="49" charset="-122"/>
              </a:rPr>
              <a:t>    </a:t>
            </a:r>
          </a:p>
        </p:txBody>
      </p:sp>
      <p:sp>
        <p:nvSpPr>
          <p:cNvPr id="5125" name="Text Box 15">
            <a:extLst>
              <a:ext uri="{FF2B5EF4-FFF2-40B4-BE49-F238E27FC236}">
                <a16:creationId xmlns:a16="http://schemas.microsoft.com/office/drawing/2014/main" id="{AB5D34E2-95A3-4AAB-8048-09E6122D9049}"/>
              </a:ext>
            </a:extLst>
          </p:cNvPr>
          <p:cNvSpPr txBox="1">
            <a:spLocks noChangeArrowheads="1"/>
          </p:cNvSpPr>
          <p:nvPr/>
        </p:nvSpPr>
        <p:spPr bwMode="auto">
          <a:xfrm>
            <a:off x="228600" y="317500"/>
            <a:ext cx="4873625" cy="2370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defRPr/>
            </a:pPr>
            <a:r>
              <a:rPr lang="zh-CN" altLang="en-US" sz="2800">
                <a:latin typeface="+mn-lt"/>
                <a:ea typeface="黑体" panose="02010609060101010101" pitchFamily="49" charset="-122"/>
              </a:rPr>
              <a:t>存放待排序数据的数据结构：</a:t>
            </a:r>
          </a:p>
          <a:p>
            <a:pPr eaLnBrk="1" hangingPunct="1">
              <a:defRPr/>
            </a:pPr>
            <a:r>
              <a:rPr lang="en-US" altLang="zh-CN">
                <a:latin typeface="+mn-lt"/>
                <a:ea typeface="黑体" panose="02010609060101010101" pitchFamily="49" charset="-122"/>
              </a:rPr>
              <a:t>typedef struct </a:t>
            </a:r>
          </a:p>
          <a:p>
            <a:pPr eaLnBrk="1" hangingPunct="1">
              <a:defRPr/>
            </a:pPr>
            <a:r>
              <a:rPr lang="en-US" altLang="zh-CN">
                <a:latin typeface="+mn-lt"/>
                <a:ea typeface="黑体" panose="02010609060101010101" pitchFamily="49" charset="-122"/>
              </a:rPr>
              <a:t>   {    int key;</a:t>
            </a:r>
          </a:p>
          <a:p>
            <a:pPr eaLnBrk="1" hangingPunct="1">
              <a:defRPr/>
            </a:pPr>
            <a:r>
              <a:rPr lang="en-US" altLang="zh-CN">
                <a:latin typeface="+mn-lt"/>
                <a:ea typeface="黑体" panose="02010609060101010101" pitchFamily="49" charset="-122"/>
              </a:rPr>
              <a:t>        datatype otheritem; //</a:t>
            </a:r>
            <a:r>
              <a:rPr lang="zh-CN" altLang="en-US">
                <a:latin typeface="+mn-lt"/>
                <a:ea typeface="黑体" panose="02010609060101010101" pitchFamily="49" charset="-122"/>
              </a:rPr>
              <a:t>其他域</a:t>
            </a:r>
          </a:p>
          <a:p>
            <a:pPr eaLnBrk="1" hangingPunct="1">
              <a:defRPr/>
            </a:pPr>
            <a:r>
              <a:rPr lang="zh-CN" altLang="en-US">
                <a:latin typeface="+mn-lt"/>
                <a:ea typeface="黑体" panose="02010609060101010101" pitchFamily="49" charset="-122"/>
              </a:rPr>
              <a:t>   </a:t>
            </a:r>
            <a:r>
              <a:rPr lang="en-US" altLang="zh-CN">
                <a:latin typeface="+mn-lt"/>
                <a:ea typeface="黑体" panose="02010609060101010101" pitchFamily="49" charset="-122"/>
              </a:rPr>
              <a:t>} records;</a:t>
            </a:r>
          </a:p>
          <a:p>
            <a:pPr eaLnBrk="1" hangingPunct="1">
              <a:defRPr/>
            </a:pPr>
            <a:r>
              <a:rPr lang="en-US" altLang="zh-CN">
                <a:latin typeface="+mn-lt"/>
                <a:ea typeface="黑体" panose="02010609060101010101" pitchFamily="49" charset="-122"/>
              </a:rPr>
              <a:t>typedef struct records List[n+1];</a:t>
            </a:r>
          </a:p>
        </p:txBody>
      </p:sp>
      <p:grpSp>
        <p:nvGrpSpPr>
          <p:cNvPr id="3" name="组合 2">
            <a:extLst>
              <a:ext uri="{FF2B5EF4-FFF2-40B4-BE49-F238E27FC236}">
                <a16:creationId xmlns:a16="http://schemas.microsoft.com/office/drawing/2014/main" id="{7750D9F2-AFFE-469F-A845-DF899F852C21}"/>
              </a:ext>
            </a:extLst>
          </p:cNvPr>
          <p:cNvGrpSpPr>
            <a:grpSpLocks/>
          </p:cNvGrpSpPr>
          <p:nvPr/>
        </p:nvGrpSpPr>
        <p:grpSpPr bwMode="auto">
          <a:xfrm>
            <a:off x="1403648" y="4795812"/>
            <a:ext cx="5616575" cy="433388"/>
            <a:chOff x="1043608" y="5085184"/>
            <a:chExt cx="4012580" cy="432048"/>
          </a:xfrm>
        </p:grpSpPr>
        <p:sp>
          <p:nvSpPr>
            <p:cNvPr id="2" name="矩形 1">
              <a:extLst>
                <a:ext uri="{FF2B5EF4-FFF2-40B4-BE49-F238E27FC236}">
                  <a16:creationId xmlns:a16="http://schemas.microsoft.com/office/drawing/2014/main" id="{4A272C81-31C4-4256-B8EE-3E4251C3FA27}"/>
                </a:ext>
              </a:extLst>
            </p:cNvPr>
            <p:cNvSpPr/>
            <p:nvPr/>
          </p:nvSpPr>
          <p:spPr bwMode="auto">
            <a:xfrm>
              <a:off x="1043608" y="5085184"/>
              <a:ext cx="1728426" cy="432048"/>
            </a:xfrm>
            <a:prstGeom prst="rect">
              <a:avLst/>
            </a:prstGeom>
            <a:solidFill>
              <a:srgbClr val="CCCCFF"/>
            </a:solidFill>
            <a:ln w="9525" cap="flat" cmpd="sng" algn="ctr">
              <a:solidFill>
                <a:schemeClr val="tx1"/>
              </a:solidFill>
              <a:prstDash val="solid"/>
              <a:round/>
              <a:headEnd type="none" w="med" len="med"/>
              <a:tailEnd type="none" w="med" len="med"/>
            </a:ln>
            <a:effectLst/>
            <a:extLst/>
          </p:spPr>
          <p:txBody>
            <a:bodyPr/>
            <a:lstStyle/>
            <a:p>
              <a:pPr algn="ctr" eaLnBrk="1" hangingPunct="1">
                <a:defRPr/>
              </a:pPr>
              <a:r>
                <a:rPr lang="zh-CN" altLang="en-US" dirty="0">
                  <a:latin typeface="+mn-lt"/>
                  <a:ea typeface="黑体" panose="02010609060101010101" pitchFamily="49" charset="-122"/>
                </a:rPr>
                <a:t>有序序列区</a:t>
              </a:r>
            </a:p>
          </p:txBody>
        </p:sp>
        <p:sp>
          <p:nvSpPr>
            <p:cNvPr id="7" name="矩形 6">
              <a:extLst>
                <a:ext uri="{FF2B5EF4-FFF2-40B4-BE49-F238E27FC236}">
                  <a16:creationId xmlns:a16="http://schemas.microsoft.com/office/drawing/2014/main" id="{A4B7A25F-2EB2-4E77-BC39-504EEBB8217C}"/>
                </a:ext>
              </a:extLst>
            </p:cNvPr>
            <p:cNvSpPr/>
            <p:nvPr/>
          </p:nvSpPr>
          <p:spPr bwMode="auto">
            <a:xfrm>
              <a:off x="2772034" y="5085184"/>
              <a:ext cx="2284154" cy="432048"/>
            </a:xfrm>
            <a:prstGeom prst="rect">
              <a:avLst/>
            </a:prstGeom>
            <a:solidFill>
              <a:srgbClr val="CCFFFF"/>
            </a:solidFill>
            <a:ln w="9525" cap="flat" cmpd="sng" algn="ctr">
              <a:solidFill>
                <a:schemeClr val="tx1"/>
              </a:solidFill>
              <a:prstDash val="solid"/>
              <a:round/>
              <a:headEnd type="none" w="med" len="med"/>
              <a:tailEnd type="none" w="med" len="med"/>
            </a:ln>
            <a:effectLst/>
            <a:extLst/>
          </p:spPr>
          <p:txBody>
            <a:bodyPr/>
            <a:lstStyle/>
            <a:p>
              <a:pPr algn="ctr" eaLnBrk="1" hangingPunct="1">
                <a:defRPr/>
              </a:pPr>
              <a:r>
                <a:rPr lang="zh-CN" altLang="en-US" dirty="0">
                  <a:latin typeface="+mn-lt"/>
                  <a:ea typeface="黑体" panose="02010609060101010101" pitchFamily="49" charset="-122"/>
                </a:rPr>
                <a:t>无序序列区</a:t>
              </a:r>
            </a:p>
          </p:txBody>
        </p:sp>
      </p:grpSp>
      <p:sp>
        <p:nvSpPr>
          <p:cNvPr id="4" name="矩形 3">
            <a:extLst>
              <a:ext uri="{FF2B5EF4-FFF2-40B4-BE49-F238E27FC236}">
                <a16:creationId xmlns:a16="http://schemas.microsoft.com/office/drawing/2014/main" id="{77E58DB1-C73B-4AD5-9551-C2D5A069F999}"/>
              </a:ext>
            </a:extLst>
          </p:cNvPr>
          <p:cNvSpPr/>
          <p:nvPr/>
        </p:nvSpPr>
        <p:spPr>
          <a:xfrm>
            <a:off x="306388" y="5237323"/>
            <a:ext cx="8658225" cy="1303177"/>
          </a:xfrm>
          <a:prstGeom prst="rect">
            <a:avLst/>
          </a:prstGeom>
          <a:gradFill>
            <a:gsLst>
              <a:gs pos="0">
                <a:srgbClr val="CCFF99"/>
              </a:gs>
              <a:gs pos="50000">
                <a:schemeClr val="bg1"/>
              </a:gs>
              <a:gs pos="100000">
                <a:srgbClr val="CCFF99"/>
              </a:gs>
            </a:gsLst>
            <a:lin ang="5400000" scaled="1"/>
          </a:gradFill>
        </p:spPr>
        <p:txBody>
          <a:bodyPr>
            <a:spAutoFit/>
          </a:bodyPr>
          <a:lstStyle/>
          <a:p>
            <a:pPr eaLnBrk="1" hangingPunct="1">
              <a:lnSpc>
                <a:spcPct val="150000"/>
              </a:lnSpc>
              <a:defRPr/>
            </a:pPr>
            <a:r>
              <a:rPr lang="zh-CN" altLang="en-US" sz="2800" dirty="0">
                <a:latin typeface="+mn-lt"/>
                <a:ea typeface="黑体" panose="02010609060101010101" pitchFamily="49" charset="-122"/>
              </a:rPr>
              <a:t>        内部排序的过程是一个逐步扩大记录的有序序列长度的过程。</a:t>
            </a: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070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706" grpId="0" animBg="1"/>
      <p:bldP spid="4"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4">
            <a:extLst>
              <a:ext uri="{FF2B5EF4-FFF2-40B4-BE49-F238E27FC236}">
                <a16:creationId xmlns:a16="http://schemas.microsoft.com/office/drawing/2014/main" id="{8012486C-7D07-4203-868B-BE6063B40F29}"/>
              </a:ext>
            </a:extLst>
          </p:cNvPr>
          <p:cNvSpPr>
            <a:spLocks noChangeArrowheads="1"/>
          </p:cNvSpPr>
          <p:nvPr/>
        </p:nvSpPr>
        <p:spPr bwMode="auto">
          <a:xfrm>
            <a:off x="323850" y="404813"/>
            <a:ext cx="6159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zh-CN" altLang="en-US" sz="2400">
                <a:latin typeface="楷体_GB2312" panose="02010609030101010101" pitchFamily="49" charset="-122"/>
                <a:ea typeface="楷体_GB2312" panose="02010609030101010101" pitchFamily="49" charset="-122"/>
              </a:rPr>
              <a:t>以上面建的堆为例</a:t>
            </a:r>
            <a:r>
              <a:rPr lang="en-US" altLang="zh-CN" sz="2400">
                <a:latin typeface="楷体_GB2312" panose="02010609030101010101" pitchFamily="49" charset="-122"/>
                <a:ea typeface="楷体_GB2312" panose="02010609030101010101" pitchFamily="49" charset="-122"/>
              </a:rPr>
              <a:t>,</a:t>
            </a:r>
            <a:r>
              <a:rPr lang="zh-CN" altLang="en-US" sz="2400">
                <a:latin typeface="楷体_GB2312" panose="02010609030101010101" pitchFamily="49" charset="-122"/>
                <a:ea typeface="楷体_GB2312" panose="02010609030101010101" pitchFamily="49" charset="-122"/>
              </a:rPr>
              <a:t>说明重建堆的执行过程。</a:t>
            </a:r>
          </a:p>
        </p:txBody>
      </p:sp>
      <p:grpSp>
        <p:nvGrpSpPr>
          <p:cNvPr id="262149" name="Group 5">
            <a:extLst>
              <a:ext uri="{FF2B5EF4-FFF2-40B4-BE49-F238E27FC236}">
                <a16:creationId xmlns:a16="http://schemas.microsoft.com/office/drawing/2014/main" id="{69BD9E2F-8919-4BBD-9F6E-D95905CBF678}"/>
              </a:ext>
            </a:extLst>
          </p:cNvPr>
          <p:cNvGrpSpPr>
            <a:grpSpLocks/>
          </p:cNvGrpSpPr>
          <p:nvPr/>
        </p:nvGrpSpPr>
        <p:grpSpPr bwMode="auto">
          <a:xfrm>
            <a:off x="4095750" y="1125538"/>
            <a:ext cx="1258888" cy="989012"/>
            <a:chOff x="2580" y="709"/>
            <a:chExt cx="793" cy="623"/>
          </a:xfrm>
        </p:grpSpPr>
        <p:sp>
          <p:nvSpPr>
            <p:cNvPr id="35927" name="Rectangle 6">
              <a:extLst>
                <a:ext uri="{FF2B5EF4-FFF2-40B4-BE49-F238E27FC236}">
                  <a16:creationId xmlns:a16="http://schemas.microsoft.com/office/drawing/2014/main" id="{DE416F09-5EEF-4A87-A687-5129DEE031EC}"/>
                </a:ext>
              </a:extLst>
            </p:cNvPr>
            <p:cNvSpPr>
              <a:spLocks noChangeArrowheads="1"/>
            </p:cNvSpPr>
            <p:nvPr/>
          </p:nvSpPr>
          <p:spPr bwMode="auto">
            <a:xfrm>
              <a:off x="2653" y="709"/>
              <a:ext cx="696" cy="288"/>
            </a:xfrm>
            <a:prstGeom prst="rect">
              <a:avLst/>
            </a:prstGeom>
            <a:noFill/>
            <a:ln>
              <a:noFill/>
            </a:ln>
            <a:effectLst/>
            <a:extLst>
              <a:ext uri="{909E8E84-426E-40DD-AFC4-6F175D3DCCD1}">
                <a14:hiddenFill xmlns:a14="http://schemas.microsoft.com/office/drawing/2010/main">
                  <a:solidFill>
                    <a:srgbClr val="339966"/>
                  </a:solidFill>
                </a14:hiddenFill>
              </a:ext>
              <a:ext uri="{91240B29-F687-4F45-9708-019B960494DF}">
                <a14:hiddenLine xmlns:a14="http://schemas.microsoft.com/office/drawing/2010/main" w="28575" cap="sq">
                  <a:solidFill>
                    <a:srgbClr val="008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zh-CN" altLang="en-US" sz="2400">
                  <a:latin typeface="楷体_GB2312" panose="02010609030101010101" pitchFamily="49" charset="-122"/>
                  <a:ea typeface="楷体_GB2312" panose="02010609030101010101" pitchFamily="49" charset="-122"/>
                </a:rPr>
                <a:t>输出</a:t>
              </a:r>
              <a:r>
                <a:rPr lang="en-US" altLang="zh-CN" sz="2400">
                  <a:latin typeface="楷体_GB2312" panose="02010609030101010101" pitchFamily="49" charset="-122"/>
                  <a:ea typeface="楷体_GB2312" panose="02010609030101010101" pitchFamily="49" charset="-122"/>
                </a:rPr>
                <a:t>05</a:t>
              </a:r>
            </a:p>
          </p:txBody>
        </p:sp>
        <p:sp>
          <p:nvSpPr>
            <p:cNvPr id="35928" name="AutoShape 7">
              <a:extLst>
                <a:ext uri="{FF2B5EF4-FFF2-40B4-BE49-F238E27FC236}">
                  <a16:creationId xmlns:a16="http://schemas.microsoft.com/office/drawing/2014/main" id="{2C31ECE9-E2DD-4743-AFFA-1E6641966B41}"/>
                </a:ext>
              </a:extLst>
            </p:cNvPr>
            <p:cNvSpPr>
              <a:spLocks noChangeArrowheads="1"/>
            </p:cNvSpPr>
            <p:nvPr/>
          </p:nvSpPr>
          <p:spPr bwMode="auto">
            <a:xfrm>
              <a:off x="2616" y="948"/>
              <a:ext cx="748" cy="144"/>
            </a:xfrm>
            <a:prstGeom prst="rightArrow">
              <a:avLst>
                <a:gd name="adj1" fmla="val 50000"/>
                <a:gd name="adj2" fmla="val 129861"/>
              </a:avLst>
            </a:prstGeom>
            <a:noFill/>
            <a:ln w="28575" cap="sq">
              <a:solidFill>
                <a:srgbClr val="008000"/>
              </a:solidFill>
              <a:miter lim="800000"/>
              <a:headEnd type="none" w="sm" len="sm"/>
              <a:tailEnd type="none" w="sm" len="sm"/>
            </a:ln>
            <a:effectLst/>
            <a:extLst>
              <a:ext uri="{909E8E84-426E-40DD-AFC4-6F175D3DCCD1}">
                <a14:hiddenFill xmlns:a14="http://schemas.microsoft.com/office/drawing/2010/main">
                  <a:solidFill>
                    <a:srgbClr val="3399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endParaRPr lang="zh-CN" altLang="en-US" sz="2400"/>
            </a:p>
          </p:txBody>
        </p:sp>
        <p:sp>
          <p:nvSpPr>
            <p:cNvPr id="35929" name="Rectangle 8">
              <a:extLst>
                <a:ext uri="{FF2B5EF4-FFF2-40B4-BE49-F238E27FC236}">
                  <a16:creationId xmlns:a16="http://schemas.microsoft.com/office/drawing/2014/main" id="{5A925B56-C322-4E97-8E17-68D37C7B7E88}"/>
                </a:ext>
              </a:extLst>
            </p:cNvPr>
            <p:cNvSpPr>
              <a:spLocks noChangeArrowheads="1"/>
            </p:cNvSpPr>
            <p:nvPr/>
          </p:nvSpPr>
          <p:spPr bwMode="auto">
            <a:xfrm>
              <a:off x="2580" y="1082"/>
              <a:ext cx="294" cy="250"/>
            </a:xfrm>
            <a:prstGeom prst="rect">
              <a:avLst/>
            </a:prstGeom>
            <a:noFill/>
            <a:ln>
              <a:noFill/>
            </a:ln>
            <a:effectLst/>
            <a:extLst>
              <a:ext uri="{909E8E84-426E-40DD-AFC4-6F175D3DCCD1}">
                <a14:hiddenFill xmlns:a14="http://schemas.microsoft.com/office/drawing/2010/main">
                  <a:solidFill>
                    <a:srgbClr val="339966"/>
                  </a:solidFill>
                </a14:hiddenFill>
              </a:ext>
              <a:ext uri="{91240B29-F687-4F45-9708-019B960494DF}">
                <a14:hiddenLine xmlns:a14="http://schemas.microsoft.com/office/drawing/2010/main" w="28575" cap="sq">
                  <a:solidFill>
                    <a:srgbClr val="008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000">
                  <a:latin typeface="Arial" panose="020B0604020202020204" pitchFamily="34" charset="0"/>
                </a:rPr>
                <a:t>70</a:t>
              </a:r>
            </a:p>
          </p:txBody>
        </p:sp>
        <p:grpSp>
          <p:nvGrpSpPr>
            <p:cNvPr id="35930" name="Group 9">
              <a:extLst>
                <a:ext uri="{FF2B5EF4-FFF2-40B4-BE49-F238E27FC236}">
                  <a16:creationId xmlns:a16="http://schemas.microsoft.com/office/drawing/2014/main" id="{1AA11E2F-55C6-4C4D-B1E3-0E0C9313C6CC}"/>
                </a:ext>
              </a:extLst>
            </p:cNvPr>
            <p:cNvGrpSpPr>
              <a:grpSpLocks/>
            </p:cNvGrpSpPr>
            <p:nvPr/>
          </p:nvGrpSpPr>
          <p:grpSpPr bwMode="auto">
            <a:xfrm>
              <a:off x="2820" y="1140"/>
              <a:ext cx="204" cy="108"/>
              <a:chOff x="3312" y="3720"/>
              <a:chExt cx="204" cy="108"/>
            </a:xfrm>
          </p:grpSpPr>
          <p:sp>
            <p:nvSpPr>
              <p:cNvPr id="35932" name="Line 10">
                <a:extLst>
                  <a:ext uri="{FF2B5EF4-FFF2-40B4-BE49-F238E27FC236}">
                    <a16:creationId xmlns:a16="http://schemas.microsoft.com/office/drawing/2014/main" id="{410A425C-9F08-4248-BF29-1E0BF4016582}"/>
                  </a:ext>
                </a:extLst>
              </p:cNvPr>
              <p:cNvSpPr>
                <a:spLocks noChangeShapeType="1"/>
              </p:cNvSpPr>
              <p:nvPr/>
            </p:nvSpPr>
            <p:spPr bwMode="auto">
              <a:xfrm>
                <a:off x="3312" y="3744"/>
                <a:ext cx="144" cy="0"/>
              </a:xfrm>
              <a:prstGeom prst="line">
                <a:avLst/>
              </a:prstGeom>
              <a:noFill/>
              <a:ln w="28575" cap="sq">
                <a:solidFill>
                  <a:srgbClr val="008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5933" name="Line 11">
                <a:extLst>
                  <a:ext uri="{FF2B5EF4-FFF2-40B4-BE49-F238E27FC236}">
                    <a16:creationId xmlns:a16="http://schemas.microsoft.com/office/drawing/2014/main" id="{99B35BDB-6EFC-42CA-84B6-70B0CCA40F48}"/>
                  </a:ext>
                </a:extLst>
              </p:cNvPr>
              <p:cNvSpPr>
                <a:spLocks noChangeShapeType="1"/>
              </p:cNvSpPr>
              <p:nvPr/>
            </p:nvSpPr>
            <p:spPr bwMode="auto">
              <a:xfrm>
                <a:off x="3312" y="3792"/>
                <a:ext cx="144" cy="0"/>
              </a:xfrm>
              <a:prstGeom prst="line">
                <a:avLst/>
              </a:prstGeom>
              <a:noFill/>
              <a:ln w="28575" cap="sq">
                <a:solidFill>
                  <a:srgbClr val="008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5934" name="Line 12">
                <a:extLst>
                  <a:ext uri="{FF2B5EF4-FFF2-40B4-BE49-F238E27FC236}">
                    <a16:creationId xmlns:a16="http://schemas.microsoft.com/office/drawing/2014/main" id="{E6AA21F1-9E80-4EE0-AABD-6307AE2B5500}"/>
                  </a:ext>
                </a:extLst>
              </p:cNvPr>
              <p:cNvSpPr>
                <a:spLocks noChangeShapeType="1"/>
              </p:cNvSpPr>
              <p:nvPr/>
            </p:nvSpPr>
            <p:spPr bwMode="auto">
              <a:xfrm flipH="1" flipV="1">
                <a:off x="3420" y="3720"/>
                <a:ext cx="96" cy="48"/>
              </a:xfrm>
              <a:prstGeom prst="line">
                <a:avLst/>
              </a:prstGeom>
              <a:noFill/>
              <a:ln w="28575" cap="sq">
                <a:solidFill>
                  <a:srgbClr val="008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5935" name="Line 13">
                <a:extLst>
                  <a:ext uri="{FF2B5EF4-FFF2-40B4-BE49-F238E27FC236}">
                    <a16:creationId xmlns:a16="http://schemas.microsoft.com/office/drawing/2014/main" id="{2CA5BD04-F1C9-41A7-99DA-38DC3C207528}"/>
                  </a:ext>
                </a:extLst>
              </p:cNvPr>
              <p:cNvSpPr>
                <a:spLocks noChangeShapeType="1"/>
              </p:cNvSpPr>
              <p:nvPr/>
            </p:nvSpPr>
            <p:spPr bwMode="auto">
              <a:xfrm flipV="1">
                <a:off x="3420" y="3780"/>
                <a:ext cx="96" cy="48"/>
              </a:xfrm>
              <a:prstGeom prst="line">
                <a:avLst/>
              </a:prstGeom>
              <a:noFill/>
              <a:ln w="28575" cap="sq">
                <a:solidFill>
                  <a:srgbClr val="008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35931" name="Rectangle 14">
              <a:extLst>
                <a:ext uri="{FF2B5EF4-FFF2-40B4-BE49-F238E27FC236}">
                  <a16:creationId xmlns:a16="http://schemas.microsoft.com/office/drawing/2014/main" id="{08202EC7-504F-49C0-A8BF-F20CBABC8D7A}"/>
                </a:ext>
              </a:extLst>
            </p:cNvPr>
            <p:cNvSpPr>
              <a:spLocks noChangeArrowheads="1"/>
            </p:cNvSpPr>
            <p:nvPr/>
          </p:nvSpPr>
          <p:spPr bwMode="auto">
            <a:xfrm>
              <a:off x="3000" y="1068"/>
              <a:ext cx="373" cy="250"/>
            </a:xfrm>
            <a:prstGeom prst="rect">
              <a:avLst/>
            </a:prstGeom>
            <a:noFill/>
            <a:ln>
              <a:noFill/>
            </a:ln>
            <a:effectLst/>
            <a:extLst>
              <a:ext uri="{909E8E84-426E-40DD-AFC4-6F175D3DCCD1}">
                <a14:hiddenFill xmlns:a14="http://schemas.microsoft.com/office/drawing/2010/main">
                  <a:solidFill>
                    <a:srgbClr val="339966"/>
                  </a:solidFill>
                </a14:hiddenFill>
              </a:ext>
              <a:ext uri="{91240B29-F687-4F45-9708-019B960494DF}">
                <a14:hiddenLine xmlns:a14="http://schemas.microsoft.com/office/drawing/2010/main" w="28575" cap="sq">
                  <a:solidFill>
                    <a:srgbClr val="008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000">
                  <a:latin typeface="Arial" panose="020B0604020202020204" pitchFamily="34" charset="0"/>
                </a:rPr>
                <a:t>r[1]</a:t>
              </a:r>
            </a:p>
          </p:txBody>
        </p:sp>
      </p:grpSp>
      <p:sp>
        <p:nvSpPr>
          <p:cNvPr id="262159" name="Oval 15">
            <a:extLst>
              <a:ext uri="{FF2B5EF4-FFF2-40B4-BE49-F238E27FC236}">
                <a16:creationId xmlns:a16="http://schemas.microsoft.com/office/drawing/2014/main" id="{2EA30D5E-422C-4B15-8C5B-05D5C6B5B34C}"/>
              </a:ext>
            </a:extLst>
          </p:cNvPr>
          <p:cNvSpPr>
            <a:spLocks noChangeArrowheads="1"/>
          </p:cNvSpPr>
          <p:nvPr/>
        </p:nvSpPr>
        <p:spPr bwMode="auto">
          <a:xfrm>
            <a:off x="2300288" y="908050"/>
            <a:ext cx="457200" cy="457200"/>
          </a:xfrm>
          <a:prstGeom prst="ellipse">
            <a:avLst/>
          </a:prstGeom>
          <a:solidFill>
            <a:srgbClr val="FFFF99"/>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en-US" altLang="zh-CN" sz="2800"/>
              <a:t>05</a:t>
            </a:r>
          </a:p>
        </p:txBody>
      </p:sp>
      <p:sp>
        <p:nvSpPr>
          <p:cNvPr id="35845" name="Oval 16">
            <a:extLst>
              <a:ext uri="{FF2B5EF4-FFF2-40B4-BE49-F238E27FC236}">
                <a16:creationId xmlns:a16="http://schemas.microsoft.com/office/drawing/2014/main" id="{AF93E01A-0E23-4FC5-B570-F5795E1E532C}"/>
              </a:ext>
            </a:extLst>
          </p:cNvPr>
          <p:cNvSpPr>
            <a:spLocks noChangeArrowheads="1"/>
          </p:cNvSpPr>
          <p:nvPr/>
        </p:nvSpPr>
        <p:spPr bwMode="auto">
          <a:xfrm>
            <a:off x="1589088" y="1546225"/>
            <a:ext cx="457200" cy="457200"/>
          </a:xfrm>
          <a:prstGeom prst="ellipse">
            <a:avLst/>
          </a:prstGeom>
          <a:solidFill>
            <a:srgbClr val="FFFF99"/>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en-US" altLang="zh-CN" sz="2800"/>
              <a:t>42</a:t>
            </a:r>
          </a:p>
        </p:txBody>
      </p:sp>
      <p:sp>
        <p:nvSpPr>
          <p:cNvPr id="35846" name="Oval 17">
            <a:extLst>
              <a:ext uri="{FF2B5EF4-FFF2-40B4-BE49-F238E27FC236}">
                <a16:creationId xmlns:a16="http://schemas.microsoft.com/office/drawing/2014/main" id="{A67AB4CB-8221-4F4E-AD1D-FAD0061429B5}"/>
              </a:ext>
            </a:extLst>
          </p:cNvPr>
          <p:cNvSpPr>
            <a:spLocks noChangeArrowheads="1"/>
          </p:cNvSpPr>
          <p:nvPr/>
        </p:nvSpPr>
        <p:spPr bwMode="auto">
          <a:xfrm>
            <a:off x="2976563" y="1539875"/>
            <a:ext cx="457200" cy="457200"/>
          </a:xfrm>
          <a:prstGeom prst="ellipse">
            <a:avLst/>
          </a:prstGeom>
          <a:solidFill>
            <a:srgbClr val="FFFF99"/>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en-US" altLang="zh-CN" sz="2800"/>
              <a:t>13</a:t>
            </a:r>
          </a:p>
        </p:txBody>
      </p:sp>
      <p:sp>
        <p:nvSpPr>
          <p:cNvPr id="35847" name="Oval 18">
            <a:extLst>
              <a:ext uri="{FF2B5EF4-FFF2-40B4-BE49-F238E27FC236}">
                <a16:creationId xmlns:a16="http://schemas.microsoft.com/office/drawing/2014/main" id="{1D8EDFA3-D39F-4416-B50D-219BD20062C3}"/>
              </a:ext>
            </a:extLst>
          </p:cNvPr>
          <p:cNvSpPr>
            <a:spLocks noChangeArrowheads="1"/>
          </p:cNvSpPr>
          <p:nvPr/>
        </p:nvSpPr>
        <p:spPr bwMode="auto">
          <a:xfrm>
            <a:off x="1027113" y="2289175"/>
            <a:ext cx="457200" cy="457200"/>
          </a:xfrm>
          <a:prstGeom prst="ellipse">
            <a:avLst/>
          </a:prstGeom>
          <a:solidFill>
            <a:srgbClr val="FFFF99"/>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en-US" altLang="zh-CN" sz="2800"/>
              <a:t>55</a:t>
            </a:r>
          </a:p>
        </p:txBody>
      </p:sp>
      <p:sp>
        <p:nvSpPr>
          <p:cNvPr id="35848" name="Oval 19">
            <a:extLst>
              <a:ext uri="{FF2B5EF4-FFF2-40B4-BE49-F238E27FC236}">
                <a16:creationId xmlns:a16="http://schemas.microsoft.com/office/drawing/2014/main" id="{453BF1D4-BF38-4C51-8899-E6E52C08D1A3}"/>
              </a:ext>
            </a:extLst>
          </p:cNvPr>
          <p:cNvSpPr>
            <a:spLocks noChangeArrowheads="1"/>
          </p:cNvSpPr>
          <p:nvPr/>
        </p:nvSpPr>
        <p:spPr bwMode="auto">
          <a:xfrm>
            <a:off x="1916113" y="2301875"/>
            <a:ext cx="457200" cy="457200"/>
          </a:xfrm>
          <a:prstGeom prst="ellipse">
            <a:avLst/>
          </a:prstGeom>
          <a:solidFill>
            <a:srgbClr val="FFFF99"/>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en-US" altLang="zh-CN" sz="2800"/>
              <a:t>94</a:t>
            </a:r>
          </a:p>
        </p:txBody>
      </p:sp>
      <p:sp>
        <p:nvSpPr>
          <p:cNvPr id="35849" name="Oval 20">
            <a:extLst>
              <a:ext uri="{FF2B5EF4-FFF2-40B4-BE49-F238E27FC236}">
                <a16:creationId xmlns:a16="http://schemas.microsoft.com/office/drawing/2014/main" id="{C8AB343B-8BE0-4F9C-8317-9FA80B729F65}"/>
              </a:ext>
            </a:extLst>
          </p:cNvPr>
          <p:cNvSpPr>
            <a:spLocks noChangeArrowheads="1"/>
          </p:cNvSpPr>
          <p:nvPr/>
        </p:nvSpPr>
        <p:spPr bwMode="auto">
          <a:xfrm>
            <a:off x="2535238" y="2270125"/>
            <a:ext cx="457200" cy="457200"/>
          </a:xfrm>
          <a:prstGeom prst="ellipse">
            <a:avLst/>
          </a:prstGeom>
          <a:solidFill>
            <a:srgbClr val="FFFF99"/>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en-US" altLang="zh-CN" sz="2800"/>
              <a:t>17</a:t>
            </a:r>
          </a:p>
        </p:txBody>
      </p:sp>
      <p:sp>
        <p:nvSpPr>
          <p:cNvPr id="35850" name="Oval 21">
            <a:extLst>
              <a:ext uri="{FF2B5EF4-FFF2-40B4-BE49-F238E27FC236}">
                <a16:creationId xmlns:a16="http://schemas.microsoft.com/office/drawing/2014/main" id="{2A233F47-4272-4C0E-9591-A6EC63C66805}"/>
              </a:ext>
            </a:extLst>
          </p:cNvPr>
          <p:cNvSpPr>
            <a:spLocks noChangeArrowheads="1"/>
          </p:cNvSpPr>
          <p:nvPr/>
        </p:nvSpPr>
        <p:spPr bwMode="auto">
          <a:xfrm>
            <a:off x="3354388" y="2301875"/>
            <a:ext cx="457200" cy="457200"/>
          </a:xfrm>
          <a:prstGeom prst="ellipse">
            <a:avLst/>
          </a:prstGeom>
          <a:solidFill>
            <a:srgbClr val="FFFF99"/>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en-US" altLang="zh-CN" sz="2800"/>
              <a:t>46</a:t>
            </a:r>
          </a:p>
        </p:txBody>
      </p:sp>
      <p:sp>
        <p:nvSpPr>
          <p:cNvPr id="35851" name="Line 22">
            <a:extLst>
              <a:ext uri="{FF2B5EF4-FFF2-40B4-BE49-F238E27FC236}">
                <a16:creationId xmlns:a16="http://schemas.microsoft.com/office/drawing/2014/main" id="{27562A26-2D56-45D9-82CF-760D5B9EA9C5}"/>
              </a:ext>
            </a:extLst>
          </p:cNvPr>
          <p:cNvSpPr>
            <a:spLocks noChangeShapeType="1"/>
          </p:cNvSpPr>
          <p:nvPr/>
        </p:nvSpPr>
        <p:spPr bwMode="auto">
          <a:xfrm flipH="1">
            <a:off x="1979613" y="1285875"/>
            <a:ext cx="381000" cy="3048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52" name="Line 23">
            <a:extLst>
              <a:ext uri="{FF2B5EF4-FFF2-40B4-BE49-F238E27FC236}">
                <a16:creationId xmlns:a16="http://schemas.microsoft.com/office/drawing/2014/main" id="{5811499B-B4B1-40B0-BBDF-1CA0D012EE45}"/>
              </a:ext>
            </a:extLst>
          </p:cNvPr>
          <p:cNvSpPr>
            <a:spLocks noChangeShapeType="1"/>
          </p:cNvSpPr>
          <p:nvPr/>
        </p:nvSpPr>
        <p:spPr bwMode="auto">
          <a:xfrm>
            <a:off x="2697163" y="1270000"/>
            <a:ext cx="304800" cy="3810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53" name="Line 24">
            <a:extLst>
              <a:ext uri="{FF2B5EF4-FFF2-40B4-BE49-F238E27FC236}">
                <a16:creationId xmlns:a16="http://schemas.microsoft.com/office/drawing/2014/main" id="{8CD45FFC-44F6-4932-A0D5-9AEB11D67506}"/>
              </a:ext>
            </a:extLst>
          </p:cNvPr>
          <p:cNvSpPr>
            <a:spLocks noChangeShapeType="1"/>
          </p:cNvSpPr>
          <p:nvPr/>
        </p:nvSpPr>
        <p:spPr bwMode="auto">
          <a:xfrm flipH="1">
            <a:off x="1309688" y="1924050"/>
            <a:ext cx="381000" cy="3810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54" name="Line 25">
            <a:extLst>
              <a:ext uri="{FF2B5EF4-FFF2-40B4-BE49-F238E27FC236}">
                <a16:creationId xmlns:a16="http://schemas.microsoft.com/office/drawing/2014/main" id="{75738EE5-7831-4E0C-A341-9B464D547D9F}"/>
              </a:ext>
            </a:extLst>
          </p:cNvPr>
          <p:cNvSpPr>
            <a:spLocks noChangeShapeType="1"/>
          </p:cNvSpPr>
          <p:nvPr/>
        </p:nvSpPr>
        <p:spPr bwMode="auto">
          <a:xfrm>
            <a:off x="1919288" y="2000250"/>
            <a:ext cx="152400" cy="3048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55" name="Line 26">
            <a:extLst>
              <a:ext uri="{FF2B5EF4-FFF2-40B4-BE49-F238E27FC236}">
                <a16:creationId xmlns:a16="http://schemas.microsoft.com/office/drawing/2014/main" id="{874E6404-5C1E-44D9-9BE7-D4AF1CD320CE}"/>
              </a:ext>
            </a:extLst>
          </p:cNvPr>
          <p:cNvSpPr>
            <a:spLocks noChangeShapeType="1"/>
          </p:cNvSpPr>
          <p:nvPr/>
        </p:nvSpPr>
        <p:spPr bwMode="auto">
          <a:xfrm flipH="1">
            <a:off x="2833688" y="1879600"/>
            <a:ext cx="228600" cy="3810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56" name="Line 27">
            <a:extLst>
              <a:ext uri="{FF2B5EF4-FFF2-40B4-BE49-F238E27FC236}">
                <a16:creationId xmlns:a16="http://schemas.microsoft.com/office/drawing/2014/main" id="{44BF58D9-91D7-4DC1-AA7B-2F92FE8B45AD}"/>
              </a:ext>
            </a:extLst>
          </p:cNvPr>
          <p:cNvSpPr>
            <a:spLocks noChangeShapeType="1"/>
          </p:cNvSpPr>
          <p:nvPr/>
        </p:nvSpPr>
        <p:spPr bwMode="auto">
          <a:xfrm>
            <a:off x="3367088" y="2000250"/>
            <a:ext cx="152400" cy="3048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2172" name="Oval 28">
            <a:extLst>
              <a:ext uri="{FF2B5EF4-FFF2-40B4-BE49-F238E27FC236}">
                <a16:creationId xmlns:a16="http://schemas.microsoft.com/office/drawing/2014/main" id="{23CC572A-7EE9-4423-A5CA-FA97B99AFC90}"/>
              </a:ext>
            </a:extLst>
          </p:cNvPr>
          <p:cNvSpPr>
            <a:spLocks noChangeArrowheads="1"/>
          </p:cNvSpPr>
          <p:nvPr/>
        </p:nvSpPr>
        <p:spPr bwMode="auto">
          <a:xfrm>
            <a:off x="395288" y="3035300"/>
            <a:ext cx="457200" cy="457200"/>
          </a:xfrm>
          <a:prstGeom prst="ellipse">
            <a:avLst/>
          </a:prstGeom>
          <a:solidFill>
            <a:srgbClr val="FFFF99"/>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en-US" altLang="zh-CN" sz="2800"/>
              <a:t>70</a:t>
            </a:r>
          </a:p>
        </p:txBody>
      </p:sp>
      <p:sp>
        <p:nvSpPr>
          <p:cNvPr id="35858" name="Line 29">
            <a:extLst>
              <a:ext uri="{FF2B5EF4-FFF2-40B4-BE49-F238E27FC236}">
                <a16:creationId xmlns:a16="http://schemas.microsoft.com/office/drawing/2014/main" id="{5867ADF6-1A32-421B-8CC2-7C61CBE2B38B}"/>
              </a:ext>
            </a:extLst>
          </p:cNvPr>
          <p:cNvSpPr>
            <a:spLocks noChangeShapeType="1"/>
          </p:cNvSpPr>
          <p:nvPr/>
        </p:nvSpPr>
        <p:spPr bwMode="auto">
          <a:xfrm flipH="1">
            <a:off x="776288" y="2686050"/>
            <a:ext cx="304800" cy="3810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2174" name="Oval 30">
            <a:extLst>
              <a:ext uri="{FF2B5EF4-FFF2-40B4-BE49-F238E27FC236}">
                <a16:creationId xmlns:a16="http://schemas.microsoft.com/office/drawing/2014/main" id="{098EE653-E50B-4CA7-95F7-2464884EC16B}"/>
              </a:ext>
            </a:extLst>
          </p:cNvPr>
          <p:cNvSpPr>
            <a:spLocks noChangeArrowheads="1"/>
          </p:cNvSpPr>
          <p:nvPr/>
        </p:nvSpPr>
        <p:spPr bwMode="auto">
          <a:xfrm>
            <a:off x="6300788" y="981075"/>
            <a:ext cx="457200" cy="457200"/>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en-US" altLang="zh-CN" sz="2800"/>
              <a:t>70</a:t>
            </a:r>
          </a:p>
        </p:txBody>
      </p:sp>
      <p:sp>
        <p:nvSpPr>
          <p:cNvPr id="262175" name="Oval 31">
            <a:extLst>
              <a:ext uri="{FF2B5EF4-FFF2-40B4-BE49-F238E27FC236}">
                <a16:creationId xmlns:a16="http://schemas.microsoft.com/office/drawing/2014/main" id="{F5599377-9B19-450F-BB63-0A608D318A48}"/>
              </a:ext>
            </a:extLst>
          </p:cNvPr>
          <p:cNvSpPr>
            <a:spLocks noChangeArrowheads="1"/>
          </p:cNvSpPr>
          <p:nvPr/>
        </p:nvSpPr>
        <p:spPr bwMode="auto">
          <a:xfrm>
            <a:off x="5565775" y="1587500"/>
            <a:ext cx="457200" cy="457200"/>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en-US" altLang="zh-CN" sz="2800"/>
              <a:t>42</a:t>
            </a:r>
          </a:p>
        </p:txBody>
      </p:sp>
      <p:sp>
        <p:nvSpPr>
          <p:cNvPr id="262176" name="Oval 32">
            <a:extLst>
              <a:ext uri="{FF2B5EF4-FFF2-40B4-BE49-F238E27FC236}">
                <a16:creationId xmlns:a16="http://schemas.microsoft.com/office/drawing/2014/main" id="{999E18EC-5A1F-4361-B585-CBD48A65951C}"/>
              </a:ext>
            </a:extLst>
          </p:cNvPr>
          <p:cNvSpPr>
            <a:spLocks noChangeArrowheads="1"/>
          </p:cNvSpPr>
          <p:nvPr/>
        </p:nvSpPr>
        <p:spPr bwMode="auto">
          <a:xfrm>
            <a:off x="6953250" y="1581150"/>
            <a:ext cx="457200" cy="457200"/>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en-US" altLang="zh-CN" sz="2800"/>
              <a:t>13</a:t>
            </a:r>
          </a:p>
        </p:txBody>
      </p:sp>
      <p:sp>
        <p:nvSpPr>
          <p:cNvPr id="262177" name="Oval 33">
            <a:extLst>
              <a:ext uri="{FF2B5EF4-FFF2-40B4-BE49-F238E27FC236}">
                <a16:creationId xmlns:a16="http://schemas.microsoft.com/office/drawing/2014/main" id="{A3858BFD-80F4-4F4A-93D6-697BDAF67E24}"/>
              </a:ext>
            </a:extLst>
          </p:cNvPr>
          <p:cNvSpPr>
            <a:spLocks noChangeArrowheads="1"/>
          </p:cNvSpPr>
          <p:nvPr/>
        </p:nvSpPr>
        <p:spPr bwMode="auto">
          <a:xfrm>
            <a:off x="5003800" y="2330450"/>
            <a:ext cx="457200" cy="457200"/>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en-US" altLang="zh-CN" sz="2800"/>
              <a:t>55</a:t>
            </a:r>
          </a:p>
        </p:txBody>
      </p:sp>
      <p:sp>
        <p:nvSpPr>
          <p:cNvPr id="262178" name="Oval 34">
            <a:extLst>
              <a:ext uri="{FF2B5EF4-FFF2-40B4-BE49-F238E27FC236}">
                <a16:creationId xmlns:a16="http://schemas.microsoft.com/office/drawing/2014/main" id="{4049FB1C-2230-4918-8999-00F7C5DA49A6}"/>
              </a:ext>
            </a:extLst>
          </p:cNvPr>
          <p:cNvSpPr>
            <a:spLocks noChangeArrowheads="1"/>
          </p:cNvSpPr>
          <p:nvPr/>
        </p:nvSpPr>
        <p:spPr bwMode="auto">
          <a:xfrm>
            <a:off x="5892800" y="2343150"/>
            <a:ext cx="457200" cy="457200"/>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en-US" altLang="zh-CN" sz="2800"/>
              <a:t>94</a:t>
            </a:r>
          </a:p>
        </p:txBody>
      </p:sp>
      <p:sp>
        <p:nvSpPr>
          <p:cNvPr id="262179" name="Oval 35">
            <a:extLst>
              <a:ext uri="{FF2B5EF4-FFF2-40B4-BE49-F238E27FC236}">
                <a16:creationId xmlns:a16="http://schemas.microsoft.com/office/drawing/2014/main" id="{2FEC5005-55AB-49AB-AD20-EE762C21ACF9}"/>
              </a:ext>
            </a:extLst>
          </p:cNvPr>
          <p:cNvSpPr>
            <a:spLocks noChangeArrowheads="1"/>
          </p:cNvSpPr>
          <p:nvPr/>
        </p:nvSpPr>
        <p:spPr bwMode="auto">
          <a:xfrm>
            <a:off x="6511925" y="2311400"/>
            <a:ext cx="457200" cy="457200"/>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en-US" altLang="zh-CN" sz="2800"/>
              <a:t>17</a:t>
            </a:r>
          </a:p>
        </p:txBody>
      </p:sp>
      <p:sp>
        <p:nvSpPr>
          <p:cNvPr id="262180" name="Oval 36">
            <a:extLst>
              <a:ext uri="{FF2B5EF4-FFF2-40B4-BE49-F238E27FC236}">
                <a16:creationId xmlns:a16="http://schemas.microsoft.com/office/drawing/2014/main" id="{51CE9A04-6F07-4CDD-9C94-43C441B558F6}"/>
              </a:ext>
            </a:extLst>
          </p:cNvPr>
          <p:cNvSpPr>
            <a:spLocks noChangeArrowheads="1"/>
          </p:cNvSpPr>
          <p:nvPr/>
        </p:nvSpPr>
        <p:spPr bwMode="auto">
          <a:xfrm>
            <a:off x="7331075" y="2343150"/>
            <a:ext cx="457200" cy="457200"/>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en-US" altLang="zh-CN" sz="2800"/>
              <a:t>46</a:t>
            </a:r>
          </a:p>
        </p:txBody>
      </p:sp>
      <p:sp>
        <p:nvSpPr>
          <p:cNvPr id="262181" name="Line 37">
            <a:extLst>
              <a:ext uri="{FF2B5EF4-FFF2-40B4-BE49-F238E27FC236}">
                <a16:creationId xmlns:a16="http://schemas.microsoft.com/office/drawing/2014/main" id="{2C0C3AF6-C11D-4CA5-8D13-90C4C8394704}"/>
              </a:ext>
            </a:extLst>
          </p:cNvPr>
          <p:cNvSpPr>
            <a:spLocks noChangeShapeType="1"/>
          </p:cNvSpPr>
          <p:nvPr/>
        </p:nvSpPr>
        <p:spPr bwMode="auto">
          <a:xfrm flipH="1">
            <a:off x="5956300" y="1327150"/>
            <a:ext cx="381000" cy="3048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2182" name="Line 38">
            <a:extLst>
              <a:ext uri="{FF2B5EF4-FFF2-40B4-BE49-F238E27FC236}">
                <a16:creationId xmlns:a16="http://schemas.microsoft.com/office/drawing/2014/main" id="{FD3BC228-DC5D-45F5-946A-B54F4602D525}"/>
              </a:ext>
            </a:extLst>
          </p:cNvPr>
          <p:cNvSpPr>
            <a:spLocks noChangeShapeType="1"/>
          </p:cNvSpPr>
          <p:nvPr/>
        </p:nvSpPr>
        <p:spPr bwMode="auto">
          <a:xfrm>
            <a:off x="6673850" y="1311275"/>
            <a:ext cx="304800" cy="3810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2183" name="Line 39">
            <a:extLst>
              <a:ext uri="{FF2B5EF4-FFF2-40B4-BE49-F238E27FC236}">
                <a16:creationId xmlns:a16="http://schemas.microsoft.com/office/drawing/2014/main" id="{7892BBD6-E7C4-4DA1-A86A-1441974EF663}"/>
              </a:ext>
            </a:extLst>
          </p:cNvPr>
          <p:cNvSpPr>
            <a:spLocks noChangeShapeType="1"/>
          </p:cNvSpPr>
          <p:nvPr/>
        </p:nvSpPr>
        <p:spPr bwMode="auto">
          <a:xfrm flipH="1">
            <a:off x="5286375" y="1965325"/>
            <a:ext cx="381000" cy="3810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2184" name="Line 40">
            <a:extLst>
              <a:ext uri="{FF2B5EF4-FFF2-40B4-BE49-F238E27FC236}">
                <a16:creationId xmlns:a16="http://schemas.microsoft.com/office/drawing/2014/main" id="{9BF7FFAA-E45D-47EC-993C-C6E1F93CAF37}"/>
              </a:ext>
            </a:extLst>
          </p:cNvPr>
          <p:cNvSpPr>
            <a:spLocks noChangeShapeType="1"/>
          </p:cNvSpPr>
          <p:nvPr/>
        </p:nvSpPr>
        <p:spPr bwMode="auto">
          <a:xfrm>
            <a:off x="5895975" y="2041525"/>
            <a:ext cx="152400" cy="3048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2185" name="Line 41">
            <a:extLst>
              <a:ext uri="{FF2B5EF4-FFF2-40B4-BE49-F238E27FC236}">
                <a16:creationId xmlns:a16="http://schemas.microsoft.com/office/drawing/2014/main" id="{3A185A0E-C3CB-4B74-846E-66E6ED85816C}"/>
              </a:ext>
            </a:extLst>
          </p:cNvPr>
          <p:cNvSpPr>
            <a:spLocks noChangeShapeType="1"/>
          </p:cNvSpPr>
          <p:nvPr/>
        </p:nvSpPr>
        <p:spPr bwMode="auto">
          <a:xfrm flipH="1">
            <a:off x="6810375" y="1920875"/>
            <a:ext cx="228600" cy="3810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2186" name="Line 42">
            <a:extLst>
              <a:ext uri="{FF2B5EF4-FFF2-40B4-BE49-F238E27FC236}">
                <a16:creationId xmlns:a16="http://schemas.microsoft.com/office/drawing/2014/main" id="{F7B95D56-69AB-422F-BE3A-92609EF19CAD}"/>
              </a:ext>
            </a:extLst>
          </p:cNvPr>
          <p:cNvSpPr>
            <a:spLocks noChangeShapeType="1"/>
          </p:cNvSpPr>
          <p:nvPr/>
        </p:nvSpPr>
        <p:spPr bwMode="auto">
          <a:xfrm>
            <a:off x="7343775" y="2041525"/>
            <a:ext cx="152400" cy="3048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2187" name="Oval 43">
            <a:extLst>
              <a:ext uri="{FF2B5EF4-FFF2-40B4-BE49-F238E27FC236}">
                <a16:creationId xmlns:a16="http://schemas.microsoft.com/office/drawing/2014/main" id="{30763BB6-EC19-423C-9CBD-3D92518D000C}"/>
              </a:ext>
            </a:extLst>
          </p:cNvPr>
          <p:cNvSpPr>
            <a:spLocks noChangeArrowheads="1"/>
          </p:cNvSpPr>
          <p:nvPr/>
        </p:nvSpPr>
        <p:spPr bwMode="auto">
          <a:xfrm>
            <a:off x="4371975" y="3076575"/>
            <a:ext cx="457200" cy="457200"/>
          </a:xfrm>
          <a:prstGeom prst="ellipse">
            <a:avLst/>
          </a:prstGeom>
          <a:solidFill>
            <a:srgbClr val="FFFFFF"/>
          </a:solidFill>
          <a:ln w="28575">
            <a:solidFill>
              <a:srgbClr val="FF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en-US" altLang="zh-CN" sz="2800"/>
              <a:t>05</a:t>
            </a:r>
          </a:p>
        </p:txBody>
      </p:sp>
      <p:sp>
        <p:nvSpPr>
          <p:cNvPr id="262188" name="Oval 44">
            <a:extLst>
              <a:ext uri="{FF2B5EF4-FFF2-40B4-BE49-F238E27FC236}">
                <a16:creationId xmlns:a16="http://schemas.microsoft.com/office/drawing/2014/main" id="{3780B810-4A1A-4BF8-8772-192F088FA4BB}"/>
              </a:ext>
            </a:extLst>
          </p:cNvPr>
          <p:cNvSpPr>
            <a:spLocks noChangeArrowheads="1"/>
          </p:cNvSpPr>
          <p:nvPr/>
        </p:nvSpPr>
        <p:spPr bwMode="auto">
          <a:xfrm>
            <a:off x="2009775" y="4244975"/>
            <a:ext cx="457200" cy="457200"/>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en-US" altLang="zh-CN" sz="2800"/>
              <a:t>13</a:t>
            </a:r>
          </a:p>
        </p:txBody>
      </p:sp>
      <p:sp>
        <p:nvSpPr>
          <p:cNvPr id="262189" name="Oval 45">
            <a:extLst>
              <a:ext uri="{FF2B5EF4-FFF2-40B4-BE49-F238E27FC236}">
                <a16:creationId xmlns:a16="http://schemas.microsoft.com/office/drawing/2014/main" id="{A6A6CFCA-2B57-4391-A4F8-74395A1DA969}"/>
              </a:ext>
            </a:extLst>
          </p:cNvPr>
          <p:cNvSpPr>
            <a:spLocks noChangeArrowheads="1"/>
          </p:cNvSpPr>
          <p:nvPr/>
        </p:nvSpPr>
        <p:spPr bwMode="auto">
          <a:xfrm>
            <a:off x="1298575" y="4921250"/>
            <a:ext cx="457200" cy="457200"/>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en-US" altLang="zh-CN" sz="2800"/>
              <a:t>42</a:t>
            </a:r>
          </a:p>
        </p:txBody>
      </p:sp>
      <p:sp>
        <p:nvSpPr>
          <p:cNvPr id="262190" name="Oval 46">
            <a:extLst>
              <a:ext uri="{FF2B5EF4-FFF2-40B4-BE49-F238E27FC236}">
                <a16:creationId xmlns:a16="http://schemas.microsoft.com/office/drawing/2014/main" id="{AE760CBC-EEF7-432B-B90E-4FBF0D0D3ACB}"/>
              </a:ext>
            </a:extLst>
          </p:cNvPr>
          <p:cNvSpPr>
            <a:spLocks noChangeArrowheads="1"/>
          </p:cNvSpPr>
          <p:nvPr/>
        </p:nvSpPr>
        <p:spPr bwMode="auto">
          <a:xfrm>
            <a:off x="2686050" y="4914900"/>
            <a:ext cx="457200" cy="457200"/>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en-US" altLang="zh-CN" sz="2800"/>
              <a:t>17</a:t>
            </a:r>
          </a:p>
        </p:txBody>
      </p:sp>
      <p:sp>
        <p:nvSpPr>
          <p:cNvPr id="262191" name="Oval 47">
            <a:extLst>
              <a:ext uri="{FF2B5EF4-FFF2-40B4-BE49-F238E27FC236}">
                <a16:creationId xmlns:a16="http://schemas.microsoft.com/office/drawing/2014/main" id="{2116E948-2E4D-4A94-AFB6-01D7D7E2E0E2}"/>
              </a:ext>
            </a:extLst>
          </p:cNvPr>
          <p:cNvSpPr>
            <a:spLocks noChangeArrowheads="1"/>
          </p:cNvSpPr>
          <p:nvPr/>
        </p:nvSpPr>
        <p:spPr bwMode="auto">
          <a:xfrm>
            <a:off x="736600" y="5664200"/>
            <a:ext cx="457200" cy="457200"/>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en-US" altLang="zh-CN" sz="2800"/>
              <a:t>55</a:t>
            </a:r>
          </a:p>
        </p:txBody>
      </p:sp>
      <p:sp>
        <p:nvSpPr>
          <p:cNvPr id="262192" name="Oval 48">
            <a:extLst>
              <a:ext uri="{FF2B5EF4-FFF2-40B4-BE49-F238E27FC236}">
                <a16:creationId xmlns:a16="http://schemas.microsoft.com/office/drawing/2014/main" id="{B48F8409-973F-451A-8AE5-1A3A3418253B}"/>
              </a:ext>
            </a:extLst>
          </p:cNvPr>
          <p:cNvSpPr>
            <a:spLocks noChangeArrowheads="1"/>
          </p:cNvSpPr>
          <p:nvPr/>
        </p:nvSpPr>
        <p:spPr bwMode="auto">
          <a:xfrm>
            <a:off x="1625600" y="5676900"/>
            <a:ext cx="457200" cy="457200"/>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en-US" altLang="zh-CN" sz="2800"/>
              <a:t>94</a:t>
            </a:r>
          </a:p>
        </p:txBody>
      </p:sp>
      <p:sp>
        <p:nvSpPr>
          <p:cNvPr id="262193" name="Oval 49">
            <a:extLst>
              <a:ext uri="{FF2B5EF4-FFF2-40B4-BE49-F238E27FC236}">
                <a16:creationId xmlns:a16="http://schemas.microsoft.com/office/drawing/2014/main" id="{74F8B89D-8D46-440D-B170-F3017E53226F}"/>
              </a:ext>
            </a:extLst>
          </p:cNvPr>
          <p:cNvSpPr>
            <a:spLocks noChangeArrowheads="1"/>
          </p:cNvSpPr>
          <p:nvPr/>
        </p:nvSpPr>
        <p:spPr bwMode="auto">
          <a:xfrm>
            <a:off x="2244725" y="5645150"/>
            <a:ext cx="457200" cy="457200"/>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en-US" altLang="zh-CN" sz="2800"/>
              <a:t>70</a:t>
            </a:r>
          </a:p>
        </p:txBody>
      </p:sp>
      <p:sp>
        <p:nvSpPr>
          <p:cNvPr id="262194" name="Oval 50">
            <a:extLst>
              <a:ext uri="{FF2B5EF4-FFF2-40B4-BE49-F238E27FC236}">
                <a16:creationId xmlns:a16="http://schemas.microsoft.com/office/drawing/2014/main" id="{3A036E52-45B3-471E-93C1-FF4F24E77B82}"/>
              </a:ext>
            </a:extLst>
          </p:cNvPr>
          <p:cNvSpPr>
            <a:spLocks noChangeArrowheads="1"/>
          </p:cNvSpPr>
          <p:nvPr/>
        </p:nvSpPr>
        <p:spPr bwMode="auto">
          <a:xfrm>
            <a:off x="3063875" y="5676900"/>
            <a:ext cx="457200" cy="457200"/>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en-US" altLang="zh-CN" sz="2800"/>
              <a:t>46</a:t>
            </a:r>
          </a:p>
        </p:txBody>
      </p:sp>
      <p:sp>
        <p:nvSpPr>
          <p:cNvPr id="262195" name="Line 51">
            <a:extLst>
              <a:ext uri="{FF2B5EF4-FFF2-40B4-BE49-F238E27FC236}">
                <a16:creationId xmlns:a16="http://schemas.microsoft.com/office/drawing/2014/main" id="{A7EED74C-7EEC-4DD8-97D7-AFBF63E5FF2B}"/>
              </a:ext>
            </a:extLst>
          </p:cNvPr>
          <p:cNvSpPr>
            <a:spLocks noChangeShapeType="1"/>
          </p:cNvSpPr>
          <p:nvPr/>
        </p:nvSpPr>
        <p:spPr bwMode="auto">
          <a:xfrm flipH="1">
            <a:off x="1689100" y="4660900"/>
            <a:ext cx="381000" cy="3048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2196" name="Line 52">
            <a:extLst>
              <a:ext uri="{FF2B5EF4-FFF2-40B4-BE49-F238E27FC236}">
                <a16:creationId xmlns:a16="http://schemas.microsoft.com/office/drawing/2014/main" id="{7267A0EF-12F3-49EC-8AC5-A617CEA77EF8}"/>
              </a:ext>
            </a:extLst>
          </p:cNvPr>
          <p:cNvSpPr>
            <a:spLocks noChangeShapeType="1"/>
          </p:cNvSpPr>
          <p:nvPr/>
        </p:nvSpPr>
        <p:spPr bwMode="auto">
          <a:xfrm>
            <a:off x="2406650" y="4645025"/>
            <a:ext cx="304800" cy="3810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2197" name="Line 53">
            <a:extLst>
              <a:ext uri="{FF2B5EF4-FFF2-40B4-BE49-F238E27FC236}">
                <a16:creationId xmlns:a16="http://schemas.microsoft.com/office/drawing/2014/main" id="{7F626362-29F8-4162-86FD-AAFAE328970A}"/>
              </a:ext>
            </a:extLst>
          </p:cNvPr>
          <p:cNvSpPr>
            <a:spLocks noChangeShapeType="1"/>
          </p:cNvSpPr>
          <p:nvPr/>
        </p:nvSpPr>
        <p:spPr bwMode="auto">
          <a:xfrm flipH="1">
            <a:off x="1019175" y="5299075"/>
            <a:ext cx="381000" cy="3810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2198" name="Line 54">
            <a:extLst>
              <a:ext uri="{FF2B5EF4-FFF2-40B4-BE49-F238E27FC236}">
                <a16:creationId xmlns:a16="http://schemas.microsoft.com/office/drawing/2014/main" id="{EFFBE84A-0A97-469C-AFD1-D9AF2B726699}"/>
              </a:ext>
            </a:extLst>
          </p:cNvPr>
          <p:cNvSpPr>
            <a:spLocks noChangeShapeType="1"/>
          </p:cNvSpPr>
          <p:nvPr/>
        </p:nvSpPr>
        <p:spPr bwMode="auto">
          <a:xfrm>
            <a:off x="1628775" y="5375275"/>
            <a:ext cx="152400" cy="3048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2199" name="Line 55">
            <a:extLst>
              <a:ext uri="{FF2B5EF4-FFF2-40B4-BE49-F238E27FC236}">
                <a16:creationId xmlns:a16="http://schemas.microsoft.com/office/drawing/2014/main" id="{6C380E69-2B3F-4CC5-AE68-B286D98D7BA0}"/>
              </a:ext>
            </a:extLst>
          </p:cNvPr>
          <p:cNvSpPr>
            <a:spLocks noChangeShapeType="1"/>
          </p:cNvSpPr>
          <p:nvPr/>
        </p:nvSpPr>
        <p:spPr bwMode="auto">
          <a:xfrm flipH="1">
            <a:off x="2543175" y="5254625"/>
            <a:ext cx="228600" cy="3810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2200" name="Line 56">
            <a:extLst>
              <a:ext uri="{FF2B5EF4-FFF2-40B4-BE49-F238E27FC236}">
                <a16:creationId xmlns:a16="http://schemas.microsoft.com/office/drawing/2014/main" id="{73F4656F-06B7-4D7F-95A9-54C1CAD73AC6}"/>
              </a:ext>
            </a:extLst>
          </p:cNvPr>
          <p:cNvSpPr>
            <a:spLocks noChangeShapeType="1"/>
          </p:cNvSpPr>
          <p:nvPr/>
        </p:nvSpPr>
        <p:spPr bwMode="auto">
          <a:xfrm>
            <a:off x="3076575" y="5375275"/>
            <a:ext cx="152400" cy="3048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62201" name="Group 57">
            <a:extLst>
              <a:ext uri="{FF2B5EF4-FFF2-40B4-BE49-F238E27FC236}">
                <a16:creationId xmlns:a16="http://schemas.microsoft.com/office/drawing/2014/main" id="{072720EC-80F2-4498-A23A-8BE15715F502}"/>
              </a:ext>
            </a:extLst>
          </p:cNvPr>
          <p:cNvGrpSpPr>
            <a:grpSpLocks/>
          </p:cNvGrpSpPr>
          <p:nvPr/>
        </p:nvGrpSpPr>
        <p:grpSpPr bwMode="auto">
          <a:xfrm>
            <a:off x="7620000" y="1303338"/>
            <a:ext cx="1187450" cy="623887"/>
            <a:chOff x="4800" y="821"/>
            <a:chExt cx="748" cy="393"/>
          </a:xfrm>
        </p:grpSpPr>
        <p:sp>
          <p:nvSpPr>
            <p:cNvPr id="35925" name="Rectangle 58">
              <a:extLst>
                <a:ext uri="{FF2B5EF4-FFF2-40B4-BE49-F238E27FC236}">
                  <a16:creationId xmlns:a16="http://schemas.microsoft.com/office/drawing/2014/main" id="{D2DE8843-A9E7-4F23-9546-C2285348A4FB}"/>
                </a:ext>
              </a:extLst>
            </p:cNvPr>
            <p:cNvSpPr>
              <a:spLocks noChangeArrowheads="1"/>
            </p:cNvSpPr>
            <p:nvPr/>
          </p:nvSpPr>
          <p:spPr bwMode="auto">
            <a:xfrm>
              <a:off x="4824" y="821"/>
              <a:ext cx="69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rgbClr val="008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zh-CN" altLang="en-US" sz="2400">
                  <a:latin typeface="楷体_GB2312" panose="02010609030101010101" pitchFamily="49" charset="-122"/>
                  <a:ea typeface="楷体_GB2312" panose="02010609030101010101" pitchFamily="49" charset="-122"/>
                </a:rPr>
                <a:t>重建堆</a:t>
              </a:r>
            </a:p>
          </p:txBody>
        </p:sp>
        <p:sp>
          <p:nvSpPr>
            <p:cNvPr id="35926" name="AutoShape 59">
              <a:extLst>
                <a:ext uri="{FF2B5EF4-FFF2-40B4-BE49-F238E27FC236}">
                  <a16:creationId xmlns:a16="http://schemas.microsoft.com/office/drawing/2014/main" id="{7E57B23E-A4D9-4ADA-BA6F-56EA33A7B5CC}"/>
                </a:ext>
              </a:extLst>
            </p:cNvPr>
            <p:cNvSpPr>
              <a:spLocks noChangeArrowheads="1"/>
            </p:cNvSpPr>
            <p:nvPr/>
          </p:nvSpPr>
          <p:spPr bwMode="auto">
            <a:xfrm>
              <a:off x="4800" y="1070"/>
              <a:ext cx="748" cy="144"/>
            </a:xfrm>
            <a:prstGeom prst="rightArrow">
              <a:avLst>
                <a:gd name="adj1" fmla="val 50000"/>
                <a:gd name="adj2" fmla="val 129861"/>
              </a:avLst>
            </a:prstGeom>
            <a:noFill/>
            <a:ln w="28575" cap="sq">
              <a:solidFill>
                <a:srgbClr val="008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endParaRPr lang="zh-CN" altLang="en-US" sz="2400"/>
            </a:p>
          </p:txBody>
        </p:sp>
      </p:grpSp>
      <p:grpSp>
        <p:nvGrpSpPr>
          <p:cNvPr id="262204" name="Group 60">
            <a:extLst>
              <a:ext uri="{FF2B5EF4-FFF2-40B4-BE49-F238E27FC236}">
                <a16:creationId xmlns:a16="http://schemas.microsoft.com/office/drawing/2014/main" id="{F0AD725A-3B21-4B62-951E-61DF0C251C2A}"/>
              </a:ext>
            </a:extLst>
          </p:cNvPr>
          <p:cNvGrpSpPr>
            <a:grpSpLocks/>
          </p:cNvGrpSpPr>
          <p:nvPr/>
        </p:nvGrpSpPr>
        <p:grpSpPr bwMode="auto">
          <a:xfrm>
            <a:off x="3998913" y="4495800"/>
            <a:ext cx="1258887" cy="1004888"/>
            <a:chOff x="2519" y="2832"/>
            <a:chExt cx="793" cy="633"/>
          </a:xfrm>
        </p:grpSpPr>
        <p:sp>
          <p:nvSpPr>
            <p:cNvPr id="35916" name="Rectangle 61">
              <a:extLst>
                <a:ext uri="{FF2B5EF4-FFF2-40B4-BE49-F238E27FC236}">
                  <a16:creationId xmlns:a16="http://schemas.microsoft.com/office/drawing/2014/main" id="{3435E823-EBA9-4995-9377-04081BB0CD71}"/>
                </a:ext>
              </a:extLst>
            </p:cNvPr>
            <p:cNvSpPr>
              <a:spLocks noChangeArrowheads="1"/>
            </p:cNvSpPr>
            <p:nvPr/>
          </p:nvSpPr>
          <p:spPr bwMode="auto">
            <a:xfrm>
              <a:off x="2579" y="2832"/>
              <a:ext cx="69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008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zh-CN" altLang="en-US" sz="2400">
                  <a:latin typeface="楷体_GB2312" panose="02010609030101010101" pitchFamily="49" charset="-122"/>
                  <a:ea typeface="楷体_GB2312" panose="02010609030101010101" pitchFamily="49" charset="-122"/>
                </a:rPr>
                <a:t>输出</a:t>
              </a:r>
              <a:r>
                <a:rPr lang="en-US" altLang="zh-CN" sz="2400">
                  <a:latin typeface="楷体_GB2312" panose="02010609030101010101" pitchFamily="49" charset="-122"/>
                  <a:ea typeface="楷体_GB2312" panose="02010609030101010101" pitchFamily="49" charset="-122"/>
                </a:rPr>
                <a:t>13</a:t>
              </a:r>
            </a:p>
          </p:txBody>
        </p:sp>
        <p:sp>
          <p:nvSpPr>
            <p:cNvPr id="35917" name="AutoShape 62">
              <a:extLst>
                <a:ext uri="{FF2B5EF4-FFF2-40B4-BE49-F238E27FC236}">
                  <a16:creationId xmlns:a16="http://schemas.microsoft.com/office/drawing/2014/main" id="{66ED343E-EBD4-481B-8474-47FBE95216C1}"/>
                </a:ext>
              </a:extLst>
            </p:cNvPr>
            <p:cNvSpPr>
              <a:spLocks noChangeArrowheads="1"/>
            </p:cNvSpPr>
            <p:nvPr/>
          </p:nvSpPr>
          <p:spPr bwMode="auto">
            <a:xfrm>
              <a:off x="2555" y="3081"/>
              <a:ext cx="748" cy="144"/>
            </a:xfrm>
            <a:prstGeom prst="rightArrow">
              <a:avLst>
                <a:gd name="adj1" fmla="val 50000"/>
                <a:gd name="adj2" fmla="val 129861"/>
              </a:avLst>
            </a:prstGeom>
            <a:noFill/>
            <a:ln w="25400">
              <a:solidFill>
                <a:srgbClr val="008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endParaRPr lang="zh-CN" altLang="en-US" sz="2400"/>
            </a:p>
          </p:txBody>
        </p:sp>
        <p:sp>
          <p:nvSpPr>
            <p:cNvPr id="35918" name="Rectangle 63">
              <a:extLst>
                <a:ext uri="{FF2B5EF4-FFF2-40B4-BE49-F238E27FC236}">
                  <a16:creationId xmlns:a16="http://schemas.microsoft.com/office/drawing/2014/main" id="{217BA7C1-885C-4CF1-8E32-EC3F851E6A41}"/>
                </a:ext>
              </a:extLst>
            </p:cNvPr>
            <p:cNvSpPr>
              <a:spLocks noChangeArrowheads="1"/>
            </p:cNvSpPr>
            <p:nvPr/>
          </p:nvSpPr>
          <p:spPr bwMode="auto">
            <a:xfrm>
              <a:off x="2519" y="3215"/>
              <a:ext cx="29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008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000">
                  <a:latin typeface="Arial" panose="020B0604020202020204" pitchFamily="34" charset="0"/>
                </a:rPr>
                <a:t>46</a:t>
              </a:r>
            </a:p>
          </p:txBody>
        </p:sp>
        <p:grpSp>
          <p:nvGrpSpPr>
            <p:cNvPr id="35919" name="Group 64">
              <a:extLst>
                <a:ext uri="{FF2B5EF4-FFF2-40B4-BE49-F238E27FC236}">
                  <a16:creationId xmlns:a16="http://schemas.microsoft.com/office/drawing/2014/main" id="{2E1AB367-55A7-4DDE-8646-AFB412FE4BA7}"/>
                </a:ext>
              </a:extLst>
            </p:cNvPr>
            <p:cNvGrpSpPr>
              <a:grpSpLocks/>
            </p:cNvGrpSpPr>
            <p:nvPr/>
          </p:nvGrpSpPr>
          <p:grpSpPr bwMode="auto">
            <a:xfrm>
              <a:off x="2759" y="3273"/>
              <a:ext cx="204" cy="108"/>
              <a:chOff x="3312" y="3720"/>
              <a:chExt cx="204" cy="108"/>
            </a:xfrm>
          </p:grpSpPr>
          <p:sp>
            <p:nvSpPr>
              <p:cNvPr id="35921" name="Line 65">
                <a:extLst>
                  <a:ext uri="{FF2B5EF4-FFF2-40B4-BE49-F238E27FC236}">
                    <a16:creationId xmlns:a16="http://schemas.microsoft.com/office/drawing/2014/main" id="{347622C7-9162-44B8-98A1-BDC5E69CD4E4}"/>
                  </a:ext>
                </a:extLst>
              </p:cNvPr>
              <p:cNvSpPr>
                <a:spLocks noChangeShapeType="1"/>
              </p:cNvSpPr>
              <p:nvPr/>
            </p:nvSpPr>
            <p:spPr bwMode="auto">
              <a:xfrm>
                <a:off x="3312" y="3744"/>
                <a:ext cx="144" cy="0"/>
              </a:xfrm>
              <a:prstGeom prst="line">
                <a:avLst/>
              </a:prstGeom>
              <a:noFill/>
              <a:ln w="25400">
                <a:solidFill>
                  <a:srgbClr val="008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5922" name="Line 66">
                <a:extLst>
                  <a:ext uri="{FF2B5EF4-FFF2-40B4-BE49-F238E27FC236}">
                    <a16:creationId xmlns:a16="http://schemas.microsoft.com/office/drawing/2014/main" id="{3BE8C9F1-0D29-425C-BBE9-5ED3DA85B3DA}"/>
                  </a:ext>
                </a:extLst>
              </p:cNvPr>
              <p:cNvSpPr>
                <a:spLocks noChangeShapeType="1"/>
              </p:cNvSpPr>
              <p:nvPr/>
            </p:nvSpPr>
            <p:spPr bwMode="auto">
              <a:xfrm>
                <a:off x="3312" y="3792"/>
                <a:ext cx="144" cy="0"/>
              </a:xfrm>
              <a:prstGeom prst="line">
                <a:avLst/>
              </a:prstGeom>
              <a:noFill/>
              <a:ln w="25400">
                <a:solidFill>
                  <a:srgbClr val="008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5923" name="Line 67">
                <a:extLst>
                  <a:ext uri="{FF2B5EF4-FFF2-40B4-BE49-F238E27FC236}">
                    <a16:creationId xmlns:a16="http://schemas.microsoft.com/office/drawing/2014/main" id="{815BDF8F-1643-46DF-B6A1-C9E27C0611C1}"/>
                  </a:ext>
                </a:extLst>
              </p:cNvPr>
              <p:cNvSpPr>
                <a:spLocks noChangeShapeType="1"/>
              </p:cNvSpPr>
              <p:nvPr/>
            </p:nvSpPr>
            <p:spPr bwMode="auto">
              <a:xfrm flipH="1" flipV="1">
                <a:off x="3420" y="3720"/>
                <a:ext cx="96" cy="48"/>
              </a:xfrm>
              <a:prstGeom prst="line">
                <a:avLst/>
              </a:prstGeom>
              <a:noFill/>
              <a:ln w="25400">
                <a:solidFill>
                  <a:srgbClr val="008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5924" name="Line 68">
                <a:extLst>
                  <a:ext uri="{FF2B5EF4-FFF2-40B4-BE49-F238E27FC236}">
                    <a16:creationId xmlns:a16="http://schemas.microsoft.com/office/drawing/2014/main" id="{C3079289-AA57-4B80-A883-EC9C0E91CCC1}"/>
                  </a:ext>
                </a:extLst>
              </p:cNvPr>
              <p:cNvSpPr>
                <a:spLocks noChangeShapeType="1"/>
              </p:cNvSpPr>
              <p:nvPr/>
            </p:nvSpPr>
            <p:spPr bwMode="auto">
              <a:xfrm flipV="1">
                <a:off x="3420" y="3780"/>
                <a:ext cx="96" cy="48"/>
              </a:xfrm>
              <a:prstGeom prst="line">
                <a:avLst/>
              </a:prstGeom>
              <a:noFill/>
              <a:ln w="25400">
                <a:solidFill>
                  <a:srgbClr val="008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35920" name="Rectangle 69">
              <a:extLst>
                <a:ext uri="{FF2B5EF4-FFF2-40B4-BE49-F238E27FC236}">
                  <a16:creationId xmlns:a16="http://schemas.microsoft.com/office/drawing/2014/main" id="{234639B5-9239-4B9B-8EBE-2CAAD89475C8}"/>
                </a:ext>
              </a:extLst>
            </p:cNvPr>
            <p:cNvSpPr>
              <a:spLocks noChangeArrowheads="1"/>
            </p:cNvSpPr>
            <p:nvPr/>
          </p:nvSpPr>
          <p:spPr bwMode="auto">
            <a:xfrm>
              <a:off x="2939" y="3201"/>
              <a:ext cx="37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008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000">
                  <a:latin typeface="Arial" panose="020B0604020202020204" pitchFamily="34" charset="0"/>
                </a:rPr>
                <a:t>r[1]</a:t>
              </a:r>
            </a:p>
          </p:txBody>
        </p:sp>
      </p:grpSp>
      <p:sp>
        <p:nvSpPr>
          <p:cNvPr id="262214" name="Oval 70">
            <a:extLst>
              <a:ext uri="{FF2B5EF4-FFF2-40B4-BE49-F238E27FC236}">
                <a16:creationId xmlns:a16="http://schemas.microsoft.com/office/drawing/2014/main" id="{B31B4053-857F-4F31-B045-752B87B948F7}"/>
              </a:ext>
            </a:extLst>
          </p:cNvPr>
          <p:cNvSpPr>
            <a:spLocks noChangeArrowheads="1"/>
          </p:cNvSpPr>
          <p:nvPr/>
        </p:nvSpPr>
        <p:spPr bwMode="auto">
          <a:xfrm>
            <a:off x="6305550" y="4305300"/>
            <a:ext cx="457200" cy="457200"/>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en-US" altLang="zh-CN" sz="2800"/>
              <a:t>46</a:t>
            </a:r>
          </a:p>
        </p:txBody>
      </p:sp>
      <p:sp>
        <p:nvSpPr>
          <p:cNvPr id="262215" name="Oval 71">
            <a:extLst>
              <a:ext uri="{FF2B5EF4-FFF2-40B4-BE49-F238E27FC236}">
                <a16:creationId xmlns:a16="http://schemas.microsoft.com/office/drawing/2014/main" id="{A89E6185-9CEE-4C1C-9ACD-E4C4929D6344}"/>
              </a:ext>
            </a:extLst>
          </p:cNvPr>
          <p:cNvSpPr>
            <a:spLocks noChangeArrowheads="1"/>
          </p:cNvSpPr>
          <p:nvPr/>
        </p:nvSpPr>
        <p:spPr bwMode="auto">
          <a:xfrm>
            <a:off x="5594350" y="4943475"/>
            <a:ext cx="457200" cy="457200"/>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en-US" altLang="zh-CN" sz="2800"/>
              <a:t>42</a:t>
            </a:r>
          </a:p>
        </p:txBody>
      </p:sp>
      <p:sp>
        <p:nvSpPr>
          <p:cNvPr id="262216" name="Oval 72">
            <a:extLst>
              <a:ext uri="{FF2B5EF4-FFF2-40B4-BE49-F238E27FC236}">
                <a16:creationId xmlns:a16="http://schemas.microsoft.com/office/drawing/2014/main" id="{27BBC636-02B1-4BAA-B466-7884D31EBABE}"/>
              </a:ext>
            </a:extLst>
          </p:cNvPr>
          <p:cNvSpPr>
            <a:spLocks noChangeArrowheads="1"/>
          </p:cNvSpPr>
          <p:nvPr/>
        </p:nvSpPr>
        <p:spPr bwMode="auto">
          <a:xfrm>
            <a:off x="6981825" y="4937125"/>
            <a:ext cx="457200" cy="457200"/>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en-US" altLang="zh-CN" sz="2800"/>
              <a:t>17</a:t>
            </a:r>
          </a:p>
        </p:txBody>
      </p:sp>
      <p:sp>
        <p:nvSpPr>
          <p:cNvPr id="262217" name="Oval 73">
            <a:extLst>
              <a:ext uri="{FF2B5EF4-FFF2-40B4-BE49-F238E27FC236}">
                <a16:creationId xmlns:a16="http://schemas.microsoft.com/office/drawing/2014/main" id="{1CC4B064-FD77-4DE5-BC1F-7B5AFA5C0C2B}"/>
              </a:ext>
            </a:extLst>
          </p:cNvPr>
          <p:cNvSpPr>
            <a:spLocks noChangeArrowheads="1"/>
          </p:cNvSpPr>
          <p:nvPr/>
        </p:nvSpPr>
        <p:spPr bwMode="auto">
          <a:xfrm>
            <a:off x="5032375" y="5686425"/>
            <a:ext cx="457200" cy="457200"/>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en-US" altLang="zh-CN" sz="2800"/>
              <a:t>55</a:t>
            </a:r>
          </a:p>
        </p:txBody>
      </p:sp>
      <p:sp>
        <p:nvSpPr>
          <p:cNvPr id="262218" name="Oval 74">
            <a:extLst>
              <a:ext uri="{FF2B5EF4-FFF2-40B4-BE49-F238E27FC236}">
                <a16:creationId xmlns:a16="http://schemas.microsoft.com/office/drawing/2014/main" id="{4F0852D0-77F2-4F50-8A93-AAFD3A0E7402}"/>
              </a:ext>
            </a:extLst>
          </p:cNvPr>
          <p:cNvSpPr>
            <a:spLocks noChangeArrowheads="1"/>
          </p:cNvSpPr>
          <p:nvPr/>
        </p:nvSpPr>
        <p:spPr bwMode="auto">
          <a:xfrm>
            <a:off x="5921375" y="5699125"/>
            <a:ext cx="457200" cy="457200"/>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en-US" altLang="zh-CN" sz="2800"/>
              <a:t>94</a:t>
            </a:r>
          </a:p>
        </p:txBody>
      </p:sp>
      <p:sp>
        <p:nvSpPr>
          <p:cNvPr id="262219" name="Oval 75">
            <a:extLst>
              <a:ext uri="{FF2B5EF4-FFF2-40B4-BE49-F238E27FC236}">
                <a16:creationId xmlns:a16="http://schemas.microsoft.com/office/drawing/2014/main" id="{313728BD-949D-4C59-AA78-DBA8D1E962C0}"/>
              </a:ext>
            </a:extLst>
          </p:cNvPr>
          <p:cNvSpPr>
            <a:spLocks noChangeArrowheads="1"/>
          </p:cNvSpPr>
          <p:nvPr/>
        </p:nvSpPr>
        <p:spPr bwMode="auto">
          <a:xfrm>
            <a:off x="6540500" y="5667375"/>
            <a:ext cx="457200" cy="457200"/>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en-US" altLang="zh-CN" sz="2800"/>
              <a:t>70</a:t>
            </a:r>
          </a:p>
        </p:txBody>
      </p:sp>
      <p:sp>
        <p:nvSpPr>
          <p:cNvPr id="262220" name="Line 76">
            <a:extLst>
              <a:ext uri="{FF2B5EF4-FFF2-40B4-BE49-F238E27FC236}">
                <a16:creationId xmlns:a16="http://schemas.microsoft.com/office/drawing/2014/main" id="{4758A0AD-F925-4683-9208-995DDCB98490}"/>
              </a:ext>
            </a:extLst>
          </p:cNvPr>
          <p:cNvSpPr>
            <a:spLocks noChangeShapeType="1"/>
          </p:cNvSpPr>
          <p:nvPr/>
        </p:nvSpPr>
        <p:spPr bwMode="auto">
          <a:xfrm flipH="1">
            <a:off x="5984875" y="4683125"/>
            <a:ext cx="381000" cy="3048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2221" name="Line 77">
            <a:extLst>
              <a:ext uri="{FF2B5EF4-FFF2-40B4-BE49-F238E27FC236}">
                <a16:creationId xmlns:a16="http://schemas.microsoft.com/office/drawing/2014/main" id="{31A39FD4-8A60-40B1-A010-2D3E2FE5C0A8}"/>
              </a:ext>
            </a:extLst>
          </p:cNvPr>
          <p:cNvSpPr>
            <a:spLocks noChangeShapeType="1"/>
          </p:cNvSpPr>
          <p:nvPr/>
        </p:nvSpPr>
        <p:spPr bwMode="auto">
          <a:xfrm>
            <a:off x="6702425" y="4667250"/>
            <a:ext cx="304800" cy="3810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2222" name="Line 78">
            <a:extLst>
              <a:ext uri="{FF2B5EF4-FFF2-40B4-BE49-F238E27FC236}">
                <a16:creationId xmlns:a16="http://schemas.microsoft.com/office/drawing/2014/main" id="{2058B6D3-A573-456B-925B-D3B2C14E3764}"/>
              </a:ext>
            </a:extLst>
          </p:cNvPr>
          <p:cNvSpPr>
            <a:spLocks noChangeShapeType="1"/>
          </p:cNvSpPr>
          <p:nvPr/>
        </p:nvSpPr>
        <p:spPr bwMode="auto">
          <a:xfrm flipH="1">
            <a:off x="5314950" y="5321300"/>
            <a:ext cx="381000" cy="3810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2223" name="Line 79">
            <a:extLst>
              <a:ext uri="{FF2B5EF4-FFF2-40B4-BE49-F238E27FC236}">
                <a16:creationId xmlns:a16="http://schemas.microsoft.com/office/drawing/2014/main" id="{895A98E0-5A6D-4C48-A7F8-D33407C245EC}"/>
              </a:ext>
            </a:extLst>
          </p:cNvPr>
          <p:cNvSpPr>
            <a:spLocks noChangeShapeType="1"/>
          </p:cNvSpPr>
          <p:nvPr/>
        </p:nvSpPr>
        <p:spPr bwMode="auto">
          <a:xfrm>
            <a:off x="5924550" y="5397500"/>
            <a:ext cx="152400" cy="3048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2224" name="Line 80">
            <a:extLst>
              <a:ext uri="{FF2B5EF4-FFF2-40B4-BE49-F238E27FC236}">
                <a16:creationId xmlns:a16="http://schemas.microsoft.com/office/drawing/2014/main" id="{3DC3E74E-8E81-4173-AE8F-2B6B5036ADFF}"/>
              </a:ext>
            </a:extLst>
          </p:cNvPr>
          <p:cNvSpPr>
            <a:spLocks noChangeShapeType="1"/>
          </p:cNvSpPr>
          <p:nvPr/>
        </p:nvSpPr>
        <p:spPr bwMode="auto">
          <a:xfrm flipH="1">
            <a:off x="6838950" y="5276850"/>
            <a:ext cx="228600" cy="3810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2225" name="Oval 81">
            <a:extLst>
              <a:ext uri="{FF2B5EF4-FFF2-40B4-BE49-F238E27FC236}">
                <a16:creationId xmlns:a16="http://schemas.microsoft.com/office/drawing/2014/main" id="{BCA52BC9-587A-4B26-9A34-A5ED0BA46B06}"/>
              </a:ext>
            </a:extLst>
          </p:cNvPr>
          <p:cNvSpPr>
            <a:spLocks noChangeArrowheads="1"/>
          </p:cNvSpPr>
          <p:nvPr/>
        </p:nvSpPr>
        <p:spPr bwMode="auto">
          <a:xfrm>
            <a:off x="4387850" y="6229350"/>
            <a:ext cx="457200" cy="457200"/>
          </a:xfrm>
          <a:prstGeom prst="ellipse">
            <a:avLst/>
          </a:prstGeom>
          <a:solidFill>
            <a:srgbClr val="FFFFFF"/>
          </a:solidFill>
          <a:ln w="2857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en-US" altLang="zh-CN" sz="2800"/>
              <a:t>05</a:t>
            </a:r>
          </a:p>
        </p:txBody>
      </p:sp>
      <p:grpSp>
        <p:nvGrpSpPr>
          <p:cNvPr id="262226" name="Group 82">
            <a:extLst>
              <a:ext uri="{FF2B5EF4-FFF2-40B4-BE49-F238E27FC236}">
                <a16:creationId xmlns:a16="http://schemas.microsoft.com/office/drawing/2014/main" id="{BF4FED1D-64DD-4D86-8A21-FAB260C7A0B4}"/>
              </a:ext>
            </a:extLst>
          </p:cNvPr>
          <p:cNvGrpSpPr>
            <a:grpSpLocks/>
          </p:cNvGrpSpPr>
          <p:nvPr/>
        </p:nvGrpSpPr>
        <p:grpSpPr bwMode="auto">
          <a:xfrm>
            <a:off x="7620000" y="4557713"/>
            <a:ext cx="1187450" cy="623887"/>
            <a:chOff x="4800" y="2871"/>
            <a:chExt cx="748" cy="393"/>
          </a:xfrm>
        </p:grpSpPr>
        <p:sp>
          <p:nvSpPr>
            <p:cNvPr id="35914" name="Rectangle 83">
              <a:extLst>
                <a:ext uri="{FF2B5EF4-FFF2-40B4-BE49-F238E27FC236}">
                  <a16:creationId xmlns:a16="http://schemas.microsoft.com/office/drawing/2014/main" id="{7F55D292-8A51-49B2-9958-1B5FADDC60AF}"/>
                </a:ext>
              </a:extLst>
            </p:cNvPr>
            <p:cNvSpPr>
              <a:spLocks noChangeArrowheads="1"/>
            </p:cNvSpPr>
            <p:nvPr/>
          </p:nvSpPr>
          <p:spPr bwMode="auto">
            <a:xfrm>
              <a:off x="4824" y="2871"/>
              <a:ext cx="69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cap="sq">
                  <a:solidFill>
                    <a:srgbClr val="008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zh-CN" altLang="en-US" sz="2400">
                  <a:latin typeface="楷体_GB2312" panose="02010609030101010101" pitchFamily="49" charset="-122"/>
                  <a:ea typeface="楷体_GB2312" panose="02010609030101010101" pitchFamily="49" charset="-122"/>
                </a:rPr>
                <a:t>重建堆</a:t>
              </a:r>
            </a:p>
          </p:txBody>
        </p:sp>
        <p:sp>
          <p:nvSpPr>
            <p:cNvPr id="35915" name="AutoShape 84">
              <a:extLst>
                <a:ext uri="{FF2B5EF4-FFF2-40B4-BE49-F238E27FC236}">
                  <a16:creationId xmlns:a16="http://schemas.microsoft.com/office/drawing/2014/main" id="{B4E5124D-32F2-4379-B82F-B43F0370295F}"/>
                </a:ext>
              </a:extLst>
            </p:cNvPr>
            <p:cNvSpPr>
              <a:spLocks noChangeArrowheads="1"/>
            </p:cNvSpPr>
            <p:nvPr/>
          </p:nvSpPr>
          <p:spPr bwMode="auto">
            <a:xfrm>
              <a:off x="4800" y="3120"/>
              <a:ext cx="748" cy="144"/>
            </a:xfrm>
            <a:prstGeom prst="rightArrow">
              <a:avLst>
                <a:gd name="adj1" fmla="val 50000"/>
                <a:gd name="adj2" fmla="val 129861"/>
              </a:avLst>
            </a:prstGeom>
            <a:noFill/>
            <a:ln w="28575" cap="sq">
              <a:solidFill>
                <a:srgbClr val="008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endParaRPr lang="zh-CN" altLang="en-US" sz="2400"/>
            </a:p>
          </p:txBody>
        </p:sp>
      </p:grpSp>
      <p:sp>
        <p:nvSpPr>
          <p:cNvPr id="262229" name="Oval 85">
            <a:extLst>
              <a:ext uri="{FF2B5EF4-FFF2-40B4-BE49-F238E27FC236}">
                <a16:creationId xmlns:a16="http://schemas.microsoft.com/office/drawing/2014/main" id="{F534DE5F-D0ED-4B00-B094-F04772EA6565}"/>
              </a:ext>
            </a:extLst>
          </p:cNvPr>
          <p:cNvSpPr>
            <a:spLocks noChangeArrowheads="1"/>
          </p:cNvSpPr>
          <p:nvPr/>
        </p:nvSpPr>
        <p:spPr bwMode="auto">
          <a:xfrm>
            <a:off x="228600" y="6248400"/>
            <a:ext cx="457200" cy="457200"/>
          </a:xfrm>
          <a:prstGeom prst="ellipse">
            <a:avLst/>
          </a:prstGeom>
          <a:solidFill>
            <a:srgbClr val="FFFFFF"/>
          </a:solidFill>
          <a:ln w="2857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en-US" altLang="zh-CN" sz="2800"/>
              <a:t>05</a:t>
            </a:r>
          </a:p>
        </p:txBody>
      </p:sp>
      <p:sp>
        <p:nvSpPr>
          <p:cNvPr id="35902" name="Oval 87">
            <a:extLst>
              <a:ext uri="{FF2B5EF4-FFF2-40B4-BE49-F238E27FC236}">
                <a16:creationId xmlns:a16="http://schemas.microsoft.com/office/drawing/2014/main" id="{4E9F6DCD-552C-40F0-BFD6-6B486FFD38EE}"/>
              </a:ext>
            </a:extLst>
          </p:cNvPr>
          <p:cNvSpPr>
            <a:spLocks noChangeArrowheads="1"/>
          </p:cNvSpPr>
          <p:nvPr/>
        </p:nvSpPr>
        <p:spPr bwMode="auto">
          <a:xfrm>
            <a:off x="2293938" y="908050"/>
            <a:ext cx="457200" cy="457200"/>
          </a:xfrm>
          <a:prstGeom prst="ellipse">
            <a:avLst/>
          </a:prstGeom>
          <a:solidFill>
            <a:srgbClr val="FFFF99"/>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en-US" altLang="zh-CN" sz="2800"/>
              <a:t>05</a:t>
            </a:r>
          </a:p>
        </p:txBody>
      </p:sp>
      <p:sp>
        <p:nvSpPr>
          <p:cNvPr id="35903" name="Oval 88">
            <a:extLst>
              <a:ext uri="{FF2B5EF4-FFF2-40B4-BE49-F238E27FC236}">
                <a16:creationId xmlns:a16="http://schemas.microsoft.com/office/drawing/2014/main" id="{BF9C8D3A-D054-43F2-AE88-F45F1F79A88B}"/>
              </a:ext>
            </a:extLst>
          </p:cNvPr>
          <p:cNvSpPr>
            <a:spLocks noChangeArrowheads="1"/>
          </p:cNvSpPr>
          <p:nvPr/>
        </p:nvSpPr>
        <p:spPr bwMode="auto">
          <a:xfrm>
            <a:off x="395288" y="3035300"/>
            <a:ext cx="457200" cy="457200"/>
          </a:xfrm>
          <a:prstGeom prst="ellipse">
            <a:avLst/>
          </a:prstGeom>
          <a:solidFill>
            <a:srgbClr val="FFFF99"/>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en-US" altLang="zh-CN" sz="2800"/>
              <a:t>70</a:t>
            </a:r>
          </a:p>
        </p:txBody>
      </p:sp>
      <p:sp>
        <p:nvSpPr>
          <p:cNvPr id="35904" name="Text Box 89">
            <a:extLst>
              <a:ext uri="{FF2B5EF4-FFF2-40B4-BE49-F238E27FC236}">
                <a16:creationId xmlns:a16="http://schemas.microsoft.com/office/drawing/2014/main" id="{80934A01-3950-4875-8971-98E3C311D858}"/>
              </a:ext>
            </a:extLst>
          </p:cNvPr>
          <p:cNvSpPr txBox="1">
            <a:spLocks noChangeArrowheads="1"/>
          </p:cNvSpPr>
          <p:nvPr/>
        </p:nvSpPr>
        <p:spPr bwMode="auto">
          <a:xfrm>
            <a:off x="7029450" y="3213100"/>
            <a:ext cx="3603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400" b="0">
                <a:ea typeface="楷体_GB2312" panose="02010609030101010101" pitchFamily="49" charset="-122"/>
              </a:rPr>
              <a:t>X</a:t>
            </a:r>
          </a:p>
        </p:txBody>
      </p:sp>
      <p:sp>
        <p:nvSpPr>
          <p:cNvPr id="35905" name="Text Box 90">
            <a:extLst>
              <a:ext uri="{FF2B5EF4-FFF2-40B4-BE49-F238E27FC236}">
                <a16:creationId xmlns:a16="http://schemas.microsoft.com/office/drawing/2014/main" id="{9EE7C7CD-EBBC-4DD0-B5FD-571993D2BE32}"/>
              </a:ext>
            </a:extLst>
          </p:cNvPr>
          <p:cNvSpPr txBox="1">
            <a:spLocks noChangeArrowheads="1"/>
          </p:cNvSpPr>
          <p:nvPr/>
        </p:nvSpPr>
        <p:spPr bwMode="auto">
          <a:xfrm>
            <a:off x="7451725" y="3178175"/>
            <a:ext cx="576263" cy="466725"/>
          </a:xfrm>
          <a:prstGeom prst="rect">
            <a:avLst/>
          </a:prstGeom>
          <a:noFill/>
          <a:ln w="9525">
            <a:solidFill>
              <a:srgbClr val="00FF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zh-CN" sz="2400" b="0">
              <a:ea typeface="楷体_GB2312" panose="02010609030101010101" pitchFamily="49" charset="-122"/>
            </a:endParaRPr>
          </a:p>
        </p:txBody>
      </p:sp>
      <p:sp>
        <p:nvSpPr>
          <p:cNvPr id="262235" name="Rectangle 91">
            <a:extLst>
              <a:ext uri="{FF2B5EF4-FFF2-40B4-BE49-F238E27FC236}">
                <a16:creationId xmlns:a16="http://schemas.microsoft.com/office/drawing/2014/main" id="{7A6AD8F5-9BFF-4371-BE66-F34A6873EC97}"/>
              </a:ext>
            </a:extLst>
          </p:cNvPr>
          <p:cNvSpPr>
            <a:spLocks noChangeArrowheads="1"/>
          </p:cNvSpPr>
          <p:nvPr/>
        </p:nvSpPr>
        <p:spPr bwMode="auto">
          <a:xfrm>
            <a:off x="755650" y="3500438"/>
            <a:ext cx="3024188" cy="396875"/>
          </a:xfrm>
          <a:prstGeom prst="rect">
            <a:avLst/>
          </a:prstGeom>
          <a:gradFill rotWithShape="1">
            <a:gsLst>
              <a:gs pos="0">
                <a:srgbClr val="CCCCFF"/>
              </a:gs>
              <a:gs pos="50000">
                <a:schemeClr val="bg1"/>
              </a:gs>
              <a:gs pos="100000">
                <a:srgbClr val="CCCCFF"/>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lang="en-US" altLang="zh-CN" sz="2000" dirty="0">
                <a:solidFill>
                  <a:srgbClr val="FF0000"/>
                </a:solidFill>
              </a:rPr>
              <a:t>{05,42,13,55,94,17, 46,70}</a:t>
            </a:r>
          </a:p>
        </p:txBody>
      </p:sp>
      <p:sp>
        <p:nvSpPr>
          <p:cNvPr id="262236" name="Rectangle 92">
            <a:extLst>
              <a:ext uri="{FF2B5EF4-FFF2-40B4-BE49-F238E27FC236}">
                <a16:creationId xmlns:a16="http://schemas.microsoft.com/office/drawing/2014/main" id="{48DFFDF2-E842-453A-9565-45A08383DBB5}"/>
              </a:ext>
            </a:extLst>
          </p:cNvPr>
          <p:cNvSpPr>
            <a:spLocks noChangeArrowheads="1"/>
          </p:cNvSpPr>
          <p:nvPr/>
        </p:nvSpPr>
        <p:spPr bwMode="auto">
          <a:xfrm>
            <a:off x="971550" y="6381750"/>
            <a:ext cx="3024188" cy="396875"/>
          </a:xfrm>
          <a:prstGeom prst="rect">
            <a:avLst/>
          </a:prstGeom>
          <a:gradFill rotWithShape="1">
            <a:gsLst>
              <a:gs pos="0">
                <a:srgbClr val="CCCCFF"/>
              </a:gs>
              <a:gs pos="50000">
                <a:schemeClr val="bg1"/>
              </a:gs>
              <a:gs pos="100000">
                <a:srgbClr val="CCCCFF"/>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lang="en-US" altLang="zh-CN" sz="2000">
                <a:solidFill>
                  <a:srgbClr val="FF0000"/>
                </a:solidFill>
              </a:rPr>
              <a:t>{13,42,17,55,94,70, 46,05}</a:t>
            </a:r>
          </a:p>
        </p:txBody>
      </p:sp>
      <p:sp>
        <p:nvSpPr>
          <p:cNvPr id="262237" name="Oval 93">
            <a:extLst>
              <a:ext uri="{FF2B5EF4-FFF2-40B4-BE49-F238E27FC236}">
                <a16:creationId xmlns:a16="http://schemas.microsoft.com/office/drawing/2014/main" id="{9B36E435-FD10-45DC-99F2-9794734ECFD3}"/>
              </a:ext>
            </a:extLst>
          </p:cNvPr>
          <p:cNvSpPr>
            <a:spLocks noChangeArrowheads="1"/>
          </p:cNvSpPr>
          <p:nvPr/>
        </p:nvSpPr>
        <p:spPr bwMode="auto">
          <a:xfrm>
            <a:off x="2009775" y="4241800"/>
            <a:ext cx="457200" cy="457200"/>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en-US" altLang="zh-CN" sz="2800"/>
              <a:t>13</a:t>
            </a:r>
          </a:p>
        </p:txBody>
      </p:sp>
      <p:sp>
        <p:nvSpPr>
          <p:cNvPr id="262238" name="Oval 94">
            <a:extLst>
              <a:ext uri="{FF2B5EF4-FFF2-40B4-BE49-F238E27FC236}">
                <a16:creationId xmlns:a16="http://schemas.microsoft.com/office/drawing/2014/main" id="{A9054AA9-AA32-4047-86FA-9ACBAFED2319}"/>
              </a:ext>
            </a:extLst>
          </p:cNvPr>
          <p:cNvSpPr>
            <a:spLocks noChangeArrowheads="1"/>
          </p:cNvSpPr>
          <p:nvPr/>
        </p:nvSpPr>
        <p:spPr bwMode="auto">
          <a:xfrm>
            <a:off x="3063875" y="5676900"/>
            <a:ext cx="457200" cy="457200"/>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en-US" altLang="zh-CN" sz="2800"/>
              <a:t>46</a:t>
            </a:r>
          </a:p>
        </p:txBody>
      </p:sp>
      <p:sp>
        <p:nvSpPr>
          <p:cNvPr id="262239" name="Oval 95">
            <a:extLst>
              <a:ext uri="{FF2B5EF4-FFF2-40B4-BE49-F238E27FC236}">
                <a16:creationId xmlns:a16="http://schemas.microsoft.com/office/drawing/2014/main" id="{E3FB3DA8-3C5D-498E-8CBD-52F3AF8EEB09}"/>
              </a:ext>
            </a:extLst>
          </p:cNvPr>
          <p:cNvSpPr>
            <a:spLocks noChangeArrowheads="1"/>
          </p:cNvSpPr>
          <p:nvPr/>
        </p:nvSpPr>
        <p:spPr bwMode="auto">
          <a:xfrm>
            <a:off x="7359650" y="5699125"/>
            <a:ext cx="457200" cy="457200"/>
          </a:xfrm>
          <a:prstGeom prst="ellipse">
            <a:avLst/>
          </a:prstGeom>
          <a:solidFill>
            <a:srgbClr val="FFFFFF"/>
          </a:solidFill>
          <a:ln w="2857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en-US" altLang="zh-CN" sz="2800"/>
              <a:t>13</a:t>
            </a:r>
          </a:p>
        </p:txBody>
      </p:sp>
      <p:sp>
        <p:nvSpPr>
          <p:cNvPr id="35911" name="Text Box 96">
            <a:extLst>
              <a:ext uri="{FF2B5EF4-FFF2-40B4-BE49-F238E27FC236}">
                <a16:creationId xmlns:a16="http://schemas.microsoft.com/office/drawing/2014/main" id="{CEDD3557-2564-4F8D-A935-B3A42564A83F}"/>
              </a:ext>
            </a:extLst>
          </p:cNvPr>
          <p:cNvSpPr txBox="1">
            <a:spLocks noChangeArrowheads="1"/>
          </p:cNvSpPr>
          <p:nvPr/>
        </p:nvSpPr>
        <p:spPr bwMode="auto">
          <a:xfrm>
            <a:off x="7450138" y="3178175"/>
            <a:ext cx="576262" cy="482600"/>
          </a:xfrm>
          <a:prstGeom prst="rect">
            <a:avLst/>
          </a:prstGeom>
          <a:noFill/>
          <a:ln w="25400">
            <a:solidFill>
              <a:srgbClr val="00FF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zh-CN" sz="2400" b="0">
              <a:ea typeface="楷体_GB2312" panose="02010609030101010101" pitchFamily="49" charset="-122"/>
            </a:endParaRPr>
          </a:p>
        </p:txBody>
      </p:sp>
      <p:sp>
        <p:nvSpPr>
          <p:cNvPr id="262241" name="Oval 97">
            <a:extLst>
              <a:ext uri="{FF2B5EF4-FFF2-40B4-BE49-F238E27FC236}">
                <a16:creationId xmlns:a16="http://schemas.microsoft.com/office/drawing/2014/main" id="{670AAE57-77EF-4F64-905E-27E767F85A31}"/>
              </a:ext>
            </a:extLst>
          </p:cNvPr>
          <p:cNvSpPr>
            <a:spLocks noChangeArrowheads="1"/>
          </p:cNvSpPr>
          <p:nvPr/>
        </p:nvSpPr>
        <p:spPr bwMode="auto">
          <a:xfrm>
            <a:off x="7531100" y="3187700"/>
            <a:ext cx="457200" cy="457200"/>
          </a:xfrm>
          <a:prstGeom prst="ellipse">
            <a:avLst/>
          </a:prstGeom>
          <a:solidFill>
            <a:srgbClr val="CCFFFF"/>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en-US" altLang="zh-CN" sz="2800"/>
              <a:t>70</a:t>
            </a:r>
          </a:p>
        </p:txBody>
      </p:sp>
      <p:sp>
        <p:nvSpPr>
          <p:cNvPr id="262242" name="Rectangle 98">
            <a:extLst>
              <a:ext uri="{FF2B5EF4-FFF2-40B4-BE49-F238E27FC236}">
                <a16:creationId xmlns:a16="http://schemas.microsoft.com/office/drawing/2014/main" id="{ABA2AF13-7FC5-4E3E-A61F-3C0A9945C6A3}"/>
              </a:ext>
            </a:extLst>
          </p:cNvPr>
          <p:cNvSpPr>
            <a:spLocks noChangeArrowheads="1"/>
          </p:cNvSpPr>
          <p:nvPr/>
        </p:nvSpPr>
        <p:spPr bwMode="auto">
          <a:xfrm>
            <a:off x="71438" y="44450"/>
            <a:ext cx="2628900" cy="431800"/>
          </a:xfrm>
          <a:prstGeom prst="rect">
            <a:avLst/>
          </a:prstGeom>
          <a:gradFill rotWithShape="1">
            <a:gsLst>
              <a:gs pos="0">
                <a:schemeClr val="tx1"/>
              </a:gs>
              <a:gs pos="50000">
                <a:srgbClr val="00FF00"/>
              </a:gs>
              <a:gs pos="100000">
                <a:schemeClr val="tx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r>
              <a:rPr lang="en-US" altLang="zh-CN" sz="2800">
                <a:solidFill>
                  <a:srgbClr val="FF0000"/>
                </a:solidFill>
                <a:latin typeface="楷体_GB2312" pitchFamily="49" charset="-122"/>
                <a:ea typeface="楷体_GB2312" pitchFamily="49" charset="-122"/>
              </a:rPr>
              <a:t>4.</a:t>
            </a:r>
            <a:r>
              <a:rPr lang="zh-CN" altLang="en-US" sz="2800">
                <a:solidFill>
                  <a:srgbClr val="FF0000"/>
                </a:solidFill>
                <a:latin typeface="楷体_GB2312" pitchFamily="49" charset="-122"/>
                <a:ea typeface="楷体_GB2312" pitchFamily="49" charset="-122"/>
              </a:rPr>
              <a:t>堆排序过程</a:t>
            </a: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62235"/>
                                        </p:tgtEl>
                                        <p:attrNameLst>
                                          <p:attrName>style.visibility</p:attrName>
                                        </p:attrNameLst>
                                      </p:cBhvr>
                                      <p:to>
                                        <p:strVal val="visible"/>
                                      </p:to>
                                    </p:set>
                                    <p:animEffect transition="in" filter="blinds(horizontal)">
                                      <p:cBhvr>
                                        <p:cTn id="7" dur="500"/>
                                        <p:tgtEl>
                                          <p:spTgt spid="26223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62149"/>
                                        </p:tgtEl>
                                        <p:attrNameLst>
                                          <p:attrName>style.visibility</p:attrName>
                                        </p:attrNameLst>
                                      </p:cBhvr>
                                      <p:to>
                                        <p:strVal val="visible"/>
                                      </p:to>
                                    </p:set>
                                    <p:animEffect transition="in" filter="blinds(horizontal)">
                                      <p:cBhvr>
                                        <p:cTn id="12" dur="500"/>
                                        <p:tgtEl>
                                          <p:spTgt spid="26214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9" presetClass="path" presetSubtype="0" accel="50000" decel="50000" fill="hold" grpId="0" nodeType="clickEffect">
                                  <p:stCondLst>
                                    <p:cond delay="0"/>
                                  </p:stCondLst>
                                  <p:childTnLst>
                                    <p:animMotion origin="layout" path="M -4.72222E-6 -7.40741E-7 L 0.22622 0.3132 " pathEditMode="relative" rAng="0" ptsTypes="AA">
                                      <p:cBhvr>
                                        <p:cTn id="16" dur="2000" fill="hold"/>
                                        <p:tgtEl>
                                          <p:spTgt spid="262159"/>
                                        </p:tgtEl>
                                        <p:attrNameLst>
                                          <p:attrName>ppt_x</p:attrName>
                                          <p:attrName>ppt_y</p:attrName>
                                        </p:attrNameLst>
                                      </p:cBhvr>
                                      <p:rCtr x="11302" y="15648"/>
                                    </p:animMotion>
                                  </p:childTnLst>
                                </p:cTn>
                              </p:par>
                            </p:childTnLst>
                          </p:cTn>
                        </p:par>
                      </p:childTnLst>
                    </p:cTn>
                  </p:par>
                  <p:par>
                    <p:cTn id="17" fill="hold" nodeType="clickPar">
                      <p:stCondLst>
                        <p:cond delay="indefinite"/>
                      </p:stCondLst>
                      <p:childTnLst>
                        <p:par>
                          <p:cTn id="18" fill="hold" nodeType="withGroup">
                            <p:stCondLst>
                              <p:cond delay="0"/>
                            </p:stCondLst>
                            <p:childTnLst>
                              <p:par>
                                <p:cTn id="19" presetID="56" presetClass="path" presetSubtype="0" accel="50000" decel="50000" fill="hold" grpId="0" nodeType="clickEffect">
                                  <p:stCondLst>
                                    <p:cond delay="0"/>
                                  </p:stCondLst>
                                  <p:childTnLst>
                                    <p:animMotion origin="layout" path="M 8.33333E-7 4.07407E-6 L 0.64444 -0.30139 " pathEditMode="relative" rAng="0" ptsTypes="AA">
                                      <p:cBhvr>
                                        <p:cTn id="20" dur="2000" fill="hold"/>
                                        <p:tgtEl>
                                          <p:spTgt spid="262172"/>
                                        </p:tgtEl>
                                        <p:attrNameLst>
                                          <p:attrName>ppt_x</p:attrName>
                                          <p:attrName>ppt_y</p:attrName>
                                        </p:attrNameLst>
                                      </p:cBhvr>
                                      <p:rCtr x="32222" y="-15069"/>
                                    </p:animMotion>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262174"/>
                                        </p:tgtEl>
                                        <p:attrNameLst>
                                          <p:attrName>style.visibility</p:attrName>
                                        </p:attrNameLst>
                                      </p:cBhvr>
                                      <p:to>
                                        <p:strVal val="visible"/>
                                      </p:to>
                                    </p:set>
                                    <p:animEffect transition="in" filter="blinds(horizontal)">
                                      <p:cBhvr>
                                        <p:cTn id="25" dur="500"/>
                                        <p:tgtEl>
                                          <p:spTgt spid="262174"/>
                                        </p:tgtEl>
                                      </p:cBhvr>
                                    </p:animEffect>
                                  </p:childTnLst>
                                </p:cTn>
                              </p:par>
                              <p:par>
                                <p:cTn id="26" presetID="3" presetClass="entr" presetSubtype="10" fill="hold" nodeType="withEffect">
                                  <p:stCondLst>
                                    <p:cond delay="0"/>
                                  </p:stCondLst>
                                  <p:childTnLst>
                                    <p:set>
                                      <p:cBhvr>
                                        <p:cTn id="27" dur="1" fill="hold">
                                          <p:stCondLst>
                                            <p:cond delay="0"/>
                                          </p:stCondLst>
                                        </p:cTn>
                                        <p:tgtEl>
                                          <p:spTgt spid="262181"/>
                                        </p:tgtEl>
                                        <p:attrNameLst>
                                          <p:attrName>style.visibility</p:attrName>
                                        </p:attrNameLst>
                                      </p:cBhvr>
                                      <p:to>
                                        <p:strVal val="visible"/>
                                      </p:to>
                                    </p:set>
                                    <p:animEffect transition="in" filter="blinds(horizontal)">
                                      <p:cBhvr>
                                        <p:cTn id="28" dur="500"/>
                                        <p:tgtEl>
                                          <p:spTgt spid="262181"/>
                                        </p:tgtEl>
                                      </p:cBhvr>
                                    </p:animEffect>
                                  </p:childTnLst>
                                </p:cTn>
                              </p:par>
                              <p:par>
                                <p:cTn id="29" presetID="3" presetClass="entr" presetSubtype="10" fill="hold" nodeType="withEffect">
                                  <p:stCondLst>
                                    <p:cond delay="0"/>
                                  </p:stCondLst>
                                  <p:childTnLst>
                                    <p:set>
                                      <p:cBhvr>
                                        <p:cTn id="30" dur="1" fill="hold">
                                          <p:stCondLst>
                                            <p:cond delay="0"/>
                                          </p:stCondLst>
                                        </p:cTn>
                                        <p:tgtEl>
                                          <p:spTgt spid="262182"/>
                                        </p:tgtEl>
                                        <p:attrNameLst>
                                          <p:attrName>style.visibility</p:attrName>
                                        </p:attrNameLst>
                                      </p:cBhvr>
                                      <p:to>
                                        <p:strVal val="visible"/>
                                      </p:to>
                                    </p:set>
                                    <p:animEffect transition="in" filter="blinds(horizontal)">
                                      <p:cBhvr>
                                        <p:cTn id="31" dur="500"/>
                                        <p:tgtEl>
                                          <p:spTgt spid="262182"/>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262176"/>
                                        </p:tgtEl>
                                        <p:attrNameLst>
                                          <p:attrName>style.visibility</p:attrName>
                                        </p:attrNameLst>
                                      </p:cBhvr>
                                      <p:to>
                                        <p:strVal val="visible"/>
                                      </p:to>
                                    </p:set>
                                    <p:animEffect transition="in" filter="blinds(horizontal)">
                                      <p:cBhvr>
                                        <p:cTn id="34" dur="500"/>
                                        <p:tgtEl>
                                          <p:spTgt spid="262176"/>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262175"/>
                                        </p:tgtEl>
                                        <p:attrNameLst>
                                          <p:attrName>style.visibility</p:attrName>
                                        </p:attrNameLst>
                                      </p:cBhvr>
                                      <p:to>
                                        <p:strVal val="visible"/>
                                      </p:to>
                                    </p:set>
                                    <p:animEffect transition="in" filter="blinds(horizontal)">
                                      <p:cBhvr>
                                        <p:cTn id="37" dur="500"/>
                                        <p:tgtEl>
                                          <p:spTgt spid="262175"/>
                                        </p:tgtEl>
                                      </p:cBhvr>
                                    </p:animEffect>
                                  </p:childTnLst>
                                </p:cTn>
                              </p:par>
                              <p:par>
                                <p:cTn id="38" presetID="3" presetClass="entr" presetSubtype="10" fill="hold" nodeType="withEffect">
                                  <p:stCondLst>
                                    <p:cond delay="0"/>
                                  </p:stCondLst>
                                  <p:childTnLst>
                                    <p:set>
                                      <p:cBhvr>
                                        <p:cTn id="39" dur="1" fill="hold">
                                          <p:stCondLst>
                                            <p:cond delay="0"/>
                                          </p:stCondLst>
                                        </p:cTn>
                                        <p:tgtEl>
                                          <p:spTgt spid="262183"/>
                                        </p:tgtEl>
                                        <p:attrNameLst>
                                          <p:attrName>style.visibility</p:attrName>
                                        </p:attrNameLst>
                                      </p:cBhvr>
                                      <p:to>
                                        <p:strVal val="visible"/>
                                      </p:to>
                                    </p:set>
                                    <p:animEffect transition="in" filter="blinds(horizontal)">
                                      <p:cBhvr>
                                        <p:cTn id="40" dur="500"/>
                                        <p:tgtEl>
                                          <p:spTgt spid="262183"/>
                                        </p:tgtEl>
                                      </p:cBhvr>
                                    </p:animEffect>
                                  </p:childTnLst>
                                </p:cTn>
                              </p:par>
                              <p:par>
                                <p:cTn id="41" presetID="3" presetClass="entr" presetSubtype="10" fill="hold" nodeType="withEffect">
                                  <p:stCondLst>
                                    <p:cond delay="0"/>
                                  </p:stCondLst>
                                  <p:childTnLst>
                                    <p:set>
                                      <p:cBhvr>
                                        <p:cTn id="42" dur="1" fill="hold">
                                          <p:stCondLst>
                                            <p:cond delay="0"/>
                                          </p:stCondLst>
                                        </p:cTn>
                                        <p:tgtEl>
                                          <p:spTgt spid="262184"/>
                                        </p:tgtEl>
                                        <p:attrNameLst>
                                          <p:attrName>style.visibility</p:attrName>
                                        </p:attrNameLst>
                                      </p:cBhvr>
                                      <p:to>
                                        <p:strVal val="visible"/>
                                      </p:to>
                                    </p:set>
                                    <p:animEffect transition="in" filter="blinds(horizontal)">
                                      <p:cBhvr>
                                        <p:cTn id="43" dur="500"/>
                                        <p:tgtEl>
                                          <p:spTgt spid="262184"/>
                                        </p:tgtEl>
                                      </p:cBhvr>
                                    </p:animEffect>
                                  </p:childTnLst>
                                </p:cTn>
                              </p:par>
                              <p:par>
                                <p:cTn id="44" presetID="3" presetClass="entr" presetSubtype="10" fill="hold" nodeType="withEffect">
                                  <p:stCondLst>
                                    <p:cond delay="0"/>
                                  </p:stCondLst>
                                  <p:childTnLst>
                                    <p:set>
                                      <p:cBhvr>
                                        <p:cTn id="45" dur="1" fill="hold">
                                          <p:stCondLst>
                                            <p:cond delay="0"/>
                                          </p:stCondLst>
                                        </p:cTn>
                                        <p:tgtEl>
                                          <p:spTgt spid="262185"/>
                                        </p:tgtEl>
                                        <p:attrNameLst>
                                          <p:attrName>style.visibility</p:attrName>
                                        </p:attrNameLst>
                                      </p:cBhvr>
                                      <p:to>
                                        <p:strVal val="visible"/>
                                      </p:to>
                                    </p:set>
                                    <p:animEffect transition="in" filter="blinds(horizontal)">
                                      <p:cBhvr>
                                        <p:cTn id="46" dur="500"/>
                                        <p:tgtEl>
                                          <p:spTgt spid="262185"/>
                                        </p:tgtEl>
                                      </p:cBhvr>
                                    </p:animEffect>
                                  </p:childTnLst>
                                </p:cTn>
                              </p:par>
                              <p:par>
                                <p:cTn id="47" presetID="3" presetClass="entr" presetSubtype="10" fill="hold" nodeType="withEffect">
                                  <p:stCondLst>
                                    <p:cond delay="0"/>
                                  </p:stCondLst>
                                  <p:childTnLst>
                                    <p:set>
                                      <p:cBhvr>
                                        <p:cTn id="48" dur="1" fill="hold">
                                          <p:stCondLst>
                                            <p:cond delay="0"/>
                                          </p:stCondLst>
                                        </p:cTn>
                                        <p:tgtEl>
                                          <p:spTgt spid="262186"/>
                                        </p:tgtEl>
                                        <p:attrNameLst>
                                          <p:attrName>style.visibility</p:attrName>
                                        </p:attrNameLst>
                                      </p:cBhvr>
                                      <p:to>
                                        <p:strVal val="visible"/>
                                      </p:to>
                                    </p:set>
                                    <p:animEffect transition="in" filter="blinds(horizontal)">
                                      <p:cBhvr>
                                        <p:cTn id="49" dur="500"/>
                                        <p:tgtEl>
                                          <p:spTgt spid="262186"/>
                                        </p:tgtEl>
                                      </p:cBhvr>
                                    </p:animEffect>
                                  </p:childTnLst>
                                </p:cTn>
                              </p:par>
                              <p:par>
                                <p:cTn id="50" presetID="3" presetClass="entr" presetSubtype="10" fill="hold" grpId="0" nodeType="withEffect">
                                  <p:stCondLst>
                                    <p:cond delay="0"/>
                                  </p:stCondLst>
                                  <p:childTnLst>
                                    <p:set>
                                      <p:cBhvr>
                                        <p:cTn id="51" dur="1" fill="hold">
                                          <p:stCondLst>
                                            <p:cond delay="0"/>
                                          </p:stCondLst>
                                        </p:cTn>
                                        <p:tgtEl>
                                          <p:spTgt spid="262180"/>
                                        </p:tgtEl>
                                        <p:attrNameLst>
                                          <p:attrName>style.visibility</p:attrName>
                                        </p:attrNameLst>
                                      </p:cBhvr>
                                      <p:to>
                                        <p:strVal val="visible"/>
                                      </p:to>
                                    </p:set>
                                    <p:animEffect transition="in" filter="blinds(horizontal)">
                                      <p:cBhvr>
                                        <p:cTn id="52" dur="500"/>
                                        <p:tgtEl>
                                          <p:spTgt spid="262180"/>
                                        </p:tgtEl>
                                      </p:cBhvr>
                                    </p:animEffect>
                                  </p:childTnLst>
                                </p:cTn>
                              </p:par>
                              <p:par>
                                <p:cTn id="53" presetID="3" presetClass="entr" presetSubtype="10" fill="hold" grpId="0" nodeType="withEffect">
                                  <p:stCondLst>
                                    <p:cond delay="0"/>
                                  </p:stCondLst>
                                  <p:childTnLst>
                                    <p:set>
                                      <p:cBhvr>
                                        <p:cTn id="54" dur="1" fill="hold">
                                          <p:stCondLst>
                                            <p:cond delay="0"/>
                                          </p:stCondLst>
                                        </p:cTn>
                                        <p:tgtEl>
                                          <p:spTgt spid="262179"/>
                                        </p:tgtEl>
                                        <p:attrNameLst>
                                          <p:attrName>style.visibility</p:attrName>
                                        </p:attrNameLst>
                                      </p:cBhvr>
                                      <p:to>
                                        <p:strVal val="visible"/>
                                      </p:to>
                                    </p:set>
                                    <p:animEffect transition="in" filter="blinds(horizontal)">
                                      <p:cBhvr>
                                        <p:cTn id="55" dur="500"/>
                                        <p:tgtEl>
                                          <p:spTgt spid="262179"/>
                                        </p:tgtEl>
                                      </p:cBhvr>
                                    </p:animEffect>
                                  </p:childTnLst>
                                </p:cTn>
                              </p:par>
                              <p:par>
                                <p:cTn id="56" presetID="3" presetClass="entr" presetSubtype="10" fill="hold" grpId="0" nodeType="withEffect">
                                  <p:stCondLst>
                                    <p:cond delay="0"/>
                                  </p:stCondLst>
                                  <p:childTnLst>
                                    <p:set>
                                      <p:cBhvr>
                                        <p:cTn id="57" dur="1" fill="hold">
                                          <p:stCondLst>
                                            <p:cond delay="0"/>
                                          </p:stCondLst>
                                        </p:cTn>
                                        <p:tgtEl>
                                          <p:spTgt spid="262178"/>
                                        </p:tgtEl>
                                        <p:attrNameLst>
                                          <p:attrName>style.visibility</p:attrName>
                                        </p:attrNameLst>
                                      </p:cBhvr>
                                      <p:to>
                                        <p:strVal val="visible"/>
                                      </p:to>
                                    </p:set>
                                    <p:animEffect transition="in" filter="blinds(horizontal)">
                                      <p:cBhvr>
                                        <p:cTn id="58" dur="500"/>
                                        <p:tgtEl>
                                          <p:spTgt spid="262178"/>
                                        </p:tgtEl>
                                      </p:cBhvr>
                                    </p:animEffect>
                                  </p:childTnLst>
                                </p:cTn>
                              </p:par>
                              <p:par>
                                <p:cTn id="59" presetID="3" presetClass="entr" presetSubtype="10" fill="hold" grpId="0" nodeType="withEffect">
                                  <p:stCondLst>
                                    <p:cond delay="0"/>
                                  </p:stCondLst>
                                  <p:childTnLst>
                                    <p:set>
                                      <p:cBhvr>
                                        <p:cTn id="60" dur="1" fill="hold">
                                          <p:stCondLst>
                                            <p:cond delay="0"/>
                                          </p:stCondLst>
                                        </p:cTn>
                                        <p:tgtEl>
                                          <p:spTgt spid="262177"/>
                                        </p:tgtEl>
                                        <p:attrNameLst>
                                          <p:attrName>style.visibility</p:attrName>
                                        </p:attrNameLst>
                                      </p:cBhvr>
                                      <p:to>
                                        <p:strVal val="visible"/>
                                      </p:to>
                                    </p:set>
                                    <p:animEffect transition="in" filter="blinds(horizontal)">
                                      <p:cBhvr>
                                        <p:cTn id="61" dur="500"/>
                                        <p:tgtEl>
                                          <p:spTgt spid="262177"/>
                                        </p:tgtEl>
                                      </p:cBhvr>
                                    </p:animEffect>
                                  </p:childTnLst>
                                </p:cTn>
                              </p:par>
                              <p:par>
                                <p:cTn id="62" presetID="3" presetClass="entr" presetSubtype="10" fill="hold" grpId="0" nodeType="withEffect">
                                  <p:stCondLst>
                                    <p:cond delay="0"/>
                                  </p:stCondLst>
                                  <p:childTnLst>
                                    <p:set>
                                      <p:cBhvr>
                                        <p:cTn id="63" dur="1" fill="hold">
                                          <p:stCondLst>
                                            <p:cond delay="0"/>
                                          </p:stCondLst>
                                        </p:cTn>
                                        <p:tgtEl>
                                          <p:spTgt spid="262187"/>
                                        </p:tgtEl>
                                        <p:attrNameLst>
                                          <p:attrName>style.visibility</p:attrName>
                                        </p:attrNameLst>
                                      </p:cBhvr>
                                      <p:to>
                                        <p:strVal val="visible"/>
                                      </p:to>
                                    </p:set>
                                    <p:animEffect transition="in" filter="blinds(horizontal)">
                                      <p:cBhvr>
                                        <p:cTn id="64" dur="500"/>
                                        <p:tgtEl>
                                          <p:spTgt spid="262187"/>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3" presetClass="entr" presetSubtype="10" fill="hold" nodeType="clickEffect">
                                  <p:stCondLst>
                                    <p:cond delay="0"/>
                                  </p:stCondLst>
                                  <p:childTnLst>
                                    <p:set>
                                      <p:cBhvr>
                                        <p:cTn id="68" dur="1" fill="hold">
                                          <p:stCondLst>
                                            <p:cond delay="0"/>
                                          </p:stCondLst>
                                        </p:cTn>
                                        <p:tgtEl>
                                          <p:spTgt spid="262201"/>
                                        </p:tgtEl>
                                        <p:attrNameLst>
                                          <p:attrName>style.visibility</p:attrName>
                                        </p:attrNameLst>
                                      </p:cBhvr>
                                      <p:to>
                                        <p:strVal val="visible"/>
                                      </p:to>
                                    </p:set>
                                    <p:animEffect transition="in" filter="blinds(horizontal)">
                                      <p:cBhvr>
                                        <p:cTn id="69" dur="500"/>
                                        <p:tgtEl>
                                          <p:spTgt spid="262201"/>
                                        </p:tgtEl>
                                      </p:cBhvr>
                                    </p:animEffect>
                                  </p:childTnLst>
                                </p:cTn>
                              </p:par>
                              <p:par>
                                <p:cTn id="70" presetID="3" presetClass="entr" presetSubtype="10" fill="hold" grpId="0" nodeType="withEffect">
                                  <p:stCondLst>
                                    <p:cond delay="0"/>
                                  </p:stCondLst>
                                  <p:childTnLst>
                                    <p:set>
                                      <p:cBhvr>
                                        <p:cTn id="71" dur="1" fill="hold">
                                          <p:stCondLst>
                                            <p:cond delay="0"/>
                                          </p:stCondLst>
                                        </p:cTn>
                                        <p:tgtEl>
                                          <p:spTgt spid="262188"/>
                                        </p:tgtEl>
                                        <p:attrNameLst>
                                          <p:attrName>style.visibility</p:attrName>
                                        </p:attrNameLst>
                                      </p:cBhvr>
                                      <p:to>
                                        <p:strVal val="visible"/>
                                      </p:to>
                                    </p:set>
                                    <p:animEffect transition="in" filter="blinds(horizontal)">
                                      <p:cBhvr>
                                        <p:cTn id="72" dur="500"/>
                                        <p:tgtEl>
                                          <p:spTgt spid="262188"/>
                                        </p:tgtEl>
                                      </p:cBhvr>
                                    </p:animEffect>
                                  </p:childTnLst>
                                </p:cTn>
                              </p:par>
                              <p:par>
                                <p:cTn id="73" presetID="3" presetClass="entr" presetSubtype="10" fill="hold" grpId="0" nodeType="withEffect">
                                  <p:stCondLst>
                                    <p:cond delay="0"/>
                                  </p:stCondLst>
                                  <p:childTnLst>
                                    <p:set>
                                      <p:cBhvr>
                                        <p:cTn id="74" dur="1" fill="hold">
                                          <p:stCondLst>
                                            <p:cond delay="0"/>
                                          </p:stCondLst>
                                        </p:cTn>
                                        <p:tgtEl>
                                          <p:spTgt spid="262189"/>
                                        </p:tgtEl>
                                        <p:attrNameLst>
                                          <p:attrName>style.visibility</p:attrName>
                                        </p:attrNameLst>
                                      </p:cBhvr>
                                      <p:to>
                                        <p:strVal val="visible"/>
                                      </p:to>
                                    </p:set>
                                    <p:animEffect transition="in" filter="blinds(horizontal)">
                                      <p:cBhvr>
                                        <p:cTn id="75" dur="500"/>
                                        <p:tgtEl>
                                          <p:spTgt spid="262189"/>
                                        </p:tgtEl>
                                      </p:cBhvr>
                                    </p:animEffect>
                                  </p:childTnLst>
                                </p:cTn>
                              </p:par>
                              <p:par>
                                <p:cTn id="76" presetID="3" presetClass="entr" presetSubtype="10" fill="hold" grpId="0" nodeType="withEffect">
                                  <p:stCondLst>
                                    <p:cond delay="0"/>
                                  </p:stCondLst>
                                  <p:childTnLst>
                                    <p:set>
                                      <p:cBhvr>
                                        <p:cTn id="77" dur="1" fill="hold">
                                          <p:stCondLst>
                                            <p:cond delay="0"/>
                                          </p:stCondLst>
                                        </p:cTn>
                                        <p:tgtEl>
                                          <p:spTgt spid="262190"/>
                                        </p:tgtEl>
                                        <p:attrNameLst>
                                          <p:attrName>style.visibility</p:attrName>
                                        </p:attrNameLst>
                                      </p:cBhvr>
                                      <p:to>
                                        <p:strVal val="visible"/>
                                      </p:to>
                                    </p:set>
                                    <p:animEffect transition="in" filter="blinds(horizontal)">
                                      <p:cBhvr>
                                        <p:cTn id="78" dur="500"/>
                                        <p:tgtEl>
                                          <p:spTgt spid="262190"/>
                                        </p:tgtEl>
                                      </p:cBhvr>
                                    </p:animEffect>
                                  </p:childTnLst>
                                </p:cTn>
                              </p:par>
                              <p:par>
                                <p:cTn id="79" presetID="3" presetClass="entr" presetSubtype="10" fill="hold" grpId="0" nodeType="withEffect">
                                  <p:stCondLst>
                                    <p:cond delay="0"/>
                                  </p:stCondLst>
                                  <p:childTnLst>
                                    <p:set>
                                      <p:cBhvr>
                                        <p:cTn id="80" dur="1" fill="hold">
                                          <p:stCondLst>
                                            <p:cond delay="0"/>
                                          </p:stCondLst>
                                        </p:cTn>
                                        <p:tgtEl>
                                          <p:spTgt spid="262191"/>
                                        </p:tgtEl>
                                        <p:attrNameLst>
                                          <p:attrName>style.visibility</p:attrName>
                                        </p:attrNameLst>
                                      </p:cBhvr>
                                      <p:to>
                                        <p:strVal val="visible"/>
                                      </p:to>
                                    </p:set>
                                    <p:animEffect transition="in" filter="blinds(horizontal)">
                                      <p:cBhvr>
                                        <p:cTn id="81" dur="500"/>
                                        <p:tgtEl>
                                          <p:spTgt spid="262191"/>
                                        </p:tgtEl>
                                      </p:cBhvr>
                                    </p:animEffect>
                                  </p:childTnLst>
                                </p:cTn>
                              </p:par>
                              <p:par>
                                <p:cTn id="82" presetID="3" presetClass="entr" presetSubtype="10" fill="hold" grpId="0" nodeType="withEffect">
                                  <p:stCondLst>
                                    <p:cond delay="0"/>
                                  </p:stCondLst>
                                  <p:childTnLst>
                                    <p:set>
                                      <p:cBhvr>
                                        <p:cTn id="83" dur="1" fill="hold">
                                          <p:stCondLst>
                                            <p:cond delay="0"/>
                                          </p:stCondLst>
                                        </p:cTn>
                                        <p:tgtEl>
                                          <p:spTgt spid="262192"/>
                                        </p:tgtEl>
                                        <p:attrNameLst>
                                          <p:attrName>style.visibility</p:attrName>
                                        </p:attrNameLst>
                                      </p:cBhvr>
                                      <p:to>
                                        <p:strVal val="visible"/>
                                      </p:to>
                                    </p:set>
                                    <p:animEffect transition="in" filter="blinds(horizontal)">
                                      <p:cBhvr>
                                        <p:cTn id="84" dur="500"/>
                                        <p:tgtEl>
                                          <p:spTgt spid="262192"/>
                                        </p:tgtEl>
                                      </p:cBhvr>
                                    </p:animEffect>
                                  </p:childTnLst>
                                </p:cTn>
                              </p:par>
                              <p:par>
                                <p:cTn id="85" presetID="3" presetClass="entr" presetSubtype="10" fill="hold" grpId="0" nodeType="withEffect">
                                  <p:stCondLst>
                                    <p:cond delay="0"/>
                                  </p:stCondLst>
                                  <p:childTnLst>
                                    <p:set>
                                      <p:cBhvr>
                                        <p:cTn id="86" dur="1" fill="hold">
                                          <p:stCondLst>
                                            <p:cond delay="0"/>
                                          </p:stCondLst>
                                        </p:cTn>
                                        <p:tgtEl>
                                          <p:spTgt spid="262193"/>
                                        </p:tgtEl>
                                        <p:attrNameLst>
                                          <p:attrName>style.visibility</p:attrName>
                                        </p:attrNameLst>
                                      </p:cBhvr>
                                      <p:to>
                                        <p:strVal val="visible"/>
                                      </p:to>
                                    </p:set>
                                    <p:animEffect transition="in" filter="blinds(horizontal)">
                                      <p:cBhvr>
                                        <p:cTn id="87" dur="500"/>
                                        <p:tgtEl>
                                          <p:spTgt spid="262193"/>
                                        </p:tgtEl>
                                      </p:cBhvr>
                                    </p:animEffect>
                                  </p:childTnLst>
                                </p:cTn>
                              </p:par>
                              <p:par>
                                <p:cTn id="88" presetID="3" presetClass="entr" presetSubtype="10" fill="hold" grpId="0" nodeType="withEffect">
                                  <p:stCondLst>
                                    <p:cond delay="0"/>
                                  </p:stCondLst>
                                  <p:childTnLst>
                                    <p:set>
                                      <p:cBhvr>
                                        <p:cTn id="89" dur="1" fill="hold">
                                          <p:stCondLst>
                                            <p:cond delay="0"/>
                                          </p:stCondLst>
                                        </p:cTn>
                                        <p:tgtEl>
                                          <p:spTgt spid="262194"/>
                                        </p:tgtEl>
                                        <p:attrNameLst>
                                          <p:attrName>style.visibility</p:attrName>
                                        </p:attrNameLst>
                                      </p:cBhvr>
                                      <p:to>
                                        <p:strVal val="visible"/>
                                      </p:to>
                                    </p:set>
                                    <p:animEffect transition="in" filter="blinds(horizontal)">
                                      <p:cBhvr>
                                        <p:cTn id="90" dur="500"/>
                                        <p:tgtEl>
                                          <p:spTgt spid="262194"/>
                                        </p:tgtEl>
                                      </p:cBhvr>
                                    </p:animEffect>
                                  </p:childTnLst>
                                </p:cTn>
                              </p:par>
                              <p:par>
                                <p:cTn id="91" presetID="3" presetClass="entr" presetSubtype="10" fill="hold" nodeType="withEffect">
                                  <p:stCondLst>
                                    <p:cond delay="0"/>
                                  </p:stCondLst>
                                  <p:childTnLst>
                                    <p:set>
                                      <p:cBhvr>
                                        <p:cTn id="92" dur="1" fill="hold">
                                          <p:stCondLst>
                                            <p:cond delay="0"/>
                                          </p:stCondLst>
                                        </p:cTn>
                                        <p:tgtEl>
                                          <p:spTgt spid="262195"/>
                                        </p:tgtEl>
                                        <p:attrNameLst>
                                          <p:attrName>style.visibility</p:attrName>
                                        </p:attrNameLst>
                                      </p:cBhvr>
                                      <p:to>
                                        <p:strVal val="visible"/>
                                      </p:to>
                                    </p:set>
                                    <p:animEffect transition="in" filter="blinds(horizontal)">
                                      <p:cBhvr>
                                        <p:cTn id="93" dur="500"/>
                                        <p:tgtEl>
                                          <p:spTgt spid="262195"/>
                                        </p:tgtEl>
                                      </p:cBhvr>
                                    </p:animEffect>
                                  </p:childTnLst>
                                </p:cTn>
                              </p:par>
                              <p:par>
                                <p:cTn id="94" presetID="3" presetClass="entr" presetSubtype="10" fill="hold" nodeType="withEffect">
                                  <p:stCondLst>
                                    <p:cond delay="0"/>
                                  </p:stCondLst>
                                  <p:childTnLst>
                                    <p:set>
                                      <p:cBhvr>
                                        <p:cTn id="95" dur="1" fill="hold">
                                          <p:stCondLst>
                                            <p:cond delay="0"/>
                                          </p:stCondLst>
                                        </p:cTn>
                                        <p:tgtEl>
                                          <p:spTgt spid="262196"/>
                                        </p:tgtEl>
                                        <p:attrNameLst>
                                          <p:attrName>style.visibility</p:attrName>
                                        </p:attrNameLst>
                                      </p:cBhvr>
                                      <p:to>
                                        <p:strVal val="visible"/>
                                      </p:to>
                                    </p:set>
                                    <p:animEffect transition="in" filter="blinds(horizontal)">
                                      <p:cBhvr>
                                        <p:cTn id="96" dur="500"/>
                                        <p:tgtEl>
                                          <p:spTgt spid="262196"/>
                                        </p:tgtEl>
                                      </p:cBhvr>
                                    </p:animEffect>
                                  </p:childTnLst>
                                </p:cTn>
                              </p:par>
                              <p:par>
                                <p:cTn id="97" presetID="3" presetClass="entr" presetSubtype="10" fill="hold" nodeType="withEffect">
                                  <p:stCondLst>
                                    <p:cond delay="0"/>
                                  </p:stCondLst>
                                  <p:childTnLst>
                                    <p:set>
                                      <p:cBhvr>
                                        <p:cTn id="98" dur="1" fill="hold">
                                          <p:stCondLst>
                                            <p:cond delay="0"/>
                                          </p:stCondLst>
                                        </p:cTn>
                                        <p:tgtEl>
                                          <p:spTgt spid="262197"/>
                                        </p:tgtEl>
                                        <p:attrNameLst>
                                          <p:attrName>style.visibility</p:attrName>
                                        </p:attrNameLst>
                                      </p:cBhvr>
                                      <p:to>
                                        <p:strVal val="visible"/>
                                      </p:to>
                                    </p:set>
                                    <p:animEffect transition="in" filter="blinds(horizontal)">
                                      <p:cBhvr>
                                        <p:cTn id="99" dur="500"/>
                                        <p:tgtEl>
                                          <p:spTgt spid="262197"/>
                                        </p:tgtEl>
                                      </p:cBhvr>
                                    </p:animEffect>
                                  </p:childTnLst>
                                </p:cTn>
                              </p:par>
                              <p:par>
                                <p:cTn id="100" presetID="3" presetClass="entr" presetSubtype="10" fill="hold" nodeType="withEffect">
                                  <p:stCondLst>
                                    <p:cond delay="0"/>
                                  </p:stCondLst>
                                  <p:childTnLst>
                                    <p:set>
                                      <p:cBhvr>
                                        <p:cTn id="101" dur="1" fill="hold">
                                          <p:stCondLst>
                                            <p:cond delay="0"/>
                                          </p:stCondLst>
                                        </p:cTn>
                                        <p:tgtEl>
                                          <p:spTgt spid="262198"/>
                                        </p:tgtEl>
                                        <p:attrNameLst>
                                          <p:attrName>style.visibility</p:attrName>
                                        </p:attrNameLst>
                                      </p:cBhvr>
                                      <p:to>
                                        <p:strVal val="visible"/>
                                      </p:to>
                                    </p:set>
                                    <p:animEffect transition="in" filter="blinds(horizontal)">
                                      <p:cBhvr>
                                        <p:cTn id="102" dur="500"/>
                                        <p:tgtEl>
                                          <p:spTgt spid="262198"/>
                                        </p:tgtEl>
                                      </p:cBhvr>
                                    </p:animEffect>
                                  </p:childTnLst>
                                </p:cTn>
                              </p:par>
                              <p:par>
                                <p:cTn id="103" presetID="3" presetClass="entr" presetSubtype="10" fill="hold" nodeType="withEffect">
                                  <p:stCondLst>
                                    <p:cond delay="0"/>
                                  </p:stCondLst>
                                  <p:childTnLst>
                                    <p:set>
                                      <p:cBhvr>
                                        <p:cTn id="104" dur="1" fill="hold">
                                          <p:stCondLst>
                                            <p:cond delay="0"/>
                                          </p:stCondLst>
                                        </p:cTn>
                                        <p:tgtEl>
                                          <p:spTgt spid="262199"/>
                                        </p:tgtEl>
                                        <p:attrNameLst>
                                          <p:attrName>style.visibility</p:attrName>
                                        </p:attrNameLst>
                                      </p:cBhvr>
                                      <p:to>
                                        <p:strVal val="visible"/>
                                      </p:to>
                                    </p:set>
                                    <p:animEffect transition="in" filter="blinds(horizontal)">
                                      <p:cBhvr>
                                        <p:cTn id="105" dur="500"/>
                                        <p:tgtEl>
                                          <p:spTgt spid="262199"/>
                                        </p:tgtEl>
                                      </p:cBhvr>
                                    </p:animEffect>
                                  </p:childTnLst>
                                </p:cTn>
                              </p:par>
                              <p:par>
                                <p:cTn id="106" presetID="3" presetClass="entr" presetSubtype="10" fill="hold" nodeType="withEffect">
                                  <p:stCondLst>
                                    <p:cond delay="0"/>
                                  </p:stCondLst>
                                  <p:childTnLst>
                                    <p:set>
                                      <p:cBhvr>
                                        <p:cTn id="107" dur="1" fill="hold">
                                          <p:stCondLst>
                                            <p:cond delay="0"/>
                                          </p:stCondLst>
                                        </p:cTn>
                                        <p:tgtEl>
                                          <p:spTgt spid="262200"/>
                                        </p:tgtEl>
                                        <p:attrNameLst>
                                          <p:attrName>style.visibility</p:attrName>
                                        </p:attrNameLst>
                                      </p:cBhvr>
                                      <p:to>
                                        <p:strVal val="visible"/>
                                      </p:to>
                                    </p:set>
                                    <p:animEffect transition="in" filter="blinds(horizontal)">
                                      <p:cBhvr>
                                        <p:cTn id="108" dur="500"/>
                                        <p:tgtEl>
                                          <p:spTgt spid="262200"/>
                                        </p:tgtEl>
                                      </p:cBhvr>
                                    </p:animEffect>
                                  </p:childTnLst>
                                </p:cTn>
                              </p:par>
                              <p:par>
                                <p:cTn id="109" presetID="3" presetClass="entr" presetSubtype="10" fill="hold" grpId="0" nodeType="withEffect">
                                  <p:stCondLst>
                                    <p:cond delay="0"/>
                                  </p:stCondLst>
                                  <p:childTnLst>
                                    <p:set>
                                      <p:cBhvr>
                                        <p:cTn id="110" dur="1" fill="hold">
                                          <p:stCondLst>
                                            <p:cond delay="0"/>
                                          </p:stCondLst>
                                        </p:cTn>
                                        <p:tgtEl>
                                          <p:spTgt spid="262229"/>
                                        </p:tgtEl>
                                        <p:attrNameLst>
                                          <p:attrName>style.visibility</p:attrName>
                                        </p:attrNameLst>
                                      </p:cBhvr>
                                      <p:to>
                                        <p:strVal val="visible"/>
                                      </p:to>
                                    </p:set>
                                    <p:animEffect transition="in" filter="blinds(horizontal)">
                                      <p:cBhvr>
                                        <p:cTn id="111" dur="500"/>
                                        <p:tgtEl>
                                          <p:spTgt spid="262229"/>
                                        </p:tgtEl>
                                      </p:cBhvr>
                                    </p:animEffect>
                                  </p:childTnLst>
                                </p:cTn>
                              </p:par>
                            </p:childTnLst>
                          </p:cTn>
                        </p:par>
                      </p:childTnLst>
                    </p:cTn>
                  </p:par>
                  <p:par>
                    <p:cTn id="112" fill="hold" nodeType="clickPar">
                      <p:stCondLst>
                        <p:cond delay="indefinite"/>
                      </p:stCondLst>
                      <p:childTnLst>
                        <p:par>
                          <p:cTn id="113" fill="hold" nodeType="withGroup">
                            <p:stCondLst>
                              <p:cond delay="0"/>
                            </p:stCondLst>
                            <p:childTnLst>
                              <p:par>
                                <p:cTn id="114" presetID="0" presetClass="path" presetSubtype="0" accel="50000" decel="50000" fill="remove" grpId="1" nodeType="clickEffect">
                                  <p:stCondLst>
                                    <p:cond delay="0"/>
                                  </p:stCondLst>
                                  <p:childTnLst>
                                    <p:animMotion origin="layout" path="M 0 0 L 0.13386 0.32546 " pathEditMode="relative" ptsTypes="AA">
                                      <p:cBhvr>
                                        <p:cTn id="115" dur="2000" fill="hold"/>
                                        <p:tgtEl>
                                          <p:spTgt spid="262174"/>
                                        </p:tgtEl>
                                        <p:attrNameLst>
                                          <p:attrName>ppt_x</p:attrName>
                                          <p:attrName>ppt_y</p:attrName>
                                        </p:attrNameLst>
                                      </p:cBhvr>
                                    </p:animMotion>
                                  </p:childTnLst>
                                </p:cTn>
                              </p:par>
                            </p:childTnLst>
                          </p:cTn>
                        </p:par>
                        <p:par>
                          <p:cTn id="116" fill="hold" nodeType="afterGroup">
                            <p:stCondLst>
                              <p:cond delay="2000"/>
                            </p:stCondLst>
                            <p:childTnLst>
                              <p:par>
                                <p:cTn id="117" presetID="3" presetClass="entr" presetSubtype="10" fill="hold" grpId="2" nodeType="afterEffect">
                                  <p:stCondLst>
                                    <p:cond delay="0"/>
                                  </p:stCondLst>
                                  <p:childTnLst>
                                    <p:set>
                                      <p:cBhvr>
                                        <p:cTn id="118" dur="1" fill="hold">
                                          <p:stCondLst>
                                            <p:cond delay="0"/>
                                          </p:stCondLst>
                                        </p:cTn>
                                        <p:tgtEl>
                                          <p:spTgt spid="262241"/>
                                        </p:tgtEl>
                                        <p:attrNameLst>
                                          <p:attrName>style.visibility</p:attrName>
                                        </p:attrNameLst>
                                      </p:cBhvr>
                                      <p:to>
                                        <p:strVal val="visible"/>
                                      </p:to>
                                    </p:set>
                                    <p:animEffect transition="in" filter="blinds(horizontal)">
                                      <p:cBhvr>
                                        <p:cTn id="119" dur="500"/>
                                        <p:tgtEl>
                                          <p:spTgt spid="262241"/>
                                        </p:tgtEl>
                                      </p:cBhvr>
                                    </p:animEffect>
                                  </p:childTnLst>
                                </p:cTn>
                              </p:par>
                            </p:childTnLst>
                          </p:cTn>
                        </p:par>
                      </p:childTnLst>
                    </p:cTn>
                  </p:par>
                  <p:par>
                    <p:cTn id="120" fill="hold" nodeType="clickPar">
                      <p:stCondLst>
                        <p:cond delay="indefinite"/>
                      </p:stCondLst>
                      <p:childTnLst>
                        <p:par>
                          <p:cTn id="121" fill="hold" nodeType="withGroup">
                            <p:stCondLst>
                              <p:cond delay="0"/>
                            </p:stCondLst>
                            <p:childTnLst>
                              <p:par>
                                <p:cTn id="122" presetID="33" presetClass="emph" presetSubtype="0" fill="remove" grpId="1" nodeType="clickEffect">
                                  <p:stCondLst>
                                    <p:cond delay="0"/>
                                  </p:stCondLst>
                                  <p:childTnLst>
                                    <p:animClr clrSpc="rgb" dir="cw">
                                      <p:cBhvr override="childStyle">
                                        <p:cTn id="123" dur="1500" accel="50000" autoRev="1" fill="hold" tmFilter="0, 0; .33333, 1; 1, 1">
                                          <p:stCondLst>
                                            <p:cond delay="0"/>
                                          </p:stCondLst>
                                        </p:cTn>
                                        <p:tgtEl>
                                          <p:spTgt spid="262175"/>
                                        </p:tgtEl>
                                        <p:attrNameLst>
                                          <p:attrName>style.color</p:attrName>
                                        </p:attrNameLst>
                                      </p:cBhvr>
                                      <p:to>
                                        <a:schemeClr val="accent2"/>
                                      </p:to>
                                    </p:animClr>
                                    <p:animClr clrSpc="rgb" dir="cw">
                                      <p:cBhvr>
                                        <p:cTn id="124" dur="1500" accel="50000" autoRev="1" fill="hold" tmFilter="0, 0; .33333, 1; 1, 1">
                                          <p:stCondLst>
                                            <p:cond delay="0"/>
                                          </p:stCondLst>
                                        </p:cTn>
                                        <p:tgtEl>
                                          <p:spTgt spid="262175"/>
                                        </p:tgtEl>
                                        <p:attrNameLst>
                                          <p:attrName>fillcolor</p:attrName>
                                        </p:attrNameLst>
                                      </p:cBhvr>
                                      <p:to>
                                        <a:schemeClr val="accent2"/>
                                      </p:to>
                                    </p:animClr>
                                    <p:set>
                                      <p:cBhvr>
                                        <p:cTn id="125" dur="3000" fill="hold"/>
                                        <p:tgtEl>
                                          <p:spTgt spid="262175"/>
                                        </p:tgtEl>
                                        <p:attrNameLst>
                                          <p:attrName>fill.type</p:attrName>
                                        </p:attrNameLst>
                                      </p:cBhvr>
                                      <p:to>
                                        <p:strVal val="solid"/>
                                      </p:to>
                                    </p:set>
                                    <p:set>
                                      <p:cBhvr>
                                        <p:cTn id="126" dur="3000" fill="hold"/>
                                        <p:tgtEl>
                                          <p:spTgt spid="262175"/>
                                        </p:tgtEl>
                                        <p:attrNameLst>
                                          <p:attrName>fill.on</p:attrName>
                                        </p:attrNameLst>
                                      </p:cBhvr>
                                      <p:to>
                                        <p:strVal val="true"/>
                                      </p:to>
                                    </p:set>
                                    <p:animScale>
                                      <p:cBhvr>
                                        <p:cTn id="127" dur="1500" accel="50000" autoRev="1" fill="hold" tmFilter="0, 0; .33333, 1; 1, 1">
                                          <p:stCondLst>
                                            <p:cond delay="0"/>
                                          </p:stCondLst>
                                        </p:cTn>
                                        <p:tgtEl>
                                          <p:spTgt spid="262175"/>
                                        </p:tgtEl>
                                      </p:cBhvr>
                                      <p:from x="100000" y="100000"/>
                                      <p:to x="100000" y="140000"/>
                                    </p:animScale>
                                  </p:childTnLst>
                                </p:cTn>
                              </p:par>
                              <p:par>
                                <p:cTn id="128" presetID="33" presetClass="emph" presetSubtype="0" fill="remove" grpId="2" nodeType="withEffect">
                                  <p:stCondLst>
                                    <p:cond delay="0"/>
                                  </p:stCondLst>
                                  <p:childTnLst>
                                    <p:animClr clrSpc="rgb" dir="cw">
                                      <p:cBhvr override="childStyle">
                                        <p:cTn id="129" dur="1500" accel="50000" autoRev="1" fill="hold" tmFilter="0, 0; .33333, 1; 1, 1">
                                          <p:stCondLst>
                                            <p:cond delay="0"/>
                                          </p:stCondLst>
                                        </p:cTn>
                                        <p:tgtEl>
                                          <p:spTgt spid="262176"/>
                                        </p:tgtEl>
                                        <p:attrNameLst>
                                          <p:attrName>style.color</p:attrName>
                                        </p:attrNameLst>
                                      </p:cBhvr>
                                      <p:to>
                                        <a:schemeClr val="accent2"/>
                                      </p:to>
                                    </p:animClr>
                                    <p:animClr clrSpc="rgb" dir="cw">
                                      <p:cBhvr>
                                        <p:cTn id="130" dur="1500" accel="50000" autoRev="1" fill="hold" tmFilter="0, 0; .33333, 1; 1, 1">
                                          <p:stCondLst>
                                            <p:cond delay="0"/>
                                          </p:stCondLst>
                                        </p:cTn>
                                        <p:tgtEl>
                                          <p:spTgt spid="262176"/>
                                        </p:tgtEl>
                                        <p:attrNameLst>
                                          <p:attrName>fillcolor</p:attrName>
                                        </p:attrNameLst>
                                      </p:cBhvr>
                                      <p:to>
                                        <a:schemeClr val="accent2"/>
                                      </p:to>
                                    </p:animClr>
                                    <p:set>
                                      <p:cBhvr>
                                        <p:cTn id="131" dur="3000" fill="hold"/>
                                        <p:tgtEl>
                                          <p:spTgt spid="262176"/>
                                        </p:tgtEl>
                                        <p:attrNameLst>
                                          <p:attrName>fill.type</p:attrName>
                                        </p:attrNameLst>
                                      </p:cBhvr>
                                      <p:to>
                                        <p:strVal val="solid"/>
                                      </p:to>
                                    </p:set>
                                    <p:set>
                                      <p:cBhvr>
                                        <p:cTn id="132" dur="3000" fill="hold"/>
                                        <p:tgtEl>
                                          <p:spTgt spid="262176"/>
                                        </p:tgtEl>
                                        <p:attrNameLst>
                                          <p:attrName>fill.on</p:attrName>
                                        </p:attrNameLst>
                                      </p:cBhvr>
                                      <p:to>
                                        <p:strVal val="true"/>
                                      </p:to>
                                    </p:set>
                                    <p:animScale>
                                      <p:cBhvr>
                                        <p:cTn id="133" dur="1500" accel="50000" autoRev="1" fill="hold" tmFilter="0, 0; .33333, 1; 1, 1">
                                          <p:stCondLst>
                                            <p:cond delay="0"/>
                                          </p:stCondLst>
                                        </p:cTn>
                                        <p:tgtEl>
                                          <p:spTgt spid="262176"/>
                                        </p:tgtEl>
                                      </p:cBhvr>
                                      <p:from x="100000" y="100000"/>
                                      <p:to x="100000" y="140000"/>
                                    </p:animScale>
                                  </p:childTnLst>
                                </p:cTn>
                              </p:par>
                            </p:childTnLst>
                          </p:cTn>
                        </p:par>
                      </p:childTnLst>
                    </p:cTn>
                  </p:par>
                  <p:par>
                    <p:cTn id="134" fill="hold" nodeType="clickPar">
                      <p:stCondLst>
                        <p:cond delay="indefinite"/>
                      </p:stCondLst>
                      <p:childTnLst>
                        <p:par>
                          <p:cTn id="135" fill="hold" nodeType="withGroup">
                            <p:stCondLst>
                              <p:cond delay="0"/>
                            </p:stCondLst>
                            <p:childTnLst>
                              <p:par>
                                <p:cTn id="136" presetID="33" presetClass="emph" presetSubtype="0" fill="remove" grpId="1" nodeType="clickEffect">
                                  <p:stCondLst>
                                    <p:cond delay="0"/>
                                  </p:stCondLst>
                                  <p:childTnLst>
                                    <p:animClr clrSpc="rgb" dir="cw">
                                      <p:cBhvr override="childStyle">
                                        <p:cTn id="137" dur="1500" accel="50000" autoRev="1" fill="hold" tmFilter="0, 0; .33333, 1; 1, 1">
                                          <p:stCondLst>
                                            <p:cond delay="0"/>
                                          </p:stCondLst>
                                        </p:cTn>
                                        <p:tgtEl>
                                          <p:spTgt spid="262176"/>
                                        </p:tgtEl>
                                        <p:attrNameLst>
                                          <p:attrName>style.color</p:attrName>
                                        </p:attrNameLst>
                                      </p:cBhvr>
                                      <p:to>
                                        <a:schemeClr val="accent2"/>
                                      </p:to>
                                    </p:animClr>
                                    <p:animClr clrSpc="rgb" dir="cw">
                                      <p:cBhvr>
                                        <p:cTn id="138" dur="1500" accel="50000" autoRev="1" fill="hold" tmFilter="0, 0; .33333, 1; 1, 1">
                                          <p:stCondLst>
                                            <p:cond delay="0"/>
                                          </p:stCondLst>
                                        </p:cTn>
                                        <p:tgtEl>
                                          <p:spTgt spid="262176"/>
                                        </p:tgtEl>
                                        <p:attrNameLst>
                                          <p:attrName>fillcolor</p:attrName>
                                        </p:attrNameLst>
                                      </p:cBhvr>
                                      <p:to>
                                        <a:schemeClr val="accent2"/>
                                      </p:to>
                                    </p:animClr>
                                    <p:set>
                                      <p:cBhvr>
                                        <p:cTn id="139" dur="3000" fill="hold"/>
                                        <p:tgtEl>
                                          <p:spTgt spid="262176"/>
                                        </p:tgtEl>
                                        <p:attrNameLst>
                                          <p:attrName>fill.type</p:attrName>
                                        </p:attrNameLst>
                                      </p:cBhvr>
                                      <p:to>
                                        <p:strVal val="solid"/>
                                      </p:to>
                                    </p:set>
                                    <p:set>
                                      <p:cBhvr>
                                        <p:cTn id="140" dur="3000" fill="hold"/>
                                        <p:tgtEl>
                                          <p:spTgt spid="262176"/>
                                        </p:tgtEl>
                                        <p:attrNameLst>
                                          <p:attrName>fill.on</p:attrName>
                                        </p:attrNameLst>
                                      </p:cBhvr>
                                      <p:to>
                                        <p:strVal val="true"/>
                                      </p:to>
                                    </p:set>
                                    <p:animScale>
                                      <p:cBhvr>
                                        <p:cTn id="141" dur="1500" accel="50000" autoRev="1" fill="hold" tmFilter="0, 0; .33333, 1; 1, 1">
                                          <p:stCondLst>
                                            <p:cond delay="0"/>
                                          </p:stCondLst>
                                        </p:cTn>
                                        <p:tgtEl>
                                          <p:spTgt spid="262176"/>
                                        </p:tgtEl>
                                      </p:cBhvr>
                                      <p:from x="100000" y="100000"/>
                                      <p:to x="100000" y="140000"/>
                                    </p:animScale>
                                  </p:childTnLst>
                                </p:cTn>
                              </p:par>
                              <p:par>
                                <p:cTn id="142" presetID="33" presetClass="emph" presetSubtype="0" fill="remove" grpId="3" nodeType="withEffect">
                                  <p:stCondLst>
                                    <p:cond delay="0"/>
                                  </p:stCondLst>
                                  <p:childTnLst>
                                    <p:animClr clrSpc="rgb" dir="cw">
                                      <p:cBhvr override="childStyle">
                                        <p:cTn id="143" dur="1500" accel="50000" autoRev="1" fill="hold" tmFilter="0, 0; .33333, 1; 1, 1">
                                          <p:stCondLst>
                                            <p:cond delay="0"/>
                                          </p:stCondLst>
                                        </p:cTn>
                                        <p:tgtEl>
                                          <p:spTgt spid="262241"/>
                                        </p:tgtEl>
                                        <p:attrNameLst>
                                          <p:attrName>style.color</p:attrName>
                                        </p:attrNameLst>
                                      </p:cBhvr>
                                      <p:to>
                                        <a:schemeClr val="accent2"/>
                                      </p:to>
                                    </p:animClr>
                                    <p:animClr clrSpc="rgb" dir="cw">
                                      <p:cBhvr>
                                        <p:cTn id="144" dur="1500" accel="50000" autoRev="1" fill="hold" tmFilter="0, 0; .33333, 1; 1, 1">
                                          <p:stCondLst>
                                            <p:cond delay="0"/>
                                          </p:stCondLst>
                                        </p:cTn>
                                        <p:tgtEl>
                                          <p:spTgt spid="262241"/>
                                        </p:tgtEl>
                                        <p:attrNameLst>
                                          <p:attrName>fillcolor</p:attrName>
                                        </p:attrNameLst>
                                      </p:cBhvr>
                                      <p:to>
                                        <a:schemeClr val="accent2"/>
                                      </p:to>
                                    </p:animClr>
                                    <p:set>
                                      <p:cBhvr>
                                        <p:cTn id="145" dur="3000" fill="hold"/>
                                        <p:tgtEl>
                                          <p:spTgt spid="262241"/>
                                        </p:tgtEl>
                                        <p:attrNameLst>
                                          <p:attrName>fill.type</p:attrName>
                                        </p:attrNameLst>
                                      </p:cBhvr>
                                      <p:to>
                                        <p:strVal val="solid"/>
                                      </p:to>
                                    </p:set>
                                    <p:set>
                                      <p:cBhvr>
                                        <p:cTn id="146" dur="3000" fill="hold"/>
                                        <p:tgtEl>
                                          <p:spTgt spid="262241"/>
                                        </p:tgtEl>
                                        <p:attrNameLst>
                                          <p:attrName>fill.on</p:attrName>
                                        </p:attrNameLst>
                                      </p:cBhvr>
                                      <p:to>
                                        <p:strVal val="true"/>
                                      </p:to>
                                    </p:set>
                                    <p:animScale>
                                      <p:cBhvr>
                                        <p:cTn id="147" dur="1500" accel="50000" autoRev="1" fill="hold" tmFilter="0, 0; .33333, 1; 1, 1">
                                          <p:stCondLst>
                                            <p:cond delay="0"/>
                                          </p:stCondLst>
                                        </p:cTn>
                                        <p:tgtEl>
                                          <p:spTgt spid="262241"/>
                                        </p:tgtEl>
                                      </p:cBhvr>
                                      <p:from x="100000" y="100000"/>
                                      <p:to x="100000" y="140000"/>
                                    </p:animScale>
                                  </p:childTnLst>
                                </p:cTn>
                              </p:par>
                            </p:childTnLst>
                          </p:cTn>
                        </p:par>
                      </p:childTnLst>
                    </p:cTn>
                  </p:par>
                  <p:par>
                    <p:cTn id="148" fill="hold" nodeType="clickPar">
                      <p:stCondLst>
                        <p:cond delay="indefinite"/>
                      </p:stCondLst>
                      <p:childTnLst>
                        <p:par>
                          <p:cTn id="149" fill="hold" nodeType="withGroup">
                            <p:stCondLst>
                              <p:cond delay="0"/>
                            </p:stCondLst>
                            <p:childTnLst>
                              <p:par>
                                <p:cTn id="150" presetID="33" presetClass="emph" presetSubtype="0" fill="remove" grpId="1" nodeType="clickEffect">
                                  <p:stCondLst>
                                    <p:cond delay="0"/>
                                  </p:stCondLst>
                                  <p:childTnLst>
                                    <p:animClr clrSpc="rgb" dir="cw">
                                      <p:cBhvr override="childStyle">
                                        <p:cTn id="151" dur="1500" accel="50000" autoRev="1" fill="hold" tmFilter="0, 0; .33333, 1; 1, 1">
                                          <p:stCondLst>
                                            <p:cond delay="0"/>
                                          </p:stCondLst>
                                        </p:cTn>
                                        <p:tgtEl>
                                          <p:spTgt spid="262188"/>
                                        </p:tgtEl>
                                        <p:attrNameLst>
                                          <p:attrName>style.color</p:attrName>
                                        </p:attrNameLst>
                                      </p:cBhvr>
                                      <p:to>
                                        <a:schemeClr val="accent2"/>
                                      </p:to>
                                    </p:animClr>
                                    <p:animClr clrSpc="rgb" dir="cw">
                                      <p:cBhvr>
                                        <p:cTn id="152" dur="1500" accel="50000" autoRev="1" fill="hold" tmFilter="0, 0; .33333, 1; 1, 1">
                                          <p:stCondLst>
                                            <p:cond delay="0"/>
                                          </p:stCondLst>
                                        </p:cTn>
                                        <p:tgtEl>
                                          <p:spTgt spid="262188"/>
                                        </p:tgtEl>
                                        <p:attrNameLst>
                                          <p:attrName>fillcolor</p:attrName>
                                        </p:attrNameLst>
                                      </p:cBhvr>
                                      <p:to>
                                        <a:schemeClr val="accent2"/>
                                      </p:to>
                                    </p:animClr>
                                    <p:set>
                                      <p:cBhvr>
                                        <p:cTn id="153" dur="3000" fill="hold"/>
                                        <p:tgtEl>
                                          <p:spTgt spid="262188"/>
                                        </p:tgtEl>
                                        <p:attrNameLst>
                                          <p:attrName>fill.type</p:attrName>
                                        </p:attrNameLst>
                                      </p:cBhvr>
                                      <p:to>
                                        <p:strVal val="solid"/>
                                      </p:to>
                                    </p:set>
                                    <p:set>
                                      <p:cBhvr>
                                        <p:cTn id="154" dur="3000" fill="hold"/>
                                        <p:tgtEl>
                                          <p:spTgt spid="262188"/>
                                        </p:tgtEl>
                                        <p:attrNameLst>
                                          <p:attrName>fill.on</p:attrName>
                                        </p:attrNameLst>
                                      </p:cBhvr>
                                      <p:to>
                                        <p:strVal val="true"/>
                                      </p:to>
                                    </p:set>
                                    <p:animScale>
                                      <p:cBhvr>
                                        <p:cTn id="155" dur="1500" accel="50000" autoRev="1" fill="hold" tmFilter="0, 0; .33333, 1; 1, 1">
                                          <p:stCondLst>
                                            <p:cond delay="0"/>
                                          </p:stCondLst>
                                        </p:cTn>
                                        <p:tgtEl>
                                          <p:spTgt spid="262188"/>
                                        </p:tgtEl>
                                      </p:cBhvr>
                                      <p:from x="100000" y="100000"/>
                                      <p:to x="100000" y="140000"/>
                                    </p:animScale>
                                  </p:childTnLst>
                                </p:cTn>
                              </p:par>
                            </p:childTnLst>
                          </p:cTn>
                        </p:par>
                      </p:childTnLst>
                    </p:cTn>
                  </p:par>
                  <p:par>
                    <p:cTn id="156" fill="hold" nodeType="clickPar">
                      <p:stCondLst>
                        <p:cond delay="indefinite"/>
                      </p:stCondLst>
                      <p:childTnLst>
                        <p:par>
                          <p:cTn id="157" fill="hold" nodeType="withGroup">
                            <p:stCondLst>
                              <p:cond delay="0"/>
                            </p:stCondLst>
                            <p:childTnLst>
                              <p:par>
                                <p:cTn id="158" presetID="33" presetClass="emph" presetSubtype="0" fill="remove" grpId="1" nodeType="clickEffect">
                                  <p:stCondLst>
                                    <p:cond delay="0"/>
                                  </p:stCondLst>
                                  <p:childTnLst>
                                    <p:animClr clrSpc="rgb" dir="cw">
                                      <p:cBhvr override="childStyle">
                                        <p:cTn id="159" dur="1500" accel="50000" autoRev="1" fill="hold" tmFilter="0, 0; .33333, 1; 1, 1">
                                          <p:stCondLst>
                                            <p:cond delay="0"/>
                                          </p:stCondLst>
                                        </p:cTn>
                                        <p:tgtEl>
                                          <p:spTgt spid="262180"/>
                                        </p:tgtEl>
                                        <p:attrNameLst>
                                          <p:attrName>style.color</p:attrName>
                                        </p:attrNameLst>
                                      </p:cBhvr>
                                      <p:to>
                                        <a:schemeClr val="accent2"/>
                                      </p:to>
                                    </p:animClr>
                                    <p:animClr clrSpc="rgb" dir="cw">
                                      <p:cBhvr>
                                        <p:cTn id="160" dur="1500" accel="50000" autoRev="1" fill="hold" tmFilter="0, 0; .33333, 1; 1, 1">
                                          <p:stCondLst>
                                            <p:cond delay="0"/>
                                          </p:stCondLst>
                                        </p:cTn>
                                        <p:tgtEl>
                                          <p:spTgt spid="262180"/>
                                        </p:tgtEl>
                                        <p:attrNameLst>
                                          <p:attrName>fillcolor</p:attrName>
                                        </p:attrNameLst>
                                      </p:cBhvr>
                                      <p:to>
                                        <a:schemeClr val="accent2"/>
                                      </p:to>
                                    </p:animClr>
                                    <p:set>
                                      <p:cBhvr>
                                        <p:cTn id="161" dur="3000" fill="hold"/>
                                        <p:tgtEl>
                                          <p:spTgt spid="262180"/>
                                        </p:tgtEl>
                                        <p:attrNameLst>
                                          <p:attrName>fill.type</p:attrName>
                                        </p:attrNameLst>
                                      </p:cBhvr>
                                      <p:to>
                                        <p:strVal val="solid"/>
                                      </p:to>
                                    </p:set>
                                    <p:set>
                                      <p:cBhvr>
                                        <p:cTn id="162" dur="3000" fill="hold"/>
                                        <p:tgtEl>
                                          <p:spTgt spid="262180"/>
                                        </p:tgtEl>
                                        <p:attrNameLst>
                                          <p:attrName>fill.on</p:attrName>
                                        </p:attrNameLst>
                                      </p:cBhvr>
                                      <p:to>
                                        <p:strVal val="true"/>
                                      </p:to>
                                    </p:set>
                                    <p:animScale>
                                      <p:cBhvr>
                                        <p:cTn id="163" dur="1500" accel="50000" autoRev="1" fill="hold" tmFilter="0, 0; .33333, 1; 1, 1">
                                          <p:stCondLst>
                                            <p:cond delay="0"/>
                                          </p:stCondLst>
                                        </p:cTn>
                                        <p:tgtEl>
                                          <p:spTgt spid="262180"/>
                                        </p:tgtEl>
                                      </p:cBhvr>
                                      <p:from x="100000" y="100000"/>
                                      <p:to x="100000" y="140000"/>
                                    </p:animScale>
                                  </p:childTnLst>
                                </p:cTn>
                              </p:par>
                              <p:par>
                                <p:cTn id="164" presetID="33" presetClass="emph" presetSubtype="0" fill="remove" grpId="1" nodeType="withEffect">
                                  <p:stCondLst>
                                    <p:cond delay="0"/>
                                  </p:stCondLst>
                                  <p:childTnLst>
                                    <p:animClr clrSpc="rgb" dir="cw">
                                      <p:cBhvr override="childStyle">
                                        <p:cTn id="165" dur="1500" accel="50000" autoRev="1" fill="hold" tmFilter="0, 0; .33333, 1; 1, 1">
                                          <p:stCondLst>
                                            <p:cond delay="0"/>
                                          </p:stCondLst>
                                        </p:cTn>
                                        <p:tgtEl>
                                          <p:spTgt spid="262179"/>
                                        </p:tgtEl>
                                        <p:attrNameLst>
                                          <p:attrName>style.color</p:attrName>
                                        </p:attrNameLst>
                                      </p:cBhvr>
                                      <p:to>
                                        <a:schemeClr val="accent2"/>
                                      </p:to>
                                    </p:animClr>
                                    <p:animClr clrSpc="rgb" dir="cw">
                                      <p:cBhvr>
                                        <p:cTn id="166" dur="1500" accel="50000" autoRev="1" fill="hold" tmFilter="0, 0; .33333, 1; 1, 1">
                                          <p:stCondLst>
                                            <p:cond delay="0"/>
                                          </p:stCondLst>
                                        </p:cTn>
                                        <p:tgtEl>
                                          <p:spTgt spid="262179"/>
                                        </p:tgtEl>
                                        <p:attrNameLst>
                                          <p:attrName>fillcolor</p:attrName>
                                        </p:attrNameLst>
                                      </p:cBhvr>
                                      <p:to>
                                        <a:schemeClr val="accent2"/>
                                      </p:to>
                                    </p:animClr>
                                    <p:set>
                                      <p:cBhvr>
                                        <p:cTn id="167" dur="3000" fill="hold"/>
                                        <p:tgtEl>
                                          <p:spTgt spid="262179"/>
                                        </p:tgtEl>
                                        <p:attrNameLst>
                                          <p:attrName>fill.type</p:attrName>
                                        </p:attrNameLst>
                                      </p:cBhvr>
                                      <p:to>
                                        <p:strVal val="solid"/>
                                      </p:to>
                                    </p:set>
                                    <p:set>
                                      <p:cBhvr>
                                        <p:cTn id="168" dur="3000" fill="hold"/>
                                        <p:tgtEl>
                                          <p:spTgt spid="262179"/>
                                        </p:tgtEl>
                                        <p:attrNameLst>
                                          <p:attrName>fill.on</p:attrName>
                                        </p:attrNameLst>
                                      </p:cBhvr>
                                      <p:to>
                                        <p:strVal val="true"/>
                                      </p:to>
                                    </p:set>
                                    <p:animScale>
                                      <p:cBhvr>
                                        <p:cTn id="169" dur="1500" accel="50000" autoRev="1" fill="hold" tmFilter="0, 0; .33333, 1; 1, 1">
                                          <p:stCondLst>
                                            <p:cond delay="0"/>
                                          </p:stCondLst>
                                        </p:cTn>
                                        <p:tgtEl>
                                          <p:spTgt spid="262179"/>
                                        </p:tgtEl>
                                      </p:cBhvr>
                                      <p:from x="100000" y="100000"/>
                                      <p:to x="100000" y="140000"/>
                                    </p:animScale>
                                  </p:childTnLst>
                                </p:cTn>
                              </p:par>
                            </p:childTnLst>
                          </p:cTn>
                        </p:par>
                      </p:childTnLst>
                    </p:cTn>
                  </p:par>
                  <p:par>
                    <p:cTn id="170" fill="hold" nodeType="clickPar">
                      <p:stCondLst>
                        <p:cond delay="indefinite"/>
                      </p:stCondLst>
                      <p:childTnLst>
                        <p:par>
                          <p:cTn id="171" fill="hold" nodeType="withGroup">
                            <p:stCondLst>
                              <p:cond delay="0"/>
                            </p:stCondLst>
                            <p:childTnLst>
                              <p:par>
                                <p:cTn id="172" presetID="33" presetClass="emph" presetSubtype="0" fill="remove" grpId="2" nodeType="clickEffect">
                                  <p:stCondLst>
                                    <p:cond delay="0"/>
                                  </p:stCondLst>
                                  <p:childTnLst>
                                    <p:animClr clrSpc="rgb" dir="cw">
                                      <p:cBhvr override="childStyle">
                                        <p:cTn id="173" dur="1500" accel="50000" autoRev="1" fill="hold" tmFilter="0, 0; .33333, 1; 1, 1">
                                          <p:stCondLst>
                                            <p:cond delay="0"/>
                                          </p:stCondLst>
                                        </p:cTn>
                                        <p:tgtEl>
                                          <p:spTgt spid="262179"/>
                                        </p:tgtEl>
                                        <p:attrNameLst>
                                          <p:attrName>style.color</p:attrName>
                                        </p:attrNameLst>
                                      </p:cBhvr>
                                      <p:to>
                                        <a:schemeClr val="accent2"/>
                                      </p:to>
                                    </p:animClr>
                                    <p:animClr clrSpc="rgb" dir="cw">
                                      <p:cBhvr>
                                        <p:cTn id="174" dur="1500" accel="50000" autoRev="1" fill="hold" tmFilter="0, 0; .33333, 1; 1, 1">
                                          <p:stCondLst>
                                            <p:cond delay="0"/>
                                          </p:stCondLst>
                                        </p:cTn>
                                        <p:tgtEl>
                                          <p:spTgt spid="262179"/>
                                        </p:tgtEl>
                                        <p:attrNameLst>
                                          <p:attrName>fillcolor</p:attrName>
                                        </p:attrNameLst>
                                      </p:cBhvr>
                                      <p:to>
                                        <a:schemeClr val="accent2"/>
                                      </p:to>
                                    </p:animClr>
                                    <p:set>
                                      <p:cBhvr>
                                        <p:cTn id="175" dur="3000" fill="hold"/>
                                        <p:tgtEl>
                                          <p:spTgt spid="262179"/>
                                        </p:tgtEl>
                                        <p:attrNameLst>
                                          <p:attrName>fill.type</p:attrName>
                                        </p:attrNameLst>
                                      </p:cBhvr>
                                      <p:to>
                                        <p:strVal val="solid"/>
                                      </p:to>
                                    </p:set>
                                    <p:set>
                                      <p:cBhvr>
                                        <p:cTn id="176" dur="3000" fill="hold"/>
                                        <p:tgtEl>
                                          <p:spTgt spid="262179"/>
                                        </p:tgtEl>
                                        <p:attrNameLst>
                                          <p:attrName>fill.on</p:attrName>
                                        </p:attrNameLst>
                                      </p:cBhvr>
                                      <p:to>
                                        <p:strVal val="true"/>
                                      </p:to>
                                    </p:set>
                                    <p:animScale>
                                      <p:cBhvr>
                                        <p:cTn id="177" dur="1500" accel="50000" autoRev="1" fill="hold" tmFilter="0, 0; .33333, 1; 1, 1">
                                          <p:stCondLst>
                                            <p:cond delay="0"/>
                                          </p:stCondLst>
                                        </p:cTn>
                                        <p:tgtEl>
                                          <p:spTgt spid="262179"/>
                                        </p:tgtEl>
                                      </p:cBhvr>
                                      <p:from x="100000" y="100000"/>
                                      <p:to x="100000" y="140000"/>
                                    </p:animScale>
                                  </p:childTnLst>
                                </p:cTn>
                              </p:par>
                              <p:par>
                                <p:cTn id="178" presetID="33" presetClass="emph" presetSubtype="0" fill="remove" grpId="4" nodeType="withEffect">
                                  <p:stCondLst>
                                    <p:cond delay="0"/>
                                  </p:stCondLst>
                                  <p:childTnLst>
                                    <p:animClr clrSpc="rgb" dir="cw">
                                      <p:cBhvr override="childStyle">
                                        <p:cTn id="179" dur="1500" accel="50000" autoRev="1" fill="hold" tmFilter="0, 0; .33333, 1; 1, 1">
                                          <p:stCondLst>
                                            <p:cond delay="0"/>
                                          </p:stCondLst>
                                        </p:cTn>
                                        <p:tgtEl>
                                          <p:spTgt spid="262241"/>
                                        </p:tgtEl>
                                        <p:attrNameLst>
                                          <p:attrName>style.color</p:attrName>
                                        </p:attrNameLst>
                                      </p:cBhvr>
                                      <p:to>
                                        <a:schemeClr val="accent2"/>
                                      </p:to>
                                    </p:animClr>
                                    <p:animClr clrSpc="rgb" dir="cw">
                                      <p:cBhvr>
                                        <p:cTn id="180" dur="1500" accel="50000" autoRev="1" fill="hold" tmFilter="0, 0; .33333, 1; 1, 1">
                                          <p:stCondLst>
                                            <p:cond delay="0"/>
                                          </p:stCondLst>
                                        </p:cTn>
                                        <p:tgtEl>
                                          <p:spTgt spid="262241"/>
                                        </p:tgtEl>
                                        <p:attrNameLst>
                                          <p:attrName>fillcolor</p:attrName>
                                        </p:attrNameLst>
                                      </p:cBhvr>
                                      <p:to>
                                        <a:schemeClr val="accent2"/>
                                      </p:to>
                                    </p:animClr>
                                    <p:set>
                                      <p:cBhvr>
                                        <p:cTn id="181" dur="3000" fill="hold"/>
                                        <p:tgtEl>
                                          <p:spTgt spid="262241"/>
                                        </p:tgtEl>
                                        <p:attrNameLst>
                                          <p:attrName>fill.type</p:attrName>
                                        </p:attrNameLst>
                                      </p:cBhvr>
                                      <p:to>
                                        <p:strVal val="solid"/>
                                      </p:to>
                                    </p:set>
                                    <p:set>
                                      <p:cBhvr>
                                        <p:cTn id="182" dur="3000" fill="hold"/>
                                        <p:tgtEl>
                                          <p:spTgt spid="262241"/>
                                        </p:tgtEl>
                                        <p:attrNameLst>
                                          <p:attrName>fill.on</p:attrName>
                                        </p:attrNameLst>
                                      </p:cBhvr>
                                      <p:to>
                                        <p:strVal val="true"/>
                                      </p:to>
                                    </p:set>
                                    <p:animScale>
                                      <p:cBhvr>
                                        <p:cTn id="183" dur="1500" accel="50000" autoRev="1" fill="hold" tmFilter="0, 0; .33333, 1; 1, 1">
                                          <p:stCondLst>
                                            <p:cond delay="0"/>
                                          </p:stCondLst>
                                        </p:cTn>
                                        <p:tgtEl>
                                          <p:spTgt spid="262241"/>
                                        </p:tgtEl>
                                      </p:cBhvr>
                                      <p:from x="100000" y="100000"/>
                                      <p:to x="100000" y="140000"/>
                                    </p:animScale>
                                  </p:childTnLst>
                                </p:cTn>
                              </p:par>
                            </p:childTnLst>
                          </p:cTn>
                        </p:par>
                      </p:childTnLst>
                    </p:cTn>
                  </p:par>
                  <p:par>
                    <p:cTn id="184" fill="hold" nodeType="clickPar">
                      <p:stCondLst>
                        <p:cond delay="indefinite"/>
                      </p:stCondLst>
                      <p:childTnLst>
                        <p:par>
                          <p:cTn id="185" fill="hold" nodeType="withGroup">
                            <p:stCondLst>
                              <p:cond delay="0"/>
                            </p:stCondLst>
                            <p:childTnLst>
                              <p:par>
                                <p:cTn id="186" presetID="33" presetClass="emph" presetSubtype="0" fill="remove" grpId="1" nodeType="clickEffect">
                                  <p:stCondLst>
                                    <p:cond delay="0"/>
                                  </p:stCondLst>
                                  <p:childTnLst>
                                    <p:animClr clrSpc="rgb" dir="cw">
                                      <p:cBhvr override="childStyle">
                                        <p:cTn id="187" dur="1500" accel="50000" autoRev="1" fill="hold" tmFilter="0, 0; .33333, 1; 1, 1">
                                          <p:stCondLst>
                                            <p:cond delay="0"/>
                                          </p:stCondLst>
                                        </p:cTn>
                                        <p:tgtEl>
                                          <p:spTgt spid="262190"/>
                                        </p:tgtEl>
                                        <p:attrNameLst>
                                          <p:attrName>style.color</p:attrName>
                                        </p:attrNameLst>
                                      </p:cBhvr>
                                      <p:to>
                                        <a:schemeClr val="accent2"/>
                                      </p:to>
                                    </p:animClr>
                                    <p:animClr clrSpc="rgb" dir="cw">
                                      <p:cBhvr>
                                        <p:cTn id="188" dur="1500" accel="50000" autoRev="1" fill="hold" tmFilter="0, 0; .33333, 1; 1, 1">
                                          <p:stCondLst>
                                            <p:cond delay="0"/>
                                          </p:stCondLst>
                                        </p:cTn>
                                        <p:tgtEl>
                                          <p:spTgt spid="262190"/>
                                        </p:tgtEl>
                                        <p:attrNameLst>
                                          <p:attrName>fillcolor</p:attrName>
                                        </p:attrNameLst>
                                      </p:cBhvr>
                                      <p:to>
                                        <a:schemeClr val="accent2"/>
                                      </p:to>
                                    </p:animClr>
                                    <p:set>
                                      <p:cBhvr>
                                        <p:cTn id="189" dur="3000" fill="hold"/>
                                        <p:tgtEl>
                                          <p:spTgt spid="262190"/>
                                        </p:tgtEl>
                                        <p:attrNameLst>
                                          <p:attrName>fill.type</p:attrName>
                                        </p:attrNameLst>
                                      </p:cBhvr>
                                      <p:to>
                                        <p:strVal val="solid"/>
                                      </p:to>
                                    </p:set>
                                    <p:set>
                                      <p:cBhvr>
                                        <p:cTn id="190" dur="3000" fill="hold"/>
                                        <p:tgtEl>
                                          <p:spTgt spid="262190"/>
                                        </p:tgtEl>
                                        <p:attrNameLst>
                                          <p:attrName>fill.on</p:attrName>
                                        </p:attrNameLst>
                                      </p:cBhvr>
                                      <p:to>
                                        <p:strVal val="true"/>
                                      </p:to>
                                    </p:set>
                                    <p:animScale>
                                      <p:cBhvr>
                                        <p:cTn id="191" dur="1500" accel="50000" autoRev="1" fill="hold" tmFilter="0, 0; .33333, 1; 1, 1">
                                          <p:stCondLst>
                                            <p:cond delay="0"/>
                                          </p:stCondLst>
                                        </p:cTn>
                                        <p:tgtEl>
                                          <p:spTgt spid="262190"/>
                                        </p:tgtEl>
                                      </p:cBhvr>
                                      <p:from x="100000" y="100000"/>
                                      <p:to x="100000" y="140000"/>
                                    </p:animScale>
                                  </p:childTnLst>
                                </p:cTn>
                              </p:par>
                              <p:par>
                                <p:cTn id="192" presetID="3" presetClass="entr" presetSubtype="10" fill="hold" grpId="1" nodeType="withEffect">
                                  <p:stCondLst>
                                    <p:cond delay="0"/>
                                  </p:stCondLst>
                                  <p:childTnLst>
                                    <p:set>
                                      <p:cBhvr>
                                        <p:cTn id="193" dur="1" fill="hold">
                                          <p:stCondLst>
                                            <p:cond delay="0"/>
                                          </p:stCondLst>
                                        </p:cTn>
                                        <p:tgtEl>
                                          <p:spTgt spid="262241"/>
                                        </p:tgtEl>
                                        <p:attrNameLst>
                                          <p:attrName>style.visibility</p:attrName>
                                        </p:attrNameLst>
                                      </p:cBhvr>
                                      <p:to>
                                        <p:strVal val="visible"/>
                                      </p:to>
                                    </p:set>
                                    <p:animEffect transition="in" filter="blinds(horizontal)">
                                      <p:cBhvr>
                                        <p:cTn id="194" dur="500"/>
                                        <p:tgtEl>
                                          <p:spTgt spid="262241"/>
                                        </p:tgtEl>
                                      </p:cBhvr>
                                    </p:animEffect>
                                  </p:childTnLst>
                                </p:cTn>
                              </p:par>
                            </p:childTnLst>
                          </p:cTn>
                        </p:par>
                      </p:childTnLst>
                    </p:cTn>
                  </p:par>
                  <p:par>
                    <p:cTn id="195" fill="hold" nodeType="clickPar">
                      <p:stCondLst>
                        <p:cond delay="indefinite"/>
                      </p:stCondLst>
                      <p:childTnLst>
                        <p:par>
                          <p:cTn id="196" fill="hold" nodeType="withGroup">
                            <p:stCondLst>
                              <p:cond delay="0"/>
                            </p:stCondLst>
                            <p:childTnLst>
                              <p:par>
                                <p:cTn id="197" presetID="0" presetClass="path" presetSubtype="0" accel="50000" decel="50000" fill="hold" grpId="0" nodeType="clickEffect">
                                  <p:stCondLst>
                                    <p:cond delay="0"/>
                                  </p:stCondLst>
                                  <p:childTnLst>
                                    <p:animMotion origin="layout" path="M -0.0007 0.00371 C -0.24184 0.15162 -0.48247 0.3007 -0.57761 0.3625 " pathEditMode="relative" rAng="0" ptsTypes="aA">
                                      <p:cBhvr>
                                        <p:cTn id="198" dur="2000" fill="hold"/>
                                        <p:tgtEl>
                                          <p:spTgt spid="262241"/>
                                        </p:tgtEl>
                                        <p:attrNameLst>
                                          <p:attrName>ppt_x</p:attrName>
                                          <p:attrName>ppt_y</p:attrName>
                                        </p:attrNameLst>
                                      </p:cBhvr>
                                      <p:rCtr x="-28854" y="17940"/>
                                    </p:animMotion>
                                  </p:childTnLst>
                                </p:cTn>
                              </p:par>
                            </p:childTnLst>
                          </p:cTn>
                        </p:par>
                      </p:childTnLst>
                    </p:cTn>
                  </p:par>
                  <p:par>
                    <p:cTn id="199" fill="hold" nodeType="clickPar">
                      <p:stCondLst>
                        <p:cond delay="indefinite"/>
                      </p:stCondLst>
                      <p:childTnLst>
                        <p:par>
                          <p:cTn id="200" fill="hold" nodeType="withGroup">
                            <p:stCondLst>
                              <p:cond delay="0"/>
                            </p:stCondLst>
                            <p:childTnLst>
                              <p:par>
                                <p:cTn id="201" presetID="3" presetClass="entr" presetSubtype="10" fill="hold" grpId="0" nodeType="clickEffect">
                                  <p:stCondLst>
                                    <p:cond delay="0"/>
                                  </p:stCondLst>
                                  <p:childTnLst>
                                    <p:set>
                                      <p:cBhvr>
                                        <p:cTn id="202" dur="1" fill="hold">
                                          <p:stCondLst>
                                            <p:cond delay="0"/>
                                          </p:stCondLst>
                                        </p:cTn>
                                        <p:tgtEl>
                                          <p:spTgt spid="262236"/>
                                        </p:tgtEl>
                                        <p:attrNameLst>
                                          <p:attrName>style.visibility</p:attrName>
                                        </p:attrNameLst>
                                      </p:cBhvr>
                                      <p:to>
                                        <p:strVal val="visible"/>
                                      </p:to>
                                    </p:set>
                                    <p:animEffect transition="in" filter="blinds(horizontal)">
                                      <p:cBhvr>
                                        <p:cTn id="203" dur="500"/>
                                        <p:tgtEl>
                                          <p:spTgt spid="262236"/>
                                        </p:tgtEl>
                                      </p:cBhvr>
                                    </p:animEffect>
                                  </p:childTnLst>
                                </p:cTn>
                              </p:par>
                            </p:childTnLst>
                          </p:cTn>
                        </p:par>
                      </p:childTnLst>
                    </p:cTn>
                  </p:par>
                  <p:par>
                    <p:cTn id="204" fill="hold" nodeType="clickPar">
                      <p:stCondLst>
                        <p:cond delay="indefinite"/>
                      </p:stCondLst>
                      <p:childTnLst>
                        <p:par>
                          <p:cTn id="205" fill="hold" nodeType="withGroup">
                            <p:stCondLst>
                              <p:cond delay="0"/>
                            </p:stCondLst>
                            <p:childTnLst>
                              <p:par>
                                <p:cTn id="206" presetID="3" presetClass="entr" presetSubtype="10" fill="hold" nodeType="clickEffect">
                                  <p:stCondLst>
                                    <p:cond delay="0"/>
                                  </p:stCondLst>
                                  <p:childTnLst>
                                    <p:set>
                                      <p:cBhvr>
                                        <p:cTn id="207" dur="1" fill="hold">
                                          <p:stCondLst>
                                            <p:cond delay="0"/>
                                          </p:stCondLst>
                                        </p:cTn>
                                        <p:tgtEl>
                                          <p:spTgt spid="262239"/>
                                        </p:tgtEl>
                                        <p:attrNameLst>
                                          <p:attrName>style.visibility</p:attrName>
                                        </p:attrNameLst>
                                      </p:cBhvr>
                                      <p:to>
                                        <p:strVal val="visible"/>
                                      </p:to>
                                    </p:set>
                                    <p:animEffect transition="in" filter="blinds(horizontal)">
                                      <p:cBhvr>
                                        <p:cTn id="208" dur="500"/>
                                        <p:tgtEl>
                                          <p:spTgt spid="262239"/>
                                        </p:tgtEl>
                                      </p:cBhvr>
                                    </p:animEffect>
                                  </p:childTnLst>
                                </p:cTn>
                              </p:par>
                              <p:par>
                                <p:cTn id="209" presetID="3" presetClass="entr" presetSubtype="10" fill="hold" nodeType="withEffect">
                                  <p:stCondLst>
                                    <p:cond delay="0"/>
                                  </p:stCondLst>
                                  <p:childTnLst>
                                    <p:set>
                                      <p:cBhvr>
                                        <p:cTn id="210" dur="1" fill="hold">
                                          <p:stCondLst>
                                            <p:cond delay="0"/>
                                          </p:stCondLst>
                                        </p:cTn>
                                        <p:tgtEl>
                                          <p:spTgt spid="262214"/>
                                        </p:tgtEl>
                                        <p:attrNameLst>
                                          <p:attrName>style.visibility</p:attrName>
                                        </p:attrNameLst>
                                      </p:cBhvr>
                                      <p:to>
                                        <p:strVal val="visible"/>
                                      </p:to>
                                    </p:set>
                                    <p:animEffect transition="in" filter="blinds(horizontal)">
                                      <p:cBhvr>
                                        <p:cTn id="211" dur="500"/>
                                        <p:tgtEl>
                                          <p:spTgt spid="262214"/>
                                        </p:tgtEl>
                                      </p:cBhvr>
                                    </p:animEffect>
                                  </p:childTnLst>
                                </p:cTn>
                              </p:par>
                              <p:par>
                                <p:cTn id="212" presetID="3" presetClass="entr" presetSubtype="10" fill="hold" nodeType="withEffect">
                                  <p:stCondLst>
                                    <p:cond delay="0"/>
                                  </p:stCondLst>
                                  <p:childTnLst>
                                    <p:set>
                                      <p:cBhvr>
                                        <p:cTn id="213" dur="1" fill="hold">
                                          <p:stCondLst>
                                            <p:cond delay="0"/>
                                          </p:stCondLst>
                                        </p:cTn>
                                        <p:tgtEl>
                                          <p:spTgt spid="262215"/>
                                        </p:tgtEl>
                                        <p:attrNameLst>
                                          <p:attrName>style.visibility</p:attrName>
                                        </p:attrNameLst>
                                      </p:cBhvr>
                                      <p:to>
                                        <p:strVal val="visible"/>
                                      </p:to>
                                    </p:set>
                                    <p:animEffect transition="in" filter="blinds(horizontal)">
                                      <p:cBhvr>
                                        <p:cTn id="214" dur="500"/>
                                        <p:tgtEl>
                                          <p:spTgt spid="262215"/>
                                        </p:tgtEl>
                                      </p:cBhvr>
                                    </p:animEffect>
                                  </p:childTnLst>
                                </p:cTn>
                              </p:par>
                              <p:par>
                                <p:cTn id="215" presetID="3" presetClass="entr" presetSubtype="10" fill="hold" nodeType="withEffect">
                                  <p:stCondLst>
                                    <p:cond delay="0"/>
                                  </p:stCondLst>
                                  <p:childTnLst>
                                    <p:set>
                                      <p:cBhvr>
                                        <p:cTn id="216" dur="1" fill="hold">
                                          <p:stCondLst>
                                            <p:cond delay="0"/>
                                          </p:stCondLst>
                                        </p:cTn>
                                        <p:tgtEl>
                                          <p:spTgt spid="262216"/>
                                        </p:tgtEl>
                                        <p:attrNameLst>
                                          <p:attrName>style.visibility</p:attrName>
                                        </p:attrNameLst>
                                      </p:cBhvr>
                                      <p:to>
                                        <p:strVal val="visible"/>
                                      </p:to>
                                    </p:set>
                                    <p:animEffect transition="in" filter="blinds(horizontal)">
                                      <p:cBhvr>
                                        <p:cTn id="217" dur="500"/>
                                        <p:tgtEl>
                                          <p:spTgt spid="262216"/>
                                        </p:tgtEl>
                                      </p:cBhvr>
                                    </p:animEffect>
                                  </p:childTnLst>
                                </p:cTn>
                              </p:par>
                              <p:par>
                                <p:cTn id="218" presetID="3" presetClass="entr" presetSubtype="10" fill="hold" nodeType="withEffect">
                                  <p:stCondLst>
                                    <p:cond delay="0"/>
                                  </p:stCondLst>
                                  <p:childTnLst>
                                    <p:set>
                                      <p:cBhvr>
                                        <p:cTn id="219" dur="1" fill="hold">
                                          <p:stCondLst>
                                            <p:cond delay="0"/>
                                          </p:stCondLst>
                                        </p:cTn>
                                        <p:tgtEl>
                                          <p:spTgt spid="262217"/>
                                        </p:tgtEl>
                                        <p:attrNameLst>
                                          <p:attrName>style.visibility</p:attrName>
                                        </p:attrNameLst>
                                      </p:cBhvr>
                                      <p:to>
                                        <p:strVal val="visible"/>
                                      </p:to>
                                    </p:set>
                                    <p:animEffect transition="in" filter="blinds(horizontal)">
                                      <p:cBhvr>
                                        <p:cTn id="220" dur="500"/>
                                        <p:tgtEl>
                                          <p:spTgt spid="262217"/>
                                        </p:tgtEl>
                                      </p:cBhvr>
                                    </p:animEffect>
                                  </p:childTnLst>
                                </p:cTn>
                              </p:par>
                              <p:par>
                                <p:cTn id="221" presetID="3" presetClass="entr" presetSubtype="10" fill="hold" nodeType="withEffect">
                                  <p:stCondLst>
                                    <p:cond delay="0"/>
                                  </p:stCondLst>
                                  <p:childTnLst>
                                    <p:set>
                                      <p:cBhvr>
                                        <p:cTn id="222" dur="1" fill="hold">
                                          <p:stCondLst>
                                            <p:cond delay="0"/>
                                          </p:stCondLst>
                                        </p:cTn>
                                        <p:tgtEl>
                                          <p:spTgt spid="262218"/>
                                        </p:tgtEl>
                                        <p:attrNameLst>
                                          <p:attrName>style.visibility</p:attrName>
                                        </p:attrNameLst>
                                      </p:cBhvr>
                                      <p:to>
                                        <p:strVal val="visible"/>
                                      </p:to>
                                    </p:set>
                                    <p:animEffect transition="in" filter="blinds(horizontal)">
                                      <p:cBhvr>
                                        <p:cTn id="223" dur="500"/>
                                        <p:tgtEl>
                                          <p:spTgt spid="262218"/>
                                        </p:tgtEl>
                                      </p:cBhvr>
                                    </p:animEffect>
                                  </p:childTnLst>
                                </p:cTn>
                              </p:par>
                              <p:par>
                                <p:cTn id="224" presetID="3" presetClass="entr" presetSubtype="10" fill="hold" nodeType="withEffect">
                                  <p:stCondLst>
                                    <p:cond delay="0"/>
                                  </p:stCondLst>
                                  <p:childTnLst>
                                    <p:set>
                                      <p:cBhvr>
                                        <p:cTn id="225" dur="1" fill="hold">
                                          <p:stCondLst>
                                            <p:cond delay="0"/>
                                          </p:stCondLst>
                                        </p:cTn>
                                        <p:tgtEl>
                                          <p:spTgt spid="262219"/>
                                        </p:tgtEl>
                                        <p:attrNameLst>
                                          <p:attrName>style.visibility</p:attrName>
                                        </p:attrNameLst>
                                      </p:cBhvr>
                                      <p:to>
                                        <p:strVal val="visible"/>
                                      </p:to>
                                    </p:set>
                                    <p:animEffect transition="in" filter="blinds(horizontal)">
                                      <p:cBhvr>
                                        <p:cTn id="226" dur="500"/>
                                        <p:tgtEl>
                                          <p:spTgt spid="262219"/>
                                        </p:tgtEl>
                                      </p:cBhvr>
                                    </p:animEffect>
                                  </p:childTnLst>
                                </p:cTn>
                              </p:par>
                              <p:par>
                                <p:cTn id="227" presetID="3" presetClass="entr" presetSubtype="10" fill="hold" nodeType="withEffect">
                                  <p:stCondLst>
                                    <p:cond delay="0"/>
                                  </p:stCondLst>
                                  <p:childTnLst>
                                    <p:set>
                                      <p:cBhvr>
                                        <p:cTn id="228" dur="1" fill="hold">
                                          <p:stCondLst>
                                            <p:cond delay="0"/>
                                          </p:stCondLst>
                                        </p:cTn>
                                        <p:tgtEl>
                                          <p:spTgt spid="262220"/>
                                        </p:tgtEl>
                                        <p:attrNameLst>
                                          <p:attrName>style.visibility</p:attrName>
                                        </p:attrNameLst>
                                      </p:cBhvr>
                                      <p:to>
                                        <p:strVal val="visible"/>
                                      </p:to>
                                    </p:set>
                                    <p:animEffect transition="in" filter="blinds(horizontal)">
                                      <p:cBhvr>
                                        <p:cTn id="229" dur="500"/>
                                        <p:tgtEl>
                                          <p:spTgt spid="262220"/>
                                        </p:tgtEl>
                                      </p:cBhvr>
                                    </p:animEffect>
                                  </p:childTnLst>
                                </p:cTn>
                              </p:par>
                              <p:par>
                                <p:cTn id="230" presetID="3" presetClass="entr" presetSubtype="10" fill="hold" nodeType="withEffect">
                                  <p:stCondLst>
                                    <p:cond delay="0"/>
                                  </p:stCondLst>
                                  <p:childTnLst>
                                    <p:set>
                                      <p:cBhvr>
                                        <p:cTn id="231" dur="1" fill="hold">
                                          <p:stCondLst>
                                            <p:cond delay="0"/>
                                          </p:stCondLst>
                                        </p:cTn>
                                        <p:tgtEl>
                                          <p:spTgt spid="262221"/>
                                        </p:tgtEl>
                                        <p:attrNameLst>
                                          <p:attrName>style.visibility</p:attrName>
                                        </p:attrNameLst>
                                      </p:cBhvr>
                                      <p:to>
                                        <p:strVal val="visible"/>
                                      </p:to>
                                    </p:set>
                                    <p:animEffect transition="in" filter="blinds(horizontal)">
                                      <p:cBhvr>
                                        <p:cTn id="232" dur="500"/>
                                        <p:tgtEl>
                                          <p:spTgt spid="262221"/>
                                        </p:tgtEl>
                                      </p:cBhvr>
                                    </p:animEffect>
                                  </p:childTnLst>
                                </p:cTn>
                              </p:par>
                              <p:par>
                                <p:cTn id="233" presetID="3" presetClass="entr" presetSubtype="10" fill="hold" nodeType="withEffect">
                                  <p:stCondLst>
                                    <p:cond delay="0"/>
                                  </p:stCondLst>
                                  <p:childTnLst>
                                    <p:set>
                                      <p:cBhvr>
                                        <p:cTn id="234" dur="1" fill="hold">
                                          <p:stCondLst>
                                            <p:cond delay="0"/>
                                          </p:stCondLst>
                                        </p:cTn>
                                        <p:tgtEl>
                                          <p:spTgt spid="262222"/>
                                        </p:tgtEl>
                                        <p:attrNameLst>
                                          <p:attrName>style.visibility</p:attrName>
                                        </p:attrNameLst>
                                      </p:cBhvr>
                                      <p:to>
                                        <p:strVal val="visible"/>
                                      </p:to>
                                    </p:set>
                                    <p:animEffect transition="in" filter="blinds(horizontal)">
                                      <p:cBhvr>
                                        <p:cTn id="235" dur="500"/>
                                        <p:tgtEl>
                                          <p:spTgt spid="262222"/>
                                        </p:tgtEl>
                                      </p:cBhvr>
                                    </p:animEffect>
                                  </p:childTnLst>
                                </p:cTn>
                              </p:par>
                              <p:par>
                                <p:cTn id="236" presetID="3" presetClass="entr" presetSubtype="10" fill="hold" nodeType="withEffect">
                                  <p:stCondLst>
                                    <p:cond delay="0"/>
                                  </p:stCondLst>
                                  <p:childTnLst>
                                    <p:set>
                                      <p:cBhvr>
                                        <p:cTn id="237" dur="1" fill="hold">
                                          <p:stCondLst>
                                            <p:cond delay="0"/>
                                          </p:stCondLst>
                                        </p:cTn>
                                        <p:tgtEl>
                                          <p:spTgt spid="262223"/>
                                        </p:tgtEl>
                                        <p:attrNameLst>
                                          <p:attrName>style.visibility</p:attrName>
                                        </p:attrNameLst>
                                      </p:cBhvr>
                                      <p:to>
                                        <p:strVal val="visible"/>
                                      </p:to>
                                    </p:set>
                                    <p:animEffect transition="in" filter="blinds(horizontal)">
                                      <p:cBhvr>
                                        <p:cTn id="238" dur="500"/>
                                        <p:tgtEl>
                                          <p:spTgt spid="262223"/>
                                        </p:tgtEl>
                                      </p:cBhvr>
                                    </p:animEffect>
                                  </p:childTnLst>
                                </p:cTn>
                              </p:par>
                              <p:par>
                                <p:cTn id="239" presetID="3" presetClass="entr" presetSubtype="10" fill="hold" nodeType="withEffect">
                                  <p:stCondLst>
                                    <p:cond delay="0"/>
                                  </p:stCondLst>
                                  <p:childTnLst>
                                    <p:set>
                                      <p:cBhvr>
                                        <p:cTn id="240" dur="1" fill="hold">
                                          <p:stCondLst>
                                            <p:cond delay="0"/>
                                          </p:stCondLst>
                                        </p:cTn>
                                        <p:tgtEl>
                                          <p:spTgt spid="262224"/>
                                        </p:tgtEl>
                                        <p:attrNameLst>
                                          <p:attrName>style.visibility</p:attrName>
                                        </p:attrNameLst>
                                      </p:cBhvr>
                                      <p:to>
                                        <p:strVal val="visible"/>
                                      </p:to>
                                    </p:set>
                                    <p:animEffect transition="in" filter="blinds(horizontal)">
                                      <p:cBhvr>
                                        <p:cTn id="241" dur="500"/>
                                        <p:tgtEl>
                                          <p:spTgt spid="262224"/>
                                        </p:tgtEl>
                                      </p:cBhvr>
                                    </p:animEffect>
                                  </p:childTnLst>
                                </p:cTn>
                              </p:par>
                              <p:par>
                                <p:cTn id="242" presetID="3" presetClass="entr" presetSubtype="10" fill="hold" nodeType="withEffect">
                                  <p:stCondLst>
                                    <p:cond delay="0"/>
                                  </p:stCondLst>
                                  <p:childTnLst>
                                    <p:set>
                                      <p:cBhvr>
                                        <p:cTn id="243" dur="1" fill="hold">
                                          <p:stCondLst>
                                            <p:cond delay="0"/>
                                          </p:stCondLst>
                                        </p:cTn>
                                        <p:tgtEl>
                                          <p:spTgt spid="262225"/>
                                        </p:tgtEl>
                                        <p:attrNameLst>
                                          <p:attrName>style.visibility</p:attrName>
                                        </p:attrNameLst>
                                      </p:cBhvr>
                                      <p:to>
                                        <p:strVal val="visible"/>
                                      </p:to>
                                    </p:set>
                                    <p:animEffect transition="in" filter="blinds(horizontal)">
                                      <p:cBhvr>
                                        <p:cTn id="244" dur="500"/>
                                        <p:tgtEl>
                                          <p:spTgt spid="262225"/>
                                        </p:tgtEl>
                                      </p:cBhvr>
                                    </p:animEffect>
                                  </p:childTnLst>
                                </p:cTn>
                              </p:par>
                              <p:par>
                                <p:cTn id="245" presetID="3" presetClass="entr" presetSubtype="10" fill="hold" nodeType="withEffect">
                                  <p:stCondLst>
                                    <p:cond delay="0"/>
                                  </p:stCondLst>
                                  <p:childTnLst>
                                    <p:set>
                                      <p:cBhvr>
                                        <p:cTn id="246" dur="1" fill="hold">
                                          <p:stCondLst>
                                            <p:cond delay="0"/>
                                          </p:stCondLst>
                                        </p:cTn>
                                        <p:tgtEl>
                                          <p:spTgt spid="262226"/>
                                        </p:tgtEl>
                                        <p:attrNameLst>
                                          <p:attrName>style.visibility</p:attrName>
                                        </p:attrNameLst>
                                      </p:cBhvr>
                                      <p:to>
                                        <p:strVal val="visible"/>
                                      </p:to>
                                    </p:set>
                                    <p:animEffect transition="in" filter="blinds(horizontal)">
                                      <p:cBhvr>
                                        <p:cTn id="247" dur="500"/>
                                        <p:tgtEl>
                                          <p:spTgt spid="262226"/>
                                        </p:tgtEl>
                                      </p:cBhvr>
                                    </p:animEffect>
                                  </p:childTnLst>
                                </p:cTn>
                              </p:par>
                              <p:par>
                                <p:cTn id="248" presetID="3" presetClass="entr" presetSubtype="10" fill="hold" nodeType="withEffect">
                                  <p:stCondLst>
                                    <p:cond delay="0"/>
                                  </p:stCondLst>
                                  <p:childTnLst>
                                    <p:set>
                                      <p:cBhvr>
                                        <p:cTn id="249" dur="1" fill="hold">
                                          <p:stCondLst>
                                            <p:cond delay="0"/>
                                          </p:stCondLst>
                                        </p:cTn>
                                        <p:tgtEl>
                                          <p:spTgt spid="262204"/>
                                        </p:tgtEl>
                                        <p:attrNameLst>
                                          <p:attrName>style.visibility</p:attrName>
                                        </p:attrNameLst>
                                      </p:cBhvr>
                                      <p:to>
                                        <p:strVal val="visible"/>
                                      </p:to>
                                    </p:set>
                                    <p:animEffect transition="in" filter="blinds(horizontal)">
                                      <p:cBhvr>
                                        <p:cTn id="250" dur="500"/>
                                        <p:tgtEl>
                                          <p:spTgt spid="262204"/>
                                        </p:tgtEl>
                                      </p:cBhvr>
                                    </p:animEffect>
                                  </p:childTnLst>
                                </p:cTn>
                              </p:par>
                              <p:par>
                                <p:cTn id="251" presetID="3" presetClass="entr" presetSubtype="10" fill="hold" nodeType="withEffect">
                                  <p:stCondLst>
                                    <p:cond delay="0"/>
                                  </p:stCondLst>
                                  <p:childTnLst>
                                    <p:set>
                                      <p:cBhvr>
                                        <p:cTn id="252" dur="1" fill="hold">
                                          <p:stCondLst>
                                            <p:cond delay="0"/>
                                          </p:stCondLst>
                                        </p:cTn>
                                        <p:tgtEl>
                                          <p:spTgt spid="262237"/>
                                        </p:tgtEl>
                                        <p:attrNameLst>
                                          <p:attrName>style.visibility</p:attrName>
                                        </p:attrNameLst>
                                      </p:cBhvr>
                                      <p:to>
                                        <p:strVal val="visible"/>
                                      </p:to>
                                    </p:set>
                                    <p:animEffect transition="in" filter="blinds(horizontal)">
                                      <p:cBhvr>
                                        <p:cTn id="253" dur="500"/>
                                        <p:tgtEl>
                                          <p:spTgt spid="262237"/>
                                        </p:tgtEl>
                                      </p:cBhvr>
                                    </p:animEffect>
                                  </p:childTnLst>
                                </p:cTn>
                              </p:par>
                              <p:par>
                                <p:cTn id="254" presetID="3" presetClass="entr" presetSubtype="10" fill="hold" nodeType="withEffect">
                                  <p:stCondLst>
                                    <p:cond delay="0"/>
                                  </p:stCondLst>
                                  <p:childTnLst>
                                    <p:set>
                                      <p:cBhvr>
                                        <p:cTn id="255" dur="1" fill="hold">
                                          <p:stCondLst>
                                            <p:cond delay="0"/>
                                          </p:stCondLst>
                                        </p:cTn>
                                        <p:tgtEl>
                                          <p:spTgt spid="262238"/>
                                        </p:tgtEl>
                                        <p:attrNameLst>
                                          <p:attrName>style.visibility</p:attrName>
                                        </p:attrNameLst>
                                      </p:cBhvr>
                                      <p:to>
                                        <p:strVal val="visible"/>
                                      </p:to>
                                    </p:set>
                                    <p:animEffect transition="in" filter="blinds(horizontal)">
                                      <p:cBhvr>
                                        <p:cTn id="256" dur="500"/>
                                        <p:tgtEl>
                                          <p:spTgt spid="262238"/>
                                        </p:tgtEl>
                                      </p:cBhvr>
                                    </p:animEffect>
                                  </p:childTnLst>
                                </p:cTn>
                              </p:par>
                            </p:childTnLst>
                          </p:cTn>
                        </p:par>
                      </p:childTnLst>
                    </p:cTn>
                  </p:par>
                  <p:par>
                    <p:cTn id="257" fill="hold" nodeType="clickPar">
                      <p:stCondLst>
                        <p:cond delay="indefinite"/>
                      </p:stCondLst>
                      <p:childTnLst>
                        <p:par>
                          <p:cTn id="258" fill="hold" nodeType="withGroup">
                            <p:stCondLst>
                              <p:cond delay="0"/>
                            </p:stCondLst>
                            <p:childTnLst>
                              <p:par>
                                <p:cTn id="259" presetID="0" presetClass="path" presetSubtype="0" accel="50000" decel="50000" fill="hold" nodeType="clickEffect">
                                  <p:stCondLst>
                                    <p:cond delay="0"/>
                                  </p:stCondLst>
                                  <p:childTnLst>
                                    <p:animMotion origin="layout" path="M -1.66667E-6 -1.85185E-6 L 0.58594 0.21574 " pathEditMode="relative" rAng="0" ptsTypes="AA">
                                      <p:cBhvr>
                                        <p:cTn id="260" dur="2000" fill="hold"/>
                                        <p:tgtEl>
                                          <p:spTgt spid="262237"/>
                                        </p:tgtEl>
                                        <p:attrNameLst>
                                          <p:attrName>ppt_x</p:attrName>
                                          <p:attrName>ppt_y</p:attrName>
                                        </p:attrNameLst>
                                      </p:cBhvr>
                                      <p:rCtr x="29288" y="10787"/>
                                    </p:animMotion>
                                  </p:childTnLst>
                                </p:cTn>
                              </p:par>
                            </p:childTnLst>
                          </p:cTn>
                        </p:par>
                      </p:childTnLst>
                    </p:cTn>
                  </p:par>
                  <p:par>
                    <p:cTn id="261" fill="hold" nodeType="clickPar">
                      <p:stCondLst>
                        <p:cond delay="indefinite"/>
                      </p:stCondLst>
                      <p:childTnLst>
                        <p:par>
                          <p:cTn id="262" fill="hold" nodeType="withGroup">
                            <p:stCondLst>
                              <p:cond delay="0"/>
                            </p:stCondLst>
                            <p:childTnLst>
                              <p:par>
                                <p:cTn id="263" presetID="0" presetClass="path" presetSubtype="0" accel="50000" decel="50000" fill="hold" grpId="0" nodeType="clickEffect">
                                  <p:stCondLst>
                                    <p:cond delay="0"/>
                                  </p:stCondLst>
                                  <p:childTnLst>
                                    <p:animMotion origin="layout" path="M 0.00139 0.0037 L 0.35399 -0.2 " pathEditMode="relative" rAng="0" ptsTypes="AA">
                                      <p:cBhvr>
                                        <p:cTn id="264" dur="2000" fill="hold"/>
                                        <p:tgtEl>
                                          <p:spTgt spid="262238"/>
                                        </p:tgtEl>
                                        <p:attrNameLst>
                                          <p:attrName>ppt_x</p:attrName>
                                          <p:attrName>ppt_y</p:attrName>
                                        </p:attrNameLst>
                                      </p:cBhvr>
                                      <p:rCtr x="17622" y="-10185"/>
                                    </p:animMotion>
                                  </p:childTnLst>
                                </p:cTn>
                              </p:par>
                            </p:childTnLst>
                          </p:cTn>
                        </p:par>
                      </p:childTnLst>
                    </p:cTn>
                  </p:par>
                  <p:par>
                    <p:cTn id="265" fill="hold" nodeType="clickPar">
                      <p:stCondLst>
                        <p:cond delay="indefinite"/>
                      </p:stCondLst>
                      <p:childTnLst>
                        <p:par>
                          <p:cTn id="266" fill="hold" nodeType="withGroup">
                            <p:stCondLst>
                              <p:cond delay="0"/>
                            </p:stCondLst>
                            <p:childTnLst>
                              <p:par>
                                <p:cTn id="267" presetID="0" presetClass="path" presetSubtype="0" accel="50000" decel="50000" fill="hold" grpId="0" nodeType="clickEffect">
                                  <p:stCondLst>
                                    <p:cond delay="0"/>
                                  </p:stCondLst>
                                  <p:childTnLst>
                                    <p:animMotion origin="layout" path="M 0 0 L 0.13386 -0.16806 " pathEditMode="relative" ptsTypes="AA">
                                      <p:cBhvr>
                                        <p:cTn id="268" dur="2000" fill="hold"/>
                                        <p:tgtEl>
                                          <p:spTgt spid="262214"/>
                                        </p:tgtEl>
                                        <p:attrNameLst>
                                          <p:attrName>ppt_x</p:attrName>
                                          <p:attrName>ppt_y</p:attrName>
                                        </p:attrNameLst>
                                      </p:cBhvr>
                                    </p:animMotion>
                                  </p:childTnLst>
                                </p:cTn>
                              </p:par>
                            </p:childTnLst>
                          </p:cTn>
                        </p:par>
                      </p:childTnLst>
                    </p:cTn>
                  </p:par>
                  <p:par>
                    <p:cTn id="269" fill="hold" nodeType="clickPar">
                      <p:stCondLst>
                        <p:cond delay="indefinite"/>
                      </p:stCondLst>
                      <p:childTnLst>
                        <p:par>
                          <p:cTn id="270" fill="hold" nodeType="withGroup">
                            <p:stCondLst>
                              <p:cond delay="0"/>
                            </p:stCondLst>
                            <p:childTnLst>
                              <p:par>
                                <p:cTn id="271" presetID="33" presetClass="emph" presetSubtype="0" fill="remove" grpId="0" nodeType="clickEffect">
                                  <p:stCondLst>
                                    <p:cond delay="0"/>
                                  </p:stCondLst>
                                  <p:childTnLst>
                                    <p:animClr clrSpc="rgb" dir="cw">
                                      <p:cBhvr override="childStyle">
                                        <p:cTn id="272" dur="1500" accel="50000" autoRev="1" fill="hold" tmFilter="0, 0; .33333, 1; 1, 1">
                                          <p:stCondLst>
                                            <p:cond delay="0"/>
                                          </p:stCondLst>
                                        </p:cTn>
                                        <p:tgtEl>
                                          <p:spTgt spid="262216"/>
                                        </p:tgtEl>
                                        <p:attrNameLst>
                                          <p:attrName>style.color</p:attrName>
                                        </p:attrNameLst>
                                      </p:cBhvr>
                                      <p:to>
                                        <a:schemeClr val="accent2"/>
                                      </p:to>
                                    </p:animClr>
                                    <p:animClr clrSpc="rgb" dir="cw">
                                      <p:cBhvr>
                                        <p:cTn id="273" dur="1500" accel="50000" autoRev="1" fill="hold" tmFilter="0, 0; .33333, 1; 1, 1">
                                          <p:stCondLst>
                                            <p:cond delay="0"/>
                                          </p:stCondLst>
                                        </p:cTn>
                                        <p:tgtEl>
                                          <p:spTgt spid="262216"/>
                                        </p:tgtEl>
                                        <p:attrNameLst>
                                          <p:attrName>fillcolor</p:attrName>
                                        </p:attrNameLst>
                                      </p:cBhvr>
                                      <p:to>
                                        <a:schemeClr val="accent2"/>
                                      </p:to>
                                    </p:animClr>
                                    <p:set>
                                      <p:cBhvr>
                                        <p:cTn id="274" dur="3000" fill="hold"/>
                                        <p:tgtEl>
                                          <p:spTgt spid="262216"/>
                                        </p:tgtEl>
                                        <p:attrNameLst>
                                          <p:attrName>fill.type</p:attrName>
                                        </p:attrNameLst>
                                      </p:cBhvr>
                                      <p:to>
                                        <p:strVal val="solid"/>
                                      </p:to>
                                    </p:set>
                                    <p:set>
                                      <p:cBhvr>
                                        <p:cTn id="275" dur="3000" fill="hold"/>
                                        <p:tgtEl>
                                          <p:spTgt spid="262216"/>
                                        </p:tgtEl>
                                        <p:attrNameLst>
                                          <p:attrName>fill.on</p:attrName>
                                        </p:attrNameLst>
                                      </p:cBhvr>
                                      <p:to>
                                        <p:strVal val="true"/>
                                      </p:to>
                                    </p:set>
                                    <p:animScale>
                                      <p:cBhvr>
                                        <p:cTn id="276" dur="1500" accel="50000" autoRev="1" fill="hold" tmFilter="0, 0; .33333, 1; 1, 1">
                                          <p:stCondLst>
                                            <p:cond delay="0"/>
                                          </p:stCondLst>
                                        </p:cTn>
                                        <p:tgtEl>
                                          <p:spTgt spid="262216"/>
                                        </p:tgtEl>
                                      </p:cBhvr>
                                      <p:from x="100000" y="100000"/>
                                      <p:to x="100000" y="140000"/>
                                    </p:animScale>
                                  </p:childTnLst>
                                </p:cTn>
                              </p:par>
                              <p:par>
                                <p:cTn id="277" presetID="33" presetClass="emph" presetSubtype="0" fill="remove" grpId="0" nodeType="withEffect">
                                  <p:stCondLst>
                                    <p:cond delay="0"/>
                                  </p:stCondLst>
                                  <p:childTnLst>
                                    <p:animClr clrSpc="rgb" dir="cw">
                                      <p:cBhvr override="childStyle">
                                        <p:cTn id="278" dur="1500" accel="50000" autoRev="1" fill="hold" tmFilter="0, 0; .33333, 1; 1, 1">
                                          <p:stCondLst>
                                            <p:cond delay="0"/>
                                          </p:stCondLst>
                                        </p:cTn>
                                        <p:tgtEl>
                                          <p:spTgt spid="262215"/>
                                        </p:tgtEl>
                                        <p:attrNameLst>
                                          <p:attrName>style.color</p:attrName>
                                        </p:attrNameLst>
                                      </p:cBhvr>
                                      <p:to>
                                        <a:schemeClr val="accent2"/>
                                      </p:to>
                                    </p:animClr>
                                    <p:animClr clrSpc="rgb" dir="cw">
                                      <p:cBhvr>
                                        <p:cTn id="279" dur="1500" accel="50000" autoRev="1" fill="hold" tmFilter="0, 0; .33333, 1; 1, 1">
                                          <p:stCondLst>
                                            <p:cond delay="0"/>
                                          </p:stCondLst>
                                        </p:cTn>
                                        <p:tgtEl>
                                          <p:spTgt spid="262215"/>
                                        </p:tgtEl>
                                        <p:attrNameLst>
                                          <p:attrName>fillcolor</p:attrName>
                                        </p:attrNameLst>
                                      </p:cBhvr>
                                      <p:to>
                                        <a:schemeClr val="accent2"/>
                                      </p:to>
                                    </p:animClr>
                                    <p:set>
                                      <p:cBhvr>
                                        <p:cTn id="280" dur="3000" fill="hold"/>
                                        <p:tgtEl>
                                          <p:spTgt spid="262215"/>
                                        </p:tgtEl>
                                        <p:attrNameLst>
                                          <p:attrName>fill.type</p:attrName>
                                        </p:attrNameLst>
                                      </p:cBhvr>
                                      <p:to>
                                        <p:strVal val="solid"/>
                                      </p:to>
                                    </p:set>
                                    <p:set>
                                      <p:cBhvr>
                                        <p:cTn id="281" dur="3000" fill="hold"/>
                                        <p:tgtEl>
                                          <p:spTgt spid="262215"/>
                                        </p:tgtEl>
                                        <p:attrNameLst>
                                          <p:attrName>fill.on</p:attrName>
                                        </p:attrNameLst>
                                      </p:cBhvr>
                                      <p:to>
                                        <p:strVal val="true"/>
                                      </p:to>
                                    </p:set>
                                    <p:animScale>
                                      <p:cBhvr>
                                        <p:cTn id="282" dur="1500" accel="50000" autoRev="1" fill="hold" tmFilter="0, 0; .33333, 1; 1, 1">
                                          <p:stCondLst>
                                            <p:cond delay="0"/>
                                          </p:stCondLst>
                                        </p:cTn>
                                        <p:tgtEl>
                                          <p:spTgt spid="262215"/>
                                        </p:tgtEl>
                                      </p:cBhvr>
                                      <p:from x="100000" y="100000"/>
                                      <p:to x="100000" y="140000"/>
                                    </p:animScale>
                                  </p:childTnLst>
                                </p:cTn>
                              </p:par>
                            </p:childTnLst>
                          </p:cTn>
                        </p:par>
                      </p:childTnLst>
                    </p:cTn>
                  </p:par>
                  <p:par>
                    <p:cTn id="283" fill="hold" nodeType="clickPar">
                      <p:stCondLst>
                        <p:cond delay="indefinite"/>
                      </p:stCondLst>
                      <p:childTnLst>
                        <p:par>
                          <p:cTn id="284" fill="hold" nodeType="withGroup">
                            <p:stCondLst>
                              <p:cond delay="0"/>
                            </p:stCondLst>
                            <p:childTnLst>
                              <p:par>
                                <p:cTn id="285" presetID="33" presetClass="emph" presetSubtype="0" fill="remove" grpId="1" nodeType="clickEffect">
                                  <p:stCondLst>
                                    <p:cond delay="0"/>
                                  </p:stCondLst>
                                  <p:childTnLst>
                                    <p:animClr clrSpc="rgb" dir="cw">
                                      <p:cBhvr override="childStyle">
                                        <p:cTn id="286" dur="1500" accel="50000" autoRev="1" fill="hold" tmFilter="0, 0; .33333, 1; 1, 1">
                                          <p:stCondLst>
                                            <p:cond delay="0"/>
                                          </p:stCondLst>
                                        </p:cTn>
                                        <p:tgtEl>
                                          <p:spTgt spid="262214"/>
                                        </p:tgtEl>
                                        <p:attrNameLst>
                                          <p:attrName>style.color</p:attrName>
                                        </p:attrNameLst>
                                      </p:cBhvr>
                                      <p:to>
                                        <a:schemeClr val="accent2"/>
                                      </p:to>
                                    </p:animClr>
                                    <p:animClr clrSpc="rgb" dir="cw">
                                      <p:cBhvr>
                                        <p:cTn id="287" dur="1500" accel="50000" autoRev="1" fill="hold" tmFilter="0, 0; .33333, 1; 1, 1">
                                          <p:stCondLst>
                                            <p:cond delay="0"/>
                                          </p:stCondLst>
                                        </p:cTn>
                                        <p:tgtEl>
                                          <p:spTgt spid="262214"/>
                                        </p:tgtEl>
                                        <p:attrNameLst>
                                          <p:attrName>fillcolor</p:attrName>
                                        </p:attrNameLst>
                                      </p:cBhvr>
                                      <p:to>
                                        <a:schemeClr val="accent2"/>
                                      </p:to>
                                    </p:animClr>
                                    <p:set>
                                      <p:cBhvr>
                                        <p:cTn id="288" dur="3000" fill="hold"/>
                                        <p:tgtEl>
                                          <p:spTgt spid="262214"/>
                                        </p:tgtEl>
                                        <p:attrNameLst>
                                          <p:attrName>fill.type</p:attrName>
                                        </p:attrNameLst>
                                      </p:cBhvr>
                                      <p:to>
                                        <p:strVal val="solid"/>
                                      </p:to>
                                    </p:set>
                                    <p:set>
                                      <p:cBhvr>
                                        <p:cTn id="289" dur="3000" fill="hold"/>
                                        <p:tgtEl>
                                          <p:spTgt spid="262214"/>
                                        </p:tgtEl>
                                        <p:attrNameLst>
                                          <p:attrName>fill.on</p:attrName>
                                        </p:attrNameLst>
                                      </p:cBhvr>
                                      <p:to>
                                        <p:strVal val="true"/>
                                      </p:to>
                                    </p:set>
                                    <p:animScale>
                                      <p:cBhvr>
                                        <p:cTn id="290" dur="1500" accel="50000" autoRev="1" fill="hold" tmFilter="0, 0; .33333, 1; 1, 1">
                                          <p:stCondLst>
                                            <p:cond delay="0"/>
                                          </p:stCondLst>
                                        </p:cTn>
                                        <p:tgtEl>
                                          <p:spTgt spid="262214"/>
                                        </p:tgtEl>
                                      </p:cBhvr>
                                      <p:from x="100000" y="100000"/>
                                      <p:to x="100000" y="140000"/>
                                    </p:animScale>
                                  </p:childTnLst>
                                </p:cTn>
                              </p:par>
                              <p:par>
                                <p:cTn id="291" presetID="33" presetClass="emph" presetSubtype="0" fill="remove" grpId="1" nodeType="withEffect">
                                  <p:stCondLst>
                                    <p:cond delay="0"/>
                                  </p:stCondLst>
                                  <p:childTnLst>
                                    <p:animClr clrSpc="rgb" dir="cw">
                                      <p:cBhvr override="childStyle">
                                        <p:cTn id="292" dur="1500" accel="50000" autoRev="1" fill="hold" tmFilter="0, 0; .33333, 1; 1, 1">
                                          <p:stCondLst>
                                            <p:cond delay="0"/>
                                          </p:stCondLst>
                                        </p:cTn>
                                        <p:tgtEl>
                                          <p:spTgt spid="262216"/>
                                        </p:tgtEl>
                                        <p:attrNameLst>
                                          <p:attrName>style.color</p:attrName>
                                        </p:attrNameLst>
                                      </p:cBhvr>
                                      <p:to>
                                        <a:schemeClr val="accent2"/>
                                      </p:to>
                                    </p:animClr>
                                    <p:animClr clrSpc="rgb" dir="cw">
                                      <p:cBhvr>
                                        <p:cTn id="293" dur="1500" accel="50000" autoRev="1" fill="hold" tmFilter="0, 0; .33333, 1; 1, 1">
                                          <p:stCondLst>
                                            <p:cond delay="0"/>
                                          </p:stCondLst>
                                        </p:cTn>
                                        <p:tgtEl>
                                          <p:spTgt spid="262216"/>
                                        </p:tgtEl>
                                        <p:attrNameLst>
                                          <p:attrName>fillcolor</p:attrName>
                                        </p:attrNameLst>
                                      </p:cBhvr>
                                      <p:to>
                                        <a:schemeClr val="accent2"/>
                                      </p:to>
                                    </p:animClr>
                                    <p:set>
                                      <p:cBhvr>
                                        <p:cTn id="294" dur="3000" fill="hold"/>
                                        <p:tgtEl>
                                          <p:spTgt spid="262216"/>
                                        </p:tgtEl>
                                        <p:attrNameLst>
                                          <p:attrName>fill.type</p:attrName>
                                        </p:attrNameLst>
                                      </p:cBhvr>
                                      <p:to>
                                        <p:strVal val="solid"/>
                                      </p:to>
                                    </p:set>
                                    <p:set>
                                      <p:cBhvr>
                                        <p:cTn id="295" dur="3000" fill="hold"/>
                                        <p:tgtEl>
                                          <p:spTgt spid="262216"/>
                                        </p:tgtEl>
                                        <p:attrNameLst>
                                          <p:attrName>fill.on</p:attrName>
                                        </p:attrNameLst>
                                      </p:cBhvr>
                                      <p:to>
                                        <p:strVal val="true"/>
                                      </p:to>
                                    </p:set>
                                    <p:animScale>
                                      <p:cBhvr>
                                        <p:cTn id="296" dur="1500" accel="50000" autoRev="1" fill="hold" tmFilter="0, 0; .33333, 1; 1, 1">
                                          <p:stCondLst>
                                            <p:cond delay="0"/>
                                          </p:stCondLst>
                                        </p:cTn>
                                        <p:tgtEl>
                                          <p:spTgt spid="262216"/>
                                        </p:tgtEl>
                                      </p:cBhvr>
                                      <p:from x="100000" y="100000"/>
                                      <p:to x="100000" y="140000"/>
                                    </p:animScale>
                                  </p:childTnLst>
                                </p:cTn>
                              </p:par>
                            </p:childTnLst>
                          </p:cTn>
                        </p:par>
                      </p:childTnLst>
                    </p:cTn>
                  </p:par>
                  <p:par>
                    <p:cTn id="297" fill="hold" nodeType="clickPar">
                      <p:stCondLst>
                        <p:cond delay="indefinite"/>
                      </p:stCondLst>
                      <p:childTnLst>
                        <p:par>
                          <p:cTn id="298" fill="hold" nodeType="withGroup">
                            <p:stCondLst>
                              <p:cond delay="0"/>
                            </p:stCondLst>
                            <p:childTnLst>
                              <p:par>
                                <p:cTn id="299" presetID="33" presetClass="emph" presetSubtype="0" fill="remove" grpId="2" nodeType="clickEffect">
                                  <p:stCondLst>
                                    <p:cond delay="0"/>
                                  </p:stCondLst>
                                  <p:childTnLst>
                                    <p:animClr clrSpc="rgb" dir="cw">
                                      <p:cBhvr override="childStyle">
                                        <p:cTn id="300" dur="1500" accel="50000" autoRev="1" fill="hold" tmFilter="0, 0; .33333, 1; 1, 1">
                                          <p:stCondLst>
                                            <p:cond delay="0"/>
                                          </p:stCondLst>
                                        </p:cTn>
                                        <p:tgtEl>
                                          <p:spTgt spid="262214"/>
                                        </p:tgtEl>
                                        <p:attrNameLst>
                                          <p:attrName>style.color</p:attrName>
                                        </p:attrNameLst>
                                      </p:cBhvr>
                                      <p:to>
                                        <a:schemeClr val="accent2"/>
                                      </p:to>
                                    </p:animClr>
                                    <p:animClr clrSpc="rgb" dir="cw">
                                      <p:cBhvr>
                                        <p:cTn id="301" dur="1500" accel="50000" autoRev="1" fill="hold" tmFilter="0, 0; .33333, 1; 1, 1">
                                          <p:stCondLst>
                                            <p:cond delay="0"/>
                                          </p:stCondLst>
                                        </p:cTn>
                                        <p:tgtEl>
                                          <p:spTgt spid="262214"/>
                                        </p:tgtEl>
                                        <p:attrNameLst>
                                          <p:attrName>fillcolor</p:attrName>
                                        </p:attrNameLst>
                                      </p:cBhvr>
                                      <p:to>
                                        <a:schemeClr val="accent2"/>
                                      </p:to>
                                    </p:animClr>
                                    <p:set>
                                      <p:cBhvr>
                                        <p:cTn id="302" dur="3000" fill="hold"/>
                                        <p:tgtEl>
                                          <p:spTgt spid="262214"/>
                                        </p:tgtEl>
                                        <p:attrNameLst>
                                          <p:attrName>fill.type</p:attrName>
                                        </p:attrNameLst>
                                      </p:cBhvr>
                                      <p:to>
                                        <p:strVal val="solid"/>
                                      </p:to>
                                    </p:set>
                                    <p:set>
                                      <p:cBhvr>
                                        <p:cTn id="303" dur="3000" fill="hold"/>
                                        <p:tgtEl>
                                          <p:spTgt spid="262214"/>
                                        </p:tgtEl>
                                        <p:attrNameLst>
                                          <p:attrName>fill.on</p:attrName>
                                        </p:attrNameLst>
                                      </p:cBhvr>
                                      <p:to>
                                        <p:strVal val="true"/>
                                      </p:to>
                                    </p:set>
                                    <p:animScale>
                                      <p:cBhvr>
                                        <p:cTn id="304" dur="1500" accel="50000" autoRev="1" fill="hold" tmFilter="0, 0; .33333, 1; 1, 1">
                                          <p:stCondLst>
                                            <p:cond delay="0"/>
                                          </p:stCondLst>
                                        </p:cTn>
                                        <p:tgtEl>
                                          <p:spTgt spid="262214"/>
                                        </p:tgtEl>
                                      </p:cBhvr>
                                      <p:from x="100000" y="100000"/>
                                      <p:to x="100000" y="140000"/>
                                    </p:animScale>
                                  </p:childTnLst>
                                </p:cTn>
                              </p:par>
                              <p:par>
                                <p:cTn id="305" presetID="33" presetClass="emph" presetSubtype="0" fill="remove" grpId="0" nodeType="withEffect">
                                  <p:stCondLst>
                                    <p:cond delay="0"/>
                                  </p:stCondLst>
                                  <p:childTnLst>
                                    <p:animClr clrSpc="rgb" dir="cw">
                                      <p:cBhvr override="childStyle">
                                        <p:cTn id="306" dur="1500" accel="50000" autoRev="1" fill="hold" tmFilter="0, 0; .33333, 1; 1, 1">
                                          <p:stCondLst>
                                            <p:cond delay="0"/>
                                          </p:stCondLst>
                                        </p:cTn>
                                        <p:tgtEl>
                                          <p:spTgt spid="262219"/>
                                        </p:tgtEl>
                                        <p:attrNameLst>
                                          <p:attrName>style.color</p:attrName>
                                        </p:attrNameLst>
                                      </p:cBhvr>
                                      <p:to>
                                        <a:schemeClr val="accent2"/>
                                      </p:to>
                                    </p:animClr>
                                    <p:animClr clrSpc="rgb" dir="cw">
                                      <p:cBhvr>
                                        <p:cTn id="307" dur="1500" accel="50000" autoRev="1" fill="hold" tmFilter="0, 0; .33333, 1; 1, 1">
                                          <p:stCondLst>
                                            <p:cond delay="0"/>
                                          </p:stCondLst>
                                        </p:cTn>
                                        <p:tgtEl>
                                          <p:spTgt spid="262219"/>
                                        </p:tgtEl>
                                        <p:attrNameLst>
                                          <p:attrName>fillcolor</p:attrName>
                                        </p:attrNameLst>
                                      </p:cBhvr>
                                      <p:to>
                                        <a:schemeClr val="accent2"/>
                                      </p:to>
                                    </p:animClr>
                                    <p:set>
                                      <p:cBhvr>
                                        <p:cTn id="308" dur="3000" fill="hold"/>
                                        <p:tgtEl>
                                          <p:spTgt spid="262219"/>
                                        </p:tgtEl>
                                        <p:attrNameLst>
                                          <p:attrName>fill.type</p:attrName>
                                        </p:attrNameLst>
                                      </p:cBhvr>
                                      <p:to>
                                        <p:strVal val="solid"/>
                                      </p:to>
                                    </p:set>
                                    <p:set>
                                      <p:cBhvr>
                                        <p:cTn id="309" dur="3000" fill="hold"/>
                                        <p:tgtEl>
                                          <p:spTgt spid="262219"/>
                                        </p:tgtEl>
                                        <p:attrNameLst>
                                          <p:attrName>fill.on</p:attrName>
                                        </p:attrNameLst>
                                      </p:cBhvr>
                                      <p:to>
                                        <p:strVal val="true"/>
                                      </p:to>
                                    </p:set>
                                    <p:animScale>
                                      <p:cBhvr>
                                        <p:cTn id="310" dur="1500" accel="50000" autoRev="1" fill="hold" tmFilter="0, 0; .33333, 1; 1, 1">
                                          <p:stCondLst>
                                            <p:cond delay="0"/>
                                          </p:stCondLst>
                                        </p:cTn>
                                        <p:tgtEl>
                                          <p:spTgt spid="262219"/>
                                        </p:tgtEl>
                                      </p:cBhvr>
                                      <p:from x="100000" y="100000"/>
                                      <p:to x="100000" y="14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2159" grpId="0" animBg="1"/>
      <p:bldP spid="262172" grpId="0" animBg="1"/>
      <p:bldP spid="262174" grpId="0" animBg="1"/>
      <p:bldP spid="262174" grpId="1" animBg="1"/>
      <p:bldP spid="262175" grpId="0" animBg="1"/>
      <p:bldP spid="262175" grpId="1" animBg="1"/>
      <p:bldP spid="262176" grpId="0" animBg="1"/>
      <p:bldP spid="262176" grpId="1" animBg="1"/>
      <p:bldP spid="262176" grpId="2" animBg="1"/>
      <p:bldP spid="262177" grpId="0" animBg="1"/>
      <p:bldP spid="262178" grpId="0" animBg="1"/>
      <p:bldP spid="262179" grpId="0" animBg="1"/>
      <p:bldP spid="262179" grpId="1" animBg="1"/>
      <p:bldP spid="262179" grpId="2" animBg="1"/>
      <p:bldP spid="262180" grpId="0" animBg="1"/>
      <p:bldP spid="262180" grpId="1" animBg="1"/>
      <p:bldP spid="262187" grpId="0" animBg="1"/>
      <p:bldP spid="262188" grpId="0" animBg="1"/>
      <p:bldP spid="262188" grpId="1" animBg="1"/>
      <p:bldP spid="262189" grpId="0" animBg="1"/>
      <p:bldP spid="262190" grpId="0" animBg="1"/>
      <p:bldP spid="262190" grpId="1" animBg="1"/>
      <p:bldP spid="262191" grpId="0" animBg="1"/>
      <p:bldP spid="262192" grpId="0" animBg="1"/>
      <p:bldP spid="262193" grpId="0" animBg="1"/>
      <p:bldP spid="262194" grpId="0" animBg="1"/>
      <p:bldP spid="262214" grpId="0" animBg="1"/>
      <p:bldP spid="262214" grpId="1" animBg="1"/>
      <p:bldP spid="262214" grpId="2" animBg="1"/>
      <p:bldP spid="262215" grpId="0" animBg="1"/>
      <p:bldP spid="262216" grpId="0" animBg="1"/>
      <p:bldP spid="262216" grpId="1" animBg="1"/>
      <p:bldP spid="262219" grpId="0" animBg="1"/>
      <p:bldP spid="262229" grpId="0" animBg="1"/>
      <p:bldP spid="262235" grpId="0" animBg="1"/>
      <p:bldP spid="262236" grpId="0" animBg="1"/>
      <p:bldP spid="262238" grpId="0" animBg="1"/>
      <p:bldP spid="262241" grpId="0" animBg="1"/>
      <p:bldP spid="262241" grpId="1" animBg="1"/>
      <p:bldP spid="262241" grpId="2" animBg="1"/>
      <p:bldP spid="262241" grpId="3" animBg="1"/>
      <p:bldP spid="262241" grpId="4"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Oval 4">
            <a:extLst>
              <a:ext uri="{FF2B5EF4-FFF2-40B4-BE49-F238E27FC236}">
                <a16:creationId xmlns:a16="http://schemas.microsoft.com/office/drawing/2014/main" id="{D0B48B96-1A95-4A8B-93E6-18DEB7C4B7D1}"/>
              </a:ext>
            </a:extLst>
          </p:cNvPr>
          <p:cNvSpPr>
            <a:spLocks noChangeArrowheads="1"/>
          </p:cNvSpPr>
          <p:nvPr/>
        </p:nvSpPr>
        <p:spPr bwMode="auto">
          <a:xfrm>
            <a:off x="3352800" y="1851025"/>
            <a:ext cx="457200" cy="457200"/>
          </a:xfrm>
          <a:prstGeom prst="ellipse">
            <a:avLst/>
          </a:prstGeom>
          <a:solidFill>
            <a:srgbClr val="FFFFFF"/>
          </a:solidFill>
          <a:ln w="2857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en-US" altLang="zh-CN" sz="2800"/>
              <a:t>13</a:t>
            </a:r>
          </a:p>
        </p:txBody>
      </p:sp>
      <p:sp>
        <p:nvSpPr>
          <p:cNvPr id="36867" name="Oval 5">
            <a:extLst>
              <a:ext uri="{FF2B5EF4-FFF2-40B4-BE49-F238E27FC236}">
                <a16:creationId xmlns:a16="http://schemas.microsoft.com/office/drawing/2014/main" id="{01B28BA6-8C53-4129-B494-254262382DD3}"/>
              </a:ext>
            </a:extLst>
          </p:cNvPr>
          <p:cNvSpPr>
            <a:spLocks noChangeArrowheads="1"/>
          </p:cNvSpPr>
          <p:nvPr/>
        </p:nvSpPr>
        <p:spPr bwMode="auto">
          <a:xfrm>
            <a:off x="2298700" y="457200"/>
            <a:ext cx="457200" cy="457200"/>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en-US" altLang="zh-CN" sz="2800"/>
              <a:t>17</a:t>
            </a:r>
          </a:p>
        </p:txBody>
      </p:sp>
      <p:sp>
        <p:nvSpPr>
          <p:cNvPr id="36868" name="Oval 6">
            <a:extLst>
              <a:ext uri="{FF2B5EF4-FFF2-40B4-BE49-F238E27FC236}">
                <a16:creationId xmlns:a16="http://schemas.microsoft.com/office/drawing/2014/main" id="{EBD83AAE-B49A-493C-84E3-AE0B50461E23}"/>
              </a:ext>
            </a:extLst>
          </p:cNvPr>
          <p:cNvSpPr>
            <a:spLocks noChangeArrowheads="1"/>
          </p:cNvSpPr>
          <p:nvPr/>
        </p:nvSpPr>
        <p:spPr bwMode="auto">
          <a:xfrm>
            <a:off x="1587500" y="1095375"/>
            <a:ext cx="457200" cy="457200"/>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en-US" altLang="zh-CN" sz="2800"/>
              <a:t>42</a:t>
            </a:r>
          </a:p>
        </p:txBody>
      </p:sp>
      <p:sp>
        <p:nvSpPr>
          <p:cNvPr id="36869" name="Oval 7">
            <a:extLst>
              <a:ext uri="{FF2B5EF4-FFF2-40B4-BE49-F238E27FC236}">
                <a16:creationId xmlns:a16="http://schemas.microsoft.com/office/drawing/2014/main" id="{7623193A-3719-4448-BCA9-981405912F70}"/>
              </a:ext>
            </a:extLst>
          </p:cNvPr>
          <p:cNvSpPr>
            <a:spLocks noChangeArrowheads="1"/>
          </p:cNvSpPr>
          <p:nvPr/>
        </p:nvSpPr>
        <p:spPr bwMode="auto">
          <a:xfrm>
            <a:off x="2974975" y="1089025"/>
            <a:ext cx="457200" cy="457200"/>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en-US" altLang="zh-CN" sz="2800"/>
              <a:t>46</a:t>
            </a:r>
          </a:p>
        </p:txBody>
      </p:sp>
      <p:sp>
        <p:nvSpPr>
          <p:cNvPr id="36870" name="Oval 8">
            <a:extLst>
              <a:ext uri="{FF2B5EF4-FFF2-40B4-BE49-F238E27FC236}">
                <a16:creationId xmlns:a16="http://schemas.microsoft.com/office/drawing/2014/main" id="{BFEF2519-0928-4F1E-96A2-DBA859AE754B}"/>
              </a:ext>
            </a:extLst>
          </p:cNvPr>
          <p:cNvSpPr>
            <a:spLocks noChangeArrowheads="1"/>
          </p:cNvSpPr>
          <p:nvPr/>
        </p:nvSpPr>
        <p:spPr bwMode="auto">
          <a:xfrm>
            <a:off x="1025525" y="1838325"/>
            <a:ext cx="457200" cy="457200"/>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en-US" altLang="zh-CN" sz="2800"/>
              <a:t>55</a:t>
            </a:r>
          </a:p>
        </p:txBody>
      </p:sp>
      <p:sp>
        <p:nvSpPr>
          <p:cNvPr id="36871" name="Oval 9">
            <a:extLst>
              <a:ext uri="{FF2B5EF4-FFF2-40B4-BE49-F238E27FC236}">
                <a16:creationId xmlns:a16="http://schemas.microsoft.com/office/drawing/2014/main" id="{BDA52F14-C3FD-448A-BEA2-6F95A6591E1A}"/>
              </a:ext>
            </a:extLst>
          </p:cNvPr>
          <p:cNvSpPr>
            <a:spLocks noChangeArrowheads="1"/>
          </p:cNvSpPr>
          <p:nvPr/>
        </p:nvSpPr>
        <p:spPr bwMode="auto">
          <a:xfrm>
            <a:off x="1914525" y="1851025"/>
            <a:ext cx="457200" cy="457200"/>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en-US" altLang="zh-CN" sz="2800"/>
              <a:t>94</a:t>
            </a:r>
          </a:p>
        </p:txBody>
      </p:sp>
      <p:sp>
        <p:nvSpPr>
          <p:cNvPr id="36872" name="Oval 10">
            <a:extLst>
              <a:ext uri="{FF2B5EF4-FFF2-40B4-BE49-F238E27FC236}">
                <a16:creationId xmlns:a16="http://schemas.microsoft.com/office/drawing/2014/main" id="{896E653E-041F-4F80-967D-868BDA73E167}"/>
              </a:ext>
            </a:extLst>
          </p:cNvPr>
          <p:cNvSpPr>
            <a:spLocks noChangeArrowheads="1"/>
          </p:cNvSpPr>
          <p:nvPr/>
        </p:nvSpPr>
        <p:spPr bwMode="auto">
          <a:xfrm>
            <a:off x="2533650" y="1819275"/>
            <a:ext cx="457200" cy="457200"/>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en-US" altLang="zh-CN" sz="2800"/>
              <a:t>70</a:t>
            </a:r>
          </a:p>
        </p:txBody>
      </p:sp>
      <p:sp>
        <p:nvSpPr>
          <p:cNvPr id="36873" name="Line 11">
            <a:extLst>
              <a:ext uri="{FF2B5EF4-FFF2-40B4-BE49-F238E27FC236}">
                <a16:creationId xmlns:a16="http://schemas.microsoft.com/office/drawing/2014/main" id="{DB7D5638-98E4-4DDE-9518-7530F07078B1}"/>
              </a:ext>
            </a:extLst>
          </p:cNvPr>
          <p:cNvSpPr>
            <a:spLocks noChangeShapeType="1"/>
          </p:cNvSpPr>
          <p:nvPr/>
        </p:nvSpPr>
        <p:spPr bwMode="auto">
          <a:xfrm flipH="1">
            <a:off x="1978025" y="835025"/>
            <a:ext cx="381000" cy="3048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874" name="Line 12">
            <a:extLst>
              <a:ext uri="{FF2B5EF4-FFF2-40B4-BE49-F238E27FC236}">
                <a16:creationId xmlns:a16="http://schemas.microsoft.com/office/drawing/2014/main" id="{C4428DBF-DF45-4EEF-A52B-D627835647C1}"/>
              </a:ext>
            </a:extLst>
          </p:cNvPr>
          <p:cNvSpPr>
            <a:spLocks noChangeShapeType="1"/>
          </p:cNvSpPr>
          <p:nvPr/>
        </p:nvSpPr>
        <p:spPr bwMode="auto">
          <a:xfrm>
            <a:off x="2695575" y="819150"/>
            <a:ext cx="304800" cy="3810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875" name="Line 13">
            <a:extLst>
              <a:ext uri="{FF2B5EF4-FFF2-40B4-BE49-F238E27FC236}">
                <a16:creationId xmlns:a16="http://schemas.microsoft.com/office/drawing/2014/main" id="{E7D4192E-642E-4938-AEC1-E4B189A25355}"/>
              </a:ext>
            </a:extLst>
          </p:cNvPr>
          <p:cNvSpPr>
            <a:spLocks noChangeShapeType="1"/>
          </p:cNvSpPr>
          <p:nvPr/>
        </p:nvSpPr>
        <p:spPr bwMode="auto">
          <a:xfrm flipH="1">
            <a:off x="1308100" y="1473200"/>
            <a:ext cx="381000" cy="3810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876" name="Line 14">
            <a:extLst>
              <a:ext uri="{FF2B5EF4-FFF2-40B4-BE49-F238E27FC236}">
                <a16:creationId xmlns:a16="http://schemas.microsoft.com/office/drawing/2014/main" id="{9FD029D4-94AC-47D8-9C26-7B95BDE15C72}"/>
              </a:ext>
            </a:extLst>
          </p:cNvPr>
          <p:cNvSpPr>
            <a:spLocks noChangeShapeType="1"/>
          </p:cNvSpPr>
          <p:nvPr/>
        </p:nvSpPr>
        <p:spPr bwMode="auto">
          <a:xfrm>
            <a:off x="1917700" y="1549400"/>
            <a:ext cx="152400" cy="3048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877" name="Line 15">
            <a:extLst>
              <a:ext uri="{FF2B5EF4-FFF2-40B4-BE49-F238E27FC236}">
                <a16:creationId xmlns:a16="http://schemas.microsoft.com/office/drawing/2014/main" id="{C7E55CE2-29E6-4AC0-B487-33AD60FDEB33}"/>
              </a:ext>
            </a:extLst>
          </p:cNvPr>
          <p:cNvSpPr>
            <a:spLocks noChangeShapeType="1"/>
          </p:cNvSpPr>
          <p:nvPr/>
        </p:nvSpPr>
        <p:spPr bwMode="auto">
          <a:xfrm flipH="1">
            <a:off x="2832100" y="1428750"/>
            <a:ext cx="228600" cy="3810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878" name="Oval 16">
            <a:extLst>
              <a:ext uri="{FF2B5EF4-FFF2-40B4-BE49-F238E27FC236}">
                <a16:creationId xmlns:a16="http://schemas.microsoft.com/office/drawing/2014/main" id="{CE69ED32-91E0-4DF2-8106-233DD8548BAC}"/>
              </a:ext>
            </a:extLst>
          </p:cNvPr>
          <p:cNvSpPr>
            <a:spLocks noChangeArrowheads="1"/>
          </p:cNvSpPr>
          <p:nvPr/>
        </p:nvSpPr>
        <p:spPr bwMode="auto">
          <a:xfrm>
            <a:off x="381000" y="2381250"/>
            <a:ext cx="457200" cy="457200"/>
          </a:xfrm>
          <a:prstGeom prst="ellipse">
            <a:avLst/>
          </a:prstGeom>
          <a:solidFill>
            <a:srgbClr val="FFFFFF"/>
          </a:solidFill>
          <a:ln w="2857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en-US" altLang="zh-CN" sz="2800"/>
              <a:t>05</a:t>
            </a:r>
          </a:p>
        </p:txBody>
      </p:sp>
      <p:grpSp>
        <p:nvGrpSpPr>
          <p:cNvPr id="263185" name="Group 17">
            <a:extLst>
              <a:ext uri="{FF2B5EF4-FFF2-40B4-BE49-F238E27FC236}">
                <a16:creationId xmlns:a16="http://schemas.microsoft.com/office/drawing/2014/main" id="{8AF85E77-4954-4A31-AA87-3B2407259376}"/>
              </a:ext>
            </a:extLst>
          </p:cNvPr>
          <p:cNvGrpSpPr>
            <a:grpSpLocks/>
          </p:cNvGrpSpPr>
          <p:nvPr/>
        </p:nvGrpSpPr>
        <p:grpSpPr bwMode="auto">
          <a:xfrm>
            <a:off x="3776663" y="803275"/>
            <a:ext cx="1258887" cy="1004888"/>
            <a:chOff x="2379" y="506"/>
            <a:chExt cx="793" cy="633"/>
          </a:xfrm>
        </p:grpSpPr>
        <p:sp>
          <p:nvSpPr>
            <p:cNvPr id="36941" name="Rectangle 18">
              <a:extLst>
                <a:ext uri="{FF2B5EF4-FFF2-40B4-BE49-F238E27FC236}">
                  <a16:creationId xmlns:a16="http://schemas.microsoft.com/office/drawing/2014/main" id="{8BABF4ED-33CE-4405-BCF5-EB76CCC8EC16}"/>
                </a:ext>
              </a:extLst>
            </p:cNvPr>
            <p:cNvSpPr>
              <a:spLocks noChangeArrowheads="1"/>
            </p:cNvSpPr>
            <p:nvPr/>
          </p:nvSpPr>
          <p:spPr bwMode="auto">
            <a:xfrm>
              <a:off x="2439" y="506"/>
              <a:ext cx="69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cap="sq">
                  <a:solidFill>
                    <a:srgbClr val="008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zh-CN" altLang="en-US" sz="2400">
                  <a:latin typeface="楷体_GB2312" panose="02010609030101010101" pitchFamily="49" charset="-122"/>
                  <a:ea typeface="楷体_GB2312" panose="02010609030101010101" pitchFamily="49" charset="-122"/>
                </a:rPr>
                <a:t>输出</a:t>
              </a:r>
              <a:r>
                <a:rPr lang="en-US" altLang="zh-CN" sz="2400">
                  <a:latin typeface="楷体_GB2312" panose="02010609030101010101" pitchFamily="49" charset="-122"/>
                  <a:ea typeface="楷体_GB2312" panose="02010609030101010101" pitchFamily="49" charset="-122"/>
                </a:rPr>
                <a:t>17</a:t>
              </a:r>
            </a:p>
          </p:txBody>
        </p:sp>
        <p:sp>
          <p:nvSpPr>
            <p:cNvPr id="36942" name="AutoShape 19">
              <a:extLst>
                <a:ext uri="{FF2B5EF4-FFF2-40B4-BE49-F238E27FC236}">
                  <a16:creationId xmlns:a16="http://schemas.microsoft.com/office/drawing/2014/main" id="{8226D57A-CFBF-46ED-A991-55B8CE63DA48}"/>
                </a:ext>
              </a:extLst>
            </p:cNvPr>
            <p:cNvSpPr>
              <a:spLocks noChangeArrowheads="1"/>
            </p:cNvSpPr>
            <p:nvPr/>
          </p:nvSpPr>
          <p:spPr bwMode="auto">
            <a:xfrm>
              <a:off x="2415" y="755"/>
              <a:ext cx="748" cy="144"/>
            </a:xfrm>
            <a:prstGeom prst="rightArrow">
              <a:avLst>
                <a:gd name="adj1" fmla="val 50000"/>
                <a:gd name="adj2" fmla="val 129861"/>
              </a:avLst>
            </a:prstGeom>
            <a:noFill/>
            <a:ln w="28575" cap="sq">
              <a:solidFill>
                <a:srgbClr val="008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endParaRPr lang="zh-CN" altLang="en-US" sz="2400"/>
            </a:p>
          </p:txBody>
        </p:sp>
        <p:sp>
          <p:nvSpPr>
            <p:cNvPr id="36943" name="Rectangle 20">
              <a:extLst>
                <a:ext uri="{FF2B5EF4-FFF2-40B4-BE49-F238E27FC236}">
                  <a16:creationId xmlns:a16="http://schemas.microsoft.com/office/drawing/2014/main" id="{A3FFD3EB-E65B-4B0F-9930-463D41BDD6E4}"/>
                </a:ext>
              </a:extLst>
            </p:cNvPr>
            <p:cNvSpPr>
              <a:spLocks noChangeArrowheads="1"/>
            </p:cNvSpPr>
            <p:nvPr/>
          </p:nvSpPr>
          <p:spPr bwMode="auto">
            <a:xfrm>
              <a:off x="2379" y="889"/>
              <a:ext cx="29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cap="sq">
                  <a:solidFill>
                    <a:srgbClr val="008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000">
                  <a:latin typeface="Arial" panose="020B0604020202020204" pitchFamily="34" charset="0"/>
                </a:rPr>
                <a:t>70</a:t>
              </a:r>
            </a:p>
          </p:txBody>
        </p:sp>
        <p:grpSp>
          <p:nvGrpSpPr>
            <p:cNvPr id="36944" name="Group 21">
              <a:extLst>
                <a:ext uri="{FF2B5EF4-FFF2-40B4-BE49-F238E27FC236}">
                  <a16:creationId xmlns:a16="http://schemas.microsoft.com/office/drawing/2014/main" id="{BB2A66E2-1A72-4D15-8EE3-EA8BF4BD65CD}"/>
                </a:ext>
              </a:extLst>
            </p:cNvPr>
            <p:cNvGrpSpPr>
              <a:grpSpLocks/>
            </p:cNvGrpSpPr>
            <p:nvPr/>
          </p:nvGrpSpPr>
          <p:grpSpPr bwMode="auto">
            <a:xfrm>
              <a:off x="2619" y="947"/>
              <a:ext cx="204" cy="108"/>
              <a:chOff x="3312" y="3720"/>
              <a:chExt cx="204" cy="108"/>
            </a:xfrm>
          </p:grpSpPr>
          <p:sp>
            <p:nvSpPr>
              <p:cNvPr id="36946" name="Line 22">
                <a:extLst>
                  <a:ext uri="{FF2B5EF4-FFF2-40B4-BE49-F238E27FC236}">
                    <a16:creationId xmlns:a16="http://schemas.microsoft.com/office/drawing/2014/main" id="{3AC443C2-FC29-4C75-AC4C-55D938671D15}"/>
                  </a:ext>
                </a:extLst>
              </p:cNvPr>
              <p:cNvSpPr>
                <a:spLocks noChangeShapeType="1"/>
              </p:cNvSpPr>
              <p:nvPr/>
            </p:nvSpPr>
            <p:spPr bwMode="auto">
              <a:xfrm>
                <a:off x="3312" y="3744"/>
                <a:ext cx="144" cy="0"/>
              </a:xfrm>
              <a:prstGeom prst="line">
                <a:avLst/>
              </a:prstGeom>
              <a:noFill/>
              <a:ln w="28575" cap="sq">
                <a:solidFill>
                  <a:srgbClr val="008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947" name="Line 23">
                <a:extLst>
                  <a:ext uri="{FF2B5EF4-FFF2-40B4-BE49-F238E27FC236}">
                    <a16:creationId xmlns:a16="http://schemas.microsoft.com/office/drawing/2014/main" id="{E4EC7F00-E27B-481F-A0CF-62495F8F4255}"/>
                  </a:ext>
                </a:extLst>
              </p:cNvPr>
              <p:cNvSpPr>
                <a:spLocks noChangeShapeType="1"/>
              </p:cNvSpPr>
              <p:nvPr/>
            </p:nvSpPr>
            <p:spPr bwMode="auto">
              <a:xfrm>
                <a:off x="3312" y="3792"/>
                <a:ext cx="144" cy="0"/>
              </a:xfrm>
              <a:prstGeom prst="line">
                <a:avLst/>
              </a:prstGeom>
              <a:noFill/>
              <a:ln w="28575" cap="sq">
                <a:solidFill>
                  <a:srgbClr val="008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948" name="Line 24">
                <a:extLst>
                  <a:ext uri="{FF2B5EF4-FFF2-40B4-BE49-F238E27FC236}">
                    <a16:creationId xmlns:a16="http://schemas.microsoft.com/office/drawing/2014/main" id="{FC2A101F-AB9D-44FC-969A-DAC626112682}"/>
                  </a:ext>
                </a:extLst>
              </p:cNvPr>
              <p:cNvSpPr>
                <a:spLocks noChangeShapeType="1"/>
              </p:cNvSpPr>
              <p:nvPr/>
            </p:nvSpPr>
            <p:spPr bwMode="auto">
              <a:xfrm flipH="1" flipV="1">
                <a:off x="3420" y="3720"/>
                <a:ext cx="96" cy="48"/>
              </a:xfrm>
              <a:prstGeom prst="line">
                <a:avLst/>
              </a:prstGeom>
              <a:noFill/>
              <a:ln w="28575" cap="sq">
                <a:solidFill>
                  <a:srgbClr val="008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949" name="Line 25">
                <a:extLst>
                  <a:ext uri="{FF2B5EF4-FFF2-40B4-BE49-F238E27FC236}">
                    <a16:creationId xmlns:a16="http://schemas.microsoft.com/office/drawing/2014/main" id="{D3902973-76A4-4823-877C-9460D9BF5431}"/>
                  </a:ext>
                </a:extLst>
              </p:cNvPr>
              <p:cNvSpPr>
                <a:spLocks noChangeShapeType="1"/>
              </p:cNvSpPr>
              <p:nvPr/>
            </p:nvSpPr>
            <p:spPr bwMode="auto">
              <a:xfrm flipV="1">
                <a:off x="3420" y="3780"/>
                <a:ext cx="96" cy="48"/>
              </a:xfrm>
              <a:prstGeom prst="line">
                <a:avLst/>
              </a:prstGeom>
              <a:noFill/>
              <a:ln w="28575" cap="sq">
                <a:solidFill>
                  <a:srgbClr val="008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36945" name="Rectangle 26">
              <a:extLst>
                <a:ext uri="{FF2B5EF4-FFF2-40B4-BE49-F238E27FC236}">
                  <a16:creationId xmlns:a16="http://schemas.microsoft.com/office/drawing/2014/main" id="{3D03A234-79F3-4419-ADF8-E3277808084E}"/>
                </a:ext>
              </a:extLst>
            </p:cNvPr>
            <p:cNvSpPr>
              <a:spLocks noChangeArrowheads="1"/>
            </p:cNvSpPr>
            <p:nvPr/>
          </p:nvSpPr>
          <p:spPr bwMode="auto">
            <a:xfrm>
              <a:off x="2799" y="875"/>
              <a:ext cx="37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cap="sq">
                  <a:solidFill>
                    <a:srgbClr val="008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000">
                  <a:latin typeface="Arial" panose="020B0604020202020204" pitchFamily="34" charset="0"/>
                </a:rPr>
                <a:t>r[1]</a:t>
              </a:r>
            </a:p>
          </p:txBody>
        </p:sp>
      </p:grpSp>
      <p:sp>
        <p:nvSpPr>
          <p:cNvPr id="263195" name="Oval 27">
            <a:extLst>
              <a:ext uri="{FF2B5EF4-FFF2-40B4-BE49-F238E27FC236}">
                <a16:creationId xmlns:a16="http://schemas.microsoft.com/office/drawing/2014/main" id="{2DAA179B-861E-46C6-8569-F3D9B22C2AB5}"/>
              </a:ext>
            </a:extLst>
          </p:cNvPr>
          <p:cNvSpPr>
            <a:spLocks noChangeArrowheads="1"/>
          </p:cNvSpPr>
          <p:nvPr/>
        </p:nvSpPr>
        <p:spPr bwMode="auto">
          <a:xfrm>
            <a:off x="7391400" y="1851025"/>
            <a:ext cx="457200" cy="457200"/>
          </a:xfrm>
          <a:prstGeom prst="ellipse">
            <a:avLst/>
          </a:prstGeom>
          <a:solidFill>
            <a:srgbClr val="FFFFFF"/>
          </a:solidFill>
          <a:ln w="2857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en-US" altLang="zh-CN" sz="2800"/>
              <a:t>13</a:t>
            </a:r>
          </a:p>
        </p:txBody>
      </p:sp>
      <p:sp>
        <p:nvSpPr>
          <p:cNvPr id="263196" name="Oval 28">
            <a:extLst>
              <a:ext uri="{FF2B5EF4-FFF2-40B4-BE49-F238E27FC236}">
                <a16:creationId xmlns:a16="http://schemas.microsoft.com/office/drawing/2014/main" id="{58E152A6-EA1B-4836-AB38-73EB87D11EE2}"/>
              </a:ext>
            </a:extLst>
          </p:cNvPr>
          <p:cNvSpPr>
            <a:spLocks noChangeArrowheads="1"/>
          </p:cNvSpPr>
          <p:nvPr/>
        </p:nvSpPr>
        <p:spPr bwMode="auto">
          <a:xfrm>
            <a:off x="6337300" y="457200"/>
            <a:ext cx="457200" cy="457200"/>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en-US" altLang="zh-CN" sz="2800"/>
              <a:t>70</a:t>
            </a:r>
          </a:p>
        </p:txBody>
      </p:sp>
      <p:sp>
        <p:nvSpPr>
          <p:cNvPr id="263197" name="Oval 29">
            <a:extLst>
              <a:ext uri="{FF2B5EF4-FFF2-40B4-BE49-F238E27FC236}">
                <a16:creationId xmlns:a16="http://schemas.microsoft.com/office/drawing/2014/main" id="{82D85A3C-AEC8-4137-8292-1C2196040661}"/>
              </a:ext>
            </a:extLst>
          </p:cNvPr>
          <p:cNvSpPr>
            <a:spLocks noChangeArrowheads="1"/>
          </p:cNvSpPr>
          <p:nvPr/>
        </p:nvSpPr>
        <p:spPr bwMode="auto">
          <a:xfrm>
            <a:off x="5626100" y="1095375"/>
            <a:ext cx="457200" cy="457200"/>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en-US" altLang="zh-CN" sz="2800"/>
              <a:t>42</a:t>
            </a:r>
          </a:p>
        </p:txBody>
      </p:sp>
      <p:sp>
        <p:nvSpPr>
          <p:cNvPr id="263198" name="Oval 30">
            <a:extLst>
              <a:ext uri="{FF2B5EF4-FFF2-40B4-BE49-F238E27FC236}">
                <a16:creationId xmlns:a16="http://schemas.microsoft.com/office/drawing/2014/main" id="{E8B95704-6137-4F99-B875-B4BB612A0CFF}"/>
              </a:ext>
            </a:extLst>
          </p:cNvPr>
          <p:cNvSpPr>
            <a:spLocks noChangeArrowheads="1"/>
          </p:cNvSpPr>
          <p:nvPr/>
        </p:nvSpPr>
        <p:spPr bwMode="auto">
          <a:xfrm>
            <a:off x="7013575" y="1089025"/>
            <a:ext cx="457200" cy="457200"/>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en-US" altLang="zh-CN" sz="2800"/>
              <a:t>46</a:t>
            </a:r>
          </a:p>
        </p:txBody>
      </p:sp>
      <p:sp>
        <p:nvSpPr>
          <p:cNvPr id="263199" name="Oval 31">
            <a:extLst>
              <a:ext uri="{FF2B5EF4-FFF2-40B4-BE49-F238E27FC236}">
                <a16:creationId xmlns:a16="http://schemas.microsoft.com/office/drawing/2014/main" id="{A2805B30-2255-4408-8590-1CCCBFE6A86D}"/>
              </a:ext>
            </a:extLst>
          </p:cNvPr>
          <p:cNvSpPr>
            <a:spLocks noChangeArrowheads="1"/>
          </p:cNvSpPr>
          <p:nvPr/>
        </p:nvSpPr>
        <p:spPr bwMode="auto">
          <a:xfrm>
            <a:off x="5064125" y="1838325"/>
            <a:ext cx="457200" cy="457200"/>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en-US" altLang="zh-CN" sz="2800"/>
              <a:t>55</a:t>
            </a:r>
          </a:p>
        </p:txBody>
      </p:sp>
      <p:sp>
        <p:nvSpPr>
          <p:cNvPr id="263200" name="Oval 32">
            <a:extLst>
              <a:ext uri="{FF2B5EF4-FFF2-40B4-BE49-F238E27FC236}">
                <a16:creationId xmlns:a16="http://schemas.microsoft.com/office/drawing/2014/main" id="{8D0E2766-E530-4BAD-A2A3-44260DD24734}"/>
              </a:ext>
            </a:extLst>
          </p:cNvPr>
          <p:cNvSpPr>
            <a:spLocks noChangeArrowheads="1"/>
          </p:cNvSpPr>
          <p:nvPr/>
        </p:nvSpPr>
        <p:spPr bwMode="auto">
          <a:xfrm>
            <a:off x="5953125" y="1851025"/>
            <a:ext cx="457200" cy="457200"/>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en-US" altLang="zh-CN" sz="2800"/>
              <a:t>94</a:t>
            </a:r>
          </a:p>
        </p:txBody>
      </p:sp>
      <p:sp>
        <p:nvSpPr>
          <p:cNvPr id="263201" name="Line 33">
            <a:extLst>
              <a:ext uri="{FF2B5EF4-FFF2-40B4-BE49-F238E27FC236}">
                <a16:creationId xmlns:a16="http://schemas.microsoft.com/office/drawing/2014/main" id="{E38D6E56-F43C-4D78-B7B7-70FA210B2A9A}"/>
              </a:ext>
            </a:extLst>
          </p:cNvPr>
          <p:cNvSpPr>
            <a:spLocks noChangeShapeType="1"/>
          </p:cNvSpPr>
          <p:nvPr/>
        </p:nvSpPr>
        <p:spPr bwMode="auto">
          <a:xfrm flipH="1">
            <a:off x="6016625" y="835025"/>
            <a:ext cx="381000" cy="3048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3202" name="Line 34">
            <a:extLst>
              <a:ext uri="{FF2B5EF4-FFF2-40B4-BE49-F238E27FC236}">
                <a16:creationId xmlns:a16="http://schemas.microsoft.com/office/drawing/2014/main" id="{EAC47551-E23C-457D-BBEA-2AB9CC72C59B}"/>
              </a:ext>
            </a:extLst>
          </p:cNvPr>
          <p:cNvSpPr>
            <a:spLocks noChangeShapeType="1"/>
          </p:cNvSpPr>
          <p:nvPr/>
        </p:nvSpPr>
        <p:spPr bwMode="auto">
          <a:xfrm>
            <a:off x="6734175" y="819150"/>
            <a:ext cx="304800" cy="3810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3203" name="Line 35">
            <a:extLst>
              <a:ext uri="{FF2B5EF4-FFF2-40B4-BE49-F238E27FC236}">
                <a16:creationId xmlns:a16="http://schemas.microsoft.com/office/drawing/2014/main" id="{B21C780F-4CE8-404C-B011-F61293A9CF8E}"/>
              </a:ext>
            </a:extLst>
          </p:cNvPr>
          <p:cNvSpPr>
            <a:spLocks noChangeShapeType="1"/>
          </p:cNvSpPr>
          <p:nvPr/>
        </p:nvSpPr>
        <p:spPr bwMode="auto">
          <a:xfrm flipH="1">
            <a:off x="5346700" y="1473200"/>
            <a:ext cx="381000" cy="3810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3204" name="Line 36">
            <a:extLst>
              <a:ext uri="{FF2B5EF4-FFF2-40B4-BE49-F238E27FC236}">
                <a16:creationId xmlns:a16="http://schemas.microsoft.com/office/drawing/2014/main" id="{02083358-576F-43CA-BDCD-02368031232F}"/>
              </a:ext>
            </a:extLst>
          </p:cNvPr>
          <p:cNvSpPr>
            <a:spLocks noChangeShapeType="1"/>
          </p:cNvSpPr>
          <p:nvPr/>
        </p:nvSpPr>
        <p:spPr bwMode="auto">
          <a:xfrm>
            <a:off x="5956300" y="1549400"/>
            <a:ext cx="152400" cy="3048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3205" name="Oval 37">
            <a:extLst>
              <a:ext uri="{FF2B5EF4-FFF2-40B4-BE49-F238E27FC236}">
                <a16:creationId xmlns:a16="http://schemas.microsoft.com/office/drawing/2014/main" id="{FCDF133C-6A34-480E-A672-46CA19B572AF}"/>
              </a:ext>
            </a:extLst>
          </p:cNvPr>
          <p:cNvSpPr>
            <a:spLocks noChangeArrowheads="1"/>
          </p:cNvSpPr>
          <p:nvPr/>
        </p:nvSpPr>
        <p:spPr bwMode="auto">
          <a:xfrm>
            <a:off x="4419600" y="2381250"/>
            <a:ext cx="457200" cy="457200"/>
          </a:xfrm>
          <a:prstGeom prst="ellipse">
            <a:avLst/>
          </a:prstGeom>
          <a:solidFill>
            <a:srgbClr val="FFFFFF"/>
          </a:solidFill>
          <a:ln w="2857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en-US" altLang="zh-CN" sz="2800"/>
              <a:t>05</a:t>
            </a:r>
          </a:p>
        </p:txBody>
      </p:sp>
      <p:grpSp>
        <p:nvGrpSpPr>
          <p:cNvPr id="263206" name="Group 38">
            <a:extLst>
              <a:ext uri="{FF2B5EF4-FFF2-40B4-BE49-F238E27FC236}">
                <a16:creationId xmlns:a16="http://schemas.microsoft.com/office/drawing/2014/main" id="{C79C29F8-EF0C-4F9A-982E-DE3203BCA65F}"/>
              </a:ext>
            </a:extLst>
          </p:cNvPr>
          <p:cNvGrpSpPr>
            <a:grpSpLocks/>
          </p:cNvGrpSpPr>
          <p:nvPr/>
        </p:nvGrpSpPr>
        <p:grpSpPr bwMode="auto">
          <a:xfrm>
            <a:off x="7620000" y="838200"/>
            <a:ext cx="1187450" cy="623888"/>
            <a:chOff x="4800" y="528"/>
            <a:chExt cx="748" cy="393"/>
          </a:xfrm>
        </p:grpSpPr>
        <p:sp>
          <p:nvSpPr>
            <p:cNvPr id="36939" name="Rectangle 39">
              <a:extLst>
                <a:ext uri="{FF2B5EF4-FFF2-40B4-BE49-F238E27FC236}">
                  <a16:creationId xmlns:a16="http://schemas.microsoft.com/office/drawing/2014/main" id="{9ED5BA54-D6CC-43D1-8500-3A2619CBA5F5}"/>
                </a:ext>
              </a:extLst>
            </p:cNvPr>
            <p:cNvSpPr>
              <a:spLocks noChangeArrowheads="1"/>
            </p:cNvSpPr>
            <p:nvPr/>
          </p:nvSpPr>
          <p:spPr bwMode="auto">
            <a:xfrm>
              <a:off x="4824" y="528"/>
              <a:ext cx="695" cy="288"/>
            </a:xfrm>
            <a:prstGeom prst="rect">
              <a:avLst/>
            </a:prstGeom>
            <a:noFill/>
            <a:ln>
              <a:noFill/>
            </a:ln>
            <a:effectLst/>
            <a:extLst>
              <a:ext uri="{909E8E84-426E-40DD-AFC4-6F175D3DCCD1}">
                <a14:hiddenFill xmlns:a14="http://schemas.microsoft.com/office/drawing/2010/main">
                  <a:solidFill>
                    <a:srgbClr val="008000"/>
                  </a:solidFill>
                </a14:hiddenFill>
              </a:ext>
              <a:ext uri="{91240B29-F687-4F45-9708-019B960494DF}">
                <a14:hiddenLine xmlns:a14="http://schemas.microsoft.com/office/drawing/2010/main" w="12700" cap="sq">
                  <a:solidFill>
                    <a:srgbClr val="008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zh-CN" altLang="en-US" sz="2400">
                  <a:latin typeface="楷体_GB2312" panose="02010609030101010101" pitchFamily="49" charset="-122"/>
                  <a:ea typeface="楷体_GB2312" panose="02010609030101010101" pitchFamily="49" charset="-122"/>
                </a:rPr>
                <a:t>重建堆</a:t>
              </a:r>
            </a:p>
          </p:txBody>
        </p:sp>
        <p:sp>
          <p:nvSpPr>
            <p:cNvPr id="36940" name="AutoShape 40">
              <a:extLst>
                <a:ext uri="{FF2B5EF4-FFF2-40B4-BE49-F238E27FC236}">
                  <a16:creationId xmlns:a16="http://schemas.microsoft.com/office/drawing/2014/main" id="{D0CA0BAB-8581-4137-BEC8-1B3548E9A9FB}"/>
                </a:ext>
              </a:extLst>
            </p:cNvPr>
            <p:cNvSpPr>
              <a:spLocks noChangeArrowheads="1"/>
            </p:cNvSpPr>
            <p:nvPr/>
          </p:nvSpPr>
          <p:spPr bwMode="auto">
            <a:xfrm>
              <a:off x="4800" y="777"/>
              <a:ext cx="748" cy="144"/>
            </a:xfrm>
            <a:prstGeom prst="rightArrow">
              <a:avLst>
                <a:gd name="adj1" fmla="val 50000"/>
                <a:gd name="adj2" fmla="val 129861"/>
              </a:avLst>
            </a:prstGeom>
            <a:noFill/>
            <a:ln w="28575" cap="sq">
              <a:solidFill>
                <a:srgbClr val="008000"/>
              </a:solidFill>
              <a:miter lim="800000"/>
              <a:headEnd type="none" w="sm" len="sm"/>
              <a:tailEnd type="none" w="sm" len="sm"/>
            </a:ln>
            <a:effectLst/>
            <a:extLst>
              <a:ext uri="{909E8E84-426E-40DD-AFC4-6F175D3DCCD1}">
                <a14:hiddenFill xmlns:a14="http://schemas.microsoft.com/office/drawing/2010/main">
                  <a:solidFill>
                    <a:srgbClr val="008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endParaRPr lang="zh-CN" altLang="en-US" sz="2400"/>
            </a:p>
          </p:txBody>
        </p:sp>
      </p:grpSp>
      <p:sp>
        <p:nvSpPr>
          <p:cNvPr id="263209" name="Oval 41">
            <a:extLst>
              <a:ext uri="{FF2B5EF4-FFF2-40B4-BE49-F238E27FC236}">
                <a16:creationId xmlns:a16="http://schemas.microsoft.com/office/drawing/2014/main" id="{74878383-459C-45FF-9067-DAAF1ED5555B}"/>
              </a:ext>
            </a:extLst>
          </p:cNvPr>
          <p:cNvSpPr>
            <a:spLocks noChangeArrowheads="1"/>
          </p:cNvSpPr>
          <p:nvPr/>
        </p:nvSpPr>
        <p:spPr bwMode="auto">
          <a:xfrm>
            <a:off x="2533650" y="5457825"/>
            <a:ext cx="457200" cy="457200"/>
          </a:xfrm>
          <a:prstGeom prst="ellipse">
            <a:avLst/>
          </a:prstGeom>
          <a:solidFill>
            <a:srgbClr val="FFFFFF"/>
          </a:solidFill>
          <a:ln w="2857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en-US" altLang="zh-CN" sz="2800"/>
              <a:t>17</a:t>
            </a:r>
          </a:p>
        </p:txBody>
      </p:sp>
      <p:sp>
        <p:nvSpPr>
          <p:cNvPr id="263210" name="Oval 42">
            <a:extLst>
              <a:ext uri="{FF2B5EF4-FFF2-40B4-BE49-F238E27FC236}">
                <a16:creationId xmlns:a16="http://schemas.microsoft.com/office/drawing/2014/main" id="{538487AC-6C79-485A-816C-5263A4CE1BE4}"/>
              </a:ext>
            </a:extLst>
          </p:cNvPr>
          <p:cNvSpPr>
            <a:spLocks noChangeArrowheads="1"/>
          </p:cNvSpPr>
          <p:nvPr/>
        </p:nvSpPr>
        <p:spPr bwMode="auto">
          <a:xfrm>
            <a:off x="3352800" y="5489575"/>
            <a:ext cx="457200" cy="457200"/>
          </a:xfrm>
          <a:prstGeom prst="ellipse">
            <a:avLst/>
          </a:prstGeom>
          <a:solidFill>
            <a:srgbClr val="FFFFFF"/>
          </a:solidFill>
          <a:ln w="2857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en-US" altLang="zh-CN" sz="2800"/>
              <a:t>13</a:t>
            </a:r>
          </a:p>
        </p:txBody>
      </p:sp>
      <p:sp>
        <p:nvSpPr>
          <p:cNvPr id="263211" name="Oval 43">
            <a:extLst>
              <a:ext uri="{FF2B5EF4-FFF2-40B4-BE49-F238E27FC236}">
                <a16:creationId xmlns:a16="http://schemas.microsoft.com/office/drawing/2014/main" id="{24F631AC-6F86-4DFA-9F0E-1FF03BCFC00E}"/>
              </a:ext>
            </a:extLst>
          </p:cNvPr>
          <p:cNvSpPr>
            <a:spLocks noChangeArrowheads="1"/>
          </p:cNvSpPr>
          <p:nvPr/>
        </p:nvSpPr>
        <p:spPr bwMode="auto">
          <a:xfrm>
            <a:off x="2298700" y="4095750"/>
            <a:ext cx="457200" cy="457200"/>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en-US" altLang="zh-CN" sz="2800"/>
              <a:t>42</a:t>
            </a:r>
          </a:p>
        </p:txBody>
      </p:sp>
      <p:sp>
        <p:nvSpPr>
          <p:cNvPr id="263212" name="Oval 44">
            <a:extLst>
              <a:ext uri="{FF2B5EF4-FFF2-40B4-BE49-F238E27FC236}">
                <a16:creationId xmlns:a16="http://schemas.microsoft.com/office/drawing/2014/main" id="{E73E4DC6-0E6D-4426-96FB-99069DDEC289}"/>
              </a:ext>
            </a:extLst>
          </p:cNvPr>
          <p:cNvSpPr>
            <a:spLocks noChangeArrowheads="1"/>
          </p:cNvSpPr>
          <p:nvPr/>
        </p:nvSpPr>
        <p:spPr bwMode="auto">
          <a:xfrm>
            <a:off x="1587500" y="4733925"/>
            <a:ext cx="457200" cy="457200"/>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en-US" altLang="zh-CN" sz="2800"/>
              <a:t>55</a:t>
            </a:r>
          </a:p>
        </p:txBody>
      </p:sp>
      <p:sp>
        <p:nvSpPr>
          <p:cNvPr id="263213" name="Oval 45">
            <a:extLst>
              <a:ext uri="{FF2B5EF4-FFF2-40B4-BE49-F238E27FC236}">
                <a16:creationId xmlns:a16="http://schemas.microsoft.com/office/drawing/2014/main" id="{F0F5A292-D73B-4F2A-8F57-F48F268B9695}"/>
              </a:ext>
            </a:extLst>
          </p:cNvPr>
          <p:cNvSpPr>
            <a:spLocks noChangeArrowheads="1"/>
          </p:cNvSpPr>
          <p:nvPr/>
        </p:nvSpPr>
        <p:spPr bwMode="auto">
          <a:xfrm>
            <a:off x="2974975" y="4727575"/>
            <a:ext cx="457200" cy="457200"/>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en-US" altLang="zh-CN" sz="2800"/>
              <a:t>46</a:t>
            </a:r>
          </a:p>
        </p:txBody>
      </p:sp>
      <p:sp>
        <p:nvSpPr>
          <p:cNvPr id="263214" name="Oval 46">
            <a:extLst>
              <a:ext uri="{FF2B5EF4-FFF2-40B4-BE49-F238E27FC236}">
                <a16:creationId xmlns:a16="http://schemas.microsoft.com/office/drawing/2014/main" id="{BCAFC511-AF5E-4BC5-BA7F-AEA1A27C6533}"/>
              </a:ext>
            </a:extLst>
          </p:cNvPr>
          <p:cNvSpPr>
            <a:spLocks noChangeArrowheads="1"/>
          </p:cNvSpPr>
          <p:nvPr/>
        </p:nvSpPr>
        <p:spPr bwMode="auto">
          <a:xfrm>
            <a:off x="1025525" y="5476875"/>
            <a:ext cx="457200" cy="457200"/>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en-US" altLang="zh-CN" sz="2800"/>
              <a:t>70</a:t>
            </a:r>
          </a:p>
        </p:txBody>
      </p:sp>
      <p:sp>
        <p:nvSpPr>
          <p:cNvPr id="263215" name="Oval 47">
            <a:extLst>
              <a:ext uri="{FF2B5EF4-FFF2-40B4-BE49-F238E27FC236}">
                <a16:creationId xmlns:a16="http://schemas.microsoft.com/office/drawing/2014/main" id="{7D86B8E1-D75C-4E5C-8E37-FD3376DFE4CB}"/>
              </a:ext>
            </a:extLst>
          </p:cNvPr>
          <p:cNvSpPr>
            <a:spLocks noChangeArrowheads="1"/>
          </p:cNvSpPr>
          <p:nvPr/>
        </p:nvSpPr>
        <p:spPr bwMode="auto">
          <a:xfrm>
            <a:off x="1914525" y="5489575"/>
            <a:ext cx="457200" cy="457200"/>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en-US" altLang="zh-CN" sz="2800"/>
              <a:t>94</a:t>
            </a:r>
          </a:p>
        </p:txBody>
      </p:sp>
      <p:sp>
        <p:nvSpPr>
          <p:cNvPr id="263216" name="Line 48">
            <a:extLst>
              <a:ext uri="{FF2B5EF4-FFF2-40B4-BE49-F238E27FC236}">
                <a16:creationId xmlns:a16="http://schemas.microsoft.com/office/drawing/2014/main" id="{5E864F73-1BA7-4B1C-B3CF-55624C111F15}"/>
              </a:ext>
            </a:extLst>
          </p:cNvPr>
          <p:cNvSpPr>
            <a:spLocks noChangeShapeType="1"/>
          </p:cNvSpPr>
          <p:nvPr/>
        </p:nvSpPr>
        <p:spPr bwMode="auto">
          <a:xfrm flipH="1">
            <a:off x="1978025" y="4473575"/>
            <a:ext cx="381000" cy="3048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3217" name="Line 49">
            <a:extLst>
              <a:ext uri="{FF2B5EF4-FFF2-40B4-BE49-F238E27FC236}">
                <a16:creationId xmlns:a16="http://schemas.microsoft.com/office/drawing/2014/main" id="{CE3730E9-1857-41DF-A4D9-D5266F74AAC8}"/>
              </a:ext>
            </a:extLst>
          </p:cNvPr>
          <p:cNvSpPr>
            <a:spLocks noChangeShapeType="1"/>
          </p:cNvSpPr>
          <p:nvPr/>
        </p:nvSpPr>
        <p:spPr bwMode="auto">
          <a:xfrm>
            <a:off x="2695575" y="4457700"/>
            <a:ext cx="304800" cy="3810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3218" name="Line 50">
            <a:extLst>
              <a:ext uri="{FF2B5EF4-FFF2-40B4-BE49-F238E27FC236}">
                <a16:creationId xmlns:a16="http://schemas.microsoft.com/office/drawing/2014/main" id="{63579162-3D36-4841-B07B-1DD7A750B1EA}"/>
              </a:ext>
            </a:extLst>
          </p:cNvPr>
          <p:cNvSpPr>
            <a:spLocks noChangeShapeType="1"/>
          </p:cNvSpPr>
          <p:nvPr/>
        </p:nvSpPr>
        <p:spPr bwMode="auto">
          <a:xfrm flipH="1">
            <a:off x="1308100" y="5111750"/>
            <a:ext cx="381000" cy="3810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3219" name="Line 51">
            <a:extLst>
              <a:ext uri="{FF2B5EF4-FFF2-40B4-BE49-F238E27FC236}">
                <a16:creationId xmlns:a16="http://schemas.microsoft.com/office/drawing/2014/main" id="{9CB67462-93FD-42CB-9E01-306D43D7DCBA}"/>
              </a:ext>
            </a:extLst>
          </p:cNvPr>
          <p:cNvSpPr>
            <a:spLocks noChangeShapeType="1"/>
          </p:cNvSpPr>
          <p:nvPr/>
        </p:nvSpPr>
        <p:spPr bwMode="auto">
          <a:xfrm>
            <a:off x="1917700" y="5187950"/>
            <a:ext cx="152400" cy="3048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3220" name="Oval 52">
            <a:extLst>
              <a:ext uri="{FF2B5EF4-FFF2-40B4-BE49-F238E27FC236}">
                <a16:creationId xmlns:a16="http://schemas.microsoft.com/office/drawing/2014/main" id="{D954D95F-6378-4599-941F-41915CAFE04A}"/>
              </a:ext>
            </a:extLst>
          </p:cNvPr>
          <p:cNvSpPr>
            <a:spLocks noChangeArrowheads="1"/>
          </p:cNvSpPr>
          <p:nvPr/>
        </p:nvSpPr>
        <p:spPr bwMode="auto">
          <a:xfrm>
            <a:off x="381000" y="6019800"/>
            <a:ext cx="457200" cy="457200"/>
          </a:xfrm>
          <a:prstGeom prst="ellipse">
            <a:avLst/>
          </a:prstGeom>
          <a:solidFill>
            <a:srgbClr val="FFFFFF"/>
          </a:solidFill>
          <a:ln w="2857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en-US" altLang="zh-CN" sz="2800"/>
              <a:t>05</a:t>
            </a:r>
          </a:p>
        </p:txBody>
      </p:sp>
      <p:grpSp>
        <p:nvGrpSpPr>
          <p:cNvPr id="263221" name="Group 53">
            <a:extLst>
              <a:ext uri="{FF2B5EF4-FFF2-40B4-BE49-F238E27FC236}">
                <a16:creationId xmlns:a16="http://schemas.microsoft.com/office/drawing/2014/main" id="{5FD4567D-C588-4768-9A4D-FBE889885C22}"/>
              </a:ext>
            </a:extLst>
          </p:cNvPr>
          <p:cNvGrpSpPr>
            <a:grpSpLocks/>
          </p:cNvGrpSpPr>
          <p:nvPr/>
        </p:nvGrpSpPr>
        <p:grpSpPr bwMode="auto">
          <a:xfrm>
            <a:off x="3733800" y="4329113"/>
            <a:ext cx="1258888" cy="1004887"/>
            <a:chOff x="2352" y="2727"/>
            <a:chExt cx="793" cy="633"/>
          </a:xfrm>
        </p:grpSpPr>
        <p:sp>
          <p:nvSpPr>
            <p:cNvPr id="36930" name="Rectangle 54">
              <a:extLst>
                <a:ext uri="{FF2B5EF4-FFF2-40B4-BE49-F238E27FC236}">
                  <a16:creationId xmlns:a16="http://schemas.microsoft.com/office/drawing/2014/main" id="{106B60B7-93E0-4011-87DD-DC7EA9B89E0A}"/>
                </a:ext>
              </a:extLst>
            </p:cNvPr>
            <p:cNvSpPr>
              <a:spLocks noChangeArrowheads="1"/>
            </p:cNvSpPr>
            <p:nvPr/>
          </p:nvSpPr>
          <p:spPr bwMode="auto">
            <a:xfrm>
              <a:off x="2412" y="2727"/>
              <a:ext cx="69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cap="sq">
                  <a:solidFill>
                    <a:srgbClr val="008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zh-CN" altLang="en-US" sz="2400">
                  <a:latin typeface="楷体_GB2312" panose="02010609030101010101" pitchFamily="49" charset="-122"/>
                  <a:ea typeface="楷体_GB2312" panose="02010609030101010101" pitchFamily="49" charset="-122"/>
                </a:rPr>
                <a:t>输出</a:t>
              </a:r>
              <a:r>
                <a:rPr lang="en-US" altLang="zh-CN" sz="2400">
                  <a:latin typeface="楷体_GB2312" panose="02010609030101010101" pitchFamily="49" charset="-122"/>
                  <a:ea typeface="楷体_GB2312" panose="02010609030101010101" pitchFamily="49" charset="-122"/>
                </a:rPr>
                <a:t>42</a:t>
              </a:r>
            </a:p>
          </p:txBody>
        </p:sp>
        <p:sp>
          <p:nvSpPr>
            <p:cNvPr id="36931" name="AutoShape 55">
              <a:extLst>
                <a:ext uri="{FF2B5EF4-FFF2-40B4-BE49-F238E27FC236}">
                  <a16:creationId xmlns:a16="http://schemas.microsoft.com/office/drawing/2014/main" id="{A1DFE2C7-1A62-4985-88CF-D73A0A7E71C6}"/>
                </a:ext>
              </a:extLst>
            </p:cNvPr>
            <p:cNvSpPr>
              <a:spLocks noChangeArrowheads="1"/>
            </p:cNvSpPr>
            <p:nvPr/>
          </p:nvSpPr>
          <p:spPr bwMode="auto">
            <a:xfrm>
              <a:off x="2388" y="2976"/>
              <a:ext cx="748" cy="144"/>
            </a:xfrm>
            <a:prstGeom prst="rightArrow">
              <a:avLst>
                <a:gd name="adj1" fmla="val 50000"/>
                <a:gd name="adj2" fmla="val 129861"/>
              </a:avLst>
            </a:prstGeom>
            <a:noFill/>
            <a:ln w="28575" cap="sq">
              <a:solidFill>
                <a:srgbClr val="008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endParaRPr lang="zh-CN" altLang="en-US" sz="2400"/>
            </a:p>
          </p:txBody>
        </p:sp>
        <p:sp>
          <p:nvSpPr>
            <p:cNvPr id="36932" name="Rectangle 56">
              <a:extLst>
                <a:ext uri="{FF2B5EF4-FFF2-40B4-BE49-F238E27FC236}">
                  <a16:creationId xmlns:a16="http://schemas.microsoft.com/office/drawing/2014/main" id="{E37B304F-9E0B-4CA7-8C87-16B846FCAEB4}"/>
                </a:ext>
              </a:extLst>
            </p:cNvPr>
            <p:cNvSpPr>
              <a:spLocks noChangeArrowheads="1"/>
            </p:cNvSpPr>
            <p:nvPr/>
          </p:nvSpPr>
          <p:spPr bwMode="auto">
            <a:xfrm>
              <a:off x="2352" y="3110"/>
              <a:ext cx="29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cap="sq">
                  <a:solidFill>
                    <a:srgbClr val="008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000">
                  <a:latin typeface="Arial" panose="020B0604020202020204" pitchFamily="34" charset="0"/>
                </a:rPr>
                <a:t>94</a:t>
              </a:r>
            </a:p>
          </p:txBody>
        </p:sp>
        <p:grpSp>
          <p:nvGrpSpPr>
            <p:cNvPr id="36933" name="Group 57">
              <a:extLst>
                <a:ext uri="{FF2B5EF4-FFF2-40B4-BE49-F238E27FC236}">
                  <a16:creationId xmlns:a16="http://schemas.microsoft.com/office/drawing/2014/main" id="{A88713A3-780D-414B-8E3D-AE74A7EA88A6}"/>
                </a:ext>
              </a:extLst>
            </p:cNvPr>
            <p:cNvGrpSpPr>
              <a:grpSpLocks/>
            </p:cNvGrpSpPr>
            <p:nvPr/>
          </p:nvGrpSpPr>
          <p:grpSpPr bwMode="auto">
            <a:xfrm>
              <a:off x="2592" y="3168"/>
              <a:ext cx="204" cy="108"/>
              <a:chOff x="3312" y="3720"/>
              <a:chExt cx="204" cy="108"/>
            </a:xfrm>
          </p:grpSpPr>
          <p:sp>
            <p:nvSpPr>
              <p:cNvPr id="36935" name="Line 58">
                <a:extLst>
                  <a:ext uri="{FF2B5EF4-FFF2-40B4-BE49-F238E27FC236}">
                    <a16:creationId xmlns:a16="http://schemas.microsoft.com/office/drawing/2014/main" id="{93B4FF37-D92A-4F9B-9853-EE08215B3AF3}"/>
                  </a:ext>
                </a:extLst>
              </p:cNvPr>
              <p:cNvSpPr>
                <a:spLocks noChangeShapeType="1"/>
              </p:cNvSpPr>
              <p:nvPr/>
            </p:nvSpPr>
            <p:spPr bwMode="auto">
              <a:xfrm>
                <a:off x="3312" y="3744"/>
                <a:ext cx="144" cy="0"/>
              </a:xfrm>
              <a:prstGeom prst="line">
                <a:avLst/>
              </a:prstGeom>
              <a:noFill/>
              <a:ln w="28575" cap="sq">
                <a:solidFill>
                  <a:srgbClr val="008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936" name="Line 59">
                <a:extLst>
                  <a:ext uri="{FF2B5EF4-FFF2-40B4-BE49-F238E27FC236}">
                    <a16:creationId xmlns:a16="http://schemas.microsoft.com/office/drawing/2014/main" id="{A379C150-B60A-4D2E-BCE7-AF0616FC5FAC}"/>
                  </a:ext>
                </a:extLst>
              </p:cNvPr>
              <p:cNvSpPr>
                <a:spLocks noChangeShapeType="1"/>
              </p:cNvSpPr>
              <p:nvPr/>
            </p:nvSpPr>
            <p:spPr bwMode="auto">
              <a:xfrm>
                <a:off x="3312" y="3792"/>
                <a:ext cx="144" cy="0"/>
              </a:xfrm>
              <a:prstGeom prst="line">
                <a:avLst/>
              </a:prstGeom>
              <a:noFill/>
              <a:ln w="28575" cap="sq">
                <a:solidFill>
                  <a:srgbClr val="008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937" name="Line 60">
                <a:extLst>
                  <a:ext uri="{FF2B5EF4-FFF2-40B4-BE49-F238E27FC236}">
                    <a16:creationId xmlns:a16="http://schemas.microsoft.com/office/drawing/2014/main" id="{298644F0-0B12-45D2-A0DD-FB04A17EC9E1}"/>
                  </a:ext>
                </a:extLst>
              </p:cNvPr>
              <p:cNvSpPr>
                <a:spLocks noChangeShapeType="1"/>
              </p:cNvSpPr>
              <p:nvPr/>
            </p:nvSpPr>
            <p:spPr bwMode="auto">
              <a:xfrm flipH="1" flipV="1">
                <a:off x="3420" y="3720"/>
                <a:ext cx="96" cy="48"/>
              </a:xfrm>
              <a:prstGeom prst="line">
                <a:avLst/>
              </a:prstGeom>
              <a:noFill/>
              <a:ln w="28575" cap="sq">
                <a:solidFill>
                  <a:srgbClr val="008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938" name="Line 61">
                <a:extLst>
                  <a:ext uri="{FF2B5EF4-FFF2-40B4-BE49-F238E27FC236}">
                    <a16:creationId xmlns:a16="http://schemas.microsoft.com/office/drawing/2014/main" id="{F1879C3D-6366-4983-9E21-B20847CB9200}"/>
                  </a:ext>
                </a:extLst>
              </p:cNvPr>
              <p:cNvSpPr>
                <a:spLocks noChangeShapeType="1"/>
              </p:cNvSpPr>
              <p:nvPr/>
            </p:nvSpPr>
            <p:spPr bwMode="auto">
              <a:xfrm flipV="1">
                <a:off x="3420" y="3780"/>
                <a:ext cx="96" cy="48"/>
              </a:xfrm>
              <a:prstGeom prst="line">
                <a:avLst/>
              </a:prstGeom>
              <a:noFill/>
              <a:ln w="28575" cap="sq">
                <a:solidFill>
                  <a:srgbClr val="008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36934" name="Rectangle 62">
              <a:extLst>
                <a:ext uri="{FF2B5EF4-FFF2-40B4-BE49-F238E27FC236}">
                  <a16:creationId xmlns:a16="http://schemas.microsoft.com/office/drawing/2014/main" id="{CE4D9A1B-42AA-4D03-8202-68B2A1B7624B}"/>
                </a:ext>
              </a:extLst>
            </p:cNvPr>
            <p:cNvSpPr>
              <a:spLocks noChangeArrowheads="1"/>
            </p:cNvSpPr>
            <p:nvPr/>
          </p:nvSpPr>
          <p:spPr bwMode="auto">
            <a:xfrm>
              <a:off x="2772" y="3096"/>
              <a:ext cx="37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cap="sq">
                  <a:solidFill>
                    <a:srgbClr val="008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000">
                  <a:latin typeface="Arial" panose="020B0604020202020204" pitchFamily="34" charset="0"/>
                </a:rPr>
                <a:t>r[1]</a:t>
              </a:r>
            </a:p>
          </p:txBody>
        </p:sp>
      </p:grpSp>
      <p:sp>
        <p:nvSpPr>
          <p:cNvPr id="263231" name="Oval 63">
            <a:extLst>
              <a:ext uri="{FF2B5EF4-FFF2-40B4-BE49-F238E27FC236}">
                <a16:creationId xmlns:a16="http://schemas.microsoft.com/office/drawing/2014/main" id="{F41ED742-4B68-4054-A7C4-8407FA5D79D5}"/>
              </a:ext>
            </a:extLst>
          </p:cNvPr>
          <p:cNvSpPr>
            <a:spLocks noChangeArrowheads="1"/>
          </p:cNvSpPr>
          <p:nvPr/>
        </p:nvSpPr>
        <p:spPr bwMode="auto">
          <a:xfrm>
            <a:off x="6648450" y="5476875"/>
            <a:ext cx="457200" cy="457200"/>
          </a:xfrm>
          <a:prstGeom prst="ellipse">
            <a:avLst/>
          </a:prstGeom>
          <a:solidFill>
            <a:srgbClr val="FFFFFF"/>
          </a:solidFill>
          <a:ln w="2857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en-US" altLang="zh-CN" sz="2800"/>
              <a:t>17</a:t>
            </a:r>
          </a:p>
        </p:txBody>
      </p:sp>
      <p:sp>
        <p:nvSpPr>
          <p:cNvPr id="263232" name="Oval 64">
            <a:extLst>
              <a:ext uri="{FF2B5EF4-FFF2-40B4-BE49-F238E27FC236}">
                <a16:creationId xmlns:a16="http://schemas.microsoft.com/office/drawing/2014/main" id="{0CF0C08D-1C47-4A4B-A342-5E3D848BEA79}"/>
              </a:ext>
            </a:extLst>
          </p:cNvPr>
          <p:cNvSpPr>
            <a:spLocks noChangeArrowheads="1"/>
          </p:cNvSpPr>
          <p:nvPr/>
        </p:nvSpPr>
        <p:spPr bwMode="auto">
          <a:xfrm>
            <a:off x="7467600" y="5508625"/>
            <a:ext cx="457200" cy="457200"/>
          </a:xfrm>
          <a:prstGeom prst="ellipse">
            <a:avLst/>
          </a:prstGeom>
          <a:solidFill>
            <a:srgbClr val="FFFFFF"/>
          </a:solidFill>
          <a:ln w="2857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en-US" altLang="zh-CN" sz="2800"/>
              <a:t>13</a:t>
            </a:r>
          </a:p>
        </p:txBody>
      </p:sp>
      <p:sp>
        <p:nvSpPr>
          <p:cNvPr id="263233" name="Oval 65">
            <a:extLst>
              <a:ext uri="{FF2B5EF4-FFF2-40B4-BE49-F238E27FC236}">
                <a16:creationId xmlns:a16="http://schemas.microsoft.com/office/drawing/2014/main" id="{52E22B10-E34F-4FF4-A960-C61C31BF6327}"/>
              </a:ext>
            </a:extLst>
          </p:cNvPr>
          <p:cNvSpPr>
            <a:spLocks noChangeArrowheads="1"/>
          </p:cNvSpPr>
          <p:nvPr/>
        </p:nvSpPr>
        <p:spPr bwMode="auto">
          <a:xfrm>
            <a:off x="6413500" y="4114800"/>
            <a:ext cx="457200" cy="457200"/>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en-US" altLang="zh-CN" sz="2800"/>
              <a:t>94</a:t>
            </a:r>
          </a:p>
        </p:txBody>
      </p:sp>
      <p:sp>
        <p:nvSpPr>
          <p:cNvPr id="263234" name="Oval 66">
            <a:extLst>
              <a:ext uri="{FF2B5EF4-FFF2-40B4-BE49-F238E27FC236}">
                <a16:creationId xmlns:a16="http://schemas.microsoft.com/office/drawing/2014/main" id="{49E1C3F2-F8DF-4C4B-9D4D-010623C03CF9}"/>
              </a:ext>
            </a:extLst>
          </p:cNvPr>
          <p:cNvSpPr>
            <a:spLocks noChangeArrowheads="1"/>
          </p:cNvSpPr>
          <p:nvPr/>
        </p:nvSpPr>
        <p:spPr bwMode="auto">
          <a:xfrm>
            <a:off x="5702300" y="4752975"/>
            <a:ext cx="457200" cy="457200"/>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en-US" altLang="zh-CN" sz="2800"/>
              <a:t>55</a:t>
            </a:r>
          </a:p>
        </p:txBody>
      </p:sp>
      <p:sp>
        <p:nvSpPr>
          <p:cNvPr id="263235" name="Oval 67">
            <a:extLst>
              <a:ext uri="{FF2B5EF4-FFF2-40B4-BE49-F238E27FC236}">
                <a16:creationId xmlns:a16="http://schemas.microsoft.com/office/drawing/2014/main" id="{0C236D53-B0ED-4C1C-AF35-FEE61581DFC5}"/>
              </a:ext>
            </a:extLst>
          </p:cNvPr>
          <p:cNvSpPr>
            <a:spLocks noChangeArrowheads="1"/>
          </p:cNvSpPr>
          <p:nvPr/>
        </p:nvSpPr>
        <p:spPr bwMode="auto">
          <a:xfrm>
            <a:off x="7089775" y="4746625"/>
            <a:ext cx="457200" cy="457200"/>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en-US" altLang="zh-CN" sz="2800"/>
              <a:t>46</a:t>
            </a:r>
          </a:p>
        </p:txBody>
      </p:sp>
      <p:sp>
        <p:nvSpPr>
          <p:cNvPr id="263236" name="Oval 68">
            <a:extLst>
              <a:ext uri="{FF2B5EF4-FFF2-40B4-BE49-F238E27FC236}">
                <a16:creationId xmlns:a16="http://schemas.microsoft.com/office/drawing/2014/main" id="{C77C740B-EDC0-4D82-8274-733FA761C1AE}"/>
              </a:ext>
            </a:extLst>
          </p:cNvPr>
          <p:cNvSpPr>
            <a:spLocks noChangeArrowheads="1"/>
          </p:cNvSpPr>
          <p:nvPr/>
        </p:nvSpPr>
        <p:spPr bwMode="auto">
          <a:xfrm>
            <a:off x="5140325" y="5495925"/>
            <a:ext cx="457200" cy="457200"/>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en-US" altLang="zh-CN" sz="2800"/>
              <a:t>70</a:t>
            </a:r>
          </a:p>
        </p:txBody>
      </p:sp>
      <p:sp>
        <p:nvSpPr>
          <p:cNvPr id="263237" name="Line 69">
            <a:extLst>
              <a:ext uri="{FF2B5EF4-FFF2-40B4-BE49-F238E27FC236}">
                <a16:creationId xmlns:a16="http://schemas.microsoft.com/office/drawing/2014/main" id="{C9F439B4-680B-4CCA-B955-15D00E5B8B80}"/>
              </a:ext>
            </a:extLst>
          </p:cNvPr>
          <p:cNvSpPr>
            <a:spLocks noChangeShapeType="1"/>
          </p:cNvSpPr>
          <p:nvPr/>
        </p:nvSpPr>
        <p:spPr bwMode="auto">
          <a:xfrm flipH="1">
            <a:off x="6092825" y="4492625"/>
            <a:ext cx="381000" cy="3048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3238" name="Line 70">
            <a:extLst>
              <a:ext uri="{FF2B5EF4-FFF2-40B4-BE49-F238E27FC236}">
                <a16:creationId xmlns:a16="http://schemas.microsoft.com/office/drawing/2014/main" id="{B028CA97-F29C-4E8A-A8C3-CD7FF9B03C44}"/>
              </a:ext>
            </a:extLst>
          </p:cNvPr>
          <p:cNvSpPr>
            <a:spLocks noChangeShapeType="1"/>
          </p:cNvSpPr>
          <p:nvPr/>
        </p:nvSpPr>
        <p:spPr bwMode="auto">
          <a:xfrm>
            <a:off x="6810375" y="4476750"/>
            <a:ext cx="304800" cy="3810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3239" name="Line 71">
            <a:extLst>
              <a:ext uri="{FF2B5EF4-FFF2-40B4-BE49-F238E27FC236}">
                <a16:creationId xmlns:a16="http://schemas.microsoft.com/office/drawing/2014/main" id="{558A58CB-6EE0-41BC-BA5D-6FFEC5D25588}"/>
              </a:ext>
            </a:extLst>
          </p:cNvPr>
          <p:cNvSpPr>
            <a:spLocks noChangeShapeType="1"/>
          </p:cNvSpPr>
          <p:nvPr/>
        </p:nvSpPr>
        <p:spPr bwMode="auto">
          <a:xfrm flipH="1">
            <a:off x="5422900" y="5130800"/>
            <a:ext cx="381000" cy="3810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3240" name="Oval 72">
            <a:extLst>
              <a:ext uri="{FF2B5EF4-FFF2-40B4-BE49-F238E27FC236}">
                <a16:creationId xmlns:a16="http://schemas.microsoft.com/office/drawing/2014/main" id="{937CB30A-3498-4663-9FF0-C5FEA858560F}"/>
              </a:ext>
            </a:extLst>
          </p:cNvPr>
          <p:cNvSpPr>
            <a:spLocks noChangeArrowheads="1"/>
          </p:cNvSpPr>
          <p:nvPr/>
        </p:nvSpPr>
        <p:spPr bwMode="auto">
          <a:xfrm>
            <a:off x="4500563" y="6021388"/>
            <a:ext cx="457200" cy="457200"/>
          </a:xfrm>
          <a:prstGeom prst="ellipse">
            <a:avLst/>
          </a:prstGeom>
          <a:solidFill>
            <a:srgbClr val="FFFFFF"/>
          </a:solidFill>
          <a:ln w="2857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en-US" altLang="zh-CN" sz="2800"/>
              <a:t>05</a:t>
            </a:r>
          </a:p>
        </p:txBody>
      </p:sp>
      <p:grpSp>
        <p:nvGrpSpPr>
          <p:cNvPr id="263241" name="Group 73">
            <a:extLst>
              <a:ext uri="{FF2B5EF4-FFF2-40B4-BE49-F238E27FC236}">
                <a16:creationId xmlns:a16="http://schemas.microsoft.com/office/drawing/2014/main" id="{3B43D457-CB8D-4279-A827-4C082345CCF2}"/>
              </a:ext>
            </a:extLst>
          </p:cNvPr>
          <p:cNvGrpSpPr>
            <a:grpSpLocks/>
          </p:cNvGrpSpPr>
          <p:nvPr/>
        </p:nvGrpSpPr>
        <p:grpSpPr bwMode="auto">
          <a:xfrm>
            <a:off x="7620000" y="4343400"/>
            <a:ext cx="1187450" cy="623888"/>
            <a:chOff x="4800" y="2736"/>
            <a:chExt cx="748" cy="393"/>
          </a:xfrm>
        </p:grpSpPr>
        <p:sp>
          <p:nvSpPr>
            <p:cNvPr id="36928" name="Rectangle 74">
              <a:extLst>
                <a:ext uri="{FF2B5EF4-FFF2-40B4-BE49-F238E27FC236}">
                  <a16:creationId xmlns:a16="http://schemas.microsoft.com/office/drawing/2014/main" id="{F1AA4942-E28C-4954-927B-1C7A205A7AAB}"/>
                </a:ext>
              </a:extLst>
            </p:cNvPr>
            <p:cNvSpPr>
              <a:spLocks noChangeArrowheads="1"/>
            </p:cNvSpPr>
            <p:nvPr/>
          </p:nvSpPr>
          <p:spPr bwMode="auto">
            <a:xfrm>
              <a:off x="4824" y="2736"/>
              <a:ext cx="69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cap="sq">
                  <a:solidFill>
                    <a:srgbClr val="008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zh-CN" altLang="en-US" sz="2400">
                  <a:latin typeface="楷体_GB2312" panose="02010609030101010101" pitchFamily="49" charset="-122"/>
                  <a:ea typeface="楷体_GB2312" panose="02010609030101010101" pitchFamily="49" charset="-122"/>
                </a:rPr>
                <a:t>重建堆</a:t>
              </a:r>
            </a:p>
          </p:txBody>
        </p:sp>
        <p:sp>
          <p:nvSpPr>
            <p:cNvPr id="36929" name="AutoShape 75">
              <a:extLst>
                <a:ext uri="{FF2B5EF4-FFF2-40B4-BE49-F238E27FC236}">
                  <a16:creationId xmlns:a16="http://schemas.microsoft.com/office/drawing/2014/main" id="{352AC8DB-AD8F-49B2-A462-2D233A021CE3}"/>
                </a:ext>
              </a:extLst>
            </p:cNvPr>
            <p:cNvSpPr>
              <a:spLocks noChangeArrowheads="1"/>
            </p:cNvSpPr>
            <p:nvPr/>
          </p:nvSpPr>
          <p:spPr bwMode="auto">
            <a:xfrm>
              <a:off x="4800" y="2985"/>
              <a:ext cx="748" cy="144"/>
            </a:xfrm>
            <a:prstGeom prst="rightArrow">
              <a:avLst>
                <a:gd name="adj1" fmla="val 50000"/>
                <a:gd name="adj2" fmla="val 129861"/>
              </a:avLst>
            </a:prstGeom>
            <a:noFill/>
            <a:ln w="28575" cap="sq">
              <a:solidFill>
                <a:srgbClr val="008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endParaRPr lang="zh-CN" altLang="en-US" sz="2400"/>
            </a:p>
          </p:txBody>
        </p:sp>
      </p:grpSp>
      <p:sp>
        <p:nvSpPr>
          <p:cNvPr id="263244" name="Rectangle 76">
            <a:extLst>
              <a:ext uri="{FF2B5EF4-FFF2-40B4-BE49-F238E27FC236}">
                <a16:creationId xmlns:a16="http://schemas.microsoft.com/office/drawing/2014/main" id="{D6EA236F-67A8-4D05-9E19-14BE3F1B0D3B}"/>
              </a:ext>
            </a:extLst>
          </p:cNvPr>
          <p:cNvSpPr>
            <a:spLocks noChangeArrowheads="1"/>
          </p:cNvSpPr>
          <p:nvPr/>
        </p:nvSpPr>
        <p:spPr bwMode="auto">
          <a:xfrm>
            <a:off x="900113" y="2997200"/>
            <a:ext cx="3024187" cy="396875"/>
          </a:xfrm>
          <a:prstGeom prst="rect">
            <a:avLst/>
          </a:prstGeom>
          <a:gradFill rotWithShape="1">
            <a:gsLst>
              <a:gs pos="0">
                <a:srgbClr val="CCCCFF"/>
              </a:gs>
              <a:gs pos="50000">
                <a:schemeClr val="bg1"/>
              </a:gs>
              <a:gs pos="100000">
                <a:srgbClr val="CCCCFF"/>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lang="en-US" altLang="zh-CN" sz="2000">
                <a:solidFill>
                  <a:srgbClr val="FF0000"/>
                </a:solidFill>
              </a:rPr>
              <a:t>{17,42,46,55,94,70, 13,05}</a:t>
            </a:r>
          </a:p>
        </p:txBody>
      </p:sp>
      <p:sp>
        <p:nvSpPr>
          <p:cNvPr id="36917" name="Text Box 77">
            <a:extLst>
              <a:ext uri="{FF2B5EF4-FFF2-40B4-BE49-F238E27FC236}">
                <a16:creationId xmlns:a16="http://schemas.microsoft.com/office/drawing/2014/main" id="{D7A2ECBC-043C-4CB9-8AB1-F4D6EA1D12F3}"/>
              </a:ext>
            </a:extLst>
          </p:cNvPr>
          <p:cNvSpPr txBox="1">
            <a:spLocks noChangeArrowheads="1"/>
          </p:cNvSpPr>
          <p:nvPr/>
        </p:nvSpPr>
        <p:spPr bwMode="auto">
          <a:xfrm>
            <a:off x="7029450" y="3213100"/>
            <a:ext cx="3603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400" b="0">
                <a:ea typeface="楷体_GB2312" panose="02010609030101010101" pitchFamily="49" charset="-122"/>
              </a:rPr>
              <a:t>X</a:t>
            </a:r>
          </a:p>
        </p:txBody>
      </p:sp>
      <p:sp>
        <p:nvSpPr>
          <p:cNvPr id="36918" name="Text Box 78">
            <a:extLst>
              <a:ext uri="{FF2B5EF4-FFF2-40B4-BE49-F238E27FC236}">
                <a16:creationId xmlns:a16="http://schemas.microsoft.com/office/drawing/2014/main" id="{589AE8E5-CB43-491F-93BA-7141E3F981A2}"/>
              </a:ext>
            </a:extLst>
          </p:cNvPr>
          <p:cNvSpPr txBox="1">
            <a:spLocks noChangeArrowheads="1"/>
          </p:cNvSpPr>
          <p:nvPr/>
        </p:nvSpPr>
        <p:spPr bwMode="auto">
          <a:xfrm>
            <a:off x="7451725" y="3213100"/>
            <a:ext cx="576263" cy="466725"/>
          </a:xfrm>
          <a:prstGeom prst="rect">
            <a:avLst/>
          </a:prstGeom>
          <a:noFill/>
          <a:ln w="9525">
            <a:solidFill>
              <a:srgbClr val="00FF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zh-CN" sz="2400" b="0">
              <a:ea typeface="楷体_GB2312" panose="02010609030101010101" pitchFamily="49" charset="-122"/>
            </a:endParaRPr>
          </a:p>
        </p:txBody>
      </p:sp>
      <p:sp>
        <p:nvSpPr>
          <p:cNvPr id="263247" name="Oval 79">
            <a:extLst>
              <a:ext uri="{FF2B5EF4-FFF2-40B4-BE49-F238E27FC236}">
                <a16:creationId xmlns:a16="http://schemas.microsoft.com/office/drawing/2014/main" id="{CF1ABA17-EC70-49C6-A8E7-C54B0E59CEEF}"/>
              </a:ext>
            </a:extLst>
          </p:cNvPr>
          <p:cNvSpPr>
            <a:spLocks noChangeArrowheads="1"/>
          </p:cNvSpPr>
          <p:nvPr/>
        </p:nvSpPr>
        <p:spPr bwMode="auto">
          <a:xfrm>
            <a:off x="2298700" y="457200"/>
            <a:ext cx="457200" cy="457200"/>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en-US" altLang="zh-CN" sz="2800"/>
              <a:t>17</a:t>
            </a:r>
          </a:p>
        </p:txBody>
      </p:sp>
      <p:sp>
        <p:nvSpPr>
          <p:cNvPr id="263248" name="Oval 80">
            <a:extLst>
              <a:ext uri="{FF2B5EF4-FFF2-40B4-BE49-F238E27FC236}">
                <a16:creationId xmlns:a16="http://schemas.microsoft.com/office/drawing/2014/main" id="{89E2172F-1D80-4D91-9BB2-FC10C557EE1B}"/>
              </a:ext>
            </a:extLst>
          </p:cNvPr>
          <p:cNvSpPr>
            <a:spLocks noChangeArrowheads="1"/>
          </p:cNvSpPr>
          <p:nvPr/>
        </p:nvSpPr>
        <p:spPr bwMode="auto">
          <a:xfrm>
            <a:off x="2533650" y="1819275"/>
            <a:ext cx="457200" cy="457200"/>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en-US" altLang="zh-CN" sz="2800"/>
              <a:t>70</a:t>
            </a:r>
          </a:p>
        </p:txBody>
      </p:sp>
      <p:sp>
        <p:nvSpPr>
          <p:cNvPr id="263249" name="Oval 81">
            <a:extLst>
              <a:ext uri="{FF2B5EF4-FFF2-40B4-BE49-F238E27FC236}">
                <a16:creationId xmlns:a16="http://schemas.microsoft.com/office/drawing/2014/main" id="{61C0ADDC-5494-49B9-A50B-8B8FA1219CFA}"/>
              </a:ext>
            </a:extLst>
          </p:cNvPr>
          <p:cNvSpPr>
            <a:spLocks noChangeArrowheads="1"/>
          </p:cNvSpPr>
          <p:nvPr/>
        </p:nvSpPr>
        <p:spPr bwMode="auto">
          <a:xfrm>
            <a:off x="6572250" y="1819275"/>
            <a:ext cx="457200" cy="457200"/>
          </a:xfrm>
          <a:prstGeom prst="ellipse">
            <a:avLst/>
          </a:prstGeom>
          <a:solidFill>
            <a:srgbClr val="FFFFFF"/>
          </a:solidFill>
          <a:ln w="2857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en-US" altLang="zh-CN" sz="2800"/>
              <a:t>17</a:t>
            </a:r>
          </a:p>
        </p:txBody>
      </p:sp>
      <p:sp>
        <p:nvSpPr>
          <p:cNvPr id="263250" name="Rectangle 82">
            <a:extLst>
              <a:ext uri="{FF2B5EF4-FFF2-40B4-BE49-F238E27FC236}">
                <a16:creationId xmlns:a16="http://schemas.microsoft.com/office/drawing/2014/main" id="{40BBE973-376E-428D-8C1E-337EA2FD989F}"/>
              </a:ext>
            </a:extLst>
          </p:cNvPr>
          <p:cNvSpPr>
            <a:spLocks noChangeArrowheads="1"/>
          </p:cNvSpPr>
          <p:nvPr/>
        </p:nvSpPr>
        <p:spPr bwMode="auto">
          <a:xfrm>
            <a:off x="900113" y="6237288"/>
            <a:ext cx="3024187" cy="396875"/>
          </a:xfrm>
          <a:prstGeom prst="rect">
            <a:avLst/>
          </a:prstGeom>
          <a:gradFill rotWithShape="1">
            <a:gsLst>
              <a:gs pos="0">
                <a:srgbClr val="CCCCFF"/>
              </a:gs>
              <a:gs pos="50000">
                <a:schemeClr val="bg1"/>
              </a:gs>
              <a:gs pos="100000">
                <a:srgbClr val="CCCCFF"/>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lang="en-US" altLang="zh-CN" sz="2000">
                <a:solidFill>
                  <a:srgbClr val="FF0000"/>
                </a:solidFill>
              </a:rPr>
              <a:t>{42,55,46,70,94,17, 13,05}</a:t>
            </a:r>
          </a:p>
        </p:txBody>
      </p:sp>
      <p:sp>
        <p:nvSpPr>
          <p:cNvPr id="263251" name="Oval 83">
            <a:extLst>
              <a:ext uri="{FF2B5EF4-FFF2-40B4-BE49-F238E27FC236}">
                <a16:creationId xmlns:a16="http://schemas.microsoft.com/office/drawing/2014/main" id="{71E2F49D-2AAF-4D44-B324-3D3210A80BD9}"/>
              </a:ext>
            </a:extLst>
          </p:cNvPr>
          <p:cNvSpPr>
            <a:spLocks noChangeArrowheads="1"/>
          </p:cNvSpPr>
          <p:nvPr/>
        </p:nvSpPr>
        <p:spPr bwMode="auto">
          <a:xfrm>
            <a:off x="2301875" y="4086225"/>
            <a:ext cx="457200" cy="457200"/>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en-US" altLang="zh-CN" sz="2800"/>
              <a:t>42</a:t>
            </a:r>
          </a:p>
        </p:txBody>
      </p:sp>
      <p:sp>
        <p:nvSpPr>
          <p:cNvPr id="263252" name="Oval 84">
            <a:extLst>
              <a:ext uri="{FF2B5EF4-FFF2-40B4-BE49-F238E27FC236}">
                <a16:creationId xmlns:a16="http://schemas.microsoft.com/office/drawing/2014/main" id="{FEE9C726-87CB-4C17-AF70-EF760EC3C51D}"/>
              </a:ext>
            </a:extLst>
          </p:cNvPr>
          <p:cNvSpPr>
            <a:spLocks noChangeArrowheads="1"/>
          </p:cNvSpPr>
          <p:nvPr/>
        </p:nvSpPr>
        <p:spPr bwMode="auto">
          <a:xfrm>
            <a:off x="1911350" y="5491163"/>
            <a:ext cx="457200" cy="457200"/>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en-US" altLang="zh-CN" sz="2800"/>
              <a:t>94</a:t>
            </a:r>
          </a:p>
        </p:txBody>
      </p:sp>
      <p:sp>
        <p:nvSpPr>
          <p:cNvPr id="263253" name="Oval 85">
            <a:extLst>
              <a:ext uri="{FF2B5EF4-FFF2-40B4-BE49-F238E27FC236}">
                <a16:creationId xmlns:a16="http://schemas.microsoft.com/office/drawing/2014/main" id="{1C769177-013A-45AC-B49B-09752442A77A}"/>
              </a:ext>
            </a:extLst>
          </p:cNvPr>
          <p:cNvSpPr>
            <a:spLocks noChangeArrowheads="1"/>
          </p:cNvSpPr>
          <p:nvPr/>
        </p:nvSpPr>
        <p:spPr bwMode="auto">
          <a:xfrm>
            <a:off x="6029325" y="5508625"/>
            <a:ext cx="457200" cy="457200"/>
          </a:xfrm>
          <a:prstGeom prst="ellipse">
            <a:avLst/>
          </a:prstGeom>
          <a:solidFill>
            <a:srgbClr val="FFFFFF"/>
          </a:solidFill>
          <a:ln w="2857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en-US" altLang="zh-CN" sz="2800"/>
              <a:t>42</a:t>
            </a:r>
          </a:p>
        </p:txBody>
      </p:sp>
      <p:sp>
        <p:nvSpPr>
          <p:cNvPr id="36926" name="Text Box 86">
            <a:extLst>
              <a:ext uri="{FF2B5EF4-FFF2-40B4-BE49-F238E27FC236}">
                <a16:creationId xmlns:a16="http://schemas.microsoft.com/office/drawing/2014/main" id="{FC64300F-E98D-4919-B255-AE4CDB31157B}"/>
              </a:ext>
            </a:extLst>
          </p:cNvPr>
          <p:cNvSpPr txBox="1">
            <a:spLocks noChangeArrowheads="1"/>
          </p:cNvSpPr>
          <p:nvPr/>
        </p:nvSpPr>
        <p:spPr bwMode="auto">
          <a:xfrm>
            <a:off x="7451725" y="3211513"/>
            <a:ext cx="576263" cy="482600"/>
          </a:xfrm>
          <a:prstGeom prst="rect">
            <a:avLst/>
          </a:prstGeom>
          <a:noFill/>
          <a:ln w="25400">
            <a:solidFill>
              <a:srgbClr val="00FF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zh-CN" sz="2400" b="0">
              <a:ea typeface="楷体_GB2312" panose="02010609030101010101" pitchFamily="49" charset="-122"/>
            </a:endParaRPr>
          </a:p>
        </p:txBody>
      </p:sp>
      <p:sp>
        <p:nvSpPr>
          <p:cNvPr id="263255" name="Oval 87">
            <a:extLst>
              <a:ext uri="{FF2B5EF4-FFF2-40B4-BE49-F238E27FC236}">
                <a16:creationId xmlns:a16="http://schemas.microsoft.com/office/drawing/2014/main" id="{E452CBDF-AAF0-44CA-A319-FAF8DD50B2F0}"/>
              </a:ext>
            </a:extLst>
          </p:cNvPr>
          <p:cNvSpPr>
            <a:spLocks noChangeArrowheads="1"/>
          </p:cNvSpPr>
          <p:nvPr/>
        </p:nvSpPr>
        <p:spPr bwMode="auto">
          <a:xfrm>
            <a:off x="7524750" y="3211513"/>
            <a:ext cx="457200" cy="457200"/>
          </a:xfrm>
          <a:prstGeom prst="ellipse">
            <a:avLst/>
          </a:prstGeom>
          <a:solidFill>
            <a:srgbClr val="CCFFFF"/>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en-US" altLang="zh-CN" sz="2800"/>
              <a:t>70</a:t>
            </a: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63195"/>
                                        </p:tgtEl>
                                        <p:attrNameLst>
                                          <p:attrName>style.visibility</p:attrName>
                                        </p:attrNameLst>
                                      </p:cBhvr>
                                      <p:to>
                                        <p:strVal val="visible"/>
                                      </p:to>
                                    </p:set>
                                    <p:animEffect transition="in" filter="blinds(horizontal)">
                                      <p:cBhvr>
                                        <p:cTn id="7" dur="500"/>
                                        <p:tgtEl>
                                          <p:spTgt spid="26319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63196"/>
                                        </p:tgtEl>
                                        <p:attrNameLst>
                                          <p:attrName>style.visibility</p:attrName>
                                        </p:attrNameLst>
                                      </p:cBhvr>
                                      <p:to>
                                        <p:strVal val="visible"/>
                                      </p:to>
                                    </p:set>
                                    <p:animEffect transition="in" filter="blinds(horizontal)">
                                      <p:cBhvr>
                                        <p:cTn id="10" dur="500"/>
                                        <p:tgtEl>
                                          <p:spTgt spid="263196"/>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63197"/>
                                        </p:tgtEl>
                                        <p:attrNameLst>
                                          <p:attrName>style.visibility</p:attrName>
                                        </p:attrNameLst>
                                      </p:cBhvr>
                                      <p:to>
                                        <p:strVal val="visible"/>
                                      </p:to>
                                    </p:set>
                                    <p:animEffect transition="in" filter="blinds(horizontal)">
                                      <p:cBhvr>
                                        <p:cTn id="13" dur="500"/>
                                        <p:tgtEl>
                                          <p:spTgt spid="263197"/>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263198"/>
                                        </p:tgtEl>
                                        <p:attrNameLst>
                                          <p:attrName>style.visibility</p:attrName>
                                        </p:attrNameLst>
                                      </p:cBhvr>
                                      <p:to>
                                        <p:strVal val="visible"/>
                                      </p:to>
                                    </p:set>
                                    <p:animEffect transition="in" filter="blinds(horizontal)">
                                      <p:cBhvr>
                                        <p:cTn id="16" dur="500"/>
                                        <p:tgtEl>
                                          <p:spTgt spid="263198"/>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263199"/>
                                        </p:tgtEl>
                                        <p:attrNameLst>
                                          <p:attrName>style.visibility</p:attrName>
                                        </p:attrNameLst>
                                      </p:cBhvr>
                                      <p:to>
                                        <p:strVal val="visible"/>
                                      </p:to>
                                    </p:set>
                                    <p:animEffect transition="in" filter="blinds(horizontal)">
                                      <p:cBhvr>
                                        <p:cTn id="19" dur="500"/>
                                        <p:tgtEl>
                                          <p:spTgt spid="263199"/>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263200"/>
                                        </p:tgtEl>
                                        <p:attrNameLst>
                                          <p:attrName>style.visibility</p:attrName>
                                        </p:attrNameLst>
                                      </p:cBhvr>
                                      <p:to>
                                        <p:strVal val="visible"/>
                                      </p:to>
                                    </p:set>
                                    <p:animEffect transition="in" filter="blinds(horizontal)">
                                      <p:cBhvr>
                                        <p:cTn id="22" dur="500"/>
                                        <p:tgtEl>
                                          <p:spTgt spid="263200"/>
                                        </p:tgtEl>
                                      </p:cBhvr>
                                    </p:animEffect>
                                  </p:childTnLst>
                                </p:cTn>
                              </p:par>
                              <p:par>
                                <p:cTn id="23" presetID="3" presetClass="entr" presetSubtype="10" fill="hold" nodeType="withEffect">
                                  <p:stCondLst>
                                    <p:cond delay="0"/>
                                  </p:stCondLst>
                                  <p:childTnLst>
                                    <p:set>
                                      <p:cBhvr>
                                        <p:cTn id="24" dur="1" fill="hold">
                                          <p:stCondLst>
                                            <p:cond delay="0"/>
                                          </p:stCondLst>
                                        </p:cTn>
                                        <p:tgtEl>
                                          <p:spTgt spid="263201"/>
                                        </p:tgtEl>
                                        <p:attrNameLst>
                                          <p:attrName>style.visibility</p:attrName>
                                        </p:attrNameLst>
                                      </p:cBhvr>
                                      <p:to>
                                        <p:strVal val="visible"/>
                                      </p:to>
                                    </p:set>
                                    <p:animEffect transition="in" filter="blinds(horizontal)">
                                      <p:cBhvr>
                                        <p:cTn id="25" dur="500"/>
                                        <p:tgtEl>
                                          <p:spTgt spid="263201"/>
                                        </p:tgtEl>
                                      </p:cBhvr>
                                    </p:animEffect>
                                  </p:childTnLst>
                                </p:cTn>
                              </p:par>
                              <p:par>
                                <p:cTn id="26" presetID="3" presetClass="entr" presetSubtype="10" fill="hold" nodeType="withEffect">
                                  <p:stCondLst>
                                    <p:cond delay="0"/>
                                  </p:stCondLst>
                                  <p:childTnLst>
                                    <p:set>
                                      <p:cBhvr>
                                        <p:cTn id="27" dur="1" fill="hold">
                                          <p:stCondLst>
                                            <p:cond delay="0"/>
                                          </p:stCondLst>
                                        </p:cTn>
                                        <p:tgtEl>
                                          <p:spTgt spid="263202"/>
                                        </p:tgtEl>
                                        <p:attrNameLst>
                                          <p:attrName>style.visibility</p:attrName>
                                        </p:attrNameLst>
                                      </p:cBhvr>
                                      <p:to>
                                        <p:strVal val="visible"/>
                                      </p:to>
                                    </p:set>
                                    <p:animEffect transition="in" filter="blinds(horizontal)">
                                      <p:cBhvr>
                                        <p:cTn id="28" dur="500"/>
                                        <p:tgtEl>
                                          <p:spTgt spid="263202"/>
                                        </p:tgtEl>
                                      </p:cBhvr>
                                    </p:animEffect>
                                  </p:childTnLst>
                                </p:cTn>
                              </p:par>
                              <p:par>
                                <p:cTn id="29" presetID="3" presetClass="entr" presetSubtype="10" fill="hold" nodeType="withEffect">
                                  <p:stCondLst>
                                    <p:cond delay="0"/>
                                  </p:stCondLst>
                                  <p:childTnLst>
                                    <p:set>
                                      <p:cBhvr>
                                        <p:cTn id="30" dur="1" fill="hold">
                                          <p:stCondLst>
                                            <p:cond delay="0"/>
                                          </p:stCondLst>
                                        </p:cTn>
                                        <p:tgtEl>
                                          <p:spTgt spid="263203"/>
                                        </p:tgtEl>
                                        <p:attrNameLst>
                                          <p:attrName>style.visibility</p:attrName>
                                        </p:attrNameLst>
                                      </p:cBhvr>
                                      <p:to>
                                        <p:strVal val="visible"/>
                                      </p:to>
                                    </p:set>
                                    <p:animEffect transition="in" filter="blinds(horizontal)">
                                      <p:cBhvr>
                                        <p:cTn id="31" dur="500"/>
                                        <p:tgtEl>
                                          <p:spTgt spid="263203"/>
                                        </p:tgtEl>
                                      </p:cBhvr>
                                    </p:animEffect>
                                  </p:childTnLst>
                                </p:cTn>
                              </p:par>
                              <p:par>
                                <p:cTn id="32" presetID="3" presetClass="entr" presetSubtype="10" fill="hold" nodeType="withEffect">
                                  <p:stCondLst>
                                    <p:cond delay="0"/>
                                  </p:stCondLst>
                                  <p:childTnLst>
                                    <p:set>
                                      <p:cBhvr>
                                        <p:cTn id="33" dur="1" fill="hold">
                                          <p:stCondLst>
                                            <p:cond delay="0"/>
                                          </p:stCondLst>
                                        </p:cTn>
                                        <p:tgtEl>
                                          <p:spTgt spid="263204"/>
                                        </p:tgtEl>
                                        <p:attrNameLst>
                                          <p:attrName>style.visibility</p:attrName>
                                        </p:attrNameLst>
                                      </p:cBhvr>
                                      <p:to>
                                        <p:strVal val="visible"/>
                                      </p:to>
                                    </p:set>
                                    <p:animEffect transition="in" filter="blinds(horizontal)">
                                      <p:cBhvr>
                                        <p:cTn id="34" dur="500"/>
                                        <p:tgtEl>
                                          <p:spTgt spid="263204"/>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263249"/>
                                        </p:tgtEl>
                                        <p:attrNameLst>
                                          <p:attrName>style.visibility</p:attrName>
                                        </p:attrNameLst>
                                      </p:cBhvr>
                                      <p:to>
                                        <p:strVal val="visible"/>
                                      </p:to>
                                    </p:set>
                                    <p:animEffect transition="in" filter="blinds(horizontal)">
                                      <p:cBhvr>
                                        <p:cTn id="37" dur="500"/>
                                        <p:tgtEl>
                                          <p:spTgt spid="263249"/>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263205"/>
                                        </p:tgtEl>
                                        <p:attrNameLst>
                                          <p:attrName>style.visibility</p:attrName>
                                        </p:attrNameLst>
                                      </p:cBhvr>
                                      <p:to>
                                        <p:strVal val="visible"/>
                                      </p:to>
                                    </p:set>
                                    <p:animEffect transition="in" filter="blinds(horizontal)">
                                      <p:cBhvr>
                                        <p:cTn id="40" dur="500"/>
                                        <p:tgtEl>
                                          <p:spTgt spid="263205"/>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3" presetClass="entr" presetSubtype="10" fill="hold" nodeType="clickEffect">
                                  <p:stCondLst>
                                    <p:cond delay="0"/>
                                  </p:stCondLst>
                                  <p:childTnLst>
                                    <p:set>
                                      <p:cBhvr>
                                        <p:cTn id="44" dur="1" fill="hold">
                                          <p:stCondLst>
                                            <p:cond delay="0"/>
                                          </p:stCondLst>
                                        </p:cTn>
                                        <p:tgtEl>
                                          <p:spTgt spid="263185"/>
                                        </p:tgtEl>
                                        <p:attrNameLst>
                                          <p:attrName>style.visibility</p:attrName>
                                        </p:attrNameLst>
                                      </p:cBhvr>
                                      <p:to>
                                        <p:strVal val="visible"/>
                                      </p:to>
                                    </p:set>
                                    <p:animEffect transition="in" filter="blinds(horizontal)">
                                      <p:cBhvr>
                                        <p:cTn id="45" dur="500"/>
                                        <p:tgtEl>
                                          <p:spTgt spid="263185"/>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0" presetClass="path" presetSubtype="0" accel="50000" decel="50000" fill="hold" grpId="0" nodeType="clickEffect">
                                  <p:stCondLst>
                                    <p:cond delay="0"/>
                                  </p:stCondLst>
                                  <p:childTnLst>
                                    <p:animMotion origin="layout" path="M -5E-6 4.07407E-6 L 0.46459 0.19953 " pathEditMode="relative" ptsTypes="AA">
                                      <p:cBhvr>
                                        <p:cTn id="49" dur="2000" fill="hold"/>
                                        <p:tgtEl>
                                          <p:spTgt spid="263247"/>
                                        </p:tgtEl>
                                        <p:attrNameLst>
                                          <p:attrName>ppt_x</p:attrName>
                                          <p:attrName>ppt_y</p:attrName>
                                        </p:attrNameLst>
                                      </p:cBhvr>
                                    </p:animMotion>
                                  </p:childTnLst>
                                </p:cTn>
                              </p:par>
                            </p:childTnLst>
                          </p:cTn>
                        </p:par>
                      </p:childTnLst>
                    </p:cTn>
                  </p:par>
                  <p:par>
                    <p:cTn id="50" fill="hold" nodeType="clickPar">
                      <p:stCondLst>
                        <p:cond delay="indefinite"/>
                      </p:stCondLst>
                      <p:childTnLst>
                        <p:par>
                          <p:cTn id="51" fill="hold" nodeType="withGroup">
                            <p:stCondLst>
                              <p:cond delay="0"/>
                            </p:stCondLst>
                            <p:childTnLst>
                              <p:par>
                                <p:cTn id="52" presetID="0" presetClass="path" presetSubtype="0" accel="50000" decel="50000" fill="hold" grpId="0" nodeType="clickEffect">
                                  <p:stCondLst>
                                    <p:cond delay="0"/>
                                  </p:stCondLst>
                                  <p:childTnLst>
                                    <p:animMotion origin="layout" path="M 8.33333E-6 -1.85185E-6 L 0.41737 -0.19953 " pathEditMode="relative" ptsTypes="AA">
                                      <p:cBhvr>
                                        <p:cTn id="53" dur="2000" fill="hold"/>
                                        <p:tgtEl>
                                          <p:spTgt spid="263248"/>
                                        </p:tgtEl>
                                        <p:attrNameLst>
                                          <p:attrName>ppt_x</p:attrName>
                                          <p:attrName>ppt_y</p:attrName>
                                        </p:attrNameLst>
                                      </p:cBhvr>
                                    </p:animMotion>
                                  </p:childTnLst>
                                </p:cTn>
                              </p:par>
                            </p:childTnLst>
                          </p:cTn>
                        </p:par>
                      </p:childTnLst>
                    </p:cTn>
                  </p:par>
                  <p:par>
                    <p:cTn id="54" fill="hold" nodeType="clickPar">
                      <p:stCondLst>
                        <p:cond delay="indefinite"/>
                      </p:stCondLst>
                      <p:childTnLst>
                        <p:par>
                          <p:cTn id="55" fill="hold" nodeType="withGroup">
                            <p:stCondLst>
                              <p:cond delay="0"/>
                            </p:stCondLst>
                            <p:childTnLst>
                              <p:par>
                                <p:cTn id="56" presetID="3" presetClass="entr" presetSubtype="10" fill="hold" nodeType="clickEffect">
                                  <p:stCondLst>
                                    <p:cond delay="0"/>
                                  </p:stCondLst>
                                  <p:childTnLst>
                                    <p:set>
                                      <p:cBhvr>
                                        <p:cTn id="57" dur="1" fill="hold">
                                          <p:stCondLst>
                                            <p:cond delay="0"/>
                                          </p:stCondLst>
                                        </p:cTn>
                                        <p:tgtEl>
                                          <p:spTgt spid="263206"/>
                                        </p:tgtEl>
                                        <p:attrNameLst>
                                          <p:attrName>style.visibility</p:attrName>
                                        </p:attrNameLst>
                                      </p:cBhvr>
                                      <p:to>
                                        <p:strVal val="visible"/>
                                      </p:to>
                                    </p:set>
                                    <p:animEffect transition="in" filter="blinds(horizontal)">
                                      <p:cBhvr>
                                        <p:cTn id="58" dur="500"/>
                                        <p:tgtEl>
                                          <p:spTgt spid="263206"/>
                                        </p:tgtEl>
                                      </p:cBhvr>
                                    </p:animEffect>
                                  </p:childTnLst>
                                </p:cTn>
                              </p:par>
                              <p:par>
                                <p:cTn id="59" presetID="3" presetClass="entr" presetSubtype="10" fill="hold" grpId="0" nodeType="withEffect">
                                  <p:stCondLst>
                                    <p:cond delay="0"/>
                                  </p:stCondLst>
                                  <p:childTnLst>
                                    <p:set>
                                      <p:cBhvr>
                                        <p:cTn id="60" dur="1" fill="hold">
                                          <p:stCondLst>
                                            <p:cond delay="0"/>
                                          </p:stCondLst>
                                        </p:cTn>
                                        <p:tgtEl>
                                          <p:spTgt spid="263211"/>
                                        </p:tgtEl>
                                        <p:attrNameLst>
                                          <p:attrName>style.visibility</p:attrName>
                                        </p:attrNameLst>
                                      </p:cBhvr>
                                      <p:to>
                                        <p:strVal val="visible"/>
                                      </p:to>
                                    </p:set>
                                    <p:animEffect transition="in" filter="blinds(horizontal)">
                                      <p:cBhvr>
                                        <p:cTn id="61" dur="500"/>
                                        <p:tgtEl>
                                          <p:spTgt spid="263211"/>
                                        </p:tgtEl>
                                      </p:cBhvr>
                                    </p:animEffect>
                                  </p:childTnLst>
                                </p:cTn>
                              </p:par>
                              <p:par>
                                <p:cTn id="62" presetID="3" presetClass="entr" presetSubtype="10" fill="hold" nodeType="withEffect">
                                  <p:stCondLst>
                                    <p:cond delay="0"/>
                                  </p:stCondLst>
                                  <p:childTnLst>
                                    <p:set>
                                      <p:cBhvr>
                                        <p:cTn id="63" dur="1" fill="hold">
                                          <p:stCondLst>
                                            <p:cond delay="0"/>
                                          </p:stCondLst>
                                        </p:cTn>
                                        <p:tgtEl>
                                          <p:spTgt spid="263216"/>
                                        </p:tgtEl>
                                        <p:attrNameLst>
                                          <p:attrName>style.visibility</p:attrName>
                                        </p:attrNameLst>
                                      </p:cBhvr>
                                      <p:to>
                                        <p:strVal val="visible"/>
                                      </p:to>
                                    </p:set>
                                    <p:animEffect transition="in" filter="blinds(horizontal)">
                                      <p:cBhvr>
                                        <p:cTn id="64" dur="500"/>
                                        <p:tgtEl>
                                          <p:spTgt spid="263216"/>
                                        </p:tgtEl>
                                      </p:cBhvr>
                                    </p:animEffect>
                                  </p:childTnLst>
                                </p:cTn>
                              </p:par>
                              <p:par>
                                <p:cTn id="65" presetID="3" presetClass="entr" presetSubtype="10" fill="hold" nodeType="withEffect">
                                  <p:stCondLst>
                                    <p:cond delay="0"/>
                                  </p:stCondLst>
                                  <p:childTnLst>
                                    <p:set>
                                      <p:cBhvr>
                                        <p:cTn id="66" dur="1" fill="hold">
                                          <p:stCondLst>
                                            <p:cond delay="0"/>
                                          </p:stCondLst>
                                        </p:cTn>
                                        <p:tgtEl>
                                          <p:spTgt spid="263217"/>
                                        </p:tgtEl>
                                        <p:attrNameLst>
                                          <p:attrName>style.visibility</p:attrName>
                                        </p:attrNameLst>
                                      </p:cBhvr>
                                      <p:to>
                                        <p:strVal val="visible"/>
                                      </p:to>
                                    </p:set>
                                    <p:animEffect transition="in" filter="blinds(horizontal)">
                                      <p:cBhvr>
                                        <p:cTn id="67" dur="500"/>
                                        <p:tgtEl>
                                          <p:spTgt spid="263217"/>
                                        </p:tgtEl>
                                      </p:cBhvr>
                                    </p:animEffect>
                                  </p:childTnLst>
                                </p:cTn>
                              </p:par>
                              <p:par>
                                <p:cTn id="68" presetID="3" presetClass="entr" presetSubtype="10" fill="hold" grpId="0" nodeType="withEffect">
                                  <p:stCondLst>
                                    <p:cond delay="0"/>
                                  </p:stCondLst>
                                  <p:childTnLst>
                                    <p:set>
                                      <p:cBhvr>
                                        <p:cTn id="69" dur="1" fill="hold">
                                          <p:stCondLst>
                                            <p:cond delay="0"/>
                                          </p:stCondLst>
                                        </p:cTn>
                                        <p:tgtEl>
                                          <p:spTgt spid="263213"/>
                                        </p:tgtEl>
                                        <p:attrNameLst>
                                          <p:attrName>style.visibility</p:attrName>
                                        </p:attrNameLst>
                                      </p:cBhvr>
                                      <p:to>
                                        <p:strVal val="visible"/>
                                      </p:to>
                                    </p:set>
                                    <p:animEffect transition="in" filter="blinds(horizontal)">
                                      <p:cBhvr>
                                        <p:cTn id="70" dur="500"/>
                                        <p:tgtEl>
                                          <p:spTgt spid="263213"/>
                                        </p:tgtEl>
                                      </p:cBhvr>
                                    </p:animEffect>
                                  </p:childTnLst>
                                </p:cTn>
                              </p:par>
                              <p:par>
                                <p:cTn id="71" presetID="3" presetClass="entr" presetSubtype="10" fill="hold" grpId="0" nodeType="withEffect">
                                  <p:stCondLst>
                                    <p:cond delay="0"/>
                                  </p:stCondLst>
                                  <p:childTnLst>
                                    <p:set>
                                      <p:cBhvr>
                                        <p:cTn id="72" dur="1" fill="hold">
                                          <p:stCondLst>
                                            <p:cond delay="0"/>
                                          </p:stCondLst>
                                        </p:cTn>
                                        <p:tgtEl>
                                          <p:spTgt spid="263212"/>
                                        </p:tgtEl>
                                        <p:attrNameLst>
                                          <p:attrName>style.visibility</p:attrName>
                                        </p:attrNameLst>
                                      </p:cBhvr>
                                      <p:to>
                                        <p:strVal val="visible"/>
                                      </p:to>
                                    </p:set>
                                    <p:animEffect transition="in" filter="blinds(horizontal)">
                                      <p:cBhvr>
                                        <p:cTn id="73" dur="500"/>
                                        <p:tgtEl>
                                          <p:spTgt spid="263212"/>
                                        </p:tgtEl>
                                      </p:cBhvr>
                                    </p:animEffect>
                                  </p:childTnLst>
                                </p:cTn>
                              </p:par>
                              <p:par>
                                <p:cTn id="74" presetID="3" presetClass="entr" presetSubtype="10" fill="hold" nodeType="withEffect">
                                  <p:stCondLst>
                                    <p:cond delay="0"/>
                                  </p:stCondLst>
                                  <p:childTnLst>
                                    <p:set>
                                      <p:cBhvr>
                                        <p:cTn id="75" dur="1" fill="hold">
                                          <p:stCondLst>
                                            <p:cond delay="0"/>
                                          </p:stCondLst>
                                        </p:cTn>
                                        <p:tgtEl>
                                          <p:spTgt spid="263218"/>
                                        </p:tgtEl>
                                        <p:attrNameLst>
                                          <p:attrName>style.visibility</p:attrName>
                                        </p:attrNameLst>
                                      </p:cBhvr>
                                      <p:to>
                                        <p:strVal val="visible"/>
                                      </p:to>
                                    </p:set>
                                    <p:animEffect transition="in" filter="blinds(horizontal)">
                                      <p:cBhvr>
                                        <p:cTn id="76" dur="500"/>
                                        <p:tgtEl>
                                          <p:spTgt spid="263218"/>
                                        </p:tgtEl>
                                      </p:cBhvr>
                                    </p:animEffect>
                                  </p:childTnLst>
                                </p:cTn>
                              </p:par>
                              <p:par>
                                <p:cTn id="77" presetID="3" presetClass="entr" presetSubtype="10" fill="hold" nodeType="withEffect">
                                  <p:stCondLst>
                                    <p:cond delay="0"/>
                                  </p:stCondLst>
                                  <p:childTnLst>
                                    <p:set>
                                      <p:cBhvr>
                                        <p:cTn id="78" dur="1" fill="hold">
                                          <p:stCondLst>
                                            <p:cond delay="0"/>
                                          </p:stCondLst>
                                        </p:cTn>
                                        <p:tgtEl>
                                          <p:spTgt spid="263219"/>
                                        </p:tgtEl>
                                        <p:attrNameLst>
                                          <p:attrName>style.visibility</p:attrName>
                                        </p:attrNameLst>
                                      </p:cBhvr>
                                      <p:to>
                                        <p:strVal val="visible"/>
                                      </p:to>
                                    </p:set>
                                    <p:animEffect transition="in" filter="blinds(horizontal)">
                                      <p:cBhvr>
                                        <p:cTn id="79" dur="500"/>
                                        <p:tgtEl>
                                          <p:spTgt spid="263219"/>
                                        </p:tgtEl>
                                      </p:cBhvr>
                                    </p:animEffect>
                                  </p:childTnLst>
                                </p:cTn>
                              </p:par>
                              <p:par>
                                <p:cTn id="80" presetID="3" presetClass="entr" presetSubtype="10" fill="hold" grpId="0" nodeType="withEffect">
                                  <p:stCondLst>
                                    <p:cond delay="0"/>
                                  </p:stCondLst>
                                  <p:childTnLst>
                                    <p:set>
                                      <p:cBhvr>
                                        <p:cTn id="81" dur="1" fill="hold">
                                          <p:stCondLst>
                                            <p:cond delay="0"/>
                                          </p:stCondLst>
                                        </p:cTn>
                                        <p:tgtEl>
                                          <p:spTgt spid="263214"/>
                                        </p:tgtEl>
                                        <p:attrNameLst>
                                          <p:attrName>style.visibility</p:attrName>
                                        </p:attrNameLst>
                                      </p:cBhvr>
                                      <p:to>
                                        <p:strVal val="visible"/>
                                      </p:to>
                                    </p:set>
                                    <p:animEffect transition="in" filter="blinds(horizontal)">
                                      <p:cBhvr>
                                        <p:cTn id="82" dur="500"/>
                                        <p:tgtEl>
                                          <p:spTgt spid="263214"/>
                                        </p:tgtEl>
                                      </p:cBhvr>
                                    </p:animEffect>
                                  </p:childTnLst>
                                </p:cTn>
                              </p:par>
                              <p:par>
                                <p:cTn id="83" presetID="3" presetClass="entr" presetSubtype="10" fill="hold" grpId="0" nodeType="withEffect">
                                  <p:stCondLst>
                                    <p:cond delay="0"/>
                                  </p:stCondLst>
                                  <p:childTnLst>
                                    <p:set>
                                      <p:cBhvr>
                                        <p:cTn id="84" dur="1" fill="hold">
                                          <p:stCondLst>
                                            <p:cond delay="0"/>
                                          </p:stCondLst>
                                        </p:cTn>
                                        <p:tgtEl>
                                          <p:spTgt spid="263215"/>
                                        </p:tgtEl>
                                        <p:attrNameLst>
                                          <p:attrName>style.visibility</p:attrName>
                                        </p:attrNameLst>
                                      </p:cBhvr>
                                      <p:to>
                                        <p:strVal val="visible"/>
                                      </p:to>
                                    </p:set>
                                    <p:animEffect transition="in" filter="blinds(horizontal)">
                                      <p:cBhvr>
                                        <p:cTn id="85" dur="500"/>
                                        <p:tgtEl>
                                          <p:spTgt spid="263215"/>
                                        </p:tgtEl>
                                      </p:cBhvr>
                                    </p:animEffect>
                                  </p:childTnLst>
                                </p:cTn>
                              </p:par>
                              <p:par>
                                <p:cTn id="86" presetID="3" presetClass="entr" presetSubtype="10" fill="hold" grpId="0" nodeType="withEffect">
                                  <p:stCondLst>
                                    <p:cond delay="0"/>
                                  </p:stCondLst>
                                  <p:childTnLst>
                                    <p:set>
                                      <p:cBhvr>
                                        <p:cTn id="87" dur="1" fill="hold">
                                          <p:stCondLst>
                                            <p:cond delay="0"/>
                                          </p:stCondLst>
                                        </p:cTn>
                                        <p:tgtEl>
                                          <p:spTgt spid="263209"/>
                                        </p:tgtEl>
                                        <p:attrNameLst>
                                          <p:attrName>style.visibility</p:attrName>
                                        </p:attrNameLst>
                                      </p:cBhvr>
                                      <p:to>
                                        <p:strVal val="visible"/>
                                      </p:to>
                                    </p:set>
                                    <p:animEffect transition="in" filter="blinds(horizontal)">
                                      <p:cBhvr>
                                        <p:cTn id="88" dur="500"/>
                                        <p:tgtEl>
                                          <p:spTgt spid="263209"/>
                                        </p:tgtEl>
                                      </p:cBhvr>
                                    </p:animEffect>
                                  </p:childTnLst>
                                </p:cTn>
                              </p:par>
                              <p:par>
                                <p:cTn id="89" presetID="3" presetClass="entr" presetSubtype="10" fill="hold" grpId="0" nodeType="withEffect">
                                  <p:stCondLst>
                                    <p:cond delay="0"/>
                                  </p:stCondLst>
                                  <p:childTnLst>
                                    <p:set>
                                      <p:cBhvr>
                                        <p:cTn id="90" dur="1" fill="hold">
                                          <p:stCondLst>
                                            <p:cond delay="0"/>
                                          </p:stCondLst>
                                        </p:cTn>
                                        <p:tgtEl>
                                          <p:spTgt spid="263210"/>
                                        </p:tgtEl>
                                        <p:attrNameLst>
                                          <p:attrName>style.visibility</p:attrName>
                                        </p:attrNameLst>
                                      </p:cBhvr>
                                      <p:to>
                                        <p:strVal val="visible"/>
                                      </p:to>
                                    </p:set>
                                    <p:animEffect transition="in" filter="blinds(horizontal)">
                                      <p:cBhvr>
                                        <p:cTn id="91" dur="500"/>
                                        <p:tgtEl>
                                          <p:spTgt spid="263210"/>
                                        </p:tgtEl>
                                      </p:cBhvr>
                                    </p:animEffect>
                                  </p:childTnLst>
                                </p:cTn>
                              </p:par>
                              <p:par>
                                <p:cTn id="92" presetID="3" presetClass="entr" presetSubtype="10" fill="hold" grpId="0" nodeType="withEffect">
                                  <p:stCondLst>
                                    <p:cond delay="0"/>
                                  </p:stCondLst>
                                  <p:childTnLst>
                                    <p:set>
                                      <p:cBhvr>
                                        <p:cTn id="93" dur="1" fill="hold">
                                          <p:stCondLst>
                                            <p:cond delay="0"/>
                                          </p:stCondLst>
                                        </p:cTn>
                                        <p:tgtEl>
                                          <p:spTgt spid="263220"/>
                                        </p:tgtEl>
                                        <p:attrNameLst>
                                          <p:attrName>style.visibility</p:attrName>
                                        </p:attrNameLst>
                                      </p:cBhvr>
                                      <p:to>
                                        <p:strVal val="visible"/>
                                      </p:to>
                                    </p:set>
                                    <p:animEffect transition="in" filter="blinds(horizontal)">
                                      <p:cBhvr>
                                        <p:cTn id="94" dur="500"/>
                                        <p:tgtEl>
                                          <p:spTgt spid="263220"/>
                                        </p:tgtEl>
                                      </p:cBhvr>
                                    </p:animEffect>
                                  </p:childTnLst>
                                </p:cTn>
                              </p:par>
                            </p:childTnLst>
                          </p:cTn>
                        </p:par>
                      </p:childTnLst>
                    </p:cTn>
                  </p:par>
                  <p:par>
                    <p:cTn id="95" fill="hold" nodeType="clickPar">
                      <p:stCondLst>
                        <p:cond delay="indefinite"/>
                      </p:stCondLst>
                      <p:childTnLst>
                        <p:par>
                          <p:cTn id="96" fill="hold" nodeType="withGroup">
                            <p:stCondLst>
                              <p:cond delay="0"/>
                            </p:stCondLst>
                            <p:childTnLst>
                              <p:par>
                                <p:cTn id="97" presetID="0" presetClass="path" presetSubtype="0" accel="50000" decel="50000" fill="remove" grpId="1" nodeType="clickEffect">
                                  <p:stCondLst>
                                    <p:cond delay="0"/>
                                  </p:stCondLst>
                                  <p:childTnLst>
                                    <p:animMotion origin="layout" path="M 0.00139 -0.00093 L 0.12986 0.39907 " pathEditMode="relative" rAng="0" ptsTypes="AA">
                                      <p:cBhvr>
                                        <p:cTn id="98" dur="2000" fill="hold"/>
                                        <p:tgtEl>
                                          <p:spTgt spid="263196"/>
                                        </p:tgtEl>
                                        <p:attrNameLst>
                                          <p:attrName>ppt_x</p:attrName>
                                          <p:attrName>ppt_y</p:attrName>
                                        </p:attrNameLst>
                                      </p:cBhvr>
                                      <p:rCtr x="6424" y="20000"/>
                                    </p:animMotion>
                                  </p:childTnLst>
                                </p:cTn>
                              </p:par>
                            </p:childTnLst>
                          </p:cTn>
                        </p:par>
                        <p:par>
                          <p:cTn id="99" fill="hold" nodeType="afterGroup">
                            <p:stCondLst>
                              <p:cond delay="2000"/>
                            </p:stCondLst>
                            <p:childTnLst>
                              <p:par>
                                <p:cTn id="100" presetID="3" presetClass="entr" presetSubtype="10" fill="hold" grpId="2" nodeType="afterEffect">
                                  <p:stCondLst>
                                    <p:cond delay="0"/>
                                  </p:stCondLst>
                                  <p:childTnLst>
                                    <p:set>
                                      <p:cBhvr>
                                        <p:cTn id="101" dur="1" fill="hold">
                                          <p:stCondLst>
                                            <p:cond delay="0"/>
                                          </p:stCondLst>
                                        </p:cTn>
                                        <p:tgtEl>
                                          <p:spTgt spid="263255"/>
                                        </p:tgtEl>
                                        <p:attrNameLst>
                                          <p:attrName>style.visibility</p:attrName>
                                        </p:attrNameLst>
                                      </p:cBhvr>
                                      <p:to>
                                        <p:strVal val="visible"/>
                                      </p:to>
                                    </p:set>
                                    <p:animEffect transition="in" filter="blinds(horizontal)">
                                      <p:cBhvr>
                                        <p:cTn id="102" dur="500"/>
                                        <p:tgtEl>
                                          <p:spTgt spid="263255"/>
                                        </p:tgtEl>
                                      </p:cBhvr>
                                    </p:animEffec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33" presetClass="emph" presetSubtype="0" fill="remove" grpId="1" nodeType="clickEffect">
                                  <p:stCondLst>
                                    <p:cond delay="0"/>
                                  </p:stCondLst>
                                  <p:childTnLst>
                                    <p:animClr clrSpc="rgb" dir="cw">
                                      <p:cBhvr override="childStyle">
                                        <p:cTn id="106" dur="1500" accel="50000" autoRev="1" fill="hold" tmFilter="0, 0; .33333, 1; 1, 1">
                                          <p:stCondLst>
                                            <p:cond delay="0"/>
                                          </p:stCondLst>
                                        </p:cTn>
                                        <p:tgtEl>
                                          <p:spTgt spid="263198"/>
                                        </p:tgtEl>
                                        <p:attrNameLst>
                                          <p:attrName>style.color</p:attrName>
                                        </p:attrNameLst>
                                      </p:cBhvr>
                                      <p:to>
                                        <a:schemeClr val="accent2"/>
                                      </p:to>
                                    </p:animClr>
                                    <p:animClr clrSpc="rgb" dir="cw">
                                      <p:cBhvr>
                                        <p:cTn id="107" dur="1500" accel="50000" autoRev="1" fill="hold" tmFilter="0, 0; .33333, 1; 1, 1">
                                          <p:stCondLst>
                                            <p:cond delay="0"/>
                                          </p:stCondLst>
                                        </p:cTn>
                                        <p:tgtEl>
                                          <p:spTgt spid="263198"/>
                                        </p:tgtEl>
                                        <p:attrNameLst>
                                          <p:attrName>fillcolor</p:attrName>
                                        </p:attrNameLst>
                                      </p:cBhvr>
                                      <p:to>
                                        <a:schemeClr val="accent2"/>
                                      </p:to>
                                    </p:animClr>
                                    <p:set>
                                      <p:cBhvr>
                                        <p:cTn id="108" dur="3000" fill="hold"/>
                                        <p:tgtEl>
                                          <p:spTgt spid="263198"/>
                                        </p:tgtEl>
                                        <p:attrNameLst>
                                          <p:attrName>fill.type</p:attrName>
                                        </p:attrNameLst>
                                      </p:cBhvr>
                                      <p:to>
                                        <p:strVal val="solid"/>
                                      </p:to>
                                    </p:set>
                                    <p:set>
                                      <p:cBhvr>
                                        <p:cTn id="109" dur="3000" fill="hold"/>
                                        <p:tgtEl>
                                          <p:spTgt spid="263198"/>
                                        </p:tgtEl>
                                        <p:attrNameLst>
                                          <p:attrName>fill.on</p:attrName>
                                        </p:attrNameLst>
                                      </p:cBhvr>
                                      <p:to>
                                        <p:strVal val="true"/>
                                      </p:to>
                                    </p:set>
                                    <p:animScale>
                                      <p:cBhvr>
                                        <p:cTn id="110" dur="1500" accel="50000" autoRev="1" fill="hold" tmFilter="0, 0; .33333, 1; 1, 1">
                                          <p:stCondLst>
                                            <p:cond delay="0"/>
                                          </p:stCondLst>
                                        </p:cTn>
                                        <p:tgtEl>
                                          <p:spTgt spid="263198"/>
                                        </p:tgtEl>
                                      </p:cBhvr>
                                      <p:from x="100000" y="100000"/>
                                      <p:to x="100000" y="140000"/>
                                    </p:animScale>
                                  </p:childTnLst>
                                </p:cTn>
                              </p:par>
                              <p:par>
                                <p:cTn id="111" presetID="33" presetClass="emph" presetSubtype="0" fill="remove" grpId="1" nodeType="withEffect">
                                  <p:stCondLst>
                                    <p:cond delay="0"/>
                                  </p:stCondLst>
                                  <p:childTnLst>
                                    <p:animClr clrSpc="rgb" dir="cw">
                                      <p:cBhvr override="childStyle">
                                        <p:cTn id="112" dur="1500" accel="50000" autoRev="1" fill="hold" tmFilter="0, 0; .33333, 1; 1, 1">
                                          <p:stCondLst>
                                            <p:cond delay="0"/>
                                          </p:stCondLst>
                                        </p:cTn>
                                        <p:tgtEl>
                                          <p:spTgt spid="263197"/>
                                        </p:tgtEl>
                                        <p:attrNameLst>
                                          <p:attrName>style.color</p:attrName>
                                        </p:attrNameLst>
                                      </p:cBhvr>
                                      <p:to>
                                        <a:schemeClr val="accent2"/>
                                      </p:to>
                                    </p:animClr>
                                    <p:animClr clrSpc="rgb" dir="cw">
                                      <p:cBhvr>
                                        <p:cTn id="113" dur="1500" accel="50000" autoRev="1" fill="hold" tmFilter="0, 0; .33333, 1; 1, 1">
                                          <p:stCondLst>
                                            <p:cond delay="0"/>
                                          </p:stCondLst>
                                        </p:cTn>
                                        <p:tgtEl>
                                          <p:spTgt spid="263197"/>
                                        </p:tgtEl>
                                        <p:attrNameLst>
                                          <p:attrName>fillcolor</p:attrName>
                                        </p:attrNameLst>
                                      </p:cBhvr>
                                      <p:to>
                                        <a:schemeClr val="accent2"/>
                                      </p:to>
                                    </p:animClr>
                                    <p:set>
                                      <p:cBhvr>
                                        <p:cTn id="114" dur="3000" fill="hold"/>
                                        <p:tgtEl>
                                          <p:spTgt spid="263197"/>
                                        </p:tgtEl>
                                        <p:attrNameLst>
                                          <p:attrName>fill.type</p:attrName>
                                        </p:attrNameLst>
                                      </p:cBhvr>
                                      <p:to>
                                        <p:strVal val="solid"/>
                                      </p:to>
                                    </p:set>
                                    <p:set>
                                      <p:cBhvr>
                                        <p:cTn id="115" dur="3000" fill="hold"/>
                                        <p:tgtEl>
                                          <p:spTgt spid="263197"/>
                                        </p:tgtEl>
                                        <p:attrNameLst>
                                          <p:attrName>fill.on</p:attrName>
                                        </p:attrNameLst>
                                      </p:cBhvr>
                                      <p:to>
                                        <p:strVal val="true"/>
                                      </p:to>
                                    </p:set>
                                    <p:animScale>
                                      <p:cBhvr>
                                        <p:cTn id="116" dur="1500" accel="50000" autoRev="1" fill="hold" tmFilter="0, 0; .33333, 1; 1, 1">
                                          <p:stCondLst>
                                            <p:cond delay="0"/>
                                          </p:stCondLst>
                                        </p:cTn>
                                        <p:tgtEl>
                                          <p:spTgt spid="263197"/>
                                        </p:tgtEl>
                                      </p:cBhvr>
                                      <p:from x="100000" y="100000"/>
                                      <p:to x="100000" y="140000"/>
                                    </p:animScale>
                                  </p:childTnLst>
                                </p:cTn>
                              </p:par>
                            </p:childTnLst>
                          </p:cTn>
                        </p:par>
                      </p:childTnLst>
                    </p:cTn>
                  </p:par>
                  <p:par>
                    <p:cTn id="117" fill="hold" nodeType="clickPar">
                      <p:stCondLst>
                        <p:cond delay="indefinite"/>
                      </p:stCondLst>
                      <p:childTnLst>
                        <p:par>
                          <p:cTn id="118" fill="hold" nodeType="withGroup">
                            <p:stCondLst>
                              <p:cond delay="0"/>
                            </p:stCondLst>
                            <p:childTnLst>
                              <p:par>
                                <p:cTn id="119" presetID="33" presetClass="emph" presetSubtype="0" fill="remove" grpId="2" nodeType="clickEffect">
                                  <p:stCondLst>
                                    <p:cond delay="0"/>
                                  </p:stCondLst>
                                  <p:childTnLst>
                                    <p:animClr clrSpc="rgb" dir="cw">
                                      <p:cBhvr override="childStyle">
                                        <p:cTn id="120" dur="1500" accel="50000" autoRev="1" fill="hold" tmFilter="0, 0; .33333, 1; 1, 1">
                                          <p:stCondLst>
                                            <p:cond delay="0"/>
                                          </p:stCondLst>
                                        </p:cTn>
                                        <p:tgtEl>
                                          <p:spTgt spid="263197"/>
                                        </p:tgtEl>
                                        <p:attrNameLst>
                                          <p:attrName>style.color</p:attrName>
                                        </p:attrNameLst>
                                      </p:cBhvr>
                                      <p:to>
                                        <a:schemeClr val="accent2"/>
                                      </p:to>
                                    </p:animClr>
                                    <p:animClr clrSpc="rgb" dir="cw">
                                      <p:cBhvr>
                                        <p:cTn id="121" dur="1500" accel="50000" autoRev="1" fill="hold" tmFilter="0, 0; .33333, 1; 1, 1">
                                          <p:stCondLst>
                                            <p:cond delay="0"/>
                                          </p:stCondLst>
                                        </p:cTn>
                                        <p:tgtEl>
                                          <p:spTgt spid="263197"/>
                                        </p:tgtEl>
                                        <p:attrNameLst>
                                          <p:attrName>fillcolor</p:attrName>
                                        </p:attrNameLst>
                                      </p:cBhvr>
                                      <p:to>
                                        <a:schemeClr val="accent2"/>
                                      </p:to>
                                    </p:animClr>
                                    <p:set>
                                      <p:cBhvr>
                                        <p:cTn id="122" dur="3000" fill="hold"/>
                                        <p:tgtEl>
                                          <p:spTgt spid="263197"/>
                                        </p:tgtEl>
                                        <p:attrNameLst>
                                          <p:attrName>fill.type</p:attrName>
                                        </p:attrNameLst>
                                      </p:cBhvr>
                                      <p:to>
                                        <p:strVal val="solid"/>
                                      </p:to>
                                    </p:set>
                                    <p:set>
                                      <p:cBhvr>
                                        <p:cTn id="123" dur="3000" fill="hold"/>
                                        <p:tgtEl>
                                          <p:spTgt spid="263197"/>
                                        </p:tgtEl>
                                        <p:attrNameLst>
                                          <p:attrName>fill.on</p:attrName>
                                        </p:attrNameLst>
                                      </p:cBhvr>
                                      <p:to>
                                        <p:strVal val="true"/>
                                      </p:to>
                                    </p:set>
                                    <p:animScale>
                                      <p:cBhvr>
                                        <p:cTn id="124" dur="1500" accel="50000" autoRev="1" fill="hold" tmFilter="0, 0; .33333, 1; 1, 1">
                                          <p:stCondLst>
                                            <p:cond delay="0"/>
                                          </p:stCondLst>
                                        </p:cTn>
                                        <p:tgtEl>
                                          <p:spTgt spid="263197"/>
                                        </p:tgtEl>
                                      </p:cBhvr>
                                      <p:from x="100000" y="100000"/>
                                      <p:to x="100000" y="140000"/>
                                    </p:animScale>
                                  </p:childTnLst>
                                </p:cTn>
                              </p:par>
                              <p:par>
                                <p:cTn id="125" presetID="33" presetClass="emph" presetSubtype="0" fill="remove" grpId="3" nodeType="withEffect">
                                  <p:stCondLst>
                                    <p:cond delay="0"/>
                                  </p:stCondLst>
                                  <p:childTnLst>
                                    <p:animClr clrSpc="rgb" dir="cw">
                                      <p:cBhvr override="childStyle">
                                        <p:cTn id="126" dur="1500" accel="50000" autoRev="1" fill="hold" tmFilter="0, 0; .33333, 1; 1, 1">
                                          <p:stCondLst>
                                            <p:cond delay="0"/>
                                          </p:stCondLst>
                                        </p:cTn>
                                        <p:tgtEl>
                                          <p:spTgt spid="263255"/>
                                        </p:tgtEl>
                                        <p:attrNameLst>
                                          <p:attrName>style.color</p:attrName>
                                        </p:attrNameLst>
                                      </p:cBhvr>
                                      <p:to>
                                        <a:schemeClr val="accent2"/>
                                      </p:to>
                                    </p:animClr>
                                    <p:animClr clrSpc="rgb" dir="cw">
                                      <p:cBhvr>
                                        <p:cTn id="127" dur="1500" accel="50000" autoRev="1" fill="hold" tmFilter="0, 0; .33333, 1; 1, 1">
                                          <p:stCondLst>
                                            <p:cond delay="0"/>
                                          </p:stCondLst>
                                        </p:cTn>
                                        <p:tgtEl>
                                          <p:spTgt spid="263255"/>
                                        </p:tgtEl>
                                        <p:attrNameLst>
                                          <p:attrName>fillcolor</p:attrName>
                                        </p:attrNameLst>
                                      </p:cBhvr>
                                      <p:to>
                                        <a:schemeClr val="accent2"/>
                                      </p:to>
                                    </p:animClr>
                                    <p:set>
                                      <p:cBhvr>
                                        <p:cTn id="128" dur="3000" fill="hold"/>
                                        <p:tgtEl>
                                          <p:spTgt spid="263255"/>
                                        </p:tgtEl>
                                        <p:attrNameLst>
                                          <p:attrName>fill.type</p:attrName>
                                        </p:attrNameLst>
                                      </p:cBhvr>
                                      <p:to>
                                        <p:strVal val="solid"/>
                                      </p:to>
                                    </p:set>
                                    <p:set>
                                      <p:cBhvr>
                                        <p:cTn id="129" dur="3000" fill="hold"/>
                                        <p:tgtEl>
                                          <p:spTgt spid="263255"/>
                                        </p:tgtEl>
                                        <p:attrNameLst>
                                          <p:attrName>fill.on</p:attrName>
                                        </p:attrNameLst>
                                      </p:cBhvr>
                                      <p:to>
                                        <p:strVal val="true"/>
                                      </p:to>
                                    </p:set>
                                    <p:animScale>
                                      <p:cBhvr>
                                        <p:cTn id="130" dur="1500" accel="50000" autoRev="1" fill="hold" tmFilter="0, 0; .33333, 1; 1, 1">
                                          <p:stCondLst>
                                            <p:cond delay="0"/>
                                          </p:stCondLst>
                                        </p:cTn>
                                        <p:tgtEl>
                                          <p:spTgt spid="263255"/>
                                        </p:tgtEl>
                                      </p:cBhvr>
                                      <p:from x="100000" y="100000"/>
                                      <p:to x="100000" y="140000"/>
                                    </p:animScale>
                                  </p:childTnLst>
                                </p:cTn>
                              </p:par>
                            </p:childTnLst>
                          </p:cTn>
                        </p:par>
                      </p:childTnLst>
                    </p:cTn>
                  </p:par>
                  <p:par>
                    <p:cTn id="131" fill="hold" nodeType="clickPar">
                      <p:stCondLst>
                        <p:cond delay="indefinite"/>
                      </p:stCondLst>
                      <p:childTnLst>
                        <p:par>
                          <p:cTn id="132" fill="hold" nodeType="withGroup">
                            <p:stCondLst>
                              <p:cond delay="0"/>
                            </p:stCondLst>
                            <p:childTnLst>
                              <p:par>
                                <p:cTn id="133" presetID="33" presetClass="emph" presetSubtype="0" fill="remove" grpId="1" nodeType="clickEffect">
                                  <p:stCondLst>
                                    <p:cond delay="0"/>
                                  </p:stCondLst>
                                  <p:childTnLst>
                                    <p:animClr clrSpc="rgb" dir="cw">
                                      <p:cBhvr override="childStyle">
                                        <p:cTn id="134" dur="1500" accel="50000" autoRev="1" fill="hold" tmFilter="0, 0; .33333, 1; 1, 1">
                                          <p:stCondLst>
                                            <p:cond delay="0"/>
                                          </p:stCondLst>
                                        </p:cTn>
                                        <p:tgtEl>
                                          <p:spTgt spid="263211"/>
                                        </p:tgtEl>
                                        <p:attrNameLst>
                                          <p:attrName>style.color</p:attrName>
                                        </p:attrNameLst>
                                      </p:cBhvr>
                                      <p:to>
                                        <a:schemeClr val="accent2"/>
                                      </p:to>
                                    </p:animClr>
                                    <p:animClr clrSpc="rgb" dir="cw">
                                      <p:cBhvr>
                                        <p:cTn id="135" dur="1500" accel="50000" autoRev="1" fill="hold" tmFilter="0, 0; .33333, 1; 1, 1">
                                          <p:stCondLst>
                                            <p:cond delay="0"/>
                                          </p:stCondLst>
                                        </p:cTn>
                                        <p:tgtEl>
                                          <p:spTgt spid="263211"/>
                                        </p:tgtEl>
                                        <p:attrNameLst>
                                          <p:attrName>fillcolor</p:attrName>
                                        </p:attrNameLst>
                                      </p:cBhvr>
                                      <p:to>
                                        <a:schemeClr val="accent2"/>
                                      </p:to>
                                    </p:animClr>
                                    <p:set>
                                      <p:cBhvr>
                                        <p:cTn id="136" dur="3000" fill="hold"/>
                                        <p:tgtEl>
                                          <p:spTgt spid="263211"/>
                                        </p:tgtEl>
                                        <p:attrNameLst>
                                          <p:attrName>fill.type</p:attrName>
                                        </p:attrNameLst>
                                      </p:cBhvr>
                                      <p:to>
                                        <p:strVal val="solid"/>
                                      </p:to>
                                    </p:set>
                                    <p:set>
                                      <p:cBhvr>
                                        <p:cTn id="137" dur="3000" fill="hold"/>
                                        <p:tgtEl>
                                          <p:spTgt spid="263211"/>
                                        </p:tgtEl>
                                        <p:attrNameLst>
                                          <p:attrName>fill.on</p:attrName>
                                        </p:attrNameLst>
                                      </p:cBhvr>
                                      <p:to>
                                        <p:strVal val="true"/>
                                      </p:to>
                                    </p:set>
                                    <p:animScale>
                                      <p:cBhvr>
                                        <p:cTn id="138" dur="1500" accel="50000" autoRev="1" fill="hold" tmFilter="0, 0; .33333, 1; 1, 1">
                                          <p:stCondLst>
                                            <p:cond delay="0"/>
                                          </p:stCondLst>
                                        </p:cTn>
                                        <p:tgtEl>
                                          <p:spTgt spid="263211"/>
                                        </p:tgtEl>
                                      </p:cBhvr>
                                      <p:from x="100000" y="100000"/>
                                      <p:to x="100000" y="140000"/>
                                    </p:animScale>
                                  </p:childTnLst>
                                </p:cTn>
                              </p:par>
                            </p:childTnLst>
                          </p:cTn>
                        </p:par>
                      </p:childTnLst>
                    </p:cTn>
                  </p:par>
                  <p:par>
                    <p:cTn id="139" fill="hold" nodeType="clickPar">
                      <p:stCondLst>
                        <p:cond delay="indefinite"/>
                      </p:stCondLst>
                      <p:childTnLst>
                        <p:par>
                          <p:cTn id="140" fill="hold" nodeType="withGroup">
                            <p:stCondLst>
                              <p:cond delay="0"/>
                            </p:stCondLst>
                            <p:childTnLst>
                              <p:par>
                                <p:cTn id="141" presetID="33" presetClass="emph" presetSubtype="0" fill="remove" grpId="1" nodeType="clickEffect">
                                  <p:stCondLst>
                                    <p:cond delay="0"/>
                                  </p:stCondLst>
                                  <p:childTnLst>
                                    <p:animClr clrSpc="rgb" dir="cw">
                                      <p:cBhvr override="childStyle">
                                        <p:cTn id="142" dur="1500" accel="50000" autoRev="1" fill="hold" tmFilter="0, 0; .33333, 1; 1, 1">
                                          <p:stCondLst>
                                            <p:cond delay="0"/>
                                          </p:stCondLst>
                                        </p:cTn>
                                        <p:tgtEl>
                                          <p:spTgt spid="263199"/>
                                        </p:tgtEl>
                                        <p:attrNameLst>
                                          <p:attrName>style.color</p:attrName>
                                        </p:attrNameLst>
                                      </p:cBhvr>
                                      <p:to>
                                        <a:schemeClr val="accent2"/>
                                      </p:to>
                                    </p:animClr>
                                    <p:animClr clrSpc="rgb" dir="cw">
                                      <p:cBhvr>
                                        <p:cTn id="143" dur="1500" accel="50000" autoRev="1" fill="hold" tmFilter="0, 0; .33333, 1; 1, 1">
                                          <p:stCondLst>
                                            <p:cond delay="0"/>
                                          </p:stCondLst>
                                        </p:cTn>
                                        <p:tgtEl>
                                          <p:spTgt spid="263199"/>
                                        </p:tgtEl>
                                        <p:attrNameLst>
                                          <p:attrName>fillcolor</p:attrName>
                                        </p:attrNameLst>
                                      </p:cBhvr>
                                      <p:to>
                                        <a:schemeClr val="accent2"/>
                                      </p:to>
                                    </p:animClr>
                                    <p:set>
                                      <p:cBhvr>
                                        <p:cTn id="144" dur="3000" fill="hold"/>
                                        <p:tgtEl>
                                          <p:spTgt spid="263199"/>
                                        </p:tgtEl>
                                        <p:attrNameLst>
                                          <p:attrName>fill.type</p:attrName>
                                        </p:attrNameLst>
                                      </p:cBhvr>
                                      <p:to>
                                        <p:strVal val="solid"/>
                                      </p:to>
                                    </p:set>
                                    <p:set>
                                      <p:cBhvr>
                                        <p:cTn id="145" dur="3000" fill="hold"/>
                                        <p:tgtEl>
                                          <p:spTgt spid="263199"/>
                                        </p:tgtEl>
                                        <p:attrNameLst>
                                          <p:attrName>fill.on</p:attrName>
                                        </p:attrNameLst>
                                      </p:cBhvr>
                                      <p:to>
                                        <p:strVal val="true"/>
                                      </p:to>
                                    </p:set>
                                    <p:animScale>
                                      <p:cBhvr>
                                        <p:cTn id="146" dur="1500" accel="50000" autoRev="1" fill="hold" tmFilter="0, 0; .33333, 1; 1, 1">
                                          <p:stCondLst>
                                            <p:cond delay="0"/>
                                          </p:stCondLst>
                                        </p:cTn>
                                        <p:tgtEl>
                                          <p:spTgt spid="263199"/>
                                        </p:tgtEl>
                                      </p:cBhvr>
                                      <p:from x="100000" y="100000"/>
                                      <p:to x="100000" y="140000"/>
                                    </p:animScale>
                                  </p:childTnLst>
                                </p:cTn>
                              </p:par>
                              <p:par>
                                <p:cTn id="147" presetID="33" presetClass="emph" presetSubtype="0" fill="remove" grpId="1" nodeType="withEffect">
                                  <p:stCondLst>
                                    <p:cond delay="0"/>
                                  </p:stCondLst>
                                  <p:childTnLst>
                                    <p:animClr clrSpc="rgb" dir="cw">
                                      <p:cBhvr override="childStyle">
                                        <p:cTn id="148" dur="1500" accel="50000" autoRev="1" fill="hold" tmFilter="0, 0; .33333, 1; 1, 1">
                                          <p:stCondLst>
                                            <p:cond delay="0"/>
                                          </p:stCondLst>
                                        </p:cTn>
                                        <p:tgtEl>
                                          <p:spTgt spid="263200"/>
                                        </p:tgtEl>
                                        <p:attrNameLst>
                                          <p:attrName>style.color</p:attrName>
                                        </p:attrNameLst>
                                      </p:cBhvr>
                                      <p:to>
                                        <a:schemeClr val="accent2"/>
                                      </p:to>
                                    </p:animClr>
                                    <p:animClr clrSpc="rgb" dir="cw">
                                      <p:cBhvr>
                                        <p:cTn id="149" dur="1500" accel="50000" autoRev="1" fill="hold" tmFilter="0, 0; .33333, 1; 1, 1">
                                          <p:stCondLst>
                                            <p:cond delay="0"/>
                                          </p:stCondLst>
                                        </p:cTn>
                                        <p:tgtEl>
                                          <p:spTgt spid="263200"/>
                                        </p:tgtEl>
                                        <p:attrNameLst>
                                          <p:attrName>fillcolor</p:attrName>
                                        </p:attrNameLst>
                                      </p:cBhvr>
                                      <p:to>
                                        <a:schemeClr val="accent2"/>
                                      </p:to>
                                    </p:animClr>
                                    <p:set>
                                      <p:cBhvr>
                                        <p:cTn id="150" dur="3000" fill="hold"/>
                                        <p:tgtEl>
                                          <p:spTgt spid="263200"/>
                                        </p:tgtEl>
                                        <p:attrNameLst>
                                          <p:attrName>fill.type</p:attrName>
                                        </p:attrNameLst>
                                      </p:cBhvr>
                                      <p:to>
                                        <p:strVal val="solid"/>
                                      </p:to>
                                    </p:set>
                                    <p:set>
                                      <p:cBhvr>
                                        <p:cTn id="151" dur="3000" fill="hold"/>
                                        <p:tgtEl>
                                          <p:spTgt spid="263200"/>
                                        </p:tgtEl>
                                        <p:attrNameLst>
                                          <p:attrName>fill.on</p:attrName>
                                        </p:attrNameLst>
                                      </p:cBhvr>
                                      <p:to>
                                        <p:strVal val="true"/>
                                      </p:to>
                                    </p:set>
                                    <p:animScale>
                                      <p:cBhvr>
                                        <p:cTn id="152" dur="1500" accel="50000" autoRev="1" fill="hold" tmFilter="0, 0; .33333, 1; 1, 1">
                                          <p:stCondLst>
                                            <p:cond delay="0"/>
                                          </p:stCondLst>
                                        </p:cTn>
                                        <p:tgtEl>
                                          <p:spTgt spid="263200"/>
                                        </p:tgtEl>
                                      </p:cBhvr>
                                      <p:from x="100000" y="100000"/>
                                      <p:to x="100000" y="140000"/>
                                    </p:animScale>
                                  </p:childTnLst>
                                </p:cTn>
                              </p:par>
                            </p:childTnLst>
                          </p:cTn>
                        </p:par>
                      </p:childTnLst>
                    </p:cTn>
                  </p:par>
                  <p:par>
                    <p:cTn id="153" fill="hold" nodeType="clickPar">
                      <p:stCondLst>
                        <p:cond delay="indefinite"/>
                      </p:stCondLst>
                      <p:childTnLst>
                        <p:par>
                          <p:cTn id="154" fill="hold" nodeType="withGroup">
                            <p:stCondLst>
                              <p:cond delay="0"/>
                            </p:stCondLst>
                            <p:childTnLst>
                              <p:par>
                                <p:cTn id="155" presetID="33" presetClass="emph" presetSubtype="0" fill="remove" grpId="2" nodeType="clickEffect">
                                  <p:stCondLst>
                                    <p:cond delay="0"/>
                                  </p:stCondLst>
                                  <p:childTnLst>
                                    <p:animClr clrSpc="rgb" dir="cw">
                                      <p:cBhvr override="childStyle">
                                        <p:cTn id="156" dur="1500" accel="50000" autoRev="1" fill="hold" tmFilter="0, 0; .33333, 1; 1, 1">
                                          <p:stCondLst>
                                            <p:cond delay="0"/>
                                          </p:stCondLst>
                                        </p:cTn>
                                        <p:tgtEl>
                                          <p:spTgt spid="263199"/>
                                        </p:tgtEl>
                                        <p:attrNameLst>
                                          <p:attrName>style.color</p:attrName>
                                        </p:attrNameLst>
                                      </p:cBhvr>
                                      <p:to>
                                        <a:schemeClr val="accent2"/>
                                      </p:to>
                                    </p:animClr>
                                    <p:animClr clrSpc="rgb" dir="cw">
                                      <p:cBhvr>
                                        <p:cTn id="157" dur="1500" accel="50000" autoRev="1" fill="hold" tmFilter="0, 0; .33333, 1; 1, 1">
                                          <p:stCondLst>
                                            <p:cond delay="0"/>
                                          </p:stCondLst>
                                        </p:cTn>
                                        <p:tgtEl>
                                          <p:spTgt spid="263199"/>
                                        </p:tgtEl>
                                        <p:attrNameLst>
                                          <p:attrName>fillcolor</p:attrName>
                                        </p:attrNameLst>
                                      </p:cBhvr>
                                      <p:to>
                                        <a:schemeClr val="accent2"/>
                                      </p:to>
                                    </p:animClr>
                                    <p:set>
                                      <p:cBhvr>
                                        <p:cTn id="158" dur="3000" fill="hold"/>
                                        <p:tgtEl>
                                          <p:spTgt spid="263199"/>
                                        </p:tgtEl>
                                        <p:attrNameLst>
                                          <p:attrName>fill.type</p:attrName>
                                        </p:attrNameLst>
                                      </p:cBhvr>
                                      <p:to>
                                        <p:strVal val="solid"/>
                                      </p:to>
                                    </p:set>
                                    <p:set>
                                      <p:cBhvr>
                                        <p:cTn id="159" dur="3000" fill="hold"/>
                                        <p:tgtEl>
                                          <p:spTgt spid="263199"/>
                                        </p:tgtEl>
                                        <p:attrNameLst>
                                          <p:attrName>fill.on</p:attrName>
                                        </p:attrNameLst>
                                      </p:cBhvr>
                                      <p:to>
                                        <p:strVal val="true"/>
                                      </p:to>
                                    </p:set>
                                    <p:animScale>
                                      <p:cBhvr>
                                        <p:cTn id="160" dur="1500" accel="50000" autoRev="1" fill="hold" tmFilter="0, 0; .33333, 1; 1, 1">
                                          <p:stCondLst>
                                            <p:cond delay="0"/>
                                          </p:stCondLst>
                                        </p:cTn>
                                        <p:tgtEl>
                                          <p:spTgt spid="263199"/>
                                        </p:tgtEl>
                                      </p:cBhvr>
                                      <p:from x="100000" y="100000"/>
                                      <p:to x="100000" y="140000"/>
                                    </p:animScale>
                                  </p:childTnLst>
                                </p:cTn>
                              </p:par>
                              <p:par>
                                <p:cTn id="161" presetID="33" presetClass="emph" presetSubtype="0" fill="remove" grpId="4" nodeType="withEffect">
                                  <p:stCondLst>
                                    <p:cond delay="0"/>
                                  </p:stCondLst>
                                  <p:childTnLst>
                                    <p:animClr clrSpc="rgb" dir="cw">
                                      <p:cBhvr override="childStyle">
                                        <p:cTn id="162" dur="1500" accel="50000" autoRev="1" fill="hold" tmFilter="0, 0; .33333, 1; 1, 1">
                                          <p:stCondLst>
                                            <p:cond delay="0"/>
                                          </p:stCondLst>
                                        </p:cTn>
                                        <p:tgtEl>
                                          <p:spTgt spid="263255"/>
                                        </p:tgtEl>
                                        <p:attrNameLst>
                                          <p:attrName>style.color</p:attrName>
                                        </p:attrNameLst>
                                      </p:cBhvr>
                                      <p:to>
                                        <a:schemeClr val="accent2"/>
                                      </p:to>
                                    </p:animClr>
                                    <p:animClr clrSpc="rgb" dir="cw">
                                      <p:cBhvr>
                                        <p:cTn id="163" dur="1500" accel="50000" autoRev="1" fill="hold" tmFilter="0, 0; .33333, 1; 1, 1">
                                          <p:stCondLst>
                                            <p:cond delay="0"/>
                                          </p:stCondLst>
                                        </p:cTn>
                                        <p:tgtEl>
                                          <p:spTgt spid="263255"/>
                                        </p:tgtEl>
                                        <p:attrNameLst>
                                          <p:attrName>fillcolor</p:attrName>
                                        </p:attrNameLst>
                                      </p:cBhvr>
                                      <p:to>
                                        <a:schemeClr val="accent2"/>
                                      </p:to>
                                    </p:animClr>
                                    <p:set>
                                      <p:cBhvr>
                                        <p:cTn id="164" dur="3000" fill="hold"/>
                                        <p:tgtEl>
                                          <p:spTgt spid="263255"/>
                                        </p:tgtEl>
                                        <p:attrNameLst>
                                          <p:attrName>fill.type</p:attrName>
                                        </p:attrNameLst>
                                      </p:cBhvr>
                                      <p:to>
                                        <p:strVal val="solid"/>
                                      </p:to>
                                    </p:set>
                                    <p:set>
                                      <p:cBhvr>
                                        <p:cTn id="165" dur="3000" fill="hold"/>
                                        <p:tgtEl>
                                          <p:spTgt spid="263255"/>
                                        </p:tgtEl>
                                        <p:attrNameLst>
                                          <p:attrName>fill.on</p:attrName>
                                        </p:attrNameLst>
                                      </p:cBhvr>
                                      <p:to>
                                        <p:strVal val="true"/>
                                      </p:to>
                                    </p:set>
                                    <p:animScale>
                                      <p:cBhvr>
                                        <p:cTn id="166" dur="1500" accel="50000" autoRev="1" fill="hold" tmFilter="0, 0; .33333, 1; 1, 1">
                                          <p:stCondLst>
                                            <p:cond delay="0"/>
                                          </p:stCondLst>
                                        </p:cTn>
                                        <p:tgtEl>
                                          <p:spTgt spid="263255"/>
                                        </p:tgtEl>
                                      </p:cBhvr>
                                      <p:from x="100000" y="100000"/>
                                      <p:to x="100000" y="140000"/>
                                    </p:animScale>
                                  </p:childTnLst>
                                </p:cTn>
                              </p:par>
                            </p:childTnLst>
                          </p:cTn>
                        </p:par>
                      </p:childTnLst>
                    </p:cTn>
                  </p:par>
                  <p:par>
                    <p:cTn id="167" fill="hold" nodeType="clickPar">
                      <p:stCondLst>
                        <p:cond delay="indefinite"/>
                      </p:stCondLst>
                      <p:childTnLst>
                        <p:par>
                          <p:cTn id="168" fill="hold" nodeType="withGroup">
                            <p:stCondLst>
                              <p:cond delay="0"/>
                            </p:stCondLst>
                            <p:childTnLst>
                              <p:par>
                                <p:cTn id="169" presetID="33" presetClass="emph" presetSubtype="0" fill="remove" grpId="1" nodeType="clickEffect">
                                  <p:stCondLst>
                                    <p:cond delay="0"/>
                                  </p:stCondLst>
                                  <p:childTnLst>
                                    <p:animClr clrSpc="rgb" dir="cw">
                                      <p:cBhvr override="childStyle">
                                        <p:cTn id="170" dur="1500" accel="50000" autoRev="1" fill="hold" tmFilter="0, 0; .33333, 1; 1, 1">
                                          <p:stCondLst>
                                            <p:cond delay="0"/>
                                          </p:stCondLst>
                                        </p:cTn>
                                        <p:tgtEl>
                                          <p:spTgt spid="263212"/>
                                        </p:tgtEl>
                                        <p:attrNameLst>
                                          <p:attrName>style.color</p:attrName>
                                        </p:attrNameLst>
                                      </p:cBhvr>
                                      <p:to>
                                        <a:schemeClr val="accent2"/>
                                      </p:to>
                                    </p:animClr>
                                    <p:animClr clrSpc="rgb" dir="cw">
                                      <p:cBhvr>
                                        <p:cTn id="171" dur="1500" accel="50000" autoRev="1" fill="hold" tmFilter="0, 0; .33333, 1; 1, 1">
                                          <p:stCondLst>
                                            <p:cond delay="0"/>
                                          </p:stCondLst>
                                        </p:cTn>
                                        <p:tgtEl>
                                          <p:spTgt spid="263212"/>
                                        </p:tgtEl>
                                        <p:attrNameLst>
                                          <p:attrName>fillcolor</p:attrName>
                                        </p:attrNameLst>
                                      </p:cBhvr>
                                      <p:to>
                                        <a:schemeClr val="accent2"/>
                                      </p:to>
                                    </p:animClr>
                                    <p:set>
                                      <p:cBhvr>
                                        <p:cTn id="172" dur="3000" fill="hold"/>
                                        <p:tgtEl>
                                          <p:spTgt spid="263212"/>
                                        </p:tgtEl>
                                        <p:attrNameLst>
                                          <p:attrName>fill.type</p:attrName>
                                        </p:attrNameLst>
                                      </p:cBhvr>
                                      <p:to>
                                        <p:strVal val="solid"/>
                                      </p:to>
                                    </p:set>
                                    <p:set>
                                      <p:cBhvr>
                                        <p:cTn id="173" dur="3000" fill="hold"/>
                                        <p:tgtEl>
                                          <p:spTgt spid="263212"/>
                                        </p:tgtEl>
                                        <p:attrNameLst>
                                          <p:attrName>fill.on</p:attrName>
                                        </p:attrNameLst>
                                      </p:cBhvr>
                                      <p:to>
                                        <p:strVal val="true"/>
                                      </p:to>
                                    </p:set>
                                    <p:animScale>
                                      <p:cBhvr>
                                        <p:cTn id="174" dur="1500" accel="50000" autoRev="1" fill="hold" tmFilter="0, 0; .33333, 1; 1, 1">
                                          <p:stCondLst>
                                            <p:cond delay="0"/>
                                          </p:stCondLst>
                                        </p:cTn>
                                        <p:tgtEl>
                                          <p:spTgt spid="263212"/>
                                        </p:tgtEl>
                                      </p:cBhvr>
                                      <p:from x="100000" y="100000"/>
                                      <p:to x="100000" y="140000"/>
                                    </p:animScale>
                                  </p:childTnLst>
                                </p:cTn>
                              </p:par>
                            </p:childTnLst>
                          </p:cTn>
                        </p:par>
                      </p:childTnLst>
                    </p:cTn>
                  </p:par>
                  <p:par>
                    <p:cTn id="175" fill="hold" nodeType="clickPar">
                      <p:stCondLst>
                        <p:cond delay="indefinite"/>
                      </p:stCondLst>
                      <p:childTnLst>
                        <p:par>
                          <p:cTn id="176" fill="hold" nodeType="withGroup">
                            <p:stCondLst>
                              <p:cond delay="0"/>
                            </p:stCondLst>
                            <p:childTnLst>
                              <p:par>
                                <p:cTn id="177" presetID="3" presetClass="entr" presetSubtype="10" fill="hold" grpId="1" nodeType="clickEffect">
                                  <p:stCondLst>
                                    <p:cond delay="0"/>
                                  </p:stCondLst>
                                  <p:childTnLst>
                                    <p:set>
                                      <p:cBhvr>
                                        <p:cTn id="178" dur="1" fill="hold">
                                          <p:stCondLst>
                                            <p:cond delay="0"/>
                                          </p:stCondLst>
                                        </p:cTn>
                                        <p:tgtEl>
                                          <p:spTgt spid="263255"/>
                                        </p:tgtEl>
                                        <p:attrNameLst>
                                          <p:attrName>style.visibility</p:attrName>
                                        </p:attrNameLst>
                                      </p:cBhvr>
                                      <p:to>
                                        <p:strVal val="visible"/>
                                      </p:to>
                                    </p:set>
                                    <p:animEffect transition="in" filter="blinds(horizontal)">
                                      <p:cBhvr>
                                        <p:cTn id="179" dur="500"/>
                                        <p:tgtEl>
                                          <p:spTgt spid="263255"/>
                                        </p:tgtEl>
                                      </p:cBhvr>
                                    </p:animEffect>
                                  </p:childTnLst>
                                </p:cTn>
                              </p:par>
                              <p:par>
                                <p:cTn id="180" presetID="0" presetClass="path" presetSubtype="0" accel="50000" decel="50000" fill="hold" grpId="0" nodeType="withEffect">
                                  <p:stCondLst>
                                    <p:cond delay="0"/>
                                  </p:stCondLst>
                                  <p:childTnLst>
                                    <p:animMotion origin="layout" path="M 0.00555 -0.00255 C -0.29566 0.13357 -0.59514 0.27292 -0.71233 0.33194 " pathEditMode="relative" rAng="0" ptsTypes="aA">
                                      <p:cBhvr>
                                        <p:cTn id="181" dur="2000" fill="hold"/>
                                        <p:tgtEl>
                                          <p:spTgt spid="263255"/>
                                        </p:tgtEl>
                                        <p:attrNameLst>
                                          <p:attrName>ppt_x</p:attrName>
                                          <p:attrName>ppt_y</p:attrName>
                                        </p:attrNameLst>
                                      </p:cBhvr>
                                      <p:rCtr x="-35903" y="16713"/>
                                    </p:animMotion>
                                  </p:childTnLst>
                                </p:cTn>
                              </p:par>
                            </p:childTnLst>
                          </p:cTn>
                        </p:par>
                      </p:childTnLst>
                    </p:cTn>
                  </p:par>
                  <p:par>
                    <p:cTn id="182" fill="hold" nodeType="clickPar">
                      <p:stCondLst>
                        <p:cond delay="indefinite"/>
                      </p:stCondLst>
                      <p:childTnLst>
                        <p:par>
                          <p:cTn id="183" fill="hold" nodeType="withGroup">
                            <p:stCondLst>
                              <p:cond delay="0"/>
                            </p:stCondLst>
                            <p:childTnLst>
                              <p:par>
                                <p:cTn id="184" presetID="3" presetClass="entr" presetSubtype="10" fill="hold" grpId="0" nodeType="clickEffect">
                                  <p:stCondLst>
                                    <p:cond delay="0"/>
                                  </p:stCondLst>
                                  <p:childTnLst>
                                    <p:set>
                                      <p:cBhvr>
                                        <p:cTn id="185" dur="1" fill="hold">
                                          <p:stCondLst>
                                            <p:cond delay="0"/>
                                          </p:stCondLst>
                                        </p:cTn>
                                        <p:tgtEl>
                                          <p:spTgt spid="263250"/>
                                        </p:tgtEl>
                                        <p:attrNameLst>
                                          <p:attrName>style.visibility</p:attrName>
                                        </p:attrNameLst>
                                      </p:cBhvr>
                                      <p:to>
                                        <p:strVal val="visible"/>
                                      </p:to>
                                    </p:set>
                                    <p:animEffect transition="in" filter="blinds(horizontal)">
                                      <p:cBhvr>
                                        <p:cTn id="186" dur="500"/>
                                        <p:tgtEl>
                                          <p:spTgt spid="263250"/>
                                        </p:tgtEl>
                                      </p:cBhvr>
                                    </p:animEffect>
                                  </p:childTnLst>
                                </p:cTn>
                              </p:par>
                            </p:childTnLst>
                          </p:cTn>
                        </p:par>
                      </p:childTnLst>
                    </p:cTn>
                  </p:par>
                  <p:par>
                    <p:cTn id="187" fill="hold" nodeType="clickPar">
                      <p:stCondLst>
                        <p:cond delay="indefinite"/>
                      </p:stCondLst>
                      <p:childTnLst>
                        <p:par>
                          <p:cTn id="188" fill="hold" nodeType="withGroup">
                            <p:stCondLst>
                              <p:cond delay="0"/>
                            </p:stCondLst>
                            <p:childTnLst>
                              <p:par>
                                <p:cTn id="189" presetID="3" presetClass="entr" presetSubtype="10" fill="hold" nodeType="clickEffect">
                                  <p:stCondLst>
                                    <p:cond delay="0"/>
                                  </p:stCondLst>
                                  <p:childTnLst>
                                    <p:set>
                                      <p:cBhvr>
                                        <p:cTn id="190" dur="1" fill="hold">
                                          <p:stCondLst>
                                            <p:cond delay="0"/>
                                          </p:stCondLst>
                                        </p:cTn>
                                        <p:tgtEl>
                                          <p:spTgt spid="263221"/>
                                        </p:tgtEl>
                                        <p:attrNameLst>
                                          <p:attrName>style.visibility</p:attrName>
                                        </p:attrNameLst>
                                      </p:cBhvr>
                                      <p:to>
                                        <p:strVal val="visible"/>
                                      </p:to>
                                    </p:set>
                                    <p:animEffect transition="in" filter="blinds(horizontal)">
                                      <p:cBhvr>
                                        <p:cTn id="191" dur="500"/>
                                        <p:tgtEl>
                                          <p:spTgt spid="263221"/>
                                        </p:tgtEl>
                                      </p:cBhvr>
                                    </p:animEffect>
                                  </p:childTnLst>
                                </p:cTn>
                              </p:par>
                              <p:par>
                                <p:cTn id="192" presetID="3" presetClass="entr" presetSubtype="10" fill="hold" grpId="0" nodeType="withEffect">
                                  <p:stCondLst>
                                    <p:cond delay="0"/>
                                  </p:stCondLst>
                                  <p:childTnLst>
                                    <p:set>
                                      <p:cBhvr>
                                        <p:cTn id="193" dur="1" fill="hold">
                                          <p:stCondLst>
                                            <p:cond delay="0"/>
                                          </p:stCondLst>
                                        </p:cTn>
                                        <p:tgtEl>
                                          <p:spTgt spid="263253"/>
                                        </p:tgtEl>
                                        <p:attrNameLst>
                                          <p:attrName>style.visibility</p:attrName>
                                        </p:attrNameLst>
                                      </p:cBhvr>
                                      <p:to>
                                        <p:strVal val="visible"/>
                                      </p:to>
                                    </p:set>
                                    <p:animEffect transition="in" filter="blinds(horizontal)">
                                      <p:cBhvr>
                                        <p:cTn id="194" dur="500"/>
                                        <p:tgtEl>
                                          <p:spTgt spid="263253"/>
                                        </p:tgtEl>
                                      </p:cBhvr>
                                    </p:animEffect>
                                  </p:childTnLst>
                                </p:cTn>
                              </p:par>
                              <p:par>
                                <p:cTn id="195" presetID="3" presetClass="entr" presetSubtype="10" fill="hold" grpId="0" nodeType="withEffect">
                                  <p:stCondLst>
                                    <p:cond delay="0"/>
                                  </p:stCondLst>
                                  <p:childTnLst>
                                    <p:set>
                                      <p:cBhvr>
                                        <p:cTn id="196" dur="1" fill="hold">
                                          <p:stCondLst>
                                            <p:cond delay="0"/>
                                          </p:stCondLst>
                                        </p:cTn>
                                        <p:tgtEl>
                                          <p:spTgt spid="263231"/>
                                        </p:tgtEl>
                                        <p:attrNameLst>
                                          <p:attrName>style.visibility</p:attrName>
                                        </p:attrNameLst>
                                      </p:cBhvr>
                                      <p:to>
                                        <p:strVal val="visible"/>
                                      </p:to>
                                    </p:set>
                                    <p:animEffect transition="in" filter="blinds(horizontal)">
                                      <p:cBhvr>
                                        <p:cTn id="197" dur="500"/>
                                        <p:tgtEl>
                                          <p:spTgt spid="263231"/>
                                        </p:tgtEl>
                                      </p:cBhvr>
                                    </p:animEffect>
                                  </p:childTnLst>
                                </p:cTn>
                              </p:par>
                              <p:par>
                                <p:cTn id="198" presetID="3" presetClass="entr" presetSubtype="10" fill="hold" grpId="0" nodeType="withEffect">
                                  <p:stCondLst>
                                    <p:cond delay="0"/>
                                  </p:stCondLst>
                                  <p:childTnLst>
                                    <p:set>
                                      <p:cBhvr>
                                        <p:cTn id="199" dur="1" fill="hold">
                                          <p:stCondLst>
                                            <p:cond delay="0"/>
                                          </p:stCondLst>
                                        </p:cTn>
                                        <p:tgtEl>
                                          <p:spTgt spid="263232"/>
                                        </p:tgtEl>
                                        <p:attrNameLst>
                                          <p:attrName>style.visibility</p:attrName>
                                        </p:attrNameLst>
                                      </p:cBhvr>
                                      <p:to>
                                        <p:strVal val="visible"/>
                                      </p:to>
                                    </p:set>
                                    <p:animEffect transition="in" filter="blinds(horizontal)">
                                      <p:cBhvr>
                                        <p:cTn id="200" dur="500"/>
                                        <p:tgtEl>
                                          <p:spTgt spid="263232"/>
                                        </p:tgtEl>
                                      </p:cBhvr>
                                    </p:animEffect>
                                  </p:childTnLst>
                                </p:cTn>
                              </p:par>
                              <p:par>
                                <p:cTn id="201" presetID="3" presetClass="entr" presetSubtype="10" fill="hold" grpId="0" nodeType="withEffect">
                                  <p:stCondLst>
                                    <p:cond delay="0"/>
                                  </p:stCondLst>
                                  <p:childTnLst>
                                    <p:set>
                                      <p:cBhvr>
                                        <p:cTn id="202" dur="1" fill="hold">
                                          <p:stCondLst>
                                            <p:cond delay="0"/>
                                          </p:stCondLst>
                                        </p:cTn>
                                        <p:tgtEl>
                                          <p:spTgt spid="263233"/>
                                        </p:tgtEl>
                                        <p:attrNameLst>
                                          <p:attrName>style.visibility</p:attrName>
                                        </p:attrNameLst>
                                      </p:cBhvr>
                                      <p:to>
                                        <p:strVal val="visible"/>
                                      </p:to>
                                    </p:set>
                                    <p:animEffect transition="in" filter="blinds(horizontal)">
                                      <p:cBhvr>
                                        <p:cTn id="203" dur="500"/>
                                        <p:tgtEl>
                                          <p:spTgt spid="263233"/>
                                        </p:tgtEl>
                                      </p:cBhvr>
                                    </p:animEffect>
                                  </p:childTnLst>
                                </p:cTn>
                              </p:par>
                              <p:par>
                                <p:cTn id="204" presetID="3" presetClass="entr" presetSubtype="10" fill="hold" grpId="0" nodeType="withEffect">
                                  <p:stCondLst>
                                    <p:cond delay="0"/>
                                  </p:stCondLst>
                                  <p:childTnLst>
                                    <p:set>
                                      <p:cBhvr>
                                        <p:cTn id="205" dur="1" fill="hold">
                                          <p:stCondLst>
                                            <p:cond delay="0"/>
                                          </p:stCondLst>
                                        </p:cTn>
                                        <p:tgtEl>
                                          <p:spTgt spid="263234"/>
                                        </p:tgtEl>
                                        <p:attrNameLst>
                                          <p:attrName>style.visibility</p:attrName>
                                        </p:attrNameLst>
                                      </p:cBhvr>
                                      <p:to>
                                        <p:strVal val="visible"/>
                                      </p:to>
                                    </p:set>
                                    <p:animEffect transition="in" filter="blinds(horizontal)">
                                      <p:cBhvr>
                                        <p:cTn id="206" dur="500"/>
                                        <p:tgtEl>
                                          <p:spTgt spid="263234"/>
                                        </p:tgtEl>
                                      </p:cBhvr>
                                    </p:animEffect>
                                  </p:childTnLst>
                                </p:cTn>
                              </p:par>
                              <p:par>
                                <p:cTn id="207" presetID="3" presetClass="entr" presetSubtype="10" fill="hold" grpId="0" nodeType="withEffect">
                                  <p:stCondLst>
                                    <p:cond delay="0"/>
                                  </p:stCondLst>
                                  <p:childTnLst>
                                    <p:set>
                                      <p:cBhvr>
                                        <p:cTn id="208" dur="1" fill="hold">
                                          <p:stCondLst>
                                            <p:cond delay="0"/>
                                          </p:stCondLst>
                                        </p:cTn>
                                        <p:tgtEl>
                                          <p:spTgt spid="263235"/>
                                        </p:tgtEl>
                                        <p:attrNameLst>
                                          <p:attrName>style.visibility</p:attrName>
                                        </p:attrNameLst>
                                      </p:cBhvr>
                                      <p:to>
                                        <p:strVal val="visible"/>
                                      </p:to>
                                    </p:set>
                                    <p:animEffect transition="in" filter="blinds(horizontal)">
                                      <p:cBhvr>
                                        <p:cTn id="209" dur="500"/>
                                        <p:tgtEl>
                                          <p:spTgt spid="263235"/>
                                        </p:tgtEl>
                                      </p:cBhvr>
                                    </p:animEffect>
                                  </p:childTnLst>
                                </p:cTn>
                              </p:par>
                              <p:par>
                                <p:cTn id="210" presetID="3" presetClass="entr" presetSubtype="10" fill="hold" grpId="0" nodeType="withEffect">
                                  <p:stCondLst>
                                    <p:cond delay="0"/>
                                  </p:stCondLst>
                                  <p:childTnLst>
                                    <p:set>
                                      <p:cBhvr>
                                        <p:cTn id="211" dur="1" fill="hold">
                                          <p:stCondLst>
                                            <p:cond delay="0"/>
                                          </p:stCondLst>
                                        </p:cTn>
                                        <p:tgtEl>
                                          <p:spTgt spid="263236"/>
                                        </p:tgtEl>
                                        <p:attrNameLst>
                                          <p:attrName>style.visibility</p:attrName>
                                        </p:attrNameLst>
                                      </p:cBhvr>
                                      <p:to>
                                        <p:strVal val="visible"/>
                                      </p:to>
                                    </p:set>
                                    <p:animEffect transition="in" filter="blinds(horizontal)">
                                      <p:cBhvr>
                                        <p:cTn id="212" dur="500"/>
                                        <p:tgtEl>
                                          <p:spTgt spid="263236"/>
                                        </p:tgtEl>
                                      </p:cBhvr>
                                    </p:animEffect>
                                  </p:childTnLst>
                                </p:cTn>
                              </p:par>
                              <p:par>
                                <p:cTn id="213" presetID="3" presetClass="entr" presetSubtype="10" fill="hold" nodeType="withEffect">
                                  <p:stCondLst>
                                    <p:cond delay="0"/>
                                  </p:stCondLst>
                                  <p:childTnLst>
                                    <p:set>
                                      <p:cBhvr>
                                        <p:cTn id="214" dur="1" fill="hold">
                                          <p:stCondLst>
                                            <p:cond delay="0"/>
                                          </p:stCondLst>
                                        </p:cTn>
                                        <p:tgtEl>
                                          <p:spTgt spid="263237"/>
                                        </p:tgtEl>
                                        <p:attrNameLst>
                                          <p:attrName>style.visibility</p:attrName>
                                        </p:attrNameLst>
                                      </p:cBhvr>
                                      <p:to>
                                        <p:strVal val="visible"/>
                                      </p:to>
                                    </p:set>
                                    <p:animEffect transition="in" filter="blinds(horizontal)">
                                      <p:cBhvr>
                                        <p:cTn id="215" dur="500"/>
                                        <p:tgtEl>
                                          <p:spTgt spid="263237"/>
                                        </p:tgtEl>
                                      </p:cBhvr>
                                    </p:animEffect>
                                  </p:childTnLst>
                                </p:cTn>
                              </p:par>
                              <p:par>
                                <p:cTn id="216" presetID="3" presetClass="entr" presetSubtype="10" fill="hold" nodeType="withEffect">
                                  <p:stCondLst>
                                    <p:cond delay="0"/>
                                  </p:stCondLst>
                                  <p:childTnLst>
                                    <p:set>
                                      <p:cBhvr>
                                        <p:cTn id="217" dur="1" fill="hold">
                                          <p:stCondLst>
                                            <p:cond delay="0"/>
                                          </p:stCondLst>
                                        </p:cTn>
                                        <p:tgtEl>
                                          <p:spTgt spid="263238"/>
                                        </p:tgtEl>
                                        <p:attrNameLst>
                                          <p:attrName>style.visibility</p:attrName>
                                        </p:attrNameLst>
                                      </p:cBhvr>
                                      <p:to>
                                        <p:strVal val="visible"/>
                                      </p:to>
                                    </p:set>
                                    <p:animEffect transition="in" filter="blinds(horizontal)">
                                      <p:cBhvr>
                                        <p:cTn id="218" dur="500"/>
                                        <p:tgtEl>
                                          <p:spTgt spid="263238"/>
                                        </p:tgtEl>
                                      </p:cBhvr>
                                    </p:animEffect>
                                  </p:childTnLst>
                                </p:cTn>
                              </p:par>
                              <p:par>
                                <p:cTn id="219" presetID="3" presetClass="entr" presetSubtype="10" fill="hold" nodeType="withEffect">
                                  <p:stCondLst>
                                    <p:cond delay="0"/>
                                  </p:stCondLst>
                                  <p:childTnLst>
                                    <p:set>
                                      <p:cBhvr>
                                        <p:cTn id="220" dur="1" fill="hold">
                                          <p:stCondLst>
                                            <p:cond delay="0"/>
                                          </p:stCondLst>
                                        </p:cTn>
                                        <p:tgtEl>
                                          <p:spTgt spid="263239"/>
                                        </p:tgtEl>
                                        <p:attrNameLst>
                                          <p:attrName>style.visibility</p:attrName>
                                        </p:attrNameLst>
                                      </p:cBhvr>
                                      <p:to>
                                        <p:strVal val="visible"/>
                                      </p:to>
                                    </p:set>
                                    <p:animEffect transition="in" filter="blinds(horizontal)">
                                      <p:cBhvr>
                                        <p:cTn id="221" dur="500"/>
                                        <p:tgtEl>
                                          <p:spTgt spid="263239"/>
                                        </p:tgtEl>
                                      </p:cBhvr>
                                    </p:animEffect>
                                  </p:childTnLst>
                                </p:cTn>
                              </p:par>
                              <p:par>
                                <p:cTn id="222" presetID="3" presetClass="entr" presetSubtype="10" fill="hold" grpId="0" nodeType="withEffect">
                                  <p:stCondLst>
                                    <p:cond delay="0"/>
                                  </p:stCondLst>
                                  <p:childTnLst>
                                    <p:set>
                                      <p:cBhvr>
                                        <p:cTn id="223" dur="1" fill="hold">
                                          <p:stCondLst>
                                            <p:cond delay="0"/>
                                          </p:stCondLst>
                                        </p:cTn>
                                        <p:tgtEl>
                                          <p:spTgt spid="263240"/>
                                        </p:tgtEl>
                                        <p:attrNameLst>
                                          <p:attrName>style.visibility</p:attrName>
                                        </p:attrNameLst>
                                      </p:cBhvr>
                                      <p:to>
                                        <p:strVal val="visible"/>
                                      </p:to>
                                    </p:set>
                                    <p:animEffect transition="in" filter="blinds(horizontal)">
                                      <p:cBhvr>
                                        <p:cTn id="224" dur="500"/>
                                        <p:tgtEl>
                                          <p:spTgt spid="263240"/>
                                        </p:tgtEl>
                                      </p:cBhvr>
                                    </p:animEffect>
                                  </p:childTnLst>
                                </p:cTn>
                              </p:par>
                              <p:par>
                                <p:cTn id="225" presetID="3" presetClass="entr" presetSubtype="10" fill="hold" nodeType="withEffect">
                                  <p:stCondLst>
                                    <p:cond delay="0"/>
                                  </p:stCondLst>
                                  <p:childTnLst>
                                    <p:set>
                                      <p:cBhvr>
                                        <p:cTn id="226" dur="1" fill="hold">
                                          <p:stCondLst>
                                            <p:cond delay="0"/>
                                          </p:stCondLst>
                                        </p:cTn>
                                        <p:tgtEl>
                                          <p:spTgt spid="263241"/>
                                        </p:tgtEl>
                                        <p:attrNameLst>
                                          <p:attrName>style.visibility</p:attrName>
                                        </p:attrNameLst>
                                      </p:cBhvr>
                                      <p:to>
                                        <p:strVal val="visible"/>
                                      </p:to>
                                    </p:set>
                                    <p:animEffect transition="in" filter="blinds(horizontal)">
                                      <p:cBhvr>
                                        <p:cTn id="227" dur="500"/>
                                        <p:tgtEl>
                                          <p:spTgt spid="263241"/>
                                        </p:tgtEl>
                                      </p:cBhvr>
                                    </p:animEffect>
                                  </p:childTnLst>
                                </p:cTn>
                              </p:par>
                              <p:par>
                                <p:cTn id="228" presetID="3" presetClass="entr" presetSubtype="10" fill="hold" grpId="0" nodeType="withEffect">
                                  <p:stCondLst>
                                    <p:cond delay="0"/>
                                  </p:stCondLst>
                                  <p:childTnLst>
                                    <p:set>
                                      <p:cBhvr>
                                        <p:cTn id="229" dur="1" fill="hold">
                                          <p:stCondLst>
                                            <p:cond delay="0"/>
                                          </p:stCondLst>
                                        </p:cTn>
                                        <p:tgtEl>
                                          <p:spTgt spid="263251"/>
                                        </p:tgtEl>
                                        <p:attrNameLst>
                                          <p:attrName>style.visibility</p:attrName>
                                        </p:attrNameLst>
                                      </p:cBhvr>
                                      <p:to>
                                        <p:strVal val="visible"/>
                                      </p:to>
                                    </p:set>
                                    <p:animEffect transition="in" filter="blinds(horizontal)">
                                      <p:cBhvr>
                                        <p:cTn id="230" dur="500"/>
                                        <p:tgtEl>
                                          <p:spTgt spid="263251"/>
                                        </p:tgtEl>
                                      </p:cBhvr>
                                    </p:animEffect>
                                  </p:childTnLst>
                                </p:cTn>
                              </p:par>
                              <p:par>
                                <p:cTn id="231" presetID="3" presetClass="entr" presetSubtype="10" fill="hold" grpId="0" nodeType="withEffect">
                                  <p:stCondLst>
                                    <p:cond delay="0"/>
                                  </p:stCondLst>
                                  <p:childTnLst>
                                    <p:set>
                                      <p:cBhvr>
                                        <p:cTn id="232" dur="1" fill="hold">
                                          <p:stCondLst>
                                            <p:cond delay="0"/>
                                          </p:stCondLst>
                                        </p:cTn>
                                        <p:tgtEl>
                                          <p:spTgt spid="263252"/>
                                        </p:tgtEl>
                                        <p:attrNameLst>
                                          <p:attrName>style.visibility</p:attrName>
                                        </p:attrNameLst>
                                      </p:cBhvr>
                                      <p:to>
                                        <p:strVal val="visible"/>
                                      </p:to>
                                    </p:set>
                                    <p:animEffect transition="in" filter="blinds(horizontal)">
                                      <p:cBhvr>
                                        <p:cTn id="233" dur="500"/>
                                        <p:tgtEl>
                                          <p:spTgt spid="263252"/>
                                        </p:tgtEl>
                                      </p:cBhvr>
                                    </p:animEffect>
                                  </p:childTnLst>
                                </p:cTn>
                              </p:par>
                            </p:childTnLst>
                          </p:cTn>
                        </p:par>
                      </p:childTnLst>
                    </p:cTn>
                  </p:par>
                  <p:par>
                    <p:cTn id="234" fill="hold" nodeType="clickPar">
                      <p:stCondLst>
                        <p:cond delay="indefinite"/>
                      </p:stCondLst>
                      <p:childTnLst>
                        <p:par>
                          <p:cTn id="235" fill="hold" nodeType="withGroup">
                            <p:stCondLst>
                              <p:cond delay="0"/>
                            </p:stCondLst>
                            <p:childTnLst>
                              <p:par>
                                <p:cTn id="236" presetID="0" presetClass="path" presetSubtype="0" accel="50000" decel="50000" fill="hold" grpId="1" nodeType="clickEffect">
                                  <p:stCondLst>
                                    <p:cond delay="0"/>
                                  </p:stCondLst>
                                  <p:childTnLst>
                                    <p:animMotion origin="layout" path="M 0 0 L 0.40955 0.21018 " pathEditMode="relative" ptsTypes="AA">
                                      <p:cBhvr>
                                        <p:cTn id="237" dur="2000" fill="hold"/>
                                        <p:tgtEl>
                                          <p:spTgt spid="263251"/>
                                        </p:tgtEl>
                                        <p:attrNameLst>
                                          <p:attrName>ppt_x</p:attrName>
                                          <p:attrName>ppt_y</p:attrName>
                                        </p:attrNameLst>
                                      </p:cBhvr>
                                    </p:animMotion>
                                  </p:childTnLst>
                                </p:cTn>
                              </p:par>
                            </p:childTnLst>
                          </p:cTn>
                        </p:par>
                      </p:childTnLst>
                    </p:cTn>
                  </p:par>
                  <p:par>
                    <p:cTn id="238" fill="hold" nodeType="clickPar">
                      <p:stCondLst>
                        <p:cond delay="indefinite"/>
                      </p:stCondLst>
                      <p:childTnLst>
                        <p:par>
                          <p:cTn id="239" fill="hold" nodeType="withGroup">
                            <p:stCondLst>
                              <p:cond delay="0"/>
                            </p:stCondLst>
                            <p:childTnLst>
                              <p:par>
                                <p:cTn id="240" presetID="0" presetClass="path" presetSubtype="0" accel="50000" decel="50000" fill="hold" grpId="1" nodeType="clickEffect">
                                  <p:stCondLst>
                                    <p:cond delay="0"/>
                                  </p:stCondLst>
                                  <p:childTnLst>
                                    <p:animMotion origin="layout" path="M 0.00278 -0.00185 L 0.49097 -0.20139 " pathEditMode="relative" rAng="0" ptsTypes="AA">
                                      <p:cBhvr>
                                        <p:cTn id="241" dur="2000" fill="hold"/>
                                        <p:tgtEl>
                                          <p:spTgt spid="263252"/>
                                        </p:tgtEl>
                                        <p:attrNameLst>
                                          <p:attrName>ppt_x</p:attrName>
                                          <p:attrName>ppt_y</p:attrName>
                                        </p:attrNameLst>
                                      </p:cBhvr>
                                      <p:rCtr x="24410" y="-9977"/>
                                    </p:animMotion>
                                  </p:childTnLst>
                                </p:cTn>
                              </p:par>
                            </p:childTnLst>
                          </p:cTn>
                        </p:par>
                      </p:childTnLst>
                    </p:cTn>
                  </p:par>
                  <p:par>
                    <p:cTn id="242" fill="hold" nodeType="clickPar">
                      <p:stCondLst>
                        <p:cond delay="indefinite"/>
                      </p:stCondLst>
                      <p:childTnLst>
                        <p:par>
                          <p:cTn id="243" fill="hold" nodeType="withGroup">
                            <p:stCondLst>
                              <p:cond delay="0"/>
                            </p:stCondLst>
                            <p:childTnLst>
                              <p:par>
                                <p:cTn id="244" presetID="0" presetClass="path" presetSubtype="0" accel="50000" decel="50000" fill="hold" grpId="1" nodeType="clickEffect">
                                  <p:stCondLst>
                                    <p:cond delay="0"/>
                                  </p:stCondLst>
                                  <p:childTnLst>
                                    <p:animMotion origin="layout" path="M 0 0 L 0.12604 -0.13657 " pathEditMode="relative" ptsTypes="AA">
                                      <p:cBhvr>
                                        <p:cTn id="245" dur="2000" fill="hold"/>
                                        <p:tgtEl>
                                          <p:spTgt spid="263233"/>
                                        </p:tgtEl>
                                        <p:attrNameLst>
                                          <p:attrName>ppt_x</p:attrName>
                                          <p:attrName>ppt_y</p:attrName>
                                        </p:attrNameLst>
                                      </p:cBhvr>
                                    </p:animMotion>
                                  </p:childTnLst>
                                </p:cTn>
                              </p:par>
                            </p:childTnLst>
                          </p:cTn>
                        </p:par>
                      </p:childTnLst>
                    </p:cTn>
                  </p:par>
                  <p:par>
                    <p:cTn id="246" fill="hold" nodeType="clickPar">
                      <p:stCondLst>
                        <p:cond delay="indefinite"/>
                      </p:stCondLst>
                      <p:childTnLst>
                        <p:par>
                          <p:cTn id="247" fill="hold" nodeType="withGroup">
                            <p:stCondLst>
                              <p:cond delay="0"/>
                            </p:stCondLst>
                            <p:childTnLst>
                              <p:par>
                                <p:cTn id="248" presetID="33" presetClass="emph" presetSubtype="0" fill="remove" grpId="1" nodeType="clickEffect">
                                  <p:stCondLst>
                                    <p:cond delay="0"/>
                                  </p:stCondLst>
                                  <p:childTnLst>
                                    <p:animClr clrSpc="rgb" dir="cw">
                                      <p:cBhvr override="childStyle">
                                        <p:cTn id="249" dur="1500" accel="50000" autoRev="1" fill="hold" tmFilter="0, 0; .33333, 1; 1, 1">
                                          <p:stCondLst>
                                            <p:cond delay="0"/>
                                          </p:stCondLst>
                                        </p:cTn>
                                        <p:tgtEl>
                                          <p:spTgt spid="263234"/>
                                        </p:tgtEl>
                                        <p:attrNameLst>
                                          <p:attrName>style.color</p:attrName>
                                        </p:attrNameLst>
                                      </p:cBhvr>
                                      <p:to>
                                        <a:schemeClr val="accent2"/>
                                      </p:to>
                                    </p:animClr>
                                    <p:animClr clrSpc="rgb" dir="cw">
                                      <p:cBhvr>
                                        <p:cTn id="250" dur="1500" accel="50000" autoRev="1" fill="hold" tmFilter="0, 0; .33333, 1; 1, 1">
                                          <p:stCondLst>
                                            <p:cond delay="0"/>
                                          </p:stCondLst>
                                        </p:cTn>
                                        <p:tgtEl>
                                          <p:spTgt spid="263234"/>
                                        </p:tgtEl>
                                        <p:attrNameLst>
                                          <p:attrName>fillcolor</p:attrName>
                                        </p:attrNameLst>
                                      </p:cBhvr>
                                      <p:to>
                                        <a:schemeClr val="accent2"/>
                                      </p:to>
                                    </p:animClr>
                                    <p:set>
                                      <p:cBhvr>
                                        <p:cTn id="251" dur="3000" fill="hold"/>
                                        <p:tgtEl>
                                          <p:spTgt spid="263234"/>
                                        </p:tgtEl>
                                        <p:attrNameLst>
                                          <p:attrName>fill.type</p:attrName>
                                        </p:attrNameLst>
                                      </p:cBhvr>
                                      <p:to>
                                        <p:strVal val="solid"/>
                                      </p:to>
                                    </p:set>
                                    <p:set>
                                      <p:cBhvr>
                                        <p:cTn id="252" dur="3000" fill="hold"/>
                                        <p:tgtEl>
                                          <p:spTgt spid="263234"/>
                                        </p:tgtEl>
                                        <p:attrNameLst>
                                          <p:attrName>fill.on</p:attrName>
                                        </p:attrNameLst>
                                      </p:cBhvr>
                                      <p:to>
                                        <p:strVal val="true"/>
                                      </p:to>
                                    </p:set>
                                    <p:animScale>
                                      <p:cBhvr>
                                        <p:cTn id="253" dur="1500" accel="50000" autoRev="1" fill="hold" tmFilter="0, 0; .33333, 1; 1, 1">
                                          <p:stCondLst>
                                            <p:cond delay="0"/>
                                          </p:stCondLst>
                                        </p:cTn>
                                        <p:tgtEl>
                                          <p:spTgt spid="263234"/>
                                        </p:tgtEl>
                                      </p:cBhvr>
                                      <p:from x="100000" y="100000"/>
                                      <p:to x="100000" y="140000"/>
                                    </p:animScale>
                                  </p:childTnLst>
                                </p:cTn>
                              </p:par>
                              <p:par>
                                <p:cTn id="254" presetID="33" presetClass="emph" presetSubtype="0" fill="remove" grpId="1" nodeType="withEffect">
                                  <p:stCondLst>
                                    <p:cond delay="0"/>
                                  </p:stCondLst>
                                  <p:childTnLst>
                                    <p:animClr clrSpc="rgb" dir="cw">
                                      <p:cBhvr override="childStyle">
                                        <p:cTn id="255" dur="1500" accel="50000" autoRev="1" fill="hold" tmFilter="0, 0; .33333, 1; 1, 1">
                                          <p:stCondLst>
                                            <p:cond delay="0"/>
                                          </p:stCondLst>
                                        </p:cTn>
                                        <p:tgtEl>
                                          <p:spTgt spid="263235"/>
                                        </p:tgtEl>
                                        <p:attrNameLst>
                                          <p:attrName>style.color</p:attrName>
                                        </p:attrNameLst>
                                      </p:cBhvr>
                                      <p:to>
                                        <a:schemeClr val="accent2"/>
                                      </p:to>
                                    </p:animClr>
                                    <p:animClr clrSpc="rgb" dir="cw">
                                      <p:cBhvr>
                                        <p:cTn id="256" dur="1500" accel="50000" autoRev="1" fill="hold" tmFilter="0, 0; .33333, 1; 1, 1">
                                          <p:stCondLst>
                                            <p:cond delay="0"/>
                                          </p:stCondLst>
                                        </p:cTn>
                                        <p:tgtEl>
                                          <p:spTgt spid="263235"/>
                                        </p:tgtEl>
                                        <p:attrNameLst>
                                          <p:attrName>fillcolor</p:attrName>
                                        </p:attrNameLst>
                                      </p:cBhvr>
                                      <p:to>
                                        <a:schemeClr val="accent2"/>
                                      </p:to>
                                    </p:animClr>
                                    <p:set>
                                      <p:cBhvr>
                                        <p:cTn id="257" dur="3000" fill="hold"/>
                                        <p:tgtEl>
                                          <p:spTgt spid="263235"/>
                                        </p:tgtEl>
                                        <p:attrNameLst>
                                          <p:attrName>fill.type</p:attrName>
                                        </p:attrNameLst>
                                      </p:cBhvr>
                                      <p:to>
                                        <p:strVal val="solid"/>
                                      </p:to>
                                    </p:set>
                                    <p:set>
                                      <p:cBhvr>
                                        <p:cTn id="258" dur="3000" fill="hold"/>
                                        <p:tgtEl>
                                          <p:spTgt spid="263235"/>
                                        </p:tgtEl>
                                        <p:attrNameLst>
                                          <p:attrName>fill.on</p:attrName>
                                        </p:attrNameLst>
                                      </p:cBhvr>
                                      <p:to>
                                        <p:strVal val="true"/>
                                      </p:to>
                                    </p:set>
                                    <p:animScale>
                                      <p:cBhvr>
                                        <p:cTn id="259" dur="1500" accel="50000" autoRev="1" fill="hold" tmFilter="0, 0; .33333, 1; 1, 1">
                                          <p:stCondLst>
                                            <p:cond delay="0"/>
                                          </p:stCondLst>
                                        </p:cTn>
                                        <p:tgtEl>
                                          <p:spTgt spid="263235"/>
                                        </p:tgtEl>
                                      </p:cBhvr>
                                      <p:from x="100000" y="100000"/>
                                      <p:to x="100000" y="140000"/>
                                    </p:animScale>
                                  </p:childTnLst>
                                </p:cTn>
                              </p:par>
                            </p:childTnLst>
                          </p:cTn>
                        </p:par>
                      </p:childTnLst>
                    </p:cTn>
                  </p:par>
                  <p:par>
                    <p:cTn id="260" fill="hold" nodeType="clickPar">
                      <p:stCondLst>
                        <p:cond delay="indefinite"/>
                      </p:stCondLst>
                      <p:childTnLst>
                        <p:par>
                          <p:cTn id="261" fill="hold" nodeType="withGroup">
                            <p:stCondLst>
                              <p:cond delay="0"/>
                            </p:stCondLst>
                            <p:childTnLst>
                              <p:par>
                                <p:cTn id="262" presetID="33" presetClass="emph" presetSubtype="0" fill="remove" grpId="2" nodeType="clickEffect">
                                  <p:stCondLst>
                                    <p:cond delay="0"/>
                                  </p:stCondLst>
                                  <p:childTnLst>
                                    <p:animClr clrSpc="rgb" dir="cw">
                                      <p:cBhvr override="childStyle">
                                        <p:cTn id="263" dur="1500" accel="50000" autoRev="1" fill="hold" tmFilter="0, 0; .33333, 1; 1, 1">
                                          <p:stCondLst>
                                            <p:cond delay="0"/>
                                          </p:stCondLst>
                                        </p:cTn>
                                        <p:tgtEl>
                                          <p:spTgt spid="263235"/>
                                        </p:tgtEl>
                                        <p:attrNameLst>
                                          <p:attrName>style.color</p:attrName>
                                        </p:attrNameLst>
                                      </p:cBhvr>
                                      <p:to>
                                        <a:schemeClr val="accent2"/>
                                      </p:to>
                                    </p:animClr>
                                    <p:animClr clrSpc="rgb" dir="cw">
                                      <p:cBhvr>
                                        <p:cTn id="264" dur="1500" accel="50000" autoRev="1" fill="hold" tmFilter="0, 0; .33333, 1; 1, 1">
                                          <p:stCondLst>
                                            <p:cond delay="0"/>
                                          </p:stCondLst>
                                        </p:cTn>
                                        <p:tgtEl>
                                          <p:spTgt spid="263235"/>
                                        </p:tgtEl>
                                        <p:attrNameLst>
                                          <p:attrName>fillcolor</p:attrName>
                                        </p:attrNameLst>
                                      </p:cBhvr>
                                      <p:to>
                                        <a:schemeClr val="accent2"/>
                                      </p:to>
                                    </p:animClr>
                                    <p:set>
                                      <p:cBhvr>
                                        <p:cTn id="265" dur="3000" fill="hold"/>
                                        <p:tgtEl>
                                          <p:spTgt spid="263235"/>
                                        </p:tgtEl>
                                        <p:attrNameLst>
                                          <p:attrName>fill.type</p:attrName>
                                        </p:attrNameLst>
                                      </p:cBhvr>
                                      <p:to>
                                        <p:strVal val="solid"/>
                                      </p:to>
                                    </p:set>
                                    <p:set>
                                      <p:cBhvr>
                                        <p:cTn id="266" dur="3000" fill="hold"/>
                                        <p:tgtEl>
                                          <p:spTgt spid="263235"/>
                                        </p:tgtEl>
                                        <p:attrNameLst>
                                          <p:attrName>fill.on</p:attrName>
                                        </p:attrNameLst>
                                      </p:cBhvr>
                                      <p:to>
                                        <p:strVal val="true"/>
                                      </p:to>
                                    </p:set>
                                    <p:animScale>
                                      <p:cBhvr>
                                        <p:cTn id="267" dur="1500" accel="50000" autoRev="1" fill="hold" tmFilter="0, 0; .33333, 1; 1, 1">
                                          <p:stCondLst>
                                            <p:cond delay="0"/>
                                          </p:stCondLst>
                                        </p:cTn>
                                        <p:tgtEl>
                                          <p:spTgt spid="263235"/>
                                        </p:tgtEl>
                                      </p:cBhvr>
                                      <p:from x="100000" y="100000"/>
                                      <p:to x="100000" y="140000"/>
                                    </p:animScale>
                                  </p:childTnLst>
                                </p:cTn>
                              </p:par>
                              <p:par>
                                <p:cTn id="268" presetID="33" presetClass="emph" presetSubtype="0" fill="remove" grpId="2" nodeType="withEffect">
                                  <p:stCondLst>
                                    <p:cond delay="0"/>
                                  </p:stCondLst>
                                  <p:childTnLst>
                                    <p:animClr clrSpc="rgb" dir="cw">
                                      <p:cBhvr override="childStyle">
                                        <p:cTn id="269" dur="1500" accel="50000" autoRev="1" fill="hold" tmFilter="0, 0; .33333, 1; 1, 1">
                                          <p:stCondLst>
                                            <p:cond delay="0"/>
                                          </p:stCondLst>
                                        </p:cTn>
                                        <p:tgtEl>
                                          <p:spTgt spid="263233"/>
                                        </p:tgtEl>
                                        <p:attrNameLst>
                                          <p:attrName>style.color</p:attrName>
                                        </p:attrNameLst>
                                      </p:cBhvr>
                                      <p:to>
                                        <a:schemeClr val="accent2"/>
                                      </p:to>
                                    </p:animClr>
                                    <p:animClr clrSpc="rgb" dir="cw">
                                      <p:cBhvr>
                                        <p:cTn id="270" dur="1500" accel="50000" autoRev="1" fill="hold" tmFilter="0, 0; .33333, 1; 1, 1">
                                          <p:stCondLst>
                                            <p:cond delay="0"/>
                                          </p:stCondLst>
                                        </p:cTn>
                                        <p:tgtEl>
                                          <p:spTgt spid="263233"/>
                                        </p:tgtEl>
                                        <p:attrNameLst>
                                          <p:attrName>fillcolor</p:attrName>
                                        </p:attrNameLst>
                                      </p:cBhvr>
                                      <p:to>
                                        <a:schemeClr val="accent2"/>
                                      </p:to>
                                    </p:animClr>
                                    <p:set>
                                      <p:cBhvr>
                                        <p:cTn id="271" dur="3000" fill="hold"/>
                                        <p:tgtEl>
                                          <p:spTgt spid="263233"/>
                                        </p:tgtEl>
                                        <p:attrNameLst>
                                          <p:attrName>fill.type</p:attrName>
                                        </p:attrNameLst>
                                      </p:cBhvr>
                                      <p:to>
                                        <p:strVal val="solid"/>
                                      </p:to>
                                    </p:set>
                                    <p:set>
                                      <p:cBhvr>
                                        <p:cTn id="272" dur="3000" fill="hold"/>
                                        <p:tgtEl>
                                          <p:spTgt spid="263233"/>
                                        </p:tgtEl>
                                        <p:attrNameLst>
                                          <p:attrName>fill.on</p:attrName>
                                        </p:attrNameLst>
                                      </p:cBhvr>
                                      <p:to>
                                        <p:strVal val="true"/>
                                      </p:to>
                                    </p:set>
                                    <p:animScale>
                                      <p:cBhvr>
                                        <p:cTn id="273" dur="1500" accel="50000" autoRev="1" fill="hold" tmFilter="0, 0; .33333, 1; 1, 1">
                                          <p:stCondLst>
                                            <p:cond delay="0"/>
                                          </p:stCondLst>
                                        </p:cTn>
                                        <p:tgtEl>
                                          <p:spTgt spid="263233"/>
                                        </p:tgtEl>
                                      </p:cBhvr>
                                      <p:from x="100000" y="100000"/>
                                      <p:to x="100000" y="14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3195" grpId="0" animBg="1"/>
      <p:bldP spid="263196" grpId="0" animBg="1"/>
      <p:bldP spid="263196" grpId="1" animBg="1"/>
      <p:bldP spid="263197" grpId="0" animBg="1"/>
      <p:bldP spid="263197" grpId="1" animBg="1"/>
      <p:bldP spid="263197" grpId="2" animBg="1"/>
      <p:bldP spid="263198" grpId="0" animBg="1"/>
      <p:bldP spid="263198" grpId="1" animBg="1"/>
      <p:bldP spid="263199" grpId="0" animBg="1"/>
      <p:bldP spid="263199" grpId="1" animBg="1"/>
      <p:bldP spid="263199" grpId="2" animBg="1"/>
      <p:bldP spid="263200" grpId="0" animBg="1"/>
      <p:bldP spid="263200" grpId="1" animBg="1"/>
      <p:bldP spid="263205" grpId="0" animBg="1"/>
      <p:bldP spid="263209" grpId="0" animBg="1"/>
      <p:bldP spid="263210" grpId="0" animBg="1"/>
      <p:bldP spid="263211" grpId="0" animBg="1"/>
      <p:bldP spid="263211" grpId="1" animBg="1"/>
      <p:bldP spid="263212" grpId="0" animBg="1"/>
      <p:bldP spid="263212" grpId="1" animBg="1"/>
      <p:bldP spid="263213" grpId="0" animBg="1"/>
      <p:bldP spid="263214" grpId="0" animBg="1"/>
      <p:bldP spid="263215" grpId="0" animBg="1"/>
      <p:bldP spid="263220" grpId="0" animBg="1"/>
      <p:bldP spid="263231" grpId="0" animBg="1"/>
      <p:bldP spid="263232" grpId="0" animBg="1"/>
      <p:bldP spid="263233" grpId="0" animBg="1"/>
      <p:bldP spid="263233" grpId="1" animBg="1"/>
      <p:bldP spid="263233" grpId="2" animBg="1"/>
      <p:bldP spid="263234" grpId="0" animBg="1"/>
      <p:bldP spid="263234" grpId="1" animBg="1"/>
      <p:bldP spid="263235" grpId="0" animBg="1"/>
      <p:bldP spid="263235" grpId="1" animBg="1"/>
      <p:bldP spid="263235" grpId="2" animBg="1"/>
      <p:bldP spid="263236" grpId="0" animBg="1"/>
      <p:bldP spid="263240" grpId="0" animBg="1"/>
      <p:bldP spid="263247" grpId="0" animBg="1"/>
      <p:bldP spid="263248" grpId="0" animBg="1"/>
      <p:bldP spid="263249" grpId="0" animBg="1"/>
      <p:bldP spid="263250" grpId="0" animBg="1"/>
      <p:bldP spid="263251" grpId="0" animBg="1"/>
      <p:bldP spid="263251" grpId="1" animBg="1"/>
      <p:bldP spid="263252" grpId="0" animBg="1"/>
      <p:bldP spid="263252" grpId="1" animBg="1"/>
      <p:bldP spid="263253" grpId="0" animBg="1"/>
      <p:bldP spid="263255" grpId="0" animBg="1"/>
      <p:bldP spid="263255" grpId="1" animBg="1"/>
      <p:bldP spid="263255" grpId="2" animBg="1"/>
      <p:bldP spid="263255" grpId="3" animBg="1"/>
      <p:bldP spid="263255" grpId="4"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Oval 4">
            <a:extLst>
              <a:ext uri="{FF2B5EF4-FFF2-40B4-BE49-F238E27FC236}">
                <a16:creationId xmlns:a16="http://schemas.microsoft.com/office/drawing/2014/main" id="{9AFFBD85-A601-41FF-9504-6793185EBF75}"/>
              </a:ext>
            </a:extLst>
          </p:cNvPr>
          <p:cNvSpPr>
            <a:spLocks noChangeArrowheads="1"/>
          </p:cNvSpPr>
          <p:nvPr/>
        </p:nvSpPr>
        <p:spPr bwMode="auto">
          <a:xfrm>
            <a:off x="1914525" y="1831975"/>
            <a:ext cx="457200" cy="457200"/>
          </a:xfrm>
          <a:prstGeom prst="ellipse">
            <a:avLst/>
          </a:prstGeom>
          <a:solidFill>
            <a:srgbClr val="FFFFFF"/>
          </a:solidFill>
          <a:ln w="2857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en-US" altLang="zh-CN" sz="2800"/>
              <a:t>42</a:t>
            </a:r>
          </a:p>
        </p:txBody>
      </p:sp>
      <p:sp>
        <p:nvSpPr>
          <p:cNvPr id="37891" name="Oval 5">
            <a:extLst>
              <a:ext uri="{FF2B5EF4-FFF2-40B4-BE49-F238E27FC236}">
                <a16:creationId xmlns:a16="http://schemas.microsoft.com/office/drawing/2014/main" id="{13B09C90-F31D-43E1-9688-CA9118F847F7}"/>
              </a:ext>
            </a:extLst>
          </p:cNvPr>
          <p:cNvSpPr>
            <a:spLocks noChangeArrowheads="1"/>
          </p:cNvSpPr>
          <p:nvPr/>
        </p:nvSpPr>
        <p:spPr bwMode="auto">
          <a:xfrm>
            <a:off x="2533650" y="1800225"/>
            <a:ext cx="457200" cy="457200"/>
          </a:xfrm>
          <a:prstGeom prst="ellipse">
            <a:avLst/>
          </a:prstGeom>
          <a:solidFill>
            <a:srgbClr val="FFFFFF"/>
          </a:solidFill>
          <a:ln w="2857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en-US" altLang="zh-CN" sz="2800"/>
              <a:t>17</a:t>
            </a:r>
          </a:p>
        </p:txBody>
      </p:sp>
      <p:sp>
        <p:nvSpPr>
          <p:cNvPr id="37892" name="Oval 6">
            <a:extLst>
              <a:ext uri="{FF2B5EF4-FFF2-40B4-BE49-F238E27FC236}">
                <a16:creationId xmlns:a16="http://schemas.microsoft.com/office/drawing/2014/main" id="{EB5B44F7-5B1C-49AE-8DE2-841E09EE4014}"/>
              </a:ext>
            </a:extLst>
          </p:cNvPr>
          <p:cNvSpPr>
            <a:spLocks noChangeArrowheads="1"/>
          </p:cNvSpPr>
          <p:nvPr/>
        </p:nvSpPr>
        <p:spPr bwMode="auto">
          <a:xfrm>
            <a:off x="3352800" y="1831975"/>
            <a:ext cx="457200" cy="457200"/>
          </a:xfrm>
          <a:prstGeom prst="ellipse">
            <a:avLst/>
          </a:prstGeom>
          <a:solidFill>
            <a:srgbClr val="FFFFFF"/>
          </a:solidFill>
          <a:ln w="2857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en-US" altLang="zh-CN" sz="2800"/>
              <a:t>13</a:t>
            </a:r>
          </a:p>
        </p:txBody>
      </p:sp>
      <p:sp>
        <p:nvSpPr>
          <p:cNvPr id="37893" name="Oval 7">
            <a:extLst>
              <a:ext uri="{FF2B5EF4-FFF2-40B4-BE49-F238E27FC236}">
                <a16:creationId xmlns:a16="http://schemas.microsoft.com/office/drawing/2014/main" id="{8DFCA79E-270E-4573-B7F9-25EA00099955}"/>
              </a:ext>
            </a:extLst>
          </p:cNvPr>
          <p:cNvSpPr>
            <a:spLocks noChangeArrowheads="1"/>
          </p:cNvSpPr>
          <p:nvPr/>
        </p:nvSpPr>
        <p:spPr bwMode="auto">
          <a:xfrm>
            <a:off x="2298700" y="438150"/>
            <a:ext cx="457200" cy="457200"/>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en-US" altLang="zh-CN" sz="2800"/>
              <a:t>46</a:t>
            </a:r>
          </a:p>
        </p:txBody>
      </p:sp>
      <p:sp>
        <p:nvSpPr>
          <p:cNvPr id="37894" name="Oval 8">
            <a:extLst>
              <a:ext uri="{FF2B5EF4-FFF2-40B4-BE49-F238E27FC236}">
                <a16:creationId xmlns:a16="http://schemas.microsoft.com/office/drawing/2014/main" id="{71522487-779F-43DB-B990-A877FD648849}"/>
              </a:ext>
            </a:extLst>
          </p:cNvPr>
          <p:cNvSpPr>
            <a:spLocks noChangeArrowheads="1"/>
          </p:cNvSpPr>
          <p:nvPr/>
        </p:nvSpPr>
        <p:spPr bwMode="auto">
          <a:xfrm>
            <a:off x="1587500" y="1076325"/>
            <a:ext cx="457200" cy="457200"/>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en-US" altLang="zh-CN" sz="2800"/>
              <a:t>55</a:t>
            </a:r>
          </a:p>
        </p:txBody>
      </p:sp>
      <p:sp>
        <p:nvSpPr>
          <p:cNvPr id="37895" name="Oval 9">
            <a:extLst>
              <a:ext uri="{FF2B5EF4-FFF2-40B4-BE49-F238E27FC236}">
                <a16:creationId xmlns:a16="http://schemas.microsoft.com/office/drawing/2014/main" id="{231556C7-17BC-4FA8-A9BE-7809CB05E335}"/>
              </a:ext>
            </a:extLst>
          </p:cNvPr>
          <p:cNvSpPr>
            <a:spLocks noChangeArrowheads="1"/>
          </p:cNvSpPr>
          <p:nvPr/>
        </p:nvSpPr>
        <p:spPr bwMode="auto">
          <a:xfrm>
            <a:off x="2974975" y="1069975"/>
            <a:ext cx="457200" cy="457200"/>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en-US" altLang="zh-CN" sz="2800"/>
              <a:t>94</a:t>
            </a:r>
          </a:p>
        </p:txBody>
      </p:sp>
      <p:sp>
        <p:nvSpPr>
          <p:cNvPr id="37896" name="Oval 10">
            <a:extLst>
              <a:ext uri="{FF2B5EF4-FFF2-40B4-BE49-F238E27FC236}">
                <a16:creationId xmlns:a16="http://schemas.microsoft.com/office/drawing/2014/main" id="{66215189-961D-42D0-B8A1-23701B54FA75}"/>
              </a:ext>
            </a:extLst>
          </p:cNvPr>
          <p:cNvSpPr>
            <a:spLocks noChangeArrowheads="1"/>
          </p:cNvSpPr>
          <p:nvPr/>
        </p:nvSpPr>
        <p:spPr bwMode="auto">
          <a:xfrm>
            <a:off x="1025525" y="1819275"/>
            <a:ext cx="457200" cy="457200"/>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en-US" altLang="zh-CN" sz="2800"/>
              <a:t>70</a:t>
            </a:r>
          </a:p>
        </p:txBody>
      </p:sp>
      <p:sp>
        <p:nvSpPr>
          <p:cNvPr id="37897" name="Line 11">
            <a:extLst>
              <a:ext uri="{FF2B5EF4-FFF2-40B4-BE49-F238E27FC236}">
                <a16:creationId xmlns:a16="http://schemas.microsoft.com/office/drawing/2014/main" id="{F5F719B0-8EBD-428F-822D-94DF93839F62}"/>
              </a:ext>
            </a:extLst>
          </p:cNvPr>
          <p:cNvSpPr>
            <a:spLocks noChangeShapeType="1"/>
          </p:cNvSpPr>
          <p:nvPr/>
        </p:nvSpPr>
        <p:spPr bwMode="auto">
          <a:xfrm flipH="1">
            <a:off x="1978025" y="815975"/>
            <a:ext cx="381000" cy="3048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898" name="Line 12">
            <a:extLst>
              <a:ext uri="{FF2B5EF4-FFF2-40B4-BE49-F238E27FC236}">
                <a16:creationId xmlns:a16="http://schemas.microsoft.com/office/drawing/2014/main" id="{FA901994-502F-49DA-A015-15AACAE52C17}"/>
              </a:ext>
            </a:extLst>
          </p:cNvPr>
          <p:cNvSpPr>
            <a:spLocks noChangeShapeType="1"/>
          </p:cNvSpPr>
          <p:nvPr/>
        </p:nvSpPr>
        <p:spPr bwMode="auto">
          <a:xfrm>
            <a:off x="2695575" y="800100"/>
            <a:ext cx="304800" cy="3810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899" name="Line 13">
            <a:extLst>
              <a:ext uri="{FF2B5EF4-FFF2-40B4-BE49-F238E27FC236}">
                <a16:creationId xmlns:a16="http://schemas.microsoft.com/office/drawing/2014/main" id="{7D03E7DD-1203-4BE1-94B5-8C13D73AF3CB}"/>
              </a:ext>
            </a:extLst>
          </p:cNvPr>
          <p:cNvSpPr>
            <a:spLocks noChangeShapeType="1"/>
          </p:cNvSpPr>
          <p:nvPr/>
        </p:nvSpPr>
        <p:spPr bwMode="auto">
          <a:xfrm flipH="1">
            <a:off x="1308100" y="1454150"/>
            <a:ext cx="381000" cy="3810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900" name="Oval 14">
            <a:extLst>
              <a:ext uri="{FF2B5EF4-FFF2-40B4-BE49-F238E27FC236}">
                <a16:creationId xmlns:a16="http://schemas.microsoft.com/office/drawing/2014/main" id="{BE95D715-D109-47F0-8A85-63784DB5D92A}"/>
              </a:ext>
            </a:extLst>
          </p:cNvPr>
          <p:cNvSpPr>
            <a:spLocks noChangeArrowheads="1"/>
          </p:cNvSpPr>
          <p:nvPr/>
        </p:nvSpPr>
        <p:spPr bwMode="auto">
          <a:xfrm>
            <a:off x="381000" y="2362200"/>
            <a:ext cx="457200" cy="457200"/>
          </a:xfrm>
          <a:prstGeom prst="ellipse">
            <a:avLst/>
          </a:prstGeom>
          <a:solidFill>
            <a:srgbClr val="FFFFFF"/>
          </a:solidFill>
          <a:ln w="2857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en-US" altLang="zh-CN" sz="2800"/>
              <a:t>05</a:t>
            </a:r>
          </a:p>
        </p:txBody>
      </p:sp>
      <p:grpSp>
        <p:nvGrpSpPr>
          <p:cNvPr id="264207" name="Group 15">
            <a:extLst>
              <a:ext uri="{FF2B5EF4-FFF2-40B4-BE49-F238E27FC236}">
                <a16:creationId xmlns:a16="http://schemas.microsoft.com/office/drawing/2014/main" id="{C5D29CB5-A0C5-4BC8-9D8F-DC997040CC77}"/>
              </a:ext>
            </a:extLst>
          </p:cNvPr>
          <p:cNvGrpSpPr>
            <a:grpSpLocks/>
          </p:cNvGrpSpPr>
          <p:nvPr/>
        </p:nvGrpSpPr>
        <p:grpSpPr bwMode="auto">
          <a:xfrm>
            <a:off x="3733800" y="671513"/>
            <a:ext cx="1258888" cy="1004887"/>
            <a:chOff x="2352" y="423"/>
            <a:chExt cx="793" cy="633"/>
          </a:xfrm>
        </p:grpSpPr>
        <p:sp>
          <p:nvSpPr>
            <p:cNvPr id="37957" name="Rectangle 16">
              <a:extLst>
                <a:ext uri="{FF2B5EF4-FFF2-40B4-BE49-F238E27FC236}">
                  <a16:creationId xmlns:a16="http://schemas.microsoft.com/office/drawing/2014/main" id="{650F5068-11CA-4D71-9ADC-CBA87601867D}"/>
                </a:ext>
              </a:extLst>
            </p:cNvPr>
            <p:cNvSpPr>
              <a:spLocks noChangeArrowheads="1"/>
            </p:cNvSpPr>
            <p:nvPr/>
          </p:nvSpPr>
          <p:spPr bwMode="auto">
            <a:xfrm>
              <a:off x="2412" y="423"/>
              <a:ext cx="69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cap="sq">
                  <a:solidFill>
                    <a:srgbClr val="008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zh-CN" altLang="en-US" sz="2400">
                  <a:latin typeface="楷体_GB2312" panose="02010609030101010101" pitchFamily="49" charset="-122"/>
                  <a:ea typeface="楷体_GB2312" panose="02010609030101010101" pitchFamily="49" charset="-122"/>
                </a:rPr>
                <a:t>输出</a:t>
              </a:r>
              <a:r>
                <a:rPr lang="en-US" altLang="zh-CN" sz="2400">
                  <a:latin typeface="楷体_GB2312" panose="02010609030101010101" pitchFamily="49" charset="-122"/>
                  <a:ea typeface="楷体_GB2312" panose="02010609030101010101" pitchFamily="49" charset="-122"/>
                </a:rPr>
                <a:t>46</a:t>
              </a:r>
            </a:p>
          </p:txBody>
        </p:sp>
        <p:sp>
          <p:nvSpPr>
            <p:cNvPr id="37958" name="AutoShape 17">
              <a:extLst>
                <a:ext uri="{FF2B5EF4-FFF2-40B4-BE49-F238E27FC236}">
                  <a16:creationId xmlns:a16="http://schemas.microsoft.com/office/drawing/2014/main" id="{7061ADE3-93AC-4283-9068-B9376F451E9B}"/>
                </a:ext>
              </a:extLst>
            </p:cNvPr>
            <p:cNvSpPr>
              <a:spLocks noChangeArrowheads="1"/>
            </p:cNvSpPr>
            <p:nvPr/>
          </p:nvSpPr>
          <p:spPr bwMode="auto">
            <a:xfrm>
              <a:off x="2388" y="672"/>
              <a:ext cx="748" cy="144"/>
            </a:xfrm>
            <a:prstGeom prst="rightArrow">
              <a:avLst>
                <a:gd name="adj1" fmla="val 50000"/>
                <a:gd name="adj2" fmla="val 129861"/>
              </a:avLst>
            </a:prstGeom>
            <a:noFill/>
            <a:ln w="28575" cap="sq">
              <a:solidFill>
                <a:srgbClr val="008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endParaRPr lang="zh-CN" altLang="en-US" sz="2400"/>
            </a:p>
          </p:txBody>
        </p:sp>
        <p:sp>
          <p:nvSpPr>
            <p:cNvPr id="37959" name="Rectangle 18">
              <a:extLst>
                <a:ext uri="{FF2B5EF4-FFF2-40B4-BE49-F238E27FC236}">
                  <a16:creationId xmlns:a16="http://schemas.microsoft.com/office/drawing/2014/main" id="{AACFBF12-2A42-4712-A262-03756D91A5E9}"/>
                </a:ext>
              </a:extLst>
            </p:cNvPr>
            <p:cNvSpPr>
              <a:spLocks noChangeArrowheads="1"/>
            </p:cNvSpPr>
            <p:nvPr/>
          </p:nvSpPr>
          <p:spPr bwMode="auto">
            <a:xfrm>
              <a:off x="2352" y="806"/>
              <a:ext cx="29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cap="sq">
                  <a:solidFill>
                    <a:srgbClr val="008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000">
                  <a:latin typeface="Arial" panose="020B0604020202020204" pitchFamily="34" charset="0"/>
                </a:rPr>
                <a:t>70</a:t>
              </a:r>
            </a:p>
          </p:txBody>
        </p:sp>
        <p:grpSp>
          <p:nvGrpSpPr>
            <p:cNvPr id="37960" name="Group 19">
              <a:extLst>
                <a:ext uri="{FF2B5EF4-FFF2-40B4-BE49-F238E27FC236}">
                  <a16:creationId xmlns:a16="http://schemas.microsoft.com/office/drawing/2014/main" id="{9FD756A3-95E9-408A-B82A-BBC8D2CCB441}"/>
                </a:ext>
              </a:extLst>
            </p:cNvPr>
            <p:cNvGrpSpPr>
              <a:grpSpLocks/>
            </p:cNvGrpSpPr>
            <p:nvPr/>
          </p:nvGrpSpPr>
          <p:grpSpPr bwMode="auto">
            <a:xfrm>
              <a:off x="2592" y="864"/>
              <a:ext cx="204" cy="108"/>
              <a:chOff x="3312" y="3720"/>
              <a:chExt cx="204" cy="108"/>
            </a:xfrm>
          </p:grpSpPr>
          <p:sp>
            <p:nvSpPr>
              <p:cNvPr id="37962" name="Line 20">
                <a:extLst>
                  <a:ext uri="{FF2B5EF4-FFF2-40B4-BE49-F238E27FC236}">
                    <a16:creationId xmlns:a16="http://schemas.microsoft.com/office/drawing/2014/main" id="{1E07928F-3CEF-4304-B0F0-42C506B71F0B}"/>
                  </a:ext>
                </a:extLst>
              </p:cNvPr>
              <p:cNvSpPr>
                <a:spLocks noChangeShapeType="1"/>
              </p:cNvSpPr>
              <p:nvPr/>
            </p:nvSpPr>
            <p:spPr bwMode="auto">
              <a:xfrm>
                <a:off x="3312" y="3744"/>
                <a:ext cx="144" cy="0"/>
              </a:xfrm>
              <a:prstGeom prst="line">
                <a:avLst/>
              </a:prstGeom>
              <a:noFill/>
              <a:ln w="28575" cap="sq">
                <a:solidFill>
                  <a:srgbClr val="008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963" name="Line 21">
                <a:extLst>
                  <a:ext uri="{FF2B5EF4-FFF2-40B4-BE49-F238E27FC236}">
                    <a16:creationId xmlns:a16="http://schemas.microsoft.com/office/drawing/2014/main" id="{D528AED7-53D7-487A-8180-FB9C8D87DCAE}"/>
                  </a:ext>
                </a:extLst>
              </p:cNvPr>
              <p:cNvSpPr>
                <a:spLocks noChangeShapeType="1"/>
              </p:cNvSpPr>
              <p:nvPr/>
            </p:nvSpPr>
            <p:spPr bwMode="auto">
              <a:xfrm>
                <a:off x="3312" y="3792"/>
                <a:ext cx="144" cy="0"/>
              </a:xfrm>
              <a:prstGeom prst="line">
                <a:avLst/>
              </a:prstGeom>
              <a:noFill/>
              <a:ln w="28575" cap="sq">
                <a:solidFill>
                  <a:srgbClr val="008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964" name="Line 22">
                <a:extLst>
                  <a:ext uri="{FF2B5EF4-FFF2-40B4-BE49-F238E27FC236}">
                    <a16:creationId xmlns:a16="http://schemas.microsoft.com/office/drawing/2014/main" id="{7BCA0993-26F1-4C8C-BFCC-9B7B0D957527}"/>
                  </a:ext>
                </a:extLst>
              </p:cNvPr>
              <p:cNvSpPr>
                <a:spLocks noChangeShapeType="1"/>
              </p:cNvSpPr>
              <p:nvPr/>
            </p:nvSpPr>
            <p:spPr bwMode="auto">
              <a:xfrm flipH="1" flipV="1">
                <a:off x="3420" y="3720"/>
                <a:ext cx="96" cy="48"/>
              </a:xfrm>
              <a:prstGeom prst="line">
                <a:avLst/>
              </a:prstGeom>
              <a:noFill/>
              <a:ln w="28575" cap="sq">
                <a:solidFill>
                  <a:srgbClr val="008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965" name="Line 23">
                <a:extLst>
                  <a:ext uri="{FF2B5EF4-FFF2-40B4-BE49-F238E27FC236}">
                    <a16:creationId xmlns:a16="http://schemas.microsoft.com/office/drawing/2014/main" id="{4FD315FE-AAD2-4877-9520-267FFBB13978}"/>
                  </a:ext>
                </a:extLst>
              </p:cNvPr>
              <p:cNvSpPr>
                <a:spLocks noChangeShapeType="1"/>
              </p:cNvSpPr>
              <p:nvPr/>
            </p:nvSpPr>
            <p:spPr bwMode="auto">
              <a:xfrm flipV="1">
                <a:off x="3420" y="3780"/>
                <a:ext cx="96" cy="48"/>
              </a:xfrm>
              <a:prstGeom prst="line">
                <a:avLst/>
              </a:prstGeom>
              <a:noFill/>
              <a:ln w="28575" cap="sq">
                <a:solidFill>
                  <a:srgbClr val="008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37961" name="Rectangle 24">
              <a:extLst>
                <a:ext uri="{FF2B5EF4-FFF2-40B4-BE49-F238E27FC236}">
                  <a16:creationId xmlns:a16="http://schemas.microsoft.com/office/drawing/2014/main" id="{0E843B87-2050-4D16-94E8-E5D15D6A6FD7}"/>
                </a:ext>
              </a:extLst>
            </p:cNvPr>
            <p:cNvSpPr>
              <a:spLocks noChangeArrowheads="1"/>
            </p:cNvSpPr>
            <p:nvPr/>
          </p:nvSpPr>
          <p:spPr bwMode="auto">
            <a:xfrm>
              <a:off x="2772" y="792"/>
              <a:ext cx="37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cap="sq">
                  <a:solidFill>
                    <a:srgbClr val="008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000">
                  <a:latin typeface="Arial" panose="020B0604020202020204" pitchFamily="34" charset="0"/>
                </a:rPr>
                <a:t>r[1]</a:t>
              </a:r>
            </a:p>
          </p:txBody>
        </p:sp>
      </p:grpSp>
      <p:sp>
        <p:nvSpPr>
          <p:cNvPr id="264217" name="Oval 25">
            <a:extLst>
              <a:ext uri="{FF2B5EF4-FFF2-40B4-BE49-F238E27FC236}">
                <a16:creationId xmlns:a16="http://schemas.microsoft.com/office/drawing/2014/main" id="{DD8E225E-4F53-4A61-955C-DB1FD37903A3}"/>
              </a:ext>
            </a:extLst>
          </p:cNvPr>
          <p:cNvSpPr>
            <a:spLocks noChangeArrowheads="1"/>
          </p:cNvSpPr>
          <p:nvPr/>
        </p:nvSpPr>
        <p:spPr bwMode="auto">
          <a:xfrm>
            <a:off x="6029325" y="1851025"/>
            <a:ext cx="457200" cy="457200"/>
          </a:xfrm>
          <a:prstGeom prst="ellipse">
            <a:avLst/>
          </a:prstGeom>
          <a:solidFill>
            <a:srgbClr val="FFFFFF"/>
          </a:solidFill>
          <a:ln w="2857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en-US" altLang="zh-CN" sz="2800"/>
              <a:t>42</a:t>
            </a:r>
          </a:p>
        </p:txBody>
      </p:sp>
      <p:sp>
        <p:nvSpPr>
          <p:cNvPr id="264218" name="Oval 26">
            <a:extLst>
              <a:ext uri="{FF2B5EF4-FFF2-40B4-BE49-F238E27FC236}">
                <a16:creationId xmlns:a16="http://schemas.microsoft.com/office/drawing/2014/main" id="{C1BA076E-0626-49BE-93E6-EFD3FCAA8D80}"/>
              </a:ext>
            </a:extLst>
          </p:cNvPr>
          <p:cNvSpPr>
            <a:spLocks noChangeArrowheads="1"/>
          </p:cNvSpPr>
          <p:nvPr/>
        </p:nvSpPr>
        <p:spPr bwMode="auto">
          <a:xfrm>
            <a:off x="6648450" y="1819275"/>
            <a:ext cx="457200" cy="457200"/>
          </a:xfrm>
          <a:prstGeom prst="ellipse">
            <a:avLst/>
          </a:prstGeom>
          <a:solidFill>
            <a:srgbClr val="FFFFFF"/>
          </a:solidFill>
          <a:ln w="2857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en-US" altLang="zh-CN" sz="2800"/>
              <a:t>17</a:t>
            </a:r>
          </a:p>
        </p:txBody>
      </p:sp>
      <p:sp>
        <p:nvSpPr>
          <p:cNvPr id="264219" name="Oval 27">
            <a:extLst>
              <a:ext uri="{FF2B5EF4-FFF2-40B4-BE49-F238E27FC236}">
                <a16:creationId xmlns:a16="http://schemas.microsoft.com/office/drawing/2014/main" id="{A63F1D45-1C1A-41E1-8DBE-990D2C163C0F}"/>
              </a:ext>
            </a:extLst>
          </p:cNvPr>
          <p:cNvSpPr>
            <a:spLocks noChangeArrowheads="1"/>
          </p:cNvSpPr>
          <p:nvPr/>
        </p:nvSpPr>
        <p:spPr bwMode="auto">
          <a:xfrm>
            <a:off x="7467600" y="1851025"/>
            <a:ext cx="457200" cy="457200"/>
          </a:xfrm>
          <a:prstGeom prst="ellipse">
            <a:avLst/>
          </a:prstGeom>
          <a:solidFill>
            <a:srgbClr val="FFFFFF"/>
          </a:solidFill>
          <a:ln w="2857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en-US" altLang="zh-CN" sz="2800"/>
              <a:t>13</a:t>
            </a:r>
          </a:p>
        </p:txBody>
      </p:sp>
      <p:sp>
        <p:nvSpPr>
          <p:cNvPr id="264220" name="Oval 28">
            <a:extLst>
              <a:ext uri="{FF2B5EF4-FFF2-40B4-BE49-F238E27FC236}">
                <a16:creationId xmlns:a16="http://schemas.microsoft.com/office/drawing/2014/main" id="{20B98247-7195-4E60-ABD4-1B6E38F9F152}"/>
              </a:ext>
            </a:extLst>
          </p:cNvPr>
          <p:cNvSpPr>
            <a:spLocks noChangeArrowheads="1"/>
          </p:cNvSpPr>
          <p:nvPr/>
        </p:nvSpPr>
        <p:spPr bwMode="auto">
          <a:xfrm>
            <a:off x="6413500" y="457200"/>
            <a:ext cx="457200" cy="457200"/>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en-US" altLang="zh-CN" sz="2800"/>
              <a:t>70</a:t>
            </a:r>
          </a:p>
        </p:txBody>
      </p:sp>
      <p:sp>
        <p:nvSpPr>
          <p:cNvPr id="264221" name="Oval 29">
            <a:extLst>
              <a:ext uri="{FF2B5EF4-FFF2-40B4-BE49-F238E27FC236}">
                <a16:creationId xmlns:a16="http://schemas.microsoft.com/office/drawing/2014/main" id="{0A5A3149-B337-43E9-AA25-4BE6E482000A}"/>
              </a:ext>
            </a:extLst>
          </p:cNvPr>
          <p:cNvSpPr>
            <a:spLocks noChangeArrowheads="1"/>
          </p:cNvSpPr>
          <p:nvPr/>
        </p:nvSpPr>
        <p:spPr bwMode="auto">
          <a:xfrm>
            <a:off x="5702300" y="1095375"/>
            <a:ext cx="457200" cy="457200"/>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en-US" altLang="zh-CN" sz="2800"/>
              <a:t>55</a:t>
            </a:r>
          </a:p>
        </p:txBody>
      </p:sp>
      <p:sp>
        <p:nvSpPr>
          <p:cNvPr id="264222" name="Oval 30">
            <a:extLst>
              <a:ext uri="{FF2B5EF4-FFF2-40B4-BE49-F238E27FC236}">
                <a16:creationId xmlns:a16="http://schemas.microsoft.com/office/drawing/2014/main" id="{DB41A692-6297-4E5B-843B-ACDCAAFB58F8}"/>
              </a:ext>
            </a:extLst>
          </p:cNvPr>
          <p:cNvSpPr>
            <a:spLocks noChangeArrowheads="1"/>
          </p:cNvSpPr>
          <p:nvPr/>
        </p:nvSpPr>
        <p:spPr bwMode="auto">
          <a:xfrm>
            <a:off x="7089775" y="1089025"/>
            <a:ext cx="457200" cy="457200"/>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en-US" altLang="zh-CN" sz="2800"/>
              <a:t>94</a:t>
            </a:r>
          </a:p>
        </p:txBody>
      </p:sp>
      <p:sp>
        <p:nvSpPr>
          <p:cNvPr id="264223" name="Line 31">
            <a:extLst>
              <a:ext uri="{FF2B5EF4-FFF2-40B4-BE49-F238E27FC236}">
                <a16:creationId xmlns:a16="http://schemas.microsoft.com/office/drawing/2014/main" id="{1CE12773-597E-442C-9A03-B8F310DB51E2}"/>
              </a:ext>
            </a:extLst>
          </p:cNvPr>
          <p:cNvSpPr>
            <a:spLocks noChangeShapeType="1"/>
          </p:cNvSpPr>
          <p:nvPr/>
        </p:nvSpPr>
        <p:spPr bwMode="auto">
          <a:xfrm flipH="1">
            <a:off x="6092825" y="835025"/>
            <a:ext cx="381000" cy="3048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4224" name="Line 32">
            <a:extLst>
              <a:ext uri="{FF2B5EF4-FFF2-40B4-BE49-F238E27FC236}">
                <a16:creationId xmlns:a16="http://schemas.microsoft.com/office/drawing/2014/main" id="{6CE20415-1BC0-4241-B7E6-B9837D325EBF}"/>
              </a:ext>
            </a:extLst>
          </p:cNvPr>
          <p:cNvSpPr>
            <a:spLocks noChangeShapeType="1"/>
          </p:cNvSpPr>
          <p:nvPr/>
        </p:nvSpPr>
        <p:spPr bwMode="auto">
          <a:xfrm>
            <a:off x="6810375" y="819150"/>
            <a:ext cx="304800" cy="3810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4225" name="Oval 33">
            <a:extLst>
              <a:ext uri="{FF2B5EF4-FFF2-40B4-BE49-F238E27FC236}">
                <a16:creationId xmlns:a16="http://schemas.microsoft.com/office/drawing/2014/main" id="{9A227822-0A3E-4ABD-AFD4-AB6B3C33AB30}"/>
              </a:ext>
            </a:extLst>
          </p:cNvPr>
          <p:cNvSpPr>
            <a:spLocks noChangeArrowheads="1"/>
          </p:cNvSpPr>
          <p:nvPr/>
        </p:nvSpPr>
        <p:spPr bwMode="auto">
          <a:xfrm>
            <a:off x="4495800" y="2381250"/>
            <a:ext cx="457200" cy="457200"/>
          </a:xfrm>
          <a:prstGeom prst="ellipse">
            <a:avLst/>
          </a:prstGeom>
          <a:solidFill>
            <a:srgbClr val="FFFFFF"/>
          </a:solidFill>
          <a:ln w="2857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en-US" altLang="zh-CN" sz="2800"/>
              <a:t>05</a:t>
            </a:r>
          </a:p>
        </p:txBody>
      </p:sp>
      <p:grpSp>
        <p:nvGrpSpPr>
          <p:cNvPr id="264226" name="Group 34">
            <a:extLst>
              <a:ext uri="{FF2B5EF4-FFF2-40B4-BE49-F238E27FC236}">
                <a16:creationId xmlns:a16="http://schemas.microsoft.com/office/drawing/2014/main" id="{640794AE-80CB-4D95-B76C-50C01BFDF265}"/>
              </a:ext>
            </a:extLst>
          </p:cNvPr>
          <p:cNvGrpSpPr>
            <a:grpSpLocks/>
          </p:cNvGrpSpPr>
          <p:nvPr/>
        </p:nvGrpSpPr>
        <p:grpSpPr bwMode="auto">
          <a:xfrm>
            <a:off x="7620000" y="685800"/>
            <a:ext cx="1187450" cy="623888"/>
            <a:chOff x="4800" y="432"/>
            <a:chExt cx="748" cy="393"/>
          </a:xfrm>
        </p:grpSpPr>
        <p:sp>
          <p:nvSpPr>
            <p:cNvPr id="37955" name="Rectangle 35">
              <a:extLst>
                <a:ext uri="{FF2B5EF4-FFF2-40B4-BE49-F238E27FC236}">
                  <a16:creationId xmlns:a16="http://schemas.microsoft.com/office/drawing/2014/main" id="{B8173B33-65CD-4BD5-8F48-7EADFDD99A96}"/>
                </a:ext>
              </a:extLst>
            </p:cNvPr>
            <p:cNvSpPr>
              <a:spLocks noChangeArrowheads="1"/>
            </p:cNvSpPr>
            <p:nvPr/>
          </p:nvSpPr>
          <p:spPr bwMode="auto">
            <a:xfrm>
              <a:off x="4824" y="432"/>
              <a:ext cx="69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cap="sq">
                  <a:solidFill>
                    <a:srgbClr val="008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zh-CN" altLang="en-US" sz="2400">
                  <a:latin typeface="楷体_GB2312" panose="02010609030101010101" pitchFamily="49" charset="-122"/>
                  <a:ea typeface="楷体_GB2312" panose="02010609030101010101" pitchFamily="49" charset="-122"/>
                </a:rPr>
                <a:t>重建堆</a:t>
              </a:r>
            </a:p>
          </p:txBody>
        </p:sp>
        <p:sp>
          <p:nvSpPr>
            <p:cNvPr id="37956" name="AutoShape 36">
              <a:extLst>
                <a:ext uri="{FF2B5EF4-FFF2-40B4-BE49-F238E27FC236}">
                  <a16:creationId xmlns:a16="http://schemas.microsoft.com/office/drawing/2014/main" id="{5B3ED057-886B-4BE1-AC46-4D5BF8B80568}"/>
                </a:ext>
              </a:extLst>
            </p:cNvPr>
            <p:cNvSpPr>
              <a:spLocks noChangeArrowheads="1"/>
            </p:cNvSpPr>
            <p:nvPr/>
          </p:nvSpPr>
          <p:spPr bwMode="auto">
            <a:xfrm>
              <a:off x="4800" y="681"/>
              <a:ext cx="748" cy="144"/>
            </a:xfrm>
            <a:prstGeom prst="rightArrow">
              <a:avLst>
                <a:gd name="adj1" fmla="val 50000"/>
                <a:gd name="adj2" fmla="val 129861"/>
              </a:avLst>
            </a:prstGeom>
            <a:noFill/>
            <a:ln w="28575" cap="sq">
              <a:solidFill>
                <a:srgbClr val="008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endParaRPr lang="zh-CN" altLang="en-US" sz="2400"/>
            </a:p>
          </p:txBody>
        </p:sp>
      </p:grpSp>
      <p:sp>
        <p:nvSpPr>
          <p:cNvPr id="264229" name="Oval 37">
            <a:extLst>
              <a:ext uri="{FF2B5EF4-FFF2-40B4-BE49-F238E27FC236}">
                <a16:creationId xmlns:a16="http://schemas.microsoft.com/office/drawing/2014/main" id="{74FCB89E-9FCD-4E73-AFE6-AB3CE7C23E2B}"/>
              </a:ext>
            </a:extLst>
          </p:cNvPr>
          <p:cNvSpPr>
            <a:spLocks noChangeArrowheads="1"/>
          </p:cNvSpPr>
          <p:nvPr/>
        </p:nvSpPr>
        <p:spPr bwMode="auto">
          <a:xfrm>
            <a:off x="1025525" y="5076825"/>
            <a:ext cx="457200" cy="457200"/>
          </a:xfrm>
          <a:prstGeom prst="ellipse">
            <a:avLst/>
          </a:prstGeom>
          <a:solidFill>
            <a:srgbClr val="FFFFFF"/>
          </a:solidFill>
          <a:ln w="2857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en-US" altLang="zh-CN" sz="2800"/>
              <a:t>46</a:t>
            </a:r>
          </a:p>
        </p:txBody>
      </p:sp>
      <p:sp>
        <p:nvSpPr>
          <p:cNvPr id="264230" name="Oval 38">
            <a:extLst>
              <a:ext uri="{FF2B5EF4-FFF2-40B4-BE49-F238E27FC236}">
                <a16:creationId xmlns:a16="http://schemas.microsoft.com/office/drawing/2014/main" id="{A5101287-70BC-4ABB-A2CD-12B2F303541C}"/>
              </a:ext>
            </a:extLst>
          </p:cNvPr>
          <p:cNvSpPr>
            <a:spLocks noChangeArrowheads="1"/>
          </p:cNvSpPr>
          <p:nvPr/>
        </p:nvSpPr>
        <p:spPr bwMode="auto">
          <a:xfrm>
            <a:off x="1914525" y="5089525"/>
            <a:ext cx="457200" cy="457200"/>
          </a:xfrm>
          <a:prstGeom prst="ellipse">
            <a:avLst/>
          </a:prstGeom>
          <a:solidFill>
            <a:srgbClr val="FFFFFF"/>
          </a:solidFill>
          <a:ln w="2857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en-US" altLang="zh-CN" sz="2800"/>
              <a:t>42</a:t>
            </a:r>
          </a:p>
        </p:txBody>
      </p:sp>
      <p:sp>
        <p:nvSpPr>
          <p:cNvPr id="264231" name="Oval 39">
            <a:extLst>
              <a:ext uri="{FF2B5EF4-FFF2-40B4-BE49-F238E27FC236}">
                <a16:creationId xmlns:a16="http://schemas.microsoft.com/office/drawing/2014/main" id="{8C6C4896-C0BD-48D1-ADCB-C9553033B479}"/>
              </a:ext>
            </a:extLst>
          </p:cNvPr>
          <p:cNvSpPr>
            <a:spLocks noChangeArrowheads="1"/>
          </p:cNvSpPr>
          <p:nvPr/>
        </p:nvSpPr>
        <p:spPr bwMode="auto">
          <a:xfrm>
            <a:off x="2533650" y="5057775"/>
            <a:ext cx="457200" cy="457200"/>
          </a:xfrm>
          <a:prstGeom prst="ellipse">
            <a:avLst/>
          </a:prstGeom>
          <a:solidFill>
            <a:srgbClr val="FFFFFF"/>
          </a:solidFill>
          <a:ln w="2857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en-US" altLang="zh-CN" sz="2800"/>
              <a:t>17</a:t>
            </a:r>
          </a:p>
        </p:txBody>
      </p:sp>
      <p:sp>
        <p:nvSpPr>
          <p:cNvPr id="264232" name="Oval 40">
            <a:extLst>
              <a:ext uri="{FF2B5EF4-FFF2-40B4-BE49-F238E27FC236}">
                <a16:creationId xmlns:a16="http://schemas.microsoft.com/office/drawing/2014/main" id="{CB20C0EF-C04C-4C6F-B75D-B9852023BC46}"/>
              </a:ext>
            </a:extLst>
          </p:cNvPr>
          <p:cNvSpPr>
            <a:spLocks noChangeArrowheads="1"/>
          </p:cNvSpPr>
          <p:nvPr/>
        </p:nvSpPr>
        <p:spPr bwMode="auto">
          <a:xfrm>
            <a:off x="3352800" y="5089525"/>
            <a:ext cx="457200" cy="457200"/>
          </a:xfrm>
          <a:prstGeom prst="ellipse">
            <a:avLst/>
          </a:prstGeom>
          <a:solidFill>
            <a:srgbClr val="FFFFFF"/>
          </a:solidFill>
          <a:ln w="2857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en-US" altLang="zh-CN" sz="2800"/>
              <a:t>13</a:t>
            </a:r>
          </a:p>
        </p:txBody>
      </p:sp>
      <p:sp>
        <p:nvSpPr>
          <p:cNvPr id="264233" name="Oval 41">
            <a:extLst>
              <a:ext uri="{FF2B5EF4-FFF2-40B4-BE49-F238E27FC236}">
                <a16:creationId xmlns:a16="http://schemas.microsoft.com/office/drawing/2014/main" id="{5467CCB6-1A6A-43E9-81AD-E481515691F7}"/>
              </a:ext>
            </a:extLst>
          </p:cNvPr>
          <p:cNvSpPr>
            <a:spLocks noChangeArrowheads="1"/>
          </p:cNvSpPr>
          <p:nvPr/>
        </p:nvSpPr>
        <p:spPr bwMode="auto">
          <a:xfrm>
            <a:off x="2298700" y="3695700"/>
            <a:ext cx="457200" cy="457200"/>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en-US" altLang="zh-CN" sz="2800"/>
              <a:t>55</a:t>
            </a:r>
          </a:p>
        </p:txBody>
      </p:sp>
      <p:sp>
        <p:nvSpPr>
          <p:cNvPr id="264234" name="Oval 42">
            <a:extLst>
              <a:ext uri="{FF2B5EF4-FFF2-40B4-BE49-F238E27FC236}">
                <a16:creationId xmlns:a16="http://schemas.microsoft.com/office/drawing/2014/main" id="{30651AC3-44E9-481A-AC02-BC4F997C1B82}"/>
              </a:ext>
            </a:extLst>
          </p:cNvPr>
          <p:cNvSpPr>
            <a:spLocks noChangeArrowheads="1"/>
          </p:cNvSpPr>
          <p:nvPr/>
        </p:nvSpPr>
        <p:spPr bwMode="auto">
          <a:xfrm>
            <a:off x="1587500" y="4333875"/>
            <a:ext cx="457200" cy="457200"/>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en-US" altLang="zh-CN" sz="2800"/>
              <a:t>70</a:t>
            </a:r>
          </a:p>
        </p:txBody>
      </p:sp>
      <p:sp>
        <p:nvSpPr>
          <p:cNvPr id="264235" name="Oval 43">
            <a:extLst>
              <a:ext uri="{FF2B5EF4-FFF2-40B4-BE49-F238E27FC236}">
                <a16:creationId xmlns:a16="http://schemas.microsoft.com/office/drawing/2014/main" id="{AF00E138-883E-4BEB-8672-0F46BDC783C4}"/>
              </a:ext>
            </a:extLst>
          </p:cNvPr>
          <p:cNvSpPr>
            <a:spLocks noChangeArrowheads="1"/>
          </p:cNvSpPr>
          <p:nvPr/>
        </p:nvSpPr>
        <p:spPr bwMode="auto">
          <a:xfrm>
            <a:off x="2974975" y="4327525"/>
            <a:ext cx="457200" cy="457200"/>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en-US" altLang="zh-CN" sz="2800"/>
              <a:t>94</a:t>
            </a:r>
          </a:p>
        </p:txBody>
      </p:sp>
      <p:sp>
        <p:nvSpPr>
          <p:cNvPr id="264236" name="Line 44">
            <a:extLst>
              <a:ext uri="{FF2B5EF4-FFF2-40B4-BE49-F238E27FC236}">
                <a16:creationId xmlns:a16="http://schemas.microsoft.com/office/drawing/2014/main" id="{5833739D-4701-404D-9B0F-D6307D89E9C7}"/>
              </a:ext>
            </a:extLst>
          </p:cNvPr>
          <p:cNvSpPr>
            <a:spLocks noChangeShapeType="1"/>
          </p:cNvSpPr>
          <p:nvPr/>
        </p:nvSpPr>
        <p:spPr bwMode="auto">
          <a:xfrm flipH="1">
            <a:off x="1978025" y="4073525"/>
            <a:ext cx="381000" cy="3048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4237" name="Line 45">
            <a:extLst>
              <a:ext uri="{FF2B5EF4-FFF2-40B4-BE49-F238E27FC236}">
                <a16:creationId xmlns:a16="http://schemas.microsoft.com/office/drawing/2014/main" id="{65469C6B-B75B-48F7-A2DE-CD556A17A1A7}"/>
              </a:ext>
            </a:extLst>
          </p:cNvPr>
          <p:cNvSpPr>
            <a:spLocks noChangeShapeType="1"/>
          </p:cNvSpPr>
          <p:nvPr/>
        </p:nvSpPr>
        <p:spPr bwMode="auto">
          <a:xfrm>
            <a:off x="2695575" y="4057650"/>
            <a:ext cx="304800" cy="3810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4238" name="Oval 46">
            <a:extLst>
              <a:ext uri="{FF2B5EF4-FFF2-40B4-BE49-F238E27FC236}">
                <a16:creationId xmlns:a16="http://schemas.microsoft.com/office/drawing/2014/main" id="{A529D500-88D7-423E-ABCA-CA915FD615B3}"/>
              </a:ext>
            </a:extLst>
          </p:cNvPr>
          <p:cNvSpPr>
            <a:spLocks noChangeArrowheads="1"/>
          </p:cNvSpPr>
          <p:nvPr/>
        </p:nvSpPr>
        <p:spPr bwMode="auto">
          <a:xfrm>
            <a:off x="381000" y="5619750"/>
            <a:ext cx="457200" cy="457200"/>
          </a:xfrm>
          <a:prstGeom prst="ellipse">
            <a:avLst/>
          </a:prstGeom>
          <a:solidFill>
            <a:srgbClr val="FFFFFF"/>
          </a:solidFill>
          <a:ln w="2857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en-US" altLang="zh-CN" sz="2800"/>
              <a:t>05</a:t>
            </a:r>
          </a:p>
        </p:txBody>
      </p:sp>
      <p:grpSp>
        <p:nvGrpSpPr>
          <p:cNvPr id="264239" name="Group 47">
            <a:extLst>
              <a:ext uri="{FF2B5EF4-FFF2-40B4-BE49-F238E27FC236}">
                <a16:creationId xmlns:a16="http://schemas.microsoft.com/office/drawing/2014/main" id="{FFACF303-868F-4CF9-83D1-4FD91A287454}"/>
              </a:ext>
            </a:extLst>
          </p:cNvPr>
          <p:cNvGrpSpPr>
            <a:grpSpLocks/>
          </p:cNvGrpSpPr>
          <p:nvPr/>
        </p:nvGrpSpPr>
        <p:grpSpPr bwMode="auto">
          <a:xfrm>
            <a:off x="3733800" y="3933825"/>
            <a:ext cx="1258888" cy="1000125"/>
            <a:chOff x="2352" y="2478"/>
            <a:chExt cx="793" cy="630"/>
          </a:xfrm>
        </p:grpSpPr>
        <p:sp>
          <p:nvSpPr>
            <p:cNvPr id="37946" name="Rectangle 48">
              <a:extLst>
                <a:ext uri="{FF2B5EF4-FFF2-40B4-BE49-F238E27FC236}">
                  <a16:creationId xmlns:a16="http://schemas.microsoft.com/office/drawing/2014/main" id="{C6321A0A-E25C-4237-B4CE-67089BC9E594}"/>
                </a:ext>
              </a:extLst>
            </p:cNvPr>
            <p:cNvSpPr>
              <a:spLocks noChangeArrowheads="1"/>
            </p:cNvSpPr>
            <p:nvPr/>
          </p:nvSpPr>
          <p:spPr bwMode="auto">
            <a:xfrm>
              <a:off x="2426" y="2478"/>
              <a:ext cx="69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cap="sq">
                  <a:solidFill>
                    <a:srgbClr val="008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zh-CN" altLang="en-US" sz="2400">
                  <a:latin typeface="楷体_GB2312" panose="02010609030101010101" pitchFamily="49" charset="-122"/>
                  <a:ea typeface="楷体_GB2312" panose="02010609030101010101" pitchFamily="49" charset="-122"/>
                </a:rPr>
                <a:t>输出</a:t>
              </a:r>
              <a:r>
                <a:rPr lang="en-US" altLang="zh-CN" sz="2400">
                  <a:latin typeface="楷体_GB2312" panose="02010609030101010101" pitchFamily="49" charset="-122"/>
                  <a:ea typeface="楷体_GB2312" panose="02010609030101010101" pitchFamily="49" charset="-122"/>
                </a:rPr>
                <a:t>55</a:t>
              </a:r>
            </a:p>
          </p:txBody>
        </p:sp>
        <p:sp>
          <p:nvSpPr>
            <p:cNvPr id="37947" name="AutoShape 49">
              <a:extLst>
                <a:ext uri="{FF2B5EF4-FFF2-40B4-BE49-F238E27FC236}">
                  <a16:creationId xmlns:a16="http://schemas.microsoft.com/office/drawing/2014/main" id="{7A91BE83-57C5-4A6B-9B8B-C61F5405CE66}"/>
                </a:ext>
              </a:extLst>
            </p:cNvPr>
            <p:cNvSpPr>
              <a:spLocks noChangeArrowheads="1"/>
            </p:cNvSpPr>
            <p:nvPr/>
          </p:nvSpPr>
          <p:spPr bwMode="auto">
            <a:xfrm>
              <a:off x="2388" y="2724"/>
              <a:ext cx="748" cy="144"/>
            </a:xfrm>
            <a:prstGeom prst="rightArrow">
              <a:avLst>
                <a:gd name="adj1" fmla="val 50000"/>
                <a:gd name="adj2" fmla="val 129861"/>
              </a:avLst>
            </a:prstGeom>
            <a:noFill/>
            <a:ln w="28575" cap="sq">
              <a:solidFill>
                <a:srgbClr val="008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endParaRPr lang="zh-CN" altLang="en-US" sz="2400"/>
            </a:p>
          </p:txBody>
        </p:sp>
        <p:sp>
          <p:nvSpPr>
            <p:cNvPr id="37948" name="Rectangle 50">
              <a:extLst>
                <a:ext uri="{FF2B5EF4-FFF2-40B4-BE49-F238E27FC236}">
                  <a16:creationId xmlns:a16="http://schemas.microsoft.com/office/drawing/2014/main" id="{1A11AC73-8DA7-487A-9E0A-4C98BD233484}"/>
                </a:ext>
              </a:extLst>
            </p:cNvPr>
            <p:cNvSpPr>
              <a:spLocks noChangeArrowheads="1"/>
            </p:cNvSpPr>
            <p:nvPr/>
          </p:nvSpPr>
          <p:spPr bwMode="auto">
            <a:xfrm>
              <a:off x="2352" y="2858"/>
              <a:ext cx="29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cap="sq">
                  <a:solidFill>
                    <a:srgbClr val="008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000">
                  <a:latin typeface="Arial" panose="020B0604020202020204" pitchFamily="34" charset="0"/>
                </a:rPr>
                <a:t>94</a:t>
              </a:r>
            </a:p>
          </p:txBody>
        </p:sp>
        <p:grpSp>
          <p:nvGrpSpPr>
            <p:cNvPr id="37949" name="Group 51">
              <a:extLst>
                <a:ext uri="{FF2B5EF4-FFF2-40B4-BE49-F238E27FC236}">
                  <a16:creationId xmlns:a16="http://schemas.microsoft.com/office/drawing/2014/main" id="{56240D7B-7911-46E2-95B1-F62D0A3899A0}"/>
                </a:ext>
              </a:extLst>
            </p:cNvPr>
            <p:cNvGrpSpPr>
              <a:grpSpLocks/>
            </p:cNvGrpSpPr>
            <p:nvPr/>
          </p:nvGrpSpPr>
          <p:grpSpPr bwMode="auto">
            <a:xfrm>
              <a:off x="2592" y="2916"/>
              <a:ext cx="204" cy="108"/>
              <a:chOff x="3312" y="3720"/>
              <a:chExt cx="204" cy="108"/>
            </a:xfrm>
          </p:grpSpPr>
          <p:sp>
            <p:nvSpPr>
              <p:cNvPr id="37951" name="Line 52">
                <a:extLst>
                  <a:ext uri="{FF2B5EF4-FFF2-40B4-BE49-F238E27FC236}">
                    <a16:creationId xmlns:a16="http://schemas.microsoft.com/office/drawing/2014/main" id="{3BB74F68-A38F-4A45-AB10-0BF48BD913DD}"/>
                  </a:ext>
                </a:extLst>
              </p:cNvPr>
              <p:cNvSpPr>
                <a:spLocks noChangeShapeType="1"/>
              </p:cNvSpPr>
              <p:nvPr/>
            </p:nvSpPr>
            <p:spPr bwMode="auto">
              <a:xfrm>
                <a:off x="3312" y="3744"/>
                <a:ext cx="144" cy="0"/>
              </a:xfrm>
              <a:prstGeom prst="line">
                <a:avLst/>
              </a:prstGeom>
              <a:noFill/>
              <a:ln w="28575" cap="sq">
                <a:solidFill>
                  <a:srgbClr val="008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952" name="Line 53">
                <a:extLst>
                  <a:ext uri="{FF2B5EF4-FFF2-40B4-BE49-F238E27FC236}">
                    <a16:creationId xmlns:a16="http://schemas.microsoft.com/office/drawing/2014/main" id="{6F0F4DE4-869F-4817-9C8C-1D14A7A6E758}"/>
                  </a:ext>
                </a:extLst>
              </p:cNvPr>
              <p:cNvSpPr>
                <a:spLocks noChangeShapeType="1"/>
              </p:cNvSpPr>
              <p:nvPr/>
            </p:nvSpPr>
            <p:spPr bwMode="auto">
              <a:xfrm>
                <a:off x="3312" y="3792"/>
                <a:ext cx="144" cy="0"/>
              </a:xfrm>
              <a:prstGeom prst="line">
                <a:avLst/>
              </a:prstGeom>
              <a:noFill/>
              <a:ln w="28575" cap="sq">
                <a:solidFill>
                  <a:srgbClr val="008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953" name="Line 54">
                <a:extLst>
                  <a:ext uri="{FF2B5EF4-FFF2-40B4-BE49-F238E27FC236}">
                    <a16:creationId xmlns:a16="http://schemas.microsoft.com/office/drawing/2014/main" id="{616BA751-DB5E-45A8-84DA-0B6A0A1557CD}"/>
                  </a:ext>
                </a:extLst>
              </p:cNvPr>
              <p:cNvSpPr>
                <a:spLocks noChangeShapeType="1"/>
              </p:cNvSpPr>
              <p:nvPr/>
            </p:nvSpPr>
            <p:spPr bwMode="auto">
              <a:xfrm flipH="1" flipV="1">
                <a:off x="3420" y="3720"/>
                <a:ext cx="96" cy="48"/>
              </a:xfrm>
              <a:prstGeom prst="line">
                <a:avLst/>
              </a:prstGeom>
              <a:noFill/>
              <a:ln w="28575" cap="sq">
                <a:solidFill>
                  <a:srgbClr val="008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954" name="Line 55">
                <a:extLst>
                  <a:ext uri="{FF2B5EF4-FFF2-40B4-BE49-F238E27FC236}">
                    <a16:creationId xmlns:a16="http://schemas.microsoft.com/office/drawing/2014/main" id="{75BAF8D7-BE85-4B1A-919F-B3CC80BF32FC}"/>
                  </a:ext>
                </a:extLst>
              </p:cNvPr>
              <p:cNvSpPr>
                <a:spLocks noChangeShapeType="1"/>
              </p:cNvSpPr>
              <p:nvPr/>
            </p:nvSpPr>
            <p:spPr bwMode="auto">
              <a:xfrm flipV="1">
                <a:off x="3420" y="3780"/>
                <a:ext cx="96" cy="48"/>
              </a:xfrm>
              <a:prstGeom prst="line">
                <a:avLst/>
              </a:prstGeom>
              <a:noFill/>
              <a:ln w="28575" cap="sq">
                <a:solidFill>
                  <a:srgbClr val="008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37950" name="Rectangle 56">
              <a:extLst>
                <a:ext uri="{FF2B5EF4-FFF2-40B4-BE49-F238E27FC236}">
                  <a16:creationId xmlns:a16="http://schemas.microsoft.com/office/drawing/2014/main" id="{5EE5554F-7DBB-4AED-B9A2-1EB0C87FEFB6}"/>
                </a:ext>
              </a:extLst>
            </p:cNvPr>
            <p:cNvSpPr>
              <a:spLocks noChangeArrowheads="1"/>
            </p:cNvSpPr>
            <p:nvPr/>
          </p:nvSpPr>
          <p:spPr bwMode="auto">
            <a:xfrm>
              <a:off x="2772" y="2844"/>
              <a:ext cx="37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cap="sq">
                  <a:solidFill>
                    <a:srgbClr val="008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000">
                  <a:latin typeface="Arial" panose="020B0604020202020204" pitchFamily="34" charset="0"/>
                </a:rPr>
                <a:t>r[1]</a:t>
              </a:r>
            </a:p>
          </p:txBody>
        </p:sp>
      </p:grpSp>
      <p:sp>
        <p:nvSpPr>
          <p:cNvPr id="264249" name="Oval 57">
            <a:extLst>
              <a:ext uri="{FF2B5EF4-FFF2-40B4-BE49-F238E27FC236}">
                <a16:creationId xmlns:a16="http://schemas.microsoft.com/office/drawing/2014/main" id="{1A7CD55A-D1EE-42C4-BE13-232BEB840BF7}"/>
              </a:ext>
            </a:extLst>
          </p:cNvPr>
          <p:cNvSpPr>
            <a:spLocks noChangeArrowheads="1"/>
          </p:cNvSpPr>
          <p:nvPr/>
        </p:nvSpPr>
        <p:spPr bwMode="auto">
          <a:xfrm>
            <a:off x="5140325" y="5095875"/>
            <a:ext cx="457200" cy="457200"/>
          </a:xfrm>
          <a:prstGeom prst="ellipse">
            <a:avLst/>
          </a:prstGeom>
          <a:solidFill>
            <a:srgbClr val="FFFFFF"/>
          </a:solidFill>
          <a:ln w="2857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en-US" altLang="zh-CN" sz="2800"/>
              <a:t>46</a:t>
            </a:r>
          </a:p>
        </p:txBody>
      </p:sp>
      <p:sp>
        <p:nvSpPr>
          <p:cNvPr id="264250" name="Oval 58">
            <a:extLst>
              <a:ext uri="{FF2B5EF4-FFF2-40B4-BE49-F238E27FC236}">
                <a16:creationId xmlns:a16="http://schemas.microsoft.com/office/drawing/2014/main" id="{33202DC0-C778-4505-BCDE-3311960ABD80}"/>
              </a:ext>
            </a:extLst>
          </p:cNvPr>
          <p:cNvSpPr>
            <a:spLocks noChangeArrowheads="1"/>
          </p:cNvSpPr>
          <p:nvPr/>
        </p:nvSpPr>
        <p:spPr bwMode="auto">
          <a:xfrm>
            <a:off x="6029325" y="5108575"/>
            <a:ext cx="457200" cy="457200"/>
          </a:xfrm>
          <a:prstGeom prst="ellipse">
            <a:avLst/>
          </a:prstGeom>
          <a:solidFill>
            <a:srgbClr val="FFFFFF"/>
          </a:solidFill>
          <a:ln w="2857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en-US" altLang="zh-CN" sz="2800"/>
              <a:t>42</a:t>
            </a:r>
          </a:p>
        </p:txBody>
      </p:sp>
      <p:sp>
        <p:nvSpPr>
          <p:cNvPr id="264251" name="Oval 59">
            <a:extLst>
              <a:ext uri="{FF2B5EF4-FFF2-40B4-BE49-F238E27FC236}">
                <a16:creationId xmlns:a16="http://schemas.microsoft.com/office/drawing/2014/main" id="{4DFCAEAF-1DF2-4CA3-84DC-0ED76CEC2DB9}"/>
              </a:ext>
            </a:extLst>
          </p:cNvPr>
          <p:cNvSpPr>
            <a:spLocks noChangeArrowheads="1"/>
          </p:cNvSpPr>
          <p:nvPr/>
        </p:nvSpPr>
        <p:spPr bwMode="auto">
          <a:xfrm>
            <a:off x="6648450" y="5076825"/>
            <a:ext cx="457200" cy="457200"/>
          </a:xfrm>
          <a:prstGeom prst="ellipse">
            <a:avLst/>
          </a:prstGeom>
          <a:solidFill>
            <a:srgbClr val="FFFFFF"/>
          </a:solidFill>
          <a:ln w="2857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en-US" altLang="zh-CN" sz="2800"/>
              <a:t>17</a:t>
            </a:r>
          </a:p>
        </p:txBody>
      </p:sp>
      <p:sp>
        <p:nvSpPr>
          <p:cNvPr id="264252" name="Oval 60">
            <a:extLst>
              <a:ext uri="{FF2B5EF4-FFF2-40B4-BE49-F238E27FC236}">
                <a16:creationId xmlns:a16="http://schemas.microsoft.com/office/drawing/2014/main" id="{232D841E-B8C0-4CBA-AE71-9CC288B62D8D}"/>
              </a:ext>
            </a:extLst>
          </p:cNvPr>
          <p:cNvSpPr>
            <a:spLocks noChangeArrowheads="1"/>
          </p:cNvSpPr>
          <p:nvPr/>
        </p:nvSpPr>
        <p:spPr bwMode="auto">
          <a:xfrm>
            <a:off x="7467600" y="5108575"/>
            <a:ext cx="457200" cy="457200"/>
          </a:xfrm>
          <a:prstGeom prst="ellipse">
            <a:avLst/>
          </a:prstGeom>
          <a:solidFill>
            <a:srgbClr val="FFFFFF"/>
          </a:solidFill>
          <a:ln w="2857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en-US" altLang="zh-CN" sz="2800"/>
              <a:t>13</a:t>
            </a:r>
          </a:p>
        </p:txBody>
      </p:sp>
      <p:sp>
        <p:nvSpPr>
          <p:cNvPr id="264253" name="Oval 61">
            <a:extLst>
              <a:ext uri="{FF2B5EF4-FFF2-40B4-BE49-F238E27FC236}">
                <a16:creationId xmlns:a16="http://schemas.microsoft.com/office/drawing/2014/main" id="{4F4E6049-D6F4-460A-A463-5FC0C00CFE9C}"/>
              </a:ext>
            </a:extLst>
          </p:cNvPr>
          <p:cNvSpPr>
            <a:spLocks noChangeArrowheads="1"/>
          </p:cNvSpPr>
          <p:nvPr/>
        </p:nvSpPr>
        <p:spPr bwMode="auto">
          <a:xfrm>
            <a:off x="6413500" y="3714750"/>
            <a:ext cx="457200" cy="457200"/>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en-US" altLang="zh-CN" sz="2800"/>
              <a:t>94</a:t>
            </a:r>
          </a:p>
        </p:txBody>
      </p:sp>
      <p:sp>
        <p:nvSpPr>
          <p:cNvPr id="264254" name="Oval 62">
            <a:extLst>
              <a:ext uri="{FF2B5EF4-FFF2-40B4-BE49-F238E27FC236}">
                <a16:creationId xmlns:a16="http://schemas.microsoft.com/office/drawing/2014/main" id="{CC77B431-26E5-4E90-9F90-A2D4441EDB9F}"/>
              </a:ext>
            </a:extLst>
          </p:cNvPr>
          <p:cNvSpPr>
            <a:spLocks noChangeArrowheads="1"/>
          </p:cNvSpPr>
          <p:nvPr/>
        </p:nvSpPr>
        <p:spPr bwMode="auto">
          <a:xfrm>
            <a:off x="5702300" y="4352925"/>
            <a:ext cx="457200" cy="457200"/>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en-US" altLang="zh-CN" sz="2800"/>
              <a:t>70</a:t>
            </a:r>
          </a:p>
        </p:txBody>
      </p:sp>
      <p:sp>
        <p:nvSpPr>
          <p:cNvPr id="264255" name="Line 63">
            <a:extLst>
              <a:ext uri="{FF2B5EF4-FFF2-40B4-BE49-F238E27FC236}">
                <a16:creationId xmlns:a16="http://schemas.microsoft.com/office/drawing/2014/main" id="{1FCB83DB-23AB-4D49-8306-30AC0D36FC93}"/>
              </a:ext>
            </a:extLst>
          </p:cNvPr>
          <p:cNvSpPr>
            <a:spLocks noChangeShapeType="1"/>
          </p:cNvSpPr>
          <p:nvPr/>
        </p:nvSpPr>
        <p:spPr bwMode="auto">
          <a:xfrm flipH="1">
            <a:off x="6092825" y="4092575"/>
            <a:ext cx="381000" cy="3048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4256" name="Oval 64">
            <a:extLst>
              <a:ext uri="{FF2B5EF4-FFF2-40B4-BE49-F238E27FC236}">
                <a16:creationId xmlns:a16="http://schemas.microsoft.com/office/drawing/2014/main" id="{81FD4673-12EC-4EA3-9DF8-0E3F34CDDF00}"/>
              </a:ext>
            </a:extLst>
          </p:cNvPr>
          <p:cNvSpPr>
            <a:spLocks noChangeArrowheads="1"/>
          </p:cNvSpPr>
          <p:nvPr/>
        </p:nvSpPr>
        <p:spPr bwMode="auto">
          <a:xfrm>
            <a:off x="4495800" y="5638800"/>
            <a:ext cx="457200" cy="457200"/>
          </a:xfrm>
          <a:prstGeom prst="ellipse">
            <a:avLst/>
          </a:prstGeom>
          <a:solidFill>
            <a:srgbClr val="FFFFFF"/>
          </a:solidFill>
          <a:ln w="2857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en-US" altLang="zh-CN" sz="2800"/>
              <a:t>05</a:t>
            </a:r>
          </a:p>
        </p:txBody>
      </p:sp>
      <p:grpSp>
        <p:nvGrpSpPr>
          <p:cNvPr id="264257" name="Group 65">
            <a:extLst>
              <a:ext uri="{FF2B5EF4-FFF2-40B4-BE49-F238E27FC236}">
                <a16:creationId xmlns:a16="http://schemas.microsoft.com/office/drawing/2014/main" id="{4C167621-5EAE-475A-BFDC-03C612C57A6A}"/>
              </a:ext>
            </a:extLst>
          </p:cNvPr>
          <p:cNvGrpSpPr>
            <a:grpSpLocks/>
          </p:cNvGrpSpPr>
          <p:nvPr/>
        </p:nvGrpSpPr>
        <p:grpSpPr bwMode="auto">
          <a:xfrm>
            <a:off x="7620000" y="3943350"/>
            <a:ext cx="1187450" cy="623888"/>
            <a:chOff x="4800" y="2484"/>
            <a:chExt cx="748" cy="393"/>
          </a:xfrm>
        </p:grpSpPr>
        <p:sp>
          <p:nvSpPr>
            <p:cNvPr id="37944" name="Rectangle 66">
              <a:extLst>
                <a:ext uri="{FF2B5EF4-FFF2-40B4-BE49-F238E27FC236}">
                  <a16:creationId xmlns:a16="http://schemas.microsoft.com/office/drawing/2014/main" id="{9F594819-1470-46AB-B240-4B9B62C82E99}"/>
                </a:ext>
              </a:extLst>
            </p:cNvPr>
            <p:cNvSpPr>
              <a:spLocks noChangeArrowheads="1"/>
            </p:cNvSpPr>
            <p:nvPr/>
          </p:nvSpPr>
          <p:spPr bwMode="auto">
            <a:xfrm>
              <a:off x="4824" y="2484"/>
              <a:ext cx="69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cap="sq">
                  <a:solidFill>
                    <a:srgbClr val="008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zh-CN" altLang="en-US" sz="2400">
                  <a:latin typeface="楷体_GB2312" panose="02010609030101010101" pitchFamily="49" charset="-122"/>
                  <a:ea typeface="楷体_GB2312" panose="02010609030101010101" pitchFamily="49" charset="-122"/>
                </a:rPr>
                <a:t>重建堆</a:t>
              </a:r>
            </a:p>
          </p:txBody>
        </p:sp>
        <p:sp>
          <p:nvSpPr>
            <p:cNvPr id="37945" name="AutoShape 67">
              <a:extLst>
                <a:ext uri="{FF2B5EF4-FFF2-40B4-BE49-F238E27FC236}">
                  <a16:creationId xmlns:a16="http://schemas.microsoft.com/office/drawing/2014/main" id="{4DE0D539-DD63-46F1-8E7B-7BCBAD2FAECE}"/>
                </a:ext>
              </a:extLst>
            </p:cNvPr>
            <p:cNvSpPr>
              <a:spLocks noChangeArrowheads="1"/>
            </p:cNvSpPr>
            <p:nvPr/>
          </p:nvSpPr>
          <p:spPr bwMode="auto">
            <a:xfrm>
              <a:off x="4800" y="2733"/>
              <a:ext cx="748" cy="144"/>
            </a:xfrm>
            <a:prstGeom prst="rightArrow">
              <a:avLst>
                <a:gd name="adj1" fmla="val 50000"/>
                <a:gd name="adj2" fmla="val 129861"/>
              </a:avLst>
            </a:prstGeom>
            <a:noFill/>
            <a:ln w="28575" cap="sq">
              <a:solidFill>
                <a:srgbClr val="008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endParaRPr lang="zh-CN" altLang="en-US" sz="2400"/>
            </a:p>
          </p:txBody>
        </p:sp>
      </p:grpSp>
      <p:sp>
        <p:nvSpPr>
          <p:cNvPr id="264260" name="Rectangle 68">
            <a:extLst>
              <a:ext uri="{FF2B5EF4-FFF2-40B4-BE49-F238E27FC236}">
                <a16:creationId xmlns:a16="http://schemas.microsoft.com/office/drawing/2014/main" id="{16EE0927-BA39-4DF1-A547-9D8B290D4CE2}"/>
              </a:ext>
            </a:extLst>
          </p:cNvPr>
          <p:cNvSpPr>
            <a:spLocks noChangeArrowheads="1"/>
          </p:cNvSpPr>
          <p:nvPr/>
        </p:nvSpPr>
        <p:spPr bwMode="auto">
          <a:xfrm>
            <a:off x="971550" y="2924175"/>
            <a:ext cx="3024188" cy="396875"/>
          </a:xfrm>
          <a:prstGeom prst="rect">
            <a:avLst/>
          </a:prstGeom>
          <a:gradFill rotWithShape="1">
            <a:gsLst>
              <a:gs pos="0">
                <a:srgbClr val="CCCCFF"/>
              </a:gs>
              <a:gs pos="50000">
                <a:schemeClr val="bg1"/>
              </a:gs>
              <a:gs pos="100000">
                <a:srgbClr val="CCCCFF"/>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lang="en-US" altLang="zh-CN" sz="2000">
                <a:solidFill>
                  <a:srgbClr val="FF0000"/>
                </a:solidFill>
              </a:rPr>
              <a:t>{46,55,94,70,42,17, 13,05}</a:t>
            </a:r>
          </a:p>
        </p:txBody>
      </p:sp>
      <p:sp>
        <p:nvSpPr>
          <p:cNvPr id="264261" name="Oval 69">
            <a:extLst>
              <a:ext uri="{FF2B5EF4-FFF2-40B4-BE49-F238E27FC236}">
                <a16:creationId xmlns:a16="http://schemas.microsoft.com/office/drawing/2014/main" id="{617A2966-1A59-42B4-8174-90FD48B8941C}"/>
              </a:ext>
            </a:extLst>
          </p:cNvPr>
          <p:cNvSpPr>
            <a:spLocks noChangeArrowheads="1"/>
          </p:cNvSpPr>
          <p:nvPr/>
        </p:nvSpPr>
        <p:spPr bwMode="auto">
          <a:xfrm>
            <a:off x="2293938" y="434975"/>
            <a:ext cx="457200" cy="457200"/>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en-US" altLang="zh-CN" sz="2800"/>
              <a:t>46</a:t>
            </a:r>
          </a:p>
        </p:txBody>
      </p:sp>
      <p:sp>
        <p:nvSpPr>
          <p:cNvPr id="264262" name="Oval 70">
            <a:extLst>
              <a:ext uri="{FF2B5EF4-FFF2-40B4-BE49-F238E27FC236}">
                <a16:creationId xmlns:a16="http://schemas.microsoft.com/office/drawing/2014/main" id="{9F0691D3-2EB8-417C-B48F-3D8DC1F2C0FE}"/>
              </a:ext>
            </a:extLst>
          </p:cNvPr>
          <p:cNvSpPr>
            <a:spLocks noChangeArrowheads="1"/>
          </p:cNvSpPr>
          <p:nvPr/>
        </p:nvSpPr>
        <p:spPr bwMode="auto">
          <a:xfrm>
            <a:off x="1025525" y="1819275"/>
            <a:ext cx="457200" cy="457200"/>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en-US" altLang="zh-CN" sz="2800"/>
              <a:t>70</a:t>
            </a:r>
          </a:p>
        </p:txBody>
      </p:sp>
      <p:sp>
        <p:nvSpPr>
          <p:cNvPr id="264263" name="Oval 71">
            <a:extLst>
              <a:ext uri="{FF2B5EF4-FFF2-40B4-BE49-F238E27FC236}">
                <a16:creationId xmlns:a16="http://schemas.microsoft.com/office/drawing/2014/main" id="{8D627BD4-FB68-4333-A3B1-A3421E1D9914}"/>
              </a:ext>
            </a:extLst>
          </p:cNvPr>
          <p:cNvSpPr>
            <a:spLocks noChangeArrowheads="1"/>
          </p:cNvSpPr>
          <p:nvPr/>
        </p:nvSpPr>
        <p:spPr bwMode="auto">
          <a:xfrm>
            <a:off x="5140325" y="1838325"/>
            <a:ext cx="457200" cy="457200"/>
          </a:xfrm>
          <a:prstGeom prst="ellipse">
            <a:avLst/>
          </a:prstGeom>
          <a:solidFill>
            <a:srgbClr val="FFFFFF"/>
          </a:solidFill>
          <a:ln w="2857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en-US" altLang="zh-CN" sz="2800"/>
              <a:t>46</a:t>
            </a:r>
          </a:p>
        </p:txBody>
      </p:sp>
      <p:sp>
        <p:nvSpPr>
          <p:cNvPr id="37936" name="Text Box 72">
            <a:extLst>
              <a:ext uri="{FF2B5EF4-FFF2-40B4-BE49-F238E27FC236}">
                <a16:creationId xmlns:a16="http://schemas.microsoft.com/office/drawing/2014/main" id="{257E401D-D672-4011-952D-10914C1BA9D5}"/>
              </a:ext>
            </a:extLst>
          </p:cNvPr>
          <p:cNvSpPr txBox="1">
            <a:spLocks noChangeArrowheads="1"/>
          </p:cNvSpPr>
          <p:nvPr/>
        </p:nvSpPr>
        <p:spPr bwMode="auto">
          <a:xfrm>
            <a:off x="7164388" y="2852738"/>
            <a:ext cx="3603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400" b="0">
                <a:ea typeface="楷体_GB2312" panose="02010609030101010101" pitchFamily="49" charset="-122"/>
              </a:rPr>
              <a:t>X</a:t>
            </a:r>
          </a:p>
        </p:txBody>
      </p:sp>
      <p:sp>
        <p:nvSpPr>
          <p:cNvPr id="37937" name="Text Box 73">
            <a:extLst>
              <a:ext uri="{FF2B5EF4-FFF2-40B4-BE49-F238E27FC236}">
                <a16:creationId xmlns:a16="http://schemas.microsoft.com/office/drawing/2014/main" id="{09BBB494-C10A-46B5-834C-5854169C2331}"/>
              </a:ext>
            </a:extLst>
          </p:cNvPr>
          <p:cNvSpPr txBox="1">
            <a:spLocks noChangeArrowheads="1"/>
          </p:cNvSpPr>
          <p:nvPr/>
        </p:nvSpPr>
        <p:spPr bwMode="auto">
          <a:xfrm>
            <a:off x="7586663" y="2843213"/>
            <a:ext cx="576262" cy="485775"/>
          </a:xfrm>
          <a:prstGeom prst="rect">
            <a:avLst/>
          </a:prstGeom>
          <a:noFill/>
          <a:ln w="28575">
            <a:solidFill>
              <a:srgbClr val="00FF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zh-CN" sz="2400" b="0">
              <a:ea typeface="楷体_GB2312" panose="02010609030101010101" pitchFamily="49" charset="-122"/>
            </a:endParaRPr>
          </a:p>
        </p:txBody>
      </p:sp>
      <p:sp>
        <p:nvSpPr>
          <p:cNvPr id="264266" name="Rectangle 74">
            <a:extLst>
              <a:ext uri="{FF2B5EF4-FFF2-40B4-BE49-F238E27FC236}">
                <a16:creationId xmlns:a16="http://schemas.microsoft.com/office/drawing/2014/main" id="{543231FF-67B7-4586-BB22-A9A1BB1336A2}"/>
              </a:ext>
            </a:extLst>
          </p:cNvPr>
          <p:cNvSpPr>
            <a:spLocks noChangeArrowheads="1"/>
          </p:cNvSpPr>
          <p:nvPr/>
        </p:nvSpPr>
        <p:spPr bwMode="auto">
          <a:xfrm>
            <a:off x="900113" y="6092825"/>
            <a:ext cx="3024187" cy="396875"/>
          </a:xfrm>
          <a:prstGeom prst="rect">
            <a:avLst/>
          </a:prstGeom>
          <a:gradFill rotWithShape="1">
            <a:gsLst>
              <a:gs pos="0">
                <a:srgbClr val="CCCCFF"/>
              </a:gs>
              <a:gs pos="50000">
                <a:schemeClr val="bg1"/>
              </a:gs>
              <a:gs pos="100000">
                <a:srgbClr val="CCCCFF"/>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lang="en-US" altLang="zh-CN" sz="2000">
                <a:solidFill>
                  <a:srgbClr val="FF0000"/>
                </a:solidFill>
              </a:rPr>
              <a:t>{55,70,94,46,42,17, 13,05}</a:t>
            </a:r>
          </a:p>
        </p:txBody>
      </p:sp>
      <p:sp>
        <p:nvSpPr>
          <p:cNvPr id="264267" name="Oval 75">
            <a:extLst>
              <a:ext uri="{FF2B5EF4-FFF2-40B4-BE49-F238E27FC236}">
                <a16:creationId xmlns:a16="http://schemas.microsoft.com/office/drawing/2014/main" id="{B2978D67-AA61-476D-9722-CA98EDF7200E}"/>
              </a:ext>
            </a:extLst>
          </p:cNvPr>
          <p:cNvSpPr>
            <a:spLocks noChangeArrowheads="1"/>
          </p:cNvSpPr>
          <p:nvPr/>
        </p:nvSpPr>
        <p:spPr bwMode="auto">
          <a:xfrm>
            <a:off x="2293938" y="3690938"/>
            <a:ext cx="457200" cy="457200"/>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en-US" altLang="zh-CN" sz="2800"/>
              <a:t>55</a:t>
            </a:r>
          </a:p>
        </p:txBody>
      </p:sp>
      <p:sp>
        <p:nvSpPr>
          <p:cNvPr id="264268" name="Oval 76">
            <a:extLst>
              <a:ext uri="{FF2B5EF4-FFF2-40B4-BE49-F238E27FC236}">
                <a16:creationId xmlns:a16="http://schemas.microsoft.com/office/drawing/2014/main" id="{BD5FAABA-330A-44B6-B79D-8903B738E940}"/>
              </a:ext>
            </a:extLst>
          </p:cNvPr>
          <p:cNvSpPr>
            <a:spLocks noChangeArrowheads="1"/>
          </p:cNvSpPr>
          <p:nvPr/>
        </p:nvSpPr>
        <p:spPr bwMode="auto">
          <a:xfrm>
            <a:off x="2974975" y="4327525"/>
            <a:ext cx="457200" cy="457200"/>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en-US" altLang="zh-CN" sz="2800"/>
              <a:t>94</a:t>
            </a:r>
          </a:p>
        </p:txBody>
      </p:sp>
      <p:sp>
        <p:nvSpPr>
          <p:cNvPr id="264269" name="Oval 77">
            <a:extLst>
              <a:ext uri="{FF2B5EF4-FFF2-40B4-BE49-F238E27FC236}">
                <a16:creationId xmlns:a16="http://schemas.microsoft.com/office/drawing/2014/main" id="{937C1166-A4C9-452D-8E51-83CE7E7403E5}"/>
              </a:ext>
            </a:extLst>
          </p:cNvPr>
          <p:cNvSpPr>
            <a:spLocks noChangeArrowheads="1"/>
          </p:cNvSpPr>
          <p:nvPr/>
        </p:nvSpPr>
        <p:spPr bwMode="auto">
          <a:xfrm>
            <a:off x="7089775" y="4346575"/>
            <a:ext cx="457200" cy="457200"/>
          </a:xfrm>
          <a:prstGeom prst="ellipse">
            <a:avLst/>
          </a:prstGeom>
          <a:solidFill>
            <a:srgbClr val="FFFFFF"/>
          </a:solidFill>
          <a:ln w="2857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en-US" altLang="zh-CN" sz="2800"/>
              <a:t>55</a:t>
            </a:r>
          </a:p>
        </p:txBody>
      </p:sp>
      <p:sp>
        <p:nvSpPr>
          <p:cNvPr id="264270" name="Oval 78">
            <a:extLst>
              <a:ext uri="{FF2B5EF4-FFF2-40B4-BE49-F238E27FC236}">
                <a16:creationId xmlns:a16="http://schemas.microsoft.com/office/drawing/2014/main" id="{CDC7A9E6-9B13-4D63-9D85-216AFDF363BF}"/>
              </a:ext>
            </a:extLst>
          </p:cNvPr>
          <p:cNvSpPr>
            <a:spLocks noChangeArrowheads="1"/>
          </p:cNvSpPr>
          <p:nvPr/>
        </p:nvSpPr>
        <p:spPr bwMode="auto">
          <a:xfrm>
            <a:off x="7667625" y="2852738"/>
            <a:ext cx="457200" cy="457200"/>
          </a:xfrm>
          <a:prstGeom prst="ellipse">
            <a:avLst/>
          </a:prstGeom>
          <a:noFill/>
          <a:ln w="28575">
            <a:solidFill>
              <a:srgbClr val="FF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en-US" altLang="zh-CN" sz="2800"/>
              <a:t>70</a:t>
            </a:r>
          </a:p>
        </p:txBody>
      </p:sp>
      <p:sp>
        <p:nvSpPr>
          <p:cNvPr id="264271" name="Oval 79">
            <a:extLst>
              <a:ext uri="{FF2B5EF4-FFF2-40B4-BE49-F238E27FC236}">
                <a16:creationId xmlns:a16="http://schemas.microsoft.com/office/drawing/2014/main" id="{2F65EE0E-8A40-492A-B966-538495F3A3E9}"/>
              </a:ext>
            </a:extLst>
          </p:cNvPr>
          <p:cNvSpPr>
            <a:spLocks noChangeArrowheads="1"/>
          </p:cNvSpPr>
          <p:nvPr/>
        </p:nvSpPr>
        <p:spPr bwMode="auto">
          <a:xfrm>
            <a:off x="7667625" y="2852738"/>
            <a:ext cx="457200" cy="457200"/>
          </a:xfrm>
          <a:prstGeom prst="ellipse">
            <a:avLst/>
          </a:prstGeom>
          <a:solidFill>
            <a:srgbClr val="CCFFFF"/>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en-US" altLang="zh-CN" sz="2800"/>
              <a:t>70</a:t>
            </a: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64263"/>
                                        </p:tgtEl>
                                        <p:attrNameLst>
                                          <p:attrName>style.visibility</p:attrName>
                                        </p:attrNameLst>
                                      </p:cBhvr>
                                      <p:to>
                                        <p:strVal val="visible"/>
                                      </p:to>
                                    </p:set>
                                    <p:animEffect transition="in" filter="blinds(horizontal)">
                                      <p:cBhvr>
                                        <p:cTn id="7" dur="500"/>
                                        <p:tgtEl>
                                          <p:spTgt spid="26426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64217"/>
                                        </p:tgtEl>
                                        <p:attrNameLst>
                                          <p:attrName>style.visibility</p:attrName>
                                        </p:attrNameLst>
                                      </p:cBhvr>
                                      <p:to>
                                        <p:strVal val="visible"/>
                                      </p:to>
                                    </p:set>
                                    <p:animEffect transition="in" filter="blinds(horizontal)">
                                      <p:cBhvr>
                                        <p:cTn id="10" dur="500"/>
                                        <p:tgtEl>
                                          <p:spTgt spid="264217"/>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64218"/>
                                        </p:tgtEl>
                                        <p:attrNameLst>
                                          <p:attrName>style.visibility</p:attrName>
                                        </p:attrNameLst>
                                      </p:cBhvr>
                                      <p:to>
                                        <p:strVal val="visible"/>
                                      </p:to>
                                    </p:set>
                                    <p:animEffect transition="in" filter="blinds(horizontal)">
                                      <p:cBhvr>
                                        <p:cTn id="13" dur="500"/>
                                        <p:tgtEl>
                                          <p:spTgt spid="264218"/>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264219"/>
                                        </p:tgtEl>
                                        <p:attrNameLst>
                                          <p:attrName>style.visibility</p:attrName>
                                        </p:attrNameLst>
                                      </p:cBhvr>
                                      <p:to>
                                        <p:strVal val="visible"/>
                                      </p:to>
                                    </p:set>
                                    <p:animEffect transition="in" filter="blinds(horizontal)">
                                      <p:cBhvr>
                                        <p:cTn id="16" dur="500"/>
                                        <p:tgtEl>
                                          <p:spTgt spid="264219"/>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264220"/>
                                        </p:tgtEl>
                                        <p:attrNameLst>
                                          <p:attrName>style.visibility</p:attrName>
                                        </p:attrNameLst>
                                      </p:cBhvr>
                                      <p:to>
                                        <p:strVal val="visible"/>
                                      </p:to>
                                    </p:set>
                                    <p:animEffect transition="in" filter="blinds(horizontal)">
                                      <p:cBhvr>
                                        <p:cTn id="19" dur="500"/>
                                        <p:tgtEl>
                                          <p:spTgt spid="264220"/>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264221"/>
                                        </p:tgtEl>
                                        <p:attrNameLst>
                                          <p:attrName>style.visibility</p:attrName>
                                        </p:attrNameLst>
                                      </p:cBhvr>
                                      <p:to>
                                        <p:strVal val="visible"/>
                                      </p:to>
                                    </p:set>
                                    <p:animEffect transition="in" filter="blinds(horizontal)">
                                      <p:cBhvr>
                                        <p:cTn id="22" dur="500"/>
                                        <p:tgtEl>
                                          <p:spTgt spid="264221"/>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264222"/>
                                        </p:tgtEl>
                                        <p:attrNameLst>
                                          <p:attrName>style.visibility</p:attrName>
                                        </p:attrNameLst>
                                      </p:cBhvr>
                                      <p:to>
                                        <p:strVal val="visible"/>
                                      </p:to>
                                    </p:set>
                                    <p:animEffect transition="in" filter="blinds(horizontal)">
                                      <p:cBhvr>
                                        <p:cTn id="25" dur="500"/>
                                        <p:tgtEl>
                                          <p:spTgt spid="264222"/>
                                        </p:tgtEl>
                                      </p:cBhvr>
                                    </p:animEffect>
                                  </p:childTnLst>
                                </p:cTn>
                              </p:par>
                              <p:par>
                                <p:cTn id="26" presetID="3" presetClass="entr" presetSubtype="10" fill="hold" nodeType="withEffect">
                                  <p:stCondLst>
                                    <p:cond delay="0"/>
                                  </p:stCondLst>
                                  <p:childTnLst>
                                    <p:set>
                                      <p:cBhvr>
                                        <p:cTn id="27" dur="1" fill="hold">
                                          <p:stCondLst>
                                            <p:cond delay="0"/>
                                          </p:stCondLst>
                                        </p:cTn>
                                        <p:tgtEl>
                                          <p:spTgt spid="264223"/>
                                        </p:tgtEl>
                                        <p:attrNameLst>
                                          <p:attrName>style.visibility</p:attrName>
                                        </p:attrNameLst>
                                      </p:cBhvr>
                                      <p:to>
                                        <p:strVal val="visible"/>
                                      </p:to>
                                    </p:set>
                                    <p:animEffect transition="in" filter="blinds(horizontal)">
                                      <p:cBhvr>
                                        <p:cTn id="28" dur="500"/>
                                        <p:tgtEl>
                                          <p:spTgt spid="264223"/>
                                        </p:tgtEl>
                                      </p:cBhvr>
                                    </p:animEffect>
                                  </p:childTnLst>
                                </p:cTn>
                              </p:par>
                              <p:par>
                                <p:cTn id="29" presetID="3" presetClass="entr" presetSubtype="10" fill="hold" nodeType="withEffect">
                                  <p:stCondLst>
                                    <p:cond delay="0"/>
                                  </p:stCondLst>
                                  <p:childTnLst>
                                    <p:set>
                                      <p:cBhvr>
                                        <p:cTn id="30" dur="1" fill="hold">
                                          <p:stCondLst>
                                            <p:cond delay="0"/>
                                          </p:stCondLst>
                                        </p:cTn>
                                        <p:tgtEl>
                                          <p:spTgt spid="264224"/>
                                        </p:tgtEl>
                                        <p:attrNameLst>
                                          <p:attrName>style.visibility</p:attrName>
                                        </p:attrNameLst>
                                      </p:cBhvr>
                                      <p:to>
                                        <p:strVal val="visible"/>
                                      </p:to>
                                    </p:set>
                                    <p:animEffect transition="in" filter="blinds(horizontal)">
                                      <p:cBhvr>
                                        <p:cTn id="31" dur="500"/>
                                        <p:tgtEl>
                                          <p:spTgt spid="264224"/>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264225"/>
                                        </p:tgtEl>
                                        <p:attrNameLst>
                                          <p:attrName>style.visibility</p:attrName>
                                        </p:attrNameLst>
                                      </p:cBhvr>
                                      <p:to>
                                        <p:strVal val="visible"/>
                                      </p:to>
                                    </p:set>
                                    <p:animEffect transition="in" filter="blinds(horizontal)">
                                      <p:cBhvr>
                                        <p:cTn id="34" dur="500"/>
                                        <p:tgtEl>
                                          <p:spTgt spid="264225"/>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3" presetClass="entr" presetSubtype="10" fill="hold" nodeType="clickEffect">
                                  <p:stCondLst>
                                    <p:cond delay="0"/>
                                  </p:stCondLst>
                                  <p:childTnLst>
                                    <p:set>
                                      <p:cBhvr>
                                        <p:cTn id="38" dur="1" fill="hold">
                                          <p:stCondLst>
                                            <p:cond delay="0"/>
                                          </p:stCondLst>
                                        </p:cTn>
                                        <p:tgtEl>
                                          <p:spTgt spid="264207"/>
                                        </p:tgtEl>
                                        <p:attrNameLst>
                                          <p:attrName>style.visibility</p:attrName>
                                        </p:attrNameLst>
                                      </p:cBhvr>
                                      <p:to>
                                        <p:strVal val="visible"/>
                                      </p:to>
                                    </p:set>
                                    <p:animEffect transition="in" filter="blinds(horizontal)">
                                      <p:cBhvr>
                                        <p:cTn id="39" dur="500"/>
                                        <p:tgtEl>
                                          <p:spTgt spid="264207"/>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0" presetClass="path" presetSubtype="0" accel="50000" decel="50000" fill="hold" grpId="0" nodeType="clickEffect">
                                  <p:stCondLst>
                                    <p:cond delay="0"/>
                                  </p:stCondLst>
                                  <p:childTnLst>
                                    <p:animMotion origin="layout" path="M -3.88889E-6 4.07407E-6 L 0.30712 0.19953 " pathEditMode="relative" rAng="0" ptsTypes="AA">
                                      <p:cBhvr>
                                        <p:cTn id="43" dur="2000" fill="hold"/>
                                        <p:tgtEl>
                                          <p:spTgt spid="264261"/>
                                        </p:tgtEl>
                                        <p:attrNameLst>
                                          <p:attrName>ppt_x</p:attrName>
                                          <p:attrName>ppt_y</p:attrName>
                                        </p:attrNameLst>
                                      </p:cBhvr>
                                      <p:rCtr x="15347" y="9977"/>
                                    </p:animMotion>
                                  </p:childTnLst>
                                </p:cTn>
                              </p:par>
                            </p:childTnLst>
                          </p:cTn>
                        </p:par>
                      </p:childTnLst>
                    </p:cTn>
                  </p:par>
                  <p:par>
                    <p:cTn id="44" fill="hold" nodeType="clickPar">
                      <p:stCondLst>
                        <p:cond delay="indefinite"/>
                      </p:stCondLst>
                      <p:childTnLst>
                        <p:par>
                          <p:cTn id="45" fill="hold" nodeType="withGroup">
                            <p:stCondLst>
                              <p:cond delay="0"/>
                            </p:stCondLst>
                            <p:childTnLst>
                              <p:par>
                                <p:cTn id="46" presetID="0" presetClass="path" presetSubtype="0" accel="50000" decel="50000" fill="hold" grpId="0" nodeType="clickEffect">
                                  <p:stCondLst>
                                    <p:cond delay="0"/>
                                  </p:stCondLst>
                                  <p:childTnLst>
                                    <p:animMotion origin="layout" path="M -8.33333E-7 -1.85185E-6 L 0.59063 -0.19953 " pathEditMode="relative" ptsTypes="AA">
                                      <p:cBhvr>
                                        <p:cTn id="47" dur="2000" fill="hold"/>
                                        <p:tgtEl>
                                          <p:spTgt spid="264262"/>
                                        </p:tgtEl>
                                        <p:attrNameLst>
                                          <p:attrName>ppt_x</p:attrName>
                                          <p:attrName>ppt_y</p:attrName>
                                        </p:attrNameLst>
                                      </p:cBhvr>
                                    </p:animMotion>
                                  </p:childTnLst>
                                </p:cTn>
                              </p:par>
                            </p:childTnLst>
                          </p:cTn>
                        </p:par>
                      </p:childTnLst>
                    </p:cTn>
                  </p:par>
                  <p:par>
                    <p:cTn id="48" fill="hold" nodeType="clickPar">
                      <p:stCondLst>
                        <p:cond delay="indefinite"/>
                      </p:stCondLst>
                      <p:childTnLst>
                        <p:par>
                          <p:cTn id="49" fill="hold" nodeType="withGroup">
                            <p:stCondLst>
                              <p:cond delay="0"/>
                            </p:stCondLst>
                            <p:childTnLst>
                              <p:par>
                                <p:cTn id="50" presetID="0" presetClass="path" presetSubtype="0" accel="50000" decel="50000" fill="remove" grpId="1" nodeType="clickEffect">
                                  <p:stCondLst>
                                    <p:cond delay="0"/>
                                  </p:stCondLst>
                                  <p:childTnLst>
                                    <p:animMotion origin="layout" path="M 0.00139 -0.00116 L 0.13733 0.3459 " pathEditMode="relative" rAng="0" ptsTypes="AA">
                                      <p:cBhvr>
                                        <p:cTn id="51" dur="2000" fill="hold"/>
                                        <p:tgtEl>
                                          <p:spTgt spid="264220"/>
                                        </p:tgtEl>
                                        <p:attrNameLst>
                                          <p:attrName>ppt_x</p:attrName>
                                          <p:attrName>ppt_y</p:attrName>
                                        </p:attrNameLst>
                                      </p:cBhvr>
                                      <p:rCtr x="6788" y="17341"/>
                                    </p:animMotion>
                                  </p:childTnLst>
                                </p:cTn>
                              </p:par>
                            </p:childTnLst>
                          </p:cTn>
                        </p:par>
                        <p:par>
                          <p:cTn id="52" fill="hold" nodeType="afterGroup">
                            <p:stCondLst>
                              <p:cond delay="2000"/>
                            </p:stCondLst>
                            <p:childTnLst>
                              <p:par>
                                <p:cTn id="53" presetID="3" presetClass="entr" presetSubtype="10" fill="hold" grpId="0" nodeType="afterEffect">
                                  <p:stCondLst>
                                    <p:cond delay="0"/>
                                  </p:stCondLst>
                                  <p:childTnLst>
                                    <p:set>
                                      <p:cBhvr>
                                        <p:cTn id="54" dur="1" fill="hold">
                                          <p:stCondLst>
                                            <p:cond delay="0"/>
                                          </p:stCondLst>
                                        </p:cTn>
                                        <p:tgtEl>
                                          <p:spTgt spid="264271"/>
                                        </p:tgtEl>
                                        <p:attrNameLst>
                                          <p:attrName>style.visibility</p:attrName>
                                        </p:attrNameLst>
                                      </p:cBhvr>
                                      <p:to>
                                        <p:strVal val="visible"/>
                                      </p:to>
                                    </p:set>
                                    <p:animEffect transition="in" filter="blinds(horizontal)">
                                      <p:cBhvr>
                                        <p:cTn id="55" dur="500"/>
                                        <p:tgtEl>
                                          <p:spTgt spid="264271"/>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3" presetClass="entr" presetSubtype="10" fill="hold" grpId="0" nodeType="clickEffect">
                                  <p:stCondLst>
                                    <p:cond delay="0"/>
                                  </p:stCondLst>
                                  <p:childTnLst>
                                    <p:set>
                                      <p:cBhvr>
                                        <p:cTn id="59" dur="1" fill="hold">
                                          <p:stCondLst>
                                            <p:cond delay="0"/>
                                          </p:stCondLst>
                                        </p:cTn>
                                        <p:tgtEl>
                                          <p:spTgt spid="264233"/>
                                        </p:tgtEl>
                                        <p:attrNameLst>
                                          <p:attrName>style.visibility</p:attrName>
                                        </p:attrNameLst>
                                      </p:cBhvr>
                                      <p:to>
                                        <p:strVal val="visible"/>
                                      </p:to>
                                    </p:set>
                                    <p:animEffect transition="in" filter="blinds(horizontal)">
                                      <p:cBhvr>
                                        <p:cTn id="60" dur="500"/>
                                        <p:tgtEl>
                                          <p:spTgt spid="264233"/>
                                        </p:tgtEl>
                                      </p:cBhvr>
                                    </p:animEffect>
                                  </p:childTnLst>
                                </p:cTn>
                              </p:par>
                              <p:par>
                                <p:cTn id="61" presetID="3" presetClass="entr" presetSubtype="10" fill="hold" nodeType="withEffect">
                                  <p:stCondLst>
                                    <p:cond delay="0"/>
                                  </p:stCondLst>
                                  <p:childTnLst>
                                    <p:set>
                                      <p:cBhvr>
                                        <p:cTn id="62" dur="1" fill="hold">
                                          <p:stCondLst>
                                            <p:cond delay="0"/>
                                          </p:stCondLst>
                                        </p:cTn>
                                        <p:tgtEl>
                                          <p:spTgt spid="264237"/>
                                        </p:tgtEl>
                                        <p:attrNameLst>
                                          <p:attrName>style.visibility</p:attrName>
                                        </p:attrNameLst>
                                      </p:cBhvr>
                                      <p:to>
                                        <p:strVal val="visible"/>
                                      </p:to>
                                    </p:set>
                                    <p:animEffect transition="in" filter="blinds(horizontal)">
                                      <p:cBhvr>
                                        <p:cTn id="63" dur="500"/>
                                        <p:tgtEl>
                                          <p:spTgt spid="264237"/>
                                        </p:tgtEl>
                                      </p:cBhvr>
                                    </p:animEffect>
                                  </p:childTnLst>
                                </p:cTn>
                              </p:par>
                              <p:par>
                                <p:cTn id="64" presetID="3" presetClass="entr" presetSubtype="10" fill="hold" grpId="0" nodeType="withEffect">
                                  <p:stCondLst>
                                    <p:cond delay="0"/>
                                  </p:stCondLst>
                                  <p:childTnLst>
                                    <p:set>
                                      <p:cBhvr>
                                        <p:cTn id="65" dur="1" fill="hold">
                                          <p:stCondLst>
                                            <p:cond delay="0"/>
                                          </p:stCondLst>
                                        </p:cTn>
                                        <p:tgtEl>
                                          <p:spTgt spid="264235"/>
                                        </p:tgtEl>
                                        <p:attrNameLst>
                                          <p:attrName>style.visibility</p:attrName>
                                        </p:attrNameLst>
                                      </p:cBhvr>
                                      <p:to>
                                        <p:strVal val="visible"/>
                                      </p:to>
                                    </p:set>
                                    <p:animEffect transition="in" filter="blinds(horizontal)">
                                      <p:cBhvr>
                                        <p:cTn id="66" dur="500"/>
                                        <p:tgtEl>
                                          <p:spTgt spid="264235"/>
                                        </p:tgtEl>
                                      </p:cBhvr>
                                    </p:animEffect>
                                  </p:childTnLst>
                                </p:cTn>
                              </p:par>
                              <p:par>
                                <p:cTn id="67" presetID="3" presetClass="entr" presetSubtype="10" fill="hold" nodeType="withEffect">
                                  <p:stCondLst>
                                    <p:cond delay="0"/>
                                  </p:stCondLst>
                                  <p:childTnLst>
                                    <p:set>
                                      <p:cBhvr>
                                        <p:cTn id="68" dur="1" fill="hold">
                                          <p:stCondLst>
                                            <p:cond delay="0"/>
                                          </p:stCondLst>
                                        </p:cTn>
                                        <p:tgtEl>
                                          <p:spTgt spid="264236"/>
                                        </p:tgtEl>
                                        <p:attrNameLst>
                                          <p:attrName>style.visibility</p:attrName>
                                        </p:attrNameLst>
                                      </p:cBhvr>
                                      <p:to>
                                        <p:strVal val="visible"/>
                                      </p:to>
                                    </p:set>
                                    <p:animEffect transition="in" filter="blinds(horizontal)">
                                      <p:cBhvr>
                                        <p:cTn id="69" dur="500"/>
                                        <p:tgtEl>
                                          <p:spTgt spid="264236"/>
                                        </p:tgtEl>
                                      </p:cBhvr>
                                    </p:animEffect>
                                  </p:childTnLst>
                                </p:cTn>
                              </p:par>
                              <p:par>
                                <p:cTn id="70" presetID="3" presetClass="entr" presetSubtype="10" fill="hold" grpId="0" nodeType="withEffect">
                                  <p:stCondLst>
                                    <p:cond delay="0"/>
                                  </p:stCondLst>
                                  <p:childTnLst>
                                    <p:set>
                                      <p:cBhvr>
                                        <p:cTn id="71" dur="1" fill="hold">
                                          <p:stCondLst>
                                            <p:cond delay="0"/>
                                          </p:stCondLst>
                                        </p:cTn>
                                        <p:tgtEl>
                                          <p:spTgt spid="264234"/>
                                        </p:tgtEl>
                                        <p:attrNameLst>
                                          <p:attrName>style.visibility</p:attrName>
                                        </p:attrNameLst>
                                      </p:cBhvr>
                                      <p:to>
                                        <p:strVal val="visible"/>
                                      </p:to>
                                    </p:set>
                                    <p:animEffect transition="in" filter="blinds(horizontal)">
                                      <p:cBhvr>
                                        <p:cTn id="72" dur="500"/>
                                        <p:tgtEl>
                                          <p:spTgt spid="264234"/>
                                        </p:tgtEl>
                                      </p:cBhvr>
                                    </p:animEffect>
                                  </p:childTnLst>
                                </p:cTn>
                              </p:par>
                              <p:par>
                                <p:cTn id="73" presetID="3" presetClass="entr" presetSubtype="10" fill="hold" grpId="0" nodeType="withEffect">
                                  <p:stCondLst>
                                    <p:cond delay="0"/>
                                  </p:stCondLst>
                                  <p:childTnLst>
                                    <p:set>
                                      <p:cBhvr>
                                        <p:cTn id="74" dur="1" fill="hold">
                                          <p:stCondLst>
                                            <p:cond delay="0"/>
                                          </p:stCondLst>
                                        </p:cTn>
                                        <p:tgtEl>
                                          <p:spTgt spid="264229"/>
                                        </p:tgtEl>
                                        <p:attrNameLst>
                                          <p:attrName>style.visibility</p:attrName>
                                        </p:attrNameLst>
                                      </p:cBhvr>
                                      <p:to>
                                        <p:strVal val="visible"/>
                                      </p:to>
                                    </p:set>
                                    <p:animEffect transition="in" filter="blinds(horizontal)">
                                      <p:cBhvr>
                                        <p:cTn id="75" dur="500"/>
                                        <p:tgtEl>
                                          <p:spTgt spid="264229"/>
                                        </p:tgtEl>
                                      </p:cBhvr>
                                    </p:animEffect>
                                  </p:childTnLst>
                                </p:cTn>
                              </p:par>
                              <p:par>
                                <p:cTn id="76" presetID="3" presetClass="entr" presetSubtype="10" fill="hold" grpId="0" nodeType="withEffect">
                                  <p:stCondLst>
                                    <p:cond delay="0"/>
                                  </p:stCondLst>
                                  <p:childTnLst>
                                    <p:set>
                                      <p:cBhvr>
                                        <p:cTn id="77" dur="1" fill="hold">
                                          <p:stCondLst>
                                            <p:cond delay="0"/>
                                          </p:stCondLst>
                                        </p:cTn>
                                        <p:tgtEl>
                                          <p:spTgt spid="264230"/>
                                        </p:tgtEl>
                                        <p:attrNameLst>
                                          <p:attrName>style.visibility</p:attrName>
                                        </p:attrNameLst>
                                      </p:cBhvr>
                                      <p:to>
                                        <p:strVal val="visible"/>
                                      </p:to>
                                    </p:set>
                                    <p:animEffect transition="in" filter="blinds(horizontal)">
                                      <p:cBhvr>
                                        <p:cTn id="78" dur="500"/>
                                        <p:tgtEl>
                                          <p:spTgt spid="264230"/>
                                        </p:tgtEl>
                                      </p:cBhvr>
                                    </p:animEffect>
                                  </p:childTnLst>
                                </p:cTn>
                              </p:par>
                              <p:par>
                                <p:cTn id="79" presetID="3" presetClass="entr" presetSubtype="10" fill="hold" grpId="0" nodeType="withEffect">
                                  <p:stCondLst>
                                    <p:cond delay="0"/>
                                  </p:stCondLst>
                                  <p:childTnLst>
                                    <p:set>
                                      <p:cBhvr>
                                        <p:cTn id="80" dur="1" fill="hold">
                                          <p:stCondLst>
                                            <p:cond delay="0"/>
                                          </p:stCondLst>
                                        </p:cTn>
                                        <p:tgtEl>
                                          <p:spTgt spid="264231"/>
                                        </p:tgtEl>
                                        <p:attrNameLst>
                                          <p:attrName>style.visibility</p:attrName>
                                        </p:attrNameLst>
                                      </p:cBhvr>
                                      <p:to>
                                        <p:strVal val="visible"/>
                                      </p:to>
                                    </p:set>
                                    <p:animEffect transition="in" filter="blinds(horizontal)">
                                      <p:cBhvr>
                                        <p:cTn id="81" dur="500"/>
                                        <p:tgtEl>
                                          <p:spTgt spid="264231"/>
                                        </p:tgtEl>
                                      </p:cBhvr>
                                    </p:animEffect>
                                  </p:childTnLst>
                                </p:cTn>
                              </p:par>
                              <p:par>
                                <p:cTn id="82" presetID="3" presetClass="entr" presetSubtype="10" fill="hold" grpId="0" nodeType="withEffect">
                                  <p:stCondLst>
                                    <p:cond delay="0"/>
                                  </p:stCondLst>
                                  <p:childTnLst>
                                    <p:set>
                                      <p:cBhvr>
                                        <p:cTn id="83" dur="1" fill="hold">
                                          <p:stCondLst>
                                            <p:cond delay="0"/>
                                          </p:stCondLst>
                                        </p:cTn>
                                        <p:tgtEl>
                                          <p:spTgt spid="264232"/>
                                        </p:tgtEl>
                                        <p:attrNameLst>
                                          <p:attrName>style.visibility</p:attrName>
                                        </p:attrNameLst>
                                      </p:cBhvr>
                                      <p:to>
                                        <p:strVal val="visible"/>
                                      </p:to>
                                    </p:set>
                                    <p:animEffect transition="in" filter="blinds(horizontal)">
                                      <p:cBhvr>
                                        <p:cTn id="84" dur="500"/>
                                        <p:tgtEl>
                                          <p:spTgt spid="264232"/>
                                        </p:tgtEl>
                                      </p:cBhvr>
                                    </p:animEffect>
                                  </p:childTnLst>
                                </p:cTn>
                              </p:par>
                              <p:par>
                                <p:cTn id="85" presetID="3" presetClass="entr" presetSubtype="10" fill="hold" grpId="0" nodeType="withEffect">
                                  <p:stCondLst>
                                    <p:cond delay="0"/>
                                  </p:stCondLst>
                                  <p:childTnLst>
                                    <p:set>
                                      <p:cBhvr>
                                        <p:cTn id="86" dur="1" fill="hold">
                                          <p:stCondLst>
                                            <p:cond delay="0"/>
                                          </p:stCondLst>
                                        </p:cTn>
                                        <p:tgtEl>
                                          <p:spTgt spid="264238"/>
                                        </p:tgtEl>
                                        <p:attrNameLst>
                                          <p:attrName>style.visibility</p:attrName>
                                        </p:attrNameLst>
                                      </p:cBhvr>
                                      <p:to>
                                        <p:strVal val="visible"/>
                                      </p:to>
                                    </p:set>
                                    <p:animEffect transition="in" filter="blinds(horizontal)">
                                      <p:cBhvr>
                                        <p:cTn id="87" dur="500"/>
                                        <p:tgtEl>
                                          <p:spTgt spid="264238"/>
                                        </p:tgtEl>
                                      </p:cBhvr>
                                    </p:animEffect>
                                  </p:childTnLst>
                                </p:cTn>
                              </p:par>
                              <p:par>
                                <p:cTn id="88" presetID="3" presetClass="entr" presetSubtype="10" fill="hold" nodeType="withEffect">
                                  <p:stCondLst>
                                    <p:cond delay="0"/>
                                  </p:stCondLst>
                                  <p:childTnLst>
                                    <p:set>
                                      <p:cBhvr>
                                        <p:cTn id="89" dur="1" fill="hold">
                                          <p:stCondLst>
                                            <p:cond delay="0"/>
                                          </p:stCondLst>
                                        </p:cTn>
                                        <p:tgtEl>
                                          <p:spTgt spid="264226"/>
                                        </p:tgtEl>
                                        <p:attrNameLst>
                                          <p:attrName>style.visibility</p:attrName>
                                        </p:attrNameLst>
                                      </p:cBhvr>
                                      <p:to>
                                        <p:strVal val="visible"/>
                                      </p:to>
                                    </p:set>
                                    <p:animEffect transition="in" filter="blinds(horizontal)">
                                      <p:cBhvr>
                                        <p:cTn id="90" dur="500"/>
                                        <p:tgtEl>
                                          <p:spTgt spid="264226"/>
                                        </p:tgtEl>
                                      </p:cBhvr>
                                    </p:animEffect>
                                  </p:childTnLst>
                                </p:cTn>
                              </p:par>
                            </p:childTnLst>
                          </p:cTn>
                        </p:par>
                      </p:childTnLst>
                    </p:cTn>
                  </p:par>
                  <p:par>
                    <p:cTn id="91" fill="hold" nodeType="clickPar">
                      <p:stCondLst>
                        <p:cond delay="indefinite"/>
                      </p:stCondLst>
                      <p:childTnLst>
                        <p:par>
                          <p:cTn id="92" fill="hold" nodeType="withGroup">
                            <p:stCondLst>
                              <p:cond delay="0"/>
                            </p:stCondLst>
                            <p:childTnLst>
                              <p:par>
                                <p:cTn id="93" presetID="33" presetClass="emph" presetSubtype="0" fill="remove" grpId="1" nodeType="clickEffect">
                                  <p:stCondLst>
                                    <p:cond delay="0"/>
                                  </p:stCondLst>
                                  <p:childTnLst>
                                    <p:animClr clrSpc="rgb" dir="cw">
                                      <p:cBhvr override="childStyle">
                                        <p:cTn id="94" dur="1500" accel="50000" autoRev="1" fill="hold" tmFilter="0, 0; .33333, 1; 1, 1">
                                          <p:stCondLst>
                                            <p:cond delay="0"/>
                                          </p:stCondLst>
                                        </p:cTn>
                                        <p:tgtEl>
                                          <p:spTgt spid="264221"/>
                                        </p:tgtEl>
                                        <p:attrNameLst>
                                          <p:attrName>style.color</p:attrName>
                                        </p:attrNameLst>
                                      </p:cBhvr>
                                      <p:to>
                                        <a:schemeClr val="accent2"/>
                                      </p:to>
                                    </p:animClr>
                                    <p:animClr clrSpc="rgb" dir="cw">
                                      <p:cBhvr>
                                        <p:cTn id="95" dur="1500" accel="50000" autoRev="1" fill="hold" tmFilter="0, 0; .33333, 1; 1, 1">
                                          <p:stCondLst>
                                            <p:cond delay="0"/>
                                          </p:stCondLst>
                                        </p:cTn>
                                        <p:tgtEl>
                                          <p:spTgt spid="264221"/>
                                        </p:tgtEl>
                                        <p:attrNameLst>
                                          <p:attrName>fillcolor</p:attrName>
                                        </p:attrNameLst>
                                      </p:cBhvr>
                                      <p:to>
                                        <a:schemeClr val="accent2"/>
                                      </p:to>
                                    </p:animClr>
                                    <p:set>
                                      <p:cBhvr>
                                        <p:cTn id="96" dur="3000" fill="hold"/>
                                        <p:tgtEl>
                                          <p:spTgt spid="264221"/>
                                        </p:tgtEl>
                                        <p:attrNameLst>
                                          <p:attrName>fill.type</p:attrName>
                                        </p:attrNameLst>
                                      </p:cBhvr>
                                      <p:to>
                                        <p:strVal val="solid"/>
                                      </p:to>
                                    </p:set>
                                    <p:set>
                                      <p:cBhvr>
                                        <p:cTn id="97" dur="3000" fill="hold"/>
                                        <p:tgtEl>
                                          <p:spTgt spid="264221"/>
                                        </p:tgtEl>
                                        <p:attrNameLst>
                                          <p:attrName>fill.on</p:attrName>
                                        </p:attrNameLst>
                                      </p:cBhvr>
                                      <p:to>
                                        <p:strVal val="true"/>
                                      </p:to>
                                    </p:set>
                                    <p:animScale>
                                      <p:cBhvr>
                                        <p:cTn id="98" dur="1500" accel="50000" autoRev="1" fill="hold" tmFilter="0, 0; .33333, 1; 1, 1">
                                          <p:stCondLst>
                                            <p:cond delay="0"/>
                                          </p:stCondLst>
                                        </p:cTn>
                                        <p:tgtEl>
                                          <p:spTgt spid="264221"/>
                                        </p:tgtEl>
                                      </p:cBhvr>
                                      <p:from x="100000" y="100000"/>
                                      <p:to x="100000" y="140000"/>
                                    </p:animScale>
                                  </p:childTnLst>
                                </p:cTn>
                              </p:par>
                              <p:par>
                                <p:cTn id="99" presetID="33" presetClass="emph" presetSubtype="0" fill="remove" grpId="1" nodeType="withEffect">
                                  <p:stCondLst>
                                    <p:cond delay="0"/>
                                  </p:stCondLst>
                                  <p:childTnLst>
                                    <p:animClr clrSpc="rgb" dir="cw">
                                      <p:cBhvr override="childStyle">
                                        <p:cTn id="100" dur="1500" accel="50000" autoRev="1" fill="hold" tmFilter="0, 0; .33333, 1; 1, 1">
                                          <p:stCondLst>
                                            <p:cond delay="0"/>
                                          </p:stCondLst>
                                        </p:cTn>
                                        <p:tgtEl>
                                          <p:spTgt spid="264222"/>
                                        </p:tgtEl>
                                        <p:attrNameLst>
                                          <p:attrName>style.color</p:attrName>
                                        </p:attrNameLst>
                                      </p:cBhvr>
                                      <p:to>
                                        <a:schemeClr val="accent2"/>
                                      </p:to>
                                    </p:animClr>
                                    <p:animClr clrSpc="rgb" dir="cw">
                                      <p:cBhvr>
                                        <p:cTn id="101" dur="1500" accel="50000" autoRev="1" fill="hold" tmFilter="0, 0; .33333, 1; 1, 1">
                                          <p:stCondLst>
                                            <p:cond delay="0"/>
                                          </p:stCondLst>
                                        </p:cTn>
                                        <p:tgtEl>
                                          <p:spTgt spid="264222"/>
                                        </p:tgtEl>
                                        <p:attrNameLst>
                                          <p:attrName>fillcolor</p:attrName>
                                        </p:attrNameLst>
                                      </p:cBhvr>
                                      <p:to>
                                        <a:schemeClr val="accent2"/>
                                      </p:to>
                                    </p:animClr>
                                    <p:set>
                                      <p:cBhvr>
                                        <p:cTn id="102" dur="3000" fill="hold"/>
                                        <p:tgtEl>
                                          <p:spTgt spid="264222"/>
                                        </p:tgtEl>
                                        <p:attrNameLst>
                                          <p:attrName>fill.type</p:attrName>
                                        </p:attrNameLst>
                                      </p:cBhvr>
                                      <p:to>
                                        <p:strVal val="solid"/>
                                      </p:to>
                                    </p:set>
                                    <p:set>
                                      <p:cBhvr>
                                        <p:cTn id="103" dur="3000" fill="hold"/>
                                        <p:tgtEl>
                                          <p:spTgt spid="264222"/>
                                        </p:tgtEl>
                                        <p:attrNameLst>
                                          <p:attrName>fill.on</p:attrName>
                                        </p:attrNameLst>
                                      </p:cBhvr>
                                      <p:to>
                                        <p:strVal val="true"/>
                                      </p:to>
                                    </p:set>
                                    <p:animScale>
                                      <p:cBhvr>
                                        <p:cTn id="104" dur="1500" accel="50000" autoRev="1" fill="hold" tmFilter="0, 0; .33333, 1; 1, 1">
                                          <p:stCondLst>
                                            <p:cond delay="0"/>
                                          </p:stCondLst>
                                        </p:cTn>
                                        <p:tgtEl>
                                          <p:spTgt spid="264222"/>
                                        </p:tgtEl>
                                      </p:cBhvr>
                                      <p:from x="100000" y="100000"/>
                                      <p:to x="100000" y="140000"/>
                                    </p:animScale>
                                  </p:childTnLst>
                                </p:cTn>
                              </p:par>
                            </p:childTnLst>
                          </p:cTn>
                        </p:par>
                      </p:childTnLst>
                    </p:cTn>
                  </p:par>
                  <p:par>
                    <p:cTn id="105" fill="hold" nodeType="clickPar">
                      <p:stCondLst>
                        <p:cond delay="indefinite"/>
                      </p:stCondLst>
                      <p:childTnLst>
                        <p:par>
                          <p:cTn id="106" fill="hold" nodeType="withGroup">
                            <p:stCondLst>
                              <p:cond delay="0"/>
                            </p:stCondLst>
                            <p:childTnLst>
                              <p:par>
                                <p:cTn id="107" presetID="33" presetClass="emph" presetSubtype="0" fill="remove" grpId="2" nodeType="clickEffect">
                                  <p:stCondLst>
                                    <p:cond delay="0"/>
                                  </p:stCondLst>
                                  <p:childTnLst>
                                    <p:animClr clrSpc="rgb" dir="cw">
                                      <p:cBhvr override="childStyle">
                                        <p:cTn id="108" dur="1500" accel="50000" autoRev="1" fill="hold" tmFilter="0, 0; .33333, 1; 1, 1">
                                          <p:stCondLst>
                                            <p:cond delay="0"/>
                                          </p:stCondLst>
                                        </p:cTn>
                                        <p:tgtEl>
                                          <p:spTgt spid="264221"/>
                                        </p:tgtEl>
                                        <p:attrNameLst>
                                          <p:attrName>style.color</p:attrName>
                                        </p:attrNameLst>
                                      </p:cBhvr>
                                      <p:to>
                                        <a:schemeClr val="accent2"/>
                                      </p:to>
                                    </p:animClr>
                                    <p:animClr clrSpc="rgb" dir="cw">
                                      <p:cBhvr>
                                        <p:cTn id="109" dur="1500" accel="50000" autoRev="1" fill="hold" tmFilter="0, 0; .33333, 1; 1, 1">
                                          <p:stCondLst>
                                            <p:cond delay="0"/>
                                          </p:stCondLst>
                                        </p:cTn>
                                        <p:tgtEl>
                                          <p:spTgt spid="264221"/>
                                        </p:tgtEl>
                                        <p:attrNameLst>
                                          <p:attrName>fillcolor</p:attrName>
                                        </p:attrNameLst>
                                      </p:cBhvr>
                                      <p:to>
                                        <a:schemeClr val="accent2"/>
                                      </p:to>
                                    </p:animClr>
                                    <p:set>
                                      <p:cBhvr>
                                        <p:cTn id="110" dur="3000" fill="hold"/>
                                        <p:tgtEl>
                                          <p:spTgt spid="264221"/>
                                        </p:tgtEl>
                                        <p:attrNameLst>
                                          <p:attrName>fill.type</p:attrName>
                                        </p:attrNameLst>
                                      </p:cBhvr>
                                      <p:to>
                                        <p:strVal val="solid"/>
                                      </p:to>
                                    </p:set>
                                    <p:set>
                                      <p:cBhvr>
                                        <p:cTn id="111" dur="3000" fill="hold"/>
                                        <p:tgtEl>
                                          <p:spTgt spid="264221"/>
                                        </p:tgtEl>
                                        <p:attrNameLst>
                                          <p:attrName>fill.on</p:attrName>
                                        </p:attrNameLst>
                                      </p:cBhvr>
                                      <p:to>
                                        <p:strVal val="true"/>
                                      </p:to>
                                    </p:set>
                                    <p:animScale>
                                      <p:cBhvr>
                                        <p:cTn id="112" dur="1500" accel="50000" autoRev="1" fill="hold" tmFilter="0, 0; .33333, 1; 1, 1">
                                          <p:stCondLst>
                                            <p:cond delay="0"/>
                                          </p:stCondLst>
                                        </p:cTn>
                                        <p:tgtEl>
                                          <p:spTgt spid="264221"/>
                                        </p:tgtEl>
                                      </p:cBhvr>
                                      <p:from x="100000" y="100000"/>
                                      <p:to x="100000" y="140000"/>
                                    </p:animScale>
                                  </p:childTnLst>
                                </p:cTn>
                              </p:par>
                              <p:par>
                                <p:cTn id="113" presetID="33" presetClass="emph" presetSubtype="0" fill="remove" grpId="2" nodeType="withEffect">
                                  <p:stCondLst>
                                    <p:cond delay="0"/>
                                  </p:stCondLst>
                                  <p:childTnLst>
                                    <p:animClr clrSpc="rgb" dir="cw">
                                      <p:cBhvr override="childStyle">
                                        <p:cTn id="114" dur="1500" accel="50000" autoRev="1" fill="hold" tmFilter="0, 0; .33333, 1; 1, 1">
                                          <p:stCondLst>
                                            <p:cond delay="0"/>
                                          </p:stCondLst>
                                        </p:cTn>
                                        <p:tgtEl>
                                          <p:spTgt spid="264271"/>
                                        </p:tgtEl>
                                        <p:attrNameLst>
                                          <p:attrName>style.color</p:attrName>
                                        </p:attrNameLst>
                                      </p:cBhvr>
                                      <p:to>
                                        <a:schemeClr val="accent2"/>
                                      </p:to>
                                    </p:animClr>
                                    <p:animClr clrSpc="rgb" dir="cw">
                                      <p:cBhvr>
                                        <p:cTn id="115" dur="1500" accel="50000" autoRev="1" fill="hold" tmFilter="0, 0; .33333, 1; 1, 1">
                                          <p:stCondLst>
                                            <p:cond delay="0"/>
                                          </p:stCondLst>
                                        </p:cTn>
                                        <p:tgtEl>
                                          <p:spTgt spid="264271"/>
                                        </p:tgtEl>
                                        <p:attrNameLst>
                                          <p:attrName>fillcolor</p:attrName>
                                        </p:attrNameLst>
                                      </p:cBhvr>
                                      <p:to>
                                        <a:schemeClr val="accent2"/>
                                      </p:to>
                                    </p:animClr>
                                    <p:set>
                                      <p:cBhvr>
                                        <p:cTn id="116" dur="3000" fill="hold"/>
                                        <p:tgtEl>
                                          <p:spTgt spid="264271"/>
                                        </p:tgtEl>
                                        <p:attrNameLst>
                                          <p:attrName>fill.type</p:attrName>
                                        </p:attrNameLst>
                                      </p:cBhvr>
                                      <p:to>
                                        <p:strVal val="solid"/>
                                      </p:to>
                                    </p:set>
                                    <p:set>
                                      <p:cBhvr>
                                        <p:cTn id="117" dur="3000" fill="hold"/>
                                        <p:tgtEl>
                                          <p:spTgt spid="264271"/>
                                        </p:tgtEl>
                                        <p:attrNameLst>
                                          <p:attrName>fill.on</p:attrName>
                                        </p:attrNameLst>
                                      </p:cBhvr>
                                      <p:to>
                                        <p:strVal val="true"/>
                                      </p:to>
                                    </p:set>
                                    <p:animScale>
                                      <p:cBhvr>
                                        <p:cTn id="118" dur="1500" accel="50000" autoRev="1" fill="hold" tmFilter="0, 0; .33333, 1; 1, 1">
                                          <p:stCondLst>
                                            <p:cond delay="0"/>
                                          </p:stCondLst>
                                        </p:cTn>
                                        <p:tgtEl>
                                          <p:spTgt spid="264271"/>
                                        </p:tgtEl>
                                      </p:cBhvr>
                                      <p:from x="100000" y="100000"/>
                                      <p:to x="100000" y="140000"/>
                                    </p:animScale>
                                  </p:childTnLst>
                                </p:cTn>
                              </p:par>
                            </p:childTnLst>
                          </p:cTn>
                        </p:par>
                      </p:childTnLst>
                    </p:cTn>
                  </p:par>
                  <p:par>
                    <p:cTn id="119" fill="hold" nodeType="clickPar">
                      <p:stCondLst>
                        <p:cond delay="indefinite"/>
                      </p:stCondLst>
                      <p:childTnLst>
                        <p:par>
                          <p:cTn id="120" fill="hold" nodeType="withGroup">
                            <p:stCondLst>
                              <p:cond delay="0"/>
                            </p:stCondLst>
                            <p:childTnLst>
                              <p:par>
                                <p:cTn id="121" presetID="33" presetClass="emph" presetSubtype="0" fill="remove" grpId="1" nodeType="clickEffect">
                                  <p:stCondLst>
                                    <p:cond delay="0"/>
                                  </p:stCondLst>
                                  <p:childTnLst>
                                    <p:animClr clrSpc="rgb" dir="cw">
                                      <p:cBhvr override="childStyle">
                                        <p:cTn id="122" dur="1500" accel="50000" autoRev="1" fill="hold" tmFilter="0, 0; .33333, 1; 1, 1">
                                          <p:stCondLst>
                                            <p:cond delay="0"/>
                                          </p:stCondLst>
                                        </p:cTn>
                                        <p:tgtEl>
                                          <p:spTgt spid="264233"/>
                                        </p:tgtEl>
                                        <p:attrNameLst>
                                          <p:attrName>style.color</p:attrName>
                                        </p:attrNameLst>
                                      </p:cBhvr>
                                      <p:to>
                                        <a:schemeClr val="accent2"/>
                                      </p:to>
                                    </p:animClr>
                                    <p:animClr clrSpc="rgb" dir="cw">
                                      <p:cBhvr>
                                        <p:cTn id="123" dur="1500" accel="50000" autoRev="1" fill="hold" tmFilter="0, 0; .33333, 1; 1, 1">
                                          <p:stCondLst>
                                            <p:cond delay="0"/>
                                          </p:stCondLst>
                                        </p:cTn>
                                        <p:tgtEl>
                                          <p:spTgt spid="264233"/>
                                        </p:tgtEl>
                                        <p:attrNameLst>
                                          <p:attrName>fillcolor</p:attrName>
                                        </p:attrNameLst>
                                      </p:cBhvr>
                                      <p:to>
                                        <a:schemeClr val="accent2"/>
                                      </p:to>
                                    </p:animClr>
                                    <p:set>
                                      <p:cBhvr>
                                        <p:cTn id="124" dur="3000" fill="hold"/>
                                        <p:tgtEl>
                                          <p:spTgt spid="264233"/>
                                        </p:tgtEl>
                                        <p:attrNameLst>
                                          <p:attrName>fill.type</p:attrName>
                                        </p:attrNameLst>
                                      </p:cBhvr>
                                      <p:to>
                                        <p:strVal val="solid"/>
                                      </p:to>
                                    </p:set>
                                    <p:set>
                                      <p:cBhvr>
                                        <p:cTn id="125" dur="3000" fill="hold"/>
                                        <p:tgtEl>
                                          <p:spTgt spid="264233"/>
                                        </p:tgtEl>
                                        <p:attrNameLst>
                                          <p:attrName>fill.on</p:attrName>
                                        </p:attrNameLst>
                                      </p:cBhvr>
                                      <p:to>
                                        <p:strVal val="true"/>
                                      </p:to>
                                    </p:set>
                                    <p:animScale>
                                      <p:cBhvr>
                                        <p:cTn id="126" dur="1500" accel="50000" autoRev="1" fill="hold" tmFilter="0, 0; .33333, 1; 1, 1">
                                          <p:stCondLst>
                                            <p:cond delay="0"/>
                                          </p:stCondLst>
                                        </p:cTn>
                                        <p:tgtEl>
                                          <p:spTgt spid="264233"/>
                                        </p:tgtEl>
                                      </p:cBhvr>
                                      <p:from x="100000" y="100000"/>
                                      <p:to x="100000" y="140000"/>
                                    </p:animScale>
                                  </p:childTnLst>
                                </p:cTn>
                              </p:par>
                            </p:childTnLst>
                          </p:cTn>
                        </p:par>
                      </p:childTnLst>
                    </p:cTn>
                  </p:par>
                  <p:par>
                    <p:cTn id="127" fill="hold" nodeType="clickPar">
                      <p:stCondLst>
                        <p:cond delay="indefinite"/>
                      </p:stCondLst>
                      <p:childTnLst>
                        <p:par>
                          <p:cTn id="128" fill="hold" nodeType="withGroup">
                            <p:stCondLst>
                              <p:cond delay="0"/>
                            </p:stCondLst>
                            <p:childTnLst>
                              <p:par>
                                <p:cTn id="129" presetID="3" presetClass="entr" presetSubtype="10" fill="hold" grpId="1" nodeType="clickEffect">
                                  <p:stCondLst>
                                    <p:cond delay="0"/>
                                  </p:stCondLst>
                                  <p:childTnLst>
                                    <p:set>
                                      <p:cBhvr>
                                        <p:cTn id="130" dur="1" fill="hold">
                                          <p:stCondLst>
                                            <p:cond delay="0"/>
                                          </p:stCondLst>
                                        </p:cTn>
                                        <p:tgtEl>
                                          <p:spTgt spid="264270"/>
                                        </p:tgtEl>
                                        <p:attrNameLst>
                                          <p:attrName>style.visibility</p:attrName>
                                        </p:attrNameLst>
                                      </p:cBhvr>
                                      <p:to>
                                        <p:strVal val="visible"/>
                                      </p:to>
                                    </p:set>
                                    <p:animEffect transition="in" filter="blinds(horizontal)">
                                      <p:cBhvr>
                                        <p:cTn id="131" dur="500"/>
                                        <p:tgtEl>
                                          <p:spTgt spid="264270"/>
                                        </p:tgtEl>
                                      </p:cBhvr>
                                    </p:animEffect>
                                  </p:childTnLst>
                                </p:cTn>
                              </p:par>
                              <p:par>
                                <p:cTn id="132" presetID="0" presetClass="path" presetSubtype="0" accel="50000" decel="50000" fill="hold" grpId="0" nodeType="withEffect">
                                  <p:stCondLst>
                                    <p:cond delay="0"/>
                                  </p:stCondLst>
                                  <p:childTnLst>
                                    <p:animMotion origin="layout" path="M -0.00313 -0.00277 C -0.27986 0.08773 -0.55625 0.17848 -0.66598 0.21598 " pathEditMode="relative" rAng="0" ptsTypes="aA">
                                      <p:cBhvr>
                                        <p:cTn id="133" dur="2000" fill="hold"/>
                                        <p:tgtEl>
                                          <p:spTgt spid="264270"/>
                                        </p:tgtEl>
                                        <p:attrNameLst>
                                          <p:attrName>ppt_x</p:attrName>
                                          <p:attrName>ppt_y</p:attrName>
                                        </p:attrNameLst>
                                      </p:cBhvr>
                                      <p:rCtr x="-33142" y="10926"/>
                                    </p:animMotion>
                                  </p:childTnLst>
                                </p:cTn>
                              </p:par>
                              <p:par>
                                <p:cTn id="134" presetID="1" presetClass="exit" presetSubtype="0" fill="hold" grpId="1" nodeType="withEffect">
                                  <p:stCondLst>
                                    <p:cond delay="0"/>
                                  </p:stCondLst>
                                  <p:childTnLst>
                                    <p:set>
                                      <p:cBhvr>
                                        <p:cTn id="135" dur="1" fill="hold">
                                          <p:stCondLst>
                                            <p:cond delay="0"/>
                                          </p:stCondLst>
                                        </p:cTn>
                                        <p:tgtEl>
                                          <p:spTgt spid="264271"/>
                                        </p:tgtEl>
                                        <p:attrNameLst>
                                          <p:attrName>style.visibility</p:attrName>
                                        </p:attrNameLst>
                                      </p:cBhvr>
                                      <p:to>
                                        <p:strVal val="hidden"/>
                                      </p:to>
                                    </p:set>
                                  </p:childTnLst>
                                </p:cTn>
                              </p:par>
                            </p:childTnLst>
                          </p:cTn>
                        </p:par>
                      </p:childTnLst>
                    </p:cTn>
                  </p:par>
                  <p:par>
                    <p:cTn id="136" fill="hold" nodeType="clickPar">
                      <p:stCondLst>
                        <p:cond delay="indefinite"/>
                      </p:stCondLst>
                      <p:childTnLst>
                        <p:par>
                          <p:cTn id="137" fill="hold" nodeType="withGroup">
                            <p:stCondLst>
                              <p:cond delay="0"/>
                            </p:stCondLst>
                            <p:childTnLst>
                              <p:par>
                                <p:cTn id="138" presetID="3" presetClass="entr" presetSubtype="10" fill="hold" grpId="0" nodeType="clickEffect">
                                  <p:stCondLst>
                                    <p:cond delay="0"/>
                                  </p:stCondLst>
                                  <p:childTnLst>
                                    <p:set>
                                      <p:cBhvr>
                                        <p:cTn id="139" dur="1" fill="hold">
                                          <p:stCondLst>
                                            <p:cond delay="0"/>
                                          </p:stCondLst>
                                        </p:cTn>
                                        <p:tgtEl>
                                          <p:spTgt spid="264266"/>
                                        </p:tgtEl>
                                        <p:attrNameLst>
                                          <p:attrName>style.visibility</p:attrName>
                                        </p:attrNameLst>
                                      </p:cBhvr>
                                      <p:to>
                                        <p:strVal val="visible"/>
                                      </p:to>
                                    </p:set>
                                    <p:animEffect transition="in" filter="blinds(horizontal)">
                                      <p:cBhvr>
                                        <p:cTn id="140" dur="500"/>
                                        <p:tgtEl>
                                          <p:spTgt spid="264266"/>
                                        </p:tgtEl>
                                      </p:cBhvr>
                                    </p:animEffect>
                                  </p:childTnLst>
                                </p:cTn>
                              </p:par>
                            </p:childTnLst>
                          </p:cTn>
                        </p:par>
                      </p:childTnLst>
                    </p:cTn>
                  </p:par>
                  <p:par>
                    <p:cTn id="141" fill="hold" nodeType="clickPar">
                      <p:stCondLst>
                        <p:cond delay="indefinite"/>
                      </p:stCondLst>
                      <p:childTnLst>
                        <p:par>
                          <p:cTn id="142" fill="hold" nodeType="withGroup">
                            <p:stCondLst>
                              <p:cond delay="0"/>
                            </p:stCondLst>
                            <p:childTnLst>
                              <p:par>
                                <p:cTn id="143" presetID="3" presetClass="entr" presetSubtype="10" fill="hold" grpId="0" nodeType="clickEffect">
                                  <p:stCondLst>
                                    <p:cond delay="0"/>
                                  </p:stCondLst>
                                  <p:childTnLst>
                                    <p:set>
                                      <p:cBhvr>
                                        <p:cTn id="144" dur="1" fill="hold">
                                          <p:stCondLst>
                                            <p:cond delay="0"/>
                                          </p:stCondLst>
                                        </p:cTn>
                                        <p:tgtEl>
                                          <p:spTgt spid="264252"/>
                                        </p:tgtEl>
                                        <p:attrNameLst>
                                          <p:attrName>style.visibility</p:attrName>
                                        </p:attrNameLst>
                                      </p:cBhvr>
                                      <p:to>
                                        <p:strVal val="visible"/>
                                      </p:to>
                                    </p:set>
                                    <p:animEffect transition="in" filter="blinds(horizontal)">
                                      <p:cBhvr>
                                        <p:cTn id="145" dur="500"/>
                                        <p:tgtEl>
                                          <p:spTgt spid="264252"/>
                                        </p:tgtEl>
                                      </p:cBhvr>
                                    </p:animEffect>
                                  </p:childTnLst>
                                </p:cTn>
                              </p:par>
                              <p:par>
                                <p:cTn id="146" presetID="3" presetClass="entr" presetSubtype="10" fill="hold" grpId="0" nodeType="withEffect">
                                  <p:stCondLst>
                                    <p:cond delay="0"/>
                                  </p:stCondLst>
                                  <p:childTnLst>
                                    <p:set>
                                      <p:cBhvr>
                                        <p:cTn id="147" dur="1" fill="hold">
                                          <p:stCondLst>
                                            <p:cond delay="0"/>
                                          </p:stCondLst>
                                        </p:cTn>
                                        <p:tgtEl>
                                          <p:spTgt spid="264269"/>
                                        </p:tgtEl>
                                        <p:attrNameLst>
                                          <p:attrName>style.visibility</p:attrName>
                                        </p:attrNameLst>
                                      </p:cBhvr>
                                      <p:to>
                                        <p:strVal val="visible"/>
                                      </p:to>
                                    </p:set>
                                    <p:animEffect transition="in" filter="blinds(horizontal)">
                                      <p:cBhvr>
                                        <p:cTn id="148" dur="500"/>
                                        <p:tgtEl>
                                          <p:spTgt spid="264269"/>
                                        </p:tgtEl>
                                      </p:cBhvr>
                                    </p:animEffect>
                                  </p:childTnLst>
                                </p:cTn>
                              </p:par>
                              <p:par>
                                <p:cTn id="149" presetID="3" presetClass="entr" presetSubtype="10" fill="hold" grpId="0" nodeType="withEffect">
                                  <p:stCondLst>
                                    <p:cond delay="0"/>
                                  </p:stCondLst>
                                  <p:childTnLst>
                                    <p:set>
                                      <p:cBhvr>
                                        <p:cTn id="150" dur="1" fill="hold">
                                          <p:stCondLst>
                                            <p:cond delay="0"/>
                                          </p:stCondLst>
                                        </p:cTn>
                                        <p:tgtEl>
                                          <p:spTgt spid="264251"/>
                                        </p:tgtEl>
                                        <p:attrNameLst>
                                          <p:attrName>style.visibility</p:attrName>
                                        </p:attrNameLst>
                                      </p:cBhvr>
                                      <p:to>
                                        <p:strVal val="visible"/>
                                      </p:to>
                                    </p:set>
                                    <p:animEffect transition="in" filter="blinds(horizontal)">
                                      <p:cBhvr>
                                        <p:cTn id="151" dur="500"/>
                                        <p:tgtEl>
                                          <p:spTgt spid="264251"/>
                                        </p:tgtEl>
                                      </p:cBhvr>
                                    </p:animEffect>
                                  </p:childTnLst>
                                </p:cTn>
                              </p:par>
                              <p:par>
                                <p:cTn id="152" presetID="3" presetClass="entr" presetSubtype="10" fill="hold" grpId="0" nodeType="withEffect">
                                  <p:stCondLst>
                                    <p:cond delay="0"/>
                                  </p:stCondLst>
                                  <p:childTnLst>
                                    <p:set>
                                      <p:cBhvr>
                                        <p:cTn id="153" dur="1" fill="hold">
                                          <p:stCondLst>
                                            <p:cond delay="0"/>
                                          </p:stCondLst>
                                        </p:cTn>
                                        <p:tgtEl>
                                          <p:spTgt spid="264250"/>
                                        </p:tgtEl>
                                        <p:attrNameLst>
                                          <p:attrName>style.visibility</p:attrName>
                                        </p:attrNameLst>
                                      </p:cBhvr>
                                      <p:to>
                                        <p:strVal val="visible"/>
                                      </p:to>
                                    </p:set>
                                    <p:animEffect transition="in" filter="blinds(horizontal)">
                                      <p:cBhvr>
                                        <p:cTn id="154" dur="500"/>
                                        <p:tgtEl>
                                          <p:spTgt spid="264250"/>
                                        </p:tgtEl>
                                      </p:cBhvr>
                                    </p:animEffect>
                                  </p:childTnLst>
                                </p:cTn>
                              </p:par>
                              <p:par>
                                <p:cTn id="155" presetID="3" presetClass="entr" presetSubtype="10" fill="hold" grpId="0" nodeType="withEffect">
                                  <p:stCondLst>
                                    <p:cond delay="0"/>
                                  </p:stCondLst>
                                  <p:childTnLst>
                                    <p:set>
                                      <p:cBhvr>
                                        <p:cTn id="156" dur="1" fill="hold">
                                          <p:stCondLst>
                                            <p:cond delay="0"/>
                                          </p:stCondLst>
                                        </p:cTn>
                                        <p:tgtEl>
                                          <p:spTgt spid="264249"/>
                                        </p:tgtEl>
                                        <p:attrNameLst>
                                          <p:attrName>style.visibility</p:attrName>
                                        </p:attrNameLst>
                                      </p:cBhvr>
                                      <p:to>
                                        <p:strVal val="visible"/>
                                      </p:to>
                                    </p:set>
                                    <p:animEffect transition="in" filter="blinds(horizontal)">
                                      <p:cBhvr>
                                        <p:cTn id="157" dur="500"/>
                                        <p:tgtEl>
                                          <p:spTgt spid="264249"/>
                                        </p:tgtEl>
                                      </p:cBhvr>
                                    </p:animEffect>
                                  </p:childTnLst>
                                </p:cTn>
                              </p:par>
                              <p:par>
                                <p:cTn id="158" presetID="3" presetClass="entr" presetSubtype="10" fill="hold" grpId="0" nodeType="withEffect">
                                  <p:stCondLst>
                                    <p:cond delay="0"/>
                                  </p:stCondLst>
                                  <p:childTnLst>
                                    <p:set>
                                      <p:cBhvr>
                                        <p:cTn id="159" dur="1" fill="hold">
                                          <p:stCondLst>
                                            <p:cond delay="0"/>
                                          </p:stCondLst>
                                        </p:cTn>
                                        <p:tgtEl>
                                          <p:spTgt spid="264256"/>
                                        </p:tgtEl>
                                        <p:attrNameLst>
                                          <p:attrName>style.visibility</p:attrName>
                                        </p:attrNameLst>
                                      </p:cBhvr>
                                      <p:to>
                                        <p:strVal val="visible"/>
                                      </p:to>
                                    </p:set>
                                    <p:animEffect transition="in" filter="blinds(horizontal)">
                                      <p:cBhvr>
                                        <p:cTn id="160" dur="500"/>
                                        <p:tgtEl>
                                          <p:spTgt spid="264256"/>
                                        </p:tgtEl>
                                      </p:cBhvr>
                                    </p:animEffect>
                                  </p:childTnLst>
                                </p:cTn>
                              </p:par>
                              <p:par>
                                <p:cTn id="161" presetID="3" presetClass="entr" presetSubtype="10" fill="hold" grpId="0" nodeType="withEffect">
                                  <p:stCondLst>
                                    <p:cond delay="0"/>
                                  </p:stCondLst>
                                  <p:childTnLst>
                                    <p:set>
                                      <p:cBhvr>
                                        <p:cTn id="162" dur="1" fill="hold">
                                          <p:stCondLst>
                                            <p:cond delay="0"/>
                                          </p:stCondLst>
                                        </p:cTn>
                                        <p:tgtEl>
                                          <p:spTgt spid="264254"/>
                                        </p:tgtEl>
                                        <p:attrNameLst>
                                          <p:attrName>style.visibility</p:attrName>
                                        </p:attrNameLst>
                                      </p:cBhvr>
                                      <p:to>
                                        <p:strVal val="visible"/>
                                      </p:to>
                                    </p:set>
                                    <p:animEffect transition="in" filter="blinds(horizontal)">
                                      <p:cBhvr>
                                        <p:cTn id="163" dur="500"/>
                                        <p:tgtEl>
                                          <p:spTgt spid="264254"/>
                                        </p:tgtEl>
                                      </p:cBhvr>
                                    </p:animEffect>
                                  </p:childTnLst>
                                </p:cTn>
                              </p:par>
                              <p:par>
                                <p:cTn id="164" presetID="3" presetClass="entr" presetSubtype="10" fill="hold" nodeType="withEffect">
                                  <p:stCondLst>
                                    <p:cond delay="0"/>
                                  </p:stCondLst>
                                  <p:childTnLst>
                                    <p:set>
                                      <p:cBhvr>
                                        <p:cTn id="165" dur="1" fill="hold">
                                          <p:stCondLst>
                                            <p:cond delay="0"/>
                                          </p:stCondLst>
                                        </p:cTn>
                                        <p:tgtEl>
                                          <p:spTgt spid="264255"/>
                                        </p:tgtEl>
                                        <p:attrNameLst>
                                          <p:attrName>style.visibility</p:attrName>
                                        </p:attrNameLst>
                                      </p:cBhvr>
                                      <p:to>
                                        <p:strVal val="visible"/>
                                      </p:to>
                                    </p:set>
                                    <p:animEffect transition="in" filter="blinds(horizontal)">
                                      <p:cBhvr>
                                        <p:cTn id="166" dur="500"/>
                                        <p:tgtEl>
                                          <p:spTgt spid="264255"/>
                                        </p:tgtEl>
                                      </p:cBhvr>
                                    </p:animEffect>
                                  </p:childTnLst>
                                </p:cTn>
                              </p:par>
                              <p:par>
                                <p:cTn id="167" presetID="3" presetClass="entr" presetSubtype="10" fill="hold" grpId="0" nodeType="withEffect">
                                  <p:stCondLst>
                                    <p:cond delay="0"/>
                                  </p:stCondLst>
                                  <p:childTnLst>
                                    <p:set>
                                      <p:cBhvr>
                                        <p:cTn id="168" dur="1" fill="hold">
                                          <p:stCondLst>
                                            <p:cond delay="0"/>
                                          </p:stCondLst>
                                        </p:cTn>
                                        <p:tgtEl>
                                          <p:spTgt spid="264253"/>
                                        </p:tgtEl>
                                        <p:attrNameLst>
                                          <p:attrName>style.visibility</p:attrName>
                                        </p:attrNameLst>
                                      </p:cBhvr>
                                      <p:to>
                                        <p:strVal val="visible"/>
                                      </p:to>
                                    </p:set>
                                    <p:animEffect transition="in" filter="blinds(horizontal)">
                                      <p:cBhvr>
                                        <p:cTn id="169" dur="500"/>
                                        <p:tgtEl>
                                          <p:spTgt spid="264253"/>
                                        </p:tgtEl>
                                      </p:cBhvr>
                                    </p:animEffect>
                                  </p:childTnLst>
                                </p:cTn>
                              </p:par>
                              <p:par>
                                <p:cTn id="170" presetID="3" presetClass="entr" presetSubtype="10" fill="hold" nodeType="withEffect">
                                  <p:stCondLst>
                                    <p:cond delay="0"/>
                                  </p:stCondLst>
                                  <p:childTnLst>
                                    <p:set>
                                      <p:cBhvr>
                                        <p:cTn id="171" dur="1" fill="hold">
                                          <p:stCondLst>
                                            <p:cond delay="0"/>
                                          </p:stCondLst>
                                        </p:cTn>
                                        <p:tgtEl>
                                          <p:spTgt spid="264257"/>
                                        </p:tgtEl>
                                        <p:attrNameLst>
                                          <p:attrName>style.visibility</p:attrName>
                                        </p:attrNameLst>
                                      </p:cBhvr>
                                      <p:to>
                                        <p:strVal val="visible"/>
                                      </p:to>
                                    </p:set>
                                    <p:animEffect transition="in" filter="blinds(horizontal)">
                                      <p:cBhvr>
                                        <p:cTn id="172" dur="500"/>
                                        <p:tgtEl>
                                          <p:spTgt spid="264257"/>
                                        </p:tgtEl>
                                      </p:cBhvr>
                                    </p:animEffect>
                                  </p:childTnLst>
                                </p:cTn>
                              </p:par>
                            </p:childTnLst>
                          </p:cTn>
                        </p:par>
                      </p:childTnLst>
                    </p:cTn>
                  </p:par>
                  <p:par>
                    <p:cTn id="173" fill="hold" nodeType="clickPar">
                      <p:stCondLst>
                        <p:cond delay="indefinite"/>
                      </p:stCondLst>
                      <p:childTnLst>
                        <p:par>
                          <p:cTn id="174" fill="hold" nodeType="withGroup">
                            <p:stCondLst>
                              <p:cond delay="0"/>
                            </p:stCondLst>
                            <p:childTnLst>
                              <p:par>
                                <p:cTn id="175" presetID="3" presetClass="entr" presetSubtype="10" fill="hold" nodeType="clickEffect">
                                  <p:stCondLst>
                                    <p:cond delay="0"/>
                                  </p:stCondLst>
                                  <p:childTnLst>
                                    <p:set>
                                      <p:cBhvr>
                                        <p:cTn id="176" dur="1" fill="hold">
                                          <p:stCondLst>
                                            <p:cond delay="0"/>
                                          </p:stCondLst>
                                        </p:cTn>
                                        <p:tgtEl>
                                          <p:spTgt spid="264239"/>
                                        </p:tgtEl>
                                        <p:attrNameLst>
                                          <p:attrName>style.visibility</p:attrName>
                                        </p:attrNameLst>
                                      </p:cBhvr>
                                      <p:to>
                                        <p:strVal val="visible"/>
                                      </p:to>
                                    </p:set>
                                    <p:animEffect transition="in" filter="blinds(horizontal)">
                                      <p:cBhvr>
                                        <p:cTn id="177" dur="500"/>
                                        <p:tgtEl>
                                          <p:spTgt spid="264239"/>
                                        </p:tgtEl>
                                      </p:cBhvr>
                                    </p:animEffect>
                                  </p:childTnLst>
                                </p:cTn>
                              </p:par>
                            </p:childTnLst>
                          </p:cTn>
                        </p:par>
                      </p:childTnLst>
                    </p:cTn>
                  </p:par>
                  <p:par>
                    <p:cTn id="178" fill="hold" nodeType="clickPar">
                      <p:stCondLst>
                        <p:cond delay="indefinite"/>
                      </p:stCondLst>
                      <p:childTnLst>
                        <p:par>
                          <p:cTn id="179" fill="hold" nodeType="withGroup">
                            <p:stCondLst>
                              <p:cond delay="0"/>
                            </p:stCondLst>
                            <p:childTnLst>
                              <p:par>
                                <p:cTn id="180" presetID="3" presetClass="entr" presetSubtype="10" fill="hold" grpId="0" nodeType="clickEffect">
                                  <p:stCondLst>
                                    <p:cond delay="0"/>
                                  </p:stCondLst>
                                  <p:childTnLst>
                                    <p:set>
                                      <p:cBhvr>
                                        <p:cTn id="181" dur="1" fill="hold">
                                          <p:stCondLst>
                                            <p:cond delay="0"/>
                                          </p:stCondLst>
                                        </p:cTn>
                                        <p:tgtEl>
                                          <p:spTgt spid="264267"/>
                                        </p:tgtEl>
                                        <p:attrNameLst>
                                          <p:attrName>style.visibility</p:attrName>
                                        </p:attrNameLst>
                                      </p:cBhvr>
                                      <p:to>
                                        <p:strVal val="visible"/>
                                      </p:to>
                                    </p:set>
                                    <p:animEffect transition="in" filter="blinds(horizontal)">
                                      <p:cBhvr>
                                        <p:cTn id="182" dur="500"/>
                                        <p:tgtEl>
                                          <p:spTgt spid="264267"/>
                                        </p:tgtEl>
                                      </p:cBhvr>
                                    </p:animEffect>
                                  </p:childTnLst>
                                </p:cTn>
                              </p:par>
                              <p:par>
                                <p:cTn id="183" presetID="3" presetClass="entr" presetSubtype="10" fill="hold" grpId="0" nodeType="withEffect">
                                  <p:stCondLst>
                                    <p:cond delay="0"/>
                                  </p:stCondLst>
                                  <p:childTnLst>
                                    <p:set>
                                      <p:cBhvr>
                                        <p:cTn id="184" dur="1" fill="hold">
                                          <p:stCondLst>
                                            <p:cond delay="0"/>
                                          </p:stCondLst>
                                        </p:cTn>
                                        <p:tgtEl>
                                          <p:spTgt spid="264268"/>
                                        </p:tgtEl>
                                        <p:attrNameLst>
                                          <p:attrName>style.visibility</p:attrName>
                                        </p:attrNameLst>
                                      </p:cBhvr>
                                      <p:to>
                                        <p:strVal val="visible"/>
                                      </p:to>
                                    </p:set>
                                    <p:animEffect transition="in" filter="blinds(horizontal)">
                                      <p:cBhvr>
                                        <p:cTn id="185" dur="500"/>
                                        <p:tgtEl>
                                          <p:spTgt spid="264268"/>
                                        </p:tgtEl>
                                      </p:cBhvr>
                                    </p:animEffect>
                                  </p:childTnLst>
                                </p:cTn>
                              </p:par>
                            </p:childTnLst>
                          </p:cTn>
                        </p:par>
                      </p:childTnLst>
                    </p:cTn>
                  </p:par>
                  <p:par>
                    <p:cTn id="186" fill="hold" nodeType="clickPar">
                      <p:stCondLst>
                        <p:cond delay="indefinite"/>
                      </p:stCondLst>
                      <p:childTnLst>
                        <p:par>
                          <p:cTn id="187" fill="hold" nodeType="withGroup">
                            <p:stCondLst>
                              <p:cond delay="0"/>
                            </p:stCondLst>
                            <p:childTnLst>
                              <p:par>
                                <p:cTn id="188" presetID="0" presetClass="path" presetSubtype="0" accel="50000" decel="50000" fill="hold" grpId="1" nodeType="clickEffect">
                                  <p:stCondLst>
                                    <p:cond delay="0"/>
                                  </p:stCondLst>
                                  <p:childTnLst>
                                    <p:animMotion origin="layout" path="M 0 0 L 0.52761 0.09445 " pathEditMode="relative" ptsTypes="AA">
                                      <p:cBhvr>
                                        <p:cTn id="189" dur="2000" fill="hold"/>
                                        <p:tgtEl>
                                          <p:spTgt spid="264267"/>
                                        </p:tgtEl>
                                        <p:attrNameLst>
                                          <p:attrName>ppt_x</p:attrName>
                                          <p:attrName>ppt_y</p:attrName>
                                        </p:attrNameLst>
                                      </p:cBhvr>
                                    </p:animMotion>
                                  </p:childTnLst>
                                </p:cTn>
                              </p:par>
                            </p:childTnLst>
                          </p:cTn>
                        </p:par>
                      </p:childTnLst>
                    </p:cTn>
                  </p:par>
                  <p:par>
                    <p:cTn id="190" fill="hold" nodeType="clickPar">
                      <p:stCondLst>
                        <p:cond delay="indefinite"/>
                      </p:stCondLst>
                      <p:childTnLst>
                        <p:par>
                          <p:cTn id="191" fill="hold" nodeType="withGroup">
                            <p:stCondLst>
                              <p:cond delay="0"/>
                            </p:stCondLst>
                            <p:childTnLst>
                              <p:par>
                                <p:cTn id="192" presetID="0" presetClass="path" presetSubtype="0" accel="50000" decel="50000" fill="hold" grpId="1" nodeType="clickEffect">
                                  <p:stCondLst>
                                    <p:cond delay="0"/>
                                  </p:stCondLst>
                                  <p:childTnLst>
                                    <p:animMotion origin="layout" path="M 0.00139 0.00185 L 0.37656 -0.09074 " pathEditMode="relative" rAng="0" ptsTypes="AA">
                                      <p:cBhvr>
                                        <p:cTn id="193" dur="2000" fill="hold"/>
                                        <p:tgtEl>
                                          <p:spTgt spid="264268"/>
                                        </p:tgtEl>
                                        <p:attrNameLst>
                                          <p:attrName>ppt_x</p:attrName>
                                          <p:attrName>ppt_y</p:attrName>
                                        </p:attrNameLst>
                                      </p:cBhvr>
                                      <p:rCtr x="18750" y="-4630"/>
                                    </p:animMotion>
                                  </p:childTnLst>
                                </p:cTn>
                              </p:par>
                            </p:childTnLst>
                          </p:cTn>
                        </p:par>
                      </p:childTnLst>
                    </p:cTn>
                  </p:par>
                  <p:par>
                    <p:cTn id="194" fill="hold" nodeType="clickPar">
                      <p:stCondLst>
                        <p:cond delay="indefinite"/>
                      </p:stCondLst>
                      <p:childTnLst>
                        <p:par>
                          <p:cTn id="195" fill="hold" nodeType="withGroup">
                            <p:stCondLst>
                              <p:cond delay="0"/>
                            </p:stCondLst>
                            <p:childTnLst>
                              <p:par>
                                <p:cTn id="196" presetID="0" presetClass="path" presetSubtype="0" accel="50000" decel="50000" fill="hold" grpId="2" nodeType="clickEffect">
                                  <p:stCondLst>
                                    <p:cond delay="0"/>
                                  </p:stCondLst>
                                  <p:childTnLst>
                                    <p:animMotion origin="layout" path="M 0 0 L 0.13403 -0.12616 " pathEditMode="relative" ptsTypes="AA">
                                      <p:cBhvr>
                                        <p:cTn id="197" dur="2000" fill="hold"/>
                                        <p:tgtEl>
                                          <p:spTgt spid="264253"/>
                                        </p:tgtEl>
                                        <p:attrNameLst>
                                          <p:attrName>ppt_x</p:attrName>
                                          <p:attrName>ppt_y</p:attrName>
                                        </p:attrNameLst>
                                      </p:cBhvr>
                                    </p:animMotion>
                                  </p:childTnLst>
                                </p:cTn>
                              </p:par>
                            </p:childTnLst>
                          </p:cTn>
                        </p:par>
                      </p:childTnLst>
                    </p:cTn>
                  </p:par>
                  <p:par>
                    <p:cTn id="198" fill="hold" nodeType="clickPar">
                      <p:stCondLst>
                        <p:cond delay="indefinite"/>
                      </p:stCondLst>
                      <p:childTnLst>
                        <p:par>
                          <p:cTn id="199" fill="hold" nodeType="withGroup">
                            <p:stCondLst>
                              <p:cond delay="0"/>
                            </p:stCondLst>
                            <p:childTnLst>
                              <p:par>
                                <p:cTn id="200" presetID="33" presetClass="emph" presetSubtype="0" fill="remove" grpId="1" nodeType="clickEffect">
                                  <p:stCondLst>
                                    <p:cond delay="0"/>
                                  </p:stCondLst>
                                  <p:childTnLst>
                                    <p:animClr clrSpc="rgb" dir="cw">
                                      <p:cBhvr override="childStyle">
                                        <p:cTn id="201" dur="1500" accel="50000" autoRev="1" fill="hold" tmFilter="0, 0; .33333, 1; 1, 1">
                                          <p:stCondLst>
                                            <p:cond delay="0"/>
                                          </p:stCondLst>
                                        </p:cTn>
                                        <p:tgtEl>
                                          <p:spTgt spid="264253"/>
                                        </p:tgtEl>
                                        <p:attrNameLst>
                                          <p:attrName>style.color</p:attrName>
                                        </p:attrNameLst>
                                      </p:cBhvr>
                                      <p:to>
                                        <a:schemeClr val="accent2"/>
                                      </p:to>
                                    </p:animClr>
                                    <p:animClr clrSpc="rgb" dir="cw">
                                      <p:cBhvr>
                                        <p:cTn id="202" dur="1500" accel="50000" autoRev="1" fill="hold" tmFilter="0, 0; .33333, 1; 1, 1">
                                          <p:stCondLst>
                                            <p:cond delay="0"/>
                                          </p:stCondLst>
                                        </p:cTn>
                                        <p:tgtEl>
                                          <p:spTgt spid="264253"/>
                                        </p:tgtEl>
                                        <p:attrNameLst>
                                          <p:attrName>fillcolor</p:attrName>
                                        </p:attrNameLst>
                                      </p:cBhvr>
                                      <p:to>
                                        <a:schemeClr val="accent2"/>
                                      </p:to>
                                    </p:animClr>
                                    <p:set>
                                      <p:cBhvr>
                                        <p:cTn id="203" dur="3000" fill="hold"/>
                                        <p:tgtEl>
                                          <p:spTgt spid="264253"/>
                                        </p:tgtEl>
                                        <p:attrNameLst>
                                          <p:attrName>fill.type</p:attrName>
                                        </p:attrNameLst>
                                      </p:cBhvr>
                                      <p:to>
                                        <p:strVal val="solid"/>
                                      </p:to>
                                    </p:set>
                                    <p:set>
                                      <p:cBhvr>
                                        <p:cTn id="204" dur="3000" fill="hold"/>
                                        <p:tgtEl>
                                          <p:spTgt spid="264253"/>
                                        </p:tgtEl>
                                        <p:attrNameLst>
                                          <p:attrName>fill.on</p:attrName>
                                        </p:attrNameLst>
                                      </p:cBhvr>
                                      <p:to>
                                        <p:strVal val="true"/>
                                      </p:to>
                                    </p:set>
                                    <p:animScale>
                                      <p:cBhvr>
                                        <p:cTn id="205" dur="1500" accel="50000" autoRev="1" fill="hold" tmFilter="0, 0; .33333, 1; 1, 1">
                                          <p:stCondLst>
                                            <p:cond delay="0"/>
                                          </p:stCondLst>
                                        </p:cTn>
                                        <p:tgtEl>
                                          <p:spTgt spid="264253"/>
                                        </p:tgtEl>
                                      </p:cBhvr>
                                      <p:from x="100000" y="100000"/>
                                      <p:to x="100000" y="140000"/>
                                    </p:animScale>
                                  </p:childTnLst>
                                </p:cTn>
                              </p:par>
                              <p:par>
                                <p:cTn id="206" presetID="33" presetClass="emph" presetSubtype="0" fill="remove" grpId="1" nodeType="withEffect">
                                  <p:stCondLst>
                                    <p:cond delay="0"/>
                                  </p:stCondLst>
                                  <p:childTnLst>
                                    <p:animClr clrSpc="rgb" dir="cw">
                                      <p:cBhvr override="childStyle">
                                        <p:cTn id="207" dur="1500" accel="50000" autoRev="1" fill="hold" tmFilter="0, 0; .33333, 1; 1, 1">
                                          <p:stCondLst>
                                            <p:cond delay="0"/>
                                          </p:stCondLst>
                                        </p:cTn>
                                        <p:tgtEl>
                                          <p:spTgt spid="264254"/>
                                        </p:tgtEl>
                                        <p:attrNameLst>
                                          <p:attrName>style.color</p:attrName>
                                        </p:attrNameLst>
                                      </p:cBhvr>
                                      <p:to>
                                        <a:schemeClr val="accent2"/>
                                      </p:to>
                                    </p:animClr>
                                    <p:animClr clrSpc="rgb" dir="cw">
                                      <p:cBhvr>
                                        <p:cTn id="208" dur="1500" accel="50000" autoRev="1" fill="hold" tmFilter="0, 0; .33333, 1; 1, 1">
                                          <p:stCondLst>
                                            <p:cond delay="0"/>
                                          </p:stCondLst>
                                        </p:cTn>
                                        <p:tgtEl>
                                          <p:spTgt spid="264254"/>
                                        </p:tgtEl>
                                        <p:attrNameLst>
                                          <p:attrName>fillcolor</p:attrName>
                                        </p:attrNameLst>
                                      </p:cBhvr>
                                      <p:to>
                                        <a:schemeClr val="accent2"/>
                                      </p:to>
                                    </p:animClr>
                                    <p:set>
                                      <p:cBhvr>
                                        <p:cTn id="209" dur="3000" fill="hold"/>
                                        <p:tgtEl>
                                          <p:spTgt spid="264254"/>
                                        </p:tgtEl>
                                        <p:attrNameLst>
                                          <p:attrName>fill.type</p:attrName>
                                        </p:attrNameLst>
                                      </p:cBhvr>
                                      <p:to>
                                        <p:strVal val="solid"/>
                                      </p:to>
                                    </p:set>
                                    <p:set>
                                      <p:cBhvr>
                                        <p:cTn id="210" dur="3000" fill="hold"/>
                                        <p:tgtEl>
                                          <p:spTgt spid="264254"/>
                                        </p:tgtEl>
                                        <p:attrNameLst>
                                          <p:attrName>fill.on</p:attrName>
                                        </p:attrNameLst>
                                      </p:cBhvr>
                                      <p:to>
                                        <p:strVal val="true"/>
                                      </p:to>
                                    </p:set>
                                    <p:animScale>
                                      <p:cBhvr>
                                        <p:cTn id="211" dur="1500" accel="50000" autoRev="1" fill="hold" tmFilter="0, 0; .33333, 1; 1, 1">
                                          <p:stCondLst>
                                            <p:cond delay="0"/>
                                          </p:stCondLst>
                                        </p:cTn>
                                        <p:tgtEl>
                                          <p:spTgt spid="264254"/>
                                        </p:tgtEl>
                                      </p:cBhvr>
                                      <p:from x="100000" y="100000"/>
                                      <p:to x="100000" y="14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217" grpId="0" animBg="1"/>
      <p:bldP spid="264218" grpId="0" animBg="1"/>
      <p:bldP spid="264219" grpId="0" animBg="1"/>
      <p:bldP spid="264220" grpId="0" animBg="1"/>
      <p:bldP spid="264220" grpId="1" animBg="1"/>
      <p:bldP spid="264221" grpId="0" animBg="1"/>
      <p:bldP spid="264221" grpId="1" animBg="1"/>
      <p:bldP spid="264221" grpId="2" animBg="1"/>
      <p:bldP spid="264222" grpId="0" animBg="1"/>
      <p:bldP spid="264222" grpId="1" animBg="1"/>
      <p:bldP spid="264225" grpId="0" animBg="1"/>
      <p:bldP spid="264229" grpId="0" animBg="1"/>
      <p:bldP spid="264230" grpId="0" animBg="1"/>
      <p:bldP spid="264231" grpId="0" animBg="1"/>
      <p:bldP spid="264232" grpId="0" animBg="1"/>
      <p:bldP spid="264233" grpId="0" animBg="1"/>
      <p:bldP spid="264233" grpId="1" animBg="1"/>
      <p:bldP spid="264234" grpId="0" animBg="1"/>
      <p:bldP spid="264235" grpId="0" animBg="1"/>
      <p:bldP spid="264238" grpId="0" animBg="1"/>
      <p:bldP spid="264249" grpId="0" animBg="1"/>
      <p:bldP spid="264250" grpId="0" animBg="1"/>
      <p:bldP spid="264251" grpId="0" animBg="1"/>
      <p:bldP spid="264252" grpId="0" animBg="1"/>
      <p:bldP spid="264253" grpId="0" animBg="1"/>
      <p:bldP spid="264253" grpId="1" animBg="1"/>
      <p:bldP spid="264253" grpId="2" animBg="1"/>
      <p:bldP spid="264254" grpId="0" animBg="1"/>
      <p:bldP spid="264254" grpId="1" animBg="1"/>
      <p:bldP spid="264256" grpId="0" animBg="1"/>
      <p:bldP spid="264261" grpId="0" animBg="1"/>
      <p:bldP spid="264262" grpId="0" animBg="1"/>
      <p:bldP spid="264263" grpId="0" animBg="1"/>
      <p:bldP spid="264266" grpId="0" animBg="1"/>
      <p:bldP spid="264267" grpId="0" animBg="1"/>
      <p:bldP spid="264267" grpId="1" animBg="1"/>
      <p:bldP spid="264268" grpId="0" animBg="1"/>
      <p:bldP spid="264268" grpId="1" animBg="1"/>
      <p:bldP spid="264269" grpId="0" animBg="1"/>
      <p:bldP spid="264270" grpId="0" animBg="1"/>
      <p:bldP spid="264270" grpId="1" animBg="1"/>
      <p:bldP spid="264271" grpId="0" animBg="1"/>
      <p:bldP spid="264271" grpId="1" animBg="1"/>
      <p:bldP spid="264271" grpId="2"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Oval 4">
            <a:extLst>
              <a:ext uri="{FF2B5EF4-FFF2-40B4-BE49-F238E27FC236}">
                <a16:creationId xmlns:a16="http://schemas.microsoft.com/office/drawing/2014/main" id="{C36DB28F-2948-462B-B93E-942E941FF16C}"/>
              </a:ext>
            </a:extLst>
          </p:cNvPr>
          <p:cNvSpPr>
            <a:spLocks noChangeArrowheads="1"/>
          </p:cNvSpPr>
          <p:nvPr/>
        </p:nvSpPr>
        <p:spPr bwMode="auto">
          <a:xfrm>
            <a:off x="2298700" y="457200"/>
            <a:ext cx="457200" cy="457200"/>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en-US" altLang="zh-CN" sz="2800"/>
              <a:t>70</a:t>
            </a:r>
          </a:p>
        </p:txBody>
      </p:sp>
      <p:sp>
        <p:nvSpPr>
          <p:cNvPr id="38915" name="Oval 5">
            <a:extLst>
              <a:ext uri="{FF2B5EF4-FFF2-40B4-BE49-F238E27FC236}">
                <a16:creationId xmlns:a16="http://schemas.microsoft.com/office/drawing/2014/main" id="{6113246C-857F-4269-B144-7F5689786643}"/>
              </a:ext>
            </a:extLst>
          </p:cNvPr>
          <p:cNvSpPr>
            <a:spLocks noChangeArrowheads="1"/>
          </p:cNvSpPr>
          <p:nvPr/>
        </p:nvSpPr>
        <p:spPr bwMode="auto">
          <a:xfrm>
            <a:off x="1587500" y="1095375"/>
            <a:ext cx="457200" cy="457200"/>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en-US" altLang="zh-CN" sz="2800"/>
              <a:t>94</a:t>
            </a:r>
          </a:p>
        </p:txBody>
      </p:sp>
      <p:sp>
        <p:nvSpPr>
          <p:cNvPr id="38916" name="Oval 6">
            <a:extLst>
              <a:ext uri="{FF2B5EF4-FFF2-40B4-BE49-F238E27FC236}">
                <a16:creationId xmlns:a16="http://schemas.microsoft.com/office/drawing/2014/main" id="{BE21CBE6-E1F3-46B4-A320-DEA3B993ACC9}"/>
              </a:ext>
            </a:extLst>
          </p:cNvPr>
          <p:cNvSpPr>
            <a:spLocks noChangeArrowheads="1"/>
          </p:cNvSpPr>
          <p:nvPr/>
        </p:nvSpPr>
        <p:spPr bwMode="auto">
          <a:xfrm>
            <a:off x="2974975" y="1089025"/>
            <a:ext cx="457200" cy="457200"/>
          </a:xfrm>
          <a:prstGeom prst="ellipse">
            <a:avLst/>
          </a:prstGeom>
          <a:solidFill>
            <a:srgbClr val="FFFFFF"/>
          </a:solidFill>
          <a:ln w="2857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en-US" altLang="zh-CN" sz="2800"/>
              <a:t>55</a:t>
            </a:r>
          </a:p>
        </p:txBody>
      </p:sp>
      <p:sp>
        <p:nvSpPr>
          <p:cNvPr id="38917" name="Oval 7">
            <a:extLst>
              <a:ext uri="{FF2B5EF4-FFF2-40B4-BE49-F238E27FC236}">
                <a16:creationId xmlns:a16="http://schemas.microsoft.com/office/drawing/2014/main" id="{811E878C-6463-455E-9537-07B2CD69FE21}"/>
              </a:ext>
            </a:extLst>
          </p:cNvPr>
          <p:cNvSpPr>
            <a:spLocks noChangeArrowheads="1"/>
          </p:cNvSpPr>
          <p:nvPr/>
        </p:nvSpPr>
        <p:spPr bwMode="auto">
          <a:xfrm>
            <a:off x="1025525" y="1838325"/>
            <a:ext cx="457200" cy="457200"/>
          </a:xfrm>
          <a:prstGeom prst="ellipse">
            <a:avLst/>
          </a:prstGeom>
          <a:solidFill>
            <a:srgbClr val="FFFFFF"/>
          </a:solidFill>
          <a:ln w="2857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en-US" altLang="zh-CN" sz="2800"/>
              <a:t>46</a:t>
            </a:r>
          </a:p>
        </p:txBody>
      </p:sp>
      <p:sp>
        <p:nvSpPr>
          <p:cNvPr id="38918" name="Oval 8">
            <a:extLst>
              <a:ext uri="{FF2B5EF4-FFF2-40B4-BE49-F238E27FC236}">
                <a16:creationId xmlns:a16="http://schemas.microsoft.com/office/drawing/2014/main" id="{44BED3A3-8CDC-4A1F-B659-0D54A911D59E}"/>
              </a:ext>
            </a:extLst>
          </p:cNvPr>
          <p:cNvSpPr>
            <a:spLocks noChangeArrowheads="1"/>
          </p:cNvSpPr>
          <p:nvPr/>
        </p:nvSpPr>
        <p:spPr bwMode="auto">
          <a:xfrm>
            <a:off x="1914525" y="1851025"/>
            <a:ext cx="457200" cy="457200"/>
          </a:xfrm>
          <a:prstGeom prst="ellipse">
            <a:avLst/>
          </a:prstGeom>
          <a:solidFill>
            <a:srgbClr val="FFFFFF"/>
          </a:solidFill>
          <a:ln w="2857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en-US" altLang="zh-CN" sz="2800"/>
              <a:t>42</a:t>
            </a:r>
          </a:p>
        </p:txBody>
      </p:sp>
      <p:sp>
        <p:nvSpPr>
          <p:cNvPr id="38919" name="Oval 9">
            <a:extLst>
              <a:ext uri="{FF2B5EF4-FFF2-40B4-BE49-F238E27FC236}">
                <a16:creationId xmlns:a16="http://schemas.microsoft.com/office/drawing/2014/main" id="{544F614F-9BD7-477E-9E05-ED40474C88F1}"/>
              </a:ext>
            </a:extLst>
          </p:cNvPr>
          <p:cNvSpPr>
            <a:spLocks noChangeArrowheads="1"/>
          </p:cNvSpPr>
          <p:nvPr/>
        </p:nvSpPr>
        <p:spPr bwMode="auto">
          <a:xfrm>
            <a:off x="2533650" y="1819275"/>
            <a:ext cx="457200" cy="457200"/>
          </a:xfrm>
          <a:prstGeom prst="ellipse">
            <a:avLst/>
          </a:prstGeom>
          <a:solidFill>
            <a:srgbClr val="FFFFFF"/>
          </a:solidFill>
          <a:ln w="2857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en-US" altLang="zh-CN" sz="2800"/>
              <a:t>17</a:t>
            </a:r>
          </a:p>
        </p:txBody>
      </p:sp>
      <p:sp>
        <p:nvSpPr>
          <p:cNvPr id="38920" name="Oval 10">
            <a:extLst>
              <a:ext uri="{FF2B5EF4-FFF2-40B4-BE49-F238E27FC236}">
                <a16:creationId xmlns:a16="http://schemas.microsoft.com/office/drawing/2014/main" id="{E2C5FF15-4FA5-439E-B6C4-70864B967BB1}"/>
              </a:ext>
            </a:extLst>
          </p:cNvPr>
          <p:cNvSpPr>
            <a:spLocks noChangeArrowheads="1"/>
          </p:cNvSpPr>
          <p:nvPr/>
        </p:nvSpPr>
        <p:spPr bwMode="auto">
          <a:xfrm>
            <a:off x="3352800" y="1851025"/>
            <a:ext cx="457200" cy="457200"/>
          </a:xfrm>
          <a:prstGeom prst="ellipse">
            <a:avLst/>
          </a:prstGeom>
          <a:solidFill>
            <a:srgbClr val="FFFFFF"/>
          </a:solidFill>
          <a:ln w="2857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en-US" altLang="zh-CN" sz="2800"/>
              <a:t>13</a:t>
            </a:r>
          </a:p>
        </p:txBody>
      </p:sp>
      <p:sp>
        <p:nvSpPr>
          <p:cNvPr id="38921" name="Line 11">
            <a:extLst>
              <a:ext uri="{FF2B5EF4-FFF2-40B4-BE49-F238E27FC236}">
                <a16:creationId xmlns:a16="http://schemas.microsoft.com/office/drawing/2014/main" id="{C5FA1A10-188A-416C-A442-7FD02847AC69}"/>
              </a:ext>
            </a:extLst>
          </p:cNvPr>
          <p:cNvSpPr>
            <a:spLocks noChangeShapeType="1"/>
          </p:cNvSpPr>
          <p:nvPr/>
        </p:nvSpPr>
        <p:spPr bwMode="auto">
          <a:xfrm flipH="1">
            <a:off x="1978025" y="835025"/>
            <a:ext cx="381000" cy="3048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922" name="Oval 12">
            <a:extLst>
              <a:ext uri="{FF2B5EF4-FFF2-40B4-BE49-F238E27FC236}">
                <a16:creationId xmlns:a16="http://schemas.microsoft.com/office/drawing/2014/main" id="{2159660C-79CC-47AC-B67C-32B75581FE39}"/>
              </a:ext>
            </a:extLst>
          </p:cNvPr>
          <p:cNvSpPr>
            <a:spLocks noChangeArrowheads="1"/>
          </p:cNvSpPr>
          <p:nvPr/>
        </p:nvSpPr>
        <p:spPr bwMode="auto">
          <a:xfrm>
            <a:off x="381000" y="2381250"/>
            <a:ext cx="457200" cy="457200"/>
          </a:xfrm>
          <a:prstGeom prst="ellipse">
            <a:avLst/>
          </a:prstGeom>
          <a:solidFill>
            <a:srgbClr val="FFFFFF"/>
          </a:solidFill>
          <a:ln w="2857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en-US" altLang="zh-CN" sz="2800"/>
              <a:t>05</a:t>
            </a:r>
          </a:p>
        </p:txBody>
      </p:sp>
      <p:grpSp>
        <p:nvGrpSpPr>
          <p:cNvPr id="265229" name="Group 13">
            <a:extLst>
              <a:ext uri="{FF2B5EF4-FFF2-40B4-BE49-F238E27FC236}">
                <a16:creationId xmlns:a16="http://schemas.microsoft.com/office/drawing/2014/main" id="{87262FE4-46E3-4FB8-A41D-BB08719C8A7E}"/>
              </a:ext>
            </a:extLst>
          </p:cNvPr>
          <p:cNvGrpSpPr>
            <a:grpSpLocks/>
          </p:cNvGrpSpPr>
          <p:nvPr/>
        </p:nvGrpSpPr>
        <p:grpSpPr bwMode="auto">
          <a:xfrm>
            <a:off x="3733800" y="690563"/>
            <a:ext cx="1258888" cy="1004887"/>
            <a:chOff x="2352" y="435"/>
            <a:chExt cx="793" cy="633"/>
          </a:xfrm>
        </p:grpSpPr>
        <p:sp>
          <p:nvSpPr>
            <p:cNvPr id="38949" name="Rectangle 14">
              <a:extLst>
                <a:ext uri="{FF2B5EF4-FFF2-40B4-BE49-F238E27FC236}">
                  <a16:creationId xmlns:a16="http://schemas.microsoft.com/office/drawing/2014/main" id="{BA22D213-61FD-4276-AEB1-AE27B77D97C7}"/>
                </a:ext>
              </a:extLst>
            </p:cNvPr>
            <p:cNvSpPr>
              <a:spLocks noChangeArrowheads="1"/>
            </p:cNvSpPr>
            <p:nvPr/>
          </p:nvSpPr>
          <p:spPr bwMode="auto">
            <a:xfrm>
              <a:off x="2412" y="435"/>
              <a:ext cx="69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cap="sq">
                  <a:solidFill>
                    <a:srgbClr val="008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zh-CN" altLang="en-US" sz="2400">
                  <a:latin typeface="楷体_GB2312" panose="02010609030101010101" pitchFamily="49" charset="-122"/>
                  <a:ea typeface="楷体_GB2312" panose="02010609030101010101" pitchFamily="49" charset="-122"/>
                </a:rPr>
                <a:t>输出</a:t>
              </a:r>
              <a:r>
                <a:rPr lang="en-US" altLang="zh-CN" sz="2400">
                  <a:latin typeface="楷体_GB2312" panose="02010609030101010101" pitchFamily="49" charset="-122"/>
                  <a:ea typeface="楷体_GB2312" panose="02010609030101010101" pitchFamily="49" charset="-122"/>
                </a:rPr>
                <a:t>70</a:t>
              </a:r>
            </a:p>
          </p:txBody>
        </p:sp>
        <p:sp>
          <p:nvSpPr>
            <p:cNvPr id="38950" name="AutoShape 15">
              <a:extLst>
                <a:ext uri="{FF2B5EF4-FFF2-40B4-BE49-F238E27FC236}">
                  <a16:creationId xmlns:a16="http://schemas.microsoft.com/office/drawing/2014/main" id="{A31C2DDD-46C6-4FC8-A3B2-AACC706AB4AF}"/>
                </a:ext>
              </a:extLst>
            </p:cNvPr>
            <p:cNvSpPr>
              <a:spLocks noChangeArrowheads="1"/>
            </p:cNvSpPr>
            <p:nvPr/>
          </p:nvSpPr>
          <p:spPr bwMode="auto">
            <a:xfrm>
              <a:off x="2388" y="684"/>
              <a:ext cx="748" cy="144"/>
            </a:xfrm>
            <a:prstGeom prst="rightArrow">
              <a:avLst>
                <a:gd name="adj1" fmla="val 50000"/>
                <a:gd name="adj2" fmla="val 129861"/>
              </a:avLst>
            </a:prstGeom>
            <a:noFill/>
            <a:ln w="28575" cap="sq">
              <a:solidFill>
                <a:srgbClr val="008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endParaRPr lang="zh-CN" altLang="en-US" sz="2400"/>
            </a:p>
          </p:txBody>
        </p:sp>
        <p:sp>
          <p:nvSpPr>
            <p:cNvPr id="38951" name="Rectangle 16">
              <a:extLst>
                <a:ext uri="{FF2B5EF4-FFF2-40B4-BE49-F238E27FC236}">
                  <a16:creationId xmlns:a16="http://schemas.microsoft.com/office/drawing/2014/main" id="{56645C95-1104-4394-A0F0-7427DA9F0E9C}"/>
                </a:ext>
              </a:extLst>
            </p:cNvPr>
            <p:cNvSpPr>
              <a:spLocks noChangeArrowheads="1"/>
            </p:cNvSpPr>
            <p:nvPr/>
          </p:nvSpPr>
          <p:spPr bwMode="auto">
            <a:xfrm>
              <a:off x="2352" y="818"/>
              <a:ext cx="29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cap="sq">
                  <a:solidFill>
                    <a:srgbClr val="008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000">
                  <a:latin typeface="Arial" panose="020B0604020202020204" pitchFamily="34" charset="0"/>
                </a:rPr>
                <a:t>94</a:t>
              </a:r>
            </a:p>
          </p:txBody>
        </p:sp>
        <p:grpSp>
          <p:nvGrpSpPr>
            <p:cNvPr id="38952" name="Group 17">
              <a:extLst>
                <a:ext uri="{FF2B5EF4-FFF2-40B4-BE49-F238E27FC236}">
                  <a16:creationId xmlns:a16="http://schemas.microsoft.com/office/drawing/2014/main" id="{C68A1F40-1603-4128-A587-6941A3F7F4CC}"/>
                </a:ext>
              </a:extLst>
            </p:cNvPr>
            <p:cNvGrpSpPr>
              <a:grpSpLocks/>
            </p:cNvGrpSpPr>
            <p:nvPr/>
          </p:nvGrpSpPr>
          <p:grpSpPr bwMode="auto">
            <a:xfrm>
              <a:off x="2592" y="876"/>
              <a:ext cx="204" cy="108"/>
              <a:chOff x="3312" y="3720"/>
              <a:chExt cx="204" cy="108"/>
            </a:xfrm>
          </p:grpSpPr>
          <p:sp>
            <p:nvSpPr>
              <p:cNvPr id="38954" name="Line 18">
                <a:extLst>
                  <a:ext uri="{FF2B5EF4-FFF2-40B4-BE49-F238E27FC236}">
                    <a16:creationId xmlns:a16="http://schemas.microsoft.com/office/drawing/2014/main" id="{5A342298-6661-4D6F-9D55-CDFC8D59E8ED}"/>
                  </a:ext>
                </a:extLst>
              </p:cNvPr>
              <p:cNvSpPr>
                <a:spLocks noChangeShapeType="1"/>
              </p:cNvSpPr>
              <p:nvPr/>
            </p:nvSpPr>
            <p:spPr bwMode="auto">
              <a:xfrm>
                <a:off x="3312" y="3744"/>
                <a:ext cx="144" cy="0"/>
              </a:xfrm>
              <a:prstGeom prst="line">
                <a:avLst/>
              </a:prstGeom>
              <a:noFill/>
              <a:ln w="28575" cap="sq">
                <a:solidFill>
                  <a:srgbClr val="008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955" name="Line 19">
                <a:extLst>
                  <a:ext uri="{FF2B5EF4-FFF2-40B4-BE49-F238E27FC236}">
                    <a16:creationId xmlns:a16="http://schemas.microsoft.com/office/drawing/2014/main" id="{5480F1E1-024D-46B2-A27F-ABF251D9D402}"/>
                  </a:ext>
                </a:extLst>
              </p:cNvPr>
              <p:cNvSpPr>
                <a:spLocks noChangeShapeType="1"/>
              </p:cNvSpPr>
              <p:nvPr/>
            </p:nvSpPr>
            <p:spPr bwMode="auto">
              <a:xfrm>
                <a:off x="3312" y="3792"/>
                <a:ext cx="144" cy="0"/>
              </a:xfrm>
              <a:prstGeom prst="line">
                <a:avLst/>
              </a:prstGeom>
              <a:noFill/>
              <a:ln w="28575" cap="sq">
                <a:solidFill>
                  <a:srgbClr val="008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956" name="Line 20">
                <a:extLst>
                  <a:ext uri="{FF2B5EF4-FFF2-40B4-BE49-F238E27FC236}">
                    <a16:creationId xmlns:a16="http://schemas.microsoft.com/office/drawing/2014/main" id="{7EA88750-2758-4F71-85C1-AE620555FFB2}"/>
                  </a:ext>
                </a:extLst>
              </p:cNvPr>
              <p:cNvSpPr>
                <a:spLocks noChangeShapeType="1"/>
              </p:cNvSpPr>
              <p:nvPr/>
            </p:nvSpPr>
            <p:spPr bwMode="auto">
              <a:xfrm flipH="1" flipV="1">
                <a:off x="3420" y="3720"/>
                <a:ext cx="96" cy="48"/>
              </a:xfrm>
              <a:prstGeom prst="line">
                <a:avLst/>
              </a:prstGeom>
              <a:noFill/>
              <a:ln w="28575" cap="sq">
                <a:solidFill>
                  <a:srgbClr val="008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957" name="Line 21">
                <a:extLst>
                  <a:ext uri="{FF2B5EF4-FFF2-40B4-BE49-F238E27FC236}">
                    <a16:creationId xmlns:a16="http://schemas.microsoft.com/office/drawing/2014/main" id="{DDAE2C2D-5203-4753-8181-EB3B42F73865}"/>
                  </a:ext>
                </a:extLst>
              </p:cNvPr>
              <p:cNvSpPr>
                <a:spLocks noChangeShapeType="1"/>
              </p:cNvSpPr>
              <p:nvPr/>
            </p:nvSpPr>
            <p:spPr bwMode="auto">
              <a:xfrm flipV="1">
                <a:off x="3420" y="3780"/>
                <a:ext cx="96" cy="48"/>
              </a:xfrm>
              <a:prstGeom prst="line">
                <a:avLst/>
              </a:prstGeom>
              <a:noFill/>
              <a:ln w="28575" cap="sq">
                <a:solidFill>
                  <a:srgbClr val="008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38953" name="Rectangle 22">
              <a:extLst>
                <a:ext uri="{FF2B5EF4-FFF2-40B4-BE49-F238E27FC236}">
                  <a16:creationId xmlns:a16="http://schemas.microsoft.com/office/drawing/2014/main" id="{EE03E2D2-C89E-45EA-ADEE-010413346470}"/>
                </a:ext>
              </a:extLst>
            </p:cNvPr>
            <p:cNvSpPr>
              <a:spLocks noChangeArrowheads="1"/>
            </p:cNvSpPr>
            <p:nvPr/>
          </p:nvSpPr>
          <p:spPr bwMode="auto">
            <a:xfrm>
              <a:off x="2772" y="804"/>
              <a:ext cx="37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cap="sq">
                  <a:solidFill>
                    <a:srgbClr val="008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000">
                  <a:latin typeface="Arial" panose="020B0604020202020204" pitchFamily="34" charset="0"/>
                </a:rPr>
                <a:t>r[1]</a:t>
              </a:r>
            </a:p>
          </p:txBody>
        </p:sp>
      </p:grpSp>
      <p:sp>
        <p:nvSpPr>
          <p:cNvPr id="265239" name="Oval 23">
            <a:extLst>
              <a:ext uri="{FF2B5EF4-FFF2-40B4-BE49-F238E27FC236}">
                <a16:creationId xmlns:a16="http://schemas.microsoft.com/office/drawing/2014/main" id="{ECF1C8F3-8D01-41F5-987C-84A32186612A}"/>
              </a:ext>
            </a:extLst>
          </p:cNvPr>
          <p:cNvSpPr>
            <a:spLocks noChangeArrowheads="1"/>
          </p:cNvSpPr>
          <p:nvPr/>
        </p:nvSpPr>
        <p:spPr bwMode="auto">
          <a:xfrm>
            <a:off x="6413500" y="476250"/>
            <a:ext cx="457200" cy="457200"/>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en-US" altLang="zh-CN" sz="2800"/>
              <a:t>94</a:t>
            </a:r>
          </a:p>
        </p:txBody>
      </p:sp>
      <p:sp>
        <p:nvSpPr>
          <p:cNvPr id="265240" name="Oval 24">
            <a:extLst>
              <a:ext uri="{FF2B5EF4-FFF2-40B4-BE49-F238E27FC236}">
                <a16:creationId xmlns:a16="http://schemas.microsoft.com/office/drawing/2014/main" id="{0123480B-FB0A-4C5C-9702-E0AA9BE16C4F}"/>
              </a:ext>
            </a:extLst>
          </p:cNvPr>
          <p:cNvSpPr>
            <a:spLocks noChangeArrowheads="1"/>
          </p:cNvSpPr>
          <p:nvPr/>
        </p:nvSpPr>
        <p:spPr bwMode="auto">
          <a:xfrm>
            <a:off x="7089775" y="1108075"/>
            <a:ext cx="457200" cy="457200"/>
          </a:xfrm>
          <a:prstGeom prst="ellipse">
            <a:avLst/>
          </a:prstGeom>
          <a:solidFill>
            <a:srgbClr val="FFFFFF"/>
          </a:solidFill>
          <a:ln w="2857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en-US" altLang="zh-CN" sz="2800"/>
              <a:t>55</a:t>
            </a:r>
          </a:p>
        </p:txBody>
      </p:sp>
      <p:sp>
        <p:nvSpPr>
          <p:cNvPr id="265241" name="Oval 25">
            <a:extLst>
              <a:ext uri="{FF2B5EF4-FFF2-40B4-BE49-F238E27FC236}">
                <a16:creationId xmlns:a16="http://schemas.microsoft.com/office/drawing/2014/main" id="{496F54CD-AD8D-49C3-B2B6-A460EB0E8E59}"/>
              </a:ext>
            </a:extLst>
          </p:cNvPr>
          <p:cNvSpPr>
            <a:spLocks noChangeArrowheads="1"/>
          </p:cNvSpPr>
          <p:nvPr/>
        </p:nvSpPr>
        <p:spPr bwMode="auto">
          <a:xfrm>
            <a:off x="5140325" y="1857375"/>
            <a:ext cx="457200" cy="457200"/>
          </a:xfrm>
          <a:prstGeom prst="ellipse">
            <a:avLst/>
          </a:prstGeom>
          <a:solidFill>
            <a:srgbClr val="FFFFFF"/>
          </a:solidFill>
          <a:ln w="2857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en-US" altLang="zh-CN" sz="2800"/>
              <a:t>46</a:t>
            </a:r>
          </a:p>
        </p:txBody>
      </p:sp>
      <p:sp>
        <p:nvSpPr>
          <p:cNvPr id="265242" name="Oval 26">
            <a:extLst>
              <a:ext uri="{FF2B5EF4-FFF2-40B4-BE49-F238E27FC236}">
                <a16:creationId xmlns:a16="http://schemas.microsoft.com/office/drawing/2014/main" id="{D21B3B6E-6C0A-40A4-AC15-ACEE1B9DD461}"/>
              </a:ext>
            </a:extLst>
          </p:cNvPr>
          <p:cNvSpPr>
            <a:spLocks noChangeArrowheads="1"/>
          </p:cNvSpPr>
          <p:nvPr/>
        </p:nvSpPr>
        <p:spPr bwMode="auto">
          <a:xfrm>
            <a:off x="6029325" y="1870075"/>
            <a:ext cx="457200" cy="457200"/>
          </a:xfrm>
          <a:prstGeom prst="ellipse">
            <a:avLst/>
          </a:prstGeom>
          <a:solidFill>
            <a:srgbClr val="FFFFFF"/>
          </a:solidFill>
          <a:ln w="2857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en-US" altLang="zh-CN" sz="2800"/>
              <a:t>42</a:t>
            </a:r>
          </a:p>
        </p:txBody>
      </p:sp>
      <p:sp>
        <p:nvSpPr>
          <p:cNvPr id="265243" name="Oval 27">
            <a:extLst>
              <a:ext uri="{FF2B5EF4-FFF2-40B4-BE49-F238E27FC236}">
                <a16:creationId xmlns:a16="http://schemas.microsoft.com/office/drawing/2014/main" id="{2210E920-8F76-4808-BF5D-7817A64E7105}"/>
              </a:ext>
            </a:extLst>
          </p:cNvPr>
          <p:cNvSpPr>
            <a:spLocks noChangeArrowheads="1"/>
          </p:cNvSpPr>
          <p:nvPr/>
        </p:nvSpPr>
        <p:spPr bwMode="auto">
          <a:xfrm>
            <a:off x="6648450" y="1838325"/>
            <a:ext cx="457200" cy="457200"/>
          </a:xfrm>
          <a:prstGeom prst="ellipse">
            <a:avLst/>
          </a:prstGeom>
          <a:solidFill>
            <a:srgbClr val="FFFFFF"/>
          </a:solidFill>
          <a:ln w="2857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en-US" altLang="zh-CN" sz="2800"/>
              <a:t>17</a:t>
            </a:r>
          </a:p>
        </p:txBody>
      </p:sp>
      <p:sp>
        <p:nvSpPr>
          <p:cNvPr id="265244" name="Oval 28">
            <a:extLst>
              <a:ext uri="{FF2B5EF4-FFF2-40B4-BE49-F238E27FC236}">
                <a16:creationId xmlns:a16="http://schemas.microsoft.com/office/drawing/2014/main" id="{99D50E66-6C47-4AB2-8283-CD1B2165ACBB}"/>
              </a:ext>
            </a:extLst>
          </p:cNvPr>
          <p:cNvSpPr>
            <a:spLocks noChangeArrowheads="1"/>
          </p:cNvSpPr>
          <p:nvPr/>
        </p:nvSpPr>
        <p:spPr bwMode="auto">
          <a:xfrm>
            <a:off x="7467600" y="1870075"/>
            <a:ext cx="457200" cy="457200"/>
          </a:xfrm>
          <a:prstGeom prst="ellipse">
            <a:avLst/>
          </a:prstGeom>
          <a:solidFill>
            <a:srgbClr val="FFFFFF"/>
          </a:solidFill>
          <a:ln w="2857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en-US" altLang="zh-CN" sz="2800"/>
              <a:t>13</a:t>
            </a:r>
          </a:p>
        </p:txBody>
      </p:sp>
      <p:sp>
        <p:nvSpPr>
          <p:cNvPr id="265245" name="Oval 29">
            <a:extLst>
              <a:ext uri="{FF2B5EF4-FFF2-40B4-BE49-F238E27FC236}">
                <a16:creationId xmlns:a16="http://schemas.microsoft.com/office/drawing/2014/main" id="{FC204DD6-962B-4166-8DC7-3816025B17B4}"/>
              </a:ext>
            </a:extLst>
          </p:cNvPr>
          <p:cNvSpPr>
            <a:spLocks noChangeArrowheads="1"/>
          </p:cNvSpPr>
          <p:nvPr/>
        </p:nvSpPr>
        <p:spPr bwMode="auto">
          <a:xfrm>
            <a:off x="4495800" y="2400300"/>
            <a:ext cx="457200" cy="457200"/>
          </a:xfrm>
          <a:prstGeom prst="ellipse">
            <a:avLst/>
          </a:prstGeom>
          <a:solidFill>
            <a:srgbClr val="FFFFFF"/>
          </a:solidFill>
          <a:ln w="2857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en-US" altLang="zh-CN" sz="2800"/>
              <a:t>05</a:t>
            </a:r>
          </a:p>
        </p:txBody>
      </p:sp>
      <p:grpSp>
        <p:nvGrpSpPr>
          <p:cNvPr id="265246" name="Group 30">
            <a:extLst>
              <a:ext uri="{FF2B5EF4-FFF2-40B4-BE49-F238E27FC236}">
                <a16:creationId xmlns:a16="http://schemas.microsoft.com/office/drawing/2014/main" id="{052A1B92-0096-43C2-81A9-AE30875FD7E0}"/>
              </a:ext>
            </a:extLst>
          </p:cNvPr>
          <p:cNvGrpSpPr>
            <a:grpSpLocks/>
          </p:cNvGrpSpPr>
          <p:nvPr/>
        </p:nvGrpSpPr>
        <p:grpSpPr bwMode="auto">
          <a:xfrm>
            <a:off x="7543800" y="704850"/>
            <a:ext cx="1566863" cy="971550"/>
            <a:chOff x="4752" y="444"/>
            <a:chExt cx="987" cy="612"/>
          </a:xfrm>
        </p:grpSpPr>
        <p:sp>
          <p:nvSpPr>
            <p:cNvPr id="38946" name="Rectangle 31">
              <a:extLst>
                <a:ext uri="{FF2B5EF4-FFF2-40B4-BE49-F238E27FC236}">
                  <a16:creationId xmlns:a16="http://schemas.microsoft.com/office/drawing/2014/main" id="{8EC2D506-823C-4238-98C2-2ED961A1F115}"/>
                </a:ext>
              </a:extLst>
            </p:cNvPr>
            <p:cNvSpPr>
              <a:spLocks noChangeArrowheads="1"/>
            </p:cNvSpPr>
            <p:nvPr/>
          </p:nvSpPr>
          <p:spPr bwMode="auto">
            <a:xfrm>
              <a:off x="4754" y="444"/>
              <a:ext cx="98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cap="sq">
                  <a:solidFill>
                    <a:srgbClr val="008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zh-CN" altLang="en-US" sz="2400">
                  <a:latin typeface="楷体_GB2312" panose="02010609030101010101" pitchFamily="49" charset="-122"/>
                  <a:ea typeface="楷体_GB2312" panose="02010609030101010101" pitchFamily="49" charset="-122"/>
                </a:rPr>
                <a:t>退出</a:t>
              </a:r>
              <a:r>
                <a:rPr lang="en-US" altLang="zh-CN" sz="2400">
                  <a:latin typeface="楷体_GB2312" panose="02010609030101010101" pitchFamily="49" charset="-122"/>
                  <a:ea typeface="楷体_GB2312" panose="02010609030101010101" pitchFamily="49" charset="-122"/>
                </a:rPr>
                <a:t>K</a:t>
              </a:r>
              <a:r>
                <a:rPr lang="zh-CN" altLang="en-US" sz="2400">
                  <a:latin typeface="楷体_GB2312" panose="02010609030101010101" pitchFamily="49" charset="-122"/>
                  <a:ea typeface="楷体_GB2312" panose="02010609030101010101" pitchFamily="49" charset="-122"/>
                </a:rPr>
                <a:t>循环</a:t>
              </a:r>
            </a:p>
          </p:txBody>
        </p:sp>
        <p:sp>
          <p:nvSpPr>
            <p:cNvPr id="38947" name="AutoShape 32">
              <a:extLst>
                <a:ext uri="{FF2B5EF4-FFF2-40B4-BE49-F238E27FC236}">
                  <a16:creationId xmlns:a16="http://schemas.microsoft.com/office/drawing/2014/main" id="{A47BD5D5-40AD-4AA4-AA39-1C97FFADBAD2}"/>
                </a:ext>
              </a:extLst>
            </p:cNvPr>
            <p:cNvSpPr>
              <a:spLocks noChangeArrowheads="1"/>
            </p:cNvSpPr>
            <p:nvPr/>
          </p:nvSpPr>
          <p:spPr bwMode="auto">
            <a:xfrm>
              <a:off x="4800" y="693"/>
              <a:ext cx="748" cy="144"/>
            </a:xfrm>
            <a:prstGeom prst="rightArrow">
              <a:avLst>
                <a:gd name="adj1" fmla="val 50000"/>
                <a:gd name="adj2" fmla="val 129861"/>
              </a:avLst>
            </a:prstGeom>
            <a:noFill/>
            <a:ln w="28575" cap="sq">
              <a:solidFill>
                <a:srgbClr val="008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endParaRPr lang="zh-CN" altLang="en-US" sz="2400"/>
            </a:p>
          </p:txBody>
        </p:sp>
        <p:sp>
          <p:nvSpPr>
            <p:cNvPr id="38948" name="Rectangle 33">
              <a:extLst>
                <a:ext uri="{FF2B5EF4-FFF2-40B4-BE49-F238E27FC236}">
                  <a16:creationId xmlns:a16="http://schemas.microsoft.com/office/drawing/2014/main" id="{41001FEB-D531-4989-A273-7E55B95B8501}"/>
                </a:ext>
              </a:extLst>
            </p:cNvPr>
            <p:cNvSpPr>
              <a:spLocks noChangeArrowheads="1"/>
            </p:cNvSpPr>
            <p:nvPr/>
          </p:nvSpPr>
          <p:spPr bwMode="auto">
            <a:xfrm>
              <a:off x="4752" y="768"/>
              <a:ext cx="69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cap="sq">
                  <a:solidFill>
                    <a:srgbClr val="008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zh-CN" altLang="en-US" sz="2400">
                  <a:latin typeface="楷体_GB2312" panose="02010609030101010101" pitchFamily="49" charset="-122"/>
                  <a:ea typeface="楷体_GB2312" panose="02010609030101010101" pitchFamily="49" charset="-122"/>
                </a:rPr>
                <a:t>打印</a:t>
              </a:r>
              <a:r>
                <a:rPr lang="en-US" altLang="zh-CN" sz="2400">
                  <a:latin typeface="楷体_GB2312" panose="02010609030101010101" pitchFamily="49" charset="-122"/>
                  <a:ea typeface="楷体_GB2312" panose="02010609030101010101" pitchFamily="49" charset="-122"/>
                </a:rPr>
                <a:t>94</a:t>
              </a:r>
            </a:p>
          </p:txBody>
        </p:sp>
      </p:grpSp>
      <p:grpSp>
        <p:nvGrpSpPr>
          <p:cNvPr id="265250" name="Group 34">
            <a:extLst>
              <a:ext uri="{FF2B5EF4-FFF2-40B4-BE49-F238E27FC236}">
                <a16:creationId xmlns:a16="http://schemas.microsoft.com/office/drawing/2014/main" id="{FF7644EB-82BE-4570-82A6-B06F69EDDF24}"/>
              </a:ext>
            </a:extLst>
          </p:cNvPr>
          <p:cNvGrpSpPr>
            <a:grpSpLocks/>
          </p:cNvGrpSpPr>
          <p:nvPr/>
        </p:nvGrpSpPr>
        <p:grpSpPr bwMode="auto">
          <a:xfrm>
            <a:off x="457200" y="3943350"/>
            <a:ext cx="3429000" cy="2381250"/>
            <a:chOff x="288" y="2484"/>
            <a:chExt cx="2160" cy="1500"/>
          </a:xfrm>
        </p:grpSpPr>
        <p:sp>
          <p:nvSpPr>
            <p:cNvPr id="38938" name="Oval 35">
              <a:extLst>
                <a:ext uri="{FF2B5EF4-FFF2-40B4-BE49-F238E27FC236}">
                  <a16:creationId xmlns:a16="http://schemas.microsoft.com/office/drawing/2014/main" id="{F5D8C5CC-3B1F-4039-9F43-37D579C5F45C}"/>
                </a:ext>
              </a:extLst>
            </p:cNvPr>
            <p:cNvSpPr>
              <a:spLocks noChangeArrowheads="1"/>
            </p:cNvSpPr>
            <p:nvPr/>
          </p:nvSpPr>
          <p:spPr bwMode="auto">
            <a:xfrm>
              <a:off x="1496" y="2484"/>
              <a:ext cx="288" cy="288"/>
            </a:xfrm>
            <a:prstGeom prst="ellipse">
              <a:avLst/>
            </a:prstGeom>
            <a:solidFill>
              <a:srgbClr val="FFFFFF"/>
            </a:solidFill>
            <a:ln w="2857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en-US" altLang="zh-CN" sz="2800"/>
                <a:t>94</a:t>
              </a:r>
            </a:p>
          </p:txBody>
        </p:sp>
        <p:sp>
          <p:nvSpPr>
            <p:cNvPr id="38939" name="Oval 36">
              <a:extLst>
                <a:ext uri="{FF2B5EF4-FFF2-40B4-BE49-F238E27FC236}">
                  <a16:creationId xmlns:a16="http://schemas.microsoft.com/office/drawing/2014/main" id="{B34A6460-29E6-4FE3-8F84-36446A2550F3}"/>
                </a:ext>
              </a:extLst>
            </p:cNvPr>
            <p:cNvSpPr>
              <a:spLocks noChangeArrowheads="1"/>
            </p:cNvSpPr>
            <p:nvPr/>
          </p:nvSpPr>
          <p:spPr bwMode="auto">
            <a:xfrm>
              <a:off x="1048" y="2886"/>
              <a:ext cx="288" cy="288"/>
            </a:xfrm>
            <a:prstGeom prst="ellipse">
              <a:avLst/>
            </a:prstGeom>
            <a:solidFill>
              <a:srgbClr val="FFFFFF"/>
            </a:solidFill>
            <a:ln w="2857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en-US" altLang="zh-CN" sz="2800"/>
                <a:t>70</a:t>
              </a:r>
            </a:p>
          </p:txBody>
        </p:sp>
        <p:sp>
          <p:nvSpPr>
            <p:cNvPr id="38940" name="Oval 37">
              <a:extLst>
                <a:ext uri="{FF2B5EF4-FFF2-40B4-BE49-F238E27FC236}">
                  <a16:creationId xmlns:a16="http://schemas.microsoft.com/office/drawing/2014/main" id="{3FFDD3FD-526A-42B6-B398-5568CE3A2694}"/>
                </a:ext>
              </a:extLst>
            </p:cNvPr>
            <p:cNvSpPr>
              <a:spLocks noChangeArrowheads="1"/>
            </p:cNvSpPr>
            <p:nvPr/>
          </p:nvSpPr>
          <p:spPr bwMode="auto">
            <a:xfrm>
              <a:off x="1922" y="2882"/>
              <a:ext cx="288" cy="288"/>
            </a:xfrm>
            <a:prstGeom prst="ellipse">
              <a:avLst/>
            </a:prstGeom>
            <a:solidFill>
              <a:srgbClr val="FFFFFF"/>
            </a:solidFill>
            <a:ln w="2857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en-US" altLang="zh-CN" sz="2800"/>
                <a:t>55</a:t>
              </a:r>
            </a:p>
          </p:txBody>
        </p:sp>
        <p:sp>
          <p:nvSpPr>
            <p:cNvPr id="38941" name="Oval 38">
              <a:extLst>
                <a:ext uri="{FF2B5EF4-FFF2-40B4-BE49-F238E27FC236}">
                  <a16:creationId xmlns:a16="http://schemas.microsoft.com/office/drawing/2014/main" id="{48855FC9-3E1E-4520-A9BC-969EEA4DF3AD}"/>
                </a:ext>
              </a:extLst>
            </p:cNvPr>
            <p:cNvSpPr>
              <a:spLocks noChangeArrowheads="1"/>
            </p:cNvSpPr>
            <p:nvPr/>
          </p:nvSpPr>
          <p:spPr bwMode="auto">
            <a:xfrm>
              <a:off x="694" y="3354"/>
              <a:ext cx="288" cy="288"/>
            </a:xfrm>
            <a:prstGeom prst="ellipse">
              <a:avLst/>
            </a:prstGeom>
            <a:solidFill>
              <a:srgbClr val="FFFFFF"/>
            </a:solidFill>
            <a:ln w="2857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en-US" altLang="zh-CN" sz="2800"/>
                <a:t>46</a:t>
              </a:r>
            </a:p>
          </p:txBody>
        </p:sp>
        <p:sp>
          <p:nvSpPr>
            <p:cNvPr id="38942" name="Oval 39">
              <a:extLst>
                <a:ext uri="{FF2B5EF4-FFF2-40B4-BE49-F238E27FC236}">
                  <a16:creationId xmlns:a16="http://schemas.microsoft.com/office/drawing/2014/main" id="{28260EBA-3716-4F86-87A8-EE152CABB3B8}"/>
                </a:ext>
              </a:extLst>
            </p:cNvPr>
            <p:cNvSpPr>
              <a:spLocks noChangeArrowheads="1"/>
            </p:cNvSpPr>
            <p:nvPr/>
          </p:nvSpPr>
          <p:spPr bwMode="auto">
            <a:xfrm>
              <a:off x="1254" y="3362"/>
              <a:ext cx="288" cy="288"/>
            </a:xfrm>
            <a:prstGeom prst="ellipse">
              <a:avLst/>
            </a:prstGeom>
            <a:solidFill>
              <a:srgbClr val="FFFFFF"/>
            </a:solidFill>
            <a:ln w="2857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en-US" altLang="zh-CN" sz="2800"/>
                <a:t>42</a:t>
              </a:r>
            </a:p>
          </p:txBody>
        </p:sp>
        <p:sp>
          <p:nvSpPr>
            <p:cNvPr id="38943" name="Oval 40">
              <a:extLst>
                <a:ext uri="{FF2B5EF4-FFF2-40B4-BE49-F238E27FC236}">
                  <a16:creationId xmlns:a16="http://schemas.microsoft.com/office/drawing/2014/main" id="{B183606B-A105-4120-AD4D-6AE2643A4C18}"/>
                </a:ext>
              </a:extLst>
            </p:cNvPr>
            <p:cNvSpPr>
              <a:spLocks noChangeArrowheads="1"/>
            </p:cNvSpPr>
            <p:nvPr/>
          </p:nvSpPr>
          <p:spPr bwMode="auto">
            <a:xfrm>
              <a:off x="1644" y="3342"/>
              <a:ext cx="288" cy="288"/>
            </a:xfrm>
            <a:prstGeom prst="ellipse">
              <a:avLst/>
            </a:prstGeom>
            <a:solidFill>
              <a:srgbClr val="FFFFFF"/>
            </a:solidFill>
            <a:ln w="2857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en-US" altLang="zh-CN" sz="2800"/>
                <a:t>17</a:t>
              </a:r>
            </a:p>
          </p:txBody>
        </p:sp>
        <p:sp>
          <p:nvSpPr>
            <p:cNvPr id="38944" name="Oval 41">
              <a:extLst>
                <a:ext uri="{FF2B5EF4-FFF2-40B4-BE49-F238E27FC236}">
                  <a16:creationId xmlns:a16="http://schemas.microsoft.com/office/drawing/2014/main" id="{0B4FE259-4453-47EB-BFEB-2503E086FAB7}"/>
                </a:ext>
              </a:extLst>
            </p:cNvPr>
            <p:cNvSpPr>
              <a:spLocks noChangeArrowheads="1"/>
            </p:cNvSpPr>
            <p:nvPr/>
          </p:nvSpPr>
          <p:spPr bwMode="auto">
            <a:xfrm>
              <a:off x="2160" y="3362"/>
              <a:ext cx="288" cy="288"/>
            </a:xfrm>
            <a:prstGeom prst="ellipse">
              <a:avLst/>
            </a:prstGeom>
            <a:solidFill>
              <a:srgbClr val="FFFFFF"/>
            </a:solidFill>
            <a:ln w="2857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en-US" altLang="zh-CN" sz="2800"/>
                <a:t>13</a:t>
              </a:r>
            </a:p>
          </p:txBody>
        </p:sp>
        <p:sp>
          <p:nvSpPr>
            <p:cNvPr id="38945" name="Oval 42">
              <a:extLst>
                <a:ext uri="{FF2B5EF4-FFF2-40B4-BE49-F238E27FC236}">
                  <a16:creationId xmlns:a16="http://schemas.microsoft.com/office/drawing/2014/main" id="{BE085C67-802D-4A57-BBE8-72D75B135FB2}"/>
                </a:ext>
              </a:extLst>
            </p:cNvPr>
            <p:cNvSpPr>
              <a:spLocks noChangeArrowheads="1"/>
            </p:cNvSpPr>
            <p:nvPr/>
          </p:nvSpPr>
          <p:spPr bwMode="auto">
            <a:xfrm>
              <a:off x="288" y="3696"/>
              <a:ext cx="288" cy="288"/>
            </a:xfrm>
            <a:prstGeom prst="ellipse">
              <a:avLst/>
            </a:prstGeom>
            <a:solidFill>
              <a:srgbClr val="FFFFFF"/>
            </a:solidFill>
            <a:ln w="2857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en-US" altLang="zh-CN" sz="2800"/>
                <a:t>05</a:t>
              </a:r>
            </a:p>
          </p:txBody>
        </p:sp>
      </p:grpSp>
      <p:sp>
        <p:nvSpPr>
          <p:cNvPr id="265260" name="Rectangle 44">
            <a:extLst>
              <a:ext uri="{FF2B5EF4-FFF2-40B4-BE49-F238E27FC236}">
                <a16:creationId xmlns:a16="http://schemas.microsoft.com/office/drawing/2014/main" id="{BCF503BB-DCF5-41E0-BAE5-4AEBBBA16671}"/>
              </a:ext>
            </a:extLst>
          </p:cNvPr>
          <p:cNvSpPr>
            <a:spLocks noChangeArrowheads="1"/>
          </p:cNvSpPr>
          <p:nvPr/>
        </p:nvSpPr>
        <p:spPr bwMode="auto">
          <a:xfrm>
            <a:off x="971550" y="2997200"/>
            <a:ext cx="3024188" cy="396875"/>
          </a:xfrm>
          <a:prstGeom prst="rect">
            <a:avLst/>
          </a:prstGeom>
          <a:gradFill rotWithShape="1">
            <a:gsLst>
              <a:gs pos="0">
                <a:srgbClr val="CCCCFF"/>
              </a:gs>
              <a:gs pos="50000">
                <a:schemeClr val="bg1"/>
              </a:gs>
              <a:gs pos="100000">
                <a:srgbClr val="CCCCFF"/>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lang="en-US" altLang="zh-CN" sz="2000">
                <a:solidFill>
                  <a:srgbClr val="FF0000"/>
                </a:solidFill>
              </a:rPr>
              <a:t>{70,94,55,46,42,17, 13,05}</a:t>
            </a:r>
          </a:p>
        </p:txBody>
      </p:sp>
      <p:sp>
        <p:nvSpPr>
          <p:cNvPr id="265261" name="Oval 45">
            <a:extLst>
              <a:ext uri="{FF2B5EF4-FFF2-40B4-BE49-F238E27FC236}">
                <a16:creationId xmlns:a16="http://schemas.microsoft.com/office/drawing/2014/main" id="{129FB506-8705-4331-9B57-B8BC443482E1}"/>
              </a:ext>
            </a:extLst>
          </p:cNvPr>
          <p:cNvSpPr>
            <a:spLocks noChangeArrowheads="1"/>
          </p:cNvSpPr>
          <p:nvPr/>
        </p:nvSpPr>
        <p:spPr bwMode="auto">
          <a:xfrm>
            <a:off x="2298700" y="457200"/>
            <a:ext cx="457200" cy="457200"/>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en-US" altLang="zh-CN" sz="2800"/>
              <a:t>70</a:t>
            </a:r>
          </a:p>
        </p:txBody>
      </p:sp>
      <p:sp>
        <p:nvSpPr>
          <p:cNvPr id="265262" name="Oval 46">
            <a:extLst>
              <a:ext uri="{FF2B5EF4-FFF2-40B4-BE49-F238E27FC236}">
                <a16:creationId xmlns:a16="http://schemas.microsoft.com/office/drawing/2014/main" id="{6E69E17A-A402-43C0-AFB7-26F40E372244}"/>
              </a:ext>
            </a:extLst>
          </p:cNvPr>
          <p:cNvSpPr>
            <a:spLocks noChangeArrowheads="1"/>
          </p:cNvSpPr>
          <p:nvPr/>
        </p:nvSpPr>
        <p:spPr bwMode="auto">
          <a:xfrm>
            <a:off x="1587500" y="1095375"/>
            <a:ext cx="457200" cy="457200"/>
          </a:xfrm>
          <a:prstGeom prst="ellipse">
            <a:avLst/>
          </a:prstGeom>
          <a:solidFill>
            <a:srgbClr val="FF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en-US" altLang="zh-CN" sz="2800"/>
              <a:t>94</a:t>
            </a:r>
          </a:p>
        </p:txBody>
      </p:sp>
      <p:sp>
        <p:nvSpPr>
          <p:cNvPr id="265263" name="Oval 47">
            <a:extLst>
              <a:ext uri="{FF2B5EF4-FFF2-40B4-BE49-F238E27FC236}">
                <a16:creationId xmlns:a16="http://schemas.microsoft.com/office/drawing/2014/main" id="{8A22BDE0-1E0F-4B25-B535-568622C1A3C4}"/>
              </a:ext>
            </a:extLst>
          </p:cNvPr>
          <p:cNvSpPr>
            <a:spLocks noChangeArrowheads="1"/>
          </p:cNvSpPr>
          <p:nvPr/>
        </p:nvSpPr>
        <p:spPr bwMode="auto">
          <a:xfrm>
            <a:off x="5702300" y="1114425"/>
            <a:ext cx="457200" cy="457200"/>
          </a:xfrm>
          <a:prstGeom prst="ellipse">
            <a:avLst/>
          </a:prstGeom>
          <a:solidFill>
            <a:srgbClr val="FFFFFF"/>
          </a:solidFill>
          <a:ln w="2857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en-US" altLang="zh-CN" sz="2800"/>
              <a:t>70</a:t>
            </a:r>
          </a:p>
        </p:txBody>
      </p:sp>
      <p:sp>
        <p:nvSpPr>
          <p:cNvPr id="265264" name="Rectangle 48">
            <a:extLst>
              <a:ext uri="{FF2B5EF4-FFF2-40B4-BE49-F238E27FC236}">
                <a16:creationId xmlns:a16="http://schemas.microsoft.com/office/drawing/2014/main" id="{A299C985-7293-4307-AFFC-7E70AA1BA6AA}"/>
              </a:ext>
            </a:extLst>
          </p:cNvPr>
          <p:cNvSpPr>
            <a:spLocks noChangeArrowheads="1"/>
          </p:cNvSpPr>
          <p:nvPr/>
        </p:nvSpPr>
        <p:spPr bwMode="auto">
          <a:xfrm>
            <a:off x="1187450" y="6165850"/>
            <a:ext cx="3024188" cy="396875"/>
          </a:xfrm>
          <a:prstGeom prst="rect">
            <a:avLst/>
          </a:prstGeom>
          <a:gradFill rotWithShape="1">
            <a:gsLst>
              <a:gs pos="0">
                <a:srgbClr val="CCCCFF"/>
              </a:gs>
              <a:gs pos="50000">
                <a:schemeClr val="bg1"/>
              </a:gs>
              <a:gs pos="100000">
                <a:srgbClr val="CCCCFF"/>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lang="en-US" altLang="zh-CN" sz="2000" dirty="0">
                <a:solidFill>
                  <a:srgbClr val="FF0000"/>
                </a:solidFill>
              </a:rPr>
              <a:t>{94,70,55,46,42,17, 13,05}</a:t>
            </a: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65239"/>
                                        </p:tgtEl>
                                        <p:attrNameLst>
                                          <p:attrName>style.visibility</p:attrName>
                                        </p:attrNameLst>
                                      </p:cBhvr>
                                      <p:to>
                                        <p:strVal val="visible"/>
                                      </p:to>
                                    </p:set>
                                    <p:animEffect transition="in" filter="blinds(horizontal)">
                                      <p:cBhvr>
                                        <p:cTn id="7" dur="500"/>
                                        <p:tgtEl>
                                          <p:spTgt spid="265239"/>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65263"/>
                                        </p:tgtEl>
                                        <p:attrNameLst>
                                          <p:attrName>style.visibility</p:attrName>
                                        </p:attrNameLst>
                                      </p:cBhvr>
                                      <p:to>
                                        <p:strVal val="visible"/>
                                      </p:to>
                                    </p:set>
                                    <p:animEffect transition="in" filter="blinds(horizontal)">
                                      <p:cBhvr>
                                        <p:cTn id="10" dur="500"/>
                                        <p:tgtEl>
                                          <p:spTgt spid="265263"/>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65240"/>
                                        </p:tgtEl>
                                        <p:attrNameLst>
                                          <p:attrName>style.visibility</p:attrName>
                                        </p:attrNameLst>
                                      </p:cBhvr>
                                      <p:to>
                                        <p:strVal val="visible"/>
                                      </p:to>
                                    </p:set>
                                    <p:animEffect transition="in" filter="blinds(horizontal)">
                                      <p:cBhvr>
                                        <p:cTn id="13" dur="500"/>
                                        <p:tgtEl>
                                          <p:spTgt spid="265240"/>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265244"/>
                                        </p:tgtEl>
                                        <p:attrNameLst>
                                          <p:attrName>style.visibility</p:attrName>
                                        </p:attrNameLst>
                                      </p:cBhvr>
                                      <p:to>
                                        <p:strVal val="visible"/>
                                      </p:to>
                                    </p:set>
                                    <p:animEffect transition="in" filter="blinds(horizontal)">
                                      <p:cBhvr>
                                        <p:cTn id="16" dur="500"/>
                                        <p:tgtEl>
                                          <p:spTgt spid="265244"/>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265243"/>
                                        </p:tgtEl>
                                        <p:attrNameLst>
                                          <p:attrName>style.visibility</p:attrName>
                                        </p:attrNameLst>
                                      </p:cBhvr>
                                      <p:to>
                                        <p:strVal val="visible"/>
                                      </p:to>
                                    </p:set>
                                    <p:animEffect transition="in" filter="blinds(horizontal)">
                                      <p:cBhvr>
                                        <p:cTn id="19" dur="500"/>
                                        <p:tgtEl>
                                          <p:spTgt spid="265243"/>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265242"/>
                                        </p:tgtEl>
                                        <p:attrNameLst>
                                          <p:attrName>style.visibility</p:attrName>
                                        </p:attrNameLst>
                                      </p:cBhvr>
                                      <p:to>
                                        <p:strVal val="visible"/>
                                      </p:to>
                                    </p:set>
                                    <p:animEffect transition="in" filter="blinds(horizontal)">
                                      <p:cBhvr>
                                        <p:cTn id="22" dur="500"/>
                                        <p:tgtEl>
                                          <p:spTgt spid="265242"/>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265241"/>
                                        </p:tgtEl>
                                        <p:attrNameLst>
                                          <p:attrName>style.visibility</p:attrName>
                                        </p:attrNameLst>
                                      </p:cBhvr>
                                      <p:to>
                                        <p:strVal val="visible"/>
                                      </p:to>
                                    </p:set>
                                    <p:animEffect transition="in" filter="blinds(horizontal)">
                                      <p:cBhvr>
                                        <p:cTn id="25" dur="500"/>
                                        <p:tgtEl>
                                          <p:spTgt spid="265241"/>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265245"/>
                                        </p:tgtEl>
                                        <p:attrNameLst>
                                          <p:attrName>style.visibility</p:attrName>
                                        </p:attrNameLst>
                                      </p:cBhvr>
                                      <p:to>
                                        <p:strVal val="visible"/>
                                      </p:to>
                                    </p:set>
                                    <p:animEffect transition="in" filter="blinds(horizontal)">
                                      <p:cBhvr>
                                        <p:cTn id="28" dur="500"/>
                                        <p:tgtEl>
                                          <p:spTgt spid="265245"/>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nodeType="clickEffect">
                                  <p:stCondLst>
                                    <p:cond delay="0"/>
                                  </p:stCondLst>
                                  <p:childTnLst>
                                    <p:set>
                                      <p:cBhvr>
                                        <p:cTn id="32" dur="1" fill="hold">
                                          <p:stCondLst>
                                            <p:cond delay="0"/>
                                          </p:stCondLst>
                                        </p:cTn>
                                        <p:tgtEl>
                                          <p:spTgt spid="265229"/>
                                        </p:tgtEl>
                                        <p:attrNameLst>
                                          <p:attrName>style.visibility</p:attrName>
                                        </p:attrNameLst>
                                      </p:cBhvr>
                                      <p:to>
                                        <p:strVal val="visible"/>
                                      </p:to>
                                    </p:set>
                                    <p:animEffect transition="in" filter="blinds(horizontal)">
                                      <p:cBhvr>
                                        <p:cTn id="33" dur="500"/>
                                        <p:tgtEl>
                                          <p:spTgt spid="265229"/>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0" presetClass="path" presetSubtype="0" accel="50000" decel="50000" fill="hold" grpId="0" nodeType="clickEffect">
                                  <p:stCondLst>
                                    <p:cond delay="0"/>
                                  </p:stCondLst>
                                  <p:childTnLst>
                                    <p:animMotion origin="layout" path="M -0.00278 0 L 0.37517 0.09468 " pathEditMode="relative" rAng="0" ptsTypes="AA">
                                      <p:cBhvr>
                                        <p:cTn id="37" dur="2000" fill="hold"/>
                                        <p:tgtEl>
                                          <p:spTgt spid="265261"/>
                                        </p:tgtEl>
                                        <p:attrNameLst>
                                          <p:attrName>ppt_x</p:attrName>
                                          <p:attrName>ppt_y</p:attrName>
                                        </p:attrNameLst>
                                      </p:cBhvr>
                                      <p:rCtr x="18889" y="4722"/>
                                    </p:animMotion>
                                  </p:childTnLst>
                                </p:cTn>
                              </p:par>
                            </p:childTnLst>
                          </p:cTn>
                        </p:par>
                      </p:childTnLst>
                    </p:cTn>
                  </p:par>
                  <p:par>
                    <p:cTn id="38" fill="hold" nodeType="clickPar">
                      <p:stCondLst>
                        <p:cond delay="indefinite"/>
                      </p:stCondLst>
                      <p:childTnLst>
                        <p:par>
                          <p:cTn id="39" fill="hold" nodeType="withGroup">
                            <p:stCondLst>
                              <p:cond delay="0"/>
                            </p:stCondLst>
                            <p:childTnLst>
                              <p:par>
                                <p:cTn id="40" presetID="0" presetClass="path" presetSubtype="0" accel="50000" decel="50000" fill="hold" grpId="0" nodeType="clickEffect">
                                  <p:stCondLst>
                                    <p:cond delay="0"/>
                                  </p:stCondLst>
                                  <p:childTnLst>
                                    <p:animMotion origin="layout" path="M -0.00972 4.44444E-6 L 0.52795 -0.09213 " pathEditMode="relative" rAng="0" ptsTypes="AA">
                                      <p:cBhvr>
                                        <p:cTn id="41" dur="2000" fill="hold"/>
                                        <p:tgtEl>
                                          <p:spTgt spid="265262"/>
                                        </p:tgtEl>
                                        <p:attrNameLst>
                                          <p:attrName>ppt_x</p:attrName>
                                          <p:attrName>ppt_y</p:attrName>
                                        </p:attrNameLst>
                                      </p:cBhvr>
                                      <p:rCtr x="26875" y="-4606"/>
                                    </p:animMotion>
                                  </p:childTnLst>
                                </p:cTn>
                              </p:par>
                            </p:childTnLst>
                          </p:cTn>
                        </p:par>
                      </p:childTnLst>
                    </p:cTn>
                  </p:par>
                  <p:par>
                    <p:cTn id="42" fill="hold" nodeType="clickPar">
                      <p:stCondLst>
                        <p:cond delay="indefinite"/>
                      </p:stCondLst>
                      <p:childTnLst>
                        <p:par>
                          <p:cTn id="43" fill="hold" nodeType="withGroup">
                            <p:stCondLst>
                              <p:cond delay="0"/>
                            </p:stCondLst>
                            <p:childTnLst>
                              <p:par>
                                <p:cTn id="44" presetID="3" presetClass="entr" presetSubtype="10" fill="hold" nodeType="clickEffect">
                                  <p:stCondLst>
                                    <p:cond delay="0"/>
                                  </p:stCondLst>
                                  <p:childTnLst>
                                    <p:set>
                                      <p:cBhvr>
                                        <p:cTn id="45" dur="1" fill="hold">
                                          <p:stCondLst>
                                            <p:cond delay="0"/>
                                          </p:stCondLst>
                                        </p:cTn>
                                        <p:tgtEl>
                                          <p:spTgt spid="265246"/>
                                        </p:tgtEl>
                                        <p:attrNameLst>
                                          <p:attrName>style.visibility</p:attrName>
                                        </p:attrNameLst>
                                      </p:cBhvr>
                                      <p:to>
                                        <p:strVal val="visible"/>
                                      </p:to>
                                    </p:set>
                                    <p:animEffect transition="in" filter="blinds(horizontal)">
                                      <p:cBhvr>
                                        <p:cTn id="46" dur="500"/>
                                        <p:tgtEl>
                                          <p:spTgt spid="265246"/>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265264"/>
                                        </p:tgtEl>
                                        <p:attrNameLst>
                                          <p:attrName>style.visibility</p:attrName>
                                        </p:attrNameLst>
                                      </p:cBhvr>
                                      <p:to>
                                        <p:strVal val="visible"/>
                                      </p:to>
                                    </p:set>
                                    <p:animEffect transition="in" filter="blinds(horizontal)">
                                      <p:cBhvr>
                                        <p:cTn id="51" dur="500"/>
                                        <p:tgtEl>
                                          <p:spTgt spid="265264"/>
                                        </p:tgtEl>
                                      </p:cBhvr>
                                    </p:animEffect>
                                  </p:childTnLst>
                                </p:cTn>
                              </p:par>
                              <p:par>
                                <p:cTn id="52" presetID="3" presetClass="entr" presetSubtype="10" fill="hold" nodeType="withEffect">
                                  <p:stCondLst>
                                    <p:cond delay="0"/>
                                  </p:stCondLst>
                                  <p:childTnLst>
                                    <p:set>
                                      <p:cBhvr>
                                        <p:cTn id="53" dur="1" fill="hold">
                                          <p:stCondLst>
                                            <p:cond delay="0"/>
                                          </p:stCondLst>
                                        </p:cTn>
                                        <p:tgtEl>
                                          <p:spTgt spid="265250"/>
                                        </p:tgtEl>
                                        <p:attrNameLst>
                                          <p:attrName>style.visibility</p:attrName>
                                        </p:attrNameLst>
                                      </p:cBhvr>
                                      <p:to>
                                        <p:strVal val="visible"/>
                                      </p:to>
                                    </p:set>
                                    <p:animEffect transition="in" filter="blinds(horizontal)">
                                      <p:cBhvr>
                                        <p:cTn id="54" dur="500"/>
                                        <p:tgtEl>
                                          <p:spTgt spid="2652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5239" grpId="0" animBg="1"/>
      <p:bldP spid="265240" grpId="0" animBg="1"/>
      <p:bldP spid="265241" grpId="0" animBg="1"/>
      <p:bldP spid="265242" grpId="0" animBg="1"/>
      <p:bldP spid="265243" grpId="0" animBg="1"/>
      <p:bldP spid="265244" grpId="0" animBg="1"/>
      <p:bldP spid="265245" grpId="0" animBg="1"/>
      <p:bldP spid="265261" grpId="0" animBg="1"/>
      <p:bldP spid="265262" grpId="0" animBg="1"/>
      <p:bldP spid="265263" grpId="0" animBg="1"/>
      <p:bldP spid="265264"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4" name="Text Box 4">
            <a:extLst>
              <a:ext uri="{FF2B5EF4-FFF2-40B4-BE49-F238E27FC236}">
                <a16:creationId xmlns:a16="http://schemas.microsoft.com/office/drawing/2014/main" id="{58B3626B-F861-4E5A-80D8-7271D7830770}"/>
              </a:ext>
            </a:extLst>
          </p:cNvPr>
          <p:cNvSpPr txBox="1">
            <a:spLocks noChangeArrowheads="1"/>
          </p:cNvSpPr>
          <p:nvPr/>
        </p:nvSpPr>
        <p:spPr bwMode="auto">
          <a:xfrm>
            <a:off x="107950" y="349250"/>
            <a:ext cx="9036050" cy="1800225"/>
          </a:xfrm>
          <a:prstGeom prst="rect">
            <a:avLst/>
          </a:prstGeom>
          <a:gradFill rotWithShape="1">
            <a:gsLst>
              <a:gs pos="0">
                <a:srgbClr val="CCFFCC"/>
              </a:gs>
              <a:gs pos="50000">
                <a:schemeClr val="bg1"/>
              </a:gs>
              <a:gs pos="100000">
                <a:srgbClr val="CCFFCC"/>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lang="zh-CN" altLang="en-US" sz="2800">
                <a:solidFill>
                  <a:srgbClr val="FF0000"/>
                </a:solidFill>
                <a:latin typeface="楷体_GB2312" pitchFamily="49" charset="-122"/>
                <a:ea typeface="楷体_GB2312" pitchFamily="49" charset="-122"/>
              </a:rPr>
              <a:t>堆排序的过程：</a:t>
            </a:r>
            <a:r>
              <a:rPr lang="zh-CN" altLang="en-US" sz="2800">
                <a:latin typeface="楷体_GB2312" pitchFamily="49" charset="-122"/>
                <a:ea typeface="楷体_GB2312" pitchFamily="49" charset="-122"/>
              </a:rPr>
              <a:t>用拔尖的方法将堆顶输出</a:t>
            </a:r>
            <a:r>
              <a:rPr lang="en-US" altLang="zh-CN" sz="2800">
                <a:latin typeface="楷体_GB2312" pitchFamily="49" charset="-122"/>
                <a:ea typeface="楷体_GB2312" pitchFamily="49" charset="-122"/>
              </a:rPr>
              <a:t>,</a:t>
            </a:r>
            <a:r>
              <a:rPr lang="zh-CN" altLang="en-US" sz="2800">
                <a:latin typeface="楷体_GB2312" pitchFamily="49" charset="-122"/>
                <a:ea typeface="楷体_GB2312" pitchFamily="49" charset="-122"/>
              </a:rPr>
              <a:t>把最后一个元素送到树根上</a:t>
            </a:r>
            <a:r>
              <a:rPr lang="en-US" altLang="zh-CN" sz="2800">
                <a:latin typeface="楷体_GB2312" pitchFamily="49" charset="-122"/>
                <a:ea typeface="楷体_GB2312" pitchFamily="49" charset="-122"/>
              </a:rPr>
              <a:t>,</a:t>
            </a:r>
            <a:r>
              <a:rPr lang="zh-CN" altLang="en-US" sz="2800">
                <a:latin typeface="楷体_GB2312" pitchFamily="49" charset="-122"/>
                <a:ea typeface="楷体_GB2312" pitchFamily="49" charset="-122"/>
              </a:rPr>
              <a:t>然后从</a:t>
            </a:r>
            <a:r>
              <a:rPr lang="en-US" altLang="zh-CN" sz="2800">
                <a:latin typeface="楷体_GB2312" pitchFamily="49" charset="-122"/>
                <a:ea typeface="楷体_GB2312" pitchFamily="49" charset="-122"/>
              </a:rPr>
              <a:t>i=1</a:t>
            </a:r>
            <a:r>
              <a:rPr lang="zh-CN" altLang="en-US" sz="2800">
                <a:latin typeface="楷体_GB2312" pitchFamily="49" charset="-122"/>
                <a:ea typeface="楷体_GB2312" pitchFamily="49" charset="-122"/>
              </a:rPr>
              <a:t>开始</a:t>
            </a:r>
            <a:r>
              <a:rPr lang="en-US" altLang="zh-CN" sz="2800">
                <a:latin typeface="楷体_GB2312" pitchFamily="49" charset="-122"/>
                <a:ea typeface="楷体_GB2312" pitchFamily="49" charset="-122"/>
              </a:rPr>
              <a:t>,</a:t>
            </a:r>
            <a:r>
              <a:rPr lang="zh-CN" altLang="en-US" sz="2800">
                <a:latin typeface="楷体_GB2312" pitchFamily="49" charset="-122"/>
                <a:ea typeface="楷体_GB2312" pitchFamily="49" charset="-122"/>
              </a:rPr>
              <a:t>调用筛选算法重新建堆</a:t>
            </a:r>
            <a:r>
              <a:rPr lang="en-US" altLang="zh-CN" sz="2800">
                <a:latin typeface="楷体_GB2312" pitchFamily="49" charset="-122"/>
                <a:ea typeface="楷体_GB2312" pitchFamily="49" charset="-122"/>
              </a:rPr>
              <a:t>,</a:t>
            </a:r>
            <a:r>
              <a:rPr lang="zh-CN" altLang="en-US" sz="2800">
                <a:latin typeface="楷体_GB2312" pitchFamily="49" charset="-122"/>
                <a:ea typeface="楷体_GB2312" pitchFamily="49" charset="-122"/>
              </a:rPr>
              <a:t>再将堆顶输出将最后一个送到树根</a:t>
            </a:r>
            <a:r>
              <a:rPr lang="en-US" altLang="zh-CN" sz="2800">
                <a:latin typeface="楷体_GB2312" pitchFamily="49" charset="-122"/>
                <a:ea typeface="楷体_GB2312" pitchFamily="49" charset="-122"/>
              </a:rPr>
              <a:t>,</a:t>
            </a:r>
            <a:r>
              <a:rPr lang="zh-CN" altLang="en-US" sz="2800">
                <a:latin typeface="楷体_GB2312" pitchFamily="49" charset="-122"/>
                <a:ea typeface="楷体_GB2312" pitchFamily="49" charset="-122"/>
              </a:rPr>
              <a:t>再重新建堆。如此反复</a:t>
            </a:r>
            <a:r>
              <a:rPr lang="en-US" altLang="zh-CN" sz="2800">
                <a:latin typeface="楷体_GB2312" pitchFamily="49" charset="-122"/>
                <a:ea typeface="楷体_GB2312" pitchFamily="49" charset="-122"/>
              </a:rPr>
              <a:t>,</a:t>
            </a:r>
            <a:r>
              <a:rPr lang="zh-CN" altLang="en-US" sz="2800">
                <a:latin typeface="楷体_GB2312" pitchFamily="49" charset="-122"/>
                <a:ea typeface="楷体_GB2312" pitchFamily="49" charset="-122"/>
              </a:rPr>
              <a:t>直到得到最后全部排序好的关键字序列。</a:t>
            </a:r>
          </a:p>
        </p:txBody>
      </p:sp>
      <p:sp>
        <p:nvSpPr>
          <p:cNvPr id="261125" name="Text Box 5">
            <a:extLst>
              <a:ext uri="{FF2B5EF4-FFF2-40B4-BE49-F238E27FC236}">
                <a16:creationId xmlns:a16="http://schemas.microsoft.com/office/drawing/2014/main" id="{3CF06501-0D1F-4CBD-B3A2-310480AFE6F3}"/>
              </a:ext>
            </a:extLst>
          </p:cNvPr>
          <p:cNvSpPr txBox="1">
            <a:spLocks noChangeArrowheads="1"/>
          </p:cNvSpPr>
          <p:nvPr/>
        </p:nvSpPr>
        <p:spPr bwMode="auto">
          <a:xfrm>
            <a:off x="323850" y="2266950"/>
            <a:ext cx="7874000" cy="4487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zh-CN" altLang="en-US" sz="2800">
                <a:solidFill>
                  <a:srgbClr val="0000FF"/>
                </a:solidFill>
                <a:ea typeface="楷体_GB2312" panose="02010609030101010101" pitchFamily="49" charset="-122"/>
              </a:rPr>
              <a:t>算法描述如下：</a:t>
            </a:r>
          </a:p>
          <a:p>
            <a:pPr eaLnBrk="1" hangingPunct="1">
              <a:spcBef>
                <a:spcPct val="0"/>
              </a:spcBef>
            </a:pPr>
            <a:r>
              <a:rPr lang="en-US" altLang="zh-CN" sz="2600">
                <a:ea typeface="楷体_GB2312" panose="02010609030101010101" pitchFamily="49" charset="-122"/>
              </a:rPr>
              <a:t>void heapsort (List r, int n)     </a:t>
            </a:r>
            <a:r>
              <a:rPr lang="en-US" altLang="zh-CN" sz="2000">
                <a:ea typeface="楷体_GB2312" panose="02010609030101010101" pitchFamily="49" charset="-122"/>
              </a:rPr>
              <a:t>//</a:t>
            </a:r>
            <a:r>
              <a:rPr lang="zh-CN" altLang="en-US" sz="2000">
                <a:ea typeface="楷体_GB2312" panose="02010609030101010101" pitchFamily="49" charset="-122"/>
              </a:rPr>
              <a:t>对</a:t>
            </a:r>
            <a:r>
              <a:rPr lang="en-US" altLang="zh-CN" sz="2000">
                <a:ea typeface="楷体_GB2312" panose="02010609030101010101" pitchFamily="49" charset="-122"/>
              </a:rPr>
              <a:t>n</a:t>
            </a:r>
            <a:r>
              <a:rPr lang="zh-CN" altLang="en-US" sz="2000">
                <a:ea typeface="楷体_GB2312" panose="02010609030101010101" pitchFamily="49" charset="-122"/>
              </a:rPr>
              <a:t>个结点的集合</a:t>
            </a:r>
            <a:r>
              <a:rPr lang="en-US" altLang="zh-CN" sz="2000">
                <a:ea typeface="楷体_GB2312" panose="02010609030101010101" pitchFamily="49" charset="-122"/>
              </a:rPr>
              <a:t>r</a:t>
            </a:r>
            <a:r>
              <a:rPr lang="zh-CN" altLang="en-US" sz="2000">
                <a:ea typeface="楷体_GB2312" panose="02010609030101010101" pitchFamily="49" charset="-122"/>
              </a:rPr>
              <a:t>进行堆排序</a:t>
            </a:r>
          </a:p>
          <a:p>
            <a:pPr eaLnBrk="1" hangingPunct="1">
              <a:spcBef>
                <a:spcPct val="0"/>
              </a:spcBef>
            </a:pPr>
            <a:r>
              <a:rPr lang="en-US" altLang="zh-CN" sz="2600">
                <a:ea typeface="楷体_GB2312" panose="02010609030101010101" pitchFamily="49" charset="-122"/>
              </a:rPr>
              <a:t>{  for (i=n/2; i&gt;=1; i--)</a:t>
            </a:r>
          </a:p>
          <a:p>
            <a:pPr eaLnBrk="1" hangingPunct="1">
              <a:spcBef>
                <a:spcPct val="0"/>
              </a:spcBef>
            </a:pPr>
            <a:r>
              <a:rPr lang="en-US" altLang="zh-CN" sz="2600">
                <a:ea typeface="楷体_GB2312" panose="02010609030101010101" pitchFamily="49" charset="-122"/>
              </a:rPr>
              <a:t>        sift (r, i, n);   </a:t>
            </a:r>
            <a:r>
              <a:rPr lang="en-US" altLang="zh-CN" sz="2000">
                <a:ea typeface="楷体_GB2312" panose="02010609030101010101" pitchFamily="49" charset="-122"/>
              </a:rPr>
              <a:t>//</a:t>
            </a:r>
            <a:r>
              <a:rPr lang="zh-CN" altLang="en-US" sz="2000">
                <a:ea typeface="楷体_GB2312" panose="02010609030101010101" pitchFamily="49" charset="-122"/>
              </a:rPr>
              <a:t>从第</a:t>
            </a:r>
            <a:r>
              <a:rPr lang="en-US" altLang="zh-CN" sz="2000">
                <a:ea typeface="楷体_GB2312" panose="02010609030101010101" pitchFamily="49" charset="-122"/>
              </a:rPr>
              <a:t>[n/2]</a:t>
            </a:r>
            <a:r>
              <a:rPr lang="zh-CN" altLang="en-US" sz="2000">
                <a:ea typeface="楷体_GB2312" panose="02010609030101010101" pitchFamily="49" charset="-122"/>
              </a:rPr>
              <a:t>个结点开始进行筛选建初始堆</a:t>
            </a:r>
          </a:p>
          <a:p>
            <a:pPr eaLnBrk="1" hangingPunct="1">
              <a:spcBef>
                <a:spcPct val="0"/>
              </a:spcBef>
            </a:pPr>
            <a:endParaRPr lang="zh-CN" altLang="en-US" sz="2600">
              <a:ea typeface="楷体_GB2312" panose="02010609030101010101" pitchFamily="49" charset="-122"/>
            </a:endParaRPr>
          </a:p>
          <a:p>
            <a:pPr eaLnBrk="1" hangingPunct="1">
              <a:spcBef>
                <a:spcPct val="0"/>
              </a:spcBef>
            </a:pPr>
            <a:endParaRPr lang="zh-CN" altLang="en-US" sz="2600">
              <a:ea typeface="楷体_GB2312" panose="02010609030101010101" pitchFamily="49" charset="-122"/>
            </a:endParaRPr>
          </a:p>
          <a:p>
            <a:pPr eaLnBrk="1" hangingPunct="1">
              <a:spcBef>
                <a:spcPct val="0"/>
              </a:spcBef>
            </a:pPr>
            <a:endParaRPr lang="zh-CN" altLang="en-US" sz="2600">
              <a:ea typeface="楷体_GB2312" panose="02010609030101010101" pitchFamily="49" charset="-122"/>
            </a:endParaRPr>
          </a:p>
          <a:p>
            <a:pPr eaLnBrk="1" hangingPunct="1">
              <a:spcBef>
                <a:spcPct val="0"/>
              </a:spcBef>
            </a:pPr>
            <a:endParaRPr lang="zh-CN" altLang="en-US" sz="2600">
              <a:ea typeface="楷体_GB2312" panose="02010609030101010101" pitchFamily="49" charset="-122"/>
            </a:endParaRPr>
          </a:p>
          <a:p>
            <a:pPr eaLnBrk="1" hangingPunct="1">
              <a:spcBef>
                <a:spcPct val="0"/>
              </a:spcBef>
            </a:pPr>
            <a:endParaRPr lang="zh-CN" altLang="en-US" sz="2600">
              <a:ea typeface="楷体_GB2312" panose="02010609030101010101" pitchFamily="49" charset="-122"/>
            </a:endParaRPr>
          </a:p>
          <a:p>
            <a:pPr eaLnBrk="1" hangingPunct="1">
              <a:spcBef>
                <a:spcPct val="0"/>
              </a:spcBef>
            </a:pPr>
            <a:endParaRPr lang="zh-CN" altLang="en-US" sz="2600">
              <a:ea typeface="楷体_GB2312" panose="02010609030101010101" pitchFamily="49" charset="-122"/>
            </a:endParaRPr>
          </a:p>
          <a:p>
            <a:pPr eaLnBrk="1" hangingPunct="1">
              <a:spcBef>
                <a:spcPct val="0"/>
              </a:spcBef>
            </a:pPr>
            <a:r>
              <a:rPr lang="en-US" altLang="zh-CN" sz="2600">
                <a:ea typeface="楷体_GB2312" panose="02010609030101010101" pitchFamily="49" charset="-122"/>
              </a:rPr>
              <a:t>}//headsort </a:t>
            </a:r>
          </a:p>
        </p:txBody>
      </p:sp>
      <p:sp>
        <p:nvSpPr>
          <p:cNvPr id="261126" name="Rectangle 6">
            <a:extLst>
              <a:ext uri="{FF2B5EF4-FFF2-40B4-BE49-F238E27FC236}">
                <a16:creationId xmlns:a16="http://schemas.microsoft.com/office/drawing/2014/main" id="{99AB9EB4-D6BC-481C-8DBE-B7978908C18E}"/>
              </a:ext>
            </a:extLst>
          </p:cNvPr>
          <p:cNvSpPr>
            <a:spLocks noChangeArrowheads="1"/>
          </p:cNvSpPr>
          <p:nvPr/>
        </p:nvSpPr>
        <p:spPr bwMode="auto">
          <a:xfrm>
            <a:off x="682625" y="4005263"/>
            <a:ext cx="7634288" cy="1944687"/>
          </a:xfrm>
          <a:prstGeom prst="rect">
            <a:avLst/>
          </a:prstGeom>
          <a:gradFill rotWithShape="1">
            <a:gsLst>
              <a:gs pos="0">
                <a:srgbClr val="CCECFF"/>
              </a:gs>
              <a:gs pos="50000">
                <a:schemeClr val="bg1"/>
              </a:gs>
              <a:gs pos="100000">
                <a:srgbClr val="CCECFF"/>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r>
              <a:rPr lang="en-US" altLang="zh-CN"/>
              <a:t>for (k=n; k&gt;=2; k--)</a:t>
            </a:r>
          </a:p>
          <a:p>
            <a:pPr eaLnBrk="1" hangingPunct="1">
              <a:defRPr/>
            </a:pPr>
            <a:r>
              <a:rPr lang="en-US" altLang="zh-CN"/>
              <a:t>      {</a:t>
            </a:r>
          </a:p>
          <a:p>
            <a:pPr eaLnBrk="1" hangingPunct="1">
              <a:defRPr/>
            </a:pPr>
            <a:r>
              <a:rPr lang="en-US" altLang="zh-CN"/>
              <a:t>         t=r[k]; r[k]=r[1]; r[1]=t; printf(“%d”,r[k]);</a:t>
            </a:r>
          </a:p>
          <a:p>
            <a:pPr eaLnBrk="1" hangingPunct="1">
              <a:defRPr/>
            </a:pPr>
            <a:r>
              <a:rPr lang="en-US" altLang="zh-CN"/>
              <a:t>         sift(r,1,k-1);</a:t>
            </a:r>
          </a:p>
          <a:p>
            <a:pPr eaLnBrk="1" hangingPunct="1">
              <a:defRPr/>
            </a:pPr>
            <a:r>
              <a:rPr lang="en-US" altLang="zh-CN"/>
              <a:t>      } //</a:t>
            </a:r>
            <a:r>
              <a:rPr lang="zh-CN" altLang="en-US" sz="2000">
                <a:ea typeface="楷体_GB2312" pitchFamily="49" charset="-122"/>
              </a:rPr>
              <a:t>重建堆</a:t>
            </a:r>
            <a:endParaRPr lang="zh-CN" altLang="en-US"/>
          </a:p>
        </p:txBody>
      </p:sp>
      <p:sp>
        <p:nvSpPr>
          <p:cNvPr id="261127" name="Rectangle 7">
            <a:extLst>
              <a:ext uri="{FF2B5EF4-FFF2-40B4-BE49-F238E27FC236}">
                <a16:creationId xmlns:a16="http://schemas.microsoft.com/office/drawing/2014/main" id="{5EB21141-64E2-4630-9026-05C6349885D8}"/>
              </a:ext>
            </a:extLst>
          </p:cNvPr>
          <p:cNvSpPr>
            <a:spLocks noChangeArrowheads="1"/>
          </p:cNvSpPr>
          <p:nvPr/>
        </p:nvSpPr>
        <p:spPr bwMode="auto">
          <a:xfrm>
            <a:off x="684213" y="5949950"/>
            <a:ext cx="7632700" cy="431800"/>
          </a:xfrm>
          <a:prstGeom prst="rect">
            <a:avLst/>
          </a:prstGeom>
          <a:gradFill rotWithShape="1">
            <a:gsLst>
              <a:gs pos="0">
                <a:srgbClr val="CCECFF"/>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400"/>
              <a:t>printf(“%d”,r[1]); </a:t>
            </a:r>
            <a:r>
              <a:rPr lang="en-US" altLang="zh-CN" sz="2000">
                <a:latin typeface="楷体_GB2312" panose="02010609030101010101" pitchFamily="49" charset="-122"/>
                <a:ea typeface="楷体_GB2312" panose="02010609030101010101" pitchFamily="49" charset="-122"/>
              </a:rPr>
              <a:t>//</a:t>
            </a:r>
            <a:r>
              <a:rPr lang="zh-CN" altLang="en-US" sz="2000">
                <a:latin typeface="楷体_GB2312" panose="02010609030101010101" pitchFamily="49" charset="-122"/>
                <a:ea typeface="楷体_GB2312" panose="02010609030101010101" pitchFamily="49" charset="-122"/>
              </a:rPr>
              <a:t>输出最后一个元素即最大元素</a:t>
            </a: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6112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55" presetClass="entr" presetSubtype="0" fill="hold" grpId="0" nodeType="clickEffect">
                                  <p:stCondLst>
                                    <p:cond delay="0"/>
                                  </p:stCondLst>
                                  <p:childTnLst>
                                    <p:set>
                                      <p:cBhvr>
                                        <p:cTn id="10" dur="1" fill="hold">
                                          <p:stCondLst>
                                            <p:cond delay="0"/>
                                          </p:stCondLst>
                                        </p:cTn>
                                        <p:tgtEl>
                                          <p:spTgt spid="261126"/>
                                        </p:tgtEl>
                                        <p:attrNameLst>
                                          <p:attrName>style.visibility</p:attrName>
                                        </p:attrNameLst>
                                      </p:cBhvr>
                                      <p:to>
                                        <p:strVal val="visible"/>
                                      </p:to>
                                    </p:set>
                                    <p:anim calcmode="lin" valueType="num">
                                      <p:cBhvr>
                                        <p:cTn id="11" dur="1000" fill="hold"/>
                                        <p:tgtEl>
                                          <p:spTgt spid="261126"/>
                                        </p:tgtEl>
                                        <p:attrNameLst>
                                          <p:attrName>ppt_w</p:attrName>
                                        </p:attrNameLst>
                                      </p:cBhvr>
                                      <p:tavLst>
                                        <p:tav tm="0">
                                          <p:val>
                                            <p:strVal val="#ppt_w*0.70"/>
                                          </p:val>
                                        </p:tav>
                                        <p:tav tm="100000">
                                          <p:val>
                                            <p:strVal val="#ppt_w"/>
                                          </p:val>
                                        </p:tav>
                                      </p:tavLst>
                                    </p:anim>
                                    <p:anim calcmode="lin" valueType="num">
                                      <p:cBhvr>
                                        <p:cTn id="12" dur="1000" fill="hold"/>
                                        <p:tgtEl>
                                          <p:spTgt spid="261126"/>
                                        </p:tgtEl>
                                        <p:attrNameLst>
                                          <p:attrName>ppt_h</p:attrName>
                                        </p:attrNameLst>
                                      </p:cBhvr>
                                      <p:tavLst>
                                        <p:tav tm="0">
                                          <p:val>
                                            <p:strVal val="#ppt_h"/>
                                          </p:val>
                                        </p:tav>
                                        <p:tav tm="100000">
                                          <p:val>
                                            <p:strVal val="#ppt_h"/>
                                          </p:val>
                                        </p:tav>
                                      </p:tavLst>
                                    </p:anim>
                                    <p:animEffect transition="in" filter="fade">
                                      <p:cBhvr>
                                        <p:cTn id="13" dur="1000"/>
                                        <p:tgtEl>
                                          <p:spTgt spid="261126"/>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3" presetClass="entr" presetSubtype="16" fill="hold" grpId="0" nodeType="clickEffect">
                                  <p:stCondLst>
                                    <p:cond delay="0"/>
                                  </p:stCondLst>
                                  <p:childTnLst>
                                    <p:set>
                                      <p:cBhvr>
                                        <p:cTn id="17" dur="1" fill="hold">
                                          <p:stCondLst>
                                            <p:cond delay="0"/>
                                          </p:stCondLst>
                                        </p:cTn>
                                        <p:tgtEl>
                                          <p:spTgt spid="261127"/>
                                        </p:tgtEl>
                                        <p:attrNameLst>
                                          <p:attrName>style.visibility</p:attrName>
                                        </p:attrNameLst>
                                      </p:cBhvr>
                                      <p:to>
                                        <p:strVal val="visible"/>
                                      </p:to>
                                    </p:set>
                                    <p:anim calcmode="lin" valueType="num">
                                      <p:cBhvr>
                                        <p:cTn id="18" dur="500" fill="hold"/>
                                        <p:tgtEl>
                                          <p:spTgt spid="261127"/>
                                        </p:tgtEl>
                                        <p:attrNameLst>
                                          <p:attrName>ppt_w</p:attrName>
                                        </p:attrNameLst>
                                      </p:cBhvr>
                                      <p:tavLst>
                                        <p:tav tm="0">
                                          <p:val>
                                            <p:fltVal val="0"/>
                                          </p:val>
                                        </p:tav>
                                        <p:tav tm="100000">
                                          <p:val>
                                            <p:strVal val="#ppt_w"/>
                                          </p:val>
                                        </p:tav>
                                      </p:tavLst>
                                    </p:anim>
                                    <p:anim calcmode="lin" valueType="num">
                                      <p:cBhvr>
                                        <p:cTn id="19" dur="500" fill="hold"/>
                                        <p:tgtEl>
                                          <p:spTgt spid="26112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1125" grpId="0" autoUpdateAnimBg="0"/>
      <p:bldP spid="261126" grpId="0" animBg="1"/>
      <p:bldP spid="261127"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1026">
            <a:extLst>
              <a:ext uri="{FF2B5EF4-FFF2-40B4-BE49-F238E27FC236}">
                <a16:creationId xmlns:a16="http://schemas.microsoft.com/office/drawing/2014/main" id="{7929D362-0CAD-4B76-9F4C-76485441DF62}"/>
              </a:ext>
            </a:extLst>
          </p:cNvPr>
          <p:cNvSpPr txBox="1">
            <a:spLocks noChangeArrowheads="1"/>
          </p:cNvSpPr>
          <p:nvPr/>
        </p:nvSpPr>
        <p:spPr bwMode="auto">
          <a:xfrm>
            <a:off x="4749800" y="0"/>
            <a:ext cx="42576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000" i="1"/>
              <a:t>North China Electric Power University</a:t>
            </a:r>
          </a:p>
        </p:txBody>
      </p:sp>
      <p:sp>
        <p:nvSpPr>
          <p:cNvPr id="40963" name="Rectangle 1027">
            <a:extLst>
              <a:ext uri="{FF2B5EF4-FFF2-40B4-BE49-F238E27FC236}">
                <a16:creationId xmlns:a16="http://schemas.microsoft.com/office/drawing/2014/main" id="{93342FD3-9917-4CBB-BAC8-A649494DC759}"/>
              </a:ext>
            </a:extLst>
          </p:cNvPr>
          <p:cNvSpPr>
            <a:spLocks noChangeArrowheads="1"/>
          </p:cNvSpPr>
          <p:nvPr/>
        </p:nvSpPr>
        <p:spPr bwMode="auto">
          <a:xfrm>
            <a:off x="301625" y="836613"/>
            <a:ext cx="8842375"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914400" indent="-45720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371600" indent="-4572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828800" indent="-4572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286000" indent="-4572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743200" indent="-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3200400" indent="-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657600" indent="-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4114800" indent="-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kumimoji="0" lang="en-US" altLang="zh-CN" sz="2800">
                <a:latin typeface="楷体_GB2312" panose="02010609030101010101" pitchFamily="49" charset="-122"/>
                <a:ea typeface="楷体_GB2312" panose="02010609030101010101" pitchFamily="49" charset="-122"/>
              </a:rPr>
              <a:t>1</a:t>
            </a:r>
            <a:r>
              <a:rPr kumimoji="0" lang="zh-CN" altLang="en-US" sz="2800">
                <a:latin typeface="楷体_GB2312" panose="02010609030101010101" pitchFamily="49" charset="-122"/>
                <a:ea typeface="楷体_GB2312" panose="02010609030101010101" pitchFamily="49" charset="-122"/>
              </a:rPr>
              <a:t>）对</a:t>
            </a:r>
            <a:r>
              <a:rPr lang="zh-CN" altLang="en-US" sz="2800">
                <a:latin typeface="楷体_GB2312" panose="02010609030101010101" pitchFamily="49" charset="-122"/>
                <a:ea typeface="楷体_GB2312" panose="02010609030101010101" pitchFamily="49" charset="-122"/>
              </a:rPr>
              <a:t>深度为</a:t>
            </a:r>
            <a:r>
              <a:rPr lang="en-US" altLang="zh-CN" sz="2800">
                <a:latin typeface="楷体_GB2312" panose="02010609030101010101" pitchFamily="49" charset="-122"/>
                <a:ea typeface="楷体_GB2312" panose="02010609030101010101" pitchFamily="49" charset="-122"/>
              </a:rPr>
              <a:t>h</a:t>
            </a:r>
            <a:r>
              <a:rPr lang="zh-CN" altLang="en-US" sz="2800">
                <a:latin typeface="楷体_GB2312" panose="02010609030101010101" pitchFamily="49" charset="-122"/>
                <a:ea typeface="楷体_GB2312" panose="02010609030101010101" pitchFamily="49" charset="-122"/>
              </a:rPr>
              <a:t>的堆，</a:t>
            </a:r>
            <a:r>
              <a:rPr lang="zh-CN" altLang="en-US" sz="2800">
                <a:ea typeface="楷体_GB2312" panose="02010609030101010101" pitchFamily="49" charset="-122"/>
              </a:rPr>
              <a:t>“</a:t>
            </a:r>
            <a:r>
              <a:rPr lang="zh-CN" altLang="en-US" sz="2800">
                <a:latin typeface="楷体_GB2312" panose="02010609030101010101" pitchFamily="49" charset="-122"/>
                <a:ea typeface="楷体_GB2312" panose="02010609030101010101" pitchFamily="49" charset="-122"/>
              </a:rPr>
              <a:t>筛选</a:t>
            </a:r>
            <a:r>
              <a:rPr lang="zh-CN" altLang="en-US" sz="2800">
                <a:ea typeface="楷体_GB2312" panose="02010609030101010101" pitchFamily="49" charset="-122"/>
              </a:rPr>
              <a:t>”</a:t>
            </a:r>
            <a:r>
              <a:rPr lang="zh-CN" altLang="en-US" sz="2800">
                <a:latin typeface="楷体_GB2312" panose="02010609030101010101" pitchFamily="49" charset="-122"/>
                <a:ea typeface="楷体_GB2312" panose="02010609030101010101" pitchFamily="49" charset="-122"/>
              </a:rPr>
              <a:t>所需进行的关键字比较的次</a:t>
            </a:r>
          </a:p>
          <a:p>
            <a:pPr eaLnBrk="1" hangingPunct="1">
              <a:spcBef>
                <a:spcPct val="0"/>
              </a:spcBef>
            </a:pPr>
            <a:r>
              <a:rPr lang="zh-CN" altLang="en-US" sz="2800">
                <a:latin typeface="楷体_GB2312" panose="02010609030101010101" pitchFamily="49" charset="-122"/>
                <a:ea typeface="楷体_GB2312" panose="02010609030101010101" pitchFamily="49" charset="-122"/>
              </a:rPr>
              <a:t>   数至多为</a:t>
            </a:r>
            <a:r>
              <a:rPr lang="en-US" altLang="zh-CN" sz="2800">
                <a:latin typeface="楷体_GB2312" panose="02010609030101010101" pitchFamily="49" charset="-122"/>
                <a:ea typeface="楷体_GB2312" panose="02010609030101010101" pitchFamily="49" charset="-122"/>
              </a:rPr>
              <a:t>2(h-1); </a:t>
            </a:r>
          </a:p>
        </p:txBody>
      </p:sp>
      <p:sp>
        <p:nvSpPr>
          <p:cNvPr id="196616" name="Rectangle 1032">
            <a:extLst>
              <a:ext uri="{FF2B5EF4-FFF2-40B4-BE49-F238E27FC236}">
                <a16:creationId xmlns:a16="http://schemas.microsoft.com/office/drawing/2014/main" id="{A2A85545-F6D2-4AFB-819D-139F84E4BEAB}"/>
              </a:ext>
            </a:extLst>
          </p:cNvPr>
          <p:cNvSpPr>
            <a:spLocks noChangeArrowheads="1"/>
          </p:cNvSpPr>
          <p:nvPr/>
        </p:nvSpPr>
        <p:spPr bwMode="auto">
          <a:xfrm>
            <a:off x="179388" y="188913"/>
            <a:ext cx="5113337" cy="519112"/>
          </a:xfrm>
          <a:prstGeom prst="rect">
            <a:avLst/>
          </a:prstGeom>
          <a:gradFill rotWithShape="1">
            <a:gsLst>
              <a:gs pos="0">
                <a:schemeClr val="tx1"/>
              </a:gs>
              <a:gs pos="50000">
                <a:srgbClr val="00FF00"/>
              </a:gs>
              <a:gs pos="100000">
                <a:schemeClr val="tx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lang="en-US" altLang="zh-CN" sz="2800">
                <a:solidFill>
                  <a:srgbClr val="FF0000"/>
                </a:solidFill>
                <a:latin typeface="楷体_GB2312" pitchFamily="49" charset="-122"/>
                <a:ea typeface="楷体_GB2312" pitchFamily="49" charset="-122"/>
              </a:rPr>
              <a:t>5.</a:t>
            </a:r>
            <a:r>
              <a:rPr lang="zh-CN" altLang="en-US" sz="2800">
                <a:solidFill>
                  <a:srgbClr val="FF0000"/>
                </a:solidFill>
                <a:latin typeface="楷体_GB2312" pitchFamily="49" charset="-122"/>
                <a:ea typeface="楷体_GB2312" pitchFamily="49" charset="-122"/>
              </a:rPr>
              <a:t>堆排序的时间复杂度分析</a:t>
            </a:r>
          </a:p>
        </p:txBody>
      </p:sp>
      <p:grpSp>
        <p:nvGrpSpPr>
          <p:cNvPr id="196659" name="Group 1075">
            <a:extLst>
              <a:ext uri="{FF2B5EF4-FFF2-40B4-BE49-F238E27FC236}">
                <a16:creationId xmlns:a16="http://schemas.microsoft.com/office/drawing/2014/main" id="{6289B88F-C03D-459E-89E3-C54D22B6FFEB}"/>
              </a:ext>
            </a:extLst>
          </p:cNvPr>
          <p:cNvGrpSpPr>
            <a:grpSpLocks/>
          </p:cNvGrpSpPr>
          <p:nvPr/>
        </p:nvGrpSpPr>
        <p:grpSpPr bwMode="auto">
          <a:xfrm>
            <a:off x="323850" y="2051050"/>
            <a:ext cx="8820150" cy="1017588"/>
            <a:chOff x="204" y="1117"/>
            <a:chExt cx="5556" cy="641"/>
          </a:xfrm>
        </p:grpSpPr>
        <p:sp>
          <p:nvSpPr>
            <p:cNvPr id="40967" name="Rectangle 1067">
              <a:extLst>
                <a:ext uri="{FF2B5EF4-FFF2-40B4-BE49-F238E27FC236}">
                  <a16:creationId xmlns:a16="http://schemas.microsoft.com/office/drawing/2014/main" id="{43CC69C8-C13B-4DC8-B838-F272395E7278}"/>
                </a:ext>
              </a:extLst>
            </p:cNvPr>
            <p:cNvSpPr>
              <a:spLocks noChangeArrowheads="1"/>
            </p:cNvSpPr>
            <p:nvPr/>
          </p:nvSpPr>
          <p:spPr bwMode="auto">
            <a:xfrm>
              <a:off x="204" y="1162"/>
              <a:ext cx="5556" cy="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800">
                  <a:ea typeface="楷体_GB2312" panose="02010609030101010101" pitchFamily="49" charset="-122"/>
                </a:rPr>
                <a:t>2</a:t>
              </a:r>
              <a:r>
                <a:rPr lang="zh-CN" altLang="en-US" sz="2800">
                  <a:ea typeface="楷体_GB2312" panose="02010609030101010101" pitchFamily="49" charset="-122"/>
                </a:rPr>
                <a:t>）对</a:t>
              </a:r>
              <a:r>
                <a:rPr lang="en-US" altLang="zh-CN" sz="2800">
                  <a:ea typeface="楷体_GB2312" panose="02010609030101010101" pitchFamily="49" charset="-122"/>
                </a:rPr>
                <a:t>n</a:t>
              </a:r>
              <a:r>
                <a:rPr lang="zh-CN" altLang="en-US" sz="2800">
                  <a:ea typeface="楷体_GB2312" panose="02010609030101010101" pitchFamily="49" charset="-122"/>
                </a:rPr>
                <a:t>个关键字，建成深度为                               的堆， </a:t>
              </a:r>
            </a:p>
            <a:p>
              <a:pPr eaLnBrk="1" hangingPunct="1">
                <a:spcBef>
                  <a:spcPct val="0"/>
                </a:spcBef>
              </a:pPr>
              <a:r>
                <a:rPr lang="zh-CN" altLang="en-US" sz="2800">
                  <a:ea typeface="楷体_GB2312" panose="02010609030101010101" pitchFamily="49" charset="-122"/>
                </a:rPr>
                <a:t>      所需进行的关键字比较的次数不超过：</a:t>
              </a:r>
            </a:p>
          </p:txBody>
        </p:sp>
        <p:grpSp>
          <p:nvGrpSpPr>
            <p:cNvPr id="40968" name="Group 1073">
              <a:extLst>
                <a:ext uri="{FF2B5EF4-FFF2-40B4-BE49-F238E27FC236}">
                  <a16:creationId xmlns:a16="http://schemas.microsoft.com/office/drawing/2014/main" id="{FB9C1AD7-0420-4C66-8362-DAEE5C02FF20}"/>
                </a:ext>
              </a:extLst>
            </p:cNvPr>
            <p:cNvGrpSpPr>
              <a:grpSpLocks/>
            </p:cNvGrpSpPr>
            <p:nvPr/>
          </p:nvGrpSpPr>
          <p:grpSpPr bwMode="auto">
            <a:xfrm>
              <a:off x="3356" y="1117"/>
              <a:ext cx="1474" cy="399"/>
              <a:chOff x="3061" y="1117"/>
              <a:chExt cx="1474" cy="399"/>
            </a:xfrm>
          </p:grpSpPr>
          <p:sp>
            <p:nvSpPr>
              <p:cNvPr id="40969" name="Rectangle 1069">
                <a:extLst>
                  <a:ext uri="{FF2B5EF4-FFF2-40B4-BE49-F238E27FC236}">
                    <a16:creationId xmlns:a16="http://schemas.microsoft.com/office/drawing/2014/main" id="{AEF8461E-6482-419E-9A86-FB568592D7B0}"/>
                  </a:ext>
                </a:extLst>
              </p:cNvPr>
              <p:cNvSpPr>
                <a:spLocks noChangeArrowheads="1"/>
              </p:cNvSpPr>
              <p:nvPr/>
            </p:nvSpPr>
            <p:spPr bwMode="auto">
              <a:xfrm>
                <a:off x="3061" y="1117"/>
                <a:ext cx="1474" cy="399"/>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en-US" altLang="zh-CN" sz="2800" b="0"/>
                  <a:t>h=(    log</a:t>
                </a:r>
                <a:r>
                  <a:rPr lang="en-US" altLang="zh-CN" sz="2800" b="0" baseline="-25000"/>
                  <a:t>2</a:t>
                </a:r>
                <a:r>
                  <a:rPr lang="en-US" altLang="zh-CN" sz="2800" b="0"/>
                  <a:t>n </a:t>
                </a:r>
                <a:r>
                  <a:rPr lang="zh-CN" altLang="en-US" sz="2800" b="0"/>
                  <a:t>」</a:t>
                </a:r>
                <a:r>
                  <a:rPr lang="en-US" altLang="zh-CN" sz="2800" b="0"/>
                  <a:t>+1</a:t>
                </a:r>
                <a:r>
                  <a:rPr lang="en-US" altLang="zh-CN" sz="2800"/>
                  <a:t>)</a:t>
                </a:r>
              </a:p>
            </p:txBody>
          </p:sp>
          <p:grpSp>
            <p:nvGrpSpPr>
              <p:cNvPr id="40970" name="Group 1070">
                <a:extLst>
                  <a:ext uri="{FF2B5EF4-FFF2-40B4-BE49-F238E27FC236}">
                    <a16:creationId xmlns:a16="http://schemas.microsoft.com/office/drawing/2014/main" id="{9D22F67A-E09E-4D21-BA73-224D875EF049}"/>
                  </a:ext>
                </a:extLst>
              </p:cNvPr>
              <p:cNvGrpSpPr>
                <a:grpSpLocks/>
              </p:cNvGrpSpPr>
              <p:nvPr/>
            </p:nvGrpSpPr>
            <p:grpSpPr bwMode="auto">
              <a:xfrm>
                <a:off x="3469" y="1253"/>
                <a:ext cx="46" cy="147"/>
                <a:chOff x="1156" y="3376"/>
                <a:chExt cx="46" cy="147"/>
              </a:xfrm>
            </p:grpSpPr>
            <p:sp>
              <p:nvSpPr>
                <p:cNvPr id="40971" name="Line 1071">
                  <a:extLst>
                    <a:ext uri="{FF2B5EF4-FFF2-40B4-BE49-F238E27FC236}">
                      <a16:creationId xmlns:a16="http://schemas.microsoft.com/office/drawing/2014/main" id="{0DAA4DDC-0AC3-4B30-A5A2-5F28E91F132A}"/>
                    </a:ext>
                  </a:extLst>
                </p:cNvPr>
                <p:cNvSpPr>
                  <a:spLocks noChangeShapeType="1"/>
                </p:cNvSpPr>
                <p:nvPr/>
              </p:nvSpPr>
              <p:spPr bwMode="auto">
                <a:xfrm>
                  <a:off x="1156" y="3376"/>
                  <a:ext cx="0" cy="14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972" name="Line 1072">
                  <a:extLst>
                    <a:ext uri="{FF2B5EF4-FFF2-40B4-BE49-F238E27FC236}">
                      <a16:creationId xmlns:a16="http://schemas.microsoft.com/office/drawing/2014/main" id="{44EC5BCA-AF96-4CAE-86F0-3910E642B825}"/>
                    </a:ext>
                  </a:extLst>
                </p:cNvPr>
                <p:cNvSpPr>
                  <a:spLocks noChangeShapeType="1"/>
                </p:cNvSpPr>
                <p:nvPr/>
              </p:nvSpPr>
              <p:spPr bwMode="auto">
                <a:xfrm>
                  <a:off x="1156" y="3521"/>
                  <a:ext cx="46"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graphicFrame>
        <p:nvGraphicFramePr>
          <p:cNvPr id="196658" name="Object 1074">
            <a:extLst>
              <a:ext uri="{FF2B5EF4-FFF2-40B4-BE49-F238E27FC236}">
                <a16:creationId xmlns:a16="http://schemas.microsoft.com/office/drawing/2014/main" id="{BF8B2262-FC90-4DEE-ACC6-0F91A0EE6335}"/>
              </a:ext>
            </a:extLst>
          </p:cNvPr>
          <p:cNvGraphicFramePr>
            <a:graphicFrameLocks noChangeAspect="1"/>
          </p:cNvGraphicFramePr>
          <p:nvPr/>
        </p:nvGraphicFramePr>
        <p:xfrm>
          <a:off x="1692275" y="3141663"/>
          <a:ext cx="4967288" cy="2857500"/>
        </p:xfrm>
        <a:graphic>
          <a:graphicData uri="http://schemas.openxmlformats.org/presentationml/2006/ole">
            <mc:AlternateContent xmlns:mc="http://schemas.openxmlformats.org/markup-compatibility/2006">
              <mc:Choice xmlns:v="urn:schemas-microsoft-com:vml" Requires="v">
                <p:oleObj spid="_x0000_s41043" name="公式" r:id="rId3" imgW="1917700" imgH="1358900" progId="Equation.3">
                  <p:embed/>
                </p:oleObj>
              </mc:Choice>
              <mc:Fallback>
                <p:oleObj name="公式" r:id="rId3" imgW="1917700" imgH="1358900" progId="Equation.3">
                  <p:embed/>
                  <p:pic>
                    <p:nvPicPr>
                      <p:cNvPr id="0" name="Picture 7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2275" y="3141663"/>
                        <a:ext cx="4967288" cy="2857500"/>
                      </a:xfrm>
                      <a:prstGeom prst="rect">
                        <a:avLst/>
                      </a:prstGeom>
                      <a:noFill/>
                      <a:ln>
                        <a:noFill/>
                      </a:ln>
                      <a:effectLst/>
                      <a:extLst>
                        <a:ext uri="{909E8E84-426E-40DD-AFC4-6F175D3DCCD1}">
                          <a14:hiddenFill xmlns:a14="http://schemas.microsoft.com/office/drawing/2010/main">
                            <a:solidFill>
                              <a:srgbClr val="FF9933"/>
                            </a:solidFill>
                          </a14:hiddenFill>
                        </a:ext>
                        <a:ext uri="{91240B29-F687-4F45-9708-019B960494DF}">
                          <a14:hiddenLine xmlns:a14="http://schemas.microsoft.com/office/drawing/2010/main" w="9525">
                            <a:solidFill>
                              <a:srgbClr val="FFFFCC"/>
                            </a:solidFill>
                            <a:miter lim="800000"/>
                            <a:headEnd/>
                            <a:tailEnd/>
                          </a14:hiddenLine>
                        </a:ext>
                        <a:ext uri="{AF507438-7753-43E0-B8FC-AC1667EBCBE1}">
                          <a14:hiddenEffects xmlns:a14="http://schemas.microsoft.com/office/drawing/2010/main">
                            <a:effectLst>
                              <a:outerShdw dist="35921" dir="2700000" algn="ctr" rotWithShape="0">
                                <a:srgbClr val="5F5F5F"/>
                              </a:outerShdw>
                            </a:effectLst>
                          </a14:hiddenEffects>
                        </a:ext>
                      </a:extLst>
                    </p:spPr>
                  </p:pic>
                </p:oleObj>
              </mc:Fallback>
            </mc:AlternateContent>
          </a:graphicData>
        </a:graphic>
      </p:graphicFrame>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9665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966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6244" name="Group 4">
            <a:extLst>
              <a:ext uri="{FF2B5EF4-FFF2-40B4-BE49-F238E27FC236}">
                <a16:creationId xmlns:a16="http://schemas.microsoft.com/office/drawing/2014/main" id="{A88BF49B-A8A9-45D2-B220-B10B9BF68FC3}"/>
              </a:ext>
            </a:extLst>
          </p:cNvPr>
          <p:cNvGrpSpPr>
            <a:grpSpLocks/>
          </p:cNvGrpSpPr>
          <p:nvPr/>
        </p:nvGrpSpPr>
        <p:grpSpPr bwMode="auto">
          <a:xfrm>
            <a:off x="787400" y="1595438"/>
            <a:ext cx="5688013" cy="647700"/>
            <a:chOff x="567" y="1888"/>
            <a:chExt cx="3583" cy="408"/>
          </a:xfrm>
        </p:grpSpPr>
        <p:sp>
          <p:nvSpPr>
            <p:cNvPr id="266245" name="Rectangle 5">
              <a:extLst>
                <a:ext uri="{FF2B5EF4-FFF2-40B4-BE49-F238E27FC236}">
                  <a16:creationId xmlns:a16="http://schemas.microsoft.com/office/drawing/2014/main" id="{E895B76C-0443-4330-9768-B0A51E8DBEC2}"/>
                </a:ext>
              </a:extLst>
            </p:cNvPr>
            <p:cNvSpPr>
              <a:spLocks noChangeArrowheads="1"/>
            </p:cNvSpPr>
            <p:nvPr/>
          </p:nvSpPr>
          <p:spPr bwMode="auto">
            <a:xfrm>
              <a:off x="567" y="1888"/>
              <a:ext cx="3583" cy="408"/>
            </a:xfrm>
            <a:prstGeom prst="rect">
              <a:avLst/>
            </a:prstGeom>
            <a:gradFill rotWithShape="1">
              <a:gsLst>
                <a:gs pos="0">
                  <a:srgbClr val="FFFFCC"/>
                </a:gs>
                <a:gs pos="50000">
                  <a:schemeClr val="bg1"/>
                </a:gs>
                <a:gs pos="100000">
                  <a:srgbClr val="FFFFCC"/>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r>
                <a:rPr lang="en-US" altLang="zh-CN"/>
                <a:t>2</a:t>
              </a:r>
              <a:r>
                <a:rPr lang="zh-CN" altLang="en-US"/>
                <a:t>（    </a:t>
              </a:r>
              <a:r>
                <a:rPr lang="en-US" altLang="zh-CN"/>
                <a:t>log</a:t>
              </a:r>
              <a:r>
                <a:rPr lang="en-US" altLang="zh-CN" baseline="-25000"/>
                <a:t>2</a:t>
              </a:r>
              <a:r>
                <a:rPr lang="en-US" altLang="zh-CN"/>
                <a:t>(n-1)</a:t>
              </a:r>
              <a:r>
                <a:rPr lang="zh-CN" altLang="en-US">
                  <a:cs typeface="Times New Roman" pitchFamily="18" charset="0"/>
                </a:rPr>
                <a:t>」</a:t>
              </a:r>
              <a:r>
                <a:rPr lang="en-US" altLang="zh-CN"/>
                <a:t>+  log</a:t>
              </a:r>
              <a:r>
                <a:rPr lang="en-US" altLang="zh-CN" baseline="-25000"/>
                <a:t>2</a:t>
              </a:r>
              <a:r>
                <a:rPr lang="en-US" altLang="zh-CN"/>
                <a:t>(n-2)</a:t>
              </a:r>
              <a:r>
                <a:rPr lang="zh-CN" altLang="en-US"/>
                <a:t>」</a:t>
              </a:r>
              <a:r>
                <a:rPr lang="en-US" altLang="zh-CN"/>
                <a:t>+</a:t>
              </a:r>
              <a:r>
                <a:rPr lang="en-US" altLang="zh-CN">
                  <a:cs typeface="Times New Roman" pitchFamily="18" charset="0"/>
                </a:rPr>
                <a:t>…+log</a:t>
              </a:r>
              <a:r>
                <a:rPr lang="en-US" altLang="zh-CN" baseline="-25000">
                  <a:cs typeface="Times New Roman" pitchFamily="18" charset="0"/>
                </a:rPr>
                <a:t>2</a:t>
              </a:r>
              <a:r>
                <a:rPr lang="en-US" altLang="zh-CN">
                  <a:cs typeface="Times New Roman" pitchFamily="18" charset="0"/>
                </a:rPr>
                <a:t>2</a:t>
              </a:r>
              <a:r>
                <a:rPr lang="zh-CN" altLang="en-US">
                  <a:cs typeface="Times New Roman" pitchFamily="18" charset="0"/>
                </a:rPr>
                <a:t>）</a:t>
              </a:r>
            </a:p>
          </p:txBody>
        </p:sp>
        <p:grpSp>
          <p:nvGrpSpPr>
            <p:cNvPr id="42001" name="Group 6">
              <a:extLst>
                <a:ext uri="{FF2B5EF4-FFF2-40B4-BE49-F238E27FC236}">
                  <a16:creationId xmlns:a16="http://schemas.microsoft.com/office/drawing/2014/main" id="{1B9435DA-909E-4308-B084-2C4C1323425A}"/>
                </a:ext>
              </a:extLst>
            </p:cNvPr>
            <p:cNvGrpSpPr>
              <a:grpSpLocks/>
            </p:cNvGrpSpPr>
            <p:nvPr/>
          </p:nvGrpSpPr>
          <p:grpSpPr bwMode="auto">
            <a:xfrm>
              <a:off x="1021" y="2015"/>
              <a:ext cx="46" cy="147"/>
              <a:chOff x="1156" y="3376"/>
              <a:chExt cx="46" cy="147"/>
            </a:xfrm>
          </p:grpSpPr>
          <p:sp>
            <p:nvSpPr>
              <p:cNvPr id="42005" name="Line 7">
                <a:extLst>
                  <a:ext uri="{FF2B5EF4-FFF2-40B4-BE49-F238E27FC236}">
                    <a16:creationId xmlns:a16="http://schemas.microsoft.com/office/drawing/2014/main" id="{DDBC1208-77C1-4137-B9BE-9405FB66D9CD}"/>
                  </a:ext>
                </a:extLst>
              </p:cNvPr>
              <p:cNvSpPr>
                <a:spLocks noChangeShapeType="1"/>
              </p:cNvSpPr>
              <p:nvPr/>
            </p:nvSpPr>
            <p:spPr bwMode="auto">
              <a:xfrm>
                <a:off x="1156" y="3376"/>
                <a:ext cx="0" cy="14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006" name="Line 8">
                <a:extLst>
                  <a:ext uri="{FF2B5EF4-FFF2-40B4-BE49-F238E27FC236}">
                    <a16:creationId xmlns:a16="http://schemas.microsoft.com/office/drawing/2014/main" id="{FF469A1C-C753-47A2-879B-0A52D54391D6}"/>
                  </a:ext>
                </a:extLst>
              </p:cNvPr>
              <p:cNvSpPr>
                <a:spLocks noChangeShapeType="1"/>
              </p:cNvSpPr>
              <p:nvPr/>
            </p:nvSpPr>
            <p:spPr bwMode="auto">
              <a:xfrm>
                <a:off x="1156" y="3521"/>
                <a:ext cx="46"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2002" name="Group 9">
              <a:extLst>
                <a:ext uri="{FF2B5EF4-FFF2-40B4-BE49-F238E27FC236}">
                  <a16:creationId xmlns:a16="http://schemas.microsoft.com/office/drawing/2014/main" id="{1AB2CA86-2A5C-4760-8EFF-694A828531DA}"/>
                </a:ext>
              </a:extLst>
            </p:cNvPr>
            <p:cNvGrpSpPr>
              <a:grpSpLocks/>
            </p:cNvGrpSpPr>
            <p:nvPr/>
          </p:nvGrpSpPr>
          <p:grpSpPr bwMode="auto">
            <a:xfrm>
              <a:off x="2155" y="2024"/>
              <a:ext cx="46" cy="147"/>
              <a:chOff x="1156" y="3376"/>
              <a:chExt cx="46" cy="147"/>
            </a:xfrm>
          </p:grpSpPr>
          <p:sp>
            <p:nvSpPr>
              <p:cNvPr id="42003" name="Line 10">
                <a:extLst>
                  <a:ext uri="{FF2B5EF4-FFF2-40B4-BE49-F238E27FC236}">
                    <a16:creationId xmlns:a16="http://schemas.microsoft.com/office/drawing/2014/main" id="{BF83A021-97EE-4683-88A3-8C26FCCD400A}"/>
                  </a:ext>
                </a:extLst>
              </p:cNvPr>
              <p:cNvSpPr>
                <a:spLocks noChangeShapeType="1"/>
              </p:cNvSpPr>
              <p:nvPr/>
            </p:nvSpPr>
            <p:spPr bwMode="auto">
              <a:xfrm>
                <a:off x="1156" y="3376"/>
                <a:ext cx="0" cy="14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004" name="Line 11">
                <a:extLst>
                  <a:ext uri="{FF2B5EF4-FFF2-40B4-BE49-F238E27FC236}">
                    <a16:creationId xmlns:a16="http://schemas.microsoft.com/office/drawing/2014/main" id="{334C4BAC-AF64-4F29-9720-07A213454CF5}"/>
                  </a:ext>
                </a:extLst>
              </p:cNvPr>
              <p:cNvSpPr>
                <a:spLocks noChangeShapeType="1"/>
              </p:cNvSpPr>
              <p:nvPr/>
            </p:nvSpPr>
            <p:spPr bwMode="auto">
              <a:xfrm>
                <a:off x="1156" y="3521"/>
                <a:ext cx="46"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nvGrpSpPr>
          <p:cNvPr id="266252" name="Group 12">
            <a:extLst>
              <a:ext uri="{FF2B5EF4-FFF2-40B4-BE49-F238E27FC236}">
                <a16:creationId xmlns:a16="http://schemas.microsoft.com/office/drawing/2014/main" id="{4E87B923-FF1F-4D56-8DCA-574CD8A24B7C}"/>
              </a:ext>
            </a:extLst>
          </p:cNvPr>
          <p:cNvGrpSpPr>
            <a:grpSpLocks/>
          </p:cNvGrpSpPr>
          <p:nvPr/>
        </p:nvGrpSpPr>
        <p:grpSpPr bwMode="auto">
          <a:xfrm>
            <a:off x="6261100" y="1595438"/>
            <a:ext cx="2339975" cy="633412"/>
            <a:chOff x="4150" y="1888"/>
            <a:chExt cx="1474" cy="399"/>
          </a:xfrm>
        </p:grpSpPr>
        <p:sp>
          <p:nvSpPr>
            <p:cNvPr id="266253" name="Rectangle 13">
              <a:extLst>
                <a:ext uri="{FF2B5EF4-FFF2-40B4-BE49-F238E27FC236}">
                  <a16:creationId xmlns:a16="http://schemas.microsoft.com/office/drawing/2014/main" id="{AB477991-6914-4ED6-BC83-BD58CFF1CFFA}"/>
                </a:ext>
              </a:extLst>
            </p:cNvPr>
            <p:cNvSpPr>
              <a:spLocks noChangeArrowheads="1"/>
            </p:cNvSpPr>
            <p:nvPr/>
          </p:nvSpPr>
          <p:spPr bwMode="auto">
            <a:xfrm>
              <a:off x="4150" y="1888"/>
              <a:ext cx="1474" cy="399"/>
            </a:xfrm>
            <a:prstGeom prst="rect">
              <a:avLst/>
            </a:prstGeom>
            <a:gradFill rotWithShape="1">
              <a:gsLst>
                <a:gs pos="0">
                  <a:srgbClr val="FFFFCC"/>
                </a:gs>
                <a:gs pos="50000">
                  <a:schemeClr val="bg1"/>
                </a:gs>
                <a:gs pos="100000">
                  <a:srgbClr val="FFFFCC"/>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r>
                <a:rPr lang="en-US" altLang="zh-CN"/>
                <a:t>&lt;2n(  log</a:t>
              </a:r>
              <a:r>
                <a:rPr lang="en-US" altLang="zh-CN" baseline="-25000"/>
                <a:t>2</a:t>
              </a:r>
              <a:r>
                <a:rPr lang="en-US" altLang="zh-CN"/>
                <a:t>n </a:t>
              </a:r>
              <a:r>
                <a:rPr lang="zh-CN" altLang="en-US"/>
                <a:t>」</a:t>
              </a:r>
              <a:r>
                <a:rPr lang="en-US" altLang="zh-CN"/>
                <a:t>)</a:t>
              </a:r>
            </a:p>
          </p:txBody>
        </p:sp>
        <p:grpSp>
          <p:nvGrpSpPr>
            <p:cNvPr id="41997" name="Group 14">
              <a:extLst>
                <a:ext uri="{FF2B5EF4-FFF2-40B4-BE49-F238E27FC236}">
                  <a16:creationId xmlns:a16="http://schemas.microsoft.com/office/drawing/2014/main" id="{4FB5160F-24EF-400B-B86B-423D87AAE50F}"/>
                </a:ext>
              </a:extLst>
            </p:cNvPr>
            <p:cNvGrpSpPr>
              <a:grpSpLocks/>
            </p:cNvGrpSpPr>
            <p:nvPr/>
          </p:nvGrpSpPr>
          <p:grpSpPr bwMode="auto">
            <a:xfrm>
              <a:off x="4694" y="2024"/>
              <a:ext cx="46" cy="147"/>
              <a:chOff x="1156" y="3376"/>
              <a:chExt cx="46" cy="147"/>
            </a:xfrm>
          </p:grpSpPr>
          <p:sp>
            <p:nvSpPr>
              <p:cNvPr id="41998" name="Line 15">
                <a:extLst>
                  <a:ext uri="{FF2B5EF4-FFF2-40B4-BE49-F238E27FC236}">
                    <a16:creationId xmlns:a16="http://schemas.microsoft.com/office/drawing/2014/main" id="{3D81E091-B1C3-4B0B-AAC1-0E7DB025BBC4}"/>
                  </a:ext>
                </a:extLst>
              </p:cNvPr>
              <p:cNvSpPr>
                <a:spLocks noChangeShapeType="1"/>
              </p:cNvSpPr>
              <p:nvPr/>
            </p:nvSpPr>
            <p:spPr bwMode="auto">
              <a:xfrm>
                <a:off x="1156" y="3376"/>
                <a:ext cx="0" cy="14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999" name="Line 16">
                <a:extLst>
                  <a:ext uri="{FF2B5EF4-FFF2-40B4-BE49-F238E27FC236}">
                    <a16:creationId xmlns:a16="http://schemas.microsoft.com/office/drawing/2014/main" id="{B11189B1-8F17-4333-8A66-ED2724A2C623}"/>
                  </a:ext>
                </a:extLst>
              </p:cNvPr>
              <p:cNvSpPr>
                <a:spLocks noChangeShapeType="1"/>
              </p:cNvSpPr>
              <p:nvPr/>
            </p:nvSpPr>
            <p:spPr bwMode="auto">
              <a:xfrm>
                <a:off x="1156" y="3521"/>
                <a:ext cx="46"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nvGrpSpPr>
          <p:cNvPr id="266257" name="Group 17">
            <a:extLst>
              <a:ext uri="{FF2B5EF4-FFF2-40B4-BE49-F238E27FC236}">
                <a16:creationId xmlns:a16="http://schemas.microsoft.com/office/drawing/2014/main" id="{46EBA255-D352-4A05-9EB8-AA554602637D}"/>
              </a:ext>
            </a:extLst>
          </p:cNvPr>
          <p:cNvGrpSpPr>
            <a:grpSpLocks/>
          </p:cNvGrpSpPr>
          <p:nvPr/>
        </p:nvGrpSpPr>
        <p:grpSpPr bwMode="auto">
          <a:xfrm>
            <a:off x="1939925" y="2243138"/>
            <a:ext cx="3960813" cy="744537"/>
            <a:chOff x="1247" y="2478"/>
            <a:chExt cx="2495" cy="469"/>
          </a:xfrm>
        </p:grpSpPr>
        <p:sp>
          <p:nvSpPr>
            <p:cNvPr id="41991" name="Text Box 18">
              <a:extLst>
                <a:ext uri="{FF2B5EF4-FFF2-40B4-BE49-F238E27FC236}">
                  <a16:creationId xmlns:a16="http://schemas.microsoft.com/office/drawing/2014/main" id="{B5B8B7BE-8FD3-4C09-AF0C-9465F87956BA}"/>
                </a:ext>
              </a:extLst>
            </p:cNvPr>
            <p:cNvSpPr txBox="1">
              <a:spLocks noChangeArrowheads="1"/>
            </p:cNvSpPr>
            <p:nvPr/>
          </p:nvSpPr>
          <p:spPr bwMode="auto">
            <a:xfrm>
              <a:off x="1973" y="2659"/>
              <a:ext cx="117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zh-CN" altLang="en-US" sz="2400">
                  <a:solidFill>
                    <a:schemeClr val="accent2"/>
                  </a:solidFill>
                  <a:latin typeface="楷体_GB2312" panose="02010609030101010101" pitchFamily="49" charset="-122"/>
                  <a:ea typeface="楷体_GB2312" panose="02010609030101010101" pitchFamily="49" charset="-122"/>
                </a:rPr>
                <a:t>共</a:t>
              </a:r>
              <a:r>
                <a:rPr lang="en-US" altLang="zh-CN" sz="2400">
                  <a:solidFill>
                    <a:schemeClr val="accent2"/>
                  </a:solidFill>
                  <a:latin typeface="楷体_GB2312" panose="02010609030101010101" pitchFamily="49" charset="-122"/>
                  <a:ea typeface="楷体_GB2312" panose="02010609030101010101" pitchFamily="49" charset="-122"/>
                </a:rPr>
                <a:t>n-2</a:t>
              </a:r>
              <a:r>
                <a:rPr lang="zh-CN" altLang="en-US" sz="2400">
                  <a:solidFill>
                    <a:schemeClr val="accent2"/>
                  </a:solidFill>
                  <a:latin typeface="楷体_GB2312" panose="02010609030101010101" pitchFamily="49" charset="-122"/>
                  <a:ea typeface="楷体_GB2312" panose="02010609030101010101" pitchFamily="49" charset="-122"/>
                </a:rPr>
                <a:t>项相加</a:t>
              </a:r>
            </a:p>
          </p:txBody>
        </p:sp>
        <p:grpSp>
          <p:nvGrpSpPr>
            <p:cNvPr id="41992" name="Group 19">
              <a:extLst>
                <a:ext uri="{FF2B5EF4-FFF2-40B4-BE49-F238E27FC236}">
                  <a16:creationId xmlns:a16="http://schemas.microsoft.com/office/drawing/2014/main" id="{7D7262F6-8D79-4AD6-95C1-41EEACE4F639}"/>
                </a:ext>
              </a:extLst>
            </p:cNvPr>
            <p:cNvGrpSpPr>
              <a:grpSpLocks/>
            </p:cNvGrpSpPr>
            <p:nvPr/>
          </p:nvGrpSpPr>
          <p:grpSpPr bwMode="auto">
            <a:xfrm>
              <a:off x="1247" y="2478"/>
              <a:ext cx="2495" cy="226"/>
              <a:chOff x="1247" y="2478"/>
              <a:chExt cx="2495" cy="226"/>
            </a:xfrm>
          </p:grpSpPr>
          <p:sp>
            <p:nvSpPr>
              <p:cNvPr id="41993" name="Freeform 20">
                <a:extLst>
                  <a:ext uri="{FF2B5EF4-FFF2-40B4-BE49-F238E27FC236}">
                    <a16:creationId xmlns:a16="http://schemas.microsoft.com/office/drawing/2014/main" id="{88C8039D-0C53-4F2F-93D8-0984F02A5F13}"/>
                  </a:ext>
                </a:extLst>
              </p:cNvPr>
              <p:cNvSpPr>
                <a:spLocks/>
              </p:cNvSpPr>
              <p:nvPr/>
            </p:nvSpPr>
            <p:spPr bwMode="auto">
              <a:xfrm>
                <a:off x="1247" y="2478"/>
                <a:ext cx="1361" cy="226"/>
              </a:xfrm>
              <a:custGeom>
                <a:avLst/>
                <a:gdLst>
                  <a:gd name="T0" fmla="*/ 0 w 1361"/>
                  <a:gd name="T1" fmla="*/ 0 h 226"/>
                  <a:gd name="T2" fmla="*/ 91 w 1361"/>
                  <a:gd name="T3" fmla="*/ 136 h 226"/>
                  <a:gd name="T4" fmla="*/ 227 w 1361"/>
                  <a:gd name="T5" fmla="*/ 181 h 226"/>
                  <a:gd name="T6" fmla="*/ 817 w 1361"/>
                  <a:gd name="T7" fmla="*/ 181 h 226"/>
                  <a:gd name="T8" fmla="*/ 1225 w 1361"/>
                  <a:gd name="T9" fmla="*/ 181 h 226"/>
                  <a:gd name="T10" fmla="*/ 1315 w 1361"/>
                  <a:gd name="T11" fmla="*/ 226 h 226"/>
                  <a:gd name="T12" fmla="*/ 1361 w 1361"/>
                  <a:gd name="T13" fmla="*/ 181 h 22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61" h="226">
                    <a:moveTo>
                      <a:pt x="0" y="0"/>
                    </a:moveTo>
                    <a:cubicBezTo>
                      <a:pt x="26" y="53"/>
                      <a:pt x="53" y="106"/>
                      <a:pt x="91" y="136"/>
                    </a:cubicBezTo>
                    <a:cubicBezTo>
                      <a:pt x="129" y="166"/>
                      <a:pt x="106" y="174"/>
                      <a:pt x="227" y="181"/>
                    </a:cubicBezTo>
                    <a:cubicBezTo>
                      <a:pt x="348" y="188"/>
                      <a:pt x="651" y="181"/>
                      <a:pt x="817" y="181"/>
                    </a:cubicBezTo>
                    <a:cubicBezTo>
                      <a:pt x="983" y="181"/>
                      <a:pt x="1142" y="174"/>
                      <a:pt x="1225" y="181"/>
                    </a:cubicBezTo>
                    <a:cubicBezTo>
                      <a:pt x="1308" y="188"/>
                      <a:pt x="1292" y="226"/>
                      <a:pt x="1315" y="226"/>
                    </a:cubicBezTo>
                    <a:cubicBezTo>
                      <a:pt x="1338" y="226"/>
                      <a:pt x="1346" y="188"/>
                      <a:pt x="1361" y="181"/>
                    </a:cubicBezTo>
                  </a:path>
                </a:pathLst>
              </a:cu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994" name="Freeform 21">
                <a:extLst>
                  <a:ext uri="{FF2B5EF4-FFF2-40B4-BE49-F238E27FC236}">
                    <a16:creationId xmlns:a16="http://schemas.microsoft.com/office/drawing/2014/main" id="{CC2B1D03-380F-4676-ACDA-B1F1DF5B7A9A}"/>
                  </a:ext>
                </a:extLst>
              </p:cNvPr>
              <p:cNvSpPr>
                <a:spLocks/>
              </p:cNvSpPr>
              <p:nvPr/>
            </p:nvSpPr>
            <p:spPr bwMode="auto">
              <a:xfrm>
                <a:off x="2608" y="2659"/>
                <a:ext cx="952" cy="1"/>
              </a:xfrm>
              <a:custGeom>
                <a:avLst/>
                <a:gdLst>
                  <a:gd name="T0" fmla="*/ 0 w 952"/>
                  <a:gd name="T1" fmla="*/ 0 h 1"/>
                  <a:gd name="T2" fmla="*/ 952 w 952"/>
                  <a:gd name="T3" fmla="*/ 0 h 1"/>
                  <a:gd name="T4" fmla="*/ 0 60000 65536"/>
                  <a:gd name="T5" fmla="*/ 0 60000 65536"/>
                </a:gdLst>
                <a:ahLst/>
                <a:cxnLst>
                  <a:cxn ang="T4">
                    <a:pos x="T0" y="T1"/>
                  </a:cxn>
                  <a:cxn ang="T5">
                    <a:pos x="T2" y="T3"/>
                  </a:cxn>
                </a:cxnLst>
                <a:rect l="0" t="0" r="r" b="b"/>
                <a:pathLst>
                  <a:path w="952" h="1">
                    <a:moveTo>
                      <a:pt x="0" y="0"/>
                    </a:moveTo>
                    <a:cubicBezTo>
                      <a:pt x="393" y="0"/>
                      <a:pt x="786" y="0"/>
                      <a:pt x="952" y="0"/>
                    </a:cubicBezTo>
                  </a:path>
                </a:pathLst>
              </a:cu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995" name="Freeform 22">
                <a:extLst>
                  <a:ext uri="{FF2B5EF4-FFF2-40B4-BE49-F238E27FC236}">
                    <a16:creationId xmlns:a16="http://schemas.microsoft.com/office/drawing/2014/main" id="{2A6843FD-16D2-4052-971B-78BE54618A55}"/>
                  </a:ext>
                </a:extLst>
              </p:cNvPr>
              <p:cNvSpPr>
                <a:spLocks/>
              </p:cNvSpPr>
              <p:nvPr/>
            </p:nvSpPr>
            <p:spPr bwMode="auto">
              <a:xfrm>
                <a:off x="3560" y="2478"/>
                <a:ext cx="182" cy="181"/>
              </a:xfrm>
              <a:custGeom>
                <a:avLst/>
                <a:gdLst>
                  <a:gd name="T0" fmla="*/ 327 w 136"/>
                  <a:gd name="T1" fmla="*/ 0 h 181"/>
                  <a:gd name="T2" fmla="*/ 215 w 136"/>
                  <a:gd name="T3" fmla="*/ 136 h 181"/>
                  <a:gd name="T4" fmla="*/ 0 w 136"/>
                  <a:gd name="T5" fmla="*/ 181 h 181"/>
                  <a:gd name="T6" fmla="*/ 0 60000 65536"/>
                  <a:gd name="T7" fmla="*/ 0 60000 65536"/>
                  <a:gd name="T8" fmla="*/ 0 60000 65536"/>
                </a:gdLst>
                <a:ahLst/>
                <a:cxnLst>
                  <a:cxn ang="T6">
                    <a:pos x="T0" y="T1"/>
                  </a:cxn>
                  <a:cxn ang="T7">
                    <a:pos x="T2" y="T3"/>
                  </a:cxn>
                  <a:cxn ang="T8">
                    <a:pos x="T4" y="T5"/>
                  </a:cxn>
                </a:cxnLst>
                <a:rect l="0" t="0" r="r" b="b"/>
                <a:pathLst>
                  <a:path w="136" h="181">
                    <a:moveTo>
                      <a:pt x="136" y="0"/>
                    </a:moveTo>
                    <a:cubicBezTo>
                      <a:pt x="124" y="53"/>
                      <a:pt x="113" y="106"/>
                      <a:pt x="90" y="136"/>
                    </a:cubicBezTo>
                    <a:cubicBezTo>
                      <a:pt x="67" y="166"/>
                      <a:pt x="33" y="173"/>
                      <a:pt x="0" y="181"/>
                    </a:cubicBezTo>
                  </a:path>
                </a:pathLst>
              </a:cu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266263" name="Rectangle 23">
            <a:extLst>
              <a:ext uri="{FF2B5EF4-FFF2-40B4-BE49-F238E27FC236}">
                <a16:creationId xmlns:a16="http://schemas.microsoft.com/office/drawing/2014/main" id="{4D5FE7CB-723A-4650-BD5A-CCD9670878C3}"/>
              </a:ext>
            </a:extLst>
          </p:cNvPr>
          <p:cNvSpPr>
            <a:spLocks noChangeArrowheads="1"/>
          </p:cNvSpPr>
          <p:nvPr/>
        </p:nvSpPr>
        <p:spPr bwMode="auto">
          <a:xfrm>
            <a:off x="468313" y="3644900"/>
            <a:ext cx="8064500" cy="649288"/>
          </a:xfrm>
          <a:prstGeom prst="rect">
            <a:avLst/>
          </a:prstGeom>
          <a:gradFill rotWithShape="1">
            <a:gsLst>
              <a:gs pos="0">
                <a:srgbClr val="CCCCFF"/>
              </a:gs>
              <a:gs pos="50000">
                <a:schemeClr val="bg1"/>
              </a:gs>
              <a:gs pos="100000">
                <a:srgbClr val="CCCCFF"/>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lvl="1">
              <a:defRPr/>
            </a:pPr>
            <a:r>
              <a:rPr lang="zh-CN" altLang="en-US" sz="2800">
                <a:solidFill>
                  <a:srgbClr val="FF0000"/>
                </a:solidFill>
                <a:latin typeface="楷体_GB2312" pitchFamily="49" charset="-122"/>
                <a:ea typeface="楷体_GB2312" pitchFamily="49" charset="-122"/>
              </a:rPr>
              <a:t>因此，堆排序的时间复杂度为</a:t>
            </a:r>
            <a:r>
              <a:rPr lang="en-US" altLang="zh-CN" sz="2800">
                <a:solidFill>
                  <a:srgbClr val="FF0000"/>
                </a:solidFill>
                <a:latin typeface="楷体_GB2312" pitchFamily="49" charset="-122"/>
                <a:ea typeface="楷体_GB2312" pitchFamily="49" charset="-122"/>
              </a:rPr>
              <a:t>O(nlogn)</a:t>
            </a:r>
          </a:p>
        </p:txBody>
      </p:sp>
      <p:sp>
        <p:nvSpPr>
          <p:cNvPr id="41990" name="Rectangle 24">
            <a:extLst>
              <a:ext uri="{FF2B5EF4-FFF2-40B4-BE49-F238E27FC236}">
                <a16:creationId xmlns:a16="http://schemas.microsoft.com/office/drawing/2014/main" id="{9D35662B-B38D-4B2C-B2E7-C448AE9165A7}"/>
              </a:ext>
            </a:extLst>
          </p:cNvPr>
          <p:cNvSpPr>
            <a:spLocks noChangeArrowheads="1"/>
          </p:cNvSpPr>
          <p:nvPr/>
        </p:nvSpPr>
        <p:spPr bwMode="auto">
          <a:xfrm>
            <a:off x="323850" y="692150"/>
            <a:ext cx="8780463"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kumimoji="0" lang="en-US" altLang="zh-CN" sz="2800" dirty="0">
                <a:ea typeface="楷体_GB2312" panose="02010609030101010101" pitchFamily="49" charset="-122"/>
              </a:rPr>
              <a:t>3</a:t>
            </a:r>
            <a:r>
              <a:rPr kumimoji="0" lang="zh-CN" altLang="en-US" sz="2800" dirty="0">
                <a:ea typeface="楷体_GB2312" panose="02010609030101010101" pitchFamily="49" charset="-122"/>
              </a:rPr>
              <a:t>）调</a:t>
            </a:r>
            <a:r>
              <a:rPr lang="zh-CN" altLang="en-US" sz="2800" dirty="0">
                <a:ea typeface="楷体_GB2312" panose="02010609030101010101" pitchFamily="49" charset="-122"/>
              </a:rPr>
              <a:t>整“堆顶”</a:t>
            </a:r>
            <a:r>
              <a:rPr lang="en-US" altLang="zh-CN" sz="2800" dirty="0">
                <a:ea typeface="楷体_GB2312" panose="02010609030101010101" pitchFamily="49" charset="-122"/>
              </a:rPr>
              <a:t>n-1</a:t>
            </a:r>
            <a:r>
              <a:rPr lang="zh-CN" altLang="en-US" sz="2800" dirty="0">
                <a:ea typeface="楷体_GB2312" panose="02010609030101010101" pitchFamily="49" charset="-122"/>
              </a:rPr>
              <a:t>次，总共进行的关键字比较的次数不超过  ：</a:t>
            </a: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6624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4" fill="hold" nodeType="clickEffect">
                                  <p:stCondLst>
                                    <p:cond delay="0"/>
                                  </p:stCondLst>
                                  <p:childTnLst>
                                    <p:set>
                                      <p:cBhvr>
                                        <p:cTn id="10" dur="1" fill="hold">
                                          <p:stCondLst>
                                            <p:cond delay="0"/>
                                          </p:stCondLst>
                                        </p:cTn>
                                        <p:tgtEl>
                                          <p:spTgt spid="266257"/>
                                        </p:tgtEl>
                                        <p:attrNameLst>
                                          <p:attrName>style.visibility</p:attrName>
                                        </p:attrNameLst>
                                      </p:cBhvr>
                                      <p:to>
                                        <p:strVal val="visible"/>
                                      </p:to>
                                    </p:set>
                                    <p:animEffect transition="in" filter="wipe(down)">
                                      <p:cBhvr>
                                        <p:cTn id="11" dur="500"/>
                                        <p:tgtEl>
                                          <p:spTgt spid="266257"/>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0"/>
                                          </p:stCondLst>
                                        </p:cTn>
                                        <p:tgtEl>
                                          <p:spTgt spid="266252"/>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2662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63"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8" name="Rectangle 4">
            <a:extLst>
              <a:ext uri="{FF2B5EF4-FFF2-40B4-BE49-F238E27FC236}">
                <a16:creationId xmlns:a16="http://schemas.microsoft.com/office/drawing/2014/main" id="{CED6CC85-6E5F-4AB7-9500-243DE9297CE8}"/>
              </a:ext>
            </a:extLst>
          </p:cNvPr>
          <p:cNvSpPr>
            <a:spLocks noChangeArrowheads="1"/>
          </p:cNvSpPr>
          <p:nvPr/>
        </p:nvSpPr>
        <p:spPr bwMode="auto">
          <a:xfrm>
            <a:off x="0" y="814388"/>
            <a:ext cx="4941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zh-CN" altLang="en-US" sz="2400">
                <a:latin typeface="楷体_GB2312" panose="02010609030101010101" pitchFamily="49" charset="-122"/>
                <a:ea typeface="楷体_GB2312" panose="02010609030101010101" pitchFamily="49" charset="-122"/>
              </a:rPr>
              <a:t>例：关键字序列</a:t>
            </a:r>
            <a:r>
              <a:rPr lang="en-US" altLang="zh-CN" sz="2400">
                <a:latin typeface="楷体_GB2312" panose="02010609030101010101" pitchFamily="49" charset="-122"/>
                <a:ea typeface="楷体_GB2312" panose="02010609030101010101" pitchFamily="49" charset="-122"/>
              </a:rPr>
              <a:t>{3</a:t>
            </a:r>
            <a:r>
              <a:rPr lang="zh-CN" altLang="en-US" sz="2400">
                <a:latin typeface="楷体_GB2312" panose="02010609030101010101" pitchFamily="49" charset="-122"/>
                <a:ea typeface="楷体_GB2312" panose="02010609030101010101" pitchFamily="49" charset="-122"/>
              </a:rPr>
              <a:t>，</a:t>
            </a:r>
            <a:r>
              <a:rPr lang="en-US" altLang="zh-CN" sz="2400">
                <a:latin typeface="楷体_GB2312" panose="02010609030101010101" pitchFamily="49" charset="-122"/>
                <a:ea typeface="楷体_GB2312" panose="02010609030101010101" pitchFamily="49" charset="-122"/>
              </a:rPr>
              <a:t>27</a:t>
            </a:r>
            <a:r>
              <a:rPr lang="zh-CN" altLang="en-US" sz="2400">
                <a:latin typeface="楷体_GB2312" panose="02010609030101010101" pitchFamily="49" charset="-122"/>
                <a:ea typeface="楷体_GB2312" panose="02010609030101010101" pitchFamily="49" charset="-122"/>
              </a:rPr>
              <a:t>，</a:t>
            </a:r>
            <a:r>
              <a:rPr lang="en-US" altLang="zh-CN" sz="2400">
                <a:latin typeface="楷体_GB2312" panose="02010609030101010101" pitchFamily="49" charset="-122"/>
                <a:ea typeface="楷体_GB2312" panose="02010609030101010101" pitchFamily="49" charset="-122"/>
              </a:rPr>
              <a:t>36</a:t>
            </a:r>
            <a:r>
              <a:rPr lang="zh-CN" altLang="en-US" sz="2400">
                <a:latin typeface="楷体_GB2312" panose="02010609030101010101" pitchFamily="49" charset="-122"/>
                <a:ea typeface="楷体_GB2312" panose="02010609030101010101" pitchFamily="49" charset="-122"/>
              </a:rPr>
              <a:t>，</a:t>
            </a:r>
            <a:r>
              <a:rPr lang="en-US" altLang="zh-CN" sz="2400">
                <a:latin typeface="楷体_GB2312" panose="02010609030101010101" pitchFamily="49" charset="-122"/>
                <a:ea typeface="楷体_GB2312" panose="02010609030101010101" pitchFamily="49" charset="-122"/>
              </a:rPr>
              <a:t>027 }</a:t>
            </a:r>
          </a:p>
        </p:txBody>
      </p:sp>
      <p:grpSp>
        <p:nvGrpSpPr>
          <p:cNvPr id="251986" name="Group 82">
            <a:extLst>
              <a:ext uri="{FF2B5EF4-FFF2-40B4-BE49-F238E27FC236}">
                <a16:creationId xmlns:a16="http://schemas.microsoft.com/office/drawing/2014/main" id="{0B6A370B-4919-43DD-8F48-6DCCAA807826}"/>
              </a:ext>
            </a:extLst>
          </p:cNvPr>
          <p:cNvGrpSpPr>
            <a:grpSpLocks/>
          </p:cNvGrpSpPr>
          <p:nvPr/>
        </p:nvGrpSpPr>
        <p:grpSpPr bwMode="auto">
          <a:xfrm>
            <a:off x="69850" y="1462088"/>
            <a:ext cx="2557463" cy="1749425"/>
            <a:chOff x="305" y="845"/>
            <a:chExt cx="1611" cy="1102"/>
          </a:xfrm>
        </p:grpSpPr>
        <p:sp>
          <p:nvSpPr>
            <p:cNvPr id="43082" name="Oval 6">
              <a:extLst>
                <a:ext uri="{FF2B5EF4-FFF2-40B4-BE49-F238E27FC236}">
                  <a16:creationId xmlns:a16="http://schemas.microsoft.com/office/drawing/2014/main" id="{866A170A-3792-4E6A-B976-CE6716A1CC43}"/>
                </a:ext>
              </a:extLst>
            </p:cNvPr>
            <p:cNvSpPr>
              <a:spLocks noChangeArrowheads="1"/>
            </p:cNvSpPr>
            <p:nvPr/>
          </p:nvSpPr>
          <p:spPr bwMode="auto">
            <a:xfrm>
              <a:off x="1202" y="845"/>
              <a:ext cx="288" cy="288"/>
            </a:xfrm>
            <a:prstGeom prst="ellipse">
              <a:avLst/>
            </a:prstGeom>
            <a:solidFill>
              <a:srgbClr val="CCFFCC"/>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en-US" altLang="zh-CN" sz="2800"/>
                <a:t>3</a:t>
              </a:r>
            </a:p>
          </p:txBody>
        </p:sp>
        <p:sp>
          <p:nvSpPr>
            <p:cNvPr id="43083" name="Oval 7">
              <a:extLst>
                <a:ext uri="{FF2B5EF4-FFF2-40B4-BE49-F238E27FC236}">
                  <a16:creationId xmlns:a16="http://schemas.microsoft.com/office/drawing/2014/main" id="{0D4A7FFE-ED7E-4B28-A904-2B9B2608016E}"/>
                </a:ext>
              </a:extLst>
            </p:cNvPr>
            <p:cNvSpPr>
              <a:spLocks noChangeArrowheads="1"/>
            </p:cNvSpPr>
            <p:nvPr/>
          </p:nvSpPr>
          <p:spPr bwMode="auto">
            <a:xfrm>
              <a:off x="754" y="1247"/>
              <a:ext cx="288" cy="288"/>
            </a:xfrm>
            <a:prstGeom prst="ellipse">
              <a:avLst/>
            </a:prstGeom>
            <a:solidFill>
              <a:srgbClr val="CCFFCC"/>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en-US" altLang="zh-CN" sz="2800"/>
                <a:t>27</a:t>
              </a:r>
            </a:p>
          </p:txBody>
        </p:sp>
        <p:sp>
          <p:nvSpPr>
            <p:cNvPr id="43084" name="Oval 8">
              <a:extLst>
                <a:ext uri="{FF2B5EF4-FFF2-40B4-BE49-F238E27FC236}">
                  <a16:creationId xmlns:a16="http://schemas.microsoft.com/office/drawing/2014/main" id="{4C9B3394-DFD4-4C35-B004-19E9ACC1BE38}"/>
                </a:ext>
              </a:extLst>
            </p:cNvPr>
            <p:cNvSpPr>
              <a:spLocks noChangeArrowheads="1"/>
            </p:cNvSpPr>
            <p:nvPr/>
          </p:nvSpPr>
          <p:spPr bwMode="auto">
            <a:xfrm>
              <a:off x="1628" y="1243"/>
              <a:ext cx="288" cy="288"/>
            </a:xfrm>
            <a:prstGeom prst="ellipse">
              <a:avLst/>
            </a:prstGeom>
            <a:solidFill>
              <a:srgbClr val="CCFFCC"/>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en-US" altLang="zh-CN" sz="2800"/>
                <a:t>36</a:t>
              </a:r>
            </a:p>
          </p:txBody>
        </p:sp>
        <p:sp>
          <p:nvSpPr>
            <p:cNvPr id="43085" name="Oval 9">
              <a:extLst>
                <a:ext uri="{FF2B5EF4-FFF2-40B4-BE49-F238E27FC236}">
                  <a16:creationId xmlns:a16="http://schemas.microsoft.com/office/drawing/2014/main" id="{A509AA8D-454D-4DFB-8316-FD3438C2F059}"/>
                </a:ext>
              </a:extLst>
            </p:cNvPr>
            <p:cNvSpPr>
              <a:spLocks noChangeArrowheads="1"/>
            </p:cNvSpPr>
            <p:nvPr/>
          </p:nvSpPr>
          <p:spPr bwMode="auto">
            <a:xfrm>
              <a:off x="305" y="1659"/>
              <a:ext cx="288" cy="288"/>
            </a:xfrm>
            <a:prstGeom prst="ellipse">
              <a:avLst/>
            </a:prstGeom>
            <a:solidFill>
              <a:srgbClr val="CCFFCC"/>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en-US" altLang="zh-CN" sz="2400"/>
                <a:t>027</a:t>
              </a:r>
            </a:p>
          </p:txBody>
        </p:sp>
        <p:sp>
          <p:nvSpPr>
            <p:cNvPr id="43086" name="Line 13">
              <a:extLst>
                <a:ext uri="{FF2B5EF4-FFF2-40B4-BE49-F238E27FC236}">
                  <a16:creationId xmlns:a16="http://schemas.microsoft.com/office/drawing/2014/main" id="{6DCB4442-9BDD-41F6-A8CF-BAC844B7FA10}"/>
                </a:ext>
              </a:extLst>
            </p:cNvPr>
            <p:cNvSpPr>
              <a:spLocks noChangeShapeType="1"/>
            </p:cNvSpPr>
            <p:nvPr/>
          </p:nvSpPr>
          <p:spPr bwMode="auto">
            <a:xfrm flipH="1">
              <a:off x="1000" y="1083"/>
              <a:ext cx="240" cy="19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087" name="Line 14">
              <a:extLst>
                <a:ext uri="{FF2B5EF4-FFF2-40B4-BE49-F238E27FC236}">
                  <a16:creationId xmlns:a16="http://schemas.microsoft.com/office/drawing/2014/main" id="{6F9AFC5E-44FE-4656-B189-2B307A51FF7D}"/>
                </a:ext>
              </a:extLst>
            </p:cNvPr>
            <p:cNvSpPr>
              <a:spLocks noChangeShapeType="1"/>
            </p:cNvSpPr>
            <p:nvPr/>
          </p:nvSpPr>
          <p:spPr bwMode="auto">
            <a:xfrm>
              <a:off x="1452" y="1073"/>
              <a:ext cx="192" cy="24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088" name="Line 16">
              <a:extLst>
                <a:ext uri="{FF2B5EF4-FFF2-40B4-BE49-F238E27FC236}">
                  <a16:creationId xmlns:a16="http://schemas.microsoft.com/office/drawing/2014/main" id="{324B4969-3EF9-483B-989D-C1550321B6E2}"/>
                </a:ext>
              </a:extLst>
            </p:cNvPr>
            <p:cNvSpPr>
              <a:spLocks noChangeShapeType="1"/>
            </p:cNvSpPr>
            <p:nvPr/>
          </p:nvSpPr>
          <p:spPr bwMode="auto">
            <a:xfrm flipH="1">
              <a:off x="547" y="1493"/>
              <a:ext cx="240" cy="19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51938" name="Group 34">
            <a:extLst>
              <a:ext uri="{FF2B5EF4-FFF2-40B4-BE49-F238E27FC236}">
                <a16:creationId xmlns:a16="http://schemas.microsoft.com/office/drawing/2014/main" id="{E24B5394-0217-4C62-B1E6-E4DB3E73AAF4}"/>
              </a:ext>
            </a:extLst>
          </p:cNvPr>
          <p:cNvGrpSpPr>
            <a:grpSpLocks/>
          </p:cNvGrpSpPr>
          <p:nvPr/>
        </p:nvGrpSpPr>
        <p:grpSpPr bwMode="auto">
          <a:xfrm>
            <a:off x="2555875" y="1246188"/>
            <a:ext cx="1800225" cy="1241425"/>
            <a:chOff x="1973" y="663"/>
            <a:chExt cx="1134" cy="782"/>
          </a:xfrm>
        </p:grpSpPr>
        <p:sp>
          <p:nvSpPr>
            <p:cNvPr id="43073" name="Rectangle 18">
              <a:extLst>
                <a:ext uri="{FF2B5EF4-FFF2-40B4-BE49-F238E27FC236}">
                  <a16:creationId xmlns:a16="http://schemas.microsoft.com/office/drawing/2014/main" id="{ED77A224-EE5C-44FB-BF67-D5B196C02A12}"/>
                </a:ext>
              </a:extLst>
            </p:cNvPr>
            <p:cNvSpPr>
              <a:spLocks noChangeArrowheads="1"/>
            </p:cNvSpPr>
            <p:nvPr/>
          </p:nvSpPr>
          <p:spPr bwMode="auto">
            <a:xfrm>
              <a:off x="2064" y="663"/>
              <a:ext cx="921"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zh-CN" altLang="en-US" sz="2000">
                  <a:solidFill>
                    <a:srgbClr val="660066"/>
                  </a:solidFill>
                  <a:latin typeface="楷体_GB2312" panose="02010609030101010101" pitchFamily="49" charset="-122"/>
                  <a:ea typeface="楷体_GB2312" panose="02010609030101010101" pitchFamily="49" charset="-122"/>
                </a:rPr>
                <a:t>已为初始堆</a:t>
              </a:r>
            </a:p>
            <a:p>
              <a:pPr eaLnBrk="1" hangingPunct="1">
                <a:spcBef>
                  <a:spcPct val="0"/>
                </a:spcBef>
              </a:pPr>
              <a:r>
                <a:rPr lang="zh-CN" altLang="en-US" sz="2000">
                  <a:solidFill>
                    <a:srgbClr val="660066"/>
                  </a:solidFill>
                  <a:latin typeface="楷体_GB2312" panose="02010609030101010101" pitchFamily="49" charset="-122"/>
                  <a:ea typeface="楷体_GB2312" panose="02010609030101010101" pitchFamily="49" charset="-122"/>
                </a:rPr>
                <a:t>输出</a:t>
              </a:r>
              <a:r>
                <a:rPr lang="en-US" altLang="zh-CN" sz="2000">
                  <a:solidFill>
                    <a:srgbClr val="660066"/>
                  </a:solidFill>
                  <a:latin typeface="楷体_GB2312" panose="02010609030101010101" pitchFamily="49" charset="-122"/>
                  <a:ea typeface="楷体_GB2312" panose="02010609030101010101" pitchFamily="49" charset="-122"/>
                </a:rPr>
                <a:t>3</a:t>
              </a:r>
            </a:p>
          </p:txBody>
        </p:sp>
        <p:sp>
          <p:nvSpPr>
            <p:cNvPr id="43074" name="AutoShape 19">
              <a:extLst>
                <a:ext uri="{FF2B5EF4-FFF2-40B4-BE49-F238E27FC236}">
                  <a16:creationId xmlns:a16="http://schemas.microsoft.com/office/drawing/2014/main" id="{236C2CD1-5481-48AD-8C90-A708A0508563}"/>
                </a:ext>
              </a:extLst>
            </p:cNvPr>
            <p:cNvSpPr>
              <a:spLocks noChangeArrowheads="1"/>
            </p:cNvSpPr>
            <p:nvPr/>
          </p:nvSpPr>
          <p:spPr bwMode="auto">
            <a:xfrm>
              <a:off x="2025" y="1061"/>
              <a:ext cx="1082" cy="144"/>
            </a:xfrm>
            <a:prstGeom prst="rightArrow">
              <a:avLst>
                <a:gd name="adj1" fmla="val 50000"/>
                <a:gd name="adj2" fmla="val 187847"/>
              </a:avLst>
            </a:prstGeom>
            <a:noFill/>
            <a:ln w="28575" cap="sq">
              <a:solidFill>
                <a:srgbClr val="FF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endParaRPr lang="zh-CN" altLang="en-US" sz="2400"/>
            </a:p>
          </p:txBody>
        </p:sp>
        <p:sp>
          <p:nvSpPr>
            <p:cNvPr id="43075" name="Rectangle 20">
              <a:extLst>
                <a:ext uri="{FF2B5EF4-FFF2-40B4-BE49-F238E27FC236}">
                  <a16:creationId xmlns:a16="http://schemas.microsoft.com/office/drawing/2014/main" id="{09B9E784-9F84-45AE-81A2-E4C1E12A7D7B}"/>
                </a:ext>
              </a:extLst>
            </p:cNvPr>
            <p:cNvSpPr>
              <a:spLocks noChangeArrowheads="1"/>
            </p:cNvSpPr>
            <p:nvPr/>
          </p:nvSpPr>
          <p:spPr bwMode="auto">
            <a:xfrm>
              <a:off x="1973" y="1195"/>
              <a:ext cx="38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000">
                  <a:solidFill>
                    <a:srgbClr val="660066"/>
                  </a:solidFill>
                  <a:latin typeface="Arial" panose="020B0604020202020204" pitchFamily="34" charset="0"/>
                </a:rPr>
                <a:t>027</a:t>
              </a:r>
            </a:p>
          </p:txBody>
        </p:sp>
        <p:grpSp>
          <p:nvGrpSpPr>
            <p:cNvPr id="43076" name="Group 21">
              <a:extLst>
                <a:ext uri="{FF2B5EF4-FFF2-40B4-BE49-F238E27FC236}">
                  <a16:creationId xmlns:a16="http://schemas.microsoft.com/office/drawing/2014/main" id="{177B746B-0F9B-4290-877C-9C97471D6C22}"/>
                </a:ext>
              </a:extLst>
            </p:cNvPr>
            <p:cNvGrpSpPr>
              <a:grpSpLocks/>
            </p:cNvGrpSpPr>
            <p:nvPr/>
          </p:nvGrpSpPr>
          <p:grpSpPr bwMode="auto">
            <a:xfrm>
              <a:off x="2320" y="1253"/>
              <a:ext cx="295" cy="108"/>
              <a:chOff x="3312" y="3720"/>
              <a:chExt cx="204" cy="108"/>
            </a:xfrm>
          </p:grpSpPr>
          <p:sp>
            <p:nvSpPr>
              <p:cNvPr id="43078" name="Line 22">
                <a:extLst>
                  <a:ext uri="{FF2B5EF4-FFF2-40B4-BE49-F238E27FC236}">
                    <a16:creationId xmlns:a16="http://schemas.microsoft.com/office/drawing/2014/main" id="{87E2F800-EBBC-42B4-9AFD-5539D889E419}"/>
                  </a:ext>
                </a:extLst>
              </p:cNvPr>
              <p:cNvSpPr>
                <a:spLocks noChangeShapeType="1"/>
              </p:cNvSpPr>
              <p:nvPr/>
            </p:nvSpPr>
            <p:spPr bwMode="auto">
              <a:xfrm>
                <a:off x="3312" y="3744"/>
                <a:ext cx="144" cy="0"/>
              </a:xfrm>
              <a:prstGeom prst="line">
                <a:avLst/>
              </a:prstGeom>
              <a:noFill/>
              <a:ln w="19050" cap="sq">
                <a:solidFill>
                  <a:srgbClr val="0099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3079" name="Line 23">
                <a:extLst>
                  <a:ext uri="{FF2B5EF4-FFF2-40B4-BE49-F238E27FC236}">
                    <a16:creationId xmlns:a16="http://schemas.microsoft.com/office/drawing/2014/main" id="{DEDBAFAA-4BF1-4423-9532-8F8ED9E45839}"/>
                  </a:ext>
                </a:extLst>
              </p:cNvPr>
              <p:cNvSpPr>
                <a:spLocks noChangeShapeType="1"/>
              </p:cNvSpPr>
              <p:nvPr/>
            </p:nvSpPr>
            <p:spPr bwMode="auto">
              <a:xfrm>
                <a:off x="3312" y="3792"/>
                <a:ext cx="144" cy="0"/>
              </a:xfrm>
              <a:prstGeom prst="line">
                <a:avLst/>
              </a:prstGeom>
              <a:noFill/>
              <a:ln w="19050" cap="sq">
                <a:solidFill>
                  <a:srgbClr val="0099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3080" name="Line 24">
                <a:extLst>
                  <a:ext uri="{FF2B5EF4-FFF2-40B4-BE49-F238E27FC236}">
                    <a16:creationId xmlns:a16="http://schemas.microsoft.com/office/drawing/2014/main" id="{84E5F6EE-0724-41F9-9BB0-D62D63D0E777}"/>
                  </a:ext>
                </a:extLst>
              </p:cNvPr>
              <p:cNvSpPr>
                <a:spLocks noChangeShapeType="1"/>
              </p:cNvSpPr>
              <p:nvPr/>
            </p:nvSpPr>
            <p:spPr bwMode="auto">
              <a:xfrm flipH="1" flipV="1">
                <a:off x="3420" y="3720"/>
                <a:ext cx="96" cy="48"/>
              </a:xfrm>
              <a:prstGeom prst="line">
                <a:avLst/>
              </a:prstGeom>
              <a:noFill/>
              <a:ln w="19050" cap="sq">
                <a:solidFill>
                  <a:srgbClr val="0099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3081" name="Line 25">
                <a:extLst>
                  <a:ext uri="{FF2B5EF4-FFF2-40B4-BE49-F238E27FC236}">
                    <a16:creationId xmlns:a16="http://schemas.microsoft.com/office/drawing/2014/main" id="{35B6A18C-46CE-44B1-875D-AE5F9F054FB4}"/>
                  </a:ext>
                </a:extLst>
              </p:cNvPr>
              <p:cNvSpPr>
                <a:spLocks noChangeShapeType="1"/>
              </p:cNvSpPr>
              <p:nvPr/>
            </p:nvSpPr>
            <p:spPr bwMode="auto">
              <a:xfrm flipV="1">
                <a:off x="3420" y="3780"/>
                <a:ext cx="96" cy="48"/>
              </a:xfrm>
              <a:prstGeom prst="line">
                <a:avLst/>
              </a:prstGeom>
              <a:noFill/>
              <a:ln w="19050" cap="sq">
                <a:solidFill>
                  <a:srgbClr val="0099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43077" name="Rectangle 26">
              <a:extLst>
                <a:ext uri="{FF2B5EF4-FFF2-40B4-BE49-F238E27FC236}">
                  <a16:creationId xmlns:a16="http://schemas.microsoft.com/office/drawing/2014/main" id="{8A4AECCF-6E68-4736-986A-06C2EA1E1783}"/>
                </a:ext>
              </a:extLst>
            </p:cNvPr>
            <p:cNvSpPr>
              <a:spLocks noChangeArrowheads="1"/>
            </p:cNvSpPr>
            <p:nvPr/>
          </p:nvSpPr>
          <p:spPr bwMode="auto">
            <a:xfrm>
              <a:off x="2581" y="1181"/>
              <a:ext cx="40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000">
                  <a:solidFill>
                    <a:srgbClr val="660066"/>
                  </a:solidFill>
                  <a:latin typeface="Arial" panose="020B0604020202020204" pitchFamily="34" charset="0"/>
                </a:rPr>
                <a:t>r[1]</a:t>
              </a:r>
            </a:p>
          </p:txBody>
        </p:sp>
      </p:grpSp>
      <p:grpSp>
        <p:nvGrpSpPr>
          <p:cNvPr id="251987" name="Group 83">
            <a:extLst>
              <a:ext uri="{FF2B5EF4-FFF2-40B4-BE49-F238E27FC236}">
                <a16:creationId xmlns:a16="http://schemas.microsoft.com/office/drawing/2014/main" id="{29899C34-8BD4-4549-B252-AD48665B9D74}"/>
              </a:ext>
            </a:extLst>
          </p:cNvPr>
          <p:cNvGrpSpPr>
            <a:grpSpLocks/>
          </p:cNvGrpSpPr>
          <p:nvPr/>
        </p:nvGrpSpPr>
        <p:grpSpPr bwMode="auto">
          <a:xfrm>
            <a:off x="3563938" y="1462088"/>
            <a:ext cx="2557462" cy="1749425"/>
            <a:chOff x="3026" y="799"/>
            <a:chExt cx="1611" cy="1102"/>
          </a:xfrm>
        </p:grpSpPr>
        <p:sp>
          <p:nvSpPr>
            <p:cNvPr id="43067" name="Oval 27">
              <a:extLst>
                <a:ext uri="{FF2B5EF4-FFF2-40B4-BE49-F238E27FC236}">
                  <a16:creationId xmlns:a16="http://schemas.microsoft.com/office/drawing/2014/main" id="{023BBF5C-E5D2-4A37-9996-0A72E18F355C}"/>
                </a:ext>
              </a:extLst>
            </p:cNvPr>
            <p:cNvSpPr>
              <a:spLocks noChangeArrowheads="1"/>
            </p:cNvSpPr>
            <p:nvPr/>
          </p:nvSpPr>
          <p:spPr bwMode="auto">
            <a:xfrm>
              <a:off x="3923" y="799"/>
              <a:ext cx="288" cy="288"/>
            </a:xfrm>
            <a:prstGeom prst="ellipse">
              <a:avLst/>
            </a:prstGeom>
            <a:solidFill>
              <a:srgbClr val="CCFFCC"/>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en-US" altLang="zh-CN" sz="2400"/>
                <a:t>027</a:t>
              </a:r>
            </a:p>
          </p:txBody>
        </p:sp>
        <p:sp>
          <p:nvSpPr>
            <p:cNvPr id="43068" name="Oval 28">
              <a:extLst>
                <a:ext uri="{FF2B5EF4-FFF2-40B4-BE49-F238E27FC236}">
                  <a16:creationId xmlns:a16="http://schemas.microsoft.com/office/drawing/2014/main" id="{14A3FC1C-5F59-4F9F-ACAF-7EECF0A745F0}"/>
                </a:ext>
              </a:extLst>
            </p:cNvPr>
            <p:cNvSpPr>
              <a:spLocks noChangeArrowheads="1"/>
            </p:cNvSpPr>
            <p:nvPr/>
          </p:nvSpPr>
          <p:spPr bwMode="auto">
            <a:xfrm>
              <a:off x="3475" y="1201"/>
              <a:ext cx="288" cy="288"/>
            </a:xfrm>
            <a:prstGeom prst="ellipse">
              <a:avLst/>
            </a:prstGeom>
            <a:solidFill>
              <a:srgbClr val="CCFFCC"/>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en-US" altLang="zh-CN" sz="2800"/>
                <a:t>27</a:t>
              </a:r>
            </a:p>
          </p:txBody>
        </p:sp>
        <p:sp>
          <p:nvSpPr>
            <p:cNvPr id="43069" name="Oval 29">
              <a:extLst>
                <a:ext uri="{FF2B5EF4-FFF2-40B4-BE49-F238E27FC236}">
                  <a16:creationId xmlns:a16="http://schemas.microsoft.com/office/drawing/2014/main" id="{FFA78FCE-E590-479B-9915-430FA82E8F28}"/>
                </a:ext>
              </a:extLst>
            </p:cNvPr>
            <p:cNvSpPr>
              <a:spLocks noChangeArrowheads="1"/>
            </p:cNvSpPr>
            <p:nvPr/>
          </p:nvSpPr>
          <p:spPr bwMode="auto">
            <a:xfrm>
              <a:off x="4349" y="1197"/>
              <a:ext cx="288" cy="288"/>
            </a:xfrm>
            <a:prstGeom prst="ellipse">
              <a:avLst/>
            </a:prstGeom>
            <a:solidFill>
              <a:srgbClr val="CCFFCC"/>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en-US" altLang="zh-CN" sz="2800"/>
                <a:t>36</a:t>
              </a:r>
            </a:p>
          </p:txBody>
        </p:sp>
        <p:sp>
          <p:nvSpPr>
            <p:cNvPr id="43070" name="Oval 30">
              <a:extLst>
                <a:ext uri="{FF2B5EF4-FFF2-40B4-BE49-F238E27FC236}">
                  <a16:creationId xmlns:a16="http://schemas.microsoft.com/office/drawing/2014/main" id="{BA196F43-DFB9-45CB-9C67-E39A1AEF7BE8}"/>
                </a:ext>
              </a:extLst>
            </p:cNvPr>
            <p:cNvSpPr>
              <a:spLocks noChangeArrowheads="1"/>
            </p:cNvSpPr>
            <p:nvPr/>
          </p:nvSpPr>
          <p:spPr bwMode="auto">
            <a:xfrm>
              <a:off x="3026" y="1613"/>
              <a:ext cx="288" cy="288"/>
            </a:xfrm>
            <a:prstGeom prst="ellipse">
              <a:avLst/>
            </a:prstGeom>
            <a:solidFill>
              <a:srgbClr val="CCFFFF"/>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en-US" altLang="zh-CN" sz="2400">
                  <a:solidFill>
                    <a:srgbClr val="FF0000"/>
                  </a:solidFill>
                </a:rPr>
                <a:t>3</a:t>
              </a:r>
            </a:p>
          </p:txBody>
        </p:sp>
        <p:sp>
          <p:nvSpPr>
            <p:cNvPr id="43071" name="Line 31">
              <a:extLst>
                <a:ext uri="{FF2B5EF4-FFF2-40B4-BE49-F238E27FC236}">
                  <a16:creationId xmlns:a16="http://schemas.microsoft.com/office/drawing/2014/main" id="{36AC0DA4-09A9-4E0A-B8D5-FA1DA9D1B21A}"/>
                </a:ext>
              </a:extLst>
            </p:cNvPr>
            <p:cNvSpPr>
              <a:spLocks noChangeShapeType="1"/>
            </p:cNvSpPr>
            <p:nvPr/>
          </p:nvSpPr>
          <p:spPr bwMode="auto">
            <a:xfrm flipH="1">
              <a:off x="3721" y="1037"/>
              <a:ext cx="240" cy="19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072" name="Line 32">
              <a:extLst>
                <a:ext uri="{FF2B5EF4-FFF2-40B4-BE49-F238E27FC236}">
                  <a16:creationId xmlns:a16="http://schemas.microsoft.com/office/drawing/2014/main" id="{75E3638A-3A11-4E71-8F74-43406BBCB10E}"/>
                </a:ext>
              </a:extLst>
            </p:cNvPr>
            <p:cNvSpPr>
              <a:spLocks noChangeShapeType="1"/>
            </p:cNvSpPr>
            <p:nvPr/>
          </p:nvSpPr>
          <p:spPr bwMode="auto">
            <a:xfrm>
              <a:off x="4173" y="1027"/>
              <a:ext cx="192" cy="24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51974" name="Group 70">
            <a:extLst>
              <a:ext uri="{FF2B5EF4-FFF2-40B4-BE49-F238E27FC236}">
                <a16:creationId xmlns:a16="http://schemas.microsoft.com/office/drawing/2014/main" id="{60434B7D-BD74-46E7-A7F3-10798BCD63B3}"/>
              </a:ext>
            </a:extLst>
          </p:cNvPr>
          <p:cNvGrpSpPr>
            <a:grpSpLocks/>
          </p:cNvGrpSpPr>
          <p:nvPr/>
        </p:nvGrpSpPr>
        <p:grpSpPr bwMode="auto">
          <a:xfrm>
            <a:off x="6029325" y="1246188"/>
            <a:ext cx="1279525" cy="1241425"/>
            <a:chOff x="385" y="2238"/>
            <a:chExt cx="806" cy="782"/>
          </a:xfrm>
        </p:grpSpPr>
        <p:sp>
          <p:nvSpPr>
            <p:cNvPr id="43058" name="Rectangle 36">
              <a:extLst>
                <a:ext uri="{FF2B5EF4-FFF2-40B4-BE49-F238E27FC236}">
                  <a16:creationId xmlns:a16="http://schemas.microsoft.com/office/drawing/2014/main" id="{BC08C44A-ADF2-4DCB-AC0D-8E6A2E4A0CAC}"/>
                </a:ext>
              </a:extLst>
            </p:cNvPr>
            <p:cNvSpPr>
              <a:spLocks noChangeArrowheads="1"/>
            </p:cNvSpPr>
            <p:nvPr/>
          </p:nvSpPr>
          <p:spPr bwMode="auto">
            <a:xfrm>
              <a:off x="431" y="2238"/>
              <a:ext cx="760"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zh-CN" altLang="en-US" sz="2000">
                  <a:solidFill>
                    <a:srgbClr val="660066"/>
                  </a:solidFill>
                  <a:latin typeface="楷体_GB2312" panose="02010609030101010101" pitchFamily="49" charset="-122"/>
                  <a:ea typeface="楷体_GB2312" panose="02010609030101010101" pitchFamily="49" charset="-122"/>
                </a:rPr>
                <a:t>输出</a:t>
              </a:r>
              <a:r>
                <a:rPr lang="en-US" altLang="zh-CN" sz="2000">
                  <a:solidFill>
                    <a:srgbClr val="660066"/>
                  </a:solidFill>
                  <a:latin typeface="楷体_GB2312" panose="02010609030101010101" pitchFamily="49" charset="-122"/>
                  <a:ea typeface="楷体_GB2312" panose="02010609030101010101" pitchFamily="49" charset="-122"/>
                </a:rPr>
                <a:t>027</a:t>
              </a:r>
            </a:p>
            <a:p>
              <a:pPr eaLnBrk="1" hangingPunct="1">
                <a:spcBef>
                  <a:spcPct val="0"/>
                </a:spcBef>
              </a:pPr>
              <a:r>
                <a:rPr lang="zh-CN" altLang="en-US" sz="2000">
                  <a:solidFill>
                    <a:srgbClr val="660066"/>
                  </a:solidFill>
                  <a:latin typeface="楷体_GB2312" panose="02010609030101010101" pitchFamily="49" charset="-122"/>
                  <a:ea typeface="楷体_GB2312" panose="02010609030101010101" pitchFamily="49" charset="-122"/>
                </a:rPr>
                <a:t>此时为堆</a:t>
              </a:r>
            </a:p>
          </p:txBody>
        </p:sp>
        <p:sp>
          <p:nvSpPr>
            <p:cNvPr id="43059" name="AutoShape 37">
              <a:extLst>
                <a:ext uri="{FF2B5EF4-FFF2-40B4-BE49-F238E27FC236}">
                  <a16:creationId xmlns:a16="http://schemas.microsoft.com/office/drawing/2014/main" id="{DF9C51A0-B09F-410F-981B-702D2759BA7E}"/>
                </a:ext>
              </a:extLst>
            </p:cNvPr>
            <p:cNvSpPr>
              <a:spLocks noChangeArrowheads="1"/>
            </p:cNvSpPr>
            <p:nvPr/>
          </p:nvSpPr>
          <p:spPr bwMode="auto">
            <a:xfrm>
              <a:off x="431" y="2614"/>
              <a:ext cx="748" cy="144"/>
            </a:xfrm>
            <a:prstGeom prst="rightArrow">
              <a:avLst>
                <a:gd name="adj1" fmla="val 50000"/>
                <a:gd name="adj2" fmla="val 129861"/>
              </a:avLst>
            </a:prstGeom>
            <a:noFill/>
            <a:ln w="28575" cap="sq">
              <a:solidFill>
                <a:srgbClr val="FF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endParaRPr lang="zh-CN" altLang="en-US" sz="2400"/>
            </a:p>
          </p:txBody>
        </p:sp>
        <p:sp>
          <p:nvSpPr>
            <p:cNvPr id="43060" name="Rectangle 38">
              <a:extLst>
                <a:ext uri="{FF2B5EF4-FFF2-40B4-BE49-F238E27FC236}">
                  <a16:creationId xmlns:a16="http://schemas.microsoft.com/office/drawing/2014/main" id="{046E212B-ABD4-4D2B-95EA-BD1306D9D8F2}"/>
                </a:ext>
              </a:extLst>
            </p:cNvPr>
            <p:cNvSpPr>
              <a:spLocks noChangeArrowheads="1"/>
            </p:cNvSpPr>
            <p:nvPr/>
          </p:nvSpPr>
          <p:spPr bwMode="auto">
            <a:xfrm>
              <a:off x="385" y="2770"/>
              <a:ext cx="29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000">
                  <a:solidFill>
                    <a:srgbClr val="660066"/>
                  </a:solidFill>
                  <a:latin typeface="Arial" panose="020B0604020202020204" pitchFamily="34" charset="0"/>
                </a:rPr>
                <a:t>36</a:t>
              </a:r>
            </a:p>
          </p:txBody>
        </p:sp>
        <p:grpSp>
          <p:nvGrpSpPr>
            <p:cNvPr id="43061" name="Group 39">
              <a:extLst>
                <a:ext uri="{FF2B5EF4-FFF2-40B4-BE49-F238E27FC236}">
                  <a16:creationId xmlns:a16="http://schemas.microsoft.com/office/drawing/2014/main" id="{5CCA0014-30CB-4680-A4C4-9D0DF0DDB75F}"/>
                </a:ext>
              </a:extLst>
            </p:cNvPr>
            <p:cNvGrpSpPr>
              <a:grpSpLocks/>
            </p:cNvGrpSpPr>
            <p:nvPr/>
          </p:nvGrpSpPr>
          <p:grpSpPr bwMode="auto">
            <a:xfrm>
              <a:off x="625" y="2828"/>
              <a:ext cx="204" cy="108"/>
              <a:chOff x="3312" y="3720"/>
              <a:chExt cx="204" cy="108"/>
            </a:xfrm>
          </p:grpSpPr>
          <p:sp>
            <p:nvSpPr>
              <p:cNvPr id="43063" name="Line 40">
                <a:extLst>
                  <a:ext uri="{FF2B5EF4-FFF2-40B4-BE49-F238E27FC236}">
                    <a16:creationId xmlns:a16="http://schemas.microsoft.com/office/drawing/2014/main" id="{FCCED58F-294B-4A6B-9F3E-35DA8F5C8585}"/>
                  </a:ext>
                </a:extLst>
              </p:cNvPr>
              <p:cNvSpPr>
                <a:spLocks noChangeShapeType="1"/>
              </p:cNvSpPr>
              <p:nvPr/>
            </p:nvSpPr>
            <p:spPr bwMode="auto">
              <a:xfrm>
                <a:off x="3312" y="3744"/>
                <a:ext cx="144" cy="0"/>
              </a:xfrm>
              <a:prstGeom prst="line">
                <a:avLst/>
              </a:prstGeom>
              <a:noFill/>
              <a:ln w="19050" cap="sq">
                <a:solidFill>
                  <a:srgbClr val="0099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3064" name="Line 41">
                <a:extLst>
                  <a:ext uri="{FF2B5EF4-FFF2-40B4-BE49-F238E27FC236}">
                    <a16:creationId xmlns:a16="http://schemas.microsoft.com/office/drawing/2014/main" id="{C9A8F301-4094-4EDC-9679-E6B75A4B6C76}"/>
                  </a:ext>
                </a:extLst>
              </p:cNvPr>
              <p:cNvSpPr>
                <a:spLocks noChangeShapeType="1"/>
              </p:cNvSpPr>
              <p:nvPr/>
            </p:nvSpPr>
            <p:spPr bwMode="auto">
              <a:xfrm>
                <a:off x="3312" y="3792"/>
                <a:ext cx="144" cy="0"/>
              </a:xfrm>
              <a:prstGeom prst="line">
                <a:avLst/>
              </a:prstGeom>
              <a:noFill/>
              <a:ln w="19050" cap="sq">
                <a:solidFill>
                  <a:srgbClr val="0099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3065" name="Line 42">
                <a:extLst>
                  <a:ext uri="{FF2B5EF4-FFF2-40B4-BE49-F238E27FC236}">
                    <a16:creationId xmlns:a16="http://schemas.microsoft.com/office/drawing/2014/main" id="{D5BC3A5B-CE18-4311-A760-734549FACA3A}"/>
                  </a:ext>
                </a:extLst>
              </p:cNvPr>
              <p:cNvSpPr>
                <a:spLocks noChangeShapeType="1"/>
              </p:cNvSpPr>
              <p:nvPr/>
            </p:nvSpPr>
            <p:spPr bwMode="auto">
              <a:xfrm flipH="1" flipV="1">
                <a:off x="3420" y="3720"/>
                <a:ext cx="96" cy="48"/>
              </a:xfrm>
              <a:prstGeom prst="line">
                <a:avLst/>
              </a:prstGeom>
              <a:noFill/>
              <a:ln w="19050" cap="sq">
                <a:solidFill>
                  <a:srgbClr val="0099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3066" name="Line 43">
                <a:extLst>
                  <a:ext uri="{FF2B5EF4-FFF2-40B4-BE49-F238E27FC236}">
                    <a16:creationId xmlns:a16="http://schemas.microsoft.com/office/drawing/2014/main" id="{B163F722-DF19-41F1-9047-DAA7A248BF74}"/>
                  </a:ext>
                </a:extLst>
              </p:cNvPr>
              <p:cNvSpPr>
                <a:spLocks noChangeShapeType="1"/>
              </p:cNvSpPr>
              <p:nvPr/>
            </p:nvSpPr>
            <p:spPr bwMode="auto">
              <a:xfrm flipV="1">
                <a:off x="3420" y="3780"/>
                <a:ext cx="96" cy="48"/>
              </a:xfrm>
              <a:prstGeom prst="line">
                <a:avLst/>
              </a:prstGeom>
              <a:noFill/>
              <a:ln w="19050" cap="sq">
                <a:solidFill>
                  <a:srgbClr val="0099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43062" name="Rectangle 44">
              <a:extLst>
                <a:ext uri="{FF2B5EF4-FFF2-40B4-BE49-F238E27FC236}">
                  <a16:creationId xmlns:a16="http://schemas.microsoft.com/office/drawing/2014/main" id="{D80879E4-79F8-4E60-950A-D96039C3BD74}"/>
                </a:ext>
              </a:extLst>
            </p:cNvPr>
            <p:cNvSpPr>
              <a:spLocks noChangeArrowheads="1"/>
            </p:cNvSpPr>
            <p:nvPr/>
          </p:nvSpPr>
          <p:spPr bwMode="auto">
            <a:xfrm>
              <a:off x="805" y="2756"/>
              <a:ext cx="37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000">
                  <a:solidFill>
                    <a:srgbClr val="660066"/>
                  </a:solidFill>
                  <a:latin typeface="Arial" panose="020B0604020202020204" pitchFamily="34" charset="0"/>
                </a:rPr>
                <a:t>r[1]</a:t>
              </a:r>
            </a:p>
          </p:txBody>
        </p:sp>
      </p:grpSp>
      <p:grpSp>
        <p:nvGrpSpPr>
          <p:cNvPr id="251975" name="Group 71">
            <a:extLst>
              <a:ext uri="{FF2B5EF4-FFF2-40B4-BE49-F238E27FC236}">
                <a16:creationId xmlns:a16="http://schemas.microsoft.com/office/drawing/2014/main" id="{33C7871D-9660-460A-BC86-A11A904B727F}"/>
              </a:ext>
            </a:extLst>
          </p:cNvPr>
          <p:cNvGrpSpPr>
            <a:grpSpLocks/>
          </p:cNvGrpSpPr>
          <p:nvPr/>
        </p:nvGrpSpPr>
        <p:grpSpPr bwMode="auto">
          <a:xfrm>
            <a:off x="6588125" y="1412875"/>
            <a:ext cx="2432050" cy="1749425"/>
            <a:chOff x="0" y="2205"/>
            <a:chExt cx="1532" cy="1102"/>
          </a:xfrm>
        </p:grpSpPr>
        <p:sp>
          <p:nvSpPr>
            <p:cNvPr id="43053" name="Oval 45">
              <a:extLst>
                <a:ext uri="{FF2B5EF4-FFF2-40B4-BE49-F238E27FC236}">
                  <a16:creationId xmlns:a16="http://schemas.microsoft.com/office/drawing/2014/main" id="{E0438BF8-CA17-455B-BBD5-CCD24C224584}"/>
                </a:ext>
              </a:extLst>
            </p:cNvPr>
            <p:cNvSpPr>
              <a:spLocks noChangeArrowheads="1"/>
            </p:cNvSpPr>
            <p:nvPr/>
          </p:nvSpPr>
          <p:spPr bwMode="auto">
            <a:xfrm>
              <a:off x="897" y="2205"/>
              <a:ext cx="288" cy="288"/>
            </a:xfrm>
            <a:prstGeom prst="ellipse">
              <a:avLst/>
            </a:prstGeom>
            <a:solidFill>
              <a:srgbClr val="CCFFCC"/>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en-US" altLang="zh-CN" sz="2400"/>
                <a:t>36</a:t>
              </a:r>
            </a:p>
          </p:txBody>
        </p:sp>
        <p:sp>
          <p:nvSpPr>
            <p:cNvPr id="43054" name="Oval 46">
              <a:extLst>
                <a:ext uri="{FF2B5EF4-FFF2-40B4-BE49-F238E27FC236}">
                  <a16:creationId xmlns:a16="http://schemas.microsoft.com/office/drawing/2014/main" id="{FB583F6F-BEED-4BFA-9B7C-EEFEC4BD8D2C}"/>
                </a:ext>
              </a:extLst>
            </p:cNvPr>
            <p:cNvSpPr>
              <a:spLocks noChangeArrowheads="1"/>
            </p:cNvSpPr>
            <p:nvPr/>
          </p:nvSpPr>
          <p:spPr bwMode="auto">
            <a:xfrm>
              <a:off x="449" y="2607"/>
              <a:ext cx="288" cy="288"/>
            </a:xfrm>
            <a:prstGeom prst="ellipse">
              <a:avLst/>
            </a:prstGeom>
            <a:solidFill>
              <a:srgbClr val="CCFFCC"/>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en-US" altLang="zh-CN" sz="2800"/>
                <a:t>27</a:t>
              </a:r>
            </a:p>
          </p:txBody>
        </p:sp>
        <p:sp>
          <p:nvSpPr>
            <p:cNvPr id="43055" name="Oval 48">
              <a:extLst>
                <a:ext uri="{FF2B5EF4-FFF2-40B4-BE49-F238E27FC236}">
                  <a16:creationId xmlns:a16="http://schemas.microsoft.com/office/drawing/2014/main" id="{F1AA7F79-92FA-4899-BDC5-DEF7EA3CF1D3}"/>
                </a:ext>
              </a:extLst>
            </p:cNvPr>
            <p:cNvSpPr>
              <a:spLocks noChangeArrowheads="1"/>
            </p:cNvSpPr>
            <p:nvPr/>
          </p:nvSpPr>
          <p:spPr bwMode="auto">
            <a:xfrm>
              <a:off x="0" y="3019"/>
              <a:ext cx="288" cy="288"/>
            </a:xfrm>
            <a:prstGeom prst="ellipse">
              <a:avLst/>
            </a:prstGeom>
            <a:solidFill>
              <a:srgbClr val="CCFFFF"/>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en-US" altLang="zh-CN" sz="2400">
                  <a:solidFill>
                    <a:srgbClr val="FF0000"/>
                  </a:solidFill>
                </a:rPr>
                <a:t>3</a:t>
              </a:r>
            </a:p>
          </p:txBody>
        </p:sp>
        <p:sp>
          <p:nvSpPr>
            <p:cNvPr id="43056" name="Line 49">
              <a:extLst>
                <a:ext uri="{FF2B5EF4-FFF2-40B4-BE49-F238E27FC236}">
                  <a16:creationId xmlns:a16="http://schemas.microsoft.com/office/drawing/2014/main" id="{7B55CE2D-9958-4840-A955-D38F1994638E}"/>
                </a:ext>
              </a:extLst>
            </p:cNvPr>
            <p:cNvSpPr>
              <a:spLocks noChangeShapeType="1"/>
            </p:cNvSpPr>
            <p:nvPr/>
          </p:nvSpPr>
          <p:spPr bwMode="auto">
            <a:xfrm flipH="1">
              <a:off x="695" y="2443"/>
              <a:ext cx="240" cy="19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057" name="Oval 51">
              <a:extLst>
                <a:ext uri="{FF2B5EF4-FFF2-40B4-BE49-F238E27FC236}">
                  <a16:creationId xmlns:a16="http://schemas.microsoft.com/office/drawing/2014/main" id="{4D26ED56-9A50-4C8E-B977-E1059A5D4C07}"/>
                </a:ext>
              </a:extLst>
            </p:cNvPr>
            <p:cNvSpPr>
              <a:spLocks noChangeArrowheads="1"/>
            </p:cNvSpPr>
            <p:nvPr/>
          </p:nvSpPr>
          <p:spPr bwMode="auto">
            <a:xfrm>
              <a:off x="1244" y="2614"/>
              <a:ext cx="288" cy="288"/>
            </a:xfrm>
            <a:prstGeom prst="ellipse">
              <a:avLst/>
            </a:prstGeom>
            <a:solidFill>
              <a:srgbClr val="CCFFFF"/>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en-US" altLang="zh-CN" sz="2000">
                  <a:solidFill>
                    <a:srgbClr val="FF0000"/>
                  </a:solidFill>
                </a:rPr>
                <a:t>027</a:t>
              </a:r>
            </a:p>
          </p:txBody>
        </p:sp>
      </p:grpSp>
      <p:grpSp>
        <p:nvGrpSpPr>
          <p:cNvPr id="251956" name="Group 52">
            <a:extLst>
              <a:ext uri="{FF2B5EF4-FFF2-40B4-BE49-F238E27FC236}">
                <a16:creationId xmlns:a16="http://schemas.microsoft.com/office/drawing/2014/main" id="{4C01CCB7-8B24-4AB0-9B2A-90D06C7CB395}"/>
              </a:ext>
            </a:extLst>
          </p:cNvPr>
          <p:cNvGrpSpPr>
            <a:grpSpLocks/>
          </p:cNvGrpSpPr>
          <p:nvPr/>
        </p:nvGrpSpPr>
        <p:grpSpPr bwMode="auto">
          <a:xfrm>
            <a:off x="2771775" y="4127500"/>
            <a:ext cx="1258888" cy="1004888"/>
            <a:chOff x="2352" y="435"/>
            <a:chExt cx="793" cy="633"/>
          </a:xfrm>
        </p:grpSpPr>
        <p:sp>
          <p:nvSpPr>
            <p:cNvPr id="43044" name="Rectangle 53">
              <a:extLst>
                <a:ext uri="{FF2B5EF4-FFF2-40B4-BE49-F238E27FC236}">
                  <a16:creationId xmlns:a16="http://schemas.microsoft.com/office/drawing/2014/main" id="{ABBC6AB3-9CA7-4353-8A62-EAA26DB2F9A3}"/>
                </a:ext>
              </a:extLst>
            </p:cNvPr>
            <p:cNvSpPr>
              <a:spLocks noChangeArrowheads="1"/>
            </p:cNvSpPr>
            <p:nvPr/>
          </p:nvSpPr>
          <p:spPr bwMode="auto">
            <a:xfrm>
              <a:off x="2412" y="435"/>
              <a:ext cx="69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zh-CN" altLang="en-US" sz="2400">
                  <a:solidFill>
                    <a:srgbClr val="660066"/>
                  </a:solidFill>
                  <a:latin typeface="楷体_GB2312" panose="02010609030101010101" pitchFamily="49" charset="-122"/>
                  <a:ea typeface="楷体_GB2312" panose="02010609030101010101" pitchFamily="49" charset="-122"/>
                </a:rPr>
                <a:t>输出</a:t>
              </a:r>
              <a:r>
                <a:rPr lang="en-US" altLang="zh-CN" sz="2400">
                  <a:solidFill>
                    <a:srgbClr val="660066"/>
                  </a:solidFill>
                  <a:latin typeface="楷体_GB2312" panose="02010609030101010101" pitchFamily="49" charset="-122"/>
                  <a:ea typeface="楷体_GB2312" panose="02010609030101010101" pitchFamily="49" charset="-122"/>
                </a:rPr>
                <a:t>27</a:t>
              </a:r>
            </a:p>
          </p:txBody>
        </p:sp>
        <p:sp>
          <p:nvSpPr>
            <p:cNvPr id="43045" name="AutoShape 54">
              <a:extLst>
                <a:ext uri="{FF2B5EF4-FFF2-40B4-BE49-F238E27FC236}">
                  <a16:creationId xmlns:a16="http://schemas.microsoft.com/office/drawing/2014/main" id="{4D7C62EB-9E3A-4398-A8CD-FF29B94FCD2A}"/>
                </a:ext>
              </a:extLst>
            </p:cNvPr>
            <p:cNvSpPr>
              <a:spLocks noChangeArrowheads="1"/>
            </p:cNvSpPr>
            <p:nvPr/>
          </p:nvSpPr>
          <p:spPr bwMode="auto">
            <a:xfrm>
              <a:off x="2388" y="684"/>
              <a:ext cx="748" cy="144"/>
            </a:xfrm>
            <a:prstGeom prst="rightArrow">
              <a:avLst>
                <a:gd name="adj1" fmla="val 50000"/>
                <a:gd name="adj2" fmla="val 129861"/>
              </a:avLst>
            </a:prstGeom>
            <a:noFill/>
            <a:ln w="28575" cap="sq">
              <a:solidFill>
                <a:srgbClr val="FF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endParaRPr lang="zh-CN" altLang="en-US" sz="2400"/>
            </a:p>
          </p:txBody>
        </p:sp>
        <p:sp>
          <p:nvSpPr>
            <p:cNvPr id="43046" name="Rectangle 55">
              <a:extLst>
                <a:ext uri="{FF2B5EF4-FFF2-40B4-BE49-F238E27FC236}">
                  <a16:creationId xmlns:a16="http://schemas.microsoft.com/office/drawing/2014/main" id="{950EECE9-68CD-4537-BA8C-84CCDD25E831}"/>
                </a:ext>
              </a:extLst>
            </p:cNvPr>
            <p:cNvSpPr>
              <a:spLocks noChangeArrowheads="1"/>
            </p:cNvSpPr>
            <p:nvPr/>
          </p:nvSpPr>
          <p:spPr bwMode="auto">
            <a:xfrm>
              <a:off x="2352" y="818"/>
              <a:ext cx="29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000">
                  <a:solidFill>
                    <a:srgbClr val="660066"/>
                  </a:solidFill>
                  <a:latin typeface="Arial" panose="020B0604020202020204" pitchFamily="34" charset="0"/>
                </a:rPr>
                <a:t>36</a:t>
              </a:r>
            </a:p>
          </p:txBody>
        </p:sp>
        <p:grpSp>
          <p:nvGrpSpPr>
            <p:cNvPr id="43047" name="Group 56">
              <a:extLst>
                <a:ext uri="{FF2B5EF4-FFF2-40B4-BE49-F238E27FC236}">
                  <a16:creationId xmlns:a16="http://schemas.microsoft.com/office/drawing/2014/main" id="{A69895A2-45A5-4FDA-A9A3-D11EAAFEB927}"/>
                </a:ext>
              </a:extLst>
            </p:cNvPr>
            <p:cNvGrpSpPr>
              <a:grpSpLocks/>
            </p:cNvGrpSpPr>
            <p:nvPr/>
          </p:nvGrpSpPr>
          <p:grpSpPr bwMode="auto">
            <a:xfrm>
              <a:off x="2592" y="876"/>
              <a:ext cx="204" cy="108"/>
              <a:chOff x="3312" y="3720"/>
              <a:chExt cx="204" cy="108"/>
            </a:xfrm>
          </p:grpSpPr>
          <p:sp>
            <p:nvSpPr>
              <p:cNvPr id="43049" name="Line 57">
                <a:extLst>
                  <a:ext uri="{FF2B5EF4-FFF2-40B4-BE49-F238E27FC236}">
                    <a16:creationId xmlns:a16="http://schemas.microsoft.com/office/drawing/2014/main" id="{3678D374-3123-49F7-B676-D6468AF411EE}"/>
                  </a:ext>
                </a:extLst>
              </p:cNvPr>
              <p:cNvSpPr>
                <a:spLocks noChangeShapeType="1"/>
              </p:cNvSpPr>
              <p:nvPr/>
            </p:nvSpPr>
            <p:spPr bwMode="auto">
              <a:xfrm>
                <a:off x="3312" y="3744"/>
                <a:ext cx="144" cy="0"/>
              </a:xfrm>
              <a:prstGeom prst="line">
                <a:avLst/>
              </a:prstGeom>
              <a:noFill/>
              <a:ln w="19050" cap="sq">
                <a:solidFill>
                  <a:srgbClr val="0099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3050" name="Line 58">
                <a:extLst>
                  <a:ext uri="{FF2B5EF4-FFF2-40B4-BE49-F238E27FC236}">
                    <a16:creationId xmlns:a16="http://schemas.microsoft.com/office/drawing/2014/main" id="{7ADF536E-61FC-4402-BEC8-3684CB92F328}"/>
                  </a:ext>
                </a:extLst>
              </p:cNvPr>
              <p:cNvSpPr>
                <a:spLocks noChangeShapeType="1"/>
              </p:cNvSpPr>
              <p:nvPr/>
            </p:nvSpPr>
            <p:spPr bwMode="auto">
              <a:xfrm>
                <a:off x="3312" y="3792"/>
                <a:ext cx="144" cy="0"/>
              </a:xfrm>
              <a:prstGeom prst="line">
                <a:avLst/>
              </a:prstGeom>
              <a:noFill/>
              <a:ln w="19050" cap="sq">
                <a:solidFill>
                  <a:srgbClr val="0099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3051" name="Line 59">
                <a:extLst>
                  <a:ext uri="{FF2B5EF4-FFF2-40B4-BE49-F238E27FC236}">
                    <a16:creationId xmlns:a16="http://schemas.microsoft.com/office/drawing/2014/main" id="{73011CFC-10E2-4ADB-8BA2-BEE83C067166}"/>
                  </a:ext>
                </a:extLst>
              </p:cNvPr>
              <p:cNvSpPr>
                <a:spLocks noChangeShapeType="1"/>
              </p:cNvSpPr>
              <p:nvPr/>
            </p:nvSpPr>
            <p:spPr bwMode="auto">
              <a:xfrm flipH="1" flipV="1">
                <a:off x="3420" y="3720"/>
                <a:ext cx="96" cy="48"/>
              </a:xfrm>
              <a:prstGeom prst="line">
                <a:avLst/>
              </a:prstGeom>
              <a:noFill/>
              <a:ln w="19050" cap="sq">
                <a:solidFill>
                  <a:srgbClr val="0099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3052" name="Line 60">
                <a:extLst>
                  <a:ext uri="{FF2B5EF4-FFF2-40B4-BE49-F238E27FC236}">
                    <a16:creationId xmlns:a16="http://schemas.microsoft.com/office/drawing/2014/main" id="{82920B06-E1C9-482D-A292-D9B1B18C6093}"/>
                  </a:ext>
                </a:extLst>
              </p:cNvPr>
              <p:cNvSpPr>
                <a:spLocks noChangeShapeType="1"/>
              </p:cNvSpPr>
              <p:nvPr/>
            </p:nvSpPr>
            <p:spPr bwMode="auto">
              <a:xfrm flipV="1">
                <a:off x="3420" y="3780"/>
                <a:ext cx="96" cy="48"/>
              </a:xfrm>
              <a:prstGeom prst="line">
                <a:avLst/>
              </a:prstGeom>
              <a:noFill/>
              <a:ln w="19050" cap="sq">
                <a:solidFill>
                  <a:srgbClr val="0099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43048" name="Rectangle 61">
              <a:extLst>
                <a:ext uri="{FF2B5EF4-FFF2-40B4-BE49-F238E27FC236}">
                  <a16:creationId xmlns:a16="http://schemas.microsoft.com/office/drawing/2014/main" id="{5FC0FEF5-DDEA-4CA0-943D-53FA2CF1BD98}"/>
                </a:ext>
              </a:extLst>
            </p:cNvPr>
            <p:cNvSpPr>
              <a:spLocks noChangeArrowheads="1"/>
            </p:cNvSpPr>
            <p:nvPr/>
          </p:nvSpPr>
          <p:spPr bwMode="auto">
            <a:xfrm>
              <a:off x="2772" y="804"/>
              <a:ext cx="37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000">
                  <a:solidFill>
                    <a:srgbClr val="660066"/>
                  </a:solidFill>
                  <a:latin typeface="Arial" panose="020B0604020202020204" pitchFamily="34" charset="0"/>
                </a:rPr>
                <a:t>r[1]</a:t>
              </a:r>
            </a:p>
          </p:txBody>
        </p:sp>
      </p:grpSp>
      <p:grpSp>
        <p:nvGrpSpPr>
          <p:cNvPr id="251966" name="Group 62">
            <a:extLst>
              <a:ext uri="{FF2B5EF4-FFF2-40B4-BE49-F238E27FC236}">
                <a16:creationId xmlns:a16="http://schemas.microsoft.com/office/drawing/2014/main" id="{0687607C-BFB2-4459-AEA5-8E9DD67CDBAA}"/>
              </a:ext>
            </a:extLst>
          </p:cNvPr>
          <p:cNvGrpSpPr>
            <a:grpSpLocks/>
          </p:cNvGrpSpPr>
          <p:nvPr/>
        </p:nvGrpSpPr>
        <p:grpSpPr bwMode="auto">
          <a:xfrm>
            <a:off x="0" y="4127500"/>
            <a:ext cx="1187450" cy="623888"/>
            <a:chOff x="4800" y="432"/>
            <a:chExt cx="748" cy="393"/>
          </a:xfrm>
        </p:grpSpPr>
        <p:sp>
          <p:nvSpPr>
            <p:cNvPr id="43042" name="Rectangle 63">
              <a:extLst>
                <a:ext uri="{FF2B5EF4-FFF2-40B4-BE49-F238E27FC236}">
                  <a16:creationId xmlns:a16="http://schemas.microsoft.com/office/drawing/2014/main" id="{7844FDE2-AFD2-45E7-966D-C2124B175E7B}"/>
                </a:ext>
              </a:extLst>
            </p:cNvPr>
            <p:cNvSpPr>
              <a:spLocks noChangeArrowheads="1"/>
            </p:cNvSpPr>
            <p:nvPr/>
          </p:nvSpPr>
          <p:spPr bwMode="auto">
            <a:xfrm>
              <a:off x="4824" y="432"/>
              <a:ext cx="69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zh-CN" altLang="en-US" sz="2400">
                  <a:solidFill>
                    <a:srgbClr val="660066"/>
                  </a:solidFill>
                  <a:latin typeface="楷体_GB2312" panose="02010609030101010101" pitchFamily="49" charset="-122"/>
                  <a:ea typeface="楷体_GB2312" panose="02010609030101010101" pitchFamily="49" charset="-122"/>
                </a:rPr>
                <a:t>重建堆</a:t>
              </a:r>
            </a:p>
          </p:txBody>
        </p:sp>
        <p:sp>
          <p:nvSpPr>
            <p:cNvPr id="43043" name="AutoShape 64">
              <a:extLst>
                <a:ext uri="{FF2B5EF4-FFF2-40B4-BE49-F238E27FC236}">
                  <a16:creationId xmlns:a16="http://schemas.microsoft.com/office/drawing/2014/main" id="{8AA552B9-37B1-44F9-AD54-011017930605}"/>
                </a:ext>
              </a:extLst>
            </p:cNvPr>
            <p:cNvSpPr>
              <a:spLocks noChangeArrowheads="1"/>
            </p:cNvSpPr>
            <p:nvPr/>
          </p:nvSpPr>
          <p:spPr bwMode="auto">
            <a:xfrm>
              <a:off x="4800" y="681"/>
              <a:ext cx="748" cy="144"/>
            </a:xfrm>
            <a:prstGeom prst="rightArrow">
              <a:avLst>
                <a:gd name="adj1" fmla="val 50000"/>
                <a:gd name="adj2" fmla="val 129861"/>
              </a:avLst>
            </a:prstGeom>
            <a:noFill/>
            <a:ln w="28575" cap="sq">
              <a:solidFill>
                <a:srgbClr val="FF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endParaRPr lang="zh-CN" altLang="en-US" sz="2400"/>
            </a:p>
          </p:txBody>
        </p:sp>
      </p:grpSp>
      <p:grpSp>
        <p:nvGrpSpPr>
          <p:cNvPr id="251997" name="Group 93">
            <a:extLst>
              <a:ext uri="{FF2B5EF4-FFF2-40B4-BE49-F238E27FC236}">
                <a16:creationId xmlns:a16="http://schemas.microsoft.com/office/drawing/2014/main" id="{B55CD183-49D8-4BEB-8F83-F983C8E5056D}"/>
              </a:ext>
            </a:extLst>
          </p:cNvPr>
          <p:cNvGrpSpPr>
            <a:grpSpLocks/>
          </p:cNvGrpSpPr>
          <p:nvPr/>
        </p:nvGrpSpPr>
        <p:grpSpPr bwMode="auto">
          <a:xfrm>
            <a:off x="376238" y="4127500"/>
            <a:ext cx="2432050" cy="1749425"/>
            <a:chOff x="237" y="2600"/>
            <a:chExt cx="1532" cy="1102"/>
          </a:xfrm>
        </p:grpSpPr>
        <p:sp>
          <p:nvSpPr>
            <p:cNvPr id="43037" name="Oval 65">
              <a:extLst>
                <a:ext uri="{FF2B5EF4-FFF2-40B4-BE49-F238E27FC236}">
                  <a16:creationId xmlns:a16="http://schemas.microsoft.com/office/drawing/2014/main" id="{2FEEDD22-DE37-41F5-9134-5067C889AC17}"/>
                </a:ext>
              </a:extLst>
            </p:cNvPr>
            <p:cNvSpPr>
              <a:spLocks noChangeArrowheads="1"/>
            </p:cNvSpPr>
            <p:nvPr/>
          </p:nvSpPr>
          <p:spPr bwMode="auto">
            <a:xfrm>
              <a:off x="1134" y="2600"/>
              <a:ext cx="288" cy="288"/>
            </a:xfrm>
            <a:prstGeom prst="ellipse">
              <a:avLst/>
            </a:prstGeom>
            <a:solidFill>
              <a:srgbClr val="CCFFCC"/>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en-US" altLang="zh-CN" sz="2400"/>
                <a:t>27</a:t>
              </a:r>
            </a:p>
          </p:txBody>
        </p:sp>
        <p:sp>
          <p:nvSpPr>
            <p:cNvPr id="43038" name="Oval 66">
              <a:extLst>
                <a:ext uri="{FF2B5EF4-FFF2-40B4-BE49-F238E27FC236}">
                  <a16:creationId xmlns:a16="http://schemas.microsoft.com/office/drawing/2014/main" id="{F155F34F-B4EC-45DB-A427-498680F7E777}"/>
                </a:ext>
              </a:extLst>
            </p:cNvPr>
            <p:cNvSpPr>
              <a:spLocks noChangeArrowheads="1"/>
            </p:cNvSpPr>
            <p:nvPr/>
          </p:nvSpPr>
          <p:spPr bwMode="auto">
            <a:xfrm>
              <a:off x="686" y="3002"/>
              <a:ext cx="288" cy="288"/>
            </a:xfrm>
            <a:prstGeom prst="ellipse">
              <a:avLst/>
            </a:prstGeom>
            <a:solidFill>
              <a:srgbClr val="CCFFCC"/>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en-US" altLang="zh-CN" sz="2800"/>
                <a:t>36</a:t>
              </a:r>
            </a:p>
          </p:txBody>
        </p:sp>
        <p:sp>
          <p:nvSpPr>
            <p:cNvPr id="43039" name="Oval 67">
              <a:extLst>
                <a:ext uri="{FF2B5EF4-FFF2-40B4-BE49-F238E27FC236}">
                  <a16:creationId xmlns:a16="http://schemas.microsoft.com/office/drawing/2014/main" id="{EBA6D583-1811-4FA7-9522-6BB687020F22}"/>
                </a:ext>
              </a:extLst>
            </p:cNvPr>
            <p:cNvSpPr>
              <a:spLocks noChangeArrowheads="1"/>
            </p:cNvSpPr>
            <p:nvPr/>
          </p:nvSpPr>
          <p:spPr bwMode="auto">
            <a:xfrm>
              <a:off x="237" y="3414"/>
              <a:ext cx="288" cy="288"/>
            </a:xfrm>
            <a:prstGeom prst="ellipse">
              <a:avLst/>
            </a:prstGeom>
            <a:solidFill>
              <a:srgbClr val="CCFFFF"/>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en-US" altLang="zh-CN" sz="2400">
                  <a:solidFill>
                    <a:srgbClr val="FF0000"/>
                  </a:solidFill>
                </a:rPr>
                <a:t>3</a:t>
              </a:r>
            </a:p>
          </p:txBody>
        </p:sp>
        <p:sp>
          <p:nvSpPr>
            <p:cNvPr id="43040" name="Line 68">
              <a:extLst>
                <a:ext uri="{FF2B5EF4-FFF2-40B4-BE49-F238E27FC236}">
                  <a16:creationId xmlns:a16="http://schemas.microsoft.com/office/drawing/2014/main" id="{5035371D-17D4-4C6A-817B-920044EC489D}"/>
                </a:ext>
              </a:extLst>
            </p:cNvPr>
            <p:cNvSpPr>
              <a:spLocks noChangeShapeType="1"/>
            </p:cNvSpPr>
            <p:nvPr/>
          </p:nvSpPr>
          <p:spPr bwMode="auto">
            <a:xfrm flipH="1">
              <a:off x="932" y="2838"/>
              <a:ext cx="240" cy="19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041" name="Oval 69">
              <a:extLst>
                <a:ext uri="{FF2B5EF4-FFF2-40B4-BE49-F238E27FC236}">
                  <a16:creationId xmlns:a16="http://schemas.microsoft.com/office/drawing/2014/main" id="{30BEEB1E-72F2-49AC-8B3E-EB84F52A5345}"/>
                </a:ext>
              </a:extLst>
            </p:cNvPr>
            <p:cNvSpPr>
              <a:spLocks noChangeArrowheads="1"/>
            </p:cNvSpPr>
            <p:nvPr/>
          </p:nvSpPr>
          <p:spPr bwMode="auto">
            <a:xfrm>
              <a:off x="1481" y="3009"/>
              <a:ext cx="288" cy="288"/>
            </a:xfrm>
            <a:prstGeom prst="ellipse">
              <a:avLst/>
            </a:prstGeom>
            <a:solidFill>
              <a:srgbClr val="CCFFFF"/>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en-US" altLang="zh-CN" sz="2000">
                  <a:solidFill>
                    <a:srgbClr val="FF0000"/>
                  </a:solidFill>
                </a:rPr>
                <a:t>027</a:t>
              </a:r>
            </a:p>
          </p:txBody>
        </p:sp>
      </p:grpSp>
      <p:grpSp>
        <p:nvGrpSpPr>
          <p:cNvPr id="251988" name="Group 84">
            <a:extLst>
              <a:ext uri="{FF2B5EF4-FFF2-40B4-BE49-F238E27FC236}">
                <a16:creationId xmlns:a16="http://schemas.microsoft.com/office/drawing/2014/main" id="{1146C98C-CC0E-4FD8-BBEE-8CCFF77A4698}"/>
              </a:ext>
            </a:extLst>
          </p:cNvPr>
          <p:cNvGrpSpPr>
            <a:grpSpLocks/>
          </p:cNvGrpSpPr>
          <p:nvPr/>
        </p:nvGrpSpPr>
        <p:grpSpPr bwMode="auto">
          <a:xfrm>
            <a:off x="3563938" y="3983038"/>
            <a:ext cx="2089150" cy="1754187"/>
            <a:chOff x="4195" y="2341"/>
            <a:chExt cx="1316" cy="1105"/>
          </a:xfrm>
        </p:grpSpPr>
        <p:sp>
          <p:nvSpPr>
            <p:cNvPr id="43033" name="Oval 72">
              <a:extLst>
                <a:ext uri="{FF2B5EF4-FFF2-40B4-BE49-F238E27FC236}">
                  <a16:creationId xmlns:a16="http://schemas.microsoft.com/office/drawing/2014/main" id="{6D5B21B1-79AC-4753-97BD-E69269C7D35F}"/>
                </a:ext>
              </a:extLst>
            </p:cNvPr>
            <p:cNvSpPr>
              <a:spLocks noChangeArrowheads="1"/>
            </p:cNvSpPr>
            <p:nvPr/>
          </p:nvSpPr>
          <p:spPr bwMode="auto">
            <a:xfrm>
              <a:off x="4921" y="2341"/>
              <a:ext cx="288" cy="288"/>
            </a:xfrm>
            <a:prstGeom prst="ellipse">
              <a:avLst/>
            </a:prstGeom>
            <a:solidFill>
              <a:srgbClr val="CCFFCC"/>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en-US" altLang="zh-CN" sz="2400"/>
                <a:t>36</a:t>
              </a:r>
            </a:p>
          </p:txBody>
        </p:sp>
        <p:sp>
          <p:nvSpPr>
            <p:cNvPr id="43034" name="Oval 74">
              <a:extLst>
                <a:ext uri="{FF2B5EF4-FFF2-40B4-BE49-F238E27FC236}">
                  <a16:creationId xmlns:a16="http://schemas.microsoft.com/office/drawing/2014/main" id="{CDC8D15C-F215-46EA-935B-A0BFA87D8E02}"/>
                </a:ext>
              </a:extLst>
            </p:cNvPr>
            <p:cNvSpPr>
              <a:spLocks noChangeArrowheads="1"/>
            </p:cNvSpPr>
            <p:nvPr/>
          </p:nvSpPr>
          <p:spPr bwMode="auto">
            <a:xfrm>
              <a:off x="4195" y="3158"/>
              <a:ext cx="288" cy="288"/>
            </a:xfrm>
            <a:prstGeom prst="ellipse">
              <a:avLst/>
            </a:prstGeom>
            <a:solidFill>
              <a:srgbClr val="CCFFFF"/>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en-US" altLang="zh-CN" sz="2400">
                  <a:solidFill>
                    <a:srgbClr val="FF0000"/>
                  </a:solidFill>
                </a:rPr>
                <a:t>3</a:t>
              </a:r>
            </a:p>
          </p:txBody>
        </p:sp>
        <p:sp>
          <p:nvSpPr>
            <p:cNvPr id="43035" name="Oval 76">
              <a:extLst>
                <a:ext uri="{FF2B5EF4-FFF2-40B4-BE49-F238E27FC236}">
                  <a16:creationId xmlns:a16="http://schemas.microsoft.com/office/drawing/2014/main" id="{9CE2C587-3E63-4CEF-8A50-423F8A909847}"/>
                </a:ext>
              </a:extLst>
            </p:cNvPr>
            <p:cNvSpPr>
              <a:spLocks noChangeArrowheads="1"/>
            </p:cNvSpPr>
            <p:nvPr/>
          </p:nvSpPr>
          <p:spPr bwMode="auto">
            <a:xfrm>
              <a:off x="5223" y="2750"/>
              <a:ext cx="288" cy="288"/>
            </a:xfrm>
            <a:prstGeom prst="ellipse">
              <a:avLst/>
            </a:prstGeom>
            <a:solidFill>
              <a:srgbClr val="CCFFFF"/>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en-US" altLang="zh-CN" sz="2000">
                  <a:solidFill>
                    <a:srgbClr val="FF0000"/>
                  </a:solidFill>
                </a:rPr>
                <a:t>027</a:t>
              </a:r>
            </a:p>
          </p:txBody>
        </p:sp>
        <p:sp>
          <p:nvSpPr>
            <p:cNvPr id="43036" name="Oval 77">
              <a:extLst>
                <a:ext uri="{FF2B5EF4-FFF2-40B4-BE49-F238E27FC236}">
                  <a16:creationId xmlns:a16="http://schemas.microsoft.com/office/drawing/2014/main" id="{3C8C51FE-9FCA-4CF4-8EF7-9C7A2D889F3A}"/>
                </a:ext>
              </a:extLst>
            </p:cNvPr>
            <p:cNvSpPr>
              <a:spLocks noChangeArrowheads="1"/>
            </p:cNvSpPr>
            <p:nvPr/>
          </p:nvSpPr>
          <p:spPr bwMode="auto">
            <a:xfrm>
              <a:off x="4558" y="2704"/>
              <a:ext cx="288" cy="288"/>
            </a:xfrm>
            <a:prstGeom prst="ellipse">
              <a:avLst/>
            </a:prstGeom>
            <a:solidFill>
              <a:srgbClr val="CCFFFF"/>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en-US" altLang="zh-CN" sz="2000">
                  <a:solidFill>
                    <a:srgbClr val="FF0000"/>
                  </a:solidFill>
                </a:rPr>
                <a:t>27</a:t>
              </a:r>
            </a:p>
          </p:txBody>
        </p:sp>
      </p:grpSp>
      <p:grpSp>
        <p:nvGrpSpPr>
          <p:cNvPr id="251982" name="Group 78">
            <a:extLst>
              <a:ext uri="{FF2B5EF4-FFF2-40B4-BE49-F238E27FC236}">
                <a16:creationId xmlns:a16="http://schemas.microsoft.com/office/drawing/2014/main" id="{7D702D38-B908-4297-8371-D48CAD857081}"/>
              </a:ext>
            </a:extLst>
          </p:cNvPr>
          <p:cNvGrpSpPr>
            <a:grpSpLocks/>
          </p:cNvGrpSpPr>
          <p:nvPr/>
        </p:nvGrpSpPr>
        <p:grpSpPr bwMode="auto">
          <a:xfrm>
            <a:off x="5724525" y="4198938"/>
            <a:ext cx="1566863" cy="971550"/>
            <a:chOff x="4752" y="444"/>
            <a:chExt cx="987" cy="612"/>
          </a:xfrm>
        </p:grpSpPr>
        <p:sp>
          <p:nvSpPr>
            <p:cNvPr id="43030" name="Rectangle 79">
              <a:extLst>
                <a:ext uri="{FF2B5EF4-FFF2-40B4-BE49-F238E27FC236}">
                  <a16:creationId xmlns:a16="http://schemas.microsoft.com/office/drawing/2014/main" id="{F555DB66-E283-402F-9250-BC103E63113C}"/>
                </a:ext>
              </a:extLst>
            </p:cNvPr>
            <p:cNvSpPr>
              <a:spLocks noChangeArrowheads="1"/>
            </p:cNvSpPr>
            <p:nvPr/>
          </p:nvSpPr>
          <p:spPr bwMode="auto">
            <a:xfrm>
              <a:off x="4754" y="444"/>
              <a:ext cx="98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zh-CN" altLang="en-US" sz="2400">
                  <a:solidFill>
                    <a:srgbClr val="660066"/>
                  </a:solidFill>
                  <a:latin typeface="楷体_GB2312" panose="02010609030101010101" pitchFamily="49" charset="-122"/>
                  <a:ea typeface="楷体_GB2312" panose="02010609030101010101" pitchFamily="49" charset="-122"/>
                </a:rPr>
                <a:t>退出</a:t>
              </a:r>
              <a:r>
                <a:rPr lang="en-US" altLang="zh-CN" sz="2400">
                  <a:solidFill>
                    <a:srgbClr val="660066"/>
                  </a:solidFill>
                  <a:latin typeface="楷体_GB2312" panose="02010609030101010101" pitchFamily="49" charset="-122"/>
                  <a:ea typeface="楷体_GB2312" panose="02010609030101010101" pitchFamily="49" charset="-122"/>
                </a:rPr>
                <a:t>K</a:t>
              </a:r>
              <a:r>
                <a:rPr lang="zh-CN" altLang="en-US" sz="2400">
                  <a:solidFill>
                    <a:srgbClr val="660066"/>
                  </a:solidFill>
                  <a:latin typeface="楷体_GB2312" panose="02010609030101010101" pitchFamily="49" charset="-122"/>
                  <a:ea typeface="楷体_GB2312" panose="02010609030101010101" pitchFamily="49" charset="-122"/>
                </a:rPr>
                <a:t>循环</a:t>
              </a:r>
            </a:p>
          </p:txBody>
        </p:sp>
        <p:sp>
          <p:nvSpPr>
            <p:cNvPr id="43031" name="AutoShape 80">
              <a:extLst>
                <a:ext uri="{FF2B5EF4-FFF2-40B4-BE49-F238E27FC236}">
                  <a16:creationId xmlns:a16="http://schemas.microsoft.com/office/drawing/2014/main" id="{F4469083-04AE-4D12-BD2E-FC924A465B1F}"/>
                </a:ext>
              </a:extLst>
            </p:cNvPr>
            <p:cNvSpPr>
              <a:spLocks noChangeArrowheads="1"/>
            </p:cNvSpPr>
            <p:nvPr/>
          </p:nvSpPr>
          <p:spPr bwMode="auto">
            <a:xfrm>
              <a:off x="4800" y="693"/>
              <a:ext cx="748" cy="144"/>
            </a:xfrm>
            <a:prstGeom prst="rightArrow">
              <a:avLst>
                <a:gd name="adj1" fmla="val 50000"/>
                <a:gd name="adj2" fmla="val 129861"/>
              </a:avLst>
            </a:prstGeom>
            <a:noFill/>
            <a:ln w="28575" cap="sq">
              <a:solidFill>
                <a:srgbClr val="FF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endParaRPr lang="zh-CN" altLang="en-US" sz="2400"/>
            </a:p>
          </p:txBody>
        </p:sp>
        <p:sp>
          <p:nvSpPr>
            <p:cNvPr id="43032" name="Rectangle 81">
              <a:extLst>
                <a:ext uri="{FF2B5EF4-FFF2-40B4-BE49-F238E27FC236}">
                  <a16:creationId xmlns:a16="http://schemas.microsoft.com/office/drawing/2014/main" id="{045DCCBC-2338-4817-B04F-84E31413E2F7}"/>
                </a:ext>
              </a:extLst>
            </p:cNvPr>
            <p:cNvSpPr>
              <a:spLocks noChangeArrowheads="1"/>
            </p:cNvSpPr>
            <p:nvPr/>
          </p:nvSpPr>
          <p:spPr bwMode="auto">
            <a:xfrm>
              <a:off x="4752" y="768"/>
              <a:ext cx="69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zh-CN" altLang="en-US" sz="2400">
                  <a:solidFill>
                    <a:srgbClr val="660066"/>
                  </a:solidFill>
                  <a:latin typeface="楷体_GB2312" panose="02010609030101010101" pitchFamily="49" charset="-122"/>
                  <a:ea typeface="楷体_GB2312" panose="02010609030101010101" pitchFamily="49" charset="-122"/>
                </a:rPr>
                <a:t>打印</a:t>
              </a:r>
              <a:r>
                <a:rPr lang="en-US" altLang="zh-CN" sz="2400">
                  <a:solidFill>
                    <a:srgbClr val="660066"/>
                  </a:solidFill>
                  <a:latin typeface="楷体_GB2312" panose="02010609030101010101" pitchFamily="49" charset="-122"/>
                  <a:ea typeface="楷体_GB2312" panose="02010609030101010101" pitchFamily="49" charset="-122"/>
                </a:rPr>
                <a:t>36</a:t>
              </a:r>
            </a:p>
          </p:txBody>
        </p:sp>
      </p:grpSp>
      <p:grpSp>
        <p:nvGrpSpPr>
          <p:cNvPr id="251989" name="Group 85">
            <a:extLst>
              <a:ext uri="{FF2B5EF4-FFF2-40B4-BE49-F238E27FC236}">
                <a16:creationId xmlns:a16="http://schemas.microsoft.com/office/drawing/2014/main" id="{930CCDF1-0BDE-41F3-9E22-308946B58792}"/>
              </a:ext>
            </a:extLst>
          </p:cNvPr>
          <p:cNvGrpSpPr>
            <a:grpSpLocks/>
          </p:cNvGrpSpPr>
          <p:nvPr/>
        </p:nvGrpSpPr>
        <p:grpSpPr bwMode="auto">
          <a:xfrm>
            <a:off x="6659563" y="3910013"/>
            <a:ext cx="2089150" cy="1754187"/>
            <a:chOff x="4195" y="2341"/>
            <a:chExt cx="1316" cy="1105"/>
          </a:xfrm>
        </p:grpSpPr>
        <p:sp>
          <p:nvSpPr>
            <p:cNvPr id="43026" name="Oval 86">
              <a:extLst>
                <a:ext uri="{FF2B5EF4-FFF2-40B4-BE49-F238E27FC236}">
                  <a16:creationId xmlns:a16="http://schemas.microsoft.com/office/drawing/2014/main" id="{7F360002-BA51-4038-9A64-E356B87571B6}"/>
                </a:ext>
              </a:extLst>
            </p:cNvPr>
            <p:cNvSpPr>
              <a:spLocks noChangeArrowheads="1"/>
            </p:cNvSpPr>
            <p:nvPr/>
          </p:nvSpPr>
          <p:spPr bwMode="auto">
            <a:xfrm>
              <a:off x="4921" y="2341"/>
              <a:ext cx="288" cy="288"/>
            </a:xfrm>
            <a:prstGeom prst="ellipse">
              <a:avLst/>
            </a:prstGeom>
            <a:solidFill>
              <a:srgbClr val="CCFFFF"/>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en-US" altLang="zh-CN" sz="2400">
                  <a:solidFill>
                    <a:srgbClr val="FF0000"/>
                  </a:solidFill>
                </a:rPr>
                <a:t>36</a:t>
              </a:r>
            </a:p>
          </p:txBody>
        </p:sp>
        <p:sp>
          <p:nvSpPr>
            <p:cNvPr id="43027" name="Oval 87">
              <a:extLst>
                <a:ext uri="{FF2B5EF4-FFF2-40B4-BE49-F238E27FC236}">
                  <a16:creationId xmlns:a16="http://schemas.microsoft.com/office/drawing/2014/main" id="{9BF9EED7-86C7-4993-AD02-DDD32E822A05}"/>
                </a:ext>
              </a:extLst>
            </p:cNvPr>
            <p:cNvSpPr>
              <a:spLocks noChangeArrowheads="1"/>
            </p:cNvSpPr>
            <p:nvPr/>
          </p:nvSpPr>
          <p:spPr bwMode="auto">
            <a:xfrm>
              <a:off x="4195" y="3158"/>
              <a:ext cx="288" cy="288"/>
            </a:xfrm>
            <a:prstGeom prst="ellipse">
              <a:avLst/>
            </a:prstGeom>
            <a:solidFill>
              <a:srgbClr val="CCFFFF"/>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en-US" altLang="zh-CN" sz="2400">
                  <a:solidFill>
                    <a:srgbClr val="FF0000"/>
                  </a:solidFill>
                </a:rPr>
                <a:t>3</a:t>
              </a:r>
            </a:p>
          </p:txBody>
        </p:sp>
        <p:sp>
          <p:nvSpPr>
            <p:cNvPr id="43028" name="Oval 88">
              <a:extLst>
                <a:ext uri="{FF2B5EF4-FFF2-40B4-BE49-F238E27FC236}">
                  <a16:creationId xmlns:a16="http://schemas.microsoft.com/office/drawing/2014/main" id="{0BE7A6ED-649B-424A-9876-97EDCA4C3590}"/>
                </a:ext>
              </a:extLst>
            </p:cNvPr>
            <p:cNvSpPr>
              <a:spLocks noChangeArrowheads="1"/>
            </p:cNvSpPr>
            <p:nvPr/>
          </p:nvSpPr>
          <p:spPr bwMode="auto">
            <a:xfrm>
              <a:off x="5223" y="2750"/>
              <a:ext cx="288" cy="288"/>
            </a:xfrm>
            <a:prstGeom prst="ellipse">
              <a:avLst/>
            </a:prstGeom>
            <a:solidFill>
              <a:srgbClr val="CCFFFF"/>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en-US" altLang="zh-CN" sz="2000">
                  <a:solidFill>
                    <a:srgbClr val="FF0000"/>
                  </a:solidFill>
                </a:rPr>
                <a:t>027</a:t>
              </a:r>
            </a:p>
          </p:txBody>
        </p:sp>
        <p:sp>
          <p:nvSpPr>
            <p:cNvPr id="43029" name="Oval 89">
              <a:extLst>
                <a:ext uri="{FF2B5EF4-FFF2-40B4-BE49-F238E27FC236}">
                  <a16:creationId xmlns:a16="http://schemas.microsoft.com/office/drawing/2014/main" id="{77425511-449C-4DF8-B320-2707552573B2}"/>
                </a:ext>
              </a:extLst>
            </p:cNvPr>
            <p:cNvSpPr>
              <a:spLocks noChangeArrowheads="1"/>
            </p:cNvSpPr>
            <p:nvPr/>
          </p:nvSpPr>
          <p:spPr bwMode="auto">
            <a:xfrm>
              <a:off x="4558" y="2704"/>
              <a:ext cx="288" cy="288"/>
            </a:xfrm>
            <a:prstGeom prst="ellipse">
              <a:avLst/>
            </a:prstGeom>
            <a:solidFill>
              <a:srgbClr val="CCFFFF"/>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en-US" altLang="zh-CN" sz="2000">
                  <a:solidFill>
                    <a:srgbClr val="FF0000"/>
                  </a:solidFill>
                </a:rPr>
                <a:t>27</a:t>
              </a:r>
            </a:p>
          </p:txBody>
        </p:sp>
      </p:grpSp>
      <p:sp>
        <p:nvSpPr>
          <p:cNvPr id="251994" name="Text Box 90">
            <a:extLst>
              <a:ext uri="{FF2B5EF4-FFF2-40B4-BE49-F238E27FC236}">
                <a16:creationId xmlns:a16="http://schemas.microsoft.com/office/drawing/2014/main" id="{4B26545C-200C-4C3A-9100-8D2ACD755C36}"/>
              </a:ext>
            </a:extLst>
          </p:cNvPr>
          <p:cNvSpPr txBox="1">
            <a:spLocks noChangeArrowheads="1"/>
          </p:cNvSpPr>
          <p:nvPr/>
        </p:nvSpPr>
        <p:spPr bwMode="auto">
          <a:xfrm>
            <a:off x="468313" y="6092825"/>
            <a:ext cx="4608512" cy="457200"/>
          </a:xfrm>
          <a:prstGeom prst="rect">
            <a:avLst/>
          </a:prstGeom>
          <a:gradFill rotWithShape="1">
            <a:gsLst>
              <a:gs pos="0">
                <a:srgbClr val="9999FF"/>
              </a:gs>
              <a:gs pos="50000">
                <a:schemeClr val="bg1"/>
              </a:gs>
              <a:gs pos="100000">
                <a:srgbClr val="9999FF"/>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lang="zh-CN" altLang="en-US">
                <a:latin typeface="楷体_GB2312" pitchFamily="49" charset="-122"/>
                <a:ea typeface="楷体_GB2312" pitchFamily="49" charset="-122"/>
              </a:rPr>
              <a:t>输出序列为：</a:t>
            </a:r>
            <a:r>
              <a:rPr lang="en-US" altLang="zh-CN">
                <a:latin typeface="楷体_GB2312" pitchFamily="49" charset="-122"/>
                <a:ea typeface="楷体_GB2312" pitchFamily="49" charset="-122"/>
              </a:rPr>
              <a:t>3</a:t>
            </a:r>
            <a:r>
              <a:rPr lang="zh-CN" altLang="en-US">
                <a:latin typeface="楷体_GB2312" pitchFamily="49" charset="-122"/>
                <a:ea typeface="楷体_GB2312" pitchFamily="49" charset="-122"/>
              </a:rPr>
              <a:t>，</a:t>
            </a:r>
            <a:r>
              <a:rPr lang="en-US" altLang="zh-CN">
                <a:latin typeface="楷体_GB2312" pitchFamily="49" charset="-122"/>
                <a:ea typeface="楷体_GB2312" pitchFamily="49" charset="-122"/>
              </a:rPr>
              <a:t>027</a:t>
            </a:r>
            <a:r>
              <a:rPr lang="zh-CN" altLang="en-US">
                <a:latin typeface="楷体_GB2312" pitchFamily="49" charset="-122"/>
                <a:ea typeface="楷体_GB2312" pitchFamily="49" charset="-122"/>
              </a:rPr>
              <a:t>，</a:t>
            </a:r>
            <a:r>
              <a:rPr lang="en-US" altLang="zh-CN">
                <a:latin typeface="楷体_GB2312" pitchFamily="49" charset="-122"/>
                <a:ea typeface="楷体_GB2312" pitchFamily="49" charset="-122"/>
              </a:rPr>
              <a:t>27</a:t>
            </a:r>
            <a:r>
              <a:rPr lang="zh-CN" altLang="en-US">
                <a:latin typeface="楷体_GB2312" pitchFamily="49" charset="-122"/>
                <a:ea typeface="楷体_GB2312" pitchFamily="49" charset="-122"/>
              </a:rPr>
              <a:t>，</a:t>
            </a:r>
            <a:r>
              <a:rPr lang="en-US" altLang="zh-CN">
                <a:latin typeface="楷体_GB2312" pitchFamily="49" charset="-122"/>
                <a:ea typeface="楷体_GB2312" pitchFamily="49" charset="-122"/>
              </a:rPr>
              <a:t>36</a:t>
            </a:r>
          </a:p>
        </p:txBody>
      </p:sp>
      <p:sp>
        <p:nvSpPr>
          <p:cNvPr id="251995" name="AutoShape 91">
            <a:extLst>
              <a:ext uri="{FF2B5EF4-FFF2-40B4-BE49-F238E27FC236}">
                <a16:creationId xmlns:a16="http://schemas.microsoft.com/office/drawing/2014/main" id="{2B1A59D2-F45F-4CB5-BF7B-7A926703C5EC}"/>
              </a:ext>
            </a:extLst>
          </p:cNvPr>
          <p:cNvSpPr>
            <a:spLocks noChangeArrowheads="1"/>
          </p:cNvSpPr>
          <p:nvPr/>
        </p:nvSpPr>
        <p:spPr bwMode="auto">
          <a:xfrm rot="-144670">
            <a:off x="5003800" y="5707063"/>
            <a:ext cx="3492500" cy="1150937"/>
          </a:xfrm>
          <a:prstGeom prst="irregularSeal1">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zh-CN" altLang="en-US">
                <a:ea typeface="楷体_GB2312" panose="02010609030101010101" pitchFamily="49" charset="-122"/>
              </a:rPr>
              <a:t>不稳定</a:t>
            </a:r>
          </a:p>
        </p:txBody>
      </p:sp>
      <p:sp>
        <p:nvSpPr>
          <p:cNvPr id="251996" name="Rectangle 92">
            <a:extLst>
              <a:ext uri="{FF2B5EF4-FFF2-40B4-BE49-F238E27FC236}">
                <a16:creationId xmlns:a16="http://schemas.microsoft.com/office/drawing/2014/main" id="{1AF9CFBF-37AE-4C6A-A902-15CB336F9B0E}"/>
              </a:ext>
            </a:extLst>
          </p:cNvPr>
          <p:cNvSpPr>
            <a:spLocks noChangeArrowheads="1"/>
          </p:cNvSpPr>
          <p:nvPr/>
        </p:nvSpPr>
        <p:spPr bwMode="auto">
          <a:xfrm>
            <a:off x="0" y="188913"/>
            <a:ext cx="5113338" cy="519112"/>
          </a:xfrm>
          <a:prstGeom prst="rect">
            <a:avLst/>
          </a:prstGeom>
          <a:gradFill rotWithShape="1">
            <a:gsLst>
              <a:gs pos="0">
                <a:schemeClr val="tx1"/>
              </a:gs>
              <a:gs pos="50000">
                <a:srgbClr val="00FF00"/>
              </a:gs>
              <a:gs pos="100000">
                <a:schemeClr val="tx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lang="en-US" altLang="zh-CN" sz="2800">
                <a:solidFill>
                  <a:srgbClr val="FF0000"/>
                </a:solidFill>
                <a:latin typeface="楷体_GB2312" pitchFamily="49" charset="-122"/>
                <a:ea typeface="楷体_GB2312" pitchFamily="49" charset="-122"/>
              </a:rPr>
              <a:t>6.</a:t>
            </a:r>
            <a:r>
              <a:rPr lang="zh-CN" altLang="en-US" sz="2800">
                <a:solidFill>
                  <a:srgbClr val="FF0000"/>
                </a:solidFill>
                <a:latin typeface="楷体_GB2312" pitchFamily="49" charset="-122"/>
                <a:ea typeface="楷体_GB2312" pitchFamily="49" charset="-122"/>
              </a:rPr>
              <a:t>堆排序的稳定性分析</a:t>
            </a:r>
          </a:p>
        </p:txBody>
      </p:sp>
      <p:sp>
        <p:nvSpPr>
          <p:cNvPr id="43025" name="AutoShape 94">
            <a:hlinkClick r:id="rId2" action="ppaction://hlinksldjump" highlightClick="1"/>
            <a:extLst>
              <a:ext uri="{FF2B5EF4-FFF2-40B4-BE49-F238E27FC236}">
                <a16:creationId xmlns:a16="http://schemas.microsoft.com/office/drawing/2014/main" id="{00CAD183-A172-4464-B200-51F50E4150E6}"/>
              </a:ext>
            </a:extLst>
          </p:cNvPr>
          <p:cNvSpPr>
            <a:spLocks noChangeArrowheads="1"/>
          </p:cNvSpPr>
          <p:nvPr/>
        </p:nvSpPr>
        <p:spPr bwMode="auto">
          <a:xfrm>
            <a:off x="8675688" y="6237288"/>
            <a:ext cx="468312" cy="422275"/>
          </a:xfrm>
          <a:prstGeom prst="actionButtonForwardNex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endParaRPr lang="zh-CN" altLang="en-US" sz="2400"/>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190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3" presetClass="entr" presetSubtype="16" fill="hold" nodeType="clickEffect">
                                  <p:stCondLst>
                                    <p:cond delay="0"/>
                                  </p:stCondLst>
                                  <p:childTnLst>
                                    <p:set>
                                      <p:cBhvr>
                                        <p:cTn id="10" dur="1" fill="hold">
                                          <p:stCondLst>
                                            <p:cond delay="0"/>
                                          </p:stCondLst>
                                        </p:cTn>
                                        <p:tgtEl>
                                          <p:spTgt spid="251986"/>
                                        </p:tgtEl>
                                        <p:attrNameLst>
                                          <p:attrName>style.visibility</p:attrName>
                                        </p:attrNameLst>
                                      </p:cBhvr>
                                      <p:to>
                                        <p:strVal val="visible"/>
                                      </p:to>
                                    </p:set>
                                    <p:anim calcmode="lin" valueType="num">
                                      <p:cBhvr>
                                        <p:cTn id="11" dur="500" fill="hold"/>
                                        <p:tgtEl>
                                          <p:spTgt spid="251986"/>
                                        </p:tgtEl>
                                        <p:attrNameLst>
                                          <p:attrName>ppt_w</p:attrName>
                                        </p:attrNameLst>
                                      </p:cBhvr>
                                      <p:tavLst>
                                        <p:tav tm="0">
                                          <p:val>
                                            <p:fltVal val="0"/>
                                          </p:val>
                                        </p:tav>
                                        <p:tav tm="100000">
                                          <p:val>
                                            <p:strVal val="#ppt_w"/>
                                          </p:val>
                                        </p:tav>
                                      </p:tavLst>
                                    </p:anim>
                                    <p:anim calcmode="lin" valueType="num">
                                      <p:cBhvr>
                                        <p:cTn id="12" dur="500" fill="hold"/>
                                        <p:tgtEl>
                                          <p:spTgt spid="251986"/>
                                        </p:tgtEl>
                                        <p:attrNameLst>
                                          <p:attrName>ppt_h</p:attrName>
                                        </p:attrNameLst>
                                      </p:cBhvr>
                                      <p:tavLst>
                                        <p:tav tm="0">
                                          <p:val>
                                            <p:fltVal val="0"/>
                                          </p:val>
                                        </p:tav>
                                        <p:tav tm="100000">
                                          <p:val>
                                            <p:strVal val="#ppt_h"/>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251938"/>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251987"/>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251974"/>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251975"/>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251966"/>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251997"/>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0"/>
                                          </p:stCondLst>
                                        </p:cTn>
                                        <p:tgtEl>
                                          <p:spTgt spid="251956"/>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nodeType="clickEffect">
                                  <p:stCondLst>
                                    <p:cond delay="0"/>
                                  </p:stCondLst>
                                  <p:childTnLst>
                                    <p:set>
                                      <p:cBhvr>
                                        <p:cTn id="44" dur="1" fill="hold">
                                          <p:stCondLst>
                                            <p:cond delay="0"/>
                                          </p:stCondLst>
                                        </p:cTn>
                                        <p:tgtEl>
                                          <p:spTgt spid="251988"/>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nodeType="clickEffect">
                                  <p:stCondLst>
                                    <p:cond delay="0"/>
                                  </p:stCondLst>
                                  <p:childTnLst>
                                    <p:set>
                                      <p:cBhvr>
                                        <p:cTn id="48" dur="1" fill="hold">
                                          <p:stCondLst>
                                            <p:cond delay="0"/>
                                          </p:stCondLst>
                                        </p:cTn>
                                        <p:tgtEl>
                                          <p:spTgt spid="251982"/>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nodeType="clickEffect">
                                  <p:stCondLst>
                                    <p:cond delay="0"/>
                                  </p:stCondLst>
                                  <p:childTnLst>
                                    <p:set>
                                      <p:cBhvr>
                                        <p:cTn id="52" dur="1" fill="hold">
                                          <p:stCondLst>
                                            <p:cond delay="0"/>
                                          </p:stCondLst>
                                        </p:cTn>
                                        <p:tgtEl>
                                          <p:spTgt spid="251989"/>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51994"/>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23" presetClass="entr" presetSubtype="16" fill="hold" grpId="0" nodeType="clickEffect">
                                  <p:stCondLst>
                                    <p:cond delay="0"/>
                                  </p:stCondLst>
                                  <p:childTnLst>
                                    <p:set>
                                      <p:cBhvr>
                                        <p:cTn id="60" dur="1" fill="hold">
                                          <p:stCondLst>
                                            <p:cond delay="0"/>
                                          </p:stCondLst>
                                        </p:cTn>
                                        <p:tgtEl>
                                          <p:spTgt spid="251995"/>
                                        </p:tgtEl>
                                        <p:attrNameLst>
                                          <p:attrName>style.visibility</p:attrName>
                                        </p:attrNameLst>
                                      </p:cBhvr>
                                      <p:to>
                                        <p:strVal val="visible"/>
                                      </p:to>
                                    </p:set>
                                    <p:anim calcmode="lin" valueType="num">
                                      <p:cBhvr>
                                        <p:cTn id="61" dur="500" fill="hold"/>
                                        <p:tgtEl>
                                          <p:spTgt spid="251995"/>
                                        </p:tgtEl>
                                        <p:attrNameLst>
                                          <p:attrName>ppt_w</p:attrName>
                                        </p:attrNameLst>
                                      </p:cBhvr>
                                      <p:tavLst>
                                        <p:tav tm="0">
                                          <p:val>
                                            <p:fltVal val="0"/>
                                          </p:val>
                                        </p:tav>
                                        <p:tav tm="100000">
                                          <p:val>
                                            <p:strVal val="#ppt_w"/>
                                          </p:val>
                                        </p:tav>
                                      </p:tavLst>
                                    </p:anim>
                                    <p:anim calcmode="lin" valueType="num">
                                      <p:cBhvr>
                                        <p:cTn id="62" dur="500" fill="hold"/>
                                        <p:tgtEl>
                                          <p:spTgt spid="25199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1908" grpId="0"/>
      <p:bldP spid="251994" grpId="0" animBg="1"/>
      <p:bldP spid="251995"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17">
            <a:extLst>
              <a:ext uri="{FF2B5EF4-FFF2-40B4-BE49-F238E27FC236}">
                <a16:creationId xmlns:a16="http://schemas.microsoft.com/office/drawing/2014/main" id="{906BDEA4-B937-4521-99BD-8EFA3EB8C7B4}"/>
              </a:ext>
            </a:extLst>
          </p:cNvPr>
          <p:cNvSpPr txBox="1">
            <a:spLocks noChangeArrowheads="1"/>
          </p:cNvSpPr>
          <p:nvPr/>
        </p:nvSpPr>
        <p:spPr bwMode="auto">
          <a:xfrm>
            <a:off x="4749800" y="0"/>
            <a:ext cx="42576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000" i="1"/>
              <a:t>North China Electric Power University</a:t>
            </a:r>
          </a:p>
        </p:txBody>
      </p:sp>
      <p:sp>
        <p:nvSpPr>
          <p:cNvPr id="19476" name="Text Box 20">
            <a:extLst>
              <a:ext uri="{FF2B5EF4-FFF2-40B4-BE49-F238E27FC236}">
                <a16:creationId xmlns:a16="http://schemas.microsoft.com/office/drawing/2014/main" id="{568D1CEC-8A93-434E-B21D-69372F02C9E1}"/>
              </a:ext>
            </a:extLst>
          </p:cNvPr>
          <p:cNvSpPr txBox="1">
            <a:spLocks noChangeArrowheads="1"/>
          </p:cNvSpPr>
          <p:nvPr/>
        </p:nvSpPr>
        <p:spPr bwMode="auto">
          <a:xfrm>
            <a:off x="215900" y="2060575"/>
            <a:ext cx="8928100" cy="3168650"/>
          </a:xfrm>
          <a:prstGeom prst="rect">
            <a:avLst/>
          </a:prstGeom>
          <a:gradFill rotWithShape="1">
            <a:gsLst>
              <a:gs pos="0">
                <a:srgbClr val="FFFFCC"/>
              </a:gs>
              <a:gs pos="50000">
                <a:schemeClr val="bg1"/>
              </a:gs>
              <a:gs pos="100000">
                <a:srgbClr val="FFFFCC"/>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20000"/>
              </a:lnSpc>
              <a:defRPr/>
            </a:pPr>
            <a:r>
              <a:rPr lang="en-US" altLang="zh-CN" sz="2800">
                <a:latin typeface="楷体_GB2312" pitchFamily="49" charset="-122"/>
                <a:ea typeface="楷体_GB2312" pitchFamily="49" charset="-122"/>
              </a:rPr>
              <a:t>   </a:t>
            </a:r>
            <a:r>
              <a:rPr lang="zh-CN" altLang="en-US" sz="2800">
                <a:latin typeface="楷体_GB2312" pitchFamily="49" charset="-122"/>
                <a:ea typeface="楷体_GB2312" pitchFamily="49" charset="-122"/>
              </a:rPr>
              <a:t>快速排序又称</a:t>
            </a:r>
            <a:r>
              <a:rPr lang="zh-CN" altLang="en-US" sz="2800">
                <a:solidFill>
                  <a:schemeClr val="accent2"/>
                </a:solidFill>
                <a:latin typeface="楷体_GB2312" pitchFamily="49" charset="-122"/>
                <a:ea typeface="楷体_GB2312" pitchFamily="49" charset="-122"/>
              </a:rPr>
              <a:t>分划交换排序</a:t>
            </a:r>
            <a:r>
              <a:rPr lang="zh-CN" altLang="en-US" sz="2800">
                <a:latin typeface="楷体_GB2312" pitchFamily="49" charset="-122"/>
                <a:ea typeface="楷体_GB2312" pitchFamily="49" charset="-122"/>
              </a:rPr>
              <a:t>，设输入文件有</a:t>
            </a:r>
            <a:r>
              <a:rPr lang="en-US" altLang="zh-CN" sz="2800">
                <a:latin typeface="楷体_GB2312" pitchFamily="49" charset="-122"/>
                <a:ea typeface="楷体_GB2312" pitchFamily="49" charset="-122"/>
              </a:rPr>
              <a:t>n</a:t>
            </a:r>
            <a:r>
              <a:rPr lang="zh-CN" altLang="en-US" sz="2800">
                <a:latin typeface="楷体_GB2312" pitchFamily="49" charset="-122"/>
                <a:ea typeface="楷体_GB2312" pitchFamily="49" charset="-122"/>
              </a:rPr>
              <a:t>个记录</a:t>
            </a:r>
            <a:r>
              <a:rPr lang="en-US" altLang="zh-CN" sz="2800">
                <a:latin typeface="楷体_GB2312" pitchFamily="49" charset="-122"/>
                <a:ea typeface="楷体_GB2312" pitchFamily="49" charset="-122"/>
              </a:rPr>
              <a:t>R</a:t>
            </a:r>
            <a:r>
              <a:rPr lang="en-US" altLang="zh-CN" sz="2800" baseline="-25000">
                <a:latin typeface="楷体_GB2312" pitchFamily="49" charset="-122"/>
                <a:ea typeface="楷体_GB2312" pitchFamily="49" charset="-122"/>
              </a:rPr>
              <a:t>1 </a:t>
            </a:r>
            <a:r>
              <a:rPr lang="en-US" altLang="zh-CN" sz="2800">
                <a:latin typeface="楷体_GB2312" pitchFamily="49" charset="-122"/>
                <a:ea typeface="楷体_GB2312" pitchFamily="49" charset="-122"/>
              </a:rPr>
              <a:t>, R</a:t>
            </a:r>
            <a:r>
              <a:rPr lang="en-US" altLang="zh-CN" sz="2800" baseline="-25000">
                <a:latin typeface="楷体_GB2312" pitchFamily="49" charset="-122"/>
                <a:ea typeface="楷体_GB2312" pitchFamily="49" charset="-122"/>
              </a:rPr>
              <a:t>2 </a:t>
            </a:r>
            <a:r>
              <a:rPr lang="en-US" altLang="zh-CN" sz="2800">
                <a:latin typeface="楷体_GB2312" pitchFamily="49" charset="-122"/>
                <a:ea typeface="楷体_GB2312" pitchFamily="49" charset="-122"/>
              </a:rPr>
              <a:t>,</a:t>
            </a:r>
            <a:r>
              <a:rPr lang="en-US" altLang="zh-CN" sz="2800">
                <a:latin typeface="Times New Roman"/>
                <a:ea typeface="楷体_GB2312" pitchFamily="49" charset="-122"/>
              </a:rPr>
              <a:t>…</a:t>
            </a:r>
            <a:r>
              <a:rPr lang="en-US" altLang="zh-CN" sz="2800">
                <a:latin typeface="楷体_GB2312" pitchFamily="49" charset="-122"/>
                <a:ea typeface="楷体_GB2312" pitchFamily="49" charset="-122"/>
              </a:rPr>
              <a:t>, R</a:t>
            </a:r>
            <a:r>
              <a:rPr lang="en-US" altLang="zh-CN" sz="2800" baseline="-25000">
                <a:latin typeface="楷体_GB2312" pitchFamily="49" charset="-122"/>
                <a:ea typeface="楷体_GB2312" pitchFamily="49" charset="-122"/>
              </a:rPr>
              <a:t>n </a:t>
            </a:r>
            <a:r>
              <a:rPr lang="en-US" altLang="zh-CN" sz="2800">
                <a:latin typeface="楷体_GB2312" pitchFamily="49" charset="-122"/>
                <a:ea typeface="楷体_GB2312" pitchFamily="49" charset="-122"/>
              </a:rPr>
              <a:t>,</a:t>
            </a:r>
            <a:r>
              <a:rPr lang="zh-CN" altLang="en-US" sz="2800">
                <a:latin typeface="楷体_GB2312" pitchFamily="49" charset="-122"/>
                <a:ea typeface="楷体_GB2312" pitchFamily="49" charset="-122"/>
              </a:rPr>
              <a:t>它们对应的关键字是</a:t>
            </a:r>
            <a:r>
              <a:rPr lang="en-US" altLang="zh-CN" sz="2800">
                <a:latin typeface="楷体_GB2312" pitchFamily="49" charset="-122"/>
                <a:ea typeface="楷体_GB2312" pitchFamily="49" charset="-122"/>
              </a:rPr>
              <a:t>k</a:t>
            </a:r>
            <a:r>
              <a:rPr lang="en-US" altLang="zh-CN" sz="2800" baseline="-25000">
                <a:latin typeface="楷体_GB2312" pitchFamily="49" charset="-122"/>
                <a:ea typeface="楷体_GB2312" pitchFamily="49" charset="-122"/>
              </a:rPr>
              <a:t>1 </a:t>
            </a:r>
            <a:r>
              <a:rPr lang="en-US" altLang="zh-CN" sz="2800">
                <a:latin typeface="楷体_GB2312" pitchFamily="49" charset="-122"/>
                <a:ea typeface="楷体_GB2312" pitchFamily="49" charset="-122"/>
              </a:rPr>
              <a:t>,k</a:t>
            </a:r>
            <a:r>
              <a:rPr lang="en-US" altLang="zh-CN" sz="2800" baseline="-25000">
                <a:latin typeface="楷体_GB2312" pitchFamily="49" charset="-122"/>
                <a:ea typeface="楷体_GB2312" pitchFamily="49" charset="-122"/>
              </a:rPr>
              <a:t>2 </a:t>
            </a:r>
            <a:r>
              <a:rPr lang="en-US" altLang="zh-CN" sz="2800">
                <a:latin typeface="楷体_GB2312" pitchFamily="49" charset="-122"/>
                <a:ea typeface="楷体_GB2312" pitchFamily="49" charset="-122"/>
              </a:rPr>
              <a:t>,</a:t>
            </a:r>
            <a:r>
              <a:rPr lang="en-US" altLang="zh-CN" sz="2800">
                <a:latin typeface="Times New Roman"/>
                <a:ea typeface="楷体_GB2312" pitchFamily="49" charset="-122"/>
              </a:rPr>
              <a:t>…</a:t>
            </a:r>
            <a:r>
              <a:rPr lang="en-US" altLang="zh-CN" sz="2800">
                <a:latin typeface="楷体_GB2312" pitchFamily="49" charset="-122"/>
                <a:ea typeface="楷体_GB2312" pitchFamily="49" charset="-122"/>
              </a:rPr>
              <a:t>, k</a:t>
            </a:r>
            <a:r>
              <a:rPr lang="en-US" altLang="zh-CN" sz="2800" baseline="-25000">
                <a:latin typeface="楷体_GB2312" pitchFamily="49" charset="-122"/>
                <a:ea typeface="楷体_GB2312" pitchFamily="49" charset="-122"/>
              </a:rPr>
              <a:t>n </a:t>
            </a:r>
            <a:r>
              <a:rPr lang="zh-CN" altLang="en-US" sz="2800">
                <a:latin typeface="楷体_GB2312" pitchFamily="49" charset="-122"/>
                <a:ea typeface="楷体_GB2312" pitchFamily="49" charset="-122"/>
              </a:rPr>
              <a:t>。该方法先取序列中任一关键字</a:t>
            </a:r>
            <a:r>
              <a:rPr lang="en-US" altLang="zh-CN" sz="2800">
                <a:latin typeface="楷体_GB2312" pitchFamily="49" charset="-122"/>
                <a:ea typeface="楷体_GB2312" pitchFamily="49" charset="-122"/>
              </a:rPr>
              <a:t>K(</a:t>
            </a:r>
            <a:r>
              <a:rPr lang="zh-CN" altLang="en-US" sz="2800">
                <a:latin typeface="楷体_GB2312" pitchFamily="49" charset="-122"/>
                <a:ea typeface="楷体_GB2312" pitchFamily="49" charset="-122"/>
              </a:rPr>
              <a:t>通常取第一个</a:t>
            </a:r>
            <a:r>
              <a:rPr lang="en-US" altLang="zh-CN" sz="2800">
                <a:latin typeface="楷体_GB2312" pitchFamily="49" charset="-122"/>
                <a:ea typeface="楷体_GB2312" pitchFamily="49" charset="-122"/>
              </a:rPr>
              <a:t>)</a:t>
            </a:r>
            <a:r>
              <a:rPr lang="zh-CN" altLang="en-US" sz="2800">
                <a:latin typeface="楷体_GB2312" pitchFamily="49" charset="-122"/>
                <a:ea typeface="楷体_GB2312" pitchFamily="49" charset="-122"/>
              </a:rPr>
              <a:t>，然后用</a:t>
            </a:r>
            <a:r>
              <a:rPr lang="en-US" altLang="zh-CN" sz="2800">
                <a:latin typeface="楷体_GB2312" pitchFamily="49" charset="-122"/>
                <a:ea typeface="楷体_GB2312" pitchFamily="49" charset="-122"/>
              </a:rPr>
              <a:t>K</a:t>
            </a:r>
            <a:r>
              <a:rPr lang="zh-CN" altLang="en-US" sz="2800">
                <a:latin typeface="楷体_GB2312" pitchFamily="49" charset="-122"/>
                <a:ea typeface="楷体_GB2312" pitchFamily="49" charset="-122"/>
              </a:rPr>
              <a:t>从两头到中间进行比较</a:t>
            </a:r>
            <a:r>
              <a:rPr lang="en-US" altLang="zh-CN" sz="2800">
                <a:latin typeface="楷体_GB2312" pitchFamily="49" charset="-122"/>
                <a:ea typeface="楷体_GB2312" pitchFamily="49" charset="-122"/>
              </a:rPr>
              <a:t>/</a:t>
            </a:r>
            <a:r>
              <a:rPr lang="zh-CN" altLang="en-US" sz="2800">
                <a:latin typeface="楷体_GB2312" pitchFamily="49" charset="-122"/>
                <a:ea typeface="楷体_GB2312" pitchFamily="49" charset="-122"/>
              </a:rPr>
              <a:t>交换，就能形成一个分划：</a:t>
            </a:r>
            <a:r>
              <a:rPr lang="zh-CN" altLang="en-US" sz="2800">
                <a:solidFill>
                  <a:srgbClr val="FF0000"/>
                </a:solidFill>
                <a:latin typeface="楷体_GB2312" pitchFamily="49" charset="-122"/>
                <a:ea typeface="楷体_GB2312" pitchFamily="49" charset="-122"/>
              </a:rPr>
              <a:t>凡是小于等于</a:t>
            </a:r>
            <a:r>
              <a:rPr lang="en-US" altLang="zh-CN" sz="2800">
                <a:solidFill>
                  <a:srgbClr val="FF0000"/>
                </a:solidFill>
                <a:latin typeface="楷体_GB2312" pitchFamily="49" charset="-122"/>
                <a:ea typeface="楷体_GB2312" pitchFamily="49" charset="-122"/>
              </a:rPr>
              <a:t>K</a:t>
            </a:r>
            <a:r>
              <a:rPr lang="zh-CN" altLang="en-US" sz="2800">
                <a:solidFill>
                  <a:srgbClr val="FF0000"/>
                </a:solidFill>
                <a:latin typeface="楷体_GB2312" pitchFamily="49" charset="-122"/>
                <a:ea typeface="楷体_GB2312" pitchFamily="49" charset="-122"/>
              </a:rPr>
              <a:t>的被移到左边，凡是大于</a:t>
            </a:r>
            <a:r>
              <a:rPr lang="en-US" altLang="zh-CN" sz="2800">
                <a:solidFill>
                  <a:srgbClr val="FF0000"/>
                </a:solidFill>
                <a:latin typeface="楷体_GB2312" pitchFamily="49" charset="-122"/>
                <a:ea typeface="楷体_GB2312" pitchFamily="49" charset="-122"/>
              </a:rPr>
              <a:t>K</a:t>
            </a:r>
            <a:r>
              <a:rPr lang="zh-CN" altLang="en-US" sz="2800">
                <a:solidFill>
                  <a:srgbClr val="FF0000"/>
                </a:solidFill>
                <a:latin typeface="楷体_GB2312" pitchFamily="49" charset="-122"/>
                <a:ea typeface="楷体_GB2312" pitchFamily="49" charset="-122"/>
              </a:rPr>
              <a:t>的被移到右边。</a:t>
            </a:r>
          </a:p>
        </p:txBody>
      </p:sp>
      <p:sp>
        <p:nvSpPr>
          <p:cNvPr id="257026" name="Rectangle 2">
            <a:extLst>
              <a:ext uri="{FF2B5EF4-FFF2-40B4-BE49-F238E27FC236}">
                <a16:creationId xmlns:a16="http://schemas.microsoft.com/office/drawing/2014/main" id="{619FF476-664F-4BAC-947A-CCF645B49C31}"/>
              </a:ext>
            </a:extLst>
          </p:cNvPr>
          <p:cNvSpPr>
            <a:spLocks noChangeArrowheads="1"/>
          </p:cNvSpPr>
          <p:nvPr/>
        </p:nvSpPr>
        <p:spPr bwMode="auto">
          <a:xfrm>
            <a:off x="250825" y="981075"/>
            <a:ext cx="3457575" cy="519113"/>
          </a:xfrm>
          <a:prstGeom prst="rect">
            <a:avLst/>
          </a:prstGeom>
          <a:gradFill rotWithShape="1">
            <a:gsLst>
              <a:gs pos="0">
                <a:schemeClr val="tx1"/>
              </a:gs>
              <a:gs pos="50000">
                <a:srgbClr val="00FF00"/>
              </a:gs>
              <a:gs pos="100000">
                <a:schemeClr val="tx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lang="en-US" altLang="zh-CN" sz="2800">
                <a:solidFill>
                  <a:srgbClr val="FF0000"/>
                </a:solidFill>
                <a:latin typeface="楷体_GB2312" pitchFamily="49" charset="-122"/>
                <a:ea typeface="楷体_GB2312" pitchFamily="49" charset="-122"/>
              </a:rPr>
              <a:t>1.</a:t>
            </a:r>
            <a:r>
              <a:rPr lang="zh-CN" altLang="en-US" sz="2800">
                <a:solidFill>
                  <a:srgbClr val="FF0000"/>
                </a:solidFill>
                <a:latin typeface="楷体_GB2312" pitchFamily="49" charset="-122"/>
                <a:ea typeface="楷体_GB2312" pitchFamily="49" charset="-122"/>
              </a:rPr>
              <a:t>快速排序的定义</a:t>
            </a:r>
          </a:p>
        </p:txBody>
      </p:sp>
      <p:sp>
        <p:nvSpPr>
          <p:cNvPr id="6" name="Rectangle 226">
            <a:extLst>
              <a:ext uri="{FF2B5EF4-FFF2-40B4-BE49-F238E27FC236}">
                <a16:creationId xmlns:a16="http://schemas.microsoft.com/office/drawing/2014/main" id="{C05384BB-FC5B-4FF1-A6C2-4D3C0E8005D5}"/>
              </a:ext>
            </a:extLst>
          </p:cNvPr>
          <p:cNvSpPr>
            <a:spLocks noChangeArrowheads="1"/>
          </p:cNvSpPr>
          <p:nvPr/>
        </p:nvSpPr>
        <p:spPr bwMode="auto">
          <a:xfrm>
            <a:off x="107949" y="214290"/>
            <a:ext cx="8963025" cy="680169"/>
          </a:xfrm>
          <a:prstGeom prst="rect">
            <a:avLst/>
          </a:prstGeom>
          <a:gradFill>
            <a:gsLst>
              <a:gs pos="0">
                <a:schemeClr val="accent1">
                  <a:lumMod val="5000"/>
                  <a:lumOff val="95000"/>
                </a:schemeClr>
              </a:gs>
              <a:gs pos="74000">
                <a:srgbClr val="99CCFF"/>
              </a:gs>
              <a:gs pos="0">
                <a:srgbClr val="99CCFF"/>
              </a:gs>
              <a:gs pos="59000">
                <a:schemeClr val="bg1"/>
              </a:gs>
            </a:gsLst>
            <a:lin ang="5400000" scaled="1"/>
          </a:gra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3600" dirty="0">
                <a:latin typeface="黑体" panose="02010609060101010101" pitchFamily="49" charset="-122"/>
                <a:ea typeface="黑体" panose="02010609060101010101" pitchFamily="49" charset="-122"/>
              </a:rPr>
              <a:t>9.9 </a:t>
            </a:r>
            <a:r>
              <a:rPr lang="zh-CN" altLang="en-US" sz="3600" dirty="0">
                <a:latin typeface="黑体" panose="02010609060101010101" pitchFamily="49" charset="-122"/>
                <a:ea typeface="黑体" panose="02010609060101010101" pitchFamily="49" charset="-122"/>
              </a:rPr>
              <a:t>快速排序</a:t>
            </a: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702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7" presetClass="entr" presetSubtype="10" fill="hold" grpId="0" nodeType="clickEffect">
                                  <p:stCondLst>
                                    <p:cond delay="0"/>
                                  </p:stCondLst>
                                  <p:childTnLst>
                                    <p:set>
                                      <p:cBhvr>
                                        <p:cTn id="10" dur="1" fill="hold">
                                          <p:stCondLst>
                                            <p:cond delay="0"/>
                                          </p:stCondLst>
                                        </p:cTn>
                                        <p:tgtEl>
                                          <p:spTgt spid="19476"/>
                                        </p:tgtEl>
                                        <p:attrNameLst>
                                          <p:attrName>style.visibility</p:attrName>
                                        </p:attrNameLst>
                                      </p:cBhvr>
                                      <p:to>
                                        <p:strVal val="visible"/>
                                      </p:to>
                                    </p:set>
                                    <p:anim calcmode="lin" valueType="num">
                                      <p:cBhvr>
                                        <p:cTn id="11" dur="500" fill="hold"/>
                                        <p:tgtEl>
                                          <p:spTgt spid="19476"/>
                                        </p:tgtEl>
                                        <p:attrNameLst>
                                          <p:attrName>ppt_w</p:attrName>
                                        </p:attrNameLst>
                                      </p:cBhvr>
                                      <p:tavLst>
                                        <p:tav tm="0">
                                          <p:val>
                                            <p:fltVal val="0"/>
                                          </p:val>
                                        </p:tav>
                                        <p:tav tm="100000">
                                          <p:val>
                                            <p:strVal val="#ppt_w"/>
                                          </p:val>
                                        </p:tav>
                                      </p:tavLst>
                                    </p:anim>
                                    <p:anim calcmode="lin" valueType="num">
                                      <p:cBhvr>
                                        <p:cTn id="12" dur="500" fill="hold"/>
                                        <p:tgtEl>
                                          <p:spTgt spid="1947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76" grpId="0" animBg="1"/>
      <p:bldP spid="257026"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5">
            <a:extLst>
              <a:ext uri="{FF2B5EF4-FFF2-40B4-BE49-F238E27FC236}">
                <a16:creationId xmlns:a16="http://schemas.microsoft.com/office/drawing/2014/main" id="{10333E9A-9F7C-4E74-8A9E-1165E46779A9}"/>
              </a:ext>
            </a:extLst>
          </p:cNvPr>
          <p:cNvSpPr txBox="1">
            <a:spLocks noChangeArrowheads="1"/>
          </p:cNvSpPr>
          <p:nvPr/>
        </p:nvSpPr>
        <p:spPr bwMode="auto">
          <a:xfrm>
            <a:off x="365125" y="477838"/>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endParaRPr lang="zh-CN" altLang="zh-CN" sz="2400" b="0"/>
          </a:p>
        </p:txBody>
      </p:sp>
      <p:sp>
        <p:nvSpPr>
          <p:cNvPr id="45059" name="Text Box 10">
            <a:extLst>
              <a:ext uri="{FF2B5EF4-FFF2-40B4-BE49-F238E27FC236}">
                <a16:creationId xmlns:a16="http://schemas.microsoft.com/office/drawing/2014/main" id="{2276ED21-9B30-4614-9515-294DA7CE6D45}"/>
              </a:ext>
            </a:extLst>
          </p:cNvPr>
          <p:cNvSpPr txBox="1">
            <a:spLocks noChangeArrowheads="1"/>
          </p:cNvSpPr>
          <p:nvPr/>
        </p:nvSpPr>
        <p:spPr bwMode="auto">
          <a:xfrm>
            <a:off x="762000" y="4419600"/>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endParaRPr lang="zh-CN" altLang="zh-CN" sz="2400" b="0"/>
          </a:p>
        </p:txBody>
      </p:sp>
      <p:sp>
        <p:nvSpPr>
          <p:cNvPr id="45060" name="Text Box 14">
            <a:extLst>
              <a:ext uri="{FF2B5EF4-FFF2-40B4-BE49-F238E27FC236}">
                <a16:creationId xmlns:a16="http://schemas.microsoft.com/office/drawing/2014/main" id="{6B43E5E3-5068-438B-95AF-3943CC0BAC27}"/>
              </a:ext>
            </a:extLst>
          </p:cNvPr>
          <p:cNvSpPr txBox="1">
            <a:spLocks noChangeArrowheads="1"/>
          </p:cNvSpPr>
          <p:nvPr/>
        </p:nvSpPr>
        <p:spPr bwMode="auto">
          <a:xfrm>
            <a:off x="4749800" y="0"/>
            <a:ext cx="42576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000" i="1"/>
              <a:t>North China Electric Power University</a:t>
            </a:r>
          </a:p>
        </p:txBody>
      </p:sp>
      <p:sp>
        <p:nvSpPr>
          <p:cNvPr id="20497" name="Text Box 17">
            <a:extLst>
              <a:ext uri="{FF2B5EF4-FFF2-40B4-BE49-F238E27FC236}">
                <a16:creationId xmlns:a16="http://schemas.microsoft.com/office/drawing/2014/main" id="{01D82782-516D-4B5B-B0D5-D7C1074F7FC5}"/>
              </a:ext>
            </a:extLst>
          </p:cNvPr>
          <p:cNvSpPr txBox="1">
            <a:spLocks noChangeArrowheads="1"/>
          </p:cNvSpPr>
          <p:nvPr/>
        </p:nvSpPr>
        <p:spPr bwMode="auto">
          <a:xfrm>
            <a:off x="250825" y="333375"/>
            <a:ext cx="2682875" cy="519113"/>
          </a:xfrm>
          <a:prstGeom prst="rect">
            <a:avLst/>
          </a:prstGeom>
          <a:gradFill rotWithShape="1">
            <a:gsLst>
              <a:gs pos="0">
                <a:schemeClr val="tx1"/>
              </a:gs>
              <a:gs pos="50000">
                <a:srgbClr val="99FF66"/>
              </a:gs>
              <a:gs pos="100000">
                <a:schemeClr val="tx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zh-CN" sz="2800">
                <a:solidFill>
                  <a:srgbClr val="FF0000"/>
                </a:solidFill>
                <a:ea typeface="楷体_GB2312" pitchFamily="49" charset="-122"/>
              </a:rPr>
              <a:t>2. </a:t>
            </a:r>
            <a:r>
              <a:rPr lang="zh-CN" altLang="en-US" sz="2800">
                <a:solidFill>
                  <a:srgbClr val="FF0000"/>
                </a:solidFill>
                <a:ea typeface="楷体_GB2312" pitchFamily="49" charset="-122"/>
              </a:rPr>
              <a:t>快速排序步骤</a:t>
            </a:r>
            <a:endParaRPr lang="zh-CN" altLang="en-US" sz="2800"/>
          </a:p>
        </p:txBody>
      </p:sp>
      <p:sp>
        <p:nvSpPr>
          <p:cNvPr id="20498" name="Text Box 18">
            <a:extLst>
              <a:ext uri="{FF2B5EF4-FFF2-40B4-BE49-F238E27FC236}">
                <a16:creationId xmlns:a16="http://schemas.microsoft.com/office/drawing/2014/main" id="{8E5CFF45-C784-4977-9C95-634ADEB856F2}"/>
              </a:ext>
            </a:extLst>
          </p:cNvPr>
          <p:cNvSpPr txBox="1">
            <a:spLocks noChangeArrowheads="1"/>
          </p:cNvSpPr>
          <p:nvPr/>
        </p:nvSpPr>
        <p:spPr bwMode="auto">
          <a:xfrm>
            <a:off x="334963" y="1839913"/>
            <a:ext cx="8310562" cy="120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40000"/>
              </a:lnSpc>
              <a:spcBef>
                <a:spcPct val="0"/>
              </a:spcBef>
            </a:pPr>
            <a:r>
              <a:rPr lang="en-US" altLang="zh-CN" sz="2600">
                <a:ea typeface="楷体_GB2312" panose="02010609030101010101" pitchFamily="49" charset="-122"/>
              </a:rPr>
              <a:t>2</a:t>
            </a:r>
            <a:r>
              <a:rPr lang="en-US" altLang="zh-CN" sz="2600">
                <a:latin typeface="楷体_GB2312" panose="02010609030101010101" pitchFamily="49" charset="-122"/>
                <a:ea typeface="楷体_GB2312" panose="02010609030101010101" pitchFamily="49" charset="-122"/>
              </a:rPr>
              <a:t>) </a:t>
            </a:r>
            <a:r>
              <a:rPr lang="zh-CN" altLang="en-US" sz="2600">
                <a:ea typeface="楷体_GB2312" panose="02010609030101010101" pitchFamily="49" charset="-122"/>
              </a:rPr>
              <a:t>从最末项</a:t>
            </a:r>
            <a:r>
              <a:rPr lang="en-US" altLang="zh-CN" sz="2600">
                <a:ea typeface="楷体_GB2312" panose="02010609030101010101" pitchFamily="49" charset="-122"/>
              </a:rPr>
              <a:t>k</a:t>
            </a:r>
            <a:r>
              <a:rPr lang="en-US" altLang="zh-CN" sz="2600" baseline="-25000">
                <a:ea typeface="楷体_GB2312" panose="02010609030101010101" pitchFamily="49" charset="-122"/>
              </a:rPr>
              <a:t>n</a:t>
            </a:r>
            <a:r>
              <a:rPr lang="zh-CN" altLang="en-US" sz="2600">
                <a:ea typeface="楷体_GB2312" panose="02010609030101010101" pitchFamily="49" charset="-122"/>
              </a:rPr>
              <a:t>开始起指针</a:t>
            </a:r>
            <a:r>
              <a:rPr lang="en-US" altLang="zh-CN" sz="2600">
                <a:ea typeface="楷体_GB2312" panose="02010609030101010101" pitchFamily="49" charset="-122"/>
              </a:rPr>
              <a:t>j</a:t>
            </a:r>
            <a:r>
              <a:rPr lang="zh-CN" altLang="en-US" sz="2600">
                <a:ea typeface="楷体_GB2312" panose="02010609030101010101" pitchFamily="49" charset="-122"/>
              </a:rPr>
              <a:t>倒向前找到第一个</a:t>
            </a:r>
            <a:r>
              <a:rPr lang="en-US" altLang="zh-CN" sz="2600">
                <a:ea typeface="楷体_GB2312" panose="02010609030101010101" pitchFamily="49" charset="-122"/>
              </a:rPr>
              <a:t>k</a:t>
            </a:r>
            <a:r>
              <a:rPr lang="en-US" altLang="zh-CN" sz="2600" baseline="-25000">
                <a:ea typeface="楷体_GB2312" panose="02010609030101010101" pitchFamily="49" charset="-122"/>
              </a:rPr>
              <a:t>j </a:t>
            </a:r>
            <a:r>
              <a:rPr lang="en-US" altLang="zh-CN" sz="2600">
                <a:ea typeface="楷体_GB2312" panose="02010609030101010101" pitchFamily="49" charset="-122"/>
              </a:rPr>
              <a:t>&lt;x.key</a:t>
            </a:r>
            <a:r>
              <a:rPr lang="zh-CN" altLang="en-US" sz="2600">
                <a:ea typeface="楷体_GB2312" panose="02010609030101010101" pitchFamily="49" charset="-122"/>
              </a:rPr>
              <a:t>或</a:t>
            </a:r>
          </a:p>
          <a:p>
            <a:pPr eaLnBrk="1" hangingPunct="1">
              <a:lnSpc>
                <a:spcPct val="140000"/>
              </a:lnSpc>
              <a:spcBef>
                <a:spcPct val="0"/>
              </a:spcBef>
            </a:pPr>
            <a:r>
              <a:rPr lang="zh-CN" altLang="en-US" sz="2600">
                <a:ea typeface="楷体_GB2312" panose="02010609030101010101" pitchFamily="49" charset="-122"/>
              </a:rPr>
              <a:t>       </a:t>
            </a:r>
            <a:r>
              <a:rPr lang="en-US" altLang="zh-CN" sz="2600">
                <a:ea typeface="楷体_GB2312" panose="02010609030101010101" pitchFamily="49" charset="-122"/>
              </a:rPr>
              <a:t>i ≥j</a:t>
            </a:r>
            <a:r>
              <a:rPr lang="zh-CN" altLang="en-US" sz="2600">
                <a:ea typeface="楷体_GB2312" panose="02010609030101010101" pitchFamily="49" charset="-122"/>
              </a:rPr>
              <a:t>时，则判</a:t>
            </a:r>
            <a:r>
              <a:rPr lang="en-US" altLang="zh-CN" sz="2600">
                <a:ea typeface="楷体_GB2312" panose="02010609030101010101" pitchFamily="49" charset="-122"/>
              </a:rPr>
              <a:t>i&lt;j? </a:t>
            </a:r>
            <a:r>
              <a:rPr lang="zh-CN" altLang="en-US" sz="2600">
                <a:ea typeface="楷体_GB2312" panose="02010609030101010101" pitchFamily="49" charset="-122"/>
              </a:rPr>
              <a:t>是，</a:t>
            </a:r>
            <a:r>
              <a:rPr lang="en-US" altLang="zh-CN" sz="2600">
                <a:ea typeface="楷体_GB2312" panose="02010609030101010101" pitchFamily="49" charset="-122"/>
              </a:rPr>
              <a:t>k</a:t>
            </a:r>
            <a:r>
              <a:rPr lang="en-US" altLang="zh-CN" sz="2600" baseline="-25000">
                <a:ea typeface="楷体_GB2312" panose="02010609030101010101" pitchFamily="49" charset="-122"/>
              </a:rPr>
              <a:t>j</a:t>
            </a:r>
            <a:r>
              <a:rPr lang="zh-CN" altLang="en-US" sz="2600">
                <a:ea typeface="楷体_GB2312" panose="02010609030101010101" pitchFamily="49" charset="-122"/>
              </a:rPr>
              <a:t>送</a:t>
            </a:r>
            <a:r>
              <a:rPr lang="en-US" altLang="zh-CN" sz="2600">
                <a:ea typeface="楷体_GB2312" panose="02010609030101010101" pitchFamily="49" charset="-122"/>
              </a:rPr>
              <a:t>k</a:t>
            </a:r>
            <a:r>
              <a:rPr lang="en-US" altLang="zh-CN" sz="2600" baseline="-25000">
                <a:ea typeface="楷体_GB2312" panose="02010609030101010101" pitchFamily="49" charset="-122"/>
              </a:rPr>
              <a:t>i </a:t>
            </a:r>
            <a:r>
              <a:rPr lang="zh-CN" altLang="en-US" sz="2600">
                <a:ea typeface="楷体_GB2312" panose="02010609030101010101" pitchFamily="49" charset="-122"/>
              </a:rPr>
              <a:t>，</a:t>
            </a:r>
            <a:r>
              <a:rPr lang="en-US" altLang="zh-CN" sz="2600">
                <a:ea typeface="楷体_GB2312" panose="02010609030101010101" pitchFamily="49" charset="-122"/>
              </a:rPr>
              <a:t>i=i+1</a:t>
            </a:r>
            <a:r>
              <a:rPr lang="zh-CN" altLang="en-US" sz="2600">
                <a:ea typeface="楷体_GB2312" panose="02010609030101010101" pitchFamily="49" charset="-122"/>
              </a:rPr>
              <a:t>；</a:t>
            </a:r>
          </a:p>
        </p:txBody>
      </p:sp>
      <p:sp>
        <p:nvSpPr>
          <p:cNvPr id="256002" name="Rectangle 2">
            <a:extLst>
              <a:ext uri="{FF2B5EF4-FFF2-40B4-BE49-F238E27FC236}">
                <a16:creationId xmlns:a16="http://schemas.microsoft.com/office/drawing/2014/main" id="{E51D1F2B-CB03-48FF-A254-E87E894D2CB9}"/>
              </a:ext>
            </a:extLst>
          </p:cNvPr>
          <p:cNvSpPr>
            <a:spLocks noChangeArrowheads="1"/>
          </p:cNvSpPr>
          <p:nvPr/>
        </p:nvSpPr>
        <p:spPr bwMode="auto">
          <a:xfrm>
            <a:off x="395288" y="1125538"/>
            <a:ext cx="8424862" cy="488950"/>
          </a:xfrm>
          <a:prstGeom prst="rect">
            <a:avLst/>
          </a:prstGeom>
          <a:gradFill rotWithShape="1">
            <a:gsLst>
              <a:gs pos="0">
                <a:schemeClr val="accent1"/>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600">
                <a:ea typeface="楷体_GB2312" panose="02010609030101010101" pitchFamily="49" charset="-122"/>
              </a:rPr>
              <a:t>1) </a:t>
            </a:r>
            <a:r>
              <a:rPr lang="zh-CN" altLang="en-US" sz="2600">
                <a:ea typeface="楷体_GB2312" panose="02010609030101010101" pitchFamily="49" charset="-122"/>
              </a:rPr>
              <a:t>选定</a:t>
            </a:r>
            <a:r>
              <a:rPr lang="en-US" altLang="zh-CN" sz="2600">
                <a:ea typeface="楷体_GB2312" panose="02010609030101010101" pitchFamily="49" charset="-122"/>
              </a:rPr>
              <a:t>k</a:t>
            </a:r>
            <a:r>
              <a:rPr lang="en-US" altLang="zh-CN" sz="2600" baseline="-25000">
                <a:ea typeface="楷体_GB2312" panose="02010609030101010101" pitchFamily="49" charset="-122"/>
              </a:rPr>
              <a:t>1</a:t>
            </a:r>
            <a:r>
              <a:rPr lang="zh-CN" altLang="en-US" sz="2600">
                <a:ea typeface="楷体_GB2312" panose="02010609030101010101" pitchFamily="49" charset="-122"/>
              </a:rPr>
              <a:t>为起点，且将</a:t>
            </a:r>
            <a:r>
              <a:rPr lang="en-US" altLang="zh-CN" sz="2600">
                <a:ea typeface="楷体_GB2312" panose="02010609030101010101" pitchFamily="49" charset="-122"/>
              </a:rPr>
              <a:t>k</a:t>
            </a:r>
            <a:r>
              <a:rPr lang="en-US" altLang="zh-CN" sz="2600" baseline="-25000">
                <a:ea typeface="楷体_GB2312" panose="02010609030101010101" pitchFamily="49" charset="-122"/>
              </a:rPr>
              <a:t>1</a:t>
            </a:r>
            <a:r>
              <a:rPr lang="zh-CN" altLang="en-US" sz="2600">
                <a:ea typeface="楷体_GB2312" panose="02010609030101010101" pitchFamily="49" charset="-122"/>
              </a:rPr>
              <a:t>送</a:t>
            </a:r>
            <a:r>
              <a:rPr lang="en-US" altLang="zh-CN" sz="2600">
                <a:ea typeface="楷体_GB2312" panose="02010609030101010101" pitchFamily="49" charset="-122"/>
              </a:rPr>
              <a:t>x</a:t>
            </a:r>
            <a:r>
              <a:rPr lang="zh-CN" altLang="en-US" sz="2600">
                <a:ea typeface="楷体_GB2312" panose="02010609030101010101" pitchFamily="49" charset="-122"/>
              </a:rPr>
              <a:t>；</a:t>
            </a:r>
          </a:p>
        </p:txBody>
      </p:sp>
      <p:sp>
        <p:nvSpPr>
          <p:cNvPr id="256003" name="Rectangle 3">
            <a:extLst>
              <a:ext uri="{FF2B5EF4-FFF2-40B4-BE49-F238E27FC236}">
                <a16:creationId xmlns:a16="http://schemas.microsoft.com/office/drawing/2014/main" id="{33697D2E-807A-45C4-B7CD-E5506A5AF3C2}"/>
              </a:ext>
            </a:extLst>
          </p:cNvPr>
          <p:cNvSpPr>
            <a:spLocks noChangeArrowheads="1"/>
          </p:cNvSpPr>
          <p:nvPr/>
        </p:nvSpPr>
        <p:spPr bwMode="auto">
          <a:xfrm>
            <a:off x="323850" y="3263900"/>
            <a:ext cx="849630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600">
                <a:ea typeface="楷体_GB2312" panose="02010609030101010101" pitchFamily="49" charset="-122"/>
              </a:rPr>
              <a:t>3</a:t>
            </a:r>
            <a:r>
              <a:rPr lang="en-US" altLang="zh-CN" sz="2600">
                <a:latin typeface="楷体_GB2312" panose="02010609030101010101" pitchFamily="49" charset="-122"/>
                <a:ea typeface="楷体_GB2312" panose="02010609030101010101" pitchFamily="49" charset="-122"/>
              </a:rPr>
              <a:t>) </a:t>
            </a:r>
            <a:r>
              <a:rPr lang="zh-CN" altLang="en-US" sz="2600">
                <a:ea typeface="楷体_GB2312" panose="02010609030101010101" pitchFamily="49" charset="-122"/>
              </a:rPr>
              <a:t>从</a:t>
            </a:r>
            <a:r>
              <a:rPr lang="en-US" altLang="zh-CN" sz="2600">
                <a:ea typeface="楷体_GB2312" panose="02010609030101010101" pitchFamily="49" charset="-122"/>
              </a:rPr>
              <a:t>k</a:t>
            </a:r>
            <a:r>
              <a:rPr lang="en-US" altLang="zh-CN" sz="2600" baseline="-25000">
                <a:ea typeface="楷体_GB2312" panose="02010609030101010101" pitchFamily="49" charset="-122"/>
              </a:rPr>
              <a:t>i</a:t>
            </a:r>
            <a:r>
              <a:rPr lang="zh-CN" altLang="en-US" sz="2600">
                <a:ea typeface="楷体_GB2312" panose="02010609030101010101" pitchFamily="49" charset="-122"/>
              </a:rPr>
              <a:t>项起指针</a:t>
            </a:r>
            <a:r>
              <a:rPr lang="en-US" altLang="zh-CN" sz="2600">
                <a:ea typeface="楷体_GB2312" panose="02010609030101010101" pitchFamily="49" charset="-122"/>
              </a:rPr>
              <a:t>i</a:t>
            </a:r>
            <a:r>
              <a:rPr lang="zh-CN" altLang="en-US" sz="2600">
                <a:ea typeface="楷体_GB2312" panose="02010609030101010101" pitchFamily="49" charset="-122"/>
              </a:rPr>
              <a:t>向前扫描，找到第一个</a:t>
            </a:r>
            <a:r>
              <a:rPr lang="en-US" altLang="zh-CN" sz="2600">
                <a:ea typeface="楷体_GB2312" panose="02010609030101010101" pitchFamily="49" charset="-122"/>
              </a:rPr>
              <a:t>k</a:t>
            </a:r>
            <a:r>
              <a:rPr lang="en-US" altLang="zh-CN" sz="2600" baseline="-25000">
                <a:ea typeface="楷体_GB2312" panose="02010609030101010101" pitchFamily="49" charset="-122"/>
              </a:rPr>
              <a:t>i </a:t>
            </a:r>
            <a:r>
              <a:rPr lang="en-US" altLang="zh-CN" sz="2600">
                <a:ea typeface="楷体_GB2312" panose="02010609030101010101" pitchFamily="49" charset="-122"/>
              </a:rPr>
              <a:t>&gt;x.key</a:t>
            </a:r>
            <a:r>
              <a:rPr lang="zh-CN" altLang="en-US" sz="2600">
                <a:ea typeface="楷体_GB2312" panose="02010609030101010101" pitchFamily="49" charset="-122"/>
              </a:rPr>
              <a:t>或</a:t>
            </a:r>
          </a:p>
          <a:p>
            <a:pPr eaLnBrk="1" hangingPunct="1">
              <a:spcBef>
                <a:spcPct val="0"/>
              </a:spcBef>
            </a:pPr>
            <a:r>
              <a:rPr lang="zh-CN" altLang="en-US" sz="2600">
                <a:ea typeface="楷体_GB2312" panose="02010609030101010101" pitchFamily="49" charset="-122"/>
              </a:rPr>
              <a:t>      </a:t>
            </a:r>
            <a:r>
              <a:rPr lang="en-US" altLang="zh-CN" sz="2600">
                <a:ea typeface="楷体_GB2312" panose="02010609030101010101" pitchFamily="49" charset="-122"/>
              </a:rPr>
              <a:t>i≥j</a:t>
            </a:r>
            <a:r>
              <a:rPr lang="zh-CN" altLang="en-US" sz="2600">
                <a:ea typeface="楷体_GB2312" panose="02010609030101010101" pitchFamily="49" charset="-122"/>
              </a:rPr>
              <a:t>时，则判</a:t>
            </a:r>
            <a:r>
              <a:rPr lang="en-US" altLang="zh-CN" sz="2600">
                <a:ea typeface="楷体_GB2312" panose="02010609030101010101" pitchFamily="49" charset="-122"/>
              </a:rPr>
              <a:t>i&lt;j?</a:t>
            </a:r>
            <a:r>
              <a:rPr lang="zh-CN" altLang="en-US" sz="2600">
                <a:ea typeface="楷体_GB2312" panose="02010609030101010101" pitchFamily="49" charset="-122"/>
              </a:rPr>
              <a:t>是，</a:t>
            </a:r>
            <a:r>
              <a:rPr lang="en-US" altLang="zh-CN" sz="2600">
                <a:ea typeface="楷体_GB2312" panose="02010609030101010101" pitchFamily="49" charset="-122"/>
              </a:rPr>
              <a:t>k</a:t>
            </a:r>
            <a:r>
              <a:rPr lang="en-US" altLang="zh-CN" sz="2600" baseline="-25000">
                <a:ea typeface="楷体_GB2312" panose="02010609030101010101" pitchFamily="49" charset="-122"/>
              </a:rPr>
              <a:t>i</a:t>
            </a:r>
            <a:r>
              <a:rPr lang="zh-CN" altLang="en-US" sz="2600">
                <a:ea typeface="楷体_GB2312" panose="02010609030101010101" pitchFamily="49" charset="-122"/>
              </a:rPr>
              <a:t>送</a:t>
            </a:r>
            <a:r>
              <a:rPr lang="en-US" altLang="zh-CN" sz="2600">
                <a:ea typeface="楷体_GB2312" panose="02010609030101010101" pitchFamily="49" charset="-122"/>
              </a:rPr>
              <a:t>k</a:t>
            </a:r>
            <a:r>
              <a:rPr lang="en-US" altLang="zh-CN" sz="2600" baseline="-25000">
                <a:ea typeface="楷体_GB2312" panose="02010609030101010101" pitchFamily="49" charset="-122"/>
              </a:rPr>
              <a:t>j</a:t>
            </a:r>
            <a:r>
              <a:rPr lang="en-US" altLang="zh-CN" sz="2600">
                <a:ea typeface="楷体_GB2312" panose="02010609030101010101" pitchFamily="49" charset="-122"/>
              </a:rPr>
              <a:t> </a:t>
            </a:r>
            <a:r>
              <a:rPr lang="zh-CN" altLang="en-US" sz="2600">
                <a:ea typeface="楷体_GB2312" panose="02010609030101010101" pitchFamily="49" charset="-122"/>
              </a:rPr>
              <a:t>， </a:t>
            </a:r>
            <a:r>
              <a:rPr lang="en-US" altLang="zh-CN" sz="2600">
                <a:ea typeface="楷体_GB2312" panose="02010609030101010101" pitchFamily="49" charset="-122"/>
              </a:rPr>
              <a:t>j=j-1</a:t>
            </a:r>
            <a:r>
              <a:rPr lang="zh-CN" altLang="en-US" sz="2600">
                <a:ea typeface="楷体_GB2312" panose="02010609030101010101" pitchFamily="49" charset="-122"/>
              </a:rPr>
              <a:t>；</a:t>
            </a:r>
          </a:p>
        </p:txBody>
      </p:sp>
      <p:sp>
        <p:nvSpPr>
          <p:cNvPr id="256004" name="Rectangle 4">
            <a:extLst>
              <a:ext uri="{FF2B5EF4-FFF2-40B4-BE49-F238E27FC236}">
                <a16:creationId xmlns:a16="http://schemas.microsoft.com/office/drawing/2014/main" id="{51B4677C-1EEB-4428-AED6-91074F248387}"/>
              </a:ext>
            </a:extLst>
          </p:cNvPr>
          <p:cNvSpPr>
            <a:spLocks noChangeArrowheads="1"/>
          </p:cNvSpPr>
          <p:nvPr/>
        </p:nvSpPr>
        <p:spPr bwMode="auto">
          <a:xfrm>
            <a:off x="323850" y="4414838"/>
            <a:ext cx="8496300" cy="12827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600">
                <a:ea typeface="楷体_GB2312" panose="02010609030101010101" pitchFamily="49" charset="-122"/>
              </a:rPr>
              <a:t>4</a:t>
            </a:r>
            <a:r>
              <a:rPr lang="en-US" altLang="zh-CN" sz="2600">
                <a:latin typeface="楷体_GB2312" panose="02010609030101010101" pitchFamily="49" charset="-122"/>
                <a:ea typeface="楷体_GB2312" panose="02010609030101010101" pitchFamily="49" charset="-122"/>
              </a:rPr>
              <a:t>) </a:t>
            </a:r>
            <a:r>
              <a:rPr lang="zh-CN" altLang="en-US" sz="2600">
                <a:ea typeface="楷体_GB2312" panose="02010609030101010101" pitchFamily="49" charset="-122"/>
              </a:rPr>
              <a:t>上述过程进行到</a:t>
            </a:r>
            <a:r>
              <a:rPr lang="en-US" altLang="zh-CN" sz="2600">
                <a:ea typeface="楷体_GB2312" panose="02010609030101010101" pitchFamily="49" charset="-122"/>
              </a:rPr>
              <a:t>i=j</a:t>
            </a:r>
            <a:r>
              <a:rPr lang="zh-CN" altLang="en-US" sz="2600">
                <a:ea typeface="楷体_GB2312" panose="02010609030101010101" pitchFamily="49" charset="-122"/>
              </a:rPr>
              <a:t>时停止，将</a:t>
            </a:r>
            <a:r>
              <a:rPr lang="en-US" altLang="zh-CN" sz="2600">
                <a:ea typeface="楷体_GB2312" panose="02010609030101010101" pitchFamily="49" charset="-122"/>
              </a:rPr>
              <a:t>x</a:t>
            </a:r>
            <a:r>
              <a:rPr lang="zh-CN" altLang="en-US" sz="2600">
                <a:ea typeface="楷体_GB2312" panose="02010609030101010101" pitchFamily="49" charset="-122"/>
              </a:rPr>
              <a:t>送</a:t>
            </a:r>
            <a:r>
              <a:rPr lang="en-US" altLang="zh-CN" sz="2600">
                <a:ea typeface="楷体_GB2312" panose="02010609030101010101" pitchFamily="49" charset="-122"/>
              </a:rPr>
              <a:t>k</a:t>
            </a:r>
            <a:r>
              <a:rPr lang="en-US" altLang="zh-CN" sz="2600" baseline="-25000">
                <a:ea typeface="楷体_GB2312" panose="02010609030101010101" pitchFamily="49" charset="-122"/>
              </a:rPr>
              <a:t>i</a:t>
            </a:r>
            <a:r>
              <a:rPr lang="en-US" altLang="zh-CN" sz="2600">
                <a:ea typeface="楷体_GB2312" panose="02010609030101010101" pitchFamily="49" charset="-122"/>
              </a:rPr>
              <a:t> </a:t>
            </a:r>
            <a:r>
              <a:rPr lang="zh-CN" altLang="en-US" sz="2600">
                <a:ea typeface="楷体_GB2312" panose="02010609030101010101" pitchFamily="49" charset="-122"/>
              </a:rPr>
              <a:t>，同时</a:t>
            </a:r>
            <a:r>
              <a:rPr lang="en-US" altLang="zh-CN" sz="2600">
                <a:ea typeface="楷体_GB2312" panose="02010609030101010101" pitchFamily="49" charset="-122"/>
              </a:rPr>
              <a:t>i=i+1</a:t>
            </a:r>
            <a:r>
              <a:rPr lang="zh-CN" altLang="en-US" sz="2600">
                <a:ea typeface="楷体_GB2312" panose="02010609030101010101" pitchFamily="49" charset="-122"/>
              </a:rPr>
              <a:t>；</a:t>
            </a:r>
          </a:p>
          <a:p>
            <a:pPr eaLnBrk="1" hangingPunct="1">
              <a:spcBef>
                <a:spcPct val="0"/>
              </a:spcBef>
            </a:pPr>
            <a:r>
              <a:rPr lang="zh-CN" altLang="en-US" sz="2600">
                <a:ea typeface="楷体_GB2312" panose="02010609030101010101" pitchFamily="49" charset="-122"/>
              </a:rPr>
              <a:t>      </a:t>
            </a:r>
            <a:r>
              <a:rPr lang="en-US" altLang="zh-CN" sz="2600">
                <a:ea typeface="楷体_GB2312" panose="02010609030101010101" pitchFamily="49" charset="-122"/>
              </a:rPr>
              <a:t>j=j-1,</a:t>
            </a:r>
            <a:r>
              <a:rPr lang="zh-CN" altLang="en-US" sz="2600">
                <a:ea typeface="楷体_GB2312" panose="02010609030101010101" pitchFamily="49" charset="-122"/>
              </a:rPr>
              <a:t>即</a:t>
            </a:r>
            <a:r>
              <a:rPr lang="en-US" altLang="zh-CN" sz="2600">
                <a:ea typeface="楷体_GB2312" panose="02010609030101010101" pitchFamily="49" charset="-122"/>
              </a:rPr>
              <a:t>x</a:t>
            </a:r>
            <a:r>
              <a:rPr lang="zh-CN" altLang="en-US" sz="2600">
                <a:ea typeface="楷体_GB2312" panose="02010609030101010101" pitchFamily="49" charset="-122"/>
              </a:rPr>
              <a:t>在正确位置上</a:t>
            </a:r>
            <a:r>
              <a:rPr lang="en-US" altLang="zh-CN" sz="2600">
                <a:ea typeface="楷体_GB2312" panose="02010609030101010101" pitchFamily="49" charset="-122"/>
              </a:rPr>
              <a:t>,</a:t>
            </a:r>
            <a:r>
              <a:rPr lang="zh-CN" altLang="en-US" sz="2600">
                <a:ea typeface="楷体_GB2312" panose="02010609030101010101" pitchFamily="49" charset="-122"/>
              </a:rPr>
              <a:t>并分</a:t>
            </a:r>
            <a:r>
              <a:rPr lang="en-US" altLang="zh-CN" sz="2600">
                <a:ea typeface="楷体_GB2312" panose="02010609030101010101" pitchFamily="49" charset="-122"/>
              </a:rPr>
              <a:t>K</a:t>
            </a:r>
            <a:r>
              <a:rPr lang="zh-CN" altLang="en-US" sz="2600">
                <a:ea typeface="楷体_GB2312" panose="02010609030101010101" pitchFamily="49" charset="-122"/>
              </a:rPr>
              <a:t>为</a:t>
            </a:r>
            <a:r>
              <a:rPr lang="en-US" altLang="zh-CN" sz="2600">
                <a:ea typeface="楷体_GB2312" panose="02010609030101010101" pitchFamily="49" charset="-122"/>
              </a:rPr>
              <a:t>K</a:t>
            </a:r>
            <a:r>
              <a:rPr lang="en-US" altLang="zh-CN" sz="2600" baseline="-25000">
                <a:ea typeface="楷体_GB2312" panose="02010609030101010101" pitchFamily="49" charset="-122"/>
              </a:rPr>
              <a:t>1</a:t>
            </a:r>
            <a:r>
              <a:rPr lang="zh-CN" altLang="en-US" sz="2600">
                <a:ea typeface="楷体_GB2312" panose="02010609030101010101" pitchFamily="49" charset="-122"/>
              </a:rPr>
              <a:t>和</a:t>
            </a:r>
            <a:r>
              <a:rPr lang="en-US" altLang="zh-CN" sz="2600">
                <a:ea typeface="楷体_GB2312" panose="02010609030101010101" pitchFamily="49" charset="-122"/>
              </a:rPr>
              <a:t>K</a:t>
            </a:r>
            <a:r>
              <a:rPr lang="en-US" altLang="zh-CN" sz="2600" baseline="-25000">
                <a:ea typeface="楷体_GB2312" panose="02010609030101010101" pitchFamily="49" charset="-122"/>
              </a:rPr>
              <a:t>2</a:t>
            </a:r>
            <a:r>
              <a:rPr lang="zh-CN" altLang="en-US" sz="2600">
                <a:ea typeface="楷体_GB2312" panose="02010609030101010101" pitchFamily="49" charset="-122"/>
              </a:rPr>
              <a:t>两个子集合；</a:t>
            </a:r>
          </a:p>
          <a:p>
            <a:pPr eaLnBrk="1" hangingPunct="1">
              <a:spcBef>
                <a:spcPct val="0"/>
              </a:spcBef>
            </a:pPr>
            <a:endParaRPr lang="en-US" altLang="zh-CN" sz="2600">
              <a:ea typeface="楷体_GB2312" panose="02010609030101010101" pitchFamily="49" charset="-122"/>
            </a:endParaRPr>
          </a:p>
        </p:txBody>
      </p:sp>
      <p:sp>
        <p:nvSpPr>
          <p:cNvPr id="256005" name="Rectangle 5">
            <a:extLst>
              <a:ext uri="{FF2B5EF4-FFF2-40B4-BE49-F238E27FC236}">
                <a16:creationId xmlns:a16="http://schemas.microsoft.com/office/drawing/2014/main" id="{1D494ACD-F0E4-40CE-AC52-441890961BCF}"/>
              </a:ext>
            </a:extLst>
          </p:cNvPr>
          <p:cNvSpPr>
            <a:spLocks noChangeArrowheads="1"/>
          </p:cNvSpPr>
          <p:nvPr/>
        </p:nvSpPr>
        <p:spPr bwMode="auto">
          <a:xfrm>
            <a:off x="323850" y="5564188"/>
            <a:ext cx="8496300" cy="488950"/>
          </a:xfrm>
          <a:prstGeom prst="rect">
            <a:avLst/>
          </a:prstGeom>
          <a:gradFill rotWithShape="1">
            <a:gsLst>
              <a:gs pos="0">
                <a:schemeClr val="bg1"/>
              </a:gs>
              <a:gs pos="100000">
                <a:schemeClr val="accent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600">
                <a:ea typeface="楷体_GB2312" panose="02010609030101010101" pitchFamily="49" charset="-122"/>
              </a:rPr>
              <a:t>5</a:t>
            </a:r>
            <a:r>
              <a:rPr lang="en-US" altLang="zh-CN" sz="2600">
                <a:latin typeface="楷体_GB2312" panose="02010609030101010101" pitchFamily="49" charset="-122"/>
                <a:ea typeface="楷体_GB2312" panose="02010609030101010101" pitchFamily="49" charset="-122"/>
              </a:rPr>
              <a:t>) </a:t>
            </a:r>
            <a:r>
              <a:rPr lang="zh-CN" altLang="en-US" sz="2600">
                <a:ea typeface="楷体_GB2312" panose="02010609030101010101" pitchFamily="49" charset="-122"/>
              </a:rPr>
              <a:t>重复调用上述过程，直到将整个集合排序好为止。</a:t>
            </a: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600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49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600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600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560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98" grpId="0"/>
      <p:bldP spid="256002" grpId="0" animBg="1"/>
      <p:bldP spid="256003" grpId="0"/>
      <p:bldP spid="256004" grpId="0" animBg="1"/>
      <p:bldP spid="25600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4" name="Text Box 4">
            <a:extLst>
              <a:ext uri="{FF2B5EF4-FFF2-40B4-BE49-F238E27FC236}">
                <a16:creationId xmlns:a16="http://schemas.microsoft.com/office/drawing/2014/main" id="{CA35DAB8-8CBE-46DE-A298-E8E69C61EBEB}"/>
              </a:ext>
            </a:extLst>
          </p:cNvPr>
          <p:cNvSpPr txBox="1">
            <a:spLocks noChangeArrowheads="1"/>
          </p:cNvSpPr>
          <p:nvPr/>
        </p:nvSpPr>
        <p:spPr bwMode="auto">
          <a:xfrm>
            <a:off x="941388" y="2643188"/>
            <a:ext cx="452437" cy="1570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zh-CN" altLang="en-US">
                <a:latin typeface="黑体" panose="02010609060101010101" pitchFamily="49" charset="-122"/>
                <a:ea typeface="黑体" panose="02010609060101010101" pitchFamily="49" charset="-122"/>
              </a:rPr>
              <a:t>内 排 序</a:t>
            </a:r>
          </a:p>
        </p:txBody>
      </p:sp>
      <p:sp>
        <p:nvSpPr>
          <p:cNvPr id="245765" name="AutoShape 5">
            <a:extLst>
              <a:ext uri="{FF2B5EF4-FFF2-40B4-BE49-F238E27FC236}">
                <a16:creationId xmlns:a16="http://schemas.microsoft.com/office/drawing/2014/main" id="{3F4A3B63-460F-43CD-8603-2B588C46C326}"/>
              </a:ext>
            </a:extLst>
          </p:cNvPr>
          <p:cNvSpPr>
            <a:spLocks/>
          </p:cNvSpPr>
          <p:nvPr/>
        </p:nvSpPr>
        <p:spPr bwMode="auto">
          <a:xfrm>
            <a:off x="1476375" y="908050"/>
            <a:ext cx="792163" cy="5041900"/>
          </a:xfrm>
          <a:prstGeom prst="leftBrace">
            <a:avLst>
              <a:gd name="adj1" fmla="val 53039"/>
              <a:gd name="adj2" fmla="val 50000"/>
            </a:avLst>
          </a:prstGeom>
          <a:noFill/>
          <a:ln w="25400">
            <a:solidFill>
              <a:srgbClr val="008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endParaRPr lang="zh-CN" altLang="en-US" sz="2400">
              <a:latin typeface="黑体" panose="02010609060101010101" pitchFamily="49" charset="-122"/>
              <a:ea typeface="黑体" panose="02010609060101010101" pitchFamily="49" charset="-122"/>
            </a:endParaRPr>
          </a:p>
        </p:txBody>
      </p:sp>
      <p:sp>
        <p:nvSpPr>
          <p:cNvPr id="245766" name="Text Box 6">
            <a:extLst>
              <a:ext uri="{FF2B5EF4-FFF2-40B4-BE49-F238E27FC236}">
                <a16:creationId xmlns:a16="http://schemas.microsoft.com/office/drawing/2014/main" id="{53977E02-3D8C-429A-A95C-045F3EF6F30F}"/>
              </a:ext>
            </a:extLst>
          </p:cNvPr>
          <p:cNvSpPr txBox="1">
            <a:spLocks noChangeArrowheads="1"/>
          </p:cNvSpPr>
          <p:nvPr/>
        </p:nvSpPr>
        <p:spPr bwMode="auto">
          <a:xfrm>
            <a:off x="2351088" y="765175"/>
            <a:ext cx="17160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zh-CN" altLang="en-US" sz="2400">
                <a:solidFill>
                  <a:srgbClr val="0000FF"/>
                </a:solidFill>
                <a:latin typeface="黑体" panose="02010609060101010101" pitchFamily="49" charset="-122"/>
                <a:ea typeface="黑体" panose="02010609060101010101" pitchFamily="49" charset="-122"/>
              </a:rPr>
              <a:t>插入类排序</a:t>
            </a:r>
          </a:p>
        </p:txBody>
      </p:sp>
      <p:sp>
        <p:nvSpPr>
          <p:cNvPr id="245767" name="AutoShape 7">
            <a:extLst>
              <a:ext uri="{FF2B5EF4-FFF2-40B4-BE49-F238E27FC236}">
                <a16:creationId xmlns:a16="http://schemas.microsoft.com/office/drawing/2014/main" id="{92B0E5C8-F541-4881-8BE8-A1EAE519C1E4}"/>
              </a:ext>
            </a:extLst>
          </p:cNvPr>
          <p:cNvSpPr>
            <a:spLocks/>
          </p:cNvSpPr>
          <p:nvPr/>
        </p:nvSpPr>
        <p:spPr bwMode="auto">
          <a:xfrm>
            <a:off x="4132263" y="549275"/>
            <a:ext cx="431800" cy="912813"/>
          </a:xfrm>
          <a:prstGeom prst="leftBrace">
            <a:avLst>
              <a:gd name="adj1" fmla="val 17616"/>
              <a:gd name="adj2" fmla="val 50000"/>
            </a:avLst>
          </a:prstGeom>
          <a:noFill/>
          <a:ln w="25400">
            <a:solidFill>
              <a:srgbClr val="008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endParaRPr lang="zh-CN" altLang="en-US" sz="2400">
              <a:latin typeface="黑体" panose="02010609060101010101" pitchFamily="49" charset="-122"/>
              <a:ea typeface="黑体" panose="02010609060101010101" pitchFamily="49" charset="-122"/>
            </a:endParaRPr>
          </a:p>
        </p:txBody>
      </p:sp>
      <p:sp>
        <p:nvSpPr>
          <p:cNvPr id="245768" name="Text Box 8">
            <a:extLst>
              <a:ext uri="{FF2B5EF4-FFF2-40B4-BE49-F238E27FC236}">
                <a16:creationId xmlns:a16="http://schemas.microsoft.com/office/drawing/2014/main" id="{6587792E-6934-497C-B6A4-88A0C65363B7}"/>
              </a:ext>
            </a:extLst>
          </p:cNvPr>
          <p:cNvSpPr txBox="1">
            <a:spLocks noChangeArrowheads="1"/>
          </p:cNvSpPr>
          <p:nvPr/>
        </p:nvSpPr>
        <p:spPr bwMode="auto">
          <a:xfrm>
            <a:off x="4616450" y="404813"/>
            <a:ext cx="2022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zh-CN" altLang="en-US" sz="2400">
                <a:latin typeface="黑体" panose="02010609060101010101" pitchFamily="49" charset="-122"/>
                <a:ea typeface="黑体" panose="02010609060101010101" pitchFamily="49" charset="-122"/>
              </a:rPr>
              <a:t>直接插入排序</a:t>
            </a:r>
          </a:p>
        </p:txBody>
      </p:sp>
      <p:sp>
        <p:nvSpPr>
          <p:cNvPr id="245769" name="Text Box 9">
            <a:extLst>
              <a:ext uri="{FF2B5EF4-FFF2-40B4-BE49-F238E27FC236}">
                <a16:creationId xmlns:a16="http://schemas.microsoft.com/office/drawing/2014/main" id="{06C5790A-3FC8-418F-9DE3-15D0F3C110B5}"/>
              </a:ext>
            </a:extLst>
          </p:cNvPr>
          <p:cNvSpPr txBox="1">
            <a:spLocks noChangeArrowheads="1"/>
          </p:cNvSpPr>
          <p:nvPr/>
        </p:nvSpPr>
        <p:spPr bwMode="auto">
          <a:xfrm>
            <a:off x="4637088" y="765175"/>
            <a:ext cx="2022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zh-CN" altLang="en-US" sz="2400">
                <a:latin typeface="黑体" panose="02010609060101010101" pitchFamily="49" charset="-122"/>
                <a:ea typeface="黑体" panose="02010609060101010101" pitchFamily="49" charset="-122"/>
              </a:rPr>
              <a:t>折半插入排序</a:t>
            </a:r>
          </a:p>
        </p:txBody>
      </p:sp>
      <p:sp>
        <p:nvSpPr>
          <p:cNvPr id="245770" name="Text Box 10">
            <a:extLst>
              <a:ext uri="{FF2B5EF4-FFF2-40B4-BE49-F238E27FC236}">
                <a16:creationId xmlns:a16="http://schemas.microsoft.com/office/drawing/2014/main" id="{1450DD08-414C-4C0E-B3C2-967E67D902E8}"/>
              </a:ext>
            </a:extLst>
          </p:cNvPr>
          <p:cNvSpPr txBox="1">
            <a:spLocks noChangeArrowheads="1"/>
          </p:cNvSpPr>
          <p:nvPr/>
        </p:nvSpPr>
        <p:spPr bwMode="auto">
          <a:xfrm>
            <a:off x="4637088" y="1196975"/>
            <a:ext cx="1409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zh-CN" altLang="en-US" sz="2400">
                <a:latin typeface="黑体" panose="02010609060101010101" pitchFamily="49" charset="-122"/>
                <a:ea typeface="黑体" panose="02010609060101010101" pitchFamily="49" charset="-122"/>
              </a:rPr>
              <a:t>希尔排序</a:t>
            </a:r>
          </a:p>
        </p:txBody>
      </p:sp>
      <p:sp>
        <p:nvSpPr>
          <p:cNvPr id="245771" name="Text Box 11">
            <a:extLst>
              <a:ext uri="{FF2B5EF4-FFF2-40B4-BE49-F238E27FC236}">
                <a16:creationId xmlns:a16="http://schemas.microsoft.com/office/drawing/2014/main" id="{EE4AC320-5254-47C8-876C-36555FAAC6C3}"/>
              </a:ext>
            </a:extLst>
          </p:cNvPr>
          <p:cNvSpPr txBox="1">
            <a:spLocks noChangeArrowheads="1"/>
          </p:cNvSpPr>
          <p:nvPr/>
        </p:nvSpPr>
        <p:spPr bwMode="auto">
          <a:xfrm>
            <a:off x="2292350" y="2133600"/>
            <a:ext cx="1716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zh-CN" altLang="en-US" sz="2400">
                <a:solidFill>
                  <a:srgbClr val="0000FF"/>
                </a:solidFill>
                <a:latin typeface="黑体" panose="02010609060101010101" pitchFamily="49" charset="-122"/>
                <a:ea typeface="黑体" panose="02010609060101010101" pitchFamily="49" charset="-122"/>
              </a:rPr>
              <a:t>交换类排序</a:t>
            </a:r>
          </a:p>
        </p:txBody>
      </p:sp>
      <p:sp>
        <p:nvSpPr>
          <p:cNvPr id="245772" name="AutoShape 12">
            <a:extLst>
              <a:ext uri="{FF2B5EF4-FFF2-40B4-BE49-F238E27FC236}">
                <a16:creationId xmlns:a16="http://schemas.microsoft.com/office/drawing/2014/main" id="{10F8AEB8-4B4F-47DA-99A0-27A4C92D3104}"/>
              </a:ext>
            </a:extLst>
          </p:cNvPr>
          <p:cNvSpPr>
            <a:spLocks/>
          </p:cNvSpPr>
          <p:nvPr/>
        </p:nvSpPr>
        <p:spPr bwMode="auto">
          <a:xfrm>
            <a:off x="4152900" y="1917700"/>
            <a:ext cx="431800" cy="912813"/>
          </a:xfrm>
          <a:prstGeom prst="leftBrace">
            <a:avLst>
              <a:gd name="adj1" fmla="val 17616"/>
              <a:gd name="adj2" fmla="val 50000"/>
            </a:avLst>
          </a:prstGeom>
          <a:noFill/>
          <a:ln w="25400">
            <a:solidFill>
              <a:srgbClr val="008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endParaRPr lang="zh-CN" altLang="en-US" sz="2400">
              <a:latin typeface="黑体" panose="02010609060101010101" pitchFamily="49" charset="-122"/>
              <a:ea typeface="黑体" panose="02010609060101010101" pitchFamily="49" charset="-122"/>
            </a:endParaRPr>
          </a:p>
        </p:txBody>
      </p:sp>
      <p:sp>
        <p:nvSpPr>
          <p:cNvPr id="245773" name="Text Box 13">
            <a:extLst>
              <a:ext uri="{FF2B5EF4-FFF2-40B4-BE49-F238E27FC236}">
                <a16:creationId xmlns:a16="http://schemas.microsoft.com/office/drawing/2014/main" id="{BDCD461D-4AC3-4F2E-A65F-FCEF0080DF68}"/>
              </a:ext>
            </a:extLst>
          </p:cNvPr>
          <p:cNvSpPr txBox="1">
            <a:spLocks noChangeArrowheads="1"/>
          </p:cNvSpPr>
          <p:nvPr/>
        </p:nvSpPr>
        <p:spPr bwMode="auto">
          <a:xfrm>
            <a:off x="4637088" y="1773238"/>
            <a:ext cx="1409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zh-CN" altLang="en-US" sz="2400">
                <a:latin typeface="黑体" panose="02010609060101010101" pitchFamily="49" charset="-122"/>
                <a:ea typeface="黑体" panose="02010609060101010101" pitchFamily="49" charset="-122"/>
              </a:rPr>
              <a:t>冒泡排序</a:t>
            </a:r>
          </a:p>
        </p:txBody>
      </p:sp>
      <p:sp>
        <p:nvSpPr>
          <p:cNvPr id="245774" name="Text Box 14">
            <a:extLst>
              <a:ext uri="{FF2B5EF4-FFF2-40B4-BE49-F238E27FC236}">
                <a16:creationId xmlns:a16="http://schemas.microsoft.com/office/drawing/2014/main" id="{80E1B9EE-E0A5-40FC-A894-86BC59B56596}"/>
              </a:ext>
            </a:extLst>
          </p:cNvPr>
          <p:cNvSpPr txBox="1">
            <a:spLocks noChangeArrowheads="1"/>
          </p:cNvSpPr>
          <p:nvPr/>
        </p:nvSpPr>
        <p:spPr bwMode="auto">
          <a:xfrm>
            <a:off x="4657725" y="2420938"/>
            <a:ext cx="1409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zh-CN" altLang="en-US" sz="2400">
                <a:latin typeface="黑体" panose="02010609060101010101" pitchFamily="49" charset="-122"/>
                <a:ea typeface="黑体" panose="02010609060101010101" pitchFamily="49" charset="-122"/>
              </a:rPr>
              <a:t>快速排序</a:t>
            </a:r>
          </a:p>
        </p:txBody>
      </p:sp>
      <p:sp>
        <p:nvSpPr>
          <p:cNvPr id="245776" name="Text Box 16">
            <a:extLst>
              <a:ext uri="{FF2B5EF4-FFF2-40B4-BE49-F238E27FC236}">
                <a16:creationId xmlns:a16="http://schemas.microsoft.com/office/drawing/2014/main" id="{27AAEECF-A71D-4E4E-922A-AD872AF2E5BD}"/>
              </a:ext>
            </a:extLst>
          </p:cNvPr>
          <p:cNvSpPr txBox="1">
            <a:spLocks noChangeArrowheads="1"/>
          </p:cNvSpPr>
          <p:nvPr/>
        </p:nvSpPr>
        <p:spPr bwMode="auto">
          <a:xfrm>
            <a:off x="2292350" y="3573463"/>
            <a:ext cx="1716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zh-CN" altLang="en-US" sz="2400">
                <a:solidFill>
                  <a:srgbClr val="0000FF"/>
                </a:solidFill>
                <a:latin typeface="黑体" panose="02010609060101010101" pitchFamily="49" charset="-122"/>
                <a:ea typeface="黑体" panose="02010609060101010101" pitchFamily="49" charset="-122"/>
              </a:rPr>
              <a:t>选择类排序</a:t>
            </a:r>
          </a:p>
        </p:txBody>
      </p:sp>
      <p:sp>
        <p:nvSpPr>
          <p:cNvPr id="245777" name="AutoShape 17">
            <a:extLst>
              <a:ext uri="{FF2B5EF4-FFF2-40B4-BE49-F238E27FC236}">
                <a16:creationId xmlns:a16="http://schemas.microsoft.com/office/drawing/2014/main" id="{340C03CC-F693-4CCF-8F48-5D6633E23816}"/>
              </a:ext>
            </a:extLst>
          </p:cNvPr>
          <p:cNvSpPr>
            <a:spLocks/>
          </p:cNvSpPr>
          <p:nvPr/>
        </p:nvSpPr>
        <p:spPr bwMode="auto">
          <a:xfrm>
            <a:off x="4152900" y="3357563"/>
            <a:ext cx="431800" cy="912812"/>
          </a:xfrm>
          <a:prstGeom prst="leftBrace">
            <a:avLst>
              <a:gd name="adj1" fmla="val 17616"/>
              <a:gd name="adj2" fmla="val 50000"/>
            </a:avLst>
          </a:prstGeom>
          <a:noFill/>
          <a:ln w="25400">
            <a:solidFill>
              <a:srgbClr val="008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endParaRPr lang="zh-CN" altLang="en-US" sz="2400">
              <a:latin typeface="黑体" panose="02010609060101010101" pitchFamily="49" charset="-122"/>
              <a:ea typeface="黑体" panose="02010609060101010101" pitchFamily="49" charset="-122"/>
            </a:endParaRPr>
          </a:p>
        </p:txBody>
      </p:sp>
      <p:sp>
        <p:nvSpPr>
          <p:cNvPr id="245778" name="Text Box 18">
            <a:extLst>
              <a:ext uri="{FF2B5EF4-FFF2-40B4-BE49-F238E27FC236}">
                <a16:creationId xmlns:a16="http://schemas.microsoft.com/office/drawing/2014/main" id="{CC4D299C-6060-4990-86D3-67B63D06EB44}"/>
              </a:ext>
            </a:extLst>
          </p:cNvPr>
          <p:cNvSpPr txBox="1">
            <a:spLocks noChangeArrowheads="1"/>
          </p:cNvSpPr>
          <p:nvPr/>
        </p:nvSpPr>
        <p:spPr bwMode="auto">
          <a:xfrm>
            <a:off x="4637088" y="3213100"/>
            <a:ext cx="1409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zh-CN" altLang="en-US" sz="2400">
                <a:latin typeface="黑体" panose="02010609060101010101" pitchFamily="49" charset="-122"/>
                <a:ea typeface="黑体" panose="02010609060101010101" pitchFamily="49" charset="-122"/>
              </a:rPr>
              <a:t>选择排序</a:t>
            </a:r>
          </a:p>
        </p:txBody>
      </p:sp>
      <p:sp>
        <p:nvSpPr>
          <p:cNvPr id="245779" name="Text Box 19">
            <a:extLst>
              <a:ext uri="{FF2B5EF4-FFF2-40B4-BE49-F238E27FC236}">
                <a16:creationId xmlns:a16="http://schemas.microsoft.com/office/drawing/2014/main" id="{7E477DFA-15CA-4A00-9D68-1E26672C144A}"/>
              </a:ext>
            </a:extLst>
          </p:cNvPr>
          <p:cNvSpPr txBox="1">
            <a:spLocks noChangeArrowheads="1"/>
          </p:cNvSpPr>
          <p:nvPr/>
        </p:nvSpPr>
        <p:spPr bwMode="auto">
          <a:xfrm>
            <a:off x="4657725" y="3860800"/>
            <a:ext cx="11033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zh-CN" altLang="en-US" sz="2400">
                <a:latin typeface="黑体" panose="02010609060101010101" pitchFamily="49" charset="-122"/>
                <a:ea typeface="黑体" panose="02010609060101010101" pitchFamily="49" charset="-122"/>
              </a:rPr>
              <a:t>堆排序</a:t>
            </a:r>
          </a:p>
        </p:txBody>
      </p:sp>
      <p:sp>
        <p:nvSpPr>
          <p:cNvPr id="245780" name="Text Box 20">
            <a:extLst>
              <a:ext uri="{FF2B5EF4-FFF2-40B4-BE49-F238E27FC236}">
                <a16:creationId xmlns:a16="http://schemas.microsoft.com/office/drawing/2014/main" id="{4CDC582E-684C-40DC-BA17-3FE6559CF860}"/>
              </a:ext>
            </a:extLst>
          </p:cNvPr>
          <p:cNvSpPr txBox="1">
            <a:spLocks noChangeArrowheads="1"/>
          </p:cNvSpPr>
          <p:nvPr/>
        </p:nvSpPr>
        <p:spPr bwMode="auto">
          <a:xfrm>
            <a:off x="2279650" y="4652963"/>
            <a:ext cx="1716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zh-CN" altLang="en-US" sz="2400">
                <a:solidFill>
                  <a:srgbClr val="0000FF"/>
                </a:solidFill>
                <a:latin typeface="黑体" panose="02010609060101010101" pitchFamily="49" charset="-122"/>
                <a:ea typeface="黑体" panose="02010609060101010101" pitchFamily="49" charset="-122"/>
              </a:rPr>
              <a:t>归并类排序</a:t>
            </a:r>
          </a:p>
        </p:txBody>
      </p:sp>
      <p:sp>
        <p:nvSpPr>
          <p:cNvPr id="245781" name="AutoShape 21">
            <a:extLst>
              <a:ext uri="{FF2B5EF4-FFF2-40B4-BE49-F238E27FC236}">
                <a16:creationId xmlns:a16="http://schemas.microsoft.com/office/drawing/2014/main" id="{6EC7F3B3-DE7F-4560-B992-41D15CC10547}"/>
              </a:ext>
            </a:extLst>
          </p:cNvPr>
          <p:cNvSpPr>
            <a:spLocks/>
          </p:cNvSpPr>
          <p:nvPr/>
        </p:nvSpPr>
        <p:spPr bwMode="auto">
          <a:xfrm>
            <a:off x="4119563" y="4724400"/>
            <a:ext cx="411162" cy="338138"/>
          </a:xfrm>
          <a:prstGeom prst="leftBrace">
            <a:avLst>
              <a:gd name="adj1" fmla="val 8333"/>
              <a:gd name="adj2" fmla="val 50000"/>
            </a:avLst>
          </a:prstGeom>
          <a:noFill/>
          <a:ln w="25400">
            <a:solidFill>
              <a:srgbClr val="008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endParaRPr lang="zh-CN" altLang="en-US" sz="2400">
              <a:latin typeface="黑体" panose="02010609060101010101" pitchFamily="49" charset="-122"/>
              <a:ea typeface="黑体" panose="02010609060101010101" pitchFamily="49" charset="-122"/>
            </a:endParaRPr>
          </a:p>
        </p:txBody>
      </p:sp>
      <p:sp>
        <p:nvSpPr>
          <p:cNvPr id="245782" name="Text Box 22">
            <a:extLst>
              <a:ext uri="{FF2B5EF4-FFF2-40B4-BE49-F238E27FC236}">
                <a16:creationId xmlns:a16="http://schemas.microsoft.com/office/drawing/2014/main" id="{5417FCB6-B061-468D-A6B6-E995D0016236}"/>
              </a:ext>
            </a:extLst>
          </p:cNvPr>
          <p:cNvSpPr txBox="1">
            <a:spLocks noChangeArrowheads="1"/>
          </p:cNvSpPr>
          <p:nvPr/>
        </p:nvSpPr>
        <p:spPr bwMode="auto">
          <a:xfrm>
            <a:off x="4624388" y="4652963"/>
            <a:ext cx="1409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zh-CN" altLang="en-US" sz="2400">
                <a:latin typeface="黑体" panose="02010609060101010101" pitchFamily="49" charset="-122"/>
                <a:ea typeface="黑体" panose="02010609060101010101" pitchFamily="49" charset="-122"/>
              </a:rPr>
              <a:t>归并排序</a:t>
            </a:r>
          </a:p>
        </p:txBody>
      </p:sp>
      <p:sp>
        <p:nvSpPr>
          <p:cNvPr id="245784" name="Text Box 24">
            <a:extLst>
              <a:ext uri="{FF2B5EF4-FFF2-40B4-BE49-F238E27FC236}">
                <a16:creationId xmlns:a16="http://schemas.microsoft.com/office/drawing/2014/main" id="{1A12636D-0B12-4C3A-A20B-22444AC03427}"/>
              </a:ext>
            </a:extLst>
          </p:cNvPr>
          <p:cNvSpPr txBox="1">
            <a:spLocks noChangeArrowheads="1"/>
          </p:cNvSpPr>
          <p:nvPr/>
        </p:nvSpPr>
        <p:spPr bwMode="auto">
          <a:xfrm>
            <a:off x="2351088" y="5661025"/>
            <a:ext cx="1409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zh-CN" altLang="en-US" sz="2400">
                <a:solidFill>
                  <a:srgbClr val="0000FF"/>
                </a:solidFill>
                <a:latin typeface="黑体" panose="02010609060101010101" pitchFamily="49" charset="-122"/>
                <a:ea typeface="黑体" panose="02010609060101010101" pitchFamily="49" charset="-122"/>
              </a:rPr>
              <a:t>其他排序</a:t>
            </a:r>
          </a:p>
        </p:txBody>
      </p:sp>
      <p:sp>
        <p:nvSpPr>
          <p:cNvPr id="245785" name="AutoShape 25">
            <a:extLst>
              <a:ext uri="{FF2B5EF4-FFF2-40B4-BE49-F238E27FC236}">
                <a16:creationId xmlns:a16="http://schemas.microsoft.com/office/drawing/2014/main" id="{DE22A433-E345-4A64-B278-CD03A9134731}"/>
              </a:ext>
            </a:extLst>
          </p:cNvPr>
          <p:cNvSpPr>
            <a:spLocks/>
          </p:cNvSpPr>
          <p:nvPr/>
        </p:nvSpPr>
        <p:spPr bwMode="auto">
          <a:xfrm>
            <a:off x="4211638" y="5445125"/>
            <a:ext cx="431800" cy="912813"/>
          </a:xfrm>
          <a:prstGeom prst="leftBrace">
            <a:avLst>
              <a:gd name="adj1" fmla="val 17616"/>
              <a:gd name="adj2" fmla="val 50000"/>
            </a:avLst>
          </a:prstGeom>
          <a:noFill/>
          <a:ln w="25400">
            <a:solidFill>
              <a:srgbClr val="008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endParaRPr lang="zh-CN" altLang="en-US" sz="2400">
              <a:latin typeface="黑体" panose="02010609060101010101" pitchFamily="49" charset="-122"/>
              <a:ea typeface="黑体" panose="02010609060101010101" pitchFamily="49" charset="-122"/>
            </a:endParaRPr>
          </a:p>
        </p:txBody>
      </p:sp>
      <p:sp>
        <p:nvSpPr>
          <p:cNvPr id="245786" name="Text Box 26">
            <a:extLst>
              <a:ext uri="{FF2B5EF4-FFF2-40B4-BE49-F238E27FC236}">
                <a16:creationId xmlns:a16="http://schemas.microsoft.com/office/drawing/2014/main" id="{18F9E050-9EFD-40F4-8FD9-E88915799F5F}"/>
              </a:ext>
            </a:extLst>
          </p:cNvPr>
          <p:cNvSpPr txBox="1">
            <a:spLocks noChangeArrowheads="1"/>
          </p:cNvSpPr>
          <p:nvPr/>
        </p:nvSpPr>
        <p:spPr bwMode="auto">
          <a:xfrm>
            <a:off x="4616450" y="5300663"/>
            <a:ext cx="1409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zh-CN" altLang="en-US" sz="2400">
                <a:latin typeface="黑体" panose="02010609060101010101" pitchFamily="49" charset="-122"/>
                <a:ea typeface="黑体" panose="02010609060101010101" pitchFamily="49" charset="-122"/>
              </a:rPr>
              <a:t>计数排序</a:t>
            </a:r>
          </a:p>
        </p:txBody>
      </p:sp>
      <p:sp>
        <p:nvSpPr>
          <p:cNvPr id="245787" name="Text Box 27">
            <a:extLst>
              <a:ext uri="{FF2B5EF4-FFF2-40B4-BE49-F238E27FC236}">
                <a16:creationId xmlns:a16="http://schemas.microsoft.com/office/drawing/2014/main" id="{68DA7C7E-603C-41E7-A3EC-A6408B14D001}"/>
              </a:ext>
            </a:extLst>
          </p:cNvPr>
          <p:cNvSpPr txBox="1">
            <a:spLocks noChangeArrowheads="1"/>
          </p:cNvSpPr>
          <p:nvPr/>
        </p:nvSpPr>
        <p:spPr bwMode="auto">
          <a:xfrm>
            <a:off x="4716463" y="5948363"/>
            <a:ext cx="1409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zh-CN" altLang="en-US" sz="2400">
                <a:latin typeface="黑体" panose="02010609060101010101" pitchFamily="49" charset="-122"/>
                <a:ea typeface="黑体" panose="02010609060101010101" pitchFamily="49" charset="-122"/>
              </a:rPr>
              <a:t>基数排序</a:t>
            </a: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576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8" presetClass="entr" presetSubtype="12" fill="hold" grpId="0" nodeType="clickEffect">
                                  <p:stCondLst>
                                    <p:cond delay="0"/>
                                  </p:stCondLst>
                                  <p:childTnLst>
                                    <p:set>
                                      <p:cBhvr>
                                        <p:cTn id="10" dur="1" fill="hold">
                                          <p:stCondLst>
                                            <p:cond delay="0"/>
                                          </p:stCondLst>
                                        </p:cTn>
                                        <p:tgtEl>
                                          <p:spTgt spid="245765"/>
                                        </p:tgtEl>
                                        <p:attrNameLst>
                                          <p:attrName>style.visibility</p:attrName>
                                        </p:attrNameLst>
                                      </p:cBhvr>
                                      <p:to>
                                        <p:strVal val="visible"/>
                                      </p:to>
                                    </p:set>
                                    <p:animEffect transition="in" filter="strips(downLeft)">
                                      <p:cBhvr>
                                        <p:cTn id="11" dur="500"/>
                                        <p:tgtEl>
                                          <p:spTgt spid="245765"/>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3" presetClass="entr" presetSubtype="16" fill="hold" grpId="0" nodeType="clickEffect">
                                  <p:stCondLst>
                                    <p:cond delay="0"/>
                                  </p:stCondLst>
                                  <p:childTnLst>
                                    <p:set>
                                      <p:cBhvr>
                                        <p:cTn id="15" dur="1" fill="hold">
                                          <p:stCondLst>
                                            <p:cond delay="0"/>
                                          </p:stCondLst>
                                        </p:cTn>
                                        <p:tgtEl>
                                          <p:spTgt spid="245766"/>
                                        </p:tgtEl>
                                        <p:attrNameLst>
                                          <p:attrName>style.visibility</p:attrName>
                                        </p:attrNameLst>
                                      </p:cBhvr>
                                      <p:to>
                                        <p:strVal val="visible"/>
                                      </p:to>
                                    </p:set>
                                    <p:anim calcmode="lin" valueType="num">
                                      <p:cBhvr>
                                        <p:cTn id="16" dur="500" fill="hold"/>
                                        <p:tgtEl>
                                          <p:spTgt spid="245766"/>
                                        </p:tgtEl>
                                        <p:attrNameLst>
                                          <p:attrName>ppt_w</p:attrName>
                                        </p:attrNameLst>
                                      </p:cBhvr>
                                      <p:tavLst>
                                        <p:tav tm="0">
                                          <p:val>
                                            <p:fltVal val="0"/>
                                          </p:val>
                                        </p:tav>
                                        <p:tav tm="100000">
                                          <p:val>
                                            <p:strVal val="#ppt_w"/>
                                          </p:val>
                                        </p:tav>
                                      </p:tavLst>
                                    </p:anim>
                                    <p:anim calcmode="lin" valueType="num">
                                      <p:cBhvr>
                                        <p:cTn id="17" dur="500" fill="hold"/>
                                        <p:tgtEl>
                                          <p:spTgt spid="245766"/>
                                        </p:tgtEl>
                                        <p:attrNameLst>
                                          <p:attrName>ppt_h</p:attrName>
                                        </p:attrNameLst>
                                      </p:cBhvr>
                                      <p:tavLst>
                                        <p:tav tm="0">
                                          <p:val>
                                            <p:fltVal val="0"/>
                                          </p:val>
                                        </p:tav>
                                        <p:tav tm="100000">
                                          <p:val>
                                            <p:strVal val="#ppt_h"/>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12" fill="hold" grpId="0" nodeType="clickEffect">
                                  <p:stCondLst>
                                    <p:cond delay="0"/>
                                  </p:stCondLst>
                                  <p:childTnLst>
                                    <p:set>
                                      <p:cBhvr>
                                        <p:cTn id="21" dur="1" fill="hold">
                                          <p:stCondLst>
                                            <p:cond delay="0"/>
                                          </p:stCondLst>
                                        </p:cTn>
                                        <p:tgtEl>
                                          <p:spTgt spid="245767"/>
                                        </p:tgtEl>
                                        <p:attrNameLst>
                                          <p:attrName>style.visibility</p:attrName>
                                        </p:attrNameLst>
                                      </p:cBhvr>
                                      <p:to>
                                        <p:strVal val="visible"/>
                                      </p:to>
                                    </p:set>
                                    <p:animEffect transition="in" filter="strips(downLeft)">
                                      <p:cBhvr>
                                        <p:cTn id="22" dur="500"/>
                                        <p:tgtEl>
                                          <p:spTgt spid="24576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45768"/>
                                        </p:tgtEl>
                                        <p:attrNameLst>
                                          <p:attrName>style.visibility</p:attrName>
                                        </p:attrNameLst>
                                      </p:cBhvr>
                                      <p:to>
                                        <p:strVal val="visible"/>
                                      </p:to>
                                    </p:set>
                                    <p:animEffect transition="in" filter="blinds(horizontal)">
                                      <p:cBhvr>
                                        <p:cTn id="27" dur="500"/>
                                        <p:tgtEl>
                                          <p:spTgt spid="24576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45769"/>
                                        </p:tgtEl>
                                        <p:attrNameLst>
                                          <p:attrName>style.visibility</p:attrName>
                                        </p:attrNameLst>
                                      </p:cBhvr>
                                      <p:to>
                                        <p:strVal val="visible"/>
                                      </p:to>
                                    </p:set>
                                    <p:animEffect transition="in" filter="blinds(horizontal)">
                                      <p:cBhvr>
                                        <p:cTn id="32" dur="500"/>
                                        <p:tgtEl>
                                          <p:spTgt spid="24576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45770"/>
                                        </p:tgtEl>
                                        <p:attrNameLst>
                                          <p:attrName>style.visibility</p:attrName>
                                        </p:attrNameLst>
                                      </p:cBhvr>
                                      <p:to>
                                        <p:strVal val="visible"/>
                                      </p:to>
                                    </p:set>
                                    <p:animEffect transition="in" filter="blinds(horizontal)">
                                      <p:cBhvr>
                                        <p:cTn id="37" dur="500"/>
                                        <p:tgtEl>
                                          <p:spTgt spid="24577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245771"/>
                                        </p:tgtEl>
                                        <p:attrNameLst>
                                          <p:attrName>style.visibility</p:attrName>
                                        </p:attrNameLst>
                                      </p:cBhvr>
                                      <p:to>
                                        <p:strVal val="visible"/>
                                      </p:to>
                                    </p:set>
                                  </p:childTnLst>
                                </p:cTn>
                              </p:par>
                            </p:childTnLst>
                          </p:cTn>
                        </p:par>
                      </p:childTnLst>
                    </p:cTn>
                  </p:par>
                  <p:par>
                    <p:cTn id="42" fill="hold" nodeType="clickPar">
                      <p:stCondLst>
                        <p:cond delay="indefinite"/>
                      </p:stCondLst>
                      <p:childTnLst>
                        <p:par>
                          <p:cTn id="43" fill="hold" nodeType="withGroup">
                            <p:stCondLst>
                              <p:cond delay="0"/>
                            </p:stCondLst>
                            <p:childTnLst>
                              <p:par>
                                <p:cTn id="44" presetID="18" presetClass="entr" presetSubtype="12" fill="hold" grpId="0" nodeType="clickEffect">
                                  <p:stCondLst>
                                    <p:cond delay="0"/>
                                  </p:stCondLst>
                                  <p:childTnLst>
                                    <p:set>
                                      <p:cBhvr>
                                        <p:cTn id="45" dur="1" fill="hold">
                                          <p:stCondLst>
                                            <p:cond delay="0"/>
                                          </p:stCondLst>
                                        </p:cTn>
                                        <p:tgtEl>
                                          <p:spTgt spid="245772"/>
                                        </p:tgtEl>
                                        <p:attrNameLst>
                                          <p:attrName>style.visibility</p:attrName>
                                        </p:attrNameLst>
                                      </p:cBhvr>
                                      <p:to>
                                        <p:strVal val="visible"/>
                                      </p:to>
                                    </p:set>
                                    <p:animEffect transition="in" filter="strips(downLeft)">
                                      <p:cBhvr>
                                        <p:cTn id="46" dur="500"/>
                                        <p:tgtEl>
                                          <p:spTgt spid="245772"/>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4" fill="hold" grpId="0" nodeType="clickEffect">
                                  <p:stCondLst>
                                    <p:cond delay="0"/>
                                  </p:stCondLst>
                                  <p:childTnLst>
                                    <p:set>
                                      <p:cBhvr>
                                        <p:cTn id="50" dur="1" fill="hold">
                                          <p:stCondLst>
                                            <p:cond delay="0"/>
                                          </p:stCondLst>
                                        </p:cTn>
                                        <p:tgtEl>
                                          <p:spTgt spid="245773"/>
                                        </p:tgtEl>
                                        <p:attrNameLst>
                                          <p:attrName>style.visibility</p:attrName>
                                        </p:attrNameLst>
                                      </p:cBhvr>
                                      <p:to>
                                        <p:strVal val="visible"/>
                                      </p:to>
                                    </p:set>
                                    <p:animEffect transition="in" filter="wipe(down)">
                                      <p:cBhvr>
                                        <p:cTn id="51" dur="500"/>
                                        <p:tgtEl>
                                          <p:spTgt spid="245773"/>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4" fill="hold" grpId="0" nodeType="clickEffect">
                                  <p:stCondLst>
                                    <p:cond delay="0"/>
                                  </p:stCondLst>
                                  <p:childTnLst>
                                    <p:set>
                                      <p:cBhvr>
                                        <p:cTn id="55" dur="1" fill="hold">
                                          <p:stCondLst>
                                            <p:cond delay="0"/>
                                          </p:stCondLst>
                                        </p:cTn>
                                        <p:tgtEl>
                                          <p:spTgt spid="245774"/>
                                        </p:tgtEl>
                                        <p:attrNameLst>
                                          <p:attrName>style.visibility</p:attrName>
                                        </p:attrNameLst>
                                      </p:cBhvr>
                                      <p:to>
                                        <p:strVal val="visible"/>
                                      </p:to>
                                    </p:set>
                                    <p:animEffect transition="in" filter="wipe(down)">
                                      <p:cBhvr>
                                        <p:cTn id="56" dur="500"/>
                                        <p:tgtEl>
                                          <p:spTgt spid="245774"/>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45776"/>
                                        </p:tgtEl>
                                        <p:attrNameLst>
                                          <p:attrName>style.visibility</p:attrName>
                                        </p:attrNameLst>
                                      </p:cBhvr>
                                      <p:to>
                                        <p:strVal val="visible"/>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18" presetClass="entr" presetSubtype="12" fill="hold" grpId="0" nodeType="clickEffect">
                                  <p:stCondLst>
                                    <p:cond delay="0"/>
                                  </p:stCondLst>
                                  <p:childTnLst>
                                    <p:set>
                                      <p:cBhvr>
                                        <p:cTn id="64" dur="1" fill="hold">
                                          <p:stCondLst>
                                            <p:cond delay="0"/>
                                          </p:stCondLst>
                                        </p:cTn>
                                        <p:tgtEl>
                                          <p:spTgt spid="245777"/>
                                        </p:tgtEl>
                                        <p:attrNameLst>
                                          <p:attrName>style.visibility</p:attrName>
                                        </p:attrNameLst>
                                      </p:cBhvr>
                                      <p:to>
                                        <p:strVal val="visible"/>
                                      </p:to>
                                    </p:set>
                                    <p:animEffect transition="in" filter="strips(downLeft)">
                                      <p:cBhvr>
                                        <p:cTn id="65" dur="500"/>
                                        <p:tgtEl>
                                          <p:spTgt spid="245777"/>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5" presetClass="entr" presetSubtype="10" fill="hold" grpId="0" nodeType="clickEffect">
                                  <p:stCondLst>
                                    <p:cond delay="0"/>
                                  </p:stCondLst>
                                  <p:childTnLst>
                                    <p:set>
                                      <p:cBhvr>
                                        <p:cTn id="69" dur="1" fill="hold">
                                          <p:stCondLst>
                                            <p:cond delay="0"/>
                                          </p:stCondLst>
                                        </p:cTn>
                                        <p:tgtEl>
                                          <p:spTgt spid="245778"/>
                                        </p:tgtEl>
                                        <p:attrNameLst>
                                          <p:attrName>style.visibility</p:attrName>
                                        </p:attrNameLst>
                                      </p:cBhvr>
                                      <p:to>
                                        <p:strVal val="visible"/>
                                      </p:to>
                                    </p:set>
                                    <p:animEffect transition="in" filter="checkerboard(across)">
                                      <p:cBhvr>
                                        <p:cTn id="70" dur="500"/>
                                        <p:tgtEl>
                                          <p:spTgt spid="245778"/>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5" presetClass="entr" presetSubtype="10" fill="hold" grpId="0" nodeType="clickEffect">
                                  <p:stCondLst>
                                    <p:cond delay="0"/>
                                  </p:stCondLst>
                                  <p:childTnLst>
                                    <p:set>
                                      <p:cBhvr>
                                        <p:cTn id="74" dur="1" fill="hold">
                                          <p:stCondLst>
                                            <p:cond delay="0"/>
                                          </p:stCondLst>
                                        </p:cTn>
                                        <p:tgtEl>
                                          <p:spTgt spid="245779"/>
                                        </p:tgtEl>
                                        <p:attrNameLst>
                                          <p:attrName>style.visibility</p:attrName>
                                        </p:attrNameLst>
                                      </p:cBhvr>
                                      <p:to>
                                        <p:strVal val="visible"/>
                                      </p:to>
                                    </p:set>
                                    <p:animEffect transition="in" filter="checkerboard(across)">
                                      <p:cBhvr>
                                        <p:cTn id="75" dur="500"/>
                                        <p:tgtEl>
                                          <p:spTgt spid="245779"/>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1" presetClass="entr" presetSubtype="0" fill="hold" grpId="0" nodeType="clickEffect">
                                  <p:stCondLst>
                                    <p:cond delay="0"/>
                                  </p:stCondLst>
                                  <p:childTnLst>
                                    <p:set>
                                      <p:cBhvr>
                                        <p:cTn id="79" dur="1" fill="hold">
                                          <p:stCondLst>
                                            <p:cond delay="0"/>
                                          </p:stCondLst>
                                        </p:cTn>
                                        <p:tgtEl>
                                          <p:spTgt spid="245780"/>
                                        </p:tgtEl>
                                        <p:attrNameLst>
                                          <p:attrName>style.visibility</p:attrName>
                                        </p:attrNameLst>
                                      </p:cBhvr>
                                      <p:to>
                                        <p:strVal val="visible"/>
                                      </p:to>
                                    </p:set>
                                  </p:childTnLst>
                                </p:cTn>
                              </p:par>
                            </p:childTnLst>
                          </p:cTn>
                        </p:par>
                      </p:childTnLst>
                    </p:cTn>
                  </p:par>
                  <p:par>
                    <p:cTn id="80" fill="hold" nodeType="clickPar">
                      <p:stCondLst>
                        <p:cond delay="indefinite"/>
                      </p:stCondLst>
                      <p:childTnLst>
                        <p:par>
                          <p:cTn id="81" fill="hold" nodeType="withGroup">
                            <p:stCondLst>
                              <p:cond delay="0"/>
                            </p:stCondLst>
                            <p:childTnLst>
                              <p:par>
                                <p:cTn id="82" presetID="18" presetClass="entr" presetSubtype="12" fill="hold" grpId="0" nodeType="clickEffect">
                                  <p:stCondLst>
                                    <p:cond delay="0"/>
                                  </p:stCondLst>
                                  <p:childTnLst>
                                    <p:set>
                                      <p:cBhvr>
                                        <p:cTn id="83" dur="1" fill="hold">
                                          <p:stCondLst>
                                            <p:cond delay="0"/>
                                          </p:stCondLst>
                                        </p:cTn>
                                        <p:tgtEl>
                                          <p:spTgt spid="245781"/>
                                        </p:tgtEl>
                                        <p:attrNameLst>
                                          <p:attrName>style.visibility</p:attrName>
                                        </p:attrNameLst>
                                      </p:cBhvr>
                                      <p:to>
                                        <p:strVal val="visible"/>
                                      </p:to>
                                    </p:set>
                                    <p:animEffect transition="in" filter="strips(downLeft)">
                                      <p:cBhvr>
                                        <p:cTn id="84" dur="500"/>
                                        <p:tgtEl>
                                          <p:spTgt spid="245781"/>
                                        </p:tgtEl>
                                      </p:cBhvr>
                                    </p:animEffect>
                                  </p:childTnLst>
                                </p:cTn>
                              </p:par>
                            </p:childTnLst>
                          </p:cTn>
                        </p:par>
                      </p:childTnLst>
                    </p:cTn>
                  </p:par>
                  <p:par>
                    <p:cTn id="85" fill="hold" nodeType="clickPar">
                      <p:stCondLst>
                        <p:cond delay="indefinite"/>
                      </p:stCondLst>
                      <p:childTnLst>
                        <p:par>
                          <p:cTn id="86" fill="hold" nodeType="withGroup">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245782"/>
                                        </p:tgtEl>
                                        <p:attrNameLst>
                                          <p:attrName>style.visibility</p:attrName>
                                        </p:attrNameLst>
                                      </p:cBhvr>
                                      <p:to>
                                        <p:strVal val="visible"/>
                                      </p:to>
                                    </p:set>
                                  </p:childTnLst>
                                </p:cTn>
                              </p:par>
                            </p:childTnLst>
                          </p:cTn>
                        </p:par>
                      </p:childTnLst>
                    </p:cTn>
                  </p:par>
                  <p:par>
                    <p:cTn id="89" fill="hold" nodeType="clickPar">
                      <p:stCondLst>
                        <p:cond delay="indefinite"/>
                      </p:stCondLst>
                      <p:childTnLst>
                        <p:par>
                          <p:cTn id="90" fill="hold" nodeType="withGroup">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245784"/>
                                        </p:tgtEl>
                                        <p:attrNameLst>
                                          <p:attrName>style.visibility</p:attrName>
                                        </p:attrNameLst>
                                      </p:cBhvr>
                                      <p:to>
                                        <p:strVal val="visible"/>
                                      </p:to>
                                    </p:set>
                                  </p:childTnLst>
                                </p:cTn>
                              </p:par>
                            </p:childTnLst>
                          </p:cTn>
                        </p:par>
                      </p:childTnLst>
                    </p:cTn>
                  </p:par>
                  <p:par>
                    <p:cTn id="93" fill="hold" nodeType="clickPar">
                      <p:stCondLst>
                        <p:cond delay="indefinite"/>
                      </p:stCondLst>
                      <p:childTnLst>
                        <p:par>
                          <p:cTn id="94" fill="hold" nodeType="withGroup">
                            <p:stCondLst>
                              <p:cond delay="0"/>
                            </p:stCondLst>
                            <p:childTnLst>
                              <p:par>
                                <p:cTn id="95" presetID="18" presetClass="entr" presetSubtype="12" fill="hold" grpId="0" nodeType="clickEffect">
                                  <p:stCondLst>
                                    <p:cond delay="0"/>
                                  </p:stCondLst>
                                  <p:childTnLst>
                                    <p:set>
                                      <p:cBhvr>
                                        <p:cTn id="96" dur="1" fill="hold">
                                          <p:stCondLst>
                                            <p:cond delay="0"/>
                                          </p:stCondLst>
                                        </p:cTn>
                                        <p:tgtEl>
                                          <p:spTgt spid="245785"/>
                                        </p:tgtEl>
                                        <p:attrNameLst>
                                          <p:attrName>style.visibility</p:attrName>
                                        </p:attrNameLst>
                                      </p:cBhvr>
                                      <p:to>
                                        <p:strVal val="visible"/>
                                      </p:to>
                                    </p:set>
                                    <p:animEffect transition="in" filter="strips(downLeft)">
                                      <p:cBhvr>
                                        <p:cTn id="97" dur="500"/>
                                        <p:tgtEl>
                                          <p:spTgt spid="245785"/>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9" presetClass="entr" presetSubtype="0" fill="hold" grpId="0" nodeType="clickEffect">
                                  <p:stCondLst>
                                    <p:cond delay="0"/>
                                  </p:stCondLst>
                                  <p:childTnLst>
                                    <p:set>
                                      <p:cBhvr>
                                        <p:cTn id="101" dur="1" fill="hold">
                                          <p:stCondLst>
                                            <p:cond delay="0"/>
                                          </p:stCondLst>
                                        </p:cTn>
                                        <p:tgtEl>
                                          <p:spTgt spid="245786"/>
                                        </p:tgtEl>
                                        <p:attrNameLst>
                                          <p:attrName>style.visibility</p:attrName>
                                        </p:attrNameLst>
                                      </p:cBhvr>
                                      <p:to>
                                        <p:strVal val="visible"/>
                                      </p:to>
                                    </p:set>
                                    <p:animEffect transition="in" filter="dissolve">
                                      <p:cBhvr>
                                        <p:cTn id="102" dur="500"/>
                                        <p:tgtEl>
                                          <p:spTgt spid="245786"/>
                                        </p:tgtEl>
                                      </p:cBhvr>
                                    </p:animEffec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9" presetClass="entr" presetSubtype="0" fill="hold" grpId="0" nodeType="clickEffect">
                                  <p:stCondLst>
                                    <p:cond delay="0"/>
                                  </p:stCondLst>
                                  <p:childTnLst>
                                    <p:set>
                                      <p:cBhvr>
                                        <p:cTn id="106" dur="1" fill="hold">
                                          <p:stCondLst>
                                            <p:cond delay="0"/>
                                          </p:stCondLst>
                                        </p:cTn>
                                        <p:tgtEl>
                                          <p:spTgt spid="245787"/>
                                        </p:tgtEl>
                                        <p:attrNameLst>
                                          <p:attrName>style.visibility</p:attrName>
                                        </p:attrNameLst>
                                      </p:cBhvr>
                                      <p:to>
                                        <p:strVal val="visible"/>
                                      </p:to>
                                    </p:set>
                                    <p:animEffect transition="in" filter="dissolve">
                                      <p:cBhvr>
                                        <p:cTn id="107" dur="500"/>
                                        <p:tgtEl>
                                          <p:spTgt spid="2457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64" grpId="0"/>
      <p:bldP spid="245765" grpId="0" animBg="1"/>
      <p:bldP spid="245766" grpId="0"/>
      <p:bldP spid="245767" grpId="0" animBg="1"/>
      <p:bldP spid="245768" grpId="0"/>
      <p:bldP spid="245769" grpId="0"/>
      <p:bldP spid="245770" grpId="0"/>
      <p:bldP spid="245771" grpId="0"/>
      <p:bldP spid="245772" grpId="0" animBg="1"/>
      <p:bldP spid="245773" grpId="0"/>
      <p:bldP spid="245774" grpId="0"/>
      <p:bldP spid="245776" grpId="0"/>
      <p:bldP spid="245777" grpId="0" animBg="1"/>
      <p:bldP spid="245778" grpId="0"/>
      <p:bldP spid="245779" grpId="0"/>
      <p:bldP spid="245780" grpId="0"/>
      <p:bldP spid="245781" grpId="0" animBg="1"/>
      <p:bldP spid="245782" grpId="0"/>
      <p:bldP spid="245784" grpId="0"/>
      <p:bldP spid="245785" grpId="0" animBg="1"/>
      <p:bldP spid="245786" grpId="0"/>
      <p:bldP spid="245787"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5">
            <a:extLst>
              <a:ext uri="{FF2B5EF4-FFF2-40B4-BE49-F238E27FC236}">
                <a16:creationId xmlns:a16="http://schemas.microsoft.com/office/drawing/2014/main" id="{4FA4C9BF-DB8A-47F0-98B3-BDCC159172D0}"/>
              </a:ext>
            </a:extLst>
          </p:cNvPr>
          <p:cNvSpPr txBox="1">
            <a:spLocks noChangeArrowheads="1"/>
          </p:cNvSpPr>
          <p:nvPr/>
        </p:nvSpPr>
        <p:spPr bwMode="auto">
          <a:xfrm>
            <a:off x="250825" y="620713"/>
            <a:ext cx="70548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zh-CN" altLang="en-US" sz="2400">
                <a:ea typeface="楷体_GB2312" panose="02010609030101010101" pitchFamily="49" charset="-122"/>
              </a:rPr>
              <a:t>例</a:t>
            </a:r>
            <a:r>
              <a:rPr lang="en-US" altLang="zh-CN" sz="2400">
                <a:ea typeface="楷体_GB2312" panose="02010609030101010101" pitchFamily="49" charset="-122"/>
              </a:rPr>
              <a:t>: </a:t>
            </a:r>
            <a:r>
              <a:rPr lang="zh-CN" altLang="en-US" sz="2400">
                <a:ea typeface="楷体_GB2312" panose="02010609030101010101" pitchFamily="49" charset="-122"/>
              </a:rPr>
              <a:t>初始关键字</a:t>
            </a:r>
            <a:r>
              <a:rPr lang="en-US" altLang="zh-CN" sz="2400">
                <a:ea typeface="楷体_GB2312" panose="02010609030101010101" pitchFamily="49" charset="-122"/>
              </a:rPr>
              <a:t>[46  55  13  42  94  05  17  70]</a:t>
            </a:r>
            <a:r>
              <a:rPr lang="zh-CN" altLang="en-US" sz="2400">
                <a:ea typeface="楷体_GB2312" panose="02010609030101010101" pitchFamily="49" charset="-122"/>
              </a:rPr>
              <a:t>将</a:t>
            </a:r>
            <a:r>
              <a:rPr lang="en-US" altLang="zh-CN" sz="2400">
                <a:solidFill>
                  <a:srgbClr val="FF0000"/>
                </a:solidFill>
                <a:ea typeface="楷体_GB2312" panose="02010609030101010101" pitchFamily="49" charset="-122"/>
              </a:rPr>
              <a:t>46</a:t>
            </a:r>
            <a:r>
              <a:rPr lang="en-US" altLang="zh-CN" sz="2400">
                <a:ea typeface="楷体_GB2312" panose="02010609030101010101" pitchFamily="49" charset="-122"/>
                <a:cs typeface="Times New Roman" panose="02020603050405020304" pitchFamily="18" charset="0"/>
              </a:rPr>
              <a:t>→</a:t>
            </a:r>
            <a:r>
              <a:rPr lang="en-US" altLang="zh-CN" sz="2400">
                <a:ea typeface="楷体_GB2312" panose="02010609030101010101" pitchFamily="49" charset="-122"/>
              </a:rPr>
              <a:t> x</a:t>
            </a:r>
          </a:p>
        </p:txBody>
      </p:sp>
      <p:grpSp>
        <p:nvGrpSpPr>
          <p:cNvPr id="239651" name="Group 35">
            <a:extLst>
              <a:ext uri="{FF2B5EF4-FFF2-40B4-BE49-F238E27FC236}">
                <a16:creationId xmlns:a16="http://schemas.microsoft.com/office/drawing/2014/main" id="{2D13697A-F7BC-4327-A316-C220D7FCA5D5}"/>
              </a:ext>
            </a:extLst>
          </p:cNvPr>
          <p:cNvGrpSpPr>
            <a:grpSpLocks/>
          </p:cNvGrpSpPr>
          <p:nvPr/>
        </p:nvGrpSpPr>
        <p:grpSpPr bwMode="auto">
          <a:xfrm>
            <a:off x="2427288" y="1042988"/>
            <a:ext cx="269875" cy="457200"/>
            <a:chOff x="1529" y="657"/>
            <a:chExt cx="170" cy="288"/>
          </a:xfrm>
        </p:grpSpPr>
        <p:sp>
          <p:nvSpPr>
            <p:cNvPr id="46121" name="Line 7">
              <a:extLst>
                <a:ext uri="{FF2B5EF4-FFF2-40B4-BE49-F238E27FC236}">
                  <a16:creationId xmlns:a16="http://schemas.microsoft.com/office/drawing/2014/main" id="{28ABE3BB-2428-4376-BE64-1728051FDC7A}"/>
                </a:ext>
              </a:extLst>
            </p:cNvPr>
            <p:cNvSpPr>
              <a:spLocks noChangeShapeType="1"/>
            </p:cNvSpPr>
            <p:nvPr/>
          </p:nvSpPr>
          <p:spPr bwMode="auto">
            <a:xfrm>
              <a:off x="1699" y="687"/>
              <a:ext cx="0" cy="192"/>
            </a:xfrm>
            <a:prstGeom prst="line">
              <a:avLst/>
            </a:prstGeom>
            <a:noFill/>
            <a:ln w="9525">
              <a:solidFill>
                <a:srgbClr val="FF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122" name="Text Box 9">
              <a:extLst>
                <a:ext uri="{FF2B5EF4-FFF2-40B4-BE49-F238E27FC236}">
                  <a16:creationId xmlns:a16="http://schemas.microsoft.com/office/drawing/2014/main" id="{76ED8EF1-4E5C-4B82-B6E4-4F6DF492E06D}"/>
                </a:ext>
              </a:extLst>
            </p:cNvPr>
            <p:cNvSpPr txBox="1">
              <a:spLocks noChangeArrowheads="1"/>
            </p:cNvSpPr>
            <p:nvPr/>
          </p:nvSpPr>
          <p:spPr bwMode="auto">
            <a:xfrm>
              <a:off x="1529" y="657"/>
              <a:ext cx="16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400">
                  <a:solidFill>
                    <a:srgbClr val="FF0000"/>
                  </a:solidFill>
                  <a:ea typeface="楷体_GB2312" panose="02010609030101010101" pitchFamily="49" charset="-122"/>
                </a:rPr>
                <a:t>i</a:t>
              </a:r>
            </a:p>
          </p:txBody>
        </p:sp>
      </p:grpSp>
      <p:grpSp>
        <p:nvGrpSpPr>
          <p:cNvPr id="239652" name="Group 36">
            <a:extLst>
              <a:ext uri="{FF2B5EF4-FFF2-40B4-BE49-F238E27FC236}">
                <a16:creationId xmlns:a16="http://schemas.microsoft.com/office/drawing/2014/main" id="{0D05BF3D-D7B0-46D9-B3A7-457E43CE77FE}"/>
              </a:ext>
            </a:extLst>
          </p:cNvPr>
          <p:cNvGrpSpPr>
            <a:grpSpLocks/>
          </p:cNvGrpSpPr>
          <p:nvPr/>
        </p:nvGrpSpPr>
        <p:grpSpPr bwMode="auto">
          <a:xfrm>
            <a:off x="5724525" y="981075"/>
            <a:ext cx="342900" cy="457200"/>
            <a:chOff x="3409" y="625"/>
            <a:chExt cx="216" cy="288"/>
          </a:xfrm>
        </p:grpSpPr>
        <p:sp>
          <p:nvSpPr>
            <p:cNvPr id="46119" name="Line 8">
              <a:extLst>
                <a:ext uri="{FF2B5EF4-FFF2-40B4-BE49-F238E27FC236}">
                  <a16:creationId xmlns:a16="http://schemas.microsoft.com/office/drawing/2014/main" id="{F4FB7303-19CB-4E20-9EF4-1B237C49C3BC}"/>
                </a:ext>
              </a:extLst>
            </p:cNvPr>
            <p:cNvSpPr>
              <a:spLocks noChangeShapeType="1"/>
            </p:cNvSpPr>
            <p:nvPr/>
          </p:nvSpPr>
          <p:spPr bwMode="auto">
            <a:xfrm flipV="1">
              <a:off x="3409" y="697"/>
              <a:ext cx="0" cy="144"/>
            </a:xfrm>
            <a:prstGeom prst="line">
              <a:avLst/>
            </a:prstGeom>
            <a:noFill/>
            <a:ln w="9525">
              <a:solidFill>
                <a:srgbClr val="00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120" name="Text Box 10">
              <a:extLst>
                <a:ext uri="{FF2B5EF4-FFF2-40B4-BE49-F238E27FC236}">
                  <a16:creationId xmlns:a16="http://schemas.microsoft.com/office/drawing/2014/main" id="{D9AFB941-F3DD-44F9-829F-7AA8A4F9656C}"/>
                </a:ext>
              </a:extLst>
            </p:cNvPr>
            <p:cNvSpPr txBox="1">
              <a:spLocks noChangeArrowheads="1"/>
            </p:cNvSpPr>
            <p:nvPr/>
          </p:nvSpPr>
          <p:spPr bwMode="auto">
            <a:xfrm>
              <a:off x="3445" y="625"/>
              <a:ext cx="1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400">
                  <a:solidFill>
                    <a:srgbClr val="009900"/>
                  </a:solidFill>
                  <a:ea typeface="楷体_GB2312" panose="02010609030101010101" pitchFamily="49" charset="-122"/>
                </a:rPr>
                <a:t>j</a:t>
              </a:r>
            </a:p>
          </p:txBody>
        </p:sp>
      </p:grpSp>
      <p:sp>
        <p:nvSpPr>
          <p:cNvPr id="239628" name="Text Box 12">
            <a:extLst>
              <a:ext uri="{FF2B5EF4-FFF2-40B4-BE49-F238E27FC236}">
                <a16:creationId xmlns:a16="http://schemas.microsoft.com/office/drawing/2014/main" id="{356EBFED-8084-4B3B-AA4D-CEC7B420FF14}"/>
              </a:ext>
            </a:extLst>
          </p:cNvPr>
          <p:cNvSpPr txBox="1">
            <a:spLocks noChangeArrowheads="1"/>
          </p:cNvSpPr>
          <p:nvPr/>
        </p:nvSpPr>
        <p:spPr bwMode="auto">
          <a:xfrm>
            <a:off x="395288" y="1700213"/>
            <a:ext cx="6873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zh-CN" altLang="en-US" sz="2400">
                <a:ea typeface="楷体_GB2312" panose="02010609030101010101" pitchFamily="49" charset="-122"/>
              </a:rPr>
              <a:t>第一次交换后  </a:t>
            </a:r>
            <a:r>
              <a:rPr lang="en-US" altLang="zh-CN" sz="2400">
                <a:ea typeface="楷体_GB2312" panose="02010609030101010101" pitchFamily="49" charset="-122"/>
              </a:rPr>
              <a:t>[ </a:t>
            </a:r>
            <a:r>
              <a:rPr lang="en-US" altLang="zh-CN" sz="2400">
                <a:solidFill>
                  <a:schemeClr val="accent2"/>
                </a:solidFill>
                <a:ea typeface="楷体_GB2312" panose="02010609030101010101" pitchFamily="49" charset="-122"/>
              </a:rPr>
              <a:t>   </a:t>
            </a:r>
            <a:r>
              <a:rPr lang="en-US" altLang="zh-CN" sz="2400">
                <a:ea typeface="楷体_GB2312" panose="02010609030101010101" pitchFamily="49" charset="-122"/>
              </a:rPr>
              <a:t>   55   13    42    94    05    </a:t>
            </a:r>
            <a:r>
              <a:rPr lang="en-US" altLang="zh-CN" sz="2400">
                <a:solidFill>
                  <a:srgbClr val="808080"/>
                </a:solidFill>
                <a:ea typeface="楷体_GB2312" panose="02010609030101010101" pitchFamily="49" charset="-122"/>
              </a:rPr>
              <a:t>17 </a:t>
            </a:r>
            <a:r>
              <a:rPr lang="en-US" altLang="zh-CN" sz="2400">
                <a:ea typeface="楷体_GB2312" panose="02010609030101010101" pitchFamily="49" charset="-122"/>
              </a:rPr>
              <a:t>   70 ]</a:t>
            </a:r>
          </a:p>
        </p:txBody>
      </p:sp>
      <p:grpSp>
        <p:nvGrpSpPr>
          <p:cNvPr id="239653" name="Group 37">
            <a:extLst>
              <a:ext uri="{FF2B5EF4-FFF2-40B4-BE49-F238E27FC236}">
                <a16:creationId xmlns:a16="http://schemas.microsoft.com/office/drawing/2014/main" id="{E8F3D489-0C9C-4767-A914-D3A2E18FBA84}"/>
              </a:ext>
            </a:extLst>
          </p:cNvPr>
          <p:cNvGrpSpPr>
            <a:grpSpLocks/>
          </p:cNvGrpSpPr>
          <p:nvPr/>
        </p:nvGrpSpPr>
        <p:grpSpPr bwMode="auto">
          <a:xfrm>
            <a:off x="6245225" y="2108200"/>
            <a:ext cx="342900" cy="457200"/>
            <a:chOff x="3373" y="1106"/>
            <a:chExt cx="216" cy="288"/>
          </a:xfrm>
        </p:grpSpPr>
        <p:sp>
          <p:nvSpPr>
            <p:cNvPr id="46117" name="Line 13">
              <a:extLst>
                <a:ext uri="{FF2B5EF4-FFF2-40B4-BE49-F238E27FC236}">
                  <a16:creationId xmlns:a16="http://schemas.microsoft.com/office/drawing/2014/main" id="{43892B69-F650-40BC-813C-3844BDEF3D2A}"/>
                </a:ext>
              </a:extLst>
            </p:cNvPr>
            <p:cNvSpPr>
              <a:spLocks noChangeShapeType="1"/>
            </p:cNvSpPr>
            <p:nvPr/>
          </p:nvSpPr>
          <p:spPr bwMode="auto">
            <a:xfrm flipV="1">
              <a:off x="3373" y="1178"/>
              <a:ext cx="0" cy="144"/>
            </a:xfrm>
            <a:prstGeom prst="line">
              <a:avLst/>
            </a:prstGeom>
            <a:noFill/>
            <a:ln w="9525">
              <a:solidFill>
                <a:srgbClr val="00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118" name="Text Box 14">
              <a:extLst>
                <a:ext uri="{FF2B5EF4-FFF2-40B4-BE49-F238E27FC236}">
                  <a16:creationId xmlns:a16="http://schemas.microsoft.com/office/drawing/2014/main" id="{C4C7F694-525C-40E7-9CFF-73CCD050DCEF}"/>
                </a:ext>
              </a:extLst>
            </p:cNvPr>
            <p:cNvSpPr txBox="1">
              <a:spLocks noChangeArrowheads="1"/>
            </p:cNvSpPr>
            <p:nvPr/>
          </p:nvSpPr>
          <p:spPr bwMode="auto">
            <a:xfrm>
              <a:off x="3409" y="1106"/>
              <a:ext cx="1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400">
                  <a:solidFill>
                    <a:srgbClr val="009900"/>
                  </a:solidFill>
                  <a:ea typeface="楷体_GB2312" panose="02010609030101010101" pitchFamily="49" charset="-122"/>
                </a:rPr>
                <a:t>j</a:t>
              </a:r>
            </a:p>
          </p:txBody>
        </p:sp>
      </p:grpSp>
      <p:grpSp>
        <p:nvGrpSpPr>
          <p:cNvPr id="239654" name="Group 38">
            <a:extLst>
              <a:ext uri="{FF2B5EF4-FFF2-40B4-BE49-F238E27FC236}">
                <a16:creationId xmlns:a16="http://schemas.microsoft.com/office/drawing/2014/main" id="{82403DF0-FC16-44E9-A281-E5E74A251B5E}"/>
              </a:ext>
            </a:extLst>
          </p:cNvPr>
          <p:cNvGrpSpPr>
            <a:grpSpLocks/>
          </p:cNvGrpSpPr>
          <p:nvPr/>
        </p:nvGrpSpPr>
        <p:grpSpPr bwMode="auto">
          <a:xfrm>
            <a:off x="3149600" y="2133600"/>
            <a:ext cx="269875" cy="457200"/>
            <a:chOff x="1825" y="1296"/>
            <a:chExt cx="170" cy="288"/>
          </a:xfrm>
        </p:grpSpPr>
        <p:sp>
          <p:nvSpPr>
            <p:cNvPr id="46115" name="Line 15">
              <a:extLst>
                <a:ext uri="{FF2B5EF4-FFF2-40B4-BE49-F238E27FC236}">
                  <a16:creationId xmlns:a16="http://schemas.microsoft.com/office/drawing/2014/main" id="{FC636EAB-8941-4B2D-BA11-82912EA42054}"/>
                </a:ext>
              </a:extLst>
            </p:cNvPr>
            <p:cNvSpPr>
              <a:spLocks noChangeShapeType="1"/>
            </p:cNvSpPr>
            <p:nvPr/>
          </p:nvSpPr>
          <p:spPr bwMode="auto">
            <a:xfrm>
              <a:off x="1995" y="1326"/>
              <a:ext cx="0" cy="192"/>
            </a:xfrm>
            <a:prstGeom prst="line">
              <a:avLst/>
            </a:prstGeom>
            <a:noFill/>
            <a:ln w="9525">
              <a:solidFill>
                <a:srgbClr val="FF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116" name="Text Box 16">
              <a:extLst>
                <a:ext uri="{FF2B5EF4-FFF2-40B4-BE49-F238E27FC236}">
                  <a16:creationId xmlns:a16="http://schemas.microsoft.com/office/drawing/2014/main" id="{BBD0AFDF-0EC0-4673-8965-67E36D929433}"/>
                </a:ext>
              </a:extLst>
            </p:cNvPr>
            <p:cNvSpPr txBox="1">
              <a:spLocks noChangeArrowheads="1"/>
            </p:cNvSpPr>
            <p:nvPr/>
          </p:nvSpPr>
          <p:spPr bwMode="auto">
            <a:xfrm>
              <a:off x="1825" y="1296"/>
              <a:ext cx="16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400">
                  <a:solidFill>
                    <a:srgbClr val="FF0000"/>
                  </a:solidFill>
                  <a:ea typeface="楷体_GB2312" panose="02010609030101010101" pitchFamily="49" charset="-122"/>
                </a:rPr>
                <a:t>i</a:t>
              </a:r>
            </a:p>
          </p:txBody>
        </p:sp>
      </p:grpSp>
      <p:sp>
        <p:nvSpPr>
          <p:cNvPr id="239634" name="Text Box 18">
            <a:extLst>
              <a:ext uri="{FF2B5EF4-FFF2-40B4-BE49-F238E27FC236}">
                <a16:creationId xmlns:a16="http://schemas.microsoft.com/office/drawing/2014/main" id="{E5C87E61-D184-4BA2-8BE1-3327A480A7EE}"/>
              </a:ext>
            </a:extLst>
          </p:cNvPr>
          <p:cNvSpPr txBox="1">
            <a:spLocks noChangeArrowheads="1"/>
          </p:cNvSpPr>
          <p:nvPr/>
        </p:nvSpPr>
        <p:spPr bwMode="auto">
          <a:xfrm>
            <a:off x="323850" y="2781300"/>
            <a:ext cx="69500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zh-CN" altLang="en-US" sz="2400">
                <a:ea typeface="楷体_GB2312" panose="02010609030101010101" pitchFamily="49" charset="-122"/>
              </a:rPr>
              <a:t>第二次交换后  </a:t>
            </a:r>
            <a:r>
              <a:rPr lang="en-US" altLang="zh-CN" sz="2400">
                <a:ea typeface="楷体_GB2312" panose="02010609030101010101" pitchFamily="49" charset="-122"/>
              </a:rPr>
              <a:t>[ 17    </a:t>
            </a:r>
            <a:r>
              <a:rPr lang="en-US" altLang="zh-CN" sz="2400">
                <a:solidFill>
                  <a:srgbClr val="808080"/>
                </a:solidFill>
                <a:ea typeface="楷体_GB2312" panose="02010609030101010101" pitchFamily="49" charset="-122"/>
              </a:rPr>
              <a:t>55</a:t>
            </a:r>
            <a:r>
              <a:rPr lang="en-US" altLang="zh-CN" sz="2400">
                <a:ea typeface="楷体_GB2312" panose="02010609030101010101" pitchFamily="49" charset="-122"/>
              </a:rPr>
              <a:t>   13    42    94    05           70 ]</a:t>
            </a:r>
          </a:p>
        </p:txBody>
      </p:sp>
      <p:grpSp>
        <p:nvGrpSpPr>
          <p:cNvPr id="239656" name="Group 40">
            <a:extLst>
              <a:ext uri="{FF2B5EF4-FFF2-40B4-BE49-F238E27FC236}">
                <a16:creationId xmlns:a16="http://schemas.microsoft.com/office/drawing/2014/main" id="{335C9AB1-A04C-4093-99E4-5C08A4A7830A}"/>
              </a:ext>
            </a:extLst>
          </p:cNvPr>
          <p:cNvGrpSpPr>
            <a:grpSpLocks/>
          </p:cNvGrpSpPr>
          <p:nvPr/>
        </p:nvGrpSpPr>
        <p:grpSpPr bwMode="auto">
          <a:xfrm>
            <a:off x="5597525" y="3141663"/>
            <a:ext cx="342900" cy="457200"/>
            <a:chOff x="3125" y="1920"/>
            <a:chExt cx="216" cy="288"/>
          </a:xfrm>
        </p:grpSpPr>
        <p:sp>
          <p:nvSpPr>
            <p:cNvPr id="46113" name="Line 19">
              <a:extLst>
                <a:ext uri="{FF2B5EF4-FFF2-40B4-BE49-F238E27FC236}">
                  <a16:creationId xmlns:a16="http://schemas.microsoft.com/office/drawing/2014/main" id="{F4CD3852-1F58-47ED-AAC0-1E5D31DEAE6F}"/>
                </a:ext>
              </a:extLst>
            </p:cNvPr>
            <p:cNvSpPr>
              <a:spLocks noChangeShapeType="1"/>
            </p:cNvSpPr>
            <p:nvPr/>
          </p:nvSpPr>
          <p:spPr bwMode="auto">
            <a:xfrm flipV="1">
              <a:off x="3125" y="1992"/>
              <a:ext cx="0" cy="144"/>
            </a:xfrm>
            <a:prstGeom prst="line">
              <a:avLst/>
            </a:prstGeom>
            <a:noFill/>
            <a:ln w="9525">
              <a:solidFill>
                <a:srgbClr val="00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114" name="Text Box 20">
              <a:extLst>
                <a:ext uri="{FF2B5EF4-FFF2-40B4-BE49-F238E27FC236}">
                  <a16:creationId xmlns:a16="http://schemas.microsoft.com/office/drawing/2014/main" id="{70A279BF-FDAD-4148-A331-12D2B707A41F}"/>
                </a:ext>
              </a:extLst>
            </p:cNvPr>
            <p:cNvSpPr txBox="1">
              <a:spLocks noChangeArrowheads="1"/>
            </p:cNvSpPr>
            <p:nvPr/>
          </p:nvSpPr>
          <p:spPr bwMode="auto">
            <a:xfrm>
              <a:off x="3161" y="1920"/>
              <a:ext cx="1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400">
                  <a:solidFill>
                    <a:srgbClr val="009900"/>
                  </a:solidFill>
                  <a:ea typeface="楷体_GB2312" panose="02010609030101010101" pitchFamily="49" charset="-122"/>
                </a:rPr>
                <a:t>j</a:t>
              </a:r>
            </a:p>
          </p:txBody>
        </p:sp>
      </p:grpSp>
      <p:grpSp>
        <p:nvGrpSpPr>
          <p:cNvPr id="239655" name="Group 39">
            <a:extLst>
              <a:ext uri="{FF2B5EF4-FFF2-40B4-BE49-F238E27FC236}">
                <a16:creationId xmlns:a16="http://schemas.microsoft.com/office/drawing/2014/main" id="{6AEDB65E-3D7E-4B8B-B7BA-6D16D8A0BC60}"/>
              </a:ext>
            </a:extLst>
          </p:cNvPr>
          <p:cNvGrpSpPr>
            <a:grpSpLocks/>
          </p:cNvGrpSpPr>
          <p:nvPr/>
        </p:nvGrpSpPr>
        <p:grpSpPr bwMode="auto">
          <a:xfrm>
            <a:off x="3149600" y="3187700"/>
            <a:ext cx="269875" cy="457200"/>
            <a:chOff x="1827" y="1850"/>
            <a:chExt cx="170" cy="288"/>
          </a:xfrm>
        </p:grpSpPr>
        <p:sp>
          <p:nvSpPr>
            <p:cNvPr id="46111" name="Line 21">
              <a:extLst>
                <a:ext uri="{FF2B5EF4-FFF2-40B4-BE49-F238E27FC236}">
                  <a16:creationId xmlns:a16="http://schemas.microsoft.com/office/drawing/2014/main" id="{99259B31-28AC-486F-A780-2443BC103AB2}"/>
                </a:ext>
              </a:extLst>
            </p:cNvPr>
            <p:cNvSpPr>
              <a:spLocks noChangeShapeType="1"/>
            </p:cNvSpPr>
            <p:nvPr/>
          </p:nvSpPr>
          <p:spPr bwMode="auto">
            <a:xfrm>
              <a:off x="1997" y="1880"/>
              <a:ext cx="0" cy="192"/>
            </a:xfrm>
            <a:prstGeom prst="line">
              <a:avLst/>
            </a:prstGeom>
            <a:noFill/>
            <a:ln w="9525">
              <a:solidFill>
                <a:srgbClr val="FF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112" name="Text Box 22">
              <a:extLst>
                <a:ext uri="{FF2B5EF4-FFF2-40B4-BE49-F238E27FC236}">
                  <a16:creationId xmlns:a16="http://schemas.microsoft.com/office/drawing/2014/main" id="{35FFFCC0-C057-4224-A07E-C122E28A6408}"/>
                </a:ext>
              </a:extLst>
            </p:cNvPr>
            <p:cNvSpPr txBox="1">
              <a:spLocks noChangeArrowheads="1"/>
            </p:cNvSpPr>
            <p:nvPr/>
          </p:nvSpPr>
          <p:spPr bwMode="auto">
            <a:xfrm>
              <a:off x="1827" y="1850"/>
              <a:ext cx="16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400">
                  <a:solidFill>
                    <a:srgbClr val="FF0000"/>
                  </a:solidFill>
                  <a:ea typeface="楷体_GB2312" panose="02010609030101010101" pitchFamily="49" charset="-122"/>
                </a:rPr>
                <a:t>i</a:t>
              </a:r>
            </a:p>
          </p:txBody>
        </p:sp>
      </p:grpSp>
      <p:sp>
        <p:nvSpPr>
          <p:cNvPr id="239640" name="Text Box 24">
            <a:extLst>
              <a:ext uri="{FF2B5EF4-FFF2-40B4-BE49-F238E27FC236}">
                <a16:creationId xmlns:a16="http://schemas.microsoft.com/office/drawing/2014/main" id="{DE21E625-66A0-4C01-B1B1-F059395A9741}"/>
              </a:ext>
            </a:extLst>
          </p:cNvPr>
          <p:cNvSpPr txBox="1">
            <a:spLocks noChangeArrowheads="1"/>
          </p:cNvSpPr>
          <p:nvPr/>
        </p:nvSpPr>
        <p:spPr bwMode="auto">
          <a:xfrm>
            <a:off x="388938" y="3924300"/>
            <a:ext cx="6873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zh-CN" altLang="en-US" sz="2400">
                <a:ea typeface="楷体_GB2312" panose="02010609030101010101" pitchFamily="49" charset="-122"/>
              </a:rPr>
              <a:t>第三次交换后  </a:t>
            </a:r>
            <a:r>
              <a:rPr lang="en-US" altLang="zh-CN" sz="2400">
                <a:ea typeface="楷体_GB2312" panose="02010609030101010101" pitchFamily="49" charset="-122"/>
              </a:rPr>
              <a:t>[ 17   </a:t>
            </a:r>
            <a:r>
              <a:rPr lang="en-US" altLang="zh-CN" sz="2400">
                <a:solidFill>
                  <a:schemeClr val="accent2"/>
                </a:solidFill>
                <a:ea typeface="楷体_GB2312" panose="02010609030101010101" pitchFamily="49" charset="-122"/>
              </a:rPr>
              <a:t>     </a:t>
            </a:r>
            <a:r>
              <a:rPr lang="en-US" altLang="zh-CN" sz="2400">
                <a:ea typeface="楷体_GB2312" panose="02010609030101010101" pitchFamily="49" charset="-122"/>
              </a:rPr>
              <a:t>  13    42    94    </a:t>
            </a:r>
            <a:r>
              <a:rPr lang="en-US" altLang="zh-CN" sz="2400">
                <a:solidFill>
                  <a:srgbClr val="808080"/>
                </a:solidFill>
                <a:ea typeface="楷体_GB2312" panose="02010609030101010101" pitchFamily="49" charset="-122"/>
              </a:rPr>
              <a:t>05</a:t>
            </a:r>
            <a:r>
              <a:rPr lang="en-US" altLang="zh-CN" sz="2400">
                <a:ea typeface="楷体_GB2312" panose="02010609030101010101" pitchFamily="49" charset="-122"/>
              </a:rPr>
              <a:t>    55   70 ]</a:t>
            </a:r>
          </a:p>
        </p:txBody>
      </p:sp>
      <p:grpSp>
        <p:nvGrpSpPr>
          <p:cNvPr id="239657" name="Group 41">
            <a:extLst>
              <a:ext uri="{FF2B5EF4-FFF2-40B4-BE49-F238E27FC236}">
                <a16:creationId xmlns:a16="http://schemas.microsoft.com/office/drawing/2014/main" id="{5E3218D1-CBB8-4AA1-AA7D-DD671BDB25C5}"/>
              </a:ext>
            </a:extLst>
          </p:cNvPr>
          <p:cNvGrpSpPr>
            <a:grpSpLocks/>
          </p:cNvGrpSpPr>
          <p:nvPr/>
        </p:nvGrpSpPr>
        <p:grpSpPr bwMode="auto">
          <a:xfrm>
            <a:off x="5597525" y="4292600"/>
            <a:ext cx="342900" cy="457200"/>
            <a:chOff x="3109" y="2568"/>
            <a:chExt cx="216" cy="288"/>
          </a:xfrm>
        </p:grpSpPr>
        <p:sp>
          <p:nvSpPr>
            <p:cNvPr id="46109" name="Line 25">
              <a:extLst>
                <a:ext uri="{FF2B5EF4-FFF2-40B4-BE49-F238E27FC236}">
                  <a16:creationId xmlns:a16="http://schemas.microsoft.com/office/drawing/2014/main" id="{BC2E02FD-315E-4C60-B0D0-8232DC690481}"/>
                </a:ext>
              </a:extLst>
            </p:cNvPr>
            <p:cNvSpPr>
              <a:spLocks noChangeShapeType="1"/>
            </p:cNvSpPr>
            <p:nvPr/>
          </p:nvSpPr>
          <p:spPr bwMode="auto">
            <a:xfrm flipV="1">
              <a:off x="3109" y="2640"/>
              <a:ext cx="0" cy="144"/>
            </a:xfrm>
            <a:prstGeom prst="line">
              <a:avLst/>
            </a:prstGeom>
            <a:noFill/>
            <a:ln w="9525">
              <a:solidFill>
                <a:srgbClr val="00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110" name="Text Box 26">
              <a:extLst>
                <a:ext uri="{FF2B5EF4-FFF2-40B4-BE49-F238E27FC236}">
                  <a16:creationId xmlns:a16="http://schemas.microsoft.com/office/drawing/2014/main" id="{F9A49748-B10A-4268-8DEC-D4CC5AD05DB4}"/>
                </a:ext>
              </a:extLst>
            </p:cNvPr>
            <p:cNvSpPr txBox="1">
              <a:spLocks noChangeArrowheads="1"/>
            </p:cNvSpPr>
            <p:nvPr/>
          </p:nvSpPr>
          <p:spPr bwMode="auto">
            <a:xfrm>
              <a:off x="3145" y="2568"/>
              <a:ext cx="1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400">
                  <a:solidFill>
                    <a:srgbClr val="009900"/>
                  </a:solidFill>
                  <a:ea typeface="楷体_GB2312" panose="02010609030101010101" pitchFamily="49" charset="-122"/>
                </a:rPr>
                <a:t>j</a:t>
              </a:r>
            </a:p>
          </p:txBody>
        </p:sp>
      </p:grpSp>
      <p:sp>
        <p:nvSpPr>
          <p:cNvPr id="239646" name="Text Box 30">
            <a:extLst>
              <a:ext uri="{FF2B5EF4-FFF2-40B4-BE49-F238E27FC236}">
                <a16:creationId xmlns:a16="http://schemas.microsoft.com/office/drawing/2014/main" id="{49DAC0DE-B40C-444D-BE4A-F1F7AEB79F93}"/>
              </a:ext>
            </a:extLst>
          </p:cNvPr>
          <p:cNvSpPr txBox="1">
            <a:spLocks noChangeArrowheads="1"/>
          </p:cNvSpPr>
          <p:nvPr/>
        </p:nvSpPr>
        <p:spPr bwMode="auto">
          <a:xfrm>
            <a:off x="395288" y="5073650"/>
            <a:ext cx="6873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zh-CN" altLang="en-US" sz="2400">
                <a:ea typeface="楷体_GB2312" panose="02010609030101010101" pitchFamily="49" charset="-122"/>
              </a:rPr>
              <a:t>第四次交换后  </a:t>
            </a:r>
            <a:r>
              <a:rPr lang="en-US" altLang="zh-CN" sz="2400">
                <a:ea typeface="楷体_GB2312" panose="02010609030101010101" pitchFamily="49" charset="-122"/>
              </a:rPr>
              <a:t>[ 17   05   13    42    </a:t>
            </a:r>
            <a:r>
              <a:rPr lang="en-US" altLang="zh-CN" sz="2400">
                <a:solidFill>
                  <a:schemeClr val="bg2"/>
                </a:solidFill>
                <a:ea typeface="楷体_GB2312" panose="02010609030101010101" pitchFamily="49" charset="-122"/>
              </a:rPr>
              <a:t>94</a:t>
            </a:r>
            <a:r>
              <a:rPr lang="en-US" altLang="zh-CN" sz="2400">
                <a:ea typeface="楷体_GB2312" panose="02010609030101010101" pitchFamily="49" charset="-122"/>
              </a:rPr>
              <a:t>     </a:t>
            </a:r>
            <a:r>
              <a:rPr lang="en-US" altLang="zh-CN" sz="2400">
                <a:solidFill>
                  <a:schemeClr val="accent2"/>
                </a:solidFill>
                <a:ea typeface="楷体_GB2312" panose="02010609030101010101" pitchFamily="49" charset="-122"/>
              </a:rPr>
              <a:t>  </a:t>
            </a:r>
            <a:r>
              <a:rPr lang="en-US" altLang="zh-CN" sz="2400">
                <a:ea typeface="楷体_GB2312" panose="02010609030101010101" pitchFamily="49" charset="-122"/>
              </a:rPr>
              <a:t>     55   70 ]</a:t>
            </a:r>
          </a:p>
        </p:txBody>
      </p:sp>
      <p:grpSp>
        <p:nvGrpSpPr>
          <p:cNvPr id="239660" name="Group 44">
            <a:extLst>
              <a:ext uri="{FF2B5EF4-FFF2-40B4-BE49-F238E27FC236}">
                <a16:creationId xmlns:a16="http://schemas.microsoft.com/office/drawing/2014/main" id="{CFFBAC8F-FD2F-45ED-9EC5-DC771A1D1554}"/>
              </a:ext>
            </a:extLst>
          </p:cNvPr>
          <p:cNvGrpSpPr>
            <a:grpSpLocks/>
          </p:cNvGrpSpPr>
          <p:nvPr/>
        </p:nvGrpSpPr>
        <p:grpSpPr bwMode="auto">
          <a:xfrm>
            <a:off x="4949825" y="5708650"/>
            <a:ext cx="342900" cy="457200"/>
            <a:chOff x="2923" y="3552"/>
            <a:chExt cx="216" cy="288"/>
          </a:xfrm>
        </p:grpSpPr>
        <p:sp>
          <p:nvSpPr>
            <p:cNvPr id="46107" name="Line 31">
              <a:extLst>
                <a:ext uri="{FF2B5EF4-FFF2-40B4-BE49-F238E27FC236}">
                  <a16:creationId xmlns:a16="http://schemas.microsoft.com/office/drawing/2014/main" id="{7A690E25-062F-42BE-ADCE-8CF2C00CCB9F}"/>
                </a:ext>
              </a:extLst>
            </p:cNvPr>
            <p:cNvSpPr>
              <a:spLocks noChangeShapeType="1"/>
            </p:cNvSpPr>
            <p:nvPr/>
          </p:nvSpPr>
          <p:spPr bwMode="auto">
            <a:xfrm flipV="1">
              <a:off x="2923" y="3624"/>
              <a:ext cx="0" cy="144"/>
            </a:xfrm>
            <a:prstGeom prst="line">
              <a:avLst/>
            </a:prstGeom>
            <a:noFill/>
            <a:ln w="9525">
              <a:solidFill>
                <a:srgbClr val="00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108" name="Text Box 32">
              <a:extLst>
                <a:ext uri="{FF2B5EF4-FFF2-40B4-BE49-F238E27FC236}">
                  <a16:creationId xmlns:a16="http://schemas.microsoft.com/office/drawing/2014/main" id="{AB490530-0B1F-4AA2-9796-5EB6E12CA778}"/>
                </a:ext>
              </a:extLst>
            </p:cNvPr>
            <p:cNvSpPr txBox="1">
              <a:spLocks noChangeArrowheads="1"/>
            </p:cNvSpPr>
            <p:nvPr/>
          </p:nvSpPr>
          <p:spPr bwMode="auto">
            <a:xfrm>
              <a:off x="2959" y="3552"/>
              <a:ext cx="1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400">
                  <a:solidFill>
                    <a:srgbClr val="009900"/>
                  </a:solidFill>
                  <a:ea typeface="楷体_GB2312" panose="02010609030101010101" pitchFamily="49" charset="-122"/>
                </a:rPr>
                <a:t>j</a:t>
              </a:r>
            </a:p>
          </p:txBody>
        </p:sp>
      </p:grpSp>
      <p:grpSp>
        <p:nvGrpSpPr>
          <p:cNvPr id="239659" name="Group 43">
            <a:extLst>
              <a:ext uri="{FF2B5EF4-FFF2-40B4-BE49-F238E27FC236}">
                <a16:creationId xmlns:a16="http://schemas.microsoft.com/office/drawing/2014/main" id="{BFB194FC-B13C-4BB4-A0D4-0F5306F30088}"/>
              </a:ext>
            </a:extLst>
          </p:cNvPr>
          <p:cNvGrpSpPr>
            <a:grpSpLocks/>
          </p:cNvGrpSpPr>
          <p:nvPr/>
        </p:nvGrpSpPr>
        <p:grpSpPr bwMode="auto">
          <a:xfrm>
            <a:off x="4878388" y="5464175"/>
            <a:ext cx="269875" cy="457200"/>
            <a:chOff x="2775" y="3412"/>
            <a:chExt cx="170" cy="288"/>
          </a:xfrm>
        </p:grpSpPr>
        <p:sp>
          <p:nvSpPr>
            <p:cNvPr id="46105" name="Line 33">
              <a:extLst>
                <a:ext uri="{FF2B5EF4-FFF2-40B4-BE49-F238E27FC236}">
                  <a16:creationId xmlns:a16="http://schemas.microsoft.com/office/drawing/2014/main" id="{FF85CDD5-F892-4BE4-B498-B7F497EDEBEF}"/>
                </a:ext>
              </a:extLst>
            </p:cNvPr>
            <p:cNvSpPr>
              <a:spLocks noChangeShapeType="1"/>
            </p:cNvSpPr>
            <p:nvPr/>
          </p:nvSpPr>
          <p:spPr bwMode="auto">
            <a:xfrm>
              <a:off x="2945" y="3442"/>
              <a:ext cx="0" cy="192"/>
            </a:xfrm>
            <a:prstGeom prst="line">
              <a:avLst/>
            </a:prstGeom>
            <a:noFill/>
            <a:ln w="9525">
              <a:solidFill>
                <a:srgbClr val="FF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106" name="Text Box 34">
              <a:extLst>
                <a:ext uri="{FF2B5EF4-FFF2-40B4-BE49-F238E27FC236}">
                  <a16:creationId xmlns:a16="http://schemas.microsoft.com/office/drawing/2014/main" id="{F152EFD2-B093-42C3-A79A-0F0FBA4F97A8}"/>
                </a:ext>
              </a:extLst>
            </p:cNvPr>
            <p:cNvSpPr txBox="1">
              <a:spLocks noChangeArrowheads="1"/>
            </p:cNvSpPr>
            <p:nvPr/>
          </p:nvSpPr>
          <p:spPr bwMode="auto">
            <a:xfrm>
              <a:off x="2775" y="3412"/>
              <a:ext cx="16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400">
                  <a:solidFill>
                    <a:srgbClr val="FF0000"/>
                  </a:solidFill>
                  <a:ea typeface="楷体_GB2312" panose="02010609030101010101" pitchFamily="49" charset="-122"/>
                </a:rPr>
                <a:t>i</a:t>
              </a:r>
            </a:p>
          </p:txBody>
        </p:sp>
      </p:grpSp>
      <p:grpSp>
        <p:nvGrpSpPr>
          <p:cNvPr id="239661" name="Group 45">
            <a:extLst>
              <a:ext uri="{FF2B5EF4-FFF2-40B4-BE49-F238E27FC236}">
                <a16:creationId xmlns:a16="http://schemas.microsoft.com/office/drawing/2014/main" id="{B7881957-2552-4234-BFFD-8EA50774F85C}"/>
              </a:ext>
            </a:extLst>
          </p:cNvPr>
          <p:cNvGrpSpPr>
            <a:grpSpLocks/>
          </p:cNvGrpSpPr>
          <p:nvPr/>
        </p:nvGrpSpPr>
        <p:grpSpPr bwMode="auto">
          <a:xfrm>
            <a:off x="3635375" y="4340225"/>
            <a:ext cx="268288" cy="457200"/>
            <a:chOff x="2711" y="2688"/>
            <a:chExt cx="169" cy="288"/>
          </a:xfrm>
        </p:grpSpPr>
        <p:sp>
          <p:nvSpPr>
            <p:cNvPr id="46103" name="Line 46">
              <a:extLst>
                <a:ext uri="{FF2B5EF4-FFF2-40B4-BE49-F238E27FC236}">
                  <a16:creationId xmlns:a16="http://schemas.microsoft.com/office/drawing/2014/main" id="{66D19A19-43D8-469A-A987-D392E323FAF5}"/>
                </a:ext>
              </a:extLst>
            </p:cNvPr>
            <p:cNvSpPr>
              <a:spLocks noChangeShapeType="1"/>
            </p:cNvSpPr>
            <p:nvPr/>
          </p:nvSpPr>
          <p:spPr bwMode="auto">
            <a:xfrm>
              <a:off x="2877" y="2694"/>
              <a:ext cx="0" cy="192"/>
            </a:xfrm>
            <a:prstGeom prst="line">
              <a:avLst/>
            </a:prstGeom>
            <a:noFill/>
            <a:ln w="9525">
              <a:solidFill>
                <a:srgbClr val="FF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104" name="Text Box 47">
              <a:extLst>
                <a:ext uri="{FF2B5EF4-FFF2-40B4-BE49-F238E27FC236}">
                  <a16:creationId xmlns:a16="http://schemas.microsoft.com/office/drawing/2014/main" id="{D9E6730A-2B39-41F2-B300-31FEAAB2E0F8}"/>
                </a:ext>
              </a:extLst>
            </p:cNvPr>
            <p:cNvSpPr txBox="1">
              <a:spLocks noChangeArrowheads="1"/>
            </p:cNvSpPr>
            <p:nvPr/>
          </p:nvSpPr>
          <p:spPr bwMode="auto">
            <a:xfrm>
              <a:off x="2711" y="2688"/>
              <a:ext cx="16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400">
                  <a:solidFill>
                    <a:srgbClr val="FF0000"/>
                  </a:solidFill>
                  <a:ea typeface="楷体_GB2312" panose="02010609030101010101" pitchFamily="49" charset="-122"/>
                </a:rPr>
                <a:t>i</a:t>
              </a:r>
            </a:p>
          </p:txBody>
        </p:sp>
      </p:grpSp>
      <p:sp>
        <p:nvSpPr>
          <p:cNvPr id="239664" name="Rectangle 48">
            <a:extLst>
              <a:ext uri="{FF2B5EF4-FFF2-40B4-BE49-F238E27FC236}">
                <a16:creationId xmlns:a16="http://schemas.microsoft.com/office/drawing/2014/main" id="{6973619B-1388-4DF0-B86B-BFCA53499299}"/>
              </a:ext>
            </a:extLst>
          </p:cNvPr>
          <p:cNvSpPr>
            <a:spLocks noChangeArrowheads="1"/>
          </p:cNvSpPr>
          <p:nvPr/>
        </p:nvSpPr>
        <p:spPr bwMode="auto">
          <a:xfrm>
            <a:off x="468313" y="6165850"/>
            <a:ext cx="7200900" cy="549275"/>
          </a:xfrm>
          <a:prstGeom prst="rect">
            <a:avLst/>
          </a:prstGeom>
          <a:gradFill rotWithShape="1">
            <a:gsLst>
              <a:gs pos="0">
                <a:srgbClr val="99FF66"/>
              </a:gs>
              <a:gs pos="50000">
                <a:schemeClr val="bg1"/>
              </a:gs>
              <a:gs pos="100000">
                <a:srgbClr val="99FF66"/>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r>
              <a:rPr lang="zh-CN" altLang="en-US" sz="2800">
                <a:solidFill>
                  <a:srgbClr val="FF0000"/>
                </a:solidFill>
                <a:ea typeface="楷体_GB2312" pitchFamily="49" charset="-122"/>
              </a:rPr>
              <a:t>至此，完成第一趟排序</a:t>
            </a:r>
          </a:p>
        </p:txBody>
      </p:sp>
      <p:sp>
        <p:nvSpPr>
          <p:cNvPr id="239671" name="Rectangle 55">
            <a:extLst>
              <a:ext uri="{FF2B5EF4-FFF2-40B4-BE49-F238E27FC236}">
                <a16:creationId xmlns:a16="http://schemas.microsoft.com/office/drawing/2014/main" id="{698495FB-714A-4D2F-B517-36AD9F46CCA2}"/>
              </a:ext>
            </a:extLst>
          </p:cNvPr>
          <p:cNvSpPr>
            <a:spLocks noChangeArrowheads="1"/>
          </p:cNvSpPr>
          <p:nvPr/>
        </p:nvSpPr>
        <p:spPr bwMode="auto">
          <a:xfrm>
            <a:off x="5133975" y="606425"/>
            <a:ext cx="433388" cy="4826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en-US" altLang="zh-CN" sz="2500">
                <a:solidFill>
                  <a:schemeClr val="accent2"/>
                </a:solidFill>
              </a:rPr>
              <a:t>17</a:t>
            </a:r>
          </a:p>
        </p:txBody>
      </p:sp>
      <p:sp>
        <p:nvSpPr>
          <p:cNvPr id="239672" name="Rectangle 56">
            <a:extLst>
              <a:ext uri="{FF2B5EF4-FFF2-40B4-BE49-F238E27FC236}">
                <a16:creationId xmlns:a16="http://schemas.microsoft.com/office/drawing/2014/main" id="{E7109973-4CB9-4714-AF0F-B574E4455219}"/>
              </a:ext>
            </a:extLst>
          </p:cNvPr>
          <p:cNvSpPr>
            <a:spLocks noChangeArrowheads="1"/>
          </p:cNvSpPr>
          <p:nvPr/>
        </p:nvSpPr>
        <p:spPr bwMode="auto">
          <a:xfrm>
            <a:off x="3101975" y="1600200"/>
            <a:ext cx="360363"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en-US" altLang="zh-CN" sz="2500">
                <a:solidFill>
                  <a:schemeClr val="accent2"/>
                </a:solidFill>
              </a:rPr>
              <a:t>55</a:t>
            </a:r>
          </a:p>
        </p:txBody>
      </p:sp>
      <p:sp>
        <p:nvSpPr>
          <p:cNvPr id="239673" name="Rectangle 57">
            <a:extLst>
              <a:ext uri="{FF2B5EF4-FFF2-40B4-BE49-F238E27FC236}">
                <a16:creationId xmlns:a16="http://schemas.microsoft.com/office/drawing/2014/main" id="{A644CB1E-09AA-4D05-BCF9-64A544E0AE41}"/>
              </a:ext>
            </a:extLst>
          </p:cNvPr>
          <p:cNvSpPr>
            <a:spLocks noChangeArrowheads="1"/>
          </p:cNvSpPr>
          <p:nvPr/>
        </p:nvSpPr>
        <p:spPr bwMode="auto">
          <a:xfrm>
            <a:off x="5508625" y="2809875"/>
            <a:ext cx="431800"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en-US" altLang="zh-CN" sz="2500">
                <a:solidFill>
                  <a:schemeClr val="accent2"/>
                </a:solidFill>
              </a:rPr>
              <a:t>05</a:t>
            </a:r>
          </a:p>
        </p:txBody>
      </p:sp>
      <p:sp>
        <p:nvSpPr>
          <p:cNvPr id="239674" name="Rectangle 58">
            <a:extLst>
              <a:ext uri="{FF2B5EF4-FFF2-40B4-BE49-F238E27FC236}">
                <a16:creationId xmlns:a16="http://schemas.microsoft.com/office/drawing/2014/main" id="{28A30A5D-5596-4759-A2AC-96DDCDD2767A}"/>
              </a:ext>
            </a:extLst>
          </p:cNvPr>
          <p:cNvSpPr>
            <a:spLocks noChangeArrowheads="1"/>
          </p:cNvSpPr>
          <p:nvPr/>
        </p:nvSpPr>
        <p:spPr bwMode="auto">
          <a:xfrm>
            <a:off x="4830763" y="3919538"/>
            <a:ext cx="503237" cy="48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en-US" altLang="zh-CN" sz="2500">
                <a:solidFill>
                  <a:schemeClr val="accent2"/>
                </a:solidFill>
              </a:rPr>
              <a:t>94</a:t>
            </a:r>
          </a:p>
        </p:txBody>
      </p:sp>
      <p:sp>
        <p:nvSpPr>
          <p:cNvPr id="239675" name="Rectangle 59">
            <a:extLst>
              <a:ext uri="{FF2B5EF4-FFF2-40B4-BE49-F238E27FC236}">
                <a16:creationId xmlns:a16="http://schemas.microsoft.com/office/drawing/2014/main" id="{AADBE614-06C2-4465-9039-D46A90097AD2}"/>
              </a:ext>
            </a:extLst>
          </p:cNvPr>
          <p:cNvSpPr>
            <a:spLocks noChangeArrowheads="1"/>
          </p:cNvSpPr>
          <p:nvPr/>
        </p:nvSpPr>
        <p:spPr bwMode="auto">
          <a:xfrm>
            <a:off x="6270625" y="592138"/>
            <a:ext cx="504825" cy="4826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en-US" altLang="zh-CN" sz="2600">
                <a:solidFill>
                  <a:srgbClr val="FF0000"/>
                </a:solidFill>
              </a:rPr>
              <a:t>46</a:t>
            </a: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3965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3965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35" presetClass="path" presetSubtype="0" accel="50000" decel="50000" fill="hold" nodeType="clickEffect">
                                  <p:stCondLst>
                                    <p:cond delay="0"/>
                                  </p:stCondLst>
                                  <p:childTnLst>
                                    <p:animMotion origin="layout" path="M 0.00191 0.00671 L -0.05816 0.00856 " pathEditMode="relative" rAng="0" ptsTypes="AA">
                                      <p:cBhvr>
                                        <p:cTn id="14" dur="2000" fill="hold"/>
                                        <p:tgtEl>
                                          <p:spTgt spid="239652"/>
                                        </p:tgtEl>
                                        <p:attrNameLst>
                                          <p:attrName>ppt_x</p:attrName>
                                          <p:attrName>ppt_y</p:attrName>
                                        </p:attrNameLst>
                                      </p:cBhvr>
                                      <p:rCtr x="-3003" y="92"/>
                                    </p:animMotion>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1" nodeType="clickEffect">
                                  <p:stCondLst>
                                    <p:cond delay="0"/>
                                  </p:stCondLst>
                                  <p:childTnLst>
                                    <p:set>
                                      <p:cBhvr>
                                        <p:cTn id="18" dur="1" fill="hold">
                                          <p:stCondLst>
                                            <p:cond delay="0"/>
                                          </p:stCondLst>
                                        </p:cTn>
                                        <p:tgtEl>
                                          <p:spTgt spid="239671"/>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0" presetClass="path" presetSubtype="0" accel="50000" decel="50000" fill="hold" grpId="0" nodeType="clickEffect">
                                  <p:stCondLst>
                                    <p:cond delay="0"/>
                                  </p:stCondLst>
                                  <p:childTnLst>
                                    <p:animMotion origin="layout" path="M -4.44444E-6 1.79191E-6 C -0.11927 0.06428 -0.23802 0.12925 -0.28506 0.15561 " pathEditMode="relative" rAng="0" ptsTypes="aA">
                                      <p:cBhvr>
                                        <p:cTn id="22" dur="2000" fill="hold"/>
                                        <p:tgtEl>
                                          <p:spTgt spid="239671"/>
                                        </p:tgtEl>
                                        <p:attrNameLst>
                                          <p:attrName>ppt_x</p:attrName>
                                          <p:attrName>ppt_y</p:attrName>
                                        </p:attrNameLst>
                                      </p:cBhvr>
                                      <p:rCtr x="-14253" y="7769"/>
                                    </p:animMotion>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39628"/>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239653"/>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239654"/>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1" nodeType="clickEffect">
                                  <p:stCondLst>
                                    <p:cond delay="0"/>
                                  </p:stCondLst>
                                  <p:childTnLst>
                                    <p:set>
                                      <p:cBhvr>
                                        <p:cTn id="38" dur="1" fill="hold">
                                          <p:stCondLst>
                                            <p:cond delay="0"/>
                                          </p:stCondLst>
                                        </p:cTn>
                                        <p:tgtEl>
                                          <p:spTgt spid="239672"/>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0" presetClass="path" presetSubtype="0" accel="50000" decel="50000" fill="hold" grpId="0" nodeType="clickEffect">
                                  <p:stCondLst>
                                    <p:cond delay="0"/>
                                  </p:stCondLst>
                                  <p:childTnLst>
                                    <p:animMotion origin="layout" path="M -4.16667E-6 -1.21387E-6 C 0.14063 0.06474 0.2816 0.12994 0.33803 0.1563 " pathEditMode="relative" rAng="0" ptsTypes="aA">
                                      <p:cBhvr>
                                        <p:cTn id="42" dur="2000" fill="hold"/>
                                        <p:tgtEl>
                                          <p:spTgt spid="239672"/>
                                        </p:tgtEl>
                                        <p:attrNameLst>
                                          <p:attrName>ppt_x</p:attrName>
                                          <p:attrName>ppt_y</p:attrName>
                                        </p:attrNameLst>
                                      </p:cBhvr>
                                      <p:rCtr x="16892" y="7815"/>
                                    </p:animMotion>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39634"/>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0"/>
                                          </p:stCondLst>
                                        </p:cTn>
                                        <p:tgtEl>
                                          <p:spTgt spid="239655"/>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0"/>
                                          </p:stCondLst>
                                        </p:cTn>
                                        <p:tgtEl>
                                          <p:spTgt spid="239656"/>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39673"/>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0" presetClass="path" presetSubtype="0" accel="50000" decel="50000" fill="hold" grpId="1" nodeType="clickEffect">
                                  <p:stCondLst>
                                    <p:cond delay="0"/>
                                  </p:stCondLst>
                                  <p:childTnLst>
                                    <p:animMotion origin="layout" path="M -1.66667E-6 4.85549E-6 C -1.66667E-6 0.00023 -0.13385 0.08231 -0.26771 0.16531 " pathEditMode="relative" rAng="0" ptsTypes="aA">
                                      <p:cBhvr>
                                        <p:cTn id="62" dur="2000" fill="hold"/>
                                        <p:tgtEl>
                                          <p:spTgt spid="239673"/>
                                        </p:tgtEl>
                                        <p:attrNameLst>
                                          <p:attrName>ppt_x</p:attrName>
                                          <p:attrName>ppt_y</p:attrName>
                                        </p:attrNameLst>
                                      </p:cBhvr>
                                      <p:rCtr x="-13385" y="8254"/>
                                    </p:animMotion>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39640"/>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nodeType="clickEffect">
                                  <p:stCondLst>
                                    <p:cond delay="0"/>
                                  </p:stCondLst>
                                  <p:childTnLst>
                                    <p:set>
                                      <p:cBhvr>
                                        <p:cTn id="70" dur="1" fill="hold">
                                          <p:stCondLst>
                                            <p:cond delay="0"/>
                                          </p:stCondLst>
                                        </p:cTn>
                                        <p:tgtEl>
                                          <p:spTgt spid="239657"/>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nodeType="clickEffect">
                                  <p:stCondLst>
                                    <p:cond delay="0"/>
                                  </p:stCondLst>
                                  <p:childTnLst>
                                    <p:set>
                                      <p:cBhvr>
                                        <p:cTn id="74" dur="1" fill="hold">
                                          <p:stCondLst>
                                            <p:cond delay="0"/>
                                          </p:stCondLst>
                                        </p:cTn>
                                        <p:tgtEl>
                                          <p:spTgt spid="239661"/>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63" presetClass="path" presetSubtype="0" accel="50000" decel="50000" fill="hold" nodeType="clickEffect">
                                  <p:stCondLst>
                                    <p:cond delay="0"/>
                                  </p:stCondLst>
                                  <p:childTnLst>
                                    <p:animMotion origin="layout" path="M -2.77778E-6 -3.52601E-6 L 0.14306 0.00185 " pathEditMode="relative" rAng="0" ptsTypes="AA">
                                      <p:cBhvr>
                                        <p:cTn id="78" dur="2000" fill="hold"/>
                                        <p:tgtEl>
                                          <p:spTgt spid="239661"/>
                                        </p:tgtEl>
                                        <p:attrNameLst>
                                          <p:attrName>ppt_x</p:attrName>
                                          <p:attrName>ppt_y</p:attrName>
                                        </p:attrNameLst>
                                      </p:cBhvr>
                                      <p:rCtr x="7153" y="92"/>
                                    </p:animMotion>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239674"/>
                                        </p:tgtEl>
                                        <p:attrNameLst>
                                          <p:attrName>style.visibility</p:attrName>
                                        </p:attrNameLst>
                                      </p:cBhvr>
                                      <p:to>
                                        <p:strVal val="visible"/>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0" presetClass="path" presetSubtype="0" accel="50000" decel="50000" fill="hold" grpId="1" nodeType="clickEffect">
                                  <p:stCondLst>
                                    <p:cond delay="0"/>
                                  </p:stCondLst>
                                  <p:childTnLst>
                                    <p:animMotion origin="layout" path="M 8.33333E-7 -1.56069E-6 C 8.33333E-7 -1.56069E-6 0.03472 0.08254 0.07031 0.16601 " pathEditMode="relative" rAng="0" ptsTypes="aA">
                                      <p:cBhvr>
                                        <p:cTn id="86" dur="2000" fill="hold"/>
                                        <p:tgtEl>
                                          <p:spTgt spid="239674"/>
                                        </p:tgtEl>
                                        <p:attrNameLst>
                                          <p:attrName>ppt_x</p:attrName>
                                          <p:attrName>ppt_y</p:attrName>
                                        </p:attrNameLst>
                                      </p:cBhvr>
                                      <p:rCtr x="3507" y="8301"/>
                                    </p:animMotion>
                                  </p:childTnLst>
                                </p:cTn>
                              </p:par>
                            </p:childTnLst>
                          </p:cTn>
                        </p:par>
                      </p:childTnLst>
                    </p:cTn>
                  </p:par>
                  <p:par>
                    <p:cTn id="87" fill="hold" nodeType="clickPar">
                      <p:stCondLst>
                        <p:cond delay="indefinite"/>
                      </p:stCondLst>
                      <p:childTnLst>
                        <p:par>
                          <p:cTn id="88" fill="hold" nodeType="withGroup">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239646"/>
                                        </p:tgtEl>
                                        <p:attrNameLst>
                                          <p:attrName>style.visibility</p:attrName>
                                        </p:attrNameLst>
                                      </p:cBhvr>
                                      <p:to>
                                        <p:strVal val="visible"/>
                                      </p:to>
                                    </p:set>
                                  </p:childTnLst>
                                </p:cTn>
                              </p:par>
                            </p:childTnLst>
                          </p:cTn>
                        </p:par>
                      </p:childTnLst>
                    </p:cTn>
                  </p:par>
                  <p:par>
                    <p:cTn id="91" fill="hold" nodeType="clickPar">
                      <p:stCondLst>
                        <p:cond delay="indefinite"/>
                      </p:stCondLst>
                      <p:childTnLst>
                        <p:par>
                          <p:cTn id="92" fill="hold" nodeType="withGroup">
                            <p:stCondLst>
                              <p:cond delay="0"/>
                            </p:stCondLst>
                            <p:childTnLst>
                              <p:par>
                                <p:cTn id="93" presetID="1" presetClass="entr" presetSubtype="0" fill="hold" nodeType="clickEffect">
                                  <p:stCondLst>
                                    <p:cond delay="0"/>
                                  </p:stCondLst>
                                  <p:childTnLst>
                                    <p:set>
                                      <p:cBhvr>
                                        <p:cTn id="94" dur="1" fill="hold">
                                          <p:stCondLst>
                                            <p:cond delay="0"/>
                                          </p:stCondLst>
                                        </p:cTn>
                                        <p:tgtEl>
                                          <p:spTgt spid="239659"/>
                                        </p:tgtEl>
                                        <p:attrNameLst>
                                          <p:attrName>style.visibility</p:attrName>
                                        </p:attrNameLst>
                                      </p:cBhvr>
                                      <p:to>
                                        <p:strVal val="visible"/>
                                      </p:to>
                                    </p:set>
                                  </p:childTnLst>
                                </p:cTn>
                              </p:par>
                            </p:childTnLst>
                          </p:cTn>
                        </p:par>
                      </p:childTnLst>
                    </p:cTn>
                  </p:par>
                  <p:par>
                    <p:cTn id="95" fill="hold" nodeType="clickPar">
                      <p:stCondLst>
                        <p:cond delay="indefinite"/>
                      </p:stCondLst>
                      <p:childTnLst>
                        <p:par>
                          <p:cTn id="96" fill="hold" nodeType="withGroup">
                            <p:stCondLst>
                              <p:cond delay="0"/>
                            </p:stCondLst>
                            <p:childTnLst>
                              <p:par>
                                <p:cTn id="97" presetID="1" presetClass="entr" presetSubtype="0" fill="hold" nodeType="clickEffect">
                                  <p:stCondLst>
                                    <p:cond delay="0"/>
                                  </p:stCondLst>
                                  <p:childTnLst>
                                    <p:set>
                                      <p:cBhvr>
                                        <p:cTn id="98" dur="1" fill="hold">
                                          <p:stCondLst>
                                            <p:cond delay="0"/>
                                          </p:stCondLst>
                                        </p:cTn>
                                        <p:tgtEl>
                                          <p:spTgt spid="239660"/>
                                        </p:tgtEl>
                                        <p:attrNameLst>
                                          <p:attrName>style.visibility</p:attrName>
                                        </p:attrNameLst>
                                      </p:cBhvr>
                                      <p:to>
                                        <p:strVal val="visible"/>
                                      </p:to>
                                    </p:set>
                                  </p:childTnLst>
                                </p:cTn>
                              </p:par>
                            </p:childTnLst>
                          </p:cTn>
                        </p:par>
                      </p:childTnLst>
                    </p:cTn>
                  </p:par>
                  <p:par>
                    <p:cTn id="99" fill="hold" nodeType="clickPar">
                      <p:stCondLst>
                        <p:cond delay="indefinite"/>
                      </p:stCondLst>
                      <p:childTnLst>
                        <p:par>
                          <p:cTn id="100" fill="hold" nodeType="withGroup">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239675"/>
                                        </p:tgtEl>
                                        <p:attrNameLst>
                                          <p:attrName>style.visibility</p:attrName>
                                        </p:attrNameLst>
                                      </p:cBhvr>
                                      <p:to>
                                        <p:strVal val="visible"/>
                                      </p:to>
                                    </p:se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0" presetClass="path" presetSubtype="0" accel="50000" decel="50000" fill="hold" grpId="1" nodeType="clickEffect">
                                  <p:stCondLst>
                                    <p:cond delay="0"/>
                                  </p:stCondLst>
                                  <p:childTnLst>
                                    <p:animMotion origin="layout" path="M 1.94444E-6 2.71676E-6 C 1.94444E-6 0.00023 -0.07934 0.32508 -0.15816 0.65063 " pathEditMode="relative" rAng="0" ptsTypes="aA">
                                      <p:cBhvr>
                                        <p:cTn id="106" dur="2000" fill="hold"/>
                                        <p:tgtEl>
                                          <p:spTgt spid="239675"/>
                                        </p:tgtEl>
                                        <p:attrNameLst>
                                          <p:attrName>ppt_x</p:attrName>
                                          <p:attrName>ppt_y</p:attrName>
                                        </p:attrNameLst>
                                      </p:cBhvr>
                                      <p:rCtr x="-7917" y="32532"/>
                                    </p:animMotion>
                                  </p:childTnLst>
                                </p:cTn>
                              </p:par>
                            </p:childTnLst>
                          </p:cTn>
                        </p:par>
                      </p:childTnLst>
                    </p:cTn>
                  </p:par>
                  <p:par>
                    <p:cTn id="107" fill="hold" nodeType="clickPar">
                      <p:stCondLst>
                        <p:cond delay="indefinite"/>
                      </p:stCondLst>
                      <p:childTnLst>
                        <p:par>
                          <p:cTn id="108" fill="hold" nodeType="withGroup">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2396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9628" grpId="0"/>
      <p:bldP spid="239634" grpId="0"/>
      <p:bldP spid="239640" grpId="0"/>
      <p:bldP spid="239646" grpId="0"/>
      <p:bldP spid="239664" grpId="0" animBg="1"/>
      <p:bldP spid="239671" grpId="0"/>
      <p:bldP spid="239671" grpId="1"/>
      <p:bldP spid="239672" grpId="0"/>
      <p:bldP spid="239672" grpId="1"/>
      <p:bldP spid="239673" grpId="0"/>
      <p:bldP spid="239673" grpId="1"/>
      <p:bldP spid="239674" grpId="0"/>
      <p:bldP spid="239674" grpId="1"/>
      <p:bldP spid="239675" grpId="0" animBg="1"/>
      <p:bldP spid="239675" grpId="1"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72" name="Text Box 8">
            <a:extLst>
              <a:ext uri="{FF2B5EF4-FFF2-40B4-BE49-F238E27FC236}">
                <a16:creationId xmlns:a16="http://schemas.microsoft.com/office/drawing/2014/main" id="{AAA6FBA3-3681-4DAF-9526-80BF5AB8C658}"/>
              </a:ext>
            </a:extLst>
          </p:cNvPr>
          <p:cNvSpPr txBox="1">
            <a:spLocks noChangeArrowheads="1"/>
          </p:cNvSpPr>
          <p:nvPr/>
        </p:nvSpPr>
        <p:spPr bwMode="auto">
          <a:xfrm>
            <a:off x="468313" y="4270375"/>
            <a:ext cx="8118475" cy="1679575"/>
          </a:xfrm>
          <a:prstGeom prst="rect">
            <a:avLst/>
          </a:prstGeom>
          <a:gradFill rotWithShape="1">
            <a:gsLst>
              <a:gs pos="0">
                <a:schemeClr val="bg1"/>
              </a:gs>
              <a:gs pos="100000">
                <a:srgbClr val="CCFFCC"/>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endParaRPr lang="en-US" altLang="zh-CN" sz="2600">
              <a:ea typeface="楷体_GB2312" panose="02010609030101010101" pitchFamily="49" charset="-122"/>
            </a:endParaRPr>
          </a:p>
          <a:p>
            <a:pPr eaLnBrk="1" hangingPunct="1">
              <a:spcBef>
                <a:spcPct val="0"/>
              </a:spcBef>
            </a:pPr>
            <a:endParaRPr lang="en-US" altLang="zh-CN" sz="2600">
              <a:ea typeface="楷体_GB2312" panose="02010609030101010101" pitchFamily="49" charset="-122"/>
            </a:endParaRPr>
          </a:p>
          <a:p>
            <a:pPr eaLnBrk="1" hangingPunct="1">
              <a:spcBef>
                <a:spcPct val="0"/>
              </a:spcBef>
            </a:pPr>
            <a:endParaRPr lang="en-US" altLang="zh-CN" sz="2600">
              <a:ea typeface="楷体_GB2312" panose="02010609030101010101" pitchFamily="49" charset="-122"/>
            </a:endParaRPr>
          </a:p>
          <a:p>
            <a:pPr eaLnBrk="1" hangingPunct="1">
              <a:spcBef>
                <a:spcPct val="0"/>
              </a:spcBef>
            </a:pPr>
            <a:r>
              <a:rPr lang="zh-CN" altLang="en-US" sz="2600">
                <a:ea typeface="楷体_GB2312" panose="02010609030101010101" pitchFamily="49" charset="-122"/>
              </a:rPr>
              <a:t>第五趟排序后  </a:t>
            </a:r>
            <a:r>
              <a:rPr lang="en-US" altLang="zh-CN" sz="2600">
                <a:ea typeface="楷体_GB2312" panose="02010609030101010101" pitchFamily="49" charset="-122"/>
              </a:rPr>
              <a:t>05    13    17      42      46    55       </a:t>
            </a:r>
            <a:r>
              <a:rPr lang="en-US" altLang="zh-CN" sz="2600">
                <a:solidFill>
                  <a:srgbClr val="FF0000"/>
                </a:solidFill>
                <a:ea typeface="楷体_GB2312" panose="02010609030101010101" pitchFamily="49" charset="-122"/>
              </a:rPr>
              <a:t>70</a:t>
            </a:r>
            <a:r>
              <a:rPr lang="en-US" altLang="zh-CN" sz="2600">
                <a:ea typeface="楷体_GB2312" panose="02010609030101010101" pitchFamily="49" charset="-122"/>
              </a:rPr>
              <a:t>      94 </a:t>
            </a:r>
          </a:p>
        </p:txBody>
      </p:sp>
      <p:sp>
        <p:nvSpPr>
          <p:cNvPr id="267268" name="Text Box 4">
            <a:extLst>
              <a:ext uri="{FF2B5EF4-FFF2-40B4-BE49-F238E27FC236}">
                <a16:creationId xmlns:a16="http://schemas.microsoft.com/office/drawing/2014/main" id="{4D51EA70-0CAA-4D1C-9CB8-BB5CBDE1DB75}"/>
              </a:ext>
            </a:extLst>
          </p:cNvPr>
          <p:cNvSpPr txBox="1">
            <a:spLocks noChangeArrowheads="1"/>
          </p:cNvSpPr>
          <p:nvPr/>
        </p:nvSpPr>
        <p:spPr bwMode="auto">
          <a:xfrm>
            <a:off x="441325" y="1854200"/>
            <a:ext cx="8226425" cy="2076450"/>
          </a:xfrm>
          <a:prstGeom prst="rect">
            <a:avLst/>
          </a:prstGeom>
          <a:gradFill rotWithShape="1">
            <a:gsLst>
              <a:gs pos="0">
                <a:srgbClr val="CCFFCC"/>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zh-CN" altLang="en-US" sz="2600">
                <a:ea typeface="楷体_GB2312" panose="02010609030101010101" pitchFamily="49" charset="-122"/>
              </a:rPr>
              <a:t>第一趟排序后  </a:t>
            </a:r>
            <a:r>
              <a:rPr lang="en-US" altLang="zh-CN" sz="2600">
                <a:ea typeface="楷体_GB2312" panose="02010609030101010101" pitchFamily="49" charset="-122"/>
              </a:rPr>
              <a:t>[ 17    05     13     42 ]  </a:t>
            </a:r>
            <a:r>
              <a:rPr lang="en-US" altLang="zh-CN" sz="2600">
                <a:solidFill>
                  <a:srgbClr val="FF0000"/>
                </a:solidFill>
                <a:ea typeface="楷体_GB2312" panose="02010609030101010101" pitchFamily="49" charset="-122"/>
              </a:rPr>
              <a:t>46 </a:t>
            </a:r>
            <a:r>
              <a:rPr lang="en-US" altLang="zh-CN" sz="2600">
                <a:ea typeface="楷体_GB2312" panose="02010609030101010101" pitchFamily="49" charset="-122"/>
              </a:rPr>
              <a:t> [  94      55    70  ]</a:t>
            </a:r>
          </a:p>
          <a:p>
            <a:pPr eaLnBrk="1" hangingPunct="1">
              <a:spcBef>
                <a:spcPct val="0"/>
              </a:spcBef>
            </a:pPr>
            <a:endParaRPr lang="en-US" altLang="zh-CN" sz="2600">
              <a:ea typeface="楷体_GB2312" panose="02010609030101010101" pitchFamily="49" charset="-122"/>
            </a:endParaRPr>
          </a:p>
          <a:p>
            <a:pPr eaLnBrk="1" hangingPunct="1">
              <a:spcBef>
                <a:spcPct val="0"/>
              </a:spcBef>
            </a:pPr>
            <a:endParaRPr lang="en-US" altLang="zh-CN" sz="2600">
              <a:ea typeface="楷体_GB2312" panose="02010609030101010101" pitchFamily="49" charset="-122"/>
            </a:endParaRPr>
          </a:p>
          <a:p>
            <a:pPr eaLnBrk="1" hangingPunct="1">
              <a:spcBef>
                <a:spcPct val="0"/>
              </a:spcBef>
            </a:pPr>
            <a:endParaRPr lang="en-US" altLang="zh-CN" sz="2600">
              <a:ea typeface="楷体_GB2312" panose="02010609030101010101" pitchFamily="49" charset="-122"/>
            </a:endParaRPr>
          </a:p>
          <a:p>
            <a:pPr eaLnBrk="1" hangingPunct="1">
              <a:spcBef>
                <a:spcPct val="0"/>
              </a:spcBef>
            </a:pPr>
            <a:endParaRPr lang="en-US" altLang="zh-CN" sz="2600">
              <a:ea typeface="楷体_GB2312" panose="02010609030101010101" pitchFamily="49" charset="-122"/>
            </a:endParaRPr>
          </a:p>
        </p:txBody>
      </p:sp>
      <p:sp>
        <p:nvSpPr>
          <p:cNvPr id="267269" name="Text Box 5">
            <a:extLst>
              <a:ext uri="{FF2B5EF4-FFF2-40B4-BE49-F238E27FC236}">
                <a16:creationId xmlns:a16="http://schemas.microsoft.com/office/drawing/2014/main" id="{EFB35570-35B1-46B0-82AD-A1A38727B60F}"/>
              </a:ext>
            </a:extLst>
          </p:cNvPr>
          <p:cNvSpPr txBox="1">
            <a:spLocks noChangeArrowheads="1"/>
          </p:cNvSpPr>
          <p:nvPr/>
        </p:nvSpPr>
        <p:spPr bwMode="auto">
          <a:xfrm>
            <a:off x="444500" y="2795588"/>
            <a:ext cx="8197850" cy="488950"/>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zh-CN" altLang="en-US" sz="2600">
                <a:ea typeface="楷体_GB2312" panose="02010609030101010101" pitchFamily="49" charset="-122"/>
              </a:rPr>
              <a:t>第二趟排序后  </a:t>
            </a:r>
            <a:r>
              <a:rPr lang="en-US" altLang="zh-CN" sz="2600">
                <a:ea typeface="楷体_GB2312" panose="02010609030101010101" pitchFamily="49" charset="-122"/>
              </a:rPr>
              <a:t>[ 13    05 ]  </a:t>
            </a:r>
            <a:r>
              <a:rPr lang="en-US" altLang="zh-CN" sz="2600">
                <a:solidFill>
                  <a:srgbClr val="FF0000"/>
                </a:solidFill>
                <a:ea typeface="楷体_GB2312" panose="02010609030101010101" pitchFamily="49" charset="-122"/>
              </a:rPr>
              <a:t>17</a:t>
            </a:r>
            <a:r>
              <a:rPr lang="en-US" altLang="zh-CN" sz="2600">
                <a:ea typeface="楷体_GB2312" panose="02010609030101010101" pitchFamily="49" charset="-122"/>
              </a:rPr>
              <a:t>   [ 42 ]  46  [  94      55    70  ]</a:t>
            </a:r>
          </a:p>
        </p:txBody>
      </p:sp>
      <p:sp>
        <p:nvSpPr>
          <p:cNvPr id="267270" name="Text Box 6">
            <a:extLst>
              <a:ext uri="{FF2B5EF4-FFF2-40B4-BE49-F238E27FC236}">
                <a16:creationId xmlns:a16="http://schemas.microsoft.com/office/drawing/2014/main" id="{78ABCD35-FC8A-4D53-85D7-54280CF8F341}"/>
              </a:ext>
            </a:extLst>
          </p:cNvPr>
          <p:cNvSpPr txBox="1">
            <a:spLocks noChangeArrowheads="1"/>
          </p:cNvSpPr>
          <p:nvPr/>
        </p:nvSpPr>
        <p:spPr bwMode="auto">
          <a:xfrm>
            <a:off x="434975" y="3763963"/>
            <a:ext cx="8197850" cy="488950"/>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zh-CN" altLang="en-US" sz="2600">
                <a:ea typeface="楷体_GB2312" panose="02010609030101010101" pitchFamily="49" charset="-122"/>
              </a:rPr>
              <a:t>第三趟排序后  </a:t>
            </a:r>
            <a:r>
              <a:rPr lang="en-US" altLang="zh-CN" sz="2600">
                <a:ea typeface="楷体_GB2312" panose="02010609030101010101" pitchFamily="49" charset="-122"/>
              </a:rPr>
              <a:t>[ 05 ]  </a:t>
            </a:r>
            <a:r>
              <a:rPr lang="en-US" altLang="zh-CN" sz="2600">
                <a:solidFill>
                  <a:srgbClr val="FF0000"/>
                </a:solidFill>
                <a:ea typeface="楷体_GB2312" panose="02010609030101010101" pitchFamily="49" charset="-122"/>
              </a:rPr>
              <a:t>13</a:t>
            </a:r>
            <a:r>
              <a:rPr lang="en-US" altLang="zh-CN" sz="2600">
                <a:ea typeface="楷体_GB2312" panose="02010609030101010101" pitchFamily="49" charset="-122"/>
              </a:rPr>
              <a:t>    17   [ 42 ]  46  [  94      55     70 ]</a:t>
            </a:r>
          </a:p>
        </p:txBody>
      </p:sp>
      <p:sp>
        <p:nvSpPr>
          <p:cNvPr id="267271" name="Text Box 7">
            <a:extLst>
              <a:ext uri="{FF2B5EF4-FFF2-40B4-BE49-F238E27FC236}">
                <a16:creationId xmlns:a16="http://schemas.microsoft.com/office/drawing/2014/main" id="{9A22CB16-2584-4E94-9C48-8FE9CE2BF48D}"/>
              </a:ext>
            </a:extLst>
          </p:cNvPr>
          <p:cNvSpPr txBox="1">
            <a:spLocks noChangeArrowheads="1"/>
          </p:cNvSpPr>
          <p:nvPr/>
        </p:nvSpPr>
        <p:spPr bwMode="auto">
          <a:xfrm>
            <a:off x="441325" y="4627563"/>
            <a:ext cx="8172450" cy="488950"/>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zh-CN" altLang="en-US" sz="2600">
                <a:ea typeface="楷体_GB2312" panose="02010609030101010101" pitchFamily="49" charset="-122"/>
              </a:rPr>
              <a:t>第四趟排序后   </a:t>
            </a:r>
            <a:r>
              <a:rPr lang="en-US" altLang="zh-CN" sz="2600">
                <a:ea typeface="楷体_GB2312" panose="02010609030101010101" pitchFamily="49" charset="-122"/>
              </a:rPr>
              <a:t>05     13    17     42     46  [ 70       55 ]    </a:t>
            </a:r>
            <a:r>
              <a:rPr lang="en-US" altLang="zh-CN" sz="2600">
                <a:solidFill>
                  <a:srgbClr val="FF0000"/>
                </a:solidFill>
                <a:ea typeface="楷体_GB2312" panose="02010609030101010101" pitchFamily="49" charset="-122"/>
              </a:rPr>
              <a:t>94</a:t>
            </a:r>
            <a:r>
              <a:rPr lang="en-US" altLang="zh-CN" sz="2600">
                <a:ea typeface="楷体_GB2312" panose="02010609030101010101" pitchFamily="49" charset="-122"/>
              </a:rPr>
              <a:t> </a:t>
            </a:r>
          </a:p>
        </p:txBody>
      </p:sp>
      <p:sp>
        <p:nvSpPr>
          <p:cNvPr id="47111" name="Text Box 9">
            <a:extLst>
              <a:ext uri="{FF2B5EF4-FFF2-40B4-BE49-F238E27FC236}">
                <a16:creationId xmlns:a16="http://schemas.microsoft.com/office/drawing/2014/main" id="{8A880CC8-D067-40CB-B6DC-1E51C8502B65}"/>
              </a:ext>
            </a:extLst>
          </p:cNvPr>
          <p:cNvSpPr txBox="1">
            <a:spLocks noChangeArrowheads="1"/>
          </p:cNvSpPr>
          <p:nvPr/>
        </p:nvSpPr>
        <p:spPr bwMode="auto">
          <a:xfrm>
            <a:off x="250825" y="852488"/>
            <a:ext cx="8447088"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zh-CN" altLang="en-US" sz="2600">
                <a:ea typeface="楷体_GB2312" panose="02010609030101010101" pitchFamily="49" charset="-122"/>
              </a:rPr>
              <a:t>例</a:t>
            </a:r>
            <a:r>
              <a:rPr lang="en-US" altLang="zh-CN" sz="2600">
                <a:ea typeface="楷体_GB2312" panose="02010609030101010101" pitchFamily="49" charset="-122"/>
              </a:rPr>
              <a:t>: </a:t>
            </a:r>
            <a:r>
              <a:rPr lang="zh-CN" altLang="en-US" sz="2600">
                <a:ea typeface="楷体_GB2312" panose="02010609030101010101" pitchFamily="49" charset="-122"/>
              </a:rPr>
              <a:t>初始关键字  </a:t>
            </a:r>
            <a:r>
              <a:rPr lang="en-US" altLang="zh-CN" sz="2600">
                <a:ea typeface="楷体_GB2312" panose="02010609030101010101" pitchFamily="49" charset="-122"/>
              </a:rPr>
              <a:t>[ 46    55     13     42     94     05      17    70  ]</a:t>
            </a:r>
          </a:p>
        </p:txBody>
      </p:sp>
      <p:sp>
        <p:nvSpPr>
          <p:cNvPr id="267274" name="AutoShape 10">
            <a:extLst>
              <a:ext uri="{FF2B5EF4-FFF2-40B4-BE49-F238E27FC236}">
                <a16:creationId xmlns:a16="http://schemas.microsoft.com/office/drawing/2014/main" id="{477AFA1E-76F1-434F-A4E7-DF886728A1D3}"/>
              </a:ext>
            </a:extLst>
          </p:cNvPr>
          <p:cNvSpPr>
            <a:spLocks noChangeArrowheads="1"/>
          </p:cNvSpPr>
          <p:nvPr/>
        </p:nvSpPr>
        <p:spPr bwMode="auto">
          <a:xfrm>
            <a:off x="395288" y="260350"/>
            <a:ext cx="2232025" cy="485775"/>
          </a:xfrm>
          <a:prstGeom prst="homePlate">
            <a:avLst>
              <a:gd name="adj" fmla="val 114869"/>
            </a:avLst>
          </a:prstGeom>
          <a:gradFill rotWithShape="1">
            <a:gsLst>
              <a:gs pos="0">
                <a:schemeClr val="accent1"/>
              </a:gs>
              <a:gs pos="50000">
                <a:schemeClr val="bg1"/>
              </a:gs>
              <a:gs pos="100000">
                <a:schemeClr val="accent1"/>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r>
              <a:rPr lang="zh-CN" altLang="en-US" sz="3200">
                <a:solidFill>
                  <a:srgbClr val="FF0000"/>
                </a:solidFill>
                <a:ea typeface="楷体_GB2312" pitchFamily="49" charset="-122"/>
              </a:rPr>
              <a:t>接上例</a:t>
            </a: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67268"/>
                                        </p:tgtEl>
                                        <p:attrNameLst>
                                          <p:attrName>style.visibility</p:attrName>
                                        </p:attrNameLst>
                                      </p:cBhvr>
                                      <p:to>
                                        <p:strVal val="visible"/>
                                      </p:to>
                                    </p:set>
                                    <p:animEffect transition="in" filter="box(in)">
                                      <p:cBhvr>
                                        <p:cTn id="7" dur="500"/>
                                        <p:tgtEl>
                                          <p:spTgt spid="26726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267269"/>
                                        </p:tgtEl>
                                        <p:attrNameLst>
                                          <p:attrName>style.visibility</p:attrName>
                                        </p:attrNameLst>
                                      </p:cBhvr>
                                      <p:to>
                                        <p:strVal val="visible"/>
                                      </p:to>
                                    </p:set>
                                    <p:animEffect transition="in" filter="checkerboard(across)">
                                      <p:cBhvr>
                                        <p:cTn id="12" dur="500"/>
                                        <p:tgtEl>
                                          <p:spTgt spid="26726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267270"/>
                                        </p:tgtEl>
                                        <p:attrNameLst>
                                          <p:attrName>style.visibility</p:attrName>
                                        </p:attrNameLst>
                                      </p:cBhvr>
                                      <p:to>
                                        <p:strVal val="visible"/>
                                      </p:to>
                                    </p:set>
                                    <p:animEffect transition="in" filter="diamond(in)">
                                      <p:cBhvr>
                                        <p:cTn id="17" dur="2000"/>
                                        <p:tgtEl>
                                          <p:spTgt spid="26727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67271"/>
                                        </p:tgtEl>
                                        <p:attrNameLst>
                                          <p:attrName>style.visibility</p:attrName>
                                        </p:attrNameLst>
                                      </p:cBhvr>
                                      <p:to>
                                        <p:strVal val="visible"/>
                                      </p:to>
                                    </p:set>
                                    <p:animEffect transition="in" filter="fade">
                                      <p:cBhvr>
                                        <p:cTn id="22" dur="2000"/>
                                        <p:tgtEl>
                                          <p:spTgt spid="26727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67272"/>
                                        </p:tgtEl>
                                        <p:attrNameLst>
                                          <p:attrName>style.visibility</p:attrName>
                                        </p:attrNameLst>
                                      </p:cBhvr>
                                      <p:to>
                                        <p:strVal val="visible"/>
                                      </p:to>
                                    </p:set>
                                    <p:animEffect transition="in" filter="dissolve">
                                      <p:cBhvr>
                                        <p:cTn id="27" dur="500"/>
                                        <p:tgtEl>
                                          <p:spTgt spid="2672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7272" grpId="0" animBg="1"/>
      <p:bldP spid="267268" grpId="0" animBg="1"/>
      <p:bldP spid="267269" grpId="0"/>
      <p:bldP spid="267270" grpId="0"/>
      <p:bldP spid="267271"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3" name="Text Box 309">
            <a:extLst>
              <a:ext uri="{FF2B5EF4-FFF2-40B4-BE49-F238E27FC236}">
                <a16:creationId xmlns:a16="http://schemas.microsoft.com/office/drawing/2014/main" id="{DF501A00-FD2D-4F18-A3DC-E151CB2D21D2}"/>
              </a:ext>
            </a:extLst>
          </p:cNvPr>
          <p:cNvSpPr txBox="1">
            <a:spLocks noChangeArrowheads="1"/>
          </p:cNvSpPr>
          <p:nvPr/>
        </p:nvSpPr>
        <p:spPr bwMode="auto">
          <a:xfrm>
            <a:off x="395288" y="549275"/>
            <a:ext cx="8208962" cy="629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400">
                <a:ea typeface="楷体_GB2312" panose="02010609030101010101" pitchFamily="49" charset="-122"/>
              </a:rPr>
              <a:t>void qksort (List r, int L, int P)</a:t>
            </a:r>
            <a:r>
              <a:rPr lang="en-US" altLang="zh-CN" sz="2000">
                <a:ea typeface="楷体_GB2312" panose="02010609030101010101" pitchFamily="49" charset="-122"/>
              </a:rPr>
              <a:t>//</a:t>
            </a:r>
            <a:r>
              <a:rPr lang="zh-CN" altLang="en-US" sz="2000">
                <a:ea typeface="楷体_GB2312" panose="02010609030101010101" pitchFamily="49" charset="-122"/>
              </a:rPr>
              <a:t>将</a:t>
            </a:r>
            <a:r>
              <a:rPr lang="en-US" altLang="zh-CN" sz="2000">
                <a:ea typeface="楷体_GB2312" panose="02010609030101010101" pitchFamily="49" charset="-122"/>
              </a:rPr>
              <a:t>r[L]</a:t>
            </a:r>
            <a:r>
              <a:rPr lang="zh-CN" altLang="en-US" sz="2000">
                <a:ea typeface="楷体_GB2312" panose="02010609030101010101" pitchFamily="49" charset="-122"/>
              </a:rPr>
              <a:t>至</a:t>
            </a:r>
            <a:r>
              <a:rPr lang="en-US" altLang="zh-CN" sz="2000">
                <a:ea typeface="楷体_GB2312" panose="02010609030101010101" pitchFamily="49" charset="-122"/>
              </a:rPr>
              <a:t>r[P]</a:t>
            </a:r>
            <a:r>
              <a:rPr lang="zh-CN" altLang="en-US" sz="2000">
                <a:ea typeface="楷体_GB2312" panose="02010609030101010101" pitchFamily="49" charset="-122"/>
              </a:rPr>
              <a:t>进行排序</a:t>
            </a:r>
          </a:p>
          <a:p>
            <a:pPr eaLnBrk="1" hangingPunct="1">
              <a:spcBef>
                <a:spcPct val="0"/>
              </a:spcBef>
            </a:pPr>
            <a:r>
              <a:rPr lang="en-US" altLang="zh-CN" sz="2400">
                <a:ea typeface="楷体_GB2312" panose="02010609030101010101" pitchFamily="49" charset="-122"/>
              </a:rPr>
              <a:t>{</a:t>
            </a:r>
          </a:p>
          <a:p>
            <a:pPr eaLnBrk="1" hangingPunct="1">
              <a:spcBef>
                <a:spcPct val="0"/>
              </a:spcBef>
            </a:pPr>
            <a:endParaRPr lang="en-US" altLang="zh-CN" sz="2400">
              <a:ea typeface="楷体_GB2312" panose="02010609030101010101" pitchFamily="49" charset="-122"/>
            </a:endParaRPr>
          </a:p>
          <a:p>
            <a:pPr eaLnBrk="1" hangingPunct="1">
              <a:spcBef>
                <a:spcPct val="0"/>
              </a:spcBef>
            </a:pPr>
            <a:endParaRPr lang="en-US" altLang="zh-CN" sz="2400">
              <a:ea typeface="楷体_GB2312" panose="02010609030101010101" pitchFamily="49" charset="-122"/>
            </a:endParaRPr>
          </a:p>
          <a:p>
            <a:pPr eaLnBrk="1" hangingPunct="1">
              <a:spcBef>
                <a:spcPct val="0"/>
              </a:spcBef>
            </a:pPr>
            <a:endParaRPr lang="en-US" altLang="zh-CN" sz="2400">
              <a:ea typeface="楷体_GB2312" panose="02010609030101010101" pitchFamily="49" charset="-122"/>
            </a:endParaRPr>
          </a:p>
          <a:p>
            <a:pPr eaLnBrk="1" hangingPunct="1">
              <a:spcBef>
                <a:spcPct val="0"/>
              </a:spcBef>
            </a:pPr>
            <a:endParaRPr lang="en-US" altLang="zh-CN" sz="2400">
              <a:ea typeface="楷体_GB2312" panose="02010609030101010101" pitchFamily="49" charset="-122"/>
            </a:endParaRPr>
          </a:p>
          <a:p>
            <a:pPr eaLnBrk="1" hangingPunct="1">
              <a:spcBef>
                <a:spcPct val="0"/>
              </a:spcBef>
            </a:pPr>
            <a:endParaRPr lang="en-US" altLang="zh-CN" sz="2400">
              <a:ea typeface="楷体_GB2312" panose="02010609030101010101" pitchFamily="49" charset="-122"/>
            </a:endParaRPr>
          </a:p>
          <a:p>
            <a:pPr eaLnBrk="1" hangingPunct="1">
              <a:spcBef>
                <a:spcPct val="0"/>
              </a:spcBef>
            </a:pPr>
            <a:endParaRPr lang="en-US" altLang="zh-CN" sz="2400">
              <a:ea typeface="楷体_GB2312" panose="02010609030101010101" pitchFamily="49" charset="-122"/>
            </a:endParaRPr>
          </a:p>
          <a:p>
            <a:pPr eaLnBrk="1" hangingPunct="1">
              <a:spcBef>
                <a:spcPct val="0"/>
              </a:spcBef>
            </a:pPr>
            <a:endParaRPr lang="en-US" altLang="zh-CN" sz="2400">
              <a:ea typeface="楷体_GB2312" panose="02010609030101010101" pitchFamily="49" charset="-122"/>
            </a:endParaRPr>
          </a:p>
          <a:p>
            <a:pPr eaLnBrk="1" hangingPunct="1">
              <a:spcBef>
                <a:spcPct val="0"/>
              </a:spcBef>
            </a:pPr>
            <a:endParaRPr lang="en-US" altLang="zh-CN" sz="2400">
              <a:ea typeface="楷体_GB2312" panose="02010609030101010101" pitchFamily="49" charset="-122"/>
            </a:endParaRPr>
          </a:p>
          <a:p>
            <a:pPr eaLnBrk="1" hangingPunct="1">
              <a:spcBef>
                <a:spcPct val="0"/>
              </a:spcBef>
            </a:pPr>
            <a:endParaRPr lang="en-US" altLang="zh-CN" sz="2400">
              <a:ea typeface="楷体_GB2312" panose="02010609030101010101" pitchFamily="49" charset="-122"/>
            </a:endParaRPr>
          </a:p>
          <a:p>
            <a:pPr eaLnBrk="1" hangingPunct="1">
              <a:spcBef>
                <a:spcPct val="0"/>
              </a:spcBef>
            </a:pPr>
            <a:endParaRPr lang="en-US" altLang="zh-CN" sz="2400">
              <a:ea typeface="楷体_GB2312" panose="02010609030101010101" pitchFamily="49" charset="-122"/>
            </a:endParaRPr>
          </a:p>
          <a:p>
            <a:pPr eaLnBrk="1" hangingPunct="1">
              <a:spcBef>
                <a:spcPct val="0"/>
              </a:spcBef>
            </a:pPr>
            <a:endParaRPr lang="en-US" altLang="zh-CN" sz="2400">
              <a:ea typeface="楷体_GB2312" panose="02010609030101010101" pitchFamily="49" charset="-122"/>
            </a:endParaRPr>
          </a:p>
          <a:p>
            <a:pPr eaLnBrk="1" hangingPunct="1">
              <a:spcBef>
                <a:spcPct val="0"/>
              </a:spcBef>
            </a:pPr>
            <a:endParaRPr lang="en-US" altLang="zh-CN" sz="2400">
              <a:ea typeface="楷体_GB2312" panose="02010609030101010101" pitchFamily="49" charset="-122"/>
            </a:endParaRPr>
          </a:p>
          <a:p>
            <a:pPr eaLnBrk="1" hangingPunct="1">
              <a:spcBef>
                <a:spcPct val="0"/>
              </a:spcBef>
            </a:pPr>
            <a:endParaRPr lang="en-US" altLang="zh-CN" sz="2400">
              <a:ea typeface="楷体_GB2312" panose="02010609030101010101" pitchFamily="49" charset="-122"/>
            </a:endParaRPr>
          </a:p>
          <a:p>
            <a:pPr eaLnBrk="1" hangingPunct="1">
              <a:spcBef>
                <a:spcPct val="0"/>
              </a:spcBef>
            </a:pPr>
            <a:endParaRPr lang="en-US" altLang="zh-CN" sz="2400">
              <a:ea typeface="楷体_GB2312" panose="02010609030101010101" pitchFamily="49" charset="-122"/>
            </a:endParaRPr>
          </a:p>
          <a:p>
            <a:pPr eaLnBrk="1" hangingPunct="1">
              <a:spcBef>
                <a:spcPct val="0"/>
              </a:spcBef>
            </a:pPr>
            <a:r>
              <a:rPr lang="en-US" altLang="zh-CN" sz="2400">
                <a:ea typeface="楷体_GB2312" panose="02010609030101010101" pitchFamily="49" charset="-122"/>
              </a:rPr>
              <a:t>}//qksort </a:t>
            </a:r>
          </a:p>
        </p:txBody>
      </p:sp>
      <p:sp>
        <p:nvSpPr>
          <p:cNvPr id="21814" name="Text Box 310">
            <a:extLst>
              <a:ext uri="{FF2B5EF4-FFF2-40B4-BE49-F238E27FC236}">
                <a16:creationId xmlns:a16="http://schemas.microsoft.com/office/drawing/2014/main" id="{7DAA92C9-82C2-44F8-9161-00412732B1B6}"/>
              </a:ext>
            </a:extLst>
          </p:cNvPr>
          <p:cNvSpPr txBox="1">
            <a:spLocks noChangeArrowheads="1"/>
          </p:cNvSpPr>
          <p:nvPr/>
        </p:nvSpPr>
        <p:spPr bwMode="auto">
          <a:xfrm>
            <a:off x="179388" y="44450"/>
            <a:ext cx="2682875" cy="519113"/>
          </a:xfrm>
          <a:prstGeom prst="rect">
            <a:avLst/>
          </a:prstGeom>
          <a:gradFill rotWithShape="1">
            <a:gsLst>
              <a:gs pos="0">
                <a:schemeClr val="tx1"/>
              </a:gs>
              <a:gs pos="50000">
                <a:srgbClr val="99FF66"/>
              </a:gs>
              <a:gs pos="100000">
                <a:schemeClr val="tx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zh-CN" sz="2800">
                <a:solidFill>
                  <a:srgbClr val="FF0000"/>
                </a:solidFill>
                <a:ea typeface="楷体_GB2312" pitchFamily="49" charset="-122"/>
              </a:rPr>
              <a:t>3. </a:t>
            </a:r>
            <a:r>
              <a:rPr lang="zh-CN" altLang="en-US" sz="2800">
                <a:solidFill>
                  <a:srgbClr val="FF0000"/>
                </a:solidFill>
                <a:ea typeface="楷体_GB2312" pitchFamily="49" charset="-122"/>
              </a:rPr>
              <a:t>快速排序算法</a:t>
            </a:r>
            <a:endParaRPr lang="zh-CN" altLang="en-US" sz="2800"/>
          </a:p>
        </p:txBody>
      </p:sp>
      <p:sp>
        <p:nvSpPr>
          <p:cNvPr id="21815" name="Rectangle 311">
            <a:extLst>
              <a:ext uri="{FF2B5EF4-FFF2-40B4-BE49-F238E27FC236}">
                <a16:creationId xmlns:a16="http://schemas.microsoft.com/office/drawing/2014/main" id="{1B4D5FC4-5E9A-498B-85C0-8043DBB20078}"/>
              </a:ext>
            </a:extLst>
          </p:cNvPr>
          <p:cNvSpPr>
            <a:spLocks noChangeArrowheads="1"/>
          </p:cNvSpPr>
          <p:nvPr/>
        </p:nvSpPr>
        <p:spPr bwMode="auto">
          <a:xfrm>
            <a:off x="827088" y="1341438"/>
            <a:ext cx="8066087" cy="4032250"/>
          </a:xfrm>
          <a:prstGeom prst="rect">
            <a:avLst/>
          </a:prstGeom>
          <a:gradFill rotWithShape="1">
            <a:gsLst>
              <a:gs pos="0">
                <a:srgbClr val="99CC00"/>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400"/>
              <a:t>do  </a:t>
            </a:r>
          </a:p>
          <a:p>
            <a:pPr eaLnBrk="1" hangingPunct="1">
              <a:spcBef>
                <a:spcPct val="0"/>
              </a:spcBef>
            </a:pPr>
            <a:r>
              <a:rPr lang="en-US" altLang="zh-CN" sz="2400"/>
              <a:t>       {  while ((r[j].key&gt;=x.key)&amp;&amp;(j&gt;i))</a:t>
            </a:r>
          </a:p>
          <a:p>
            <a:pPr eaLnBrk="1" hangingPunct="1">
              <a:spcBef>
                <a:spcPct val="0"/>
              </a:spcBef>
            </a:pPr>
            <a:r>
              <a:rPr lang="en-US" altLang="zh-CN" sz="2400"/>
              <a:t>              j--; </a:t>
            </a:r>
            <a:r>
              <a:rPr lang="en-US" altLang="zh-CN" sz="2000">
                <a:latin typeface="楷体_GB2312" panose="02010609030101010101" pitchFamily="49" charset="-122"/>
                <a:ea typeface="楷体_GB2312" panose="02010609030101010101" pitchFamily="49" charset="-122"/>
              </a:rPr>
              <a:t>//</a:t>
            </a:r>
            <a:r>
              <a:rPr lang="zh-CN" altLang="en-US" sz="2000">
                <a:latin typeface="楷体_GB2312" panose="02010609030101010101" pitchFamily="49" charset="-122"/>
                <a:ea typeface="楷体_GB2312" panose="02010609030101010101" pitchFamily="49" charset="-122"/>
              </a:rPr>
              <a:t>从表尾一端开始比较</a:t>
            </a:r>
          </a:p>
          <a:p>
            <a:pPr eaLnBrk="1" hangingPunct="1">
              <a:spcBef>
                <a:spcPct val="0"/>
              </a:spcBef>
            </a:pPr>
            <a:r>
              <a:rPr lang="zh-CN" altLang="en-US" sz="2400"/>
              <a:t>           </a:t>
            </a:r>
            <a:r>
              <a:rPr lang="en-US" altLang="zh-CN" sz="2400"/>
              <a:t>if (i&lt;j)</a:t>
            </a:r>
          </a:p>
          <a:p>
            <a:pPr eaLnBrk="1" hangingPunct="1">
              <a:spcBef>
                <a:spcPct val="0"/>
              </a:spcBef>
            </a:pPr>
            <a:r>
              <a:rPr lang="en-US" altLang="zh-CN" sz="2400"/>
              <a:t>             {   r[i]=r[j]; i++;</a:t>
            </a:r>
          </a:p>
          <a:p>
            <a:pPr eaLnBrk="1" hangingPunct="1">
              <a:spcBef>
                <a:spcPct val="0"/>
              </a:spcBef>
            </a:pPr>
            <a:r>
              <a:rPr lang="en-US" altLang="zh-CN" sz="2400"/>
              <a:t>                  while ((r[i].key&lt;=x.key)&amp;&amp;(i&lt;j))</a:t>
            </a:r>
          </a:p>
          <a:p>
            <a:pPr eaLnBrk="1" hangingPunct="1">
              <a:spcBef>
                <a:spcPct val="0"/>
              </a:spcBef>
            </a:pPr>
            <a:r>
              <a:rPr lang="en-US" altLang="zh-CN" sz="2400"/>
              <a:t>                      i++;   </a:t>
            </a:r>
            <a:r>
              <a:rPr lang="en-US" altLang="zh-CN" sz="2000">
                <a:latin typeface="楷体_GB2312" panose="02010609030101010101" pitchFamily="49" charset="-122"/>
                <a:ea typeface="楷体_GB2312" panose="02010609030101010101" pitchFamily="49" charset="-122"/>
              </a:rPr>
              <a:t>//</a:t>
            </a:r>
            <a:r>
              <a:rPr lang="zh-CN" altLang="en-US" sz="2000">
                <a:latin typeface="楷体_GB2312" panose="02010609030101010101" pitchFamily="49" charset="-122"/>
                <a:ea typeface="楷体_GB2312" panose="02010609030101010101" pitchFamily="49" charset="-122"/>
              </a:rPr>
              <a:t>再从表的始端起进行比较</a:t>
            </a:r>
          </a:p>
          <a:p>
            <a:pPr eaLnBrk="1" hangingPunct="1">
              <a:spcBef>
                <a:spcPct val="0"/>
              </a:spcBef>
            </a:pPr>
            <a:r>
              <a:rPr lang="zh-CN" altLang="en-US" sz="2400"/>
              <a:t>                   </a:t>
            </a:r>
            <a:r>
              <a:rPr lang="en-US" altLang="zh-CN" sz="2400"/>
              <a:t>if (i&lt;j) </a:t>
            </a:r>
          </a:p>
          <a:p>
            <a:pPr eaLnBrk="1" hangingPunct="1">
              <a:spcBef>
                <a:spcPct val="0"/>
              </a:spcBef>
            </a:pPr>
            <a:r>
              <a:rPr lang="en-US" altLang="zh-CN" sz="2400"/>
              <a:t>                      {  r[j]=r[i]; j--; }</a:t>
            </a:r>
          </a:p>
          <a:p>
            <a:pPr eaLnBrk="1" hangingPunct="1">
              <a:spcBef>
                <a:spcPct val="0"/>
              </a:spcBef>
            </a:pPr>
            <a:r>
              <a:rPr lang="en-US" altLang="zh-CN" sz="2400"/>
              <a:t>              }</a:t>
            </a:r>
          </a:p>
          <a:p>
            <a:pPr eaLnBrk="1" hangingPunct="1">
              <a:spcBef>
                <a:spcPct val="0"/>
              </a:spcBef>
            </a:pPr>
            <a:r>
              <a:rPr lang="en-US" altLang="zh-CN" sz="2400"/>
              <a:t>        } while (i!=j);</a:t>
            </a:r>
          </a:p>
        </p:txBody>
      </p:sp>
      <p:sp>
        <p:nvSpPr>
          <p:cNvPr id="21816" name="Rectangle 312">
            <a:extLst>
              <a:ext uri="{FF2B5EF4-FFF2-40B4-BE49-F238E27FC236}">
                <a16:creationId xmlns:a16="http://schemas.microsoft.com/office/drawing/2014/main" id="{11771844-6017-4C88-BA7E-B5958BE73B3D}"/>
              </a:ext>
            </a:extLst>
          </p:cNvPr>
          <p:cNvSpPr>
            <a:spLocks noChangeArrowheads="1"/>
          </p:cNvSpPr>
          <p:nvPr/>
        </p:nvSpPr>
        <p:spPr bwMode="auto">
          <a:xfrm>
            <a:off x="144463" y="981075"/>
            <a:ext cx="4787900"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en-US" altLang="zh-CN" sz="2400"/>
              <a:t>i=L;  j=P;  x=r[i];  //</a:t>
            </a:r>
            <a:r>
              <a:rPr lang="zh-CN" altLang="en-US" sz="2000">
                <a:ea typeface="楷体_GB2312" panose="02010609030101010101" pitchFamily="49" charset="-122"/>
              </a:rPr>
              <a:t>置初值</a:t>
            </a:r>
          </a:p>
        </p:txBody>
      </p:sp>
      <p:sp>
        <p:nvSpPr>
          <p:cNvPr id="21817" name="Rectangle 313">
            <a:extLst>
              <a:ext uri="{FF2B5EF4-FFF2-40B4-BE49-F238E27FC236}">
                <a16:creationId xmlns:a16="http://schemas.microsoft.com/office/drawing/2014/main" id="{4053D771-0C69-40A4-91C4-656AC3FD04B1}"/>
              </a:ext>
            </a:extLst>
          </p:cNvPr>
          <p:cNvSpPr>
            <a:spLocks noChangeArrowheads="1"/>
          </p:cNvSpPr>
          <p:nvPr/>
        </p:nvSpPr>
        <p:spPr bwMode="auto">
          <a:xfrm>
            <a:off x="827088" y="5372100"/>
            <a:ext cx="8066087" cy="1152525"/>
          </a:xfrm>
          <a:prstGeom prst="rect">
            <a:avLst/>
          </a:prstGeom>
          <a:gradFill rotWithShape="1">
            <a:gsLst>
              <a:gs pos="0">
                <a:schemeClr val="bg1"/>
              </a:gs>
              <a:gs pos="100000">
                <a:srgbClr val="99CC00"/>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400"/>
              <a:t> r[i]=x; i++; j--; </a:t>
            </a:r>
            <a:r>
              <a:rPr lang="en-US" altLang="zh-CN" sz="2000">
                <a:latin typeface="楷体_GB2312" panose="02010609030101010101" pitchFamily="49" charset="-122"/>
                <a:ea typeface="楷体_GB2312" panose="02010609030101010101" pitchFamily="49" charset="-122"/>
              </a:rPr>
              <a:t>//</a:t>
            </a:r>
            <a:r>
              <a:rPr lang="zh-CN" altLang="en-US" sz="2000">
                <a:latin typeface="楷体_GB2312" panose="02010609030101010101" pitchFamily="49" charset="-122"/>
                <a:ea typeface="楷体_GB2312" panose="02010609030101010101" pitchFamily="49" charset="-122"/>
              </a:rPr>
              <a:t>一趟快排结束，将</a:t>
            </a:r>
            <a:r>
              <a:rPr lang="en-US" altLang="zh-CN" sz="2000">
                <a:latin typeface="楷体_GB2312" panose="02010609030101010101" pitchFamily="49" charset="-122"/>
                <a:ea typeface="楷体_GB2312" panose="02010609030101010101" pitchFamily="49" charset="-122"/>
              </a:rPr>
              <a:t>x</a:t>
            </a:r>
            <a:r>
              <a:rPr lang="zh-CN" altLang="en-US" sz="2000">
                <a:latin typeface="楷体_GB2312" panose="02010609030101010101" pitchFamily="49" charset="-122"/>
                <a:ea typeface="楷体_GB2312" panose="02010609030101010101" pitchFamily="49" charset="-122"/>
              </a:rPr>
              <a:t>移至正确位置</a:t>
            </a:r>
          </a:p>
          <a:p>
            <a:pPr eaLnBrk="1" hangingPunct="1">
              <a:spcBef>
                <a:spcPct val="0"/>
              </a:spcBef>
            </a:pPr>
            <a:r>
              <a:rPr lang="zh-CN" altLang="en-US" sz="2400"/>
              <a:t>  </a:t>
            </a:r>
            <a:r>
              <a:rPr lang="en-US" altLang="zh-CN" sz="2400">
                <a:solidFill>
                  <a:srgbClr val="FF0000"/>
                </a:solidFill>
              </a:rPr>
              <a:t>if (L&lt;j)    qksort(r,L,j);</a:t>
            </a:r>
            <a:r>
              <a:rPr lang="en-US" altLang="zh-CN" sz="2400"/>
              <a:t> </a:t>
            </a:r>
            <a:r>
              <a:rPr lang="en-US" altLang="zh-CN" sz="2000">
                <a:latin typeface="楷体_GB2312" panose="02010609030101010101" pitchFamily="49" charset="-122"/>
                <a:ea typeface="楷体_GB2312" panose="02010609030101010101" pitchFamily="49" charset="-122"/>
              </a:rPr>
              <a:t>//</a:t>
            </a:r>
            <a:r>
              <a:rPr lang="zh-CN" altLang="en-US" sz="2000">
                <a:latin typeface="楷体_GB2312" panose="02010609030101010101" pitchFamily="49" charset="-122"/>
                <a:ea typeface="楷体_GB2312" panose="02010609030101010101" pitchFamily="49" charset="-122"/>
              </a:rPr>
              <a:t>反复排序前一部分</a:t>
            </a:r>
          </a:p>
          <a:p>
            <a:pPr eaLnBrk="1" hangingPunct="1">
              <a:spcBef>
                <a:spcPct val="0"/>
              </a:spcBef>
            </a:pPr>
            <a:r>
              <a:rPr lang="zh-CN" altLang="en-US" sz="2400">
                <a:solidFill>
                  <a:srgbClr val="FF0000"/>
                </a:solidFill>
              </a:rPr>
              <a:t>  </a:t>
            </a:r>
            <a:r>
              <a:rPr lang="en-US" altLang="zh-CN" sz="2400">
                <a:solidFill>
                  <a:srgbClr val="FF0000"/>
                </a:solidFill>
              </a:rPr>
              <a:t>if (i&lt;P)     qksort(r,i,P);</a:t>
            </a:r>
            <a:r>
              <a:rPr lang="en-US" altLang="zh-CN" sz="2400"/>
              <a:t> </a:t>
            </a:r>
            <a:r>
              <a:rPr lang="en-US" altLang="zh-CN" sz="2000">
                <a:latin typeface="楷体_GB2312" panose="02010609030101010101" pitchFamily="49" charset="-122"/>
                <a:ea typeface="楷体_GB2312" panose="02010609030101010101" pitchFamily="49" charset="-122"/>
              </a:rPr>
              <a:t>//</a:t>
            </a:r>
            <a:r>
              <a:rPr lang="zh-CN" altLang="en-US" sz="2000">
                <a:latin typeface="楷体_GB2312" panose="02010609030101010101" pitchFamily="49" charset="-122"/>
                <a:ea typeface="楷体_GB2312" panose="02010609030101010101" pitchFamily="49" charset="-122"/>
              </a:rPr>
              <a:t>反复排序后一部分</a:t>
            </a: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81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81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81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8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813" grpId="0"/>
      <p:bldP spid="21815" grpId="0" animBg="1"/>
      <p:bldP spid="21816" grpId="0"/>
      <p:bldP spid="21817"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34">
            <a:extLst>
              <a:ext uri="{FF2B5EF4-FFF2-40B4-BE49-F238E27FC236}">
                <a16:creationId xmlns:a16="http://schemas.microsoft.com/office/drawing/2014/main" id="{E1D37390-B28B-4977-A122-10A0DF8BB936}"/>
              </a:ext>
            </a:extLst>
          </p:cNvPr>
          <p:cNvSpPr txBox="1">
            <a:spLocks noChangeArrowheads="1"/>
          </p:cNvSpPr>
          <p:nvPr/>
        </p:nvSpPr>
        <p:spPr bwMode="auto">
          <a:xfrm>
            <a:off x="4749800" y="0"/>
            <a:ext cx="42576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000" i="1"/>
              <a:t>North China Electric Power University</a:t>
            </a:r>
          </a:p>
        </p:txBody>
      </p:sp>
      <p:sp>
        <p:nvSpPr>
          <p:cNvPr id="49155" name="Text Box 35">
            <a:extLst>
              <a:ext uri="{FF2B5EF4-FFF2-40B4-BE49-F238E27FC236}">
                <a16:creationId xmlns:a16="http://schemas.microsoft.com/office/drawing/2014/main" id="{FC0BB61F-45DB-4BD4-AC39-59073F34F7CF}"/>
              </a:ext>
            </a:extLst>
          </p:cNvPr>
          <p:cNvSpPr txBox="1">
            <a:spLocks noChangeArrowheads="1"/>
          </p:cNvSpPr>
          <p:nvPr/>
        </p:nvSpPr>
        <p:spPr bwMode="auto">
          <a:xfrm>
            <a:off x="219075" y="723900"/>
            <a:ext cx="86741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400">
                <a:ea typeface="楷体_GB2312" panose="02010609030101010101" pitchFamily="49" charset="-122"/>
              </a:rPr>
              <a:t>        </a:t>
            </a:r>
            <a:r>
              <a:rPr lang="zh-CN" altLang="en-US" sz="2400">
                <a:ea typeface="楷体_GB2312" panose="02010609030101010101" pitchFamily="49" charset="-122"/>
              </a:rPr>
              <a:t>快速排序是目前内部排序中最快的方法。若关键字的分布式均匀的，可以粗略的认为每次划分都把文件分成长度相等的两个文件。</a:t>
            </a:r>
          </a:p>
        </p:txBody>
      </p:sp>
      <p:sp>
        <p:nvSpPr>
          <p:cNvPr id="120868" name="Text Box 36">
            <a:extLst>
              <a:ext uri="{FF2B5EF4-FFF2-40B4-BE49-F238E27FC236}">
                <a16:creationId xmlns:a16="http://schemas.microsoft.com/office/drawing/2014/main" id="{4EFA3A18-1C36-41CA-8025-83C39C1556D1}"/>
              </a:ext>
            </a:extLst>
          </p:cNvPr>
          <p:cNvSpPr txBox="1">
            <a:spLocks noChangeArrowheads="1"/>
          </p:cNvSpPr>
          <p:nvPr/>
        </p:nvSpPr>
        <p:spPr bwMode="auto">
          <a:xfrm>
            <a:off x="241300" y="285750"/>
            <a:ext cx="4468813" cy="519113"/>
          </a:xfrm>
          <a:prstGeom prst="rect">
            <a:avLst/>
          </a:prstGeom>
          <a:gradFill rotWithShape="1">
            <a:gsLst>
              <a:gs pos="0">
                <a:schemeClr val="tx1"/>
              </a:gs>
              <a:gs pos="50000">
                <a:srgbClr val="00FF00"/>
              </a:gs>
              <a:gs pos="100000">
                <a:schemeClr val="tx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zh-CN" sz="2800">
                <a:solidFill>
                  <a:srgbClr val="FF0000"/>
                </a:solidFill>
                <a:ea typeface="楷体_GB2312" pitchFamily="49" charset="-122"/>
              </a:rPr>
              <a:t>4. </a:t>
            </a:r>
            <a:r>
              <a:rPr lang="zh-CN" altLang="en-US" sz="2800">
                <a:solidFill>
                  <a:srgbClr val="FF0000"/>
                </a:solidFill>
                <a:ea typeface="楷体_GB2312" pitchFamily="49" charset="-122"/>
              </a:rPr>
              <a:t>快速排序算法的性能分析</a:t>
            </a:r>
          </a:p>
        </p:txBody>
      </p:sp>
      <p:sp>
        <p:nvSpPr>
          <p:cNvPr id="120869" name="Text Box 37">
            <a:extLst>
              <a:ext uri="{FF2B5EF4-FFF2-40B4-BE49-F238E27FC236}">
                <a16:creationId xmlns:a16="http://schemas.microsoft.com/office/drawing/2014/main" id="{C55DB4A7-B8E1-4343-9DCD-229624ACF035}"/>
              </a:ext>
            </a:extLst>
          </p:cNvPr>
          <p:cNvSpPr txBox="1">
            <a:spLocks noChangeArrowheads="1"/>
          </p:cNvSpPr>
          <p:nvPr/>
        </p:nvSpPr>
        <p:spPr bwMode="auto">
          <a:xfrm>
            <a:off x="381000" y="5300663"/>
            <a:ext cx="8496300" cy="822325"/>
          </a:xfrm>
          <a:prstGeom prst="rect">
            <a:avLst/>
          </a:prstGeom>
          <a:gradFill rotWithShape="1">
            <a:gsLst>
              <a:gs pos="0">
                <a:srgbClr val="CCCCFF"/>
              </a:gs>
              <a:gs pos="50000">
                <a:schemeClr val="bg1"/>
              </a:gs>
              <a:gs pos="100000">
                <a:srgbClr val="CCCCFF"/>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lang="en-US" altLang="zh-CN">
                <a:latin typeface="楷体_GB2312" pitchFamily="49" charset="-122"/>
                <a:ea typeface="楷体_GB2312" pitchFamily="49" charset="-122"/>
              </a:rPr>
              <a:t>    </a:t>
            </a:r>
            <a:r>
              <a:rPr lang="zh-CN" altLang="en-US">
                <a:latin typeface="楷体_GB2312" pitchFamily="49" charset="-122"/>
                <a:ea typeface="楷体_GB2312" pitchFamily="49" charset="-122"/>
              </a:rPr>
              <a:t>但如果原来的文件是有次序的，时间复杂性为</a:t>
            </a:r>
            <a:r>
              <a:rPr lang="en-US" altLang="zh-CN">
                <a:latin typeface="楷体_GB2312" pitchFamily="49" charset="-122"/>
                <a:ea typeface="楷体_GB2312" pitchFamily="49" charset="-122"/>
              </a:rPr>
              <a:t>O(n</a:t>
            </a:r>
            <a:r>
              <a:rPr lang="en-US" altLang="zh-CN" baseline="30000">
                <a:latin typeface="楷体_GB2312" pitchFamily="49" charset="-122"/>
                <a:ea typeface="楷体_GB2312" pitchFamily="49" charset="-122"/>
              </a:rPr>
              <a:t>2</a:t>
            </a:r>
            <a:r>
              <a:rPr lang="en-US" altLang="zh-CN">
                <a:latin typeface="楷体_GB2312" pitchFamily="49" charset="-122"/>
                <a:ea typeface="楷体_GB2312" pitchFamily="49" charset="-122"/>
              </a:rPr>
              <a:t>)</a:t>
            </a:r>
            <a:r>
              <a:rPr lang="zh-CN" altLang="en-US">
                <a:latin typeface="楷体_GB2312" pitchFamily="49" charset="-122"/>
                <a:ea typeface="楷体_GB2312" pitchFamily="49" charset="-122"/>
              </a:rPr>
              <a:t>。</a:t>
            </a:r>
          </a:p>
          <a:p>
            <a:pPr eaLnBrk="1" hangingPunct="1">
              <a:defRPr/>
            </a:pPr>
            <a:r>
              <a:rPr lang="zh-CN" altLang="en-US">
                <a:latin typeface="楷体_GB2312" pitchFamily="49" charset="-122"/>
                <a:ea typeface="楷体_GB2312" pitchFamily="49" charset="-122"/>
              </a:rPr>
              <a:t>因此，快速排序偏爱一个无次序的文件。</a:t>
            </a:r>
          </a:p>
        </p:txBody>
      </p:sp>
      <p:sp>
        <p:nvSpPr>
          <p:cNvPr id="254978" name="Rectangle 2">
            <a:extLst>
              <a:ext uri="{FF2B5EF4-FFF2-40B4-BE49-F238E27FC236}">
                <a16:creationId xmlns:a16="http://schemas.microsoft.com/office/drawing/2014/main" id="{A928DA48-5CE5-4096-90DD-B511A780497E}"/>
              </a:ext>
            </a:extLst>
          </p:cNvPr>
          <p:cNvSpPr>
            <a:spLocks noChangeArrowheads="1"/>
          </p:cNvSpPr>
          <p:nvPr/>
        </p:nvSpPr>
        <p:spPr bwMode="auto">
          <a:xfrm>
            <a:off x="395288" y="2000250"/>
            <a:ext cx="8497887" cy="3013075"/>
          </a:xfrm>
          <a:prstGeom prst="rect">
            <a:avLst/>
          </a:prstGeom>
          <a:gradFill rotWithShape="1">
            <a:gsLst>
              <a:gs pos="0">
                <a:srgbClr val="99FF99">
                  <a:alpha val="60001"/>
                </a:srgbClr>
              </a:gs>
              <a:gs pos="50000">
                <a:schemeClr val="bg1"/>
              </a:gs>
              <a:gs pos="100000">
                <a:srgbClr val="99FF99">
                  <a:alpha val="60001"/>
                </a:srgb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lang="zh-CN" altLang="en-US">
                <a:ea typeface="楷体_GB2312" pitchFamily="49" charset="-122"/>
              </a:rPr>
              <a:t>令</a:t>
            </a:r>
            <a:r>
              <a:rPr lang="en-US" altLang="zh-CN">
                <a:ea typeface="楷体_GB2312" pitchFamily="49" charset="-122"/>
              </a:rPr>
              <a:t>T(n)</a:t>
            </a:r>
            <a:r>
              <a:rPr lang="zh-CN" altLang="en-US">
                <a:ea typeface="楷体_GB2312" pitchFamily="49" charset="-122"/>
              </a:rPr>
              <a:t>为分类</a:t>
            </a:r>
            <a:r>
              <a:rPr lang="en-US" altLang="zh-CN">
                <a:ea typeface="楷体_GB2312" pitchFamily="49" charset="-122"/>
              </a:rPr>
              <a:t>n</a:t>
            </a:r>
            <a:r>
              <a:rPr lang="zh-CN" altLang="en-US">
                <a:ea typeface="楷体_GB2312" pitchFamily="49" charset="-122"/>
              </a:rPr>
              <a:t>个记录所需之比较次数</a:t>
            </a:r>
            <a:r>
              <a:rPr lang="en-US" altLang="zh-CN">
                <a:ea typeface="楷体_GB2312" pitchFamily="49" charset="-122"/>
              </a:rPr>
              <a:t>, </a:t>
            </a:r>
            <a:r>
              <a:rPr lang="zh-CN" altLang="en-US">
                <a:ea typeface="楷体_GB2312" pitchFamily="49" charset="-122"/>
              </a:rPr>
              <a:t>设</a:t>
            </a:r>
            <a:r>
              <a:rPr lang="en-US" altLang="zh-CN">
                <a:ea typeface="楷体_GB2312" pitchFamily="49" charset="-122"/>
              </a:rPr>
              <a:t>n=2</a:t>
            </a:r>
            <a:r>
              <a:rPr lang="en-US" altLang="zh-CN" baseline="30000">
                <a:ea typeface="楷体_GB2312" pitchFamily="49" charset="-122"/>
              </a:rPr>
              <a:t>k</a:t>
            </a:r>
            <a:r>
              <a:rPr lang="zh-CN" altLang="en-US">
                <a:ea typeface="楷体_GB2312" pitchFamily="49" charset="-122"/>
              </a:rPr>
              <a:t>，则</a:t>
            </a:r>
            <a:r>
              <a:rPr lang="en-US" altLang="zh-CN">
                <a:ea typeface="楷体_GB2312" pitchFamily="49" charset="-122"/>
              </a:rPr>
              <a:t>k=log</a:t>
            </a:r>
            <a:r>
              <a:rPr lang="en-US" altLang="zh-CN" baseline="-25000">
                <a:ea typeface="楷体_GB2312" pitchFamily="49" charset="-122"/>
              </a:rPr>
              <a:t>2</a:t>
            </a:r>
            <a:r>
              <a:rPr lang="en-US" altLang="zh-CN">
                <a:ea typeface="楷体_GB2312" pitchFamily="49" charset="-122"/>
              </a:rPr>
              <a:t>n</a:t>
            </a:r>
            <a:r>
              <a:rPr lang="zh-CN" altLang="en-US">
                <a:ea typeface="楷体_GB2312" pitchFamily="49" charset="-122"/>
              </a:rPr>
              <a:t>，有：</a:t>
            </a:r>
          </a:p>
          <a:p>
            <a:pPr eaLnBrk="1" hangingPunct="1">
              <a:defRPr/>
            </a:pPr>
            <a:r>
              <a:rPr lang="zh-CN" altLang="en-US">
                <a:ea typeface="楷体_GB2312" pitchFamily="49" charset="-122"/>
              </a:rPr>
              <a:t>   </a:t>
            </a:r>
            <a:r>
              <a:rPr lang="en-US" altLang="zh-CN">
                <a:ea typeface="楷体_GB2312" pitchFamily="49" charset="-122"/>
              </a:rPr>
              <a:t>T(n) ≤cn+2T(n/2)  (</a:t>
            </a:r>
            <a:r>
              <a:rPr lang="zh-CN" altLang="en-US">
                <a:ea typeface="楷体_GB2312" pitchFamily="49" charset="-122"/>
              </a:rPr>
              <a:t>其中</a:t>
            </a:r>
            <a:r>
              <a:rPr lang="en-US" altLang="zh-CN">
                <a:ea typeface="楷体_GB2312" pitchFamily="49" charset="-122"/>
              </a:rPr>
              <a:t>cn</a:t>
            </a:r>
            <a:r>
              <a:rPr lang="zh-CN" altLang="en-US">
                <a:ea typeface="楷体_GB2312" pitchFamily="49" charset="-122"/>
              </a:rPr>
              <a:t>为进行一趟排序所需的时间</a:t>
            </a:r>
            <a:r>
              <a:rPr lang="en-US" altLang="zh-CN">
                <a:ea typeface="楷体_GB2312" pitchFamily="49" charset="-122"/>
              </a:rPr>
              <a:t>)</a:t>
            </a:r>
          </a:p>
          <a:p>
            <a:pPr eaLnBrk="1" hangingPunct="1">
              <a:defRPr/>
            </a:pPr>
            <a:r>
              <a:rPr lang="en-US" altLang="zh-CN">
                <a:ea typeface="楷体_GB2312" pitchFamily="49" charset="-122"/>
              </a:rPr>
              <a:t>   T(n) ≤cn+2(cn/2+2T(n/4))</a:t>
            </a:r>
          </a:p>
          <a:p>
            <a:pPr eaLnBrk="1" hangingPunct="1">
              <a:defRPr/>
            </a:pPr>
            <a:r>
              <a:rPr lang="en-US" altLang="zh-CN">
                <a:ea typeface="楷体_GB2312" pitchFamily="49" charset="-122"/>
              </a:rPr>
              <a:t>           ≤2cn+4T(n/4)</a:t>
            </a:r>
          </a:p>
          <a:p>
            <a:pPr eaLnBrk="1" hangingPunct="1">
              <a:defRPr/>
            </a:pPr>
            <a:r>
              <a:rPr lang="en-US" altLang="zh-CN">
                <a:ea typeface="楷体_GB2312" pitchFamily="49" charset="-122"/>
              </a:rPr>
              <a:t>        ……</a:t>
            </a:r>
          </a:p>
          <a:p>
            <a:pPr eaLnBrk="1" hangingPunct="1">
              <a:defRPr/>
            </a:pPr>
            <a:r>
              <a:rPr lang="en-US" altLang="zh-CN">
                <a:ea typeface="楷体_GB2312" pitchFamily="49" charset="-122"/>
              </a:rPr>
              <a:t>           ≤kcn+2</a:t>
            </a:r>
            <a:r>
              <a:rPr lang="en-US" altLang="zh-CN" baseline="30000">
                <a:ea typeface="楷体_GB2312" pitchFamily="49" charset="-122"/>
              </a:rPr>
              <a:t>k</a:t>
            </a:r>
            <a:r>
              <a:rPr lang="en-US" altLang="zh-CN">
                <a:ea typeface="楷体_GB2312" pitchFamily="49" charset="-122"/>
              </a:rPr>
              <a:t>T(1)</a:t>
            </a:r>
          </a:p>
          <a:p>
            <a:pPr eaLnBrk="1" hangingPunct="1">
              <a:defRPr/>
            </a:pPr>
            <a:r>
              <a:rPr lang="en-US" altLang="zh-CN">
                <a:ea typeface="楷体_GB2312" pitchFamily="49" charset="-122"/>
              </a:rPr>
              <a:t>           =O(nlog</a:t>
            </a:r>
            <a:r>
              <a:rPr lang="en-US" altLang="zh-CN" baseline="-25000">
                <a:ea typeface="楷体_GB2312" pitchFamily="49" charset="-122"/>
              </a:rPr>
              <a:t>2</a:t>
            </a:r>
            <a:r>
              <a:rPr lang="en-US" altLang="zh-CN">
                <a:ea typeface="楷体_GB2312" pitchFamily="49" charset="-122"/>
              </a:rPr>
              <a:t> n)</a:t>
            </a: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5497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08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69"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100" name="Text Box 4">
            <a:extLst>
              <a:ext uri="{FF2B5EF4-FFF2-40B4-BE49-F238E27FC236}">
                <a16:creationId xmlns:a16="http://schemas.microsoft.com/office/drawing/2014/main" id="{AF6A7A72-C9D3-4C38-8263-E140E247F555}"/>
              </a:ext>
            </a:extLst>
          </p:cNvPr>
          <p:cNvSpPr txBox="1">
            <a:spLocks noChangeArrowheads="1"/>
          </p:cNvSpPr>
          <p:nvPr/>
        </p:nvSpPr>
        <p:spPr bwMode="auto">
          <a:xfrm>
            <a:off x="241300" y="285750"/>
            <a:ext cx="4826000" cy="519113"/>
          </a:xfrm>
          <a:prstGeom prst="rect">
            <a:avLst/>
          </a:prstGeom>
          <a:gradFill rotWithShape="1">
            <a:gsLst>
              <a:gs pos="0">
                <a:schemeClr val="tx1"/>
              </a:gs>
              <a:gs pos="50000">
                <a:srgbClr val="00FF00"/>
              </a:gs>
              <a:gs pos="100000">
                <a:schemeClr val="tx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zh-CN" sz="2800">
                <a:solidFill>
                  <a:srgbClr val="FF0000"/>
                </a:solidFill>
                <a:ea typeface="楷体_GB2312" pitchFamily="49" charset="-122"/>
              </a:rPr>
              <a:t>5. </a:t>
            </a:r>
            <a:r>
              <a:rPr lang="zh-CN" altLang="en-US" sz="2800">
                <a:solidFill>
                  <a:srgbClr val="FF0000"/>
                </a:solidFill>
                <a:ea typeface="楷体_GB2312" pitchFamily="49" charset="-122"/>
              </a:rPr>
              <a:t>快速排序算法的稳定性分析</a:t>
            </a:r>
          </a:p>
        </p:txBody>
      </p:sp>
      <p:sp>
        <p:nvSpPr>
          <p:cNvPr id="260101" name="Rectangle 5">
            <a:extLst>
              <a:ext uri="{FF2B5EF4-FFF2-40B4-BE49-F238E27FC236}">
                <a16:creationId xmlns:a16="http://schemas.microsoft.com/office/drawing/2014/main" id="{C51F88CC-4096-4906-9689-19069A1957D1}"/>
              </a:ext>
            </a:extLst>
          </p:cNvPr>
          <p:cNvSpPr>
            <a:spLocks noChangeArrowheads="1"/>
          </p:cNvSpPr>
          <p:nvPr/>
        </p:nvSpPr>
        <p:spPr bwMode="auto">
          <a:xfrm>
            <a:off x="206375" y="884238"/>
            <a:ext cx="4019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zh-CN" altLang="en-US" sz="2400">
                <a:latin typeface="楷体_GB2312" panose="02010609030101010101" pitchFamily="49" charset="-122"/>
                <a:ea typeface="楷体_GB2312" panose="02010609030101010101" pitchFamily="49" charset="-122"/>
              </a:rPr>
              <a:t>例：关键字序列</a:t>
            </a:r>
            <a:r>
              <a:rPr lang="en-US" altLang="zh-CN" sz="2400">
                <a:latin typeface="楷体_GB2312" panose="02010609030101010101" pitchFamily="49" charset="-122"/>
                <a:ea typeface="楷体_GB2312" panose="02010609030101010101" pitchFamily="49" charset="-122"/>
              </a:rPr>
              <a:t>{5</a:t>
            </a:r>
            <a:r>
              <a:rPr lang="zh-CN" altLang="en-US" sz="2400">
                <a:latin typeface="楷体_GB2312" panose="02010609030101010101" pitchFamily="49" charset="-122"/>
                <a:ea typeface="楷体_GB2312" panose="02010609030101010101" pitchFamily="49" charset="-122"/>
              </a:rPr>
              <a:t>，</a:t>
            </a:r>
            <a:r>
              <a:rPr lang="en-US" altLang="zh-CN" sz="2400">
                <a:latin typeface="楷体_GB2312" panose="02010609030101010101" pitchFamily="49" charset="-122"/>
                <a:ea typeface="楷体_GB2312" panose="02010609030101010101" pitchFamily="49" charset="-122"/>
              </a:rPr>
              <a:t>2</a:t>
            </a:r>
            <a:r>
              <a:rPr lang="zh-CN" altLang="en-US" sz="2400">
                <a:latin typeface="楷体_GB2312" panose="02010609030101010101" pitchFamily="49" charset="-122"/>
                <a:ea typeface="楷体_GB2312" panose="02010609030101010101" pitchFamily="49" charset="-122"/>
              </a:rPr>
              <a:t>，</a:t>
            </a:r>
            <a:r>
              <a:rPr lang="en-US" altLang="zh-CN" sz="2400">
                <a:latin typeface="楷体_GB2312" panose="02010609030101010101" pitchFamily="49" charset="-122"/>
                <a:ea typeface="楷体_GB2312" panose="02010609030101010101" pitchFamily="49" charset="-122"/>
              </a:rPr>
              <a:t>02 }</a:t>
            </a:r>
          </a:p>
        </p:txBody>
      </p:sp>
      <p:grpSp>
        <p:nvGrpSpPr>
          <p:cNvPr id="260102" name="Group 6">
            <a:extLst>
              <a:ext uri="{FF2B5EF4-FFF2-40B4-BE49-F238E27FC236}">
                <a16:creationId xmlns:a16="http://schemas.microsoft.com/office/drawing/2014/main" id="{83D4D9A7-1428-4F79-89D0-A96C5F36B986}"/>
              </a:ext>
            </a:extLst>
          </p:cNvPr>
          <p:cNvGrpSpPr>
            <a:grpSpLocks/>
          </p:cNvGrpSpPr>
          <p:nvPr/>
        </p:nvGrpSpPr>
        <p:grpSpPr bwMode="auto">
          <a:xfrm>
            <a:off x="2555875" y="1268413"/>
            <a:ext cx="269875" cy="457200"/>
            <a:chOff x="1529" y="657"/>
            <a:chExt cx="170" cy="288"/>
          </a:xfrm>
        </p:grpSpPr>
        <p:sp>
          <p:nvSpPr>
            <p:cNvPr id="50211" name="Line 7">
              <a:extLst>
                <a:ext uri="{FF2B5EF4-FFF2-40B4-BE49-F238E27FC236}">
                  <a16:creationId xmlns:a16="http://schemas.microsoft.com/office/drawing/2014/main" id="{08D83C1E-F9BC-4BC9-8E6C-659945BC06F3}"/>
                </a:ext>
              </a:extLst>
            </p:cNvPr>
            <p:cNvSpPr>
              <a:spLocks noChangeShapeType="1"/>
            </p:cNvSpPr>
            <p:nvPr/>
          </p:nvSpPr>
          <p:spPr bwMode="auto">
            <a:xfrm>
              <a:off x="1699" y="687"/>
              <a:ext cx="0" cy="192"/>
            </a:xfrm>
            <a:prstGeom prst="line">
              <a:avLst/>
            </a:prstGeom>
            <a:noFill/>
            <a:ln w="9525">
              <a:solidFill>
                <a:srgbClr val="FF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212" name="Text Box 8">
              <a:extLst>
                <a:ext uri="{FF2B5EF4-FFF2-40B4-BE49-F238E27FC236}">
                  <a16:creationId xmlns:a16="http://schemas.microsoft.com/office/drawing/2014/main" id="{E6D83941-E094-47E7-9D89-A89672568669}"/>
                </a:ext>
              </a:extLst>
            </p:cNvPr>
            <p:cNvSpPr txBox="1">
              <a:spLocks noChangeArrowheads="1"/>
            </p:cNvSpPr>
            <p:nvPr/>
          </p:nvSpPr>
          <p:spPr bwMode="auto">
            <a:xfrm>
              <a:off x="1529" y="657"/>
              <a:ext cx="16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400">
                  <a:solidFill>
                    <a:srgbClr val="FF0000"/>
                  </a:solidFill>
                  <a:ea typeface="楷体_GB2312" panose="02010609030101010101" pitchFamily="49" charset="-122"/>
                </a:rPr>
                <a:t>i</a:t>
              </a:r>
            </a:p>
          </p:txBody>
        </p:sp>
      </p:grpSp>
      <p:grpSp>
        <p:nvGrpSpPr>
          <p:cNvPr id="260105" name="Group 9">
            <a:extLst>
              <a:ext uri="{FF2B5EF4-FFF2-40B4-BE49-F238E27FC236}">
                <a16:creationId xmlns:a16="http://schemas.microsoft.com/office/drawing/2014/main" id="{12D0D398-317F-47BB-A63B-2EE184E357A3}"/>
              </a:ext>
            </a:extLst>
          </p:cNvPr>
          <p:cNvGrpSpPr>
            <a:grpSpLocks/>
          </p:cNvGrpSpPr>
          <p:nvPr/>
        </p:nvGrpSpPr>
        <p:grpSpPr bwMode="auto">
          <a:xfrm>
            <a:off x="3563938" y="1243013"/>
            <a:ext cx="342900" cy="457200"/>
            <a:chOff x="3409" y="625"/>
            <a:chExt cx="216" cy="288"/>
          </a:xfrm>
        </p:grpSpPr>
        <p:sp>
          <p:nvSpPr>
            <p:cNvPr id="50209" name="Line 10">
              <a:extLst>
                <a:ext uri="{FF2B5EF4-FFF2-40B4-BE49-F238E27FC236}">
                  <a16:creationId xmlns:a16="http://schemas.microsoft.com/office/drawing/2014/main" id="{099D544F-E1A3-4579-B735-1F1AB5AAA56B}"/>
                </a:ext>
              </a:extLst>
            </p:cNvPr>
            <p:cNvSpPr>
              <a:spLocks noChangeShapeType="1"/>
            </p:cNvSpPr>
            <p:nvPr/>
          </p:nvSpPr>
          <p:spPr bwMode="auto">
            <a:xfrm flipV="1">
              <a:off x="3409" y="697"/>
              <a:ext cx="0" cy="144"/>
            </a:xfrm>
            <a:prstGeom prst="line">
              <a:avLst/>
            </a:prstGeom>
            <a:noFill/>
            <a:ln w="9525">
              <a:solidFill>
                <a:srgbClr val="00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210" name="Text Box 11">
              <a:extLst>
                <a:ext uri="{FF2B5EF4-FFF2-40B4-BE49-F238E27FC236}">
                  <a16:creationId xmlns:a16="http://schemas.microsoft.com/office/drawing/2014/main" id="{12FC4939-9AA2-4250-A09F-8730B3351873}"/>
                </a:ext>
              </a:extLst>
            </p:cNvPr>
            <p:cNvSpPr txBox="1">
              <a:spLocks noChangeArrowheads="1"/>
            </p:cNvSpPr>
            <p:nvPr/>
          </p:nvSpPr>
          <p:spPr bwMode="auto">
            <a:xfrm>
              <a:off x="3445" y="625"/>
              <a:ext cx="1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400">
                  <a:solidFill>
                    <a:srgbClr val="009900"/>
                  </a:solidFill>
                  <a:ea typeface="楷体_GB2312" panose="02010609030101010101" pitchFamily="49" charset="-122"/>
                </a:rPr>
                <a:t>j</a:t>
              </a:r>
            </a:p>
          </p:txBody>
        </p:sp>
      </p:grpSp>
      <p:sp>
        <p:nvSpPr>
          <p:cNvPr id="260108" name="Text Box 12">
            <a:extLst>
              <a:ext uri="{FF2B5EF4-FFF2-40B4-BE49-F238E27FC236}">
                <a16:creationId xmlns:a16="http://schemas.microsoft.com/office/drawing/2014/main" id="{5263F9CF-7062-4994-ADD6-CA8274818D2E}"/>
              </a:ext>
            </a:extLst>
          </p:cNvPr>
          <p:cNvSpPr txBox="1">
            <a:spLocks noChangeArrowheads="1"/>
          </p:cNvSpPr>
          <p:nvPr/>
        </p:nvSpPr>
        <p:spPr bwMode="auto">
          <a:xfrm>
            <a:off x="900113" y="1844675"/>
            <a:ext cx="4206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zh-CN" altLang="en-US" sz="2400">
                <a:ea typeface="楷体_GB2312" panose="02010609030101010101" pitchFamily="49" charset="-122"/>
              </a:rPr>
              <a:t>第一次交换后  </a:t>
            </a:r>
            <a:r>
              <a:rPr lang="en-US" altLang="zh-CN" sz="2400">
                <a:ea typeface="楷体_GB2312" panose="02010609030101010101" pitchFamily="49" charset="-122"/>
              </a:rPr>
              <a:t>[02     2       </a:t>
            </a:r>
            <a:r>
              <a:rPr lang="en-US" altLang="zh-CN" sz="2400">
                <a:solidFill>
                  <a:srgbClr val="808080"/>
                </a:solidFill>
                <a:ea typeface="楷体_GB2312" panose="02010609030101010101" pitchFamily="49" charset="-122"/>
              </a:rPr>
              <a:t>02</a:t>
            </a:r>
            <a:r>
              <a:rPr lang="en-US" altLang="zh-CN" sz="2400">
                <a:ea typeface="楷体_GB2312" panose="02010609030101010101" pitchFamily="49" charset="-122"/>
              </a:rPr>
              <a:t>  ]</a:t>
            </a:r>
          </a:p>
        </p:txBody>
      </p:sp>
      <p:sp>
        <p:nvSpPr>
          <p:cNvPr id="260109" name="Text Box 13">
            <a:extLst>
              <a:ext uri="{FF2B5EF4-FFF2-40B4-BE49-F238E27FC236}">
                <a16:creationId xmlns:a16="http://schemas.microsoft.com/office/drawing/2014/main" id="{97E9D284-6DA9-4FCC-8772-E737F37F26CC}"/>
              </a:ext>
            </a:extLst>
          </p:cNvPr>
          <p:cNvSpPr txBox="1">
            <a:spLocks noChangeArrowheads="1"/>
          </p:cNvSpPr>
          <p:nvPr/>
        </p:nvSpPr>
        <p:spPr bwMode="auto">
          <a:xfrm>
            <a:off x="4911725" y="857250"/>
            <a:ext cx="7953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400"/>
              <a:t>5</a:t>
            </a:r>
            <a:r>
              <a:rPr lang="en-US" altLang="zh-CN" sz="2400">
                <a:cs typeface="Times New Roman" panose="02020603050405020304" pitchFamily="18" charset="0"/>
              </a:rPr>
              <a:t>→x</a:t>
            </a:r>
          </a:p>
        </p:txBody>
      </p:sp>
      <p:grpSp>
        <p:nvGrpSpPr>
          <p:cNvPr id="260110" name="Group 14">
            <a:extLst>
              <a:ext uri="{FF2B5EF4-FFF2-40B4-BE49-F238E27FC236}">
                <a16:creationId xmlns:a16="http://schemas.microsoft.com/office/drawing/2014/main" id="{B39179B4-3EDB-48A0-A338-AC3245CB4195}"/>
              </a:ext>
            </a:extLst>
          </p:cNvPr>
          <p:cNvGrpSpPr>
            <a:grpSpLocks/>
          </p:cNvGrpSpPr>
          <p:nvPr/>
        </p:nvGrpSpPr>
        <p:grpSpPr bwMode="auto">
          <a:xfrm>
            <a:off x="4445000" y="2205038"/>
            <a:ext cx="342900" cy="457200"/>
            <a:chOff x="3409" y="625"/>
            <a:chExt cx="216" cy="288"/>
          </a:xfrm>
        </p:grpSpPr>
        <p:sp>
          <p:nvSpPr>
            <p:cNvPr id="50207" name="Line 15">
              <a:extLst>
                <a:ext uri="{FF2B5EF4-FFF2-40B4-BE49-F238E27FC236}">
                  <a16:creationId xmlns:a16="http://schemas.microsoft.com/office/drawing/2014/main" id="{A0F4F291-59EB-4BC1-8A95-40F60BD171DE}"/>
                </a:ext>
              </a:extLst>
            </p:cNvPr>
            <p:cNvSpPr>
              <a:spLocks noChangeShapeType="1"/>
            </p:cNvSpPr>
            <p:nvPr/>
          </p:nvSpPr>
          <p:spPr bwMode="auto">
            <a:xfrm flipV="1">
              <a:off x="3409" y="697"/>
              <a:ext cx="0" cy="144"/>
            </a:xfrm>
            <a:prstGeom prst="line">
              <a:avLst/>
            </a:prstGeom>
            <a:noFill/>
            <a:ln w="9525">
              <a:solidFill>
                <a:srgbClr val="00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208" name="Text Box 16">
              <a:extLst>
                <a:ext uri="{FF2B5EF4-FFF2-40B4-BE49-F238E27FC236}">
                  <a16:creationId xmlns:a16="http://schemas.microsoft.com/office/drawing/2014/main" id="{20799290-5767-4308-A279-D99D1918F1C1}"/>
                </a:ext>
              </a:extLst>
            </p:cNvPr>
            <p:cNvSpPr txBox="1">
              <a:spLocks noChangeArrowheads="1"/>
            </p:cNvSpPr>
            <p:nvPr/>
          </p:nvSpPr>
          <p:spPr bwMode="auto">
            <a:xfrm>
              <a:off x="3445" y="625"/>
              <a:ext cx="1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400">
                  <a:solidFill>
                    <a:srgbClr val="009900"/>
                  </a:solidFill>
                  <a:ea typeface="楷体_GB2312" panose="02010609030101010101" pitchFamily="49" charset="-122"/>
                </a:rPr>
                <a:t>j</a:t>
              </a:r>
            </a:p>
          </p:txBody>
        </p:sp>
      </p:grpSp>
      <p:sp>
        <p:nvSpPr>
          <p:cNvPr id="260119" name="Text Box 23">
            <a:extLst>
              <a:ext uri="{FF2B5EF4-FFF2-40B4-BE49-F238E27FC236}">
                <a16:creationId xmlns:a16="http://schemas.microsoft.com/office/drawing/2014/main" id="{3402A561-E1A2-45D4-88C4-C596804E07E5}"/>
              </a:ext>
            </a:extLst>
          </p:cNvPr>
          <p:cNvSpPr txBox="1">
            <a:spLocks noChangeArrowheads="1"/>
          </p:cNvSpPr>
          <p:nvPr/>
        </p:nvSpPr>
        <p:spPr bwMode="auto">
          <a:xfrm>
            <a:off x="900113" y="2755900"/>
            <a:ext cx="43592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zh-CN" altLang="en-US" sz="2400">
                <a:ea typeface="楷体_GB2312" panose="02010609030101010101" pitchFamily="49" charset="-122"/>
              </a:rPr>
              <a:t>第二次交换后  </a:t>
            </a:r>
            <a:r>
              <a:rPr lang="en-US" altLang="zh-CN" sz="2400">
                <a:ea typeface="楷体_GB2312" panose="02010609030101010101" pitchFamily="49" charset="-122"/>
              </a:rPr>
              <a:t>[02     2]      </a:t>
            </a:r>
            <a:r>
              <a:rPr lang="en-US" altLang="zh-CN" sz="2400">
                <a:solidFill>
                  <a:srgbClr val="969696"/>
                </a:solidFill>
                <a:ea typeface="楷体_GB2312" panose="02010609030101010101" pitchFamily="49" charset="-122"/>
              </a:rPr>
              <a:t>02</a:t>
            </a:r>
            <a:r>
              <a:rPr lang="en-US" altLang="zh-CN" sz="2400">
                <a:ea typeface="楷体_GB2312" panose="02010609030101010101" pitchFamily="49" charset="-122"/>
              </a:rPr>
              <a:t>     </a:t>
            </a:r>
          </a:p>
        </p:txBody>
      </p:sp>
      <p:grpSp>
        <p:nvGrpSpPr>
          <p:cNvPr id="260123" name="Group 27">
            <a:extLst>
              <a:ext uri="{FF2B5EF4-FFF2-40B4-BE49-F238E27FC236}">
                <a16:creationId xmlns:a16="http://schemas.microsoft.com/office/drawing/2014/main" id="{C9F45088-1453-4A96-AD24-42544EED7B5C}"/>
              </a:ext>
            </a:extLst>
          </p:cNvPr>
          <p:cNvGrpSpPr>
            <a:grpSpLocks/>
          </p:cNvGrpSpPr>
          <p:nvPr/>
        </p:nvGrpSpPr>
        <p:grpSpPr bwMode="auto">
          <a:xfrm>
            <a:off x="4445000" y="3500438"/>
            <a:ext cx="342900" cy="457200"/>
            <a:chOff x="3409" y="625"/>
            <a:chExt cx="216" cy="288"/>
          </a:xfrm>
        </p:grpSpPr>
        <p:sp>
          <p:nvSpPr>
            <p:cNvPr id="50205" name="Line 28">
              <a:extLst>
                <a:ext uri="{FF2B5EF4-FFF2-40B4-BE49-F238E27FC236}">
                  <a16:creationId xmlns:a16="http://schemas.microsoft.com/office/drawing/2014/main" id="{FE61A780-B68C-493E-A2BD-E4B2C4C2135E}"/>
                </a:ext>
              </a:extLst>
            </p:cNvPr>
            <p:cNvSpPr>
              <a:spLocks noChangeShapeType="1"/>
            </p:cNvSpPr>
            <p:nvPr/>
          </p:nvSpPr>
          <p:spPr bwMode="auto">
            <a:xfrm flipV="1">
              <a:off x="3409" y="697"/>
              <a:ext cx="0" cy="144"/>
            </a:xfrm>
            <a:prstGeom prst="line">
              <a:avLst/>
            </a:prstGeom>
            <a:noFill/>
            <a:ln w="9525">
              <a:solidFill>
                <a:srgbClr val="00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206" name="Text Box 29">
              <a:extLst>
                <a:ext uri="{FF2B5EF4-FFF2-40B4-BE49-F238E27FC236}">
                  <a16:creationId xmlns:a16="http://schemas.microsoft.com/office/drawing/2014/main" id="{352E2311-B18E-4136-9098-2108DAAEAD34}"/>
                </a:ext>
              </a:extLst>
            </p:cNvPr>
            <p:cNvSpPr txBox="1">
              <a:spLocks noChangeArrowheads="1"/>
            </p:cNvSpPr>
            <p:nvPr/>
          </p:nvSpPr>
          <p:spPr bwMode="auto">
            <a:xfrm>
              <a:off x="3445" y="625"/>
              <a:ext cx="1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400">
                  <a:solidFill>
                    <a:srgbClr val="009900"/>
                  </a:solidFill>
                  <a:ea typeface="楷体_GB2312" panose="02010609030101010101" pitchFamily="49" charset="-122"/>
                </a:rPr>
                <a:t>j</a:t>
              </a:r>
            </a:p>
          </p:txBody>
        </p:sp>
      </p:grpSp>
      <p:sp>
        <p:nvSpPr>
          <p:cNvPr id="260126" name="Rectangle 30">
            <a:extLst>
              <a:ext uri="{FF2B5EF4-FFF2-40B4-BE49-F238E27FC236}">
                <a16:creationId xmlns:a16="http://schemas.microsoft.com/office/drawing/2014/main" id="{D9EFA0F0-47B0-405F-A8C5-94BDBC13FC0D}"/>
              </a:ext>
            </a:extLst>
          </p:cNvPr>
          <p:cNvSpPr>
            <a:spLocks noChangeArrowheads="1"/>
          </p:cNvSpPr>
          <p:nvPr/>
        </p:nvSpPr>
        <p:spPr bwMode="auto">
          <a:xfrm>
            <a:off x="611188" y="6092825"/>
            <a:ext cx="7200900" cy="549275"/>
          </a:xfrm>
          <a:prstGeom prst="rect">
            <a:avLst/>
          </a:prstGeom>
          <a:gradFill rotWithShape="1">
            <a:gsLst>
              <a:gs pos="0">
                <a:srgbClr val="99FF66"/>
              </a:gs>
              <a:gs pos="50000">
                <a:schemeClr val="bg1"/>
              </a:gs>
              <a:gs pos="100000">
                <a:srgbClr val="99FF66"/>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r>
              <a:rPr lang="zh-CN" altLang="en-US" sz="2800">
                <a:solidFill>
                  <a:srgbClr val="FF0000"/>
                </a:solidFill>
                <a:ea typeface="楷体_GB2312" pitchFamily="49" charset="-122"/>
              </a:rPr>
              <a:t>至此，完成排序，序列为</a:t>
            </a:r>
            <a:r>
              <a:rPr lang="en-US" altLang="zh-CN" sz="2800">
                <a:solidFill>
                  <a:srgbClr val="FF0000"/>
                </a:solidFill>
                <a:ea typeface="楷体_GB2312" pitchFamily="49" charset="-122"/>
              </a:rPr>
              <a:t>{ 02,  2,  5}</a:t>
            </a:r>
          </a:p>
        </p:txBody>
      </p:sp>
      <p:sp>
        <p:nvSpPr>
          <p:cNvPr id="260136" name="Rectangle 40">
            <a:extLst>
              <a:ext uri="{FF2B5EF4-FFF2-40B4-BE49-F238E27FC236}">
                <a16:creationId xmlns:a16="http://schemas.microsoft.com/office/drawing/2014/main" id="{4E5AE4C9-79A3-4149-8D88-AA64330EF778}"/>
              </a:ext>
            </a:extLst>
          </p:cNvPr>
          <p:cNvSpPr>
            <a:spLocks noChangeArrowheads="1"/>
          </p:cNvSpPr>
          <p:nvPr/>
        </p:nvSpPr>
        <p:spPr bwMode="auto">
          <a:xfrm>
            <a:off x="971550" y="4149725"/>
            <a:ext cx="5616575"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zh-CN" altLang="en-US" sz="2400">
                <a:ea typeface="楷体_GB2312" panose="02010609030101010101" pitchFamily="49" charset="-122"/>
              </a:rPr>
              <a:t>第一次交换     </a:t>
            </a:r>
            <a:r>
              <a:rPr lang="en-US" altLang="zh-CN" sz="2400">
                <a:ea typeface="楷体_GB2312" panose="02010609030101010101" pitchFamily="49" charset="-122"/>
              </a:rPr>
              <a:t>[</a:t>
            </a:r>
            <a:r>
              <a:rPr lang="en-US" altLang="zh-CN" sz="2400">
                <a:solidFill>
                  <a:schemeClr val="bg2"/>
                </a:solidFill>
                <a:ea typeface="楷体_GB2312" panose="02010609030101010101" pitchFamily="49" charset="-122"/>
              </a:rPr>
              <a:t>02</a:t>
            </a:r>
            <a:r>
              <a:rPr lang="en-US" altLang="zh-CN" sz="2400">
                <a:ea typeface="楷体_GB2312" panose="02010609030101010101" pitchFamily="49" charset="-122"/>
              </a:rPr>
              <a:t>     2]       5 </a:t>
            </a:r>
          </a:p>
        </p:txBody>
      </p:sp>
      <p:grpSp>
        <p:nvGrpSpPr>
          <p:cNvPr id="260137" name="Group 41">
            <a:extLst>
              <a:ext uri="{FF2B5EF4-FFF2-40B4-BE49-F238E27FC236}">
                <a16:creationId xmlns:a16="http://schemas.microsoft.com/office/drawing/2014/main" id="{C9420862-D395-4592-B55A-710C2F5B6AF7}"/>
              </a:ext>
            </a:extLst>
          </p:cNvPr>
          <p:cNvGrpSpPr>
            <a:grpSpLocks/>
          </p:cNvGrpSpPr>
          <p:nvPr/>
        </p:nvGrpSpPr>
        <p:grpSpPr bwMode="auto">
          <a:xfrm>
            <a:off x="3708400" y="4652963"/>
            <a:ext cx="342900" cy="457200"/>
            <a:chOff x="3409" y="625"/>
            <a:chExt cx="216" cy="288"/>
          </a:xfrm>
        </p:grpSpPr>
        <p:sp>
          <p:nvSpPr>
            <p:cNvPr id="50203" name="Line 42">
              <a:extLst>
                <a:ext uri="{FF2B5EF4-FFF2-40B4-BE49-F238E27FC236}">
                  <a16:creationId xmlns:a16="http://schemas.microsoft.com/office/drawing/2014/main" id="{E0D896D4-2943-4D63-83E5-058CFFBC97D4}"/>
                </a:ext>
              </a:extLst>
            </p:cNvPr>
            <p:cNvSpPr>
              <a:spLocks noChangeShapeType="1"/>
            </p:cNvSpPr>
            <p:nvPr/>
          </p:nvSpPr>
          <p:spPr bwMode="auto">
            <a:xfrm flipV="1">
              <a:off x="3409" y="697"/>
              <a:ext cx="0" cy="144"/>
            </a:xfrm>
            <a:prstGeom prst="line">
              <a:avLst/>
            </a:prstGeom>
            <a:noFill/>
            <a:ln w="9525">
              <a:solidFill>
                <a:srgbClr val="00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204" name="Text Box 43">
              <a:extLst>
                <a:ext uri="{FF2B5EF4-FFF2-40B4-BE49-F238E27FC236}">
                  <a16:creationId xmlns:a16="http://schemas.microsoft.com/office/drawing/2014/main" id="{55AFE30D-5015-415E-996D-896246EC783F}"/>
                </a:ext>
              </a:extLst>
            </p:cNvPr>
            <p:cNvSpPr txBox="1">
              <a:spLocks noChangeArrowheads="1"/>
            </p:cNvSpPr>
            <p:nvPr/>
          </p:nvSpPr>
          <p:spPr bwMode="auto">
            <a:xfrm>
              <a:off x="3445" y="625"/>
              <a:ext cx="1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400">
                  <a:solidFill>
                    <a:srgbClr val="009900"/>
                  </a:solidFill>
                  <a:ea typeface="楷体_GB2312" panose="02010609030101010101" pitchFamily="49" charset="-122"/>
                </a:rPr>
                <a:t>j</a:t>
              </a:r>
            </a:p>
          </p:txBody>
        </p:sp>
      </p:grpSp>
      <p:grpSp>
        <p:nvGrpSpPr>
          <p:cNvPr id="260140" name="Group 44">
            <a:extLst>
              <a:ext uri="{FF2B5EF4-FFF2-40B4-BE49-F238E27FC236}">
                <a16:creationId xmlns:a16="http://schemas.microsoft.com/office/drawing/2014/main" id="{001898FD-67B9-47DA-A032-F97600F5C988}"/>
              </a:ext>
            </a:extLst>
          </p:cNvPr>
          <p:cNvGrpSpPr>
            <a:grpSpLocks/>
          </p:cNvGrpSpPr>
          <p:nvPr/>
        </p:nvGrpSpPr>
        <p:grpSpPr bwMode="auto">
          <a:xfrm>
            <a:off x="3059113" y="4627563"/>
            <a:ext cx="269875" cy="457200"/>
            <a:chOff x="1529" y="657"/>
            <a:chExt cx="170" cy="288"/>
          </a:xfrm>
        </p:grpSpPr>
        <p:sp>
          <p:nvSpPr>
            <p:cNvPr id="50201" name="Line 45">
              <a:extLst>
                <a:ext uri="{FF2B5EF4-FFF2-40B4-BE49-F238E27FC236}">
                  <a16:creationId xmlns:a16="http://schemas.microsoft.com/office/drawing/2014/main" id="{24388746-60C8-45D4-B4A0-9192013672BB}"/>
                </a:ext>
              </a:extLst>
            </p:cNvPr>
            <p:cNvSpPr>
              <a:spLocks noChangeShapeType="1"/>
            </p:cNvSpPr>
            <p:nvPr/>
          </p:nvSpPr>
          <p:spPr bwMode="auto">
            <a:xfrm>
              <a:off x="1699" y="687"/>
              <a:ext cx="0" cy="192"/>
            </a:xfrm>
            <a:prstGeom prst="line">
              <a:avLst/>
            </a:prstGeom>
            <a:noFill/>
            <a:ln w="9525">
              <a:solidFill>
                <a:srgbClr val="FF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202" name="Text Box 46">
              <a:extLst>
                <a:ext uri="{FF2B5EF4-FFF2-40B4-BE49-F238E27FC236}">
                  <a16:creationId xmlns:a16="http://schemas.microsoft.com/office/drawing/2014/main" id="{6DDC8121-AB08-4849-B486-024B27201DFF}"/>
                </a:ext>
              </a:extLst>
            </p:cNvPr>
            <p:cNvSpPr txBox="1">
              <a:spLocks noChangeArrowheads="1"/>
            </p:cNvSpPr>
            <p:nvPr/>
          </p:nvSpPr>
          <p:spPr bwMode="auto">
            <a:xfrm>
              <a:off x="1529" y="657"/>
              <a:ext cx="16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400">
                  <a:solidFill>
                    <a:srgbClr val="FF0000"/>
                  </a:solidFill>
                  <a:ea typeface="楷体_GB2312" panose="02010609030101010101" pitchFamily="49" charset="-122"/>
                </a:rPr>
                <a:t>i</a:t>
              </a:r>
            </a:p>
          </p:txBody>
        </p:sp>
      </p:grpSp>
      <p:sp>
        <p:nvSpPr>
          <p:cNvPr id="260143" name="Text Box 47">
            <a:extLst>
              <a:ext uri="{FF2B5EF4-FFF2-40B4-BE49-F238E27FC236}">
                <a16:creationId xmlns:a16="http://schemas.microsoft.com/office/drawing/2014/main" id="{BD166446-9A64-44A7-94E6-055AE6EC7E6F}"/>
              </a:ext>
            </a:extLst>
          </p:cNvPr>
          <p:cNvSpPr txBox="1">
            <a:spLocks noChangeArrowheads="1"/>
          </p:cNvSpPr>
          <p:nvPr/>
        </p:nvSpPr>
        <p:spPr bwMode="auto">
          <a:xfrm>
            <a:off x="5795963" y="4221163"/>
            <a:ext cx="9477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400"/>
              <a:t>02</a:t>
            </a:r>
            <a:r>
              <a:rPr lang="en-US" altLang="zh-CN" sz="2400">
                <a:cs typeface="Times New Roman" panose="02020603050405020304" pitchFamily="18" charset="0"/>
              </a:rPr>
              <a:t>→x</a:t>
            </a:r>
          </a:p>
        </p:txBody>
      </p:sp>
      <p:sp>
        <p:nvSpPr>
          <p:cNvPr id="260145" name="AutoShape 49">
            <a:extLst>
              <a:ext uri="{FF2B5EF4-FFF2-40B4-BE49-F238E27FC236}">
                <a16:creationId xmlns:a16="http://schemas.microsoft.com/office/drawing/2014/main" id="{A871712B-13A1-451F-87B1-A01A3C34BD10}"/>
              </a:ext>
            </a:extLst>
          </p:cNvPr>
          <p:cNvSpPr>
            <a:spLocks noChangeArrowheads="1"/>
          </p:cNvSpPr>
          <p:nvPr/>
        </p:nvSpPr>
        <p:spPr bwMode="auto">
          <a:xfrm rot="10800000">
            <a:off x="5795963" y="2636838"/>
            <a:ext cx="1368425" cy="431800"/>
          </a:xfrm>
          <a:prstGeom prst="homePlate">
            <a:avLst>
              <a:gd name="adj" fmla="val 79228"/>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zh-CN" altLang="en-US" sz="2400">
                <a:solidFill>
                  <a:srgbClr val="FF0000"/>
                </a:solidFill>
                <a:ea typeface="楷体_GB2312" panose="02010609030101010101" pitchFamily="49" charset="-122"/>
              </a:rPr>
              <a:t>第一趟</a:t>
            </a:r>
          </a:p>
        </p:txBody>
      </p:sp>
      <p:sp>
        <p:nvSpPr>
          <p:cNvPr id="260146" name="Rectangle 50">
            <a:extLst>
              <a:ext uri="{FF2B5EF4-FFF2-40B4-BE49-F238E27FC236}">
                <a16:creationId xmlns:a16="http://schemas.microsoft.com/office/drawing/2014/main" id="{90997887-5BC6-46CE-8A7C-326C4A622001}"/>
              </a:ext>
            </a:extLst>
          </p:cNvPr>
          <p:cNvSpPr>
            <a:spLocks noChangeArrowheads="1"/>
          </p:cNvSpPr>
          <p:nvPr/>
        </p:nvSpPr>
        <p:spPr bwMode="auto">
          <a:xfrm>
            <a:off x="971550" y="5343525"/>
            <a:ext cx="4895850" cy="503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zh-CN" altLang="en-US" sz="2400">
                <a:ea typeface="楷体_GB2312" panose="02010609030101010101" pitchFamily="49" charset="-122"/>
              </a:rPr>
              <a:t>无交换                       </a:t>
            </a:r>
            <a:r>
              <a:rPr lang="en-US" altLang="zh-CN" sz="2400">
                <a:ea typeface="楷体_GB2312" panose="02010609030101010101" pitchFamily="49" charset="-122"/>
              </a:rPr>
              <a:t>2        5</a:t>
            </a:r>
          </a:p>
        </p:txBody>
      </p:sp>
      <p:sp>
        <p:nvSpPr>
          <p:cNvPr id="260147" name="AutoShape 51">
            <a:extLst>
              <a:ext uri="{FF2B5EF4-FFF2-40B4-BE49-F238E27FC236}">
                <a16:creationId xmlns:a16="http://schemas.microsoft.com/office/drawing/2014/main" id="{469C2E05-6DC5-4A4B-B692-FED0F2D0EB75}"/>
              </a:ext>
            </a:extLst>
          </p:cNvPr>
          <p:cNvSpPr>
            <a:spLocks noChangeArrowheads="1"/>
          </p:cNvSpPr>
          <p:nvPr/>
        </p:nvSpPr>
        <p:spPr bwMode="auto">
          <a:xfrm rot="10800000">
            <a:off x="5867400" y="5373688"/>
            <a:ext cx="1368425" cy="431800"/>
          </a:xfrm>
          <a:prstGeom prst="homePlate">
            <a:avLst>
              <a:gd name="adj" fmla="val 79228"/>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zh-CN" altLang="en-US" sz="2400">
                <a:solidFill>
                  <a:srgbClr val="FF0000"/>
                </a:solidFill>
                <a:ea typeface="楷体_GB2312" panose="02010609030101010101" pitchFamily="49" charset="-122"/>
              </a:rPr>
              <a:t>第二趟</a:t>
            </a:r>
          </a:p>
        </p:txBody>
      </p:sp>
      <p:sp>
        <p:nvSpPr>
          <p:cNvPr id="260148" name="Text Box 52">
            <a:extLst>
              <a:ext uri="{FF2B5EF4-FFF2-40B4-BE49-F238E27FC236}">
                <a16:creationId xmlns:a16="http://schemas.microsoft.com/office/drawing/2014/main" id="{325F426E-5BBA-49C0-8802-20CF8C1166F6}"/>
              </a:ext>
            </a:extLst>
          </p:cNvPr>
          <p:cNvSpPr txBox="1">
            <a:spLocks noChangeArrowheads="1"/>
          </p:cNvSpPr>
          <p:nvPr/>
        </p:nvSpPr>
        <p:spPr bwMode="auto">
          <a:xfrm>
            <a:off x="4918075" y="850900"/>
            <a:ext cx="336550" cy="4572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400">
                <a:solidFill>
                  <a:srgbClr val="FF0000"/>
                </a:solidFill>
              </a:rPr>
              <a:t>5</a:t>
            </a:r>
          </a:p>
        </p:txBody>
      </p:sp>
      <p:sp>
        <p:nvSpPr>
          <p:cNvPr id="260127" name="AutoShape 31">
            <a:extLst>
              <a:ext uri="{FF2B5EF4-FFF2-40B4-BE49-F238E27FC236}">
                <a16:creationId xmlns:a16="http://schemas.microsoft.com/office/drawing/2014/main" id="{1A80BCF0-1E44-47A8-B749-731F59E1B4BF}"/>
              </a:ext>
            </a:extLst>
          </p:cNvPr>
          <p:cNvSpPr>
            <a:spLocks noChangeArrowheads="1"/>
          </p:cNvSpPr>
          <p:nvPr/>
        </p:nvSpPr>
        <p:spPr bwMode="auto">
          <a:xfrm rot="-948253">
            <a:off x="6408738" y="765175"/>
            <a:ext cx="2735262" cy="1441450"/>
          </a:xfrm>
          <a:prstGeom prst="irregularSeal1">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zh-CN" altLang="en-US">
                <a:solidFill>
                  <a:srgbClr val="009900"/>
                </a:solidFill>
                <a:ea typeface="楷体_GB2312" panose="02010609030101010101" pitchFamily="49" charset="-122"/>
              </a:rPr>
              <a:t>不稳定</a:t>
            </a:r>
          </a:p>
        </p:txBody>
      </p:sp>
      <p:grpSp>
        <p:nvGrpSpPr>
          <p:cNvPr id="260149" name="Group 53">
            <a:extLst>
              <a:ext uri="{FF2B5EF4-FFF2-40B4-BE49-F238E27FC236}">
                <a16:creationId xmlns:a16="http://schemas.microsoft.com/office/drawing/2014/main" id="{CF60A8A4-E8C0-4CEE-8E52-90D53CC8DF2E}"/>
              </a:ext>
            </a:extLst>
          </p:cNvPr>
          <p:cNvGrpSpPr>
            <a:grpSpLocks/>
          </p:cNvGrpSpPr>
          <p:nvPr/>
        </p:nvGrpSpPr>
        <p:grpSpPr bwMode="auto">
          <a:xfrm>
            <a:off x="3635375" y="2205038"/>
            <a:ext cx="269875" cy="457200"/>
            <a:chOff x="1529" y="657"/>
            <a:chExt cx="170" cy="288"/>
          </a:xfrm>
        </p:grpSpPr>
        <p:sp>
          <p:nvSpPr>
            <p:cNvPr id="50199" name="Line 54">
              <a:extLst>
                <a:ext uri="{FF2B5EF4-FFF2-40B4-BE49-F238E27FC236}">
                  <a16:creationId xmlns:a16="http://schemas.microsoft.com/office/drawing/2014/main" id="{D0178FEB-2B15-462D-9C28-7F92DC3BE148}"/>
                </a:ext>
              </a:extLst>
            </p:cNvPr>
            <p:cNvSpPr>
              <a:spLocks noChangeShapeType="1"/>
            </p:cNvSpPr>
            <p:nvPr/>
          </p:nvSpPr>
          <p:spPr bwMode="auto">
            <a:xfrm>
              <a:off x="1699" y="687"/>
              <a:ext cx="0" cy="192"/>
            </a:xfrm>
            <a:prstGeom prst="line">
              <a:avLst/>
            </a:prstGeom>
            <a:noFill/>
            <a:ln w="9525">
              <a:solidFill>
                <a:srgbClr val="FF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200" name="Text Box 55">
              <a:extLst>
                <a:ext uri="{FF2B5EF4-FFF2-40B4-BE49-F238E27FC236}">
                  <a16:creationId xmlns:a16="http://schemas.microsoft.com/office/drawing/2014/main" id="{A26D9D6F-F9D7-453C-844F-DC7BAE2C1B4F}"/>
                </a:ext>
              </a:extLst>
            </p:cNvPr>
            <p:cNvSpPr txBox="1">
              <a:spLocks noChangeArrowheads="1"/>
            </p:cNvSpPr>
            <p:nvPr/>
          </p:nvSpPr>
          <p:spPr bwMode="auto">
            <a:xfrm>
              <a:off x="1529" y="657"/>
              <a:ext cx="16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400">
                  <a:solidFill>
                    <a:srgbClr val="FF0000"/>
                  </a:solidFill>
                  <a:ea typeface="楷体_GB2312" panose="02010609030101010101" pitchFamily="49" charset="-122"/>
                </a:rPr>
                <a:t>i</a:t>
              </a:r>
            </a:p>
          </p:txBody>
        </p:sp>
      </p:grpSp>
      <p:sp>
        <p:nvSpPr>
          <p:cNvPr id="260152" name="Text Box 56">
            <a:extLst>
              <a:ext uri="{FF2B5EF4-FFF2-40B4-BE49-F238E27FC236}">
                <a16:creationId xmlns:a16="http://schemas.microsoft.com/office/drawing/2014/main" id="{85030940-A27F-46FD-9D25-2254E6E71D17}"/>
              </a:ext>
            </a:extLst>
          </p:cNvPr>
          <p:cNvSpPr txBox="1">
            <a:spLocks noChangeArrowheads="1"/>
          </p:cNvSpPr>
          <p:nvPr/>
        </p:nvSpPr>
        <p:spPr bwMode="auto">
          <a:xfrm>
            <a:off x="5795963" y="4206875"/>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400">
                <a:solidFill>
                  <a:schemeClr val="accent2"/>
                </a:solidFill>
              </a:rPr>
              <a:t>02</a:t>
            </a: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010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010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6010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6010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60108"/>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260149"/>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260110"/>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60119"/>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49" presetClass="path" presetSubtype="0" accel="50000" decel="50000" fill="hold" nodeType="clickEffect">
                                  <p:stCondLst>
                                    <p:cond delay="0"/>
                                  </p:stCondLst>
                                  <p:childTnLst>
                                    <p:animMotion origin="layout" path="M 3.61111E-6 -8.67052E-7 L 0.07986 0.12393 " pathEditMode="relative" rAng="0" ptsTypes="AA">
                                      <p:cBhvr>
                                        <p:cTn id="38" dur="2000" fill="hold"/>
                                        <p:tgtEl>
                                          <p:spTgt spid="260149"/>
                                        </p:tgtEl>
                                        <p:attrNameLst>
                                          <p:attrName>ppt_x</p:attrName>
                                          <p:attrName>ppt_y</p:attrName>
                                        </p:attrNameLst>
                                      </p:cBhvr>
                                      <p:rCtr x="3993" y="6197"/>
                                    </p:animMotion>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260123"/>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60148"/>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0" presetClass="path" presetSubtype="0" accel="50000" decel="50000" fill="hold" grpId="1" nodeType="clickEffect">
                                  <p:stCondLst>
                                    <p:cond delay="0"/>
                                  </p:stCondLst>
                                  <p:childTnLst>
                                    <p:animMotion origin="layout" path="M 0 4.56647E-6 C 0 4.56647E-6 -0.02431 0.13919 -0.04844 0.2793 " pathEditMode="relative" rAng="0" ptsTypes="aA">
                                      <p:cBhvr>
                                        <p:cTn id="50" dur="2000" fill="hold"/>
                                        <p:tgtEl>
                                          <p:spTgt spid="260148"/>
                                        </p:tgtEl>
                                        <p:attrNameLst>
                                          <p:attrName>ppt_x</p:attrName>
                                          <p:attrName>ppt_y</p:attrName>
                                        </p:attrNameLst>
                                      </p:cBhvr>
                                      <p:rCtr x="-2431" y="13965"/>
                                    </p:animMotion>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60145"/>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60136"/>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60143"/>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nodeType="clickEffect">
                                  <p:stCondLst>
                                    <p:cond delay="0"/>
                                  </p:stCondLst>
                                  <p:childTnLst>
                                    <p:set>
                                      <p:cBhvr>
                                        <p:cTn id="66" dur="1" fill="hold">
                                          <p:stCondLst>
                                            <p:cond delay="0"/>
                                          </p:stCondLst>
                                        </p:cTn>
                                        <p:tgtEl>
                                          <p:spTgt spid="260140"/>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nodeType="clickEffect">
                                  <p:stCondLst>
                                    <p:cond delay="0"/>
                                  </p:stCondLst>
                                  <p:childTnLst>
                                    <p:set>
                                      <p:cBhvr>
                                        <p:cTn id="70" dur="1" fill="hold">
                                          <p:stCondLst>
                                            <p:cond delay="0"/>
                                          </p:stCondLst>
                                        </p:cTn>
                                        <p:tgtEl>
                                          <p:spTgt spid="260137"/>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0" presetClass="path" presetSubtype="0" accel="50000" decel="50000" fill="hold" nodeType="clickEffect">
                                  <p:stCondLst>
                                    <p:cond delay="0"/>
                                  </p:stCondLst>
                                  <p:childTnLst>
                                    <p:animMotion origin="layout" path="M 4.44444E-6 -0.00185 C -0.0099 0.01203 -0.01945 0.02613 -0.03039 0.03214 C -0.0415 0.03838 -0.05382 0.03607 -0.06598 0.03422 " pathEditMode="relative" rAng="0" ptsTypes="aaA">
                                      <p:cBhvr>
                                        <p:cTn id="74" dur="2000" fill="hold"/>
                                        <p:tgtEl>
                                          <p:spTgt spid="260137"/>
                                        </p:tgtEl>
                                        <p:attrNameLst>
                                          <p:attrName>ppt_x</p:attrName>
                                          <p:attrName>ppt_y</p:attrName>
                                        </p:attrNameLst>
                                      </p:cBhvr>
                                      <p:rCtr x="-3299" y="2012"/>
                                    </p:animMotion>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260152"/>
                                        </p:tgtEl>
                                        <p:attrNameLst>
                                          <p:attrName>style.visibility</p:attrName>
                                        </p:attrNameLst>
                                      </p:cBhvr>
                                      <p:to>
                                        <p:strVal val="visible"/>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0" presetClass="path" presetSubtype="0" accel="50000" decel="50000" fill="hold" grpId="1" nodeType="clickEffect">
                                  <p:stCondLst>
                                    <p:cond delay="0"/>
                                  </p:stCondLst>
                                  <p:childTnLst>
                                    <p:animMotion origin="layout" path="M -2.77778E-7 -1.56069E-6 C -0.12621 0.06983 -0.25226 0.13989 -0.30226 0.16809 " pathEditMode="relative" rAng="0" ptsTypes="aA">
                                      <p:cBhvr>
                                        <p:cTn id="82" dur="2000" fill="hold"/>
                                        <p:tgtEl>
                                          <p:spTgt spid="260152"/>
                                        </p:tgtEl>
                                        <p:attrNameLst>
                                          <p:attrName>ppt_x</p:attrName>
                                          <p:attrName>ppt_y</p:attrName>
                                        </p:attrNameLst>
                                      </p:cBhvr>
                                      <p:rCtr x="-15122" y="8393"/>
                                    </p:animMotion>
                                  </p:childTnLst>
                                </p:cTn>
                              </p:par>
                            </p:childTnLst>
                          </p:cTn>
                        </p:par>
                      </p:childTnLst>
                    </p:cTn>
                  </p:par>
                  <p:par>
                    <p:cTn id="83" fill="hold" nodeType="clickPar">
                      <p:stCondLst>
                        <p:cond delay="indefinite"/>
                      </p:stCondLst>
                      <p:childTnLst>
                        <p:par>
                          <p:cTn id="84" fill="hold" nodeType="withGroup">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260146"/>
                                        </p:tgtEl>
                                        <p:attrNameLst>
                                          <p:attrName>style.visibility</p:attrName>
                                        </p:attrNameLst>
                                      </p:cBhvr>
                                      <p:to>
                                        <p:strVal val="visible"/>
                                      </p:to>
                                    </p:set>
                                  </p:childTnLst>
                                </p:cTn>
                              </p:par>
                            </p:childTnLst>
                          </p:cTn>
                        </p:par>
                      </p:childTnLst>
                    </p:cTn>
                  </p:par>
                  <p:par>
                    <p:cTn id="87" fill="hold" nodeType="clickPar">
                      <p:stCondLst>
                        <p:cond delay="indefinite"/>
                      </p:stCondLst>
                      <p:childTnLst>
                        <p:par>
                          <p:cTn id="88" fill="hold" nodeType="withGroup">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260147"/>
                                        </p:tgtEl>
                                        <p:attrNameLst>
                                          <p:attrName>style.visibility</p:attrName>
                                        </p:attrNameLst>
                                      </p:cBhvr>
                                      <p:to>
                                        <p:strVal val="visible"/>
                                      </p:to>
                                    </p:set>
                                  </p:childTnLst>
                                </p:cTn>
                              </p:par>
                            </p:childTnLst>
                          </p:cTn>
                        </p:par>
                      </p:childTnLst>
                    </p:cTn>
                  </p:par>
                  <p:par>
                    <p:cTn id="91" fill="hold" nodeType="clickPar">
                      <p:stCondLst>
                        <p:cond delay="indefinite"/>
                      </p:stCondLst>
                      <p:childTnLst>
                        <p:par>
                          <p:cTn id="92" fill="hold" nodeType="withGroup">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260126"/>
                                        </p:tgtEl>
                                        <p:attrNameLst>
                                          <p:attrName>style.visibility</p:attrName>
                                        </p:attrNameLst>
                                      </p:cBhvr>
                                      <p:to>
                                        <p:strVal val="visible"/>
                                      </p:to>
                                    </p:set>
                                  </p:childTnLst>
                                </p:cTn>
                              </p:par>
                            </p:childTnLst>
                          </p:cTn>
                        </p:par>
                      </p:childTnLst>
                    </p:cTn>
                  </p:par>
                  <p:par>
                    <p:cTn id="95" fill="hold" nodeType="clickPar">
                      <p:stCondLst>
                        <p:cond delay="indefinite"/>
                      </p:stCondLst>
                      <p:childTnLst>
                        <p:par>
                          <p:cTn id="96" fill="hold" nodeType="withGroup">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260127"/>
                                        </p:tgtEl>
                                        <p:attrNameLst>
                                          <p:attrName>style.visibility</p:attrName>
                                        </p:attrNameLst>
                                      </p:cBhvr>
                                      <p:to>
                                        <p:strVal val="visible"/>
                                      </p:to>
                                    </p:set>
                                  </p:childTnLst>
                                </p:cTn>
                              </p:par>
                            </p:childTnLst>
                          </p:cTn>
                        </p:par>
                      </p:childTnLst>
                    </p:cTn>
                  </p:par>
                  <p:par>
                    <p:cTn id="99" fill="hold" nodeType="clickPar">
                      <p:stCondLst>
                        <p:cond delay="indefinite"/>
                      </p:stCondLst>
                      <p:childTnLst>
                        <p:par>
                          <p:cTn id="100" fill="hold" nodeType="withGroup">
                            <p:stCondLst>
                              <p:cond delay="0"/>
                            </p:stCondLst>
                            <p:childTnLst>
                              <p:par>
                                <p:cTn id="101" presetID="1" presetClass="entr" presetSubtype="0" fill="hold" nodeType="clickEffect">
                                  <p:stCondLst>
                                    <p:cond delay="0"/>
                                  </p:stCondLst>
                                  <p:childTnLst>
                                    <p:set>
                                      <p:cBhvr>
                                        <p:cTn id="102" dur="1" fill="hold">
                                          <p:stCondLst>
                                            <p:cond delay="0"/>
                                          </p:stCondLst>
                                        </p:cTn>
                                        <p:tgtEl>
                                          <p:spTgt spid="2601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0101" grpId="0"/>
      <p:bldP spid="260108" grpId="0"/>
      <p:bldP spid="260109" grpId="0"/>
      <p:bldP spid="260119" grpId="0"/>
      <p:bldP spid="260126" grpId="0" animBg="1"/>
      <p:bldP spid="260136" grpId="0"/>
      <p:bldP spid="260143" grpId="0"/>
      <p:bldP spid="260145" grpId="0" animBg="1"/>
      <p:bldP spid="260146" grpId="0"/>
      <p:bldP spid="260147" grpId="0" animBg="1"/>
      <p:bldP spid="260148" grpId="0" animBg="1"/>
      <p:bldP spid="260148" grpId="1" animBg="1"/>
      <p:bldP spid="260127" grpId="0" animBg="1"/>
      <p:bldP spid="260152" grpId="0"/>
      <p:bldP spid="260152" grpId="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FD8A5154-1F80-42B0-B11A-871A5890EBB3}"/>
              </a:ext>
            </a:extLst>
          </p:cNvPr>
          <p:cNvSpPr>
            <a:spLocks noGrp="1" noChangeArrowheads="1"/>
          </p:cNvSpPr>
          <p:nvPr>
            <p:ph type="title"/>
          </p:nvPr>
        </p:nvSpPr>
        <p:spPr>
          <a:xfrm>
            <a:off x="250825" y="188913"/>
            <a:ext cx="7918450" cy="1882775"/>
          </a:xfrm>
        </p:spPr>
        <p:txBody>
          <a:bodyPr/>
          <a:lstStyle/>
          <a:p>
            <a:pPr algn="l" eaLnBrk="1" hangingPunct="1">
              <a:lnSpc>
                <a:spcPct val="120000"/>
              </a:lnSpc>
            </a:pPr>
            <a:r>
              <a:rPr lang="zh-CN" altLang="en-US" sz="2800" b="1">
                <a:latin typeface="楷体_GB2312" panose="02010609030101010101" pitchFamily="49" charset="-122"/>
                <a:ea typeface="楷体_GB2312" panose="02010609030101010101" pitchFamily="49" charset="-122"/>
              </a:rPr>
              <a:t>例 </a:t>
            </a:r>
            <a:r>
              <a:rPr lang="en-US" altLang="zh-CN" sz="2800" b="1">
                <a:latin typeface="楷体_GB2312" panose="02010609030101010101" pitchFamily="49" charset="-122"/>
                <a:ea typeface="楷体_GB2312" panose="02010609030101010101" pitchFamily="49" charset="-122"/>
              </a:rPr>
              <a:t>K={46,79,56,38,40,84}</a:t>
            </a:r>
            <a:br>
              <a:rPr lang="en-US" altLang="zh-CN" sz="2800" b="1">
                <a:latin typeface="楷体_GB2312" panose="02010609030101010101" pitchFamily="49" charset="-122"/>
                <a:ea typeface="楷体_GB2312" panose="02010609030101010101" pitchFamily="49" charset="-122"/>
              </a:rPr>
            </a:br>
            <a:r>
              <a:rPr lang="zh-CN" altLang="en-US" sz="2800" b="1">
                <a:latin typeface="楷体_GB2312" panose="02010609030101010101" pitchFamily="49" charset="-122"/>
                <a:ea typeface="楷体_GB2312" panose="02010609030101010101" pitchFamily="49" charset="-122"/>
              </a:rPr>
              <a:t>（</a:t>
            </a:r>
            <a:r>
              <a:rPr lang="en-US" altLang="zh-CN" sz="2800" b="1">
                <a:latin typeface="楷体_GB2312" panose="02010609030101010101" pitchFamily="49" charset="-122"/>
                <a:ea typeface="楷体_GB2312" panose="02010609030101010101" pitchFamily="49" charset="-122"/>
              </a:rPr>
              <a:t>1</a:t>
            </a:r>
            <a:r>
              <a:rPr lang="zh-CN" altLang="en-US" sz="2800" b="1">
                <a:latin typeface="楷体_GB2312" panose="02010609030101010101" pitchFamily="49" charset="-122"/>
                <a:ea typeface="楷体_GB2312" panose="02010609030101010101" pitchFamily="49" charset="-122"/>
              </a:rPr>
              <a:t>）它的初始堆是：</a:t>
            </a:r>
            <a:r>
              <a:rPr lang="zh-CN" altLang="en-US" sz="2800" b="1" u="sng">
                <a:latin typeface="楷体_GB2312" panose="02010609030101010101" pitchFamily="49" charset="-122"/>
                <a:ea typeface="楷体_GB2312" panose="02010609030101010101" pitchFamily="49" charset="-122"/>
              </a:rPr>
              <a:t>             </a:t>
            </a:r>
            <a:br>
              <a:rPr lang="zh-CN" altLang="en-US" sz="2800" b="1">
                <a:latin typeface="楷体_GB2312" panose="02010609030101010101" pitchFamily="49" charset="-122"/>
                <a:ea typeface="楷体_GB2312" panose="02010609030101010101" pitchFamily="49" charset="-122"/>
              </a:rPr>
            </a:br>
            <a:r>
              <a:rPr lang="zh-CN" altLang="en-US" sz="2800" b="1">
                <a:latin typeface="楷体_GB2312" panose="02010609030101010101" pitchFamily="49" charset="-122"/>
                <a:ea typeface="楷体_GB2312" panose="02010609030101010101" pitchFamily="49" charset="-122"/>
              </a:rPr>
              <a:t>（</a:t>
            </a:r>
            <a:r>
              <a:rPr lang="en-US" altLang="zh-CN" sz="2800" b="1">
                <a:latin typeface="楷体_GB2312" panose="02010609030101010101" pitchFamily="49" charset="-122"/>
                <a:ea typeface="楷体_GB2312" panose="02010609030101010101" pitchFamily="49" charset="-122"/>
              </a:rPr>
              <a:t>2</a:t>
            </a:r>
            <a:r>
              <a:rPr lang="zh-CN" altLang="en-US" sz="2800" b="1">
                <a:latin typeface="楷体_GB2312" panose="02010609030101010101" pitchFamily="49" charset="-122"/>
                <a:ea typeface="楷体_GB2312" panose="02010609030101010101" pitchFamily="49" charset="-122"/>
              </a:rPr>
              <a:t>）快速排序第一趟结果：</a:t>
            </a:r>
          </a:p>
        </p:txBody>
      </p:sp>
      <p:sp>
        <p:nvSpPr>
          <p:cNvPr id="238595" name="Rectangle 3">
            <a:extLst>
              <a:ext uri="{FF2B5EF4-FFF2-40B4-BE49-F238E27FC236}">
                <a16:creationId xmlns:a16="http://schemas.microsoft.com/office/drawing/2014/main" id="{EA393625-1DD6-4F0E-8CC5-283FB4DFB27D}"/>
              </a:ext>
            </a:extLst>
          </p:cNvPr>
          <p:cNvSpPr>
            <a:spLocks noGrp="1" noChangeArrowheads="1"/>
          </p:cNvSpPr>
          <p:nvPr>
            <p:ph type="body" idx="1"/>
          </p:nvPr>
        </p:nvSpPr>
        <p:spPr>
          <a:xfrm>
            <a:off x="395288" y="2420938"/>
            <a:ext cx="7772400" cy="576262"/>
          </a:xfrm>
        </p:spPr>
        <p:txBody>
          <a:bodyPr/>
          <a:lstStyle/>
          <a:p>
            <a:pPr eaLnBrk="1" hangingPunct="1">
              <a:lnSpc>
                <a:spcPct val="90000"/>
              </a:lnSpc>
            </a:pPr>
            <a:r>
              <a:rPr lang="zh-CN" altLang="en-US"/>
              <a:t>（</a:t>
            </a:r>
            <a:r>
              <a:rPr lang="en-US" altLang="zh-CN"/>
              <a:t>1</a:t>
            </a:r>
            <a:r>
              <a:rPr lang="zh-CN" altLang="en-US"/>
              <a:t>）</a:t>
            </a:r>
          </a:p>
        </p:txBody>
      </p:sp>
      <p:sp>
        <p:nvSpPr>
          <p:cNvPr id="51204" name="Line 4">
            <a:extLst>
              <a:ext uri="{FF2B5EF4-FFF2-40B4-BE49-F238E27FC236}">
                <a16:creationId xmlns:a16="http://schemas.microsoft.com/office/drawing/2014/main" id="{42DC6766-5472-4E93-84C4-3632DD0FDB44}"/>
              </a:ext>
            </a:extLst>
          </p:cNvPr>
          <p:cNvSpPr>
            <a:spLocks noChangeShapeType="1"/>
          </p:cNvSpPr>
          <p:nvPr/>
        </p:nvSpPr>
        <p:spPr bwMode="auto">
          <a:xfrm>
            <a:off x="3779838" y="1341438"/>
            <a:ext cx="208756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205" name="Line 5">
            <a:extLst>
              <a:ext uri="{FF2B5EF4-FFF2-40B4-BE49-F238E27FC236}">
                <a16:creationId xmlns:a16="http://schemas.microsoft.com/office/drawing/2014/main" id="{722C5A19-B648-4A31-900E-0DEDC792245C}"/>
              </a:ext>
            </a:extLst>
          </p:cNvPr>
          <p:cNvSpPr>
            <a:spLocks noChangeShapeType="1"/>
          </p:cNvSpPr>
          <p:nvPr/>
        </p:nvSpPr>
        <p:spPr bwMode="auto">
          <a:xfrm>
            <a:off x="4787900" y="1844675"/>
            <a:ext cx="20161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38627" name="Group 35">
            <a:extLst>
              <a:ext uri="{FF2B5EF4-FFF2-40B4-BE49-F238E27FC236}">
                <a16:creationId xmlns:a16="http://schemas.microsoft.com/office/drawing/2014/main" id="{8D4BB1F8-44D9-42DC-8EEB-997AE5431B7D}"/>
              </a:ext>
            </a:extLst>
          </p:cNvPr>
          <p:cNvGrpSpPr>
            <a:grpSpLocks/>
          </p:cNvGrpSpPr>
          <p:nvPr/>
        </p:nvGrpSpPr>
        <p:grpSpPr bwMode="auto">
          <a:xfrm>
            <a:off x="1112838" y="2924175"/>
            <a:ext cx="2406650" cy="1898650"/>
            <a:chOff x="701" y="1842"/>
            <a:chExt cx="1516" cy="1196"/>
          </a:xfrm>
        </p:grpSpPr>
        <p:grpSp>
          <p:nvGrpSpPr>
            <p:cNvPr id="51222" name="Group 33">
              <a:extLst>
                <a:ext uri="{FF2B5EF4-FFF2-40B4-BE49-F238E27FC236}">
                  <a16:creationId xmlns:a16="http://schemas.microsoft.com/office/drawing/2014/main" id="{50148870-71A2-4D16-AB13-D7F8C31279D6}"/>
                </a:ext>
              </a:extLst>
            </p:cNvPr>
            <p:cNvGrpSpPr>
              <a:grpSpLocks/>
            </p:cNvGrpSpPr>
            <p:nvPr/>
          </p:nvGrpSpPr>
          <p:grpSpPr bwMode="auto">
            <a:xfrm>
              <a:off x="701" y="1842"/>
              <a:ext cx="1516" cy="1166"/>
              <a:chOff x="701" y="1842"/>
              <a:chExt cx="1516" cy="1166"/>
            </a:xfrm>
          </p:grpSpPr>
          <p:sp>
            <p:nvSpPr>
              <p:cNvPr id="51225" name="Oval 7">
                <a:extLst>
                  <a:ext uri="{FF2B5EF4-FFF2-40B4-BE49-F238E27FC236}">
                    <a16:creationId xmlns:a16="http://schemas.microsoft.com/office/drawing/2014/main" id="{43C90D39-D7B0-490B-B69B-C01AD9C7B375}"/>
                  </a:ext>
                </a:extLst>
              </p:cNvPr>
              <p:cNvSpPr>
                <a:spLocks noChangeArrowheads="1"/>
              </p:cNvSpPr>
              <p:nvPr/>
            </p:nvSpPr>
            <p:spPr bwMode="auto">
              <a:xfrm>
                <a:off x="1503" y="1842"/>
                <a:ext cx="288" cy="288"/>
              </a:xfrm>
              <a:prstGeom prst="ellipse">
                <a:avLst/>
              </a:prstGeom>
              <a:solidFill>
                <a:srgbClr val="CCFFCC"/>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en-US" altLang="zh-CN" sz="2800"/>
                  <a:t>46</a:t>
                </a:r>
              </a:p>
            </p:txBody>
          </p:sp>
          <p:sp>
            <p:nvSpPr>
              <p:cNvPr id="51226" name="Oval 8">
                <a:extLst>
                  <a:ext uri="{FF2B5EF4-FFF2-40B4-BE49-F238E27FC236}">
                    <a16:creationId xmlns:a16="http://schemas.microsoft.com/office/drawing/2014/main" id="{2FA5DE85-3145-4E57-88AE-9C3B58EC597B}"/>
                  </a:ext>
                </a:extLst>
              </p:cNvPr>
              <p:cNvSpPr>
                <a:spLocks noChangeArrowheads="1"/>
              </p:cNvSpPr>
              <p:nvPr/>
            </p:nvSpPr>
            <p:spPr bwMode="auto">
              <a:xfrm>
                <a:off x="1055" y="2244"/>
                <a:ext cx="288" cy="288"/>
              </a:xfrm>
              <a:prstGeom prst="ellipse">
                <a:avLst/>
              </a:prstGeom>
              <a:solidFill>
                <a:srgbClr val="CCFFCC"/>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en-US" altLang="zh-CN" sz="2800"/>
                  <a:t>79</a:t>
                </a:r>
              </a:p>
            </p:txBody>
          </p:sp>
          <p:sp>
            <p:nvSpPr>
              <p:cNvPr id="51227" name="Oval 9">
                <a:extLst>
                  <a:ext uri="{FF2B5EF4-FFF2-40B4-BE49-F238E27FC236}">
                    <a16:creationId xmlns:a16="http://schemas.microsoft.com/office/drawing/2014/main" id="{14C2A069-1B5D-4D9B-8AB6-2B2FD91A7B6D}"/>
                  </a:ext>
                </a:extLst>
              </p:cNvPr>
              <p:cNvSpPr>
                <a:spLocks noChangeArrowheads="1"/>
              </p:cNvSpPr>
              <p:nvPr/>
            </p:nvSpPr>
            <p:spPr bwMode="auto">
              <a:xfrm>
                <a:off x="1929" y="2240"/>
                <a:ext cx="288" cy="288"/>
              </a:xfrm>
              <a:prstGeom prst="ellipse">
                <a:avLst/>
              </a:prstGeom>
              <a:solidFill>
                <a:srgbClr val="CCFFCC"/>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en-US" altLang="zh-CN" sz="2800"/>
                  <a:t>56</a:t>
                </a:r>
              </a:p>
            </p:txBody>
          </p:sp>
          <p:sp>
            <p:nvSpPr>
              <p:cNvPr id="51228" name="Oval 10">
                <a:extLst>
                  <a:ext uri="{FF2B5EF4-FFF2-40B4-BE49-F238E27FC236}">
                    <a16:creationId xmlns:a16="http://schemas.microsoft.com/office/drawing/2014/main" id="{01D95010-43EB-4C87-B087-CC73147B6ADD}"/>
                  </a:ext>
                </a:extLst>
              </p:cNvPr>
              <p:cNvSpPr>
                <a:spLocks noChangeArrowheads="1"/>
              </p:cNvSpPr>
              <p:nvPr/>
            </p:nvSpPr>
            <p:spPr bwMode="auto">
              <a:xfrm>
                <a:off x="701" y="2712"/>
                <a:ext cx="288" cy="288"/>
              </a:xfrm>
              <a:prstGeom prst="ellipse">
                <a:avLst/>
              </a:prstGeom>
              <a:solidFill>
                <a:srgbClr val="CCFFCC"/>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en-US" altLang="zh-CN" sz="2800"/>
                  <a:t>38</a:t>
                </a:r>
              </a:p>
            </p:txBody>
          </p:sp>
          <p:sp>
            <p:nvSpPr>
              <p:cNvPr id="51229" name="Oval 11">
                <a:extLst>
                  <a:ext uri="{FF2B5EF4-FFF2-40B4-BE49-F238E27FC236}">
                    <a16:creationId xmlns:a16="http://schemas.microsoft.com/office/drawing/2014/main" id="{7192D7A0-9DFE-4EEE-9C0C-0FFCA265A09F}"/>
                  </a:ext>
                </a:extLst>
              </p:cNvPr>
              <p:cNvSpPr>
                <a:spLocks noChangeArrowheads="1"/>
              </p:cNvSpPr>
              <p:nvPr/>
            </p:nvSpPr>
            <p:spPr bwMode="auto">
              <a:xfrm>
                <a:off x="1261" y="2720"/>
                <a:ext cx="288" cy="288"/>
              </a:xfrm>
              <a:prstGeom prst="ellipse">
                <a:avLst/>
              </a:prstGeom>
              <a:solidFill>
                <a:srgbClr val="CCFFCC"/>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en-US" altLang="zh-CN" sz="2800"/>
                  <a:t>40</a:t>
                </a:r>
              </a:p>
            </p:txBody>
          </p:sp>
          <p:sp>
            <p:nvSpPr>
              <p:cNvPr id="51230" name="Line 14">
                <a:extLst>
                  <a:ext uri="{FF2B5EF4-FFF2-40B4-BE49-F238E27FC236}">
                    <a16:creationId xmlns:a16="http://schemas.microsoft.com/office/drawing/2014/main" id="{104982D9-9B88-4ECC-BE8C-9568EF69DEDF}"/>
                  </a:ext>
                </a:extLst>
              </p:cNvPr>
              <p:cNvSpPr>
                <a:spLocks noChangeShapeType="1"/>
              </p:cNvSpPr>
              <p:nvPr/>
            </p:nvSpPr>
            <p:spPr bwMode="auto">
              <a:xfrm flipH="1">
                <a:off x="1301" y="2080"/>
                <a:ext cx="240" cy="19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231" name="Line 15">
                <a:extLst>
                  <a:ext uri="{FF2B5EF4-FFF2-40B4-BE49-F238E27FC236}">
                    <a16:creationId xmlns:a16="http://schemas.microsoft.com/office/drawing/2014/main" id="{48CE0026-26AB-4593-B7A4-0C47C4E49AA2}"/>
                  </a:ext>
                </a:extLst>
              </p:cNvPr>
              <p:cNvSpPr>
                <a:spLocks noChangeShapeType="1"/>
              </p:cNvSpPr>
              <p:nvPr/>
            </p:nvSpPr>
            <p:spPr bwMode="auto">
              <a:xfrm>
                <a:off x="1753" y="2070"/>
                <a:ext cx="192" cy="24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232" name="Line 16">
                <a:extLst>
                  <a:ext uri="{FF2B5EF4-FFF2-40B4-BE49-F238E27FC236}">
                    <a16:creationId xmlns:a16="http://schemas.microsoft.com/office/drawing/2014/main" id="{75B035B2-849C-4885-AC8C-83306641F61E}"/>
                  </a:ext>
                </a:extLst>
              </p:cNvPr>
              <p:cNvSpPr>
                <a:spLocks noChangeShapeType="1"/>
              </p:cNvSpPr>
              <p:nvPr/>
            </p:nvSpPr>
            <p:spPr bwMode="auto">
              <a:xfrm flipH="1">
                <a:off x="879" y="2482"/>
                <a:ext cx="240" cy="24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233" name="Line 17">
                <a:extLst>
                  <a:ext uri="{FF2B5EF4-FFF2-40B4-BE49-F238E27FC236}">
                    <a16:creationId xmlns:a16="http://schemas.microsoft.com/office/drawing/2014/main" id="{AB45582D-BBD6-4462-AE7B-7D00B131B6F3}"/>
                  </a:ext>
                </a:extLst>
              </p:cNvPr>
              <p:cNvSpPr>
                <a:spLocks noChangeShapeType="1"/>
              </p:cNvSpPr>
              <p:nvPr/>
            </p:nvSpPr>
            <p:spPr bwMode="auto">
              <a:xfrm>
                <a:off x="1263" y="2530"/>
                <a:ext cx="96" cy="19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51223" name="Oval 19">
              <a:extLst>
                <a:ext uri="{FF2B5EF4-FFF2-40B4-BE49-F238E27FC236}">
                  <a16:creationId xmlns:a16="http://schemas.microsoft.com/office/drawing/2014/main" id="{628D72C3-D392-405C-8DF6-92F440FD1AA1}"/>
                </a:ext>
              </a:extLst>
            </p:cNvPr>
            <p:cNvSpPr>
              <a:spLocks noChangeArrowheads="1"/>
            </p:cNvSpPr>
            <p:nvPr/>
          </p:nvSpPr>
          <p:spPr bwMode="auto">
            <a:xfrm>
              <a:off x="1610" y="2750"/>
              <a:ext cx="288" cy="288"/>
            </a:xfrm>
            <a:prstGeom prst="ellipse">
              <a:avLst/>
            </a:prstGeom>
            <a:solidFill>
              <a:srgbClr val="CCFFCC"/>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en-US" altLang="zh-CN" sz="2800"/>
                <a:t>84</a:t>
              </a:r>
            </a:p>
          </p:txBody>
        </p:sp>
        <p:sp>
          <p:nvSpPr>
            <p:cNvPr id="51224" name="Line 20">
              <a:extLst>
                <a:ext uri="{FF2B5EF4-FFF2-40B4-BE49-F238E27FC236}">
                  <a16:creationId xmlns:a16="http://schemas.microsoft.com/office/drawing/2014/main" id="{4038B89D-3802-4953-9D48-2FF2898F7A1E}"/>
                </a:ext>
              </a:extLst>
            </p:cNvPr>
            <p:cNvSpPr>
              <a:spLocks noChangeShapeType="1"/>
            </p:cNvSpPr>
            <p:nvPr/>
          </p:nvSpPr>
          <p:spPr bwMode="auto">
            <a:xfrm flipH="1">
              <a:off x="1788" y="2520"/>
              <a:ext cx="240" cy="24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38613" name="AutoShape 21">
            <a:extLst>
              <a:ext uri="{FF2B5EF4-FFF2-40B4-BE49-F238E27FC236}">
                <a16:creationId xmlns:a16="http://schemas.microsoft.com/office/drawing/2014/main" id="{146EDDC2-83A1-4625-8329-3F0541990334}"/>
              </a:ext>
            </a:extLst>
          </p:cNvPr>
          <p:cNvSpPr>
            <a:spLocks noChangeArrowheads="1"/>
          </p:cNvSpPr>
          <p:nvPr/>
        </p:nvSpPr>
        <p:spPr bwMode="auto">
          <a:xfrm>
            <a:off x="4067175" y="3429000"/>
            <a:ext cx="1152525" cy="431800"/>
          </a:xfrm>
          <a:prstGeom prst="rightArrow">
            <a:avLst>
              <a:gd name="adj1" fmla="val 50000"/>
              <a:gd name="adj2" fmla="val 66728"/>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endParaRPr lang="zh-CN" altLang="en-US" sz="2400"/>
          </a:p>
        </p:txBody>
      </p:sp>
      <p:grpSp>
        <p:nvGrpSpPr>
          <p:cNvPr id="238628" name="Group 36">
            <a:extLst>
              <a:ext uri="{FF2B5EF4-FFF2-40B4-BE49-F238E27FC236}">
                <a16:creationId xmlns:a16="http://schemas.microsoft.com/office/drawing/2014/main" id="{C5B0FF6D-BB03-47A3-9A79-72803FDCDDF3}"/>
              </a:ext>
            </a:extLst>
          </p:cNvPr>
          <p:cNvGrpSpPr>
            <a:grpSpLocks/>
          </p:cNvGrpSpPr>
          <p:nvPr/>
        </p:nvGrpSpPr>
        <p:grpSpPr bwMode="auto">
          <a:xfrm>
            <a:off x="5170488" y="2924175"/>
            <a:ext cx="2406650" cy="1898650"/>
            <a:chOff x="3257" y="1842"/>
            <a:chExt cx="1516" cy="1196"/>
          </a:xfrm>
        </p:grpSpPr>
        <p:sp>
          <p:nvSpPr>
            <p:cNvPr id="51211" name="Oval 22">
              <a:extLst>
                <a:ext uri="{FF2B5EF4-FFF2-40B4-BE49-F238E27FC236}">
                  <a16:creationId xmlns:a16="http://schemas.microsoft.com/office/drawing/2014/main" id="{AE65BA84-AF18-49AD-8DC7-3F715E8599C3}"/>
                </a:ext>
              </a:extLst>
            </p:cNvPr>
            <p:cNvSpPr>
              <a:spLocks noChangeArrowheads="1"/>
            </p:cNvSpPr>
            <p:nvPr/>
          </p:nvSpPr>
          <p:spPr bwMode="auto">
            <a:xfrm>
              <a:off x="4059" y="1842"/>
              <a:ext cx="288" cy="288"/>
            </a:xfrm>
            <a:prstGeom prst="ellipse">
              <a:avLst/>
            </a:prstGeom>
            <a:solidFill>
              <a:srgbClr val="CCFFCC"/>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en-US" altLang="zh-CN" sz="2800"/>
                <a:t>38</a:t>
              </a:r>
            </a:p>
          </p:txBody>
        </p:sp>
        <p:sp>
          <p:nvSpPr>
            <p:cNvPr id="51212" name="Oval 23">
              <a:extLst>
                <a:ext uri="{FF2B5EF4-FFF2-40B4-BE49-F238E27FC236}">
                  <a16:creationId xmlns:a16="http://schemas.microsoft.com/office/drawing/2014/main" id="{FFC4F1E5-1C99-4780-807F-345765A10D5A}"/>
                </a:ext>
              </a:extLst>
            </p:cNvPr>
            <p:cNvSpPr>
              <a:spLocks noChangeArrowheads="1"/>
            </p:cNvSpPr>
            <p:nvPr/>
          </p:nvSpPr>
          <p:spPr bwMode="auto">
            <a:xfrm>
              <a:off x="3606" y="2205"/>
              <a:ext cx="288" cy="288"/>
            </a:xfrm>
            <a:prstGeom prst="ellipse">
              <a:avLst/>
            </a:prstGeom>
            <a:solidFill>
              <a:srgbClr val="CCFFCC"/>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en-US" altLang="zh-CN" sz="2800"/>
                <a:t>40</a:t>
              </a:r>
            </a:p>
          </p:txBody>
        </p:sp>
        <p:sp>
          <p:nvSpPr>
            <p:cNvPr id="51213" name="Oval 24">
              <a:extLst>
                <a:ext uri="{FF2B5EF4-FFF2-40B4-BE49-F238E27FC236}">
                  <a16:creationId xmlns:a16="http://schemas.microsoft.com/office/drawing/2014/main" id="{7FC2356E-1958-459B-AA2D-F3A6AEB12568}"/>
                </a:ext>
              </a:extLst>
            </p:cNvPr>
            <p:cNvSpPr>
              <a:spLocks noChangeArrowheads="1"/>
            </p:cNvSpPr>
            <p:nvPr/>
          </p:nvSpPr>
          <p:spPr bwMode="auto">
            <a:xfrm>
              <a:off x="4485" y="2240"/>
              <a:ext cx="288" cy="288"/>
            </a:xfrm>
            <a:prstGeom prst="ellipse">
              <a:avLst/>
            </a:prstGeom>
            <a:solidFill>
              <a:srgbClr val="CCFFCC"/>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en-US" altLang="zh-CN" sz="2800"/>
                <a:t>56</a:t>
              </a:r>
            </a:p>
          </p:txBody>
        </p:sp>
        <p:sp>
          <p:nvSpPr>
            <p:cNvPr id="51214" name="Oval 25">
              <a:extLst>
                <a:ext uri="{FF2B5EF4-FFF2-40B4-BE49-F238E27FC236}">
                  <a16:creationId xmlns:a16="http://schemas.microsoft.com/office/drawing/2014/main" id="{75C7AF1F-1464-4E91-8AE0-F37FF90DDD4A}"/>
                </a:ext>
              </a:extLst>
            </p:cNvPr>
            <p:cNvSpPr>
              <a:spLocks noChangeArrowheads="1"/>
            </p:cNvSpPr>
            <p:nvPr/>
          </p:nvSpPr>
          <p:spPr bwMode="auto">
            <a:xfrm>
              <a:off x="3257" y="2712"/>
              <a:ext cx="288" cy="288"/>
            </a:xfrm>
            <a:prstGeom prst="ellipse">
              <a:avLst/>
            </a:prstGeom>
            <a:solidFill>
              <a:srgbClr val="CCFFCC"/>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en-US" altLang="zh-CN" sz="2800"/>
                <a:t>79</a:t>
              </a:r>
            </a:p>
          </p:txBody>
        </p:sp>
        <p:sp>
          <p:nvSpPr>
            <p:cNvPr id="51215" name="Oval 26">
              <a:extLst>
                <a:ext uri="{FF2B5EF4-FFF2-40B4-BE49-F238E27FC236}">
                  <a16:creationId xmlns:a16="http://schemas.microsoft.com/office/drawing/2014/main" id="{565F0FAD-A26B-4F10-AB7D-A47F7A44C908}"/>
                </a:ext>
              </a:extLst>
            </p:cNvPr>
            <p:cNvSpPr>
              <a:spLocks noChangeArrowheads="1"/>
            </p:cNvSpPr>
            <p:nvPr/>
          </p:nvSpPr>
          <p:spPr bwMode="auto">
            <a:xfrm>
              <a:off x="3817" y="2720"/>
              <a:ext cx="288" cy="288"/>
            </a:xfrm>
            <a:prstGeom prst="ellipse">
              <a:avLst/>
            </a:prstGeom>
            <a:solidFill>
              <a:srgbClr val="CCFFCC"/>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en-US" altLang="zh-CN" sz="2800"/>
                <a:t>46</a:t>
              </a:r>
            </a:p>
          </p:txBody>
        </p:sp>
        <p:sp>
          <p:nvSpPr>
            <p:cNvPr id="51216" name="Line 27">
              <a:extLst>
                <a:ext uri="{FF2B5EF4-FFF2-40B4-BE49-F238E27FC236}">
                  <a16:creationId xmlns:a16="http://schemas.microsoft.com/office/drawing/2014/main" id="{CE1D39DF-6F58-46A8-9224-4545BBCD3931}"/>
                </a:ext>
              </a:extLst>
            </p:cNvPr>
            <p:cNvSpPr>
              <a:spLocks noChangeShapeType="1"/>
            </p:cNvSpPr>
            <p:nvPr/>
          </p:nvSpPr>
          <p:spPr bwMode="auto">
            <a:xfrm flipH="1">
              <a:off x="3857" y="2080"/>
              <a:ext cx="240" cy="19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217" name="Line 28">
              <a:extLst>
                <a:ext uri="{FF2B5EF4-FFF2-40B4-BE49-F238E27FC236}">
                  <a16:creationId xmlns:a16="http://schemas.microsoft.com/office/drawing/2014/main" id="{C51E844B-1C77-49D5-99EE-537FD8400390}"/>
                </a:ext>
              </a:extLst>
            </p:cNvPr>
            <p:cNvSpPr>
              <a:spLocks noChangeShapeType="1"/>
            </p:cNvSpPr>
            <p:nvPr/>
          </p:nvSpPr>
          <p:spPr bwMode="auto">
            <a:xfrm>
              <a:off x="4309" y="2070"/>
              <a:ext cx="192" cy="24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218" name="Line 29">
              <a:extLst>
                <a:ext uri="{FF2B5EF4-FFF2-40B4-BE49-F238E27FC236}">
                  <a16:creationId xmlns:a16="http://schemas.microsoft.com/office/drawing/2014/main" id="{11FC558E-A6F4-4E5B-AF7A-FDC481CB4AA9}"/>
                </a:ext>
              </a:extLst>
            </p:cNvPr>
            <p:cNvSpPr>
              <a:spLocks noChangeShapeType="1"/>
            </p:cNvSpPr>
            <p:nvPr/>
          </p:nvSpPr>
          <p:spPr bwMode="auto">
            <a:xfrm flipH="1">
              <a:off x="3435" y="2482"/>
              <a:ext cx="240" cy="24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219" name="Line 30">
              <a:extLst>
                <a:ext uri="{FF2B5EF4-FFF2-40B4-BE49-F238E27FC236}">
                  <a16:creationId xmlns:a16="http://schemas.microsoft.com/office/drawing/2014/main" id="{DDF9F113-B168-42A9-8DCC-E840D6999DF1}"/>
                </a:ext>
              </a:extLst>
            </p:cNvPr>
            <p:cNvSpPr>
              <a:spLocks noChangeShapeType="1"/>
            </p:cNvSpPr>
            <p:nvPr/>
          </p:nvSpPr>
          <p:spPr bwMode="auto">
            <a:xfrm>
              <a:off x="3787" y="2478"/>
              <a:ext cx="128" cy="2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220" name="Oval 31">
              <a:extLst>
                <a:ext uri="{FF2B5EF4-FFF2-40B4-BE49-F238E27FC236}">
                  <a16:creationId xmlns:a16="http://schemas.microsoft.com/office/drawing/2014/main" id="{D0CD4BD4-A21F-4B9E-880F-00569A3FE6B7}"/>
                </a:ext>
              </a:extLst>
            </p:cNvPr>
            <p:cNvSpPr>
              <a:spLocks noChangeArrowheads="1"/>
            </p:cNvSpPr>
            <p:nvPr/>
          </p:nvSpPr>
          <p:spPr bwMode="auto">
            <a:xfrm>
              <a:off x="4166" y="2750"/>
              <a:ext cx="288" cy="288"/>
            </a:xfrm>
            <a:prstGeom prst="ellipse">
              <a:avLst/>
            </a:prstGeom>
            <a:solidFill>
              <a:srgbClr val="CCFFCC"/>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en-US" altLang="zh-CN" sz="2800"/>
                <a:t>84</a:t>
              </a:r>
            </a:p>
          </p:txBody>
        </p:sp>
        <p:sp>
          <p:nvSpPr>
            <p:cNvPr id="51221" name="Line 32">
              <a:extLst>
                <a:ext uri="{FF2B5EF4-FFF2-40B4-BE49-F238E27FC236}">
                  <a16:creationId xmlns:a16="http://schemas.microsoft.com/office/drawing/2014/main" id="{BB6F5AF4-CF4B-4B81-9001-450183E53280}"/>
                </a:ext>
              </a:extLst>
            </p:cNvPr>
            <p:cNvSpPr>
              <a:spLocks noChangeShapeType="1"/>
            </p:cNvSpPr>
            <p:nvPr/>
          </p:nvSpPr>
          <p:spPr bwMode="auto">
            <a:xfrm flipH="1">
              <a:off x="4344" y="2520"/>
              <a:ext cx="240" cy="24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38626" name="Text Box 34">
            <a:extLst>
              <a:ext uri="{FF2B5EF4-FFF2-40B4-BE49-F238E27FC236}">
                <a16:creationId xmlns:a16="http://schemas.microsoft.com/office/drawing/2014/main" id="{E0122079-FDB9-49C0-B4E3-FA5C9C4ABCCD}"/>
              </a:ext>
            </a:extLst>
          </p:cNvPr>
          <p:cNvSpPr txBox="1">
            <a:spLocks noChangeArrowheads="1"/>
          </p:cNvSpPr>
          <p:nvPr/>
        </p:nvSpPr>
        <p:spPr bwMode="auto">
          <a:xfrm>
            <a:off x="395288" y="5430838"/>
            <a:ext cx="49958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zh-CN" altLang="en-US" sz="2800"/>
              <a:t>（</a:t>
            </a:r>
            <a:r>
              <a:rPr lang="en-US" altLang="zh-CN" sz="2800"/>
              <a:t>2</a:t>
            </a:r>
            <a:r>
              <a:rPr lang="zh-CN" altLang="en-US" sz="2800"/>
              <a:t>）</a:t>
            </a:r>
            <a:r>
              <a:rPr lang="en-US" altLang="zh-CN" sz="2800"/>
              <a:t>40</a:t>
            </a:r>
            <a:r>
              <a:rPr lang="zh-CN" altLang="en-US" sz="2800"/>
              <a:t>，</a:t>
            </a:r>
            <a:r>
              <a:rPr lang="en-US" altLang="zh-CN" sz="2800"/>
              <a:t>38</a:t>
            </a:r>
            <a:r>
              <a:rPr lang="zh-CN" altLang="en-US" sz="2800"/>
              <a:t>，</a:t>
            </a:r>
            <a:r>
              <a:rPr lang="en-US" altLang="zh-CN" sz="2800"/>
              <a:t>46</a:t>
            </a:r>
            <a:r>
              <a:rPr lang="zh-CN" altLang="en-US" sz="2800"/>
              <a:t>，</a:t>
            </a:r>
            <a:r>
              <a:rPr lang="en-US" altLang="zh-CN" sz="2800"/>
              <a:t>56</a:t>
            </a:r>
            <a:r>
              <a:rPr lang="zh-CN" altLang="en-US" sz="2800"/>
              <a:t>，</a:t>
            </a:r>
            <a:r>
              <a:rPr lang="en-US" altLang="zh-CN" sz="2800"/>
              <a:t>79</a:t>
            </a:r>
            <a:r>
              <a:rPr lang="zh-CN" altLang="en-US" sz="2800"/>
              <a:t>，</a:t>
            </a:r>
            <a:r>
              <a:rPr lang="en-US" altLang="zh-CN" sz="2800"/>
              <a:t>84</a:t>
            </a:r>
          </a:p>
        </p:txBody>
      </p:sp>
      <p:sp>
        <p:nvSpPr>
          <p:cNvPr id="51210" name="AutoShape 37">
            <a:hlinkClick r:id="rId2" action="ppaction://hlinksldjump" highlightClick="1"/>
            <a:extLst>
              <a:ext uri="{FF2B5EF4-FFF2-40B4-BE49-F238E27FC236}">
                <a16:creationId xmlns:a16="http://schemas.microsoft.com/office/drawing/2014/main" id="{7D1E83FC-38CF-4B30-BC9F-ADA5C8017F91}"/>
              </a:ext>
            </a:extLst>
          </p:cNvPr>
          <p:cNvSpPr>
            <a:spLocks noChangeArrowheads="1"/>
          </p:cNvSpPr>
          <p:nvPr/>
        </p:nvSpPr>
        <p:spPr bwMode="auto">
          <a:xfrm>
            <a:off x="8388350" y="6021388"/>
            <a:ext cx="431800" cy="422275"/>
          </a:xfrm>
          <a:prstGeom prst="actionButtonForwardNex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endParaRPr lang="zh-CN" altLang="en-US" sz="2400"/>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859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3862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861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3862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386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595" grpId="0" build="p"/>
      <p:bldP spid="238613" grpId="0" animBg="1"/>
      <p:bldP spid="238626"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 Box 4">
            <a:extLst>
              <a:ext uri="{FF2B5EF4-FFF2-40B4-BE49-F238E27FC236}">
                <a16:creationId xmlns:a16="http://schemas.microsoft.com/office/drawing/2014/main" id="{A24B8294-FBE1-48B2-B76D-567E81AC88E9}"/>
              </a:ext>
            </a:extLst>
          </p:cNvPr>
          <p:cNvSpPr txBox="1">
            <a:spLocks noChangeArrowheads="1"/>
          </p:cNvSpPr>
          <p:nvPr/>
        </p:nvSpPr>
        <p:spPr bwMode="auto">
          <a:xfrm>
            <a:off x="4749800" y="0"/>
            <a:ext cx="42576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000" i="1"/>
              <a:t>North China Electric Power University</a:t>
            </a:r>
          </a:p>
        </p:txBody>
      </p:sp>
      <p:sp>
        <p:nvSpPr>
          <p:cNvPr id="52227" name="Rectangle 5">
            <a:extLst>
              <a:ext uri="{FF2B5EF4-FFF2-40B4-BE49-F238E27FC236}">
                <a16:creationId xmlns:a16="http://schemas.microsoft.com/office/drawing/2014/main" id="{22F23A21-2488-4EE2-853F-AB10E99BED11}"/>
              </a:ext>
            </a:extLst>
          </p:cNvPr>
          <p:cNvSpPr>
            <a:spLocks noChangeArrowheads="1"/>
          </p:cNvSpPr>
          <p:nvPr/>
        </p:nvSpPr>
        <p:spPr bwMode="auto">
          <a:xfrm>
            <a:off x="180975" y="1063625"/>
            <a:ext cx="8429625" cy="4452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800" dirty="0">
                <a:latin typeface="楷体_GB2312" panose="02010609030101010101" pitchFamily="49" charset="-122"/>
                <a:ea typeface="楷体_GB2312" panose="02010609030101010101" pitchFamily="49" charset="-122"/>
              </a:rPr>
              <a:t>    </a:t>
            </a:r>
            <a:r>
              <a:rPr lang="zh-CN" altLang="en-US" sz="2800" dirty="0">
                <a:latin typeface="楷体_GB2312" panose="02010609030101010101" pitchFamily="49" charset="-122"/>
                <a:ea typeface="楷体_GB2312" panose="02010609030101010101" pitchFamily="49" charset="-122"/>
              </a:rPr>
              <a:t>归并排序的基本思想是：将两个或两个以上的有序子序列</a:t>
            </a:r>
            <a:r>
              <a:rPr lang="zh-CN" altLang="en-US" sz="2800" dirty="0">
                <a:ea typeface="楷体_GB2312" panose="02010609030101010101" pitchFamily="49" charset="-122"/>
              </a:rPr>
              <a:t>“</a:t>
            </a:r>
            <a:r>
              <a:rPr lang="zh-CN" altLang="en-US" sz="2800" dirty="0">
                <a:latin typeface="楷体_GB2312" panose="02010609030101010101" pitchFamily="49" charset="-122"/>
                <a:ea typeface="楷体_GB2312" panose="02010609030101010101" pitchFamily="49" charset="-122"/>
              </a:rPr>
              <a:t>归并</a:t>
            </a:r>
            <a:r>
              <a:rPr lang="zh-CN" altLang="en-US" sz="2800" dirty="0">
                <a:ea typeface="楷体_GB2312" panose="02010609030101010101" pitchFamily="49" charset="-122"/>
              </a:rPr>
              <a:t>”</a:t>
            </a:r>
            <a:r>
              <a:rPr lang="zh-CN" altLang="en-US" sz="2800" dirty="0">
                <a:latin typeface="楷体_GB2312" panose="02010609030101010101" pitchFamily="49" charset="-122"/>
                <a:ea typeface="楷体_GB2312" panose="02010609030101010101" pitchFamily="49" charset="-122"/>
              </a:rPr>
              <a:t>为一个有序序列。</a:t>
            </a:r>
          </a:p>
          <a:p>
            <a:pPr>
              <a:spcBef>
                <a:spcPct val="0"/>
              </a:spcBef>
            </a:pPr>
            <a:r>
              <a:rPr lang="zh-CN" altLang="en-US" sz="2800" dirty="0">
                <a:latin typeface="楷体_GB2312" panose="02010609030101010101" pitchFamily="49" charset="-122"/>
                <a:ea typeface="楷体_GB2312" panose="02010609030101010101" pitchFamily="49" charset="-122"/>
              </a:rPr>
              <a:t>    在内部排序中，通常采用的是</a:t>
            </a:r>
            <a:r>
              <a:rPr lang="en-US" altLang="zh-CN" sz="2800" dirty="0">
                <a:latin typeface="楷体_GB2312" panose="02010609030101010101" pitchFamily="49" charset="-122"/>
                <a:ea typeface="楷体_GB2312" panose="02010609030101010101" pitchFamily="49" charset="-122"/>
              </a:rPr>
              <a:t>2-</a:t>
            </a:r>
            <a:r>
              <a:rPr lang="zh-CN" altLang="en-US" sz="2800" dirty="0">
                <a:latin typeface="楷体_GB2312" panose="02010609030101010101" pitchFamily="49" charset="-122"/>
                <a:ea typeface="楷体_GB2312" panose="02010609030101010101" pitchFamily="49" charset="-122"/>
              </a:rPr>
              <a:t>路归并排序。</a:t>
            </a:r>
          </a:p>
          <a:p>
            <a:pPr>
              <a:spcBef>
                <a:spcPct val="0"/>
              </a:spcBef>
            </a:pPr>
            <a:r>
              <a:rPr lang="zh-CN" altLang="en-US" sz="2800" dirty="0">
                <a:latin typeface="楷体_GB2312" panose="02010609030101010101" pitchFamily="49" charset="-122"/>
                <a:ea typeface="楷体_GB2312" panose="02010609030101010101" pitchFamily="49" charset="-122"/>
              </a:rPr>
              <a:t>即：将两个位置相邻的有序子序列</a:t>
            </a:r>
          </a:p>
          <a:p>
            <a:pPr>
              <a:spcBef>
                <a:spcPct val="0"/>
              </a:spcBef>
            </a:pPr>
            <a:r>
              <a:rPr lang="zh-CN" altLang="en-US" sz="2800" dirty="0">
                <a:latin typeface="楷体_GB2312" panose="02010609030101010101" pitchFamily="49" charset="-122"/>
                <a:ea typeface="楷体_GB2312" panose="02010609030101010101" pitchFamily="49" charset="-122"/>
              </a:rPr>
              <a:t>  </a:t>
            </a:r>
            <a:r>
              <a:rPr lang="zh-CN" altLang="en-US" sz="2800" dirty="0">
                <a:ea typeface="楷体_GB2312" panose="02010609030101010101" pitchFamily="49" charset="-122"/>
              </a:rPr>
              <a:t>                                                          </a:t>
            </a:r>
            <a:endParaRPr lang="zh-CN" altLang="en-US" sz="2800" dirty="0">
              <a:latin typeface="楷体_GB2312" panose="02010609030101010101" pitchFamily="49" charset="-122"/>
              <a:ea typeface="楷体_GB2312" panose="02010609030101010101" pitchFamily="49" charset="-122"/>
            </a:endParaRPr>
          </a:p>
          <a:p>
            <a:pPr>
              <a:spcBef>
                <a:spcPct val="0"/>
              </a:spcBef>
            </a:pPr>
            <a:endParaRPr lang="zh-CN" altLang="en-US" sz="2800" dirty="0">
              <a:latin typeface="楷体_GB2312" panose="02010609030101010101" pitchFamily="49" charset="-122"/>
              <a:ea typeface="楷体_GB2312" panose="02010609030101010101" pitchFamily="49" charset="-122"/>
            </a:endParaRPr>
          </a:p>
          <a:p>
            <a:pPr>
              <a:spcBef>
                <a:spcPct val="0"/>
              </a:spcBef>
            </a:pPr>
            <a:endParaRPr lang="zh-CN" altLang="en-US" sz="2800" dirty="0">
              <a:latin typeface="楷体_GB2312" panose="02010609030101010101" pitchFamily="49" charset="-122"/>
              <a:ea typeface="楷体_GB2312" panose="02010609030101010101" pitchFamily="49" charset="-122"/>
            </a:endParaRPr>
          </a:p>
          <a:p>
            <a:pPr>
              <a:spcBef>
                <a:spcPct val="0"/>
              </a:spcBef>
            </a:pPr>
            <a:r>
              <a:rPr lang="zh-CN" altLang="en-US" sz="2800" dirty="0">
                <a:latin typeface="楷体_GB2312" panose="02010609030101010101" pitchFamily="49" charset="-122"/>
                <a:ea typeface="楷体_GB2312" panose="02010609030101010101" pitchFamily="49" charset="-122"/>
              </a:rPr>
              <a:t>归并为一个有序序列。</a:t>
            </a:r>
          </a:p>
          <a:p>
            <a:pPr>
              <a:spcBef>
                <a:spcPct val="0"/>
              </a:spcBef>
            </a:pPr>
            <a:r>
              <a:rPr lang="zh-CN" altLang="en-US" sz="2400" b="0" dirty="0">
                <a:solidFill>
                  <a:srgbClr val="000080"/>
                </a:solidFill>
                <a:latin typeface="楷体_GB2312" panose="02010609030101010101" pitchFamily="49" charset="-122"/>
                <a:ea typeface="楷体_GB2312" panose="02010609030101010101" pitchFamily="49" charset="-122"/>
              </a:rPr>
              <a:t>  </a:t>
            </a:r>
            <a:r>
              <a:rPr lang="zh-CN" altLang="en-US" sz="3800" b="0" dirty="0">
                <a:solidFill>
                  <a:srgbClr val="000080"/>
                </a:solidFill>
                <a:ea typeface="楷体_GB2312" panose="02010609030101010101" pitchFamily="49" charset="-122"/>
              </a:rPr>
              <a:t> </a:t>
            </a:r>
            <a:r>
              <a:rPr lang="zh-CN" altLang="en-US" sz="2400" b="0" dirty="0">
                <a:solidFill>
                  <a:srgbClr val="000080"/>
                </a:solidFill>
                <a:ea typeface="楷体_GB2312" panose="02010609030101010101" pitchFamily="49" charset="-122"/>
              </a:rPr>
              <a:t>                                                         </a:t>
            </a:r>
            <a:endParaRPr lang="zh-CN" altLang="en-US" sz="2400" b="0" dirty="0">
              <a:solidFill>
                <a:srgbClr val="000080"/>
              </a:solidFill>
              <a:latin typeface="楷体_GB2312" panose="02010609030101010101" pitchFamily="49" charset="-122"/>
              <a:ea typeface="楷体_GB2312" panose="02010609030101010101" pitchFamily="49" charset="-122"/>
            </a:endParaRPr>
          </a:p>
          <a:p>
            <a:pPr>
              <a:spcBef>
                <a:spcPct val="0"/>
              </a:spcBef>
            </a:pPr>
            <a:endParaRPr lang="en-US" altLang="zh-CN" sz="2400" b="0" dirty="0">
              <a:solidFill>
                <a:srgbClr val="000080"/>
              </a:solidFill>
              <a:latin typeface="楷体_GB2312" panose="02010609030101010101" pitchFamily="49" charset="-122"/>
              <a:ea typeface="楷体_GB2312" panose="02010609030101010101" pitchFamily="49" charset="-122"/>
            </a:endParaRPr>
          </a:p>
        </p:txBody>
      </p:sp>
      <p:sp>
        <p:nvSpPr>
          <p:cNvPr id="7" name="Rectangle 226">
            <a:extLst>
              <a:ext uri="{FF2B5EF4-FFF2-40B4-BE49-F238E27FC236}">
                <a16:creationId xmlns:a16="http://schemas.microsoft.com/office/drawing/2014/main" id="{C05384BB-FC5B-4FF1-A6C2-4D3C0E8005D5}"/>
              </a:ext>
            </a:extLst>
          </p:cNvPr>
          <p:cNvSpPr>
            <a:spLocks noChangeArrowheads="1"/>
          </p:cNvSpPr>
          <p:nvPr/>
        </p:nvSpPr>
        <p:spPr bwMode="auto">
          <a:xfrm>
            <a:off x="107949" y="214290"/>
            <a:ext cx="8963025" cy="680169"/>
          </a:xfrm>
          <a:prstGeom prst="rect">
            <a:avLst/>
          </a:prstGeom>
          <a:gradFill>
            <a:gsLst>
              <a:gs pos="0">
                <a:schemeClr val="accent1">
                  <a:lumMod val="5000"/>
                  <a:lumOff val="95000"/>
                </a:schemeClr>
              </a:gs>
              <a:gs pos="74000">
                <a:srgbClr val="99CCFF"/>
              </a:gs>
              <a:gs pos="0">
                <a:srgbClr val="99CCFF"/>
              </a:gs>
              <a:gs pos="59000">
                <a:schemeClr val="bg1"/>
              </a:gs>
            </a:gsLst>
            <a:lin ang="5400000" scaled="1"/>
          </a:gra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3600" dirty="0">
                <a:latin typeface="黑体" panose="02010609060101010101" pitchFamily="49" charset="-122"/>
                <a:ea typeface="黑体" panose="02010609060101010101" pitchFamily="49" charset="-122"/>
              </a:rPr>
              <a:t>9.10 </a:t>
            </a:r>
            <a:r>
              <a:rPr lang="zh-CN" altLang="en-US" sz="3600" dirty="0">
                <a:latin typeface="黑体" panose="02010609060101010101" pitchFamily="49" charset="-122"/>
                <a:ea typeface="黑体" panose="02010609060101010101" pitchFamily="49" charset="-122"/>
              </a:rPr>
              <a:t>归并排序</a:t>
            </a:r>
          </a:p>
        </p:txBody>
      </p:sp>
      <p:grpSp>
        <p:nvGrpSpPr>
          <p:cNvPr id="8" name="组合 7">
            <a:extLst>
              <a:ext uri="{FF2B5EF4-FFF2-40B4-BE49-F238E27FC236}">
                <a16:creationId xmlns:a16="http://schemas.microsoft.com/office/drawing/2014/main" id="{7750D9F2-AFFE-469F-A845-DF899F852C21}"/>
              </a:ext>
            </a:extLst>
          </p:cNvPr>
          <p:cNvGrpSpPr>
            <a:grpSpLocks/>
          </p:cNvGrpSpPr>
          <p:nvPr/>
        </p:nvGrpSpPr>
        <p:grpSpPr bwMode="auto">
          <a:xfrm>
            <a:off x="1000100" y="3209926"/>
            <a:ext cx="5973765" cy="433388"/>
            <a:chOff x="1043608" y="5085184"/>
            <a:chExt cx="4012580" cy="432048"/>
          </a:xfrm>
        </p:grpSpPr>
        <p:sp>
          <p:nvSpPr>
            <p:cNvPr id="9" name="矩形 8">
              <a:extLst>
                <a:ext uri="{FF2B5EF4-FFF2-40B4-BE49-F238E27FC236}">
                  <a16:creationId xmlns:a16="http://schemas.microsoft.com/office/drawing/2014/main" id="{4A272C81-31C4-4256-B8EE-3E4251C3FA27}"/>
                </a:ext>
              </a:extLst>
            </p:cNvPr>
            <p:cNvSpPr/>
            <p:nvPr/>
          </p:nvSpPr>
          <p:spPr bwMode="auto">
            <a:xfrm>
              <a:off x="1043608" y="5085184"/>
              <a:ext cx="1728426" cy="432048"/>
            </a:xfrm>
            <a:prstGeom prst="rect">
              <a:avLst/>
            </a:prstGeom>
            <a:solidFill>
              <a:srgbClr val="CCCCFF"/>
            </a:solidFill>
            <a:ln w="9525" cap="flat" cmpd="sng" algn="ctr">
              <a:solidFill>
                <a:schemeClr val="tx1"/>
              </a:solidFill>
              <a:prstDash val="solid"/>
              <a:round/>
              <a:headEnd type="none" w="med" len="med"/>
              <a:tailEnd type="none" w="med" len="med"/>
            </a:ln>
            <a:effectLst/>
            <a:extLst/>
          </p:spPr>
          <p:txBody>
            <a:bodyPr/>
            <a:lstStyle/>
            <a:p>
              <a:pPr algn="ctr" eaLnBrk="1" hangingPunct="1">
                <a:defRPr/>
              </a:pPr>
              <a:r>
                <a:rPr lang="zh-CN" altLang="en-US" dirty="0">
                  <a:latin typeface="+mn-lt"/>
                  <a:ea typeface="黑体" panose="02010609060101010101" pitchFamily="49" charset="-122"/>
                </a:rPr>
                <a:t>有序子序列</a:t>
              </a:r>
              <a:r>
                <a:rPr lang="en-US" altLang="zh-CN" dirty="0">
                  <a:latin typeface="+mn-lt"/>
                  <a:ea typeface="黑体" panose="02010609060101010101" pitchFamily="49" charset="-122"/>
                </a:rPr>
                <a:t>R[l..m]</a:t>
              </a:r>
              <a:endParaRPr lang="zh-CN" altLang="en-US" dirty="0">
                <a:latin typeface="+mn-lt"/>
                <a:ea typeface="黑体" panose="02010609060101010101" pitchFamily="49" charset="-122"/>
              </a:endParaRPr>
            </a:p>
          </p:txBody>
        </p:sp>
        <p:sp>
          <p:nvSpPr>
            <p:cNvPr id="10" name="矩形 9">
              <a:extLst>
                <a:ext uri="{FF2B5EF4-FFF2-40B4-BE49-F238E27FC236}">
                  <a16:creationId xmlns:a16="http://schemas.microsoft.com/office/drawing/2014/main" id="{A4B7A25F-2EB2-4E77-BC39-504EEBB8217C}"/>
                </a:ext>
              </a:extLst>
            </p:cNvPr>
            <p:cNvSpPr/>
            <p:nvPr/>
          </p:nvSpPr>
          <p:spPr bwMode="auto">
            <a:xfrm>
              <a:off x="2772034" y="5085184"/>
              <a:ext cx="2284154" cy="432048"/>
            </a:xfrm>
            <a:prstGeom prst="rect">
              <a:avLst/>
            </a:prstGeom>
            <a:solidFill>
              <a:srgbClr val="CCFFFF"/>
            </a:solidFill>
            <a:ln w="9525" cap="flat" cmpd="sng" algn="ctr">
              <a:solidFill>
                <a:schemeClr val="tx1"/>
              </a:solidFill>
              <a:prstDash val="solid"/>
              <a:round/>
              <a:headEnd type="none" w="med" len="med"/>
              <a:tailEnd type="none" w="med" len="med"/>
            </a:ln>
            <a:effectLst/>
            <a:extLst/>
          </p:spPr>
          <p:txBody>
            <a:bodyPr/>
            <a:lstStyle/>
            <a:p>
              <a:pPr algn="ctr" eaLnBrk="1" hangingPunct="1">
                <a:defRPr/>
              </a:pPr>
              <a:r>
                <a:rPr lang="zh-CN" altLang="en-US" dirty="0">
                  <a:latin typeface="+mn-lt"/>
                  <a:ea typeface="黑体" panose="02010609060101010101" pitchFamily="49" charset="-122"/>
                </a:rPr>
                <a:t>有序子序列</a:t>
              </a:r>
              <a:r>
                <a:rPr lang="en-US" altLang="zh-CN" dirty="0">
                  <a:latin typeface="+mn-lt"/>
                  <a:ea typeface="黑体" panose="02010609060101010101" pitchFamily="49" charset="-122"/>
                </a:rPr>
                <a:t>R[m+1..n]</a:t>
              </a:r>
              <a:endParaRPr lang="zh-CN" altLang="en-US" dirty="0">
                <a:latin typeface="+mn-lt"/>
                <a:ea typeface="黑体" panose="02010609060101010101" pitchFamily="49" charset="-122"/>
              </a:endParaRPr>
            </a:p>
          </p:txBody>
        </p:sp>
      </p:grpSp>
      <p:sp>
        <p:nvSpPr>
          <p:cNvPr id="11" name="矩形 10">
            <a:extLst>
              <a:ext uri="{FF2B5EF4-FFF2-40B4-BE49-F238E27FC236}">
                <a16:creationId xmlns:a16="http://schemas.microsoft.com/office/drawing/2014/main" id="{4A272C81-31C4-4256-B8EE-3E4251C3FA27}"/>
              </a:ext>
            </a:extLst>
          </p:cNvPr>
          <p:cNvSpPr/>
          <p:nvPr/>
        </p:nvSpPr>
        <p:spPr bwMode="auto">
          <a:xfrm>
            <a:off x="1000100" y="4643446"/>
            <a:ext cx="6000792" cy="433388"/>
          </a:xfrm>
          <a:prstGeom prst="rect">
            <a:avLst/>
          </a:prstGeom>
          <a:solidFill>
            <a:srgbClr val="FFC000"/>
          </a:solidFill>
          <a:ln w="9525" cap="flat" cmpd="sng" algn="ctr">
            <a:solidFill>
              <a:schemeClr val="tx1"/>
            </a:solidFill>
            <a:prstDash val="solid"/>
            <a:round/>
            <a:headEnd type="none" w="med" len="med"/>
            <a:tailEnd type="none" w="med" len="med"/>
          </a:ln>
          <a:effectLst/>
          <a:extLst/>
        </p:spPr>
        <p:txBody>
          <a:bodyPr/>
          <a:lstStyle/>
          <a:p>
            <a:pPr algn="ctr" eaLnBrk="1" hangingPunct="1">
              <a:defRPr/>
            </a:pPr>
            <a:r>
              <a:rPr lang="zh-CN" altLang="en-US" dirty="0">
                <a:latin typeface="+mn-lt"/>
                <a:ea typeface="黑体" panose="02010609060101010101" pitchFamily="49" charset="-122"/>
              </a:rPr>
              <a:t>有序序列</a:t>
            </a:r>
            <a:r>
              <a:rPr lang="en-US" altLang="zh-CN" dirty="0">
                <a:latin typeface="+mn-lt"/>
                <a:ea typeface="黑体" panose="02010609060101010101" pitchFamily="49" charset="-122"/>
              </a:rPr>
              <a:t>R[l..n]</a:t>
            </a:r>
            <a:endParaRPr lang="zh-CN" altLang="en-US" dirty="0">
              <a:latin typeface="+mn-lt"/>
              <a:ea typeface="黑体" panose="02010609060101010101" pitchFamily="49" charset="-122"/>
            </a:endParaRPr>
          </a:p>
        </p:txBody>
      </p:sp>
    </p:spTree>
  </p:cSld>
  <p:clrMapOvr>
    <a:masterClrMapping/>
  </p:clrMapOvr>
  <p:transition spd="med">
    <p:zoom/>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 Box 4">
            <a:extLst>
              <a:ext uri="{FF2B5EF4-FFF2-40B4-BE49-F238E27FC236}">
                <a16:creationId xmlns:a16="http://schemas.microsoft.com/office/drawing/2014/main" id="{9B347E75-ED52-487A-9A47-8BBE92887F25}"/>
              </a:ext>
            </a:extLst>
          </p:cNvPr>
          <p:cNvSpPr txBox="1">
            <a:spLocks noChangeArrowheads="1"/>
          </p:cNvSpPr>
          <p:nvPr/>
        </p:nvSpPr>
        <p:spPr bwMode="auto">
          <a:xfrm>
            <a:off x="4749800" y="0"/>
            <a:ext cx="42576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000" i="1"/>
              <a:t>North China Electric Power University</a:t>
            </a:r>
          </a:p>
        </p:txBody>
      </p:sp>
      <p:sp>
        <p:nvSpPr>
          <p:cNvPr id="53251" name="Text Box 5">
            <a:extLst>
              <a:ext uri="{FF2B5EF4-FFF2-40B4-BE49-F238E27FC236}">
                <a16:creationId xmlns:a16="http://schemas.microsoft.com/office/drawing/2014/main" id="{876A1E66-EE80-4155-9306-A9A0D70A6951}"/>
              </a:ext>
            </a:extLst>
          </p:cNvPr>
          <p:cNvSpPr txBox="1">
            <a:spLocks noChangeArrowheads="1"/>
          </p:cNvSpPr>
          <p:nvPr/>
        </p:nvSpPr>
        <p:spPr bwMode="auto">
          <a:xfrm>
            <a:off x="222250" y="152400"/>
            <a:ext cx="30432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800">
                <a:solidFill>
                  <a:srgbClr val="FF0000"/>
                </a:solidFill>
                <a:latin typeface="楷体_GB2312" panose="02010609030101010101" pitchFamily="49" charset="-122"/>
                <a:ea typeface="楷体_GB2312" panose="02010609030101010101" pitchFamily="49" charset="-122"/>
              </a:rPr>
              <a:t>2-</a:t>
            </a:r>
            <a:r>
              <a:rPr lang="zh-CN" altLang="en-US" sz="2800">
                <a:solidFill>
                  <a:srgbClr val="FF0000"/>
                </a:solidFill>
                <a:latin typeface="楷体_GB2312" panose="02010609030101010101" pitchFamily="49" charset="-122"/>
                <a:ea typeface="楷体_GB2312" panose="02010609030101010101" pitchFamily="49" charset="-122"/>
              </a:rPr>
              <a:t>路归并排序算法</a:t>
            </a:r>
          </a:p>
        </p:txBody>
      </p:sp>
      <p:sp>
        <p:nvSpPr>
          <p:cNvPr id="117766" name="Text Box 6">
            <a:extLst>
              <a:ext uri="{FF2B5EF4-FFF2-40B4-BE49-F238E27FC236}">
                <a16:creationId xmlns:a16="http://schemas.microsoft.com/office/drawing/2014/main" id="{857A078A-73CC-4453-B4E8-ACB8762F1FC5}"/>
              </a:ext>
            </a:extLst>
          </p:cNvPr>
          <p:cNvSpPr txBox="1">
            <a:spLocks noChangeArrowheads="1"/>
          </p:cNvSpPr>
          <p:nvPr/>
        </p:nvSpPr>
        <p:spPr bwMode="auto">
          <a:xfrm>
            <a:off x="288925" y="609600"/>
            <a:ext cx="8550275" cy="6238875"/>
          </a:xfrm>
          <a:prstGeom prst="rect">
            <a:avLst/>
          </a:prstGeom>
          <a:gradFill rotWithShape="0">
            <a:gsLst>
              <a:gs pos="0">
                <a:srgbClr val="CCFFCC"/>
              </a:gs>
              <a:gs pos="50000">
                <a:schemeClr val="bg1"/>
              </a:gs>
              <a:gs pos="100000">
                <a:srgbClr val="CCFFCC"/>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lang="en-US" altLang="zh-CN">
                <a:ea typeface="楷体_GB2312" pitchFamily="49" charset="-122"/>
              </a:rPr>
              <a:t>void merge(int L,int m,int n,List r,List r</a:t>
            </a:r>
            <a:r>
              <a:rPr lang="en-US" altLang="zh-CN" baseline="-30000">
                <a:ea typeface="楷体_GB2312" pitchFamily="49" charset="-122"/>
              </a:rPr>
              <a:t>2</a:t>
            </a:r>
            <a:r>
              <a:rPr lang="en-US" altLang="zh-CN">
                <a:ea typeface="楷体_GB2312" pitchFamily="49" charset="-122"/>
              </a:rPr>
              <a:t>)</a:t>
            </a:r>
          </a:p>
          <a:p>
            <a:pPr eaLnBrk="1" hangingPunct="1">
              <a:defRPr/>
            </a:pPr>
            <a:r>
              <a:rPr lang="en-US" altLang="zh-CN">
                <a:ea typeface="楷体_GB2312" pitchFamily="49" charset="-122"/>
              </a:rPr>
              <a:t>//</a:t>
            </a:r>
            <a:r>
              <a:rPr lang="zh-CN" altLang="en-US" sz="2000">
                <a:ea typeface="楷体_GB2312" pitchFamily="49" charset="-122"/>
              </a:rPr>
              <a:t>表</a:t>
            </a:r>
            <a:r>
              <a:rPr lang="en-US" altLang="zh-CN" sz="2000">
                <a:ea typeface="楷体_GB2312" pitchFamily="49" charset="-122"/>
              </a:rPr>
              <a:t>r</a:t>
            </a:r>
            <a:r>
              <a:rPr lang="zh-CN" altLang="en-US" sz="2000">
                <a:ea typeface="楷体_GB2312" pitchFamily="49" charset="-122"/>
              </a:rPr>
              <a:t>可看成两个文件首尾相接的两个文件，即需合并的两个文件为</a:t>
            </a:r>
            <a:r>
              <a:rPr lang="en-US" altLang="zh-CN" sz="2000">
                <a:ea typeface="楷体_GB2312" pitchFamily="49" charset="-122"/>
              </a:rPr>
              <a:t>r</a:t>
            </a:r>
            <a:r>
              <a:rPr lang="zh-CN" altLang="en-US" sz="2000">
                <a:ea typeface="楷体_GB2312" pitchFamily="49" charset="-122"/>
              </a:rPr>
              <a:t>，合并到第三个表</a:t>
            </a:r>
            <a:r>
              <a:rPr lang="en-US" altLang="zh-CN" sz="2000">
                <a:ea typeface="楷体_GB2312" pitchFamily="49" charset="-122"/>
              </a:rPr>
              <a:t>r</a:t>
            </a:r>
            <a:r>
              <a:rPr lang="en-US" altLang="zh-CN" sz="2000" baseline="-30000">
                <a:ea typeface="楷体_GB2312" pitchFamily="49" charset="-122"/>
              </a:rPr>
              <a:t>2</a:t>
            </a:r>
            <a:r>
              <a:rPr lang="zh-CN" altLang="en-US" sz="2000">
                <a:ea typeface="楷体_GB2312" pitchFamily="49" charset="-122"/>
              </a:rPr>
              <a:t>上</a:t>
            </a:r>
          </a:p>
          <a:p>
            <a:pPr eaLnBrk="1" hangingPunct="1">
              <a:defRPr/>
            </a:pPr>
            <a:r>
              <a:rPr lang="en-US" altLang="zh-CN">
                <a:ea typeface="楷体_GB2312" pitchFamily="49" charset="-122"/>
              </a:rPr>
              <a:t>{   i=L; k=L;j=m+1;  //</a:t>
            </a:r>
            <a:r>
              <a:rPr lang="zh-CN" altLang="en-US">
                <a:ea typeface="楷体_GB2312" pitchFamily="49" charset="-122"/>
              </a:rPr>
              <a:t>从</a:t>
            </a:r>
            <a:r>
              <a:rPr lang="en-US" altLang="zh-CN">
                <a:ea typeface="楷体_GB2312" pitchFamily="49" charset="-122"/>
              </a:rPr>
              <a:t>L</a:t>
            </a:r>
            <a:r>
              <a:rPr lang="zh-CN" altLang="en-US">
                <a:ea typeface="楷体_GB2312" pitchFamily="49" charset="-122"/>
              </a:rPr>
              <a:t>开始 </a:t>
            </a:r>
          </a:p>
          <a:p>
            <a:pPr eaLnBrk="1" hangingPunct="1">
              <a:defRPr/>
            </a:pPr>
            <a:r>
              <a:rPr lang="zh-CN" altLang="en-US">
                <a:ea typeface="楷体_GB2312" pitchFamily="49" charset="-122"/>
              </a:rPr>
              <a:t>     </a:t>
            </a:r>
            <a:r>
              <a:rPr lang="en-US" altLang="zh-CN">
                <a:ea typeface="楷体_GB2312" pitchFamily="49" charset="-122"/>
              </a:rPr>
              <a:t>while (i&lt;=m)&amp;&amp;(j&lt;=n)//</a:t>
            </a:r>
            <a:r>
              <a:rPr lang="zh-CN" altLang="en-US" sz="2000">
                <a:ea typeface="楷体_GB2312" pitchFamily="49" charset="-122"/>
              </a:rPr>
              <a:t>当两个表都有内容未排完时</a:t>
            </a:r>
          </a:p>
          <a:p>
            <a:pPr eaLnBrk="1" hangingPunct="1">
              <a:defRPr/>
            </a:pPr>
            <a:r>
              <a:rPr lang="zh-CN" altLang="en-US">
                <a:ea typeface="楷体_GB2312" pitchFamily="49" charset="-122"/>
              </a:rPr>
              <a:t>        </a:t>
            </a:r>
            <a:r>
              <a:rPr lang="en-US" altLang="zh-CN">
                <a:ea typeface="楷体_GB2312" pitchFamily="49" charset="-122"/>
              </a:rPr>
              <a:t>{</a:t>
            </a:r>
          </a:p>
          <a:p>
            <a:pPr eaLnBrk="1" hangingPunct="1">
              <a:defRPr/>
            </a:pPr>
            <a:r>
              <a:rPr lang="en-US" altLang="zh-CN">
                <a:ea typeface="楷体_GB2312" pitchFamily="49" charset="-122"/>
              </a:rPr>
              <a:t>        if (r[i].key&lt;=r[j].key)</a:t>
            </a:r>
          </a:p>
          <a:p>
            <a:pPr eaLnBrk="1" hangingPunct="1">
              <a:defRPr/>
            </a:pPr>
            <a:r>
              <a:rPr lang="en-US" altLang="zh-CN">
                <a:ea typeface="楷体_GB2312" pitchFamily="49" charset="-122"/>
              </a:rPr>
              <a:t>            {  r</a:t>
            </a:r>
            <a:r>
              <a:rPr lang="en-US" altLang="zh-CN" baseline="-30000">
                <a:ea typeface="楷体_GB2312" pitchFamily="49" charset="-122"/>
              </a:rPr>
              <a:t>2</a:t>
            </a:r>
            <a:r>
              <a:rPr lang="en-US" altLang="zh-CN">
                <a:ea typeface="楷体_GB2312" pitchFamily="49" charset="-122"/>
              </a:rPr>
              <a:t>[k]=r[i];   i++; }</a:t>
            </a:r>
          </a:p>
          <a:p>
            <a:pPr eaLnBrk="1" hangingPunct="1">
              <a:defRPr/>
            </a:pPr>
            <a:r>
              <a:rPr lang="en-US" altLang="zh-CN">
                <a:ea typeface="楷体_GB2312" pitchFamily="49" charset="-122"/>
              </a:rPr>
              <a:t>        else</a:t>
            </a:r>
          </a:p>
          <a:p>
            <a:pPr eaLnBrk="1" hangingPunct="1">
              <a:defRPr/>
            </a:pPr>
            <a:r>
              <a:rPr lang="en-US" altLang="zh-CN">
                <a:ea typeface="楷体_GB2312" pitchFamily="49" charset="-122"/>
              </a:rPr>
              <a:t>           {  r</a:t>
            </a:r>
            <a:r>
              <a:rPr lang="en-US" altLang="zh-CN" baseline="-30000">
                <a:ea typeface="楷体_GB2312" pitchFamily="49" charset="-122"/>
              </a:rPr>
              <a:t>2</a:t>
            </a:r>
            <a:r>
              <a:rPr lang="en-US" altLang="zh-CN">
                <a:ea typeface="楷体_GB2312" pitchFamily="49" charset="-122"/>
              </a:rPr>
              <a:t>[k]=r[j];    j++; }</a:t>
            </a:r>
          </a:p>
          <a:p>
            <a:pPr eaLnBrk="1" hangingPunct="1">
              <a:defRPr/>
            </a:pPr>
            <a:r>
              <a:rPr lang="en-US" altLang="zh-CN">
                <a:ea typeface="楷体_GB2312" pitchFamily="49" charset="-122"/>
              </a:rPr>
              <a:t>        k++;</a:t>
            </a:r>
          </a:p>
          <a:p>
            <a:pPr eaLnBrk="1" hangingPunct="1">
              <a:defRPr/>
            </a:pPr>
            <a:r>
              <a:rPr lang="en-US" altLang="zh-CN">
                <a:ea typeface="楷体_GB2312" pitchFamily="49" charset="-122"/>
              </a:rPr>
              <a:t>         }</a:t>
            </a:r>
          </a:p>
          <a:p>
            <a:pPr eaLnBrk="1" hangingPunct="1">
              <a:defRPr/>
            </a:pPr>
            <a:r>
              <a:rPr lang="en-US" altLang="zh-CN">
                <a:ea typeface="楷体_GB2312" pitchFamily="49" charset="-122"/>
              </a:rPr>
              <a:t>   if (i&gt;m)</a:t>
            </a:r>
          </a:p>
          <a:p>
            <a:pPr eaLnBrk="1" hangingPunct="1">
              <a:defRPr/>
            </a:pPr>
            <a:r>
              <a:rPr lang="en-US" altLang="zh-CN">
                <a:ea typeface="楷体_GB2312" pitchFamily="49" charset="-122"/>
              </a:rPr>
              <a:t>        COPY(r,j,n,r</a:t>
            </a:r>
            <a:r>
              <a:rPr lang="en-US" altLang="zh-CN" baseline="-30000">
                <a:ea typeface="楷体_GB2312" pitchFamily="49" charset="-122"/>
              </a:rPr>
              <a:t>2</a:t>
            </a:r>
            <a:r>
              <a:rPr lang="en-US" altLang="zh-CN">
                <a:ea typeface="楷体_GB2312" pitchFamily="49" charset="-122"/>
              </a:rPr>
              <a:t>);//</a:t>
            </a:r>
            <a:r>
              <a:rPr lang="zh-CN" altLang="en-US" sz="2000">
                <a:ea typeface="楷体_GB2312" pitchFamily="49" charset="-122"/>
              </a:rPr>
              <a:t>将</a:t>
            </a:r>
            <a:r>
              <a:rPr lang="en-US" altLang="zh-CN" sz="2000">
                <a:ea typeface="楷体_GB2312" pitchFamily="49" charset="-122"/>
              </a:rPr>
              <a:t>r[j]</a:t>
            </a:r>
            <a:r>
              <a:rPr lang="zh-CN" altLang="en-US" sz="2000">
                <a:ea typeface="楷体_GB2312" pitchFamily="49" charset="-122"/>
              </a:rPr>
              <a:t>至</a:t>
            </a:r>
            <a:r>
              <a:rPr lang="en-US" altLang="zh-CN" sz="2000">
                <a:ea typeface="楷体_GB2312" pitchFamily="49" charset="-122"/>
              </a:rPr>
              <a:t>r[n]</a:t>
            </a:r>
            <a:r>
              <a:rPr lang="zh-CN" altLang="en-US" sz="2000">
                <a:ea typeface="楷体_GB2312" pitchFamily="49" charset="-122"/>
              </a:rPr>
              <a:t>照抄至</a:t>
            </a:r>
            <a:r>
              <a:rPr lang="en-US" altLang="zh-CN" sz="2000">
                <a:ea typeface="楷体_GB2312" pitchFamily="49" charset="-122"/>
              </a:rPr>
              <a:t>r</a:t>
            </a:r>
            <a:r>
              <a:rPr lang="en-US" altLang="zh-CN" sz="2000" baseline="-30000">
                <a:ea typeface="楷体_GB2312" pitchFamily="49" charset="-122"/>
              </a:rPr>
              <a:t>2</a:t>
            </a:r>
            <a:r>
              <a:rPr lang="zh-CN" altLang="en-US" sz="2000">
                <a:ea typeface="楷体_GB2312" pitchFamily="49" charset="-122"/>
              </a:rPr>
              <a:t>上，即表</a:t>
            </a:r>
            <a:r>
              <a:rPr lang="en-US" altLang="zh-CN" sz="2000">
                <a:ea typeface="楷体_GB2312" pitchFamily="49" charset="-122"/>
              </a:rPr>
              <a:t>1</a:t>
            </a:r>
            <a:r>
              <a:rPr lang="zh-CN" altLang="en-US" sz="2000">
                <a:ea typeface="楷体_GB2312" pitchFamily="49" charset="-122"/>
              </a:rPr>
              <a:t>完照抄第</a:t>
            </a:r>
            <a:r>
              <a:rPr lang="en-US" altLang="zh-CN" sz="2000">
                <a:ea typeface="楷体_GB2312" pitchFamily="49" charset="-122"/>
              </a:rPr>
              <a:t>2</a:t>
            </a:r>
            <a:r>
              <a:rPr lang="zh-CN" altLang="en-US" sz="2000">
                <a:ea typeface="楷体_GB2312" pitchFamily="49" charset="-122"/>
              </a:rPr>
              <a:t>个表</a:t>
            </a:r>
          </a:p>
          <a:p>
            <a:pPr eaLnBrk="1" hangingPunct="1">
              <a:defRPr/>
            </a:pPr>
            <a:r>
              <a:rPr lang="zh-CN" altLang="en-US">
                <a:ea typeface="楷体_GB2312" pitchFamily="49" charset="-122"/>
              </a:rPr>
              <a:t>    </a:t>
            </a:r>
            <a:r>
              <a:rPr lang="en-US" altLang="zh-CN">
                <a:ea typeface="楷体_GB2312" pitchFamily="49" charset="-122"/>
              </a:rPr>
              <a:t>else</a:t>
            </a:r>
          </a:p>
          <a:p>
            <a:pPr eaLnBrk="1" hangingPunct="1">
              <a:defRPr/>
            </a:pPr>
            <a:r>
              <a:rPr lang="en-US" altLang="zh-CN">
                <a:ea typeface="楷体_GB2312" pitchFamily="49" charset="-122"/>
              </a:rPr>
              <a:t>        COPY(r,i,m,r</a:t>
            </a:r>
            <a:r>
              <a:rPr lang="en-US" altLang="zh-CN" baseline="-30000">
                <a:ea typeface="楷体_GB2312" pitchFamily="49" charset="-122"/>
              </a:rPr>
              <a:t>2</a:t>
            </a:r>
            <a:r>
              <a:rPr lang="en-US" altLang="zh-CN">
                <a:ea typeface="楷体_GB2312" pitchFamily="49" charset="-122"/>
              </a:rPr>
              <a:t>) ;//</a:t>
            </a:r>
            <a:r>
              <a:rPr lang="zh-CN" altLang="en-US" sz="2000">
                <a:ea typeface="楷体_GB2312" pitchFamily="49" charset="-122"/>
              </a:rPr>
              <a:t>将</a:t>
            </a:r>
            <a:r>
              <a:rPr lang="en-US" altLang="zh-CN" sz="2000">
                <a:ea typeface="楷体_GB2312" pitchFamily="49" charset="-122"/>
              </a:rPr>
              <a:t>r[i]</a:t>
            </a:r>
            <a:r>
              <a:rPr lang="zh-CN" altLang="en-US" sz="2000">
                <a:ea typeface="楷体_GB2312" pitchFamily="49" charset="-122"/>
              </a:rPr>
              <a:t>至</a:t>
            </a:r>
            <a:r>
              <a:rPr lang="en-US" altLang="zh-CN" sz="2000">
                <a:ea typeface="楷体_GB2312" pitchFamily="49" charset="-122"/>
              </a:rPr>
              <a:t>r[m]</a:t>
            </a:r>
            <a:r>
              <a:rPr lang="zh-CN" altLang="en-US" sz="2000">
                <a:ea typeface="楷体_GB2312" pitchFamily="49" charset="-122"/>
              </a:rPr>
              <a:t>照抄至</a:t>
            </a:r>
            <a:r>
              <a:rPr lang="en-US" altLang="zh-CN" sz="2000">
                <a:ea typeface="楷体_GB2312" pitchFamily="49" charset="-122"/>
              </a:rPr>
              <a:t>r</a:t>
            </a:r>
            <a:r>
              <a:rPr lang="en-US" altLang="zh-CN" sz="2000" baseline="-30000">
                <a:ea typeface="楷体_GB2312" pitchFamily="49" charset="-122"/>
              </a:rPr>
              <a:t>2</a:t>
            </a:r>
            <a:r>
              <a:rPr lang="zh-CN" altLang="en-US" sz="2000">
                <a:ea typeface="楷体_GB2312" pitchFamily="49" charset="-122"/>
              </a:rPr>
              <a:t>上</a:t>
            </a:r>
          </a:p>
          <a:p>
            <a:pPr eaLnBrk="1" hangingPunct="1">
              <a:defRPr/>
            </a:pPr>
            <a:r>
              <a:rPr lang="en-US" altLang="zh-CN">
                <a:ea typeface="楷体_GB2312" pitchFamily="49" charset="-122"/>
              </a:rPr>
              <a:t>}//merge </a:t>
            </a:r>
          </a:p>
        </p:txBody>
      </p:sp>
    </p:spTree>
  </p:cSld>
  <p:clrMapOvr>
    <a:masterClrMapping/>
  </p:clrMapOvr>
  <p:transition spd="med">
    <p:zoom/>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ext Box 5">
            <a:extLst>
              <a:ext uri="{FF2B5EF4-FFF2-40B4-BE49-F238E27FC236}">
                <a16:creationId xmlns:a16="http://schemas.microsoft.com/office/drawing/2014/main" id="{FCD9BDC5-4080-4548-B955-13E9EA8091A9}"/>
              </a:ext>
            </a:extLst>
          </p:cNvPr>
          <p:cNvSpPr txBox="1">
            <a:spLocks noChangeArrowheads="1"/>
          </p:cNvSpPr>
          <p:nvPr/>
        </p:nvSpPr>
        <p:spPr bwMode="auto">
          <a:xfrm>
            <a:off x="4749800" y="0"/>
            <a:ext cx="42576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000" i="1"/>
              <a:t>North China Electric Power University</a:t>
            </a:r>
          </a:p>
        </p:txBody>
      </p:sp>
      <p:sp>
        <p:nvSpPr>
          <p:cNvPr id="54275" name="Text Box 6">
            <a:extLst>
              <a:ext uri="{FF2B5EF4-FFF2-40B4-BE49-F238E27FC236}">
                <a16:creationId xmlns:a16="http://schemas.microsoft.com/office/drawing/2014/main" id="{3F0088C9-6901-456B-B9F1-256806C48340}"/>
              </a:ext>
            </a:extLst>
          </p:cNvPr>
          <p:cNvSpPr txBox="1">
            <a:spLocks noChangeArrowheads="1"/>
          </p:cNvSpPr>
          <p:nvPr/>
        </p:nvSpPr>
        <p:spPr bwMode="auto">
          <a:xfrm>
            <a:off x="161925" y="369888"/>
            <a:ext cx="9070975"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zh-CN" altLang="en-US" sz="2400">
                <a:latin typeface="楷体_GB2312" panose="02010609030101010101" pitchFamily="49" charset="-122"/>
                <a:ea typeface="楷体_GB2312" panose="02010609030101010101" pitchFamily="49" charset="-122"/>
              </a:rPr>
              <a:t>采用</a:t>
            </a:r>
            <a:r>
              <a:rPr lang="en-US" altLang="zh-CN" sz="2400">
                <a:latin typeface="楷体_GB2312" panose="02010609030101010101" pitchFamily="49" charset="-122"/>
                <a:ea typeface="楷体_GB2312" panose="02010609030101010101" pitchFamily="49" charset="-122"/>
              </a:rPr>
              <a:t>2-</a:t>
            </a:r>
            <a:r>
              <a:rPr lang="zh-CN" altLang="en-US" sz="2400">
                <a:latin typeface="楷体_GB2312" panose="02010609030101010101" pitchFamily="49" charset="-122"/>
                <a:ea typeface="楷体_GB2312" panose="02010609030101010101" pitchFamily="49" charset="-122"/>
              </a:rPr>
              <a:t>路归并算法进行排序的思想：先将初始文件分成长度为１</a:t>
            </a:r>
          </a:p>
          <a:p>
            <a:pPr eaLnBrk="1" hangingPunct="1">
              <a:spcBef>
                <a:spcPct val="0"/>
              </a:spcBef>
            </a:pPr>
            <a:r>
              <a:rPr lang="zh-CN" altLang="en-US" sz="2400">
                <a:latin typeface="楷体_GB2312" panose="02010609030101010101" pitchFamily="49" charset="-122"/>
                <a:ea typeface="楷体_GB2312" panose="02010609030101010101" pitchFamily="49" charset="-122"/>
              </a:rPr>
              <a:t>的</a:t>
            </a:r>
            <a:r>
              <a:rPr lang="en-US" altLang="zh-CN" sz="2400">
                <a:latin typeface="楷体_GB2312" panose="02010609030101010101" pitchFamily="49" charset="-122"/>
                <a:ea typeface="楷体_GB2312" panose="02010609030101010101" pitchFamily="49" charset="-122"/>
              </a:rPr>
              <a:t>n</a:t>
            </a:r>
            <a:r>
              <a:rPr lang="zh-CN" altLang="en-US" sz="2400">
                <a:latin typeface="楷体_GB2312" panose="02010609030101010101" pitchFamily="49" charset="-122"/>
                <a:ea typeface="楷体_GB2312" panose="02010609030101010101" pitchFamily="49" charset="-122"/>
              </a:rPr>
              <a:t>个子文件并且合并到相邻的子文件。则可以得到大约</a:t>
            </a:r>
            <a:r>
              <a:rPr lang="en-US" altLang="zh-CN" sz="2400">
                <a:latin typeface="楷体_GB2312" panose="02010609030101010101" pitchFamily="49" charset="-122"/>
                <a:ea typeface="楷体_GB2312" panose="02010609030101010101" pitchFamily="49" charset="-122"/>
              </a:rPr>
              <a:t>n/2</a:t>
            </a:r>
            <a:r>
              <a:rPr lang="zh-CN" altLang="en-US" sz="2400">
                <a:latin typeface="楷体_GB2312" panose="02010609030101010101" pitchFamily="49" charset="-122"/>
                <a:ea typeface="楷体_GB2312" panose="02010609030101010101" pitchFamily="49" charset="-122"/>
              </a:rPr>
              <a:t>个长</a:t>
            </a:r>
          </a:p>
          <a:p>
            <a:pPr eaLnBrk="1" hangingPunct="1">
              <a:spcBef>
                <a:spcPct val="0"/>
              </a:spcBef>
            </a:pPr>
            <a:r>
              <a:rPr lang="zh-CN" altLang="en-US" sz="2400">
                <a:latin typeface="楷体_GB2312" panose="02010609030101010101" pitchFamily="49" charset="-122"/>
                <a:ea typeface="楷体_GB2312" panose="02010609030101010101" pitchFamily="49" charset="-122"/>
              </a:rPr>
              <a:t>度为</a:t>
            </a:r>
            <a:r>
              <a:rPr lang="en-US" altLang="zh-CN" sz="2400">
                <a:latin typeface="楷体_GB2312" panose="02010609030101010101" pitchFamily="49" charset="-122"/>
                <a:ea typeface="楷体_GB2312" panose="02010609030101010101" pitchFamily="49" charset="-122"/>
              </a:rPr>
              <a:t>2</a:t>
            </a:r>
            <a:r>
              <a:rPr lang="zh-CN" altLang="en-US" sz="2400">
                <a:latin typeface="楷体_GB2312" panose="02010609030101010101" pitchFamily="49" charset="-122"/>
                <a:ea typeface="楷体_GB2312" panose="02010609030101010101" pitchFamily="49" charset="-122"/>
              </a:rPr>
              <a:t>的子文件，重复上述过程，直到仅剩下一个长度为</a:t>
            </a:r>
            <a:r>
              <a:rPr lang="en-US" altLang="zh-CN" sz="2400">
                <a:latin typeface="楷体_GB2312" panose="02010609030101010101" pitchFamily="49" charset="-122"/>
                <a:ea typeface="楷体_GB2312" panose="02010609030101010101" pitchFamily="49" charset="-122"/>
              </a:rPr>
              <a:t>n</a:t>
            </a:r>
            <a:r>
              <a:rPr lang="zh-CN" altLang="en-US" sz="2400">
                <a:latin typeface="楷体_GB2312" panose="02010609030101010101" pitchFamily="49" charset="-122"/>
                <a:ea typeface="楷体_GB2312" panose="02010609030101010101" pitchFamily="49" charset="-122"/>
              </a:rPr>
              <a:t>的文件。</a:t>
            </a:r>
          </a:p>
        </p:txBody>
      </p:sp>
      <p:sp>
        <p:nvSpPr>
          <p:cNvPr id="54276" name="Rectangle 7">
            <a:extLst>
              <a:ext uri="{FF2B5EF4-FFF2-40B4-BE49-F238E27FC236}">
                <a16:creationId xmlns:a16="http://schemas.microsoft.com/office/drawing/2014/main" id="{84B34627-72C8-4363-AF7C-5CDF061F6DBB}"/>
              </a:ext>
            </a:extLst>
          </p:cNvPr>
          <p:cNvSpPr>
            <a:spLocks noChangeArrowheads="1"/>
          </p:cNvSpPr>
          <p:nvPr/>
        </p:nvSpPr>
        <p:spPr bwMode="auto">
          <a:xfrm>
            <a:off x="133350" y="1543050"/>
            <a:ext cx="889635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400" b="0">
                <a:latin typeface="楷体_GB2312" panose="02010609030101010101" pitchFamily="49" charset="-122"/>
                <a:ea typeface="楷体_GB2312" panose="02010609030101010101" pitchFamily="49" charset="-122"/>
              </a:rPr>
              <a:t>   </a:t>
            </a:r>
            <a:r>
              <a:rPr lang="zh-CN" altLang="en-US" sz="2400">
                <a:latin typeface="楷体_GB2312" panose="02010609030101010101" pitchFamily="49" charset="-122"/>
                <a:ea typeface="楷体_GB2312" panose="02010609030101010101" pitchFamily="49" charset="-122"/>
              </a:rPr>
              <a:t>下面的例子显示了这个排序过程</a:t>
            </a:r>
            <a:r>
              <a:rPr lang="en-US" altLang="zh-CN" sz="2400">
                <a:latin typeface="楷体_GB2312" panose="02010609030101010101" pitchFamily="49" charset="-122"/>
                <a:ea typeface="楷体_GB2312" panose="02010609030101010101" pitchFamily="49" charset="-122"/>
              </a:rPr>
              <a:t>(</a:t>
            </a:r>
            <a:r>
              <a:rPr lang="zh-CN" altLang="en-US" sz="2400">
                <a:latin typeface="楷体_GB2312" panose="02010609030101010101" pitchFamily="49" charset="-122"/>
                <a:ea typeface="楷体_GB2312" panose="02010609030101010101" pitchFamily="49" charset="-122"/>
              </a:rPr>
              <a:t>直接合并排序</a:t>
            </a:r>
            <a:r>
              <a:rPr lang="en-US" altLang="zh-CN" sz="2400">
                <a:latin typeface="楷体_GB2312" panose="02010609030101010101" pitchFamily="49" charset="-122"/>
                <a:ea typeface="楷体_GB2312" panose="02010609030101010101" pitchFamily="49" charset="-122"/>
              </a:rPr>
              <a:t>),</a:t>
            </a:r>
            <a:r>
              <a:rPr lang="zh-CN" altLang="en-US" sz="2400">
                <a:latin typeface="楷体_GB2312" panose="02010609030101010101" pitchFamily="49" charset="-122"/>
                <a:ea typeface="楷体_GB2312" panose="02010609030101010101" pitchFamily="49" charset="-122"/>
              </a:rPr>
              <a:t>每个子文件用方括号括起来。</a:t>
            </a:r>
          </a:p>
        </p:txBody>
      </p:sp>
      <p:sp>
        <p:nvSpPr>
          <p:cNvPr id="118792" name="Rectangle 8">
            <a:extLst>
              <a:ext uri="{FF2B5EF4-FFF2-40B4-BE49-F238E27FC236}">
                <a16:creationId xmlns:a16="http://schemas.microsoft.com/office/drawing/2014/main" id="{EBFE5816-3DAC-47BC-8E07-53463DD3D389}"/>
              </a:ext>
            </a:extLst>
          </p:cNvPr>
          <p:cNvSpPr>
            <a:spLocks noChangeArrowheads="1"/>
          </p:cNvSpPr>
          <p:nvPr/>
        </p:nvSpPr>
        <p:spPr bwMode="auto">
          <a:xfrm>
            <a:off x="685800" y="2381250"/>
            <a:ext cx="762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zh-CN" altLang="en-US" sz="2400">
                <a:latin typeface="楷体_GB2312" panose="02010609030101010101" pitchFamily="49" charset="-122"/>
                <a:ea typeface="楷体_GB2312" panose="02010609030101010101" pitchFamily="49" charset="-122"/>
              </a:rPr>
              <a:t>初始文件   </a:t>
            </a:r>
            <a:r>
              <a:rPr lang="en-US" altLang="zh-CN" sz="2400">
                <a:latin typeface="楷体_GB2312" panose="02010609030101010101" pitchFamily="49" charset="-122"/>
                <a:ea typeface="楷体_GB2312" panose="02010609030101010101" pitchFamily="49" charset="-122"/>
              </a:rPr>
              <a:t>25   57   48   37   12   92   86   33</a:t>
            </a:r>
          </a:p>
        </p:txBody>
      </p:sp>
      <p:sp>
        <p:nvSpPr>
          <p:cNvPr id="118793" name="Rectangle 9">
            <a:extLst>
              <a:ext uri="{FF2B5EF4-FFF2-40B4-BE49-F238E27FC236}">
                <a16:creationId xmlns:a16="http://schemas.microsoft.com/office/drawing/2014/main" id="{B4291139-AF7E-4A8D-B664-E996A36F39D2}"/>
              </a:ext>
            </a:extLst>
          </p:cNvPr>
          <p:cNvSpPr>
            <a:spLocks noChangeArrowheads="1"/>
          </p:cNvSpPr>
          <p:nvPr/>
        </p:nvSpPr>
        <p:spPr bwMode="auto">
          <a:xfrm>
            <a:off x="304800" y="2876550"/>
            <a:ext cx="8185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400">
                <a:solidFill>
                  <a:srgbClr val="FF0000"/>
                </a:solidFill>
                <a:latin typeface="楷体_GB2312" panose="02010609030101010101" pitchFamily="49" charset="-122"/>
                <a:ea typeface="楷体_GB2312" panose="02010609030101010101" pitchFamily="49" charset="-122"/>
              </a:rPr>
              <a:t>n=8</a:t>
            </a:r>
            <a:r>
              <a:rPr lang="zh-CN" altLang="en-US" sz="2400">
                <a:latin typeface="楷体_GB2312" panose="02010609030101010101" pitchFamily="49" charset="-122"/>
                <a:ea typeface="楷体_GB2312" panose="02010609030101010101" pitchFamily="49" charset="-122"/>
              </a:rPr>
              <a:t>个子文件 </a:t>
            </a:r>
            <a:r>
              <a:rPr lang="en-US" altLang="zh-CN" sz="2400">
                <a:latin typeface="楷体_GB2312" panose="02010609030101010101" pitchFamily="49" charset="-122"/>
                <a:ea typeface="楷体_GB2312" panose="02010609030101010101" pitchFamily="49" charset="-122"/>
              </a:rPr>
              <a:t>[25]  [57] [48] [37] [12] [92] [86] [33]</a:t>
            </a:r>
          </a:p>
        </p:txBody>
      </p:sp>
      <p:sp>
        <p:nvSpPr>
          <p:cNvPr id="118794" name="Rectangle 10">
            <a:extLst>
              <a:ext uri="{FF2B5EF4-FFF2-40B4-BE49-F238E27FC236}">
                <a16:creationId xmlns:a16="http://schemas.microsoft.com/office/drawing/2014/main" id="{FDEB4ABB-69AD-4B6C-98E7-AD32D8BA278F}"/>
              </a:ext>
            </a:extLst>
          </p:cNvPr>
          <p:cNvSpPr>
            <a:spLocks noChangeArrowheads="1"/>
          </p:cNvSpPr>
          <p:nvPr/>
        </p:nvSpPr>
        <p:spPr bwMode="auto">
          <a:xfrm>
            <a:off x="685800" y="3695700"/>
            <a:ext cx="8032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zh-CN" altLang="en-US" sz="2400">
                <a:latin typeface="楷体_GB2312" panose="02010609030101010101" pitchFamily="49" charset="-122"/>
                <a:ea typeface="楷体_GB2312" panose="02010609030101010101" pitchFamily="49" charset="-122"/>
              </a:rPr>
              <a:t>第一趟    </a:t>
            </a:r>
            <a:r>
              <a:rPr lang="en-US" altLang="zh-CN" sz="2400">
                <a:latin typeface="楷体_GB2312" panose="02010609030101010101" pitchFamily="49" charset="-122"/>
                <a:ea typeface="楷体_GB2312" panose="02010609030101010101" pitchFamily="49" charset="-122"/>
              </a:rPr>
              <a:t>[25   57]  [37   48] [12   92] [33   86]</a:t>
            </a:r>
            <a:r>
              <a:rPr lang="en-US" altLang="zh-CN" sz="2400">
                <a:solidFill>
                  <a:srgbClr val="000055"/>
                </a:solidFill>
                <a:latin typeface="楷体_GB2312" panose="02010609030101010101" pitchFamily="49" charset="-122"/>
                <a:ea typeface="楷体_GB2312" panose="02010609030101010101" pitchFamily="49" charset="-122"/>
              </a:rPr>
              <a:t> </a:t>
            </a:r>
          </a:p>
        </p:txBody>
      </p:sp>
      <p:sp>
        <p:nvSpPr>
          <p:cNvPr id="118795" name="Rectangle 11">
            <a:extLst>
              <a:ext uri="{FF2B5EF4-FFF2-40B4-BE49-F238E27FC236}">
                <a16:creationId xmlns:a16="http://schemas.microsoft.com/office/drawing/2014/main" id="{247FE2BA-51BF-4182-B6F3-7805EBA5845B}"/>
              </a:ext>
            </a:extLst>
          </p:cNvPr>
          <p:cNvSpPr>
            <a:spLocks noChangeArrowheads="1"/>
          </p:cNvSpPr>
          <p:nvPr/>
        </p:nvSpPr>
        <p:spPr bwMode="auto">
          <a:xfrm>
            <a:off x="508000" y="4686300"/>
            <a:ext cx="78787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400">
                <a:latin typeface="楷体_GB2312" panose="02010609030101010101" pitchFamily="49" charset="-122"/>
                <a:ea typeface="楷体_GB2312" panose="02010609030101010101" pitchFamily="49" charset="-122"/>
              </a:rPr>
              <a:t> </a:t>
            </a:r>
            <a:r>
              <a:rPr lang="zh-CN" altLang="en-US" sz="2400">
                <a:latin typeface="楷体_GB2312" panose="02010609030101010101" pitchFamily="49" charset="-122"/>
                <a:ea typeface="楷体_GB2312" panose="02010609030101010101" pitchFamily="49" charset="-122"/>
              </a:rPr>
              <a:t>第二趟     </a:t>
            </a:r>
            <a:r>
              <a:rPr lang="en-US" altLang="zh-CN" sz="2400">
                <a:latin typeface="楷体_GB2312" panose="02010609030101010101" pitchFamily="49" charset="-122"/>
                <a:ea typeface="楷体_GB2312" panose="02010609030101010101" pitchFamily="49" charset="-122"/>
              </a:rPr>
              <a:t>[25  37   48   57]   [12  33  86  92]</a:t>
            </a:r>
            <a:r>
              <a:rPr lang="en-US" altLang="zh-CN" sz="2400">
                <a:solidFill>
                  <a:srgbClr val="000055"/>
                </a:solidFill>
                <a:latin typeface="楷体_GB2312" panose="02010609030101010101" pitchFamily="49" charset="-122"/>
                <a:ea typeface="楷体_GB2312" panose="02010609030101010101" pitchFamily="49" charset="-122"/>
              </a:rPr>
              <a:t> </a:t>
            </a:r>
          </a:p>
        </p:txBody>
      </p:sp>
      <p:sp>
        <p:nvSpPr>
          <p:cNvPr id="118796" name="Rectangle 12">
            <a:extLst>
              <a:ext uri="{FF2B5EF4-FFF2-40B4-BE49-F238E27FC236}">
                <a16:creationId xmlns:a16="http://schemas.microsoft.com/office/drawing/2014/main" id="{8BB63E43-A4F8-42A8-8DD8-5947B1644C51}"/>
              </a:ext>
            </a:extLst>
          </p:cNvPr>
          <p:cNvSpPr>
            <a:spLocks noChangeArrowheads="1"/>
          </p:cNvSpPr>
          <p:nvPr/>
        </p:nvSpPr>
        <p:spPr bwMode="auto">
          <a:xfrm>
            <a:off x="695325" y="5543550"/>
            <a:ext cx="77247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zh-CN" altLang="en-US" sz="2400">
                <a:latin typeface="楷体_GB2312" panose="02010609030101010101" pitchFamily="49" charset="-122"/>
                <a:ea typeface="楷体_GB2312" panose="02010609030101010101" pitchFamily="49" charset="-122"/>
              </a:rPr>
              <a:t>第三趟    </a:t>
            </a:r>
            <a:r>
              <a:rPr lang="en-US" altLang="zh-CN" sz="2400">
                <a:latin typeface="楷体_GB2312" panose="02010609030101010101" pitchFamily="49" charset="-122"/>
                <a:ea typeface="楷体_GB2312" panose="02010609030101010101" pitchFamily="49" charset="-122"/>
              </a:rPr>
              <a:t>[12   25   33   37   48   57   86   92]</a:t>
            </a:r>
          </a:p>
        </p:txBody>
      </p:sp>
      <p:grpSp>
        <p:nvGrpSpPr>
          <p:cNvPr id="118797" name="Group 13">
            <a:extLst>
              <a:ext uri="{FF2B5EF4-FFF2-40B4-BE49-F238E27FC236}">
                <a16:creationId xmlns:a16="http://schemas.microsoft.com/office/drawing/2014/main" id="{169C64FE-492F-4EB3-BB39-768E4733C73D}"/>
              </a:ext>
            </a:extLst>
          </p:cNvPr>
          <p:cNvGrpSpPr>
            <a:grpSpLocks/>
          </p:cNvGrpSpPr>
          <p:nvPr/>
        </p:nvGrpSpPr>
        <p:grpSpPr bwMode="auto">
          <a:xfrm>
            <a:off x="2533650" y="3276600"/>
            <a:ext cx="1028700" cy="715963"/>
            <a:chOff x="1680" y="1584"/>
            <a:chExt cx="648" cy="451"/>
          </a:xfrm>
        </p:grpSpPr>
        <p:sp>
          <p:nvSpPr>
            <p:cNvPr id="54307" name="Line 14">
              <a:extLst>
                <a:ext uri="{FF2B5EF4-FFF2-40B4-BE49-F238E27FC236}">
                  <a16:creationId xmlns:a16="http://schemas.microsoft.com/office/drawing/2014/main" id="{6000E9BC-BAB7-40AA-BBFB-9352506B1D06}"/>
                </a:ext>
              </a:extLst>
            </p:cNvPr>
            <p:cNvSpPr>
              <a:spLocks noChangeShapeType="1"/>
            </p:cNvSpPr>
            <p:nvPr/>
          </p:nvSpPr>
          <p:spPr bwMode="auto">
            <a:xfrm>
              <a:off x="1680" y="1584"/>
              <a:ext cx="336" cy="144"/>
            </a:xfrm>
            <a:prstGeom prst="line">
              <a:avLst/>
            </a:prstGeom>
            <a:noFill/>
            <a:ln w="28575" cap="sq">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4308" name="Line 15">
              <a:extLst>
                <a:ext uri="{FF2B5EF4-FFF2-40B4-BE49-F238E27FC236}">
                  <a16:creationId xmlns:a16="http://schemas.microsoft.com/office/drawing/2014/main" id="{4999CF2F-E4A4-4475-BF13-69166CA12FD1}"/>
                </a:ext>
              </a:extLst>
            </p:cNvPr>
            <p:cNvSpPr>
              <a:spLocks noChangeShapeType="1"/>
            </p:cNvSpPr>
            <p:nvPr/>
          </p:nvSpPr>
          <p:spPr bwMode="auto">
            <a:xfrm rot="10800000" flipH="1">
              <a:off x="1992" y="1584"/>
              <a:ext cx="336" cy="144"/>
            </a:xfrm>
            <a:prstGeom prst="line">
              <a:avLst/>
            </a:prstGeom>
            <a:noFill/>
            <a:ln w="28575" cap="sq">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4309" name="Line 16">
              <a:extLst>
                <a:ext uri="{FF2B5EF4-FFF2-40B4-BE49-F238E27FC236}">
                  <a16:creationId xmlns:a16="http://schemas.microsoft.com/office/drawing/2014/main" id="{F49A758D-4670-4013-8AA2-E0BA3A7EB273}"/>
                </a:ext>
              </a:extLst>
            </p:cNvPr>
            <p:cNvSpPr>
              <a:spLocks noChangeShapeType="1"/>
            </p:cNvSpPr>
            <p:nvPr/>
          </p:nvSpPr>
          <p:spPr bwMode="auto">
            <a:xfrm>
              <a:off x="2004" y="1740"/>
              <a:ext cx="0" cy="295"/>
            </a:xfrm>
            <a:prstGeom prst="line">
              <a:avLst/>
            </a:prstGeom>
            <a:noFill/>
            <a:ln w="28575" cap="sq">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18801" name="Group 17">
            <a:extLst>
              <a:ext uri="{FF2B5EF4-FFF2-40B4-BE49-F238E27FC236}">
                <a16:creationId xmlns:a16="http://schemas.microsoft.com/office/drawing/2014/main" id="{50DF00C1-5B45-42B7-9D57-C143AADECD1D}"/>
              </a:ext>
            </a:extLst>
          </p:cNvPr>
          <p:cNvGrpSpPr>
            <a:grpSpLocks/>
          </p:cNvGrpSpPr>
          <p:nvPr/>
        </p:nvGrpSpPr>
        <p:grpSpPr bwMode="auto">
          <a:xfrm>
            <a:off x="4095750" y="3276600"/>
            <a:ext cx="1028700" cy="715963"/>
            <a:chOff x="1680" y="1584"/>
            <a:chExt cx="648" cy="451"/>
          </a:xfrm>
        </p:grpSpPr>
        <p:sp>
          <p:nvSpPr>
            <p:cNvPr id="54304" name="Line 18">
              <a:extLst>
                <a:ext uri="{FF2B5EF4-FFF2-40B4-BE49-F238E27FC236}">
                  <a16:creationId xmlns:a16="http://schemas.microsoft.com/office/drawing/2014/main" id="{54532C0D-9CB9-465A-A6B7-4C2A7DCF655D}"/>
                </a:ext>
              </a:extLst>
            </p:cNvPr>
            <p:cNvSpPr>
              <a:spLocks noChangeShapeType="1"/>
            </p:cNvSpPr>
            <p:nvPr/>
          </p:nvSpPr>
          <p:spPr bwMode="auto">
            <a:xfrm>
              <a:off x="1680" y="1584"/>
              <a:ext cx="336" cy="144"/>
            </a:xfrm>
            <a:prstGeom prst="line">
              <a:avLst/>
            </a:prstGeom>
            <a:noFill/>
            <a:ln w="28575" cap="sq">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4305" name="Line 19">
              <a:extLst>
                <a:ext uri="{FF2B5EF4-FFF2-40B4-BE49-F238E27FC236}">
                  <a16:creationId xmlns:a16="http://schemas.microsoft.com/office/drawing/2014/main" id="{0BF8BCA1-A29C-4A56-9589-587301B80730}"/>
                </a:ext>
              </a:extLst>
            </p:cNvPr>
            <p:cNvSpPr>
              <a:spLocks noChangeShapeType="1"/>
            </p:cNvSpPr>
            <p:nvPr/>
          </p:nvSpPr>
          <p:spPr bwMode="auto">
            <a:xfrm rot="10800000" flipH="1">
              <a:off x="1992" y="1584"/>
              <a:ext cx="336" cy="144"/>
            </a:xfrm>
            <a:prstGeom prst="line">
              <a:avLst/>
            </a:prstGeom>
            <a:noFill/>
            <a:ln w="28575" cap="sq">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4306" name="Line 20">
              <a:extLst>
                <a:ext uri="{FF2B5EF4-FFF2-40B4-BE49-F238E27FC236}">
                  <a16:creationId xmlns:a16="http://schemas.microsoft.com/office/drawing/2014/main" id="{57BE7EEC-3025-4D09-9814-465F70637FAF}"/>
                </a:ext>
              </a:extLst>
            </p:cNvPr>
            <p:cNvSpPr>
              <a:spLocks noChangeShapeType="1"/>
            </p:cNvSpPr>
            <p:nvPr/>
          </p:nvSpPr>
          <p:spPr bwMode="auto">
            <a:xfrm>
              <a:off x="2004" y="1740"/>
              <a:ext cx="0" cy="295"/>
            </a:xfrm>
            <a:prstGeom prst="line">
              <a:avLst/>
            </a:prstGeom>
            <a:noFill/>
            <a:ln w="28575" cap="sq">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18805" name="Group 21">
            <a:extLst>
              <a:ext uri="{FF2B5EF4-FFF2-40B4-BE49-F238E27FC236}">
                <a16:creationId xmlns:a16="http://schemas.microsoft.com/office/drawing/2014/main" id="{20690572-5E90-4F11-98D3-FCBEE8E0F371}"/>
              </a:ext>
            </a:extLst>
          </p:cNvPr>
          <p:cNvGrpSpPr>
            <a:grpSpLocks/>
          </p:cNvGrpSpPr>
          <p:nvPr/>
        </p:nvGrpSpPr>
        <p:grpSpPr bwMode="auto">
          <a:xfrm>
            <a:off x="5657850" y="3276600"/>
            <a:ext cx="1028700" cy="715963"/>
            <a:chOff x="1680" y="1584"/>
            <a:chExt cx="648" cy="451"/>
          </a:xfrm>
        </p:grpSpPr>
        <p:sp>
          <p:nvSpPr>
            <p:cNvPr id="54301" name="Line 22">
              <a:extLst>
                <a:ext uri="{FF2B5EF4-FFF2-40B4-BE49-F238E27FC236}">
                  <a16:creationId xmlns:a16="http://schemas.microsoft.com/office/drawing/2014/main" id="{6B78A40D-8D44-4C08-AEB8-703361AAE45A}"/>
                </a:ext>
              </a:extLst>
            </p:cNvPr>
            <p:cNvSpPr>
              <a:spLocks noChangeShapeType="1"/>
            </p:cNvSpPr>
            <p:nvPr/>
          </p:nvSpPr>
          <p:spPr bwMode="auto">
            <a:xfrm>
              <a:off x="1680" y="1584"/>
              <a:ext cx="336" cy="144"/>
            </a:xfrm>
            <a:prstGeom prst="line">
              <a:avLst/>
            </a:prstGeom>
            <a:noFill/>
            <a:ln w="28575" cap="sq">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4302" name="Line 23">
              <a:extLst>
                <a:ext uri="{FF2B5EF4-FFF2-40B4-BE49-F238E27FC236}">
                  <a16:creationId xmlns:a16="http://schemas.microsoft.com/office/drawing/2014/main" id="{A50CB689-8605-4C26-9130-B01AACD41082}"/>
                </a:ext>
              </a:extLst>
            </p:cNvPr>
            <p:cNvSpPr>
              <a:spLocks noChangeShapeType="1"/>
            </p:cNvSpPr>
            <p:nvPr/>
          </p:nvSpPr>
          <p:spPr bwMode="auto">
            <a:xfrm rot="10800000" flipH="1">
              <a:off x="1992" y="1584"/>
              <a:ext cx="336" cy="144"/>
            </a:xfrm>
            <a:prstGeom prst="line">
              <a:avLst/>
            </a:prstGeom>
            <a:noFill/>
            <a:ln w="28575" cap="sq">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4303" name="Line 24">
              <a:extLst>
                <a:ext uri="{FF2B5EF4-FFF2-40B4-BE49-F238E27FC236}">
                  <a16:creationId xmlns:a16="http://schemas.microsoft.com/office/drawing/2014/main" id="{1C511725-661C-4F2E-A73B-037F1D90B437}"/>
                </a:ext>
              </a:extLst>
            </p:cNvPr>
            <p:cNvSpPr>
              <a:spLocks noChangeShapeType="1"/>
            </p:cNvSpPr>
            <p:nvPr/>
          </p:nvSpPr>
          <p:spPr bwMode="auto">
            <a:xfrm>
              <a:off x="2004" y="1740"/>
              <a:ext cx="0" cy="295"/>
            </a:xfrm>
            <a:prstGeom prst="line">
              <a:avLst/>
            </a:prstGeom>
            <a:noFill/>
            <a:ln w="28575" cap="sq">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18809" name="Group 25">
            <a:extLst>
              <a:ext uri="{FF2B5EF4-FFF2-40B4-BE49-F238E27FC236}">
                <a16:creationId xmlns:a16="http://schemas.microsoft.com/office/drawing/2014/main" id="{D40AA492-B9E3-45B9-954B-47530BED4073}"/>
              </a:ext>
            </a:extLst>
          </p:cNvPr>
          <p:cNvGrpSpPr>
            <a:grpSpLocks/>
          </p:cNvGrpSpPr>
          <p:nvPr/>
        </p:nvGrpSpPr>
        <p:grpSpPr bwMode="auto">
          <a:xfrm>
            <a:off x="7200900" y="3276600"/>
            <a:ext cx="1028700" cy="715963"/>
            <a:chOff x="1680" y="1584"/>
            <a:chExt cx="648" cy="451"/>
          </a:xfrm>
        </p:grpSpPr>
        <p:sp>
          <p:nvSpPr>
            <p:cNvPr id="54298" name="Line 26">
              <a:extLst>
                <a:ext uri="{FF2B5EF4-FFF2-40B4-BE49-F238E27FC236}">
                  <a16:creationId xmlns:a16="http://schemas.microsoft.com/office/drawing/2014/main" id="{97707A91-C381-44D7-9B8B-5D7B9A72444A}"/>
                </a:ext>
              </a:extLst>
            </p:cNvPr>
            <p:cNvSpPr>
              <a:spLocks noChangeShapeType="1"/>
            </p:cNvSpPr>
            <p:nvPr/>
          </p:nvSpPr>
          <p:spPr bwMode="auto">
            <a:xfrm>
              <a:off x="1680" y="1584"/>
              <a:ext cx="336" cy="144"/>
            </a:xfrm>
            <a:prstGeom prst="line">
              <a:avLst/>
            </a:prstGeom>
            <a:noFill/>
            <a:ln w="28575" cap="sq">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4299" name="Line 27">
              <a:extLst>
                <a:ext uri="{FF2B5EF4-FFF2-40B4-BE49-F238E27FC236}">
                  <a16:creationId xmlns:a16="http://schemas.microsoft.com/office/drawing/2014/main" id="{58F43696-6ED3-4685-8E1B-181AC5117F0D}"/>
                </a:ext>
              </a:extLst>
            </p:cNvPr>
            <p:cNvSpPr>
              <a:spLocks noChangeShapeType="1"/>
            </p:cNvSpPr>
            <p:nvPr/>
          </p:nvSpPr>
          <p:spPr bwMode="auto">
            <a:xfrm rot="10800000" flipH="1">
              <a:off x="1992" y="1584"/>
              <a:ext cx="336" cy="144"/>
            </a:xfrm>
            <a:prstGeom prst="line">
              <a:avLst/>
            </a:prstGeom>
            <a:noFill/>
            <a:ln w="28575" cap="sq">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4300" name="Line 28">
              <a:extLst>
                <a:ext uri="{FF2B5EF4-FFF2-40B4-BE49-F238E27FC236}">
                  <a16:creationId xmlns:a16="http://schemas.microsoft.com/office/drawing/2014/main" id="{6ECCB4C9-D27D-4C54-A2F3-8CF2842AAE53}"/>
                </a:ext>
              </a:extLst>
            </p:cNvPr>
            <p:cNvSpPr>
              <a:spLocks noChangeShapeType="1"/>
            </p:cNvSpPr>
            <p:nvPr/>
          </p:nvSpPr>
          <p:spPr bwMode="auto">
            <a:xfrm>
              <a:off x="2004" y="1740"/>
              <a:ext cx="0" cy="295"/>
            </a:xfrm>
            <a:prstGeom prst="line">
              <a:avLst/>
            </a:prstGeom>
            <a:noFill/>
            <a:ln w="28575" cap="sq">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18813" name="Group 29">
            <a:extLst>
              <a:ext uri="{FF2B5EF4-FFF2-40B4-BE49-F238E27FC236}">
                <a16:creationId xmlns:a16="http://schemas.microsoft.com/office/drawing/2014/main" id="{6B624422-06B3-4609-AD2C-BAC6F5E44803}"/>
              </a:ext>
            </a:extLst>
          </p:cNvPr>
          <p:cNvGrpSpPr>
            <a:grpSpLocks/>
          </p:cNvGrpSpPr>
          <p:nvPr/>
        </p:nvGrpSpPr>
        <p:grpSpPr bwMode="auto">
          <a:xfrm>
            <a:off x="3009900" y="4000500"/>
            <a:ext cx="1657350" cy="1042988"/>
            <a:chOff x="1980" y="2028"/>
            <a:chExt cx="1044" cy="657"/>
          </a:xfrm>
        </p:grpSpPr>
        <p:sp>
          <p:nvSpPr>
            <p:cNvPr id="54295" name="Line 30">
              <a:extLst>
                <a:ext uri="{FF2B5EF4-FFF2-40B4-BE49-F238E27FC236}">
                  <a16:creationId xmlns:a16="http://schemas.microsoft.com/office/drawing/2014/main" id="{396CF729-498C-445C-B753-790E20E2C943}"/>
                </a:ext>
              </a:extLst>
            </p:cNvPr>
            <p:cNvSpPr>
              <a:spLocks noChangeShapeType="1"/>
            </p:cNvSpPr>
            <p:nvPr/>
          </p:nvSpPr>
          <p:spPr bwMode="auto">
            <a:xfrm>
              <a:off x="1980" y="2028"/>
              <a:ext cx="528" cy="288"/>
            </a:xfrm>
            <a:prstGeom prst="line">
              <a:avLst/>
            </a:prstGeom>
            <a:noFill/>
            <a:ln w="28575" cap="sq">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4296" name="Line 31">
              <a:extLst>
                <a:ext uri="{FF2B5EF4-FFF2-40B4-BE49-F238E27FC236}">
                  <a16:creationId xmlns:a16="http://schemas.microsoft.com/office/drawing/2014/main" id="{2E1AE989-D5F0-4538-8A48-EE00C56553AB}"/>
                </a:ext>
              </a:extLst>
            </p:cNvPr>
            <p:cNvSpPr>
              <a:spLocks noChangeShapeType="1"/>
            </p:cNvSpPr>
            <p:nvPr/>
          </p:nvSpPr>
          <p:spPr bwMode="auto">
            <a:xfrm flipH="1">
              <a:off x="2496" y="2028"/>
              <a:ext cx="528" cy="288"/>
            </a:xfrm>
            <a:prstGeom prst="line">
              <a:avLst/>
            </a:prstGeom>
            <a:noFill/>
            <a:ln w="28575" cap="sq">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4297" name="Line 32">
              <a:extLst>
                <a:ext uri="{FF2B5EF4-FFF2-40B4-BE49-F238E27FC236}">
                  <a16:creationId xmlns:a16="http://schemas.microsoft.com/office/drawing/2014/main" id="{CEA86658-637F-47F2-92F5-1D3018BBAEC5}"/>
                </a:ext>
              </a:extLst>
            </p:cNvPr>
            <p:cNvSpPr>
              <a:spLocks noChangeShapeType="1"/>
            </p:cNvSpPr>
            <p:nvPr/>
          </p:nvSpPr>
          <p:spPr bwMode="auto">
            <a:xfrm>
              <a:off x="2496" y="2304"/>
              <a:ext cx="0" cy="381"/>
            </a:xfrm>
            <a:prstGeom prst="line">
              <a:avLst/>
            </a:prstGeom>
            <a:noFill/>
            <a:ln w="28575" cap="sq">
              <a:solidFill>
                <a:srgbClr val="FF0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18817" name="Group 33">
            <a:extLst>
              <a:ext uri="{FF2B5EF4-FFF2-40B4-BE49-F238E27FC236}">
                <a16:creationId xmlns:a16="http://schemas.microsoft.com/office/drawing/2014/main" id="{D79CD44A-02A1-4794-A1E8-DC3F5757AECC}"/>
              </a:ext>
            </a:extLst>
          </p:cNvPr>
          <p:cNvGrpSpPr>
            <a:grpSpLocks/>
          </p:cNvGrpSpPr>
          <p:nvPr/>
        </p:nvGrpSpPr>
        <p:grpSpPr bwMode="auto">
          <a:xfrm>
            <a:off x="6115050" y="3981450"/>
            <a:ext cx="1657350" cy="1042988"/>
            <a:chOff x="3936" y="2016"/>
            <a:chExt cx="1044" cy="657"/>
          </a:xfrm>
        </p:grpSpPr>
        <p:sp>
          <p:nvSpPr>
            <p:cNvPr id="54292" name="Line 34">
              <a:extLst>
                <a:ext uri="{FF2B5EF4-FFF2-40B4-BE49-F238E27FC236}">
                  <a16:creationId xmlns:a16="http://schemas.microsoft.com/office/drawing/2014/main" id="{46341593-3409-4B7F-AF94-B3355464EEE9}"/>
                </a:ext>
              </a:extLst>
            </p:cNvPr>
            <p:cNvSpPr>
              <a:spLocks noChangeShapeType="1"/>
            </p:cNvSpPr>
            <p:nvPr/>
          </p:nvSpPr>
          <p:spPr bwMode="auto">
            <a:xfrm>
              <a:off x="3936" y="2016"/>
              <a:ext cx="528" cy="288"/>
            </a:xfrm>
            <a:prstGeom prst="line">
              <a:avLst/>
            </a:prstGeom>
            <a:noFill/>
            <a:ln w="28575" cap="sq">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4293" name="Line 35">
              <a:extLst>
                <a:ext uri="{FF2B5EF4-FFF2-40B4-BE49-F238E27FC236}">
                  <a16:creationId xmlns:a16="http://schemas.microsoft.com/office/drawing/2014/main" id="{5F77638F-4957-49EF-AC98-EF8A215AE3F7}"/>
                </a:ext>
              </a:extLst>
            </p:cNvPr>
            <p:cNvSpPr>
              <a:spLocks noChangeShapeType="1"/>
            </p:cNvSpPr>
            <p:nvPr/>
          </p:nvSpPr>
          <p:spPr bwMode="auto">
            <a:xfrm flipH="1">
              <a:off x="4452" y="2016"/>
              <a:ext cx="528" cy="288"/>
            </a:xfrm>
            <a:prstGeom prst="line">
              <a:avLst/>
            </a:prstGeom>
            <a:noFill/>
            <a:ln w="28575" cap="sq">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4294" name="Line 36">
              <a:extLst>
                <a:ext uri="{FF2B5EF4-FFF2-40B4-BE49-F238E27FC236}">
                  <a16:creationId xmlns:a16="http://schemas.microsoft.com/office/drawing/2014/main" id="{82D814B0-EB13-4778-8CE6-C604A4E9B966}"/>
                </a:ext>
              </a:extLst>
            </p:cNvPr>
            <p:cNvSpPr>
              <a:spLocks noChangeShapeType="1"/>
            </p:cNvSpPr>
            <p:nvPr/>
          </p:nvSpPr>
          <p:spPr bwMode="auto">
            <a:xfrm>
              <a:off x="4452" y="2292"/>
              <a:ext cx="0" cy="381"/>
            </a:xfrm>
            <a:prstGeom prst="line">
              <a:avLst/>
            </a:prstGeom>
            <a:noFill/>
            <a:ln w="28575" cap="sq">
              <a:solidFill>
                <a:srgbClr val="FF0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18821" name="Group 37">
            <a:extLst>
              <a:ext uri="{FF2B5EF4-FFF2-40B4-BE49-F238E27FC236}">
                <a16:creationId xmlns:a16="http://schemas.microsoft.com/office/drawing/2014/main" id="{3E6F7D90-23CB-4E7E-80B2-920DD0DE0B36}"/>
              </a:ext>
            </a:extLst>
          </p:cNvPr>
          <p:cNvGrpSpPr>
            <a:grpSpLocks/>
          </p:cNvGrpSpPr>
          <p:nvPr/>
        </p:nvGrpSpPr>
        <p:grpSpPr bwMode="auto">
          <a:xfrm>
            <a:off x="3829050" y="5048250"/>
            <a:ext cx="3124200" cy="704850"/>
            <a:chOff x="2496" y="2700"/>
            <a:chExt cx="1968" cy="444"/>
          </a:xfrm>
        </p:grpSpPr>
        <p:sp>
          <p:nvSpPr>
            <p:cNvPr id="54289" name="Line 38">
              <a:extLst>
                <a:ext uri="{FF2B5EF4-FFF2-40B4-BE49-F238E27FC236}">
                  <a16:creationId xmlns:a16="http://schemas.microsoft.com/office/drawing/2014/main" id="{FC07BB3C-6CE4-4499-AB61-6486C5B29D21}"/>
                </a:ext>
              </a:extLst>
            </p:cNvPr>
            <p:cNvSpPr>
              <a:spLocks noChangeShapeType="1"/>
            </p:cNvSpPr>
            <p:nvPr/>
          </p:nvSpPr>
          <p:spPr bwMode="auto">
            <a:xfrm>
              <a:off x="2496" y="2700"/>
              <a:ext cx="1008" cy="240"/>
            </a:xfrm>
            <a:prstGeom prst="line">
              <a:avLst/>
            </a:prstGeom>
            <a:noFill/>
            <a:ln w="28575" cap="sq">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4290" name="Line 39">
              <a:extLst>
                <a:ext uri="{FF2B5EF4-FFF2-40B4-BE49-F238E27FC236}">
                  <a16:creationId xmlns:a16="http://schemas.microsoft.com/office/drawing/2014/main" id="{A01A839B-CCF5-4023-9A0D-30F7DFB44600}"/>
                </a:ext>
              </a:extLst>
            </p:cNvPr>
            <p:cNvSpPr>
              <a:spLocks noChangeShapeType="1"/>
            </p:cNvSpPr>
            <p:nvPr/>
          </p:nvSpPr>
          <p:spPr bwMode="auto">
            <a:xfrm flipH="1">
              <a:off x="3456" y="2700"/>
              <a:ext cx="1008" cy="240"/>
            </a:xfrm>
            <a:prstGeom prst="line">
              <a:avLst/>
            </a:prstGeom>
            <a:noFill/>
            <a:ln w="28575" cap="sq">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4291" name="Line 40">
              <a:extLst>
                <a:ext uri="{FF2B5EF4-FFF2-40B4-BE49-F238E27FC236}">
                  <a16:creationId xmlns:a16="http://schemas.microsoft.com/office/drawing/2014/main" id="{0DF02229-74BF-48C7-AB08-1CC98978E79C}"/>
                </a:ext>
              </a:extLst>
            </p:cNvPr>
            <p:cNvSpPr>
              <a:spLocks noChangeShapeType="1"/>
            </p:cNvSpPr>
            <p:nvPr/>
          </p:nvSpPr>
          <p:spPr bwMode="auto">
            <a:xfrm>
              <a:off x="3468" y="2940"/>
              <a:ext cx="0" cy="204"/>
            </a:xfrm>
            <a:prstGeom prst="line">
              <a:avLst/>
            </a:prstGeom>
            <a:noFill/>
            <a:ln w="28575" cap="sq">
              <a:solidFill>
                <a:srgbClr val="FF0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5" fill="hold" grpId="0" nodeType="clickEffect">
                                  <p:stCondLst>
                                    <p:cond delay="0"/>
                                  </p:stCondLst>
                                  <p:childTnLst>
                                    <p:set>
                                      <p:cBhvr>
                                        <p:cTn id="6" dur="1" fill="hold">
                                          <p:stCondLst>
                                            <p:cond delay="0"/>
                                          </p:stCondLst>
                                        </p:cTn>
                                        <p:tgtEl>
                                          <p:spTgt spid="118792"/>
                                        </p:tgtEl>
                                        <p:attrNameLst>
                                          <p:attrName>style.visibility</p:attrName>
                                        </p:attrNameLst>
                                      </p:cBhvr>
                                      <p:to>
                                        <p:strVal val="visible"/>
                                      </p:to>
                                    </p:set>
                                    <p:animEffect transition="in" filter="checkerboard(down)">
                                      <p:cBhvr>
                                        <p:cTn id="7" dur="500"/>
                                        <p:tgtEl>
                                          <p:spTgt spid="11879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118793"/>
                                        </p:tgtEl>
                                        <p:attrNameLst>
                                          <p:attrName>style.visibility</p:attrName>
                                        </p:attrNameLst>
                                      </p:cBhvr>
                                      <p:to>
                                        <p:strVal val="visible"/>
                                      </p:to>
                                    </p:set>
                                    <p:animEffect transition="in" filter="barn(outVertical)">
                                      <p:cBhvr>
                                        <p:cTn id="12" dur="500"/>
                                        <p:tgtEl>
                                          <p:spTgt spid="11879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118797"/>
                                        </p:tgtEl>
                                        <p:attrNameLst>
                                          <p:attrName>style.visibility</p:attrName>
                                        </p:attrNameLst>
                                      </p:cBhvr>
                                      <p:to>
                                        <p:strVal val="visible"/>
                                      </p:to>
                                    </p:set>
                                    <p:animEffect transition="in" filter="dissolve">
                                      <p:cBhvr>
                                        <p:cTn id="17" dur="500"/>
                                        <p:tgtEl>
                                          <p:spTgt spid="11879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118801"/>
                                        </p:tgtEl>
                                        <p:attrNameLst>
                                          <p:attrName>style.visibility</p:attrName>
                                        </p:attrNameLst>
                                      </p:cBhvr>
                                      <p:to>
                                        <p:strVal val="visible"/>
                                      </p:to>
                                    </p:set>
                                    <p:animEffect transition="in" filter="dissolve">
                                      <p:cBhvr>
                                        <p:cTn id="22" dur="500"/>
                                        <p:tgtEl>
                                          <p:spTgt spid="11880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118805"/>
                                        </p:tgtEl>
                                        <p:attrNameLst>
                                          <p:attrName>style.visibility</p:attrName>
                                        </p:attrNameLst>
                                      </p:cBhvr>
                                      <p:to>
                                        <p:strVal val="visible"/>
                                      </p:to>
                                    </p:set>
                                    <p:animEffect transition="in" filter="dissolve">
                                      <p:cBhvr>
                                        <p:cTn id="27" dur="500"/>
                                        <p:tgtEl>
                                          <p:spTgt spid="11880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118809"/>
                                        </p:tgtEl>
                                        <p:attrNameLst>
                                          <p:attrName>style.visibility</p:attrName>
                                        </p:attrNameLst>
                                      </p:cBhvr>
                                      <p:to>
                                        <p:strVal val="visible"/>
                                      </p:to>
                                    </p:set>
                                    <p:animEffect transition="in" filter="dissolve">
                                      <p:cBhvr>
                                        <p:cTn id="32" dur="500"/>
                                        <p:tgtEl>
                                          <p:spTgt spid="11880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3" presetClass="entr" presetSubtype="16" fill="hold" grpId="0" nodeType="clickEffect">
                                  <p:stCondLst>
                                    <p:cond delay="0"/>
                                  </p:stCondLst>
                                  <p:childTnLst>
                                    <p:set>
                                      <p:cBhvr>
                                        <p:cTn id="36" dur="1" fill="hold">
                                          <p:stCondLst>
                                            <p:cond delay="0"/>
                                          </p:stCondLst>
                                        </p:cTn>
                                        <p:tgtEl>
                                          <p:spTgt spid="118794"/>
                                        </p:tgtEl>
                                        <p:attrNameLst>
                                          <p:attrName>style.visibility</p:attrName>
                                        </p:attrNameLst>
                                      </p:cBhvr>
                                      <p:to>
                                        <p:strVal val="visible"/>
                                      </p:to>
                                    </p:set>
                                    <p:anim calcmode="lin" valueType="num">
                                      <p:cBhvr>
                                        <p:cTn id="37" dur="500" fill="hold"/>
                                        <p:tgtEl>
                                          <p:spTgt spid="118794"/>
                                        </p:tgtEl>
                                        <p:attrNameLst>
                                          <p:attrName>ppt_w</p:attrName>
                                        </p:attrNameLst>
                                      </p:cBhvr>
                                      <p:tavLst>
                                        <p:tav tm="0">
                                          <p:val>
                                            <p:fltVal val="0"/>
                                          </p:val>
                                        </p:tav>
                                        <p:tav tm="100000">
                                          <p:val>
                                            <p:strVal val="#ppt_w"/>
                                          </p:val>
                                        </p:tav>
                                      </p:tavLst>
                                    </p:anim>
                                    <p:anim calcmode="lin" valueType="num">
                                      <p:cBhvr>
                                        <p:cTn id="38" dur="500" fill="hold"/>
                                        <p:tgtEl>
                                          <p:spTgt spid="118794"/>
                                        </p:tgtEl>
                                        <p:attrNameLst>
                                          <p:attrName>ppt_h</p:attrName>
                                        </p:attrNameLst>
                                      </p:cBhvr>
                                      <p:tavLst>
                                        <p:tav tm="0">
                                          <p:val>
                                            <p:fltVal val="0"/>
                                          </p:val>
                                        </p:tav>
                                        <p:tav tm="100000">
                                          <p:val>
                                            <p:strVal val="#ppt_h"/>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9" presetClass="entr" presetSubtype="0" fill="hold" nodeType="clickEffect">
                                  <p:stCondLst>
                                    <p:cond delay="0"/>
                                  </p:stCondLst>
                                  <p:childTnLst>
                                    <p:set>
                                      <p:cBhvr>
                                        <p:cTn id="42" dur="1" fill="hold">
                                          <p:stCondLst>
                                            <p:cond delay="0"/>
                                          </p:stCondLst>
                                        </p:cTn>
                                        <p:tgtEl>
                                          <p:spTgt spid="118813"/>
                                        </p:tgtEl>
                                        <p:attrNameLst>
                                          <p:attrName>style.visibility</p:attrName>
                                        </p:attrNameLst>
                                      </p:cBhvr>
                                      <p:to>
                                        <p:strVal val="visible"/>
                                      </p:to>
                                    </p:set>
                                    <p:animEffect transition="in" filter="dissolve">
                                      <p:cBhvr>
                                        <p:cTn id="43" dur="500"/>
                                        <p:tgtEl>
                                          <p:spTgt spid="118813"/>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9" presetClass="entr" presetSubtype="0" fill="hold" nodeType="clickEffect">
                                  <p:stCondLst>
                                    <p:cond delay="0"/>
                                  </p:stCondLst>
                                  <p:childTnLst>
                                    <p:set>
                                      <p:cBhvr>
                                        <p:cTn id="47" dur="1" fill="hold">
                                          <p:stCondLst>
                                            <p:cond delay="0"/>
                                          </p:stCondLst>
                                        </p:cTn>
                                        <p:tgtEl>
                                          <p:spTgt spid="118817"/>
                                        </p:tgtEl>
                                        <p:attrNameLst>
                                          <p:attrName>style.visibility</p:attrName>
                                        </p:attrNameLst>
                                      </p:cBhvr>
                                      <p:to>
                                        <p:strVal val="visible"/>
                                      </p:to>
                                    </p:set>
                                    <p:animEffect transition="in" filter="dissolve">
                                      <p:cBhvr>
                                        <p:cTn id="48" dur="500"/>
                                        <p:tgtEl>
                                          <p:spTgt spid="118817"/>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17" presetClass="entr" presetSubtype="2" fill="hold" grpId="0" nodeType="clickEffect">
                                  <p:stCondLst>
                                    <p:cond delay="0"/>
                                  </p:stCondLst>
                                  <p:childTnLst>
                                    <p:set>
                                      <p:cBhvr>
                                        <p:cTn id="52" dur="1" fill="hold">
                                          <p:stCondLst>
                                            <p:cond delay="0"/>
                                          </p:stCondLst>
                                        </p:cTn>
                                        <p:tgtEl>
                                          <p:spTgt spid="118795"/>
                                        </p:tgtEl>
                                        <p:attrNameLst>
                                          <p:attrName>style.visibility</p:attrName>
                                        </p:attrNameLst>
                                      </p:cBhvr>
                                      <p:to>
                                        <p:strVal val="visible"/>
                                      </p:to>
                                    </p:set>
                                    <p:anim calcmode="lin" valueType="num">
                                      <p:cBhvr>
                                        <p:cTn id="53" dur="500" fill="hold"/>
                                        <p:tgtEl>
                                          <p:spTgt spid="118795"/>
                                        </p:tgtEl>
                                        <p:attrNameLst>
                                          <p:attrName>ppt_x</p:attrName>
                                        </p:attrNameLst>
                                      </p:cBhvr>
                                      <p:tavLst>
                                        <p:tav tm="0">
                                          <p:val>
                                            <p:strVal val="#ppt_x+#ppt_w/2"/>
                                          </p:val>
                                        </p:tav>
                                        <p:tav tm="100000">
                                          <p:val>
                                            <p:strVal val="#ppt_x"/>
                                          </p:val>
                                        </p:tav>
                                      </p:tavLst>
                                    </p:anim>
                                    <p:anim calcmode="lin" valueType="num">
                                      <p:cBhvr>
                                        <p:cTn id="54" dur="500" fill="hold"/>
                                        <p:tgtEl>
                                          <p:spTgt spid="118795"/>
                                        </p:tgtEl>
                                        <p:attrNameLst>
                                          <p:attrName>ppt_y</p:attrName>
                                        </p:attrNameLst>
                                      </p:cBhvr>
                                      <p:tavLst>
                                        <p:tav tm="0">
                                          <p:val>
                                            <p:strVal val="#ppt_y"/>
                                          </p:val>
                                        </p:tav>
                                        <p:tav tm="100000">
                                          <p:val>
                                            <p:strVal val="#ppt_y"/>
                                          </p:val>
                                        </p:tav>
                                      </p:tavLst>
                                    </p:anim>
                                    <p:anim calcmode="lin" valueType="num">
                                      <p:cBhvr>
                                        <p:cTn id="55" dur="500" fill="hold"/>
                                        <p:tgtEl>
                                          <p:spTgt spid="118795"/>
                                        </p:tgtEl>
                                        <p:attrNameLst>
                                          <p:attrName>ppt_w</p:attrName>
                                        </p:attrNameLst>
                                      </p:cBhvr>
                                      <p:tavLst>
                                        <p:tav tm="0">
                                          <p:val>
                                            <p:fltVal val="0"/>
                                          </p:val>
                                        </p:tav>
                                        <p:tav tm="100000">
                                          <p:val>
                                            <p:strVal val="#ppt_w"/>
                                          </p:val>
                                        </p:tav>
                                      </p:tavLst>
                                    </p:anim>
                                    <p:anim calcmode="lin" valueType="num">
                                      <p:cBhvr>
                                        <p:cTn id="56" dur="500" fill="hold"/>
                                        <p:tgtEl>
                                          <p:spTgt spid="118795"/>
                                        </p:tgtEl>
                                        <p:attrNameLst>
                                          <p:attrName>ppt_h</p:attrName>
                                        </p:attrNameLst>
                                      </p:cBhvr>
                                      <p:tavLst>
                                        <p:tav tm="0">
                                          <p:val>
                                            <p:strVal val="#ppt_h"/>
                                          </p:val>
                                        </p:tav>
                                        <p:tav tm="100000">
                                          <p:val>
                                            <p:strVal val="#ppt_h"/>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9" presetClass="entr" presetSubtype="0" fill="hold" nodeType="clickEffect">
                                  <p:stCondLst>
                                    <p:cond delay="0"/>
                                  </p:stCondLst>
                                  <p:childTnLst>
                                    <p:set>
                                      <p:cBhvr>
                                        <p:cTn id="60" dur="1" fill="hold">
                                          <p:stCondLst>
                                            <p:cond delay="0"/>
                                          </p:stCondLst>
                                        </p:cTn>
                                        <p:tgtEl>
                                          <p:spTgt spid="118821"/>
                                        </p:tgtEl>
                                        <p:attrNameLst>
                                          <p:attrName>style.visibility</p:attrName>
                                        </p:attrNameLst>
                                      </p:cBhvr>
                                      <p:to>
                                        <p:strVal val="visible"/>
                                      </p:to>
                                    </p:set>
                                    <p:animEffect transition="in" filter="dissolve">
                                      <p:cBhvr>
                                        <p:cTn id="61" dur="500"/>
                                        <p:tgtEl>
                                          <p:spTgt spid="118821"/>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23" presetClass="entr" presetSubtype="36" fill="hold" grpId="0" nodeType="clickEffect">
                                  <p:stCondLst>
                                    <p:cond delay="0"/>
                                  </p:stCondLst>
                                  <p:childTnLst>
                                    <p:set>
                                      <p:cBhvr>
                                        <p:cTn id="65" dur="1" fill="hold">
                                          <p:stCondLst>
                                            <p:cond delay="0"/>
                                          </p:stCondLst>
                                        </p:cTn>
                                        <p:tgtEl>
                                          <p:spTgt spid="118796"/>
                                        </p:tgtEl>
                                        <p:attrNameLst>
                                          <p:attrName>style.visibility</p:attrName>
                                        </p:attrNameLst>
                                      </p:cBhvr>
                                      <p:to>
                                        <p:strVal val="visible"/>
                                      </p:to>
                                    </p:set>
                                    <p:anim calcmode="lin" valueType="num">
                                      <p:cBhvr>
                                        <p:cTn id="66" dur="500" fill="hold"/>
                                        <p:tgtEl>
                                          <p:spTgt spid="118796"/>
                                        </p:tgtEl>
                                        <p:attrNameLst>
                                          <p:attrName>ppt_w</p:attrName>
                                        </p:attrNameLst>
                                      </p:cBhvr>
                                      <p:tavLst>
                                        <p:tav tm="0">
                                          <p:val>
                                            <p:strVal val="(6*min(max(#ppt_w*#ppt_h,.3),1)-7.4)/-.7*#ppt_w"/>
                                          </p:val>
                                        </p:tav>
                                        <p:tav tm="100000">
                                          <p:val>
                                            <p:strVal val="#ppt_w"/>
                                          </p:val>
                                        </p:tav>
                                      </p:tavLst>
                                    </p:anim>
                                    <p:anim calcmode="lin" valueType="num">
                                      <p:cBhvr>
                                        <p:cTn id="67" dur="500" fill="hold"/>
                                        <p:tgtEl>
                                          <p:spTgt spid="118796"/>
                                        </p:tgtEl>
                                        <p:attrNameLst>
                                          <p:attrName>ppt_h</p:attrName>
                                        </p:attrNameLst>
                                      </p:cBhvr>
                                      <p:tavLst>
                                        <p:tav tm="0">
                                          <p:val>
                                            <p:strVal val="(6*min(max(#ppt_w*#ppt_h,.3),1)-7.4)/-.7*#ppt_h"/>
                                          </p:val>
                                        </p:tav>
                                        <p:tav tm="100000">
                                          <p:val>
                                            <p:strVal val="#ppt_h"/>
                                          </p:val>
                                        </p:tav>
                                      </p:tavLst>
                                    </p:anim>
                                    <p:anim calcmode="lin" valueType="num">
                                      <p:cBhvr>
                                        <p:cTn id="68" dur="500" fill="hold"/>
                                        <p:tgtEl>
                                          <p:spTgt spid="118796"/>
                                        </p:tgtEl>
                                        <p:attrNameLst>
                                          <p:attrName>ppt_x</p:attrName>
                                        </p:attrNameLst>
                                      </p:cBhvr>
                                      <p:tavLst>
                                        <p:tav tm="0">
                                          <p:val>
                                            <p:fltVal val="0.5"/>
                                          </p:val>
                                        </p:tav>
                                        <p:tav tm="100000">
                                          <p:val>
                                            <p:strVal val="#ppt_x"/>
                                          </p:val>
                                        </p:tav>
                                      </p:tavLst>
                                    </p:anim>
                                    <p:anim calcmode="lin" valueType="num">
                                      <p:cBhvr>
                                        <p:cTn id="69" dur="500" fill="hold"/>
                                        <p:tgtEl>
                                          <p:spTgt spid="118796"/>
                                        </p:tgtEl>
                                        <p:attrNameLst>
                                          <p:attrName>ppt_y</p:attrName>
                                        </p:attrNameLst>
                                      </p:cBhvr>
                                      <p:tavLst>
                                        <p:tav tm="0">
                                          <p:val>
                                            <p:strVal val="1+(6*min(max(#ppt_w*#ppt_h,.3),1)-7.4)/-.7*#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92" grpId="0" autoUpdateAnimBg="0"/>
      <p:bldP spid="118793" grpId="0" autoUpdateAnimBg="0"/>
      <p:bldP spid="118794" grpId="0" autoUpdateAnimBg="0"/>
      <p:bldP spid="118795" grpId="0" autoUpdateAnimBg="0"/>
      <p:bldP spid="118796" grpId="0"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ext Box 5">
            <a:extLst>
              <a:ext uri="{FF2B5EF4-FFF2-40B4-BE49-F238E27FC236}">
                <a16:creationId xmlns:a16="http://schemas.microsoft.com/office/drawing/2014/main" id="{858C8357-8373-4254-AF2B-59C0EF9299A0}"/>
              </a:ext>
            </a:extLst>
          </p:cNvPr>
          <p:cNvSpPr txBox="1">
            <a:spLocks noChangeArrowheads="1"/>
          </p:cNvSpPr>
          <p:nvPr/>
        </p:nvSpPr>
        <p:spPr bwMode="auto">
          <a:xfrm>
            <a:off x="4749800" y="0"/>
            <a:ext cx="42576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000" i="1"/>
              <a:t>North China Electric Power University</a:t>
            </a:r>
          </a:p>
        </p:txBody>
      </p:sp>
      <p:sp>
        <p:nvSpPr>
          <p:cNvPr id="119814" name="Rectangle 6">
            <a:extLst>
              <a:ext uri="{FF2B5EF4-FFF2-40B4-BE49-F238E27FC236}">
                <a16:creationId xmlns:a16="http://schemas.microsoft.com/office/drawing/2014/main" id="{BDB20D98-AAD8-46E8-9AA4-BED42A3E5784}"/>
              </a:ext>
            </a:extLst>
          </p:cNvPr>
          <p:cNvSpPr>
            <a:spLocks noChangeArrowheads="1"/>
          </p:cNvSpPr>
          <p:nvPr/>
        </p:nvSpPr>
        <p:spPr bwMode="auto">
          <a:xfrm>
            <a:off x="228600" y="838200"/>
            <a:ext cx="8610600" cy="2647950"/>
          </a:xfrm>
          <a:prstGeom prst="rect">
            <a:avLst/>
          </a:prstGeom>
          <a:gradFill rotWithShape="1">
            <a:gsLst>
              <a:gs pos="0">
                <a:srgbClr val="CCECFF"/>
              </a:gs>
              <a:gs pos="50000">
                <a:schemeClr val="bg1"/>
              </a:gs>
              <a:gs pos="100000">
                <a:srgbClr val="CCECFF"/>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en-US" altLang="zh-CN">
                <a:latin typeface="楷体_GB2312" pitchFamily="49" charset="-122"/>
                <a:ea typeface="楷体_GB2312" pitchFamily="49" charset="-122"/>
              </a:rPr>
              <a:t>    </a:t>
            </a:r>
            <a:r>
              <a:rPr lang="zh-CN" altLang="en-US">
                <a:latin typeface="楷体_GB2312" pitchFamily="49" charset="-122"/>
                <a:ea typeface="楷体_GB2312" pitchFamily="49" charset="-122"/>
              </a:rPr>
              <a:t>设一个辅助数组</a:t>
            </a:r>
            <a:r>
              <a:rPr lang="en-US" altLang="zh-CN">
                <a:latin typeface="楷体_GB2312" pitchFamily="49" charset="-122"/>
                <a:ea typeface="楷体_GB2312" pitchFamily="49" charset="-122"/>
              </a:rPr>
              <a:t>aux,</a:t>
            </a:r>
            <a:r>
              <a:rPr lang="zh-CN" altLang="en-US">
                <a:latin typeface="楷体_GB2312" pitchFamily="49" charset="-122"/>
                <a:ea typeface="楷体_GB2312" pitchFamily="49" charset="-122"/>
              </a:rPr>
              <a:t>被用于保存合并</a:t>
            </a:r>
            <a:r>
              <a:rPr lang="en-US" altLang="zh-CN">
                <a:latin typeface="楷体_GB2312" pitchFamily="49" charset="-122"/>
                <a:ea typeface="楷体_GB2312" pitchFamily="49" charset="-122"/>
              </a:rPr>
              <a:t>x</a:t>
            </a:r>
            <a:r>
              <a:rPr lang="zh-CN" altLang="en-US">
                <a:latin typeface="楷体_GB2312" pitchFamily="49" charset="-122"/>
                <a:ea typeface="楷体_GB2312" pitchFamily="49" charset="-122"/>
              </a:rPr>
              <a:t>的两个子数组所得的结果。变量</a:t>
            </a:r>
            <a:r>
              <a:rPr lang="en-US" altLang="zh-CN">
                <a:latin typeface="楷体_GB2312" pitchFamily="49" charset="-122"/>
                <a:ea typeface="楷体_GB2312" pitchFamily="49" charset="-122"/>
              </a:rPr>
              <a:t>size</a:t>
            </a:r>
            <a:r>
              <a:rPr lang="zh-CN" altLang="en-US">
                <a:latin typeface="楷体_GB2312" pitchFamily="49" charset="-122"/>
                <a:ea typeface="楷体_GB2312" pitchFamily="49" charset="-122"/>
              </a:rPr>
              <a:t>用于控制被合并的子文件的大小。因为每次被合并的两个子文件总是</a:t>
            </a:r>
            <a:r>
              <a:rPr lang="en-US" altLang="zh-CN">
                <a:latin typeface="楷体_GB2312" pitchFamily="49" charset="-122"/>
                <a:ea typeface="楷体_GB2312" pitchFamily="49" charset="-122"/>
              </a:rPr>
              <a:t>x</a:t>
            </a:r>
            <a:r>
              <a:rPr lang="zh-CN" altLang="en-US">
                <a:latin typeface="楷体_GB2312" pitchFamily="49" charset="-122"/>
                <a:ea typeface="楷体_GB2312" pitchFamily="49" charset="-122"/>
              </a:rPr>
              <a:t>的两个子数组</a:t>
            </a:r>
            <a:r>
              <a:rPr lang="en-US" altLang="zh-CN">
                <a:latin typeface="楷体_GB2312" pitchFamily="49" charset="-122"/>
                <a:ea typeface="楷体_GB2312" pitchFamily="49" charset="-122"/>
              </a:rPr>
              <a:t>,</a:t>
            </a:r>
            <a:r>
              <a:rPr lang="zh-CN" altLang="en-US">
                <a:latin typeface="楷体_GB2312" pitchFamily="49" charset="-122"/>
                <a:ea typeface="楷体_GB2312" pitchFamily="49" charset="-122"/>
              </a:rPr>
              <a:t>所以必须用变量来指出子数组的上下界。</a:t>
            </a:r>
            <a:r>
              <a:rPr lang="en-US" altLang="zh-CN">
                <a:latin typeface="楷体_GB2312" pitchFamily="49" charset="-122"/>
                <a:ea typeface="楷体_GB2312" pitchFamily="49" charset="-122"/>
              </a:rPr>
              <a:t>ib1</a:t>
            </a:r>
            <a:r>
              <a:rPr lang="zh-CN" altLang="en-US">
                <a:latin typeface="楷体_GB2312" pitchFamily="49" charset="-122"/>
                <a:ea typeface="楷体_GB2312" pitchFamily="49" charset="-122"/>
              </a:rPr>
              <a:t>和</a:t>
            </a:r>
            <a:r>
              <a:rPr lang="en-US" altLang="zh-CN">
                <a:latin typeface="楷体_GB2312" pitchFamily="49" charset="-122"/>
                <a:ea typeface="楷体_GB2312" pitchFamily="49" charset="-122"/>
              </a:rPr>
              <a:t>ub1</a:t>
            </a:r>
            <a:r>
              <a:rPr lang="zh-CN" altLang="en-US">
                <a:latin typeface="楷体_GB2312" pitchFamily="49" charset="-122"/>
                <a:ea typeface="楷体_GB2312" pitchFamily="49" charset="-122"/>
              </a:rPr>
              <a:t>分别表示待合并的第一个子文件的下界与上界</a:t>
            </a:r>
            <a:r>
              <a:rPr lang="en-US" altLang="zh-CN">
                <a:latin typeface="楷体_GB2312" pitchFamily="49" charset="-122"/>
                <a:ea typeface="楷体_GB2312" pitchFamily="49" charset="-122"/>
              </a:rPr>
              <a:t>,ib2</a:t>
            </a:r>
            <a:r>
              <a:rPr lang="zh-CN" altLang="en-US">
                <a:latin typeface="楷体_GB2312" pitchFamily="49" charset="-122"/>
                <a:ea typeface="楷体_GB2312" pitchFamily="49" charset="-122"/>
              </a:rPr>
              <a:t>和</a:t>
            </a:r>
            <a:r>
              <a:rPr lang="en-US" altLang="zh-CN">
                <a:latin typeface="楷体_GB2312" pitchFamily="49" charset="-122"/>
                <a:ea typeface="楷体_GB2312" pitchFamily="49" charset="-122"/>
              </a:rPr>
              <a:t>ub2</a:t>
            </a:r>
            <a:r>
              <a:rPr lang="zh-CN" altLang="en-US">
                <a:latin typeface="楷体_GB2312" pitchFamily="49" charset="-122"/>
                <a:ea typeface="楷体_GB2312" pitchFamily="49" charset="-122"/>
              </a:rPr>
              <a:t>分别表示待合并的第二个子文件的下界和上界</a:t>
            </a:r>
            <a:r>
              <a:rPr lang="en-US" altLang="zh-CN">
                <a:latin typeface="楷体_GB2312" pitchFamily="49" charset="-122"/>
                <a:ea typeface="楷体_GB2312" pitchFamily="49" charset="-122"/>
              </a:rPr>
              <a:t>.</a:t>
            </a:r>
            <a:r>
              <a:rPr lang="zh-CN" altLang="en-US">
                <a:latin typeface="楷体_GB2312" pitchFamily="49" charset="-122"/>
                <a:ea typeface="楷体_GB2312" pitchFamily="49" charset="-122"/>
              </a:rPr>
              <a:t>变量</a:t>
            </a:r>
            <a:r>
              <a:rPr lang="en-US" altLang="zh-CN">
                <a:latin typeface="楷体_GB2312" pitchFamily="49" charset="-122"/>
                <a:ea typeface="楷体_GB2312" pitchFamily="49" charset="-122"/>
              </a:rPr>
              <a:t>i</a:t>
            </a:r>
            <a:r>
              <a:rPr lang="zh-CN" altLang="en-US">
                <a:latin typeface="楷体_GB2312" pitchFamily="49" charset="-122"/>
                <a:ea typeface="楷体_GB2312" pitchFamily="49" charset="-122"/>
              </a:rPr>
              <a:t>和</a:t>
            </a:r>
            <a:r>
              <a:rPr lang="en-US" altLang="zh-CN">
                <a:latin typeface="楷体_GB2312" pitchFamily="49" charset="-122"/>
                <a:ea typeface="楷体_GB2312" pitchFamily="49" charset="-122"/>
              </a:rPr>
              <a:t>j</a:t>
            </a:r>
            <a:r>
              <a:rPr lang="zh-CN" altLang="en-US">
                <a:latin typeface="楷体_GB2312" pitchFamily="49" charset="-122"/>
                <a:ea typeface="楷体_GB2312" pitchFamily="49" charset="-122"/>
              </a:rPr>
              <a:t>用来指示待合并的两个子文件</a:t>
            </a:r>
            <a:r>
              <a:rPr lang="en-US" altLang="zh-CN">
                <a:latin typeface="楷体_GB2312" pitchFamily="49" charset="-122"/>
                <a:ea typeface="楷体_GB2312" pitchFamily="49" charset="-122"/>
              </a:rPr>
              <a:t>(</a:t>
            </a:r>
            <a:r>
              <a:rPr lang="zh-CN" altLang="en-US">
                <a:latin typeface="楷体_GB2312" pitchFamily="49" charset="-122"/>
                <a:ea typeface="楷体_GB2312" pitchFamily="49" charset="-122"/>
              </a:rPr>
              <a:t>即源文件</a:t>
            </a:r>
            <a:r>
              <a:rPr lang="en-US" altLang="zh-CN">
                <a:latin typeface="楷体_GB2312" pitchFamily="49" charset="-122"/>
                <a:ea typeface="楷体_GB2312" pitchFamily="49" charset="-122"/>
              </a:rPr>
              <a:t>)</a:t>
            </a:r>
            <a:r>
              <a:rPr lang="zh-CN" altLang="en-US">
                <a:latin typeface="楷体_GB2312" pitchFamily="49" charset="-122"/>
                <a:ea typeface="楷体_GB2312" pitchFamily="49" charset="-122"/>
              </a:rPr>
              <a:t>的元素</a:t>
            </a:r>
            <a:r>
              <a:rPr lang="en-US" altLang="zh-CN">
                <a:latin typeface="楷体_GB2312" pitchFamily="49" charset="-122"/>
                <a:ea typeface="楷体_GB2312" pitchFamily="49" charset="-122"/>
              </a:rPr>
              <a:t>,</a:t>
            </a:r>
            <a:r>
              <a:rPr lang="zh-CN" altLang="en-US">
                <a:latin typeface="楷体_GB2312" pitchFamily="49" charset="-122"/>
                <a:ea typeface="楷体_GB2312" pitchFamily="49" charset="-122"/>
              </a:rPr>
              <a:t>变量</a:t>
            </a:r>
            <a:r>
              <a:rPr lang="en-US" altLang="zh-CN">
                <a:latin typeface="楷体_GB2312" pitchFamily="49" charset="-122"/>
                <a:ea typeface="楷体_GB2312" pitchFamily="49" charset="-122"/>
              </a:rPr>
              <a:t>k</a:t>
            </a:r>
            <a:r>
              <a:rPr lang="zh-CN" altLang="en-US">
                <a:latin typeface="楷体_GB2312" pitchFamily="49" charset="-122"/>
                <a:ea typeface="楷体_GB2312" pitchFamily="49" charset="-122"/>
              </a:rPr>
              <a:t>用于指示合并得到的目标子文件的元素。</a:t>
            </a:r>
          </a:p>
        </p:txBody>
      </p:sp>
      <p:sp>
        <p:nvSpPr>
          <p:cNvPr id="55300" name="Text Box 7">
            <a:extLst>
              <a:ext uri="{FF2B5EF4-FFF2-40B4-BE49-F238E27FC236}">
                <a16:creationId xmlns:a16="http://schemas.microsoft.com/office/drawing/2014/main" id="{249AB586-C70F-4E77-B54F-27379EEBCB2D}"/>
              </a:ext>
            </a:extLst>
          </p:cNvPr>
          <p:cNvSpPr txBox="1">
            <a:spLocks noChangeArrowheads="1"/>
          </p:cNvSpPr>
          <p:nvPr/>
        </p:nvSpPr>
        <p:spPr bwMode="auto">
          <a:xfrm>
            <a:off x="393700" y="401638"/>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endParaRPr lang="zh-CN" altLang="zh-CN" sz="2400"/>
          </a:p>
        </p:txBody>
      </p:sp>
      <p:sp>
        <p:nvSpPr>
          <p:cNvPr id="55301" name="Text Box 8">
            <a:extLst>
              <a:ext uri="{FF2B5EF4-FFF2-40B4-BE49-F238E27FC236}">
                <a16:creationId xmlns:a16="http://schemas.microsoft.com/office/drawing/2014/main" id="{4E851A74-C793-4619-9DD6-113A191B3CD7}"/>
              </a:ext>
            </a:extLst>
          </p:cNvPr>
          <p:cNvSpPr txBox="1">
            <a:spLocks noChangeArrowheads="1"/>
          </p:cNvSpPr>
          <p:nvPr/>
        </p:nvSpPr>
        <p:spPr bwMode="auto">
          <a:xfrm>
            <a:off x="288925" y="320675"/>
            <a:ext cx="26844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zh-CN" altLang="en-US" sz="2800">
                <a:solidFill>
                  <a:srgbClr val="FF0000"/>
                </a:solidFill>
                <a:ea typeface="楷体_GB2312" panose="02010609030101010101" pitchFamily="49" charset="-122"/>
              </a:rPr>
              <a:t>归并排序算法：</a:t>
            </a:r>
          </a:p>
        </p:txBody>
      </p:sp>
      <p:sp>
        <p:nvSpPr>
          <p:cNvPr id="119817" name="Text Box 9">
            <a:extLst>
              <a:ext uri="{FF2B5EF4-FFF2-40B4-BE49-F238E27FC236}">
                <a16:creationId xmlns:a16="http://schemas.microsoft.com/office/drawing/2014/main" id="{FABF2879-B7FF-427A-9B7A-115F95630AD4}"/>
              </a:ext>
            </a:extLst>
          </p:cNvPr>
          <p:cNvSpPr txBox="1">
            <a:spLocks noChangeArrowheads="1"/>
          </p:cNvSpPr>
          <p:nvPr/>
        </p:nvSpPr>
        <p:spPr bwMode="auto">
          <a:xfrm>
            <a:off x="288925" y="3546475"/>
            <a:ext cx="7721600" cy="301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400">
                <a:ea typeface="楷体_GB2312" panose="02010609030101010101" pitchFamily="49" charset="-122"/>
              </a:rPr>
              <a:t>void mergsort(List x,int n)</a:t>
            </a:r>
          </a:p>
          <a:p>
            <a:pPr eaLnBrk="1" hangingPunct="1">
              <a:spcBef>
                <a:spcPct val="0"/>
              </a:spcBef>
            </a:pPr>
            <a:r>
              <a:rPr lang="en-US" altLang="zh-CN" sz="2400">
                <a:ea typeface="楷体_GB2312" panose="02010609030101010101" pitchFamily="49" charset="-122"/>
              </a:rPr>
              <a:t>//x</a:t>
            </a:r>
            <a:r>
              <a:rPr lang="zh-CN" altLang="en-US" sz="2400">
                <a:ea typeface="楷体_GB2312" panose="02010609030101010101" pitchFamily="49" charset="-122"/>
              </a:rPr>
              <a:t>数组用来存放待合并的文件，</a:t>
            </a:r>
            <a:r>
              <a:rPr lang="en-US" altLang="zh-CN" sz="2400">
                <a:ea typeface="楷体_GB2312" panose="02010609030101010101" pitchFamily="49" charset="-122"/>
              </a:rPr>
              <a:t>n</a:t>
            </a:r>
            <a:r>
              <a:rPr lang="zh-CN" altLang="en-US" sz="2400">
                <a:ea typeface="楷体_GB2312" panose="02010609030101010101" pitchFamily="49" charset="-122"/>
              </a:rPr>
              <a:t>为待合并子文件的个数</a:t>
            </a:r>
          </a:p>
          <a:p>
            <a:pPr eaLnBrk="1" hangingPunct="1">
              <a:spcBef>
                <a:spcPct val="0"/>
              </a:spcBef>
            </a:pPr>
            <a:r>
              <a:rPr lang="zh-CN" altLang="en-US" sz="2400">
                <a:ea typeface="楷体_GB2312" panose="02010609030101010101" pitchFamily="49" charset="-122"/>
              </a:rPr>
              <a:t>  </a:t>
            </a:r>
            <a:r>
              <a:rPr lang="en-US" altLang="zh-CN" sz="2400">
                <a:ea typeface="楷体_GB2312" panose="02010609030101010101" pitchFamily="49" charset="-122"/>
              </a:rPr>
              <a:t>{</a:t>
            </a:r>
          </a:p>
          <a:p>
            <a:pPr eaLnBrk="1" hangingPunct="1">
              <a:spcBef>
                <a:spcPct val="0"/>
              </a:spcBef>
            </a:pPr>
            <a:r>
              <a:rPr lang="en-US" altLang="zh-CN" sz="2400">
                <a:ea typeface="楷体_GB2312" panose="02010609030101010101" pitchFamily="49" charset="-122"/>
              </a:rPr>
              <a:t>      size=1;//</a:t>
            </a:r>
            <a:r>
              <a:rPr lang="zh-CN" altLang="en-US" sz="2400">
                <a:ea typeface="楷体_GB2312" panose="02010609030101010101" pitchFamily="49" charset="-122"/>
              </a:rPr>
              <a:t>置被合并的文件长度为</a:t>
            </a:r>
            <a:r>
              <a:rPr lang="en-US" altLang="zh-CN" sz="2400">
                <a:ea typeface="楷体_GB2312" panose="02010609030101010101" pitchFamily="49" charset="-122"/>
              </a:rPr>
              <a:t>1;</a:t>
            </a:r>
          </a:p>
          <a:p>
            <a:pPr eaLnBrk="1" hangingPunct="1">
              <a:spcBef>
                <a:spcPct val="0"/>
              </a:spcBef>
            </a:pPr>
            <a:r>
              <a:rPr lang="en-US" altLang="zh-CN" sz="2400">
                <a:ea typeface="楷体_GB2312" panose="02010609030101010101" pitchFamily="49" charset="-122"/>
              </a:rPr>
              <a:t>      while (size&lt;n)</a:t>
            </a:r>
          </a:p>
          <a:p>
            <a:pPr eaLnBrk="1" hangingPunct="1">
              <a:spcBef>
                <a:spcPct val="0"/>
              </a:spcBef>
            </a:pPr>
            <a:r>
              <a:rPr lang="en-US" altLang="zh-CN" sz="2400">
                <a:ea typeface="楷体_GB2312" panose="02010609030101010101" pitchFamily="49" charset="-122"/>
              </a:rPr>
              <a:t>      {</a:t>
            </a:r>
          </a:p>
          <a:p>
            <a:pPr eaLnBrk="1" hangingPunct="1">
              <a:spcBef>
                <a:spcPct val="0"/>
              </a:spcBef>
            </a:pPr>
            <a:r>
              <a:rPr lang="en-US" altLang="zh-CN" sz="2400">
                <a:ea typeface="楷体_GB2312" panose="02010609030101010101" pitchFamily="49" charset="-122"/>
              </a:rPr>
              <a:t>          ib1=1;//</a:t>
            </a:r>
            <a:r>
              <a:rPr lang="zh-CN" altLang="en-US" sz="2400">
                <a:ea typeface="楷体_GB2312" panose="02010609030101010101" pitchFamily="49" charset="-122"/>
              </a:rPr>
              <a:t>为第一个文件初始化下界</a:t>
            </a:r>
          </a:p>
          <a:p>
            <a:pPr eaLnBrk="1" hangingPunct="1">
              <a:spcBef>
                <a:spcPct val="0"/>
              </a:spcBef>
            </a:pPr>
            <a:r>
              <a:rPr lang="zh-CN" altLang="en-US" sz="2400">
                <a:ea typeface="楷体_GB2312" panose="02010609030101010101" pitchFamily="49" charset="-122"/>
              </a:rPr>
              <a:t>             </a:t>
            </a:r>
            <a:r>
              <a:rPr lang="en-US" altLang="zh-CN" sz="2400">
                <a:ea typeface="楷体_GB2312" panose="02010609030101010101" pitchFamily="49" charset="-122"/>
              </a:rPr>
              <a:t>k=1;//k</a:t>
            </a:r>
            <a:r>
              <a:rPr lang="zh-CN" altLang="en-US" sz="2400">
                <a:ea typeface="楷体_GB2312" panose="02010609030101010101" pitchFamily="49" charset="-122"/>
              </a:rPr>
              <a:t>是辅助数组的标号</a:t>
            </a: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98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26">
            <a:extLst>
              <a:ext uri="{FF2B5EF4-FFF2-40B4-BE49-F238E27FC236}">
                <a16:creationId xmlns:a16="http://schemas.microsoft.com/office/drawing/2014/main" id="{C05384BB-FC5B-4FF1-A6C2-4D3C0E8005D5}"/>
              </a:ext>
            </a:extLst>
          </p:cNvPr>
          <p:cNvSpPr>
            <a:spLocks noChangeArrowheads="1"/>
          </p:cNvSpPr>
          <p:nvPr/>
        </p:nvSpPr>
        <p:spPr bwMode="auto">
          <a:xfrm>
            <a:off x="107949" y="300559"/>
            <a:ext cx="8963025" cy="680169"/>
          </a:xfrm>
          <a:prstGeom prst="rect">
            <a:avLst/>
          </a:prstGeom>
          <a:gradFill>
            <a:gsLst>
              <a:gs pos="0">
                <a:schemeClr val="accent1">
                  <a:lumMod val="5000"/>
                  <a:lumOff val="95000"/>
                </a:schemeClr>
              </a:gs>
              <a:gs pos="74000">
                <a:srgbClr val="99CCFF"/>
              </a:gs>
              <a:gs pos="0">
                <a:srgbClr val="99CCFF"/>
              </a:gs>
              <a:gs pos="59000">
                <a:schemeClr val="bg1"/>
              </a:gs>
            </a:gsLst>
            <a:lin ang="5400000" scaled="1"/>
          </a:gra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3600" dirty="0">
                <a:latin typeface="黑体" panose="02010609060101010101" pitchFamily="49" charset="-122"/>
                <a:ea typeface="黑体" panose="02010609060101010101" pitchFamily="49" charset="-122"/>
              </a:rPr>
              <a:t>9.2 </a:t>
            </a:r>
            <a:r>
              <a:rPr lang="zh-CN" altLang="en-US" sz="3600" dirty="0">
                <a:latin typeface="黑体" panose="02010609060101010101" pitchFamily="49" charset="-122"/>
                <a:ea typeface="黑体" panose="02010609060101010101" pitchFamily="49" charset="-122"/>
              </a:rPr>
              <a:t>计数排序</a:t>
            </a:r>
          </a:p>
        </p:txBody>
      </p:sp>
      <p:sp>
        <p:nvSpPr>
          <p:cNvPr id="6373" name="Text Box 229">
            <a:extLst>
              <a:ext uri="{FF2B5EF4-FFF2-40B4-BE49-F238E27FC236}">
                <a16:creationId xmlns:a16="http://schemas.microsoft.com/office/drawing/2014/main" id="{2A441DEF-B60A-4B89-ABBB-7454BEC4628C}"/>
              </a:ext>
            </a:extLst>
          </p:cNvPr>
          <p:cNvSpPr txBox="1">
            <a:spLocks noChangeArrowheads="1"/>
          </p:cNvSpPr>
          <p:nvPr/>
        </p:nvSpPr>
        <p:spPr bwMode="auto">
          <a:xfrm>
            <a:off x="250825" y="1916113"/>
            <a:ext cx="8820150" cy="1385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zh-CN" altLang="en-US" sz="2800" dirty="0">
                <a:latin typeface="黑体" panose="02010609060101010101" pitchFamily="49" charset="-122"/>
                <a:ea typeface="黑体" panose="02010609060101010101" pitchFamily="49" charset="-122"/>
              </a:rPr>
              <a:t>    对每个记录计算文件中有多少个其它记录的关键字大于该记录的关键字值，从而找到该记录的正确排序位置。</a:t>
            </a:r>
          </a:p>
        </p:txBody>
      </p:sp>
      <p:sp>
        <p:nvSpPr>
          <p:cNvPr id="6375" name="Text Box 231">
            <a:extLst>
              <a:ext uri="{FF2B5EF4-FFF2-40B4-BE49-F238E27FC236}">
                <a16:creationId xmlns:a16="http://schemas.microsoft.com/office/drawing/2014/main" id="{7EA9E5C5-BD7F-4DCD-A43A-BBF02E944AEE}"/>
              </a:ext>
            </a:extLst>
          </p:cNvPr>
          <p:cNvSpPr txBox="1">
            <a:spLocks noChangeArrowheads="1"/>
          </p:cNvSpPr>
          <p:nvPr/>
        </p:nvSpPr>
        <p:spPr bwMode="auto">
          <a:xfrm>
            <a:off x="2819400" y="4471988"/>
            <a:ext cx="3049588" cy="461962"/>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a:latin typeface="+mn-lt"/>
                <a:ea typeface="黑体" panose="02010609060101010101" pitchFamily="49" charset="-122"/>
              </a:rPr>
              <a:t>key        info       count</a:t>
            </a:r>
          </a:p>
        </p:txBody>
      </p:sp>
      <p:sp>
        <p:nvSpPr>
          <p:cNvPr id="6376" name="Text Box 232">
            <a:extLst>
              <a:ext uri="{FF2B5EF4-FFF2-40B4-BE49-F238E27FC236}">
                <a16:creationId xmlns:a16="http://schemas.microsoft.com/office/drawing/2014/main" id="{4ADC2B8D-67F4-40D3-8B81-B9A478F580D7}"/>
              </a:ext>
            </a:extLst>
          </p:cNvPr>
          <p:cNvSpPr txBox="1">
            <a:spLocks noChangeArrowheads="1"/>
          </p:cNvSpPr>
          <p:nvPr/>
        </p:nvSpPr>
        <p:spPr bwMode="auto">
          <a:xfrm>
            <a:off x="323850" y="3357563"/>
            <a:ext cx="32480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zh-CN" altLang="en-US" sz="2400">
                <a:latin typeface="黑体" panose="02010609060101010101" pitchFamily="49" charset="-122"/>
                <a:ea typeface="黑体" panose="02010609060101010101" pitchFamily="49" charset="-122"/>
              </a:rPr>
              <a:t>设一个记录有三个域：</a:t>
            </a:r>
          </a:p>
        </p:txBody>
      </p:sp>
      <p:grpSp>
        <p:nvGrpSpPr>
          <p:cNvPr id="2" name="组合 1">
            <a:extLst>
              <a:ext uri="{FF2B5EF4-FFF2-40B4-BE49-F238E27FC236}">
                <a16:creationId xmlns:a16="http://schemas.microsoft.com/office/drawing/2014/main" id="{C8E07098-E8BE-478A-A195-1B5AC89E9ED5}"/>
              </a:ext>
            </a:extLst>
          </p:cNvPr>
          <p:cNvGrpSpPr/>
          <p:nvPr/>
        </p:nvGrpSpPr>
        <p:grpSpPr>
          <a:xfrm>
            <a:off x="869950" y="4868862"/>
            <a:ext cx="2270125" cy="512763"/>
            <a:chOff x="869950" y="4868862"/>
            <a:chExt cx="2270125" cy="512763"/>
          </a:xfrm>
        </p:grpSpPr>
        <p:sp>
          <p:nvSpPr>
            <p:cNvPr id="8208" name="Line 233">
              <a:extLst>
                <a:ext uri="{FF2B5EF4-FFF2-40B4-BE49-F238E27FC236}">
                  <a16:creationId xmlns:a16="http://schemas.microsoft.com/office/drawing/2014/main" id="{2D1AA824-B12F-40F5-8DEF-758172E03729}"/>
                </a:ext>
              </a:extLst>
            </p:cNvPr>
            <p:cNvSpPr>
              <a:spLocks noChangeShapeType="1"/>
            </p:cNvSpPr>
            <p:nvPr/>
          </p:nvSpPr>
          <p:spPr bwMode="auto">
            <a:xfrm>
              <a:off x="3132589" y="4868862"/>
              <a:ext cx="0" cy="338131"/>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lang="zh-CN" altLang="en-US">
                <a:latin typeface="+mn-lt"/>
                <a:ea typeface="黑体" panose="02010609060101010101" pitchFamily="49" charset="-122"/>
              </a:endParaRPr>
            </a:p>
          </p:txBody>
        </p:sp>
        <p:sp>
          <p:nvSpPr>
            <p:cNvPr id="8209" name="Line 234">
              <a:extLst>
                <a:ext uri="{FF2B5EF4-FFF2-40B4-BE49-F238E27FC236}">
                  <a16:creationId xmlns:a16="http://schemas.microsoft.com/office/drawing/2014/main" id="{0B0EFB40-E390-45A9-967D-B6268AFD9D4C}"/>
                </a:ext>
              </a:extLst>
            </p:cNvPr>
            <p:cNvSpPr>
              <a:spLocks noChangeShapeType="1"/>
            </p:cNvSpPr>
            <p:nvPr/>
          </p:nvSpPr>
          <p:spPr bwMode="auto">
            <a:xfrm flipV="1">
              <a:off x="2195512" y="5206993"/>
              <a:ext cx="944563" cy="7"/>
            </a:xfrm>
            <a:prstGeom prst="line">
              <a:avLst/>
            </a:prstGeom>
            <a:noFill/>
            <a:ln w="28575">
              <a:solidFill>
                <a:srgbClr val="FF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lang="zh-CN" altLang="en-US">
                <a:latin typeface="+mn-lt"/>
                <a:ea typeface="黑体" panose="02010609060101010101" pitchFamily="49" charset="-122"/>
              </a:endParaRPr>
            </a:p>
          </p:txBody>
        </p:sp>
        <p:sp>
          <p:nvSpPr>
            <p:cNvPr id="8210" name="Text Box 235">
              <a:extLst>
                <a:ext uri="{FF2B5EF4-FFF2-40B4-BE49-F238E27FC236}">
                  <a16:creationId xmlns:a16="http://schemas.microsoft.com/office/drawing/2014/main" id="{4FCD642E-0DA6-470F-A857-A9B62F1652C8}"/>
                </a:ext>
              </a:extLst>
            </p:cNvPr>
            <p:cNvSpPr txBox="1">
              <a:spLocks noChangeArrowheads="1"/>
            </p:cNvSpPr>
            <p:nvPr/>
          </p:nvSpPr>
          <p:spPr bwMode="auto">
            <a:xfrm>
              <a:off x="869950" y="4924425"/>
              <a:ext cx="1409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defRPr/>
              </a:pPr>
              <a:r>
                <a:rPr lang="zh-CN" altLang="en-US" dirty="0">
                  <a:latin typeface="+mn-lt"/>
                  <a:ea typeface="黑体" panose="02010609060101010101" pitchFamily="49" charset="-122"/>
                </a:rPr>
                <a:t>关键字域</a:t>
              </a:r>
            </a:p>
          </p:txBody>
        </p:sp>
      </p:grpSp>
      <p:grpSp>
        <p:nvGrpSpPr>
          <p:cNvPr id="6389" name="Group 245">
            <a:extLst>
              <a:ext uri="{FF2B5EF4-FFF2-40B4-BE49-F238E27FC236}">
                <a16:creationId xmlns:a16="http://schemas.microsoft.com/office/drawing/2014/main" id="{D132FFFC-1E34-4FDE-AAAE-7F8BE0CB8408}"/>
              </a:ext>
            </a:extLst>
          </p:cNvPr>
          <p:cNvGrpSpPr>
            <a:grpSpLocks/>
          </p:cNvGrpSpPr>
          <p:nvPr/>
        </p:nvGrpSpPr>
        <p:grpSpPr bwMode="auto">
          <a:xfrm>
            <a:off x="4191000" y="4891088"/>
            <a:ext cx="4754563" cy="554037"/>
            <a:chOff x="2640" y="3081"/>
            <a:chExt cx="2995" cy="349"/>
          </a:xfrm>
        </p:grpSpPr>
        <p:sp>
          <p:nvSpPr>
            <p:cNvPr id="8205" name="Line 236">
              <a:extLst>
                <a:ext uri="{FF2B5EF4-FFF2-40B4-BE49-F238E27FC236}">
                  <a16:creationId xmlns:a16="http://schemas.microsoft.com/office/drawing/2014/main" id="{70379C07-7397-4AC4-AC8A-89BBEB64B6D0}"/>
                </a:ext>
              </a:extLst>
            </p:cNvPr>
            <p:cNvSpPr>
              <a:spLocks noChangeShapeType="1"/>
            </p:cNvSpPr>
            <p:nvPr/>
          </p:nvSpPr>
          <p:spPr bwMode="auto">
            <a:xfrm>
              <a:off x="2640" y="3081"/>
              <a:ext cx="0" cy="192"/>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lang="zh-CN" altLang="en-US">
                <a:latin typeface="+mn-lt"/>
                <a:ea typeface="黑体" panose="02010609060101010101" pitchFamily="49" charset="-122"/>
              </a:endParaRPr>
            </a:p>
          </p:txBody>
        </p:sp>
        <p:sp>
          <p:nvSpPr>
            <p:cNvPr id="8206" name="Line 237">
              <a:extLst>
                <a:ext uri="{FF2B5EF4-FFF2-40B4-BE49-F238E27FC236}">
                  <a16:creationId xmlns:a16="http://schemas.microsoft.com/office/drawing/2014/main" id="{0263BEB1-53CB-4BFD-8580-C45FAAD2784A}"/>
                </a:ext>
              </a:extLst>
            </p:cNvPr>
            <p:cNvSpPr>
              <a:spLocks noChangeShapeType="1"/>
            </p:cNvSpPr>
            <p:nvPr/>
          </p:nvSpPr>
          <p:spPr bwMode="auto">
            <a:xfrm>
              <a:off x="2640" y="3273"/>
              <a:ext cx="1152" cy="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lang="zh-CN" altLang="en-US">
                <a:latin typeface="+mn-lt"/>
                <a:ea typeface="黑体" panose="02010609060101010101" pitchFamily="49" charset="-122"/>
              </a:endParaRPr>
            </a:p>
          </p:txBody>
        </p:sp>
        <p:sp>
          <p:nvSpPr>
            <p:cNvPr id="8207" name="Text Box 238">
              <a:extLst>
                <a:ext uri="{FF2B5EF4-FFF2-40B4-BE49-F238E27FC236}">
                  <a16:creationId xmlns:a16="http://schemas.microsoft.com/office/drawing/2014/main" id="{CD0C75C1-8BD3-4BB2-8EB3-3FCA84A897AE}"/>
                </a:ext>
              </a:extLst>
            </p:cNvPr>
            <p:cNvSpPr txBox="1">
              <a:spLocks noChangeArrowheads="1"/>
            </p:cNvSpPr>
            <p:nvPr/>
          </p:nvSpPr>
          <p:spPr bwMode="auto">
            <a:xfrm>
              <a:off x="3782" y="3142"/>
              <a:ext cx="185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defRPr/>
              </a:pPr>
              <a:r>
                <a:rPr lang="zh-CN" altLang="en-US">
                  <a:latin typeface="+mn-lt"/>
                  <a:ea typeface="黑体" panose="02010609060101010101" pitchFamily="49" charset="-122"/>
                </a:rPr>
                <a:t>该记录的其他信息域</a:t>
              </a:r>
            </a:p>
          </p:txBody>
        </p:sp>
      </p:grpSp>
      <p:grpSp>
        <p:nvGrpSpPr>
          <p:cNvPr id="6390" name="Group 246">
            <a:extLst>
              <a:ext uri="{FF2B5EF4-FFF2-40B4-BE49-F238E27FC236}">
                <a16:creationId xmlns:a16="http://schemas.microsoft.com/office/drawing/2014/main" id="{C7AE863F-9930-4D3A-B5E0-BF6565F4A1CD}"/>
              </a:ext>
            </a:extLst>
          </p:cNvPr>
          <p:cNvGrpSpPr>
            <a:grpSpLocks/>
          </p:cNvGrpSpPr>
          <p:nvPr/>
        </p:nvGrpSpPr>
        <p:grpSpPr bwMode="auto">
          <a:xfrm>
            <a:off x="5334000" y="3844925"/>
            <a:ext cx="2001838" cy="741363"/>
            <a:chOff x="3360" y="2422"/>
            <a:chExt cx="1261" cy="467"/>
          </a:xfrm>
        </p:grpSpPr>
        <p:sp>
          <p:nvSpPr>
            <p:cNvPr id="8202" name="Line 239">
              <a:extLst>
                <a:ext uri="{FF2B5EF4-FFF2-40B4-BE49-F238E27FC236}">
                  <a16:creationId xmlns:a16="http://schemas.microsoft.com/office/drawing/2014/main" id="{42ADA97E-F852-4662-AE35-0B9ED2B1F3D2}"/>
                </a:ext>
              </a:extLst>
            </p:cNvPr>
            <p:cNvSpPr>
              <a:spLocks noChangeShapeType="1"/>
            </p:cNvSpPr>
            <p:nvPr/>
          </p:nvSpPr>
          <p:spPr bwMode="auto">
            <a:xfrm>
              <a:off x="3360" y="2649"/>
              <a:ext cx="0" cy="24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lang="zh-CN" altLang="en-US">
                <a:latin typeface="+mn-lt"/>
                <a:ea typeface="黑体" panose="02010609060101010101" pitchFamily="49" charset="-122"/>
              </a:endParaRPr>
            </a:p>
          </p:txBody>
        </p:sp>
        <p:sp>
          <p:nvSpPr>
            <p:cNvPr id="8203" name="Line 240">
              <a:extLst>
                <a:ext uri="{FF2B5EF4-FFF2-40B4-BE49-F238E27FC236}">
                  <a16:creationId xmlns:a16="http://schemas.microsoft.com/office/drawing/2014/main" id="{B00D9C2F-C391-4530-805A-8667C5BD4611}"/>
                </a:ext>
              </a:extLst>
            </p:cNvPr>
            <p:cNvSpPr>
              <a:spLocks noChangeShapeType="1"/>
            </p:cNvSpPr>
            <p:nvPr/>
          </p:nvSpPr>
          <p:spPr bwMode="auto">
            <a:xfrm>
              <a:off x="3360" y="2649"/>
              <a:ext cx="576" cy="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lang="zh-CN" altLang="en-US">
                <a:latin typeface="+mn-lt"/>
                <a:ea typeface="黑体" panose="02010609060101010101" pitchFamily="49" charset="-122"/>
              </a:endParaRPr>
            </a:p>
          </p:txBody>
        </p:sp>
        <p:sp>
          <p:nvSpPr>
            <p:cNvPr id="8204" name="Text Box 241">
              <a:extLst>
                <a:ext uri="{FF2B5EF4-FFF2-40B4-BE49-F238E27FC236}">
                  <a16:creationId xmlns:a16="http://schemas.microsoft.com/office/drawing/2014/main" id="{000FF7A8-7938-49C9-A16C-78267E8C5300}"/>
                </a:ext>
              </a:extLst>
            </p:cNvPr>
            <p:cNvSpPr txBox="1">
              <a:spLocks noChangeArrowheads="1"/>
            </p:cNvSpPr>
            <p:nvPr/>
          </p:nvSpPr>
          <p:spPr bwMode="auto">
            <a:xfrm>
              <a:off x="3926" y="2422"/>
              <a:ext cx="69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defRPr/>
              </a:pPr>
              <a:r>
                <a:rPr lang="zh-CN" altLang="en-US">
                  <a:latin typeface="+mn-lt"/>
                  <a:ea typeface="黑体" panose="02010609060101010101" pitchFamily="49" charset="-122"/>
                </a:rPr>
                <a:t>计数域</a:t>
              </a:r>
            </a:p>
          </p:txBody>
        </p:sp>
      </p:grpSp>
      <p:sp>
        <p:nvSpPr>
          <p:cNvPr id="3" name="矩形 2">
            <a:extLst>
              <a:ext uri="{FF2B5EF4-FFF2-40B4-BE49-F238E27FC236}">
                <a16:creationId xmlns:a16="http://schemas.microsoft.com/office/drawing/2014/main" id="{07BB7A4A-2021-40C2-911A-B3DEFD26E740}"/>
              </a:ext>
            </a:extLst>
          </p:cNvPr>
          <p:cNvSpPr/>
          <p:nvPr/>
        </p:nvSpPr>
        <p:spPr bwMode="auto">
          <a:xfrm>
            <a:off x="107950" y="1171155"/>
            <a:ext cx="8963024" cy="601661"/>
          </a:xfrm>
          <a:prstGeom prst="rect">
            <a:avLst/>
          </a:prstGeom>
          <a:no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1" hangingPunct="1"/>
            <a:r>
              <a:rPr lang="en-US" altLang="zh-CN" sz="3200" dirty="0">
                <a:solidFill>
                  <a:srgbClr val="FF0000"/>
                </a:solidFill>
                <a:latin typeface="黑体" panose="02010609060101010101" pitchFamily="49" charset="-122"/>
                <a:ea typeface="黑体" panose="02010609060101010101" pitchFamily="49" charset="-122"/>
              </a:rPr>
              <a:t>1.</a:t>
            </a:r>
            <a:r>
              <a:rPr lang="zh-CN" altLang="en-US" sz="3200" dirty="0">
                <a:solidFill>
                  <a:srgbClr val="FF0000"/>
                </a:solidFill>
                <a:latin typeface="黑体" panose="02010609060101010101" pitchFamily="49" charset="-122"/>
                <a:ea typeface="黑体" panose="02010609060101010101" pitchFamily="49" charset="-122"/>
              </a:rPr>
              <a:t>计数排序算法的思想：</a:t>
            </a:r>
            <a:endParaRPr kumimoji="1" lang="zh-CN" altLang="en-US" sz="3200" b="1" i="0" u="none" strike="noStrike" cap="none" normalizeH="0" baseline="0" dirty="0">
              <a:ln>
                <a:noFill/>
              </a:ln>
              <a:solidFill>
                <a:srgbClr val="FF0000"/>
              </a:solidFill>
              <a:effectLst/>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637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6376"/>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6375"/>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2"/>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6389"/>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63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73" grpId="0"/>
      <p:bldP spid="6375" grpId="0" animBg="1"/>
      <p:bldP spid="6376" grpId="0"/>
      <p:bldP spid="3"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ext Box 86">
            <a:extLst>
              <a:ext uri="{FF2B5EF4-FFF2-40B4-BE49-F238E27FC236}">
                <a16:creationId xmlns:a16="http://schemas.microsoft.com/office/drawing/2014/main" id="{88FBD1B6-D13D-4327-BA07-C2288ABB91CD}"/>
              </a:ext>
            </a:extLst>
          </p:cNvPr>
          <p:cNvSpPr txBox="1">
            <a:spLocks noChangeArrowheads="1"/>
          </p:cNvSpPr>
          <p:nvPr/>
        </p:nvSpPr>
        <p:spPr bwMode="auto">
          <a:xfrm>
            <a:off x="4749800" y="0"/>
            <a:ext cx="42576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000" i="1"/>
              <a:t>North China Electric Power University</a:t>
            </a:r>
          </a:p>
        </p:txBody>
      </p:sp>
      <p:sp>
        <p:nvSpPr>
          <p:cNvPr id="56323" name="Text Box 87">
            <a:extLst>
              <a:ext uri="{FF2B5EF4-FFF2-40B4-BE49-F238E27FC236}">
                <a16:creationId xmlns:a16="http://schemas.microsoft.com/office/drawing/2014/main" id="{49CD6286-A097-4D32-BE6E-F737961351C8}"/>
              </a:ext>
            </a:extLst>
          </p:cNvPr>
          <p:cNvSpPr txBox="1">
            <a:spLocks noChangeArrowheads="1"/>
          </p:cNvSpPr>
          <p:nvPr/>
        </p:nvSpPr>
        <p:spPr bwMode="auto">
          <a:xfrm>
            <a:off x="288925" y="301625"/>
            <a:ext cx="7862888" cy="666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400">
                <a:ea typeface="楷体_GB2312" panose="02010609030101010101" pitchFamily="49" charset="-122"/>
              </a:rPr>
              <a:t> while (ib1+size&lt;=n)//check if there are two files to merge</a:t>
            </a:r>
          </a:p>
          <a:p>
            <a:pPr eaLnBrk="1" hangingPunct="1">
              <a:spcBef>
                <a:spcPct val="0"/>
              </a:spcBef>
            </a:pPr>
            <a:r>
              <a:rPr lang="en-US" altLang="zh-CN" sz="2400">
                <a:ea typeface="楷体_GB2312" panose="02010609030101010101" pitchFamily="49" charset="-122"/>
              </a:rPr>
              <a:t>    {</a:t>
            </a:r>
          </a:p>
          <a:p>
            <a:pPr eaLnBrk="1" hangingPunct="1">
              <a:spcBef>
                <a:spcPct val="0"/>
              </a:spcBef>
            </a:pPr>
            <a:r>
              <a:rPr lang="en-US" altLang="zh-CN" sz="2400">
                <a:ea typeface="楷体_GB2312" panose="02010609030101010101" pitchFamily="49" charset="-122"/>
              </a:rPr>
              <a:t>       ib2=ib1+size;  ub1=ib2-1;</a:t>
            </a:r>
          </a:p>
          <a:p>
            <a:pPr eaLnBrk="1" hangingPunct="1">
              <a:spcBef>
                <a:spcPct val="0"/>
              </a:spcBef>
            </a:pPr>
            <a:r>
              <a:rPr lang="en-US" altLang="zh-CN" sz="2400">
                <a:ea typeface="楷体_GB2312" panose="02010609030101010101" pitchFamily="49" charset="-122"/>
              </a:rPr>
              <a:t>       if (ib2+size-1&gt;n)</a:t>
            </a:r>
          </a:p>
          <a:p>
            <a:pPr eaLnBrk="1" hangingPunct="1">
              <a:spcBef>
                <a:spcPct val="0"/>
              </a:spcBef>
            </a:pPr>
            <a:r>
              <a:rPr lang="en-US" altLang="zh-CN" sz="2400">
                <a:ea typeface="楷体_GB2312" panose="02010609030101010101" pitchFamily="49" charset="-122"/>
              </a:rPr>
              <a:t>          ub2=n;</a:t>
            </a:r>
          </a:p>
          <a:p>
            <a:pPr eaLnBrk="1" hangingPunct="1">
              <a:spcBef>
                <a:spcPct val="0"/>
              </a:spcBef>
            </a:pPr>
            <a:r>
              <a:rPr lang="en-US" altLang="zh-CN" sz="2400">
                <a:ea typeface="楷体_GB2312" panose="02010609030101010101" pitchFamily="49" charset="-122"/>
              </a:rPr>
              <a:t>       else</a:t>
            </a:r>
          </a:p>
          <a:p>
            <a:pPr eaLnBrk="1" hangingPunct="1">
              <a:spcBef>
                <a:spcPct val="0"/>
              </a:spcBef>
            </a:pPr>
            <a:r>
              <a:rPr lang="en-US" altLang="zh-CN" sz="2400">
                <a:ea typeface="楷体_GB2312" panose="02010609030101010101" pitchFamily="49" charset="-122"/>
              </a:rPr>
              <a:t>          ub2=ib2+size-1;</a:t>
            </a:r>
          </a:p>
          <a:p>
            <a:pPr eaLnBrk="1" hangingPunct="1">
              <a:spcBef>
                <a:spcPct val="0"/>
              </a:spcBef>
            </a:pPr>
            <a:r>
              <a:rPr lang="en-US" altLang="zh-CN" sz="2400">
                <a:ea typeface="楷体_GB2312" panose="02010609030101010101" pitchFamily="49" charset="-122"/>
              </a:rPr>
              <a:t>       merge(ib1,ub1,ub2,x,aux);</a:t>
            </a:r>
          </a:p>
          <a:p>
            <a:pPr eaLnBrk="1" hangingPunct="1">
              <a:spcBef>
                <a:spcPct val="0"/>
              </a:spcBef>
            </a:pPr>
            <a:r>
              <a:rPr lang="en-US" altLang="zh-CN" sz="2400">
                <a:ea typeface="楷体_GB2312" panose="02010609030101010101" pitchFamily="49" charset="-122"/>
              </a:rPr>
              <a:t>       ib1=ub2+1;</a:t>
            </a:r>
          </a:p>
          <a:p>
            <a:pPr eaLnBrk="1" hangingPunct="1">
              <a:spcBef>
                <a:spcPct val="0"/>
              </a:spcBef>
            </a:pPr>
            <a:r>
              <a:rPr lang="en-US" altLang="zh-CN" sz="2400">
                <a:ea typeface="楷体_GB2312" panose="02010609030101010101" pitchFamily="49" charset="-122"/>
              </a:rPr>
              <a:t>    }</a:t>
            </a:r>
          </a:p>
          <a:p>
            <a:pPr eaLnBrk="1" hangingPunct="1">
              <a:spcBef>
                <a:spcPct val="0"/>
              </a:spcBef>
            </a:pPr>
            <a:r>
              <a:rPr lang="en-US" altLang="zh-CN" sz="2400">
                <a:ea typeface="楷体_GB2312" panose="02010609030101010101" pitchFamily="49" charset="-122"/>
              </a:rPr>
              <a:t>     //</a:t>
            </a:r>
            <a:r>
              <a:rPr lang="zh-CN" altLang="en-US" sz="2400">
                <a:ea typeface="楷体_GB2312" panose="02010609030101010101" pitchFamily="49" charset="-122"/>
              </a:rPr>
              <a:t>复制最后一个文件</a:t>
            </a:r>
          </a:p>
          <a:p>
            <a:pPr eaLnBrk="1" hangingPunct="1">
              <a:spcBef>
                <a:spcPct val="0"/>
              </a:spcBef>
            </a:pPr>
            <a:r>
              <a:rPr lang="zh-CN" altLang="en-US" sz="2400">
                <a:ea typeface="楷体_GB2312" panose="02010609030101010101" pitchFamily="49" charset="-122"/>
              </a:rPr>
              <a:t>    </a:t>
            </a:r>
            <a:r>
              <a:rPr lang="en-US" altLang="zh-CN" sz="2400">
                <a:ea typeface="楷体_GB2312" panose="02010609030101010101" pitchFamily="49" charset="-122"/>
              </a:rPr>
              <a:t>i=ib1;</a:t>
            </a:r>
          </a:p>
          <a:p>
            <a:pPr eaLnBrk="1" hangingPunct="1">
              <a:spcBef>
                <a:spcPct val="0"/>
              </a:spcBef>
            </a:pPr>
            <a:r>
              <a:rPr lang="en-US" altLang="zh-CN" sz="2400">
                <a:ea typeface="楷体_GB2312" panose="02010609030101010101" pitchFamily="49" charset="-122"/>
              </a:rPr>
              <a:t>    while (k&lt;=n)</a:t>
            </a:r>
          </a:p>
          <a:p>
            <a:pPr eaLnBrk="1" hangingPunct="1">
              <a:spcBef>
                <a:spcPct val="0"/>
              </a:spcBef>
            </a:pPr>
            <a:r>
              <a:rPr lang="en-US" altLang="zh-CN" sz="2400">
                <a:ea typeface="楷体_GB2312" panose="02010609030101010101" pitchFamily="49" charset="-122"/>
              </a:rPr>
              <a:t>      {</a:t>
            </a:r>
          </a:p>
          <a:p>
            <a:pPr eaLnBrk="1" hangingPunct="1">
              <a:spcBef>
                <a:spcPct val="0"/>
              </a:spcBef>
            </a:pPr>
            <a:r>
              <a:rPr lang="en-US" altLang="zh-CN" sz="2400">
                <a:ea typeface="楷体_GB2312" panose="02010609030101010101" pitchFamily="49" charset="-122"/>
              </a:rPr>
              <a:t>         aux[x]=x[i];</a:t>
            </a:r>
          </a:p>
          <a:p>
            <a:pPr eaLnBrk="1" hangingPunct="1">
              <a:spcBef>
                <a:spcPct val="0"/>
              </a:spcBef>
            </a:pPr>
            <a:r>
              <a:rPr lang="en-US" altLang="zh-CN" sz="2400">
                <a:ea typeface="楷体_GB2312" panose="02010609030101010101" pitchFamily="49" charset="-122"/>
              </a:rPr>
              <a:t>         k++;</a:t>
            </a:r>
          </a:p>
          <a:p>
            <a:pPr eaLnBrk="1" hangingPunct="1">
              <a:spcBef>
                <a:spcPct val="0"/>
              </a:spcBef>
            </a:pPr>
            <a:r>
              <a:rPr lang="en-US" altLang="zh-CN" sz="2400">
                <a:ea typeface="楷体_GB2312" panose="02010609030101010101" pitchFamily="49" charset="-122"/>
              </a:rPr>
              <a:t>         i++;</a:t>
            </a:r>
          </a:p>
          <a:p>
            <a:pPr eaLnBrk="1" hangingPunct="1">
              <a:spcBef>
                <a:spcPct val="0"/>
              </a:spcBef>
            </a:pPr>
            <a:r>
              <a:rPr lang="en-US" altLang="zh-CN" sz="2400">
                <a:ea typeface="楷体_GB2312" panose="02010609030101010101" pitchFamily="49" charset="-122"/>
              </a:rPr>
              <a:t>       }</a:t>
            </a:r>
          </a:p>
        </p:txBody>
      </p:sp>
    </p:spTree>
  </p:cSld>
  <p:clrMapOvr>
    <a:masterClrMapping/>
  </p:clrMapOvr>
  <p:transition spd="med">
    <p:zoom/>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10DFD115-959C-4ED7-B30E-DAE101E74D81}"/>
              </a:ext>
            </a:extLst>
          </p:cNvPr>
          <p:cNvSpPr>
            <a:spLocks noChangeArrowheads="1"/>
          </p:cNvSpPr>
          <p:nvPr/>
        </p:nvSpPr>
        <p:spPr bwMode="auto">
          <a:xfrm>
            <a:off x="609600" y="533400"/>
            <a:ext cx="4572000" cy="3195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400">
                <a:ea typeface="楷体_GB2312" panose="02010609030101010101" pitchFamily="49" charset="-122"/>
              </a:rPr>
              <a:t>//</a:t>
            </a:r>
            <a:r>
              <a:rPr lang="zh-CN" altLang="en-US" sz="2400">
                <a:ea typeface="楷体_GB2312" panose="02010609030101010101" pitchFamily="49" charset="-122"/>
              </a:rPr>
              <a:t>调整</a:t>
            </a:r>
            <a:r>
              <a:rPr lang="en-US" altLang="zh-CN" sz="2400">
                <a:ea typeface="楷体_GB2312" panose="02010609030101010101" pitchFamily="49" charset="-122"/>
              </a:rPr>
              <a:t>x</a:t>
            </a:r>
            <a:r>
              <a:rPr lang="zh-CN" altLang="en-US" sz="2400">
                <a:ea typeface="楷体_GB2312" panose="02010609030101010101" pitchFamily="49" charset="-122"/>
              </a:rPr>
              <a:t>和问题规模</a:t>
            </a:r>
          </a:p>
          <a:p>
            <a:pPr eaLnBrk="1" hangingPunct="1">
              <a:spcBef>
                <a:spcPct val="50000"/>
              </a:spcBef>
            </a:pPr>
            <a:r>
              <a:rPr lang="zh-CN" altLang="en-US" sz="2400">
                <a:ea typeface="楷体_GB2312" panose="02010609030101010101" pitchFamily="49" charset="-122"/>
              </a:rPr>
              <a:t>    </a:t>
            </a:r>
            <a:r>
              <a:rPr lang="en-US" altLang="zh-CN" sz="2400">
                <a:ea typeface="楷体_GB2312" panose="02010609030101010101" pitchFamily="49" charset="-122"/>
              </a:rPr>
              <a:t>for (k=1;k&lt;=n;k++)</a:t>
            </a:r>
          </a:p>
          <a:p>
            <a:pPr eaLnBrk="1" hangingPunct="1">
              <a:spcBef>
                <a:spcPct val="50000"/>
              </a:spcBef>
            </a:pPr>
            <a:r>
              <a:rPr lang="en-US" altLang="zh-CN" sz="2400">
                <a:ea typeface="楷体_GB2312" panose="02010609030101010101" pitchFamily="49" charset="-122"/>
              </a:rPr>
              <a:t>    x[k]=aux[k];</a:t>
            </a:r>
          </a:p>
          <a:p>
            <a:pPr eaLnBrk="1" hangingPunct="1">
              <a:spcBef>
                <a:spcPct val="50000"/>
              </a:spcBef>
            </a:pPr>
            <a:r>
              <a:rPr lang="en-US" altLang="zh-CN" sz="2400">
                <a:ea typeface="楷体_GB2312" panose="02010609030101010101" pitchFamily="49" charset="-122"/>
              </a:rPr>
              <a:t>    size=2*size;</a:t>
            </a:r>
          </a:p>
          <a:p>
            <a:pPr eaLnBrk="1" hangingPunct="1">
              <a:spcBef>
                <a:spcPct val="50000"/>
              </a:spcBef>
            </a:pPr>
            <a:r>
              <a:rPr lang="en-US" altLang="zh-CN" sz="2400">
                <a:ea typeface="楷体_GB2312" panose="02010609030101010101" pitchFamily="49" charset="-122"/>
              </a:rPr>
              <a:t>}//while size&lt;n do</a:t>
            </a:r>
          </a:p>
          <a:p>
            <a:pPr eaLnBrk="1" hangingPunct="1">
              <a:spcBef>
                <a:spcPct val="50000"/>
              </a:spcBef>
            </a:pPr>
            <a:r>
              <a:rPr lang="en-US" altLang="zh-CN" sz="2400">
                <a:ea typeface="楷体_GB2312" panose="02010609030101010101" pitchFamily="49" charset="-122"/>
              </a:rPr>
              <a:t>}//mergsort </a:t>
            </a:r>
          </a:p>
        </p:txBody>
      </p:sp>
      <p:sp>
        <p:nvSpPr>
          <p:cNvPr id="243715" name="Text Box 3">
            <a:extLst>
              <a:ext uri="{FF2B5EF4-FFF2-40B4-BE49-F238E27FC236}">
                <a16:creationId xmlns:a16="http://schemas.microsoft.com/office/drawing/2014/main" id="{54832692-8706-4709-AF9D-672786E20E5C}"/>
              </a:ext>
            </a:extLst>
          </p:cNvPr>
          <p:cNvSpPr txBox="1">
            <a:spLocks noChangeArrowheads="1"/>
          </p:cNvSpPr>
          <p:nvPr/>
        </p:nvSpPr>
        <p:spPr bwMode="auto">
          <a:xfrm>
            <a:off x="495300" y="4953000"/>
            <a:ext cx="8183563" cy="1216025"/>
          </a:xfrm>
          <a:prstGeom prst="rect">
            <a:avLst/>
          </a:prstGeom>
          <a:solidFill>
            <a:srgbClr val="99CC00"/>
          </a:solidFill>
          <a:ln w="28575">
            <a:solidFill>
              <a:srgbClr val="00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zh-CN" altLang="en-US" sz="2400">
                <a:latin typeface="楷体_GB2312" panose="02010609030101010101" pitchFamily="49" charset="-122"/>
                <a:ea typeface="楷体_GB2312" panose="02010609030101010101" pitchFamily="49" charset="-122"/>
              </a:rPr>
              <a:t>从上面的算法可以看出</a:t>
            </a:r>
            <a:r>
              <a:rPr lang="en-US" altLang="zh-CN" sz="2400">
                <a:latin typeface="楷体_GB2312" panose="02010609030101010101" pitchFamily="49" charset="-122"/>
                <a:ea typeface="楷体_GB2312" panose="02010609030101010101" pitchFamily="49" charset="-122"/>
              </a:rPr>
              <a:t>size</a:t>
            </a:r>
            <a:r>
              <a:rPr lang="zh-CN" altLang="en-US" sz="2400">
                <a:latin typeface="楷体_GB2312" panose="02010609030101010101" pitchFamily="49" charset="-122"/>
                <a:ea typeface="楷体_GB2312" panose="02010609030101010101" pitchFamily="49" charset="-122"/>
              </a:rPr>
              <a:t>变量的取值不超过</a:t>
            </a:r>
            <a:r>
              <a:rPr lang="en-US" altLang="zh-CN" sz="2400">
                <a:latin typeface="楷体_GB2312" panose="02010609030101010101" pitchFamily="49" charset="-122"/>
                <a:ea typeface="楷体_GB2312" panose="02010609030101010101" pitchFamily="49" charset="-122"/>
              </a:rPr>
              <a:t>log</a:t>
            </a:r>
            <a:r>
              <a:rPr lang="en-US" altLang="zh-CN" sz="2400" baseline="-25000">
                <a:latin typeface="楷体_GB2312" panose="02010609030101010101" pitchFamily="49" charset="-122"/>
                <a:ea typeface="楷体_GB2312" panose="02010609030101010101" pitchFamily="49" charset="-122"/>
              </a:rPr>
              <a:t>2</a:t>
            </a:r>
            <a:r>
              <a:rPr lang="en-US" altLang="zh-CN" sz="2400">
                <a:latin typeface="楷体_GB2312" panose="02010609030101010101" pitchFamily="49" charset="-122"/>
                <a:ea typeface="楷体_GB2312" panose="02010609030101010101" pitchFamily="49" charset="-122"/>
              </a:rPr>
              <a:t>n</a:t>
            </a:r>
            <a:r>
              <a:rPr lang="zh-CN" altLang="en-US" sz="2400">
                <a:latin typeface="楷体_GB2312" panose="02010609030101010101" pitchFamily="49" charset="-122"/>
                <a:ea typeface="楷体_GB2312" panose="02010609030101010101" pitchFamily="49" charset="-122"/>
              </a:rPr>
              <a:t>个，对</a:t>
            </a:r>
          </a:p>
          <a:p>
            <a:pPr eaLnBrk="1" hangingPunct="1">
              <a:spcBef>
                <a:spcPct val="0"/>
              </a:spcBef>
            </a:pPr>
            <a:r>
              <a:rPr lang="en-US" altLang="zh-CN" sz="2400">
                <a:latin typeface="楷体_GB2312" panose="02010609030101010101" pitchFamily="49" charset="-122"/>
                <a:ea typeface="楷体_GB2312" panose="02010609030101010101" pitchFamily="49" charset="-122"/>
              </a:rPr>
              <a:t>size</a:t>
            </a:r>
            <a:r>
              <a:rPr lang="zh-CN" altLang="en-US" sz="2400">
                <a:latin typeface="楷体_GB2312" panose="02010609030101010101" pitchFamily="49" charset="-122"/>
                <a:ea typeface="楷体_GB2312" panose="02010609030101010101" pitchFamily="49" charset="-122"/>
              </a:rPr>
              <a:t>的每一个取值都扫描</a:t>
            </a:r>
            <a:r>
              <a:rPr lang="en-US" altLang="zh-CN" sz="2400">
                <a:latin typeface="楷体_GB2312" panose="02010609030101010101" pitchFamily="49" charset="-122"/>
                <a:ea typeface="楷体_GB2312" panose="02010609030101010101" pitchFamily="49" charset="-122"/>
              </a:rPr>
              <a:t>n</a:t>
            </a:r>
            <a:r>
              <a:rPr lang="zh-CN" altLang="en-US" sz="2400">
                <a:latin typeface="楷体_GB2312" panose="02010609030101010101" pitchFamily="49" charset="-122"/>
                <a:ea typeface="楷体_GB2312" panose="02010609030101010101" pitchFamily="49" charset="-122"/>
              </a:rPr>
              <a:t>个记录</a:t>
            </a:r>
            <a:r>
              <a:rPr lang="en-US" altLang="zh-CN" sz="2400">
                <a:latin typeface="楷体_GB2312" panose="02010609030101010101" pitchFamily="49" charset="-122"/>
                <a:ea typeface="楷体_GB2312" panose="02010609030101010101" pitchFamily="49" charset="-122"/>
              </a:rPr>
              <a:t>,</a:t>
            </a:r>
            <a:r>
              <a:rPr lang="zh-CN" altLang="en-US" sz="2400">
                <a:latin typeface="楷体_GB2312" panose="02010609030101010101" pitchFamily="49" charset="-122"/>
                <a:ea typeface="楷体_GB2312" panose="02010609030101010101" pitchFamily="49" charset="-122"/>
              </a:rPr>
              <a:t>所以归并排序的时间复杂</a:t>
            </a:r>
          </a:p>
          <a:p>
            <a:pPr eaLnBrk="1" hangingPunct="1">
              <a:spcBef>
                <a:spcPct val="0"/>
              </a:spcBef>
            </a:pPr>
            <a:r>
              <a:rPr lang="zh-CN" altLang="en-US" sz="2400">
                <a:latin typeface="楷体_GB2312" panose="02010609030101010101" pitchFamily="49" charset="-122"/>
                <a:ea typeface="楷体_GB2312" panose="02010609030101010101" pitchFamily="49" charset="-122"/>
              </a:rPr>
              <a:t>性为</a:t>
            </a:r>
            <a:r>
              <a:rPr lang="en-US" altLang="zh-CN" sz="2400">
                <a:latin typeface="楷体_GB2312" panose="02010609030101010101" pitchFamily="49" charset="-122"/>
                <a:ea typeface="楷体_GB2312" panose="02010609030101010101" pitchFamily="49" charset="-122"/>
              </a:rPr>
              <a:t>O(nlog</a:t>
            </a:r>
            <a:r>
              <a:rPr lang="en-US" altLang="zh-CN" sz="2400" baseline="-25000">
                <a:latin typeface="楷体_GB2312" panose="02010609030101010101" pitchFamily="49" charset="-122"/>
                <a:ea typeface="楷体_GB2312" panose="02010609030101010101" pitchFamily="49" charset="-122"/>
              </a:rPr>
              <a:t>2</a:t>
            </a:r>
            <a:r>
              <a:rPr lang="en-US" altLang="zh-CN" sz="2400">
                <a:latin typeface="楷体_GB2312" panose="02010609030101010101" pitchFamily="49" charset="-122"/>
                <a:ea typeface="楷体_GB2312" panose="02010609030101010101" pitchFamily="49" charset="-122"/>
              </a:rPr>
              <a:t>n)</a:t>
            </a: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37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3715" grpId="0" animBg="1"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ext Box 2">
            <a:extLst>
              <a:ext uri="{FF2B5EF4-FFF2-40B4-BE49-F238E27FC236}">
                <a16:creationId xmlns:a16="http://schemas.microsoft.com/office/drawing/2014/main" id="{3D08D6F1-CBCB-4BBD-AC8B-926AC2896B3C}"/>
              </a:ext>
            </a:extLst>
          </p:cNvPr>
          <p:cNvSpPr txBox="1">
            <a:spLocks noChangeArrowheads="1"/>
          </p:cNvSpPr>
          <p:nvPr/>
        </p:nvSpPr>
        <p:spPr bwMode="auto">
          <a:xfrm>
            <a:off x="4749800" y="0"/>
            <a:ext cx="42576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000" i="1"/>
              <a:t>North China Electric Power University</a:t>
            </a:r>
          </a:p>
        </p:txBody>
      </p:sp>
      <p:sp>
        <p:nvSpPr>
          <p:cNvPr id="58372" name="Rectangle 129">
            <a:extLst>
              <a:ext uri="{FF2B5EF4-FFF2-40B4-BE49-F238E27FC236}">
                <a16:creationId xmlns:a16="http://schemas.microsoft.com/office/drawing/2014/main" id="{0BD453FD-4EEB-4B7D-95E7-E4FE02E309DE}"/>
              </a:ext>
            </a:extLst>
          </p:cNvPr>
          <p:cNvSpPr>
            <a:spLocks noChangeArrowheads="1"/>
          </p:cNvSpPr>
          <p:nvPr/>
        </p:nvSpPr>
        <p:spPr bwMode="auto">
          <a:xfrm>
            <a:off x="257175" y="838200"/>
            <a:ext cx="9144000" cy="3440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zh-CN" altLang="en-US" sz="2400">
                <a:latin typeface="楷体_GB2312" panose="02010609030101010101" pitchFamily="49" charset="-122"/>
                <a:ea typeface="楷体_GB2312" panose="02010609030101010101" pitchFamily="49" charset="-122"/>
              </a:rPr>
              <a:t>借助</a:t>
            </a:r>
            <a:r>
              <a:rPr lang="zh-CN" altLang="en-US" sz="2400">
                <a:ea typeface="楷体_GB2312" panose="02010609030101010101" pitchFamily="49" charset="-122"/>
              </a:rPr>
              <a:t>“</a:t>
            </a:r>
            <a:r>
              <a:rPr lang="zh-CN" altLang="en-US" sz="2400">
                <a:latin typeface="楷体_GB2312" panose="02010609030101010101" pitchFamily="49" charset="-122"/>
                <a:ea typeface="楷体_GB2312" panose="02010609030101010101" pitchFamily="49" charset="-122"/>
              </a:rPr>
              <a:t>多关键字排序</a:t>
            </a:r>
            <a:r>
              <a:rPr lang="zh-CN" altLang="en-US" sz="2400">
                <a:ea typeface="楷体_GB2312" panose="02010609030101010101" pitchFamily="49" charset="-122"/>
              </a:rPr>
              <a:t>”</a:t>
            </a:r>
            <a:r>
              <a:rPr lang="zh-CN" altLang="en-US" sz="2400">
                <a:latin typeface="楷体_GB2312" panose="02010609030101010101" pitchFamily="49" charset="-122"/>
                <a:ea typeface="楷体_GB2312" panose="02010609030101010101" pitchFamily="49" charset="-122"/>
              </a:rPr>
              <a:t>的思想来实现</a:t>
            </a:r>
            <a:r>
              <a:rPr lang="zh-CN" altLang="en-US" sz="2400">
                <a:ea typeface="楷体_GB2312" panose="02010609030101010101" pitchFamily="49" charset="-122"/>
              </a:rPr>
              <a:t>“</a:t>
            </a:r>
            <a:r>
              <a:rPr lang="zh-CN" altLang="en-US" sz="2400">
                <a:latin typeface="楷体_GB2312" panose="02010609030101010101" pitchFamily="49" charset="-122"/>
                <a:ea typeface="楷体_GB2312" panose="02010609030101010101" pitchFamily="49" charset="-122"/>
              </a:rPr>
              <a:t>单关键字排序</a:t>
            </a:r>
            <a:r>
              <a:rPr lang="zh-CN" altLang="en-US" sz="2400">
                <a:ea typeface="楷体_GB2312" panose="02010609030101010101" pitchFamily="49" charset="-122"/>
              </a:rPr>
              <a:t>”</a:t>
            </a:r>
            <a:r>
              <a:rPr lang="zh-CN" altLang="en-US" sz="2400">
                <a:latin typeface="楷体_GB2312" panose="02010609030101010101" pitchFamily="49" charset="-122"/>
                <a:ea typeface="楷体_GB2312" panose="02010609030101010101" pitchFamily="49" charset="-122"/>
              </a:rPr>
              <a:t>的算法。</a:t>
            </a:r>
          </a:p>
          <a:p>
            <a:pPr eaLnBrk="1" hangingPunct="1">
              <a:spcBef>
                <a:spcPct val="0"/>
              </a:spcBef>
            </a:pPr>
            <a:endParaRPr lang="zh-CN" altLang="en-US" sz="2400">
              <a:latin typeface="楷体_GB2312" panose="02010609030101010101" pitchFamily="49" charset="-122"/>
              <a:ea typeface="楷体_GB2312" panose="02010609030101010101" pitchFamily="49" charset="-122"/>
            </a:endParaRPr>
          </a:p>
          <a:p>
            <a:pPr>
              <a:spcBef>
                <a:spcPct val="0"/>
              </a:spcBef>
            </a:pPr>
            <a:r>
              <a:rPr lang="en-US" altLang="zh-CN" sz="2800">
                <a:solidFill>
                  <a:srgbClr val="FF0000"/>
                </a:solidFill>
                <a:latin typeface="楷体_GB2312" panose="02010609030101010101" pitchFamily="49" charset="-122"/>
                <a:ea typeface="楷体_GB2312" panose="02010609030101010101" pitchFamily="49" charset="-122"/>
              </a:rPr>
              <a:t>1.</a:t>
            </a:r>
            <a:r>
              <a:rPr lang="zh-CN" altLang="en-US" sz="2800">
                <a:solidFill>
                  <a:srgbClr val="FF0000"/>
                </a:solidFill>
                <a:latin typeface="楷体_GB2312" panose="02010609030101010101" pitchFamily="49" charset="-122"/>
                <a:ea typeface="楷体_GB2312" panose="02010609030101010101" pitchFamily="49" charset="-122"/>
              </a:rPr>
              <a:t>多关键字的排序</a:t>
            </a:r>
          </a:p>
          <a:p>
            <a:pPr>
              <a:spcBef>
                <a:spcPct val="0"/>
              </a:spcBef>
            </a:pPr>
            <a:r>
              <a:rPr lang="zh-CN" altLang="en-US" sz="2400">
                <a:latin typeface="楷体_GB2312" panose="02010609030101010101" pitchFamily="49" charset="-122"/>
                <a:ea typeface="楷体_GB2312" panose="02010609030101010101" pitchFamily="49" charset="-122"/>
              </a:rPr>
              <a:t>    假设有</a:t>
            </a:r>
            <a:r>
              <a:rPr lang="en-US" altLang="zh-CN" sz="2400">
                <a:latin typeface="楷体_GB2312" panose="02010609030101010101" pitchFamily="49" charset="-122"/>
                <a:ea typeface="楷体_GB2312" panose="02010609030101010101" pitchFamily="49" charset="-122"/>
              </a:rPr>
              <a:t>n</a:t>
            </a:r>
            <a:r>
              <a:rPr lang="zh-CN" altLang="en-US" sz="2400">
                <a:latin typeface="楷体_GB2312" panose="02010609030101010101" pitchFamily="49" charset="-122"/>
                <a:ea typeface="楷体_GB2312" panose="02010609030101010101" pitchFamily="49" charset="-122"/>
              </a:rPr>
              <a:t>个记录的序列</a:t>
            </a:r>
            <a:r>
              <a:rPr lang="en-US" altLang="zh-CN" sz="2400">
                <a:latin typeface="楷体_GB2312" panose="02010609030101010101" pitchFamily="49" charset="-122"/>
                <a:ea typeface="楷体_GB2312" panose="02010609030101010101" pitchFamily="49" charset="-122"/>
              </a:rPr>
              <a:t>{ R</a:t>
            </a:r>
            <a:r>
              <a:rPr lang="en-US" altLang="zh-CN" sz="2400" baseline="-30000">
                <a:latin typeface="楷体_GB2312" panose="02010609030101010101" pitchFamily="49" charset="-122"/>
                <a:ea typeface="楷体_GB2312" panose="02010609030101010101" pitchFamily="49" charset="-122"/>
              </a:rPr>
              <a:t>1</a:t>
            </a:r>
            <a:r>
              <a:rPr lang="en-US" altLang="zh-CN" sz="2400">
                <a:latin typeface="楷体_GB2312" panose="02010609030101010101" pitchFamily="49" charset="-122"/>
                <a:ea typeface="楷体_GB2312" panose="02010609030101010101" pitchFamily="49" charset="-122"/>
              </a:rPr>
              <a:t>,R</a:t>
            </a:r>
            <a:r>
              <a:rPr lang="en-US" altLang="zh-CN" sz="2400" baseline="-30000">
                <a:latin typeface="楷体_GB2312" panose="02010609030101010101" pitchFamily="49" charset="-122"/>
                <a:ea typeface="楷体_GB2312" panose="02010609030101010101" pitchFamily="49" charset="-122"/>
              </a:rPr>
              <a:t>2</a:t>
            </a:r>
            <a:r>
              <a:rPr lang="en-US" altLang="zh-CN" sz="2400">
                <a:latin typeface="楷体_GB2312" panose="02010609030101010101" pitchFamily="49" charset="-122"/>
                <a:ea typeface="楷体_GB2312" panose="02010609030101010101" pitchFamily="49" charset="-122"/>
              </a:rPr>
              <a:t>,</a:t>
            </a:r>
            <a:r>
              <a:rPr lang="en-US" altLang="zh-CN" sz="2400">
                <a:ea typeface="楷体_GB2312" panose="02010609030101010101" pitchFamily="49" charset="-122"/>
              </a:rPr>
              <a:t>…</a:t>
            </a:r>
            <a:r>
              <a:rPr lang="en-US" altLang="zh-CN" sz="2400">
                <a:latin typeface="楷体_GB2312" panose="02010609030101010101" pitchFamily="49" charset="-122"/>
                <a:ea typeface="楷体_GB2312" panose="02010609030101010101" pitchFamily="49" charset="-122"/>
              </a:rPr>
              <a:t>R</a:t>
            </a:r>
            <a:r>
              <a:rPr lang="en-US" altLang="zh-CN" sz="2400" baseline="-30000">
                <a:latin typeface="楷体_GB2312" panose="02010609030101010101" pitchFamily="49" charset="-122"/>
                <a:ea typeface="楷体_GB2312" panose="02010609030101010101" pitchFamily="49" charset="-122"/>
              </a:rPr>
              <a:t>n</a:t>
            </a:r>
            <a:r>
              <a:rPr lang="en-US" altLang="zh-CN" sz="2400">
                <a:latin typeface="楷体_GB2312" panose="02010609030101010101" pitchFamily="49" charset="-122"/>
                <a:ea typeface="楷体_GB2312" panose="02010609030101010101" pitchFamily="49" charset="-122"/>
              </a:rPr>
              <a:t>},</a:t>
            </a:r>
            <a:r>
              <a:rPr lang="zh-CN" altLang="en-US" sz="2400">
                <a:latin typeface="楷体_GB2312" panose="02010609030101010101" pitchFamily="49" charset="-122"/>
                <a:ea typeface="楷体_GB2312" panose="02010609030101010101" pitchFamily="49" charset="-122"/>
              </a:rPr>
              <a:t>每个记录</a:t>
            </a:r>
            <a:r>
              <a:rPr lang="en-US" altLang="zh-CN" sz="2400">
                <a:latin typeface="楷体_GB2312" panose="02010609030101010101" pitchFamily="49" charset="-122"/>
                <a:ea typeface="楷体_GB2312" panose="02010609030101010101" pitchFamily="49" charset="-122"/>
              </a:rPr>
              <a:t>R</a:t>
            </a:r>
            <a:r>
              <a:rPr lang="en-US" altLang="zh-CN" sz="2400" baseline="-30000">
                <a:latin typeface="楷体_GB2312" panose="02010609030101010101" pitchFamily="49" charset="-122"/>
                <a:ea typeface="楷体_GB2312" panose="02010609030101010101" pitchFamily="49" charset="-122"/>
              </a:rPr>
              <a:t>i</a:t>
            </a:r>
            <a:r>
              <a:rPr lang="zh-CN" altLang="en-US" sz="2400">
                <a:latin typeface="楷体_GB2312" panose="02010609030101010101" pitchFamily="49" charset="-122"/>
                <a:ea typeface="楷体_GB2312" panose="02010609030101010101" pitchFamily="49" charset="-122"/>
              </a:rPr>
              <a:t>中含有</a:t>
            </a:r>
            <a:r>
              <a:rPr lang="en-US" altLang="zh-CN" sz="2400">
                <a:latin typeface="楷体_GB2312" panose="02010609030101010101" pitchFamily="49" charset="-122"/>
                <a:ea typeface="楷体_GB2312" panose="02010609030101010101" pitchFamily="49" charset="-122"/>
              </a:rPr>
              <a:t>d</a:t>
            </a:r>
            <a:r>
              <a:rPr lang="zh-CN" altLang="en-US" sz="2400">
                <a:latin typeface="楷体_GB2312" panose="02010609030101010101" pitchFamily="49" charset="-122"/>
                <a:ea typeface="楷体_GB2312" panose="02010609030101010101" pitchFamily="49" charset="-122"/>
              </a:rPr>
              <a:t>个关键字</a:t>
            </a:r>
            <a:r>
              <a:rPr lang="en-US" altLang="zh-CN" sz="2400">
                <a:latin typeface="楷体_GB2312" panose="02010609030101010101" pitchFamily="49" charset="-122"/>
                <a:ea typeface="楷体_GB2312" panose="02010609030101010101" pitchFamily="49" charset="-122"/>
              </a:rPr>
              <a:t>(K</a:t>
            </a:r>
            <a:r>
              <a:rPr lang="en-US" altLang="zh-CN" sz="2400" baseline="-30000">
                <a:latin typeface="楷体_GB2312" panose="02010609030101010101" pitchFamily="49" charset="-122"/>
                <a:ea typeface="楷体_GB2312" panose="02010609030101010101" pitchFamily="49" charset="-122"/>
              </a:rPr>
              <a:t>i</a:t>
            </a:r>
            <a:r>
              <a:rPr lang="en-US" altLang="zh-CN" sz="2400" baseline="30000">
                <a:latin typeface="楷体_GB2312" panose="02010609030101010101" pitchFamily="49" charset="-122"/>
                <a:ea typeface="楷体_GB2312" panose="02010609030101010101" pitchFamily="49" charset="-122"/>
              </a:rPr>
              <a:t>0</a:t>
            </a:r>
            <a:r>
              <a:rPr lang="en-US" altLang="zh-CN" sz="2400">
                <a:latin typeface="楷体_GB2312" panose="02010609030101010101" pitchFamily="49" charset="-122"/>
                <a:ea typeface="楷体_GB2312" panose="02010609030101010101" pitchFamily="49" charset="-122"/>
              </a:rPr>
              <a:t>, K</a:t>
            </a:r>
            <a:r>
              <a:rPr lang="en-US" altLang="zh-CN" sz="2400" baseline="-30000">
                <a:latin typeface="楷体_GB2312" panose="02010609030101010101" pitchFamily="49" charset="-122"/>
                <a:ea typeface="楷体_GB2312" panose="02010609030101010101" pitchFamily="49" charset="-122"/>
              </a:rPr>
              <a:t>i</a:t>
            </a:r>
            <a:r>
              <a:rPr lang="en-US" altLang="zh-CN" sz="2400" baseline="30000">
                <a:latin typeface="楷体_GB2312" panose="02010609030101010101" pitchFamily="49" charset="-122"/>
                <a:ea typeface="楷体_GB2312" panose="02010609030101010101" pitchFamily="49" charset="-122"/>
              </a:rPr>
              <a:t>1</a:t>
            </a:r>
            <a:r>
              <a:rPr lang="en-US" altLang="zh-CN" sz="2400">
                <a:latin typeface="楷体_GB2312" panose="02010609030101010101" pitchFamily="49" charset="-122"/>
                <a:ea typeface="楷体_GB2312" panose="02010609030101010101" pitchFamily="49" charset="-122"/>
              </a:rPr>
              <a:t>,</a:t>
            </a:r>
            <a:r>
              <a:rPr lang="en-US" altLang="zh-CN" sz="2400">
                <a:ea typeface="楷体_GB2312" panose="02010609030101010101" pitchFamily="49" charset="-122"/>
              </a:rPr>
              <a:t>…</a:t>
            </a:r>
            <a:r>
              <a:rPr lang="en-US" altLang="zh-CN" sz="2400">
                <a:latin typeface="楷体_GB2312" panose="02010609030101010101" pitchFamily="49" charset="-122"/>
                <a:ea typeface="楷体_GB2312" panose="02010609030101010101" pitchFamily="49" charset="-122"/>
              </a:rPr>
              <a:t>,K</a:t>
            </a:r>
            <a:r>
              <a:rPr lang="en-US" altLang="zh-CN" sz="2400" baseline="-30000">
                <a:latin typeface="楷体_GB2312" panose="02010609030101010101" pitchFamily="49" charset="-122"/>
                <a:ea typeface="楷体_GB2312" panose="02010609030101010101" pitchFamily="49" charset="-122"/>
              </a:rPr>
              <a:t>i</a:t>
            </a:r>
            <a:r>
              <a:rPr lang="en-US" altLang="zh-CN" sz="2400" baseline="30000">
                <a:latin typeface="楷体_GB2312" panose="02010609030101010101" pitchFamily="49" charset="-122"/>
                <a:ea typeface="楷体_GB2312" panose="02010609030101010101" pitchFamily="49" charset="-122"/>
              </a:rPr>
              <a:t>d-1</a:t>
            </a:r>
            <a:r>
              <a:rPr lang="en-US" altLang="zh-CN" sz="2400">
                <a:latin typeface="楷体_GB2312" panose="02010609030101010101" pitchFamily="49" charset="-122"/>
                <a:ea typeface="楷体_GB2312" panose="02010609030101010101" pitchFamily="49" charset="-122"/>
              </a:rPr>
              <a:t>),</a:t>
            </a:r>
            <a:r>
              <a:rPr lang="zh-CN" altLang="en-US" sz="2400">
                <a:latin typeface="楷体_GB2312" panose="02010609030101010101" pitchFamily="49" charset="-122"/>
                <a:ea typeface="楷体_GB2312" panose="02010609030101010101" pitchFamily="49" charset="-122"/>
              </a:rPr>
              <a:t>则称上述记录序列对关键字</a:t>
            </a:r>
            <a:r>
              <a:rPr lang="en-US" altLang="zh-CN" sz="2400">
                <a:latin typeface="楷体_GB2312" panose="02010609030101010101" pitchFamily="49" charset="-122"/>
                <a:ea typeface="楷体_GB2312" panose="02010609030101010101" pitchFamily="49" charset="-122"/>
              </a:rPr>
              <a:t>(K</a:t>
            </a:r>
            <a:r>
              <a:rPr lang="en-US" altLang="zh-CN" sz="2400" baseline="-30000">
                <a:latin typeface="楷体_GB2312" panose="02010609030101010101" pitchFamily="49" charset="-122"/>
                <a:ea typeface="楷体_GB2312" panose="02010609030101010101" pitchFamily="49" charset="-122"/>
              </a:rPr>
              <a:t>i</a:t>
            </a:r>
            <a:r>
              <a:rPr lang="en-US" altLang="zh-CN" sz="2400" baseline="30000">
                <a:latin typeface="楷体_GB2312" panose="02010609030101010101" pitchFamily="49" charset="-122"/>
                <a:ea typeface="楷体_GB2312" panose="02010609030101010101" pitchFamily="49" charset="-122"/>
              </a:rPr>
              <a:t>0</a:t>
            </a:r>
            <a:r>
              <a:rPr lang="en-US" altLang="zh-CN" sz="2400">
                <a:latin typeface="楷体_GB2312" panose="02010609030101010101" pitchFamily="49" charset="-122"/>
                <a:ea typeface="楷体_GB2312" panose="02010609030101010101" pitchFamily="49" charset="-122"/>
              </a:rPr>
              <a:t>, K</a:t>
            </a:r>
            <a:r>
              <a:rPr lang="en-US" altLang="zh-CN" sz="2400" baseline="-30000">
                <a:latin typeface="楷体_GB2312" panose="02010609030101010101" pitchFamily="49" charset="-122"/>
                <a:ea typeface="楷体_GB2312" panose="02010609030101010101" pitchFamily="49" charset="-122"/>
              </a:rPr>
              <a:t>i</a:t>
            </a:r>
            <a:r>
              <a:rPr lang="en-US" altLang="zh-CN" sz="2400" baseline="30000">
                <a:latin typeface="楷体_GB2312" panose="02010609030101010101" pitchFamily="49" charset="-122"/>
                <a:ea typeface="楷体_GB2312" panose="02010609030101010101" pitchFamily="49" charset="-122"/>
              </a:rPr>
              <a:t>1</a:t>
            </a:r>
            <a:r>
              <a:rPr lang="en-US" altLang="zh-CN" sz="2400">
                <a:latin typeface="楷体_GB2312" panose="02010609030101010101" pitchFamily="49" charset="-122"/>
                <a:ea typeface="楷体_GB2312" panose="02010609030101010101" pitchFamily="49" charset="-122"/>
              </a:rPr>
              <a:t>, </a:t>
            </a:r>
            <a:r>
              <a:rPr lang="en-US" altLang="zh-CN" sz="2400">
                <a:ea typeface="楷体_GB2312" panose="02010609030101010101" pitchFamily="49" charset="-122"/>
              </a:rPr>
              <a:t>…</a:t>
            </a:r>
            <a:r>
              <a:rPr lang="en-US" altLang="zh-CN" sz="2400">
                <a:latin typeface="楷体_GB2312" panose="02010609030101010101" pitchFamily="49" charset="-122"/>
                <a:ea typeface="楷体_GB2312" panose="02010609030101010101" pitchFamily="49" charset="-122"/>
              </a:rPr>
              <a:t>,K</a:t>
            </a:r>
            <a:r>
              <a:rPr lang="en-US" altLang="zh-CN" sz="2400" baseline="-30000">
                <a:latin typeface="楷体_GB2312" panose="02010609030101010101" pitchFamily="49" charset="-122"/>
                <a:ea typeface="楷体_GB2312" panose="02010609030101010101" pitchFamily="49" charset="-122"/>
              </a:rPr>
              <a:t>i</a:t>
            </a:r>
            <a:r>
              <a:rPr lang="en-US" altLang="zh-CN" sz="2400" baseline="30000">
                <a:latin typeface="楷体_GB2312" panose="02010609030101010101" pitchFamily="49" charset="-122"/>
                <a:ea typeface="楷体_GB2312" panose="02010609030101010101" pitchFamily="49" charset="-122"/>
              </a:rPr>
              <a:t>d-1</a:t>
            </a:r>
            <a:r>
              <a:rPr lang="en-US" altLang="zh-CN" sz="2400">
                <a:latin typeface="楷体_GB2312" panose="02010609030101010101" pitchFamily="49" charset="-122"/>
                <a:ea typeface="楷体_GB2312" panose="02010609030101010101" pitchFamily="49" charset="-122"/>
              </a:rPr>
              <a:t>)</a:t>
            </a:r>
            <a:r>
              <a:rPr lang="zh-CN" altLang="en-US" sz="2400">
                <a:latin typeface="楷体_GB2312" panose="02010609030101010101" pitchFamily="49" charset="-122"/>
                <a:ea typeface="楷体_GB2312" panose="02010609030101010101" pitchFamily="49" charset="-122"/>
              </a:rPr>
              <a:t>有序是指</a:t>
            </a:r>
            <a:r>
              <a:rPr lang="en-US" altLang="zh-CN" sz="2400">
                <a:latin typeface="楷体_GB2312" panose="02010609030101010101" pitchFamily="49" charset="-122"/>
                <a:ea typeface="楷体_GB2312" panose="02010609030101010101" pitchFamily="49" charset="-122"/>
              </a:rPr>
              <a:t>:</a:t>
            </a:r>
            <a:r>
              <a:rPr lang="zh-CN" altLang="en-US" sz="2400">
                <a:latin typeface="楷体_GB2312" panose="02010609030101010101" pitchFamily="49" charset="-122"/>
                <a:ea typeface="楷体_GB2312" panose="02010609030101010101" pitchFamily="49" charset="-122"/>
              </a:rPr>
              <a:t>对于序列中任意两个记录</a:t>
            </a:r>
            <a:r>
              <a:rPr lang="en-US" altLang="zh-CN" sz="2400">
                <a:latin typeface="楷体_GB2312" panose="02010609030101010101" pitchFamily="49" charset="-122"/>
                <a:ea typeface="楷体_GB2312" panose="02010609030101010101" pitchFamily="49" charset="-122"/>
              </a:rPr>
              <a:t>R</a:t>
            </a:r>
            <a:r>
              <a:rPr lang="en-US" altLang="zh-CN" sz="2400" baseline="-25000">
                <a:latin typeface="楷体_GB2312" panose="02010609030101010101" pitchFamily="49" charset="-122"/>
                <a:ea typeface="楷体_GB2312" panose="02010609030101010101" pitchFamily="49" charset="-122"/>
              </a:rPr>
              <a:t>i</a:t>
            </a:r>
            <a:r>
              <a:rPr lang="zh-CN" altLang="en-US" sz="2400">
                <a:latin typeface="楷体_GB2312" panose="02010609030101010101" pitchFamily="49" charset="-122"/>
                <a:ea typeface="楷体_GB2312" panose="02010609030101010101" pitchFamily="49" charset="-122"/>
              </a:rPr>
              <a:t>和</a:t>
            </a:r>
            <a:r>
              <a:rPr lang="en-US" altLang="zh-CN" sz="2400">
                <a:latin typeface="楷体_GB2312" panose="02010609030101010101" pitchFamily="49" charset="-122"/>
                <a:ea typeface="楷体_GB2312" panose="02010609030101010101" pitchFamily="49" charset="-122"/>
              </a:rPr>
              <a:t>R</a:t>
            </a:r>
            <a:r>
              <a:rPr lang="en-US" altLang="zh-CN" sz="2400" baseline="-25000">
                <a:latin typeface="楷体_GB2312" panose="02010609030101010101" pitchFamily="49" charset="-122"/>
                <a:ea typeface="楷体_GB2312" panose="02010609030101010101" pitchFamily="49" charset="-122"/>
              </a:rPr>
              <a:t>j</a:t>
            </a:r>
            <a:r>
              <a:rPr lang="en-US" altLang="zh-CN" sz="2400">
                <a:latin typeface="楷体_GB2312" panose="02010609030101010101" pitchFamily="49" charset="-122"/>
                <a:ea typeface="楷体_GB2312" panose="02010609030101010101" pitchFamily="49" charset="-122"/>
              </a:rPr>
              <a:t>(1≤i&lt;j≤n)</a:t>
            </a:r>
          </a:p>
          <a:p>
            <a:pPr>
              <a:spcBef>
                <a:spcPct val="0"/>
              </a:spcBef>
            </a:pPr>
            <a:r>
              <a:rPr lang="zh-CN" altLang="en-US" sz="2400">
                <a:latin typeface="楷体_GB2312" panose="02010609030101010101" pitchFamily="49" charset="-122"/>
                <a:ea typeface="楷体_GB2312" panose="02010609030101010101" pitchFamily="49" charset="-122"/>
              </a:rPr>
              <a:t>都满足下列</a:t>
            </a:r>
            <a:r>
              <a:rPr lang="en-US" altLang="zh-CN" sz="2400">
                <a:latin typeface="楷体_GB2312" panose="02010609030101010101" pitchFamily="49" charset="-122"/>
                <a:ea typeface="楷体_GB2312" panose="02010609030101010101" pitchFamily="49" charset="-122"/>
              </a:rPr>
              <a:t>(</a:t>
            </a:r>
            <a:r>
              <a:rPr lang="zh-CN" altLang="en-US" sz="2400">
                <a:latin typeface="楷体_GB2312" panose="02010609030101010101" pitchFamily="49" charset="-122"/>
                <a:ea typeface="楷体_GB2312" panose="02010609030101010101" pitchFamily="49" charset="-122"/>
              </a:rPr>
              <a:t>词典</a:t>
            </a:r>
            <a:r>
              <a:rPr lang="en-US" altLang="zh-CN" sz="2400">
                <a:latin typeface="楷体_GB2312" panose="02010609030101010101" pitchFamily="49" charset="-122"/>
                <a:ea typeface="楷体_GB2312" panose="02010609030101010101" pitchFamily="49" charset="-122"/>
              </a:rPr>
              <a:t>)</a:t>
            </a:r>
            <a:r>
              <a:rPr lang="zh-CN" altLang="en-US" sz="2400">
                <a:latin typeface="楷体_GB2312" panose="02010609030101010101" pitchFamily="49" charset="-122"/>
                <a:ea typeface="楷体_GB2312" panose="02010609030101010101" pitchFamily="49" charset="-122"/>
              </a:rPr>
              <a:t>有序关系：</a:t>
            </a:r>
          </a:p>
          <a:p>
            <a:pPr>
              <a:spcBef>
                <a:spcPct val="0"/>
              </a:spcBef>
            </a:pPr>
            <a:r>
              <a:rPr lang="zh-CN" altLang="en-US" sz="2400">
                <a:latin typeface="楷体_GB2312" panose="02010609030101010101" pitchFamily="49" charset="-122"/>
                <a:ea typeface="楷体_GB2312" panose="02010609030101010101" pitchFamily="49" charset="-122"/>
              </a:rPr>
              <a:t>        </a:t>
            </a:r>
            <a:r>
              <a:rPr lang="en-US" altLang="zh-CN" sz="2400">
                <a:latin typeface="楷体_GB2312" panose="02010609030101010101" pitchFamily="49" charset="-122"/>
                <a:ea typeface="楷体_GB2312" panose="02010609030101010101" pitchFamily="49" charset="-122"/>
              </a:rPr>
              <a:t>(K</a:t>
            </a:r>
            <a:r>
              <a:rPr lang="en-US" altLang="zh-CN" sz="2400" baseline="-30000">
                <a:latin typeface="楷体_GB2312" panose="02010609030101010101" pitchFamily="49" charset="-122"/>
                <a:ea typeface="楷体_GB2312" panose="02010609030101010101" pitchFamily="49" charset="-122"/>
              </a:rPr>
              <a:t>i</a:t>
            </a:r>
            <a:r>
              <a:rPr lang="en-US" altLang="zh-CN" sz="2400" baseline="30000">
                <a:latin typeface="楷体_GB2312" panose="02010609030101010101" pitchFamily="49" charset="-122"/>
                <a:ea typeface="楷体_GB2312" panose="02010609030101010101" pitchFamily="49" charset="-122"/>
              </a:rPr>
              <a:t>0</a:t>
            </a:r>
            <a:r>
              <a:rPr lang="en-US" altLang="zh-CN" sz="2400">
                <a:latin typeface="楷体_GB2312" panose="02010609030101010101" pitchFamily="49" charset="-122"/>
                <a:ea typeface="楷体_GB2312" panose="02010609030101010101" pitchFamily="49" charset="-122"/>
              </a:rPr>
              <a:t>, K</a:t>
            </a:r>
            <a:r>
              <a:rPr lang="en-US" altLang="zh-CN" sz="2400" baseline="-30000">
                <a:latin typeface="楷体_GB2312" panose="02010609030101010101" pitchFamily="49" charset="-122"/>
                <a:ea typeface="楷体_GB2312" panose="02010609030101010101" pitchFamily="49" charset="-122"/>
              </a:rPr>
              <a:t>i</a:t>
            </a:r>
            <a:r>
              <a:rPr lang="en-US" altLang="zh-CN" sz="2400" baseline="30000">
                <a:latin typeface="楷体_GB2312" panose="02010609030101010101" pitchFamily="49" charset="-122"/>
                <a:ea typeface="楷体_GB2312" panose="02010609030101010101" pitchFamily="49" charset="-122"/>
              </a:rPr>
              <a:t>1</a:t>
            </a:r>
            <a:r>
              <a:rPr lang="en-US" altLang="zh-CN" sz="2400">
                <a:latin typeface="楷体_GB2312" panose="02010609030101010101" pitchFamily="49" charset="-122"/>
                <a:ea typeface="楷体_GB2312" panose="02010609030101010101" pitchFamily="49" charset="-122"/>
              </a:rPr>
              <a:t>, </a:t>
            </a:r>
            <a:r>
              <a:rPr lang="en-US" altLang="zh-CN" sz="2400">
                <a:ea typeface="楷体_GB2312" panose="02010609030101010101" pitchFamily="49" charset="-122"/>
              </a:rPr>
              <a:t>…</a:t>
            </a:r>
            <a:r>
              <a:rPr lang="en-US" altLang="zh-CN" sz="2400">
                <a:latin typeface="楷体_GB2312" panose="02010609030101010101" pitchFamily="49" charset="-122"/>
                <a:ea typeface="楷体_GB2312" panose="02010609030101010101" pitchFamily="49" charset="-122"/>
              </a:rPr>
              <a:t>,K</a:t>
            </a:r>
            <a:r>
              <a:rPr lang="en-US" altLang="zh-CN" sz="2400" baseline="-30000">
                <a:latin typeface="楷体_GB2312" panose="02010609030101010101" pitchFamily="49" charset="-122"/>
                <a:ea typeface="楷体_GB2312" panose="02010609030101010101" pitchFamily="49" charset="-122"/>
              </a:rPr>
              <a:t>i</a:t>
            </a:r>
            <a:r>
              <a:rPr lang="en-US" altLang="zh-CN" sz="2400" baseline="30000">
                <a:latin typeface="楷体_GB2312" panose="02010609030101010101" pitchFamily="49" charset="-122"/>
                <a:ea typeface="楷体_GB2312" panose="02010609030101010101" pitchFamily="49" charset="-122"/>
              </a:rPr>
              <a:t>d-1</a:t>
            </a:r>
            <a:r>
              <a:rPr lang="en-US" altLang="zh-CN" sz="2400">
                <a:latin typeface="楷体_GB2312" panose="02010609030101010101" pitchFamily="49" charset="-122"/>
                <a:ea typeface="楷体_GB2312" panose="02010609030101010101" pitchFamily="49" charset="-122"/>
              </a:rPr>
              <a:t>)&lt; (K</a:t>
            </a:r>
            <a:r>
              <a:rPr lang="en-US" altLang="zh-CN" sz="2400" baseline="-30000">
                <a:latin typeface="楷体_GB2312" panose="02010609030101010101" pitchFamily="49" charset="-122"/>
                <a:ea typeface="楷体_GB2312" panose="02010609030101010101" pitchFamily="49" charset="-122"/>
              </a:rPr>
              <a:t>j</a:t>
            </a:r>
            <a:r>
              <a:rPr lang="en-US" altLang="zh-CN" sz="2400" baseline="30000">
                <a:latin typeface="楷体_GB2312" panose="02010609030101010101" pitchFamily="49" charset="-122"/>
                <a:ea typeface="楷体_GB2312" panose="02010609030101010101" pitchFamily="49" charset="-122"/>
              </a:rPr>
              <a:t>0</a:t>
            </a:r>
            <a:r>
              <a:rPr lang="en-US" altLang="zh-CN" sz="2400">
                <a:latin typeface="楷体_GB2312" panose="02010609030101010101" pitchFamily="49" charset="-122"/>
                <a:ea typeface="楷体_GB2312" panose="02010609030101010101" pitchFamily="49" charset="-122"/>
              </a:rPr>
              <a:t>, K</a:t>
            </a:r>
            <a:r>
              <a:rPr lang="en-US" altLang="zh-CN" sz="2400" baseline="-30000">
                <a:latin typeface="楷体_GB2312" panose="02010609030101010101" pitchFamily="49" charset="-122"/>
                <a:ea typeface="楷体_GB2312" panose="02010609030101010101" pitchFamily="49" charset="-122"/>
              </a:rPr>
              <a:t>j</a:t>
            </a:r>
            <a:r>
              <a:rPr lang="en-US" altLang="zh-CN" sz="2400" baseline="30000">
                <a:latin typeface="楷体_GB2312" panose="02010609030101010101" pitchFamily="49" charset="-122"/>
                <a:ea typeface="楷体_GB2312" panose="02010609030101010101" pitchFamily="49" charset="-122"/>
              </a:rPr>
              <a:t>1</a:t>
            </a:r>
            <a:r>
              <a:rPr lang="en-US" altLang="zh-CN" sz="2400">
                <a:latin typeface="楷体_GB2312" panose="02010609030101010101" pitchFamily="49" charset="-122"/>
                <a:ea typeface="楷体_GB2312" panose="02010609030101010101" pitchFamily="49" charset="-122"/>
              </a:rPr>
              <a:t>, </a:t>
            </a:r>
            <a:r>
              <a:rPr lang="en-US" altLang="zh-CN" sz="2400">
                <a:ea typeface="楷体_GB2312" panose="02010609030101010101" pitchFamily="49" charset="-122"/>
              </a:rPr>
              <a:t>…</a:t>
            </a:r>
            <a:r>
              <a:rPr lang="en-US" altLang="zh-CN" sz="2400">
                <a:latin typeface="楷体_GB2312" panose="02010609030101010101" pitchFamily="49" charset="-122"/>
                <a:ea typeface="楷体_GB2312" panose="02010609030101010101" pitchFamily="49" charset="-122"/>
              </a:rPr>
              <a:t>,K</a:t>
            </a:r>
            <a:r>
              <a:rPr lang="en-US" altLang="zh-CN" sz="2400" baseline="-30000">
                <a:latin typeface="楷体_GB2312" panose="02010609030101010101" pitchFamily="49" charset="-122"/>
                <a:ea typeface="楷体_GB2312" panose="02010609030101010101" pitchFamily="49" charset="-122"/>
              </a:rPr>
              <a:t>j</a:t>
            </a:r>
            <a:r>
              <a:rPr lang="en-US" altLang="zh-CN" sz="2400" baseline="30000">
                <a:latin typeface="楷体_GB2312" panose="02010609030101010101" pitchFamily="49" charset="-122"/>
                <a:ea typeface="楷体_GB2312" panose="02010609030101010101" pitchFamily="49" charset="-122"/>
              </a:rPr>
              <a:t>d-1</a:t>
            </a:r>
            <a:r>
              <a:rPr lang="en-US" altLang="zh-CN" sz="2400">
                <a:latin typeface="楷体_GB2312" panose="02010609030101010101" pitchFamily="49" charset="-122"/>
                <a:ea typeface="楷体_GB2312" panose="02010609030101010101" pitchFamily="49" charset="-122"/>
              </a:rPr>
              <a:t>)</a:t>
            </a:r>
          </a:p>
          <a:p>
            <a:pPr>
              <a:spcBef>
                <a:spcPct val="0"/>
              </a:spcBef>
            </a:pPr>
            <a:r>
              <a:rPr lang="zh-CN" altLang="en-US" sz="2400">
                <a:latin typeface="楷体_GB2312" panose="02010609030101010101" pitchFamily="49" charset="-122"/>
                <a:ea typeface="楷体_GB2312" panose="02010609030101010101" pitchFamily="49" charset="-122"/>
              </a:rPr>
              <a:t>其中</a:t>
            </a:r>
            <a:r>
              <a:rPr lang="en-US" altLang="zh-CN" sz="2400">
                <a:latin typeface="楷体_GB2312" panose="02010609030101010101" pitchFamily="49" charset="-122"/>
                <a:ea typeface="楷体_GB2312" panose="02010609030101010101" pitchFamily="49" charset="-122"/>
              </a:rPr>
              <a:t>K</a:t>
            </a:r>
            <a:r>
              <a:rPr lang="en-US" altLang="zh-CN" sz="2400" baseline="30000">
                <a:latin typeface="楷体_GB2312" panose="02010609030101010101" pitchFamily="49" charset="-122"/>
                <a:ea typeface="楷体_GB2312" panose="02010609030101010101" pitchFamily="49" charset="-122"/>
              </a:rPr>
              <a:t>0</a:t>
            </a:r>
            <a:r>
              <a:rPr lang="zh-CN" altLang="en-US" sz="2400">
                <a:latin typeface="楷体_GB2312" panose="02010609030101010101" pitchFamily="49" charset="-122"/>
                <a:ea typeface="楷体_GB2312" panose="02010609030101010101" pitchFamily="49" charset="-122"/>
              </a:rPr>
              <a:t>被称为</a:t>
            </a:r>
            <a:r>
              <a:rPr lang="zh-CN" altLang="en-US" sz="2400">
                <a:ea typeface="楷体_GB2312" panose="02010609030101010101" pitchFamily="49" charset="-122"/>
              </a:rPr>
              <a:t>“</a:t>
            </a:r>
            <a:r>
              <a:rPr lang="zh-CN" altLang="en-US" sz="2400">
                <a:latin typeface="楷体_GB2312" panose="02010609030101010101" pitchFamily="49" charset="-122"/>
                <a:ea typeface="楷体_GB2312" panose="02010609030101010101" pitchFamily="49" charset="-122"/>
              </a:rPr>
              <a:t>最主</a:t>
            </a:r>
            <a:r>
              <a:rPr lang="zh-CN" altLang="en-US" sz="2400">
                <a:ea typeface="楷体_GB2312" panose="02010609030101010101" pitchFamily="49" charset="-122"/>
              </a:rPr>
              <a:t>”</a:t>
            </a:r>
            <a:r>
              <a:rPr lang="zh-CN" altLang="en-US" sz="2400">
                <a:latin typeface="楷体_GB2312" panose="02010609030101010101" pitchFamily="49" charset="-122"/>
                <a:ea typeface="楷体_GB2312" panose="02010609030101010101" pitchFamily="49" charset="-122"/>
              </a:rPr>
              <a:t>位关键字，</a:t>
            </a:r>
            <a:r>
              <a:rPr lang="en-US" altLang="zh-CN" sz="2400">
                <a:latin typeface="楷体_GB2312" panose="02010609030101010101" pitchFamily="49" charset="-122"/>
                <a:ea typeface="楷体_GB2312" panose="02010609030101010101" pitchFamily="49" charset="-122"/>
              </a:rPr>
              <a:t>K</a:t>
            </a:r>
            <a:r>
              <a:rPr lang="en-US" altLang="zh-CN" sz="2400" baseline="30000">
                <a:latin typeface="楷体_GB2312" panose="02010609030101010101" pitchFamily="49" charset="-122"/>
                <a:ea typeface="楷体_GB2312" panose="02010609030101010101" pitchFamily="49" charset="-122"/>
              </a:rPr>
              <a:t>d-1</a:t>
            </a:r>
            <a:r>
              <a:rPr lang="zh-CN" altLang="en-US" sz="2400">
                <a:latin typeface="楷体_GB2312" panose="02010609030101010101" pitchFamily="49" charset="-122"/>
                <a:ea typeface="楷体_GB2312" panose="02010609030101010101" pitchFamily="49" charset="-122"/>
              </a:rPr>
              <a:t>被称为 </a:t>
            </a:r>
            <a:r>
              <a:rPr lang="zh-CN" altLang="en-US" sz="2400">
                <a:ea typeface="楷体_GB2312" panose="02010609030101010101" pitchFamily="49" charset="-122"/>
              </a:rPr>
              <a:t>“</a:t>
            </a:r>
            <a:r>
              <a:rPr lang="zh-CN" altLang="en-US" sz="2400">
                <a:latin typeface="楷体_GB2312" panose="02010609030101010101" pitchFamily="49" charset="-122"/>
                <a:ea typeface="楷体_GB2312" panose="02010609030101010101" pitchFamily="49" charset="-122"/>
              </a:rPr>
              <a:t>最次</a:t>
            </a:r>
            <a:r>
              <a:rPr lang="zh-CN" altLang="en-US" sz="2400">
                <a:ea typeface="楷体_GB2312" panose="02010609030101010101" pitchFamily="49" charset="-122"/>
              </a:rPr>
              <a:t>”</a:t>
            </a:r>
            <a:r>
              <a:rPr lang="zh-CN" altLang="en-US" sz="2400">
                <a:latin typeface="楷体_GB2312" panose="02010609030101010101" pitchFamily="49" charset="-122"/>
                <a:ea typeface="楷体_GB2312" panose="02010609030101010101" pitchFamily="49" charset="-122"/>
              </a:rPr>
              <a:t>位关键字。</a:t>
            </a:r>
            <a:endParaRPr lang="zh-CN" altLang="en-US" sz="2400" b="0">
              <a:latin typeface="楷体_GB2312" panose="02010609030101010101" pitchFamily="49" charset="-122"/>
              <a:ea typeface="楷体_GB2312" panose="02010609030101010101" pitchFamily="49" charset="-122"/>
            </a:endParaRPr>
          </a:p>
        </p:txBody>
      </p:sp>
      <p:sp>
        <p:nvSpPr>
          <p:cNvPr id="124034" name="Rectangle 130">
            <a:extLst>
              <a:ext uri="{FF2B5EF4-FFF2-40B4-BE49-F238E27FC236}">
                <a16:creationId xmlns:a16="http://schemas.microsoft.com/office/drawing/2014/main" id="{5A9ABD6C-10ED-4D98-BE47-554B604E22B1}"/>
              </a:ext>
            </a:extLst>
          </p:cNvPr>
          <p:cNvSpPr>
            <a:spLocks noChangeArrowheads="1"/>
          </p:cNvSpPr>
          <p:nvPr/>
        </p:nvSpPr>
        <p:spPr bwMode="auto">
          <a:xfrm>
            <a:off x="222250" y="4410075"/>
            <a:ext cx="8742363" cy="1614488"/>
          </a:xfrm>
          <a:prstGeom prst="rect">
            <a:avLst/>
          </a:prstGeom>
          <a:gradFill rotWithShape="1">
            <a:gsLst>
              <a:gs pos="0">
                <a:srgbClr val="99FF99"/>
              </a:gs>
              <a:gs pos="50000">
                <a:schemeClr val="bg1"/>
              </a:gs>
              <a:gs pos="100000">
                <a:srgbClr val="99FF99"/>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lang="zh-CN" altLang="en-US" sz="2800">
                <a:solidFill>
                  <a:srgbClr val="FF0000"/>
                </a:solidFill>
                <a:latin typeface="楷体_GB2312" pitchFamily="49" charset="-122"/>
                <a:ea typeface="楷体_GB2312" pitchFamily="49" charset="-122"/>
              </a:rPr>
              <a:t>实现多关键字排序通常有两种作法</a:t>
            </a:r>
            <a:r>
              <a:rPr lang="en-US" altLang="zh-CN" sz="2800">
                <a:solidFill>
                  <a:srgbClr val="FF0000"/>
                </a:solidFill>
                <a:latin typeface="楷体_GB2312" pitchFamily="49" charset="-122"/>
                <a:ea typeface="楷体_GB2312" pitchFamily="49" charset="-122"/>
              </a:rPr>
              <a:t>:</a:t>
            </a:r>
          </a:p>
          <a:p>
            <a:pPr eaLnBrk="1" hangingPunct="1">
              <a:defRPr/>
            </a:pPr>
            <a:r>
              <a:rPr lang="zh-CN" altLang="en-US">
                <a:solidFill>
                  <a:srgbClr val="FF0000"/>
                </a:solidFill>
                <a:latin typeface="楷体_GB2312" pitchFamily="49" charset="-122"/>
                <a:ea typeface="楷体_GB2312" pitchFamily="49" charset="-122"/>
              </a:rPr>
              <a:t>最高位优先</a:t>
            </a:r>
            <a:r>
              <a:rPr lang="en-US" altLang="zh-CN">
                <a:solidFill>
                  <a:srgbClr val="FF0000"/>
                </a:solidFill>
                <a:latin typeface="楷体_GB2312" pitchFamily="49" charset="-122"/>
                <a:ea typeface="楷体_GB2312" pitchFamily="49" charset="-122"/>
              </a:rPr>
              <a:t>MSD</a:t>
            </a:r>
            <a:r>
              <a:rPr lang="zh-CN" altLang="en-US">
                <a:solidFill>
                  <a:srgbClr val="FF0000"/>
                </a:solidFill>
                <a:latin typeface="楷体_GB2312" pitchFamily="49" charset="-122"/>
                <a:ea typeface="楷体_GB2312" pitchFamily="49" charset="-122"/>
              </a:rPr>
              <a:t>法</a:t>
            </a:r>
            <a:r>
              <a:rPr lang="zh-CN" altLang="en-US">
                <a:latin typeface="楷体_GB2312" pitchFamily="49" charset="-122"/>
                <a:ea typeface="楷体_GB2312" pitchFamily="49" charset="-122"/>
              </a:rPr>
              <a:t>：先对</a:t>
            </a:r>
            <a:r>
              <a:rPr lang="en-US" altLang="zh-CN">
                <a:latin typeface="楷体_GB2312" pitchFamily="49" charset="-122"/>
                <a:ea typeface="楷体_GB2312" pitchFamily="49" charset="-122"/>
              </a:rPr>
              <a:t>K</a:t>
            </a:r>
            <a:r>
              <a:rPr lang="en-US" altLang="zh-CN" baseline="30000">
                <a:latin typeface="楷体_GB2312" pitchFamily="49" charset="-122"/>
                <a:ea typeface="楷体_GB2312" pitchFamily="49" charset="-122"/>
              </a:rPr>
              <a:t>0</a:t>
            </a:r>
            <a:r>
              <a:rPr lang="zh-CN" altLang="en-US">
                <a:latin typeface="楷体_GB2312" pitchFamily="49" charset="-122"/>
                <a:ea typeface="楷体_GB2312" pitchFamily="49" charset="-122"/>
              </a:rPr>
              <a:t>进行排序，并按</a:t>
            </a:r>
            <a:r>
              <a:rPr lang="en-US" altLang="zh-CN">
                <a:latin typeface="楷体_GB2312" pitchFamily="49" charset="-122"/>
                <a:ea typeface="楷体_GB2312" pitchFamily="49" charset="-122"/>
              </a:rPr>
              <a:t>K</a:t>
            </a:r>
            <a:r>
              <a:rPr lang="en-US" altLang="zh-CN" baseline="30000">
                <a:latin typeface="楷体_GB2312" pitchFamily="49" charset="-122"/>
                <a:ea typeface="楷体_GB2312" pitchFamily="49" charset="-122"/>
              </a:rPr>
              <a:t>0</a:t>
            </a:r>
            <a:r>
              <a:rPr lang="zh-CN" altLang="en-US">
                <a:latin typeface="楷体_GB2312" pitchFamily="49" charset="-122"/>
                <a:ea typeface="楷体_GB2312" pitchFamily="49" charset="-122"/>
              </a:rPr>
              <a:t>的不同值将记录序列分成若干子序列之后，分别对</a:t>
            </a:r>
            <a:r>
              <a:rPr lang="en-US" altLang="zh-CN">
                <a:latin typeface="楷体_GB2312" pitchFamily="49" charset="-122"/>
                <a:ea typeface="楷体_GB2312" pitchFamily="49" charset="-122"/>
              </a:rPr>
              <a:t>K</a:t>
            </a:r>
            <a:r>
              <a:rPr lang="en-US" altLang="zh-CN" baseline="30000">
                <a:latin typeface="楷体_GB2312" pitchFamily="49" charset="-122"/>
                <a:ea typeface="楷体_GB2312" pitchFamily="49" charset="-122"/>
              </a:rPr>
              <a:t>1</a:t>
            </a:r>
            <a:r>
              <a:rPr lang="zh-CN" altLang="en-US">
                <a:latin typeface="楷体_GB2312" pitchFamily="49" charset="-122"/>
                <a:ea typeface="楷体_GB2312" pitchFamily="49" charset="-122"/>
              </a:rPr>
              <a:t>进行排序</a:t>
            </a:r>
            <a:r>
              <a:rPr lang="en-US" altLang="zh-CN">
                <a:latin typeface="楷体_GB2312" pitchFamily="49" charset="-122"/>
                <a:ea typeface="楷体_GB2312" pitchFamily="49" charset="-122"/>
              </a:rPr>
              <a:t>,</a:t>
            </a:r>
            <a:r>
              <a:rPr lang="en-US" altLang="zh-CN">
                <a:latin typeface="Times New Roman"/>
                <a:ea typeface="楷体_GB2312" pitchFamily="49" charset="-122"/>
              </a:rPr>
              <a:t>…</a:t>
            </a:r>
            <a:r>
              <a:rPr lang="zh-CN" altLang="en-US">
                <a:latin typeface="楷体_GB2312" pitchFamily="49" charset="-122"/>
                <a:ea typeface="楷体_GB2312" pitchFamily="49" charset="-122"/>
              </a:rPr>
              <a:t>，依次类推</a:t>
            </a:r>
            <a:r>
              <a:rPr lang="en-US" altLang="zh-CN">
                <a:latin typeface="楷体_GB2312" pitchFamily="49" charset="-122"/>
                <a:ea typeface="楷体_GB2312" pitchFamily="49" charset="-122"/>
              </a:rPr>
              <a:t>,</a:t>
            </a:r>
            <a:r>
              <a:rPr lang="zh-CN" altLang="en-US">
                <a:latin typeface="楷体_GB2312" pitchFamily="49" charset="-122"/>
                <a:ea typeface="楷体_GB2312" pitchFamily="49" charset="-122"/>
              </a:rPr>
              <a:t>直</a:t>
            </a:r>
          </a:p>
          <a:p>
            <a:pPr>
              <a:defRPr/>
            </a:pPr>
            <a:r>
              <a:rPr lang="zh-CN" altLang="en-US">
                <a:latin typeface="楷体_GB2312" pitchFamily="49" charset="-122"/>
                <a:ea typeface="楷体_GB2312" pitchFamily="49" charset="-122"/>
              </a:rPr>
              <a:t>至最后对最次位关键字排序完成为止。</a:t>
            </a:r>
            <a:endParaRPr lang="zh-CN" altLang="en-US" b="0">
              <a:latin typeface="楷体_GB2312" pitchFamily="49" charset="-122"/>
              <a:ea typeface="楷体_GB2312" pitchFamily="49" charset="-122"/>
            </a:endParaRPr>
          </a:p>
        </p:txBody>
      </p:sp>
      <p:sp>
        <p:nvSpPr>
          <p:cNvPr id="125061" name="Rectangle 1157">
            <a:extLst>
              <a:ext uri="{FF2B5EF4-FFF2-40B4-BE49-F238E27FC236}">
                <a16:creationId xmlns:a16="http://schemas.microsoft.com/office/drawing/2014/main" id="{06CCC4D1-DA99-4052-993C-0BA29BDE7C16}"/>
              </a:ext>
            </a:extLst>
          </p:cNvPr>
          <p:cNvSpPr>
            <a:spLocks noChangeArrowheads="1"/>
          </p:cNvSpPr>
          <p:nvPr/>
        </p:nvSpPr>
        <p:spPr bwMode="auto">
          <a:xfrm>
            <a:off x="322263" y="1555750"/>
            <a:ext cx="3097212" cy="504825"/>
          </a:xfrm>
          <a:prstGeom prst="rect">
            <a:avLst/>
          </a:prstGeom>
          <a:gradFill rotWithShape="1">
            <a:gsLst>
              <a:gs pos="0">
                <a:schemeClr val="tx1"/>
              </a:gs>
              <a:gs pos="50000">
                <a:srgbClr val="00FF00"/>
              </a:gs>
              <a:gs pos="100000">
                <a:schemeClr val="tx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altLang="zh-CN" sz="2800">
                <a:solidFill>
                  <a:srgbClr val="FF0000"/>
                </a:solidFill>
                <a:latin typeface="楷体_GB2312" pitchFamily="49" charset="-122"/>
                <a:ea typeface="楷体_GB2312" pitchFamily="49" charset="-122"/>
              </a:rPr>
              <a:t>1.</a:t>
            </a:r>
            <a:r>
              <a:rPr lang="zh-CN" altLang="en-US" sz="2800">
                <a:solidFill>
                  <a:srgbClr val="FF0000"/>
                </a:solidFill>
                <a:latin typeface="楷体_GB2312" pitchFamily="49" charset="-122"/>
                <a:ea typeface="楷体_GB2312" pitchFamily="49" charset="-122"/>
              </a:rPr>
              <a:t>多关键字的排序</a:t>
            </a:r>
            <a:endParaRPr lang="zh-CN" altLang="en-US" sz="2800">
              <a:latin typeface="楷体_GB2312" pitchFamily="49" charset="-122"/>
              <a:ea typeface="楷体_GB2312" pitchFamily="49" charset="-122"/>
            </a:endParaRPr>
          </a:p>
        </p:txBody>
      </p:sp>
      <p:sp>
        <p:nvSpPr>
          <p:cNvPr id="7" name="Rectangle 226">
            <a:extLst>
              <a:ext uri="{FF2B5EF4-FFF2-40B4-BE49-F238E27FC236}">
                <a16:creationId xmlns:a16="http://schemas.microsoft.com/office/drawing/2014/main" id="{C05384BB-FC5B-4FF1-A6C2-4D3C0E8005D5}"/>
              </a:ext>
            </a:extLst>
          </p:cNvPr>
          <p:cNvSpPr>
            <a:spLocks noChangeArrowheads="1"/>
          </p:cNvSpPr>
          <p:nvPr/>
        </p:nvSpPr>
        <p:spPr bwMode="auto">
          <a:xfrm>
            <a:off x="107949" y="214290"/>
            <a:ext cx="8963025" cy="680169"/>
          </a:xfrm>
          <a:prstGeom prst="rect">
            <a:avLst/>
          </a:prstGeom>
          <a:gradFill>
            <a:gsLst>
              <a:gs pos="0">
                <a:schemeClr val="accent1">
                  <a:lumMod val="5000"/>
                  <a:lumOff val="95000"/>
                </a:schemeClr>
              </a:gs>
              <a:gs pos="74000">
                <a:srgbClr val="99CCFF"/>
              </a:gs>
              <a:gs pos="0">
                <a:srgbClr val="99CCFF"/>
              </a:gs>
              <a:gs pos="59000">
                <a:schemeClr val="bg1"/>
              </a:gs>
            </a:gsLst>
            <a:lin ang="5400000" scaled="1"/>
          </a:gra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3600" dirty="0">
                <a:latin typeface="黑体" panose="02010609060101010101" pitchFamily="49" charset="-122"/>
                <a:ea typeface="黑体" panose="02010609060101010101" pitchFamily="49" charset="-122"/>
              </a:rPr>
              <a:t>9.11 </a:t>
            </a:r>
            <a:r>
              <a:rPr lang="zh-CN" altLang="en-US" sz="3600" dirty="0">
                <a:latin typeface="黑体" panose="02010609060101010101" pitchFamily="49" charset="-122"/>
                <a:ea typeface="黑体" panose="02010609060101010101" pitchFamily="49" charset="-122"/>
              </a:rPr>
              <a:t>基数排序</a:t>
            </a: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40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034"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ext Box 2">
            <a:extLst>
              <a:ext uri="{FF2B5EF4-FFF2-40B4-BE49-F238E27FC236}">
                <a16:creationId xmlns:a16="http://schemas.microsoft.com/office/drawing/2014/main" id="{B38B34E1-80CD-413B-A32A-C1284B4A4763}"/>
              </a:ext>
            </a:extLst>
          </p:cNvPr>
          <p:cNvSpPr txBox="1">
            <a:spLocks noChangeArrowheads="1"/>
          </p:cNvSpPr>
          <p:nvPr/>
        </p:nvSpPr>
        <p:spPr bwMode="auto">
          <a:xfrm>
            <a:off x="4749800" y="0"/>
            <a:ext cx="42576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000" i="1"/>
              <a:t>North China Electric Power University</a:t>
            </a:r>
          </a:p>
        </p:txBody>
      </p:sp>
      <p:sp>
        <p:nvSpPr>
          <p:cNvPr id="124980" name="Rectangle 52">
            <a:extLst>
              <a:ext uri="{FF2B5EF4-FFF2-40B4-BE49-F238E27FC236}">
                <a16:creationId xmlns:a16="http://schemas.microsoft.com/office/drawing/2014/main" id="{152CABCA-06C0-4F64-B4CC-42A4E087B43B}"/>
              </a:ext>
            </a:extLst>
          </p:cNvPr>
          <p:cNvSpPr>
            <a:spLocks noChangeArrowheads="1"/>
          </p:cNvSpPr>
          <p:nvPr/>
        </p:nvSpPr>
        <p:spPr bwMode="auto">
          <a:xfrm>
            <a:off x="238125" y="304800"/>
            <a:ext cx="8677275" cy="1552575"/>
          </a:xfrm>
          <a:prstGeom prst="rect">
            <a:avLst/>
          </a:prstGeom>
          <a:gradFill rotWithShape="1">
            <a:gsLst>
              <a:gs pos="0">
                <a:srgbClr val="99FF99"/>
              </a:gs>
              <a:gs pos="50000">
                <a:schemeClr val="bg1"/>
              </a:gs>
              <a:gs pos="100000">
                <a:srgbClr val="99FF99"/>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lang="zh-CN" altLang="en-US">
                <a:solidFill>
                  <a:srgbClr val="FF0000"/>
                </a:solidFill>
                <a:latin typeface="楷体_GB2312" pitchFamily="49" charset="-122"/>
                <a:ea typeface="楷体_GB2312" pitchFamily="49" charset="-122"/>
              </a:rPr>
              <a:t>最低位优先</a:t>
            </a:r>
            <a:r>
              <a:rPr lang="en-US" altLang="zh-CN">
                <a:solidFill>
                  <a:srgbClr val="FF0000"/>
                </a:solidFill>
                <a:latin typeface="楷体_GB2312" pitchFamily="49" charset="-122"/>
                <a:ea typeface="楷体_GB2312" pitchFamily="49" charset="-122"/>
              </a:rPr>
              <a:t>LSD</a:t>
            </a:r>
            <a:r>
              <a:rPr lang="zh-CN" altLang="en-US">
                <a:solidFill>
                  <a:srgbClr val="FF0000"/>
                </a:solidFill>
                <a:latin typeface="楷体_GB2312" pitchFamily="49" charset="-122"/>
                <a:ea typeface="楷体_GB2312" pitchFamily="49" charset="-122"/>
              </a:rPr>
              <a:t>法：</a:t>
            </a:r>
            <a:r>
              <a:rPr lang="zh-CN" altLang="en-US">
                <a:latin typeface="楷体_GB2312" pitchFamily="49" charset="-122"/>
                <a:ea typeface="楷体_GB2312" pitchFamily="49" charset="-122"/>
              </a:rPr>
              <a:t>先对</a:t>
            </a:r>
            <a:r>
              <a:rPr lang="en-US" altLang="zh-CN">
                <a:latin typeface="楷体_GB2312" pitchFamily="49" charset="-122"/>
                <a:ea typeface="楷体_GB2312" pitchFamily="49" charset="-122"/>
              </a:rPr>
              <a:t>K</a:t>
            </a:r>
            <a:r>
              <a:rPr lang="en-US" altLang="zh-CN" baseline="30000">
                <a:latin typeface="楷体_GB2312" pitchFamily="49" charset="-122"/>
                <a:ea typeface="楷体_GB2312" pitchFamily="49" charset="-122"/>
              </a:rPr>
              <a:t>d-1</a:t>
            </a:r>
            <a:r>
              <a:rPr lang="zh-CN" altLang="en-US">
                <a:latin typeface="楷体_GB2312" pitchFamily="49" charset="-122"/>
                <a:ea typeface="楷体_GB2312" pitchFamily="49" charset="-122"/>
              </a:rPr>
              <a:t>进行排序，然后对</a:t>
            </a:r>
            <a:r>
              <a:rPr lang="en-US" altLang="zh-CN">
                <a:latin typeface="楷体_GB2312" pitchFamily="49" charset="-122"/>
                <a:ea typeface="楷体_GB2312" pitchFamily="49" charset="-122"/>
              </a:rPr>
              <a:t>K</a:t>
            </a:r>
            <a:r>
              <a:rPr lang="en-US" altLang="zh-CN" baseline="30000">
                <a:latin typeface="楷体_GB2312" pitchFamily="49" charset="-122"/>
                <a:ea typeface="楷体_GB2312" pitchFamily="49" charset="-122"/>
              </a:rPr>
              <a:t>d-2</a:t>
            </a:r>
            <a:r>
              <a:rPr lang="zh-CN" altLang="en-US">
                <a:latin typeface="楷体_GB2312" pitchFamily="49" charset="-122"/>
                <a:ea typeface="楷体_GB2312" pitchFamily="49" charset="-122"/>
              </a:rPr>
              <a:t>进行排序，依次类推，直至对最主位关键字</a:t>
            </a:r>
            <a:r>
              <a:rPr lang="en-US" altLang="zh-CN">
                <a:latin typeface="楷体_GB2312" pitchFamily="49" charset="-122"/>
                <a:ea typeface="楷体_GB2312" pitchFamily="49" charset="-122"/>
              </a:rPr>
              <a:t>K</a:t>
            </a:r>
            <a:r>
              <a:rPr lang="en-US" altLang="zh-CN" baseline="30000">
                <a:latin typeface="楷体_GB2312" pitchFamily="49" charset="-122"/>
                <a:ea typeface="楷体_GB2312" pitchFamily="49" charset="-122"/>
              </a:rPr>
              <a:t>0</a:t>
            </a:r>
            <a:r>
              <a:rPr lang="zh-CN" altLang="en-US">
                <a:latin typeface="楷体_GB2312" pitchFamily="49" charset="-122"/>
                <a:ea typeface="楷体_GB2312" pitchFamily="49" charset="-122"/>
              </a:rPr>
              <a:t>排序完成为止。排序过程中不需要根据</a:t>
            </a:r>
            <a:r>
              <a:rPr lang="zh-CN" altLang="en-US">
                <a:latin typeface="Times New Roman"/>
                <a:ea typeface="楷体_GB2312" pitchFamily="49" charset="-122"/>
              </a:rPr>
              <a:t>“</a:t>
            </a:r>
            <a:r>
              <a:rPr lang="zh-CN" altLang="en-US">
                <a:latin typeface="楷体_GB2312" pitchFamily="49" charset="-122"/>
                <a:ea typeface="楷体_GB2312" pitchFamily="49" charset="-122"/>
              </a:rPr>
              <a:t>前一个</a:t>
            </a:r>
            <a:r>
              <a:rPr lang="zh-CN" altLang="en-US">
                <a:latin typeface="Times New Roman"/>
                <a:ea typeface="楷体_GB2312" pitchFamily="49" charset="-122"/>
              </a:rPr>
              <a:t>”</a:t>
            </a:r>
            <a:r>
              <a:rPr lang="zh-CN" altLang="en-US">
                <a:latin typeface="楷体_GB2312" pitchFamily="49" charset="-122"/>
                <a:ea typeface="楷体_GB2312" pitchFamily="49" charset="-122"/>
              </a:rPr>
              <a:t>关键字的排序结果，将记录序列分割成若干个</a:t>
            </a:r>
            <a:r>
              <a:rPr lang="en-US" altLang="zh-CN">
                <a:latin typeface="楷体_GB2312" pitchFamily="49" charset="-122"/>
                <a:ea typeface="楷体_GB2312" pitchFamily="49" charset="-122"/>
              </a:rPr>
              <a:t>(</a:t>
            </a:r>
            <a:r>
              <a:rPr lang="en-US" altLang="zh-CN">
                <a:latin typeface="Times New Roman"/>
                <a:ea typeface="楷体_GB2312" pitchFamily="49" charset="-122"/>
              </a:rPr>
              <a:t>“</a:t>
            </a:r>
            <a:r>
              <a:rPr lang="zh-CN" altLang="en-US">
                <a:latin typeface="楷体_GB2312" pitchFamily="49" charset="-122"/>
                <a:ea typeface="楷体_GB2312" pitchFamily="49" charset="-122"/>
              </a:rPr>
              <a:t>前一个</a:t>
            </a:r>
            <a:r>
              <a:rPr lang="zh-CN" altLang="en-US">
                <a:latin typeface="Times New Roman"/>
                <a:ea typeface="楷体_GB2312" pitchFamily="49" charset="-122"/>
              </a:rPr>
              <a:t>”</a:t>
            </a:r>
            <a:r>
              <a:rPr lang="zh-CN" altLang="en-US">
                <a:latin typeface="楷体_GB2312" pitchFamily="49" charset="-122"/>
                <a:ea typeface="楷体_GB2312" pitchFamily="49" charset="-122"/>
              </a:rPr>
              <a:t>关键字不同的</a:t>
            </a:r>
            <a:r>
              <a:rPr lang="en-US" altLang="zh-CN">
                <a:latin typeface="楷体_GB2312" pitchFamily="49" charset="-122"/>
                <a:ea typeface="楷体_GB2312" pitchFamily="49" charset="-122"/>
              </a:rPr>
              <a:t>)</a:t>
            </a:r>
            <a:r>
              <a:rPr lang="zh-CN" altLang="en-US">
                <a:latin typeface="楷体_GB2312" pitchFamily="49" charset="-122"/>
                <a:ea typeface="楷体_GB2312" pitchFamily="49" charset="-122"/>
              </a:rPr>
              <a:t>子序列。</a:t>
            </a:r>
          </a:p>
        </p:txBody>
      </p:sp>
      <p:grpSp>
        <p:nvGrpSpPr>
          <p:cNvPr id="125057" name="Group 129">
            <a:extLst>
              <a:ext uri="{FF2B5EF4-FFF2-40B4-BE49-F238E27FC236}">
                <a16:creationId xmlns:a16="http://schemas.microsoft.com/office/drawing/2014/main" id="{1F906808-A31B-4BEE-9F00-48AB1E8F6207}"/>
              </a:ext>
            </a:extLst>
          </p:cNvPr>
          <p:cNvGrpSpPr>
            <a:grpSpLocks/>
          </p:cNvGrpSpPr>
          <p:nvPr/>
        </p:nvGrpSpPr>
        <p:grpSpPr bwMode="auto">
          <a:xfrm>
            <a:off x="541338" y="3629025"/>
            <a:ext cx="8061325" cy="947738"/>
            <a:chOff x="341" y="2286"/>
            <a:chExt cx="5078" cy="597"/>
          </a:xfrm>
        </p:grpSpPr>
        <p:grpSp>
          <p:nvGrpSpPr>
            <p:cNvPr id="59456" name="Group 91">
              <a:extLst>
                <a:ext uri="{FF2B5EF4-FFF2-40B4-BE49-F238E27FC236}">
                  <a16:creationId xmlns:a16="http://schemas.microsoft.com/office/drawing/2014/main" id="{A0A00660-D694-4A9D-B14A-4468559AD689}"/>
                </a:ext>
              </a:extLst>
            </p:cNvPr>
            <p:cNvGrpSpPr>
              <a:grpSpLocks/>
            </p:cNvGrpSpPr>
            <p:nvPr/>
          </p:nvGrpSpPr>
          <p:grpSpPr bwMode="auto">
            <a:xfrm>
              <a:off x="341" y="2286"/>
              <a:ext cx="1186" cy="597"/>
              <a:chOff x="0" y="1726"/>
              <a:chExt cx="765" cy="748"/>
            </a:xfrm>
          </p:grpSpPr>
          <p:sp>
            <p:nvSpPr>
              <p:cNvPr id="59472" name="Rectangle 60">
                <a:extLst>
                  <a:ext uri="{FF2B5EF4-FFF2-40B4-BE49-F238E27FC236}">
                    <a16:creationId xmlns:a16="http://schemas.microsoft.com/office/drawing/2014/main" id="{4DACC326-0020-4C65-A3A7-A563E6E64B56}"/>
                  </a:ext>
                </a:extLst>
              </p:cNvPr>
              <p:cNvSpPr>
                <a:spLocks noChangeArrowheads="1"/>
              </p:cNvSpPr>
              <p:nvPr/>
            </p:nvSpPr>
            <p:spPr bwMode="auto">
              <a:xfrm>
                <a:off x="0" y="1726"/>
                <a:ext cx="765"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zh-CN" altLang="en-US" sz="2400">
                    <a:ea typeface="楷体_GB2312" panose="02010609030101010101" pitchFamily="49" charset="-122"/>
                  </a:rPr>
                  <a:t>对</a:t>
                </a:r>
                <a:r>
                  <a:rPr lang="en-US" altLang="zh-CN" sz="2400">
                    <a:ea typeface="System"/>
                    <a:cs typeface="System"/>
                  </a:rPr>
                  <a:t>K</a:t>
                </a:r>
                <a:r>
                  <a:rPr lang="en-US" altLang="zh-CN" sz="2400" baseline="30000">
                    <a:ea typeface="System"/>
                    <a:cs typeface="System"/>
                  </a:rPr>
                  <a:t>2</a:t>
                </a:r>
                <a:r>
                  <a:rPr lang="zh-CN" altLang="en-US" sz="2400">
                    <a:ea typeface="楷体_GB2312" panose="02010609030101010101" pitchFamily="49" charset="-122"/>
                  </a:rPr>
                  <a:t>排序</a:t>
                </a:r>
              </a:p>
              <a:p>
                <a:pPr>
                  <a:spcBef>
                    <a:spcPct val="0"/>
                  </a:spcBef>
                </a:pPr>
                <a:endParaRPr lang="en-US" altLang="zh-CN" sz="2400" b="0"/>
              </a:p>
            </p:txBody>
          </p:sp>
          <p:sp>
            <p:nvSpPr>
              <p:cNvPr id="59473" name="Rectangle 90">
                <a:extLst>
                  <a:ext uri="{FF2B5EF4-FFF2-40B4-BE49-F238E27FC236}">
                    <a16:creationId xmlns:a16="http://schemas.microsoft.com/office/drawing/2014/main" id="{E7C135DA-3552-402B-BB89-949C07B7FEDD}"/>
                  </a:ext>
                </a:extLst>
              </p:cNvPr>
              <p:cNvSpPr>
                <a:spLocks noChangeArrowheads="1"/>
              </p:cNvSpPr>
              <p:nvPr/>
            </p:nvSpPr>
            <p:spPr bwMode="auto">
              <a:xfrm>
                <a:off x="0" y="1726"/>
                <a:ext cx="765" cy="74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endParaRPr lang="zh-CN" altLang="en-US" sz="2400"/>
              </a:p>
            </p:txBody>
          </p:sp>
        </p:grpSp>
        <p:grpSp>
          <p:nvGrpSpPr>
            <p:cNvPr id="59457" name="Group 93">
              <a:extLst>
                <a:ext uri="{FF2B5EF4-FFF2-40B4-BE49-F238E27FC236}">
                  <a16:creationId xmlns:a16="http://schemas.microsoft.com/office/drawing/2014/main" id="{A6A3644A-2165-43B0-9177-1C89C7701C05}"/>
                </a:ext>
              </a:extLst>
            </p:cNvPr>
            <p:cNvGrpSpPr>
              <a:grpSpLocks/>
            </p:cNvGrpSpPr>
            <p:nvPr/>
          </p:nvGrpSpPr>
          <p:grpSpPr bwMode="auto">
            <a:xfrm>
              <a:off x="1527" y="2286"/>
              <a:ext cx="779" cy="597"/>
              <a:chOff x="765" y="1726"/>
              <a:chExt cx="502" cy="748"/>
            </a:xfrm>
          </p:grpSpPr>
          <p:sp>
            <p:nvSpPr>
              <p:cNvPr id="59470" name="Rectangle 61">
                <a:extLst>
                  <a:ext uri="{FF2B5EF4-FFF2-40B4-BE49-F238E27FC236}">
                    <a16:creationId xmlns:a16="http://schemas.microsoft.com/office/drawing/2014/main" id="{90B4DF76-28D1-4A9C-9DF3-BB185638AC0B}"/>
                  </a:ext>
                </a:extLst>
              </p:cNvPr>
              <p:cNvSpPr>
                <a:spLocks noChangeArrowheads="1"/>
              </p:cNvSpPr>
              <p:nvPr/>
            </p:nvSpPr>
            <p:spPr bwMode="auto">
              <a:xfrm>
                <a:off x="765" y="1726"/>
                <a:ext cx="502"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400">
                    <a:ea typeface="System"/>
                    <a:cs typeface="System"/>
                  </a:rPr>
                  <a:t>1,2,</a:t>
                </a:r>
                <a:r>
                  <a:rPr lang="en-US" altLang="zh-CN" sz="2400">
                    <a:solidFill>
                      <a:srgbClr val="800000"/>
                    </a:solidFill>
                    <a:ea typeface="System"/>
                    <a:cs typeface="System"/>
                  </a:rPr>
                  <a:t>15</a:t>
                </a:r>
                <a:endParaRPr lang="en-US" altLang="zh-CN" sz="2400">
                  <a:ea typeface="System"/>
                  <a:cs typeface="System"/>
                </a:endParaRPr>
              </a:p>
              <a:p>
                <a:pPr>
                  <a:spcBef>
                    <a:spcPct val="0"/>
                  </a:spcBef>
                </a:pPr>
                <a:endParaRPr lang="en-US" altLang="zh-CN" sz="2400" b="0"/>
              </a:p>
            </p:txBody>
          </p:sp>
          <p:sp>
            <p:nvSpPr>
              <p:cNvPr id="59471" name="Rectangle 92">
                <a:extLst>
                  <a:ext uri="{FF2B5EF4-FFF2-40B4-BE49-F238E27FC236}">
                    <a16:creationId xmlns:a16="http://schemas.microsoft.com/office/drawing/2014/main" id="{390603FA-8EF6-466F-B0A0-0D72D8FCF5F2}"/>
                  </a:ext>
                </a:extLst>
              </p:cNvPr>
              <p:cNvSpPr>
                <a:spLocks noChangeArrowheads="1"/>
              </p:cNvSpPr>
              <p:nvPr/>
            </p:nvSpPr>
            <p:spPr bwMode="auto">
              <a:xfrm>
                <a:off x="765" y="1726"/>
                <a:ext cx="502" cy="74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endParaRPr lang="zh-CN" altLang="en-US" sz="2400"/>
              </a:p>
            </p:txBody>
          </p:sp>
        </p:grpSp>
        <p:grpSp>
          <p:nvGrpSpPr>
            <p:cNvPr id="59458" name="Group 95">
              <a:extLst>
                <a:ext uri="{FF2B5EF4-FFF2-40B4-BE49-F238E27FC236}">
                  <a16:creationId xmlns:a16="http://schemas.microsoft.com/office/drawing/2014/main" id="{E5B13A92-FF52-4273-A032-DF0B3F34D196}"/>
                </a:ext>
              </a:extLst>
            </p:cNvPr>
            <p:cNvGrpSpPr>
              <a:grpSpLocks/>
            </p:cNvGrpSpPr>
            <p:nvPr/>
          </p:nvGrpSpPr>
          <p:grpSpPr bwMode="auto">
            <a:xfrm>
              <a:off x="2306" y="2286"/>
              <a:ext cx="778" cy="597"/>
              <a:chOff x="1267" y="1726"/>
              <a:chExt cx="502" cy="748"/>
            </a:xfrm>
          </p:grpSpPr>
          <p:sp>
            <p:nvSpPr>
              <p:cNvPr id="59468" name="Rectangle 62">
                <a:extLst>
                  <a:ext uri="{FF2B5EF4-FFF2-40B4-BE49-F238E27FC236}">
                    <a16:creationId xmlns:a16="http://schemas.microsoft.com/office/drawing/2014/main" id="{0E45C61D-83A8-4A9F-A01F-ECABD76602D0}"/>
                  </a:ext>
                </a:extLst>
              </p:cNvPr>
              <p:cNvSpPr>
                <a:spLocks noChangeArrowheads="1"/>
              </p:cNvSpPr>
              <p:nvPr/>
            </p:nvSpPr>
            <p:spPr bwMode="auto">
              <a:xfrm>
                <a:off x="1267" y="1726"/>
                <a:ext cx="502"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400">
                    <a:ea typeface="System"/>
                    <a:cs typeface="System"/>
                  </a:rPr>
                  <a:t>2,3,</a:t>
                </a:r>
                <a:r>
                  <a:rPr lang="en-US" altLang="zh-CN" sz="2400">
                    <a:solidFill>
                      <a:srgbClr val="800000"/>
                    </a:solidFill>
                    <a:ea typeface="System"/>
                    <a:cs typeface="System"/>
                  </a:rPr>
                  <a:t>18</a:t>
                </a:r>
                <a:endParaRPr lang="en-US" altLang="zh-CN" sz="2400">
                  <a:ea typeface="System"/>
                  <a:cs typeface="System"/>
                </a:endParaRPr>
              </a:p>
              <a:p>
                <a:pPr>
                  <a:spcBef>
                    <a:spcPct val="0"/>
                  </a:spcBef>
                </a:pPr>
                <a:endParaRPr lang="en-US" altLang="zh-CN" sz="2400" b="0"/>
              </a:p>
            </p:txBody>
          </p:sp>
          <p:sp>
            <p:nvSpPr>
              <p:cNvPr id="59469" name="Rectangle 94">
                <a:extLst>
                  <a:ext uri="{FF2B5EF4-FFF2-40B4-BE49-F238E27FC236}">
                    <a16:creationId xmlns:a16="http://schemas.microsoft.com/office/drawing/2014/main" id="{0767FFA5-720D-45A7-82E6-F3CF5C1FC189}"/>
                  </a:ext>
                </a:extLst>
              </p:cNvPr>
              <p:cNvSpPr>
                <a:spLocks noChangeArrowheads="1"/>
              </p:cNvSpPr>
              <p:nvPr/>
            </p:nvSpPr>
            <p:spPr bwMode="auto">
              <a:xfrm>
                <a:off x="1267" y="1726"/>
                <a:ext cx="502" cy="74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endParaRPr lang="zh-CN" altLang="en-US" sz="2400"/>
              </a:p>
            </p:txBody>
          </p:sp>
        </p:grpSp>
        <p:grpSp>
          <p:nvGrpSpPr>
            <p:cNvPr id="59459" name="Group 97">
              <a:extLst>
                <a:ext uri="{FF2B5EF4-FFF2-40B4-BE49-F238E27FC236}">
                  <a16:creationId xmlns:a16="http://schemas.microsoft.com/office/drawing/2014/main" id="{2706A645-D7AF-4F9F-B980-404C41037D82}"/>
                </a:ext>
              </a:extLst>
            </p:cNvPr>
            <p:cNvGrpSpPr>
              <a:grpSpLocks/>
            </p:cNvGrpSpPr>
            <p:nvPr/>
          </p:nvGrpSpPr>
          <p:grpSpPr bwMode="auto">
            <a:xfrm>
              <a:off x="3084" y="2286"/>
              <a:ext cx="778" cy="597"/>
              <a:chOff x="1769" y="1726"/>
              <a:chExt cx="502" cy="748"/>
            </a:xfrm>
          </p:grpSpPr>
          <p:sp>
            <p:nvSpPr>
              <p:cNvPr id="59466" name="Rectangle 63">
                <a:extLst>
                  <a:ext uri="{FF2B5EF4-FFF2-40B4-BE49-F238E27FC236}">
                    <a16:creationId xmlns:a16="http://schemas.microsoft.com/office/drawing/2014/main" id="{D08C33E4-902B-4794-B6D9-A065B0BBDD50}"/>
                  </a:ext>
                </a:extLst>
              </p:cNvPr>
              <p:cNvSpPr>
                <a:spLocks noChangeArrowheads="1"/>
              </p:cNvSpPr>
              <p:nvPr/>
            </p:nvSpPr>
            <p:spPr bwMode="auto">
              <a:xfrm>
                <a:off x="1769" y="1726"/>
                <a:ext cx="502"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400">
                    <a:ea typeface="System"/>
                    <a:cs typeface="System"/>
                  </a:rPr>
                  <a:t>3,1,</a:t>
                </a:r>
                <a:r>
                  <a:rPr lang="en-US" altLang="zh-CN" sz="2400">
                    <a:solidFill>
                      <a:srgbClr val="800000"/>
                    </a:solidFill>
                    <a:ea typeface="System"/>
                    <a:cs typeface="System"/>
                  </a:rPr>
                  <a:t>20</a:t>
                </a:r>
                <a:endParaRPr lang="en-US" altLang="zh-CN" sz="2400">
                  <a:ea typeface="System"/>
                  <a:cs typeface="System"/>
                </a:endParaRPr>
              </a:p>
              <a:p>
                <a:pPr>
                  <a:spcBef>
                    <a:spcPct val="0"/>
                  </a:spcBef>
                </a:pPr>
                <a:endParaRPr lang="en-US" altLang="zh-CN" sz="2400" b="0"/>
              </a:p>
            </p:txBody>
          </p:sp>
          <p:sp>
            <p:nvSpPr>
              <p:cNvPr id="59467" name="Rectangle 96">
                <a:extLst>
                  <a:ext uri="{FF2B5EF4-FFF2-40B4-BE49-F238E27FC236}">
                    <a16:creationId xmlns:a16="http://schemas.microsoft.com/office/drawing/2014/main" id="{58973C67-E99C-41C6-8818-2D723B01D68D}"/>
                  </a:ext>
                </a:extLst>
              </p:cNvPr>
              <p:cNvSpPr>
                <a:spLocks noChangeArrowheads="1"/>
              </p:cNvSpPr>
              <p:nvPr/>
            </p:nvSpPr>
            <p:spPr bwMode="auto">
              <a:xfrm>
                <a:off x="1769" y="1726"/>
                <a:ext cx="502" cy="74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endParaRPr lang="zh-CN" altLang="en-US" sz="2400"/>
              </a:p>
            </p:txBody>
          </p:sp>
        </p:grpSp>
        <p:grpSp>
          <p:nvGrpSpPr>
            <p:cNvPr id="59460" name="Group 99">
              <a:extLst>
                <a:ext uri="{FF2B5EF4-FFF2-40B4-BE49-F238E27FC236}">
                  <a16:creationId xmlns:a16="http://schemas.microsoft.com/office/drawing/2014/main" id="{1D3DD7D7-E4CA-4B88-94CE-8363D55F4E53}"/>
                </a:ext>
              </a:extLst>
            </p:cNvPr>
            <p:cNvGrpSpPr>
              <a:grpSpLocks/>
            </p:cNvGrpSpPr>
            <p:nvPr/>
          </p:nvGrpSpPr>
          <p:grpSpPr bwMode="auto">
            <a:xfrm>
              <a:off x="3862" y="2286"/>
              <a:ext cx="779" cy="597"/>
              <a:chOff x="2271" y="1726"/>
              <a:chExt cx="502" cy="748"/>
            </a:xfrm>
          </p:grpSpPr>
          <p:sp>
            <p:nvSpPr>
              <p:cNvPr id="59464" name="Rectangle 64">
                <a:extLst>
                  <a:ext uri="{FF2B5EF4-FFF2-40B4-BE49-F238E27FC236}">
                    <a16:creationId xmlns:a16="http://schemas.microsoft.com/office/drawing/2014/main" id="{E3C830A1-7CC6-4C5F-A437-848F04EFA7D9}"/>
                  </a:ext>
                </a:extLst>
              </p:cNvPr>
              <p:cNvSpPr>
                <a:spLocks noChangeArrowheads="1"/>
              </p:cNvSpPr>
              <p:nvPr/>
            </p:nvSpPr>
            <p:spPr bwMode="auto">
              <a:xfrm>
                <a:off x="2271" y="1726"/>
                <a:ext cx="502"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400">
                    <a:ea typeface="System"/>
                    <a:cs typeface="System"/>
                  </a:rPr>
                  <a:t>2,1,</a:t>
                </a:r>
                <a:r>
                  <a:rPr lang="en-US" altLang="zh-CN" sz="2400">
                    <a:solidFill>
                      <a:srgbClr val="800000"/>
                    </a:solidFill>
                    <a:ea typeface="System"/>
                    <a:cs typeface="System"/>
                  </a:rPr>
                  <a:t>20</a:t>
                </a:r>
                <a:endParaRPr lang="en-US" altLang="zh-CN" sz="2400">
                  <a:ea typeface="System"/>
                  <a:cs typeface="System"/>
                </a:endParaRPr>
              </a:p>
              <a:p>
                <a:pPr>
                  <a:spcBef>
                    <a:spcPct val="0"/>
                  </a:spcBef>
                </a:pPr>
                <a:endParaRPr lang="en-US" altLang="zh-CN" sz="2400" b="0"/>
              </a:p>
            </p:txBody>
          </p:sp>
          <p:sp>
            <p:nvSpPr>
              <p:cNvPr id="59465" name="Rectangle 98">
                <a:extLst>
                  <a:ext uri="{FF2B5EF4-FFF2-40B4-BE49-F238E27FC236}">
                    <a16:creationId xmlns:a16="http://schemas.microsoft.com/office/drawing/2014/main" id="{AFB46021-A816-4B55-989B-5C6733DC6358}"/>
                  </a:ext>
                </a:extLst>
              </p:cNvPr>
              <p:cNvSpPr>
                <a:spLocks noChangeArrowheads="1"/>
              </p:cNvSpPr>
              <p:nvPr/>
            </p:nvSpPr>
            <p:spPr bwMode="auto">
              <a:xfrm>
                <a:off x="2271" y="1726"/>
                <a:ext cx="502" cy="74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endParaRPr lang="zh-CN" altLang="en-US" sz="2400"/>
              </a:p>
            </p:txBody>
          </p:sp>
        </p:grpSp>
        <p:grpSp>
          <p:nvGrpSpPr>
            <p:cNvPr id="59461" name="Group 101">
              <a:extLst>
                <a:ext uri="{FF2B5EF4-FFF2-40B4-BE49-F238E27FC236}">
                  <a16:creationId xmlns:a16="http://schemas.microsoft.com/office/drawing/2014/main" id="{14887312-F45C-45D5-AD97-DA27615DCAE1}"/>
                </a:ext>
              </a:extLst>
            </p:cNvPr>
            <p:cNvGrpSpPr>
              <a:grpSpLocks/>
            </p:cNvGrpSpPr>
            <p:nvPr/>
          </p:nvGrpSpPr>
          <p:grpSpPr bwMode="auto">
            <a:xfrm>
              <a:off x="4641" y="2286"/>
              <a:ext cx="778" cy="597"/>
              <a:chOff x="2773" y="1726"/>
              <a:chExt cx="502" cy="748"/>
            </a:xfrm>
          </p:grpSpPr>
          <p:sp>
            <p:nvSpPr>
              <p:cNvPr id="59462" name="Rectangle 65">
                <a:extLst>
                  <a:ext uri="{FF2B5EF4-FFF2-40B4-BE49-F238E27FC236}">
                    <a16:creationId xmlns:a16="http://schemas.microsoft.com/office/drawing/2014/main" id="{BB153DD9-8B00-40D3-BE8F-DDCB44712F32}"/>
                  </a:ext>
                </a:extLst>
              </p:cNvPr>
              <p:cNvSpPr>
                <a:spLocks noChangeArrowheads="1"/>
              </p:cNvSpPr>
              <p:nvPr/>
            </p:nvSpPr>
            <p:spPr bwMode="auto">
              <a:xfrm>
                <a:off x="2773" y="1726"/>
                <a:ext cx="502"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400">
                    <a:ea typeface="System"/>
                    <a:cs typeface="System"/>
                  </a:rPr>
                  <a:t>3,2,</a:t>
                </a:r>
                <a:r>
                  <a:rPr lang="en-US" altLang="zh-CN" sz="2400">
                    <a:solidFill>
                      <a:srgbClr val="800000"/>
                    </a:solidFill>
                    <a:ea typeface="System"/>
                    <a:cs typeface="System"/>
                  </a:rPr>
                  <a:t>30</a:t>
                </a:r>
                <a:endParaRPr lang="en-US" altLang="zh-CN" sz="2400">
                  <a:ea typeface="System"/>
                  <a:cs typeface="System"/>
                </a:endParaRPr>
              </a:p>
              <a:p>
                <a:pPr>
                  <a:spcBef>
                    <a:spcPct val="0"/>
                  </a:spcBef>
                </a:pPr>
                <a:endParaRPr lang="en-US" altLang="zh-CN" sz="2400" b="0"/>
              </a:p>
            </p:txBody>
          </p:sp>
          <p:sp>
            <p:nvSpPr>
              <p:cNvPr id="59463" name="Rectangle 100">
                <a:extLst>
                  <a:ext uri="{FF2B5EF4-FFF2-40B4-BE49-F238E27FC236}">
                    <a16:creationId xmlns:a16="http://schemas.microsoft.com/office/drawing/2014/main" id="{8AB96AA0-82D6-45DA-B3E0-3F4A3C35DB05}"/>
                  </a:ext>
                </a:extLst>
              </p:cNvPr>
              <p:cNvSpPr>
                <a:spLocks noChangeArrowheads="1"/>
              </p:cNvSpPr>
              <p:nvPr/>
            </p:nvSpPr>
            <p:spPr bwMode="auto">
              <a:xfrm>
                <a:off x="2773" y="1726"/>
                <a:ext cx="502" cy="74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endParaRPr lang="zh-CN" altLang="en-US" sz="2400"/>
              </a:p>
            </p:txBody>
          </p:sp>
        </p:grpSp>
      </p:grpSp>
      <p:grpSp>
        <p:nvGrpSpPr>
          <p:cNvPr id="125058" name="Group 130">
            <a:extLst>
              <a:ext uri="{FF2B5EF4-FFF2-40B4-BE49-F238E27FC236}">
                <a16:creationId xmlns:a16="http://schemas.microsoft.com/office/drawing/2014/main" id="{46FB60C2-4252-410F-AD3C-13F1A183E40E}"/>
              </a:ext>
            </a:extLst>
          </p:cNvPr>
          <p:cNvGrpSpPr>
            <a:grpSpLocks/>
          </p:cNvGrpSpPr>
          <p:nvPr/>
        </p:nvGrpSpPr>
        <p:grpSpPr bwMode="auto">
          <a:xfrm>
            <a:off x="541338" y="4576763"/>
            <a:ext cx="8061325" cy="949325"/>
            <a:chOff x="341" y="2883"/>
            <a:chExt cx="5078" cy="598"/>
          </a:xfrm>
        </p:grpSpPr>
        <p:grpSp>
          <p:nvGrpSpPr>
            <p:cNvPr id="59438" name="Group 103">
              <a:extLst>
                <a:ext uri="{FF2B5EF4-FFF2-40B4-BE49-F238E27FC236}">
                  <a16:creationId xmlns:a16="http://schemas.microsoft.com/office/drawing/2014/main" id="{0EC99D4E-6DFE-49F4-B9B9-E153393E9AA9}"/>
                </a:ext>
              </a:extLst>
            </p:cNvPr>
            <p:cNvGrpSpPr>
              <a:grpSpLocks/>
            </p:cNvGrpSpPr>
            <p:nvPr/>
          </p:nvGrpSpPr>
          <p:grpSpPr bwMode="auto">
            <a:xfrm>
              <a:off x="341" y="2883"/>
              <a:ext cx="1186" cy="598"/>
              <a:chOff x="0" y="2474"/>
              <a:chExt cx="765" cy="748"/>
            </a:xfrm>
          </p:grpSpPr>
          <p:sp>
            <p:nvSpPr>
              <p:cNvPr id="59454" name="Rectangle 66">
                <a:extLst>
                  <a:ext uri="{FF2B5EF4-FFF2-40B4-BE49-F238E27FC236}">
                    <a16:creationId xmlns:a16="http://schemas.microsoft.com/office/drawing/2014/main" id="{5B35ADF2-5E45-4613-BEA1-BCB45742719E}"/>
                  </a:ext>
                </a:extLst>
              </p:cNvPr>
              <p:cNvSpPr>
                <a:spLocks noChangeArrowheads="1"/>
              </p:cNvSpPr>
              <p:nvPr/>
            </p:nvSpPr>
            <p:spPr bwMode="auto">
              <a:xfrm>
                <a:off x="0" y="2474"/>
                <a:ext cx="765"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zh-CN" altLang="en-US" sz="2400">
                    <a:ea typeface="楷体_GB2312" panose="02010609030101010101" pitchFamily="49" charset="-122"/>
                  </a:rPr>
                  <a:t>对</a:t>
                </a:r>
                <a:r>
                  <a:rPr lang="en-US" altLang="zh-CN" sz="2400">
                    <a:ea typeface="System"/>
                    <a:cs typeface="System"/>
                  </a:rPr>
                  <a:t>K</a:t>
                </a:r>
                <a:r>
                  <a:rPr lang="en-US" altLang="zh-CN" sz="2400" baseline="30000">
                    <a:ea typeface="System"/>
                    <a:cs typeface="System"/>
                  </a:rPr>
                  <a:t>1</a:t>
                </a:r>
                <a:r>
                  <a:rPr lang="zh-CN" altLang="en-US" sz="2400">
                    <a:ea typeface="楷体_GB2312" panose="02010609030101010101" pitchFamily="49" charset="-122"/>
                  </a:rPr>
                  <a:t>排序</a:t>
                </a:r>
              </a:p>
              <a:p>
                <a:pPr>
                  <a:spcBef>
                    <a:spcPct val="0"/>
                  </a:spcBef>
                </a:pPr>
                <a:endParaRPr lang="en-US" altLang="zh-CN" sz="2400" b="0"/>
              </a:p>
            </p:txBody>
          </p:sp>
          <p:sp>
            <p:nvSpPr>
              <p:cNvPr id="59455" name="Rectangle 102">
                <a:extLst>
                  <a:ext uri="{FF2B5EF4-FFF2-40B4-BE49-F238E27FC236}">
                    <a16:creationId xmlns:a16="http://schemas.microsoft.com/office/drawing/2014/main" id="{BC29FB88-0303-42EE-97A3-47EC8901C74C}"/>
                  </a:ext>
                </a:extLst>
              </p:cNvPr>
              <p:cNvSpPr>
                <a:spLocks noChangeArrowheads="1"/>
              </p:cNvSpPr>
              <p:nvPr/>
            </p:nvSpPr>
            <p:spPr bwMode="auto">
              <a:xfrm>
                <a:off x="0" y="2474"/>
                <a:ext cx="765" cy="74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endParaRPr lang="zh-CN" altLang="en-US" sz="2400"/>
              </a:p>
            </p:txBody>
          </p:sp>
        </p:grpSp>
        <p:grpSp>
          <p:nvGrpSpPr>
            <p:cNvPr id="59439" name="Group 105">
              <a:extLst>
                <a:ext uri="{FF2B5EF4-FFF2-40B4-BE49-F238E27FC236}">
                  <a16:creationId xmlns:a16="http://schemas.microsoft.com/office/drawing/2014/main" id="{EC5E5763-9F3E-40EB-8125-A568BDCCDBFA}"/>
                </a:ext>
              </a:extLst>
            </p:cNvPr>
            <p:cNvGrpSpPr>
              <a:grpSpLocks/>
            </p:cNvGrpSpPr>
            <p:nvPr/>
          </p:nvGrpSpPr>
          <p:grpSpPr bwMode="auto">
            <a:xfrm>
              <a:off x="1527" y="2883"/>
              <a:ext cx="779" cy="598"/>
              <a:chOff x="765" y="2474"/>
              <a:chExt cx="502" cy="748"/>
            </a:xfrm>
          </p:grpSpPr>
          <p:sp>
            <p:nvSpPr>
              <p:cNvPr id="59452" name="Rectangle 67">
                <a:extLst>
                  <a:ext uri="{FF2B5EF4-FFF2-40B4-BE49-F238E27FC236}">
                    <a16:creationId xmlns:a16="http://schemas.microsoft.com/office/drawing/2014/main" id="{79234F4F-3311-4CEF-9685-00BD1E57B027}"/>
                  </a:ext>
                </a:extLst>
              </p:cNvPr>
              <p:cNvSpPr>
                <a:spLocks noChangeArrowheads="1"/>
              </p:cNvSpPr>
              <p:nvPr/>
            </p:nvSpPr>
            <p:spPr bwMode="auto">
              <a:xfrm>
                <a:off x="765" y="2474"/>
                <a:ext cx="502"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400">
                    <a:ea typeface="System"/>
                    <a:cs typeface="System"/>
                  </a:rPr>
                  <a:t>3,</a:t>
                </a:r>
                <a:r>
                  <a:rPr lang="en-US" altLang="zh-CN" sz="2400">
                    <a:solidFill>
                      <a:srgbClr val="008080"/>
                    </a:solidFill>
                    <a:ea typeface="System"/>
                    <a:cs typeface="System"/>
                  </a:rPr>
                  <a:t>1</a:t>
                </a:r>
                <a:r>
                  <a:rPr lang="en-US" altLang="zh-CN" sz="2400">
                    <a:ea typeface="System"/>
                    <a:cs typeface="System"/>
                  </a:rPr>
                  <a:t>,20</a:t>
                </a:r>
              </a:p>
              <a:p>
                <a:pPr>
                  <a:spcBef>
                    <a:spcPct val="0"/>
                  </a:spcBef>
                </a:pPr>
                <a:endParaRPr lang="en-US" altLang="zh-CN" sz="2400" b="0"/>
              </a:p>
            </p:txBody>
          </p:sp>
          <p:sp>
            <p:nvSpPr>
              <p:cNvPr id="59453" name="Rectangle 104">
                <a:extLst>
                  <a:ext uri="{FF2B5EF4-FFF2-40B4-BE49-F238E27FC236}">
                    <a16:creationId xmlns:a16="http://schemas.microsoft.com/office/drawing/2014/main" id="{AA4DB628-8E1D-4A0D-9619-0E26C5E1FBEF}"/>
                  </a:ext>
                </a:extLst>
              </p:cNvPr>
              <p:cNvSpPr>
                <a:spLocks noChangeArrowheads="1"/>
              </p:cNvSpPr>
              <p:nvPr/>
            </p:nvSpPr>
            <p:spPr bwMode="auto">
              <a:xfrm>
                <a:off x="765" y="2474"/>
                <a:ext cx="502" cy="74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endParaRPr lang="zh-CN" altLang="en-US" sz="2400"/>
              </a:p>
            </p:txBody>
          </p:sp>
        </p:grpSp>
        <p:grpSp>
          <p:nvGrpSpPr>
            <p:cNvPr id="59440" name="Group 107">
              <a:extLst>
                <a:ext uri="{FF2B5EF4-FFF2-40B4-BE49-F238E27FC236}">
                  <a16:creationId xmlns:a16="http://schemas.microsoft.com/office/drawing/2014/main" id="{CB129BFE-0FC8-42B4-8750-2C898C99836C}"/>
                </a:ext>
              </a:extLst>
            </p:cNvPr>
            <p:cNvGrpSpPr>
              <a:grpSpLocks/>
            </p:cNvGrpSpPr>
            <p:nvPr/>
          </p:nvGrpSpPr>
          <p:grpSpPr bwMode="auto">
            <a:xfrm>
              <a:off x="2306" y="2883"/>
              <a:ext cx="778" cy="598"/>
              <a:chOff x="1267" y="2474"/>
              <a:chExt cx="502" cy="748"/>
            </a:xfrm>
          </p:grpSpPr>
          <p:sp>
            <p:nvSpPr>
              <p:cNvPr id="59450" name="Rectangle 68">
                <a:extLst>
                  <a:ext uri="{FF2B5EF4-FFF2-40B4-BE49-F238E27FC236}">
                    <a16:creationId xmlns:a16="http://schemas.microsoft.com/office/drawing/2014/main" id="{CE0E39BE-4DB9-4293-8527-69F2EDD16A7F}"/>
                  </a:ext>
                </a:extLst>
              </p:cNvPr>
              <p:cNvSpPr>
                <a:spLocks noChangeArrowheads="1"/>
              </p:cNvSpPr>
              <p:nvPr/>
            </p:nvSpPr>
            <p:spPr bwMode="auto">
              <a:xfrm>
                <a:off x="1267" y="2474"/>
                <a:ext cx="502"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400">
                    <a:ea typeface="System"/>
                    <a:cs typeface="System"/>
                  </a:rPr>
                  <a:t>2,</a:t>
                </a:r>
                <a:r>
                  <a:rPr lang="en-US" altLang="zh-CN" sz="2400">
                    <a:solidFill>
                      <a:srgbClr val="008080"/>
                    </a:solidFill>
                    <a:ea typeface="System"/>
                    <a:cs typeface="System"/>
                  </a:rPr>
                  <a:t>1</a:t>
                </a:r>
                <a:r>
                  <a:rPr lang="en-US" altLang="zh-CN" sz="2400">
                    <a:ea typeface="System"/>
                    <a:cs typeface="System"/>
                  </a:rPr>
                  <a:t>,20</a:t>
                </a:r>
              </a:p>
              <a:p>
                <a:pPr>
                  <a:spcBef>
                    <a:spcPct val="0"/>
                  </a:spcBef>
                </a:pPr>
                <a:endParaRPr lang="en-US" altLang="zh-CN" sz="2400" b="0"/>
              </a:p>
            </p:txBody>
          </p:sp>
          <p:sp>
            <p:nvSpPr>
              <p:cNvPr id="59451" name="Rectangle 106">
                <a:extLst>
                  <a:ext uri="{FF2B5EF4-FFF2-40B4-BE49-F238E27FC236}">
                    <a16:creationId xmlns:a16="http://schemas.microsoft.com/office/drawing/2014/main" id="{082BD5C4-921A-4586-8DCC-8DB3B21FC327}"/>
                  </a:ext>
                </a:extLst>
              </p:cNvPr>
              <p:cNvSpPr>
                <a:spLocks noChangeArrowheads="1"/>
              </p:cNvSpPr>
              <p:nvPr/>
            </p:nvSpPr>
            <p:spPr bwMode="auto">
              <a:xfrm>
                <a:off x="1267" y="2474"/>
                <a:ext cx="502" cy="74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endParaRPr lang="zh-CN" altLang="en-US" sz="2400"/>
              </a:p>
            </p:txBody>
          </p:sp>
        </p:grpSp>
        <p:grpSp>
          <p:nvGrpSpPr>
            <p:cNvPr id="59441" name="Group 109">
              <a:extLst>
                <a:ext uri="{FF2B5EF4-FFF2-40B4-BE49-F238E27FC236}">
                  <a16:creationId xmlns:a16="http://schemas.microsoft.com/office/drawing/2014/main" id="{86DFF599-8032-4DAD-90D7-A11FF50E4ABC}"/>
                </a:ext>
              </a:extLst>
            </p:cNvPr>
            <p:cNvGrpSpPr>
              <a:grpSpLocks/>
            </p:cNvGrpSpPr>
            <p:nvPr/>
          </p:nvGrpSpPr>
          <p:grpSpPr bwMode="auto">
            <a:xfrm>
              <a:off x="3084" y="2883"/>
              <a:ext cx="778" cy="598"/>
              <a:chOff x="1769" y="2474"/>
              <a:chExt cx="502" cy="748"/>
            </a:xfrm>
          </p:grpSpPr>
          <p:sp>
            <p:nvSpPr>
              <p:cNvPr id="59448" name="Rectangle 69">
                <a:extLst>
                  <a:ext uri="{FF2B5EF4-FFF2-40B4-BE49-F238E27FC236}">
                    <a16:creationId xmlns:a16="http://schemas.microsoft.com/office/drawing/2014/main" id="{500EA35D-B81C-482D-B554-103CFC77735F}"/>
                  </a:ext>
                </a:extLst>
              </p:cNvPr>
              <p:cNvSpPr>
                <a:spLocks noChangeArrowheads="1"/>
              </p:cNvSpPr>
              <p:nvPr/>
            </p:nvSpPr>
            <p:spPr bwMode="auto">
              <a:xfrm>
                <a:off x="1769" y="2474"/>
                <a:ext cx="502"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400">
                    <a:ea typeface="System"/>
                    <a:cs typeface="System"/>
                  </a:rPr>
                  <a:t>1,</a:t>
                </a:r>
                <a:r>
                  <a:rPr lang="en-US" altLang="zh-CN" sz="2400">
                    <a:solidFill>
                      <a:srgbClr val="008080"/>
                    </a:solidFill>
                    <a:ea typeface="System"/>
                    <a:cs typeface="System"/>
                  </a:rPr>
                  <a:t>2</a:t>
                </a:r>
                <a:r>
                  <a:rPr lang="en-US" altLang="zh-CN" sz="2400">
                    <a:ea typeface="System"/>
                    <a:cs typeface="System"/>
                  </a:rPr>
                  <a:t>,15</a:t>
                </a:r>
              </a:p>
              <a:p>
                <a:pPr>
                  <a:spcBef>
                    <a:spcPct val="0"/>
                  </a:spcBef>
                </a:pPr>
                <a:endParaRPr lang="en-US" altLang="zh-CN" sz="2400" b="0"/>
              </a:p>
            </p:txBody>
          </p:sp>
          <p:sp>
            <p:nvSpPr>
              <p:cNvPr id="59449" name="Rectangle 108">
                <a:extLst>
                  <a:ext uri="{FF2B5EF4-FFF2-40B4-BE49-F238E27FC236}">
                    <a16:creationId xmlns:a16="http://schemas.microsoft.com/office/drawing/2014/main" id="{BA0E5EE3-43D5-4253-B4BA-F15F396248AD}"/>
                  </a:ext>
                </a:extLst>
              </p:cNvPr>
              <p:cNvSpPr>
                <a:spLocks noChangeArrowheads="1"/>
              </p:cNvSpPr>
              <p:nvPr/>
            </p:nvSpPr>
            <p:spPr bwMode="auto">
              <a:xfrm>
                <a:off x="1769" y="2474"/>
                <a:ext cx="502" cy="74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endParaRPr lang="zh-CN" altLang="en-US" sz="2400"/>
              </a:p>
            </p:txBody>
          </p:sp>
        </p:grpSp>
        <p:grpSp>
          <p:nvGrpSpPr>
            <p:cNvPr id="59442" name="Group 111">
              <a:extLst>
                <a:ext uri="{FF2B5EF4-FFF2-40B4-BE49-F238E27FC236}">
                  <a16:creationId xmlns:a16="http://schemas.microsoft.com/office/drawing/2014/main" id="{292361C5-17B0-479A-BA06-ED396F6CA879}"/>
                </a:ext>
              </a:extLst>
            </p:cNvPr>
            <p:cNvGrpSpPr>
              <a:grpSpLocks/>
            </p:cNvGrpSpPr>
            <p:nvPr/>
          </p:nvGrpSpPr>
          <p:grpSpPr bwMode="auto">
            <a:xfrm>
              <a:off x="3862" y="2883"/>
              <a:ext cx="779" cy="598"/>
              <a:chOff x="2271" y="2474"/>
              <a:chExt cx="502" cy="748"/>
            </a:xfrm>
          </p:grpSpPr>
          <p:sp>
            <p:nvSpPr>
              <p:cNvPr id="59446" name="Rectangle 70">
                <a:extLst>
                  <a:ext uri="{FF2B5EF4-FFF2-40B4-BE49-F238E27FC236}">
                    <a16:creationId xmlns:a16="http://schemas.microsoft.com/office/drawing/2014/main" id="{350B4FB0-E222-47AC-8ECA-F1EA078C4018}"/>
                  </a:ext>
                </a:extLst>
              </p:cNvPr>
              <p:cNvSpPr>
                <a:spLocks noChangeArrowheads="1"/>
              </p:cNvSpPr>
              <p:nvPr/>
            </p:nvSpPr>
            <p:spPr bwMode="auto">
              <a:xfrm>
                <a:off x="2271" y="2474"/>
                <a:ext cx="502"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400">
                    <a:ea typeface="System"/>
                    <a:cs typeface="System"/>
                  </a:rPr>
                  <a:t>3,</a:t>
                </a:r>
                <a:r>
                  <a:rPr lang="en-US" altLang="zh-CN" sz="2400">
                    <a:solidFill>
                      <a:srgbClr val="008080"/>
                    </a:solidFill>
                    <a:ea typeface="System"/>
                    <a:cs typeface="System"/>
                  </a:rPr>
                  <a:t>2</a:t>
                </a:r>
                <a:r>
                  <a:rPr lang="en-US" altLang="zh-CN" sz="2400">
                    <a:ea typeface="System"/>
                    <a:cs typeface="System"/>
                  </a:rPr>
                  <a:t>,30</a:t>
                </a:r>
              </a:p>
              <a:p>
                <a:pPr>
                  <a:spcBef>
                    <a:spcPct val="0"/>
                  </a:spcBef>
                </a:pPr>
                <a:endParaRPr lang="en-US" altLang="zh-CN" sz="2400" b="0"/>
              </a:p>
            </p:txBody>
          </p:sp>
          <p:sp>
            <p:nvSpPr>
              <p:cNvPr id="59447" name="Rectangle 110">
                <a:extLst>
                  <a:ext uri="{FF2B5EF4-FFF2-40B4-BE49-F238E27FC236}">
                    <a16:creationId xmlns:a16="http://schemas.microsoft.com/office/drawing/2014/main" id="{8BE36508-B724-4F0D-91C1-9268E6609D2D}"/>
                  </a:ext>
                </a:extLst>
              </p:cNvPr>
              <p:cNvSpPr>
                <a:spLocks noChangeArrowheads="1"/>
              </p:cNvSpPr>
              <p:nvPr/>
            </p:nvSpPr>
            <p:spPr bwMode="auto">
              <a:xfrm>
                <a:off x="2271" y="2474"/>
                <a:ext cx="502" cy="74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endParaRPr lang="zh-CN" altLang="en-US" sz="2400"/>
              </a:p>
            </p:txBody>
          </p:sp>
        </p:grpSp>
        <p:grpSp>
          <p:nvGrpSpPr>
            <p:cNvPr id="59443" name="Group 113">
              <a:extLst>
                <a:ext uri="{FF2B5EF4-FFF2-40B4-BE49-F238E27FC236}">
                  <a16:creationId xmlns:a16="http://schemas.microsoft.com/office/drawing/2014/main" id="{2739DC73-8D86-494F-B186-8195BDA1E528}"/>
                </a:ext>
              </a:extLst>
            </p:cNvPr>
            <p:cNvGrpSpPr>
              <a:grpSpLocks/>
            </p:cNvGrpSpPr>
            <p:nvPr/>
          </p:nvGrpSpPr>
          <p:grpSpPr bwMode="auto">
            <a:xfrm>
              <a:off x="4641" y="2883"/>
              <a:ext cx="778" cy="598"/>
              <a:chOff x="2773" y="2474"/>
              <a:chExt cx="502" cy="748"/>
            </a:xfrm>
          </p:grpSpPr>
          <p:sp>
            <p:nvSpPr>
              <p:cNvPr id="59444" name="Rectangle 71">
                <a:extLst>
                  <a:ext uri="{FF2B5EF4-FFF2-40B4-BE49-F238E27FC236}">
                    <a16:creationId xmlns:a16="http://schemas.microsoft.com/office/drawing/2014/main" id="{F43CFB80-F7DE-46DF-82CE-4E8393EBE353}"/>
                  </a:ext>
                </a:extLst>
              </p:cNvPr>
              <p:cNvSpPr>
                <a:spLocks noChangeArrowheads="1"/>
              </p:cNvSpPr>
              <p:nvPr/>
            </p:nvSpPr>
            <p:spPr bwMode="auto">
              <a:xfrm>
                <a:off x="2773" y="2474"/>
                <a:ext cx="502"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400">
                    <a:ea typeface="System"/>
                    <a:cs typeface="System"/>
                  </a:rPr>
                  <a:t>2,</a:t>
                </a:r>
                <a:r>
                  <a:rPr lang="en-US" altLang="zh-CN" sz="2400">
                    <a:solidFill>
                      <a:srgbClr val="008080"/>
                    </a:solidFill>
                    <a:ea typeface="System"/>
                    <a:cs typeface="System"/>
                  </a:rPr>
                  <a:t>3</a:t>
                </a:r>
                <a:r>
                  <a:rPr lang="en-US" altLang="zh-CN" sz="2400">
                    <a:ea typeface="System"/>
                    <a:cs typeface="System"/>
                  </a:rPr>
                  <a:t>,18</a:t>
                </a:r>
              </a:p>
              <a:p>
                <a:pPr>
                  <a:spcBef>
                    <a:spcPct val="0"/>
                  </a:spcBef>
                </a:pPr>
                <a:endParaRPr lang="en-US" altLang="zh-CN" sz="2400" b="0"/>
              </a:p>
            </p:txBody>
          </p:sp>
          <p:sp>
            <p:nvSpPr>
              <p:cNvPr id="59445" name="Rectangle 112">
                <a:extLst>
                  <a:ext uri="{FF2B5EF4-FFF2-40B4-BE49-F238E27FC236}">
                    <a16:creationId xmlns:a16="http://schemas.microsoft.com/office/drawing/2014/main" id="{BBAA2F34-B9EF-47BE-AFEB-FB0ADF1FC042}"/>
                  </a:ext>
                </a:extLst>
              </p:cNvPr>
              <p:cNvSpPr>
                <a:spLocks noChangeArrowheads="1"/>
              </p:cNvSpPr>
              <p:nvPr/>
            </p:nvSpPr>
            <p:spPr bwMode="auto">
              <a:xfrm>
                <a:off x="2773" y="2474"/>
                <a:ext cx="502" cy="74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endParaRPr lang="zh-CN" altLang="en-US" sz="2400"/>
              </a:p>
            </p:txBody>
          </p:sp>
        </p:grpSp>
      </p:grpSp>
      <p:grpSp>
        <p:nvGrpSpPr>
          <p:cNvPr id="125059" name="Group 131">
            <a:extLst>
              <a:ext uri="{FF2B5EF4-FFF2-40B4-BE49-F238E27FC236}">
                <a16:creationId xmlns:a16="http://schemas.microsoft.com/office/drawing/2014/main" id="{6CA5C697-7250-4C0D-B344-98AF8609BBFC}"/>
              </a:ext>
            </a:extLst>
          </p:cNvPr>
          <p:cNvGrpSpPr>
            <a:grpSpLocks/>
          </p:cNvGrpSpPr>
          <p:nvPr/>
        </p:nvGrpSpPr>
        <p:grpSpPr bwMode="auto">
          <a:xfrm>
            <a:off x="541338" y="5526088"/>
            <a:ext cx="8061325" cy="947737"/>
            <a:chOff x="341" y="3481"/>
            <a:chExt cx="5078" cy="597"/>
          </a:xfrm>
        </p:grpSpPr>
        <p:grpSp>
          <p:nvGrpSpPr>
            <p:cNvPr id="59420" name="Group 115">
              <a:extLst>
                <a:ext uri="{FF2B5EF4-FFF2-40B4-BE49-F238E27FC236}">
                  <a16:creationId xmlns:a16="http://schemas.microsoft.com/office/drawing/2014/main" id="{A2364841-3505-4AB7-9317-ED5497A56325}"/>
                </a:ext>
              </a:extLst>
            </p:cNvPr>
            <p:cNvGrpSpPr>
              <a:grpSpLocks/>
            </p:cNvGrpSpPr>
            <p:nvPr/>
          </p:nvGrpSpPr>
          <p:grpSpPr bwMode="auto">
            <a:xfrm>
              <a:off x="341" y="3481"/>
              <a:ext cx="1186" cy="597"/>
              <a:chOff x="0" y="3222"/>
              <a:chExt cx="765" cy="748"/>
            </a:xfrm>
          </p:grpSpPr>
          <p:sp>
            <p:nvSpPr>
              <p:cNvPr id="59436" name="Rectangle 72">
                <a:extLst>
                  <a:ext uri="{FF2B5EF4-FFF2-40B4-BE49-F238E27FC236}">
                    <a16:creationId xmlns:a16="http://schemas.microsoft.com/office/drawing/2014/main" id="{D27B3CA5-2D5E-4AD6-84E6-DC25A3C4E36D}"/>
                  </a:ext>
                </a:extLst>
              </p:cNvPr>
              <p:cNvSpPr>
                <a:spLocks noChangeArrowheads="1"/>
              </p:cNvSpPr>
              <p:nvPr/>
            </p:nvSpPr>
            <p:spPr bwMode="auto">
              <a:xfrm>
                <a:off x="0" y="3222"/>
                <a:ext cx="765"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zh-CN" altLang="en-US" sz="2400">
                    <a:ea typeface="楷体_GB2312" panose="02010609030101010101" pitchFamily="49" charset="-122"/>
                  </a:rPr>
                  <a:t>对</a:t>
                </a:r>
                <a:r>
                  <a:rPr lang="en-US" altLang="zh-CN" sz="2400">
                    <a:ea typeface="System"/>
                    <a:cs typeface="System"/>
                  </a:rPr>
                  <a:t>K</a:t>
                </a:r>
                <a:r>
                  <a:rPr lang="en-US" altLang="zh-CN" sz="2400" baseline="30000">
                    <a:ea typeface="System"/>
                    <a:cs typeface="System"/>
                  </a:rPr>
                  <a:t>0</a:t>
                </a:r>
                <a:r>
                  <a:rPr lang="zh-CN" altLang="en-US" sz="2400">
                    <a:ea typeface="楷体_GB2312" panose="02010609030101010101" pitchFamily="49" charset="-122"/>
                  </a:rPr>
                  <a:t>排序</a:t>
                </a:r>
              </a:p>
              <a:p>
                <a:pPr>
                  <a:spcBef>
                    <a:spcPct val="0"/>
                  </a:spcBef>
                </a:pPr>
                <a:endParaRPr lang="en-US" altLang="zh-CN" sz="2400" b="0"/>
              </a:p>
            </p:txBody>
          </p:sp>
          <p:sp>
            <p:nvSpPr>
              <p:cNvPr id="59437" name="Rectangle 114">
                <a:extLst>
                  <a:ext uri="{FF2B5EF4-FFF2-40B4-BE49-F238E27FC236}">
                    <a16:creationId xmlns:a16="http://schemas.microsoft.com/office/drawing/2014/main" id="{4A96B212-FAC9-4CBF-A0CA-4F6AB33514EB}"/>
                  </a:ext>
                </a:extLst>
              </p:cNvPr>
              <p:cNvSpPr>
                <a:spLocks noChangeArrowheads="1"/>
              </p:cNvSpPr>
              <p:nvPr/>
            </p:nvSpPr>
            <p:spPr bwMode="auto">
              <a:xfrm>
                <a:off x="0" y="3222"/>
                <a:ext cx="765" cy="74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endParaRPr lang="zh-CN" altLang="en-US" sz="2400"/>
              </a:p>
            </p:txBody>
          </p:sp>
        </p:grpSp>
        <p:grpSp>
          <p:nvGrpSpPr>
            <p:cNvPr id="59421" name="Group 117">
              <a:extLst>
                <a:ext uri="{FF2B5EF4-FFF2-40B4-BE49-F238E27FC236}">
                  <a16:creationId xmlns:a16="http://schemas.microsoft.com/office/drawing/2014/main" id="{BDB7BBC1-B5DC-41C5-BA37-2E83CF88FCD1}"/>
                </a:ext>
              </a:extLst>
            </p:cNvPr>
            <p:cNvGrpSpPr>
              <a:grpSpLocks/>
            </p:cNvGrpSpPr>
            <p:nvPr/>
          </p:nvGrpSpPr>
          <p:grpSpPr bwMode="auto">
            <a:xfrm>
              <a:off x="1527" y="3481"/>
              <a:ext cx="779" cy="597"/>
              <a:chOff x="765" y="3222"/>
              <a:chExt cx="502" cy="748"/>
            </a:xfrm>
          </p:grpSpPr>
          <p:sp>
            <p:nvSpPr>
              <p:cNvPr id="59434" name="Rectangle 73">
                <a:extLst>
                  <a:ext uri="{FF2B5EF4-FFF2-40B4-BE49-F238E27FC236}">
                    <a16:creationId xmlns:a16="http://schemas.microsoft.com/office/drawing/2014/main" id="{572B9D58-7651-4F81-A126-0B59A99139D3}"/>
                  </a:ext>
                </a:extLst>
              </p:cNvPr>
              <p:cNvSpPr>
                <a:spLocks noChangeArrowheads="1"/>
              </p:cNvSpPr>
              <p:nvPr/>
            </p:nvSpPr>
            <p:spPr bwMode="auto">
              <a:xfrm>
                <a:off x="765" y="3222"/>
                <a:ext cx="502"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400">
                    <a:solidFill>
                      <a:srgbClr val="000080"/>
                    </a:solidFill>
                    <a:ea typeface="System"/>
                    <a:cs typeface="System"/>
                  </a:rPr>
                  <a:t>1,2,15</a:t>
                </a:r>
              </a:p>
              <a:p>
                <a:pPr>
                  <a:spcBef>
                    <a:spcPct val="0"/>
                  </a:spcBef>
                </a:pPr>
                <a:endParaRPr lang="en-US" altLang="zh-CN" sz="2400" b="0"/>
              </a:p>
            </p:txBody>
          </p:sp>
          <p:sp>
            <p:nvSpPr>
              <p:cNvPr id="59435" name="Rectangle 116">
                <a:extLst>
                  <a:ext uri="{FF2B5EF4-FFF2-40B4-BE49-F238E27FC236}">
                    <a16:creationId xmlns:a16="http://schemas.microsoft.com/office/drawing/2014/main" id="{9AF3F330-0EE2-46CC-BC08-BFEA4485A551}"/>
                  </a:ext>
                </a:extLst>
              </p:cNvPr>
              <p:cNvSpPr>
                <a:spLocks noChangeArrowheads="1"/>
              </p:cNvSpPr>
              <p:nvPr/>
            </p:nvSpPr>
            <p:spPr bwMode="auto">
              <a:xfrm>
                <a:off x="765" y="3222"/>
                <a:ext cx="502" cy="74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endParaRPr lang="zh-CN" altLang="en-US" sz="2400"/>
              </a:p>
            </p:txBody>
          </p:sp>
        </p:grpSp>
        <p:grpSp>
          <p:nvGrpSpPr>
            <p:cNvPr id="59422" name="Group 119">
              <a:extLst>
                <a:ext uri="{FF2B5EF4-FFF2-40B4-BE49-F238E27FC236}">
                  <a16:creationId xmlns:a16="http://schemas.microsoft.com/office/drawing/2014/main" id="{4C379B46-9DE6-45D1-B2D1-40EE16E41A1D}"/>
                </a:ext>
              </a:extLst>
            </p:cNvPr>
            <p:cNvGrpSpPr>
              <a:grpSpLocks/>
            </p:cNvGrpSpPr>
            <p:nvPr/>
          </p:nvGrpSpPr>
          <p:grpSpPr bwMode="auto">
            <a:xfrm>
              <a:off x="2306" y="3481"/>
              <a:ext cx="778" cy="597"/>
              <a:chOff x="1267" y="3222"/>
              <a:chExt cx="502" cy="748"/>
            </a:xfrm>
          </p:grpSpPr>
          <p:sp>
            <p:nvSpPr>
              <p:cNvPr id="59432" name="Rectangle 74">
                <a:extLst>
                  <a:ext uri="{FF2B5EF4-FFF2-40B4-BE49-F238E27FC236}">
                    <a16:creationId xmlns:a16="http://schemas.microsoft.com/office/drawing/2014/main" id="{FCD4CF68-D8AB-47CA-BD60-3ACE7C8D6378}"/>
                  </a:ext>
                </a:extLst>
              </p:cNvPr>
              <p:cNvSpPr>
                <a:spLocks noChangeArrowheads="1"/>
              </p:cNvSpPr>
              <p:nvPr/>
            </p:nvSpPr>
            <p:spPr bwMode="auto">
              <a:xfrm>
                <a:off x="1267" y="3222"/>
                <a:ext cx="502"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400">
                    <a:solidFill>
                      <a:srgbClr val="000080"/>
                    </a:solidFill>
                    <a:ea typeface="System"/>
                    <a:cs typeface="System"/>
                  </a:rPr>
                  <a:t>2,1,20</a:t>
                </a:r>
              </a:p>
              <a:p>
                <a:pPr>
                  <a:spcBef>
                    <a:spcPct val="0"/>
                  </a:spcBef>
                </a:pPr>
                <a:endParaRPr lang="en-US" altLang="zh-CN" sz="2400" b="0"/>
              </a:p>
            </p:txBody>
          </p:sp>
          <p:sp>
            <p:nvSpPr>
              <p:cNvPr id="59433" name="Rectangle 118">
                <a:extLst>
                  <a:ext uri="{FF2B5EF4-FFF2-40B4-BE49-F238E27FC236}">
                    <a16:creationId xmlns:a16="http://schemas.microsoft.com/office/drawing/2014/main" id="{6BC73D2F-85A9-4CF3-A47D-CD3A164F9FF8}"/>
                  </a:ext>
                </a:extLst>
              </p:cNvPr>
              <p:cNvSpPr>
                <a:spLocks noChangeArrowheads="1"/>
              </p:cNvSpPr>
              <p:nvPr/>
            </p:nvSpPr>
            <p:spPr bwMode="auto">
              <a:xfrm>
                <a:off x="1267" y="3222"/>
                <a:ext cx="502" cy="74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endParaRPr lang="zh-CN" altLang="en-US" sz="2400"/>
              </a:p>
            </p:txBody>
          </p:sp>
        </p:grpSp>
        <p:grpSp>
          <p:nvGrpSpPr>
            <p:cNvPr id="59423" name="Group 121">
              <a:extLst>
                <a:ext uri="{FF2B5EF4-FFF2-40B4-BE49-F238E27FC236}">
                  <a16:creationId xmlns:a16="http://schemas.microsoft.com/office/drawing/2014/main" id="{BDE07CCA-9C66-4854-8CA8-7583D71CDF2A}"/>
                </a:ext>
              </a:extLst>
            </p:cNvPr>
            <p:cNvGrpSpPr>
              <a:grpSpLocks/>
            </p:cNvGrpSpPr>
            <p:nvPr/>
          </p:nvGrpSpPr>
          <p:grpSpPr bwMode="auto">
            <a:xfrm>
              <a:off x="3084" y="3481"/>
              <a:ext cx="778" cy="597"/>
              <a:chOff x="1769" y="3222"/>
              <a:chExt cx="502" cy="748"/>
            </a:xfrm>
          </p:grpSpPr>
          <p:sp>
            <p:nvSpPr>
              <p:cNvPr id="59430" name="Rectangle 75">
                <a:extLst>
                  <a:ext uri="{FF2B5EF4-FFF2-40B4-BE49-F238E27FC236}">
                    <a16:creationId xmlns:a16="http://schemas.microsoft.com/office/drawing/2014/main" id="{77D38910-1FC0-4AAA-A860-1B9331300077}"/>
                  </a:ext>
                </a:extLst>
              </p:cNvPr>
              <p:cNvSpPr>
                <a:spLocks noChangeArrowheads="1"/>
              </p:cNvSpPr>
              <p:nvPr/>
            </p:nvSpPr>
            <p:spPr bwMode="auto">
              <a:xfrm>
                <a:off x="1769" y="3222"/>
                <a:ext cx="502"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400">
                    <a:solidFill>
                      <a:srgbClr val="000080"/>
                    </a:solidFill>
                    <a:ea typeface="System"/>
                    <a:cs typeface="System"/>
                  </a:rPr>
                  <a:t>2,3,18</a:t>
                </a:r>
              </a:p>
              <a:p>
                <a:pPr>
                  <a:spcBef>
                    <a:spcPct val="0"/>
                  </a:spcBef>
                </a:pPr>
                <a:endParaRPr lang="en-US" altLang="zh-CN" sz="2400" b="0"/>
              </a:p>
            </p:txBody>
          </p:sp>
          <p:sp>
            <p:nvSpPr>
              <p:cNvPr id="59431" name="Rectangle 120">
                <a:extLst>
                  <a:ext uri="{FF2B5EF4-FFF2-40B4-BE49-F238E27FC236}">
                    <a16:creationId xmlns:a16="http://schemas.microsoft.com/office/drawing/2014/main" id="{C2949E9C-B05E-4377-8163-1631E0C4C902}"/>
                  </a:ext>
                </a:extLst>
              </p:cNvPr>
              <p:cNvSpPr>
                <a:spLocks noChangeArrowheads="1"/>
              </p:cNvSpPr>
              <p:nvPr/>
            </p:nvSpPr>
            <p:spPr bwMode="auto">
              <a:xfrm>
                <a:off x="1769" y="3222"/>
                <a:ext cx="502" cy="74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endParaRPr lang="zh-CN" altLang="en-US" sz="2400"/>
              </a:p>
            </p:txBody>
          </p:sp>
        </p:grpSp>
        <p:grpSp>
          <p:nvGrpSpPr>
            <p:cNvPr id="59424" name="Group 123">
              <a:extLst>
                <a:ext uri="{FF2B5EF4-FFF2-40B4-BE49-F238E27FC236}">
                  <a16:creationId xmlns:a16="http://schemas.microsoft.com/office/drawing/2014/main" id="{0B3299BC-7755-436B-AB82-A9203AB407F8}"/>
                </a:ext>
              </a:extLst>
            </p:cNvPr>
            <p:cNvGrpSpPr>
              <a:grpSpLocks/>
            </p:cNvGrpSpPr>
            <p:nvPr/>
          </p:nvGrpSpPr>
          <p:grpSpPr bwMode="auto">
            <a:xfrm>
              <a:off x="3862" y="3481"/>
              <a:ext cx="779" cy="597"/>
              <a:chOff x="2271" y="3222"/>
              <a:chExt cx="502" cy="748"/>
            </a:xfrm>
          </p:grpSpPr>
          <p:sp>
            <p:nvSpPr>
              <p:cNvPr id="59428" name="Rectangle 76">
                <a:extLst>
                  <a:ext uri="{FF2B5EF4-FFF2-40B4-BE49-F238E27FC236}">
                    <a16:creationId xmlns:a16="http://schemas.microsoft.com/office/drawing/2014/main" id="{7B606D09-8503-4F24-8FB1-C5D8FBD125FB}"/>
                  </a:ext>
                </a:extLst>
              </p:cNvPr>
              <p:cNvSpPr>
                <a:spLocks noChangeArrowheads="1"/>
              </p:cNvSpPr>
              <p:nvPr/>
            </p:nvSpPr>
            <p:spPr bwMode="auto">
              <a:xfrm>
                <a:off x="2271" y="3222"/>
                <a:ext cx="502"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400">
                    <a:solidFill>
                      <a:srgbClr val="000080"/>
                    </a:solidFill>
                    <a:ea typeface="System"/>
                    <a:cs typeface="System"/>
                  </a:rPr>
                  <a:t>3,1,20</a:t>
                </a:r>
              </a:p>
              <a:p>
                <a:pPr>
                  <a:spcBef>
                    <a:spcPct val="0"/>
                  </a:spcBef>
                </a:pPr>
                <a:endParaRPr lang="en-US" altLang="zh-CN" sz="2400" b="0"/>
              </a:p>
            </p:txBody>
          </p:sp>
          <p:sp>
            <p:nvSpPr>
              <p:cNvPr id="59429" name="Rectangle 122">
                <a:extLst>
                  <a:ext uri="{FF2B5EF4-FFF2-40B4-BE49-F238E27FC236}">
                    <a16:creationId xmlns:a16="http://schemas.microsoft.com/office/drawing/2014/main" id="{08DB351A-563E-4617-BF19-1D35FA7002BD}"/>
                  </a:ext>
                </a:extLst>
              </p:cNvPr>
              <p:cNvSpPr>
                <a:spLocks noChangeArrowheads="1"/>
              </p:cNvSpPr>
              <p:nvPr/>
            </p:nvSpPr>
            <p:spPr bwMode="auto">
              <a:xfrm>
                <a:off x="2271" y="3222"/>
                <a:ext cx="502" cy="74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endParaRPr lang="zh-CN" altLang="en-US" sz="2400"/>
              </a:p>
            </p:txBody>
          </p:sp>
        </p:grpSp>
        <p:grpSp>
          <p:nvGrpSpPr>
            <p:cNvPr id="59425" name="Group 125">
              <a:extLst>
                <a:ext uri="{FF2B5EF4-FFF2-40B4-BE49-F238E27FC236}">
                  <a16:creationId xmlns:a16="http://schemas.microsoft.com/office/drawing/2014/main" id="{BB4FE23B-2B3E-4D85-9CE4-DBE37574184C}"/>
                </a:ext>
              </a:extLst>
            </p:cNvPr>
            <p:cNvGrpSpPr>
              <a:grpSpLocks/>
            </p:cNvGrpSpPr>
            <p:nvPr/>
          </p:nvGrpSpPr>
          <p:grpSpPr bwMode="auto">
            <a:xfrm>
              <a:off x="4641" y="3481"/>
              <a:ext cx="778" cy="597"/>
              <a:chOff x="2773" y="3222"/>
              <a:chExt cx="502" cy="748"/>
            </a:xfrm>
          </p:grpSpPr>
          <p:sp>
            <p:nvSpPr>
              <p:cNvPr id="59426" name="Rectangle 77">
                <a:extLst>
                  <a:ext uri="{FF2B5EF4-FFF2-40B4-BE49-F238E27FC236}">
                    <a16:creationId xmlns:a16="http://schemas.microsoft.com/office/drawing/2014/main" id="{A91C5FD6-FB37-451A-B65E-836406A51631}"/>
                  </a:ext>
                </a:extLst>
              </p:cNvPr>
              <p:cNvSpPr>
                <a:spLocks noChangeArrowheads="1"/>
              </p:cNvSpPr>
              <p:nvPr/>
            </p:nvSpPr>
            <p:spPr bwMode="auto">
              <a:xfrm>
                <a:off x="2773" y="3222"/>
                <a:ext cx="502"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400">
                    <a:solidFill>
                      <a:srgbClr val="000080"/>
                    </a:solidFill>
                    <a:ea typeface="System"/>
                    <a:cs typeface="System"/>
                  </a:rPr>
                  <a:t>3,2,30</a:t>
                </a:r>
              </a:p>
              <a:p>
                <a:pPr>
                  <a:spcBef>
                    <a:spcPct val="0"/>
                  </a:spcBef>
                </a:pPr>
                <a:endParaRPr lang="en-US" altLang="zh-CN" sz="2400" b="0"/>
              </a:p>
            </p:txBody>
          </p:sp>
          <p:sp>
            <p:nvSpPr>
              <p:cNvPr id="59427" name="Rectangle 124">
                <a:extLst>
                  <a:ext uri="{FF2B5EF4-FFF2-40B4-BE49-F238E27FC236}">
                    <a16:creationId xmlns:a16="http://schemas.microsoft.com/office/drawing/2014/main" id="{D3DA0E45-6925-4C01-8F48-97FCF5FF298F}"/>
                  </a:ext>
                </a:extLst>
              </p:cNvPr>
              <p:cNvSpPr>
                <a:spLocks noChangeArrowheads="1"/>
              </p:cNvSpPr>
              <p:nvPr/>
            </p:nvSpPr>
            <p:spPr bwMode="auto">
              <a:xfrm>
                <a:off x="2773" y="3222"/>
                <a:ext cx="502" cy="74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endParaRPr lang="zh-CN" altLang="en-US" sz="2400"/>
              </a:p>
            </p:txBody>
          </p:sp>
        </p:grpSp>
      </p:grpSp>
      <p:grpSp>
        <p:nvGrpSpPr>
          <p:cNvPr id="125060" name="Group 132">
            <a:extLst>
              <a:ext uri="{FF2B5EF4-FFF2-40B4-BE49-F238E27FC236}">
                <a16:creationId xmlns:a16="http://schemas.microsoft.com/office/drawing/2014/main" id="{2AC111E1-9081-49D6-82E9-E54F09AA2313}"/>
              </a:ext>
            </a:extLst>
          </p:cNvPr>
          <p:cNvGrpSpPr>
            <a:grpSpLocks/>
          </p:cNvGrpSpPr>
          <p:nvPr/>
        </p:nvGrpSpPr>
        <p:grpSpPr bwMode="auto">
          <a:xfrm>
            <a:off x="533400" y="2676525"/>
            <a:ext cx="8077200" cy="3800475"/>
            <a:chOff x="336" y="1686"/>
            <a:chExt cx="5088" cy="2394"/>
          </a:xfrm>
        </p:grpSpPr>
        <p:grpSp>
          <p:nvGrpSpPr>
            <p:cNvPr id="59401" name="Group 79">
              <a:extLst>
                <a:ext uri="{FF2B5EF4-FFF2-40B4-BE49-F238E27FC236}">
                  <a16:creationId xmlns:a16="http://schemas.microsoft.com/office/drawing/2014/main" id="{66EC5AF9-38F4-42D6-B155-61B1B04DCD19}"/>
                </a:ext>
              </a:extLst>
            </p:cNvPr>
            <p:cNvGrpSpPr>
              <a:grpSpLocks/>
            </p:cNvGrpSpPr>
            <p:nvPr/>
          </p:nvGrpSpPr>
          <p:grpSpPr bwMode="auto">
            <a:xfrm>
              <a:off x="341" y="1688"/>
              <a:ext cx="1186" cy="598"/>
              <a:chOff x="0" y="978"/>
              <a:chExt cx="765" cy="748"/>
            </a:xfrm>
          </p:grpSpPr>
          <p:sp>
            <p:nvSpPr>
              <p:cNvPr id="59418" name="Rectangle 54">
                <a:extLst>
                  <a:ext uri="{FF2B5EF4-FFF2-40B4-BE49-F238E27FC236}">
                    <a16:creationId xmlns:a16="http://schemas.microsoft.com/office/drawing/2014/main" id="{77B3E8E5-9B27-486A-A14E-E2AD815064A8}"/>
                  </a:ext>
                </a:extLst>
              </p:cNvPr>
              <p:cNvSpPr>
                <a:spLocks noChangeArrowheads="1"/>
              </p:cNvSpPr>
              <p:nvPr/>
            </p:nvSpPr>
            <p:spPr bwMode="auto">
              <a:xfrm>
                <a:off x="0" y="978"/>
                <a:ext cx="765"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zh-CN" altLang="en-US" sz="2400">
                    <a:ea typeface="楷体_GB2312" panose="02010609030101010101" pitchFamily="49" charset="-122"/>
                  </a:rPr>
                  <a:t>无序序列</a:t>
                </a:r>
                <a:endParaRPr lang="zh-CN" altLang="en-US" sz="2400">
                  <a:ea typeface="System"/>
                  <a:cs typeface="System"/>
                </a:endParaRPr>
              </a:p>
              <a:p>
                <a:pPr>
                  <a:spcBef>
                    <a:spcPct val="0"/>
                  </a:spcBef>
                </a:pPr>
                <a:endParaRPr lang="en-US" altLang="zh-CN" sz="2400" b="0"/>
              </a:p>
            </p:txBody>
          </p:sp>
          <p:sp>
            <p:nvSpPr>
              <p:cNvPr id="59419" name="Rectangle 78">
                <a:extLst>
                  <a:ext uri="{FF2B5EF4-FFF2-40B4-BE49-F238E27FC236}">
                    <a16:creationId xmlns:a16="http://schemas.microsoft.com/office/drawing/2014/main" id="{6579D179-4F6A-4960-811D-754ACC14638C}"/>
                  </a:ext>
                </a:extLst>
              </p:cNvPr>
              <p:cNvSpPr>
                <a:spLocks noChangeArrowheads="1"/>
              </p:cNvSpPr>
              <p:nvPr/>
            </p:nvSpPr>
            <p:spPr bwMode="auto">
              <a:xfrm>
                <a:off x="0" y="978"/>
                <a:ext cx="765" cy="74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endParaRPr lang="zh-CN" altLang="en-US" sz="2400"/>
              </a:p>
            </p:txBody>
          </p:sp>
        </p:grpSp>
        <p:grpSp>
          <p:nvGrpSpPr>
            <p:cNvPr id="59402" name="Group 81">
              <a:extLst>
                <a:ext uri="{FF2B5EF4-FFF2-40B4-BE49-F238E27FC236}">
                  <a16:creationId xmlns:a16="http://schemas.microsoft.com/office/drawing/2014/main" id="{E80AEBFA-03C3-46BF-99EB-CE7654D9B5A3}"/>
                </a:ext>
              </a:extLst>
            </p:cNvPr>
            <p:cNvGrpSpPr>
              <a:grpSpLocks/>
            </p:cNvGrpSpPr>
            <p:nvPr/>
          </p:nvGrpSpPr>
          <p:grpSpPr bwMode="auto">
            <a:xfrm>
              <a:off x="1527" y="1688"/>
              <a:ext cx="779" cy="598"/>
              <a:chOff x="765" y="978"/>
              <a:chExt cx="502" cy="748"/>
            </a:xfrm>
          </p:grpSpPr>
          <p:sp>
            <p:nvSpPr>
              <p:cNvPr id="59416" name="Rectangle 55">
                <a:extLst>
                  <a:ext uri="{FF2B5EF4-FFF2-40B4-BE49-F238E27FC236}">
                    <a16:creationId xmlns:a16="http://schemas.microsoft.com/office/drawing/2014/main" id="{A52150D8-31E5-4CC3-97A4-070797162C39}"/>
                  </a:ext>
                </a:extLst>
              </p:cNvPr>
              <p:cNvSpPr>
                <a:spLocks noChangeArrowheads="1"/>
              </p:cNvSpPr>
              <p:nvPr/>
            </p:nvSpPr>
            <p:spPr bwMode="auto">
              <a:xfrm>
                <a:off x="765" y="978"/>
                <a:ext cx="502"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400">
                    <a:ea typeface="System"/>
                    <a:cs typeface="System"/>
                  </a:rPr>
                  <a:t>3,2,30</a:t>
                </a:r>
              </a:p>
              <a:p>
                <a:pPr>
                  <a:spcBef>
                    <a:spcPct val="0"/>
                  </a:spcBef>
                </a:pPr>
                <a:endParaRPr lang="en-US" altLang="zh-CN" sz="2400" b="0"/>
              </a:p>
            </p:txBody>
          </p:sp>
          <p:sp>
            <p:nvSpPr>
              <p:cNvPr id="59417" name="Rectangle 80">
                <a:extLst>
                  <a:ext uri="{FF2B5EF4-FFF2-40B4-BE49-F238E27FC236}">
                    <a16:creationId xmlns:a16="http://schemas.microsoft.com/office/drawing/2014/main" id="{E0D13463-219C-44FA-85AD-722E93FF6CDE}"/>
                  </a:ext>
                </a:extLst>
              </p:cNvPr>
              <p:cNvSpPr>
                <a:spLocks noChangeArrowheads="1"/>
              </p:cNvSpPr>
              <p:nvPr/>
            </p:nvSpPr>
            <p:spPr bwMode="auto">
              <a:xfrm>
                <a:off x="765" y="978"/>
                <a:ext cx="502" cy="74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endParaRPr lang="zh-CN" altLang="en-US" sz="2400"/>
              </a:p>
            </p:txBody>
          </p:sp>
        </p:grpSp>
        <p:grpSp>
          <p:nvGrpSpPr>
            <p:cNvPr id="59403" name="Group 83">
              <a:extLst>
                <a:ext uri="{FF2B5EF4-FFF2-40B4-BE49-F238E27FC236}">
                  <a16:creationId xmlns:a16="http://schemas.microsoft.com/office/drawing/2014/main" id="{2C9C526D-CD08-4FBC-A204-CD3D1AA1E2A9}"/>
                </a:ext>
              </a:extLst>
            </p:cNvPr>
            <p:cNvGrpSpPr>
              <a:grpSpLocks/>
            </p:cNvGrpSpPr>
            <p:nvPr/>
          </p:nvGrpSpPr>
          <p:grpSpPr bwMode="auto">
            <a:xfrm>
              <a:off x="2306" y="1688"/>
              <a:ext cx="778" cy="598"/>
              <a:chOff x="1267" y="978"/>
              <a:chExt cx="502" cy="748"/>
            </a:xfrm>
          </p:grpSpPr>
          <p:sp>
            <p:nvSpPr>
              <p:cNvPr id="59414" name="Rectangle 56">
                <a:extLst>
                  <a:ext uri="{FF2B5EF4-FFF2-40B4-BE49-F238E27FC236}">
                    <a16:creationId xmlns:a16="http://schemas.microsoft.com/office/drawing/2014/main" id="{152661C1-D287-4EE7-8291-588BC9108ED8}"/>
                  </a:ext>
                </a:extLst>
              </p:cNvPr>
              <p:cNvSpPr>
                <a:spLocks noChangeArrowheads="1"/>
              </p:cNvSpPr>
              <p:nvPr/>
            </p:nvSpPr>
            <p:spPr bwMode="auto">
              <a:xfrm>
                <a:off x="1267" y="978"/>
                <a:ext cx="502"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400">
                    <a:ea typeface="System"/>
                    <a:cs typeface="System"/>
                  </a:rPr>
                  <a:t>1,2,15</a:t>
                </a:r>
              </a:p>
              <a:p>
                <a:pPr>
                  <a:spcBef>
                    <a:spcPct val="0"/>
                  </a:spcBef>
                </a:pPr>
                <a:endParaRPr lang="en-US" altLang="zh-CN" sz="2400" b="0"/>
              </a:p>
            </p:txBody>
          </p:sp>
          <p:sp>
            <p:nvSpPr>
              <p:cNvPr id="59415" name="Rectangle 82">
                <a:extLst>
                  <a:ext uri="{FF2B5EF4-FFF2-40B4-BE49-F238E27FC236}">
                    <a16:creationId xmlns:a16="http://schemas.microsoft.com/office/drawing/2014/main" id="{929684E8-A234-4D56-87B4-563D81335474}"/>
                  </a:ext>
                </a:extLst>
              </p:cNvPr>
              <p:cNvSpPr>
                <a:spLocks noChangeArrowheads="1"/>
              </p:cNvSpPr>
              <p:nvPr/>
            </p:nvSpPr>
            <p:spPr bwMode="auto">
              <a:xfrm>
                <a:off x="1267" y="978"/>
                <a:ext cx="502" cy="74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endParaRPr lang="zh-CN" altLang="en-US" sz="2400"/>
              </a:p>
            </p:txBody>
          </p:sp>
        </p:grpSp>
        <p:grpSp>
          <p:nvGrpSpPr>
            <p:cNvPr id="59404" name="Group 85">
              <a:extLst>
                <a:ext uri="{FF2B5EF4-FFF2-40B4-BE49-F238E27FC236}">
                  <a16:creationId xmlns:a16="http://schemas.microsoft.com/office/drawing/2014/main" id="{BA4674A9-1BC0-4CF8-8623-7747E5E83C72}"/>
                </a:ext>
              </a:extLst>
            </p:cNvPr>
            <p:cNvGrpSpPr>
              <a:grpSpLocks/>
            </p:cNvGrpSpPr>
            <p:nvPr/>
          </p:nvGrpSpPr>
          <p:grpSpPr bwMode="auto">
            <a:xfrm>
              <a:off x="3084" y="1688"/>
              <a:ext cx="778" cy="598"/>
              <a:chOff x="1769" y="978"/>
              <a:chExt cx="502" cy="748"/>
            </a:xfrm>
          </p:grpSpPr>
          <p:sp>
            <p:nvSpPr>
              <p:cNvPr id="59412" name="Rectangle 57">
                <a:extLst>
                  <a:ext uri="{FF2B5EF4-FFF2-40B4-BE49-F238E27FC236}">
                    <a16:creationId xmlns:a16="http://schemas.microsoft.com/office/drawing/2014/main" id="{7D2A81B0-0D34-4B7D-808B-151837B74845}"/>
                  </a:ext>
                </a:extLst>
              </p:cNvPr>
              <p:cNvSpPr>
                <a:spLocks noChangeArrowheads="1"/>
              </p:cNvSpPr>
              <p:nvPr/>
            </p:nvSpPr>
            <p:spPr bwMode="auto">
              <a:xfrm>
                <a:off x="1769" y="978"/>
                <a:ext cx="502"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400">
                    <a:ea typeface="System"/>
                    <a:cs typeface="System"/>
                  </a:rPr>
                  <a:t>3,1,20</a:t>
                </a:r>
              </a:p>
              <a:p>
                <a:pPr>
                  <a:spcBef>
                    <a:spcPct val="0"/>
                  </a:spcBef>
                </a:pPr>
                <a:endParaRPr lang="en-US" altLang="zh-CN" sz="2400" b="0"/>
              </a:p>
            </p:txBody>
          </p:sp>
          <p:sp>
            <p:nvSpPr>
              <p:cNvPr id="59413" name="Rectangle 84">
                <a:extLst>
                  <a:ext uri="{FF2B5EF4-FFF2-40B4-BE49-F238E27FC236}">
                    <a16:creationId xmlns:a16="http://schemas.microsoft.com/office/drawing/2014/main" id="{2B8960E7-4E45-423C-B91F-F844F2FB7045}"/>
                  </a:ext>
                </a:extLst>
              </p:cNvPr>
              <p:cNvSpPr>
                <a:spLocks noChangeArrowheads="1"/>
              </p:cNvSpPr>
              <p:nvPr/>
            </p:nvSpPr>
            <p:spPr bwMode="auto">
              <a:xfrm>
                <a:off x="1769" y="978"/>
                <a:ext cx="502" cy="74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endParaRPr lang="zh-CN" altLang="en-US" sz="2400"/>
              </a:p>
            </p:txBody>
          </p:sp>
        </p:grpSp>
        <p:grpSp>
          <p:nvGrpSpPr>
            <p:cNvPr id="59405" name="Group 87">
              <a:extLst>
                <a:ext uri="{FF2B5EF4-FFF2-40B4-BE49-F238E27FC236}">
                  <a16:creationId xmlns:a16="http://schemas.microsoft.com/office/drawing/2014/main" id="{A6223135-36C2-42F0-892F-45B4B9246B21}"/>
                </a:ext>
              </a:extLst>
            </p:cNvPr>
            <p:cNvGrpSpPr>
              <a:grpSpLocks/>
            </p:cNvGrpSpPr>
            <p:nvPr/>
          </p:nvGrpSpPr>
          <p:grpSpPr bwMode="auto">
            <a:xfrm>
              <a:off x="3862" y="1688"/>
              <a:ext cx="779" cy="598"/>
              <a:chOff x="2271" y="978"/>
              <a:chExt cx="502" cy="748"/>
            </a:xfrm>
          </p:grpSpPr>
          <p:sp>
            <p:nvSpPr>
              <p:cNvPr id="59410" name="Rectangle 58">
                <a:extLst>
                  <a:ext uri="{FF2B5EF4-FFF2-40B4-BE49-F238E27FC236}">
                    <a16:creationId xmlns:a16="http://schemas.microsoft.com/office/drawing/2014/main" id="{32AE6A1C-9DAC-4242-BCC9-E02FBE6BC6D2}"/>
                  </a:ext>
                </a:extLst>
              </p:cNvPr>
              <p:cNvSpPr>
                <a:spLocks noChangeArrowheads="1"/>
              </p:cNvSpPr>
              <p:nvPr/>
            </p:nvSpPr>
            <p:spPr bwMode="auto">
              <a:xfrm>
                <a:off x="2271" y="978"/>
                <a:ext cx="502"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400" dirty="0">
                    <a:ea typeface="System"/>
                    <a:cs typeface="System"/>
                  </a:rPr>
                  <a:t>2,3,18</a:t>
                </a:r>
              </a:p>
              <a:p>
                <a:pPr>
                  <a:spcBef>
                    <a:spcPct val="0"/>
                  </a:spcBef>
                </a:pPr>
                <a:endParaRPr lang="en-US" altLang="zh-CN" sz="2400" b="0" dirty="0"/>
              </a:p>
            </p:txBody>
          </p:sp>
          <p:sp>
            <p:nvSpPr>
              <p:cNvPr id="59411" name="Rectangle 86">
                <a:extLst>
                  <a:ext uri="{FF2B5EF4-FFF2-40B4-BE49-F238E27FC236}">
                    <a16:creationId xmlns:a16="http://schemas.microsoft.com/office/drawing/2014/main" id="{691BF44F-51C6-4B53-9D43-C43FD828F1AB}"/>
                  </a:ext>
                </a:extLst>
              </p:cNvPr>
              <p:cNvSpPr>
                <a:spLocks noChangeArrowheads="1"/>
              </p:cNvSpPr>
              <p:nvPr/>
            </p:nvSpPr>
            <p:spPr bwMode="auto">
              <a:xfrm>
                <a:off x="2271" y="978"/>
                <a:ext cx="502" cy="74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endParaRPr lang="zh-CN" altLang="en-US" sz="2400"/>
              </a:p>
            </p:txBody>
          </p:sp>
        </p:grpSp>
        <p:grpSp>
          <p:nvGrpSpPr>
            <p:cNvPr id="59406" name="Group 89">
              <a:extLst>
                <a:ext uri="{FF2B5EF4-FFF2-40B4-BE49-F238E27FC236}">
                  <a16:creationId xmlns:a16="http://schemas.microsoft.com/office/drawing/2014/main" id="{1CC35735-BFFC-4E8A-96DF-97A657B1B394}"/>
                </a:ext>
              </a:extLst>
            </p:cNvPr>
            <p:cNvGrpSpPr>
              <a:grpSpLocks/>
            </p:cNvGrpSpPr>
            <p:nvPr/>
          </p:nvGrpSpPr>
          <p:grpSpPr bwMode="auto">
            <a:xfrm>
              <a:off x="4641" y="1688"/>
              <a:ext cx="778" cy="598"/>
              <a:chOff x="2773" y="978"/>
              <a:chExt cx="502" cy="748"/>
            </a:xfrm>
          </p:grpSpPr>
          <p:sp>
            <p:nvSpPr>
              <p:cNvPr id="59408" name="Rectangle 59">
                <a:extLst>
                  <a:ext uri="{FF2B5EF4-FFF2-40B4-BE49-F238E27FC236}">
                    <a16:creationId xmlns:a16="http://schemas.microsoft.com/office/drawing/2014/main" id="{FE1CEBA4-F4FE-4A0F-840D-039C2E797172}"/>
                  </a:ext>
                </a:extLst>
              </p:cNvPr>
              <p:cNvSpPr>
                <a:spLocks noChangeArrowheads="1"/>
              </p:cNvSpPr>
              <p:nvPr/>
            </p:nvSpPr>
            <p:spPr bwMode="auto">
              <a:xfrm>
                <a:off x="2773" y="978"/>
                <a:ext cx="502"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400">
                    <a:ea typeface="System"/>
                    <a:cs typeface="System"/>
                  </a:rPr>
                  <a:t>2,1,20</a:t>
                </a:r>
              </a:p>
              <a:p>
                <a:pPr>
                  <a:spcBef>
                    <a:spcPct val="0"/>
                  </a:spcBef>
                </a:pPr>
                <a:endParaRPr lang="en-US" altLang="zh-CN" sz="2400" b="0"/>
              </a:p>
            </p:txBody>
          </p:sp>
          <p:sp>
            <p:nvSpPr>
              <p:cNvPr id="59409" name="Rectangle 88">
                <a:extLst>
                  <a:ext uri="{FF2B5EF4-FFF2-40B4-BE49-F238E27FC236}">
                    <a16:creationId xmlns:a16="http://schemas.microsoft.com/office/drawing/2014/main" id="{BFDB4812-468C-4186-B982-44272BBEAC44}"/>
                  </a:ext>
                </a:extLst>
              </p:cNvPr>
              <p:cNvSpPr>
                <a:spLocks noChangeArrowheads="1"/>
              </p:cNvSpPr>
              <p:nvPr/>
            </p:nvSpPr>
            <p:spPr bwMode="auto">
              <a:xfrm>
                <a:off x="2773" y="978"/>
                <a:ext cx="502" cy="74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endParaRPr lang="zh-CN" altLang="en-US" sz="2400"/>
              </a:p>
            </p:txBody>
          </p:sp>
        </p:grpSp>
        <p:sp>
          <p:nvSpPr>
            <p:cNvPr id="59407" name="Rectangle 127">
              <a:extLst>
                <a:ext uri="{FF2B5EF4-FFF2-40B4-BE49-F238E27FC236}">
                  <a16:creationId xmlns:a16="http://schemas.microsoft.com/office/drawing/2014/main" id="{07110F9C-B61E-4449-86F8-5201D8FE7106}"/>
                </a:ext>
              </a:extLst>
            </p:cNvPr>
            <p:cNvSpPr>
              <a:spLocks noChangeArrowheads="1"/>
            </p:cNvSpPr>
            <p:nvPr/>
          </p:nvSpPr>
          <p:spPr bwMode="auto">
            <a:xfrm>
              <a:off x="336" y="1686"/>
              <a:ext cx="5088" cy="2394"/>
            </a:xfrm>
            <a:prstGeom prst="rect">
              <a:avLst/>
            </a:prstGeom>
            <a:noFill/>
            <a:ln w="11112">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endParaRPr lang="zh-CN" altLang="en-US" sz="2400"/>
            </a:p>
          </p:txBody>
        </p:sp>
      </p:grpSp>
      <p:sp>
        <p:nvSpPr>
          <p:cNvPr id="252930" name="Rectangle 2">
            <a:extLst>
              <a:ext uri="{FF2B5EF4-FFF2-40B4-BE49-F238E27FC236}">
                <a16:creationId xmlns:a16="http://schemas.microsoft.com/office/drawing/2014/main" id="{A102E177-7FDE-4A0E-900C-8CA9B6FE8326}"/>
              </a:ext>
            </a:extLst>
          </p:cNvPr>
          <p:cNvSpPr>
            <a:spLocks noChangeArrowheads="1"/>
          </p:cNvSpPr>
          <p:nvPr/>
        </p:nvSpPr>
        <p:spPr bwMode="auto">
          <a:xfrm>
            <a:off x="250825" y="1814513"/>
            <a:ext cx="849788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pPr>
            <a:r>
              <a:rPr lang="en-US" altLang="zh-CN" sz="2400">
                <a:ea typeface="楷体_GB2312" panose="02010609030101010101" pitchFamily="49" charset="-122"/>
              </a:rPr>
              <a:t>     </a:t>
            </a:r>
            <a:r>
              <a:rPr lang="zh-CN" altLang="en-US" sz="2400">
                <a:ea typeface="楷体_GB2312" panose="02010609030101010101" pitchFamily="49" charset="-122"/>
              </a:rPr>
              <a:t>例如</a:t>
            </a:r>
            <a:r>
              <a:rPr lang="en-US" altLang="zh-CN" sz="2400">
                <a:ea typeface="楷体_GB2312" panose="02010609030101010101" pitchFamily="49" charset="-122"/>
              </a:rPr>
              <a:t>:</a:t>
            </a:r>
            <a:r>
              <a:rPr lang="zh-CN" altLang="en-US" sz="2400">
                <a:ea typeface="楷体_GB2312" panose="02010609030101010101" pitchFamily="49" charset="-122"/>
              </a:rPr>
              <a:t>学生记录含三个关键字</a:t>
            </a:r>
            <a:r>
              <a:rPr lang="en-US" altLang="zh-CN" sz="2400">
                <a:ea typeface="楷体_GB2312" panose="02010609030101010101" pitchFamily="49" charset="-122"/>
              </a:rPr>
              <a:t>:</a:t>
            </a:r>
            <a:r>
              <a:rPr lang="zh-CN" altLang="en-US" sz="2400">
                <a:ea typeface="楷体_GB2312" panose="02010609030101010101" pitchFamily="49" charset="-122"/>
              </a:rPr>
              <a:t>系别、班号和班内的序列号，其中以系别为最主位关键字。</a:t>
            </a:r>
            <a:r>
              <a:rPr lang="en-US" altLang="zh-CN" sz="2400">
                <a:ea typeface="楷体_GB2312" panose="02010609030101010101" pitchFamily="49" charset="-122"/>
              </a:rPr>
              <a:t>LSD</a:t>
            </a:r>
            <a:r>
              <a:rPr lang="zh-CN" altLang="en-US" sz="2400">
                <a:ea typeface="楷体_GB2312" panose="02010609030101010101" pitchFamily="49" charset="-122"/>
              </a:rPr>
              <a:t>的排序过程如下</a:t>
            </a:r>
            <a:r>
              <a:rPr lang="en-US" altLang="zh-CN" sz="2400">
                <a:ea typeface="楷体_GB2312" panose="02010609030101010101" pitchFamily="49" charset="-122"/>
              </a:rPr>
              <a:t>:</a:t>
            </a: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293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2506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2505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2505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250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930"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ext Box 2">
            <a:extLst>
              <a:ext uri="{FF2B5EF4-FFF2-40B4-BE49-F238E27FC236}">
                <a16:creationId xmlns:a16="http://schemas.microsoft.com/office/drawing/2014/main" id="{99F14A97-B8F1-49AA-AFBF-4A1E855EC2A7}"/>
              </a:ext>
            </a:extLst>
          </p:cNvPr>
          <p:cNvSpPr txBox="1">
            <a:spLocks noChangeArrowheads="1"/>
          </p:cNvSpPr>
          <p:nvPr/>
        </p:nvSpPr>
        <p:spPr bwMode="auto">
          <a:xfrm>
            <a:off x="4749800" y="0"/>
            <a:ext cx="42576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000" i="1"/>
              <a:t>North China Electric Power University</a:t>
            </a:r>
          </a:p>
        </p:txBody>
      </p:sp>
      <p:sp>
        <p:nvSpPr>
          <p:cNvPr id="126077" name="Rectangle 125">
            <a:extLst>
              <a:ext uri="{FF2B5EF4-FFF2-40B4-BE49-F238E27FC236}">
                <a16:creationId xmlns:a16="http://schemas.microsoft.com/office/drawing/2014/main" id="{6275B356-1693-4857-A9B5-FA18784A7D55}"/>
              </a:ext>
            </a:extLst>
          </p:cNvPr>
          <p:cNvSpPr>
            <a:spLocks noChangeArrowheads="1"/>
          </p:cNvSpPr>
          <p:nvPr/>
        </p:nvSpPr>
        <p:spPr bwMode="auto">
          <a:xfrm>
            <a:off x="333375" y="188913"/>
            <a:ext cx="8559800" cy="3446462"/>
          </a:xfrm>
          <a:prstGeom prst="rect">
            <a:avLst/>
          </a:prstGeom>
          <a:gradFill rotWithShape="1">
            <a:gsLst>
              <a:gs pos="0">
                <a:srgbClr val="CCECFF"/>
              </a:gs>
              <a:gs pos="50000">
                <a:schemeClr val="bg1"/>
              </a:gs>
              <a:gs pos="100000">
                <a:srgbClr val="CCECFF"/>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lang="en-US" altLang="zh-CN" sz="2800">
                <a:solidFill>
                  <a:srgbClr val="FF0000"/>
                </a:solidFill>
                <a:latin typeface="楷体_GB2312" pitchFamily="49" charset="-122"/>
                <a:ea typeface="楷体_GB2312" pitchFamily="49" charset="-122"/>
              </a:rPr>
              <a:t>2. </a:t>
            </a:r>
            <a:r>
              <a:rPr lang="zh-CN" altLang="en-US" sz="2800">
                <a:solidFill>
                  <a:srgbClr val="FF0000"/>
                </a:solidFill>
                <a:latin typeface="楷体_GB2312" pitchFamily="49" charset="-122"/>
                <a:ea typeface="楷体_GB2312" pitchFamily="49" charset="-122"/>
              </a:rPr>
              <a:t>链式基数排序</a:t>
            </a:r>
          </a:p>
          <a:p>
            <a:pPr>
              <a:defRPr/>
            </a:pPr>
            <a:r>
              <a:rPr lang="zh-CN" altLang="en-US">
                <a:latin typeface="楷体_GB2312" pitchFamily="49" charset="-122"/>
                <a:ea typeface="楷体_GB2312" pitchFamily="49" charset="-122"/>
              </a:rPr>
              <a:t>         </a:t>
            </a:r>
          </a:p>
          <a:p>
            <a:pPr>
              <a:defRPr/>
            </a:pPr>
            <a:r>
              <a:rPr lang="zh-CN" altLang="en-US">
                <a:latin typeface="楷体_GB2312" pitchFamily="49" charset="-122"/>
                <a:ea typeface="楷体_GB2312" pitchFamily="49" charset="-122"/>
              </a:rPr>
              <a:t>     </a:t>
            </a:r>
            <a:r>
              <a:rPr lang="zh-CN" altLang="en-US" sz="2800">
                <a:latin typeface="楷体_GB2312" pitchFamily="49" charset="-122"/>
                <a:ea typeface="楷体_GB2312" pitchFamily="49" charset="-122"/>
              </a:rPr>
              <a:t>假如多关键字的记录序列中，每个关键字的取值范围相同，则按</a:t>
            </a:r>
            <a:r>
              <a:rPr lang="en-US" altLang="zh-CN" sz="2800">
                <a:latin typeface="楷体_GB2312" pitchFamily="49" charset="-122"/>
                <a:ea typeface="楷体_GB2312" pitchFamily="49" charset="-122"/>
              </a:rPr>
              <a:t>LSD</a:t>
            </a:r>
            <a:r>
              <a:rPr lang="zh-CN" altLang="en-US" sz="2800">
                <a:latin typeface="楷体_GB2312" pitchFamily="49" charset="-122"/>
                <a:ea typeface="楷体_GB2312" pitchFamily="49" charset="-122"/>
              </a:rPr>
              <a:t>法进行排序时</a:t>
            </a:r>
            <a:r>
              <a:rPr lang="en-US" altLang="zh-CN" sz="2800">
                <a:latin typeface="楷体_GB2312" pitchFamily="49" charset="-122"/>
                <a:ea typeface="楷体_GB2312" pitchFamily="49" charset="-122"/>
              </a:rPr>
              <a:t>,</a:t>
            </a:r>
            <a:r>
              <a:rPr lang="zh-CN" altLang="en-US" sz="2800">
                <a:latin typeface="楷体_GB2312" pitchFamily="49" charset="-122"/>
                <a:ea typeface="楷体_GB2312" pitchFamily="49" charset="-122"/>
              </a:rPr>
              <a:t>可以采用</a:t>
            </a:r>
            <a:r>
              <a:rPr lang="zh-CN" altLang="en-US" sz="2800">
                <a:latin typeface="Times New Roman"/>
                <a:ea typeface="楷体_GB2312" pitchFamily="49" charset="-122"/>
              </a:rPr>
              <a:t>“</a:t>
            </a:r>
            <a:r>
              <a:rPr lang="zh-CN" altLang="en-US" sz="2800">
                <a:latin typeface="楷体_GB2312" pitchFamily="49" charset="-122"/>
                <a:ea typeface="楷体_GB2312" pitchFamily="49" charset="-122"/>
              </a:rPr>
              <a:t>分配</a:t>
            </a:r>
            <a:r>
              <a:rPr lang="en-US" altLang="zh-CN" sz="2800">
                <a:latin typeface="楷体_GB2312" pitchFamily="49" charset="-122"/>
                <a:ea typeface="楷体_GB2312" pitchFamily="49" charset="-122"/>
              </a:rPr>
              <a:t>-</a:t>
            </a:r>
            <a:r>
              <a:rPr lang="zh-CN" altLang="en-US" sz="2800">
                <a:latin typeface="楷体_GB2312" pitchFamily="49" charset="-122"/>
                <a:ea typeface="楷体_GB2312" pitchFamily="49" charset="-122"/>
              </a:rPr>
              <a:t>收集</a:t>
            </a:r>
            <a:r>
              <a:rPr lang="zh-CN" altLang="en-US" sz="2800">
                <a:latin typeface="Times New Roman"/>
                <a:ea typeface="楷体_GB2312" pitchFamily="49" charset="-122"/>
              </a:rPr>
              <a:t>”</a:t>
            </a:r>
            <a:r>
              <a:rPr lang="zh-CN" altLang="en-US" sz="2800">
                <a:latin typeface="楷体_GB2312" pitchFamily="49" charset="-122"/>
                <a:ea typeface="楷体_GB2312" pitchFamily="49" charset="-122"/>
              </a:rPr>
              <a:t>的方法，其好处是不需要进行关键字间的比较。对于数字型或字符型的单关键字，可以看成是由多个数位或多个字符构成的多关键字，此时可以采用这种</a:t>
            </a:r>
            <a:r>
              <a:rPr lang="zh-CN" altLang="en-US" sz="2800">
                <a:latin typeface="Times New Roman"/>
                <a:ea typeface="楷体_GB2312" pitchFamily="49" charset="-122"/>
              </a:rPr>
              <a:t>“</a:t>
            </a:r>
            <a:r>
              <a:rPr lang="zh-CN" altLang="en-US" sz="2800">
                <a:latin typeface="楷体_GB2312" pitchFamily="49" charset="-122"/>
                <a:ea typeface="楷体_GB2312" pitchFamily="49" charset="-122"/>
              </a:rPr>
              <a:t>分配</a:t>
            </a:r>
            <a:r>
              <a:rPr lang="en-US" altLang="zh-CN" sz="2800">
                <a:latin typeface="楷体_GB2312" pitchFamily="49" charset="-122"/>
                <a:ea typeface="楷体_GB2312" pitchFamily="49" charset="-122"/>
              </a:rPr>
              <a:t>-</a:t>
            </a:r>
            <a:r>
              <a:rPr lang="zh-CN" altLang="en-US" sz="2800">
                <a:latin typeface="楷体_GB2312" pitchFamily="49" charset="-122"/>
                <a:ea typeface="楷体_GB2312" pitchFamily="49" charset="-122"/>
              </a:rPr>
              <a:t>收集</a:t>
            </a:r>
            <a:r>
              <a:rPr lang="zh-CN" altLang="en-US" sz="2800">
                <a:latin typeface="Times New Roman"/>
                <a:ea typeface="楷体_GB2312" pitchFamily="49" charset="-122"/>
              </a:rPr>
              <a:t>”</a:t>
            </a:r>
            <a:r>
              <a:rPr lang="zh-CN" altLang="en-US" sz="2800">
                <a:latin typeface="楷体_GB2312" pitchFamily="49" charset="-122"/>
                <a:ea typeface="楷体_GB2312" pitchFamily="49" charset="-122"/>
              </a:rPr>
              <a:t>的办法进行排序，称作基数排序法。</a:t>
            </a:r>
            <a:endParaRPr lang="zh-CN" altLang="en-US">
              <a:latin typeface="楷体_GB2312" pitchFamily="49" charset="-122"/>
              <a:ea typeface="楷体_GB2312" pitchFamily="49" charset="-122"/>
            </a:endParaRPr>
          </a:p>
        </p:txBody>
      </p:sp>
      <p:sp>
        <p:nvSpPr>
          <p:cNvPr id="126079" name="Rectangle 127">
            <a:extLst>
              <a:ext uri="{FF2B5EF4-FFF2-40B4-BE49-F238E27FC236}">
                <a16:creationId xmlns:a16="http://schemas.microsoft.com/office/drawing/2014/main" id="{224F116D-277C-455A-A1BF-A77449788242}"/>
              </a:ext>
            </a:extLst>
          </p:cNvPr>
          <p:cNvSpPr>
            <a:spLocks noChangeArrowheads="1"/>
          </p:cNvSpPr>
          <p:nvPr/>
        </p:nvSpPr>
        <p:spPr bwMode="auto">
          <a:xfrm>
            <a:off x="304800" y="3651250"/>
            <a:ext cx="8610600" cy="280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zh-CN" altLang="en-US" sz="2400">
                <a:latin typeface="楷体_GB2312" panose="02010609030101010101" pitchFamily="49" charset="-122"/>
                <a:ea typeface="楷体_GB2312" panose="02010609030101010101" pitchFamily="49" charset="-122"/>
              </a:rPr>
              <a:t>例如：对下列这组关键字</a:t>
            </a:r>
          </a:p>
          <a:p>
            <a:pPr>
              <a:spcBef>
                <a:spcPct val="0"/>
              </a:spcBef>
            </a:pPr>
            <a:r>
              <a:rPr lang="zh-CN" altLang="en-US" sz="2400">
                <a:latin typeface="楷体_GB2312" panose="02010609030101010101" pitchFamily="49" charset="-122"/>
                <a:ea typeface="楷体_GB2312" panose="02010609030101010101" pitchFamily="49" charset="-122"/>
              </a:rPr>
              <a:t>   </a:t>
            </a:r>
            <a:r>
              <a:rPr lang="en-US" altLang="zh-CN" sz="2400">
                <a:latin typeface="楷体_GB2312" panose="02010609030101010101" pitchFamily="49" charset="-122"/>
                <a:ea typeface="楷体_GB2312" panose="02010609030101010101" pitchFamily="49" charset="-122"/>
              </a:rPr>
              <a:t>{209, 386, 768, 185, 247, 606, 230, 834, 539 }</a:t>
            </a:r>
          </a:p>
          <a:p>
            <a:pPr>
              <a:spcBef>
                <a:spcPct val="0"/>
              </a:spcBef>
            </a:pPr>
            <a:endParaRPr lang="en-US" altLang="zh-CN" sz="1000">
              <a:latin typeface="楷体_GB2312" panose="02010609030101010101" pitchFamily="49" charset="-122"/>
              <a:ea typeface="楷体_GB2312" panose="02010609030101010101" pitchFamily="49" charset="-122"/>
            </a:endParaRPr>
          </a:p>
          <a:p>
            <a:pPr>
              <a:spcBef>
                <a:spcPct val="0"/>
              </a:spcBef>
            </a:pPr>
            <a:r>
              <a:rPr lang="en-US" altLang="zh-CN" sz="2400">
                <a:latin typeface="楷体_GB2312" panose="02010609030101010101" pitchFamily="49" charset="-122"/>
                <a:ea typeface="楷体_GB2312" panose="02010609030101010101" pitchFamily="49" charset="-122"/>
              </a:rPr>
              <a:t>   </a:t>
            </a:r>
            <a:r>
              <a:rPr lang="zh-CN" altLang="en-US" sz="2400">
                <a:latin typeface="楷体_GB2312" panose="02010609030101010101" pitchFamily="49" charset="-122"/>
                <a:ea typeface="楷体_GB2312" panose="02010609030101010101" pitchFamily="49" charset="-122"/>
              </a:rPr>
              <a:t>首先按其</a:t>
            </a:r>
            <a:r>
              <a:rPr lang="zh-CN" altLang="en-US" sz="2400">
                <a:ea typeface="楷体_GB2312" panose="02010609030101010101" pitchFamily="49" charset="-122"/>
              </a:rPr>
              <a:t>“</a:t>
            </a:r>
            <a:r>
              <a:rPr lang="zh-CN" altLang="en-US" sz="2400">
                <a:latin typeface="楷体_GB2312" panose="02010609030101010101" pitchFamily="49" charset="-122"/>
                <a:ea typeface="楷体_GB2312" panose="02010609030101010101" pitchFamily="49" charset="-122"/>
              </a:rPr>
              <a:t>个位数</a:t>
            </a:r>
            <a:r>
              <a:rPr lang="zh-CN" altLang="en-US" sz="2400">
                <a:ea typeface="楷体_GB2312" panose="02010609030101010101" pitchFamily="49" charset="-122"/>
              </a:rPr>
              <a:t>”</a:t>
            </a:r>
            <a:r>
              <a:rPr lang="zh-CN" altLang="en-US" sz="2400">
                <a:latin typeface="楷体_GB2312" panose="02010609030101010101" pitchFamily="49" charset="-122"/>
                <a:ea typeface="楷体_GB2312" panose="02010609030101010101" pitchFamily="49" charset="-122"/>
              </a:rPr>
              <a:t>取值分别为</a:t>
            </a:r>
            <a:r>
              <a:rPr lang="en-US" altLang="zh-CN" sz="2400">
                <a:latin typeface="楷体_GB2312" panose="02010609030101010101" pitchFamily="49" charset="-122"/>
                <a:ea typeface="楷体_GB2312" panose="02010609030101010101" pitchFamily="49" charset="-122"/>
              </a:rPr>
              <a:t>0, 1, </a:t>
            </a:r>
            <a:r>
              <a:rPr lang="en-US" altLang="zh-CN" sz="2400">
                <a:ea typeface="楷体_GB2312" panose="02010609030101010101" pitchFamily="49" charset="-122"/>
              </a:rPr>
              <a:t>…</a:t>
            </a:r>
            <a:r>
              <a:rPr lang="zh-CN" altLang="en-US" sz="2400">
                <a:latin typeface="楷体_GB2312" panose="02010609030101010101" pitchFamily="49" charset="-122"/>
                <a:ea typeface="楷体_GB2312" panose="02010609030101010101" pitchFamily="49" charset="-122"/>
              </a:rPr>
              <a:t>，</a:t>
            </a:r>
            <a:r>
              <a:rPr lang="en-US" altLang="zh-CN" sz="2400">
                <a:latin typeface="楷体_GB2312" panose="02010609030101010101" pitchFamily="49" charset="-122"/>
                <a:ea typeface="楷体_GB2312" panose="02010609030101010101" pitchFamily="49" charset="-122"/>
              </a:rPr>
              <a:t>9, </a:t>
            </a:r>
            <a:r>
              <a:rPr lang="en-US" altLang="zh-CN" sz="2400">
                <a:ea typeface="楷体_GB2312" panose="02010609030101010101" pitchFamily="49" charset="-122"/>
              </a:rPr>
              <a:t>“</a:t>
            </a:r>
            <a:r>
              <a:rPr lang="zh-CN" altLang="en-US" sz="2400">
                <a:latin typeface="楷体_GB2312" panose="02010609030101010101" pitchFamily="49" charset="-122"/>
                <a:ea typeface="楷体_GB2312" panose="02010609030101010101" pitchFamily="49" charset="-122"/>
              </a:rPr>
              <a:t>分配</a:t>
            </a:r>
            <a:r>
              <a:rPr lang="zh-CN" altLang="en-US" sz="2400">
                <a:ea typeface="楷体_GB2312" panose="02010609030101010101" pitchFamily="49" charset="-122"/>
              </a:rPr>
              <a:t>”</a:t>
            </a:r>
            <a:r>
              <a:rPr lang="zh-CN" altLang="en-US" sz="2400">
                <a:latin typeface="楷体_GB2312" panose="02010609030101010101" pitchFamily="49" charset="-122"/>
                <a:ea typeface="楷体_GB2312" panose="02010609030101010101" pitchFamily="49" charset="-122"/>
              </a:rPr>
              <a:t>成</a:t>
            </a:r>
            <a:r>
              <a:rPr lang="en-US" altLang="zh-CN" sz="2400">
                <a:latin typeface="楷体_GB2312" panose="02010609030101010101" pitchFamily="49" charset="-122"/>
                <a:ea typeface="楷体_GB2312" panose="02010609030101010101" pitchFamily="49" charset="-122"/>
              </a:rPr>
              <a:t>10</a:t>
            </a:r>
            <a:r>
              <a:rPr lang="zh-CN" altLang="en-US" sz="2400">
                <a:latin typeface="楷体_GB2312" panose="02010609030101010101" pitchFamily="49" charset="-122"/>
                <a:ea typeface="楷体_GB2312" panose="02010609030101010101" pitchFamily="49" charset="-122"/>
              </a:rPr>
              <a:t>组之后按从</a:t>
            </a:r>
            <a:r>
              <a:rPr lang="en-US" altLang="zh-CN" sz="2400">
                <a:latin typeface="楷体_GB2312" panose="02010609030101010101" pitchFamily="49" charset="-122"/>
                <a:ea typeface="楷体_GB2312" panose="02010609030101010101" pitchFamily="49" charset="-122"/>
              </a:rPr>
              <a:t>0</a:t>
            </a:r>
            <a:r>
              <a:rPr lang="zh-CN" altLang="en-US" sz="2400">
                <a:latin typeface="楷体_GB2312" panose="02010609030101010101" pitchFamily="49" charset="-122"/>
                <a:ea typeface="楷体_GB2312" panose="02010609030101010101" pitchFamily="49" charset="-122"/>
              </a:rPr>
              <a:t>至</a:t>
            </a:r>
            <a:r>
              <a:rPr lang="en-US" altLang="zh-CN" sz="2400">
                <a:latin typeface="楷体_GB2312" panose="02010609030101010101" pitchFamily="49" charset="-122"/>
                <a:ea typeface="楷体_GB2312" panose="02010609030101010101" pitchFamily="49" charset="-122"/>
              </a:rPr>
              <a:t>9</a:t>
            </a:r>
            <a:r>
              <a:rPr lang="zh-CN" altLang="en-US" sz="2400">
                <a:latin typeface="楷体_GB2312" panose="02010609030101010101" pitchFamily="49" charset="-122"/>
                <a:ea typeface="楷体_GB2312" panose="02010609030101010101" pitchFamily="49" charset="-122"/>
              </a:rPr>
              <a:t>的顺序将它们</a:t>
            </a:r>
            <a:r>
              <a:rPr lang="zh-CN" altLang="en-US" sz="2400">
                <a:ea typeface="楷体_GB2312" panose="02010609030101010101" pitchFamily="49" charset="-122"/>
              </a:rPr>
              <a:t>“</a:t>
            </a:r>
            <a:r>
              <a:rPr lang="zh-CN" altLang="en-US" sz="2400">
                <a:latin typeface="楷体_GB2312" panose="02010609030101010101" pitchFamily="49" charset="-122"/>
                <a:ea typeface="楷体_GB2312" panose="02010609030101010101" pitchFamily="49" charset="-122"/>
              </a:rPr>
              <a:t>收集</a:t>
            </a:r>
            <a:r>
              <a:rPr lang="zh-CN" altLang="en-US" sz="2400">
                <a:ea typeface="楷体_GB2312" panose="02010609030101010101" pitchFamily="49" charset="-122"/>
              </a:rPr>
              <a:t>”</a:t>
            </a:r>
            <a:r>
              <a:rPr lang="zh-CN" altLang="en-US" sz="2400">
                <a:latin typeface="楷体_GB2312" panose="02010609030101010101" pitchFamily="49" charset="-122"/>
                <a:ea typeface="楷体_GB2312" panose="02010609030101010101" pitchFamily="49" charset="-122"/>
              </a:rPr>
              <a:t>在一起</a:t>
            </a:r>
            <a:r>
              <a:rPr lang="en-US" altLang="zh-CN" sz="2400">
                <a:latin typeface="楷体_GB2312" panose="02010609030101010101" pitchFamily="49" charset="-122"/>
                <a:ea typeface="楷体_GB2312" panose="02010609030101010101" pitchFamily="49" charset="-122"/>
              </a:rPr>
              <a:t>;</a:t>
            </a:r>
            <a:r>
              <a:rPr lang="zh-CN" altLang="en-US" sz="2400">
                <a:latin typeface="楷体_GB2312" panose="02010609030101010101" pitchFamily="49" charset="-122"/>
                <a:ea typeface="楷体_GB2312" panose="02010609030101010101" pitchFamily="49" charset="-122"/>
              </a:rPr>
              <a:t>然后按其</a:t>
            </a:r>
            <a:r>
              <a:rPr lang="zh-CN" altLang="en-US" sz="2400">
                <a:ea typeface="楷体_GB2312" panose="02010609030101010101" pitchFamily="49" charset="-122"/>
              </a:rPr>
              <a:t>“</a:t>
            </a:r>
            <a:r>
              <a:rPr lang="zh-CN" altLang="en-US" sz="2400">
                <a:latin typeface="楷体_GB2312" panose="02010609030101010101" pitchFamily="49" charset="-122"/>
                <a:ea typeface="楷体_GB2312" panose="02010609030101010101" pitchFamily="49" charset="-122"/>
              </a:rPr>
              <a:t>十位数</a:t>
            </a:r>
            <a:r>
              <a:rPr lang="zh-CN" altLang="en-US" sz="2400">
                <a:ea typeface="楷体_GB2312" panose="02010609030101010101" pitchFamily="49" charset="-122"/>
              </a:rPr>
              <a:t>”</a:t>
            </a:r>
            <a:r>
              <a:rPr lang="zh-CN" altLang="en-US" sz="2400">
                <a:latin typeface="楷体_GB2312" panose="02010609030101010101" pitchFamily="49" charset="-122"/>
                <a:ea typeface="楷体_GB2312" panose="02010609030101010101" pitchFamily="49" charset="-122"/>
              </a:rPr>
              <a:t> 取值分别为</a:t>
            </a:r>
            <a:r>
              <a:rPr lang="en-US" altLang="zh-CN" sz="2400">
                <a:latin typeface="楷体_GB2312" panose="02010609030101010101" pitchFamily="49" charset="-122"/>
                <a:ea typeface="楷体_GB2312" panose="02010609030101010101" pitchFamily="49" charset="-122"/>
              </a:rPr>
              <a:t>0, 1, </a:t>
            </a:r>
            <a:r>
              <a:rPr lang="en-US" altLang="zh-CN" sz="2400">
                <a:ea typeface="楷体_GB2312" panose="02010609030101010101" pitchFamily="49" charset="-122"/>
              </a:rPr>
              <a:t>…</a:t>
            </a:r>
            <a:r>
              <a:rPr lang="zh-CN" altLang="en-US" sz="2400">
                <a:latin typeface="楷体_GB2312" panose="02010609030101010101" pitchFamily="49" charset="-122"/>
                <a:ea typeface="楷体_GB2312" panose="02010609030101010101" pitchFamily="49" charset="-122"/>
              </a:rPr>
              <a:t>，</a:t>
            </a:r>
            <a:r>
              <a:rPr lang="en-US" altLang="zh-CN" sz="2400">
                <a:latin typeface="楷体_GB2312" panose="02010609030101010101" pitchFamily="49" charset="-122"/>
                <a:ea typeface="楷体_GB2312" panose="02010609030101010101" pitchFamily="49" charset="-122"/>
              </a:rPr>
              <a:t>9</a:t>
            </a:r>
            <a:r>
              <a:rPr lang="en-US" altLang="zh-CN" sz="2400">
                <a:ea typeface="楷体_GB2312" panose="02010609030101010101" pitchFamily="49" charset="-122"/>
              </a:rPr>
              <a:t>“</a:t>
            </a:r>
            <a:r>
              <a:rPr lang="zh-CN" altLang="en-US" sz="2400">
                <a:latin typeface="楷体_GB2312" panose="02010609030101010101" pitchFamily="49" charset="-122"/>
                <a:ea typeface="楷体_GB2312" panose="02010609030101010101" pitchFamily="49" charset="-122"/>
              </a:rPr>
              <a:t>分配</a:t>
            </a:r>
            <a:r>
              <a:rPr lang="zh-CN" altLang="en-US" sz="2400">
                <a:ea typeface="楷体_GB2312" panose="02010609030101010101" pitchFamily="49" charset="-122"/>
              </a:rPr>
              <a:t>”</a:t>
            </a:r>
            <a:r>
              <a:rPr lang="zh-CN" altLang="en-US" sz="2400">
                <a:latin typeface="楷体_GB2312" panose="02010609030101010101" pitchFamily="49" charset="-122"/>
                <a:ea typeface="楷体_GB2312" panose="02010609030101010101" pitchFamily="49" charset="-122"/>
              </a:rPr>
              <a:t>成</a:t>
            </a:r>
            <a:r>
              <a:rPr lang="en-US" altLang="zh-CN" sz="2400">
                <a:latin typeface="楷体_GB2312" panose="02010609030101010101" pitchFamily="49" charset="-122"/>
                <a:ea typeface="楷体_GB2312" panose="02010609030101010101" pitchFamily="49" charset="-122"/>
              </a:rPr>
              <a:t>10</a:t>
            </a:r>
            <a:r>
              <a:rPr lang="zh-CN" altLang="en-US" sz="2400">
                <a:latin typeface="楷体_GB2312" panose="02010609030101010101" pitchFamily="49" charset="-122"/>
                <a:ea typeface="楷体_GB2312" panose="02010609030101010101" pitchFamily="49" charset="-122"/>
              </a:rPr>
              <a:t>组，之后再按从</a:t>
            </a:r>
            <a:r>
              <a:rPr lang="en-US" altLang="zh-CN" sz="2400">
                <a:latin typeface="楷体_GB2312" panose="02010609030101010101" pitchFamily="49" charset="-122"/>
                <a:ea typeface="楷体_GB2312" panose="02010609030101010101" pitchFamily="49" charset="-122"/>
              </a:rPr>
              <a:t>0</a:t>
            </a:r>
            <a:r>
              <a:rPr lang="zh-CN" altLang="en-US" sz="2400">
                <a:latin typeface="楷体_GB2312" panose="02010609030101010101" pitchFamily="49" charset="-122"/>
                <a:ea typeface="楷体_GB2312" panose="02010609030101010101" pitchFamily="49" charset="-122"/>
              </a:rPr>
              <a:t>至</a:t>
            </a:r>
            <a:r>
              <a:rPr lang="en-US" altLang="zh-CN" sz="2400">
                <a:latin typeface="楷体_GB2312" panose="02010609030101010101" pitchFamily="49" charset="-122"/>
                <a:ea typeface="楷体_GB2312" panose="02010609030101010101" pitchFamily="49" charset="-122"/>
              </a:rPr>
              <a:t>9</a:t>
            </a:r>
            <a:r>
              <a:rPr lang="zh-CN" altLang="en-US" sz="2400">
                <a:latin typeface="楷体_GB2312" panose="02010609030101010101" pitchFamily="49" charset="-122"/>
                <a:ea typeface="楷体_GB2312" panose="02010609030101010101" pitchFamily="49" charset="-122"/>
              </a:rPr>
              <a:t>的顺序将它们</a:t>
            </a:r>
            <a:r>
              <a:rPr lang="zh-CN" altLang="en-US" sz="2400">
                <a:ea typeface="楷体_GB2312" panose="02010609030101010101" pitchFamily="49" charset="-122"/>
              </a:rPr>
              <a:t>“</a:t>
            </a:r>
            <a:r>
              <a:rPr lang="zh-CN" altLang="en-US" sz="2400">
                <a:latin typeface="楷体_GB2312" panose="02010609030101010101" pitchFamily="49" charset="-122"/>
                <a:ea typeface="楷体_GB2312" panose="02010609030101010101" pitchFamily="49" charset="-122"/>
              </a:rPr>
              <a:t>收集</a:t>
            </a:r>
            <a:r>
              <a:rPr lang="zh-CN" altLang="en-US" sz="2400">
                <a:ea typeface="楷体_GB2312" panose="02010609030101010101" pitchFamily="49" charset="-122"/>
              </a:rPr>
              <a:t>”</a:t>
            </a:r>
            <a:r>
              <a:rPr lang="zh-CN" altLang="en-US" sz="2400">
                <a:latin typeface="楷体_GB2312" panose="02010609030101010101" pitchFamily="49" charset="-122"/>
                <a:ea typeface="楷体_GB2312" panose="02010609030101010101" pitchFamily="49" charset="-122"/>
              </a:rPr>
              <a:t>在一起</a:t>
            </a:r>
            <a:r>
              <a:rPr lang="en-US" altLang="zh-CN" sz="2400">
                <a:latin typeface="楷体_GB2312" panose="02010609030101010101" pitchFamily="49" charset="-122"/>
                <a:ea typeface="楷体_GB2312" panose="02010609030101010101" pitchFamily="49" charset="-122"/>
              </a:rPr>
              <a:t>;</a:t>
            </a:r>
            <a:r>
              <a:rPr lang="zh-CN" altLang="en-US" sz="2400">
                <a:latin typeface="楷体_GB2312" panose="02010609030101010101" pitchFamily="49" charset="-122"/>
                <a:ea typeface="楷体_GB2312" panose="02010609030101010101" pitchFamily="49" charset="-122"/>
              </a:rPr>
              <a:t>最后按其</a:t>
            </a:r>
            <a:r>
              <a:rPr lang="zh-CN" altLang="en-US" sz="2400">
                <a:ea typeface="楷体_GB2312" panose="02010609030101010101" pitchFamily="49" charset="-122"/>
              </a:rPr>
              <a:t>“</a:t>
            </a:r>
            <a:r>
              <a:rPr lang="zh-CN" altLang="en-US" sz="2400">
                <a:latin typeface="楷体_GB2312" panose="02010609030101010101" pitchFamily="49" charset="-122"/>
                <a:ea typeface="楷体_GB2312" panose="02010609030101010101" pitchFamily="49" charset="-122"/>
              </a:rPr>
              <a:t>百位数</a:t>
            </a:r>
            <a:r>
              <a:rPr lang="zh-CN" altLang="en-US" sz="2400">
                <a:ea typeface="楷体_GB2312" panose="02010609030101010101" pitchFamily="49" charset="-122"/>
              </a:rPr>
              <a:t>”</a:t>
            </a:r>
            <a:r>
              <a:rPr lang="zh-CN" altLang="en-US" sz="2400">
                <a:latin typeface="楷体_GB2312" panose="02010609030101010101" pitchFamily="49" charset="-122"/>
                <a:ea typeface="楷体_GB2312" panose="02010609030101010101" pitchFamily="49" charset="-122"/>
              </a:rPr>
              <a:t>重复一遍上述操作，便可得到这组关键字的有序序列。</a:t>
            </a:r>
          </a:p>
        </p:txBody>
      </p:sp>
      <p:sp>
        <p:nvSpPr>
          <p:cNvPr id="126081" name="Rectangle 129">
            <a:extLst>
              <a:ext uri="{FF2B5EF4-FFF2-40B4-BE49-F238E27FC236}">
                <a16:creationId xmlns:a16="http://schemas.microsoft.com/office/drawing/2014/main" id="{E4BBDA1D-B1AB-4DBB-9BE9-F652D68DD120}"/>
              </a:ext>
            </a:extLst>
          </p:cNvPr>
          <p:cNvSpPr>
            <a:spLocks noChangeArrowheads="1"/>
          </p:cNvSpPr>
          <p:nvPr/>
        </p:nvSpPr>
        <p:spPr bwMode="auto">
          <a:xfrm>
            <a:off x="338138" y="188913"/>
            <a:ext cx="2879725" cy="581025"/>
          </a:xfrm>
          <a:prstGeom prst="rect">
            <a:avLst/>
          </a:prstGeom>
          <a:gradFill rotWithShape="1">
            <a:gsLst>
              <a:gs pos="0">
                <a:schemeClr val="tx1"/>
              </a:gs>
              <a:gs pos="50000">
                <a:srgbClr val="00FF00"/>
              </a:gs>
              <a:gs pos="100000">
                <a:schemeClr val="tx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r>
              <a:rPr lang="en-US" altLang="zh-CN" sz="2900">
                <a:solidFill>
                  <a:srgbClr val="FF0000"/>
                </a:solidFill>
                <a:latin typeface="楷体_GB2312" pitchFamily="49" charset="-122"/>
                <a:ea typeface="楷体_GB2312" pitchFamily="49" charset="-122"/>
              </a:rPr>
              <a:t>2.</a:t>
            </a:r>
            <a:r>
              <a:rPr lang="zh-CN" altLang="en-US" sz="2900">
                <a:solidFill>
                  <a:srgbClr val="FF0000"/>
                </a:solidFill>
                <a:latin typeface="楷体_GB2312" pitchFamily="49" charset="-122"/>
                <a:ea typeface="楷体_GB2312" pitchFamily="49" charset="-122"/>
              </a:rPr>
              <a:t>链式基数排序</a:t>
            </a: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60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079"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86" name="Rectangle 10">
            <a:extLst>
              <a:ext uri="{FF2B5EF4-FFF2-40B4-BE49-F238E27FC236}">
                <a16:creationId xmlns:a16="http://schemas.microsoft.com/office/drawing/2014/main" id="{17BCF9CE-7A81-4D51-A945-A39DB8A02BEA}"/>
              </a:ext>
            </a:extLst>
          </p:cNvPr>
          <p:cNvSpPr>
            <a:spLocks noChangeArrowheads="1"/>
          </p:cNvSpPr>
          <p:nvPr/>
        </p:nvSpPr>
        <p:spPr bwMode="auto">
          <a:xfrm>
            <a:off x="1201738" y="4149725"/>
            <a:ext cx="7691437" cy="1552575"/>
          </a:xfrm>
          <a:prstGeom prst="rect">
            <a:avLst/>
          </a:prstGeom>
          <a:gradFill rotWithShape="1">
            <a:gsLst>
              <a:gs pos="0">
                <a:schemeClr val="bg1"/>
              </a:gs>
              <a:gs pos="100000">
                <a:srgbClr val="CCECFF"/>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lvl="1" eaLnBrk="1" hangingPunct="1">
              <a:spcBef>
                <a:spcPct val="0"/>
              </a:spcBef>
              <a:buFontTx/>
              <a:buNone/>
            </a:pPr>
            <a:endParaRPr lang="en-US" altLang="zh-CN" sz="2400">
              <a:latin typeface="楷体_GB2312" panose="02010609030101010101" pitchFamily="49" charset="-122"/>
              <a:ea typeface="楷体_GB2312" panose="02010609030101010101" pitchFamily="49" charset="-122"/>
            </a:endParaRPr>
          </a:p>
          <a:p>
            <a:pPr lvl="1" eaLnBrk="1" hangingPunct="1">
              <a:spcBef>
                <a:spcPct val="0"/>
              </a:spcBef>
              <a:buFontTx/>
              <a:buNone/>
            </a:pPr>
            <a:endParaRPr lang="en-US" altLang="zh-CN" sz="2400">
              <a:latin typeface="楷体_GB2312" panose="02010609030101010101" pitchFamily="49" charset="-122"/>
              <a:ea typeface="楷体_GB2312" panose="02010609030101010101" pitchFamily="49" charset="-122"/>
            </a:endParaRPr>
          </a:p>
          <a:p>
            <a:pPr lvl="1" eaLnBrk="1" hangingPunct="1">
              <a:spcBef>
                <a:spcPct val="0"/>
              </a:spcBef>
              <a:buFontTx/>
              <a:buNone/>
            </a:pPr>
            <a:endParaRPr lang="en-US" altLang="zh-CN" sz="2400">
              <a:latin typeface="楷体_GB2312" panose="02010609030101010101" pitchFamily="49" charset="-122"/>
              <a:ea typeface="楷体_GB2312" panose="02010609030101010101" pitchFamily="49" charset="-122"/>
            </a:endParaRPr>
          </a:p>
          <a:p>
            <a:pPr lvl="1" eaLnBrk="1" hangingPunct="1">
              <a:spcBef>
                <a:spcPct val="0"/>
              </a:spcBef>
              <a:buFontTx/>
              <a:buNone/>
            </a:pPr>
            <a:r>
              <a:rPr lang="en-US" altLang="zh-CN" sz="2400">
                <a:latin typeface="楷体_GB2312" panose="02010609030101010101" pitchFamily="49" charset="-122"/>
                <a:ea typeface="楷体_GB2312" panose="02010609030101010101" pitchFamily="49" charset="-122"/>
              </a:rPr>
              <a:t>4)</a:t>
            </a:r>
            <a:r>
              <a:rPr lang="zh-CN" altLang="en-US" sz="2400">
                <a:latin typeface="楷体_GB2312" panose="02010609030101010101" pitchFamily="49" charset="-122"/>
                <a:ea typeface="楷体_GB2312" panose="02010609030101010101" pitchFamily="49" charset="-122"/>
              </a:rPr>
              <a:t>对每个关键字位均重复</a:t>
            </a:r>
            <a:r>
              <a:rPr lang="en-US" altLang="zh-CN" sz="2400">
                <a:latin typeface="楷体_GB2312" panose="02010609030101010101" pitchFamily="49" charset="-122"/>
                <a:ea typeface="楷体_GB2312" panose="02010609030101010101" pitchFamily="49" charset="-122"/>
              </a:rPr>
              <a:t>2)</a:t>
            </a:r>
            <a:r>
              <a:rPr lang="zh-CN" altLang="en-US" sz="2400">
                <a:latin typeface="楷体_GB2312" panose="02010609030101010101" pitchFamily="49" charset="-122"/>
                <a:ea typeface="楷体_GB2312" panose="02010609030101010101" pitchFamily="49" charset="-122"/>
              </a:rPr>
              <a:t>和</a:t>
            </a:r>
            <a:r>
              <a:rPr lang="en-US" altLang="zh-CN" sz="2400">
                <a:latin typeface="楷体_GB2312" panose="02010609030101010101" pitchFamily="49" charset="-122"/>
                <a:ea typeface="楷体_GB2312" panose="02010609030101010101" pitchFamily="49" charset="-122"/>
              </a:rPr>
              <a:t>3)</a:t>
            </a:r>
            <a:r>
              <a:rPr lang="zh-CN" altLang="en-US" sz="2400">
                <a:latin typeface="楷体_GB2312" panose="02010609030101010101" pitchFamily="49" charset="-122"/>
                <a:ea typeface="楷体_GB2312" panose="02010609030101010101" pitchFamily="49" charset="-122"/>
              </a:rPr>
              <a:t>两步。</a:t>
            </a:r>
          </a:p>
        </p:txBody>
      </p:sp>
      <p:sp>
        <p:nvSpPr>
          <p:cNvPr id="61443" name="Rectangle 5">
            <a:extLst>
              <a:ext uri="{FF2B5EF4-FFF2-40B4-BE49-F238E27FC236}">
                <a16:creationId xmlns:a16="http://schemas.microsoft.com/office/drawing/2014/main" id="{AC820847-0A23-470D-B1EC-6B19DFDF6D88}"/>
              </a:ext>
            </a:extLst>
          </p:cNvPr>
          <p:cNvSpPr>
            <a:spLocks noChangeArrowheads="1"/>
          </p:cNvSpPr>
          <p:nvPr/>
        </p:nvSpPr>
        <p:spPr bwMode="auto">
          <a:xfrm>
            <a:off x="395288" y="1049338"/>
            <a:ext cx="8382000" cy="137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800">
                <a:latin typeface="楷体_GB2312" panose="02010609030101010101" pitchFamily="49" charset="-122"/>
                <a:ea typeface="楷体_GB2312" panose="02010609030101010101" pitchFamily="49" charset="-122"/>
              </a:rPr>
              <a:t>    </a:t>
            </a:r>
            <a:r>
              <a:rPr lang="zh-CN" altLang="en-US" sz="2800">
                <a:latin typeface="楷体_GB2312" panose="02010609030101010101" pitchFamily="49" charset="-122"/>
                <a:ea typeface="楷体_GB2312" panose="02010609030101010101" pitchFamily="49" charset="-122"/>
              </a:rPr>
              <a:t>在计算机上实现基数排序时，为减少所需辅助存储空间，应采用链表作存储结构，即链式基数排序，具体作法为：</a:t>
            </a:r>
            <a:endParaRPr lang="zh-CN" altLang="en-US" sz="2800" b="0">
              <a:latin typeface="楷体_GB2312" panose="02010609030101010101" pitchFamily="49" charset="-122"/>
              <a:ea typeface="楷体_GB2312" panose="02010609030101010101" pitchFamily="49" charset="-122"/>
            </a:endParaRPr>
          </a:p>
        </p:txBody>
      </p:sp>
      <p:sp>
        <p:nvSpPr>
          <p:cNvPr id="126983" name="Rectangle 7">
            <a:extLst>
              <a:ext uri="{FF2B5EF4-FFF2-40B4-BE49-F238E27FC236}">
                <a16:creationId xmlns:a16="http://schemas.microsoft.com/office/drawing/2014/main" id="{0128E3DF-47CA-4CF8-8455-E0EEA5920E06}"/>
              </a:ext>
            </a:extLst>
          </p:cNvPr>
          <p:cNvSpPr>
            <a:spLocks noChangeArrowheads="1"/>
          </p:cNvSpPr>
          <p:nvPr/>
        </p:nvSpPr>
        <p:spPr bwMode="auto">
          <a:xfrm>
            <a:off x="1187450" y="2540000"/>
            <a:ext cx="7705725" cy="1552575"/>
          </a:xfrm>
          <a:prstGeom prst="rect">
            <a:avLst/>
          </a:prstGeom>
          <a:gradFill rotWithShape="1">
            <a:gsLst>
              <a:gs pos="0">
                <a:srgbClr val="CCECFF"/>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914400" indent="-45720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371600" indent="-4572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828800" indent="-4572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286000" indent="-4572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743200" indent="-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3200400" indent="-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657600" indent="-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4114800" indent="-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lvl="1" eaLnBrk="1" hangingPunct="1">
              <a:spcBef>
                <a:spcPct val="0"/>
              </a:spcBef>
              <a:buFontTx/>
              <a:buAutoNum type="arabicParenR"/>
            </a:pPr>
            <a:r>
              <a:rPr lang="zh-CN" altLang="en-US" sz="2400">
                <a:latin typeface="楷体_GB2312" panose="02010609030101010101" pitchFamily="49" charset="-122"/>
                <a:ea typeface="楷体_GB2312" panose="02010609030101010101" pitchFamily="49" charset="-122"/>
              </a:rPr>
              <a:t>待排序记录以指针相链，构成一个链表；</a:t>
            </a:r>
          </a:p>
          <a:p>
            <a:pPr lvl="1" eaLnBrk="1" hangingPunct="1">
              <a:spcBef>
                <a:spcPct val="0"/>
              </a:spcBef>
              <a:buFontTx/>
              <a:buAutoNum type="arabicParenR"/>
            </a:pPr>
            <a:endParaRPr lang="zh-CN" altLang="en-US" sz="2400">
              <a:latin typeface="楷体_GB2312" panose="02010609030101010101" pitchFamily="49" charset="-122"/>
              <a:ea typeface="楷体_GB2312" panose="02010609030101010101" pitchFamily="49" charset="-122"/>
            </a:endParaRPr>
          </a:p>
          <a:p>
            <a:pPr lvl="1" eaLnBrk="1" hangingPunct="1">
              <a:spcBef>
                <a:spcPct val="0"/>
              </a:spcBef>
              <a:buFontTx/>
              <a:buAutoNum type="arabicParenR"/>
            </a:pPr>
            <a:endParaRPr lang="zh-CN" altLang="en-US" sz="2400">
              <a:latin typeface="楷体_GB2312" panose="02010609030101010101" pitchFamily="49" charset="-122"/>
              <a:ea typeface="楷体_GB2312" panose="02010609030101010101" pitchFamily="49" charset="-122"/>
            </a:endParaRPr>
          </a:p>
          <a:p>
            <a:pPr lvl="1" eaLnBrk="1" hangingPunct="1">
              <a:spcBef>
                <a:spcPct val="0"/>
              </a:spcBef>
              <a:buFontTx/>
              <a:buNone/>
            </a:pPr>
            <a:r>
              <a:rPr lang="zh-CN" altLang="en-US" sz="2400">
                <a:latin typeface="楷体_GB2312" panose="02010609030101010101" pitchFamily="49" charset="-122"/>
                <a:ea typeface="楷体_GB2312" panose="02010609030101010101" pitchFamily="49" charset="-122"/>
              </a:rPr>
              <a:t> </a:t>
            </a:r>
          </a:p>
        </p:txBody>
      </p:sp>
      <p:sp>
        <p:nvSpPr>
          <p:cNvPr id="126984" name="Rectangle 8">
            <a:extLst>
              <a:ext uri="{FF2B5EF4-FFF2-40B4-BE49-F238E27FC236}">
                <a16:creationId xmlns:a16="http://schemas.microsoft.com/office/drawing/2014/main" id="{88610B97-18B1-4F08-9ADD-8C40541B17C8}"/>
              </a:ext>
            </a:extLst>
          </p:cNvPr>
          <p:cNvSpPr>
            <a:spLocks noChangeArrowheads="1"/>
          </p:cNvSpPr>
          <p:nvPr/>
        </p:nvSpPr>
        <p:spPr bwMode="auto">
          <a:xfrm>
            <a:off x="1187450" y="3182938"/>
            <a:ext cx="795655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lvl="1" eaLnBrk="1" hangingPunct="1">
              <a:spcBef>
                <a:spcPct val="0"/>
              </a:spcBef>
              <a:buFontTx/>
              <a:buNone/>
            </a:pPr>
            <a:r>
              <a:rPr lang="en-US" altLang="zh-CN" sz="2400">
                <a:latin typeface="楷体_GB2312" panose="02010609030101010101" pitchFamily="49" charset="-122"/>
                <a:ea typeface="楷体_GB2312" panose="02010609030101010101" pitchFamily="49" charset="-122"/>
              </a:rPr>
              <a:t>2)</a:t>
            </a:r>
            <a:r>
              <a:rPr lang="en-US" altLang="zh-CN" sz="2400">
                <a:ea typeface="楷体_GB2312" panose="02010609030101010101" pitchFamily="49" charset="-122"/>
              </a:rPr>
              <a:t>“</a:t>
            </a:r>
            <a:r>
              <a:rPr lang="zh-CN" altLang="en-US" sz="2400">
                <a:latin typeface="楷体_GB2312" panose="02010609030101010101" pitchFamily="49" charset="-122"/>
                <a:ea typeface="楷体_GB2312" panose="02010609030101010101" pitchFamily="49" charset="-122"/>
              </a:rPr>
              <a:t>分配</a:t>
            </a:r>
            <a:r>
              <a:rPr lang="zh-CN" altLang="en-US" sz="2400">
                <a:ea typeface="楷体_GB2312" panose="02010609030101010101" pitchFamily="49" charset="-122"/>
              </a:rPr>
              <a:t>”</a:t>
            </a:r>
            <a:r>
              <a:rPr lang="zh-CN" altLang="en-US" sz="2400">
                <a:latin typeface="楷体_GB2312" panose="02010609030101010101" pitchFamily="49" charset="-122"/>
                <a:ea typeface="楷体_GB2312" panose="02010609030101010101" pitchFamily="49" charset="-122"/>
              </a:rPr>
              <a:t>时，按当前</a:t>
            </a:r>
            <a:r>
              <a:rPr lang="zh-CN" altLang="en-US" sz="2400">
                <a:ea typeface="楷体_GB2312" panose="02010609030101010101" pitchFamily="49" charset="-122"/>
              </a:rPr>
              <a:t>“</a:t>
            </a:r>
            <a:r>
              <a:rPr lang="zh-CN" altLang="en-US" sz="2400">
                <a:latin typeface="楷体_GB2312" panose="02010609030101010101" pitchFamily="49" charset="-122"/>
                <a:ea typeface="楷体_GB2312" panose="02010609030101010101" pitchFamily="49" charset="-122"/>
              </a:rPr>
              <a:t>关键字位</a:t>
            </a:r>
            <a:r>
              <a:rPr lang="zh-CN" altLang="en-US" sz="2400">
                <a:ea typeface="楷体_GB2312" panose="02010609030101010101" pitchFamily="49" charset="-122"/>
              </a:rPr>
              <a:t>”</a:t>
            </a:r>
            <a:r>
              <a:rPr lang="zh-CN" altLang="en-US" sz="2400">
                <a:latin typeface="楷体_GB2312" panose="02010609030101010101" pitchFamily="49" charset="-122"/>
                <a:ea typeface="楷体_GB2312" panose="02010609030101010101" pitchFamily="49" charset="-122"/>
              </a:rPr>
              <a:t>所取值，将记录分配到不同的</a:t>
            </a:r>
            <a:r>
              <a:rPr lang="zh-CN" altLang="en-US" sz="2400">
                <a:ea typeface="楷体_GB2312" panose="02010609030101010101" pitchFamily="49" charset="-122"/>
              </a:rPr>
              <a:t>“</a:t>
            </a:r>
            <a:r>
              <a:rPr lang="zh-CN" altLang="en-US" sz="2400">
                <a:latin typeface="楷体_GB2312" panose="02010609030101010101" pitchFamily="49" charset="-122"/>
                <a:ea typeface="楷体_GB2312" panose="02010609030101010101" pitchFamily="49" charset="-122"/>
              </a:rPr>
              <a:t>链队列</a:t>
            </a:r>
            <a:r>
              <a:rPr lang="zh-CN" altLang="en-US" sz="2400">
                <a:ea typeface="楷体_GB2312" panose="02010609030101010101" pitchFamily="49" charset="-122"/>
              </a:rPr>
              <a:t>”</a:t>
            </a:r>
            <a:r>
              <a:rPr lang="zh-CN" altLang="en-US" sz="2400">
                <a:latin typeface="楷体_GB2312" panose="02010609030101010101" pitchFamily="49" charset="-122"/>
                <a:ea typeface="楷体_GB2312" panose="02010609030101010101" pitchFamily="49" charset="-122"/>
              </a:rPr>
              <a:t>中，每个队列中记录的</a:t>
            </a:r>
            <a:r>
              <a:rPr lang="zh-CN" altLang="en-US" sz="2400">
                <a:ea typeface="楷体_GB2312" panose="02010609030101010101" pitchFamily="49" charset="-122"/>
              </a:rPr>
              <a:t>“</a:t>
            </a:r>
            <a:r>
              <a:rPr lang="zh-CN" altLang="en-US" sz="2400">
                <a:latin typeface="楷体_GB2312" panose="02010609030101010101" pitchFamily="49" charset="-122"/>
                <a:ea typeface="楷体_GB2312" panose="02010609030101010101" pitchFamily="49" charset="-122"/>
              </a:rPr>
              <a:t>关键字位</a:t>
            </a:r>
            <a:r>
              <a:rPr lang="zh-CN" altLang="en-US" sz="2400">
                <a:ea typeface="楷体_GB2312" panose="02010609030101010101" pitchFamily="49" charset="-122"/>
              </a:rPr>
              <a:t>”</a:t>
            </a:r>
            <a:r>
              <a:rPr lang="zh-CN" altLang="en-US" sz="2400">
                <a:latin typeface="楷体_GB2312" panose="02010609030101010101" pitchFamily="49" charset="-122"/>
                <a:ea typeface="楷体_GB2312" panose="02010609030101010101" pitchFamily="49" charset="-122"/>
              </a:rPr>
              <a:t>相同；</a:t>
            </a:r>
          </a:p>
        </p:txBody>
      </p:sp>
      <p:sp>
        <p:nvSpPr>
          <p:cNvPr id="126985" name="Rectangle 9">
            <a:extLst>
              <a:ext uri="{FF2B5EF4-FFF2-40B4-BE49-F238E27FC236}">
                <a16:creationId xmlns:a16="http://schemas.microsoft.com/office/drawing/2014/main" id="{AE756E33-A8A8-42B1-811A-DB59E80AD865}"/>
              </a:ext>
            </a:extLst>
          </p:cNvPr>
          <p:cNvSpPr>
            <a:spLocks noChangeArrowheads="1"/>
          </p:cNvSpPr>
          <p:nvPr/>
        </p:nvSpPr>
        <p:spPr bwMode="auto">
          <a:xfrm>
            <a:off x="1187450" y="4191000"/>
            <a:ext cx="76327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lvl="1" eaLnBrk="1" hangingPunct="1">
              <a:spcBef>
                <a:spcPct val="0"/>
              </a:spcBef>
              <a:buFontTx/>
              <a:buNone/>
            </a:pPr>
            <a:r>
              <a:rPr lang="en-US" altLang="zh-CN" sz="2400">
                <a:latin typeface="楷体_GB2312" panose="02010609030101010101" pitchFamily="49" charset="-122"/>
                <a:ea typeface="楷体_GB2312" panose="02010609030101010101" pitchFamily="49" charset="-122"/>
              </a:rPr>
              <a:t>3)</a:t>
            </a:r>
            <a:r>
              <a:rPr lang="en-US" altLang="zh-CN" sz="2400">
                <a:ea typeface="楷体_GB2312" panose="02010609030101010101" pitchFamily="49" charset="-122"/>
              </a:rPr>
              <a:t>“</a:t>
            </a:r>
            <a:r>
              <a:rPr lang="zh-CN" altLang="en-US" sz="2400">
                <a:latin typeface="楷体_GB2312" panose="02010609030101010101" pitchFamily="49" charset="-122"/>
                <a:ea typeface="楷体_GB2312" panose="02010609030101010101" pitchFamily="49" charset="-122"/>
              </a:rPr>
              <a:t>收集</a:t>
            </a:r>
            <a:r>
              <a:rPr lang="zh-CN" altLang="en-US" sz="2400">
                <a:ea typeface="楷体_GB2312" panose="02010609030101010101" pitchFamily="49" charset="-122"/>
              </a:rPr>
              <a:t>”</a:t>
            </a:r>
            <a:r>
              <a:rPr lang="zh-CN" altLang="en-US" sz="2400">
                <a:latin typeface="楷体_GB2312" panose="02010609030101010101" pitchFamily="49" charset="-122"/>
                <a:ea typeface="楷体_GB2312" panose="02010609030101010101" pitchFamily="49" charset="-122"/>
              </a:rPr>
              <a:t>时，按当前关键字位取值从小到大将各队列首尾相链成一个链表</a:t>
            </a:r>
            <a:r>
              <a:rPr lang="en-US" altLang="zh-CN" sz="2400">
                <a:latin typeface="楷体_GB2312" panose="02010609030101010101" pitchFamily="49" charset="-122"/>
                <a:ea typeface="楷体_GB2312" panose="02010609030101010101" pitchFamily="49" charset="-122"/>
              </a:rPr>
              <a:t>; </a:t>
            </a:r>
          </a:p>
        </p:txBody>
      </p:sp>
      <p:sp>
        <p:nvSpPr>
          <p:cNvPr id="126987" name="Rectangle 11">
            <a:extLst>
              <a:ext uri="{FF2B5EF4-FFF2-40B4-BE49-F238E27FC236}">
                <a16:creationId xmlns:a16="http://schemas.microsoft.com/office/drawing/2014/main" id="{1CC4C52A-642D-4D22-8DC6-5C0E2DCBF7AA}"/>
              </a:ext>
            </a:extLst>
          </p:cNvPr>
          <p:cNvSpPr>
            <a:spLocks noChangeArrowheads="1"/>
          </p:cNvSpPr>
          <p:nvPr/>
        </p:nvSpPr>
        <p:spPr bwMode="auto">
          <a:xfrm>
            <a:off x="338138" y="333375"/>
            <a:ext cx="2879725" cy="581025"/>
          </a:xfrm>
          <a:prstGeom prst="rect">
            <a:avLst/>
          </a:prstGeom>
          <a:gradFill rotWithShape="1">
            <a:gsLst>
              <a:gs pos="0">
                <a:schemeClr val="tx1"/>
              </a:gs>
              <a:gs pos="50000">
                <a:srgbClr val="00FF00"/>
              </a:gs>
              <a:gs pos="100000">
                <a:schemeClr val="tx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r>
              <a:rPr lang="en-US" altLang="zh-CN" sz="2900">
                <a:solidFill>
                  <a:srgbClr val="FF0000"/>
                </a:solidFill>
                <a:latin typeface="楷体_GB2312" pitchFamily="49" charset="-122"/>
                <a:ea typeface="楷体_GB2312" pitchFamily="49" charset="-122"/>
              </a:rPr>
              <a:t>3.</a:t>
            </a:r>
            <a:r>
              <a:rPr lang="zh-CN" altLang="en-US" sz="2900">
                <a:solidFill>
                  <a:srgbClr val="FF0000"/>
                </a:solidFill>
                <a:latin typeface="楷体_GB2312" pitchFamily="49" charset="-122"/>
                <a:ea typeface="楷体_GB2312" pitchFamily="49" charset="-122"/>
              </a:rPr>
              <a:t>基数排序步骤</a:t>
            </a: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698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698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698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69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86" grpId="0" animBg="1"/>
      <p:bldP spid="126983" grpId="0" animBg="1"/>
      <p:bldP spid="126984" grpId="0"/>
      <p:bldP spid="126985"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4">
            <a:extLst>
              <a:ext uri="{FF2B5EF4-FFF2-40B4-BE49-F238E27FC236}">
                <a16:creationId xmlns:a16="http://schemas.microsoft.com/office/drawing/2014/main" id="{A4438DDE-20D1-43CC-9540-B80701F093E6}"/>
              </a:ext>
            </a:extLst>
          </p:cNvPr>
          <p:cNvSpPr>
            <a:spLocks noChangeArrowheads="1"/>
          </p:cNvSpPr>
          <p:nvPr/>
        </p:nvSpPr>
        <p:spPr bwMode="auto">
          <a:xfrm>
            <a:off x="323850" y="404813"/>
            <a:ext cx="860425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zh-CN" altLang="en-US" sz="2800" u="sng">
                <a:solidFill>
                  <a:srgbClr val="0000FF"/>
                </a:solidFill>
                <a:latin typeface="楷体_GB2312" panose="02010609030101010101" pitchFamily="49" charset="-122"/>
                <a:ea typeface="楷体_GB2312" panose="02010609030101010101" pitchFamily="49" charset="-122"/>
              </a:rPr>
              <a:t>例如</a:t>
            </a:r>
            <a:r>
              <a:rPr lang="en-US" altLang="zh-CN" sz="2800">
                <a:solidFill>
                  <a:srgbClr val="0000FF"/>
                </a:solidFill>
                <a:latin typeface="楷体_GB2312" panose="02010609030101010101" pitchFamily="49" charset="-122"/>
                <a:ea typeface="楷体_GB2312" panose="02010609030101010101" pitchFamily="49" charset="-122"/>
              </a:rPr>
              <a:t>,</a:t>
            </a:r>
            <a:r>
              <a:rPr lang="zh-CN" altLang="en-US" sz="2800">
                <a:solidFill>
                  <a:srgbClr val="0000FF"/>
                </a:solidFill>
                <a:latin typeface="楷体_GB2312" panose="02010609030101010101" pitchFamily="49" charset="-122"/>
                <a:ea typeface="楷体_GB2312" panose="02010609030101010101" pitchFamily="49" charset="-122"/>
              </a:rPr>
              <a:t>有一组关键字</a:t>
            </a:r>
            <a:r>
              <a:rPr lang="zh-CN" altLang="en-US" sz="2800">
                <a:latin typeface="楷体_GB2312" panose="02010609030101010101" pitchFamily="49" charset="-122"/>
                <a:ea typeface="楷体_GB2312" panose="02010609030101010101" pitchFamily="49" charset="-122"/>
              </a:rPr>
              <a:t>｛</a:t>
            </a:r>
            <a:r>
              <a:rPr lang="en-US" altLang="zh-CN" sz="2800">
                <a:latin typeface="楷体_GB2312" panose="02010609030101010101" pitchFamily="49" charset="-122"/>
                <a:ea typeface="楷体_GB2312" panose="02010609030101010101" pitchFamily="49" charset="-122"/>
              </a:rPr>
              <a:t>179,208,306,093,859,984,055,009,271,033</a:t>
            </a:r>
            <a:r>
              <a:rPr lang="zh-CN" altLang="en-US" sz="2800">
                <a:latin typeface="楷体_GB2312" panose="02010609030101010101" pitchFamily="49" charset="-122"/>
                <a:ea typeface="楷体_GB2312" panose="02010609030101010101" pitchFamily="49" charset="-122"/>
              </a:rPr>
              <a:t>｝</a:t>
            </a:r>
          </a:p>
          <a:p>
            <a:pPr eaLnBrk="1" hangingPunct="1">
              <a:spcBef>
                <a:spcPct val="0"/>
              </a:spcBef>
            </a:pPr>
            <a:r>
              <a:rPr lang="zh-CN" altLang="en-US" sz="2800">
                <a:latin typeface="楷体_GB2312" panose="02010609030101010101" pitchFamily="49" charset="-122"/>
                <a:ea typeface="楷体_GB2312" panose="02010609030101010101" pitchFamily="49" charset="-122"/>
              </a:rPr>
              <a:t>这些关键字是</a:t>
            </a:r>
            <a:r>
              <a:rPr lang="en-US" altLang="zh-CN" sz="2800">
                <a:latin typeface="楷体_GB2312" panose="02010609030101010101" pitchFamily="49" charset="-122"/>
                <a:ea typeface="楷体_GB2312" panose="02010609030101010101" pitchFamily="49" charset="-122"/>
              </a:rPr>
              <a:t>10</a:t>
            </a:r>
            <a:r>
              <a:rPr lang="zh-CN" altLang="en-US" sz="2800">
                <a:latin typeface="楷体_GB2312" panose="02010609030101010101" pitchFamily="49" charset="-122"/>
                <a:ea typeface="楷体_GB2312" panose="02010609030101010101" pitchFamily="49" charset="-122"/>
              </a:rPr>
              <a:t>进制数</a:t>
            </a:r>
            <a:r>
              <a:rPr lang="en-US" altLang="zh-CN" sz="2800">
                <a:latin typeface="楷体_GB2312" panose="02010609030101010101" pitchFamily="49" charset="-122"/>
                <a:ea typeface="楷体_GB2312" panose="02010609030101010101" pitchFamily="49" charset="-122"/>
              </a:rPr>
              <a:t>,</a:t>
            </a:r>
            <a:r>
              <a:rPr lang="zh-CN" altLang="en-US" sz="2800">
                <a:latin typeface="楷体_GB2312" panose="02010609030101010101" pitchFamily="49" charset="-122"/>
                <a:ea typeface="楷体_GB2312" panose="02010609030101010101" pitchFamily="49" charset="-122"/>
              </a:rPr>
              <a:t>基数</a:t>
            </a:r>
            <a:r>
              <a:rPr lang="en-US" altLang="zh-CN" sz="2800">
                <a:latin typeface="楷体_GB2312" panose="02010609030101010101" pitchFamily="49" charset="-122"/>
                <a:ea typeface="楷体_GB2312" panose="02010609030101010101" pitchFamily="49" charset="-122"/>
              </a:rPr>
              <a:t>rd=10,</a:t>
            </a:r>
            <a:r>
              <a:rPr lang="zh-CN" altLang="en-US" sz="2800">
                <a:latin typeface="楷体_GB2312" panose="02010609030101010101" pitchFamily="49" charset="-122"/>
                <a:ea typeface="楷体_GB2312" panose="02010609030101010101" pitchFamily="49" charset="-122"/>
              </a:rPr>
              <a:t>位数</a:t>
            </a:r>
            <a:r>
              <a:rPr lang="en-US" altLang="zh-CN" sz="2800">
                <a:latin typeface="楷体_GB2312" panose="02010609030101010101" pitchFamily="49" charset="-122"/>
                <a:ea typeface="楷体_GB2312" panose="02010609030101010101" pitchFamily="49" charset="-122"/>
              </a:rPr>
              <a:t>d=3.</a:t>
            </a:r>
            <a:r>
              <a:rPr lang="zh-CN" altLang="en-US" sz="2800">
                <a:latin typeface="楷体_GB2312" panose="02010609030101010101" pitchFamily="49" charset="-122"/>
                <a:ea typeface="楷体_GB2312" panose="02010609030101010101" pitchFamily="49" charset="-122"/>
              </a:rPr>
              <a:t>文件的初始状态是一个单链表</a:t>
            </a:r>
            <a:r>
              <a:rPr lang="en-US" altLang="zh-CN" sz="2800">
                <a:latin typeface="楷体_GB2312" panose="02010609030101010101" pitchFamily="49" charset="-122"/>
                <a:ea typeface="楷体_GB2312" panose="02010609030101010101" pitchFamily="49" charset="-122"/>
              </a:rPr>
              <a:t>,</a:t>
            </a:r>
            <a:r>
              <a:rPr lang="zh-CN" altLang="en-US" sz="2800">
                <a:latin typeface="楷体_GB2312" panose="02010609030101010101" pitchFamily="49" charset="-122"/>
                <a:ea typeface="楷体_GB2312" panose="02010609030101010101" pitchFamily="49" charset="-122"/>
              </a:rPr>
              <a:t>表头指针指向第一个记录</a:t>
            </a:r>
            <a:r>
              <a:rPr lang="en-US" altLang="zh-CN" sz="2800">
                <a:latin typeface="楷体_GB2312" panose="02010609030101010101" pitchFamily="49" charset="-122"/>
                <a:ea typeface="楷体_GB2312" panose="02010609030101010101" pitchFamily="49" charset="-122"/>
              </a:rPr>
              <a:t>:</a:t>
            </a:r>
          </a:p>
        </p:txBody>
      </p:sp>
      <p:grpSp>
        <p:nvGrpSpPr>
          <p:cNvPr id="246789" name="Group 5">
            <a:extLst>
              <a:ext uri="{FF2B5EF4-FFF2-40B4-BE49-F238E27FC236}">
                <a16:creationId xmlns:a16="http://schemas.microsoft.com/office/drawing/2014/main" id="{85358937-3662-4E0F-B71F-B31B6E7E7945}"/>
              </a:ext>
            </a:extLst>
          </p:cNvPr>
          <p:cNvGrpSpPr>
            <a:grpSpLocks/>
          </p:cNvGrpSpPr>
          <p:nvPr/>
        </p:nvGrpSpPr>
        <p:grpSpPr bwMode="auto">
          <a:xfrm>
            <a:off x="273050" y="3357563"/>
            <a:ext cx="8870950" cy="431800"/>
            <a:chOff x="84" y="588"/>
            <a:chExt cx="5588" cy="272"/>
          </a:xfrm>
        </p:grpSpPr>
        <p:grpSp>
          <p:nvGrpSpPr>
            <p:cNvPr id="62468" name="Group 6">
              <a:extLst>
                <a:ext uri="{FF2B5EF4-FFF2-40B4-BE49-F238E27FC236}">
                  <a16:creationId xmlns:a16="http://schemas.microsoft.com/office/drawing/2014/main" id="{BAA38D47-F7DE-4821-9597-50FEE219F4A9}"/>
                </a:ext>
              </a:extLst>
            </p:cNvPr>
            <p:cNvGrpSpPr>
              <a:grpSpLocks/>
            </p:cNvGrpSpPr>
            <p:nvPr/>
          </p:nvGrpSpPr>
          <p:grpSpPr bwMode="auto">
            <a:xfrm>
              <a:off x="84" y="588"/>
              <a:ext cx="5588" cy="272"/>
              <a:chOff x="84" y="588"/>
              <a:chExt cx="5588" cy="272"/>
            </a:xfrm>
          </p:grpSpPr>
          <p:grpSp>
            <p:nvGrpSpPr>
              <p:cNvPr id="62479" name="Group 7">
                <a:extLst>
                  <a:ext uri="{FF2B5EF4-FFF2-40B4-BE49-F238E27FC236}">
                    <a16:creationId xmlns:a16="http://schemas.microsoft.com/office/drawing/2014/main" id="{2620568E-7396-48BA-9CC3-28890CD265FD}"/>
                  </a:ext>
                </a:extLst>
              </p:cNvPr>
              <p:cNvGrpSpPr>
                <a:grpSpLocks/>
              </p:cNvGrpSpPr>
              <p:nvPr/>
            </p:nvGrpSpPr>
            <p:grpSpPr bwMode="auto">
              <a:xfrm>
                <a:off x="228" y="600"/>
                <a:ext cx="391" cy="258"/>
                <a:chOff x="2662" y="2046"/>
                <a:chExt cx="391" cy="258"/>
              </a:xfrm>
            </p:grpSpPr>
            <p:sp>
              <p:nvSpPr>
                <p:cNvPr id="62517" name="Rectangle 8">
                  <a:extLst>
                    <a:ext uri="{FF2B5EF4-FFF2-40B4-BE49-F238E27FC236}">
                      <a16:creationId xmlns:a16="http://schemas.microsoft.com/office/drawing/2014/main" id="{14BB6986-3527-41D9-ACA9-C99741CA0140}"/>
                    </a:ext>
                  </a:extLst>
                </p:cNvPr>
                <p:cNvSpPr>
                  <a:spLocks noChangeArrowheads="1"/>
                </p:cNvSpPr>
                <p:nvPr/>
              </p:nvSpPr>
              <p:spPr bwMode="auto">
                <a:xfrm>
                  <a:off x="2662" y="2046"/>
                  <a:ext cx="391" cy="258"/>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000">
                      <a:solidFill>
                        <a:srgbClr val="008000"/>
                      </a:solidFill>
                      <a:latin typeface="Arial" panose="020B0604020202020204" pitchFamily="34" charset="0"/>
                    </a:rPr>
                    <a:t>179</a:t>
                  </a:r>
                </a:p>
              </p:txBody>
            </p:sp>
            <p:sp>
              <p:nvSpPr>
                <p:cNvPr id="62518" name="Rectangle 9">
                  <a:extLst>
                    <a:ext uri="{FF2B5EF4-FFF2-40B4-BE49-F238E27FC236}">
                      <a16:creationId xmlns:a16="http://schemas.microsoft.com/office/drawing/2014/main" id="{ED48B77F-78AA-4948-9E54-EB830A02ABE2}"/>
                    </a:ext>
                  </a:extLst>
                </p:cNvPr>
                <p:cNvSpPr>
                  <a:spLocks noChangeArrowheads="1"/>
                </p:cNvSpPr>
                <p:nvPr/>
              </p:nvSpPr>
              <p:spPr bwMode="auto">
                <a:xfrm>
                  <a:off x="2688" y="2064"/>
                  <a:ext cx="340" cy="204"/>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endParaRPr lang="zh-CN" altLang="en-US" sz="2400"/>
                </a:p>
              </p:txBody>
            </p:sp>
          </p:grpSp>
          <p:grpSp>
            <p:nvGrpSpPr>
              <p:cNvPr id="62480" name="Group 10">
                <a:extLst>
                  <a:ext uri="{FF2B5EF4-FFF2-40B4-BE49-F238E27FC236}">
                    <a16:creationId xmlns:a16="http://schemas.microsoft.com/office/drawing/2014/main" id="{0050BCCB-93E2-4CCB-ACFB-742E02D6A8FF}"/>
                  </a:ext>
                </a:extLst>
              </p:cNvPr>
              <p:cNvGrpSpPr>
                <a:grpSpLocks/>
              </p:cNvGrpSpPr>
              <p:nvPr/>
            </p:nvGrpSpPr>
            <p:grpSpPr bwMode="auto">
              <a:xfrm>
                <a:off x="3072" y="590"/>
                <a:ext cx="391" cy="258"/>
                <a:chOff x="2662" y="2046"/>
                <a:chExt cx="391" cy="258"/>
              </a:xfrm>
            </p:grpSpPr>
            <p:sp>
              <p:nvSpPr>
                <p:cNvPr id="62515" name="Rectangle 11">
                  <a:extLst>
                    <a:ext uri="{FF2B5EF4-FFF2-40B4-BE49-F238E27FC236}">
                      <a16:creationId xmlns:a16="http://schemas.microsoft.com/office/drawing/2014/main" id="{0CEDD4B2-F1AB-44D3-BC7D-DA297C560F6D}"/>
                    </a:ext>
                  </a:extLst>
                </p:cNvPr>
                <p:cNvSpPr>
                  <a:spLocks noChangeArrowheads="1"/>
                </p:cNvSpPr>
                <p:nvPr/>
              </p:nvSpPr>
              <p:spPr bwMode="auto">
                <a:xfrm>
                  <a:off x="2662" y="2046"/>
                  <a:ext cx="391" cy="258"/>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000">
                      <a:solidFill>
                        <a:srgbClr val="008000"/>
                      </a:solidFill>
                      <a:latin typeface="Arial" panose="020B0604020202020204" pitchFamily="34" charset="0"/>
                    </a:rPr>
                    <a:t>984</a:t>
                  </a:r>
                </a:p>
              </p:txBody>
            </p:sp>
            <p:sp>
              <p:nvSpPr>
                <p:cNvPr id="62516" name="Rectangle 12">
                  <a:extLst>
                    <a:ext uri="{FF2B5EF4-FFF2-40B4-BE49-F238E27FC236}">
                      <a16:creationId xmlns:a16="http://schemas.microsoft.com/office/drawing/2014/main" id="{0DB887B4-89D0-43AA-982A-A46C5A9226B3}"/>
                    </a:ext>
                  </a:extLst>
                </p:cNvPr>
                <p:cNvSpPr>
                  <a:spLocks noChangeArrowheads="1"/>
                </p:cNvSpPr>
                <p:nvPr/>
              </p:nvSpPr>
              <p:spPr bwMode="auto">
                <a:xfrm>
                  <a:off x="2688" y="2064"/>
                  <a:ext cx="340" cy="204"/>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endParaRPr lang="zh-CN" altLang="en-US" sz="2400"/>
                </a:p>
              </p:txBody>
            </p:sp>
          </p:grpSp>
          <p:grpSp>
            <p:nvGrpSpPr>
              <p:cNvPr id="62481" name="Group 13">
                <a:extLst>
                  <a:ext uri="{FF2B5EF4-FFF2-40B4-BE49-F238E27FC236}">
                    <a16:creationId xmlns:a16="http://schemas.microsoft.com/office/drawing/2014/main" id="{5E4FF4C6-F0A1-44F4-809B-DDF476284B6C}"/>
                  </a:ext>
                </a:extLst>
              </p:cNvPr>
              <p:cNvGrpSpPr>
                <a:grpSpLocks/>
              </p:cNvGrpSpPr>
              <p:nvPr/>
            </p:nvGrpSpPr>
            <p:grpSpPr bwMode="auto">
              <a:xfrm>
                <a:off x="1920" y="590"/>
                <a:ext cx="391" cy="258"/>
                <a:chOff x="2662" y="2046"/>
                <a:chExt cx="391" cy="258"/>
              </a:xfrm>
            </p:grpSpPr>
            <p:sp>
              <p:nvSpPr>
                <p:cNvPr id="62513" name="Rectangle 14">
                  <a:extLst>
                    <a:ext uri="{FF2B5EF4-FFF2-40B4-BE49-F238E27FC236}">
                      <a16:creationId xmlns:a16="http://schemas.microsoft.com/office/drawing/2014/main" id="{A9801930-7FE8-4C90-854F-F714AC605DD8}"/>
                    </a:ext>
                  </a:extLst>
                </p:cNvPr>
                <p:cNvSpPr>
                  <a:spLocks noChangeArrowheads="1"/>
                </p:cNvSpPr>
                <p:nvPr/>
              </p:nvSpPr>
              <p:spPr bwMode="auto">
                <a:xfrm>
                  <a:off x="2662" y="2046"/>
                  <a:ext cx="391" cy="258"/>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000">
                      <a:solidFill>
                        <a:srgbClr val="008000"/>
                      </a:solidFill>
                      <a:latin typeface="Arial" panose="020B0604020202020204" pitchFamily="34" charset="0"/>
                    </a:rPr>
                    <a:t>093</a:t>
                  </a:r>
                </a:p>
              </p:txBody>
            </p:sp>
            <p:sp>
              <p:nvSpPr>
                <p:cNvPr id="62514" name="Rectangle 15">
                  <a:extLst>
                    <a:ext uri="{FF2B5EF4-FFF2-40B4-BE49-F238E27FC236}">
                      <a16:creationId xmlns:a16="http://schemas.microsoft.com/office/drawing/2014/main" id="{693097F5-F383-453B-A3AB-C2F98D8257BD}"/>
                    </a:ext>
                  </a:extLst>
                </p:cNvPr>
                <p:cNvSpPr>
                  <a:spLocks noChangeArrowheads="1"/>
                </p:cNvSpPr>
                <p:nvPr/>
              </p:nvSpPr>
              <p:spPr bwMode="auto">
                <a:xfrm>
                  <a:off x="2688" y="2064"/>
                  <a:ext cx="340" cy="204"/>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endParaRPr lang="zh-CN" altLang="en-US" sz="2400"/>
                </a:p>
              </p:txBody>
            </p:sp>
          </p:grpSp>
          <p:grpSp>
            <p:nvGrpSpPr>
              <p:cNvPr id="62482" name="Group 16">
                <a:extLst>
                  <a:ext uri="{FF2B5EF4-FFF2-40B4-BE49-F238E27FC236}">
                    <a16:creationId xmlns:a16="http://schemas.microsoft.com/office/drawing/2014/main" id="{17F11C52-032F-457B-9295-C9EB12177D08}"/>
                  </a:ext>
                </a:extLst>
              </p:cNvPr>
              <p:cNvGrpSpPr>
                <a:grpSpLocks/>
              </p:cNvGrpSpPr>
              <p:nvPr/>
            </p:nvGrpSpPr>
            <p:grpSpPr bwMode="auto">
              <a:xfrm>
                <a:off x="4176" y="588"/>
                <a:ext cx="391" cy="258"/>
                <a:chOff x="2662" y="2046"/>
                <a:chExt cx="391" cy="258"/>
              </a:xfrm>
            </p:grpSpPr>
            <p:sp>
              <p:nvSpPr>
                <p:cNvPr id="62511" name="Rectangle 17">
                  <a:extLst>
                    <a:ext uri="{FF2B5EF4-FFF2-40B4-BE49-F238E27FC236}">
                      <a16:creationId xmlns:a16="http://schemas.microsoft.com/office/drawing/2014/main" id="{732B16F0-D0DE-4516-A9F5-24079F41B4CD}"/>
                    </a:ext>
                  </a:extLst>
                </p:cNvPr>
                <p:cNvSpPr>
                  <a:spLocks noChangeArrowheads="1"/>
                </p:cNvSpPr>
                <p:nvPr/>
              </p:nvSpPr>
              <p:spPr bwMode="auto">
                <a:xfrm>
                  <a:off x="2662" y="2046"/>
                  <a:ext cx="391" cy="258"/>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000">
                      <a:solidFill>
                        <a:srgbClr val="008000"/>
                      </a:solidFill>
                      <a:latin typeface="Arial" panose="020B0604020202020204" pitchFamily="34" charset="0"/>
                    </a:rPr>
                    <a:t>009</a:t>
                  </a:r>
                </a:p>
              </p:txBody>
            </p:sp>
            <p:sp>
              <p:nvSpPr>
                <p:cNvPr id="62512" name="Rectangle 18">
                  <a:extLst>
                    <a:ext uri="{FF2B5EF4-FFF2-40B4-BE49-F238E27FC236}">
                      <a16:creationId xmlns:a16="http://schemas.microsoft.com/office/drawing/2014/main" id="{BAC90192-5F1F-4596-BE08-88C3210D65D2}"/>
                    </a:ext>
                  </a:extLst>
                </p:cNvPr>
                <p:cNvSpPr>
                  <a:spLocks noChangeArrowheads="1"/>
                </p:cNvSpPr>
                <p:nvPr/>
              </p:nvSpPr>
              <p:spPr bwMode="auto">
                <a:xfrm>
                  <a:off x="2688" y="2064"/>
                  <a:ext cx="340" cy="204"/>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endParaRPr lang="zh-CN" altLang="en-US" sz="2400"/>
                </a:p>
              </p:txBody>
            </p:sp>
          </p:grpSp>
          <p:grpSp>
            <p:nvGrpSpPr>
              <p:cNvPr id="62483" name="Group 19">
                <a:extLst>
                  <a:ext uri="{FF2B5EF4-FFF2-40B4-BE49-F238E27FC236}">
                    <a16:creationId xmlns:a16="http://schemas.microsoft.com/office/drawing/2014/main" id="{8AD3AAA5-C3B1-4943-8B4E-95C76EA1644B}"/>
                  </a:ext>
                </a:extLst>
              </p:cNvPr>
              <p:cNvGrpSpPr>
                <a:grpSpLocks/>
              </p:cNvGrpSpPr>
              <p:nvPr/>
            </p:nvGrpSpPr>
            <p:grpSpPr bwMode="auto">
              <a:xfrm>
                <a:off x="3624" y="588"/>
                <a:ext cx="391" cy="258"/>
                <a:chOff x="2662" y="2046"/>
                <a:chExt cx="391" cy="258"/>
              </a:xfrm>
            </p:grpSpPr>
            <p:sp>
              <p:nvSpPr>
                <p:cNvPr id="62509" name="Rectangle 20">
                  <a:extLst>
                    <a:ext uri="{FF2B5EF4-FFF2-40B4-BE49-F238E27FC236}">
                      <a16:creationId xmlns:a16="http://schemas.microsoft.com/office/drawing/2014/main" id="{374EB0A9-C2C6-46D8-A9BB-D377E30CD88F}"/>
                    </a:ext>
                  </a:extLst>
                </p:cNvPr>
                <p:cNvSpPr>
                  <a:spLocks noChangeArrowheads="1"/>
                </p:cNvSpPr>
                <p:nvPr/>
              </p:nvSpPr>
              <p:spPr bwMode="auto">
                <a:xfrm>
                  <a:off x="2662" y="2046"/>
                  <a:ext cx="391" cy="258"/>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000">
                      <a:solidFill>
                        <a:srgbClr val="008000"/>
                      </a:solidFill>
                      <a:latin typeface="Arial" panose="020B0604020202020204" pitchFamily="34" charset="0"/>
                    </a:rPr>
                    <a:t>005</a:t>
                  </a:r>
                </a:p>
              </p:txBody>
            </p:sp>
            <p:sp>
              <p:nvSpPr>
                <p:cNvPr id="62510" name="Rectangle 21">
                  <a:extLst>
                    <a:ext uri="{FF2B5EF4-FFF2-40B4-BE49-F238E27FC236}">
                      <a16:creationId xmlns:a16="http://schemas.microsoft.com/office/drawing/2014/main" id="{20FF9A51-88AC-40C2-8CEB-C92EFB959452}"/>
                    </a:ext>
                  </a:extLst>
                </p:cNvPr>
                <p:cNvSpPr>
                  <a:spLocks noChangeArrowheads="1"/>
                </p:cNvSpPr>
                <p:nvPr/>
              </p:nvSpPr>
              <p:spPr bwMode="auto">
                <a:xfrm>
                  <a:off x="2688" y="2064"/>
                  <a:ext cx="340" cy="204"/>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endParaRPr lang="zh-CN" altLang="en-US" sz="2400"/>
                </a:p>
              </p:txBody>
            </p:sp>
          </p:grpSp>
          <p:grpSp>
            <p:nvGrpSpPr>
              <p:cNvPr id="62484" name="Group 22">
                <a:extLst>
                  <a:ext uri="{FF2B5EF4-FFF2-40B4-BE49-F238E27FC236}">
                    <a16:creationId xmlns:a16="http://schemas.microsoft.com/office/drawing/2014/main" id="{6BCFF66F-A22A-463B-9998-A451025FA9F1}"/>
                  </a:ext>
                </a:extLst>
              </p:cNvPr>
              <p:cNvGrpSpPr>
                <a:grpSpLocks/>
              </p:cNvGrpSpPr>
              <p:nvPr/>
            </p:nvGrpSpPr>
            <p:grpSpPr bwMode="auto">
              <a:xfrm>
                <a:off x="1357" y="588"/>
                <a:ext cx="391" cy="258"/>
                <a:chOff x="2662" y="2046"/>
                <a:chExt cx="391" cy="258"/>
              </a:xfrm>
            </p:grpSpPr>
            <p:sp>
              <p:nvSpPr>
                <p:cNvPr id="62507" name="Rectangle 23">
                  <a:extLst>
                    <a:ext uri="{FF2B5EF4-FFF2-40B4-BE49-F238E27FC236}">
                      <a16:creationId xmlns:a16="http://schemas.microsoft.com/office/drawing/2014/main" id="{8E9DEFD6-C16B-4A77-B8B8-627040EB03E3}"/>
                    </a:ext>
                  </a:extLst>
                </p:cNvPr>
                <p:cNvSpPr>
                  <a:spLocks noChangeArrowheads="1"/>
                </p:cNvSpPr>
                <p:nvPr/>
              </p:nvSpPr>
              <p:spPr bwMode="auto">
                <a:xfrm>
                  <a:off x="2662" y="2046"/>
                  <a:ext cx="391" cy="258"/>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000">
                      <a:solidFill>
                        <a:srgbClr val="008000"/>
                      </a:solidFill>
                      <a:latin typeface="Arial" panose="020B0604020202020204" pitchFamily="34" charset="0"/>
                    </a:rPr>
                    <a:t>306</a:t>
                  </a:r>
                </a:p>
              </p:txBody>
            </p:sp>
            <p:sp>
              <p:nvSpPr>
                <p:cNvPr id="62508" name="Rectangle 24">
                  <a:extLst>
                    <a:ext uri="{FF2B5EF4-FFF2-40B4-BE49-F238E27FC236}">
                      <a16:creationId xmlns:a16="http://schemas.microsoft.com/office/drawing/2014/main" id="{1D2A782E-DFC0-470C-8DE8-28EC5DF489DE}"/>
                    </a:ext>
                  </a:extLst>
                </p:cNvPr>
                <p:cNvSpPr>
                  <a:spLocks noChangeArrowheads="1"/>
                </p:cNvSpPr>
                <p:nvPr/>
              </p:nvSpPr>
              <p:spPr bwMode="auto">
                <a:xfrm>
                  <a:off x="2688" y="2064"/>
                  <a:ext cx="340" cy="204"/>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endParaRPr lang="zh-CN" altLang="en-US" sz="2400"/>
                </a:p>
              </p:txBody>
            </p:sp>
          </p:grpSp>
          <p:grpSp>
            <p:nvGrpSpPr>
              <p:cNvPr id="62485" name="Group 25">
                <a:extLst>
                  <a:ext uri="{FF2B5EF4-FFF2-40B4-BE49-F238E27FC236}">
                    <a16:creationId xmlns:a16="http://schemas.microsoft.com/office/drawing/2014/main" id="{3B7F5F81-20F2-440D-8EA8-428C4031EB00}"/>
                  </a:ext>
                </a:extLst>
              </p:cNvPr>
              <p:cNvGrpSpPr>
                <a:grpSpLocks/>
              </p:cNvGrpSpPr>
              <p:nvPr/>
            </p:nvGrpSpPr>
            <p:grpSpPr bwMode="auto">
              <a:xfrm>
                <a:off x="2496" y="588"/>
                <a:ext cx="391" cy="258"/>
                <a:chOff x="2662" y="2046"/>
                <a:chExt cx="391" cy="258"/>
              </a:xfrm>
            </p:grpSpPr>
            <p:sp>
              <p:nvSpPr>
                <p:cNvPr id="62505" name="Rectangle 26">
                  <a:extLst>
                    <a:ext uri="{FF2B5EF4-FFF2-40B4-BE49-F238E27FC236}">
                      <a16:creationId xmlns:a16="http://schemas.microsoft.com/office/drawing/2014/main" id="{CE176CF5-B56F-4D73-A364-A963F5AF1273}"/>
                    </a:ext>
                  </a:extLst>
                </p:cNvPr>
                <p:cNvSpPr>
                  <a:spLocks noChangeArrowheads="1"/>
                </p:cNvSpPr>
                <p:nvPr/>
              </p:nvSpPr>
              <p:spPr bwMode="auto">
                <a:xfrm>
                  <a:off x="2662" y="2046"/>
                  <a:ext cx="391" cy="258"/>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000">
                      <a:solidFill>
                        <a:srgbClr val="008000"/>
                      </a:solidFill>
                      <a:latin typeface="Arial" panose="020B0604020202020204" pitchFamily="34" charset="0"/>
                    </a:rPr>
                    <a:t>859</a:t>
                  </a:r>
                </a:p>
              </p:txBody>
            </p:sp>
            <p:sp>
              <p:nvSpPr>
                <p:cNvPr id="62506" name="Rectangle 27">
                  <a:extLst>
                    <a:ext uri="{FF2B5EF4-FFF2-40B4-BE49-F238E27FC236}">
                      <a16:creationId xmlns:a16="http://schemas.microsoft.com/office/drawing/2014/main" id="{A3F4FD45-7B1B-43EF-92B5-8535037799BC}"/>
                    </a:ext>
                  </a:extLst>
                </p:cNvPr>
                <p:cNvSpPr>
                  <a:spLocks noChangeArrowheads="1"/>
                </p:cNvSpPr>
                <p:nvPr/>
              </p:nvSpPr>
              <p:spPr bwMode="auto">
                <a:xfrm>
                  <a:off x="2688" y="2064"/>
                  <a:ext cx="340" cy="204"/>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endParaRPr lang="zh-CN" altLang="en-US" sz="2400"/>
                </a:p>
              </p:txBody>
            </p:sp>
          </p:grpSp>
          <p:grpSp>
            <p:nvGrpSpPr>
              <p:cNvPr id="62486" name="Group 28">
                <a:extLst>
                  <a:ext uri="{FF2B5EF4-FFF2-40B4-BE49-F238E27FC236}">
                    <a16:creationId xmlns:a16="http://schemas.microsoft.com/office/drawing/2014/main" id="{BD054A72-2A60-45A6-9B2D-AE41737FECC8}"/>
                  </a:ext>
                </a:extLst>
              </p:cNvPr>
              <p:cNvGrpSpPr>
                <a:grpSpLocks/>
              </p:cNvGrpSpPr>
              <p:nvPr/>
            </p:nvGrpSpPr>
            <p:grpSpPr bwMode="auto">
              <a:xfrm>
                <a:off x="4729" y="588"/>
                <a:ext cx="391" cy="258"/>
                <a:chOff x="2662" y="2046"/>
                <a:chExt cx="391" cy="258"/>
              </a:xfrm>
            </p:grpSpPr>
            <p:sp>
              <p:nvSpPr>
                <p:cNvPr id="62503" name="Rectangle 29">
                  <a:extLst>
                    <a:ext uri="{FF2B5EF4-FFF2-40B4-BE49-F238E27FC236}">
                      <a16:creationId xmlns:a16="http://schemas.microsoft.com/office/drawing/2014/main" id="{9A023714-063C-4D4A-B697-DDBDA7803401}"/>
                    </a:ext>
                  </a:extLst>
                </p:cNvPr>
                <p:cNvSpPr>
                  <a:spLocks noChangeArrowheads="1"/>
                </p:cNvSpPr>
                <p:nvPr/>
              </p:nvSpPr>
              <p:spPr bwMode="auto">
                <a:xfrm>
                  <a:off x="2662" y="2046"/>
                  <a:ext cx="391" cy="258"/>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000">
                      <a:solidFill>
                        <a:srgbClr val="008000"/>
                      </a:solidFill>
                      <a:latin typeface="Arial" panose="020B0604020202020204" pitchFamily="34" charset="0"/>
                    </a:rPr>
                    <a:t>271</a:t>
                  </a:r>
                </a:p>
              </p:txBody>
            </p:sp>
            <p:sp>
              <p:nvSpPr>
                <p:cNvPr id="62504" name="Rectangle 30">
                  <a:extLst>
                    <a:ext uri="{FF2B5EF4-FFF2-40B4-BE49-F238E27FC236}">
                      <a16:creationId xmlns:a16="http://schemas.microsoft.com/office/drawing/2014/main" id="{429650AB-30CC-40C2-8396-99715ABEB9E3}"/>
                    </a:ext>
                  </a:extLst>
                </p:cNvPr>
                <p:cNvSpPr>
                  <a:spLocks noChangeArrowheads="1"/>
                </p:cNvSpPr>
                <p:nvPr/>
              </p:nvSpPr>
              <p:spPr bwMode="auto">
                <a:xfrm>
                  <a:off x="2688" y="2064"/>
                  <a:ext cx="340" cy="204"/>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endParaRPr lang="zh-CN" altLang="en-US" sz="2400"/>
                </a:p>
              </p:txBody>
            </p:sp>
          </p:grpSp>
          <p:grpSp>
            <p:nvGrpSpPr>
              <p:cNvPr id="62487" name="Group 31">
                <a:extLst>
                  <a:ext uri="{FF2B5EF4-FFF2-40B4-BE49-F238E27FC236}">
                    <a16:creationId xmlns:a16="http://schemas.microsoft.com/office/drawing/2014/main" id="{3076CBB2-2A62-49AB-9DAB-2EEBA6205285}"/>
                  </a:ext>
                </a:extLst>
              </p:cNvPr>
              <p:cNvGrpSpPr>
                <a:grpSpLocks/>
              </p:cNvGrpSpPr>
              <p:nvPr/>
            </p:nvGrpSpPr>
            <p:grpSpPr bwMode="auto">
              <a:xfrm>
                <a:off x="792" y="602"/>
                <a:ext cx="391" cy="258"/>
                <a:chOff x="2662" y="2046"/>
                <a:chExt cx="391" cy="258"/>
              </a:xfrm>
            </p:grpSpPr>
            <p:sp>
              <p:nvSpPr>
                <p:cNvPr id="62501" name="Rectangle 32">
                  <a:extLst>
                    <a:ext uri="{FF2B5EF4-FFF2-40B4-BE49-F238E27FC236}">
                      <a16:creationId xmlns:a16="http://schemas.microsoft.com/office/drawing/2014/main" id="{B85E25DA-56F5-4EFA-9845-0695E9BE2BB9}"/>
                    </a:ext>
                  </a:extLst>
                </p:cNvPr>
                <p:cNvSpPr>
                  <a:spLocks noChangeArrowheads="1"/>
                </p:cNvSpPr>
                <p:nvPr/>
              </p:nvSpPr>
              <p:spPr bwMode="auto">
                <a:xfrm>
                  <a:off x="2662" y="2046"/>
                  <a:ext cx="391" cy="258"/>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000">
                      <a:solidFill>
                        <a:srgbClr val="008000"/>
                      </a:solidFill>
                      <a:latin typeface="Arial" panose="020B0604020202020204" pitchFamily="34" charset="0"/>
                    </a:rPr>
                    <a:t>208</a:t>
                  </a:r>
                </a:p>
              </p:txBody>
            </p:sp>
            <p:sp>
              <p:nvSpPr>
                <p:cNvPr id="62502" name="Rectangle 33">
                  <a:extLst>
                    <a:ext uri="{FF2B5EF4-FFF2-40B4-BE49-F238E27FC236}">
                      <a16:creationId xmlns:a16="http://schemas.microsoft.com/office/drawing/2014/main" id="{583D104F-F3AA-4C6A-8080-1BAAEFC79F3D}"/>
                    </a:ext>
                  </a:extLst>
                </p:cNvPr>
                <p:cNvSpPr>
                  <a:spLocks noChangeArrowheads="1"/>
                </p:cNvSpPr>
                <p:nvPr/>
              </p:nvSpPr>
              <p:spPr bwMode="auto">
                <a:xfrm>
                  <a:off x="2688" y="2064"/>
                  <a:ext cx="340" cy="204"/>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endParaRPr lang="zh-CN" altLang="en-US" sz="2400"/>
                </a:p>
              </p:txBody>
            </p:sp>
          </p:grpSp>
          <p:grpSp>
            <p:nvGrpSpPr>
              <p:cNvPr id="62488" name="Group 34">
                <a:extLst>
                  <a:ext uri="{FF2B5EF4-FFF2-40B4-BE49-F238E27FC236}">
                    <a16:creationId xmlns:a16="http://schemas.microsoft.com/office/drawing/2014/main" id="{13F629CD-4B5A-4476-B461-23ABDFCC3A3D}"/>
                  </a:ext>
                </a:extLst>
              </p:cNvPr>
              <p:cNvGrpSpPr>
                <a:grpSpLocks/>
              </p:cNvGrpSpPr>
              <p:nvPr/>
            </p:nvGrpSpPr>
            <p:grpSpPr bwMode="auto">
              <a:xfrm>
                <a:off x="5281" y="588"/>
                <a:ext cx="391" cy="258"/>
                <a:chOff x="2662" y="2046"/>
                <a:chExt cx="391" cy="258"/>
              </a:xfrm>
            </p:grpSpPr>
            <p:sp>
              <p:nvSpPr>
                <p:cNvPr id="62499" name="Rectangle 35">
                  <a:extLst>
                    <a:ext uri="{FF2B5EF4-FFF2-40B4-BE49-F238E27FC236}">
                      <a16:creationId xmlns:a16="http://schemas.microsoft.com/office/drawing/2014/main" id="{51CF1740-6CAD-4A9D-8AE8-08EDA0B619DF}"/>
                    </a:ext>
                  </a:extLst>
                </p:cNvPr>
                <p:cNvSpPr>
                  <a:spLocks noChangeArrowheads="1"/>
                </p:cNvSpPr>
                <p:nvPr/>
              </p:nvSpPr>
              <p:spPr bwMode="auto">
                <a:xfrm>
                  <a:off x="2662" y="2046"/>
                  <a:ext cx="391" cy="258"/>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000">
                      <a:solidFill>
                        <a:srgbClr val="008000"/>
                      </a:solidFill>
                      <a:latin typeface="Arial" panose="020B0604020202020204" pitchFamily="34" charset="0"/>
                    </a:rPr>
                    <a:t>033</a:t>
                  </a:r>
                </a:p>
              </p:txBody>
            </p:sp>
            <p:sp>
              <p:nvSpPr>
                <p:cNvPr id="62500" name="Rectangle 36">
                  <a:extLst>
                    <a:ext uri="{FF2B5EF4-FFF2-40B4-BE49-F238E27FC236}">
                      <a16:creationId xmlns:a16="http://schemas.microsoft.com/office/drawing/2014/main" id="{60D6679B-40B3-45A9-8BD5-B5D64165D1F2}"/>
                    </a:ext>
                  </a:extLst>
                </p:cNvPr>
                <p:cNvSpPr>
                  <a:spLocks noChangeArrowheads="1"/>
                </p:cNvSpPr>
                <p:nvPr/>
              </p:nvSpPr>
              <p:spPr bwMode="auto">
                <a:xfrm>
                  <a:off x="2688" y="2064"/>
                  <a:ext cx="340" cy="204"/>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endParaRPr lang="zh-CN" altLang="en-US" sz="2400"/>
                </a:p>
              </p:txBody>
            </p:sp>
          </p:grpSp>
          <p:sp>
            <p:nvSpPr>
              <p:cNvPr id="62489" name="Line 37">
                <a:extLst>
                  <a:ext uri="{FF2B5EF4-FFF2-40B4-BE49-F238E27FC236}">
                    <a16:creationId xmlns:a16="http://schemas.microsoft.com/office/drawing/2014/main" id="{FF95FCBA-065C-430F-B3A0-4EB1B4BC25D2}"/>
                  </a:ext>
                </a:extLst>
              </p:cNvPr>
              <p:cNvSpPr>
                <a:spLocks noChangeShapeType="1"/>
              </p:cNvSpPr>
              <p:nvPr/>
            </p:nvSpPr>
            <p:spPr bwMode="auto">
              <a:xfrm>
                <a:off x="84" y="720"/>
                <a:ext cx="144" cy="0"/>
              </a:xfrm>
              <a:prstGeom prst="line">
                <a:avLst/>
              </a:prstGeom>
              <a:noFill/>
              <a:ln w="12700" cap="sq">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2490" name="Line 38">
                <a:extLst>
                  <a:ext uri="{FF2B5EF4-FFF2-40B4-BE49-F238E27FC236}">
                    <a16:creationId xmlns:a16="http://schemas.microsoft.com/office/drawing/2014/main" id="{9794B842-FFF1-4D23-B798-313E1A62E816}"/>
                  </a:ext>
                </a:extLst>
              </p:cNvPr>
              <p:cNvSpPr>
                <a:spLocks noChangeShapeType="1"/>
              </p:cNvSpPr>
              <p:nvPr/>
            </p:nvSpPr>
            <p:spPr bwMode="auto">
              <a:xfrm>
                <a:off x="636" y="720"/>
                <a:ext cx="144" cy="0"/>
              </a:xfrm>
              <a:prstGeom prst="line">
                <a:avLst/>
              </a:prstGeom>
              <a:noFill/>
              <a:ln w="12700" cap="sq">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2491" name="Line 39">
                <a:extLst>
                  <a:ext uri="{FF2B5EF4-FFF2-40B4-BE49-F238E27FC236}">
                    <a16:creationId xmlns:a16="http://schemas.microsoft.com/office/drawing/2014/main" id="{F24FA2BE-4215-4EC1-B7DD-4D0885B9172C}"/>
                  </a:ext>
                </a:extLst>
              </p:cNvPr>
              <p:cNvSpPr>
                <a:spLocks noChangeShapeType="1"/>
              </p:cNvSpPr>
              <p:nvPr/>
            </p:nvSpPr>
            <p:spPr bwMode="auto">
              <a:xfrm>
                <a:off x="1212" y="720"/>
                <a:ext cx="144" cy="0"/>
              </a:xfrm>
              <a:prstGeom prst="line">
                <a:avLst/>
              </a:prstGeom>
              <a:noFill/>
              <a:ln w="12700" cap="sq">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2492" name="Line 40">
                <a:extLst>
                  <a:ext uri="{FF2B5EF4-FFF2-40B4-BE49-F238E27FC236}">
                    <a16:creationId xmlns:a16="http://schemas.microsoft.com/office/drawing/2014/main" id="{267411BE-5062-4A4C-897E-16DCD68C4667}"/>
                  </a:ext>
                </a:extLst>
              </p:cNvPr>
              <p:cNvSpPr>
                <a:spLocks noChangeShapeType="1"/>
              </p:cNvSpPr>
              <p:nvPr/>
            </p:nvSpPr>
            <p:spPr bwMode="auto">
              <a:xfrm>
                <a:off x="1764" y="720"/>
                <a:ext cx="144" cy="0"/>
              </a:xfrm>
              <a:prstGeom prst="line">
                <a:avLst/>
              </a:prstGeom>
              <a:noFill/>
              <a:ln w="12700" cap="sq">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2493" name="Line 41">
                <a:extLst>
                  <a:ext uri="{FF2B5EF4-FFF2-40B4-BE49-F238E27FC236}">
                    <a16:creationId xmlns:a16="http://schemas.microsoft.com/office/drawing/2014/main" id="{319E5067-14F6-4A63-A78B-8FBCAF414E92}"/>
                  </a:ext>
                </a:extLst>
              </p:cNvPr>
              <p:cNvSpPr>
                <a:spLocks noChangeShapeType="1"/>
              </p:cNvSpPr>
              <p:nvPr/>
            </p:nvSpPr>
            <p:spPr bwMode="auto">
              <a:xfrm>
                <a:off x="2340" y="720"/>
                <a:ext cx="144" cy="0"/>
              </a:xfrm>
              <a:prstGeom prst="line">
                <a:avLst/>
              </a:prstGeom>
              <a:noFill/>
              <a:ln w="12700" cap="sq">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2494" name="Line 42">
                <a:extLst>
                  <a:ext uri="{FF2B5EF4-FFF2-40B4-BE49-F238E27FC236}">
                    <a16:creationId xmlns:a16="http://schemas.microsoft.com/office/drawing/2014/main" id="{5B74F767-15A8-43E5-80C9-D389E3BA92F0}"/>
                  </a:ext>
                </a:extLst>
              </p:cNvPr>
              <p:cNvSpPr>
                <a:spLocks noChangeShapeType="1"/>
              </p:cNvSpPr>
              <p:nvPr/>
            </p:nvSpPr>
            <p:spPr bwMode="auto">
              <a:xfrm>
                <a:off x="2916" y="720"/>
                <a:ext cx="144" cy="0"/>
              </a:xfrm>
              <a:prstGeom prst="line">
                <a:avLst/>
              </a:prstGeom>
              <a:noFill/>
              <a:ln w="12700" cap="sq">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2495" name="Line 43">
                <a:extLst>
                  <a:ext uri="{FF2B5EF4-FFF2-40B4-BE49-F238E27FC236}">
                    <a16:creationId xmlns:a16="http://schemas.microsoft.com/office/drawing/2014/main" id="{290F3367-D2C4-4D09-AED8-66BCE7230A49}"/>
                  </a:ext>
                </a:extLst>
              </p:cNvPr>
              <p:cNvSpPr>
                <a:spLocks noChangeShapeType="1"/>
              </p:cNvSpPr>
              <p:nvPr/>
            </p:nvSpPr>
            <p:spPr bwMode="auto">
              <a:xfrm>
                <a:off x="3480" y="720"/>
                <a:ext cx="144" cy="0"/>
              </a:xfrm>
              <a:prstGeom prst="line">
                <a:avLst/>
              </a:prstGeom>
              <a:noFill/>
              <a:ln w="12700" cap="sq">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2496" name="Line 44">
                <a:extLst>
                  <a:ext uri="{FF2B5EF4-FFF2-40B4-BE49-F238E27FC236}">
                    <a16:creationId xmlns:a16="http://schemas.microsoft.com/office/drawing/2014/main" id="{2E04C5F7-B091-4F13-9086-13369909E7D2}"/>
                  </a:ext>
                </a:extLst>
              </p:cNvPr>
              <p:cNvSpPr>
                <a:spLocks noChangeShapeType="1"/>
              </p:cNvSpPr>
              <p:nvPr/>
            </p:nvSpPr>
            <p:spPr bwMode="auto">
              <a:xfrm>
                <a:off x="4032" y="720"/>
                <a:ext cx="144" cy="0"/>
              </a:xfrm>
              <a:prstGeom prst="line">
                <a:avLst/>
              </a:prstGeom>
              <a:noFill/>
              <a:ln w="12700" cap="sq">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2497" name="Line 45">
                <a:extLst>
                  <a:ext uri="{FF2B5EF4-FFF2-40B4-BE49-F238E27FC236}">
                    <a16:creationId xmlns:a16="http://schemas.microsoft.com/office/drawing/2014/main" id="{ED881772-1476-4F4D-B5B1-22EC2EDD0DC3}"/>
                  </a:ext>
                </a:extLst>
              </p:cNvPr>
              <p:cNvSpPr>
                <a:spLocks noChangeShapeType="1"/>
              </p:cNvSpPr>
              <p:nvPr/>
            </p:nvSpPr>
            <p:spPr bwMode="auto">
              <a:xfrm>
                <a:off x="4584" y="720"/>
                <a:ext cx="144" cy="0"/>
              </a:xfrm>
              <a:prstGeom prst="line">
                <a:avLst/>
              </a:prstGeom>
              <a:noFill/>
              <a:ln w="12700" cap="sq">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2498" name="Line 46">
                <a:extLst>
                  <a:ext uri="{FF2B5EF4-FFF2-40B4-BE49-F238E27FC236}">
                    <a16:creationId xmlns:a16="http://schemas.microsoft.com/office/drawing/2014/main" id="{418FCAA2-6667-4129-B273-479674CE43E4}"/>
                  </a:ext>
                </a:extLst>
              </p:cNvPr>
              <p:cNvSpPr>
                <a:spLocks noChangeShapeType="1"/>
              </p:cNvSpPr>
              <p:nvPr/>
            </p:nvSpPr>
            <p:spPr bwMode="auto">
              <a:xfrm>
                <a:off x="5136" y="720"/>
                <a:ext cx="144" cy="0"/>
              </a:xfrm>
              <a:prstGeom prst="line">
                <a:avLst/>
              </a:prstGeom>
              <a:noFill/>
              <a:ln w="12700" cap="sq">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62469" name="Line 47">
              <a:extLst>
                <a:ext uri="{FF2B5EF4-FFF2-40B4-BE49-F238E27FC236}">
                  <a16:creationId xmlns:a16="http://schemas.microsoft.com/office/drawing/2014/main" id="{BB3CBD44-9F14-4B3F-BF16-82C7984B4AC6}"/>
                </a:ext>
              </a:extLst>
            </p:cNvPr>
            <p:cNvSpPr>
              <a:spLocks noChangeShapeType="1"/>
            </p:cNvSpPr>
            <p:nvPr/>
          </p:nvSpPr>
          <p:spPr bwMode="auto">
            <a:xfrm>
              <a:off x="602" y="635"/>
              <a:ext cx="0" cy="192"/>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2470" name="Line 48">
              <a:extLst>
                <a:ext uri="{FF2B5EF4-FFF2-40B4-BE49-F238E27FC236}">
                  <a16:creationId xmlns:a16="http://schemas.microsoft.com/office/drawing/2014/main" id="{4C03A50B-6D44-4C29-8E1B-2CA65BC2C938}"/>
                </a:ext>
              </a:extLst>
            </p:cNvPr>
            <p:cNvSpPr>
              <a:spLocks noChangeShapeType="1"/>
            </p:cNvSpPr>
            <p:nvPr/>
          </p:nvSpPr>
          <p:spPr bwMode="auto">
            <a:xfrm>
              <a:off x="2278" y="613"/>
              <a:ext cx="0" cy="192"/>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2471" name="Line 49">
              <a:extLst>
                <a:ext uri="{FF2B5EF4-FFF2-40B4-BE49-F238E27FC236}">
                  <a16:creationId xmlns:a16="http://schemas.microsoft.com/office/drawing/2014/main" id="{25D42CA3-F2FD-4387-96DF-C64B6B533AA3}"/>
                </a:ext>
              </a:extLst>
            </p:cNvPr>
            <p:cNvSpPr>
              <a:spLocks noChangeShapeType="1"/>
            </p:cNvSpPr>
            <p:nvPr/>
          </p:nvSpPr>
          <p:spPr bwMode="auto">
            <a:xfrm>
              <a:off x="2858" y="613"/>
              <a:ext cx="0" cy="192"/>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2472" name="Line 50">
              <a:extLst>
                <a:ext uri="{FF2B5EF4-FFF2-40B4-BE49-F238E27FC236}">
                  <a16:creationId xmlns:a16="http://schemas.microsoft.com/office/drawing/2014/main" id="{91B9F423-7E25-43E7-8515-1C9C5765E586}"/>
                </a:ext>
              </a:extLst>
            </p:cNvPr>
            <p:cNvSpPr>
              <a:spLocks noChangeShapeType="1"/>
            </p:cNvSpPr>
            <p:nvPr/>
          </p:nvSpPr>
          <p:spPr bwMode="auto">
            <a:xfrm>
              <a:off x="3434" y="613"/>
              <a:ext cx="0" cy="192"/>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2473" name="Line 51">
              <a:extLst>
                <a:ext uri="{FF2B5EF4-FFF2-40B4-BE49-F238E27FC236}">
                  <a16:creationId xmlns:a16="http://schemas.microsoft.com/office/drawing/2014/main" id="{FD218257-3B59-4210-A1E5-CF794CEBF4B6}"/>
                </a:ext>
              </a:extLst>
            </p:cNvPr>
            <p:cNvSpPr>
              <a:spLocks noChangeShapeType="1"/>
            </p:cNvSpPr>
            <p:nvPr/>
          </p:nvSpPr>
          <p:spPr bwMode="auto">
            <a:xfrm>
              <a:off x="1392" y="816"/>
              <a:ext cx="336"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2474" name="Line 52">
              <a:extLst>
                <a:ext uri="{FF2B5EF4-FFF2-40B4-BE49-F238E27FC236}">
                  <a16:creationId xmlns:a16="http://schemas.microsoft.com/office/drawing/2014/main" id="{56F85C55-63AB-4690-9246-22A43BA48987}"/>
                </a:ext>
              </a:extLst>
            </p:cNvPr>
            <p:cNvSpPr>
              <a:spLocks noChangeShapeType="1"/>
            </p:cNvSpPr>
            <p:nvPr/>
          </p:nvSpPr>
          <p:spPr bwMode="auto">
            <a:xfrm>
              <a:off x="2522" y="820"/>
              <a:ext cx="336"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2475" name="Line 53">
              <a:extLst>
                <a:ext uri="{FF2B5EF4-FFF2-40B4-BE49-F238E27FC236}">
                  <a16:creationId xmlns:a16="http://schemas.microsoft.com/office/drawing/2014/main" id="{5F6F1261-3B62-4F12-8A29-5DD304EB8FE0}"/>
                </a:ext>
              </a:extLst>
            </p:cNvPr>
            <p:cNvSpPr>
              <a:spLocks noChangeShapeType="1"/>
            </p:cNvSpPr>
            <p:nvPr/>
          </p:nvSpPr>
          <p:spPr bwMode="auto">
            <a:xfrm>
              <a:off x="3648" y="817"/>
              <a:ext cx="336"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2476" name="Line 54">
              <a:extLst>
                <a:ext uri="{FF2B5EF4-FFF2-40B4-BE49-F238E27FC236}">
                  <a16:creationId xmlns:a16="http://schemas.microsoft.com/office/drawing/2014/main" id="{6DE313E7-3411-4434-B60B-B3DE7264BED5}"/>
                </a:ext>
              </a:extLst>
            </p:cNvPr>
            <p:cNvSpPr>
              <a:spLocks noChangeShapeType="1"/>
            </p:cNvSpPr>
            <p:nvPr/>
          </p:nvSpPr>
          <p:spPr bwMode="auto">
            <a:xfrm>
              <a:off x="4202" y="814"/>
              <a:ext cx="336"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2477" name="Line 55">
              <a:extLst>
                <a:ext uri="{FF2B5EF4-FFF2-40B4-BE49-F238E27FC236}">
                  <a16:creationId xmlns:a16="http://schemas.microsoft.com/office/drawing/2014/main" id="{6526178A-CA9E-4312-809C-46BBC6721720}"/>
                </a:ext>
              </a:extLst>
            </p:cNvPr>
            <p:cNvSpPr>
              <a:spLocks noChangeShapeType="1"/>
            </p:cNvSpPr>
            <p:nvPr/>
          </p:nvSpPr>
          <p:spPr bwMode="auto">
            <a:xfrm>
              <a:off x="4763" y="816"/>
              <a:ext cx="336"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2478" name="Line 56">
              <a:extLst>
                <a:ext uri="{FF2B5EF4-FFF2-40B4-BE49-F238E27FC236}">
                  <a16:creationId xmlns:a16="http://schemas.microsoft.com/office/drawing/2014/main" id="{2EAF6923-63D6-47C5-B9C6-014E22BE367D}"/>
                </a:ext>
              </a:extLst>
            </p:cNvPr>
            <p:cNvSpPr>
              <a:spLocks noChangeShapeType="1"/>
            </p:cNvSpPr>
            <p:nvPr/>
          </p:nvSpPr>
          <p:spPr bwMode="auto">
            <a:xfrm>
              <a:off x="5317" y="816"/>
              <a:ext cx="336"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nodeType="clickEffect">
                                  <p:stCondLst>
                                    <p:cond delay="0"/>
                                  </p:stCondLst>
                                  <p:childTnLst>
                                    <p:set>
                                      <p:cBhvr>
                                        <p:cTn id="6" dur="1" fill="hold">
                                          <p:stCondLst>
                                            <p:cond delay="0"/>
                                          </p:stCondLst>
                                        </p:cTn>
                                        <p:tgtEl>
                                          <p:spTgt spid="246789"/>
                                        </p:tgtEl>
                                        <p:attrNameLst>
                                          <p:attrName>style.visibility</p:attrName>
                                        </p:attrNameLst>
                                      </p:cBhvr>
                                      <p:to>
                                        <p:strVal val="visible"/>
                                      </p:to>
                                    </p:set>
                                    <p:anim calcmode="lin" valueType="num">
                                      <p:cBhvr>
                                        <p:cTn id="7" dur="1000" fill="hold"/>
                                        <p:tgtEl>
                                          <p:spTgt spid="246789"/>
                                        </p:tgtEl>
                                        <p:attrNameLst>
                                          <p:attrName>ppt_w</p:attrName>
                                        </p:attrNameLst>
                                      </p:cBhvr>
                                      <p:tavLst>
                                        <p:tav tm="0">
                                          <p:val>
                                            <p:strVal val="#ppt_w*0.70"/>
                                          </p:val>
                                        </p:tav>
                                        <p:tav tm="100000">
                                          <p:val>
                                            <p:strVal val="#ppt_w"/>
                                          </p:val>
                                        </p:tav>
                                      </p:tavLst>
                                    </p:anim>
                                    <p:anim calcmode="lin" valueType="num">
                                      <p:cBhvr>
                                        <p:cTn id="8" dur="1000" fill="hold"/>
                                        <p:tgtEl>
                                          <p:spTgt spid="246789"/>
                                        </p:tgtEl>
                                        <p:attrNameLst>
                                          <p:attrName>ppt_h</p:attrName>
                                        </p:attrNameLst>
                                      </p:cBhvr>
                                      <p:tavLst>
                                        <p:tav tm="0">
                                          <p:val>
                                            <p:strVal val="#ppt_h"/>
                                          </p:val>
                                        </p:tav>
                                        <p:tav tm="100000">
                                          <p:val>
                                            <p:strVal val="#ppt_h"/>
                                          </p:val>
                                        </p:tav>
                                      </p:tavLst>
                                    </p:anim>
                                    <p:animEffect transition="in" filter="fade">
                                      <p:cBhvr>
                                        <p:cTn id="9" dur="1000"/>
                                        <p:tgtEl>
                                          <p:spTgt spid="2467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942" name="Rectangle 134">
            <a:extLst>
              <a:ext uri="{FF2B5EF4-FFF2-40B4-BE49-F238E27FC236}">
                <a16:creationId xmlns:a16="http://schemas.microsoft.com/office/drawing/2014/main" id="{78E03E02-3B10-4DF0-87A9-FB51F11C9E77}"/>
              </a:ext>
            </a:extLst>
          </p:cNvPr>
          <p:cNvSpPr>
            <a:spLocks noChangeArrowheads="1"/>
          </p:cNvSpPr>
          <p:nvPr/>
        </p:nvSpPr>
        <p:spPr bwMode="auto">
          <a:xfrm>
            <a:off x="395288" y="2493963"/>
            <a:ext cx="8424862" cy="3168650"/>
          </a:xfrm>
          <a:prstGeom prst="rect">
            <a:avLst/>
          </a:prstGeom>
          <a:gradFill rotWithShape="1">
            <a:gsLst>
              <a:gs pos="0">
                <a:srgbClr val="FFFF99"/>
              </a:gs>
              <a:gs pos="50000">
                <a:schemeClr val="bg1"/>
              </a:gs>
              <a:gs pos="100000">
                <a:srgbClr val="FFFF99"/>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p>
        </p:txBody>
      </p:sp>
      <p:sp>
        <p:nvSpPr>
          <p:cNvPr id="247812" name="Rectangle 4">
            <a:extLst>
              <a:ext uri="{FF2B5EF4-FFF2-40B4-BE49-F238E27FC236}">
                <a16:creationId xmlns:a16="http://schemas.microsoft.com/office/drawing/2014/main" id="{5E5D5338-7822-4907-8E46-2A68440ACD7D}"/>
              </a:ext>
            </a:extLst>
          </p:cNvPr>
          <p:cNvSpPr>
            <a:spLocks noChangeArrowheads="1"/>
          </p:cNvSpPr>
          <p:nvPr/>
        </p:nvSpPr>
        <p:spPr bwMode="auto">
          <a:xfrm>
            <a:off x="395288" y="333375"/>
            <a:ext cx="8435975" cy="2178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95000"/>
              </a:lnSpc>
              <a:spcBef>
                <a:spcPct val="0"/>
              </a:spcBef>
            </a:pPr>
            <a:r>
              <a:rPr lang="en-US" altLang="zh-CN" sz="2400" b="0">
                <a:latin typeface="楷体_GB2312" panose="02010609030101010101" pitchFamily="49" charset="-122"/>
                <a:ea typeface="楷体_GB2312" panose="02010609030101010101" pitchFamily="49" charset="-122"/>
              </a:rPr>
              <a:t>    </a:t>
            </a:r>
            <a:r>
              <a:rPr lang="zh-CN" altLang="en-US" sz="2400">
                <a:latin typeface="楷体_GB2312" panose="02010609030101010101" pitchFamily="49" charset="-122"/>
                <a:ea typeface="楷体_GB2312" panose="02010609030101010101" pitchFamily="49" charset="-122"/>
              </a:rPr>
              <a:t>第一趟分配对最低位关键字</a:t>
            </a:r>
            <a:r>
              <a:rPr lang="en-US" altLang="zh-CN" sz="2400">
                <a:latin typeface="楷体_GB2312" panose="02010609030101010101" pitchFamily="49" charset="-122"/>
                <a:ea typeface="楷体_GB2312" panose="02010609030101010101" pitchFamily="49" charset="-122"/>
              </a:rPr>
              <a:t>(</a:t>
            </a:r>
            <a:r>
              <a:rPr lang="zh-CN" altLang="en-US" sz="2400">
                <a:latin typeface="楷体_GB2312" panose="02010609030101010101" pitchFamily="49" charset="-122"/>
                <a:ea typeface="楷体_GB2312" panose="02010609030101010101" pitchFamily="49" charset="-122"/>
              </a:rPr>
              <a:t>个位数</a:t>
            </a:r>
            <a:r>
              <a:rPr lang="en-US" altLang="zh-CN" sz="2400">
                <a:latin typeface="楷体_GB2312" panose="02010609030101010101" pitchFamily="49" charset="-122"/>
                <a:ea typeface="楷体_GB2312" panose="02010609030101010101" pitchFamily="49" charset="-122"/>
              </a:rPr>
              <a:t>)</a:t>
            </a:r>
            <a:r>
              <a:rPr lang="zh-CN" altLang="en-US" sz="2400">
                <a:latin typeface="楷体_GB2312" panose="02010609030101010101" pitchFamily="49" charset="-122"/>
                <a:ea typeface="楷体_GB2312" panose="02010609030101010101" pitchFamily="49" charset="-122"/>
              </a:rPr>
              <a:t>进行</a:t>
            </a:r>
            <a:r>
              <a:rPr lang="en-US" altLang="zh-CN" sz="2400">
                <a:latin typeface="楷体_GB2312" panose="02010609030101010101" pitchFamily="49" charset="-122"/>
                <a:ea typeface="楷体_GB2312" panose="02010609030101010101" pitchFamily="49" charset="-122"/>
              </a:rPr>
              <a:t>,</a:t>
            </a:r>
            <a:r>
              <a:rPr lang="zh-CN" altLang="en-US" sz="2400">
                <a:latin typeface="楷体_GB2312" panose="02010609030101010101" pitchFamily="49" charset="-122"/>
                <a:ea typeface="楷体_GB2312" panose="02010609030101010101" pitchFamily="49" charset="-122"/>
              </a:rPr>
              <a:t>改变记录的指针值将文件中的记录分配至</a:t>
            </a:r>
            <a:r>
              <a:rPr lang="en-US" altLang="zh-CN" sz="2400">
                <a:latin typeface="楷体_GB2312" panose="02010609030101010101" pitchFamily="49" charset="-122"/>
                <a:ea typeface="楷体_GB2312" panose="02010609030101010101" pitchFamily="49" charset="-122"/>
              </a:rPr>
              <a:t>10</a:t>
            </a:r>
            <a:r>
              <a:rPr lang="zh-CN" altLang="en-US" sz="2400">
                <a:latin typeface="楷体_GB2312" panose="02010609030101010101" pitchFamily="49" charset="-122"/>
                <a:ea typeface="楷体_GB2312" panose="02010609030101010101" pitchFamily="49" charset="-122"/>
              </a:rPr>
              <a:t>个队列</a:t>
            </a:r>
            <a:r>
              <a:rPr lang="en-US" altLang="zh-CN" sz="2400">
                <a:latin typeface="楷体_GB2312" panose="02010609030101010101" pitchFamily="49" charset="-122"/>
                <a:ea typeface="楷体_GB2312" panose="02010609030101010101" pitchFamily="49" charset="-122"/>
              </a:rPr>
              <a:t>(</a:t>
            </a:r>
            <a:r>
              <a:rPr lang="zh-CN" altLang="en-US" sz="2400">
                <a:latin typeface="楷体_GB2312" panose="02010609030101010101" pitchFamily="49" charset="-122"/>
                <a:ea typeface="楷体_GB2312" panose="02010609030101010101" pitchFamily="49" charset="-122"/>
              </a:rPr>
              <a:t>桶</a:t>
            </a:r>
            <a:r>
              <a:rPr lang="en-US" altLang="zh-CN" sz="2400">
                <a:latin typeface="楷体_GB2312" panose="02010609030101010101" pitchFamily="49" charset="-122"/>
                <a:ea typeface="楷体_GB2312" panose="02010609030101010101" pitchFamily="49" charset="-122"/>
              </a:rPr>
              <a:t>)</a:t>
            </a:r>
            <a:r>
              <a:rPr lang="zh-CN" altLang="en-US" sz="2400">
                <a:latin typeface="楷体_GB2312" panose="02010609030101010101" pitchFamily="49" charset="-122"/>
                <a:ea typeface="楷体_GB2312" panose="02010609030101010101" pitchFamily="49" charset="-122"/>
              </a:rPr>
              <a:t>中去</a:t>
            </a:r>
            <a:r>
              <a:rPr lang="en-US" altLang="zh-CN" sz="2400">
                <a:latin typeface="楷体_GB2312" panose="02010609030101010101" pitchFamily="49" charset="-122"/>
                <a:ea typeface="楷体_GB2312" panose="02010609030101010101" pitchFamily="49" charset="-122"/>
              </a:rPr>
              <a:t>,</a:t>
            </a:r>
            <a:r>
              <a:rPr lang="zh-CN" altLang="en-US" sz="2400">
                <a:latin typeface="楷体_GB2312" panose="02010609030101010101" pitchFamily="49" charset="-122"/>
                <a:ea typeface="楷体_GB2312" panose="02010609030101010101" pitchFamily="49" charset="-122"/>
              </a:rPr>
              <a:t>每个队列中的记录关键字的个位数均相等，如图</a:t>
            </a:r>
            <a:r>
              <a:rPr lang="en-US" altLang="zh-CN" sz="2400">
                <a:latin typeface="楷体_GB2312" panose="02010609030101010101" pitchFamily="49" charset="-122"/>
                <a:ea typeface="楷体_GB2312" panose="02010609030101010101" pitchFamily="49" charset="-122"/>
              </a:rPr>
              <a:t>(a)</a:t>
            </a:r>
            <a:r>
              <a:rPr lang="zh-CN" altLang="en-US" sz="2400">
                <a:latin typeface="楷体_GB2312" panose="02010609030101010101" pitchFamily="49" charset="-122"/>
                <a:ea typeface="楷体_GB2312" panose="02010609030101010101" pitchFamily="49" charset="-122"/>
              </a:rPr>
              <a:t>所示</a:t>
            </a:r>
            <a:r>
              <a:rPr lang="en-US" altLang="zh-CN" sz="2400">
                <a:latin typeface="楷体_GB2312" panose="02010609030101010101" pitchFamily="49" charset="-122"/>
                <a:ea typeface="楷体_GB2312" panose="02010609030101010101" pitchFamily="49" charset="-122"/>
              </a:rPr>
              <a:t>,</a:t>
            </a:r>
            <a:r>
              <a:rPr lang="zh-CN" altLang="en-US" sz="2400">
                <a:latin typeface="楷体_GB2312" panose="02010609030101010101" pitchFamily="49" charset="-122"/>
                <a:ea typeface="楷体_GB2312" panose="02010609030101010101" pitchFamily="49" charset="-122"/>
              </a:rPr>
              <a:t>其中</a:t>
            </a:r>
            <a:r>
              <a:rPr lang="en-US" altLang="zh-CN" sz="2400">
                <a:latin typeface="楷体_GB2312" panose="02010609030101010101" pitchFamily="49" charset="-122"/>
                <a:ea typeface="楷体_GB2312" panose="02010609030101010101" pitchFamily="49" charset="-122"/>
              </a:rPr>
              <a:t>f[i]</a:t>
            </a:r>
            <a:r>
              <a:rPr lang="zh-CN" altLang="en-US" sz="2400">
                <a:latin typeface="楷体_GB2312" panose="02010609030101010101" pitchFamily="49" charset="-122"/>
                <a:ea typeface="楷体_GB2312" panose="02010609030101010101" pitchFamily="49" charset="-122"/>
              </a:rPr>
              <a:t>和</a:t>
            </a:r>
            <a:r>
              <a:rPr lang="en-US" altLang="zh-CN" sz="2400">
                <a:latin typeface="楷体_GB2312" panose="02010609030101010101" pitchFamily="49" charset="-122"/>
                <a:ea typeface="楷体_GB2312" panose="02010609030101010101" pitchFamily="49" charset="-122"/>
              </a:rPr>
              <a:t>e[i]</a:t>
            </a:r>
            <a:r>
              <a:rPr lang="zh-CN" altLang="en-US" sz="2400">
                <a:latin typeface="楷体_GB2312" panose="02010609030101010101" pitchFamily="49" charset="-122"/>
                <a:ea typeface="楷体_GB2312" panose="02010609030101010101" pitchFamily="49" charset="-122"/>
              </a:rPr>
              <a:t>分别为第</a:t>
            </a:r>
            <a:r>
              <a:rPr lang="en-US" altLang="zh-CN" sz="2400">
                <a:latin typeface="楷体_GB2312" panose="02010609030101010101" pitchFamily="49" charset="-122"/>
                <a:ea typeface="楷体_GB2312" panose="02010609030101010101" pitchFamily="49" charset="-122"/>
              </a:rPr>
              <a:t>i</a:t>
            </a:r>
            <a:r>
              <a:rPr lang="zh-CN" altLang="en-US" sz="2400">
                <a:latin typeface="楷体_GB2312" panose="02010609030101010101" pitchFamily="49" charset="-122"/>
                <a:ea typeface="楷体_GB2312" panose="02010609030101010101" pitchFamily="49" charset="-122"/>
              </a:rPr>
              <a:t>个队列的头指针和尾指针</a:t>
            </a:r>
            <a:r>
              <a:rPr lang="en-US" altLang="zh-CN" sz="2400">
                <a:latin typeface="楷体_GB2312" panose="02010609030101010101" pitchFamily="49" charset="-122"/>
                <a:ea typeface="楷体_GB2312" panose="02010609030101010101" pitchFamily="49" charset="-122"/>
              </a:rPr>
              <a:t>;</a:t>
            </a:r>
            <a:r>
              <a:rPr lang="zh-CN" altLang="en-US" sz="2400">
                <a:latin typeface="楷体_GB2312" panose="02010609030101010101" pitchFamily="49" charset="-122"/>
                <a:ea typeface="楷体_GB2312" panose="02010609030101010101" pitchFamily="49" charset="-122"/>
              </a:rPr>
              <a:t>第一趟收集是改变所有非空队尾记录的指针域</a:t>
            </a:r>
            <a:r>
              <a:rPr lang="en-US" altLang="zh-CN" sz="2400">
                <a:latin typeface="楷体_GB2312" panose="02010609030101010101" pitchFamily="49" charset="-122"/>
                <a:ea typeface="楷体_GB2312" panose="02010609030101010101" pitchFamily="49" charset="-122"/>
              </a:rPr>
              <a:t>,</a:t>
            </a:r>
            <a:r>
              <a:rPr lang="zh-CN" altLang="en-US" sz="2400">
                <a:latin typeface="楷体_GB2312" panose="02010609030101010101" pitchFamily="49" charset="-122"/>
                <a:ea typeface="楷体_GB2312" panose="02010609030101010101" pitchFamily="49" charset="-122"/>
              </a:rPr>
              <a:t>令其指向下一个非空队列的队头记录</a:t>
            </a:r>
            <a:r>
              <a:rPr lang="en-US" altLang="zh-CN" sz="2400">
                <a:latin typeface="楷体_GB2312" panose="02010609030101010101" pitchFamily="49" charset="-122"/>
                <a:ea typeface="楷体_GB2312" panose="02010609030101010101" pitchFamily="49" charset="-122"/>
              </a:rPr>
              <a:t>,</a:t>
            </a:r>
            <a:r>
              <a:rPr lang="zh-CN" altLang="en-US" sz="2400">
                <a:latin typeface="楷体_GB2312" panose="02010609030101010101" pitchFamily="49" charset="-122"/>
                <a:ea typeface="楷体_GB2312" panose="02010609030101010101" pitchFamily="49" charset="-122"/>
              </a:rPr>
              <a:t>重新将</a:t>
            </a:r>
            <a:r>
              <a:rPr lang="en-US" altLang="zh-CN" sz="2400">
                <a:latin typeface="楷体_GB2312" panose="02010609030101010101" pitchFamily="49" charset="-122"/>
                <a:ea typeface="楷体_GB2312" panose="02010609030101010101" pitchFamily="49" charset="-122"/>
              </a:rPr>
              <a:t>10</a:t>
            </a:r>
            <a:r>
              <a:rPr lang="zh-CN" altLang="en-US" sz="2400">
                <a:latin typeface="楷体_GB2312" panose="02010609030101010101" pitchFamily="49" charset="-122"/>
                <a:ea typeface="楷体_GB2312" panose="02010609030101010101" pitchFamily="49" charset="-122"/>
              </a:rPr>
              <a:t>个队列中的记录链成一个链表文件</a:t>
            </a:r>
            <a:r>
              <a:rPr lang="en-US" altLang="zh-CN" sz="2400">
                <a:latin typeface="楷体_GB2312" panose="02010609030101010101" pitchFamily="49" charset="-122"/>
                <a:ea typeface="楷体_GB2312" panose="02010609030101010101" pitchFamily="49" charset="-122"/>
              </a:rPr>
              <a:t>:</a:t>
            </a:r>
          </a:p>
        </p:txBody>
      </p:sp>
      <p:grpSp>
        <p:nvGrpSpPr>
          <p:cNvPr id="247943" name="Group 135">
            <a:extLst>
              <a:ext uri="{FF2B5EF4-FFF2-40B4-BE49-F238E27FC236}">
                <a16:creationId xmlns:a16="http://schemas.microsoft.com/office/drawing/2014/main" id="{242B0270-D38E-4DC5-853D-8BC0BC579DC2}"/>
              </a:ext>
            </a:extLst>
          </p:cNvPr>
          <p:cNvGrpSpPr>
            <a:grpSpLocks/>
          </p:cNvGrpSpPr>
          <p:nvPr/>
        </p:nvGrpSpPr>
        <p:grpSpPr bwMode="auto">
          <a:xfrm>
            <a:off x="-541338" y="2493963"/>
            <a:ext cx="8953501" cy="457200"/>
            <a:chOff x="-341" y="1616"/>
            <a:chExt cx="5640" cy="288"/>
          </a:xfrm>
        </p:grpSpPr>
        <p:sp>
          <p:nvSpPr>
            <p:cNvPr id="63657" name="Rectangle 7">
              <a:extLst>
                <a:ext uri="{FF2B5EF4-FFF2-40B4-BE49-F238E27FC236}">
                  <a16:creationId xmlns:a16="http://schemas.microsoft.com/office/drawing/2014/main" id="{CC905D35-2E38-41A3-8B08-6FE6BCF6A110}"/>
                </a:ext>
              </a:extLst>
            </p:cNvPr>
            <p:cNvSpPr>
              <a:spLocks noChangeArrowheads="1"/>
            </p:cNvSpPr>
            <p:nvPr/>
          </p:nvSpPr>
          <p:spPr bwMode="auto">
            <a:xfrm>
              <a:off x="4881" y="1652"/>
              <a:ext cx="41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000">
                  <a:solidFill>
                    <a:srgbClr val="FF0000"/>
                  </a:solidFill>
                  <a:latin typeface="Arial" panose="020B0604020202020204" pitchFamily="34" charset="0"/>
                </a:rPr>
                <a:t>E(9)</a:t>
              </a:r>
            </a:p>
          </p:txBody>
        </p:sp>
        <p:sp>
          <p:nvSpPr>
            <p:cNvPr id="63658" name="Rectangle 8">
              <a:extLst>
                <a:ext uri="{FF2B5EF4-FFF2-40B4-BE49-F238E27FC236}">
                  <a16:creationId xmlns:a16="http://schemas.microsoft.com/office/drawing/2014/main" id="{36B232F3-9555-4036-8568-8CA5D0ECA599}"/>
                </a:ext>
              </a:extLst>
            </p:cNvPr>
            <p:cNvSpPr>
              <a:spLocks noChangeArrowheads="1"/>
            </p:cNvSpPr>
            <p:nvPr/>
          </p:nvSpPr>
          <p:spPr bwMode="auto">
            <a:xfrm>
              <a:off x="4449" y="1652"/>
              <a:ext cx="41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000">
                  <a:solidFill>
                    <a:srgbClr val="FF0000"/>
                  </a:solidFill>
                  <a:latin typeface="Arial" panose="020B0604020202020204" pitchFamily="34" charset="0"/>
                </a:rPr>
                <a:t>E(8)</a:t>
              </a:r>
            </a:p>
          </p:txBody>
        </p:sp>
        <p:sp>
          <p:nvSpPr>
            <p:cNvPr id="63659" name="Rectangle 9">
              <a:extLst>
                <a:ext uri="{FF2B5EF4-FFF2-40B4-BE49-F238E27FC236}">
                  <a16:creationId xmlns:a16="http://schemas.microsoft.com/office/drawing/2014/main" id="{969D5E67-4312-40D1-BA06-2F2A3A8F3FF4}"/>
                </a:ext>
              </a:extLst>
            </p:cNvPr>
            <p:cNvSpPr>
              <a:spLocks noChangeArrowheads="1"/>
            </p:cNvSpPr>
            <p:nvPr/>
          </p:nvSpPr>
          <p:spPr bwMode="auto">
            <a:xfrm>
              <a:off x="4017" y="1652"/>
              <a:ext cx="41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000">
                  <a:solidFill>
                    <a:srgbClr val="FF0000"/>
                  </a:solidFill>
                  <a:latin typeface="Arial" panose="020B0604020202020204" pitchFamily="34" charset="0"/>
                </a:rPr>
                <a:t>E(7)</a:t>
              </a:r>
            </a:p>
          </p:txBody>
        </p:sp>
        <p:sp>
          <p:nvSpPr>
            <p:cNvPr id="63660" name="Rectangle 10">
              <a:extLst>
                <a:ext uri="{FF2B5EF4-FFF2-40B4-BE49-F238E27FC236}">
                  <a16:creationId xmlns:a16="http://schemas.microsoft.com/office/drawing/2014/main" id="{850C00BA-2A99-4EEA-AE46-D5558E890822}"/>
                </a:ext>
              </a:extLst>
            </p:cNvPr>
            <p:cNvSpPr>
              <a:spLocks noChangeArrowheads="1"/>
            </p:cNvSpPr>
            <p:nvPr/>
          </p:nvSpPr>
          <p:spPr bwMode="auto">
            <a:xfrm>
              <a:off x="3585" y="1652"/>
              <a:ext cx="41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000">
                  <a:solidFill>
                    <a:srgbClr val="FF0000"/>
                  </a:solidFill>
                  <a:latin typeface="Arial" panose="020B0604020202020204" pitchFamily="34" charset="0"/>
                </a:rPr>
                <a:t>E(6)</a:t>
              </a:r>
            </a:p>
          </p:txBody>
        </p:sp>
        <p:sp>
          <p:nvSpPr>
            <p:cNvPr id="63661" name="Rectangle 11">
              <a:extLst>
                <a:ext uri="{FF2B5EF4-FFF2-40B4-BE49-F238E27FC236}">
                  <a16:creationId xmlns:a16="http://schemas.microsoft.com/office/drawing/2014/main" id="{1F7808EA-2709-4A1B-840F-BAD3E749928A}"/>
                </a:ext>
              </a:extLst>
            </p:cNvPr>
            <p:cNvSpPr>
              <a:spLocks noChangeArrowheads="1"/>
            </p:cNvSpPr>
            <p:nvPr/>
          </p:nvSpPr>
          <p:spPr bwMode="auto">
            <a:xfrm>
              <a:off x="3153" y="1652"/>
              <a:ext cx="41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000">
                  <a:solidFill>
                    <a:srgbClr val="FF0000"/>
                  </a:solidFill>
                  <a:latin typeface="Arial" panose="020B0604020202020204" pitchFamily="34" charset="0"/>
                </a:rPr>
                <a:t>E(5)</a:t>
              </a:r>
            </a:p>
          </p:txBody>
        </p:sp>
        <p:sp>
          <p:nvSpPr>
            <p:cNvPr id="63662" name="Rectangle 12">
              <a:extLst>
                <a:ext uri="{FF2B5EF4-FFF2-40B4-BE49-F238E27FC236}">
                  <a16:creationId xmlns:a16="http://schemas.microsoft.com/office/drawing/2014/main" id="{4C297371-6D07-4907-8F79-EF5EC198EE93}"/>
                </a:ext>
              </a:extLst>
            </p:cNvPr>
            <p:cNvSpPr>
              <a:spLocks noChangeArrowheads="1"/>
            </p:cNvSpPr>
            <p:nvPr/>
          </p:nvSpPr>
          <p:spPr bwMode="auto">
            <a:xfrm>
              <a:off x="2721" y="1652"/>
              <a:ext cx="41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000">
                  <a:solidFill>
                    <a:srgbClr val="FF0000"/>
                  </a:solidFill>
                  <a:latin typeface="Arial" panose="020B0604020202020204" pitchFamily="34" charset="0"/>
                </a:rPr>
                <a:t>E(4)</a:t>
              </a:r>
            </a:p>
          </p:txBody>
        </p:sp>
        <p:sp>
          <p:nvSpPr>
            <p:cNvPr id="63663" name="Rectangle 13">
              <a:extLst>
                <a:ext uri="{FF2B5EF4-FFF2-40B4-BE49-F238E27FC236}">
                  <a16:creationId xmlns:a16="http://schemas.microsoft.com/office/drawing/2014/main" id="{355F01CD-274F-402A-8395-E06E0384C16D}"/>
                </a:ext>
              </a:extLst>
            </p:cNvPr>
            <p:cNvSpPr>
              <a:spLocks noChangeArrowheads="1"/>
            </p:cNvSpPr>
            <p:nvPr/>
          </p:nvSpPr>
          <p:spPr bwMode="auto">
            <a:xfrm>
              <a:off x="2337" y="1652"/>
              <a:ext cx="41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000">
                  <a:solidFill>
                    <a:srgbClr val="FF0000"/>
                  </a:solidFill>
                  <a:latin typeface="Arial" panose="020B0604020202020204" pitchFamily="34" charset="0"/>
                </a:rPr>
                <a:t>E(3)</a:t>
              </a:r>
            </a:p>
          </p:txBody>
        </p:sp>
        <p:sp>
          <p:nvSpPr>
            <p:cNvPr id="63664" name="Rectangle 14">
              <a:extLst>
                <a:ext uri="{FF2B5EF4-FFF2-40B4-BE49-F238E27FC236}">
                  <a16:creationId xmlns:a16="http://schemas.microsoft.com/office/drawing/2014/main" id="{0F900451-64F9-478B-A64F-F93122D1C2C5}"/>
                </a:ext>
              </a:extLst>
            </p:cNvPr>
            <p:cNvSpPr>
              <a:spLocks noChangeArrowheads="1"/>
            </p:cNvSpPr>
            <p:nvPr/>
          </p:nvSpPr>
          <p:spPr bwMode="auto">
            <a:xfrm>
              <a:off x="1953" y="1652"/>
              <a:ext cx="41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000">
                  <a:solidFill>
                    <a:srgbClr val="FF0000"/>
                  </a:solidFill>
                  <a:latin typeface="Arial" panose="020B0604020202020204" pitchFamily="34" charset="0"/>
                </a:rPr>
                <a:t>E(2)</a:t>
              </a:r>
            </a:p>
          </p:txBody>
        </p:sp>
        <p:sp>
          <p:nvSpPr>
            <p:cNvPr id="63665" name="Rectangle 15">
              <a:extLst>
                <a:ext uri="{FF2B5EF4-FFF2-40B4-BE49-F238E27FC236}">
                  <a16:creationId xmlns:a16="http://schemas.microsoft.com/office/drawing/2014/main" id="{60B7003C-913C-42AA-86B9-F87674BA0BA8}"/>
                </a:ext>
              </a:extLst>
            </p:cNvPr>
            <p:cNvSpPr>
              <a:spLocks noChangeArrowheads="1"/>
            </p:cNvSpPr>
            <p:nvPr/>
          </p:nvSpPr>
          <p:spPr bwMode="auto">
            <a:xfrm>
              <a:off x="1521" y="1652"/>
              <a:ext cx="41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000">
                  <a:solidFill>
                    <a:srgbClr val="FF0000"/>
                  </a:solidFill>
                  <a:latin typeface="Arial" panose="020B0604020202020204" pitchFamily="34" charset="0"/>
                </a:rPr>
                <a:t>E(1)</a:t>
              </a:r>
            </a:p>
          </p:txBody>
        </p:sp>
        <p:sp>
          <p:nvSpPr>
            <p:cNvPr id="63666" name="Rectangle 16">
              <a:extLst>
                <a:ext uri="{FF2B5EF4-FFF2-40B4-BE49-F238E27FC236}">
                  <a16:creationId xmlns:a16="http://schemas.microsoft.com/office/drawing/2014/main" id="{7DD2A746-95C0-4A7A-BC1F-5CA16D42710B}"/>
                </a:ext>
              </a:extLst>
            </p:cNvPr>
            <p:cNvSpPr>
              <a:spLocks noChangeArrowheads="1"/>
            </p:cNvSpPr>
            <p:nvPr/>
          </p:nvSpPr>
          <p:spPr bwMode="auto">
            <a:xfrm>
              <a:off x="1103" y="1652"/>
              <a:ext cx="41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000">
                  <a:solidFill>
                    <a:srgbClr val="FF0000"/>
                  </a:solidFill>
                  <a:latin typeface="Arial" panose="020B0604020202020204" pitchFamily="34" charset="0"/>
                </a:rPr>
                <a:t>E(0)</a:t>
              </a:r>
            </a:p>
          </p:txBody>
        </p:sp>
        <p:sp>
          <p:nvSpPr>
            <p:cNvPr id="63667" name="Rectangle 17">
              <a:extLst>
                <a:ext uri="{FF2B5EF4-FFF2-40B4-BE49-F238E27FC236}">
                  <a16:creationId xmlns:a16="http://schemas.microsoft.com/office/drawing/2014/main" id="{A181F377-373A-4ABC-98A4-679A279DF001}"/>
                </a:ext>
              </a:extLst>
            </p:cNvPr>
            <p:cNvSpPr>
              <a:spLocks noChangeArrowheads="1"/>
            </p:cNvSpPr>
            <p:nvPr/>
          </p:nvSpPr>
          <p:spPr bwMode="auto">
            <a:xfrm>
              <a:off x="-341" y="1616"/>
              <a:ext cx="15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lvl="2" eaLnBrk="1" hangingPunct="1">
                <a:spcBef>
                  <a:spcPct val="50000"/>
                </a:spcBef>
                <a:buFontTx/>
                <a:buNone/>
              </a:pPr>
              <a:r>
                <a:rPr lang="zh-CN" altLang="en-US">
                  <a:solidFill>
                    <a:srgbClr val="FF0000"/>
                  </a:solidFill>
                  <a:latin typeface="楷体_GB2312" panose="02010609030101010101" pitchFamily="49" charset="-122"/>
                  <a:ea typeface="楷体_GB2312" panose="02010609030101010101" pitchFamily="49" charset="-122"/>
                </a:rPr>
                <a:t>末尾指针</a:t>
              </a:r>
            </a:p>
          </p:txBody>
        </p:sp>
      </p:grpSp>
      <p:sp>
        <p:nvSpPr>
          <p:cNvPr id="247826" name="Rectangle 18">
            <a:extLst>
              <a:ext uri="{FF2B5EF4-FFF2-40B4-BE49-F238E27FC236}">
                <a16:creationId xmlns:a16="http://schemas.microsoft.com/office/drawing/2014/main" id="{089D8FF4-941A-4443-936C-BC1818C01082}"/>
              </a:ext>
            </a:extLst>
          </p:cNvPr>
          <p:cNvSpPr>
            <a:spLocks noChangeArrowheads="1"/>
          </p:cNvSpPr>
          <p:nvPr/>
        </p:nvSpPr>
        <p:spPr bwMode="auto">
          <a:xfrm>
            <a:off x="-503238" y="4760913"/>
            <a:ext cx="2514601"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lvl="2" eaLnBrk="1" hangingPunct="1">
              <a:spcBef>
                <a:spcPct val="50000"/>
              </a:spcBef>
              <a:buFontTx/>
              <a:buNone/>
            </a:pPr>
            <a:r>
              <a:rPr lang="zh-CN" altLang="en-US">
                <a:solidFill>
                  <a:srgbClr val="FF0000"/>
                </a:solidFill>
                <a:latin typeface="楷体_GB2312" panose="02010609030101010101" pitchFamily="49" charset="-122"/>
                <a:ea typeface="楷体_GB2312" panose="02010609030101010101" pitchFamily="49" charset="-122"/>
              </a:rPr>
              <a:t>前沿指针</a:t>
            </a:r>
          </a:p>
        </p:txBody>
      </p:sp>
      <p:grpSp>
        <p:nvGrpSpPr>
          <p:cNvPr id="247827" name="Group 19">
            <a:extLst>
              <a:ext uri="{FF2B5EF4-FFF2-40B4-BE49-F238E27FC236}">
                <a16:creationId xmlns:a16="http://schemas.microsoft.com/office/drawing/2014/main" id="{304EF397-343E-4954-843A-9755305C1D24}"/>
              </a:ext>
            </a:extLst>
          </p:cNvPr>
          <p:cNvGrpSpPr>
            <a:grpSpLocks/>
          </p:cNvGrpSpPr>
          <p:nvPr/>
        </p:nvGrpSpPr>
        <p:grpSpPr bwMode="auto">
          <a:xfrm>
            <a:off x="7804150" y="3122613"/>
            <a:ext cx="608013" cy="396875"/>
            <a:chOff x="2736" y="3486"/>
            <a:chExt cx="383" cy="250"/>
          </a:xfrm>
        </p:grpSpPr>
        <p:sp>
          <p:nvSpPr>
            <p:cNvPr id="63655" name="Rectangle 20">
              <a:extLst>
                <a:ext uri="{FF2B5EF4-FFF2-40B4-BE49-F238E27FC236}">
                  <a16:creationId xmlns:a16="http://schemas.microsoft.com/office/drawing/2014/main" id="{2370B8C1-DB7A-403D-98BF-4B7CF3088A0C}"/>
                </a:ext>
              </a:extLst>
            </p:cNvPr>
            <p:cNvSpPr>
              <a:spLocks noChangeArrowheads="1"/>
            </p:cNvSpPr>
            <p:nvPr/>
          </p:nvSpPr>
          <p:spPr bwMode="auto">
            <a:xfrm>
              <a:off x="2736" y="3486"/>
              <a:ext cx="38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000">
                  <a:solidFill>
                    <a:schemeClr val="accent2"/>
                  </a:solidFill>
                  <a:latin typeface="Arial" panose="020B0604020202020204" pitchFamily="34" charset="0"/>
                </a:rPr>
                <a:t>009</a:t>
              </a:r>
            </a:p>
          </p:txBody>
        </p:sp>
        <p:sp>
          <p:nvSpPr>
            <p:cNvPr id="63656" name="Rectangle 21">
              <a:extLst>
                <a:ext uri="{FF2B5EF4-FFF2-40B4-BE49-F238E27FC236}">
                  <a16:creationId xmlns:a16="http://schemas.microsoft.com/office/drawing/2014/main" id="{316DB28C-508A-4759-B1FF-233EFCF1092C}"/>
                </a:ext>
              </a:extLst>
            </p:cNvPr>
            <p:cNvSpPr>
              <a:spLocks noChangeArrowheads="1"/>
            </p:cNvSpPr>
            <p:nvPr/>
          </p:nvSpPr>
          <p:spPr bwMode="auto">
            <a:xfrm>
              <a:off x="2760" y="3516"/>
              <a:ext cx="336" cy="192"/>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endParaRPr lang="zh-CN" altLang="en-US" sz="2400"/>
            </a:p>
          </p:txBody>
        </p:sp>
      </p:grpSp>
      <p:grpSp>
        <p:nvGrpSpPr>
          <p:cNvPr id="247830" name="Group 22">
            <a:extLst>
              <a:ext uri="{FF2B5EF4-FFF2-40B4-BE49-F238E27FC236}">
                <a16:creationId xmlns:a16="http://schemas.microsoft.com/office/drawing/2014/main" id="{76131470-4E6B-49D4-8491-0F1A8A2B3932}"/>
              </a:ext>
            </a:extLst>
          </p:cNvPr>
          <p:cNvGrpSpPr>
            <a:grpSpLocks/>
          </p:cNvGrpSpPr>
          <p:nvPr/>
        </p:nvGrpSpPr>
        <p:grpSpPr bwMode="auto">
          <a:xfrm>
            <a:off x="7804150" y="3716338"/>
            <a:ext cx="608013" cy="396875"/>
            <a:chOff x="2736" y="3486"/>
            <a:chExt cx="383" cy="250"/>
          </a:xfrm>
        </p:grpSpPr>
        <p:sp>
          <p:nvSpPr>
            <p:cNvPr id="63653" name="Rectangle 23">
              <a:extLst>
                <a:ext uri="{FF2B5EF4-FFF2-40B4-BE49-F238E27FC236}">
                  <a16:creationId xmlns:a16="http://schemas.microsoft.com/office/drawing/2014/main" id="{2D2F9D9A-F9C2-4C56-BEF1-25D5DEC8818C}"/>
                </a:ext>
              </a:extLst>
            </p:cNvPr>
            <p:cNvSpPr>
              <a:spLocks noChangeArrowheads="1"/>
            </p:cNvSpPr>
            <p:nvPr/>
          </p:nvSpPr>
          <p:spPr bwMode="auto">
            <a:xfrm>
              <a:off x="2736" y="3486"/>
              <a:ext cx="38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000">
                  <a:solidFill>
                    <a:schemeClr val="accent2"/>
                  </a:solidFill>
                  <a:latin typeface="Arial" panose="020B0604020202020204" pitchFamily="34" charset="0"/>
                </a:rPr>
                <a:t>859</a:t>
              </a:r>
            </a:p>
          </p:txBody>
        </p:sp>
        <p:sp>
          <p:nvSpPr>
            <p:cNvPr id="63654" name="Rectangle 24">
              <a:extLst>
                <a:ext uri="{FF2B5EF4-FFF2-40B4-BE49-F238E27FC236}">
                  <a16:creationId xmlns:a16="http://schemas.microsoft.com/office/drawing/2014/main" id="{DBA6EB8A-EE3E-4EFB-928D-914B47E934C8}"/>
                </a:ext>
              </a:extLst>
            </p:cNvPr>
            <p:cNvSpPr>
              <a:spLocks noChangeArrowheads="1"/>
            </p:cNvSpPr>
            <p:nvPr/>
          </p:nvSpPr>
          <p:spPr bwMode="auto">
            <a:xfrm>
              <a:off x="2760" y="3516"/>
              <a:ext cx="336" cy="192"/>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endParaRPr lang="zh-CN" altLang="en-US" sz="2400"/>
            </a:p>
          </p:txBody>
        </p:sp>
      </p:grpSp>
      <p:grpSp>
        <p:nvGrpSpPr>
          <p:cNvPr id="247833" name="Group 25">
            <a:extLst>
              <a:ext uri="{FF2B5EF4-FFF2-40B4-BE49-F238E27FC236}">
                <a16:creationId xmlns:a16="http://schemas.microsoft.com/office/drawing/2014/main" id="{D3EBD4E0-EE02-489B-A7E1-D7701D750C76}"/>
              </a:ext>
            </a:extLst>
          </p:cNvPr>
          <p:cNvGrpSpPr>
            <a:grpSpLocks/>
          </p:cNvGrpSpPr>
          <p:nvPr/>
        </p:nvGrpSpPr>
        <p:grpSpPr bwMode="auto">
          <a:xfrm>
            <a:off x="7812088" y="4294188"/>
            <a:ext cx="608012" cy="396875"/>
            <a:chOff x="2736" y="3486"/>
            <a:chExt cx="383" cy="250"/>
          </a:xfrm>
        </p:grpSpPr>
        <p:sp>
          <p:nvSpPr>
            <p:cNvPr id="63651" name="Rectangle 26">
              <a:extLst>
                <a:ext uri="{FF2B5EF4-FFF2-40B4-BE49-F238E27FC236}">
                  <a16:creationId xmlns:a16="http://schemas.microsoft.com/office/drawing/2014/main" id="{248BE555-1F9D-483A-83D2-AD0FF1FAF68B}"/>
                </a:ext>
              </a:extLst>
            </p:cNvPr>
            <p:cNvSpPr>
              <a:spLocks noChangeArrowheads="1"/>
            </p:cNvSpPr>
            <p:nvPr/>
          </p:nvSpPr>
          <p:spPr bwMode="auto">
            <a:xfrm>
              <a:off x="2736" y="3486"/>
              <a:ext cx="38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000">
                  <a:solidFill>
                    <a:schemeClr val="accent2"/>
                  </a:solidFill>
                  <a:latin typeface="Arial" panose="020B0604020202020204" pitchFamily="34" charset="0"/>
                </a:rPr>
                <a:t>179</a:t>
              </a:r>
            </a:p>
          </p:txBody>
        </p:sp>
        <p:sp>
          <p:nvSpPr>
            <p:cNvPr id="63652" name="Rectangle 27">
              <a:extLst>
                <a:ext uri="{FF2B5EF4-FFF2-40B4-BE49-F238E27FC236}">
                  <a16:creationId xmlns:a16="http://schemas.microsoft.com/office/drawing/2014/main" id="{67C42BB2-9964-41E1-A588-451CAB3FDF65}"/>
                </a:ext>
              </a:extLst>
            </p:cNvPr>
            <p:cNvSpPr>
              <a:spLocks noChangeArrowheads="1"/>
            </p:cNvSpPr>
            <p:nvPr/>
          </p:nvSpPr>
          <p:spPr bwMode="auto">
            <a:xfrm>
              <a:off x="2760" y="3516"/>
              <a:ext cx="336" cy="192"/>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endParaRPr lang="zh-CN" altLang="en-US" sz="2400"/>
            </a:p>
          </p:txBody>
        </p:sp>
      </p:grpSp>
      <p:sp>
        <p:nvSpPr>
          <p:cNvPr id="247837" name="Rectangle 29">
            <a:extLst>
              <a:ext uri="{FF2B5EF4-FFF2-40B4-BE49-F238E27FC236}">
                <a16:creationId xmlns:a16="http://schemas.microsoft.com/office/drawing/2014/main" id="{2D46541B-466B-4904-8E57-8039470198F4}"/>
              </a:ext>
            </a:extLst>
          </p:cNvPr>
          <p:cNvSpPr>
            <a:spLocks noChangeArrowheads="1"/>
          </p:cNvSpPr>
          <p:nvPr/>
        </p:nvSpPr>
        <p:spPr bwMode="auto">
          <a:xfrm>
            <a:off x="2944813" y="5199063"/>
            <a:ext cx="35607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400">
                <a:solidFill>
                  <a:srgbClr val="FF0000"/>
                </a:solidFill>
                <a:latin typeface="楷体_GB2312" panose="02010609030101010101" pitchFamily="49" charset="-122"/>
                <a:ea typeface="楷体_GB2312" panose="02010609030101010101" pitchFamily="49" charset="-122"/>
              </a:rPr>
              <a:t>(a)     </a:t>
            </a:r>
            <a:r>
              <a:rPr lang="zh-CN" altLang="en-US" sz="2400">
                <a:latin typeface="楷体_GB2312" panose="02010609030101010101" pitchFamily="49" charset="-122"/>
                <a:ea typeface="楷体_GB2312" panose="02010609030101010101" pitchFamily="49" charset="-122"/>
              </a:rPr>
              <a:t>第一趟分配之后</a:t>
            </a:r>
          </a:p>
        </p:txBody>
      </p:sp>
      <p:grpSp>
        <p:nvGrpSpPr>
          <p:cNvPr id="247944" name="Group 136">
            <a:extLst>
              <a:ext uri="{FF2B5EF4-FFF2-40B4-BE49-F238E27FC236}">
                <a16:creationId xmlns:a16="http://schemas.microsoft.com/office/drawing/2014/main" id="{CD6AD7A9-1A29-48AC-A28C-E281388D9CC0}"/>
              </a:ext>
            </a:extLst>
          </p:cNvPr>
          <p:cNvGrpSpPr>
            <a:grpSpLocks/>
          </p:cNvGrpSpPr>
          <p:nvPr/>
        </p:nvGrpSpPr>
        <p:grpSpPr bwMode="auto">
          <a:xfrm>
            <a:off x="1782763" y="4818063"/>
            <a:ext cx="6629400" cy="415925"/>
            <a:chOff x="1123" y="3080"/>
            <a:chExt cx="4176" cy="262"/>
          </a:xfrm>
        </p:grpSpPr>
        <p:sp>
          <p:nvSpPr>
            <p:cNvPr id="63641" name="Rectangle 28">
              <a:extLst>
                <a:ext uri="{FF2B5EF4-FFF2-40B4-BE49-F238E27FC236}">
                  <a16:creationId xmlns:a16="http://schemas.microsoft.com/office/drawing/2014/main" id="{41DA875F-F5B1-4C73-8FC7-4C815D3C8834}"/>
                </a:ext>
              </a:extLst>
            </p:cNvPr>
            <p:cNvSpPr>
              <a:spLocks noChangeArrowheads="1"/>
            </p:cNvSpPr>
            <p:nvPr/>
          </p:nvSpPr>
          <p:spPr bwMode="auto">
            <a:xfrm>
              <a:off x="4890" y="3080"/>
              <a:ext cx="40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000">
                  <a:solidFill>
                    <a:srgbClr val="FF0000"/>
                  </a:solidFill>
                  <a:latin typeface="Arial" panose="020B0604020202020204" pitchFamily="34" charset="0"/>
                </a:rPr>
                <a:t>F(9)</a:t>
              </a:r>
            </a:p>
          </p:txBody>
        </p:sp>
        <p:sp>
          <p:nvSpPr>
            <p:cNvPr id="63642" name="Rectangle 30">
              <a:extLst>
                <a:ext uri="{FF2B5EF4-FFF2-40B4-BE49-F238E27FC236}">
                  <a16:creationId xmlns:a16="http://schemas.microsoft.com/office/drawing/2014/main" id="{52910084-8FF5-4EEA-AAF8-2A485CFCCEAF}"/>
                </a:ext>
              </a:extLst>
            </p:cNvPr>
            <p:cNvSpPr>
              <a:spLocks noChangeArrowheads="1"/>
            </p:cNvSpPr>
            <p:nvPr/>
          </p:nvSpPr>
          <p:spPr bwMode="auto">
            <a:xfrm>
              <a:off x="1123" y="3082"/>
              <a:ext cx="40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000">
                  <a:solidFill>
                    <a:srgbClr val="FF0000"/>
                  </a:solidFill>
                  <a:latin typeface="Arial" panose="020B0604020202020204" pitchFamily="34" charset="0"/>
                </a:rPr>
                <a:t>F(0)</a:t>
              </a:r>
            </a:p>
          </p:txBody>
        </p:sp>
        <p:sp>
          <p:nvSpPr>
            <p:cNvPr id="63643" name="Rectangle 31">
              <a:extLst>
                <a:ext uri="{FF2B5EF4-FFF2-40B4-BE49-F238E27FC236}">
                  <a16:creationId xmlns:a16="http://schemas.microsoft.com/office/drawing/2014/main" id="{3F22A2D6-B24D-4754-B2B9-759F12157AC3}"/>
                </a:ext>
              </a:extLst>
            </p:cNvPr>
            <p:cNvSpPr>
              <a:spLocks noChangeArrowheads="1"/>
            </p:cNvSpPr>
            <p:nvPr/>
          </p:nvSpPr>
          <p:spPr bwMode="auto">
            <a:xfrm>
              <a:off x="1519" y="3082"/>
              <a:ext cx="40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000">
                  <a:solidFill>
                    <a:srgbClr val="FF0000"/>
                  </a:solidFill>
                  <a:latin typeface="Arial" panose="020B0604020202020204" pitchFamily="34" charset="0"/>
                </a:rPr>
                <a:t>F(1)</a:t>
              </a:r>
            </a:p>
          </p:txBody>
        </p:sp>
        <p:sp>
          <p:nvSpPr>
            <p:cNvPr id="63644" name="Rectangle 32">
              <a:extLst>
                <a:ext uri="{FF2B5EF4-FFF2-40B4-BE49-F238E27FC236}">
                  <a16:creationId xmlns:a16="http://schemas.microsoft.com/office/drawing/2014/main" id="{1D88A396-5F29-48A2-861A-FD8E7DFCC2B7}"/>
                </a:ext>
              </a:extLst>
            </p:cNvPr>
            <p:cNvSpPr>
              <a:spLocks noChangeArrowheads="1"/>
            </p:cNvSpPr>
            <p:nvPr/>
          </p:nvSpPr>
          <p:spPr bwMode="auto">
            <a:xfrm>
              <a:off x="1951" y="3082"/>
              <a:ext cx="40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000">
                  <a:solidFill>
                    <a:srgbClr val="FF0000"/>
                  </a:solidFill>
                  <a:latin typeface="Arial" panose="020B0604020202020204" pitchFamily="34" charset="0"/>
                </a:rPr>
                <a:t>F(2)</a:t>
              </a:r>
            </a:p>
          </p:txBody>
        </p:sp>
        <p:sp>
          <p:nvSpPr>
            <p:cNvPr id="63645" name="Rectangle 33">
              <a:extLst>
                <a:ext uri="{FF2B5EF4-FFF2-40B4-BE49-F238E27FC236}">
                  <a16:creationId xmlns:a16="http://schemas.microsoft.com/office/drawing/2014/main" id="{C362574C-13E2-4EDB-AA2D-980F3F82FFAD}"/>
                </a:ext>
              </a:extLst>
            </p:cNvPr>
            <p:cNvSpPr>
              <a:spLocks noChangeArrowheads="1"/>
            </p:cNvSpPr>
            <p:nvPr/>
          </p:nvSpPr>
          <p:spPr bwMode="auto">
            <a:xfrm>
              <a:off x="2347" y="3082"/>
              <a:ext cx="40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000">
                  <a:solidFill>
                    <a:srgbClr val="FF0000"/>
                  </a:solidFill>
                  <a:latin typeface="Arial" panose="020B0604020202020204" pitchFamily="34" charset="0"/>
                </a:rPr>
                <a:t>F(3)</a:t>
              </a:r>
            </a:p>
          </p:txBody>
        </p:sp>
        <p:sp>
          <p:nvSpPr>
            <p:cNvPr id="63646" name="Rectangle 34">
              <a:extLst>
                <a:ext uri="{FF2B5EF4-FFF2-40B4-BE49-F238E27FC236}">
                  <a16:creationId xmlns:a16="http://schemas.microsoft.com/office/drawing/2014/main" id="{E4525304-226D-4F82-8480-559C9F05A004}"/>
                </a:ext>
              </a:extLst>
            </p:cNvPr>
            <p:cNvSpPr>
              <a:spLocks noChangeArrowheads="1"/>
            </p:cNvSpPr>
            <p:nvPr/>
          </p:nvSpPr>
          <p:spPr bwMode="auto">
            <a:xfrm>
              <a:off x="2757" y="3082"/>
              <a:ext cx="40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000">
                  <a:solidFill>
                    <a:srgbClr val="FF0000"/>
                  </a:solidFill>
                  <a:latin typeface="Arial" panose="020B0604020202020204" pitchFamily="34" charset="0"/>
                </a:rPr>
                <a:t>F(4)</a:t>
              </a:r>
            </a:p>
          </p:txBody>
        </p:sp>
        <p:sp>
          <p:nvSpPr>
            <p:cNvPr id="63647" name="Rectangle 35">
              <a:extLst>
                <a:ext uri="{FF2B5EF4-FFF2-40B4-BE49-F238E27FC236}">
                  <a16:creationId xmlns:a16="http://schemas.microsoft.com/office/drawing/2014/main" id="{94DFBCEE-237E-4201-850B-753A91BACF7D}"/>
                </a:ext>
              </a:extLst>
            </p:cNvPr>
            <p:cNvSpPr>
              <a:spLocks noChangeArrowheads="1"/>
            </p:cNvSpPr>
            <p:nvPr/>
          </p:nvSpPr>
          <p:spPr bwMode="auto">
            <a:xfrm>
              <a:off x="3187" y="3092"/>
              <a:ext cx="40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000">
                  <a:solidFill>
                    <a:srgbClr val="FF0000"/>
                  </a:solidFill>
                  <a:latin typeface="Arial" panose="020B0604020202020204" pitchFamily="34" charset="0"/>
                </a:rPr>
                <a:t>F(5)</a:t>
              </a:r>
            </a:p>
          </p:txBody>
        </p:sp>
        <p:sp>
          <p:nvSpPr>
            <p:cNvPr id="63648" name="Rectangle 36">
              <a:extLst>
                <a:ext uri="{FF2B5EF4-FFF2-40B4-BE49-F238E27FC236}">
                  <a16:creationId xmlns:a16="http://schemas.microsoft.com/office/drawing/2014/main" id="{4E7EC7C5-3ACB-4AC3-A37F-69FC20BCE113}"/>
                </a:ext>
              </a:extLst>
            </p:cNvPr>
            <p:cNvSpPr>
              <a:spLocks noChangeArrowheads="1"/>
            </p:cNvSpPr>
            <p:nvPr/>
          </p:nvSpPr>
          <p:spPr bwMode="auto">
            <a:xfrm>
              <a:off x="3621" y="3092"/>
              <a:ext cx="40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000">
                  <a:solidFill>
                    <a:srgbClr val="FF0000"/>
                  </a:solidFill>
                  <a:latin typeface="Arial" panose="020B0604020202020204" pitchFamily="34" charset="0"/>
                </a:rPr>
                <a:t>F(6)</a:t>
              </a:r>
            </a:p>
          </p:txBody>
        </p:sp>
        <p:sp>
          <p:nvSpPr>
            <p:cNvPr id="63649" name="Rectangle 37">
              <a:extLst>
                <a:ext uri="{FF2B5EF4-FFF2-40B4-BE49-F238E27FC236}">
                  <a16:creationId xmlns:a16="http://schemas.microsoft.com/office/drawing/2014/main" id="{ED48B7C1-38A4-43A7-9AFE-F72961D0C3EB}"/>
                </a:ext>
              </a:extLst>
            </p:cNvPr>
            <p:cNvSpPr>
              <a:spLocks noChangeArrowheads="1"/>
            </p:cNvSpPr>
            <p:nvPr/>
          </p:nvSpPr>
          <p:spPr bwMode="auto">
            <a:xfrm>
              <a:off x="4038" y="3082"/>
              <a:ext cx="40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000">
                  <a:solidFill>
                    <a:srgbClr val="FF0000"/>
                  </a:solidFill>
                  <a:latin typeface="Arial" panose="020B0604020202020204" pitchFamily="34" charset="0"/>
                </a:rPr>
                <a:t>F(7)</a:t>
              </a:r>
            </a:p>
          </p:txBody>
        </p:sp>
        <p:sp>
          <p:nvSpPr>
            <p:cNvPr id="63650" name="Rectangle 38">
              <a:extLst>
                <a:ext uri="{FF2B5EF4-FFF2-40B4-BE49-F238E27FC236}">
                  <a16:creationId xmlns:a16="http://schemas.microsoft.com/office/drawing/2014/main" id="{C39EDDB7-6501-4363-8DD9-7ADB068CCF01}"/>
                </a:ext>
              </a:extLst>
            </p:cNvPr>
            <p:cNvSpPr>
              <a:spLocks noChangeArrowheads="1"/>
            </p:cNvSpPr>
            <p:nvPr/>
          </p:nvSpPr>
          <p:spPr bwMode="auto">
            <a:xfrm>
              <a:off x="4446" y="3082"/>
              <a:ext cx="40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000">
                  <a:solidFill>
                    <a:srgbClr val="FF0000"/>
                  </a:solidFill>
                  <a:latin typeface="Arial" panose="020B0604020202020204" pitchFamily="34" charset="0"/>
                </a:rPr>
                <a:t>F(8)</a:t>
              </a:r>
            </a:p>
          </p:txBody>
        </p:sp>
      </p:grpSp>
      <p:grpSp>
        <p:nvGrpSpPr>
          <p:cNvPr id="247847" name="Group 39">
            <a:extLst>
              <a:ext uri="{FF2B5EF4-FFF2-40B4-BE49-F238E27FC236}">
                <a16:creationId xmlns:a16="http://schemas.microsoft.com/office/drawing/2014/main" id="{A4809615-8ECA-472B-8CC5-0B60D879DED8}"/>
              </a:ext>
            </a:extLst>
          </p:cNvPr>
          <p:cNvGrpSpPr>
            <a:grpSpLocks/>
          </p:cNvGrpSpPr>
          <p:nvPr/>
        </p:nvGrpSpPr>
        <p:grpSpPr bwMode="auto">
          <a:xfrm>
            <a:off x="7099300" y="4322763"/>
            <a:ext cx="608013" cy="396875"/>
            <a:chOff x="2736" y="3486"/>
            <a:chExt cx="383" cy="250"/>
          </a:xfrm>
        </p:grpSpPr>
        <p:sp>
          <p:nvSpPr>
            <p:cNvPr id="63639" name="Rectangle 40">
              <a:extLst>
                <a:ext uri="{FF2B5EF4-FFF2-40B4-BE49-F238E27FC236}">
                  <a16:creationId xmlns:a16="http://schemas.microsoft.com/office/drawing/2014/main" id="{E9515BA1-17DA-4B90-B3A7-8E3252F2B1EE}"/>
                </a:ext>
              </a:extLst>
            </p:cNvPr>
            <p:cNvSpPr>
              <a:spLocks noChangeArrowheads="1"/>
            </p:cNvSpPr>
            <p:nvPr/>
          </p:nvSpPr>
          <p:spPr bwMode="auto">
            <a:xfrm>
              <a:off x="2736" y="3486"/>
              <a:ext cx="38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000">
                  <a:solidFill>
                    <a:schemeClr val="accent2"/>
                  </a:solidFill>
                  <a:latin typeface="Arial" panose="020B0604020202020204" pitchFamily="34" charset="0"/>
                </a:rPr>
                <a:t>208</a:t>
              </a:r>
            </a:p>
          </p:txBody>
        </p:sp>
        <p:sp>
          <p:nvSpPr>
            <p:cNvPr id="63640" name="Rectangle 41">
              <a:extLst>
                <a:ext uri="{FF2B5EF4-FFF2-40B4-BE49-F238E27FC236}">
                  <a16:creationId xmlns:a16="http://schemas.microsoft.com/office/drawing/2014/main" id="{B0501029-4BA4-4CC1-BB7C-A4A79B0CFBA4}"/>
                </a:ext>
              </a:extLst>
            </p:cNvPr>
            <p:cNvSpPr>
              <a:spLocks noChangeArrowheads="1"/>
            </p:cNvSpPr>
            <p:nvPr/>
          </p:nvSpPr>
          <p:spPr bwMode="auto">
            <a:xfrm>
              <a:off x="2760" y="3516"/>
              <a:ext cx="336" cy="192"/>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endParaRPr lang="zh-CN" altLang="en-US" sz="2400"/>
            </a:p>
          </p:txBody>
        </p:sp>
      </p:grpSp>
      <p:grpSp>
        <p:nvGrpSpPr>
          <p:cNvPr id="247850" name="Group 42">
            <a:extLst>
              <a:ext uri="{FF2B5EF4-FFF2-40B4-BE49-F238E27FC236}">
                <a16:creationId xmlns:a16="http://schemas.microsoft.com/office/drawing/2014/main" id="{13D9A576-91FF-4C84-8526-DB7B9F0ABCA9}"/>
              </a:ext>
            </a:extLst>
          </p:cNvPr>
          <p:cNvGrpSpPr>
            <a:grpSpLocks/>
          </p:cNvGrpSpPr>
          <p:nvPr/>
        </p:nvGrpSpPr>
        <p:grpSpPr bwMode="auto">
          <a:xfrm>
            <a:off x="5795963" y="4294188"/>
            <a:ext cx="608012" cy="396875"/>
            <a:chOff x="2736" y="3486"/>
            <a:chExt cx="383" cy="250"/>
          </a:xfrm>
        </p:grpSpPr>
        <p:sp>
          <p:nvSpPr>
            <p:cNvPr id="63637" name="Rectangle 43">
              <a:extLst>
                <a:ext uri="{FF2B5EF4-FFF2-40B4-BE49-F238E27FC236}">
                  <a16:creationId xmlns:a16="http://schemas.microsoft.com/office/drawing/2014/main" id="{E7253361-37A9-4331-B2D4-035622AF464B}"/>
                </a:ext>
              </a:extLst>
            </p:cNvPr>
            <p:cNvSpPr>
              <a:spLocks noChangeArrowheads="1"/>
            </p:cNvSpPr>
            <p:nvPr/>
          </p:nvSpPr>
          <p:spPr bwMode="auto">
            <a:xfrm>
              <a:off x="2736" y="3486"/>
              <a:ext cx="38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000">
                  <a:solidFill>
                    <a:schemeClr val="accent2"/>
                  </a:solidFill>
                  <a:latin typeface="Arial" panose="020B0604020202020204" pitchFamily="34" charset="0"/>
                </a:rPr>
                <a:t>306</a:t>
              </a:r>
            </a:p>
          </p:txBody>
        </p:sp>
        <p:sp>
          <p:nvSpPr>
            <p:cNvPr id="63638" name="Rectangle 44">
              <a:extLst>
                <a:ext uri="{FF2B5EF4-FFF2-40B4-BE49-F238E27FC236}">
                  <a16:creationId xmlns:a16="http://schemas.microsoft.com/office/drawing/2014/main" id="{6F9F63B6-6FFD-4AFD-B74E-11BEDBCF8675}"/>
                </a:ext>
              </a:extLst>
            </p:cNvPr>
            <p:cNvSpPr>
              <a:spLocks noChangeArrowheads="1"/>
            </p:cNvSpPr>
            <p:nvPr/>
          </p:nvSpPr>
          <p:spPr bwMode="auto">
            <a:xfrm>
              <a:off x="2760" y="3516"/>
              <a:ext cx="336" cy="192"/>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endParaRPr lang="zh-CN" altLang="en-US" sz="2400"/>
            </a:p>
          </p:txBody>
        </p:sp>
      </p:grpSp>
      <p:grpSp>
        <p:nvGrpSpPr>
          <p:cNvPr id="247853" name="Group 45">
            <a:extLst>
              <a:ext uri="{FF2B5EF4-FFF2-40B4-BE49-F238E27FC236}">
                <a16:creationId xmlns:a16="http://schemas.microsoft.com/office/drawing/2014/main" id="{1216ACAF-986C-4911-A468-52242B8C74E2}"/>
              </a:ext>
            </a:extLst>
          </p:cNvPr>
          <p:cNvGrpSpPr>
            <a:grpSpLocks/>
          </p:cNvGrpSpPr>
          <p:nvPr/>
        </p:nvGrpSpPr>
        <p:grpSpPr bwMode="auto">
          <a:xfrm>
            <a:off x="5099050" y="4294188"/>
            <a:ext cx="608013" cy="396875"/>
            <a:chOff x="2736" y="3486"/>
            <a:chExt cx="383" cy="250"/>
          </a:xfrm>
        </p:grpSpPr>
        <p:sp>
          <p:nvSpPr>
            <p:cNvPr id="63635" name="Rectangle 46">
              <a:extLst>
                <a:ext uri="{FF2B5EF4-FFF2-40B4-BE49-F238E27FC236}">
                  <a16:creationId xmlns:a16="http://schemas.microsoft.com/office/drawing/2014/main" id="{0DCE297C-F729-487A-8A2F-38BC48D26484}"/>
                </a:ext>
              </a:extLst>
            </p:cNvPr>
            <p:cNvSpPr>
              <a:spLocks noChangeArrowheads="1"/>
            </p:cNvSpPr>
            <p:nvPr/>
          </p:nvSpPr>
          <p:spPr bwMode="auto">
            <a:xfrm>
              <a:off x="2736" y="3486"/>
              <a:ext cx="38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000">
                  <a:solidFill>
                    <a:schemeClr val="accent2"/>
                  </a:solidFill>
                  <a:latin typeface="Arial" panose="020B0604020202020204" pitchFamily="34" charset="0"/>
                </a:rPr>
                <a:t>055</a:t>
              </a:r>
            </a:p>
          </p:txBody>
        </p:sp>
        <p:sp>
          <p:nvSpPr>
            <p:cNvPr id="63636" name="Rectangle 47">
              <a:extLst>
                <a:ext uri="{FF2B5EF4-FFF2-40B4-BE49-F238E27FC236}">
                  <a16:creationId xmlns:a16="http://schemas.microsoft.com/office/drawing/2014/main" id="{91C01A1D-7117-4446-AA60-76E3285DE774}"/>
                </a:ext>
              </a:extLst>
            </p:cNvPr>
            <p:cNvSpPr>
              <a:spLocks noChangeArrowheads="1"/>
            </p:cNvSpPr>
            <p:nvPr/>
          </p:nvSpPr>
          <p:spPr bwMode="auto">
            <a:xfrm>
              <a:off x="2760" y="3516"/>
              <a:ext cx="336" cy="192"/>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endParaRPr lang="zh-CN" altLang="en-US" sz="2400"/>
            </a:p>
          </p:txBody>
        </p:sp>
      </p:grpSp>
      <p:grpSp>
        <p:nvGrpSpPr>
          <p:cNvPr id="247856" name="Group 48">
            <a:extLst>
              <a:ext uri="{FF2B5EF4-FFF2-40B4-BE49-F238E27FC236}">
                <a16:creationId xmlns:a16="http://schemas.microsoft.com/office/drawing/2014/main" id="{455259DB-29C7-499C-A894-B53584877A8F}"/>
              </a:ext>
            </a:extLst>
          </p:cNvPr>
          <p:cNvGrpSpPr>
            <a:grpSpLocks/>
          </p:cNvGrpSpPr>
          <p:nvPr/>
        </p:nvGrpSpPr>
        <p:grpSpPr bwMode="auto">
          <a:xfrm>
            <a:off x="4432300" y="4294188"/>
            <a:ext cx="608013" cy="396875"/>
            <a:chOff x="2736" y="3486"/>
            <a:chExt cx="383" cy="250"/>
          </a:xfrm>
        </p:grpSpPr>
        <p:sp>
          <p:nvSpPr>
            <p:cNvPr id="63633" name="Rectangle 49">
              <a:extLst>
                <a:ext uri="{FF2B5EF4-FFF2-40B4-BE49-F238E27FC236}">
                  <a16:creationId xmlns:a16="http://schemas.microsoft.com/office/drawing/2014/main" id="{F60C7A82-455B-465C-A21A-461E58551AD1}"/>
                </a:ext>
              </a:extLst>
            </p:cNvPr>
            <p:cNvSpPr>
              <a:spLocks noChangeArrowheads="1"/>
            </p:cNvSpPr>
            <p:nvPr/>
          </p:nvSpPr>
          <p:spPr bwMode="auto">
            <a:xfrm>
              <a:off x="2736" y="3486"/>
              <a:ext cx="38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000">
                  <a:solidFill>
                    <a:schemeClr val="accent2"/>
                  </a:solidFill>
                  <a:latin typeface="Arial" panose="020B0604020202020204" pitchFamily="34" charset="0"/>
                </a:rPr>
                <a:t>984</a:t>
              </a:r>
            </a:p>
          </p:txBody>
        </p:sp>
        <p:sp>
          <p:nvSpPr>
            <p:cNvPr id="63634" name="Rectangle 50">
              <a:extLst>
                <a:ext uri="{FF2B5EF4-FFF2-40B4-BE49-F238E27FC236}">
                  <a16:creationId xmlns:a16="http://schemas.microsoft.com/office/drawing/2014/main" id="{E9C9DE0D-3313-45B1-B991-3961724FB50C}"/>
                </a:ext>
              </a:extLst>
            </p:cNvPr>
            <p:cNvSpPr>
              <a:spLocks noChangeArrowheads="1"/>
            </p:cNvSpPr>
            <p:nvPr/>
          </p:nvSpPr>
          <p:spPr bwMode="auto">
            <a:xfrm>
              <a:off x="2760" y="3516"/>
              <a:ext cx="336" cy="192"/>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endParaRPr lang="zh-CN" altLang="en-US" sz="2400"/>
            </a:p>
          </p:txBody>
        </p:sp>
      </p:grpSp>
      <p:grpSp>
        <p:nvGrpSpPr>
          <p:cNvPr id="247859" name="Group 51">
            <a:extLst>
              <a:ext uri="{FF2B5EF4-FFF2-40B4-BE49-F238E27FC236}">
                <a16:creationId xmlns:a16="http://schemas.microsoft.com/office/drawing/2014/main" id="{C869C252-5CFE-4AC4-B392-2C13E92D7DC1}"/>
              </a:ext>
            </a:extLst>
          </p:cNvPr>
          <p:cNvGrpSpPr>
            <a:grpSpLocks/>
          </p:cNvGrpSpPr>
          <p:nvPr/>
        </p:nvGrpSpPr>
        <p:grpSpPr bwMode="auto">
          <a:xfrm>
            <a:off x="3746500" y="4322763"/>
            <a:ext cx="608013" cy="396875"/>
            <a:chOff x="2736" y="3486"/>
            <a:chExt cx="383" cy="250"/>
          </a:xfrm>
        </p:grpSpPr>
        <p:sp>
          <p:nvSpPr>
            <p:cNvPr id="63631" name="Rectangle 52">
              <a:extLst>
                <a:ext uri="{FF2B5EF4-FFF2-40B4-BE49-F238E27FC236}">
                  <a16:creationId xmlns:a16="http://schemas.microsoft.com/office/drawing/2014/main" id="{7BB05311-9009-4676-A841-705757E91A5C}"/>
                </a:ext>
              </a:extLst>
            </p:cNvPr>
            <p:cNvSpPr>
              <a:spLocks noChangeArrowheads="1"/>
            </p:cNvSpPr>
            <p:nvPr/>
          </p:nvSpPr>
          <p:spPr bwMode="auto">
            <a:xfrm>
              <a:off x="2736" y="3486"/>
              <a:ext cx="38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000">
                  <a:solidFill>
                    <a:schemeClr val="accent2"/>
                  </a:solidFill>
                  <a:latin typeface="Arial" panose="020B0604020202020204" pitchFamily="34" charset="0"/>
                </a:rPr>
                <a:t>093</a:t>
              </a:r>
            </a:p>
          </p:txBody>
        </p:sp>
        <p:sp>
          <p:nvSpPr>
            <p:cNvPr id="63632" name="Rectangle 53">
              <a:extLst>
                <a:ext uri="{FF2B5EF4-FFF2-40B4-BE49-F238E27FC236}">
                  <a16:creationId xmlns:a16="http://schemas.microsoft.com/office/drawing/2014/main" id="{AE4077C8-6CF4-4514-96B8-D09AD29D660F}"/>
                </a:ext>
              </a:extLst>
            </p:cNvPr>
            <p:cNvSpPr>
              <a:spLocks noChangeArrowheads="1"/>
            </p:cNvSpPr>
            <p:nvPr/>
          </p:nvSpPr>
          <p:spPr bwMode="auto">
            <a:xfrm>
              <a:off x="2760" y="3516"/>
              <a:ext cx="336" cy="192"/>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endParaRPr lang="zh-CN" altLang="en-US" sz="2400"/>
            </a:p>
          </p:txBody>
        </p:sp>
      </p:grpSp>
      <p:grpSp>
        <p:nvGrpSpPr>
          <p:cNvPr id="247862" name="Group 54">
            <a:extLst>
              <a:ext uri="{FF2B5EF4-FFF2-40B4-BE49-F238E27FC236}">
                <a16:creationId xmlns:a16="http://schemas.microsoft.com/office/drawing/2014/main" id="{FCC5D671-B6D1-4963-BFA9-52FD01D9C46C}"/>
              </a:ext>
            </a:extLst>
          </p:cNvPr>
          <p:cNvGrpSpPr>
            <a:grpSpLocks/>
          </p:cNvGrpSpPr>
          <p:nvPr/>
        </p:nvGrpSpPr>
        <p:grpSpPr bwMode="auto">
          <a:xfrm>
            <a:off x="2430463" y="4322763"/>
            <a:ext cx="608012" cy="396875"/>
            <a:chOff x="2736" y="3486"/>
            <a:chExt cx="383" cy="250"/>
          </a:xfrm>
        </p:grpSpPr>
        <p:sp>
          <p:nvSpPr>
            <p:cNvPr id="63629" name="Rectangle 55">
              <a:extLst>
                <a:ext uri="{FF2B5EF4-FFF2-40B4-BE49-F238E27FC236}">
                  <a16:creationId xmlns:a16="http://schemas.microsoft.com/office/drawing/2014/main" id="{A37457FE-08C1-4AD9-B255-E3B690A7B923}"/>
                </a:ext>
              </a:extLst>
            </p:cNvPr>
            <p:cNvSpPr>
              <a:spLocks noChangeArrowheads="1"/>
            </p:cNvSpPr>
            <p:nvPr/>
          </p:nvSpPr>
          <p:spPr bwMode="auto">
            <a:xfrm>
              <a:off x="2736" y="3486"/>
              <a:ext cx="38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000">
                  <a:solidFill>
                    <a:schemeClr val="accent2"/>
                  </a:solidFill>
                  <a:latin typeface="Arial" panose="020B0604020202020204" pitchFamily="34" charset="0"/>
                </a:rPr>
                <a:t>271</a:t>
              </a:r>
            </a:p>
          </p:txBody>
        </p:sp>
        <p:sp>
          <p:nvSpPr>
            <p:cNvPr id="63630" name="Rectangle 56">
              <a:extLst>
                <a:ext uri="{FF2B5EF4-FFF2-40B4-BE49-F238E27FC236}">
                  <a16:creationId xmlns:a16="http://schemas.microsoft.com/office/drawing/2014/main" id="{AC3B5BD1-0207-4DE8-87F2-D83AC8493885}"/>
                </a:ext>
              </a:extLst>
            </p:cNvPr>
            <p:cNvSpPr>
              <a:spLocks noChangeArrowheads="1"/>
            </p:cNvSpPr>
            <p:nvPr/>
          </p:nvSpPr>
          <p:spPr bwMode="auto">
            <a:xfrm>
              <a:off x="2760" y="3516"/>
              <a:ext cx="336" cy="192"/>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endParaRPr lang="zh-CN" altLang="en-US" sz="2400"/>
            </a:p>
          </p:txBody>
        </p:sp>
      </p:grpSp>
      <p:grpSp>
        <p:nvGrpSpPr>
          <p:cNvPr id="247865" name="Group 57">
            <a:extLst>
              <a:ext uri="{FF2B5EF4-FFF2-40B4-BE49-F238E27FC236}">
                <a16:creationId xmlns:a16="http://schemas.microsoft.com/office/drawing/2014/main" id="{ADEFF43E-986E-4A2A-B1F3-88988AA7D865}"/>
              </a:ext>
            </a:extLst>
          </p:cNvPr>
          <p:cNvGrpSpPr>
            <a:grpSpLocks/>
          </p:cNvGrpSpPr>
          <p:nvPr/>
        </p:nvGrpSpPr>
        <p:grpSpPr bwMode="auto">
          <a:xfrm>
            <a:off x="3746500" y="3713163"/>
            <a:ext cx="608013" cy="396875"/>
            <a:chOff x="2736" y="3486"/>
            <a:chExt cx="383" cy="250"/>
          </a:xfrm>
        </p:grpSpPr>
        <p:sp>
          <p:nvSpPr>
            <p:cNvPr id="63627" name="Rectangle 58">
              <a:extLst>
                <a:ext uri="{FF2B5EF4-FFF2-40B4-BE49-F238E27FC236}">
                  <a16:creationId xmlns:a16="http://schemas.microsoft.com/office/drawing/2014/main" id="{62F3D261-98C7-4F18-B509-A3820AC8BCAB}"/>
                </a:ext>
              </a:extLst>
            </p:cNvPr>
            <p:cNvSpPr>
              <a:spLocks noChangeArrowheads="1"/>
            </p:cNvSpPr>
            <p:nvPr/>
          </p:nvSpPr>
          <p:spPr bwMode="auto">
            <a:xfrm>
              <a:off x="2736" y="3486"/>
              <a:ext cx="38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000">
                  <a:solidFill>
                    <a:schemeClr val="accent2"/>
                  </a:solidFill>
                  <a:latin typeface="Arial" panose="020B0604020202020204" pitchFamily="34" charset="0"/>
                </a:rPr>
                <a:t>033</a:t>
              </a:r>
            </a:p>
          </p:txBody>
        </p:sp>
        <p:sp>
          <p:nvSpPr>
            <p:cNvPr id="63628" name="Rectangle 59">
              <a:extLst>
                <a:ext uri="{FF2B5EF4-FFF2-40B4-BE49-F238E27FC236}">
                  <a16:creationId xmlns:a16="http://schemas.microsoft.com/office/drawing/2014/main" id="{A461A613-AC07-4C89-BC02-FB047F31B696}"/>
                </a:ext>
              </a:extLst>
            </p:cNvPr>
            <p:cNvSpPr>
              <a:spLocks noChangeArrowheads="1"/>
            </p:cNvSpPr>
            <p:nvPr/>
          </p:nvSpPr>
          <p:spPr bwMode="auto">
            <a:xfrm>
              <a:off x="2760" y="3516"/>
              <a:ext cx="336" cy="192"/>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endParaRPr lang="zh-CN" altLang="en-US" sz="2400"/>
            </a:p>
          </p:txBody>
        </p:sp>
      </p:grpSp>
      <p:sp>
        <p:nvSpPr>
          <p:cNvPr id="247868" name="Line 60">
            <a:extLst>
              <a:ext uri="{FF2B5EF4-FFF2-40B4-BE49-F238E27FC236}">
                <a16:creationId xmlns:a16="http://schemas.microsoft.com/office/drawing/2014/main" id="{B68083C5-2844-48B1-88E0-B4509EE6C4DD}"/>
              </a:ext>
            </a:extLst>
          </p:cNvPr>
          <p:cNvSpPr>
            <a:spLocks noChangeShapeType="1"/>
          </p:cNvSpPr>
          <p:nvPr/>
        </p:nvSpPr>
        <p:spPr bwMode="auto">
          <a:xfrm>
            <a:off x="2011363" y="2932113"/>
            <a:ext cx="0" cy="1981200"/>
          </a:xfrm>
          <a:prstGeom prst="line">
            <a:avLst/>
          </a:prstGeom>
          <a:noFill/>
          <a:ln w="28575" cap="sq">
            <a:solidFill>
              <a:srgbClr val="008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47869" name="Line 61">
            <a:extLst>
              <a:ext uri="{FF2B5EF4-FFF2-40B4-BE49-F238E27FC236}">
                <a16:creationId xmlns:a16="http://schemas.microsoft.com/office/drawing/2014/main" id="{E83184B0-140F-4C8E-BDD1-0E0582B4C2E1}"/>
              </a:ext>
            </a:extLst>
          </p:cNvPr>
          <p:cNvSpPr>
            <a:spLocks noChangeShapeType="1"/>
          </p:cNvSpPr>
          <p:nvPr/>
        </p:nvSpPr>
        <p:spPr bwMode="auto">
          <a:xfrm>
            <a:off x="3382963" y="2932113"/>
            <a:ext cx="0" cy="1981200"/>
          </a:xfrm>
          <a:prstGeom prst="line">
            <a:avLst/>
          </a:prstGeom>
          <a:noFill/>
          <a:ln w="28575" cap="sq">
            <a:solidFill>
              <a:srgbClr val="008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47870" name="Line 62">
            <a:extLst>
              <a:ext uri="{FF2B5EF4-FFF2-40B4-BE49-F238E27FC236}">
                <a16:creationId xmlns:a16="http://schemas.microsoft.com/office/drawing/2014/main" id="{F4B54EB4-6435-4DCA-BB24-D129EB08A565}"/>
              </a:ext>
            </a:extLst>
          </p:cNvPr>
          <p:cNvSpPr>
            <a:spLocks noChangeShapeType="1"/>
          </p:cNvSpPr>
          <p:nvPr/>
        </p:nvSpPr>
        <p:spPr bwMode="auto">
          <a:xfrm>
            <a:off x="2716213" y="2932113"/>
            <a:ext cx="0" cy="1392237"/>
          </a:xfrm>
          <a:prstGeom prst="line">
            <a:avLst/>
          </a:prstGeom>
          <a:noFill/>
          <a:ln w="28575" cap="sq">
            <a:solidFill>
              <a:srgbClr val="008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47871" name="Line 63">
            <a:extLst>
              <a:ext uri="{FF2B5EF4-FFF2-40B4-BE49-F238E27FC236}">
                <a16:creationId xmlns:a16="http://schemas.microsoft.com/office/drawing/2014/main" id="{646383D8-DDF1-4CD6-8DE9-42A39A40E35B}"/>
              </a:ext>
            </a:extLst>
          </p:cNvPr>
          <p:cNvSpPr>
            <a:spLocks noChangeShapeType="1"/>
          </p:cNvSpPr>
          <p:nvPr/>
        </p:nvSpPr>
        <p:spPr bwMode="auto">
          <a:xfrm flipV="1">
            <a:off x="2716213" y="4665663"/>
            <a:ext cx="0" cy="228600"/>
          </a:xfrm>
          <a:prstGeom prst="line">
            <a:avLst/>
          </a:prstGeom>
          <a:noFill/>
          <a:ln w="28575" cap="sq">
            <a:solidFill>
              <a:srgbClr val="008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47872" name="Line 64">
            <a:extLst>
              <a:ext uri="{FF2B5EF4-FFF2-40B4-BE49-F238E27FC236}">
                <a16:creationId xmlns:a16="http://schemas.microsoft.com/office/drawing/2014/main" id="{8E80661C-F461-424E-B816-98E79482D45E}"/>
              </a:ext>
            </a:extLst>
          </p:cNvPr>
          <p:cNvSpPr>
            <a:spLocks noChangeShapeType="1"/>
          </p:cNvSpPr>
          <p:nvPr/>
        </p:nvSpPr>
        <p:spPr bwMode="auto">
          <a:xfrm>
            <a:off x="8069263" y="2913063"/>
            <a:ext cx="0" cy="238125"/>
          </a:xfrm>
          <a:prstGeom prst="line">
            <a:avLst/>
          </a:prstGeom>
          <a:noFill/>
          <a:ln w="28575" cap="sq">
            <a:solidFill>
              <a:srgbClr val="008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47873" name="Line 65">
            <a:extLst>
              <a:ext uri="{FF2B5EF4-FFF2-40B4-BE49-F238E27FC236}">
                <a16:creationId xmlns:a16="http://schemas.microsoft.com/office/drawing/2014/main" id="{60B8862A-EFB0-4699-AF71-DF70946DD235}"/>
              </a:ext>
            </a:extLst>
          </p:cNvPr>
          <p:cNvSpPr>
            <a:spLocks noChangeShapeType="1"/>
          </p:cNvSpPr>
          <p:nvPr/>
        </p:nvSpPr>
        <p:spPr bwMode="auto">
          <a:xfrm flipV="1">
            <a:off x="4070350" y="4684713"/>
            <a:ext cx="0" cy="228600"/>
          </a:xfrm>
          <a:prstGeom prst="line">
            <a:avLst/>
          </a:prstGeom>
          <a:noFill/>
          <a:ln w="28575" cap="sq">
            <a:solidFill>
              <a:srgbClr val="008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47874" name="Line 66">
            <a:extLst>
              <a:ext uri="{FF2B5EF4-FFF2-40B4-BE49-F238E27FC236}">
                <a16:creationId xmlns:a16="http://schemas.microsoft.com/office/drawing/2014/main" id="{C002C9AA-A033-421E-8F25-8ACB86EBECD4}"/>
              </a:ext>
            </a:extLst>
          </p:cNvPr>
          <p:cNvSpPr>
            <a:spLocks noChangeShapeType="1"/>
          </p:cNvSpPr>
          <p:nvPr/>
        </p:nvSpPr>
        <p:spPr bwMode="auto">
          <a:xfrm flipV="1">
            <a:off x="4718050" y="4684713"/>
            <a:ext cx="0" cy="228600"/>
          </a:xfrm>
          <a:prstGeom prst="line">
            <a:avLst/>
          </a:prstGeom>
          <a:noFill/>
          <a:ln w="28575" cap="sq">
            <a:solidFill>
              <a:srgbClr val="008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47875" name="Line 67">
            <a:extLst>
              <a:ext uri="{FF2B5EF4-FFF2-40B4-BE49-F238E27FC236}">
                <a16:creationId xmlns:a16="http://schemas.microsoft.com/office/drawing/2014/main" id="{0F41F641-A2A6-4BFA-8D2C-A67EE663DB68}"/>
              </a:ext>
            </a:extLst>
          </p:cNvPr>
          <p:cNvSpPr>
            <a:spLocks noChangeShapeType="1"/>
          </p:cNvSpPr>
          <p:nvPr/>
        </p:nvSpPr>
        <p:spPr bwMode="auto">
          <a:xfrm flipV="1">
            <a:off x="5383213" y="4684713"/>
            <a:ext cx="0" cy="228600"/>
          </a:xfrm>
          <a:prstGeom prst="line">
            <a:avLst/>
          </a:prstGeom>
          <a:noFill/>
          <a:ln w="28575" cap="sq">
            <a:solidFill>
              <a:srgbClr val="008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47876" name="Line 68">
            <a:extLst>
              <a:ext uri="{FF2B5EF4-FFF2-40B4-BE49-F238E27FC236}">
                <a16:creationId xmlns:a16="http://schemas.microsoft.com/office/drawing/2014/main" id="{28BE9125-641A-4A59-BA90-444FD25ADA5A}"/>
              </a:ext>
            </a:extLst>
          </p:cNvPr>
          <p:cNvSpPr>
            <a:spLocks noChangeShapeType="1"/>
          </p:cNvSpPr>
          <p:nvPr/>
        </p:nvSpPr>
        <p:spPr bwMode="auto">
          <a:xfrm flipV="1">
            <a:off x="6107113" y="4684713"/>
            <a:ext cx="0" cy="228600"/>
          </a:xfrm>
          <a:prstGeom prst="line">
            <a:avLst/>
          </a:prstGeom>
          <a:noFill/>
          <a:ln w="28575" cap="sq">
            <a:solidFill>
              <a:srgbClr val="008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47877" name="Line 69">
            <a:extLst>
              <a:ext uri="{FF2B5EF4-FFF2-40B4-BE49-F238E27FC236}">
                <a16:creationId xmlns:a16="http://schemas.microsoft.com/office/drawing/2014/main" id="{DC5D868A-D6F3-4A68-8C0C-BAE55EC2E346}"/>
              </a:ext>
            </a:extLst>
          </p:cNvPr>
          <p:cNvSpPr>
            <a:spLocks noChangeShapeType="1"/>
          </p:cNvSpPr>
          <p:nvPr/>
        </p:nvSpPr>
        <p:spPr bwMode="auto">
          <a:xfrm flipV="1">
            <a:off x="7402513" y="4684713"/>
            <a:ext cx="0" cy="228600"/>
          </a:xfrm>
          <a:prstGeom prst="line">
            <a:avLst/>
          </a:prstGeom>
          <a:noFill/>
          <a:ln w="28575" cap="sq">
            <a:solidFill>
              <a:srgbClr val="008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47878" name="Line 70">
            <a:extLst>
              <a:ext uri="{FF2B5EF4-FFF2-40B4-BE49-F238E27FC236}">
                <a16:creationId xmlns:a16="http://schemas.microsoft.com/office/drawing/2014/main" id="{A04BD8DF-7BA2-4D56-9395-509557BA5FC0}"/>
              </a:ext>
            </a:extLst>
          </p:cNvPr>
          <p:cNvSpPr>
            <a:spLocks noChangeShapeType="1"/>
          </p:cNvSpPr>
          <p:nvPr/>
        </p:nvSpPr>
        <p:spPr bwMode="auto">
          <a:xfrm flipV="1">
            <a:off x="8088313" y="4684713"/>
            <a:ext cx="0" cy="228600"/>
          </a:xfrm>
          <a:prstGeom prst="line">
            <a:avLst/>
          </a:prstGeom>
          <a:noFill/>
          <a:ln w="28575" cap="sq">
            <a:solidFill>
              <a:srgbClr val="008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47879" name="Line 71">
            <a:extLst>
              <a:ext uri="{FF2B5EF4-FFF2-40B4-BE49-F238E27FC236}">
                <a16:creationId xmlns:a16="http://schemas.microsoft.com/office/drawing/2014/main" id="{F2222E16-243D-4C47-A06A-3BE9EC2AC612}"/>
              </a:ext>
            </a:extLst>
          </p:cNvPr>
          <p:cNvSpPr>
            <a:spLocks noChangeShapeType="1"/>
          </p:cNvSpPr>
          <p:nvPr/>
        </p:nvSpPr>
        <p:spPr bwMode="auto">
          <a:xfrm flipV="1">
            <a:off x="8088313" y="4075113"/>
            <a:ext cx="0" cy="238125"/>
          </a:xfrm>
          <a:prstGeom prst="line">
            <a:avLst/>
          </a:prstGeom>
          <a:noFill/>
          <a:ln w="28575" cap="sq">
            <a:solidFill>
              <a:srgbClr val="008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47880" name="Line 72">
            <a:extLst>
              <a:ext uri="{FF2B5EF4-FFF2-40B4-BE49-F238E27FC236}">
                <a16:creationId xmlns:a16="http://schemas.microsoft.com/office/drawing/2014/main" id="{B1694DBB-8C88-41FE-80CD-8A8FCDA87563}"/>
              </a:ext>
            </a:extLst>
          </p:cNvPr>
          <p:cNvSpPr>
            <a:spLocks noChangeShapeType="1"/>
          </p:cNvSpPr>
          <p:nvPr/>
        </p:nvSpPr>
        <p:spPr bwMode="auto">
          <a:xfrm flipV="1">
            <a:off x="8088313" y="3484563"/>
            <a:ext cx="0" cy="238125"/>
          </a:xfrm>
          <a:prstGeom prst="line">
            <a:avLst/>
          </a:prstGeom>
          <a:noFill/>
          <a:ln w="28575" cap="sq">
            <a:solidFill>
              <a:srgbClr val="008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47881" name="Line 73">
            <a:extLst>
              <a:ext uri="{FF2B5EF4-FFF2-40B4-BE49-F238E27FC236}">
                <a16:creationId xmlns:a16="http://schemas.microsoft.com/office/drawing/2014/main" id="{6F5A0648-B507-42AF-8A66-71365205B607}"/>
              </a:ext>
            </a:extLst>
          </p:cNvPr>
          <p:cNvSpPr>
            <a:spLocks noChangeShapeType="1"/>
          </p:cNvSpPr>
          <p:nvPr/>
        </p:nvSpPr>
        <p:spPr bwMode="auto">
          <a:xfrm flipV="1">
            <a:off x="4070350" y="4075113"/>
            <a:ext cx="0" cy="238125"/>
          </a:xfrm>
          <a:prstGeom prst="line">
            <a:avLst/>
          </a:prstGeom>
          <a:noFill/>
          <a:ln w="28575" cap="sq">
            <a:solidFill>
              <a:srgbClr val="008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47882" name="Line 74">
            <a:extLst>
              <a:ext uri="{FF2B5EF4-FFF2-40B4-BE49-F238E27FC236}">
                <a16:creationId xmlns:a16="http://schemas.microsoft.com/office/drawing/2014/main" id="{9849458D-F254-4D60-97DB-C29C5649FBF4}"/>
              </a:ext>
            </a:extLst>
          </p:cNvPr>
          <p:cNvSpPr>
            <a:spLocks noChangeShapeType="1"/>
          </p:cNvSpPr>
          <p:nvPr/>
        </p:nvSpPr>
        <p:spPr bwMode="auto">
          <a:xfrm>
            <a:off x="6716713" y="2932113"/>
            <a:ext cx="0" cy="1981200"/>
          </a:xfrm>
          <a:prstGeom prst="line">
            <a:avLst/>
          </a:prstGeom>
          <a:noFill/>
          <a:ln w="28575" cap="sq">
            <a:solidFill>
              <a:srgbClr val="008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47883" name="Line 75">
            <a:extLst>
              <a:ext uri="{FF2B5EF4-FFF2-40B4-BE49-F238E27FC236}">
                <a16:creationId xmlns:a16="http://schemas.microsoft.com/office/drawing/2014/main" id="{800DD71F-3E38-47CC-9D61-4CCC801C5ED4}"/>
              </a:ext>
            </a:extLst>
          </p:cNvPr>
          <p:cNvSpPr>
            <a:spLocks noChangeShapeType="1"/>
          </p:cNvSpPr>
          <p:nvPr/>
        </p:nvSpPr>
        <p:spPr bwMode="auto">
          <a:xfrm>
            <a:off x="4716463" y="2932113"/>
            <a:ext cx="0" cy="1392237"/>
          </a:xfrm>
          <a:prstGeom prst="line">
            <a:avLst/>
          </a:prstGeom>
          <a:noFill/>
          <a:ln w="28575" cap="sq">
            <a:solidFill>
              <a:srgbClr val="008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47884" name="Line 76">
            <a:extLst>
              <a:ext uri="{FF2B5EF4-FFF2-40B4-BE49-F238E27FC236}">
                <a16:creationId xmlns:a16="http://schemas.microsoft.com/office/drawing/2014/main" id="{B93C5BD8-53DC-45E7-8BD4-F8F041582DCE}"/>
              </a:ext>
            </a:extLst>
          </p:cNvPr>
          <p:cNvSpPr>
            <a:spLocks noChangeShapeType="1"/>
          </p:cNvSpPr>
          <p:nvPr/>
        </p:nvSpPr>
        <p:spPr bwMode="auto">
          <a:xfrm>
            <a:off x="5364163" y="2932113"/>
            <a:ext cx="0" cy="1392237"/>
          </a:xfrm>
          <a:prstGeom prst="line">
            <a:avLst/>
          </a:prstGeom>
          <a:noFill/>
          <a:ln w="28575" cap="sq">
            <a:solidFill>
              <a:srgbClr val="008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47885" name="Line 77">
            <a:extLst>
              <a:ext uri="{FF2B5EF4-FFF2-40B4-BE49-F238E27FC236}">
                <a16:creationId xmlns:a16="http://schemas.microsoft.com/office/drawing/2014/main" id="{0BB544E4-E5C2-4580-93FC-88D5F2265675}"/>
              </a:ext>
            </a:extLst>
          </p:cNvPr>
          <p:cNvSpPr>
            <a:spLocks noChangeShapeType="1"/>
          </p:cNvSpPr>
          <p:nvPr/>
        </p:nvSpPr>
        <p:spPr bwMode="auto">
          <a:xfrm>
            <a:off x="6069013" y="2932113"/>
            <a:ext cx="0" cy="1392237"/>
          </a:xfrm>
          <a:prstGeom prst="line">
            <a:avLst/>
          </a:prstGeom>
          <a:noFill/>
          <a:ln w="28575" cap="sq">
            <a:solidFill>
              <a:srgbClr val="008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47886" name="Line 78">
            <a:extLst>
              <a:ext uri="{FF2B5EF4-FFF2-40B4-BE49-F238E27FC236}">
                <a16:creationId xmlns:a16="http://schemas.microsoft.com/office/drawing/2014/main" id="{C4D29269-3E92-4A1A-BC3F-71F3E86E0512}"/>
              </a:ext>
            </a:extLst>
          </p:cNvPr>
          <p:cNvSpPr>
            <a:spLocks noChangeShapeType="1"/>
          </p:cNvSpPr>
          <p:nvPr/>
        </p:nvSpPr>
        <p:spPr bwMode="auto">
          <a:xfrm>
            <a:off x="7383463" y="2932113"/>
            <a:ext cx="0" cy="1392237"/>
          </a:xfrm>
          <a:prstGeom prst="line">
            <a:avLst/>
          </a:prstGeom>
          <a:noFill/>
          <a:ln w="28575" cap="sq">
            <a:solidFill>
              <a:srgbClr val="008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47887" name="Line 79">
            <a:extLst>
              <a:ext uri="{FF2B5EF4-FFF2-40B4-BE49-F238E27FC236}">
                <a16:creationId xmlns:a16="http://schemas.microsoft.com/office/drawing/2014/main" id="{BC3CF686-484C-43FA-B6A1-4E612E08AB5C}"/>
              </a:ext>
            </a:extLst>
          </p:cNvPr>
          <p:cNvSpPr>
            <a:spLocks noChangeShapeType="1"/>
          </p:cNvSpPr>
          <p:nvPr/>
        </p:nvSpPr>
        <p:spPr bwMode="auto">
          <a:xfrm>
            <a:off x="4030663" y="2932113"/>
            <a:ext cx="0" cy="762000"/>
          </a:xfrm>
          <a:prstGeom prst="line">
            <a:avLst/>
          </a:prstGeom>
          <a:noFill/>
          <a:ln w="28575" cap="sq">
            <a:solidFill>
              <a:srgbClr val="008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47938" name="Rectangle 130">
            <a:extLst>
              <a:ext uri="{FF2B5EF4-FFF2-40B4-BE49-F238E27FC236}">
                <a16:creationId xmlns:a16="http://schemas.microsoft.com/office/drawing/2014/main" id="{00EEB58D-7EB5-433E-B1F2-16C8DC7BBCEC}"/>
              </a:ext>
            </a:extLst>
          </p:cNvPr>
          <p:cNvSpPr>
            <a:spLocks noChangeArrowheads="1"/>
          </p:cNvSpPr>
          <p:nvPr/>
        </p:nvSpPr>
        <p:spPr bwMode="auto">
          <a:xfrm>
            <a:off x="2362200" y="6329363"/>
            <a:ext cx="4327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400">
                <a:latin typeface="楷体_GB2312" panose="02010609030101010101" pitchFamily="49" charset="-122"/>
                <a:ea typeface="楷体_GB2312" panose="02010609030101010101" pitchFamily="49" charset="-122"/>
              </a:rPr>
              <a:t>(b)      </a:t>
            </a:r>
            <a:r>
              <a:rPr lang="zh-CN" altLang="en-US" sz="2400">
                <a:latin typeface="楷体_GB2312" panose="02010609030101010101" pitchFamily="49" charset="-122"/>
                <a:ea typeface="楷体_GB2312" panose="02010609030101010101" pitchFamily="49" charset="-122"/>
              </a:rPr>
              <a:t>第一趟收集后的链式</a:t>
            </a:r>
          </a:p>
        </p:txBody>
      </p:sp>
      <p:grpSp>
        <p:nvGrpSpPr>
          <p:cNvPr id="248001" name="Group 193">
            <a:extLst>
              <a:ext uri="{FF2B5EF4-FFF2-40B4-BE49-F238E27FC236}">
                <a16:creationId xmlns:a16="http://schemas.microsoft.com/office/drawing/2014/main" id="{27D8BDCB-1F3A-4EFB-A743-A584CB2CEB4F}"/>
              </a:ext>
            </a:extLst>
          </p:cNvPr>
          <p:cNvGrpSpPr>
            <a:grpSpLocks/>
          </p:cNvGrpSpPr>
          <p:nvPr/>
        </p:nvGrpSpPr>
        <p:grpSpPr bwMode="auto">
          <a:xfrm>
            <a:off x="0" y="5734050"/>
            <a:ext cx="9144000" cy="576263"/>
            <a:chOff x="0" y="3702"/>
            <a:chExt cx="5760" cy="363"/>
          </a:xfrm>
        </p:grpSpPr>
        <p:sp>
          <p:nvSpPr>
            <p:cNvPr id="247999" name="Rectangle 191">
              <a:extLst>
                <a:ext uri="{FF2B5EF4-FFF2-40B4-BE49-F238E27FC236}">
                  <a16:creationId xmlns:a16="http://schemas.microsoft.com/office/drawing/2014/main" id="{C218A3B0-F632-45B1-BA74-D18556200510}"/>
                </a:ext>
              </a:extLst>
            </p:cNvPr>
            <p:cNvSpPr>
              <a:spLocks noChangeArrowheads="1"/>
            </p:cNvSpPr>
            <p:nvPr/>
          </p:nvSpPr>
          <p:spPr bwMode="auto">
            <a:xfrm>
              <a:off x="0" y="3702"/>
              <a:ext cx="5760" cy="363"/>
            </a:xfrm>
            <a:prstGeom prst="rect">
              <a:avLst/>
            </a:prstGeom>
            <a:gradFill rotWithShape="1">
              <a:gsLst>
                <a:gs pos="0">
                  <a:srgbClr val="CCFFFF"/>
                </a:gs>
                <a:gs pos="50000">
                  <a:schemeClr val="bg1"/>
                </a:gs>
                <a:gs pos="100000">
                  <a:srgbClr val="CCFFFF"/>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p>
          </p:txBody>
        </p:sp>
        <p:grpSp>
          <p:nvGrpSpPr>
            <p:cNvPr id="63583" name="Group 89">
              <a:extLst>
                <a:ext uri="{FF2B5EF4-FFF2-40B4-BE49-F238E27FC236}">
                  <a16:creationId xmlns:a16="http://schemas.microsoft.com/office/drawing/2014/main" id="{CC4CE67D-8D18-422A-B814-0E4A34F05B42}"/>
                </a:ext>
              </a:extLst>
            </p:cNvPr>
            <p:cNvGrpSpPr>
              <a:grpSpLocks/>
            </p:cNvGrpSpPr>
            <p:nvPr/>
          </p:nvGrpSpPr>
          <p:grpSpPr bwMode="auto">
            <a:xfrm>
              <a:off x="0" y="3756"/>
              <a:ext cx="5588" cy="272"/>
              <a:chOff x="96" y="588"/>
              <a:chExt cx="5588" cy="272"/>
            </a:xfrm>
          </p:grpSpPr>
          <p:grpSp>
            <p:nvGrpSpPr>
              <p:cNvPr id="63587" name="Group 90">
                <a:extLst>
                  <a:ext uri="{FF2B5EF4-FFF2-40B4-BE49-F238E27FC236}">
                    <a16:creationId xmlns:a16="http://schemas.microsoft.com/office/drawing/2014/main" id="{858B7595-A5B0-4192-9679-47561B9F4978}"/>
                  </a:ext>
                </a:extLst>
              </p:cNvPr>
              <p:cNvGrpSpPr>
                <a:grpSpLocks/>
              </p:cNvGrpSpPr>
              <p:nvPr/>
            </p:nvGrpSpPr>
            <p:grpSpPr bwMode="auto">
              <a:xfrm>
                <a:off x="240" y="600"/>
                <a:ext cx="391" cy="258"/>
                <a:chOff x="2662" y="2046"/>
                <a:chExt cx="391" cy="258"/>
              </a:xfrm>
            </p:grpSpPr>
            <p:sp>
              <p:nvSpPr>
                <p:cNvPr id="63625" name="Rectangle 91">
                  <a:extLst>
                    <a:ext uri="{FF2B5EF4-FFF2-40B4-BE49-F238E27FC236}">
                      <a16:creationId xmlns:a16="http://schemas.microsoft.com/office/drawing/2014/main" id="{99FD30B7-389E-4644-918C-856246A4AFBD}"/>
                    </a:ext>
                  </a:extLst>
                </p:cNvPr>
                <p:cNvSpPr>
                  <a:spLocks noChangeArrowheads="1"/>
                </p:cNvSpPr>
                <p:nvPr/>
              </p:nvSpPr>
              <p:spPr bwMode="auto">
                <a:xfrm>
                  <a:off x="2662" y="2046"/>
                  <a:ext cx="391" cy="258"/>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000">
                      <a:latin typeface="Arial" panose="020B0604020202020204" pitchFamily="34" charset="0"/>
                    </a:rPr>
                    <a:t>271</a:t>
                  </a:r>
                </a:p>
              </p:txBody>
            </p:sp>
            <p:sp>
              <p:nvSpPr>
                <p:cNvPr id="63626" name="Rectangle 92">
                  <a:extLst>
                    <a:ext uri="{FF2B5EF4-FFF2-40B4-BE49-F238E27FC236}">
                      <a16:creationId xmlns:a16="http://schemas.microsoft.com/office/drawing/2014/main" id="{894E9A59-FC4B-4C6C-929B-152877C50F6F}"/>
                    </a:ext>
                  </a:extLst>
                </p:cNvPr>
                <p:cNvSpPr>
                  <a:spLocks noChangeArrowheads="1"/>
                </p:cNvSpPr>
                <p:nvPr/>
              </p:nvSpPr>
              <p:spPr bwMode="auto">
                <a:xfrm>
                  <a:off x="2688" y="2064"/>
                  <a:ext cx="340" cy="204"/>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endParaRPr lang="zh-CN" altLang="en-US" sz="2400"/>
                </a:p>
              </p:txBody>
            </p:sp>
          </p:grpSp>
          <p:grpSp>
            <p:nvGrpSpPr>
              <p:cNvPr id="63588" name="Group 93">
                <a:extLst>
                  <a:ext uri="{FF2B5EF4-FFF2-40B4-BE49-F238E27FC236}">
                    <a16:creationId xmlns:a16="http://schemas.microsoft.com/office/drawing/2014/main" id="{5FD01DC6-648B-4820-AD25-AF526358ED4F}"/>
                  </a:ext>
                </a:extLst>
              </p:cNvPr>
              <p:cNvGrpSpPr>
                <a:grpSpLocks/>
              </p:cNvGrpSpPr>
              <p:nvPr/>
            </p:nvGrpSpPr>
            <p:grpSpPr bwMode="auto">
              <a:xfrm>
                <a:off x="3084" y="590"/>
                <a:ext cx="391" cy="258"/>
                <a:chOff x="2662" y="2046"/>
                <a:chExt cx="391" cy="258"/>
              </a:xfrm>
            </p:grpSpPr>
            <p:sp>
              <p:nvSpPr>
                <p:cNvPr id="63623" name="Rectangle 94">
                  <a:extLst>
                    <a:ext uri="{FF2B5EF4-FFF2-40B4-BE49-F238E27FC236}">
                      <a16:creationId xmlns:a16="http://schemas.microsoft.com/office/drawing/2014/main" id="{64C808AC-C035-48BC-AAF3-A7C71F7DB598}"/>
                    </a:ext>
                  </a:extLst>
                </p:cNvPr>
                <p:cNvSpPr>
                  <a:spLocks noChangeArrowheads="1"/>
                </p:cNvSpPr>
                <p:nvPr/>
              </p:nvSpPr>
              <p:spPr bwMode="auto">
                <a:xfrm>
                  <a:off x="2662" y="2046"/>
                  <a:ext cx="391" cy="258"/>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000">
                      <a:latin typeface="Arial" panose="020B0604020202020204" pitchFamily="34" charset="0"/>
                    </a:rPr>
                    <a:t>306</a:t>
                  </a:r>
                </a:p>
              </p:txBody>
            </p:sp>
            <p:sp>
              <p:nvSpPr>
                <p:cNvPr id="63624" name="Rectangle 95">
                  <a:extLst>
                    <a:ext uri="{FF2B5EF4-FFF2-40B4-BE49-F238E27FC236}">
                      <a16:creationId xmlns:a16="http://schemas.microsoft.com/office/drawing/2014/main" id="{6C10D3D0-91EA-46F2-B2C3-2A36AF32DEDC}"/>
                    </a:ext>
                  </a:extLst>
                </p:cNvPr>
                <p:cNvSpPr>
                  <a:spLocks noChangeArrowheads="1"/>
                </p:cNvSpPr>
                <p:nvPr/>
              </p:nvSpPr>
              <p:spPr bwMode="auto">
                <a:xfrm>
                  <a:off x="2688" y="2064"/>
                  <a:ext cx="340" cy="204"/>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endParaRPr lang="zh-CN" altLang="en-US" sz="2400"/>
                </a:p>
              </p:txBody>
            </p:sp>
          </p:grpSp>
          <p:grpSp>
            <p:nvGrpSpPr>
              <p:cNvPr id="63589" name="Group 96">
                <a:extLst>
                  <a:ext uri="{FF2B5EF4-FFF2-40B4-BE49-F238E27FC236}">
                    <a16:creationId xmlns:a16="http://schemas.microsoft.com/office/drawing/2014/main" id="{4443BB36-DF8C-48E4-87B3-C9DFC91C35AE}"/>
                  </a:ext>
                </a:extLst>
              </p:cNvPr>
              <p:cNvGrpSpPr>
                <a:grpSpLocks/>
              </p:cNvGrpSpPr>
              <p:nvPr/>
            </p:nvGrpSpPr>
            <p:grpSpPr bwMode="auto">
              <a:xfrm>
                <a:off x="1932" y="590"/>
                <a:ext cx="391" cy="258"/>
                <a:chOff x="2662" y="2046"/>
                <a:chExt cx="391" cy="258"/>
              </a:xfrm>
            </p:grpSpPr>
            <p:sp>
              <p:nvSpPr>
                <p:cNvPr id="63621" name="Rectangle 97">
                  <a:extLst>
                    <a:ext uri="{FF2B5EF4-FFF2-40B4-BE49-F238E27FC236}">
                      <a16:creationId xmlns:a16="http://schemas.microsoft.com/office/drawing/2014/main" id="{EAE57B0F-D180-4C76-8854-BD644E1295F3}"/>
                    </a:ext>
                  </a:extLst>
                </p:cNvPr>
                <p:cNvSpPr>
                  <a:spLocks noChangeArrowheads="1"/>
                </p:cNvSpPr>
                <p:nvPr/>
              </p:nvSpPr>
              <p:spPr bwMode="auto">
                <a:xfrm>
                  <a:off x="2662" y="2046"/>
                  <a:ext cx="391" cy="258"/>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000">
                      <a:latin typeface="Arial" panose="020B0604020202020204" pitchFamily="34" charset="0"/>
                    </a:rPr>
                    <a:t>984</a:t>
                  </a:r>
                </a:p>
              </p:txBody>
            </p:sp>
            <p:sp>
              <p:nvSpPr>
                <p:cNvPr id="63622" name="Rectangle 98">
                  <a:extLst>
                    <a:ext uri="{FF2B5EF4-FFF2-40B4-BE49-F238E27FC236}">
                      <a16:creationId xmlns:a16="http://schemas.microsoft.com/office/drawing/2014/main" id="{A169CD8E-E3EA-4E8E-8ACB-877AFE0CB631}"/>
                    </a:ext>
                  </a:extLst>
                </p:cNvPr>
                <p:cNvSpPr>
                  <a:spLocks noChangeArrowheads="1"/>
                </p:cNvSpPr>
                <p:nvPr/>
              </p:nvSpPr>
              <p:spPr bwMode="auto">
                <a:xfrm>
                  <a:off x="2688" y="2064"/>
                  <a:ext cx="340" cy="204"/>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endParaRPr lang="zh-CN" altLang="en-US" sz="2400"/>
                </a:p>
              </p:txBody>
            </p:sp>
          </p:grpSp>
          <p:grpSp>
            <p:nvGrpSpPr>
              <p:cNvPr id="63590" name="Group 99">
                <a:extLst>
                  <a:ext uri="{FF2B5EF4-FFF2-40B4-BE49-F238E27FC236}">
                    <a16:creationId xmlns:a16="http://schemas.microsoft.com/office/drawing/2014/main" id="{A5781184-2317-494F-B531-5B5D9EF7BD8B}"/>
                  </a:ext>
                </a:extLst>
              </p:cNvPr>
              <p:cNvGrpSpPr>
                <a:grpSpLocks/>
              </p:cNvGrpSpPr>
              <p:nvPr/>
            </p:nvGrpSpPr>
            <p:grpSpPr bwMode="auto">
              <a:xfrm>
                <a:off x="4188" y="588"/>
                <a:ext cx="391" cy="258"/>
                <a:chOff x="2662" y="2046"/>
                <a:chExt cx="391" cy="258"/>
              </a:xfrm>
            </p:grpSpPr>
            <p:sp>
              <p:nvSpPr>
                <p:cNvPr id="63619" name="Rectangle 100">
                  <a:extLst>
                    <a:ext uri="{FF2B5EF4-FFF2-40B4-BE49-F238E27FC236}">
                      <a16:creationId xmlns:a16="http://schemas.microsoft.com/office/drawing/2014/main" id="{5911D076-FA84-4509-9FE5-A83DA1DBA3E2}"/>
                    </a:ext>
                  </a:extLst>
                </p:cNvPr>
                <p:cNvSpPr>
                  <a:spLocks noChangeArrowheads="1"/>
                </p:cNvSpPr>
                <p:nvPr/>
              </p:nvSpPr>
              <p:spPr bwMode="auto">
                <a:xfrm>
                  <a:off x="2662" y="2046"/>
                  <a:ext cx="391" cy="258"/>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000">
                      <a:latin typeface="Arial" panose="020B0604020202020204" pitchFamily="34" charset="0"/>
                    </a:rPr>
                    <a:t>179</a:t>
                  </a:r>
                </a:p>
              </p:txBody>
            </p:sp>
            <p:sp>
              <p:nvSpPr>
                <p:cNvPr id="63620" name="Rectangle 101">
                  <a:extLst>
                    <a:ext uri="{FF2B5EF4-FFF2-40B4-BE49-F238E27FC236}">
                      <a16:creationId xmlns:a16="http://schemas.microsoft.com/office/drawing/2014/main" id="{2B499A55-99E0-4F01-A693-E7C47D713038}"/>
                    </a:ext>
                  </a:extLst>
                </p:cNvPr>
                <p:cNvSpPr>
                  <a:spLocks noChangeArrowheads="1"/>
                </p:cNvSpPr>
                <p:nvPr/>
              </p:nvSpPr>
              <p:spPr bwMode="auto">
                <a:xfrm>
                  <a:off x="2688" y="2064"/>
                  <a:ext cx="340" cy="204"/>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endParaRPr lang="zh-CN" altLang="en-US" sz="2400"/>
                </a:p>
              </p:txBody>
            </p:sp>
          </p:grpSp>
          <p:grpSp>
            <p:nvGrpSpPr>
              <p:cNvPr id="63591" name="Group 102">
                <a:extLst>
                  <a:ext uri="{FF2B5EF4-FFF2-40B4-BE49-F238E27FC236}">
                    <a16:creationId xmlns:a16="http://schemas.microsoft.com/office/drawing/2014/main" id="{6AA7C750-1EC2-4CF3-9BBD-A92C4E777CB5}"/>
                  </a:ext>
                </a:extLst>
              </p:cNvPr>
              <p:cNvGrpSpPr>
                <a:grpSpLocks/>
              </p:cNvGrpSpPr>
              <p:nvPr/>
            </p:nvGrpSpPr>
            <p:grpSpPr bwMode="auto">
              <a:xfrm>
                <a:off x="3636" y="588"/>
                <a:ext cx="391" cy="258"/>
                <a:chOff x="2662" y="2046"/>
                <a:chExt cx="391" cy="258"/>
              </a:xfrm>
            </p:grpSpPr>
            <p:sp>
              <p:nvSpPr>
                <p:cNvPr id="63617" name="Rectangle 103">
                  <a:extLst>
                    <a:ext uri="{FF2B5EF4-FFF2-40B4-BE49-F238E27FC236}">
                      <a16:creationId xmlns:a16="http://schemas.microsoft.com/office/drawing/2014/main" id="{0419FCFB-C0EB-43C7-818C-1F6441179EE1}"/>
                    </a:ext>
                  </a:extLst>
                </p:cNvPr>
                <p:cNvSpPr>
                  <a:spLocks noChangeArrowheads="1"/>
                </p:cNvSpPr>
                <p:nvPr/>
              </p:nvSpPr>
              <p:spPr bwMode="auto">
                <a:xfrm>
                  <a:off x="2662" y="2046"/>
                  <a:ext cx="391" cy="258"/>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000">
                      <a:latin typeface="Arial" panose="020B0604020202020204" pitchFamily="34" charset="0"/>
                    </a:rPr>
                    <a:t>208</a:t>
                  </a:r>
                </a:p>
              </p:txBody>
            </p:sp>
            <p:sp>
              <p:nvSpPr>
                <p:cNvPr id="63618" name="Rectangle 104">
                  <a:extLst>
                    <a:ext uri="{FF2B5EF4-FFF2-40B4-BE49-F238E27FC236}">
                      <a16:creationId xmlns:a16="http://schemas.microsoft.com/office/drawing/2014/main" id="{733F878B-CC40-4127-B737-4C703A9237F3}"/>
                    </a:ext>
                  </a:extLst>
                </p:cNvPr>
                <p:cNvSpPr>
                  <a:spLocks noChangeArrowheads="1"/>
                </p:cNvSpPr>
                <p:nvPr/>
              </p:nvSpPr>
              <p:spPr bwMode="auto">
                <a:xfrm>
                  <a:off x="2688" y="2064"/>
                  <a:ext cx="340" cy="204"/>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endParaRPr lang="zh-CN" altLang="en-US" sz="2400"/>
                </a:p>
              </p:txBody>
            </p:sp>
          </p:grpSp>
          <p:grpSp>
            <p:nvGrpSpPr>
              <p:cNvPr id="63592" name="Group 105">
                <a:extLst>
                  <a:ext uri="{FF2B5EF4-FFF2-40B4-BE49-F238E27FC236}">
                    <a16:creationId xmlns:a16="http://schemas.microsoft.com/office/drawing/2014/main" id="{A3684BE0-6BC2-41D5-85DB-D4F91A7C9306}"/>
                  </a:ext>
                </a:extLst>
              </p:cNvPr>
              <p:cNvGrpSpPr>
                <a:grpSpLocks/>
              </p:cNvGrpSpPr>
              <p:nvPr/>
            </p:nvGrpSpPr>
            <p:grpSpPr bwMode="auto">
              <a:xfrm>
                <a:off x="1369" y="588"/>
                <a:ext cx="391" cy="258"/>
                <a:chOff x="2662" y="2046"/>
                <a:chExt cx="391" cy="258"/>
              </a:xfrm>
            </p:grpSpPr>
            <p:sp>
              <p:nvSpPr>
                <p:cNvPr id="63615" name="Rectangle 106">
                  <a:extLst>
                    <a:ext uri="{FF2B5EF4-FFF2-40B4-BE49-F238E27FC236}">
                      <a16:creationId xmlns:a16="http://schemas.microsoft.com/office/drawing/2014/main" id="{933FE9EC-3945-4977-8612-C19ABE208F09}"/>
                    </a:ext>
                  </a:extLst>
                </p:cNvPr>
                <p:cNvSpPr>
                  <a:spLocks noChangeArrowheads="1"/>
                </p:cNvSpPr>
                <p:nvPr/>
              </p:nvSpPr>
              <p:spPr bwMode="auto">
                <a:xfrm>
                  <a:off x="2662" y="2046"/>
                  <a:ext cx="391" cy="258"/>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000">
                      <a:latin typeface="Arial" panose="020B0604020202020204" pitchFamily="34" charset="0"/>
                    </a:rPr>
                    <a:t>033</a:t>
                  </a:r>
                </a:p>
              </p:txBody>
            </p:sp>
            <p:sp>
              <p:nvSpPr>
                <p:cNvPr id="63616" name="Rectangle 107">
                  <a:extLst>
                    <a:ext uri="{FF2B5EF4-FFF2-40B4-BE49-F238E27FC236}">
                      <a16:creationId xmlns:a16="http://schemas.microsoft.com/office/drawing/2014/main" id="{474F3C51-B2FC-4D21-B84B-743D080AF12D}"/>
                    </a:ext>
                  </a:extLst>
                </p:cNvPr>
                <p:cNvSpPr>
                  <a:spLocks noChangeArrowheads="1"/>
                </p:cNvSpPr>
                <p:nvPr/>
              </p:nvSpPr>
              <p:spPr bwMode="auto">
                <a:xfrm>
                  <a:off x="2688" y="2064"/>
                  <a:ext cx="340" cy="204"/>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endParaRPr lang="zh-CN" altLang="en-US" sz="2400"/>
                </a:p>
              </p:txBody>
            </p:sp>
          </p:grpSp>
          <p:grpSp>
            <p:nvGrpSpPr>
              <p:cNvPr id="63593" name="Group 108">
                <a:extLst>
                  <a:ext uri="{FF2B5EF4-FFF2-40B4-BE49-F238E27FC236}">
                    <a16:creationId xmlns:a16="http://schemas.microsoft.com/office/drawing/2014/main" id="{6627D8D0-BB2B-4E9E-80B7-B68502FAE7F2}"/>
                  </a:ext>
                </a:extLst>
              </p:cNvPr>
              <p:cNvGrpSpPr>
                <a:grpSpLocks/>
              </p:cNvGrpSpPr>
              <p:nvPr/>
            </p:nvGrpSpPr>
            <p:grpSpPr bwMode="auto">
              <a:xfrm>
                <a:off x="2508" y="588"/>
                <a:ext cx="391" cy="258"/>
                <a:chOff x="2662" y="2046"/>
                <a:chExt cx="391" cy="258"/>
              </a:xfrm>
            </p:grpSpPr>
            <p:sp>
              <p:nvSpPr>
                <p:cNvPr id="63613" name="Rectangle 109">
                  <a:extLst>
                    <a:ext uri="{FF2B5EF4-FFF2-40B4-BE49-F238E27FC236}">
                      <a16:creationId xmlns:a16="http://schemas.microsoft.com/office/drawing/2014/main" id="{0CD9B3D3-B10F-42A1-8C41-A3D87511687C}"/>
                    </a:ext>
                  </a:extLst>
                </p:cNvPr>
                <p:cNvSpPr>
                  <a:spLocks noChangeArrowheads="1"/>
                </p:cNvSpPr>
                <p:nvPr/>
              </p:nvSpPr>
              <p:spPr bwMode="auto">
                <a:xfrm>
                  <a:off x="2662" y="2046"/>
                  <a:ext cx="391" cy="258"/>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000">
                      <a:latin typeface="Arial" panose="020B0604020202020204" pitchFamily="34" charset="0"/>
                    </a:rPr>
                    <a:t>055</a:t>
                  </a:r>
                </a:p>
              </p:txBody>
            </p:sp>
            <p:sp>
              <p:nvSpPr>
                <p:cNvPr id="63614" name="Rectangle 110">
                  <a:extLst>
                    <a:ext uri="{FF2B5EF4-FFF2-40B4-BE49-F238E27FC236}">
                      <a16:creationId xmlns:a16="http://schemas.microsoft.com/office/drawing/2014/main" id="{27AD136C-8ACA-4484-9084-E9C664158538}"/>
                    </a:ext>
                  </a:extLst>
                </p:cNvPr>
                <p:cNvSpPr>
                  <a:spLocks noChangeArrowheads="1"/>
                </p:cNvSpPr>
                <p:nvPr/>
              </p:nvSpPr>
              <p:spPr bwMode="auto">
                <a:xfrm>
                  <a:off x="2688" y="2064"/>
                  <a:ext cx="340" cy="204"/>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endParaRPr lang="zh-CN" altLang="en-US" sz="2400"/>
                </a:p>
              </p:txBody>
            </p:sp>
          </p:grpSp>
          <p:grpSp>
            <p:nvGrpSpPr>
              <p:cNvPr id="63594" name="Group 111">
                <a:extLst>
                  <a:ext uri="{FF2B5EF4-FFF2-40B4-BE49-F238E27FC236}">
                    <a16:creationId xmlns:a16="http://schemas.microsoft.com/office/drawing/2014/main" id="{8430F104-CC0A-4A18-A36B-B48AE8378F03}"/>
                  </a:ext>
                </a:extLst>
              </p:cNvPr>
              <p:cNvGrpSpPr>
                <a:grpSpLocks/>
              </p:cNvGrpSpPr>
              <p:nvPr/>
            </p:nvGrpSpPr>
            <p:grpSpPr bwMode="auto">
              <a:xfrm>
                <a:off x="4741" y="588"/>
                <a:ext cx="391" cy="258"/>
                <a:chOff x="2662" y="2046"/>
                <a:chExt cx="391" cy="258"/>
              </a:xfrm>
            </p:grpSpPr>
            <p:sp>
              <p:nvSpPr>
                <p:cNvPr id="63611" name="Rectangle 112">
                  <a:extLst>
                    <a:ext uri="{FF2B5EF4-FFF2-40B4-BE49-F238E27FC236}">
                      <a16:creationId xmlns:a16="http://schemas.microsoft.com/office/drawing/2014/main" id="{152AE288-91AC-4DDA-805B-83B1870EB02B}"/>
                    </a:ext>
                  </a:extLst>
                </p:cNvPr>
                <p:cNvSpPr>
                  <a:spLocks noChangeArrowheads="1"/>
                </p:cNvSpPr>
                <p:nvPr/>
              </p:nvSpPr>
              <p:spPr bwMode="auto">
                <a:xfrm>
                  <a:off x="2662" y="2046"/>
                  <a:ext cx="391" cy="258"/>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000">
                      <a:latin typeface="Arial" panose="020B0604020202020204" pitchFamily="34" charset="0"/>
                    </a:rPr>
                    <a:t>859</a:t>
                  </a:r>
                </a:p>
              </p:txBody>
            </p:sp>
            <p:sp>
              <p:nvSpPr>
                <p:cNvPr id="63612" name="Rectangle 113">
                  <a:extLst>
                    <a:ext uri="{FF2B5EF4-FFF2-40B4-BE49-F238E27FC236}">
                      <a16:creationId xmlns:a16="http://schemas.microsoft.com/office/drawing/2014/main" id="{6C29E698-C34C-43E6-B010-9E8C8B933FA6}"/>
                    </a:ext>
                  </a:extLst>
                </p:cNvPr>
                <p:cNvSpPr>
                  <a:spLocks noChangeArrowheads="1"/>
                </p:cNvSpPr>
                <p:nvPr/>
              </p:nvSpPr>
              <p:spPr bwMode="auto">
                <a:xfrm>
                  <a:off x="2688" y="2064"/>
                  <a:ext cx="340" cy="204"/>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endParaRPr lang="zh-CN" altLang="en-US" sz="2400"/>
                </a:p>
              </p:txBody>
            </p:sp>
          </p:grpSp>
          <p:grpSp>
            <p:nvGrpSpPr>
              <p:cNvPr id="63595" name="Group 114">
                <a:extLst>
                  <a:ext uri="{FF2B5EF4-FFF2-40B4-BE49-F238E27FC236}">
                    <a16:creationId xmlns:a16="http://schemas.microsoft.com/office/drawing/2014/main" id="{E1AF13EA-754C-4EFB-BD57-23E4EAFE29BB}"/>
                  </a:ext>
                </a:extLst>
              </p:cNvPr>
              <p:cNvGrpSpPr>
                <a:grpSpLocks/>
              </p:cNvGrpSpPr>
              <p:nvPr/>
            </p:nvGrpSpPr>
            <p:grpSpPr bwMode="auto">
              <a:xfrm>
                <a:off x="804" y="602"/>
                <a:ext cx="391" cy="258"/>
                <a:chOff x="2662" y="2046"/>
                <a:chExt cx="391" cy="258"/>
              </a:xfrm>
            </p:grpSpPr>
            <p:sp>
              <p:nvSpPr>
                <p:cNvPr id="63609" name="Rectangle 115">
                  <a:extLst>
                    <a:ext uri="{FF2B5EF4-FFF2-40B4-BE49-F238E27FC236}">
                      <a16:creationId xmlns:a16="http://schemas.microsoft.com/office/drawing/2014/main" id="{8B0E15B7-5588-4812-A176-6A46C3402C0F}"/>
                    </a:ext>
                  </a:extLst>
                </p:cNvPr>
                <p:cNvSpPr>
                  <a:spLocks noChangeArrowheads="1"/>
                </p:cNvSpPr>
                <p:nvPr/>
              </p:nvSpPr>
              <p:spPr bwMode="auto">
                <a:xfrm>
                  <a:off x="2662" y="2046"/>
                  <a:ext cx="391" cy="258"/>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000">
                      <a:latin typeface="Arial" panose="020B0604020202020204" pitchFamily="34" charset="0"/>
                    </a:rPr>
                    <a:t>093</a:t>
                  </a:r>
                </a:p>
              </p:txBody>
            </p:sp>
            <p:sp>
              <p:nvSpPr>
                <p:cNvPr id="63610" name="Rectangle 116">
                  <a:extLst>
                    <a:ext uri="{FF2B5EF4-FFF2-40B4-BE49-F238E27FC236}">
                      <a16:creationId xmlns:a16="http://schemas.microsoft.com/office/drawing/2014/main" id="{D1F61298-5AEE-439C-A424-312CC8C5501C}"/>
                    </a:ext>
                  </a:extLst>
                </p:cNvPr>
                <p:cNvSpPr>
                  <a:spLocks noChangeArrowheads="1"/>
                </p:cNvSpPr>
                <p:nvPr/>
              </p:nvSpPr>
              <p:spPr bwMode="auto">
                <a:xfrm>
                  <a:off x="2688" y="2064"/>
                  <a:ext cx="340" cy="204"/>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endParaRPr lang="zh-CN" altLang="en-US" sz="2400"/>
                </a:p>
              </p:txBody>
            </p:sp>
          </p:grpSp>
          <p:grpSp>
            <p:nvGrpSpPr>
              <p:cNvPr id="63596" name="Group 117">
                <a:extLst>
                  <a:ext uri="{FF2B5EF4-FFF2-40B4-BE49-F238E27FC236}">
                    <a16:creationId xmlns:a16="http://schemas.microsoft.com/office/drawing/2014/main" id="{B4934839-B033-495D-BC54-9E867BAD4524}"/>
                  </a:ext>
                </a:extLst>
              </p:cNvPr>
              <p:cNvGrpSpPr>
                <a:grpSpLocks/>
              </p:cNvGrpSpPr>
              <p:nvPr/>
            </p:nvGrpSpPr>
            <p:grpSpPr bwMode="auto">
              <a:xfrm>
                <a:off x="5293" y="588"/>
                <a:ext cx="391" cy="258"/>
                <a:chOff x="2662" y="2046"/>
                <a:chExt cx="391" cy="258"/>
              </a:xfrm>
            </p:grpSpPr>
            <p:sp>
              <p:nvSpPr>
                <p:cNvPr id="63607" name="Rectangle 118">
                  <a:extLst>
                    <a:ext uri="{FF2B5EF4-FFF2-40B4-BE49-F238E27FC236}">
                      <a16:creationId xmlns:a16="http://schemas.microsoft.com/office/drawing/2014/main" id="{C716F963-1A75-417D-9677-5768A479A3CF}"/>
                    </a:ext>
                  </a:extLst>
                </p:cNvPr>
                <p:cNvSpPr>
                  <a:spLocks noChangeArrowheads="1"/>
                </p:cNvSpPr>
                <p:nvPr/>
              </p:nvSpPr>
              <p:spPr bwMode="auto">
                <a:xfrm>
                  <a:off x="2662" y="2046"/>
                  <a:ext cx="391" cy="258"/>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000">
                      <a:latin typeface="Arial" panose="020B0604020202020204" pitchFamily="34" charset="0"/>
                    </a:rPr>
                    <a:t>009</a:t>
                  </a:r>
                </a:p>
              </p:txBody>
            </p:sp>
            <p:sp>
              <p:nvSpPr>
                <p:cNvPr id="63608" name="Rectangle 119">
                  <a:extLst>
                    <a:ext uri="{FF2B5EF4-FFF2-40B4-BE49-F238E27FC236}">
                      <a16:creationId xmlns:a16="http://schemas.microsoft.com/office/drawing/2014/main" id="{8BFAE821-58B2-4472-8F04-D21DABF076BD}"/>
                    </a:ext>
                  </a:extLst>
                </p:cNvPr>
                <p:cNvSpPr>
                  <a:spLocks noChangeArrowheads="1"/>
                </p:cNvSpPr>
                <p:nvPr/>
              </p:nvSpPr>
              <p:spPr bwMode="auto">
                <a:xfrm>
                  <a:off x="2688" y="2064"/>
                  <a:ext cx="340" cy="204"/>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endParaRPr lang="zh-CN" altLang="en-US" sz="2400"/>
                </a:p>
              </p:txBody>
            </p:sp>
          </p:grpSp>
          <p:sp>
            <p:nvSpPr>
              <p:cNvPr id="63597" name="Line 120">
                <a:extLst>
                  <a:ext uri="{FF2B5EF4-FFF2-40B4-BE49-F238E27FC236}">
                    <a16:creationId xmlns:a16="http://schemas.microsoft.com/office/drawing/2014/main" id="{65C04ACF-6AEE-47FE-B02B-75EA85BA8C7C}"/>
                  </a:ext>
                </a:extLst>
              </p:cNvPr>
              <p:cNvSpPr>
                <a:spLocks noChangeShapeType="1"/>
              </p:cNvSpPr>
              <p:nvPr/>
            </p:nvSpPr>
            <p:spPr bwMode="auto">
              <a:xfrm>
                <a:off x="96" y="720"/>
                <a:ext cx="144" cy="0"/>
              </a:xfrm>
              <a:prstGeom prst="line">
                <a:avLst/>
              </a:prstGeom>
              <a:noFill/>
              <a:ln w="12700" cap="sq">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3598" name="Line 121">
                <a:extLst>
                  <a:ext uri="{FF2B5EF4-FFF2-40B4-BE49-F238E27FC236}">
                    <a16:creationId xmlns:a16="http://schemas.microsoft.com/office/drawing/2014/main" id="{5483AA10-F819-4158-BA74-35A8FAA4471D}"/>
                  </a:ext>
                </a:extLst>
              </p:cNvPr>
              <p:cNvSpPr>
                <a:spLocks noChangeShapeType="1"/>
              </p:cNvSpPr>
              <p:nvPr/>
            </p:nvSpPr>
            <p:spPr bwMode="auto">
              <a:xfrm>
                <a:off x="648" y="720"/>
                <a:ext cx="144" cy="0"/>
              </a:xfrm>
              <a:prstGeom prst="line">
                <a:avLst/>
              </a:prstGeom>
              <a:noFill/>
              <a:ln w="12700" cap="sq">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3599" name="Line 122">
                <a:extLst>
                  <a:ext uri="{FF2B5EF4-FFF2-40B4-BE49-F238E27FC236}">
                    <a16:creationId xmlns:a16="http://schemas.microsoft.com/office/drawing/2014/main" id="{5461D9E2-562F-4740-B061-732C548E0983}"/>
                  </a:ext>
                </a:extLst>
              </p:cNvPr>
              <p:cNvSpPr>
                <a:spLocks noChangeShapeType="1"/>
              </p:cNvSpPr>
              <p:nvPr/>
            </p:nvSpPr>
            <p:spPr bwMode="auto">
              <a:xfrm>
                <a:off x="1224" y="720"/>
                <a:ext cx="144" cy="0"/>
              </a:xfrm>
              <a:prstGeom prst="line">
                <a:avLst/>
              </a:prstGeom>
              <a:noFill/>
              <a:ln w="12700" cap="sq">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3600" name="Line 123">
                <a:extLst>
                  <a:ext uri="{FF2B5EF4-FFF2-40B4-BE49-F238E27FC236}">
                    <a16:creationId xmlns:a16="http://schemas.microsoft.com/office/drawing/2014/main" id="{88F2EB0E-61D3-46AE-A61D-2AB06F528A46}"/>
                  </a:ext>
                </a:extLst>
              </p:cNvPr>
              <p:cNvSpPr>
                <a:spLocks noChangeShapeType="1"/>
              </p:cNvSpPr>
              <p:nvPr/>
            </p:nvSpPr>
            <p:spPr bwMode="auto">
              <a:xfrm>
                <a:off x="1776" y="720"/>
                <a:ext cx="144" cy="0"/>
              </a:xfrm>
              <a:prstGeom prst="line">
                <a:avLst/>
              </a:prstGeom>
              <a:noFill/>
              <a:ln w="12700" cap="sq">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3601" name="Line 124">
                <a:extLst>
                  <a:ext uri="{FF2B5EF4-FFF2-40B4-BE49-F238E27FC236}">
                    <a16:creationId xmlns:a16="http://schemas.microsoft.com/office/drawing/2014/main" id="{2A5A4164-908C-4C83-B0F3-DEC2A9938220}"/>
                  </a:ext>
                </a:extLst>
              </p:cNvPr>
              <p:cNvSpPr>
                <a:spLocks noChangeShapeType="1"/>
              </p:cNvSpPr>
              <p:nvPr/>
            </p:nvSpPr>
            <p:spPr bwMode="auto">
              <a:xfrm>
                <a:off x="2352" y="720"/>
                <a:ext cx="144" cy="0"/>
              </a:xfrm>
              <a:prstGeom prst="line">
                <a:avLst/>
              </a:prstGeom>
              <a:noFill/>
              <a:ln w="12700" cap="sq">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3602" name="Line 125">
                <a:extLst>
                  <a:ext uri="{FF2B5EF4-FFF2-40B4-BE49-F238E27FC236}">
                    <a16:creationId xmlns:a16="http://schemas.microsoft.com/office/drawing/2014/main" id="{59A39EB3-F909-40D6-9340-49FA7554F576}"/>
                  </a:ext>
                </a:extLst>
              </p:cNvPr>
              <p:cNvSpPr>
                <a:spLocks noChangeShapeType="1"/>
              </p:cNvSpPr>
              <p:nvPr/>
            </p:nvSpPr>
            <p:spPr bwMode="auto">
              <a:xfrm>
                <a:off x="2928" y="720"/>
                <a:ext cx="144" cy="0"/>
              </a:xfrm>
              <a:prstGeom prst="line">
                <a:avLst/>
              </a:prstGeom>
              <a:noFill/>
              <a:ln w="12700" cap="sq">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3603" name="Line 126">
                <a:extLst>
                  <a:ext uri="{FF2B5EF4-FFF2-40B4-BE49-F238E27FC236}">
                    <a16:creationId xmlns:a16="http://schemas.microsoft.com/office/drawing/2014/main" id="{647FE6C1-7028-43F1-80E1-C70987A44861}"/>
                  </a:ext>
                </a:extLst>
              </p:cNvPr>
              <p:cNvSpPr>
                <a:spLocks noChangeShapeType="1"/>
              </p:cNvSpPr>
              <p:nvPr/>
            </p:nvSpPr>
            <p:spPr bwMode="auto">
              <a:xfrm>
                <a:off x="3492" y="720"/>
                <a:ext cx="144" cy="0"/>
              </a:xfrm>
              <a:prstGeom prst="line">
                <a:avLst/>
              </a:prstGeom>
              <a:noFill/>
              <a:ln w="12700" cap="sq">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3604" name="Line 127">
                <a:extLst>
                  <a:ext uri="{FF2B5EF4-FFF2-40B4-BE49-F238E27FC236}">
                    <a16:creationId xmlns:a16="http://schemas.microsoft.com/office/drawing/2014/main" id="{D1525A4B-D52D-4E57-8DB1-273E39719640}"/>
                  </a:ext>
                </a:extLst>
              </p:cNvPr>
              <p:cNvSpPr>
                <a:spLocks noChangeShapeType="1"/>
              </p:cNvSpPr>
              <p:nvPr/>
            </p:nvSpPr>
            <p:spPr bwMode="auto">
              <a:xfrm>
                <a:off x="4044" y="720"/>
                <a:ext cx="144" cy="0"/>
              </a:xfrm>
              <a:prstGeom prst="line">
                <a:avLst/>
              </a:prstGeom>
              <a:noFill/>
              <a:ln w="12700" cap="sq">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3605" name="Line 128">
                <a:extLst>
                  <a:ext uri="{FF2B5EF4-FFF2-40B4-BE49-F238E27FC236}">
                    <a16:creationId xmlns:a16="http://schemas.microsoft.com/office/drawing/2014/main" id="{464B06C3-5956-4AA4-9222-368CEF514076}"/>
                  </a:ext>
                </a:extLst>
              </p:cNvPr>
              <p:cNvSpPr>
                <a:spLocks noChangeShapeType="1"/>
              </p:cNvSpPr>
              <p:nvPr/>
            </p:nvSpPr>
            <p:spPr bwMode="auto">
              <a:xfrm>
                <a:off x="4596" y="720"/>
                <a:ext cx="144" cy="0"/>
              </a:xfrm>
              <a:prstGeom prst="line">
                <a:avLst/>
              </a:prstGeom>
              <a:noFill/>
              <a:ln w="12700" cap="sq">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3606" name="Line 129">
                <a:extLst>
                  <a:ext uri="{FF2B5EF4-FFF2-40B4-BE49-F238E27FC236}">
                    <a16:creationId xmlns:a16="http://schemas.microsoft.com/office/drawing/2014/main" id="{1912BD02-4BD2-4915-AB2D-7CC00C6DF75B}"/>
                  </a:ext>
                </a:extLst>
              </p:cNvPr>
              <p:cNvSpPr>
                <a:spLocks noChangeShapeType="1"/>
              </p:cNvSpPr>
              <p:nvPr/>
            </p:nvSpPr>
            <p:spPr bwMode="auto">
              <a:xfrm>
                <a:off x="5148" y="720"/>
                <a:ext cx="144" cy="0"/>
              </a:xfrm>
              <a:prstGeom prst="line">
                <a:avLst/>
              </a:prstGeom>
              <a:noFill/>
              <a:ln w="12700" cap="sq">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63584" name="Line 131">
              <a:extLst>
                <a:ext uri="{FF2B5EF4-FFF2-40B4-BE49-F238E27FC236}">
                  <a16:creationId xmlns:a16="http://schemas.microsoft.com/office/drawing/2014/main" id="{71BD7385-466A-4851-8A05-3DF825FE535D}"/>
                </a:ext>
              </a:extLst>
            </p:cNvPr>
            <p:cNvSpPr>
              <a:spLocks noChangeShapeType="1"/>
            </p:cNvSpPr>
            <p:nvPr/>
          </p:nvSpPr>
          <p:spPr bwMode="auto">
            <a:xfrm>
              <a:off x="166" y="3781"/>
              <a:ext cx="351"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3585" name="Line 132">
              <a:extLst>
                <a:ext uri="{FF2B5EF4-FFF2-40B4-BE49-F238E27FC236}">
                  <a16:creationId xmlns:a16="http://schemas.microsoft.com/office/drawing/2014/main" id="{A66F25B2-9F84-49F8-9AA0-E4C89EC656D5}"/>
                </a:ext>
              </a:extLst>
            </p:cNvPr>
            <p:cNvSpPr>
              <a:spLocks noChangeShapeType="1"/>
            </p:cNvSpPr>
            <p:nvPr/>
          </p:nvSpPr>
          <p:spPr bwMode="auto">
            <a:xfrm>
              <a:off x="1078" y="3781"/>
              <a:ext cx="0" cy="204"/>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3586" name="Line 133">
              <a:extLst>
                <a:ext uri="{FF2B5EF4-FFF2-40B4-BE49-F238E27FC236}">
                  <a16:creationId xmlns:a16="http://schemas.microsoft.com/office/drawing/2014/main" id="{30E7A310-2CE5-452C-9316-BC2BD2E36C87}"/>
                </a:ext>
              </a:extLst>
            </p:cNvPr>
            <p:cNvSpPr>
              <a:spLocks noChangeShapeType="1"/>
            </p:cNvSpPr>
            <p:nvPr/>
          </p:nvSpPr>
          <p:spPr bwMode="auto">
            <a:xfrm>
              <a:off x="4453" y="3770"/>
              <a:ext cx="0" cy="204"/>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247998" name="Group 190">
            <a:extLst>
              <a:ext uri="{FF2B5EF4-FFF2-40B4-BE49-F238E27FC236}">
                <a16:creationId xmlns:a16="http://schemas.microsoft.com/office/drawing/2014/main" id="{867DDF88-DFDA-48AE-9313-BF36894A2CA2}"/>
              </a:ext>
            </a:extLst>
          </p:cNvPr>
          <p:cNvGrpSpPr>
            <a:grpSpLocks/>
          </p:cNvGrpSpPr>
          <p:nvPr/>
        </p:nvGrpSpPr>
        <p:grpSpPr bwMode="auto">
          <a:xfrm>
            <a:off x="0" y="404813"/>
            <a:ext cx="8964613" cy="792162"/>
            <a:chOff x="0" y="210"/>
            <a:chExt cx="5647" cy="499"/>
          </a:xfrm>
        </p:grpSpPr>
        <p:sp>
          <p:nvSpPr>
            <p:cNvPr id="247997" name="Rectangle 189">
              <a:extLst>
                <a:ext uri="{FF2B5EF4-FFF2-40B4-BE49-F238E27FC236}">
                  <a16:creationId xmlns:a16="http://schemas.microsoft.com/office/drawing/2014/main" id="{77636803-B8AD-40F8-AF89-6AB676205059}"/>
                </a:ext>
              </a:extLst>
            </p:cNvPr>
            <p:cNvSpPr>
              <a:spLocks noChangeArrowheads="1"/>
            </p:cNvSpPr>
            <p:nvPr/>
          </p:nvSpPr>
          <p:spPr bwMode="auto">
            <a:xfrm>
              <a:off x="0" y="210"/>
              <a:ext cx="5647" cy="499"/>
            </a:xfrm>
            <a:prstGeom prst="rect">
              <a:avLst/>
            </a:prstGeom>
            <a:gradFill rotWithShape="1">
              <a:gsLst>
                <a:gs pos="0">
                  <a:srgbClr val="FFFFCC"/>
                </a:gs>
                <a:gs pos="50000">
                  <a:schemeClr val="bg1"/>
                </a:gs>
                <a:gs pos="100000">
                  <a:srgbClr val="FFFFCC"/>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p>
          </p:txBody>
        </p:sp>
        <p:grpSp>
          <p:nvGrpSpPr>
            <p:cNvPr id="63530" name="Group 137">
              <a:extLst>
                <a:ext uri="{FF2B5EF4-FFF2-40B4-BE49-F238E27FC236}">
                  <a16:creationId xmlns:a16="http://schemas.microsoft.com/office/drawing/2014/main" id="{F5C2DA2E-EF02-45D7-ACAC-52BB25664062}"/>
                </a:ext>
              </a:extLst>
            </p:cNvPr>
            <p:cNvGrpSpPr>
              <a:grpSpLocks/>
            </p:cNvGrpSpPr>
            <p:nvPr/>
          </p:nvGrpSpPr>
          <p:grpSpPr bwMode="auto">
            <a:xfrm>
              <a:off x="0" y="346"/>
              <a:ext cx="5588" cy="272"/>
              <a:chOff x="84" y="588"/>
              <a:chExt cx="5588" cy="272"/>
            </a:xfrm>
          </p:grpSpPr>
          <p:grpSp>
            <p:nvGrpSpPr>
              <p:cNvPr id="63531" name="Group 138">
                <a:extLst>
                  <a:ext uri="{FF2B5EF4-FFF2-40B4-BE49-F238E27FC236}">
                    <a16:creationId xmlns:a16="http://schemas.microsoft.com/office/drawing/2014/main" id="{C440F255-A6E9-45BF-A600-872095412A92}"/>
                  </a:ext>
                </a:extLst>
              </p:cNvPr>
              <p:cNvGrpSpPr>
                <a:grpSpLocks/>
              </p:cNvGrpSpPr>
              <p:nvPr/>
            </p:nvGrpSpPr>
            <p:grpSpPr bwMode="auto">
              <a:xfrm>
                <a:off x="84" y="588"/>
                <a:ext cx="5588" cy="272"/>
                <a:chOff x="84" y="588"/>
                <a:chExt cx="5588" cy="272"/>
              </a:xfrm>
            </p:grpSpPr>
            <p:grpSp>
              <p:nvGrpSpPr>
                <p:cNvPr id="63542" name="Group 139">
                  <a:extLst>
                    <a:ext uri="{FF2B5EF4-FFF2-40B4-BE49-F238E27FC236}">
                      <a16:creationId xmlns:a16="http://schemas.microsoft.com/office/drawing/2014/main" id="{996C8D89-9C7E-4612-946E-1C26FB22BA33}"/>
                    </a:ext>
                  </a:extLst>
                </p:cNvPr>
                <p:cNvGrpSpPr>
                  <a:grpSpLocks/>
                </p:cNvGrpSpPr>
                <p:nvPr/>
              </p:nvGrpSpPr>
              <p:grpSpPr bwMode="auto">
                <a:xfrm>
                  <a:off x="228" y="600"/>
                  <a:ext cx="391" cy="258"/>
                  <a:chOff x="2662" y="2046"/>
                  <a:chExt cx="391" cy="258"/>
                </a:xfrm>
              </p:grpSpPr>
              <p:sp>
                <p:nvSpPr>
                  <p:cNvPr id="63580" name="Rectangle 140">
                    <a:extLst>
                      <a:ext uri="{FF2B5EF4-FFF2-40B4-BE49-F238E27FC236}">
                        <a16:creationId xmlns:a16="http://schemas.microsoft.com/office/drawing/2014/main" id="{5102AD8B-885E-4527-A933-2C9E34BC5ED9}"/>
                      </a:ext>
                    </a:extLst>
                  </p:cNvPr>
                  <p:cNvSpPr>
                    <a:spLocks noChangeArrowheads="1"/>
                  </p:cNvSpPr>
                  <p:nvPr/>
                </p:nvSpPr>
                <p:spPr bwMode="auto">
                  <a:xfrm>
                    <a:off x="2662" y="2046"/>
                    <a:ext cx="391" cy="258"/>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000">
                        <a:solidFill>
                          <a:srgbClr val="008000"/>
                        </a:solidFill>
                        <a:latin typeface="Arial" panose="020B0604020202020204" pitchFamily="34" charset="0"/>
                      </a:rPr>
                      <a:t>179</a:t>
                    </a:r>
                  </a:p>
                </p:txBody>
              </p:sp>
              <p:sp>
                <p:nvSpPr>
                  <p:cNvPr id="63581" name="Rectangle 141">
                    <a:extLst>
                      <a:ext uri="{FF2B5EF4-FFF2-40B4-BE49-F238E27FC236}">
                        <a16:creationId xmlns:a16="http://schemas.microsoft.com/office/drawing/2014/main" id="{DF086542-DADF-464B-910F-4010BF145893}"/>
                      </a:ext>
                    </a:extLst>
                  </p:cNvPr>
                  <p:cNvSpPr>
                    <a:spLocks noChangeArrowheads="1"/>
                  </p:cNvSpPr>
                  <p:nvPr/>
                </p:nvSpPr>
                <p:spPr bwMode="auto">
                  <a:xfrm>
                    <a:off x="2688" y="2064"/>
                    <a:ext cx="340" cy="204"/>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endParaRPr lang="zh-CN" altLang="en-US" sz="2400"/>
                  </a:p>
                </p:txBody>
              </p:sp>
            </p:grpSp>
            <p:grpSp>
              <p:nvGrpSpPr>
                <p:cNvPr id="63543" name="Group 142">
                  <a:extLst>
                    <a:ext uri="{FF2B5EF4-FFF2-40B4-BE49-F238E27FC236}">
                      <a16:creationId xmlns:a16="http://schemas.microsoft.com/office/drawing/2014/main" id="{CD9DCF72-0605-48D7-A49B-0FE77A229D5D}"/>
                    </a:ext>
                  </a:extLst>
                </p:cNvPr>
                <p:cNvGrpSpPr>
                  <a:grpSpLocks/>
                </p:cNvGrpSpPr>
                <p:nvPr/>
              </p:nvGrpSpPr>
              <p:grpSpPr bwMode="auto">
                <a:xfrm>
                  <a:off x="3072" y="590"/>
                  <a:ext cx="391" cy="258"/>
                  <a:chOff x="2662" y="2046"/>
                  <a:chExt cx="391" cy="258"/>
                </a:xfrm>
              </p:grpSpPr>
              <p:sp>
                <p:nvSpPr>
                  <p:cNvPr id="63578" name="Rectangle 143">
                    <a:extLst>
                      <a:ext uri="{FF2B5EF4-FFF2-40B4-BE49-F238E27FC236}">
                        <a16:creationId xmlns:a16="http://schemas.microsoft.com/office/drawing/2014/main" id="{E203A521-B8FB-47FA-A451-B19D1937719B}"/>
                      </a:ext>
                    </a:extLst>
                  </p:cNvPr>
                  <p:cNvSpPr>
                    <a:spLocks noChangeArrowheads="1"/>
                  </p:cNvSpPr>
                  <p:nvPr/>
                </p:nvSpPr>
                <p:spPr bwMode="auto">
                  <a:xfrm>
                    <a:off x="2662" y="2046"/>
                    <a:ext cx="391" cy="258"/>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000">
                        <a:solidFill>
                          <a:srgbClr val="008000"/>
                        </a:solidFill>
                        <a:latin typeface="Arial" panose="020B0604020202020204" pitchFamily="34" charset="0"/>
                      </a:rPr>
                      <a:t>984</a:t>
                    </a:r>
                  </a:p>
                </p:txBody>
              </p:sp>
              <p:sp>
                <p:nvSpPr>
                  <p:cNvPr id="63579" name="Rectangle 144">
                    <a:extLst>
                      <a:ext uri="{FF2B5EF4-FFF2-40B4-BE49-F238E27FC236}">
                        <a16:creationId xmlns:a16="http://schemas.microsoft.com/office/drawing/2014/main" id="{98F023D1-8D7A-4485-86A9-B84A5682749A}"/>
                      </a:ext>
                    </a:extLst>
                  </p:cNvPr>
                  <p:cNvSpPr>
                    <a:spLocks noChangeArrowheads="1"/>
                  </p:cNvSpPr>
                  <p:nvPr/>
                </p:nvSpPr>
                <p:spPr bwMode="auto">
                  <a:xfrm>
                    <a:off x="2688" y="2064"/>
                    <a:ext cx="340" cy="204"/>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endParaRPr lang="zh-CN" altLang="en-US" sz="2400"/>
                  </a:p>
                </p:txBody>
              </p:sp>
            </p:grpSp>
            <p:grpSp>
              <p:nvGrpSpPr>
                <p:cNvPr id="63544" name="Group 145">
                  <a:extLst>
                    <a:ext uri="{FF2B5EF4-FFF2-40B4-BE49-F238E27FC236}">
                      <a16:creationId xmlns:a16="http://schemas.microsoft.com/office/drawing/2014/main" id="{CF79A066-370F-4067-995F-269509D144DB}"/>
                    </a:ext>
                  </a:extLst>
                </p:cNvPr>
                <p:cNvGrpSpPr>
                  <a:grpSpLocks/>
                </p:cNvGrpSpPr>
                <p:nvPr/>
              </p:nvGrpSpPr>
              <p:grpSpPr bwMode="auto">
                <a:xfrm>
                  <a:off x="1920" y="590"/>
                  <a:ext cx="391" cy="258"/>
                  <a:chOff x="2662" y="2046"/>
                  <a:chExt cx="391" cy="258"/>
                </a:xfrm>
              </p:grpSpPr>
              <p:sp>
                <p:nvSpPr>
                  <p:cNvPr id="63576" name="Rectangle 146">
                    <a:extLst>
                      <a:ext uri="{FF2B5EF4-FFF2-40B4-BE49-F238E27FC236}">
                        <a16:creationId xmlns:a16="http://schemas.microsoft.com/office/drawing/2014/main" id="{FA8453F9-54AD-4DD6-8DAB-57EBBA55E5AD}"/>
                      </a:ext>
                    </a:extLst>
                  </p:cNvPr>
                  <p:cNvSpPr>
                    <a:spLocks noChangeArrowheads="1"/>
                  </p:cNvSpPr>
                  <p:nvPr/>
                </p:nvSpPr>
                <p:spPr bwMode="auto">
                  <a:xfrm>
                    <a:off x="2662" y="2046"/>
                    <a:ext cx="391" cy="258"/>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000">
                        <a:solidFill>
                          <a:srgbClr val="008000"/>
                        </a:solidFill>
                        <a:latin typeface="Arial" panose="020B0604020202020204" pitchFamily="34" charset="0"/>
                      </a:rPr>
                      <a:t>093</a:t>
                    </a:r>
                  </a:p>
                </p:txBody>
              </p:sp>
              <p:sp>
                <p:nvSpPr>
                  <p:cNvPr id="63577" name="Rectangle 147">
                    <a:extLst>
                      <a:ext uri="{FF2B5EF4-FFF2-40B4-BE49-F238E27FC236}">
                        <a16:creationId xmlns:a16="http://schemas.microsoft.com/office/drawing/2014/main" id="{0746079B-DA38-40F3-9B0E-CF7A37CC50EF}"/>
                      </a:ext>
                    </a:extLst>
                  </p:cNvPr>
                  <p:cNvSpPr>
                    <a:spLocks noChangeArrowheads="1"/>
                  </p:cNvSpPr>
                  <p:nvPr/>
                </p:nvSpPr>
                <p:spPr bwMode="auto">
                  <a:xfrm>
                    <a:off x="2688" y="2064"/>
                    <a:ext cx="340" cy="204"/>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endParaRPr lang="zh-CN" altLang="en-US" sz="2400"/>
                  </a:p>
                </p:txBody>
              </p:sp>
            </p:grpSp>
            <p:grpSp>
              <p:nvGrpSpPr>
                <p:cNvPr id="63545" name="Group 148">
                  <a:extLst>
                    <a:ext uri="{FF2B5EF4-FFF2-40B4-BE49-F238E27FC236}">
                      <a16:creationId xmlns:a16="http://schemas.microsoft.com/office/drawing/2014/main" id="{DCE45CF7-A21A-4C09-AB39-83D5FF660E72}"/>
                    </a:ext>
                  </a:extLst>
                </p:cNvPr>
                <p:cNvGrpSpPr>
                  <a:grpSpLocks/>
                </p:cNvGrpSpPr>
                <p:nvPr/>
              </p:nvGrpSpPr>
              <p:grpSpPr bwMode="auto">
                <a:xfrm>
                  <a:off x="4176" y="588"/>
                  <a:ext cx="391" cy="258"/>
                  <a:chOff x="2662" y="2046"/>
                  <a:chExt cx="391" cy="258"/>
                </a:xfrm>
              </p:grpSpPr>
              <p:sp>
                <p:nvSpPr>
                  <p:cNvPr id="63574" name="Rectangle 149">
                    <a:extLst>
                      <a:ext uri="{FF2B5EF4-FFF2-40B4-BE49-F238E27FC236}">
                        <a16:creationId xmlns:a16="http://schemas.microsoft.com/office/drawing/2014/main" id="{EB0CB418-0067-409E-A7EF-E7C75DAC5774}"/>
                      </a:ext>
                    </a:extLst>
                  </p:cNvPr>
                  <p:cNvSpPr>
                    <a:spLocks noChangeArrowheads="1"/>
                  </p:cNvSpPr>
                  <p:nvPr/>
                </p:nvSpPr>
                <p:spPr bwMode="auto">
                  <a:xfrm>
                    <a:off x="2662" y="2046"/>
                    <a:ext cx="391" cy="258"/>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000">
                        <a:solidFill>
                          <a:srgbClr val="008000"/>
                        </a:solidFill>
                        <a:latin typeface="Arial" panose="020B0604020202020204" pitchFamily="34" charset="0"/>
                      </a:rPr>
                      <a:t>009</a:t>
                    </a:r>
                  </a:p>
                </p:txBody>
              </p:sp>
              <p:sp>
                <p:nvSpPr>
                  <p:cNvPr id="63575" name="Rectangle 150">
                    <a:extLst>
                      <a:ext uri="{FF2B5EF4-FFF2-40B4-BE49-F238E27FC236}">
                        <a16:creationId xmlns:a16="http://schemas.microsoft.com/office/drawing/2014/main" id="{9ECA2C1B-9FD8-46C1-A7BC-611EC23641B8}"/>
                      </a:ext>
                    </a:extLst>
                  </p:cNvPr>
                  <p:cNvSpPr>
                    <a:spLocks noChangeArrowheads="1"/>
                  </p:cNvSpPr>
                  <p:nvPr/>
                </p:nvSpPr>
                <p:spPr bwMode="auto">
                  <a:xfrm>
                    <a:off x="2688" y="2064"/>
                    <a:ext cx="340" cy="204"/>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endParaRPr lang="zh-CN" altLang="en-US" sz="2400"/>
                  </a:p>
                </p:txBody>
              </p:sp>
            </p:grpSp>
            <p:grpSp>
              <p:nvGrpSpPr>
                <p:cNvPr id="63546" name="Group 151">
                  <a:extLst>
                    <a:ext uri="{FF2B5EF4-FFF2-40B4-BE49-F238E27FC236}">
                      <a16:creationId xmlns:a16="http://schemas.microsoft.com/office/drawing/2014/main" id="{1A26FF9B-4E70-4579-858F-2D522DFE09BC}"/>
                    </a:ext>
                  </a:extLst>
                </p:cNvPr>
                <p:cNvGrpSpPr>
                  <a:grpSpLocks/>
                </p:cNvGrpSpPr>
                <p:nvPr/>
              </p:nvGrpSpPr>
              <p:grpSpPr bwMode="auto">
                <a:xfrm>
                  <a:off x="3624" y="588"/>
                  <a:ext cx="391" cy="258"/>
                  <a:chOff x="2662" y="2046"/>
                  <a:chExt cx="391" cy="258"/>
                </a:xfrm>
              </p:grpSpPr>
              <p:sp>
                <p:nvSpPr>
                  <p:cNvPr id="63572" name="Rectangle 152">
                    <a:extLst>
                      <a:ext uri="{FF2B5EF4-FFF2-40B4-BE49-F238E27FC236}">
                        <a16:creationId xmlns:a16="http://schemas.microsoft.com/office/drawing/2014/main" id="{A2048FD4-048F-4043-B4D5-226076C60DFF}"/>
                      </a:ext>
                    </a:extLst>
                  </p:cNvPr>
                  <p:cNvSpPr>
                    <a:spLocks noChangeArrowheads="1"/>
                  </p:cNvSpPr>
                  <p:nvPr/>
                </p:nvSpPr>
                <p:spPr bwMode="auto">
                  <a:xfrm>
                    <a:off x="2662" y="2046"/>
                    <a:ext cx="391" cy="258"/>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000">
                        <a:solidFill>
                          <a:srgbClr val="008000"/>
                        </a:solidFill>
                        <a:latin typeface="Arial" panose="020B0604020202020204" pitchFamily="34" charset="0"/>
                      </a:rPr>
                      <a:t>005</a:t>
                    </a:r>
                  </a:p>
                </p:txBody>
              </p:sp>
              <p:sp>
                <p:nvSpPr>
                  <p:cNvPr id="63573" name="Rectangle 153">
                    <a:extLst>
                      <a:ext uri="{FF2B5EF4-FFF2-40B4-BE49-F238E27FC236}">
                        <a16:creationId xmlns:a16="http://schemas.microsoft.com/office/drawing/2014/main" id="{5E7345FD-010B-494E-8798-1C7ADA42985A}"/>
                      </a:ext>
                    </a:extLst>
                  </p:cNvPr>
                  <p:cNvSpPr>
                    <a:spLocks noChangeArrowheads="1"/>
                  </p:cNvSpPr>
                  <p:nvPr/>
                </p:nvSpPr>
                <p:spPr bwMode="auto">
                  <a:xfrm>
                    <a:off x="2688" y="2064"/>
                    <a:ext cx="340" cy="204"/>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endParaRPr lang="zh-CN" altLang="en-US" sz="2400"/>
                  </a:p>
                </p:txBody>
              </p:sp>
            </p:grpSp>
            <p:grpSp>
              <p:nvGrpSpPr>
                <p:cNvPr id="63547" name="Group 154">
                  <a:extLst>
                    <a:ext uri="{FF2B5EF4-FFF2-40B4-BE49-F238E27FC236}">
                      <a16:creationId xmlns:a16="http://schemas.microsoft.com/office/drawing/2014/main" id="{3E199C96-1DAA-40A8-BF98-ED7B1EF9BA09}"/>
                    </a:ext>
                  </a:extLst>
                </p:cNvPr>
                <p:cNvGrpSpPr>
                  <a:grpSpLocks/>
                </p:cNvGrpSpPr>
                <p:nvPr/>
              </p:nvGrpSpPr>
              <p:grpSpPr bwMode="auto">
                <a:xfrm>
                  <a:off x="1357" y="588"/>
                  <a:ext cx="391" cy="258"/>
                  <a:chOff x="2662" y="2046"/>
                  <a:chExt cx="391" cy="258"/>
                </a:xfrm>
              </p:grpSpPr>
              <p:sp>
                <p:nvSpPr>
                  <p:cNvPr id="63570" name="Rectangle 155">
                    <a:extLst>
                      <a:ext uri="{FF2B5EF4-FFF2-40B4-BE49-F238E27FC236}">
                        <a16:creationId xmlns:a16="http://schemas.microsoft.com/office/drawing/2014/main" id="{922F48CD-06B1-4D82-AD4B-3AA927C989BF}"/>
                      </a:ext>
                    </a:extLst>
                  </p:cNvPr>
                  <p:cNvSpPr>
                    <a:spLocks noChangeArrowheads="1"/>
                  </p:cNvSpPr>
                  <p:nvPr/>
                </p:nvSpPr>
                <p:spPr bwMode="auto">
                  <a:xfrm>
                    <a:off x="2662" y="2046"/>
                    <a:ext cx="391" cy="258"/>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000">
                        <a:solidFill>
                          <a:srgbClr val="008000"/>
                        </a:solidFill>
                        <a:latin typeface="Arial" panose="020B0604020202020204" pitchFamily="34" charset="0"/>
                      </a:rPr>
                      <a:t>306</a:t>
                    </a:r>
                  </a:p>
                </p:txBody>
              </p:sp>
              <p:sp>
                <p:nvSpPr>
                  <p:cNvPr id="63571" name="Rectangle 156">
                    <a:extLst>
                      <a:ext uri="{FF2B5EF4-FFF2-40B4-BE49-F238E27FC236}">
                        <a16:creationId xmlns:a16="http://schemas.microsoft.com/office/drawing/2014/main" id="{33C87A15-7918-41E0-8CDB-5C9FA8EE9BEC}"/>
                      </a:ext>
                    </a:extLst>
                  </p:cNvPr>
                  <p:cNvSpPr>
                    <a:spLocks noChangeArrowheads="1"/>
                  </p:cNvSpPr>
                  <p:nvPr/>
                </p:nvSpPr>
                <p:spPr bwMode="auto">
                  <a:xfrm>
                    <a:off x="2688" y="2064"/>
                    <a:ext cx="340" cy="204"/>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endParaRPr lang="zh-CN" altLang="en-US" sz="2400"/>
                  </a:p>
                </p:txBody>
              </p:sp>
            </p:grpSp>
            <p:grpSp>
              <p:nvGrpSpPr>
                <p:cNvPr id="63548" name="Group 157">
                  <a:extLst>
                    <a:ext uri="{FF2B5EF4-FFF2-40B4-BE49-F238E27FC236}">
                      <a16:creationId xmlns:a16="http://schemas.microsoft.com/office/drawing/2014/main" id="{F4433192-4F9C-4DC4-B443-420300453AD1}"/>
                    </a:ext>
                  </a:extLst>
                </p:cNvPr>
                <p:cNvGrpSpPr>
                  <a:grpSpLocks/>
                </p:cNvGrpSpPr>
                <p:nvPr/>
              </p:nvGrpSpPr>
              <p:grpSpPr bwMode="auto">
                <a:xfrm>
                  <a:off x="2496" y="588"/>
                  <a:ext cx="391" cy="258"/>
                  <a:chOff x="2662" y="2046"/>
                  <a:chExt cx="391" cy="258"/>
                </a:xfrm>
              </p:grpSpPr>
              <p:sp>
                <p:nvSpPr>
                  <p:cNvPr id="63568" name="Rectangle 158">
                    <a:extLst>
                      <a:ext uri="{FF2B5EF4-FFF2-40B4-BE49-F238E27FC236}">
                        <a16:creationId xmlns:a16="http://schemas.microsoft.com/office/drawing/2014/main" id="{1194A61A-F898-4D56-8F66-62DF64D3F5A2}"/>
                      </a:ext>
                    </a:extLst>
                  </p:cNvPr>
                  <p:cNvSpPr>
                    <a:spLocks noChangeArrowheads="1"/>
                  </p:cNvSpPr>
                  <p:nvPr/>
                </p:nvSpPr>
                <p:spPr bwMode="auto">
                  <a:xfrm>
                    <a:off x="2662" y="2046"/>
                    <a:ext cx="391" cy="258"/>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000">
                        <a:solidFill>
                          <a:srgbClr val="008000"/>
                        </a:solidFill>
                        <a:latin typeface="Arial" panose="020B0604020202020204" pitchFamily="34" charset="0"/>
                      </a:rPr>
                      <a:t>859</a:t>
                    </a:r>
                  </a:p>
                </p:txBody>
              </p:sp>
              <p:sp>
                <p:nvSpPr>
                  <p:cNvPr id="63569" name="Rectangle 159">
                    <a:extLst>
                      <a:ext uri="{FF2B5EF4-FFF2-40B4-BE49-F238E27FC236}">
                        <a16:creationId xmlns:a16="http://schemas.microsoft.com/office/drawing/2014/main" id="{27AB522B-F7E1-4428-98E7-C38C73024FDC}"/>
                      </a:ext>
                    </a:extLst>
                  </p:cNvPr>
                  <p:cNvSpPr>
                    <a:spLocks noChangeArrowheads="1"/>
                  </p:cNvSpPr>
                  <p:nvPr/>
                </p:nvSpPr>
                <p:spPr bwMode="auto">
                  <a:xfrm>
                    <a:off x="2688" y="2064"/>
                    <a:ext cx="340" cy="204"/>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endParaRPr lang="zh-CN" altLang="en-US" sz="2400"/>
                  </a:p>
                </p:txBody>
              </p:sp>
            </p:grpSp>
            <p:grpSp>
              <p:nvGrpSpPr>
                <p:cNvPr id="63549" name="Group 160">
                  <a:extLst>
                    <a:ext uri="{FF2B5EF4-FFF2-40B4-BE49-F238E27FC236}">
                      <a16:creationId xmlns:a16="http://schemas.microsoft.com/office/drawing/2014/main" id="{2D5AD8CA-1C70-4EE7-B919-CA3686D78134}"/>
                    </a:ext>
                  </a:extLst>
                </p:cNvPr>
                <p:cNvGrpSpPr>
                  <a:grpSpLocks/>
                </p:cNvGrpSpPr>
                <p:nvPr/>
              </p:nvGrpSpPr>
              <p:grpSpPr bwMode="auto">
                <a:xfrm>
                  <a:off x="4729" y="588"/>
                  <a:ext cx="391" cy="258"/>
                  <a:chOff x="2662" y="2046"/>
                  <a:chExt cx="391" cy="258"/>
                </a:xfrm>
              </p:grpSpPr>
              <p:sp>
                <p:nvSpPr>
                  <p:cNvPr id="63566" name="Rectangle 161">
                    <a:extLst>
                      <a:ext uri="{FF2B5EF4-FFF2-40B4-BE49-F238E27FC236}">
                        <a16:creationId xmlns:a16="http://schemas.microsoft.com/office/drawing/2014/main" id="{4C59336A-34E1-4120-9319-095D8879DAA8}"/>
                      </a:ext>
                    </a:extLst>
                  </p:cNvPr>
                  <p:cNvSpPr>
                    <a:spLocks noChangeArrowheads="1"/>
                  </p:cNvSpPr>
                  <p:nvPr/>
                </p:nvSpPr>
                <p:spPr bwMode="auto">
                  <a:xfrm>
                    <a:off x="2662" y="2046"/>
                    <a:ext cx="391" cy="258"/>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000">
                        <a:solidFill>
                          <a:srgbClr val="008000"/>
                        </a:solidFill>
                        <a:latin typeface="Arial" panose="020B0604020202020204" pitchFamily="34" charset="0"/>
                      </a:rPr>
                      <a:t>271</a:t>
                    </a:r>
                  </a:p>
                </p:txBody>
              </p:sp>
              <p:sp>
                <p:nvSpPr>
                  <p:cNvPr id="63567" name="Rectangle 162">
                    <a:extLst>
                      <a:ext uri="{FF2B5EF4-FFF2-40B4-BE49-F238E27FC236}">
                        <a16:creationId xmlns:a16="http://schemas.microsoft.com/office/drawing/2014/main" id="{3B9E228A-F61A-4BE8-9C2E-6110A53AA27D}"/>
                      </a:ext>
                    </a:extLst>
                  </p:cNvPr>
                  <p:cNvSpPr>
                    <a:spLocks noChangeArrowheads="1"/>
                  </p:cNvSpPr>
                  <p:nvPr/>
                </p:nvSpPr>
                <p:spPr bwMode="auto">
                  <a:xfrm>
                    <a:off x="2688" y="2064"/>
                    <a:ext cx="340" cy="204"/>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endParaRPr lang="zh-CN" altLang="en-US" sz="2400"/>
                  </a:p>
                </p:txBody>
              </p:sp>
            </p:grpSp>
            <p:grpSp>
              <p:nvGrpSpPr>
                <p:cNvPr id="63550" name="Group 163">
                  <a:extLst>
                    <a:ext uri="{FF2B5EF4-FFF2-40B4-BE49-F238E27FC236}">
                      <a16:creationId xmlns:a16="http://schemas.microsoft.com/office/drawing/2014/main" id="{836FDDBA-1577-4500-BEB1-EE5B46E32ACE}"/>
                    </a:ext>
                  </a:extLst>
                </p:cNvPr>
                <p:cNvGrpSpPr>
                  <a:grpSpLocks/>
                </p:cNvGrpSpPr>
                <p:nvPr/>
              </p:nvGrpSpPr>
              <p:grpSpPr bwMode="auto">
                <a:xfrm>
                  <a:off x="792" y="602"/>
                  <a:ext cx="391" cy="258"/>
                  <a:chOff x="2662" y="2046"/>
                  <a:chExt cx="391" cy="258"/>
                </a:xfrm>
              </p:grpSpPr>
              <p:sp>
                <p:nvSpPr>
                  <p:cNvPr id="63564" name="Rectangle 164">
                    <a:extLst>
                      <a:ext uri="{FF2B5EF4-FFF2-40B4-BE49-F238E27FC236}">
                        <a16:creationId xmlns:a16="http://schemas.microsoft.com/office/drawing/2014/main" id="{37712A53-7D24-4BE4-A83F-E0438A11F4FA}"/>
                      </a:ext>
                    </a:extLst>
                  </p:cNvPr>
                  <p:cNvSpPr>
                    <a:spLocks noChangeArrowheads="1"/>
                  </p:cNvSpPr>
                  <p:nvPr/>
                </p:nvSpPr>
                <p:spPr bwMode="auto">
                  <a:xfrm>
                    <a:off x="2662" y="2046"/>
                    <a:ext cx="391" cy="258"/>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000">
                        <a:solidFill>
                          <a:srgbClr val="008000"/>
                        </a:solidFill>
                        <a:latin typeface="Arial" panose="020B0604020202020204" pitchFamily="34" charset="0"/>
                      </a:rPr>
                      <a:t>208</a:t>
                    </a:r>
                  </a:p>
                </p:txBody>
              </p:sp>
              <p:sp>
                <p:nvSpPr>
                  <p:cNvPr id="63565" name="Rectangle 165">
                    <a:extLst>
                      <a:ext uri="{FF2B5EF4-FFF2-40B4-BE49-F238E27FC236}">
                        <a16:creationId xmlns:a16="http://schemas.microsoft.com/office/drawing/2014/main" id="{BB67DFE8-4A62-4D8E-82D3-25B04925D462}"/>
                      </a:ext>
                    </a:extLst>
                  </p:cNvPr>
                  <p:cNvSpPr>
                    <a:spLocks noChangeArrowheads="1"/>
                  </p:cNvSpPr>
                  <p:nvPr/>
                </p:nvSpPr>
                <p:spPr bwMode="auto">
                  <a:xfrm>
                    <a:off x="2688" y="2064"/>
                    <a:ext cx="340" cy="204"/>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endParaRPr lang="zh-CN" altLang="en-US" sz="2400"/>
                  </a:p>
                </p:txBody>
              </p:sp>
            </p:grpSp>
            <p:grpSp>
              <p:nvGrpSpPr>
                <p:cNvPr id="63551" name="Group 166">
                  <a:extLst>
                    <a:ext uri="{FF2B5EF4-FFF2-40B4-BE49-F238E27FC236}">
                      <a16:creationId xmlns:a16="http://schemas.microsoft.com/office/drawing/2014/main" id="{DE935E6A-7DB0-4800-8426-ECE854989C39}"/>
                    </a:ext>
                  </a:extLst>
                </p:cNvPr>
                <p:cNvGrpSpPr>
                  <a:grpSpLocks/>
                </p:cNvGrpSpPr>
                <p:nvPr/>
              </p:nvGrpSpPr>
              <p:grpSpPr bwMode="auto">
                <a:xfrm>
                  <a:off x="5281" y="588"/>
                  <a:ext cx="391" cy="258"/>
                  <a:chOff x="2662" y="2046"/>
                  <a:chExt cx="391" cy="258"/>
                </a:xfrm>
              </p:grpSpPr>
              <p:sp>
                <p:nvSpPr>
                  <p:cNvPr id="63562" name="Rectangle 167">
                    <a:extLst>
                      <a:ext uri="{FF2B5EF4-FFF2-40B4-BE49-F238E27FC236}">
                        <a16:creationId xmlns:a16="http://schemas.microsoft.com/office/drawing/2014/main" id="{ED676A2C-C92C-401A-9ED3-F23BB5E2EF12}"/>
                      </a:ext>
                    </a:extLst>
                  </p:cNvPr>
                  <p:cNvSpPr>
                    <a:spLocks noChangeArrowheads="1"/>
                  </p:cNvSpPr>
                  <p:nvPr/>
                </p:nvSpPr>
                <p:spPr bwMode="auto">
                  <a:xfrm>
                    <a:off x="2662" y="2046"/>
                    <a:ext cx="391" cy="258"/>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000">
                        <a:solidFill>
                          <a:srgbClr val="008000"/>
                        </a:solidFill>
                        <a:latin typeface="Arial" panose="020B0604020202020204" pitchFamily="34" charset="0"/>
                      </a:rPr>
                      <a:t>033</a:t>
                    </a:r>
                  </a:p>
                </p:txBody>
              </p:sp>
              <p:sp>
                <p:nvSpPr>
                  <p:cNvPr id="63563" name="Rectangle 168">
                    <a:extLst>
                      <a:ext uri="{FF2B5EF4-FFF2-40B4-BE49-F238E27FC236}">
                        <a16:creationId xmlns:a16="http://schemas.microsoft.com/office/drawing/2014/main" id="{6617E865-405F-48EF-98AF-77A79463FA70}"/>
                      </a:ext>
                    </a:extLst>
                  </p:cNvPr>
                  <p:cNvSpPr>
                    <a:spLocks noChangeArrowheads="1"/>
                  </p:cNvSpPr>
                  <p:nvPr/>
                </p:nvSpPr>
                <p:spPr bwMode="auto">
                  <a:xfrm>
                    <a:off x="2688" y="2064"/>
                    <a:ext cx="340" cy="204"/>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endParaRPr lang="zh-CN" altLang="en-US" sz="2400"/>
                  </a:p>
                </p:txBody>
              </p:sp>
            </p:grpSp>
            <p:sp>
              <p:nvSpPr>
                <p:cNvPr id="63552" name="Line 169">
                  <a:extLst>
                    <a:ext uri="{FF2B5EF4-FFF2-40B4-BE49-F238E27FC236}">
                      <a16:creationId xmlns:a16="http://schemas.microsoft.com/office/drawing/2014/main" id="{4F75C8DD-A8BE-4372-BBDF-4796A88421FD}"/>
                    </a:ext>
                  </a:extLst>
                </p:cNvPr>
                <p:cNvSpPr>
                  <a:spLocks noChangeShapeType="1"/>
                </p:cNvSpPr>
                <p:nvPr/>
              </p:nvSpPr>
              <p:spPr bwMode="auto">
                <a:xfrm>
                  <a:off x="84" y="720"/>
                  <a:ext cx="144" cy="0"/>
                </a:xfrm>
                <a:prstGeom prst="line">
                  <a:avLst/>
                </a:prstGeom>
                <a:noFill/>
                <a:ln w="12700" cap="sq">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3553" name="Line 170">
                  <a:extLst>
                    <a:ext uri="{FF2B5EF4-FFF2-40B4-BE49-F238E27FC236}">
                      <a16:creationId xmlns:a16="http://schemas.microsoft.com/office/drawing/2014/main" id="{7D27CB03-F64A-4227-80E3-2B4D94F79ED2}"/>
                    </a:ext>
                  </a:extLst>
                </p:cNvPr>
                <p:cNvSpPr>
                  <a:spLocks noChangeShapeType="1"/>
                </p:cNvSpPr>
                <p:nvPr/>
              </p:nvSpPr>
              <p:spPr bwMode="auto">
                <a:xfrm>
                  <a:off x="636" y="720"/>
                  <a:ext cx="144" cy="0"/>
                </a:xfrm>
                <a:prstGeom prst="line">
                  <a:avLst/>
                </a:prstGeom>
                <a:noFill/>
                <a:ln w="12700" cap="sq">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3554" name="Line 171">
                  <a:extLst>
                    <a:ext uri="{FF2B5EF4-FFF2-40B4-BE49-F238E27FC236}">
                      <a16:creationId xmlns:a16="http://schemas.microsoft.com/office/drawing/2014/main" id="{381F107D-4A11-42BD-8139-02EDB85E4430}"/>
                    </a:ext>
                  </a:extLst>
                </p:cNvPr>
                <p:cNvSpPr>
                  <a:spLocks noChangeShapeType="1"/>
                </p:cNvSpPr>
                <p:nvPr/>
              </p:nvSpPr>
              <p:spPr bwMode="auto">
                <a:xfrm>
                  <a:off x="1212" y="720"/>
                  <a:ext cx="144" cy="0"/>
                </a:xfrm>
                <a:prstGeom prst="line">
                  <a:avLst/>
                </a:prstGeom>
                <a:noFill/>
                <a:ln w="12700" cap="sq">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3555" name="Line 172">
                  <a:extLst>
                    <a:ext uri="{FF2B5EF4-FFF2-40B4-BE49-F238E27FC236}">
                      <a16:creationId xmlns:a16="http://schemas.microsoft.com/office/drawing/2014/main" id="{BD1AC56E-DC79-43F9-8BDF-ECD924851261}"/>
                    </a:ext>
                  </a:extLst>
                </p:cNvPr>
                <p:cNvSpPr>
                  <a:spLocks noChangeShapeType="1"/>
                </p:cNvSpPr>
                <p:nvPr/>
              </p:nvSpPr>
              <p:spPr bwMode="auto">
                <a:xfrm>
                  <a:off x="1764" y="720"/>
                  <a:ext cx="144" cy="0"/>
                </a:xfrm>
                <a:prstGeom prst="line">
                  <a:avLst/>
                </a:prstGeom>
                <a:noFill/>
                <a:ln w="12700" cap="sq">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3556" name="Line 173">
                  <a:extLst>
                    <a:ext uri="{FF2B5EF4-FFF2-40B4-BE49-F238E27FC236}">
                      <a16:creationId xmlns:a16="http://schemas.microsoft.com/office/drawing/2014/main" id="{D6687411-152B-4C84-AEAF-33FA4C9AADCB}"/>
                    </a:ext>
                  </a:extLst>
                </p:cNvPr>
                <p:cNvSpPr>
                  <a:spLocks noChangeShapeType="1"/>
                </p:cNvSpPr>
                <p:nvPr/>
              </p:nvSpPr>
              <p:spPr bwMode="auto">
                <a:xfrm>
                  <a:off x="2340" y="720"/>
                  <a:ext cx="144" cy="0"/>
                </a:xfrm>
                <a:prstGeom prst="line">
                  <a:avLst/>
                </a:prstGeom>
                <a:noFill/>
                <a:ln w="12700" cap="sq">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3557" name="Line 174">
                  <a:extLst>
                    <a:ext uri="{FF2B5EF4-FFF2-40B4-BE49-F238E27FC236}">
                      <a16:creationId xmlns:a16="http://schemas.microsoft.com/office/drawing/2014/main" id="{A5308DAF-3E81-4805-A655-A8633B7F9169}"/>
                    </a:ext>
                  </a:extLst>
                </p:cNvPr>
                <p:cNvSpPr>
                  <a:spLocks noChangeShapeType="1"/>
                </p:cNvSpPr>
                <p:nvPr/>
              </p:nvSpPr>
              <p:spPr bwMode="auto">
                <a:xfrm>
                  <a:off x="2916" y="720"/>
                  <a:ext cx="144" cy="0"/>
                </a:xfrm>
                <a:prstGeom prst="line">
                  <a:avLst/>
                </a:prstGeom>
                <a:noFill/>
                <a:ln w="12700" cap="sq">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3558" name="Line 175">
                  <a:extLst>
                    <a:ext uri="{FF2B5EF4-FFF2-40B4-BE49-F238E27FC236}">
                      <a16:creationId xmlns:a16="http://schemas.microsoft.com/office/drawing/2014/main" id="{322F09CB-8778-41A7-8FD8-4298C664AB9C}"/>
                    </a:ext>
                  </a:extLst>
                </p:cNvPr>
                <p:cNvSpPr>
                  <a:spLocks noChangeShapeType="1"/>
                </p:cNvSpPr>
                <p:nvPr/>
              </p:nvSpPr>
              <p:spPr bwMode="auto">
                <a:xfrm>
                  <a:off x="3480" y="720"/>
                  <a:ext cx="144" cy="0"/>
                </a:xfrm>
                <a:prstGeom prst="line">
                  <a:avLst/>
                </a:prstGeom>
                <a:noFill/>
                <a:ln w="12700" cap="sq">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3559" name="Line 176">
                  <a:extLst>
                    <a:ext uri="{FF2B5EF4-FFF2-40B4-BE49-F238E27FC236}">
                      <a16:creationId xmlns:a16="http://schemas.microsoft.com/office/drawing/2014/main" id="{9AC45F49-7D39-4711-8CD4-199EE5BF1683}"/>
                    </a:ext>
                  </a:extLst>
                </p:cNvPr>
                <p:cNvSpPr>
                  <a:spLocks noChangeShapeType="1"/>
                </p:cNvSpPr>
                <p:nvPr/>
              </p:nvSpPr>
              <p:spPr bwMode="auto">
                <a:xfrm>
                  <a:off x="4032" y="720"/>
                  <a:ext cx="144" cy="0"/>
                </a:xfrm>
                <a:prstGeom prst="line">
                  <a:avLst/>
                </a:prstGeom>
                <a:noFill/>
                <a:ln w="12700" cap="sq">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3560" name="Line 177">
                  <a:extLst>
                    <a:ext uri="{FF2B5EF4-FFF2-40B4-BE49-F238E27FC236}">
                      <a16:creationId xmlns:a16="http://schemas.microsoft.com/office/drawing/2014/main" id="{5B3A9B67-B834-44D9-8B24-1AD368580E19}"/>
                    </a:ext>
                  </a:extLst>
                </p:cNvPr>
                <p:cNvSpPr>
                  <a:spLocks noChangeShapeType="1"/>
                </p:cNvSpPr>
                <p:nvPr/>
              </p:nvSpPr>
              <p:spPr bwMode="auto">
                <a:xfrm>
                  <a:off x="4584" y="720"/>
                  <a:ext cx="144" cy="0"/>
                </a:xfrm>
                <a:prstGeom prst="line">
                  <a:avLst/>
                </a:prstGeom>
                <a:noFill/>
                <a:ln w="12700" cap="sq">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3561" name="Line 178">
                  <a:extLst>
                    <a:ext uri="{FF2B5EF4-FFF2-40B4-BE49-F238E27FC236}">
                      <a16:creationId xmlns:a16="http://schemas.microsoft.com/office/drawing/2014/main" id="{D0B3432C-A7AC-4805-9B75-88152E8C4C39}"/>
                    </a:ext>
                  </a:extLst>
                </p:cNvPr>
                <p:cNvSpPr>
                  <a:spLocks noChangeShapeType="1"/>
                </p:cNvSpPr>
                <p:nvPr/>
              </p:nvSpPr>
              <p:spPr bwMode="auto">
                <a:xfrm>
                  <a:off x="5136" y="720"/>
                  <a:ext cx="144" cy="0"/>
                </a:xfrm>
                <a:prstGeom prst="line">
                  <a:avLst/>
                </a:prstGeom>
                <a:noFill/>
                <a:ln w="12700" cap="sq">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63532" name="Line 179">
                <a:extLst>
                  <a:ext uri="{FF2B5EF4-FFF2-40B4-BE49-F238E27FC236}">
                    <a16:creationId xmlns:a16="http://schemas.microsoft.com/office/drawing/2014/main" id="{603A498E-CDD2-4713-9830-EC19AA1E6195}"/>
                  </a:ext>
                </a:extLst>
              </p:cNvPr>
              <p:cNvSpPr>
                <a:spLocks noChangeShapeType="1"/>
              </p:cNvSpPr>
              <p:nvPr/>
            </p:nvSpPr>
            <p:spPr bwMode="auto">
              <a:xfrm>
                <a:off x="602" y="635"/>
                <a:ext cx="0" cy="192"/>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3533" name="Line 180">
                <a:extLst>
                  <a:ext uri="{FF2B5EF4-FFF2-40B4-BE49-F238E27FC236}">
                    <a16:creationId xmlns:a16="http://schemas.microsoft.com/office/drawing/2014/main" id="{35CAD57F-ECB3-4AC0-A604-2472B66A0A77}"/>
                  </a:ext>
                </a:extLst>
              </p:cNvPr>
              <p:cNvSpPr>
                <a:spLocks noChangeShapeType="1"/>
              </p:cNvSpPr>
              <p:nvPr/>
            </p:nvSpPr>
            <p:spPr bwMode="auto">
              <a:xfrm>
                <a:off x="2278" y="613"/>
                <a:ext cx="0" cy="192"/>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3534" name="Line 181">
                <a:extLst>
                  <a:ext uri="{FF2B5EF4-FFF2-40B4-BE49-F238E27FC236}">
                    <a16:creationId xmlns:a16="http://schemas.microsoft.com/office/drawing/2014/main" id="{19806A83-2D2D-4624-86C1-E2FE50AC34C7}"/>
                  </a:ext>
                </a:extLst>
              </p:cNvPr>
              <p:cNvSpPr>
                <a:spLocks noChangeShapeType="1"/>
              </p:cNvSpPr>
              <p:nvPr/>
            </p:nvSpPr>
            <p:spPr bwMode="auto">
              <a:xfrm>
                <a:off x="2858" y="613"/>
                <a:ext cx="0" cy="192"/>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3535" name="Line 182">
                <a:extLst>
                  <a:ext uri="{FF2B5EF4-FFF2-40B4-BE49-F238E27FC236}">
                    <a16:creationId xmlns:a16="http://schemas.microsoft.com/office/drawing/2014/main" id="{BCFA8C83-2755-418D-96DC-80C4C2B4F7F2}"/>
                  </a:ext>
                </a:extLst>
              </p:cNvPr>
              <p:cNvSpPr>
                <a:spLocks noChangeShapeType="1"/>
              </p:cNvSpPr>
              <p:nvPr/>
            </p:nvSpPr>
            <p:spPr bwMode="auto">
              <a:xfrm>
                <a:off x="3434" y="613"/>
                <a:ext cx="0" cy="192"/>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3536" name="Line 183">
                <a:extLst>
                  <a:ext uri="{FF2B5EF4-FFF2-40B4-BE49-F238E27FC236}">
                    <a16:creationId xmlns:a16="http://schemas.microsoft.com/office/drawing/2014/main" id="{474F43D9-BC5B-4148-BD7A-00F842F3AC70}"/>
                  </a:ext>
                </a:extLst>
              </p:cNvPr>
              <p:cNvSpPr>
                <a:spLocks noChangeShapeType="1"/>
              </p:cNvSpPr>
              <p:nvPr/>
            </p:nvSpPr>
            <p:spPr bwMode="auto">
              <a:xfrm>
                <a:off x="1392" y="816"/>
                <a:ext cx="336"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3537" name="Line 184">
                <a:extLst>
                  <a:ext uri="{FF2B5EF4-FFF2-40B4-BE49-F238E27FC236}">
                    <a16:creationId xmlns:a16="http://schemas.microsoft.com/office/drawing/2014/main" id="{5B886167-2766-45C7-A60D-A4E5FB32D1FB}"/>
                  </a:ext>
                </a:extLst>
              </p:cNvPr>
              <p:cNvSpPr>
                <a:spLocks noChangeShapeType="1"/>
              </p:cNvSpPr>
              <p:nvPr/>
            </p:nvSpPr>
            <p:spPr bwMode="auto">
              <a:xfrm>
                <a:off x="2522" y="820"/>
                <a:ext cx="336"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3538" name="Line 185">
                <a:extLst>
                  <a:ext uri="{FF2B5EF4-FFF2-40B4-BE49-F238E27FC236}">
                    <a16:creationId xmlns:a16="http://schemas.microsoft.com/office/drawing/2014/main" id="{7B17E7BA-B7CE-41F6-A61C-D3E98063AE2F}"/>
                  </a:ext>
                </a:extLst>
              </p:cNvPr>
              <p:cNvSpPr>
                <a:spLocks noChangeShapeType="1"/>
              </p:cNvSpPr>
              <p:nvPr/>
            </p:nvSpPr>
            <p:spPr bwMode="auto">
              <a:xfrm>
                <a:off x="3648" y="817"/>
                <a:ext cx="336"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3539" name="Line 186">
                <a:extLst>
                  <a:ext uri="{FF2B5EF4-FFF2-40B4-BE49-F238E27FC236}">
                    <a16:creationId xmlns:a16="http://schemas.microsoft.com/office/drawing/2014/main" id="{4712BC05-2310-463D-A371-A15AA95EDE9C}"/>
                  </a:ext>
                </a:extLst>
              </p:cNvPr>
              <p:cNvSpPr>
                <a:spLocks noChangeShapeType="1"/>
              </p:cNvSpPr>
              <p:nvPr/>
            </p:nvSpPr>
            <p:spPr bwMode="auto">
              <a:xfrm>
                <a:off x="4202" y="814"/>
                <a:ext cx="336"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3540" name="Line 187">
                <a:extLst>
                  <a:ext uri="{FF2B5EF4-FFF2-40B4-BE49-F238E27FC236}">
                    <a16:creationId xmlns:a16="http://schemas.microsoft.com/office/drawing/2014/main" id="{99AD0759-8BF2-4D5B-B58E-D8EDB6579C12}"/>
                  </a:ext>
                </a:extLst>
              </p:cNvPr>
              <p:cNvSpPr>
                <a:spLocks noChangeShapeType="1"/>
              </p:cNvSpPr>
              <p:nvPr/>
            </p:nvSpPr>
            <p:spPr bwMode="auto">
              <a:xfrm>
                <a:off x="4763" y="816"/>
                <a:ext cx="336"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3541" name="Line 188">
                <a:extLst>
                  <a:ext uri="{FF2B5EF4-FFF2-40B4-BE49-F238E27FC236}">
                    <a16:creationId xmlns:a16="http://schemas.microsoft.com/office/drawing/2014/main" id="{93C478AA-F067-4936-B71B-532FBB1A114E}"/>
                  </a:ext>
                </a:extLst>
              </p:cNvPr>
              <p:cNvSpPr>
                <a:spLocks noChangeShapeType="1"/>
              </p:cNvSpPr>
              <p:nvPr/>
            </p:nvSpPr>
            <p:spPr bwMode="auto">
              <a:xfrm>
                <a:off x="5317" y="816"/>
                <a:ext cx="336"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794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4794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782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4794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47837"/>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247872"/>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247878"/>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247833"/>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247886"/>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247877"/>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247847"/>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0"/>
                                          </p:stCondLst>
                                        </p:cTn>
                                        <p:tgtEl>
                                          <p:spTgt spid="247885"/>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0"/>
                                          </p:stCondLst>
                                        </p:cTn>
                                        <p:tgtEl>
                                          <p:spTgt spid="247876"/>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0"/>
                                          </p:stCondLst>
                                        </p:cTn>
                                        <p:tgtEl>
                                          <p:spTgt spid="247850"/>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nodeType="clickEffect">
                                  <p:stCondLst>
                                    <p:cond delay="0"/>
                                  </p:stCondLst>
                                  <p:childTnLst>
                                    <p:set>
                                      <p:cBhvr>
                                        <p:cTn id="62" dur="1" fill="hold">
                                          <p:stCondLst>
                                            <p:cond delay="0"/>
                                          </p:stCondLst>
                                        </p:cTn>
                                        <p:tgtEl>
                                          <p:spTgt spid="247887"/>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nodeType="clickEffect">
                                  <p:stCondLst>
                                    <p:cond delay="0"/>
                                  </p:stCondLst>
                                  <p:childTnLst>
                                    <p:set>
                                      <p:cBhvr>
                                        <p:cTn id="66" dur="1" fill="hold">
                                          <p:stCondLst>
                                            <p:cond delay="0"/>
                                          </p:stCondLst>
                                        </p:cTn>
                                        <p:tgtEl>
                                          <p:spTgt spid="247873"/>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nodeType="clickEffect">
                                  <p:stCondLst>
                                    <p:cond delay="0"/>
                                  </p:stCondLst>
                                  <p:childTnLst>
                                    <p:set>
                                      <p:cBhvr>
                                        <p:cTn id="70" dur="1" fill="hold">
                                          <p:stCondLst>
                                            <p:cond delay="0"/>
                                          </p:stCondLst>
                                        </p:cTn>
                                        <p:tgtEl>
                                          <p:spTgt spid="247859"/>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nodeType="clickEffect">
                                  <p:stCondLst>
                                    <p:cond delay="0"/>
                                  </p:stCondLst>
                                  <p:childTnLst>
                                    <p:set>
                                      <p:cBhvr>
                                        <p:cTn id="74" dur="1" fill="hold">
                                          <p:stCondLst>
                                            <p:cond delay="0"/>
                                          </p:stCondLst>
                                        </p:cTn>
                                        <p:tgtEl>
                                          <p:spTgt spid="247879"/>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nodeType="clickEffect">
                                  <p:stCondLst>
                                    <p:cond delay="0"/>
                                  </p:stCondLst>
                                  <p:childTnLst>
                                    <p:set>
                                      <p:cBhvr>
                                        <p:cTn id="78" dur="1" fill="hold">
                                          <p:stCondLst>
                                            <p:cond delay="0"/>
                                          </p:stCondLst>
                                        </p:cTn>
                                        <p:tgtEl>
                                          <p:spTgt spid="247830"/>
                                        </p:tgtEl>
                                        <p:attrNameLst>
                                          <p:attrName>style.visibility</p:attrName>
                                        </p:attrNameLst>
                                      </p:cBhvr>
                                      <p:to>
                                        <p:strVal val="visible"/>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nodeType="clickEffect">
                                  <p:stCondLst>
                                    <p:cond delay="0"/>
                                  </p:stCondLst>
                                  <p:childTnLst>
                                    <p:set>
                                      <p:cBhvr>
                                        <p:cTn id="82" dur="1" fill="hold">
                                          <p:stCondLst>
                                            <p:cond delay="0"/>
                                          </p:stCondLst>
                                        </p:cTn>
                                        <p:tgtEl>
                                          <p:spTgt spid="247883"/>
                                        </p:tgtEl>
                                        <p:attrNameLst>
                                          <p:attrName>style.visibility</p:attrName>
                                        </p:attrNameLst>
                                      </p:cBhvr>
                                      <p:to>
                                        <p:strVal val="visible"/>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1" presetClass="entr" presetSubtype="0" fill="hold" nodeType="clickEffect">
                                  <p:stCondLst>
                                    <p:cond delay="0"/>
                                  </p:stCondLst>
                                  <p:childTnLst>
                                    <p:set>
                                      <p:cBhvr>
                                        <p:cTn id="86" dur="1" fill="hold">
                                          <p:stCondLst>
                                            <p:cond delay="0"/>
                                          </p:stCondLst>
                                        </p:cTn>
                                        <p:tgtEl>
                                          <p:spTgt spid="247874"/>
                                        </p:tgtEl>
                                        <p:attrNameLst>
                                          <p:attrName>style.visibility</p:attrName>
                                        </p:attrNameLst>
                                      </p:cBhvr>
                                      <p:to>
                                        <p:strVal val="visible"/>
                                      </p:to>
                                    </p:set>
                                  </p:childTnLst>
                                </p:cTn>
                              </p:par>
                            </p:childTnLst>
                          </p:cTn>
                        </p:par>
                      </p:childTnLst>
                    </p:cTn>
                  </p:par>
                  <p:par>
                    <p:cTn id="87" fill="hold" nodeType="clickPar">
                      <p:stCondLst>
                        <p:cond delay="indefinite"/>
                      </p:stCondLst>
                      <p:childTnLst>
                        <p:par>
                          <p:cTn id="88" fill="hold" nodeType="withGroup">
                            <p:stCondLst>
                              <p:cond delay="0"/>
                            </p:stCondLst>
                            <p:childTnLst>
                              <p:par>
                                <p:cTn id="89" presetID="1" presetClass="entr" presetSubtype="0" fill="hold" nodeType="clickEffect">
                                  <p:stCondLst>
                                    <p:cond delay="0"/>
                                  </p:stCondLst>
                                  <p:childTnLst>
                                    <p:set>
                                      <p:cBhvr>
                                        <p:cTn id="90" dur="1" fill="hold">
                                          <p:stCondLst>
                                            <p:cond delay="0"/>
                                          </p:stCondLst>
                                        </p:cTn>
                                        <p:tgtEl>
                                          <p:spTgt spid="247856"/>
                                        </p:tgtEl>
                                        <p:attrNameLst>
                                          <p:attrName>style.visibility</p:attrName>
                                        </p:attrNameLst>
                                      </p:cBhvr>
                                      <p:to>
                                        <p:strVal val="visible"/>
                                      </p:to>
                                    </p:set>
                                  </p:childTnLst>
                                </p:cTn>
                              </p:par>
                            </p:childTnLst>
                          </p:cTn>
                        </p:par>
                      </p:childTnLst>
                    </p:cTn>
                  </p:par>
                  <p:par>
                    <p:cTn id="91" fill="hold" nodeType="clickPar">
                      <p:stCondLst>
                        <p:cond delay="indefinite"/>
                      </p:stCondLst>
                      <p:childTnLst>
                        <p:par>
                          <p:cTn id="92" fill="hold" nodeType="withGroup">
                            <p:stCondLst>
                              <p:cond delay="0"/>
                            </p:stCondLst>
                            <p:childTnLst>
                              <p:par>
                                <p:cTn id="93" presetID="1" presetClass="entr" presetSubtype="0" fill="hold" nodeType="clickEffect">
                                  <p:stCondLst>
                                    <p:cond delay="0"/>
                                  </p:stCondLst>
                                  <p:childTnLst>
                                    <p:set>
                                      <p:cBhvr>
                                        <p:cTn id="94" dur="1" fill="hold">
                                          <p:stCondLst>
                                            <p:cond delay="0"/>
                                          </p:stCondLst>
                                        </p:cTn>
                                        <p:tgtEl>
                                          <p:spTgt spid="247884"/>
                                        </p:tgtEl>
                                        <p:attrNameLst>
                                          <p:attrName>style.visibility</p:attrName>
                                        </p:attrNameLst>
                                      </p:cBhvr>
                                      <p:to>
                                        <p:strVal val="visible"/>
                                      </p:to>
                                    </p:set>
                                  </p:childTnLst>
                                </p:cTn>
                              </p:par>
                            </p:childTnLst>
                          </p:cTn>
                        </p:par>
                      </p:childTnLst>
                    </p:cTn>
                  </p:par>
                  <p:par>
                    <p:cTn id="95" fill="hold" nodeType="clickPar">
                      <p:stCondLst>
                        <p:cond delay="indefinite"/>
                      </p:stCondLst>
                      <p:childTnLst>
                        <p:par>
                          <p:cTn id="96" fill="hold" nodeType="withGroup">
                            <p:stCondLst>
                              <p:cond delay="0"/>
                            </p:stCondLst>
                            <p:childTnLst>
                              <p:par>
                                <p:cTn id="97" presetID="1" presetClass="entr" presetSubtype="0" fill="hold" nodeType="clickEffect">
                                  <p:stCondLst>
                                    <p:cond delay="0"/>
                                  </p:stCondLst>
                                  <p:childTnLst>
                                    <p:set>
                                      <p:cBhvr>
                                        <p:cTn id="98" dur="1" fill="hold">
                                          <p:stCondLst>
                                            <p:cond delay="0"/>
                                          </p:stCondLst>
                                        </p:cTn>
                                        <p:tgtEl>
                                          <p:spTgt spid="247875"/>
                                        </p:tgtEl>
                                        <p:attrNameLst>
                                          <p:attrName>style.visibility</p:attrName>
                                        </p:attrNameLst>
                                      </p:cBhvr>
                                      <p:to>
                                        <p:strVal val="visible"/>
                                      </p:to>
                                    </p:set>
                                  </p:childTnLst>
                                </p:cTn>
                              </p:par>
                            </p:childTnLst>
                          </p:cTn>
                        </p:par>
                      </p:childTnLst>
                    </p:cTn>
                  </p:par>
                  <p:par>
                    <p:cTn id="99" fill="hold" nodeType="clickPar">
                      <p:stCondLst>
                        <p:cond delay="indefinite"/>
                      </p:stCondLst>
                      <p:childTnLst>
                        <p:par>
                          <p:cTn id="100" fill="hold" nodeType="withGroup">
                            <p:stCondLst>
                              <p:cond delay="0"/>
                            </p:stCondLst>
                            <p:childTnLst>
                              <p:par>
                                <p:cTn id="101" presetID="1" presetClass="entr" presetSubtype="0" fill="hold" nodeType="clickEffect">
                                  <p:stCondLst>
                                    <p:cond delay="0"/>
                                  </p:stCondLst>
                                  <p:childTnLst>
                                    <p:set>
                                      <p:cBhvr>
                                        <p:cTn id="102" dur="1" fill="hold">
                                          <p:stCondLst>
                                            <p:cond delay="0"/>
                                          </p:stCondLst>
                                        </p:cTn>
                                        <p:tgtEl>
                                          <p:spTgt spid="247853"/>
                                        </p:tgtEl>
                                        <p:attrNameLst>
                                          <p:attrName>style.visibility</p:attrName>
                                        </p:attrNameLst>
                                      </p:cBhvr>
                                      <p:to>
                                        <p:strVal val="visible"/>
                                      </p:to>
                                    </p:se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1" presetClass="entr" presetSubtype="0" fill="hold" grpId="1" nodeType="clickEffect">
                                  <p:stCondLst>
                                    <p:cond delay="0"/>
                                  </p:stCondLst>
                                  <p:childTnLst>
                                    <p:set>
                                      <p:cBhvr>
                                        <p:cTn id="106" dur="1" fill="hold">
                                          <p:stCondLst>
                                            <p:cond delay="0"/>
                                          </p:stCondLst>
                                        </p:cTn>
                                        <p:tgtEl>
                                          <p:spTgt spid="247942"/>
                                        </p:tgtEl>
                                        <p:attrNameLst>
                                          <p:attrName>style.visibility</p:attrName>
                                        </p:attrNameLst>
                                      </p:cBhvr>
                                      <p:to>
                                        <p:strVal val="visible"/>
                                      </p:to>
                                    </p:se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1" presetClass="entr" presetSubtype="0" fill="hold" nodeType="clickEffect">
                                  <p:stCondLst>
                                    <p:cond delay="0"/>
                                  </p:stCondLst>
                                  <p:childTnLst>
                                    <p:set>
                                      <p:cBhvr>
                                        <p:cTn id="110" dur="1" fill="hold">
                                          <p:stCondLst>
                                            <p:cond delay="0"/>
                                          </p:stCondLst>
                                        </p:cTn>
                                        <p:tgtEl>
                                          <p:spTgt spid="247880"/>
                                        </p:tgtEl>
                                        <p:attrNameLst>
                                          <p:attrName>style.visibility</p:attrName>
                                        </p:attrNameLst>
                                      </p:cBhvr>
                                      <p:to>
                                        <p:strVal val="visible"/>
                                      </p:to>
                                    </p:set>
                                  </p:childTnLst>
                                </p:cTn>
                              </p:par>
                            </p:childTnLst>
                          </p:cTn>
                        </p:par>
                      </p:childTnLst>
                    </p:cTn>
                  </p:par>
                  <p:par>
                    <p:cTn id="111" fill="hold" nodeType="clickPar">
                      <p:stCondLst>
                        <p:cond delay="indefinite"/>
                      </p:stCondLst>
                      <p:childTnLst>
                        <p:par>
                          <p:cTn id="112" fill="hold" nodeType="withGroup">
                            <p:stCondLst>
                              <p:cond delay="0"/>
                            </p:stCondLst>
                            <p:childTnLst>
                              <p:par>
                                <p:cTn id="113" presetID="1" presetClass="entr" presetSubtype="0" fill="hold" nodeType="clickEffect">
                                  <p:stCondLst>
                                    <p:cond delay="0"/>
                                  </p:stCondLst>
                                  <p:childTnLst>
                                    <p:set>
                                      <p:cBhvr>
                                        <p:cTn id="114" dur="1" fill="hold">
                                          <p:stCondLst>
                                            <p:cond delay="0"/>
                                          </p:stCondLst>
                                        </p:cTn>
                                        <p:tgtEl>
                                          <p:spTgt spid="247827"/>
                                        </p:tgtEl>
                                        <p:attrNameLst>
                                          <p:attrName>style.visibility</p:attrName>
                                        </p:attrNameLst>
                                      </p:cBhvr>
                                      <p:to>
                                        <p:strVal val="visible"/>
                                      </p:to>
                                    </p:set>
                                  </p:childTnLst>
                                </p:cTn>
                              </p:par>
                            </p:childTnLst>
                          </p:cTn>
                        </p:par>
                      </p:childTnLst>
                    </p:cTn>
                  </p:par>
                  <p:par>
                    <p:cTn id="115" fill="hold" nodeType="clickPar">
                      <p:stCondLst>
                        <p:cond delay="indefinite"/>
                      </p:stCondLst>
                      <p:childTnLst>
                        <p:par>
                          <p:cTn id="116" fill="hold" nodeType="withGroup">
                            <p:stCondLst>
                              <p:cond delay="0"/>
                            </p:stCondLst>
                            <p:childTnLst>
                              <p:par>
                                <p:cTn id="117" presetID="1" presetClass="entr" presetSubtype="0" fill="hold" nodeType="clickEffect">
                                  <p:stCondLst>
                                    <p:cond delay="0"/>
                                  </p:stCondLst>
                                  <p:childTnLst>
                                    <p:set>
                                      <p:cBhvr>
                                        <p:cTn id="118" dur="1" fill="hold">
                                          <p:stCondLst>
                                            <p:cond delay="0"/>
                                          </p:stCondLst>
                                        </p:cTn>
                                        <p:tgtEl>
                                          <p:spTgt spid="247870"/>
                                        </p:tgtEl>
                                        <p:attrNameLst>
                                          <p:attrName>style.visibility</p:attrName>
                                        </p:attrNameLst>
                                      </p:cBhvr>
                                      <p:to>
                                        <p:strVal val="visible"/>
                                      </p:to>
                                    </p:set>
                                  </p:childTnLst>
                                </p:cTn>
                              </p:par>
                            </p:childTnLst>
                          </p:cTn>
                        </p:par>
                      </p:childTnLst>
                    </p:cTn>
                  </p:par>
                  <p:par>
                    <p:cTn id="119" fill="hold" nodeType="clickPar">
                      <p:stCondLst>
                        <p:cond delay="indefinite"/>
                      </p:stCondLst>
                      <p:childTnLst>
                        <p:par>
                          <p:cTn id="120" fill="hold" nodeType="withGroup">
                            <p:stCondLst>
                              <p:cond delay="0"/>
                            </p:stCondLst>
                            <p:childTnLst>
                              <p:par>
                                <p:cTn id="121" presetID="1" presetClass="entr" presetSubtype="0" fill="hold" nodeType="clickEffect">
                                  <p:stCondLst>
                                    <p:cond delay="0"/>
                                  </p:stCondLst>
                                  <p:childTnLst>
                                    <p:set>
                                      <p:cBhvr>
                                        <p:cTn id="122" dur="1" fill="hold">
                                          <p:stCondLst>
                                            <p:cond delay="0"/>
                                          </p:stCondLst>
                                        </p:cTn>
                                        <p:tgtEl>
                                          <p:spTgt spid="247871"/>
                                        </p:tgtEl>
                                        <p:attrNameLst>
                                          <p:attrName>style.visibility</p:attrName>
                                        </p:attrNameLst>
                                      </p:cBhvr>
                                      <p:to>
                                        <p:strVal val="visible"/>
                                      </p:to>
                                    </p:se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1" presetClass="entr" presetSubtype="0" fill="hold" nodeType="clickEffect">
                                  <p:stCondLst>
                                    <p:cond delay="0"/>
                                  </p:stCondLst>
                                  <p:childTnLst>
                                    <p:set>
                                      <p:cBhvr>
                                        <p:cTn id="126" dur="1" fill="hold">
                                          <p:stCondLst>
                                            <p:cond delay="0"/>
                                          </p:stCondLst>
                                        </p:cTn>
                                        <p:tgtEl>
                                          <p:spTgt spid="247862"/>
                                        </p:tgtEl>
                                        <p:attrNameLst>
                                          <p:attrName>style.visibility</p:attrName>
                                        </p:attrNameLst>
                                      </p:cBhvr>
                                      <p:to>
                                        <p:strVal val="visible"/>
                                      </p:to>
                                    </p:set>
                                  </p:childTnLst>
                                </p:cTn>
                              </p:par>
                            </p:childTnLst>
                          </p:cTn>
                        </p:par>
                      </p:childTnLst>
                    </p:cTn>
                  </p:par>
                  <p:par>
                    <p:cTn id="127" fill="hold" nodeType="clickPar">
                      <p:stCondLst>
                        <p:cond delay="indefinite"/>
                      </p:stCondLst>
                      <p:childTnLst>
                        <p:par>
                          <p:cTn id="128" fill="hold" nodeType="withGroup">
                            <p:stCondLst>
                              <p:cond delay="0"/>
                            </p:stCondLst>
                            <p:childTnLst>
                              <p:par>
                                <p:cTn id="129" presetID="1" presetClass="entr" presetSubtype="0" fill="hold" nodeType="clickEffect">
                                  <p:stCondLst>
                                    <p:cond delay="0"/>
                                  </p:stCondLst>
                                  <p:childTnLst>
                                    <p:set>
                                      <p:cBhvr>
                                        <p:cTn id="130" dur="1" fill="hold">
                                          <p:stCondLst>
                                            <p:cond delay="0"/>
                                          </p:stCondLst>
                                        </p:cTn>
                                        <p:tgtEl>
                                          <p:spTgt spid="247881"/>
                                        </p:tgtEl>
                                        <p:attrNameLst>
                                          <p:attrName>style.visibility</p:attrName>
                                        </p:attrNameLst>
                                      </p:cBhvr>
                                      <p:to>
                                        <p:strVal val="visible"/>
                                      </p:to>
                                    </p:set>
                                  </p:childTnLst>
                                </p:cTn>
                              </p:par>
                            </p:childTnLst>
                          </p:cTn>
                        </p:par>
                      </p:childTnLst>
                    </p:cTn>
                  </p:par>
                  <p:par>
                    <p:cTn id="131" fill="hold" nodeType="clickPar">
                      <p:stCondLst>
                        <p:cond delay="indefinite"/>
                      </p:stCondLst>
                      <p:childTnLst>
                        <p:par>
                          <p:cTn id="132" fill="hold" nodeType="withGroup">
                            <p:stCondLst>
                              <p:cond delay="0"/>
                            </p:stCondLst>
                            <p:childTnLst>
                              <p:par>
                                <p:cTn id="133" presetID="1" presetClass="entr" presetSubtype="0" fill="hold" nodeType="clickEffect">
                                  <p:stCondLst>
                                    <p:cond delay="0"/>
                                  </p:stCondLst>
                                  <p:childTnLst>
                                    <p:set>
                                      <p:cBhvr>
                                        <p:cTn id="134" dur="1" fill="hold">
                                          <p:stCondLst>
                                            <p:cond delay="0"/>
                                          </p:stCondLst>
                                        </p:cTn>
                                        <p:tgtEl>
                                          <p:spTgt spid="247865"/>
                                        </p:tgtEl>
                                        <p:attrNameLst>
                                          <p:attrName>style.visibility</p:attrName>
                                        </p:attrNameLst>
                                      </p:cBhvr>
                                      <p:to>
                                        <p:strVal val="visible"/>
                                      </p:to>
                                    </p:set>
                                  </p:childTnLst>
                                </p:cTn>
                              </p:par>
                            </p:childTnLst>
                          </p:cTn>
                        </p:par>
                      </p:childTnLst>
                    </p:cTn>
                  </p:par>
                  <p:par>
                    <p:cTn id="135" fill="hold" nodeType="clickPar">
                      <p:stCondLst>
                        <p:cond delay="indefinite"/>
                      </p:stCondLst>
                      <p:childTnLst>
                        <p:par>
                          <p:cTn id="136" fill="hold" nodeType="withGroup">
                            <p:stCondLst>
                              <p:cond delay="0"/>
                            </p:stCondLst>
                            <p:childTnLst>
                              <p:par>
                                <p:cTn id="137" presetID="1" presetClass="entr" presetSubtype="0" fill="hold" nodeType="clickEffect">
                                  <p:stCondLst>
                                    <p:cond delay="0"/>
                                  </p:stCondLst>
                                  <p:childTnLst>
                                    <p:set>
                                      <p:cBhvr>
                                        <p:cTn id="138" dur="1" fill="hold">
                                          <p:stCondLst>
                                            <p:cond delay="0"/>
                                          </p:stCondLst>
                                        </p:cTn>
                                        <p:tgtEl>
                                          <p:spTgt spid="247868"/>
                                        </p:tgtEl>
                                        <p:attrNameLst>
                                          <p:attrName>style.visibility</p:attrName>
                                        </p:attrNameLst>
                                      </p:cBhvr>
                                      <p:to>
                                        <p:strVal val="visible"/>
                                      </p:to>
                                    </p:set>
                                  </p:childTnLst>
                                </p:cTn>
                              </p:par>
                            </p:childTnLst>
                          </p:cTn>
                        </p:par>
                      </p:childTnLst>
                    </p:cTn>
                  </p:par>
                  <p:par>
                    <p:cTn id="139" fill="hold" nodeType="clickPar">
                      <p:stCondLst>
                        <p:cond delay="indefinite"/>
                      </p:stCondLst>
                      <p:childTnLst>
                        <p:par>
                          <p:cTn id="140" fill="hold" nodeType="withGroup">
                            <p:stCondLst>
                              <p:cond delay="0"/>
                            </p:stCondLst>
                            <p:childTnLst>
                              <p:par>
                                <p:cTn id="141" presetID="1" presetClass="entr" presetSubtype="0" fill="hold" nodeType="clickEffect">
                                  <p:stCondLst>
                                    <p:cond delay="0"/>
                                  </p:stCondLst>
                                  <p:childTnLst>
                                    <p:set>
                                      <p:cBhvr>
                                        <p:cTn id="142" dur="1" fill="hold">
                                          <p:stCondLst>
                                            <p:cond delay="0"/>
                                          </p:stCondLst>
                                        </p:cTn>
                                        <p:tgtEl>
                                          <p:spTgt spid="247869"/>
                                        </p:tgtEl>
                                        <p:attrNameLst>
                                          <p:attrName>style.visibility</p:attrName>
                                        </p:attrNameLst>
                                      </p:cBhvr>
                                      <p:to>
                                        <p:strVal val="visible"/>
                                      </p:to>
                                    </p:set>
                                  </p:childTnLst>
                                </p:cTn>
                              </p:par>
                            </p:childTnLst>
                          </p:cTn>
                        </p:par>
                      </p:childTnLst>
                    </p:cTn>
                  </p:par>
                  <p:par>
                    <p:cTn id="143" fill="hold" nodeType="clickPar">
                      <p:stCondLst>
                        <p:cond delay="indefinite"/>
                      </p:stCondLst>
                      <p:childTnLst>
                        <p:par>
                          <p:cTn id="144" fill="hold" nodeType="withGroup">
                            <p:stCondLst>
                              <p:cond delay="0"/>
                            </p:stCondLst>
                            <p:childTnLst>
                              <p:par>
                                <p:cTn id="145" presetID="1" presetClass="entr" presetSubtype="0" fill="hold" nodeType="clickEffect">
                                  <p:stCondLst>
                                    <p:cond delay="0"/>
                                  </p:stCondLst>
                                  <p:childTnLst>
                                    <p:set>
                                      <p:cBhvr>
                                        <p:cTn id="146" dur="1" fill="hold">
                                          <p:stCondLst>
                                            <p:cond delay="0"/>
                                          </p:stCondLst>
                                        </p:cTn>
                                        <p:tgtEl>
                                          <p:spTgt spid="247882"/>
                                        </p:tgtEl>
                                        <p:attrNameLst>
                                          <p:attrName>style.visibility</p:attrName>
                                        </p:attrNameLst>
                                      </p:cBhvr>
                                      <p:to>
                                        <p:strVal val="visible"/>
                                      </p:to>
                                    </p:set>
                                  </p:childTnLst>
                                </p:cTn>
                              </p:par>
                            </p:childTnLst>
                          </p:cTn>
                        </p:par>
                      </p:childTnLst>
                    </p:cTn>
                  </p:par>
                  <p:par>
                    <p:cTn id="147" fill="hold" nodeType="clickPar">
                      <p:stCondLst>
                        <p:cond delay="indefinite"/>
                      </p:stCondLst>
                      <p:childTnLst>
                        <p:par>
                          <p:cTn id="148" fill="hold" nodeType="withGroup">
                            <p:stCondLst>
                              <p:cond delay="0"/>
                            </p:stCondLst>
                            <p:childTnLst>
                              <p:par>
                                <p:cTn id="149" presetID="1" presetClass="exit" presetSubtype="0" fill="hold" nodeType="clickEffect">
                                  <p:stCondLst>
                                    <p:cond delay="0"/>
                                  </p:stCondLst>
                                  <p:childTnLst>
                                    <p:set>
                                      <p:cBhvr>
                                        <p:cTn id="150" dur="1" fill="hold">
                                          <p:stCondLst>
                                            <p:cond delay="0"/>
                                          </p:stCondLst>
                                        </p:cTn>
                                        <p:tgtEl>
                                          <p:spTgt spid="247998"/>
                                        </p:tgtEl>
                                        <p:attrNameLst>
                                          <p:attrName>style.visibility</p:attrName>
                                        </p:attrNameLst>
                                      </p:cBhvr>
                                      <p:to>
                                        <p:strVal val="hidden"/>
                                      </p:to>
                                    </p:set>
                                  </p:childTnLst>
                                </p:cTn>
                              </p:par>
                            </p:childTnLst>
                          </p:cTn>
                        </p:par>
                      </p:childTnLst>
                    </p:cTn>
                  </p:par>
                  <p:par>
                    <p:cTn id="151" fill="hold" nodeType="clickPar">
                      <p:stCondLst>
                        <p:cond delay="indefinite"/>
                      </p:stCondLst>
                      <p:childTnLst>
                        <p:par>
                          <p:cTn id="152" fill="hold" nodeType="withGroup">
                            <p:stCondLst>
                              <p:cond delay="0"/>
                            </p:stCondLst>
                            <p:childTnLst>
                              <p:par>
                                <p:cTn id="153" presetID="4" presetClass="entr" presetSubtype="16" fill="hold" grpId="0" nodeType="clickEffect">
                                  <p:stCondLst>
                                    <p:cond delay="0"/>
                                  </p:stCondLst>
                                  <p:childTnLst>
                                    <p:set>
                                      <p:cBhvr>
                                        <p:cTn id="154" dur="1" fill="hold">
                                          <p:stCondLst>
                                            <p:cond delay="0"/>
                                          </p:stCondLst>
                                        </p:cTn>
                                        <p:tgtEl>
                                          <p:spTgt spid="247812"/>
                                        </p:tgtEl>
                                        <p:attrNameLst>
                                          <p:attrName>style.visibility</p:attrName>
                                        </p:attrNameLst>
                                      </p:cBhvr>
                                      <p:to>
                                        <p:strVal val="visible"/>
                                      </p:to>
                                    </p:set>
                                    <p:animEffect transition="in" filter="box(in)">
                                      <p:cBhvr>
                                        <p:cTn id="155" dur="500"/>
                                        <p:tgtEl>
                                          <p:spTgt spid="247812"/>
                                        </p:tgtEl>
                                      </p:cBhvr>
                                    </p:animEffect>
                                  </p:childTnLst>
                                </p:cTn>
                              </p:par>
                            </p:childTnLst>
                          </p:cTn>
                        </p:par>
                      </p:childTnLst>
                    </p:cTn>
                  </p:par>
                  <p:par>
                    <p:cTn id="156" fill="hold" nodeType="clickPar">
                      <p:stCondLst>
                        <p:cond delay="indefinite"/>
                      </p:stCondLst>
                      <p:childTnLst>
                        <p:par>
                          <p:cTn id="157" fill="hold" nodeType="withGroup">
                            <p:stCondLst>
                              <p:cond delay="0"/>
                            </p:stCondLst>
                            <p:childTnLst>
                              <p:par>
                                <p:cTn id="158" presetID="22" presetClass="entr" presetSubtype="8" fill="hold" nodeType="clickEffect">
                                  <p:stCondLst>
                                    <p:cond delay="0"/>
                                  </p:stCondLst>
                                  <p:childTnLst>
                                    <p:set>
                                      <p:cBhvr>
                                        <p:cTn id="159" dur="1" fill="hold">
                                          <p:stCondLst>
                                            <p:cond delay="0"/>
                                          </p:stCondLst>
                                        </p:cTn>
                                        <p:tgtEl>
                                          <p:spTgt spid="248001"/>
                                        </p:tgtEl>
                                        <p:attrNameLst>
                                          <p:attrName>style.visibility</p:attrName>
                                        </p:attrNameLst>
                                      </p:cBhvr>
                                      <p:to>
                                        <p:strVal val="visible"/>
                                      </p:to>
                                    </p:set>
                                    <p:animEffect transition="in" filter="wipe(left)">
                                      <p:cBhvr>
                                        <p:cTn id="160" dur="5000"/>
                                        <p:tgtEl>
                                          <p:spTgt spid="248001"/>
                                        </p:tgtEl>
                                      </p:cBhvr>
                                    </p:animEffect>
                                  </p:childTnLst>
                                </p:cTn>
                              </p:par>
                            </p:childTnLst>
                          </p:cTn>
                        </p:par>
                      </p:childTnLst>
                    </p:cTn>
                  </p:par>
                  <p:par>
                    <p:cTn id="161" fill="hold" nodeType="clickPar">
                      <p:stCondLst>
                        <p:cond delay="indefinite"/>
                      </p:stCondLst>
                      <p:childTnLst>
                        <p:par>
                          <p:cTn id="162" fill="hold" nodeType="withGroup">
                            <p:stCondLst>
                              <p:cond delay="0"/>
                            </p:stCondLst>
                            <p:childTnLst>
                              <p:par>
                                <p:cTn id="163" presetID="1" presetClass="entr" presetSubtype="0" fill="hold" grpId="0" nodeType="clickEffect">
                                  <p:stCondLst>
                                    <p:cond delay="0"/>
                                  </p:stCondLst>
                                  <p:childTnLst>
                                    <p:set>
                                      <p:cBhvr>
                                        <p:cTn id="164" dur="1" fill="hold">
                                          <p:stCondLst>
                                            <p:cond delay="0"/>
                                          </p:stCondLst>
                                        </p:cTn>
                                        <p:tgtEl>
                                          <p:spTgt spid="2479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7942" grpId="0" animBg="1"/>
      <p:bldP spid="247942" grpId="1" animBg="1"/>
      <p:bldP spid="247812" grpId="0"/>
      <p:bldP spid="247826" grpId="0"/>
      <p:bldP spid="247837" grpId="0"/>
      <p:bldP spid="247938"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9015" name="Group 183">
            <a:extLst>
              <a:ext uri="{FF2B5EF4-FFF2-40B4-BE49-F238E27FC236}">
                <a16:creationId xmlns:a16="http://schemas.microsoft.com/office/drawing/2014/main" id="{48FD57DC-8922-4559-9DC9-947721A8CD3D}"/>
              </a:ext>
            </a:extLst>
          </p:cNvPr>
          <p:cNvGrpSpPr>
            <a:grpSpLocks/>
          </p:cNvGrpSpPr>
          <p:nvPr/>
        </p:nvGrpSpPr>
        <p:grpSpPr bwMode="auto">
          <a:xfrm>
            <a:off x="0" y="5373688"/>
            <a:ext cx="9144000" cy="1223962"/>
            <a:chOff x="0" y="3430"/>
            <a:chExt cx="5760" cy="771"/>
          </a:xfrm>
        </p:grpSpPr>
        <p:sp>
          <p:nvSpPr>
            <p:cNvPr id="249014" name="Rectangle 182">
              <a:extLst>
                <a:ext uri="{FF2B5EF4-FFF2-40B4-BE49-F238E27FC236}">
                  <a16:creationId xmlns:a16="http://schemas.microsoft.com/office/drawing/2014/main" id="{52F27A02-F21B-4BB6-9D0D-17A122F2E0EF}"/>
                </a:ext>
              </a:extLst>
            </p:cNvPr>
            <p:cNvSpPr>
              <a:spLocks noChangeArrowheads="1"/>
            </p:cNvSpPr>
            <p:nvPr/>
          </p:nvSpPr>
          <p:spPr bwMode="auto">
            <a:xfrm>
              <a:off x="0" y="3430"/>
              <a:ext cx="5760" cy="771"/>
            </a:xfrm>
            <a:prstGeom prst="rect">
              <a:avLst/>
            </a:prstGeom>
            <a:gradFill rotWithShape="1">
              <a:gsLst>
                <a:gs pos="0">
                  <a:schemeClr val="bg1"/>
                </a:gs>
                <a:gs pos="50000">
                  <a:srgbClr val="CCFFFF"/>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p>
          </p:txBody>
        </p:sp>
        <p:grpSp>
          <p:nvGrpSpPr>
            <p:cNvPr id="64619" name="Group 86">
              <a:extLst>
                <a:ext uri="{FF2B5EF4-FFF2-40B4-BE49-F238E27FC236}">
                  <a16:creationId xmlns:a16="http://schemas.microsoft.com/office/drawing/2014/main" id="{6A135F87-1524-4C67-8B85-EB381240F95F}"/>
                </a:ext>
              </a:extLst>
            </p:cNvPr>
            <p:cNvGrpSpPr>
              <a:grpSpLocks/>
            </p:cNvGrpSpPr>
            <p:nvPr/>
          </p:nvGrpSpPr>
          <p:grpSpPr bwMode="auto">
            <a:xfrm>
              <a:off x="172" y="3612"/>
              <a:ext cx="5588" cy="564"/>
              <a:chOff x="96" y="636"/>
              <a:chExt cx="5588" cy="564"/>
            </a:xfrm>
          </p:grpSpPr>
          <p:grpSp>
            <p:nvGrpSpPr>
              <p:cNvPr id="64620" name="Group 87">
                <a:extLst>
                  <a:ext uri="{FF2B5EF4-FFF2-40B4-BE49-F238E27FC236}">
                    <a16:creationId xmlns:a16="http://schemas.microsoft.com/office/drawing/2014/main" id="{74626F5D-D8B6-4ABB-A739-339C08CEFD57}"/>
                  </a:ext>
                </a:extLst>
              </p:cNvPr>
              <p:cNvGrpSpPr>
                <a:grpSpLocks/>
              </p:cNvGrpSpPr>
              <p:nvPr/>
            </p:nvGrpSpPr>
            <p:grpSpPr bwMode="auto">
              <a:xfrm>
                <a:off x="96" y="636"/>
                <a:ext cx="5588" cy="564"/>
                <a:chOff x="96" y="576"/>
                <a:chExt cx="5588" cy="564"/>
              </a:xfrm>
            </p:grpSpPr>
            <p:grpSp>
              <p:nvGrpSpPr>
                <p:cNvPr id="64624" name="Group 88">
                  <a:extLst>
                    <a:ext uri="{FF2B5EF4-FFF2-40B4-BE49-F238E27FC236}">
                      <a16:creationId xmlns:a16="http://schemas.microsoft.com/office/drawing/2014/main" id="{619C23B3-44C1-4E2D-9239-33BB1F089F7C}"/>
                    </a:ext>
                  </a:extLst>
                </p:cNvPr>
                <p:cNvGrpSpPr>
                  <a:grpSpLocks/>
                </p:cNvGrpSpPr>
                <p:nvPr/>
              </p:nvGrpSpPr>
              <p:grpSpPr bwMode="auto">
                <a:xfrm>
                  <a:off x="96" y="576"/>
                  <a:ext cx="5588" cy="272"/>
                  <a:chOff x="96" y="588"/>
                  <a:chExt cx="5588" cy="272"/>
                </a:xfrm>
              </p:grpSpPr>
              <p:grpSp>
                <p:nvGrpSpPr>
                  <p:cNvPr id="64626" name="Group 89">
                    <a:extLst>
                      <a:ext uri="{FF2B5EF4-FFF2-40B4-BE49-F238E27FC236}">
                        <a16:creationId xmlns:a16="http://schemas.microsoft.com/office/drawing/2014/main" id="{C5C91BE6-4EBC-4F09-A035-54CF66C42142}"/>
                      </a:ext>
                    </a:extLst>
                  </p:cNvPr>
                  <p:cNvGrpSpPr>
                    <a:grpSpLocks/>
                  </p:cNvGrpSpPr>
                  <p:nvPr/>
                </p:nvGrpSpPr>
                <p:grpSpPr bwMode="auto">
                  <a:xfrm>
                    <a:off x="240" y="600"/>
                    <a:ext cx="391" cy="258"/>
                    <a:chOff x="2662" y="2046"/>
                    <a:chExt cx="391" cy="258"/>
                  </a:xfrm>
                </p:grpSpPr>
                <p:sp>
                  <p:nvSpPr>
                    <p:cNvPr id="64664" name="Rectangle 90">
                      <a:extLst>
                        <a:ext uri="{FF2B5EF4-FFF2-40B4-BE49-F238E27FC236}">
                          <a16:creationId xmlns:a16="http://schemas.microsoft.com/office/drawing/2014/main" id="{1EEEC5DC-3B32-43A7-90E8-9304ED2FA821}"/>
                        </a:ext>
                      </a:extLst>
                    </p:cNvPr>
                    <p:cNvSpPr>
                      <a:spLocks noChangeArrowheads="1"/>
                    </p:cNvSpPr>
                    <p:nvPr/>
                  </p:nvSpPr>
                  <p:spPr bwMode="auto">
                    <a:xfrm>
                      <a:off x="2662" y="2046"/>
                      <a:ext cx="391" cy="258"/>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000">
                          <a:latin typeface="Arial" panose="020B0604020202020204" pitchFamily="34" charset="0"/>
                        </a:rPr>
                        <a:t>306</a:t>
                      </a:r>
                    </a:p>
                  </p:txBody>
                </p:sp>
                <p:sp>
                  <p:nvSpPr>
                    <p:cNvPr id="64665" name="Rectangle 91">
                      <a:extLst>
                        <a:ext uri="{FF2B5EF4-FFF2-40B4-BE49-F238E27FC236}">
                          <a16:creationId xmlns:a16="http://schemas.microsoft.com/office/drawing/2014/main" id="{A2ED082B-F57C-4DA8-B2D1-D71385B80E2D}"/>
                        </a:ext>
                      </a:extLst>
                    </p:cNvPr>
                    <p:cNvSpPr>
                      <a:spLocks noChangeArrowheads="1"/>
                    </p:cNvSpPr>
                    <p:nvPr/>
                  </p:nvSpPr>
                  <p:spPr bwMode="auto">
                    <a:xfrm>
                      <a:off x="2688" y="2064"/>
                      <a:ext cx="340" cy="204"/>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endParaRPr lang="zh-CN" altLang="en-US" sz="2400"/>
                    </a:p>
                  </p:txBody>
                </p:sp>
              </p:grpSp>
              <p:grpSp>
                <p:nvGrpSpPr>
                  <p:cNvPr id="64627" name="Group 92">
                    <a:extLst>
                      <a:ext uri="{FF2B5EF4-FFF2-40B4-BE49-F238E27FC236}">
                        <a16:creationId xmlns:a16="http://schemas.microsoft.com/office/drawing/2014/main" id="{F031A4FF-C523-4D45-B6BA-84A58CB8E3F8}"/>
                      </a:ext>
                    </a:extLst>
                  </p:cNvPr>
                  <p:cNvGrpSpPr>
                    <a:grpSpLocks/>
                  </p:cNvGrpSpPr>
                  <p:nvPr/>
                </p:nvGrpSpPr>
                <p:grpSpPr bwMode="auto">
                  <a:xfrm>
                    <a:off x="3084" y="590"/>
                    <a:ext cx="391" cy="258"/>
                    <a:chOff x="2662" y="2046"/>
                    <a:chExt cx="391" cy="258"/>
                  </a:xfrm>
                </p:grpSpPr>
                <p:sp>
                  <p:nvSpPr>
                    <p:cNvPr id="64662" name="Rectangle 93">
                      <a:extLst>
                        <a:ext uri="{FF2B5EF4-FFF2-40B4-BE49-F238E27FC236}">
                          <a16:creationId xmlns:a16="http://schemas.microsoft.com/office/drawing/2014/main" id="{4E334154-353A-4E5E-83EC-47B85AF3438A}"/>
                        </a:ext>
                      </a:extLst>
                    </p:cNvPr>
                    <p:cNvSpPr>
                      <a:spLocks noChangeArrowheads="1"/>
                    </p:cNvSpPr>
                    <p:nvPr/>
                  </p:nvSpPr>
                  <p:spPr bwMode="auto">
                    <a:xfrm>
                      <a:off x="2662" y="2046"/>
                      <a:ext cx="391" cy="258"/>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000">
                          <a:latin typeface="Arial" panose="020B0604020202020204" pitchFamily="34" charset="0"/>
                        </a:rPr>
                        <a:t>859</a:t>
                      </a:r>
                    </a:p>
                  </p:txBody>
                </p:sp>
                <p:sp>
                  <p:nvSpPr>
                    <p:cNvPr id="64663" name="Rectangle 94">
                      <a:extLst>
                        <a:ext uri="{FF2B5EF4-FFF2-40B4-BE49-F238E27FC236}">
                          <a16:creationId xmlns:a16="http://schemas.microsoft.com/office/drawing/2014/main" id="{819870FC-4DAD-4BE2-AE07-D060B6BEA114}"/>
                        </a:ext>
                      </a:extLst>
                    </p:cNvPr>
                    <p:cNvSpPr>
                      <a:spLocks noChangeArrowheads="1"/>
                    </p:cNvSpPr>
                    <p:nvPr/>
                  </p:nvSpPr>
                  <p:spPr bwMode="auto">
                    <a:xfrm>
                      <a:off x="2688" y="2064"/>
                      <a:ext cx="340" cy="204"/>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endParaRPr lang="zh-CN" altLang="zh-CN" sz="2400"/>
                    </a:p>
                  </p:txBody>
                </p:sp>
              </p:grpSp>
              <p:grpSp>
                <p:nvGrpSpPr>
                  <p:cNvPr id="64628" name="Group 95">
                    <a:extLst>
                      <a:ext uri="{FF2B5EF4-FFF2-40B4-BE49-F238E27FC236}">
                        <a16:creationId xmlns:a16="http://schemas.microsoft.com/office/drawing/2014/main" id="{FB800FC7-15B8-4827-93E5-22933241B339}"/>
                      </a:ext>
                    </a:extLst>
                  </p:cNvPr>
                  <p:cNvGrpSpPr>
                    <a:grpSpLocks/>
                  </p:cNvGrpSpPr>
                  <p:nvPr/>
                </p:nvGrpSpPr>
                <p:grpSpPr bwMode="auto">
                  <a:xfrm>
                    <a:off x="1932" y="590"/>
                    <a:ext cx="391" cy="258"/>
                    <a:chOff x="2662" y="2046"/>
                    <a:chExt cx="391" cy="258"/>
                  </a:xfrm>
                </p:grpSpPr>
                <p:sp>
                  <p:nvSpPr>
                    <p:cNvPr id="64660" name="Rectangle 96">
                      <a:extLst>
                        <a:ext uri="{FF2B5EF4-FFF2-40B4-BE49-F238E27FC236}">
                          <a16:creationId xmlns:a16="http://schemas.microsoft.com/office/drawing/2014/main" id="{AF8BB1F0-2974-4A7E-AEE5-90526122A75F}"/>
                        </a:ext>
                      </a:extLst>
                    </p:cNvPr>
                    <p:cNvSpPr>
                      <a:spLocks noChangeArrowheads="1"/>
                    </p:cNvSpPr>
                    <p:nvPr/>
                  </p:nvSpPr>
                  <p:spPr bwMode="auto">
                    <a:xfrm>
                      <a:off x="2662" y="2046"/>
                      <a:ext cx="391" cy="258"/>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000">
                          <a:latin typeface="Arial" panose="020B0604020202020204" pitchFamily="34" charset="0"/>
                        </a:rPr>
                        <a:t>033</a:t>
                      </a:r>
                    </a:p>
                  </p:txBody>
                </p:sp>
                <p:sp>
                  <p:nvSpPr>
                    <p:cNvPr id="64661" name="Rectangle 97">
                      <a:extLst>
                        <a:ext uri="{FF2B5EF4-FFF2-40B4-BE49-F238E27FC236}">
                          <a16:creationId xmlns:a16="http://schemas.microsoft.com/office/drawing/2014/main" id="{36A8F71A-E50A-49E3-AFDA-9D419F79BF74}"/>
                        </a:ext>
                      </a:extLst>
                    </p:cNvPr>
                    <p:cNvSpPr>
                      <a:spLocks noChangeArrowheads="1"/>
                    </p:cNvSpPr>
                    <p:nvPr/>
                  </p:nvSpPr>
                  <p:spPr bwMode="auto">
                    <a:xfrm>
                      <a:off x="2688" y="2064"/>
                      <a:ext cx="340" cy="204"/>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endParaRPr lang="zh-CN" altLang="en-US" sz="2400"/>
                    </a:p>
                  </p:txBody>
                </p:sp>
              </p:grpSp>
              <p:grpSp>
                <p:nvGrpSpPr>
                  <p:cNvPr id="64629" name="Group 98">
                    <a:extLst>
                      <a:ext uri="{FF2B5EF4-FFF2-40B4-BE49-F238E27FC236}">
                        <a16:creationId xmlns:a16="http://schemas.microsoft.com/office/drawing/2014/main" id="{02CB806A-630D-4959-A06B-958CCAE95D80}"/>
                      </a:ext>
                    </a:extLst>
                  </p:cNvPr>
                  <p:cNvGrpSpPr>
                    <a:grpSpLocks/>
                  </p:cNvGrpSpPr>
                  <p:nvPr/>
                </p:nvGrpSpPr>
                <p:grpSpPr bwMode="auto">
                  <a:xfrm>
                    <a:off x="4188" y="588"/>
                    <a:ext cx="391" cy="258"/>
                    <a:chOff x="2662" y="2046"/>
                    <a:chExt cx="391" cy="258"/>
                  </a:xfrm>
                </p:grpSpPr>
                <p:sp>
                  <p:nvSpPr>
                    <p:cNvPr id="64658" name="Rectangle 99">
                      <a:extLst>
                        <a:ext uri="{FF2B5EF4-FFF2-40B4-BE49-F238E27FC236}">
                          <a16:creationId xmlns:a16="http://schemas.microsoft.com/office/drawing/2014/main" id="{211561C8-1AA9-4E65-BE11-4B4594D0E2DB}"/>
                        </a:ext>
                      </a:extLst>
                    </p:cNvPr>
                    <p:cNvSpPr>
                      <a:spLocks noChangeArrowheads="1"/>
                    </p:cNvSpPr>
                    <p:nvPr/>
                  </p:nvSpPr>
                  <p:spPr bwMode="auto">
                    <a:xfrm>
                      <a:off x="2662" y="2046"/>
                      <a:ext cx="391" cy="258"/>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000">
                          <a:latin typeface="Arial" panose="020B0604020202020204" pitchFamily="34" charset="0"/>
                        </a:rPr>
                        <a:t>179</a:t>
                      </a:r>
                    </a:p>
                  </p:txBody>
                </p:sp>
                <p:sp>
                  <p:nvSpPr>
                    <p:cNvPr id="64659" name="Rectangle 100">
                      <a:extLst>
                        <a:ext uri="{FF2B5EF4-FFF2-40B4-BE49-F238E27FC236}">
                          <a16:creationId xmlns:a16="http://schemas.microsoft.com/office/drawing/2014/main" id="{002D1F6E-7357-48B5-A88E-2D643A88D70C}"/>
                        </a:ext>
                      </a:extLst>
                    </p:cNvPr>
                    <p:cNvSpPr>
                      <a:spLocks noChangeArrowheads="1"/>
                    </p:cNvSpPr>
                    <p:nvPr/>
                  </p:nvSpPr>
                  <p:spPr bwMode="auto">
                    <a:xfrm>
                      <a:off x="2688" y="2064"/>
                      <a:ext cx="340" cy="204"/>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endParaRPr lang="zh-CN" altLang="en-US" sz="2400"/>
                    </a:p>
                  </p:txBody>
                </p:sp>
              </p:grpSp>
              <p:grpSp>
                <p:nvGrpSpPr>
                  <p:cNvPr id="64630" name="Group 101">
                    <a:extLst>
                      <a:ext uri="{FF2B5EF4-FFF2-40B4-BE49-F238E27FC236}">
                        <a16:creationId xmlns:a16="http://schemas.microsoft.com/office/drawing/2014/main" id="{004E182E-55A9-4C28-81C8-9DA58EF913F7}"/>
                      </a:ext>
                    </a:extLst>
                  </p:cNvPr>
                  <p:cNvGrpSpPr>
                    <a:grpSpLocks/>
                  </p:cNvGrpSpPr>
                  <p:nvPr/>
                </p:nvGrpSpPr>
                <p:grpSpPr bwMode="auto">
                  <a:xfrm>
                    <a:off x="3636" y="588"/>
                    <a:ext cx="391" cy="258"/>
                    <a:chOff x="2662" y="2046"/>
                    <a:chExt cx="391" cy="258"/>
                  </a:xfrm>
                </p:grpSpPr>
                <p:sp>
                  <p:nvSpPr>
                    <p:cNvPr id="64656" name="Rectangle 102">
                      <a:extLst>
                        <a:ext uri="{FF2B5EF4-FFF2-40B4-BE49-F238E27FC236}">
                          <a16:creationId xmlns:a16="http://schemas.microsoft.com/office/drawing/2014/main" id="{C8C6AA56-8B29-4406-B6CB-D8366E5E3311}"/>
                        </a:ext>
                      </a:extLst>
                    </p:cNvPr>
                    <p:cNvSpPr>
                      <a:spLocks noChangeArrowheads="1"/>
                    </p:cNvSpPr>
                    <p:nvPr/>
                  </p:nvSpPr>
                  <p:spPr bwMode="auto">
                    <a:xfrm>
                      <a:off x="2662" y="2046"/>
                      <a:ext cx="391" cy="258"/>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000">
                          <a:latin typeface="Arial" panose="020B0604020202020204" pitchFamily="34" charset="0"/>
                        </a:rPr>
                        <a:t>271</a:t>
                      </a:r>
                    </a:p>
                  </p:txBody>
                </p:sp>
                <p:sp>
                  <p:nvSpPr>
                    <p:cNvPr id="64657" name="Rectangle 103">
                      <a:extLst>
                        <a:ext uri="{FF2B5EF4-FFF2-40B4-BE49-F238E27FC236}">
                          <a16:creationId xmlns:a16="http://schemas.microsoft.com/office/drawing/2014/main" id="{BE16D836-B999-4801-8352-C1A69FB5ED73}"/>
                        </a:ext>
                      </a:extLst>
                    </p:cNvPr>
                    <p:cNvSpPr>
                      <a:spLocks noChangeArrowheads="1"/>
                    </p:cNvSpPr>
                    <p:nvPr/>
                  </p:nvSpPr>
                  <p:spPr bwMode="auto">
                    <a:xfrm>
                      <a:off x="2688" y="2064"/>
                      <a:ext cx="340" cy="204"/>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endParaRPr lang="zh-CN" altLang="en-US" sz="2400"/>
                    </a:p>
                  </p:txBody>
                </p:sp>
              </p:grpSp>
              <p:grpSp>
                <p:nvGrpSpPr>
                  <p:cNvPr id="64631" name="Group 104">
                    <a:extLst>
                      <a:ext uri="{FF2B5EF4-FFF2-40B4-BE49-F238E27FC236}">
                        <a16:creationId xmlns:a16="http://schemas.microsoft.com/office/drawing/2014/main" id="{83D69C2F-F07D-4B18-8A1A-6804F78FA3C3}"/>
                      </a:ext>
                    </a:extLst>
                  </p:cNvPr>
                  <p:cNvGrpSpPr>
                    <a:grpSpLocks/>
                  </p:cNvGrpSpPr>
                  <p:nvPr/>
                </p:nvGrpSpPr>
                <p:grpSpPr bwMode="auto">
                  <a:xfrm>
                    <a:off x="1369" y="588"/>
                    <a:ext cx="391" cy="258"/>
                    <a:chOff x="2662" y="2046"/>
                    <a:chExt cx="391" cy="258"/>
                  </a:xfrm>
                </p:grpSpPr>
                <p:sp>
                  <p:nvSpPr>
                    <p:cNvPr id="64654" name="Rectangle 105">
                      <a:extLst>
                        <a:ext uri="{FF2B5EF4-FFF2-40B4-BE49-F238E27FC236}">
                          <a16:creationId xmlns:a16="http://schemas.microsoft.com/office/drawing/2014/main" id="{FA457309-36E8-4E37-B41E-EB0999B74FD1}"/>
                        </a:ext>
                      </a:extLst>
                    </p:cNvPr>
                    <p:cNvSpPr>
                      <a:spLocks noChangeArrowheads="1"/>
                    </p:cNvSpPr>
                    <p:nvPr/>
                  </p:nvSpPr>
                  <p:spPr bwMode="auto">
                    <a:xfrm>
                      <a:off x="2662" y="2046"/>
                      <a:ext cx="391" cy="258"/>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000">
                          <a:latin typeface="Arial" panose="020B0604020202020204" pitchFamily="34" charset="0"/>
                        </a:rPr>
                        <a:t>009</a:t>
                      </a:r>
                    </a:p>
                  </p:txBody>
                </p:sp>
                <p:sp>
                  <p:nvSpPr>
                    <p:cNvPr id="64655" name="Rectangle 106">
                      <a:extLst>
                        <a:ext uri="{FF2B5EF4-FFF2-40B4-BE49-F238E27FC236}">
                          <a16:creationId xmlns:a16="http://schemas.microsoft.com/office/drawing/2014/main" id="{971190E8-3933-4D57-970D-58F42AC0C63A}"/>
                        </a:ext>
                      </a:extLst>
                    </p:cNvPr>
                    <p:cNvSpPr>
                      <a:spLocks noChangeArrowheads="1"/>
                    </p:cNvSpPr>
                    <p:nvPr/>
                  </p:nvSpPr>
                  <p:spPr bwMode="auto">
                    <a:xfrm>
                      <a:off x="2688" y="2064"/>
                      <a:ext cx="340" cy="204"/>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endParaRPr lang="zh-CN" altLang="en-US" sz="2400"/>
                    </a:p>
                  </p:txBody>
                </p:sp>
              </p:grpSp>
              <p:grpSp>
                <p:nvGrpSpPr>
                  <p:cNvPr id="64632" name="Group 107">
                    <a:extLst>
                      <a:ext uri="{FF2B5EF4-FFF2-40B4-BE49-F238E27FC236}">
                        <a16:creationId xmlns:a16="http://schemas.microsoft.com/office/drawing/2014/main" id="{22DF0774-8890-4999-A34F-D0B399B0AFF2}"/>
                      </a:ext>
                    </a:extLst>
                  </p:cNvPr>
                  <p:cNvGrpSpPr>
                    <a:grpSpLocks/>
                  </p:cNvGrpSpPr>
                  <p:nvPr/>
                </p:nvGrpSpPr>
                <p:grpSpPr bwMode="auto">
                  <a:xfrm>
                    <a:off x="2508" y="588"/>
                    <a:ext cx="391" cy="258"/>
                    <a:chOff x="2662" y="2046"/>
                    <a:chExt cx="391" cy="258"/>
                  </a:xfrm>
                </p:grpSpPr>
                <p:sp>
                  <p:nvSpPr>
                    <p:cNvPr id="64652" name="Rectangle 108">
                      <a:extLst>
                        <a:ext uri="{FF2B5EF4-FFF2-40B4-BE49-F238E27FC236}">
                          <a16:creationId xmlns:a16="http://schemas.microsoft.com/office/drawing/2014/main" id="{5B395B6F-FC64-47AF-BDF0-A2D5B9894773}"/>
                        </a:ext>
                      </a:extLst>
                    </p:cNvPr>
                    <p:cNvSpPr>
                      <a:spLocks noChangeArrowheads="1"/>
                    </p:cNvSpPr>
                    <p:nvPr/>
                  </p:nvSpPr>
                  <p:spPr bwMode="auto">
                    <a:xfrm>
                      <a:off x="2662" y="2046"/>
                      <a:ext cx="391" cy="258"/>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000">
                          <a:latin typeface="Arial" panose="020B0604020202020204" pitchFamily="34" charset="0"/>
                        </a:rPr>
                        <a:t>055</a:t>
                      </a:r>
                    </a:p>
                  </p:txBody>
                </p:sp>
                <p:sp>
                  <p:nvSpPr>
                    <p:cNvPr id="64653" name="Rectangle 109">
                      <a:extLst>
                        <a:ext uri="{FF2B5EF4-FFF2-40B4-BE49-F238E27FC236}">
                          <a16:creationId xmlns:a16="http://schemas.microsoft.com/office/drawing/2014/main" id="{73B215A5-20F2-4DCD-9F42-201583F7F90D}"/>
                        </a:ext>
                      </a:extLst>
                    </p:cNvPr>
                    <p:cNvSpPr>
                      <a:spLocks noChangeArrowheads="1"/>
                    </p:cNvSpPr>
                    <p:nvPr/>
                  </p:nvSpPr>
                  <p:spPr bwMode="auto">
                    <a:xfrm>
                      <a:off x="2688" y="2064"/>
                      <a:ext cx="340" cy="204"/>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endParaRPr lang="zh-CN" altLang="en-US" sz="2400"/>
                    </a:p>
                  </p:txBody>
                </p:sp>
              </p:grpSp>
              <p:grpSp>
                <p:nvGrpSpPr>
                  <p:cNvPr id="64633" name="Group 110">
                    <a:extLst>
                      <a:ext uri="{FF2B5EF4-FFF2-40B4-BE49-F238E27FC236}">
                        <a16:creationId xmlns:a16="http://schemas.microsoft.com/office/drawing/2014/main" id="{8DFE8993-BE4E-40A8-8304-A6D5C84A7453}"/>
                      </a:ext>
                    </a:extLst>
                  </p:cNvPr>
                  <p:cNvGrpSpPr>
                    <a:grpSpLocks/>
                  </p:cNvGrpSpPr>
                  <p:nvPr/>
                </p:nvGrpSpPr>
                <p:grpSpPr bwMode="auto">
                  <a:xfrm>
                    <a:off x="4741" y="588"/>
                    <a:ext cx="391" cy="258"/>
                    <a:chOff x="2662" y="2046"/>
                    <a:chExt cx="391" cy="258"/>
                  </a:xfrm>
                </p:grpSpPr>
                <p:sp>
                  <p:nvSpPr>
                    <p:cNvPr id="64650" name="Rectangle 111">
                      <a:extLst>
                        <a:ext uri="{FF2B5EF4-FFF2-40B4-BE49-F238E27FC236}">
                          <a16:creationId xmlns:a16="http://schemas.microsoft.com/office/drawing/2014/main" id="{B3425E5B-F72B-49CA-9FB1-4B4CAC5C9705}"/>
                        </a:ext>
                      </a:extLst>
                    </p:cNvPr>
                    <p:cNvSpPr>
                      <a:spLocks noChangeArrowheads="1"/>
                    </p:cNvSpPr>
                    <p:nvPr/>
                  </p:nvSpPr>
                  <p:spPr bwMode="auto">
                    <a:xfrm>
                      <a:off x="2662" y="2046"/>
                      <a:ext cx="391" cy="258"/>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000">
                          <a:latin typeface="Arial" panose="020B0604020202020204" pitchFamily="34" charset="0"/>
                        </a:rPr>
                        <a:t>984</a:t>
                      </a:r>
                    </a:p>
                  </p:txBody>
                </p:sp>
                <p:sp>
                  <p:nvSpPr>
                    <p:cNvPr id="64651" name="Rectangle 112">
                      <a:extLst>
                        <a:ext uri="{FF2B5EF4-FFF2-40B4-BE49-F238E27FC236}">
                          <a16:creationId xmlns:a16="http://schemas.microsoft.com/office/drawing/2014/main" id="{FFE01D37-7591-4A2A-B2A3-97F973FF138B}"/>
                        </a:ext>
                      </a:extLst>
                    </p:cNvPr>
                    <p:cNvSpPr>
                      <a:spLocks noChangeArrowheads="1"/>
                    </p:cNvSpPr>
                    <p:nvPr/>
                  </p:nvSpPr>
                  <p:spPr bwMode="auto">
                    <a:xfrm>
                      <a:off x="2688" y="2064"/>
                      <a:ext cx="340" cy="204"/>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endParaRPr lang="zh-CN" altLang="en-US" sz="2400"/>
                    </a:p>
                  </p:txBody>
                </p:sp>
              </p:grpSp>
              <p:grpSp>
                <p:nvGrpSpPr>
                  <p:cNvPr id="64634" name="Group 113">
                    <a:extLst>
                      <a:ext uri="{FF2B5EF4-FFF2-40B4-BE49-F238E27FC236}">
                        <a16:creationId xmlns:a16="http://schemas.microsoft.com/office/drawing/2014/main" id="{E04A9CE4-CFDC-4198-A026-6C1C5E8CA98B}"/>
                      </a:ext>
                    </a:extLst>
                  </p:cNvPr>
                  <p:cNvGrpSpPr>
                    <a:grpSpLocks/>
                  </p:cNvGrpSpPr>
                  <p:nvPr/>
                </p:nvGrpSpPr>
                <p:grpSpPr bwMode="auto">
                  <a:xfrm>
                    <a:off x="804" y="602"/>
                    <a:ext cx="391" cy="258"/>
                    <a:chOff x="2662" y="2046"/>
                    <a:chExt cx="391" cy="258"/>
                  </a:xfrm>
                </p:grpSpPr>
                <p:sp>
                  <p:nvSpPr>
                    <p:cNvPr id="64648" name="Rectangle 114">
                      <a:extLst>
                        <a:ext uri="{FF2B5EF4-FFF2-40B4-BE49-F238E27FC236}">
                          <a16:creationId xmlns:a16="http://schemas.microsoft.com/office/drawing/2014/main" id="{E6A935B3-36B9-4CB3-9BBA-0343C01A9F5F}"/>
                        </a:ext>
                      </a:extLst>
                    </p:cNvPr>
                    <p:cNvSpPr>
                      <a:spLocks noChangeArrowheads="1"/>
                    </p:cNvSpPr>
                    <p:nvPr/>
                  </p:nvSpPr>
                  <p:spPr bwMode="auto">
                    <a:xfrm>
                      <a:off x="2662" y="2046"/>
                      <a:ext cx="391" cy="258"/>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000">
                          <a:latin typeface="Arial" panose="020B0604020202020204" pitchFamily="34" charset="0"/>
                        </a:rPr>
                        <a:t>208</a:t>
                      </a:r>
                    </a:p>
                  </p:txBody>
                </p:sp>
                <p:sp>
                  <p:nvSpPr>
                    <p:cNvPr id="64649" name="Rectangle 115">
                      <a:extLst>
                        <a:ext uri="{FF2B5EF4-FFF2-40B4-BE49-F238E27FC236}">
                          <a16:creationId xmlns:a16="http://schemas.microsoft.com/office/drawing/2014/main" id="{FF92D6BB-468F-4E4E-AB86-ACA70FB91323}"/>
                        </a:ext>
                      </a:extLst>
                    </p:cNvPr>
                    <p:cNvSpPr>
                      <a:spLocks noChangeArrowheads="1"/>
                    </p:cNvSpPr>
                    <p:nvPr/>
                  </p:nvSpPr>
                  <p:spPr bwMode="auto">
                    <a:xfrm>
                      <a:off x="2688" y="2064"/>
                      <a:ext cx="340" cy="204"/>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endParaRPr lang="zh-CN" altLang="en-US" sz="2400"/>
                    </a:p>
                  </p:txBody>
                </p:sp>
              </p:grpSp>
              <p:grpSp>
                <p:nvGrpSpPr>
                  <p:cNvPr id="64635" name="Group 116">
                    <a:extLst>
                      <a:ext uri="{FF2B5EF4-FFF2-40B4-BE49-F238E27FC236}">
                        <a16:creationId xmlns:a16="http://schemas.microsoft.com/office/drawing/2014/main" id="{A2309512-F770-4A1D-BDAA-AAF1E065B768}"/>
                      </a:ext>
                    </a:extLst>
                  </p:cNvPr>
                  <p:cNvGrpSpPr>
                    <a:grpSpLocks/>
                  </p:cNvGrpSpPr>
                  <p:nvPr/>
                </p:nvGrpSpPr>
                <p:grpSpPr bwMode="auto">
                  <a:xfrm>
                    <a:off x="5293" y="588"/>
                    <a:ext cx="391" cy="258"/>
                    <a:chOff x="2662" y="2046"/>
                    <a:chExt cx="391" cy="258"/>
                  </a:xfrm>
                </p:grpSpPr>
                <p:sp>
                  <p:nvSpPr>
                    <p:cNvPr id="64646" name="Rectangle 117">
                      <a:extLst>
                        <a:ext uri="{FF2B5EF4-FFF2-40B4-BE49-F238E27FC236}">
                          <a16:creationId xmlns:a16="http://schemas.microsoft.com/office/drawing/2014/main" id="{7305EA55-E53D-46B8-8F5B-22417DF59420}"/>
                        </a:ext>
                      </a:extLst>
                    </p:cNvPr>
                    <p:cNvSpPr>
                      <a:spLocks noChangeArrowheads="1"/>
                    </p:cNvSpPr>
                    <p:nvPr/>
                  </p:nvSpPr>
                  <p:spPr bwMode="auto">
                    <a:xfrm>
                      <a:off x="2662" y="2046"/>
                      <a:ext cx="391" cy="258"/>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000">
                          <a:latin typeface="Arial" panose="020B0604020202020204" pitchFamily="34" charset="0"/>
                        </a:rPr>
                        <a:t>093</a:t>
                      </a:r>
                    </a:p>
                  </p:txBody>
                </p:sp>
                <p:sp>
                  <p:nvSpPr>
                    <p:cNvPr id="64647" name="Rectangle 118">
                      <a:extLst>
                        <a:ext uri="{FF2B5EF4-FFF2-40B4-BE49-F238E27FC236}">
                          <a16:creationId xmlns:a16="http://schemas.microsoft.com/office/drawing/2014/main" id="{5773E34B-58D1-4E2B-88DC-49D16CC8557D}"/>
                        </a:ext>
                      </a:extLst>
                    </p:cNvPr>
                    <p:cNvSpPr>
                      <a:spLocks noChangeArrowheads="1"/>
                    </p:cNvSpPr>
                    <p:nvPr/>
                  </p:nvSpPr>
                  <p:spPr bwMode="auto">
                    <a:xfrm>
                      <a:off x="2688" y="2064"/>
                      <a:ext cx="340" cy="204"/>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endParaRPr lang="zh-CN" altLang="en-US" sz="2400"/>
                    </a:p>
                  </p:txBody>
                </p:sp>
              </p:grpSp>
              <p:sp>
                <p:nvSpPr>
                  <p:cNvPr id="64636" name="Line 119">
                    <a:extLst>
                      <a:ext uri="{FF2B5EF4-FFF2-40B4-BE49-F238E27FC236}">
                        <a16:creationId xmlns:a16="http://schemas.microsoft.com/office/drawing/2014/main" id="{F9992B15-11B1-4FB7-8BE0-D8566A270802}"/>
                      </a:ext>
                    </a:extLst>
                  </p:cNvPr>
                  <p:cNvSpPr>
                    <a:spLocks noChangeShapeType="1"/>
                  </p:cNvSpPr>
                  <p:nvPr/>
                </p:nvSpPr>
                <p:spPr bwMode="auto">
                  <a:xfrm>
                    <a:off x="96" y="720"/>
                    <a:ext cx="144" cy="0"/>
                  </a:xfrm>
                  <a:prstGeom prst="line">
                    <a:avLst/>
                  </a:prstGeom>
                  <a:noFill/>
                  <a:ln w="12700" cap="sq">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4637" name="Line 120">
                    <a:extLst>
                      <a:ext uri="{FF2B5EF4-FFF2-40B4-BE49-F238E27FC236}">
                        <a16:creationId xmlns:a16="http://schemas.microsoft.com/office/drawing/2014/main" id="{8187ADD0-E616-4319-BBD8-A69966454982}"/>
                      </a:ext>
                    </a:extLst>
                  </p:cNvPr>
                  <p:cNvSpPr>
                    <a:spLocks noChangeShapeType="1"/>
                  </p:cNvSpPr>
                  <p:nvPr/>
                </p:nvSpPr>
                <p:spPr bwMode="auto">
                  <a:xfrm>
                    <a:off x="648" y="720"/>
                    <a:ext cx="144" cy="0"/>
                  </a:xfrm>
                  <a:prstGeom prst="line">
                    <a:avLst/>
                  </a:prstGeom>
                  <a:noFill/>
                  <a:ln w="12700" cap="sq">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4638" name="Line 121">
                    <a:extLst>
                      <a:ext uri="{FF2B5EF4-FFF2-40B4-BE49-F238E27FC236}">
                        <a16:creationId xmlns:a16="http://schemas.microsoft.com/office/drawing/2014/main" id="{AAF981B0-4613-4945-AA7A-7CC6FCE32B10}"/>
                      </a:ext>
                    </a:extLst>
                  </p:cNvPr>
                  <p:cNvSpPr>
                    <a:spLocks noChangeShapeType="1"/>
                  </p:cNvSpPr>
                  <p:nvPr/>
                </p:nvSpPr>
                <p:spPr bwMode="auto">
                  <a:xfrm>
                    <a:off x="1224" y="720"/>
                    <a:ext cx="144" cy="0"/>
                  </a:xfrm>
                  <a:prstGeom prst="line">
                    <a:avLst/>
                  </a:prstGeom>
                  <a:noFill/>
                  <a:ln w="12700" cap="sq">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4639" name="Line 122">
                    <a:extLst>
                      <a:ext uri="{FF2B5EF4-FFF2-40B4-BE49-F238E27FC236}">
                        <a16:creationId xmlns:a16="http://schemas.microsoft.com/office/drawing/2014/main" id="{5F815274-5347-4FAF-8DF3-A7F77D081DB5}"/>
                      </a:ext>
                    </a:extLst>
                  </p:cNvPr>
                  <p:cNvSpPr>
                    <a:spLocks noChangeShapeType="1"/>
                  </p:cNvSpPr>
                  <p:nvPr/>
                </p:nvSpPr>
                <p:spPr bwMode="auto">
                  <a:xfrm>
                    <a:off x="1776" y="720"/>
                    <a:ext cx="144" cy="0"/>
                  </a:xfrm>
                  <a:prstGeom prst="line">
                    <a:avLst/>
                  </a:prstGeom>
                  <a:noFill/>
                  <a:ln w="12700" cap="sq">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4640" name="Line 123">
                    <a:extLst>
                      <a:ext uri="{FF2B5EF4-FFF2-40B4-BE49-F238E27FC236}">
                        <a16:creationId xmlns:a16="http://schemas.microsoft.com/office/drawing/2014/main" id="{00DA1C99-BB7D-4EDE-9EA6-A88C6EA58466}"/>
                      </a:ext>
                    </a:extLst>
                  </p:cNvPr>
                  <p:cNvSpPr>
                    <a:spLocks noChangeShapeType="1"/>
                  </p:cNvSpPr>
                  <p:nvPr/>
                </p:nvSpPr>
                <p:spPr bwMode="auto">
                  <a:xfrm>
                    <a:off x="2352" y="720"/>
                    <a:ext cx="144" cy="0"/>
                  </a:xfrm>
                  <a:prstGeom prst="line">
                    <a:avLst/>
                  </a:prstGeom>
                  <a:noFill/>
                  <a:ln w="12700" cap="sq">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4641" name="Line 124">
                    <a:extLst>
                      <a:ext uri="{FF2B5EF4-FFF2-40B4-BE49-F238E27FC236}">
                        <a16:creationId xmlns:a16="http://schemas.microsoft.com/office/drawing/2014/main" id="{7BF75FA1-F8ED-4203-9B86-B8B940029928}"/>
                      </a:ext>
                    </a:extLst>
                  </p:cNvPr>
                  <p:cNvSpPr>
                    <a:spLocks noChangeShapeType="1"/>
                  </p:cNvSpPr>
                  <p:nvPr/>
                </p:nvSpPr>
                <p:spPr bwMode="auto">
                  <a:xfrm>
                    <a:off x="2928" y="720"/>
                    <a:ext cx="144" cy="0"/>
                  </a:xfrm>
                  <a:prstGeom prst="line">
                    <a:avLst/>
                  </a:prstGeom>
                  <a:noFill/>
                  <a:ln w="12700" cap="sq">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4642" name="Line 125">
                    <a:extLst>
                      <a:ext uri="{FF2B5EF4-FFF2-40B4-BE49-F238E27FC236}">
                        <a16:creationId xmlns:a16="http://schemas.microsoft.com/office/drawing/2014/main" id="{87F1323D-D892-45D8-B586-4FCB6F9D7951}"/>
                      </a:ext>
                    </a:extLst>
                  </p:cNvPr>
                  <p:cNvSpPr>
                    <a:spLocks noChangeShapeType="1"/>
                  </p:cNvSpPr>
                  <p:nvPr/>
                </p:nvSpPr>
                <p:spPr bwMode="auto">
                  <a:xfrm>
                    <a:off x="3492" y="720"/>
                    <a:ext cx="144" cy="0"/>
                  </a:xfrm>
                  <a:prstGeom prst="line">
                    <a:avLst/>
                  </a:prstGeom>
                  <a:noFill/>
                  <a:ln w="12700" cap="sq">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4643" name="Line 126">
                    <a:extLst>
                      <a:ext uri="{FF2B5EF4-FFF2-40B4-BE49-F238E27FC236}">
                        <a16:creationId xmlns:a16="http://schemas.microsoft.com/office/drawing/2014/main" id="{3A7FE3F4-2CA4-436F-BE57-509A3F39488A}"/>
                      </a:ext>
                    </a:extLst>
                  </p:cNvPr>
                  <p:cNvSpPr>
                    <a:spLocks noChangeShapeType="1"/>
                  </p:cNvSpPr>
                  <p:nvPr/>
                </p:nvSpPr>
                <p:spPr bwMode="auto">
                  <a:xfrm>
                    <a:off x="4044" y="720"/>
                    <a:ext cx="144" cy="0"/>
                  </a:xfrm>
                  <a:prstGeom prst="line">
                    <a:avLst/>
                  </a:prstGeom>
                  <a:noFill/>
                  <a:ln w="12700" cap="sq">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4644" name="Line 127">
                    <a:extLst>
                      <a:ext uri="{FF2B5EF4-FFF2-40B4-BE49-F238E27FC236}">
                        <a16:creationId xmlns:a16="http://schemas.microsoft.com/office/drawing/2014/main" id="{A87743A6-AA42-46F9-841A-92F0140193F5}"/>
                      </a:ext>
                    </a:extLst>
                  </p:cNvPr>
                  <p:cNvSpPr>
                    <a:spLocks noChangeShapeType="1"/>
                  </p:cNvSpPr>
                  <p:nvPr/>
                </p:nvSpPr>
                <p:spPr bwMode="auto">
                  <a:xfrm>
                    <a:off x="4596" y="720"/>
                    <a:ext cx="144" cy="0"/>
                  </a:xfrm>
                  <a:prstGeom prst="line">
                    <a:avLst/>
                  </a:prstGeom>
                  <a:noFill/>
                  <a:ln w="12700" cap="sq">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4645" name="Line 128">
                    <a:extLst>
                      <a:ext uri="{FF2B5EF4-FFF2-40B4-BE49-F238E27FC236}">
                        <a16:creationId xmlns:a16="http://schemas.microsoft.com/office/drawing/2014/main" id="{EC56B371-495B-4D2E-8388-676CF9082B51}"/>
                      </a:ext>
                    </a:extLst>
                  </p:cNvPr>
                  <p:cNvSpPr>
                    <a:spLocks noChangeShapeType="1"/>
                  </p:cNvSpPr>
                  <p:nvPr/>
                </p:nvSpPr>
                <p:spPr bwMode="auto">
                  <a:xfrm>
                    <a:off x="5148" y="720"/>
                    <a:ext cx="144" cy="0"/>
                  </a:xfrm>
                  <a:prstGeom prst="line">
                    <a:avLst/>
                  </a:prstGeom>
                  <a:noFill/>
                  <a:ln w="12700" cap="sq">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64625" name="Rectangle 129">
                  <a:extLst>
                    <a:ext uri="{FF2B5EF4-FFF2-40B4-BE49-F238E27FC236}">
                      <a16:creationId xmlns:a16="http://schemas.microsoft.com/office/drawing/2014/main" id="{A914AE37-0A8C-4FAC-AD06-16964BE6AA57}"/>
                    </a:ext>
                  </a:extLst>
                </p:cNvPr>
                <p:cNvSpPr>
                  <a:spLocks noChangeArrowheads="1"/>
                </p:cNvSpPr>
                <p:nvPr/>
              </p:nvSpPr>
              <p:spPr bwMode="auto">
                <a:xfrm>
                  <a:off x="1584" y="852"/>
                  <a:ext cx="2726" cy="288"/>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400">
                      <a:latin typeface="楷体_GB2312" panose="02010609030101010101" pitchFamily="49" charset="-122"/>
                      <a:ea typeface="楷体_GB2312" panose="02010609030101010101" pitchFamily="49" charset="-122"/>
                    </a:rPr>
                    <a:t>(d)      </a:t>
                  </a:r>
                  <a:r>
                    <a:rPr lang="zh-CN" altLang="en-US" sz="2400">
                      <a:latin typeface="楷体_GB2312" panose="02010609030101010101" pitchFamily="49" charset="-122"/>
                      <a:ea typeface="楷体_GB2312" panose="02010609030101010101" pitchFamily="49" charset="-122"/>
                    </a:rPr>
                    <a:t>第二趟收集后的链式</a:t>
                  </a:r>
                </a:p>
              </p:txBody>
            </p:sp>
          </p:grpSp>
          <p:sp>
            <p:nvSpPr>
              <p:cNvPr id="64621" name="Line 130">
                <a:extLst>
                  <a:ext uri="{FF2B5EF4-FFF2-40B4-BE49-F238E27FC236}">
                    <a16:creationId xmlns:a16="http://schemas.microsoft.com/office/drawing/2014/main" id="{2B5C1281-FDD5-42D0-B4EC-73AFDBDCC14C}"/>
                  </a:ext>
                </a:extLst>
              </p:cNvPr>
              <p:cNvSpPr>
                <a:spLocks noChangeShapeType="1"/>
              </p:cNvSpPr>
              <p:nvPr/>
            </p:nvSpPr>
            <p:spPr bwMode="auto">
              <a:xfrm>
                <a:off x="262" y="661"/>
                <a:ext cx="351"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4622" name="Line 131">
                <a:extLst>
                  <a:ext uri="{FF2B5EF4-FFF2-40B4-BE49-F238E27FC236}">
                    <a16:creationId xmlns:a16="http://schemas.microsoft.com/office/drawing/2014/main" id="{3A7F3F62-E739-40DB-AA53-B7F500B44FB0}"/>
                  </a:ext>
                </a:extLst>
              </p:cNvPr>
              <p:cNvSpPr>
                <a:spLocks noChangeShapeType="1"/>
              </p:cNvSpPr>
              <p:nvPr/>
            </p:nvSpPr>
            <p:spPr bwMode="auto">
              <a:xfrm>
                <a:off x="1174" y="661"/>
                <a:ext cx="0" cy="204"/>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4623" name="Line 132">
                <a:extLst>
                  <a:ext uri="{FF2B5EF4-FFF2-40B4-BE49-F238E27FC236}">
                    <a16:creationId xmlns:a16="http://schemas.microsoft.com/office/drawing/2014/main" id="{5095A847-67B4-4B31-B8A3-8D218C6AF0BB}"/>
                  </a:ext>
                </a:extLst>
              </p:cNvPr>
              <p:cNvSpPr>
                <a:spLocks noChangeShapeType="1"/>
              </p:cNvSpPr>
              <p:nvPr/>
            </p:nvSpPr>
            <p:spPr bwMode="auto">
              <a:xfrm>
                <a:off x="4549" y="657"/>
                <a:ext cx="0" cy="204"/>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sp>
        <p:nvSpPr>
          <p:cNvPr id="248965" name="Rectangle 133">
            <a:extLst>
              <a:ext uri="{FF2B5EF4-FFF2-40B4-BE49-F238E27FC236}">
                <a16:creationId xmlns:a16="http://schemas.microsoft.com/office/drawing/2014/main" id="{B0A7BE1B-6419-428B-9993-BE14B9AA94A7}"/>
              </a:ext>
            </a:extLst>
          </p:cNvPr>
          <p:cNvSpPr>
            <a:spLocks noChangeArrowheads="1"/>
          </p:cNvSpPr>
          <p:nvPr/>
        </p:nvSpPr>
        <p:spPr bwMode="auto">
          <a:xfrm>
            <a:off x="395288" y="1989138"/>
            <a:ext cx="8497887" cy="3168650"/>
          </a:xfrm>
          <a:prstGeom prst="rect">
            <a:avLst/>
          </a:prstGeom>
          <a:gradFill rotWithShape="1">
            <a:gsLst>
              <a:gs pos="0">
                <a:srgbClr val="FFFF99"/>
              </a:gs>
              <a:gs pos="50000">
                <a:schemeClr val="bg1"/>
              </a:gs>
              <a:gs pos="100000">
                <a:srgbClr val="FFFF99"/>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p>
        </p:txBody>
      </p:sp>
      <p:sp>
        <p:nvSpPr>
          <p:cNvPr id="248836" name="Rectangle 4">
            <a:extLst>
              <a:ext uri="{FF2B5EF4-FFF2-40B4-BE49-F238E27FC236}">
                <a16:creationId xmlns:a16="http://schemas.microsoft.com/office/drawing/2014/main" id="{AE225F68-E5D9-433F-80F3-C297E8897C27}"/>
              </a:ext>
            </a:extLst>
          </p:cNvPr>
          <p:cNvSpPr>
            <a:spLocks noChangeArrowheads="1"/>
          </p:cNvSpPr>
          <p:nvPr/>
        </p:nvSpPr>
        <p:spPr bwMode="auto">
          <a:xfrm>
            <a:off x="171450" y="404813"/>
            <a:ext cx="897255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400" b="0">
                <a:latin typeface="楷体_GB2312" panose="02010609030101010101" pitchFamily="49" charset="-122"/>
                <a:ea typeface="楷体_GB2312" panose="02010609030101010101" pitchFamily="49" charset="-122"/>
              </a:rPr>
              <a:t>   </a:t>
            </a:r>
            <a:r>
              <a:rPr lang="zh-CN" altLang="en-US" sz="2400">
                <a:latin typeface="楷体_GB2312" panose="02010609030101010101" pitchFamily="49" charset="-122"/>
                <a:ea typeface="楷体_GB2312" panose="02010609030101010101" pitchFamily="49" charset="-122"/>
              </a:rPr>
              <a:t>第二趟分配</a:t>
            </a:r>
            <a:r>
              <a:rPr lang="en-US" altLang="zh-CN" sz="2400">
                <a:latin typeface="楷体_GB2312" panose="02010609030101010101" pitchFamily="49" charset="-122"/>
                <a:ea typeface="楷体_GB2312" panose="02010609030101010101" pitchFamily="49" charset="-122"/>
              </a:rPr>
              <a:t>,</a:t>
            </a:r>
            <a:r>
              <a:rPr lang="zh-CN" altLang="en-US" sz="2400">
                <a:latin typeface="楷体_GB2312" panose="02010609030101010101" pitchFamily="49" charset="-122"/>
                <a:ea typeface="楷体_GB2312" panose="02010609030101010101" pitchFamily="49" charset="-122"/>
              </a:rPr>
              <a:t>第二趟收集及第三趟分配和第三趟收集分别是对十位数和百位数进行的</a:t>
            </a:r>
            <a:r>
              <a:rPr lang="en-US" altLang="zh-CN" sz="2400">
                <a:latin typeface="楷体_GB2312" panose="02010609030101010101" pitchFamily="49" charset="-122"/>
                <a:ea typeface="楷体_GB2312" panose="02010609030101010101" pitchFamily="49" charset="-122"/>
              </a:rPr>
              <a:t>,</a:t>
            </a:r>
            <a:r>
              <a:rPr lang="zh-CN" altLang="en-US" sz="2400">
                <a:latin typeface="楷体_GB2312" panose="02010609030101010101" pitchFamily="49" charset="-122"/>
                <a:ea typeface="楷体_GB2312" panose="02010609030101010101" pitchFamily="49" charset="-122"/>
              </a:rPr>
              <a:t>其过程和个位数相同</a:t>
            </a:r>
            <a:r>
              <a:rPr lang="en-US" altLang="zh-CN" sz="2400">
                <a:latin typeface="楷体_GB2312" panose="02010609030101010101" pitchFamily="49" charset="-122"/>
                <a:ea typeface="楷体_GB2312" panose="02010609030101010101" pitchFamily="49" charset="-122"/>
              </a:rPr>
              <a:t>,</a:t>
            </a:r>
            <a:r>
              <a:rPr lang="zh-CN" altLang="en-US" sz="2400">
                <a:latin typeface="楷体_GB2312" panose="02010609030101010101" pitchFamily="49" charset="-122"/>
                <a:ea typeface="楷体_GB2312" panose="02010609030101010101" pitchFamily="49" charset="-122"/>
              </a:rPr>
              <a:t>如图</a:t>
            </a:r>
            <a:r>
              <a:rPr lang="en-US" altLang="zh-CN" sz="2400">
                <a:latin typeface="楷体_GB2312" panose="02010609030101010101" pitchFamily="49" charset="-122"/>
                <a:ea typeface="楷体_GB2312" panose="02010609030101010101" pitchFamily="49" charset="-122"/>
              </a:rPr>
              <a:t>(c)</a:t>
            </a:r>
            <a:r>
              <a:rPr lang="zh-CN" altLang="en-US" sz="2400">
                <a:latin typeface="楷体_GB2312" panose="02010609030101010101" pitchFamily="49" charset="-122"/>
                <a:ea typeface="楷体_GB2312" panose="02010609030101010101" pitchFamily="49" charset="-122"/>
              </a:rPr>
              <a:t>所示</a:t>
            </a:r>
            <a:r>
              <a:rPr lang="en-US" altLang="zh-CN" sz="2400">
                <a:latin typeface="楷体_GB2312" panose="02010609030101010101" pitchFamily="49" charset="-122"/>
                <a:ea typeface="楷体_GB2312" panose="02010609030101010101" pitchFamily="49" charset="-122"/>
              </a:rPr>
              <a:t>,</a:t>
            </a:r>
            <a:r>
              <a:rPr lang="zh-CN" altLang="en-US" sz="2400">
                <a:latin typeface="楷体_GB2312" panose="02010609030101010101" pitchFamily="49" charset="-122"/>
                <a:ea typeface="楷体_GB2312" panose="02010609030101010101" pitchFamily="49" charset="-122"/>
              </a:rPr>
              <a:t>至此</a:t>
            </a:r>
            <a:r>
              <a:rPr lang="en-US" altLang="zh-CN" sz="2400">
                <a:latin typeface="楷体_GB2312" panose="02010609030101010101" pitchFamily="49" charset="-122"/>
                <a:ea typeface="楷体_GB2312" panose="02010609030101010101" pitchFamily="49" charset="-122"/>
              </a:rPr>
              <a:t>,</a:t>
            </a:r>
            <a:r>
              <a:rPr lang="zh-CN" altLang="en-US" sz="2400">
                <a:latin typeface="楷体_GB2312" panose="02010609030101010101" pitchFamily="49" charset="-122"/>
                <a:ea typeface="楷体_GB2312" panose="02010609030101010101" pitchFamily="49" charset="-122"/>
              </a:rPr>
              <a:t>排序完毕。若想从大到小排序</a:t>
            </a:r>
            <a:r>
              <a:rPr lang="en-US" altLang="zh-CN" sz="2400">
                <a:latin typeface="楷体_GB2312" panose="02010609030101010101" pitchFamily="49" charset="-122"/>
                <a:ea typeface="楷体_GB2312" panose="02010609030101010101" pitchFamily="49" charset="-122"/>
              </a:rPr>
              <a:t>,</a:t>
            </a:r>
            <a:r>
              <a:rPr lang="zh-CN" altLang="en-US" sz="2400">
                <a:latin typeface="楷体_GB2312" panose="02010609030101010101" pitchFamily="49" charset="-122"/>
                <a:ea typeface="楷体_GB2312" panose="02010609030101010101" pitchFamily="49" charset="-122"/>
              </a:rPr>
              <a:t>分配的过程与上述相同</a:t>
            </a:r>
            <a:r>
              <a:rPr lang="en-US" altLang="zh-CN" sz="2400">
                <a:latin typeface="楷体_GB2312" panose="02010609030101010101" pitchFamily="49" charset="-122"/>
                <a:ea typeface="楷体_GB2312" panose="02010609030101010101" pitchFamily="49" charset="-122"/>
              </a:rPr>
              <a:t>,</a:t>
            </a:r>
            <a:r>
              <a:rPr lang="zh-CN" altLang="en-US" sz="2400">
                <a:latin typeface="楷体_GB2312" panose="02010609030101010101" pitchFamily="49" charset="-122"/>
                <a:ea typeface="楷体_GB2312" panose="02010609030101010101" pitchFamily="49" charset="-122"/>
              </a:rPr>
              <a:t>收集的过程是从第</a:t>
            </a:r>
            <a:r>
              <a:rPr lang="en-US" altLang="zh-CN" sz="2400">
                <a:latin typeface="楷体_GB2312" panose="02010609030101010101" pitchFamily="49" charset="-122"/>
                <a:ea typeface="楷体_GB2312" panose="02010609030101010101" pitchFamily="49" charset="-122"/>
              </a:rPr>
              <a:t>e[9]</a:t>
            </a:r>
            <a:r>
              <a:rPr lang="zh-CN" altLang="en-US" sz="2400">
                <a:latin typeface="楷体_GB2312" panose="02010609030101010101" pitchFamily="49" charset="-122"/>
                <a:ea typeface="楷体_GB2312" panose="02010609030101010101" pitchFamily="49" charset="-122"/>
              </a:rPr>
              <a:t>队列向第</a:t>
            </a:r>
            <a:r>
              <a:rPr lang="en-US" altLang="zh-CN" sz="2400">
                <a:latin typeface="楷体_GB2312" panose="02010609030101010101" pitchFamily="49" charset="-122"/>
                <a:ea typeface="楷体_GB2312" panose="02010609030101010101" pitchFamily="49" charset="-122"/>
              </a:rPr>
              <a:t>e[0]</a:t>
            </a:r>
            <a:r>
              <a:rPr lang="zh-CN" altLang="en-US" sz="2400">
                <a:latin typeface="楷体_GB2312" panose="02010609030101010101" pitchFamily="49" charset="-122"/>
                <a:ea typeface="楷体_GB2312" panose="02010609030101010101" pitchFamily="49" charset="-122"/>
              </a:rPr>
              <a:t>方向收集。</a:t>
            </a:r>
          </a:p>
        </p:txBody>
      </p:sp>
      <p:grpSp>
        <p:nvGrpSpPr>
          <p:cNvPr id="248966" name="Group 134">
            <a:extLst>
              <a:ext uri="{FF2B5EF4-FFF2-40B4-BE49-F238E27FC236}">
                <a16:creationId xmlns:a16="http://schemas.microsoft.com/office/drawing/2014/main" id="{23CFCDBE-937A-475B-B05F-1F1B7574E29E}"/>
              </a:ext>
            </a:extLst>
          </p:cNvPr>
          <p:cNvGrpSpPr>
            <a:grpSpLocks/>
          </p:cNvGrpSpPr>
          <p:nvPr/>
        </p:nvGrpSpPr>
        <p:grpSpPr bwMode="auto">
          <a:xfrm>
            <a:off x="-400050" y="2076450"/>
            <a:ext cx="8953500" cy="457200"/>
            <a:chOff x="-252" y="1308"/>
            <a:chExt cx="5640" cy="288"/>
          </a:xfrm>
        </p:grpSpPr>
        <p:sp>
          <p:nvSpPr>
            <p:cNvPr id="64607" name="Rectangle 7">
              <a:extLst>
                <a:ext uri="{FF2B5EF4-FFF2-40B4-BE49-F238E27FC236}">
                  <a16:creationId xmlns:a16="http://schemas.microsoft.com/office/drawing/2014/main" id="{6323B137-C3C6-4554-91AC-3007209FD8CC}"/>
                </a:ext>
              </a:extLst>
            </p:cNvPr>
            <p:cNvSpPr>
              <a:spLocks noChangeArrowheads="1"/>
            </p:cNvSpPr>
            <p:nvPr/>
          </p:nvSpPr>
          <p:spPr bwMode="auto">
            <a:xfrm>
              <a:off x="4970" y="1344"/>
              <a:ext cx="41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000">
                  <a:solidFill>
                    <a:srgbClr val="FF0000"/>
                  </a:solidFill>
                  <a:latin typeface="Arial" panose="020B0604020202020204" pitchFamily="34" charset="0"/>
                </a:rPr>
                <a:t>E(9)</a:t>
              </a:r>
            </a:p>
          </p:txBody>
        </p:sp>
        <p:sp>
          <p:nvSpPr>
            <p:cNvPr id="64608" name="Rectangle 8">
              <a:extLst>
                <a:ext uri="{FF2B5EF4-FFF2-40B4-BE49-F238E27FC236}">
                  <a16:creationId xmlns:a16="http://schemas.microsoft.com/office/drawing/2014/main" id="{E9463A93-BC1D-45F7-AE32-22C5DAD5F73F}"/>
                </a:ext>
              </a:extLst>
            </p:cNvPr>
            <p:cNvSpPr>
              <a:spLocks noChangeArrowheads="1"/>
            </p:cNvSpPr>
            <p:nvPr/>
          </p:nvSpPr>
          <p:spPr bwMode="auto">
            <a:xfrm>
              <a:off x="4538" y="1344"/>
              <a:ext cx="41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000">
                  <a:solidFill>
                    <a:srgbClr val="FF0000"/>
                  </a:solidFill>
                  <a:latin typeface="Arial" panose="020B0604020202020204" pitchFamily="34" charset="0"/>
                </a:rPr>
                <a:t>E(8)</a:t>
              </a:r>
            </a:p>
          </p:txBody>
        </p:sp>
        <p:sp>
          <p:nvSpPr>
            <p:cNvPr id="64609" name="Rectangle 9">
              <a:extLst>
                <a:ext uri="{FF2B5EF4-FFF2-40B4-BE49-F238E27FC236}">
                  <a16:creationId xmlns:a16="http://schemas.microsoft.com/office/drawing/2014/main" id="{864DF364-3DE2-492F-B60A-F85F6C058DB1}"/>
                </a:ext>
              </a:extLst>
            </p:cNvPr>
            <p:cNvSpPr>
              <a:spLocks noChangeArrowheads="1"/>
            </p:cNvSpPr>
            <p:nvPr/>
          </p:nvSpPr>
          <p:spPr bwMode="auto">
            <a:xfrm>
              <a:off x="4106" y="1344"/>
              <a:ext cx="41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000">
                  <a:solidFill>
                    <a:srgbClr val="FF0000"/>
                  </a:solidFill>
                  <a:latin typeface="Arial" panose="020B0604020202020204" pitchFamily="34" charset="0"/>
                </a:rPr>
                <a:t>E(7)</a:t>
              </a:r>
            </a:p>
          </p:txBody>
        </p:sp>
        <p:sp>
          <p:nvSpPr>
            <p:cNvPr id="64610" name="Rectangle 10">
              <a:extLst>
                <a:ext uri="{FF2B5EF4-FFF2-40B4-BE49-F238E27FC236}">
                  <a16:creationId xmlns:a16="http://schemas.microsoft.com/office/drawing/2014/main" id="{76D2288A-5F72-4B8B-A7B9-C04E5FC3D961}"/>
                </a:ext>
              </a:extLst>
            </p:cNvPr>
            <p:cNvSpPr>
              <a:spLocks noChangeArrowheads="1"/>
            </p:cNvSpPr>
            <p:nvPr/>
          </p:nvSpPr>
          <p:spPr bwMode="auto">
            <a:xfrm>
              <a:off x="3674" y="1344"/>
              <a:ext cx="41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000">
                  <a:solidFill>
                    <a:srgbClr val="FF0000"/>
                  </a:solidFill>
                  <a:latin typeface="Arial" panose="020B0604020202020204" pitchFamily="34" charset="0"/>
                </a:rPr>
                <a:t>E(6)</a:t>
              </a:r>
            </a:p>
          </p:txBody>
        </p:sp>
        <p:sp>
          <p:nvSpPr>
            <p:cNvPr id="64611" name="Rectangle 11">
              <a:extLst>
                <a:ext uri="{FF2B5EF4-FFF2-40B4-BE49-F238E27FC236}">
                  <a16:creationId xmlns:a16="http://schemas.microsoft.com/office/drawing/2014/main" id="{D6AE6F9D-F268-4435-8E4E-9933F0106EC4}"/>
                </a:ext>
              </a:extLst>
            </p:cNvPr>
            <p:cNvSpPr>
              <a:spLocks noChangeArrowheads="1"/>
            </p:cNvSpPr>
            <p:nvPr/>
          </p:nvSpPr>
          <p:spPr bwMode="auto">
            <a:xfrm>
              <a:off x="3242" y="1344"/>
              <a:ext cx="41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000">
                  <a:solidFill>
                    <a:srgbClr val="FF0000"/>
                  </a:solidFill>
                  <a:latin typeface="Arial" panose="020B0604020202020204" pitchFamily="34" charset="0"/>
                </a:rPr>
                <a:t>E(5)</a:t>
              </a:r>
            </a:p>
          </p:txBody>
        </p:sp>
        <p:sp>
          <p:nvSpPr>
            <p:cNvPr id="64612" name="Rectangle 12">
              <a:extLst>
                <a:ext uri="{FF2B5EF4-FFF2-40B4-BE49-F238E27FC236}">
                  <a16:creationId xmlns:a16="http://schemas.microsoft.com/office/drawing/2014/main" id="{50D6CC1B-2B4A-4B13-869F-18B0A3F298D2}"/>
                </a:ext>
              </a:extLst>
            </p:cNvPr>
            <p:cNvSpPr>
              <a:spLocks noChangeArrowheads="1"/>
            </p:cNvSpPr>
            <p:nvPr/>
          </p:nvSpPr>
          <p:spPr bwMode="auto">
            <a:xfrm>
              <a:off x="2810" y="1344"/>
              <a:ext cx="41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000">
                  <a:solidFill>
                    <a:srgbClr val="FF0000"/>
                  </a:solidFill>
                  <a:latin typeface="Arial" panose="020B0604020202020204" pitchFamily="34" charset="0"/>
                </a:rPr>
                <a:t>E(4)</a:t>
              </a:r>
            </a:p>
          </p:txBody>
        </p:sp>
        <p:sp>
          <p:nvSpPr>
            <p:cNvPr id="64613" name="Rectangle 13">
              <a:extLst>
                <a:ext uri="{FF2B5EF4-FFF2-40B4-BE49-F238E27FC236}">
                  <a16:creationId xmlns:a16="http://schemas.microsoft.com/office/drawing/2014/main" id="{1A905340-2BA7-45DD-9B6A-E932D629160B}"/>
                </a:ext>
              </a:extLst>
            </p:cNvPr>
            <p:cNvSpPr>
              <a:spLocks noChangeArrowheads="1"/>
            </p:cNvSpPr>
            <p:nvPr/>
          </p:nvSpPr>
          <p:spPr bwMode="auto">
            <a:xfrm>
              <a:off x="2426" y="1344"/>
              <a:ext cx="41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000">
                  <a:solidFill>
                    <a:srgbClr val="FF0000"/>
                  </a:solidFill>
                  <a:latin typeface="Arial" panose="020B0604020202020204" pitchFamily="34" charset="0"/>
                </a:rPr>
                <a:t>E(3)</a:t>
              </a:r>
            </a:p>
          </p:txBody>
        </p:sp>
        <p:sp>
          <p:nvSpPr>
            <p:cNvPr id="64614" name="Rectangle 14">
              <a:extLst>
                <a:ext uri="{FF2B5EF4-FFF2-40B4-BE49-F238E27FC236}">
                  <a16:creationId xmlns:a16="http://schemas.microsoft.com/office/drawing/2014/main" id="{AC100B64-3E1D-4886-9244-7C2BAFBFA97A}"/>
                </a:ext>
              </a:extLst>
            </p:cNvPr>
            <p:cNvSpPr>
              <a:spLocks noChangeArrowheads="1"/>
            </p:cNvSpPr>
            <p:nvPr/>
          </p:nvSpPr>
          <p:spPr bwMode="auto">
            <a:xfrm>
              <a:off x="2042" y="1344"/>
              <a:ext cx="41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000">
                  <a:solidFill>
                    <a:srgbClr val="FF0000"/>
                  </a:solidFill>
                  <a:latin typeface="Arial" panose="020B0604020202020204" pitchFamily="34" charset="0"/>
                </a:rPr>
                <a:t>E(2)</a:t>
              </a:r>
            </a:p>
          </p:txBody>
        </p:sp>
        <p:sp>
          <p:nvSpPr>
            <p:cNvPr id="64615" name="Rectangle 15">
              <a:extLst>
                <a:ext uri="{FF2B5EF4-FFF2-40B4-BE49-F238E27FC236}">
                  <a16:creationId xmlns:a16="http://schemas.microsoft.com/office/drawing/2014/main" id="{3F20AE5F-D25A-4CE5-948E-3E59C0E8EB2A}"/>
                </a:ext>
              </a:extLst>
            </p:cNvPr>
            <p:cNvSpPr>
              <a:spLocks noChangeArrowheads="1"/>
            </p:cNvSpPr>
            <p:nvPr/>
          </p:nvSpPr>
          <p:spPr bwMode="auto">
            <a:xfrm>
              <a:off x="1610" y="1344"/>
              <a:ext cx="41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000">
                  <a:solidFill>
                    <a:srgbClr val="FF0000"/>
                  </a:solidFill>
                  <a:latin typeface="Arial" panose="020B0604020202020204" pitchFamily="34" charset="0"/>
                </a:rPr>
                <a:t>E(1)</a:t>
              </a:r>
            </a:p>
          </p:txBody>
        </p:sp>
        <p:sp>
          <p:nvSpPr>
            <p:cNvPr id="64616" name="Rectangle 16">
              <a:extLst>
                <a:ext uri="{FF2B5EF4-FFF2-40B4-BE49-F238E27FC236}">
                  <a16:creationId xmlns:a16="http://schemas.microsoft.com/office/drawing/2014/main" id="{E08771F9-3ED4-41BE-9254-BB37572689D4}"/>
                </a:ext>
              </a:extLst>
            </p:cNvPr>
            <p:cNvSpPr>
              <a:spLocks noChangeArrowheads="1"/>
            </p:cNvSpPr>
            <p:nvPr/>
          </p:nvSpPr>
          <p:spPr bwMode="auto">
            <a:xfrm>
              <a:off x="1192" y="1344"/>
              <a:ext cx="41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000">
                  <a:solidFill>
                    <a:srgbClr val="FF0000"/>
                  </a:solidFill>
                  <a:latin typeface="Arial" panose="020B0604020202020204" pitchFamily="34" charset="0"/>
                </a:rPr>
                <a:t>E(0)</a:t>
              </a:r>
            </a:p>
          </p:txBody>
        </p:sp>
        <p:sp>
          <p:nvSpPr>
            <p:cNvPr id="64617" name="Rectangle 17">
              <a:extLst>
                <a:ext uri="{FF2B5EF4-FFF2-40B4-BE49-F238E27FC236}">
                  <a16:creationId xmlns:a16="http://schemas.microsoft.com/office/drawing/2014/main" id="{B3043256-F2A3-4172-8F49-437460A8EC3B}"/>
                </a:ext>
              </a:extLst>
            </p:cNvPr>
            <p:cNvSpPr>
              <a:spLocks noChangeArrowheads="1"/>
            </p:cNvSpPr>
            <p:nvPr/>
          </p:nvSpPr>
          <p:spPr bwMode="auto">
            <a:xfrm>
              <a:off x="-252" y="1308"/>
              <a:ext cx="15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lvl="2" eaLnBrk="1" hangingPunct="1">
                <a:spcBef>
                  <a:spcPct val="50000"/>
                </a:spcBef>
                <a:buFontTx/>
                <a:buNone/>
              </a:pPr>
              <a:r>
                <a:rPr lang="zh-CN" altLang="en-US">
                  <a:solidFill>
                    <a:srgbClr val="FF0000"/>
                  </a:solidFill>
                  <a:latin typeface="楷体_GB2312" panose="02010609030101010101" pitchFamily="49" charset="-122"/>
                  <a:ea typeface="楷体_GB2312" panose="02010609030101010101" pitchFamily="49" charset="-122"/>
                </a:rPr>
                <a:t>末尾指针</a:t>
              </a:r>
            </a:p>
          </p:txBody>
        </p:sp>
      </p:grpSp>
      <p:sp>
        <p:nvSpPr>
          <p:cNvPr id="248852" name="Rectangle 20">
            <a:extLst>
              <a:ext uri="{FF2B5EF4-FFF2-40B4-BE49-F238E27FC236}">
                <a16:creationId xmlns:a16="http://schemas.microsoft.com/office/drawing/2014/main" id="{ADC0885F-3B66-4372-AE53-070AAFC9D215}"/>
              </a:ext>
            </a:extLst>
          </p:cNvPr>
          <p:cNvSpPr>
            <a:spLocks noChangeArrowheads="1"/>
          </p:cNvSpPr>
          <p:nvPr/>
        </p:nvSpPr>
        <p:spPr bwMode="auto">
          <a:xfrm>
            <a:off x="1924050" y="2633663"/>
            <a:ext cx="617538" cy="406400"/>
          </a:xfrm>
          <a:prstGeom prst="rect">
            <a:avLst/>
          </a:prstGeom>
          <a:noFill/>
          <a:ln w="9525"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000">
                <a:solidFill>
                  <a:schemeClr val="accent2"/>
                </a:solidFill>
                <a:latin typeface="Arial" panose="020B0604020202020204" pitchFamily="34" charset="0"/>
              </a:rPr>
              <a:t>009</a:t>
            </a:r>
          </a:p>
        </p:txBody>
      </p:sp>
      <p:sp>
        <p:nvSpPr>
          <p:cNvPr id="248855" name="Rectangle 23">
            <a:extLst>
              <a:ext uri="{FF2B5EF4-FFF2-40B4-BE49-F238E27FC236}">
                <a16:creationId xmlns:a16="http://schemas.microsoft.com/office/drawing/2014/main" id="{E18ABBD9-A9A1-4440-9DFA-AAC69849131D}"/>
              </a:ext>
            </a:extLst>
          </p:cNvPr>
          <p:cNvSpPr>
            <a:spLocks noChangeArrowheads="1"/>
          </p:cNvSpPr>
          <p:nvPr/>
        </p:nvSpPr>
        <p:spPr bwMode="auto">
          <a:xfrm>
            <a:off x="1924050" y="3227388"/>
            <a:ext cx="617538" cy="406400"/>
          </a:xfrm>
          <a:prstGeom prst="rect">
            <a:avLst/>
          </a:prstGeom>
          <a:noFill/>
          <a:ln w="9525"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000">
                <a:solidFill>
                  <a:schemeClr val="accent2"/>
                </a:solidFill>
                <a:latin typeface="Arial" panose="020B0604020202020204" pitchFamily="34" charset="0"/>
              </a:rPr>
              <a:t>208</a:t>
            </a:r>
          </a:p>
        </p:txBody>
      </p:sp>
      <p:sp>
        <p:nvSpPr>
          <p:cNvPr id="248858" name="Rectangle 26">
            <a:extLst>
              <a:ext uri="{FF2B5EF4-FFF2-40B4-BE49-F238E27FC236}">
                <a16:creationId xmlns:a16="http://schemas.microsoft.com/office/drawing/2014/main" id="{C1A4752B-F4C9-4820-9209-F288A1FD5A7A}"/>
              </a:ext>
            </a:extLst>
          </p:cNvPr>
          <p:cNvSpPr>
            <a:spLocks noChangeArrowheads="1"/>
          </p:cNvSpPr>
          <p:nvPr/>
        </p:nvSpPr>
        <p:spPr bwMode="auto">
          <a:xfrm>
            <a:off x="1924050" y="3836988"/>
            <a:ext cx="617538" cy="406400"/>
          </a:xfrm>
          <a:prstGeom prst="rect">
            <a:avLst/>
          </a:prstGeom>
          <a:noFill/>
          <a:ln w="9525"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000">
                <a:solidFill>
                  <a:schemeClr val="accent2"/>
                </a:solidFill>
                <a:latin typeface="Arial" panose="020B0604020202020204" pitchFamily="34" charset="0"/>
              </a:rPr>
              <a:t>306</a:t>
            </a:r>
          </a:p>
        </p:txBody>
      </p:sp>
      <p:grpSp>
        <p:nvGrpSpPr>
          <p:cNvPr id="248967" name="Group 135">
            <a:extLst>
              <a:ext uri="{FF2B5EF4-FFF2-40B4-BE49-F238E27FC236}">
                <a16:creationId xmlns:a16="http://schemas.microsoft.com/office/drawing/2014/main" id="{CB48A4D5-7873-43D6-826C-47E44F814A39}"/>
              </a:ext>
            </a:extLst>
          </p:cNvPr>
          <p:cNvGrpSpPr>
            <a:grpSpLocks/>
          </p:cNvGrpSpPr>
          <p:nvPr/>
        </p:nvGrpSpPr>
        <p:grpSpPr bwMode="auto">
          <a:xfrm>
            <a:off x="-361950" y="4343400"/>
            <a:ext cx="8915400" cy="895350"/>
            <a:chOff x="-228" y="2736"/>
            <a:chExt cx="5616" cy="564"/>
          </a:xfrm>
        </p:grpSpPr>
        <p:sp>
          <p:nvSpPr>
            <p:cNvPr id="64595" name="Rectangle 18">
              <a:extLst>
                <a:ext uri="{FF2B5EF4-FFF2-40B4-BE49-F238E27FC236}">
                  <a16:creationId xmlns:a16="http://schemas.microsoft.com/office/drawing/2014/main" id="{BED15EF2-946A-4303-8740-39CE10E4AB55}"/>
                </a:ext>
              </a:extLst>
            </p:cNvPr>
            <p:cNvSpPr>
              <a:spLocks noChangeArrowheads="1"/>
            </p:cNvSpPr>
            <p:nvPr/>
          </p:nvSpPr>
          <p:spPr bwMode="auto">
            <a:xfrm>
              <a:off x="-228" y="2736"/>
              <a:ext cx="15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lvl="2" eaLnBrk="1" hangingPunct="1">
                <a:spcBef>
                  <a:spcPct val="50000"/>
                </a:spcBef>
                <a:buFontTx/>
                <a:buNone/>
              </a:pPr>
              <a:r>
                <a:rPr lang="zh-CN" altLang="en-US">
                  <a:solidFill>
                    <a:srgbClr val="FF0000"/>
                  </a:solidFill>
                  <a:latin typeface="楷体_GB2312" panose="02010609030101010101" pitchFamily="49" charset="-122"/>
                  <a:ea typeface="楷体_GB2312" panose="02010609030101010101" pitchFamily="49" charset="-122"/>
                </a:rPr>
                <a:t>前沿指针</a:t>
              </a:r>
            </a:p>
          </p:txBody>
        </p:sp>
        <p:sp>
          <p:nvSpPr>
            <p:cNvPr id="64596" name="Rectangle 28">
              <a:extLst>
                <a:ext uri="{FF2B5EF4-FFF2-40B4-BE49-F238E27FC236}">
                  <a16:creationId xmlns:a16="http://schemas.microsoft.com/office/drawing/2014/main" id="{52D9B0A8-5A93-4DF2-8157-85396ECD395D}"/>
                </a:ext>
              </a:extLst>
            </p:cNvPr>
            <p:cNvSpPr>
              <a:spLocks noChangeArrowheads="1"/>
            </p:cNvSpPr>
            <p:nvPr/>
          </p:nvSpPr>
          <p:spPr bwMode="auto">
            <a:xfrm>
              <a:off x="4979" y="2772"/>
              <a:ext cx="40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000">
                  <a:solidFill>
                    <a:srgbClr val="FF0000"/>
                  </a:solidFill>
                  <a:latin typeface="Arial" panose="020B0604020202020204" pitchFamily="34" charset="0"/>
                </a:rPr>
                <a:t>F(9)</a:t>
              </a:r>
            </a:p>
          </p:txBody>
        </p:sp>
        <p:sp>
          <p:nvSpPr>
            <p:cNvPr id="64597" name="Rectangle 29">
              <a:extLst>
                <a:ext uri="{FF2B5EF4-FFF2-40B4-BE49-F238E27FC236}">
                  <a16:creationId xmlns:a16="http://schemas.microsoft.com/office/drawing/2014/main" id="{2454CDF6-80CB-476A-937F-742D37E6E1FA}"/>
                </a:ext>
              </a:extLst>
            </p:cNvPr>
            <p:cNvSpPr>
              <a:spLocks noChangeArrowheads="1"/>
            </p:cNvSpPr>
            <p:nvPr/>
          </p:nvSpPr>
          <p:spPr bwMode="auto">
            <a:xfrm>
              <a:off x="1944" y="3012"/>
              <a:ext cx="224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400">
                  <a:solidFill>
                    <a:srgbClr val="FF0000"/>
                  </a:solidFill>
                  <a:latin typeface="楷体_GB2312" panose="02010609030101010101" pitchFamily="49" charset="-122"/>
                  <a:ea typeface="楷体_GB2312" panose="02010609030101010101" pitchFamily="49" charset="-122"/>
                </a:rPr>
                <a:t>(c)     </a:t>
              </a:r>
              <a:r>
                <a:rPr lang="zh-CN" altLang="en-US" sz="2400">
                  <a:latin typeface="楷体_GB2312" panose="02010609030101010101" pitchFamily="49" charset="-122"/>
                  <a:ea typeface="楷体_GB2312" panose="02010609030101010101" pitchFamily="49" charset="-122"/>
                </a:rPr>
                <a:t>第二趟分配之后</a:t>
              </a:r>
            </a:p>
          </p:txBody>
        </p:sp>
        <p:sp>
          <p:nvSpPr>
            <p:cNvPr id="64598" name="Rectangle 30">
              <a:extLst>
                <a:ext uri="{FF2B5EF4-FFF2-40B4-BE49-F238E27FC236}">
                  <a16:creationId xmlns:a16="http://schemas.microsoft.com/office/drawing/2014/main" id="{9384B023-0758-41C4-BFD3-5BF7BFAB8136}"/>
                </a:ext>
              </a:extLst>
            </p:cNvPr>
            <p:cNvSpPr>
              <a:spLocks noChangeArrowheads="1"/>
            </p:cNvSpPr>
            <p:nvPr/>
          </p:nvSpPr>
          <p:spPr bwMode="auto">
            <a:xfrm>
              <a:off x="1212" y="2774"/>
              <a:ext cx="40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000">
                  <a:solidFill>
                    <a:srgbClr val="FF0000"/>
                  </a:solidFill>
                  <a:latin typeface="Arial" panose="020B0604020202020204" pitchFamily="34" charset="0"/>
                </a:rPr>
                <a:t>F(0)</a:t>
              </a:r>
            </a:p>
          </p:txBody>
        </p:sp>
        <p:sp>
          <p:nvSpPr>
            <p:cNvPr id="64599" name="Rectangle 31">
              <a:extLst>
                <a:ext uri="{FF2B5EF4-FFF2-40B4-BE49-F238E27FC236}">
                  <a16:creationId xmlns:a16="http://schemas.microsoft.com/office/drawing/2014/main" id="{6B5DA332-650D-44A6-81FD-592E3CF8B4E2}"/>
                </a:ext>
              </a:extLst>
            </p:cNvPr>
            <p:cNvSpPr>
              <a:spLocks noChangeArrowheads="1"/>
            </p:cNvSpPr>
            <p:nvPr/>
          </p:nvSpPr>
          <p:spPr bwMode="auto">
            <a:xfrm>
              <a:off x="1608" y="2774"/>
              <a:ext cx="40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000">
                  <a:solidFill>
                    <a:srgbClr val="FF0000"/>
                  </a:solidFill>
                  <a:latin typeface="Arial" panose="020B0604020202020204" pitchFamily="34" charset="0"/>
                </a:rPr>
                <a:t>F(1)</a:t>
              </a:r>
            </a:p>
          </p:txBody>
        </p:sp>
        <p:sp>
          <p:nvSpPr>
            <p:cNvPr id="64600" name="Rectangle 32">
              <a:extLst>
                <a:ext uri="{FF2B5EF4-FFF2-40B4-BE49-F238E27FC236}">
                  <a16:creationId xmlns:a16="http://schemas.microsoft.com/office/drawing/2014/main" id="{6880A4D2-CBD1-45A7-9A7F-4AD828FEBE44}"/>
                </a:ext>
              </a:extLst>
            </p:cNvPr>
            <p:cNvSpPr>
              <a:spLocks noChangeArrowheads="1"/>
            </p:cNvSpPr>
            <p:nvPr/>
          </p:nvSpPr>
          <p:spPr bwMode="auto">
            <a:xfrm>
              <a:off x="2040" y="2774"/>
              <a:ext cx="40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000">
                  <a:solidFill>
                    <a:srgbClr val="FF0000"/>
                  </a:solidFill>
                  <a:latin typeface="Arial" panose="020B0604020202020204" pitchFamily="34" charset="0"/>
                </a:rPr>
                <a:t>F(2)</a:t>
              </a:r>
            </a:p>
          </p:txBody>
        </p:sp>
        <p:sp>
          <p:nvSpPr>
            <p:cNvPr id="64601" name="Rectangle 33">
              <a:extLst>
                <a:ext uri="{FF2B5EF4-FFF2-40B4-BE49-F238E27FC236}">
                  <a16:creationId xmlns:a16="http://schemas.microsoft.com/office/drawing/2014/main" id="{179A02F2-D9B1-459A-89BC-E498C40DA282}"/>
                </a:ext>
              </a:extLst>
            </p:cNvPr>
            <p:cNvSpPr>
              <a:spLocks noChangeArrowheads="1"/>
            </p:cNvSpPr>
            <p:nvPr/>
          </p:nvSpPr>
          <p:spPr bwMode="auto">
            <a:xfrm>
              <a:off x="2436" y="2774"/>
              <a:ext cx="40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000">
                  <a:solidFill>
                    <a:srgbClr val="FF0000"/>
                  </a:solidFill>
                  <a:latin typeface="Arial" panose="020B0604020202020204" pitchFamily="34" charset="0"/>
                </a:rPr>
                <a:t>F(3)</a:t>
              </a:r>
            </a:p>
          </p:txBody>
        </p:sp>
        <p:sp>
          <p:nvSpPr>
            <p:cNvPr id="64602" name="Rectangle 34">
              <a:extLst>
                <a:ext uri="{FF2B5EF4-FFF2-40B4-BE49-F238E27FC236}">
                  <a16:creationId xmlns:a16="http://schemas.microsoft.com/office/drawing/2014/main" id="{6FBFE543-DF51-49B6-BE20-6096FCD1ADF4}"/>
                </a:ext>
              </a:extLst>
            </p:cNvPr>
            <p:cNvSpPr>
              <a:spLocks noChangeArrowheads="1"/>
            </p:cNvSpPr>
            <p:nvPr/>
          </p:nvSpPr>
          <p:spPr bwMode="auto">
            <a:xfrm>
              <a:off x="2846" y="2774"/>
              <a:ext cx="40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000">
                  <a:solidFill>
                    <a:srgbClr val="FF0000"/>
                  </a:solidFill>
                  <a:latin typeface="Arial" panose="020B0604020202020204" pitchFamily="34" charset="0"/>
                </a:rPr>
                <a:t>F(4)</a:t>
              </a:r>
            </a:p>
          </p:txBody>
        </p:sp>
        <p:sp>
          <p:nvSpPr>
            <p:cNvPr id="64603" name="Rectangle 35">
              <a:extLst>
                <a:ext uri="{FF2B5EF4-FFF2-40B4-BE49-F238E27FC236}">
                  <a16:creationId xmlns:a16="http://schemas.microsoft.com/office/drawing/2014/main" id="{9B27FFC6-B149-4ECB-A44C-4E175D0402DA}"/>
                </a:ext>
              </a:extLst>
            </p:cNvPr>
            <p:cNvSpPr>
              <a:spLocks noChangeArrowheads="1"/>
            </p:cNvSpPr>
            <p:nvPr/>
          </p:nvSpPr>
          <p:spPr bwMode="auto">
            <a:xfrm>
              <a:off x="3276" y="2784"/>
              <a:ext cx="40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000">
                  <a:solidFill>
                    <a:srgbClr val="FF0000"/>
                  </a:solidFill>
                  <a:latin typeface="Arial" panose="020B0604020202020204" pitchFamily="34" charset="0"/>
                </a:rPr>
                <a:t>F(5)</a:t>
              </a:r>
            </a:p>
          </p:txBody>
        </p:sp>
        <p:sp>
          <p:nvSpPr>
            <p:cNvPr id="64604" name="Rectangle 36">
              <a:extLst>
                <a:ext uri="{FF2B5EF4-FFF2-40B4-BE49-F238E27FC236}">
                  <a16:creationId xmlns:a16="http://schemas.microsoft.com/office/drawing/2014/main" id="{43CB8FD6-9CA4-48CB-A9AD-1104185723EC}"/>
                </a:ext>
              </a:extLst>
            </p:cNvPr>
            <p:cNvSpPr>
              <a:spLocks noChangeArrowheads="1"/>
            </p:cNvSpPr>
            <p:nvPr/>
          </p:nvSpPr>
          <p:spPr bwMode="auto">
            <a:xfrm>
              <a:off x="3710" y="2784"/>
              <a:ext cx="40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000">
                  <a:solidFill>
                    <a:srgbClr val="FF0000"/>
                  </a:solidFill>
                  <a:latin typeface="Arial" panose="020B0604020202020204" pitchFamily="34" charset="0"/>
                </a:rPr>
                <a:t>F(6)</a:t>
              </a:r>
            </a:p>
          </p:txBody>
        </p:sp>
        <p:sp>
          <p:nvSpPr>
            <p:cNvPr id="64605" name="Rectangle 37">
              <a:extLst>
                <a:ext uri="{FF2B5EF4-FFF2-40B4-BE49-F238E27FC236}">
                  <a16:creationId xmlns:a16="http://schemas.microsoft.com/office/drawing/2014/main" id="{F3E570A9-CBF4-47AA-B46F-207487B739FA}"/>
                </a:ext>
              </a:extLst>
            </p:cNvPr>
            <p:cNvSpPr>
              <a:spLocks noChangeArrowheads="1"/>
            </p:cNvSpPr>
            <p:nvPr/>
          </p:nvSpPr>
          <p:spPr bwMode="auto">
            <a:xfrm>
              <a:off x="4127" y="2774"/>
              <a:ext cx="40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000">
                  <a:solidFill>
                    <a:srgbClr val="FF0000"/>
                  </a:solidFill>
                  <a:latin typeface="Arial" panose="020B0604020202020204" pitchFamily="34" charset="0"/>
                </a:rPr>
                <a:t>F(7)</a:t>
              </a:r>
            </a:p>
          </p:txBody>
        </p:sp>
        <p:sp>
          <p:nvSpPr>
            <p:cNvPr id="64606" name="Rectangle 38">
              <a:extLst>
                <a:ext uri="{FF2B5EF4-FFF2-40B4-BE49-F238E27FC236}">
                  <a16:creationId xmlns:a16="http://schemas.microsoft.com/office/drawing/2014/main" id="{0D9E0CE0-9E7C-48DB-B6EB-F0421CA93969}"/>
                </a:ext>
              </a:extLst>
            </p:cNvPr>
            <p:cNvSpPr>
              <a:spLocks noChangeArrowheads="1"/>
            </p:cNvSpPr>
            <p:nvPr/>
          </p:nvSpPr>
          <p:spPr bwMode="auto">
            <a:xfrm>
              <a:off x="4535" y="2774"/>
              <a:ext cx="40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000">
                  <a:solidFill>
                    <a:srgbClr val="FF0000"/>
                  </a:solidFill>
                  <a:latin typeface="Arial" panose="020B0604020202020204" pitchFamily="34" charset="0"/>
                </a:rPr>
                <a:t>F(8)</a:t>
              </a:r>
            </a:p>
          </p:txBody>
        </p:sp>
      </p:grpSp>
      <p:sp>
        <p:nvSpPr>
          <p:cNvPr id="248872" name="Rectangle 40">
            <a:extLst>
              <a:ext uri="{FF2B5EF4-FFF2-40B4-BE49-F238E27FC236}">
                <a16:creationId xmlns:a16="http://schemas.microsoft.com/office/drawing/2014/main" id="{8AD5E135-8F7F-4C5A-BF6B-49EE0592B9BC}"/>
              </a:ext>
            </a:extLst>
          </p:cNvPr>
          <p:cNvSpPr>
            <a:spLocks noChangeArrowheads="1"/>
          </p:cNvSpPr>
          <p:nvPr/>
        </p:nvSpPr>
        <p:spPr bwMode="auto">
          <a:xfrm>
            <a:off x="7240588" y="3833813"/>
            <a:ext cx="617537" cy="406400"/>
          </a:xfrm>
          <a:prstGeom prst="rect">
            <a:avLst/>
          </a:prstGeom>
          <a:noFill/>
          <a:ln w="9525"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000">
                <a:solidFill>
                  <a:schemeClr val="accent2"/>
                </a:solidFill>
                <a:latin typeface="Arial" panose="020B0604020202020204" pitchFamily="34" charset="0"/>
              </a:rPr>
              <a:t>984</a:t>
            </a:r>
          </a:p>
        </p:txBody>
      </p:sp>
      <p:sp>
        <p:nvSpPr>
          <p:cNvPr id="248875" name="Rectangle 43">
            <a:extLst>
              <a:ext uri="{FF2B5EF4-FFF2-40B4-BE49-F238E27FC236}">
                <a16:creationId xmlns:a16="http://schemas.microsoft.com/office/drawing/2014/main" id="{B53FADF6-F0C7-40FD-A2E7-873E84ACC97F}"/>
              </a:ext>
            </a:extLst>
          </p:cNvPr>
          <p:cNvSpPr>
            <a:spLocks noChangeArrowheads="1"/>
          </p:cNvSpPr>
          <p:nvPr/>
        </p:nvSpPr>
        <p:spPr bwMode="auto">
          <a:xfrm>
            <a:off x="7907338" y="3833813"/>
            <a:ext cx="617537" cy="406400"/>
          </a:xfrm>
          <a:prstGeom prst="rect">
            <a:avLst/>
          </a:prstGeom>
          <a:noFill/>
          <a:ln w="9525"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000">
                <a:solidFill>
                  <a:schemeClr val="accent2"/>
                </a:solidFill>
                <a:latin typeface="Arial" panose="020B0604020202020204" pitchFamily="34" charset="0"/>
              </a:rPr>
              <a:t>093</a:t>
            </a:r>
          </a:p>
        </p:txBody>
      </p:sp>
      <p:sp>
        <p:nvSpPr>
          <p:cNvPr id="248878" name="Rectangle 46">
            <a:extLst>
              <a:ext uri="{FF2B5EF4-FFF2-40B4-BE49-F238E27FC236}">
                <a16:creationId xmlns:a16="http://schemas.microsoft.com/office/drawing/2014/main" id="{6953B8DE-6469-4C09-8747-3776A4A3C8C1}"/>
              </a:ext>
            </a:extLst>
          </p:cNvPr>
          <p:cNvSpPr>
            <a:spLocks noChangeArrowheads="1"/>
          </p:cNvSpPr>
          <p:nvPr/>
        </p:nvSpPr>
        <p:spPr bwMode="auto">
          <a:xfrm>
            <a:off x="5183188" y="3833813"/>
            <a:ext cx="617537" cy="406400"/>
          </a:xfrm>
          <a:prstGeom prst="rect">
            <a:avLst/>
          </a:prstGeom>
          <a:noFill/>
          <a:ln w="9525"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000">
                <a:solidFill>
                  <a:schemeClr val="accent2"/>
                </a:solidFill>
                <a:latin typeface="Arial" panose="020B0604020202020204" pitchFamily="34" charset="0"/>
              </a:rPr>
              <a:t>055</a:t>
            </a:r>
          </a:p>
        </p:txBody>
      </p:sp>
      <p:sp>
        <p:nvSpPr>
          <p:cNvPr id="248881" name="Rectangle 49">
            <a:extLst>
              <a:ext uri="{FF2B5EF4-FFF2-40B4-BE49-F238E27FC236}">
                <a16:creationId xmlns:a16="http://schemas.microsoft.com/office/drawing/2014/main" id="{F92FB634-3DCC-4D2A-B22F-1FFC916E147B}"/>
              </a:ext>
            </a:extLst>
          </p:cNvPr>
          <p:cNvSpPr>
            <a:spLocks noChangeArrowheads="1"/>
          </p:cNvSpPr>
          <p:nvPr/>
        </p:nvSpPr>
        <p:spPr bwMode="auto">
          <a:xfrm>
            <a:off x="3867150" y="3833813"/>
            <a:ext cx="617538" cy="406400"/>
          </a:xfrm>
          <a:prstGeom prst="rect">
            <a:avLst/>
          </a:prstGeom>
          <a:noFill/>
          <a:ln w="9525"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000">
                <a:solidFill>
                  <a:schemeClr val="accent2"/>
                </a:solidFill>
                <a:latin typeface="Arial" panose="020B0604020202020204" pitchFamily="34" charset="0"/>
              </a:rPr>
              <a:t>033</a:t>
            </a:r>
          </a:p>
        </p:txBody>
      </p:sp>
      <p:sp>
        <p:nvSpPr>
          <p:cNvPr id="248884" name="Rectangle 52">
            <a:extLst>
              <a:ext uri="{FF2B5EF4-FFF2-40B4-BE49-F238E27FC236}">
                <a16:creationId xmlns:a16="http://schemas.microsoft.com/office/drawing/2014/main" id="{43D945BF-3169-4562-A452-1EB91ADDA316}"/>
              </a:ext>
            </a:extLst>
          </p:cNvPr>
          <p:cNvSpPr>
            <a:spLocks noChangeArrowheads="1"/>
          </p:cNvSpPr>
          <p:nvPr/>
        </p:nvSpPr>
        <p:spPr bwMode="auto">
          <a:xfrm>
            <a:off x="5183188" y="3224213"/>
            <a:ext cx="617537" cy="406400"/>
          </a:xfrm>
          <a:prstGeom prst="rect">
            <a:avLst/>
          </a:prstGeom>
          <a:noFill/>
          <a:ln w="9525"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000">
                <a:solidFill>
                  <a:schemeClr val="accent2"/>
                </a:solidFill>
                <a:latin typeface="Arial" panose="020B0604020202020204" pitchFamily="34" charset="0"/>
              </a:rPr>
              <a:t>859</a:t>
            </a:r>
          </a:p>
        </p:txBody>
      </p:sp>
      <p:sp>
        <p:nvSpPr>
          <p:cNvPr id="248886" name="Line 54">
            <a:extLst>
              <a:ext uri="{FF2B5EF4-FFF2-40B4-BE49-F238E27FC236}">
                <a16:creationId xmlns:a16="http://schemas.microsoft.com/office/drawing/2014/main" id="{E3668DEB-0415-4FEA-A494-A59485095FD7}"/>
              </a:ext>
            </a:extLst>
          </p:cNvPr>
          <p:cNvSpPr>
            <a:spLocks noChangeShapeType="1"/>
          </p:cNvSpPr>
          <p:nvPr/>
        </p:nvSpPr>
        <p:spPr bwMode="auto">
          <a:xfrm>
            <a:off x="2857500" y="2443163"/>
            <a:ext cx="0" cy="1981200"/>
          </a:xfrm>
          <a:prstGeom prst="line">
            <a:avLst/>
          </a:prstGeom>
          <a:noFill/>
          <a:ln w="28575" cap="sq">
            <a:solidFill>
              <a:srgbClr val="008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48887" name="Line 55">
            <a:extLst>
              <a:ext uri="{FF2B5EF4-FFF2-40B4-BE49-F238E27FC236}">
                <a16:creationId xmlns:a16="http://schemas.microsoft.com/office/drawing/2014/main" id="{50A6D7C5-768E-45B6-8A44-5DFE5714F4C1}"/>
              </a:ext>
            </a:extLst>
          </p:cNvPr>
          <p:cNvSpPr>
            <a:spLocks noChangeShapeType="1"/>
          </p:cNvSpPr>
          <p:nvPr/>
        </p:nvSpPr>
        <p:spPr bwMode="auto">
          <a:xfrm>
            <a:off x="3524250" y="2443163"/>
            <a:ext cx="0" cy="1981200"/>
          </a:xfrm>
          <a:prstGeom prst="line">
            <a:avLst/>
          </a:prstGeom>
          <a:noFill/>
          <a:ln w="28575" cap="sq">
            <a:solidFill>
              <a:srgbClr val="008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48888" name="Line 56">
            <a:extLst>
              <a:ext uri="{FF2B5EF4-FFF2-40B4-BE49-F238E27FC236}">
                <a16:creationId xmlns:a16="http://schemas.microsoft.com/office/drawing/2014/main" id="{9482DC6F-5FDF-4FEB-9728-0ED6CEAEEE23}"/>
              </a:ext>
            </a:extLst>
          </p:cNvPr>
          <p:cNvSpPr>
            <a:spLocks noChangeShapeType="1"/>
          </p:cNvSpPr>
          <p:nvPr/>
        </p:nvSpPr>
        <p:spPr bwMode="auto">
          <a:xfrm>
            <a:off x="4152900" y="2443163"/>
            <a:ext cx="0" cy="1392237"/>
          </a:xfrm>
          <a:prstGeom prst="line">
            <a:avLst/>
          </a:prstGeom>
          <a:noFill/>
          <a:ln w="28575" cap="sq">
            <a:solidFill>
              <a:srgbClr val="008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48889" name="Line 57">
            <a:extLst>
              <a:ext uri="{FF2B5EF4-FFF2-40B4-BE49-F238E27FC236}">
                <a16:creationId xmlns:a16="http://schemas.microsoft.com/office/drawing/2014/main" id="{73EFD894-6926-43CF-988B-45ADC4B1A188}"/>
              </a:ext>
            </a:extLst>
          </p:cNvPr>
          <p:cNvSpPr>
            <a:spLocks noChangeShapeType="1"/>
          </p:cNvSpPr>
          <p:nvPr/>
        </p:nvSpPr>
        <p:spPr bwMode="auto">
          <a:xfrm flipV="1">
            <a:off x="4152900" y="4176713"/>
            <a:ext cx="0" cy="228600"/>
          </a:xfrm>
          <a:prstGeom prst="line">
            <a:avLst/>
          </a:prstGeom>
          <a:noFill/>
          <a:ln w="28575" cap="sq">
            <a:solidFill>
              <a:srgbClr val="008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48890" name="Line 58">
            <a:extLst>
              <a:ext uri="{FF2B5EF4-FFF2-40B4-BE49-F238E27FC236}">
                <a16:creationId xmlns:a16="http://schemas.microsoft.com/office/drawing/2014/main" id="{59B59EEF-E75E-499B-A6BF-64E7A4A43603}"/>
              </a:ext>
            </a:extLst>
          </p:cNvPr>
          <p:cNvSpPr>
            <a:spLocks noChangeShapeType="1"/>
          </p:cNvSpPr>
          <p:nvPr/>
        </p:nvSpPr>
        <p:spPr bwMode="auto">
          <a:xfrm>
            <a:off x="2189163" y="2424113"/>
            <a:ext cx="0" cy="238125"/>
          </a:xfrm>
          <a:prstGeom prst="line">
            <a:avLst/>
          </a:prstGeom>
          <a:noFill/>
          <a:ln w="28575" cap="sq">
            <a:solidFill>
              <a:srgbClr val="008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48891" name="Line 59">
            <a:extLst>
              <a:ext uri="{FF2B5EF4-FFF2-40B4-BE49-F238E27FC236}">
                <a16:creationId xmlns:a16="http://schemas.microsoft.com/office/drawing/2014/main" id="{A2ED2D85-AA9A-4934-A2BA-70785680752C}"/>
              </a:ext>
            </a:extLst>
          </p:cNvPr>
          <p:cNvSpPr>
            <a:spLocks noChangeShapeType="1"/>
          </p:cNvSpPr>
          <p:nvPr/>
        </p:nvSpPr>
        <p:spPr bwMode="auto">
          <a:xfrm flipV="1">
            <a:off x="5507038" y="4195763"/>
            <a:ext cx="0" cy="228600"/>
          </a:xfrm>
          <a:prstGeom prst="line">
            <a:avLst/>
          </a:prstGeom>
          <a:noFill/>
          <a:ln w="28575" cap="sq">
            <a:solidFill>
              <a:srgbClr val="008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48892" name="Line 60">
            <a:extLst>
              <a:ext uri="{FF2B5EF4-FFF2-40B4-BE49-F238E27FC236}">
                <a16:creationId xmlns:a16="http://schemas.microsoft.com/office/drawing/2014/main" id="{F8E48981-987A-42B4-ABBF-1C4663E040BE}"/>
              </a:ext>
            </a:extLst>
          </p:cNvPr>
          <p:cNvSpPr>
            <a:spLocks noChangeShapeType="1"/>
          </p:cNvSpPr>
          <p:nvPr/>
        </p:nvSpPr>
        <p:spPr bwMode="auto">
          <a:xfrm flipV="1">
            <a:off x="8191500" y="4195763"/>
            <a:ext cx="0" cy="228600"/>
          </a:xfrm>
          <a:prstGeom prst="line">
            <a:avLst/>
          </a:prstGeom>
          <a:noFill/>
          <a:ln w="28575" cap="sq">
            <a:solidFill>
              <a:srgbClr val="008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48893" name="Line 61">
            <a:extLst>
              <a:ext uri="{FF2B5EF4-FFF2-40B4-BE49-F238E27FC236}">
                <a16:creationId xmlns:a16="http://schemas.microsoft.com/office/drawing/2014/main" id="{3F620CBA-4841-4BE4-BFC1-EA505759AC44}"/>
              </a:ext>
            </a:extLst>
          </p:cNvPr>
          <p:cNvSpPr>
            <a:spLocks noChangeShapeType="1"/>
          </p:cNvSpPr>
          <p:nvPr/>
        </p:nvSpPr>
        <p:spPr bwMode="auto">
          <a:xfrm flipV="1">
            <a:off x="7543800" y="4195763"/>
            <a:ext cx="0" cy="228600"/>
          </a:xfrm>
          <a:prstGeom prst="line">
            <a:avLst/>
          </a:prstGeom>
          <a:noFill/>
          <a:ln w="28575" cap="sq">
            <a:solidFill>
              <a:srgbClr val="008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48894" name="Line 62">
            <a:extLst>
              <a:ext uri="{FF2B5EF4-FFF2-40B4-BE49-F238E27FC236}">
                <a16:creationId xmlns:a16="http://schemas.microsoft.com/office/drawing/2014/main" id="{474E2B65-6668-45C9-BFB3-8D87C9883CCB}"/>
              </a:ext>
            </a:extLst>
          </p:cNvPr>
          <p:cNvSpPr>
            <a:spLocks noChangeShapeType="1"/>
          </p:cNvSpPr>
          <p:nvPr/>
        </p:nvSpPr>
        <p:spPr bwMode="auto">
          <a:xfrm flipV="1">
            <a:off x="2208213" y="4195763"/>
            <a:ext cx="0" cy="228600"/>
          </a:xfrm>
          <a:prstGeom prst="line">
            <a:avLst/>
          </a:prstGeom>
          <a:noFill/>
          <a:ln w="28575" cap="sq">
            <a:solidFill>
              <a:srgbClr val="008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48895" name="Line 63">
            <a:extLst>
              <a:ext uri="{FF2B5EF4-FFF2-40B4-BE49-F238E27FC236}">
                <a16:creationId xmlns:a16="http://schemas.microsoft.com/office/drawing/2014/main" id="{2A05086A-5C3A-4962-9282-50D2736F62B0}"/>
              </a:ext>
            </a:extLst>
          </p:cNvPr>
          <p:cNvSpPr>
            <a:spLocks noChangeShapeType="1"/>
          </p:cNvSpPr>
          <p:nvPr/>
        </p:nvSpPr>
        <p:spPr bwMode="auto">
          <a:xfrm flipV="1">
            <a:off x="2208213" y="3586163"/>
            <a:ext cx="0" cy="209550"/>
          </a:xfrm>
          <a:prstGeom prst="line">
            <a:avLst/>
          </a:prstGeom>
          <a:noFill/>
          <a:ln w="28575" cap="sq">
            <a:solidFill>
              <a:srgbClr val="008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48896" name="Line 64">
            <a:extLst>
              <a:ext uri="{FF2B5EF4-FFF2-40B4-BE49-F238E27FC236}">
                <a16:creationId xmlns:a16="http://schemas.microsoft.com/office/drawing/2014/main" id="{82748652-25B5-4AF1-96A3-ECFE423DFBE9}"/>
              </a:ext>
            </a:extLst>
          </p:cNvPr>
          <p:cNvSpPr>
            <a:spLocks noChangeShapeType="1"/>
          </p:cNvSpPr>
          <p:nvPr/>
        </p:nvSpPr>
        <p:spPr bwMode="auto">
          <a:xfrm flipV="1">
            <a:off x="2208213" y="2995613"/>
            <a:ext cx="0" cy="238125"/>
          </a:xfrm>
          <a:prstGeom prst="line">
            <a:avLst/>
          </a:prstGeom>
          <a:noFill/>
          <a:ln w="28575" cap="sq">
            <a:solidFill>
              <a:srgbClr val="008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48897" name="Line 65">
            <a:extLst>
              <a:ext uri="{FF2B5EF4-FFF2-40B4-BE49-F238E27FC236}">
                <a16:creationId xmlns:a16="http://schemas.microsoft.com/office/drawing/2014/main" id="{0452F47F-9953-4263-B1BD-05661BFBDC17}"/>
              </a:ext>
            </a:extLst>
          </p:cNvPr>
          <p:cNvSpPr>
            <a:spLocks noChangeShapeType="1"/>
          </p:cNvSpPr>
          <p:nvPr/>
        </p:nvSpPr>
        <p:spPr bwMode="auto">
          <a:xfrm flipV="1">
            <a:off x="5507038" y="3567113"/>
            <a:ext cx="0" cy="257175"/>
          </a:xfrm>
          <a:prstGeom prst="line">
            <a:avLst/>
          </a:prstGeom>
          <a:noFill/>
          <a:ln w="28575" cap="sq">
            <a:solidFill>
              <a:srgbClr val="008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48898" name="Line 66">
            <a:extLst>
              <a:ext uri="{FF2B5EF4-FFF2-40B4-BE49-F238E27FC236}">
                <a16:creationId xmlns:a16="http://schemas.microsoft.com/office/drawing/2014/main" id="{54014811-4AF2-467A-BC51-D945FBB72606}"/>
              </a:ext>
            </a:extLst>
          </p:cNvPr>
          <p:cNvSpPr>
            <a:spLocks noChangeShapeType="1"/>
          </p:cNvSpPr>
          <p:nvPr/>
        </p:nvSpPr>
        <p:spPr bwMode="auto">
          <a:xfrm>
            <a:off x="6172200" y="2443163"/>
            <a:ext cx="0" cy="1981200"/>
          </a:xfrm>
          <a:prstGeom prst="line">
            <a:avLst/>
          </a:prstGeom>
          <a:noFill/>
          <a:ln w="28575" cap="sq">
            <a:solidFill>
              <a:srgbClr val="008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48899" name="Line 67">
            <a:extLst>
              <a:ext uri="{FF2B5EF4-FFF2-40B4-BE49-F238E27FC236}">
                <a16:creationId xmlns:a16="http://schemas.microsoft.com/office/drawing/2014/main" id="{30DEA736-01E4-44B5-ACB7-5EEDA3C614C0}"/>
              </a:ext>
            </a:extLst>
          </p:cNvPr>
          <p:cNvSpPr>
            <a:spLocks noChangeShapeType="1"/>
          </p:cNvSpPr>
          <p:nvPr/>
        </p:nvSpPr>
        <p:spPr bwMode="auto">
          <a:xfrm>
            <a:off x="8172450" y="2443163"/>
            <a:ext cx="0" cy="1392237"/>
          </a:xfrm>
          <a:prstGeom prst="line">
            <a:avLst/>
          </a:prstGeom>
          <a:noFill/>
          <a:ln w="28575" cap="sq">
            <a:solidFill>
              <a:srgbClr val="008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48900" name="Line 68">
            <a:extLst>
              <a:ext uri="{FF2B5EF4-FFF2-40B4-BE49-F238E27FC236}">
                <a16:creationId xmlns:a16="http://schemas.microsoft.com/office/drawing/2014/main" id="{70219C07-6EB9-419E-9460-A52736335C76}"/>
              </a:ext>
            </a:extLst>
          </p:cNvPr>
          <p:cNvSpPr>
            <a:spLocks noChangeShapeType="1"/>
          </p:cNvSpPr>
          <p:nvPr/>
        </p:nvSpPr>
        <p:spPr bwMode="auto">
          <a:xfrm>
            <a:off x="7524750" y="2443163"/>
            <a:ext cx="0" cy="1392237"/>
          </a:xfrm>
          <a:prstGeom prst="line">
            <a:avLst/>
          </a:prstGeom>
          <a:noFill/>
          <a:ln w="28575" cap="sq">
            <a:solidFill>
              <a:srgbClr val="008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48901" name="Line 69">
            <a:extLst>
              <a:ext uri="{FF2B5EF4-FFF2-40B4-BE49-F238E27FC236}">
                <a16:creationId xmlns:a16="http://schemas.microsoft.com/office/drawing/2014/main" id="{E5230745-1208-49D3-9313-094F7590DBAB}"/>
              </a:ext>
            </a:extLst>
          </p:cNvPr>
          <p:cNvSpPr>
            <a:spLocks noChangeShapeType="1"/>
          </p:cNvSpPr>
          <p:nvPr/>
        </p:nvSpPr>
        <p:spPr bwMode="auto">
          <a:xfrm>
            <a:off x="5467350" y="2443163"/>
            <a:ext cx="0" cy="762000"/>
          </a:xfrm>
          <a:prstGeom prst="line">
            <a:avLst/>
          </a:prstGeom>
          <a:noFill/>
          <a:ln w="28575" cap="sq">
            <a:solidFill>
              <a:srgbClr val="008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48902" name="Line 70">
            <a:extLst>
              <a:ext uri="{FF2B5EF4-FFF2-40B4-BE49-F238E27FC236}">
                <a16:creationId xmlns:a16="http://schemas.microsoft.com/office/drawing/2014/main" id="{1DF0C6BF-F24E-47FA-8C10-F2C96EFFF27E}"/>
              </a:ext>
            </a:extLst>
          </p:cNvPr>
          <p:cNvSpPr>
            <a:spLocks noChangeShapeType="1"/>
          </p:cNvSpPr>
          <p:nvPr/>
        </p:nvSpPr>
        <p:spPr bwMode="auto">
          <a:xfrm>
            <a:off x="4800600" y="2443163"/>
            <a:ext cx="0" cy="1981200"/>
          </a:xfrm>
          <a:prstGeom prst="line">
            <a:avLst/>
          </a:prstGeom>
          <a:noFill/>
          <a:ln w="28575" cap="sq">
            <a:solidFill>
              <a:srgbClr val="008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48904" name="Rectangle 72">
            <a:extLst>
              <a:ext uri="{FF2B5EF4-FFF2-40B4-BE49-F238E27FC236}">
                <a16:creationId xmlns:a16="http://schemas.microsoft.com/office/drawing/2014/main" id="{2CCFA39A-FCF4-4538-BD12-A70D1897FEC9}"/>
              </a:ext>
            </a:extLst>
          </p:cNvPr>
          <p:cNvSpPr>
            <a:spLocks noChangeArrowheads="1"/>
          </p:cNvSpPr>
          <p:nvPr/>
        </p:nvSpPr>
        <p:spPr bwMode="auto">
          <a:xfrm>
            <a:off x="6554788" y="3833813"/>
            <a:ext cx="617537" cy="406400"/>
          </a:xfrm>
          <a:prstGeom prst="rect">
            <a:avLst/>
          </a:prstGeom>
          <a:noFill/>
          <a:ln w="9525"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000">
                <a:solidFill>
                  <a:schemeClr val="accent2"/>
                </a:solidFill>
                <a:latin typeface="Arial" panose="020B0604020202020204" pitchFamily="34" charset="0"/>
              </a:rPr>
              <a:t>271</a:t>
            </a:r>
          </a:p>
        </p:txBody>
      </p:sp>
      <p:sp>
        <p:nvSpPr>
          <p:cNvPr id="248907" name="Rectangle 75">
            <a:extLst>
              <a:ext uri="{FF2B5EF4-FFF2-40B4-BE49-F238E27FC236}">
                <a16:creationId xmlns:a16="http://schemas.microsoft.com/office/drawing/2014/main" id="{F8A5ACF8-F20B-4189-A333-326F67E1A42A}"/>
              </a:ext>
            </a:extLst>
          </p:cNvPr>
          <p:cNvSpPr>
            <a:spLocks noChangeArrowheads="1"/>
          </p:cNvSpPr>
          <p:nvPr/>
        </p:nvSpPr>
        <p:spPr bwMode="auto">
          <a:xfrm>
            <a:off x="6554788" y="3224213"/>
            <a:ext cx="617537" cy="406400"/>
          </a:xfrm>
          <a:prstGeom prst="rect">
            <a:avLst/>
          </a:prstGeom>
          <a:noFill/>
          <a:ln w="9525"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000">
                <a:solidFill>
                  <a:schemeClr val="accent2"/>
                </a:solidFill>
                <a:latin typeface="Arial" panose="020B0604020202020204" pitchFamily="34" charset="0"/>
              </a:rPr>
              <a:t>179</a:t>
            </a:r>
          </a:p>
        </p:txBody>
      </p:sp>
      <p:sp>
        <p:nvSpPr>
          <p:cNvPr id="248909" name="Line 77">
            <a:extLst>
              <a:ext uri="{FF2B5EF4-FFF2-40B4-BE49-F238E27FC236}">
                <a16:creationId xmlns:a16="http://schemas.microsoft.com/office/drawing/2014/main" id="{DAECC60A-E67C-4A9D-B40F-E8EAFF798BFD}"/>
              </a:ext>
            </a:extLst>
          </p:cNvPr>
          <p:cNvSpPr>
            <a:spLocks noChangeShapeType="1"/>
          </p:cNvSpPr>
          <p:nvPr/>
        </p:nvSpPr>
        <p:spPr bwMode="auto">
          <a:xfrm flipV="1">
            <a:off x="6878638" y="4195763"/>
            <a:ext cx="0" cy="228600"/>
          </a:xfrm>
          <a:prstGeom prst="line">
            <a:avLst/>
          </a:prstGeom>
          <a:noFill/>
          <a:ln w="28575" cap="sq">
            <a:solidFill>
              <a:srgbClr val="008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48910" name="Line 78">
            <a:extLst>
              <a:ext uri="{FF2B5EF4-FFF2-40B4-BE49-F238E27FC236}">
                <a16:creationId xmlns:a16="http://schemas.microsoft.com/office/drawing/2014/main" id="{743BB61A-AA9E-400E-892E-DD9844E1DFB3}"/>
              </a:ext>
            </a:extLst>
          </p:cNvPr>
          <p:cNvSpPr>
            <a:spLocks noChangeShapeType="1"/>
          </p:cNvSpPr>
          <p:nvPr/>
        </p:nvSpPr>
        <p:spPr bwMode="auto">
          <a:xfrm flipV="1">
            <a:off x="6878638" y="3567113"/>
            <a:ext cx="0" cy="257175"/>
          </a:xfrm>
          <a:prstGeom prst="line">
            <a:avLst/>
          </a:prstGeom>
          <a:noFill/>
          <a:ln w="28575" cap="sq">
            <a:solidFill>
              <a:srgbClr val="008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48911" name="Line 79">
            <a:extLst>
              <a:ext uri="{FF2B5EF4-FFF2-40B4-BE49-F238E27FC236}">
                <a16:creationId xmlns:a16="http://schemas.microsoft.com/office/drawing/2014/main" id="{A883B90A-8F95-4D28-8D2A-FDA33BF29182}"/>
              </a:ext>
            </a:extLst>
          </p:cNvPr>
          <p:cNvSpPr>
            <a:spLocks noChangeShapeType="1"/>
          </p:cNvSpPr>
          <p:nvPr/>
        </p:nvSpPr>
        <p:spPr bwMode="auto">
          <a:xfrm>
            <a:off x="6838950" y="2443163"/>
            <a:ext cx="0" cy="762000"/>
          </a:xfrm>
          <a:prstGeom prst="line">
            <a:avLst/>
          </a:prstGeom>
          <a:noFill/>
          <a:ln w="28575" cap="sq">
            <a:solidFill>
              <a:srgbClr val="008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248968" name="Group 136">
            <a:extLst>
              <a:ext uri="{FF2B5EF4-FFF2-40B4-BE49-F238E27FC236}">
                <a16:creationId xmlns:a16="http://schemas.microsoft.com/office/drawing/2014/main" id="{D0F3DFF0-CA75-47EE-8F14-B23FBF699443}"/>
              </a:ext>
            </a:extLst>
          </p:cNvPr>
          <p:cNvGrpSpPr>
            <a:grpSpLocks/>
          </p:cNvGrpSpPr>
          <p:nvPr/>
        </p:nvGrpSpPr>
        <p:grpSpPr bwMode="auto">
          <a:xfrm>
            <a:off x="0" y="620713"/>
            <a:ext cx="9144000" cy="576262"/>
            <a:chOff x="0" y="3702"/>
            <a:chExt cx="5760" cy="363"/>
          </a:xfrm>
        </p:grpSpPr>
        <p:sp>
          <p:nvSpPr>
            <p:cNvPr id="248969" name="Rectangle 137">
              <a:extLst>
                <a:ext uri="{FF2B5EF4-FFF2-40B4-BE49-F238E27FC236}">
                  <a16:creationId xmlns:a16="http://schemas.microsoft.com/office/drawing/2014/main" id="{5060C6B2-6209-4BE5-B231-C82E92F20891}"/>
                </a:ext>
              </a:extLst>
            </p:cNvPr>
            <p:cNvSpPr>
              <a:spLocks noChangeArrowheads="1"/>
            </p:cNvSpPr>
            <p:nvPr/>
          </p:nvSpPr>
          <p:spPr bwMode="auto">
            <a:xfrm>
              <a:off x="0" y="3702"/>
              <a:ext cx="5760" cy="363"/>
            </a:xfrm>
            <a:prstGeom prst="rect">
              <a:avLst/>
            </a:prstGeom>
            <a:gradFill rotWithShape="1">
              <a:gsLst>
                <a:gs pos="0">
                  <a:srgbClr val="CCFFFF"/>
                </a:gs>
                <a:gs pos="50000">
                  <a:schemeClr val="bg1"/>
                </a:gs>
                <a:gs pos="100000">
                  <a:srgbClr val="CCFFFF"/>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p>
          </p:txBody>
        </p:sp>
        <p:grpSp>
          <p:nvGrpSpPr>
            <p:cNvPr id="64551" name="Group 138">
              <a:extLst>
                <a:ext uri="{FF2B5EF4-FFF2-40B4-BE49-F238E27FC236}">
                  <a16:creationId xmlns:a16="http://schemas.microsoft.com/office/drawing/2014/main" id="{3B70CFAD-EB0F-4BE0-9B0A-B23B3666D693}"/>
                </a:ext>
              </a:extLst>
            </p:cNvPr>
            <p:cNvGrpSpPr>
              <a:grpSpLocks/>
            </p:cNvGrpSpPr>
            <p:nvPr/>
          </p:nvGrpSpPr>
          <p:grpSpPr bwMode="auto">
            <a:xfrm>
              <a:off x="0" y="3756"/>
              <a:ext cx="5588" cy="272"/>
              <a:chOff x="96" y="588"/>
              <a:chExt cx="5588" cy="272"/>
            </a:xfrm>
          </p:grpSpPr>
          <p:grpSp>
            <p:nvGrpSpPr>
              <p:cNvPr id="64555" name="Group 139">
                <a:extLst>
                  <a:ext uri="{FF2B5EF4-FFF2-40B4-BE49-F238E27FC236}">
                    <a16:creationId xmlns:a16="http://schemas.microsoft.com/office/drawing/2014/main" id="{90873767-6D78-49B1-8D28-14534B96DF20}"/>
                  </a:ext>
                </a:extLst>
              </p:cNvPr>
              <p:cNvGrpSpPr>
                <a:grpSpLocks/>
              </p:cNvGrpSpPr>
              <p:nvPr/>
            </p:nvGrpSpPr>
            <p:grpSpPr bwMode="auto">
              <a:xfrm>
                <a:off x="240" y="600"/>
                <a:ext cx="391" cy="258"/>
                <a:chOff x="2662" y="2046"/>
                <a:chExt cx="391" cy="258"/>
              </a:xfrm>
            </p:grpSpPr>
            <p:sp>
              <p:nvSpPr>
                <p:cNvPr id="64593" name="Rectangle 140">
                  <a:extLst>
                    <a:ext uri="{FF2B5EF4-FFF2-40B4-BE49-F238E27FC236}">
                      <a16:creationId xmlns:a16="http://schemas.microsoft.com/office/drawing/2014/main" id="{DFEC9271-B0A8-4852-A44D-36069E1A82FF}"/>
                    </a:ext>
                  </a:extLst>
                </p:cNvPr>
                <p:cNvSpPr>
                  <a:spLocks noChangeArrowheads="1"/>
                </p:cNvSpPr>
                <p:nvPr/>
              </p:nvSpPr>
              <p:spPr bwMode="auto">
                <a:xfrm>
                  <a:off x="2662" y="2046"/>
                  <a:ext cx="391" cy="258"/>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000">
                      <a:latin typeface="Arial" panose="020B0604020202020204" pitchFamily="34" charset="0"/>
                    </a:rPr>
                    <a:t>271</a:t>
                  </a:r>
                </a:p>
              </p:txBody>
            </p:sp>
            <p:sp>
              <p:nvSpPr>
                <p:cNvPr id="64594" name="Rectangle 141">
                  <a:extLst>
                    <a:ext uri="{FF2B5EF4-FFF2-40B4-BE49-F238E27FC236}">
                      <a16:creationId xmlns:a16="http://schemas.microsoft.com/office/drawing/2014/main" id="{361C1369-A9E6-402B-B4F3-116F85DBD0FB}"/>
                    </a:ext>
                  </a:extLst>
                </p:cNvPr>
                <p:cNvSpPr>
                  <a:spLocks noChangeArrowheads="1"/>
                </p:cNvSpPr>
                <p:nvPr/>
              </p:nvSpPr>
              <p:spPr bwMode="auto">
                <a:xfrm>
                  <a:off x="2688" y="2064"/>
                  <a:ext cx="340" cy="204"/>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endParaRPr lang="zh-CN" altLang="en-US" sz="2400"/>
                </a:p>
              </p:txBody>
            </p:sp>
          </p:grpSp>
          <p:grpSp>
            <p:nvGrpSpPr>
              <p:cNvPr id="64556" name="Group 142">
                <a:extLst>
                  <a:ext uri="{FF2B5EF4-FFF2-40B4-BE49-F238E27FC236}">
                    <a16:creationId xmlns:a16="http://schemas.microsoft.com/office/drawing/2014/main" id="{E13317CC-9150-4985-99A8-CBCDFB2863C9}"/>
                  </a:ext>
                </a:extLst>
              </p:cNvPr>
              <p:cNvGrpSpPr>
                <a:grpSpLocks/>
              </p:cNvGrpSpPr>
              <p:nvPr/>
            </p:nvGrpSpPr>
            <p:grpSpPr bwMode="auto">
              <a:xfrm>
                <a:off x="3084" y="590"/>
                <a:ext cx="391" cy="258"/>
                <a:chOff x="2662" y="2046"/>
                <a:chExt cx="391" cy="258"/>
              </a:xfrm>
            </p:grpSpPr>
            <p:sp>
              <p:nvSpPr>
                <p:cNvPr id="64591" name="Rectangle 143">
                  <a:extLst>
                    <a:ext uri="{FF2B5EF4-FFF2-40B4-BE49-F238E27FC236}">
                      <a16:creationId xmlns:a16="http://schemas.microsoft.com/office/drawing/2014/main" id="{A3296955-C29A-4C07-90A6-EF1070CCE32A}"/>
                    </a:ext>
                  </a:extLst>
                </p:cNvPr>
                <p:cNvSpPr>
                  <a:spLocks noChangeArrowheads="1"/>
                </p:cNvSpPr>
                <p:nvPr/>
              </p:nvSpPr>
              <p:spPr bwMode="auto">
                <a:xfrm>
                  <a:off x="2662" y="2046"/>
                  <a:ext cx="391" cy="258"/>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000">
                      <a:latin typeface="Arial" panose="020B0604020202020204" pitchFamily="34" charset="0"/>
                    </a:rPr>
                    <a:t>306</a:t>
                  </a:r>
                </a:p>
              </p:txBody>
            </p:sp>
            <p:sp>
              <p:nvSpPr>
                <p:cNvPr id="64592" name="Rectangle 144">
                  <a:extLst>
                    <a:ext uri="{FF2B5EF4-FFF2-40B4-BE49-F238E27FC236}">
                      <a16:creationId xmlns:a16="http://schemas.microsoft.com/office/drawing/2014/main" id="{4E971A00-CACD-40A3-9250-5CB251E050AD}"/>
                    </a:ext>
                  </a:extLst>
                </p:cNvPr>
                <p:cNvSpPr>
                  <a:spLocks noChangeArrowheads="1"/>
                </p:cNvSpPr>
                <p:nvPr/>
              </p:nvSpPr>
              <p:spPr bwMode="auto">
                <a:xfrm>
                  <a:off x="2688" y="2064"/>
                  <a:ext cx="340" cy="204"/>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endParaRPr lang="zh-CN" altLang="en-US" sz="2400"/>
                </a:p>
              </p:txBody>
            </p:sp>
          </p:grpSp>
          <p:grpSp>
            <p:nvGrpSpPr>
              <p:cNvPr id="64557" name="Group 145">
                <a:extLst>
                  <a:ext uri="{FF2B5EF4-FFF2-40B4-BE49-F238E27FC236}">
                    <a16:creationId xmlns:a16="http://schemas.microsoft.com/office/drawing/2014/main" id="{CBAB0AE4-C7E7-4092-85D2-24E7916390DE}"/>
                  </a:ext>
                </a:extLst>
              </p:cNvPr>
              <p:cNvGrpSpPr>
                <a:grpSpLocks/>
              </p:cNvGrpSpPr>
              <p:nvPr/>
            </p:nvGrpSpPr>
            <p:grpSpPr bwMode="auto">
              <a:xfrm>
                <a:off x="1932" y="590"/>
                <a:ext cx="391" cy="258"/>
                <a:chOff x="2662" y="2046"/>
                <a:chExt cx="391" cy="258"/>
              </a:xfrm>
            </p:grpSpPr>
            <p:sp>
              <p:nvSpPr>
                <p:cNvPr id="64589" name="Rectangle 146">
                  <a:extLst>
                    <a:ext uri="{FF2B5EF4-FFF2-40B4-BE49-F238E27FC236}">
                      <a16:creationId xmlns:a16="http://schemas.microsoft.com/office/drawing/2014/main" id="{7678C876-5920-4F8F-994D-A31B89336AF8}"/>
                    </a:ext>
                  </a:extLst>
                </p:cNvPr>
                <p:cNvSpPr>
                  <a:spLocks noChangeArrowheads="1"/>
                </p:cNvSpPr>
                <p:nvPr/>
              </p:nvSpPr>
              <p:spPr bwMode="auto">
                <a:xfrm>
                  <a:off x="2662" y="2046"/>
                  <a:ext cx="391" cy="258"/>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000">
                      <a:latin typeface="Arial" panose="020B0604020202020204" pitchFamily="34" charset="0"/>
                    </a:rPr>
                    <a:t>984</a:t>
                  </a:r>
                </a:p>
              </p:txBody>
            </p:sp>
            <p:sp>
              <p:nvSpPr>
                <p:cNvPr id="64590" name="Rectangle 147">
                  <a:extLst>
                    <a:ext uri="{FF2B5EF4-FFF2-40B4-BE49-F238E27FC236}">
                      <a16:creationId xmlns:a16="http://schemas.microsoft.com/office/drawing/2014/main" id="{2944FAEC-5A84-45E8-92CE-65DE7749BF6A}"/>
                    </a:ext>
                  </a:extLst>
                </p:cNvPr>
                <p:cNvSpPr>
                  <a:spLocks noChangeArrowheads="1"/>
                </p:cNvSpPr>
                <p:nvPr/>
              </p:nvSpPr>
              <p:spPr bwMode="auto">
                <a:xfrm>
                  <a:off x="2688" y="2064"/>
                  <a:ext cx="340" cy="204"/>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endParaRPr lang="zh-CN" altLang="en-US" sz="2400"/>
                </a:p>
              </p:txBody>
            </p:sp>
          </p:grpSp>
          <p:grpSp>
            <p:nvGrpSpPr>
              <p:cNvPr id="64558" name="Group 148">
                <a:extLst>
                  <a:ext uri="{FF2B5EF4-FFF2-40B4-BE49-F238E27FC236}">
                    <a16:creationId xmlns:a16="http://schemas.microsoft.com/office/drawing/2014/main" id="{A1203364-B984-4A52-98FA-DF2EFC4A84F8}"/>
                  </a:ext>
                </a:extLst>
              </p:cNvPr>
              <p:cNvGrpSpPr>
                <a:grpSpLocks/>
              </p:cNvGrpSpPr>
              <p:nvPr/>
            </p:nvGrpSpPr>
            <p:grpSpPr bwMode="auto">
              <a:xfrm>
                <a:off x="4188" y="588"/>
                <a:ext cx="391" cy="258"/>
                <a:chOff x="2662" y="2046"/>
                <a:chExt cx="391" cy="258"/>
              </a:xfrm>
            </p:grpSpPr>
            <p:sp>
              <p:nvSpPr>
                <p:cNvPr id="64587" name="Rectangle 149">
                  <a:extLst>
                    <a:ext uri="{FF2B5EF4-FFF2-40B4-BE49-F238E27FC236}">
                      <a16:creationId xmlns:a16="http://schemas.microsoft.com/office/drawing/2014/main" id="{3432E757-2313-42F7-835E-9F012B2156A8}"/>
                    </a:ext>
                  </a:extLst>
                </p:cNvPr>
                <p:cNvSpPr>
                  <a:spLocks noChangeArrowheads="1"/>
                </p:cNvSpPr>
                <p:nvPr/>
              </p:nvSpPr>
              <p:spPr bwMode="auto">
                <a:xfrm>
                  <a:off x="2662" y="2046"/>
                  <a:ext cx="391" cy="258"/>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000">
                      <a:latin typeface="Arial" panose="020B0604020202020204" pitchFamily="34" charset="0"/>
                    </a:rPr>
                    <a:t>179</a:t>
                  </a:r>
                </a:p>
              </p:txBody>
            </p:sp>
            <p:sp>
              <p:nvSpPr>
                <p:cNvPr id="64588" name="Rectangle 150">
                  <a:extLst>
                    <a:ext uri="{FF2B5EF4-FFF2-40B4-BE49-F238E27FC236}">
                      <a16:creationId xmlns:a16="http://schemas.microsoft.com/office/drawing/2014/main" id="{36C4F7B2-CB94-46D3-80A3-B318A856A5B5}"/>
                    </a:ext>
                  </a:extLst>
                </p:cNvPr>
                <p:cNvSpPr>
                  <a:spLocks noChangeArrowheads="1"/>
                </p:cNvSpPr>
                <p:nvPr/>
              </p:nvSpPr>
              <p:spPr bwMode="auto">
                <a:xfrm>
                  <a:off x="2688" y="2064"/>
                  <a:ext cx="340" cy="204"/>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endParaRPr lang="zh-CN" altLang="en-US" sz="2400"/>
                </a:p>
              </p:txBody>
            </p:sp>
          </p:grpSp>
          <p:grpSp>
            <p:nvGrpSpPr>
              <p:cNvPr id="64559" name="Group 151">
                <a:extLst>
                  <a:ext uri="{FF2B5EF4-FFF2-40B4-BE49-F238E27FC236}">
                    <a16:creationId xmlns:a16="http://schemas.microsoft.com/office/drawing/2014/main" id="{17A29DE2-C363-41E2-B77A-129DE0B21414}"/>
                  </a:ext>
                </a:extLst>
              </p:cNvPr>
              <p:cNvGrpSpPr>
                <a:grpSpLocks/>
              </p:cNvGrpSpPr>
              <p:nvPr/>
            </p:nvGrpSpPr>
            <p:grpSpPr bwMode="auto">
              <a:xfrm>
                <a:off x="3636" y="588"/>
                <a:ext cx="391" cy="258"/>
                <a:chOff x="2662" y="2046"/>
                <a:chExt cx="391" cy="258"/>
              </a:xfrm>
            </p:grpSpPr>
            <p:sp>
              <p:nvSpPr>
                <p:cNvPr id="64585" name="Rectangle 152">
                  <a:extLst>
                    <a:ext uri="{FF2B5EF4-FFF2-40B4-BE49-F238E27FC236}">
                      <a16:creationId xmlns:a16="http://schemas.microsoft.com/office/drawing/2014/main" id="{C07FEF2F-2F52-4180-BE93-AA7A248BBC5B}"/>
                    </a:ext>
                  </a:extLst>
                </p:cNvPr>
                <p:cNvSpPr>
                  <a:spLocks noChangeArrowheads="1"/>
                </p:cNvSpPr>
                <p:nvPr/>
              </p:nvSpPr>
              <p:spPr bwMode="auto">
                <a:xfrm>
                  <a:off x="2662" y="2046"/>
                  <a:ext cx="391" cy="258"/>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000">
                      <a:latin typeface="Arial" panose="020B0604020202020204" pitchFamily="34" charset="0"/>
                    </a:rPr>
                    <a:t>208</a:t>
                  </a:r>
                </a:p>
              </p:txBody>
            </p:sp>
            <p:sp>
              <p:nvSpPr>
                <p:cNvPr id="64586" name="Rectangle 153">
                  <a:extLst>
                    <a:ext uri="{FF2B5EF4-FFF2-40B4-BE49-F238E27FC236}">
                      <a16:creationId xmlns:a16="http://schemas.microsoft.com/office/drawing/2014/main" id="{9A86123D-E5AE-4C75-A318-34F427212D41}"/>
                    </a:ext>
                  </a:extLst>
                </p:cNvPr>
                <p:cNvSpPr>
                  <a:spLocks noChangeArrowheads="1"/>
                </p:cNvSpPr>
                <p:nvPr/>
              </p:nvSpPr>
              <p:spPr bwMode="auto">
                <a:xfrm>
                  <a:off x="2688" y="2064"/>
                  <a:ext cx="340" cy="204"/>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endParaRPr lang="zh-CN" altLang="en-US" sz="2400"/>
                </a:p>
              </p:txBody>
            </p:sp>
          </p:grpSp>
          <p:grpSp>
            <p:nvGrpSpPr>
              <p:cNvPr id="64560" name="Group 154">
                <a:extLst>
                  <a:ext uri="{FF2B5EF4-FFF2-40B4-BE49-F238E27FC236}">
                    <a16:creationId xmlns:a16="http://schemas.microsoft.com/office/drawing/2014/main" id="{3ADFF40E-3D8B-4C14-BA3F-B27BF0A7709D}"/>
                  </a:ext>
                </a:extLst>
              </p:cNvPr>
              <p:cNvGrpSpPr>
                <a:grpSpLocks/>
              </p:cNvGrpSpPr>
              <p:nvPr/>
            </p:nvGrpSpPr>
            <p:grpSpPr bwMode="auto">
              <a:xfrm>
                <a:off x="1369" y="588"/>
                <a:ext cx="391" cy="258"/>
                <a:chOff x="2662" y="2046"/>
                <a:chExt cx="391" cy="258"/>
              </a:xfrm>
            </p:grpSpPr>
            <p:sp>
              <p:nvSpPr>
                <p:cNvPr id="64583" name="Rectangle 155">
                  <a:extLst>
                    <a:ext uri="{FF2B5EF4-FFF2-40B4-BE49-F238E27FC236}">
                      <a16:creationId xmlns:a16="http://schemas.microsoft.com/office/drawing/2014/main" id="{9998F3F7-CC5D-4875-BF6E-45FB110A13AA}"/>
                    </a:ext>
                  </a:extLst>
                </p:cNvPr>
                <p:cNvSpPr>
                  <a:spLocks noChangeArrowheads="1"/>
                </p:cNvSpPr>
                <p:nvPr/>
              </p:nvSpPr>
              <p:spPr bwMode="auto">
                <a:xfrm>
                  <a:off x="2662" y="2046"/>
                  <a:ext cx="391" cy="258"/>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000">
                      <a:latin typeface="Arial" panose="020B0604020202020204" pitchFamily="34" charset="0"/>
                    </a:rPr>
                    <a:t>033</a:t>
                  </a:r>
                </a:p>
              </p:txBody>
            </p:sp>
            <p:sp>
              <p:nvSpPr>
                <p:cNvPr id="64584" name="Rectangle 156">
                  <a:extLst>
                    <a:ext uri="{FF2B5EF4-FFF2-40B4-BE49-F238E27FC236}">
                      <a16:creationId xmlns:a16="http://schemas.microsoft.com/office/drawing/2014/main" id="{07B308A5-45DB-4A22-9025-F0E8F71D1226}"/>
                    </a:ext>
                  </a:extLst>
                </p:cNvPr>
                <p:cNvSpPr>
                  <a:spLocks noChangeArrowheads="1"/>
                </p:cNvSpPr>
                <p:nvPr/>
              </p:nvSpPr>
              <p:spPr bwMode="auto">
                <a:xfrm>
                  <a:off x="2688" y="2064"/>
                  <a:ext cx="340" cy="204"/>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endParaRPr lang="zh-CN" altLang="en-US" sz="2400"/>
                </a:p>
              </p:txBody>
            </p:sp>
          </p:grpSp>
          <p:grpSp>
            <p:nvGrpSpPr>
              <p:cNvPr id="64561" name="Group 157">
                <a:extLst>
                  <a:ext uri="{FF2B5EF4-FFF2-40B4-BE49-F238E27FC236}">
                    <a16:creationId xmlns:a16="http://schemas.microsoft.com/office/drawing/2014/main" id="{8FDD3DB0-F0B2-40A1-A351-E3301FC38A66}"/>
                  </a:ext>
                </a:extLst>
              </p:cNvPr>
              <p:cNvGrpSpPr>
                <a:grpSpLocks/>
              </p:cNvGrpSpPr>
              <p:nvPr/>
            </p:nvGrpSpPr>
            <p:grpSpPr bwMode="auto">
              <a:xfrm>
                <a:off x="2508" y="588"/>
                <a:ext cx="391" cy="258"/>
                <a:chOff x="2662" y="2046"/>
                <a:chExt cx="391" cy="258"/>
              </a:xfrm>
            </p:grpSpPr>
            <p:sp>
              <p:nvSpPr>
                <p:cNvPr id="64581" name="Rectangle 158">
                  <a:extLst>
                    <a:ext uri="{FF2B5EF4-FFF2-40B4-BE49-F238E27FC236}">
                      <a16:creationId xmlns:a16="http://schemas.microsoft.com/office/drawing/2014/main" id="{CD3B76CF-4243-4222-BF49-93734147895F}"/>
                    </a:ext>
                  </a:extLst>
                </p:cNvPr>
                <p:cNvSpPr>
                  <a:spLocks noChangeArrowheads="1"/>
                </p:cNvSpPr>
                <p:nvPr/>
              </p:nvSpPr>
              <p:spPr bwMode="auto">
                <a:xfrm>
                  <a:off x="2662" y="2046"/>
                  <a:ext cx="391" cy="258"/>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000">
                      <a:latin typeface="Arial" panose="020B0604020202020204" pitchFamily="34" charset="0"/>
                    </a:rPr>
                    <a:t>055</a:t>
                  </a:r>
                </a:p>
              </p:txBody>
            </p:sp>
            <p:sp>
              <p:nvSpPr>
                <p:cNvPr id="64582" name="Rectangle 159">
                  <a:extLst>
                    <a:ext uri="{FF2B5EF4-FFF2-40B4-BE49-F238E27FC236}">
                      <a16:creationId xmlns:a16="http://schemas.microsoft.com/office/drawing/2014/main" id="{6CCDD590-B6BB-4DBA-9249-994D1A5FE5F0}"/>
                    </a:ext>
                  </a:extLst>
                </p:cNvPr>
                <p:cNvSpPr>
                  <a:spLocks noChangeArrowheads="1"/>
                </p:cNvSpPr>
                <p:nvPr/>
              </p:nvSpPr>
              <p:spPr bwMode="auto">
                <a:xfrm>
                  <a:off x="2688" y="2064"/>
                  <a:ext cx="340" cy="204"/>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endParaRPr lang="zh-CN" altLang="en-US" sz="2400"/>
                </a:p>
              </p:txBody>
            </p:sp>
          </p:grpSp>
          <p:grpSp>
            <p:nvGrpSpPr>
              <p:cNvPr id="64562" name="Group 160">
                <a:extLst>
                  <a:ext uri="{FF2B5EF4-FFF2-40B4-BE49-F238E27FC236}">
                    <a16:creationId xmlns:a16="http://schemas.microsoft.com/office/drawing/2014/main" id="{957DB9C9-0DCF-478A-A6B3-9DAFB132D798}"/>
                  </a:ext>
                </a:extLst>
              </p:cNvPr>
              <p:cNvGrpSpPr>
                <a:grpSpLocks/>
              </p:cNvGrpSpPr>
              <p:nvPr/>
            </p:nvGrpSpPr>
            <p:grpSpPr bwMode="auto">
              <a:xfrm>
                <a:off x="4741" y="588"/>
                <a:ext cx="391" cy="258"/>
                <a:chOff x="2662" y="2046"/>
                <a:chExt cx="391" cy="258"/>
              </a:xfrm>
            </p:grpSpPr>
            <p:sp>
              <p:nvSpPr>
                <p:cNvPr id="64579" name="Rectangle 161">
                  <a:extLst>
                    <a:ext uri="{FF2B5EF4-FFF2-40B4-BE49-F238E27FC236}">
                      <a16:creationId xmlns:a16="http://schemas.microsoft.com/office/drawing/2014/main" id="{2A16E5B1-BBA9-4B61-AC54-213165AC0979}"/>
                    </a:ext>
                  </a:extLst>
                </p:cNvPr>
                <p:cNvSpPr>
                  <a:spLocks noChangeArrowheads="1"/>
                </p:cNvSpPr>
                <p:nvPr/>
              </p:nvSpPr>
              <p:spPr bwMode="auto">
                <a:xfrm>
                  <a:off x="2662" y="2046"/>
                  <a:ext cx="391" cy="258"/>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000">
                      <a:latin typeface="Arial" panose="020B0604020202020204" pitchFamily="34" charset="0"/>
                    </a:rPr>
                    <a:t>859</a:t>
                  </a:r>
                </a:p>
              </p:txBody>
            </p:sp>
            <p:sp>
              <p:nvSpPr>
                <p:cNvPr id="64580" name="Rectangle 162">
                  <a:extLst>
                    <a:ext uri="{FF2B5EF4-FFF2-40B4-BE49-F238E27FC236}">
                      <a16:creationId xmlns:a16="http://schemas.microsoft.com/office/drawing/2014/main" id="{797EF23C-D36F-4ED8-B6DF-A4E5F7D86F9F}"/>
                    </a:ext>
                  </a:extLst>
                </p:cNvPr>
                <p:cNvSpPr>
                  <a:spLocks noChangeArrowheads="1"/>
                </p:cNvSpPr>
                <p:nvPr/>
              </p:nvSpPr>
              <p:spPr bwMode="auto">
                <a:xfrm>
                  <a:off x="2688" y="2064"/>
                  <a:ext cx="340" cy="204"/>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endParaRPr lang="zh-CN" altLang="en-US" sz="2400"/>
                </a:p>
              </p:txBody>
            </p:sp>
          </p:grpSp>
          <p:grpSp>
            <p:nvGrpSpPr>
              <p:cNvPr id="64563" name="Group 163">
                <a:extLst>
                  <a:ext uri="{FF2B5EF4-FFF2-40B4-BE49-F238E27FC236}">
                    <a16:creationId xmlns:a16="http://schemas.microsoft.com/office/drawing/2014/main" id="{B4110701-40E6-46B8-9217-2847EB50DA62}"/>
                  </a:ext>
                </a:extLst>
              </p:cNvPr>
              <p:cNvGrpSpPr>
                <a:grpSpLocks/>
              </p:cNvGrpSpPr>
              <p:nvPr/>
            </p:nvGrpSpPr>
            <p:grpSpPr bwMode="auto">
              <a:xfrm>
                <a:off x="804" y="602"/>
                <a:ext cx="391" cy="258"/>
                <a:chOff x="2662" y="2046"/>
                <a:chExt cx="391" cy="258"/>
              </a:xfrm>
            </p:grpSpPr>
            <p:sp>
              <p:nvSpPr>
                <p:cNvPr id="64577" name="Rectangle 164">
                  <a:extLst>
                    <a:ext uri="{FF2B5EF4-FFF2-40B4-BE49-F238E27FC236}">
                      <a16:creationId xmlns:a16="http://schemas.microsoft.com/office/drawing/2014/main" id="{0CCD0C7D-E4AB-4A39-AD81-F2ADD2ADCD23}"/>
                    </a:ext>
                  </a:extLst>
                </p:cNvPr>
                <p:cNvSpPr>
                  <a:spLocks noChangeArrowheads="1"/>
                </p:cNvSpPr>
                <p:nvPr/>
              </p:nvSpPr>
              <p:spPr bwMode="auto">
                <a:xfrm>
                  <a:off x="2662" y="2046"/>
                  <a:ext cx="391" cy="258"/>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000">
                      <a:latin typeface="Arial" panose="020B0604020202020204" pitchFamily="34" charset="0"/>
                    </a:rPr>
                    <a:t>093</a:t>
                  </a:r>
                </a:p>
              </p:txBody>
            </p:sp>
            <p:sp>
              <p:nvSpPr>
                <p:cNvPr id="64578" name="Rectangle 165">
                  <a:extLst>
                    <a:ext uri="{FF2B5EF4-FFF2-40B4-BE49-F238E27FC236}">
                      <a16:creationId xmlns:a16="http://schemas.microsoft.com/office/drawing/2014/main" id="{1B0B3B2F-5B0F-4B30-9D80-A73604447344}"/>
                    </a:ext>
                  </a:extLst>
                </p:cNvPr>
                <p:cNvSpPr>
                  <a:spLocks noChangeArrowheads="1"/>
                </p:cNvSpPr>
                <p:nvPr/>
              </p:nvSpPr>
              <p:spPr bwMode="auto">
                <a:xfrm>
                  <a:off x="2688" y="2064"/>
                  <a:ext cx="340" cy="204"/>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endParaRPr lang="zh-CN" altLang="en-US" sz="2400"/>
                </a:p>
              </p:txBody>
            </p:sp>
          </p:grpSp>
          <p:grpSp>
            <p:nvGrpSpPr>
              <p:cNvPr id="64564" name="Group 166">
                <a:extLst>
                  <a:ext uri="{FF2B5EF4-FFF2-40B4-BE49-F238E27FC236}">
                    <a16:creationId xmlns:a16="http://schemas.microsoft.com/office/drawing/2014/main" id="{F6085FA5-9BBA-4E59-A6CD-D3724ED053B8}"/>
                  </a:ext>
                </a:extLst>
              </p:cNvPr>
              <p:cNvGrpSpPr>
                <a:grpSpLocks/>
              </p:cNvGrpSpPr>
              <p:nvPr/>
            </p:nvGrpSpPr>
            <p:grpSpPr bwMode="auto">
              <a:xfrm>
                <a:off x="5293" y="588"/>
                <a:ext cx="391" cy="258"/>
                <a:chOff x="2662" y="2046"/>
                <a:chExt cx="391" cy="258"/>
              </a:xfrm>
            </p:grpSpPr>
            <p:sp>
              <p:nvSpPr>
                <p:cNvPr id="64575" name="Rectangle 167">
                  <a:extLst>
                    <a:ext uri="{FF2B5EF4-FFF2-40B4-BE49-F238E27FC236}">
                      <a16:creationId xmlns:a16="http://schemas.microsoft.com/office/drawing/2014/main" id="{1C578AF1-A67B-4E6E-B1AB-D83DACA313F1}"/>
                    </a:ext>
                  </a:extLst>
                </p:cNvPr>
                <p:cNvSpPr>
                  <a:spLocks noChangeArrowheads="1"/>
                </p:cNvSpPr>
                <p:nvPr/>
              </p:nvSpPr>
              <p:spPr bwMode="auto">
                <a:xfrm>
                  <a:off x="2662" y="2046"/>
                  <a:ext cx="391" cy="258"/>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000">
                      <a:latin typeface="Arial" panose="020B0604020202020204" pitchFamily="34" charset="0"/>
                    </a:rPr>
                    <a:t>009</a:t>
                  </a:r>
                </a:p>
              </p:txBody>
            </p:sp>
            <p:sp>
              <p:nvSpPr>
                <p:cNvPr id="64576" name="Rectangle 168">
                  <a:extLst>
                    <a:ext uri="{FF2B5EF4-FFF2-40B4-BE49-F238E27FC236}">
                      <a16:creationId xmlns:a16="http://schemas.microsoft.com/office/drawing/2014/main" id="{8B42220D-FB00-4BDC-806D-FA67513B2B8E}"/>
                    </a:ext>
                  </a:extLst>
                </p:cNvPr>
                <p:cNvSpPr>
                  <a:spLocks noChangeArrowheads="1"/>
                </p:cNvSpPr>
                <p:nvPr/>
              </p:nvSpPr>
              <p:spPr bwMode="auto">
                <a:xfrm>
                  <a:off x="2688" y="2064"/>
                  <a:ext cx="340" cy="204"/>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endParaRPr lang="zh-CN" altLang="en-US" sz="2400"/>
                </a:p>
              </p:txBody>
            </p:sp>
          </p:grpSp>
          <p:sp>
            <p:nvSpPr>
              <p:cNvPr id="64565" name="Line 169">
                <a:extLst>
                  <a:ext uri="{FF2B5EF4-FFF2-40B4-BE49-F238E27FC236}">
                    <a16:creationId xmlns:a16="http://schemas.microsoft.com/office/drawing/2014/main" id="{29A90EF4-D2DC-408B-AED2-5CE449CF9A68}"/>
                  </a:ext>
                </a:extLst>
              </p:cNvPr>
              <p:cNvSpPr>
                <a:spLocks noChangeShapeType="1"/>
              </p:cNvSpPr>
              <p:nvPr/>
            </p:nvSpPr>
            <p:spPr bwMode="auto">
              <a:xfrm>
                <a:off x="96" y="720"/>
                <a:ext cx="144" cy="0"/>
              </a:xfrm>
              <a:prstGeom prst="line">
                <a:avLst/>
              </a:prstGeom>
              <a:noFill/>
              <a:ln w="12700" cap="sq">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4566" name="Line 170">
                <a:extLst>
                  <a:ext uri="{FF2B5EF4-FFF2-40B4-BE49-F238E27FC236}">
                    <a16:creationId xmlns:a16="http://schemas.microsoft.com/office/drawing/2014/main" id="{A5414D68-EA4F-47A7-8CB2-23F5B23200BD}"/>
                  </a:ext>
                </a:extLst>
              </p:cNvPr>
              <p:cNvSpPr>
                <a:spLocks noChangeShapeType="1"/>
              </p:cNvSpPr>
              <p:nvPr/>
            </p:nvSpPr>
            <p:spPr bwMode="auto">
              <a:xfrm>
                <a:off x="648" y="720"/>
                <a:ext cx="144" cy="0"/>
              </a:xfrm>
              <a:prstGeom prst="line">
                <a:avLst/>
              </a:prstGeom>
              <a:noFill/>
              <a:ln w="12700" cap="sq">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4567" name="Line 171">
                <a:extLst>
                  <a:ext uri="{FF2B5EF4-FFF2-40B4-BE49-F238E27FC236}">
                    <a16:creationId xmlns:a16="http://schemas.microsoft.com/office/drawing/2014/main" id="{92E2B76C-7650-4735-A82F-174AAFE3BD27}"/>
                  </a:ext>
                </a:extLst>
              </p:cNvPr>
              <p:cNvSpPr>
                <a:spLocks noChangeShapeType="1"/>
              </p:cNvSpPr>
              <p:nvPr/>
            </p:nvSpPr>
            <p:spPr bwMode="auto">
              <a:xfrm>
                <a:off x="1224" y="720"/>
                <a:ext cx="144" cy="0"/>
              </a:xfrm>
              <a:prstGeom prst="line">
                <a:avLst/>
              </a:prstGeom>
              <a:noFill/>
              <a:ln w="12700" cap="sq">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4568" name="Line 172">
                <a:extLst>
                  <a:ext uri="{FF2B5EF4-FFF2-40B4-BE49-F238E27FC236}">
                    <a16:creationId xmlns:a16="http://schemas.microsoft.com/office/drawing/2014/main" id="{5E691846-2C7A-42F5-B7D5-F692008231BB}"/>
                  </a:ext>
                </a:extLst>
              </p:cNvPr>
              <p:cNvSpPr>
                <a:spLocks noChangeShapeType="1"/>
              </p:cNvSpPr>
              <p:nvPr/>
            </p:nvSpPr>
            <p:spPr bwMode="auto">
              <a:xfrm>
                <a:off x="1776" y="720"/>
                <a:ext cx="144" cy="0"/>
              </a:xfrm>
              <a:prstGeom prst="line">
                <a:avLst/>
              </a:prstGeom>
              <a:noFill/>
              <a:ln w="12700" cap="sq">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4569" name="Line 173">
                <a:extLst>
                  <a:ext uri="{FF2B5EF4-FFF2-40B4-BE49-F238E27FC236}">
                    <a16:creationId xmlns:a16="http://schemas.microsoft.com/office/drawing/2014/main" id="{1AB1F4C0-A5B5-4A11-A042-528BF4B0080D}"/>
                  </a:ext>
                </a:extLst>
              </p:cNvPr>
              <p:cNvSpPr>
                <a:spLocks noChangeShapeType="1"/>
              </p:cNvSpPr>
              <p:nvPr/>
            </p:nvSpPr>
            <p:spPr bwMode="auto">
              <a:xfrm>
                <a:off x="2352" y="720"/>
                <a:ext cx="144" cy="0"/>
              </a:xfrm>
              <a:prstGeom prst="line">
                <a:avLst/>
              </a:prstGeom>
              <a:noFill/>
              <a:ln w="12700" cap="sq">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4570" name="Line 174">
                <a:extLst>
                  <a:ext uri="{FF2B5EF4-FFF2-40B4-BE49-F238E27FC236}">
                    <a16:creationId xmlns:a16="http://schemas.microsoft.com/office/drawing/2014/main" id="{27DCDCF6-0FD5-468B-AB07-CF4F6784DD8F}"/>
                  </a:ext>
                </a:extLst>
              </p:cNvPr>
              <p:cNvSpPr>
                <a:spLocks noChangeShapeType="1"/>
              </p:cNvSpPr>
              <p:nvPr/>
            </p:nvSpPr>
            <p:spPr bwMode="auto">
              <a:xfrm>
                <a:off x="2928" y="720"/>
                <a:ext cx="144" cy="0"/>
              </a:xfrm>
              <a:prstGeom prst="line">
                <a:avLst/>
              </a:prstGeom>
              <a:noFill/>
              <a:ln w="12700" cap="sq">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4571" name="Line 175">
                <a:extLst>
                  <a:ext uri="{FF2B5EF4-FFF2-40B4-BE49-F238E27FC236}">
                    <a16:creationId xmlns:a16="http://schemas.microsoft.com/office/drawing/2014/main" id="{6D7FB3B7-24C3-40F6-8F16-88BCB98AC0EF}"/>
                  </a:ext>
                </a:extLst>
              </p:cNvPr>
              <p:cNvSpPr>
                <a:spLocks noChangeShapeType="1"/>
              </p:cNvSpPr>
              <p:nvPr/>
            </p:nvSpPr>
            <p:spPr bwMode="auto">
              <a:xfrm>
                <a:off x="3492" y="720"/>
                <a:ext cx="144" cy="0"/>
              </a:xfrm>
              <a:prstGeom prst="line">
                <a:avLst/>
              </a:prstGeom>
              <a:noFill/>
              <a:ln w="12700" cap="sq">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4572" name="Line 176">
                <a:extLst>
                  <a:ext uri="{FF2B5EF4-FFF2-40B4-BE49-F238E27FC236}">
                    <a16:creationId xmlns:a16="http://schemas.microsoft.com/office/drawing/2014/main" id="{1D826322-A169-44B8-B4A8-D11B1C3B30F6}"/>
                  </a:ext>
                </a:extLst>
              </p:cNvPr>
              <p:cNvSpPr>
                <a:spLocks noChangeShapeType="1"/>
              </p:cNvSpPr>
              <p:nvPr/>
            </p:nvSpPr>
            <p:spPr bwMode="auto">
              <a:xfrm>
                <a:off x="4044" y="720"/>
                <a:ext cx="144" cy="0"/>
              </a:xfrm>
              <a:prstGeom prst="line">
                <a:avLst/>
              </a:prstGeom>
              <a:noFill/>
              <a:ln w="12700" cap="sq">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4573" name="Line 177">
                <a:extLst>
                  <a:ext uri="{FF2B5EF4-FFF2-40B4-BE49-F238E27FC236}">
                    <a16:creationId xmlns:a16="http://schemas.microsoft.com/office/drawing/2014/main" id="{933A827B-B658-48DC-B2E7-6671864F8F87}"/>
                  </a:ext>
                </a:extLst>
              </p:cNvPr>
              <p:cNvSpPr>
                <a:spLocks noChangeShapeType="1"/>
              </p:cNvSpPr>
              <p:nvPr/>
            </p:nvSpPr>
            <p:spPr bwMode="auto">
              <a:xfrm>
                <a:off x="4596" y="720"/>
                <a:ext cx="144" cy="0"/>
              </a:xfrm>
              <a:prstGeom prst="line">
                <a:avLst/>
              </a:prstGeom>
              <a:noFill/>
              <a:ln w="12700" cap="sq">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4574" name="Line 178">
                <a:extLst>
                  <a:ext uri="{FF2B5EF4-FFF2-40B4-BE49-F238E27FC236}">
                    <a16:creationId xmlns:a16="http://schemas.microsoft.com/office/drawing/2014/main" id="{AB624538-2CCB-465B-945A-E628FFDAEFB7}"/>
                  </a:ext>
                </a:extLst>
              </p:cNvPr>
              <p:cNvSpPr>
                <a:spLocks noChangeShapeType="1"/>
              </p:cNvSpPr>
              <p:nvPr/>
            </p:nvSpPr>
            <p:spPr bwMode="auto">
              <a:xfrm>
                <a:off x="5148" y="720"/>
                <a:ext cx="144" cy="0"/>
              </a:xfrm>
              <a:prstGeom prst="line">
                <a:avLst/>
              </a:prstGeom>
              <a:noFill/>
              <a:ln w="12700" cap="sq">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64552" name="Line 179">
              <a:extLst>
                <a:ext uri="{FF2B5EF4-FFF2-40B4-BE49-F238E27FC236}">
                  <a16:creationId xmlns:a16="http://schemas.microsoft.com/office/drawing/2014/main" id="{F4B06755-5686-48BE-8C59-30DB5674494F}"/>
                </a:ext>
              </a:extLst>
            </p:cNvPr>
            <p:cNvSpPr>
              <a:spLocks noChangeShapeType="1"/>
            </p:cNvSpPr>
            <p:nvPr/>
          </p:nvSpPr>
          <p:spPr bwMode="auto">
            <a:xfrm>
              <a:off x="166" y="3781"/>
              <a:ext cx="351"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4553" name="Line 180">
              <a:extLst>
                <a:ext uri="{FF2B5EF4-FFF2-40B4-BE49-F238E27FC236}">
                  <a16:creationId xmlns:a16="http://schemas.microsoft.com/office/drawing/2014/main" id="{883C1B09-5FF1-45B2-AC89-109F27684A48}"/>
                </a:ext>
              </a:extLst>
            </p:cNvPr>
            <p:cNvSpPr>
              <a:spLocks noChangeShapeType="1"/>
            </p:cNvSpPr>
            <p:nvPr/>
          </p:nvSpPr>
          <p:spPr bwMode="auto">
            <a:xfrm>
              <a:off x="1078" y="3781"/>
              <a:ext cx="0" cy="204"/>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4554" name="Line 181">
              <a:extLst>
                <a:ext uri="{FF2B5EF4-FFF2-40B4-BE49-F238E27FC236}">
                  <a16:creationId xmlns:a16="http://schemas.microsoft.com/office/drawing/2014/main" id="{9604D01F-9DA4-4E78-A42D-81958B940385}"/>
                </a:ext>
              </a:extLst>
            </p:cNvPr>
            <p:cNvSpPr>
              <a:spLocks noChangeShapeType="1"/>
            </p:cNvSpPr>
            <p:nvPr/>
          </p:nvSpPr>
          <p:spPr bwMode="auto">
            <a:xfrm>
              <a:off x="4453" y="3770"/>
              <a:ext cx="0" cy="204"/>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896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4896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4896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48911"/>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48909"/>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48904"/>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248899"/>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248892"/>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48875"/>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248888"/>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248889"/>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48881"/>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0"/>
                                          </p:stCondLst>
                                        </p:cTn>
                                        <p:tgtEl>
                                          <p:spTgt spid="248900"/>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48872"/>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nodeType="clickEffect">
                                  <p:stCondLst>
                                    <p:cond delay="0"/>
                                  </p:stCondLst>
                                  <p:childTnLst>
                                    <p:set>
                                      <p:cBhvr>
                                        <p:cTn id="62" dur="1" fill="hold">
                                          <p:stCondLst>
                                            <p:cond delay="0"/>
                                          </p:stCondLst>
                                        </p:cTn>
                                        <p:tgtEl>
                                          <p:spTgt spid="248893"/>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nodeType="clickEffect">
                                  <p:stCondLst>
                                    <p:cond delay="0"/>
                                  </p:stCondLst>
                                  <p:childTnLst>
                                    <p:set>
                                      <p:cBhvr>
                                        <p:cTn id="66" dur="1" fill="hold">
                                          <p:stCondLst>
                                            <p:cond delay="0"/>
                                          </p:stCondLst>
                                        </p:cTn>
                                        <p:tgtEl>
                                          <p:spTgt spid="248901"/>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48878"/>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nodeType="clickEffect">
                                  <p:stCondLst>
                                    <p:cond delay="0"/>
                                  </p:stCondLst>
                                  <p:childTnLst>
                                    <p:set>
                                      <p:cBhvr>
                                        <p:cTn id="74" dur="1" fill="hold">
                                          <p:stCondLst>
                                            <p:cond delay="0"/>
                                          </p:stCondLst>
                                        </p:cTn>
                                        <p:tgtEl>
                                          <p:spTgt spid="248891"/>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nodeType="clickEffect">
                                  <p:stCondLst>
                                    <p:cond delay="0"/>
                                  </p:stCondLst>
                                  <p:childTnLst>
                                    <p:set>
                                      <p:cBhvr>
                                        <p:cTn id="78" dur="1" fill="hold">
                                          <p:stCondLst>
                                            <p:cond delay="0"/>
                                          </p:stCondLst>
                                        </p:cTn>
                                        <p:tgtEl>
                                          <p:spTgt spid="248890"/>
                                        </p:tgtEl>
                                        <p:attrNameLst>
                                          <p:attrName>style.visibility</p:attrName>
                                        </p:attrNameLst>
                                      </p:cBhvr>
                                      <p:to>
                                        <p:strVal val="visible"/>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248858"/>
                                        </p:tgtEl>
                                        <p:attrNameLst>
                                          <p:attrName>style.visibility</p:attrName>
                                        </p:attrNameLst>
                                      </p:cBhvr>
                                      <p:to>
                                        <p:strVal val="visible"/>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1" presetClass="entr" presetSubtype="0" fill="hold" nodeType="clickEffect">
                                  <p:stCondLst>
                                    <p:cond delay="0"/>
                                  </p:stCondLst>
                                  <p:childTnLst>
                                    <p:set>
                                      <p:cBhvr>
                                        <p:cTn id="86" dur="1" fill="hold">
                                          <p:stCondLst>
                                            <p:cond delay="0"/>
                                          </p:stCondLst>
                                        </p:cTn>
                                        <p:tgtEl>
                                          <p:spTgt spid="248894"/>
                                        </p:tgtEl>
                                        <p:attrNameLst>
                                          <p:attrName>style.visibility</p:attrName>
                                        </p:attrNameLst>
                                      </p:cBhvr>
                                      <p:to>
                                        <p:strVal val="visible"/>
                                      </p:to>
                                    </p:set>
                                  </p:childTnLst>
                                </p:cTn>
                              </p:par>
                            </p:childTnLst>
                          </p:cTn>
                        </p:par>
                      </p:childTnLst>
                    </p:cTn>
                  </p:par>
                  <p:par>
                    <p:cTn id="87" fill="hold" nodeType="clickPar">
                      <p:stCondLst>
                        <p:cond delay="indefinite"/>
                      </p:stCondLst>
                      <p:childTnLst>
                        <p:par>
                          <p:cTn id="88" fill="hold" nodeType="withGroup">
                            <p:stCondLst>
                              <p:cond delay="0"/>
                            </p:stCondLst>
                            <p:childTnLst>
                              <p:par>
                                <p:cTn id="89" presetID="1" presetClass="entr" presetSubtype="0" fill="hold" nodeType="clickEffect">
                                  <p:stCondLst>
                                    <p:cond delay="0"/>
                                  </p:stCondLst>
                                  <p:childTnLst>
                                    <p:set>
                                      <p:cBhvr>
                                        <p:cTn id="90" dur="1" fill="hold">
                                          <p:stCondLst>
                                            <p:cond delay="0"/>
                                          </p:stCondLst>
                                        </p:cTn>
                                        <p:tgtEl>
                                          <p:spTgt spid="248895"/>
                                        </p:tgtEl>
                                        <p:attrNameLst>
                                          <p:attrName>style.visibility</p:attrName>
                                        </p:attrNameLst>
                                      </p:cBhvr>
                                      <p:to>
                                        <p:strVal val="visible"/>
                                      </p:to>
                                    </p:set>
                                  </p:childTnLst>
                                </p:cTn>
                              </p:par>
                            </p:childTnLst>
                          </p:cTn>
                        </p:par>
                      </p:childTnLst>
                    </p:cTn>
                  </p:par>
                  <p:par>
                    <p:cTn id="91" fill="hold" nodeType="clickPar">
                      <p:stCondLst>
                        <p:cond delay="indefinite"/>
                      </p:stCondLst>
                      <p:childTnLst>
                        <p:par>
                          <p:cTn id="92" fill="hold" nodeType="withGroup">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248855"/>
                                        </p:tgtEl>
                                        <p:attrNameLst>
                                          <p:attrName>style.visibility</p:attrName>
                                        </p:attrNameLst>
                                      </p:cBhvr>
                                      <p:to>
                                        <p:strVal val="visible"/>
                                      </p:to>
                                    </p:set>
                                  </p:childTnLst>
                                </p:cTn>
                              </p:par>
                            </p:childTnLst>
                          </p:cTn>
                        </p:par>
                      </p:childTnLst>
                    </p:cTn>
                  </p:par>
                  <p:par>
                    <p:cTn id="95" fill="hold" nodeType="clickPar">
                      <p:stCondLst>
                        <p:cond delay="indefinite"/>
                      </p:stCondLst>
                      <p:childTnLst>
                        <p:par>
                          <p:cTn id="96" fill="hold" nodeType="withGroup">
                            <p:stCondLst>
                              <p:cond delay="0"/>
                            </p:stCondLst>
                            <p:childTnLst>
                              <p:par>
                                <p:cTn id="97" presetID="1" presetClass="entr" presetSubtype="0" fill="hold" nodeType="clickEffect">
                                  <p:stCondLst>
                                    <p:cond delay="0"/>
                                  </p:stCondLst>
                                  <p:childTnLst>
                                    <p:set>
                                      <p:cBhvr>
                                        <p:cTn id="98" dur="1" fill="hold">
                                          <p:stCondLst>
                                            <p:cond delay="0"/>
                                          </p:stCondLst>
                                        </p:cTn>
                                        <p:tgtEl>
                                          <p:spTgt spid="248910"/>
                                        </p:tgtEl>
                                        <p:attrNameLst>
                                          <p:attrName>style.visibility</p:attrName>
                                        </p:attrNameLst>
                                      </p:cBhvr>
                                      <p:to>
                                        <p:strVal val="visible"/>
                                      </p:to>
                                    </p:set>
                                  </p:childTnLst>
                                </p:cTn>
                              </p:par>
                            </p:childTnLst>
                          </p:cTn>
                        </p:par>
                      </p:childTnLst>
                    </p:cTn>
                  </p:par>
                  <p:par>
                    <p:cTn id="99" fill="hold" nodeType="clickPar">
                      <p:stCondLst>
                        <p:cond delay="indefinite"/>
                      </p:stCondLst>
                      <p:childTnLst>
                        <p:par>
                          <p:cTn id="100" fill="hold" nodeType="withGroup">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248907"/>
                                        </p:tgtEl>
                                        <p:attrNameLst>
                                          <p:attrName>style.visibility</p:attrName>
                                        </p:attrNameLst>
                                      </p:cBhvr>
                                      <p:to>
                                        <p:strVal val="visible"/>
                                      </p:to>
                                    </p:se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1" presetClass="entr" presetSubtype="0" fill="hold" nodeType="clickEffect">
                                  <p:stCondLst>
                                    <p:cond delay="0"/>
                                  </p:stCondLst>
                                  <p:childTnLst>
                                    <p:set>
                                      <p:cBhvr>
                                        <p:cTn id="106" dur="1" fill="hold">
                                          <p:stCondLst>
                                            <p:cond delay="0"/>
                                          </p:stCondLst>
                                        </p:cTn>
                                        <p:tgtEl>
                                          <p:spTgt spid="248897"/>
                                        </p:tgtEl>
                                        <p:attrNameLst>
                                          <p:attrName>style.visibility</p:attrName>
                                        </p:attrNameLst>
                                      </p:cBhvr>
                                      <p:to>
                                        <p:strVal val="visible"/>
                                      </p:to>
                                    </p:se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248884"/>
                                        </p:tgtEl>
                                        <p:attrNameLst>
                                          <p:attrName>style.visibility</p:attrName>
                                        </p:attrNameLst>
                                      </p:cBhvr>
                                      <p:to>
                                        <p:strVal val="visible"/>
                                      </p:to>
                                    </p:set>
                                  </p:childTnLst>
                                </p:cTn>
                              </p:par>
                            </p:childTnLst>
                          </p:cTn>
                        </p:par>
                      </p:childTnLst>
                    </p:cTn>
                  </p:par>
                  <p:par>
                    <p:cTn id="111" fill="hold" nodeType="clickPar">
                      <p:stCondLst>
                        <p:cond delay="indefinite"/>
                      </p:stCondLst>
                      <p:childTnLst>
                        <p:par>
                          <p:cTn id="112" fill="hold" nodeType="withGroup">
                            <p:stCondLst>
                              <p:cond delay="0"/>
                            </p:stCondLst>
                            <p:childTnLst>
                              <p:par>
                                <p:cTn id="113" presetID="1" presetClass="entr" presetSubtype="0" fill="hold" nodeType="clickEffect">
                                  <p:stCondLst>
                                    <p:cond delay="0"/>
                                  </p:stCondLst>
                                  <p:childTnLst>
                                    <p:set>
                                      <p:cBhvr>
                                        <p:cTn id="114" dur="1" fill="hold">
                                          <p:stCondLst>
                                            <p:cond delay="0"/>
                                          </p:stCondLst>
                                        </p:cTn>
                                        <p:tgtEl>
                                          <p:spTgt spid="248896"/>
                                        </p:tgtEl>
                                        <p:attrNameLst>
                                          <p:attrName>style.visibility</p:attrName>
                                        </p:attrNameLst>
                                      </p:cBhvr>
                                      <p:to>
                                        <p:strVal val="visible"/>
                                      </p:to>
                                    </p:set>
                                  </p:childTnLst>
                                </p:cTn>
                              </p:par>
                            </p:childTnLst>
                          </p:cTn>
                        </p:par>
                      </p:childTnLst>
                    </p:cTn>
                  </p:par>
                  <p:par>
                    <p:cTn id="115" fill="hold" nodeType="clickPar">
                      <p:stCondLst>
                        <p:cond delay="indefinite"/>
                      </p:stCondLst>
                      <p:childTnLst>
                        <p:par>
                          <p:cTn id="116" fill="hold" nodeType="withGroup">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248852"/>
                                        </p:tgtEl>
                                        <p:attrNameLst>
                                          <p:attrName>style.visibility</p:attrName>
                                        </p:attrNameLst>
                                      </p:cBhvr>
                                      <p:to>
                                        <p:strVal val="visible"/>
                                      </p:to>
                                    </p:set>
                                  </p:childTnLst>
                                </p:cTn>
                              </p:par>
                            </p:childTnLst>
                          </p:cTn>
                        </p:par>
                      </p:childTnLst>
                    </p:cTn>
                  </p:par>
                  <p:par>
                    <p:cTn id="119" fill="hold" nodeType="clickPar">
                      <p:stCondLst>
                        <p:cond delay="indefinite"/>
                      </p:stCondLst>
                      <p:childTnLst>
                        <p:par>
                          <p:cTn id="120" fill="hold" nodeType="withGroup">
                            <p:stCondLst>
                              <p:cond delay="0"/>
                            </p:stCondLst>
                            <p:childTnLst>
                              <p:par>
                                <p:cTn id="121" presetID="1" presetClass="entr" presetSubtype="0" fill="hold" nodeType="clickEffect">
                                  <p:stCondLst>
                                    <p:cond delay="0"/>
                                  </p:stCondLst>
                                  <p:childTnLst>
                                    <p:set>
                                      <p:cBhvr>
                                        <p:cTn id="122" dur="1" fill="hold">
                                          <p:stCondLst>
                                            <p:cond delay="0"/>
                                          </p:stCondLst>
                                        </p:cTn>
                                        <p:tgtEl>
                                          <p:spTgt spid="248886"/>
                                        </p:tgtEl>
                                        <p:attrNameLst>
                                          <p:attrName>style.visibility</p:attrName>
                                        </p:attrNameLst>
                                      </p:cBhvr>
                                      <p:to>
                                        <p:strVal val="visible"/>
                                      </p:to>
                                    </p:se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1" presetClass="entr" presetSubtype="0" fill="hold" nodeType="clickEffect">
                                  <p:stCondLst>
                                    <p:cond delay="0"/>
                                  </p:stCondLst>
                                  <p:childTnLst>
                                    <p:set>
                                      <p:cBhvr>
                                        <p:cTn id="126" dur="1" fill="hold">
                                          <p:stCondLst>
                                            <p:cond delay="0"/>
                                          </p:stCondLst>
                                        </p:cTn>
                                        <p:tgtEl>
                                          <p:spTgt spid="248887"/>
                                        </p:tgtEl>
                                        <p:attrNameLst>
                                          <p:attrName>style.visibility</p:attrName>
                                        </p:attrNameLst>
                                      </p:cBhvr>
                                      <p:to>
                                        <p:strVal val="visible"/>
                                      </p:to>
                                    </p:set>
                                  </p:childTnLst>
                                </p:cTn>
                              </p:par>
                            </p:childTnLst>
                          </p:cTn>
                        </p:par>
                      </p:childTnLst>
                    </p:cTn>
                  </p:par>
                  <p:par>
                    <p:cTn id="127" fill="hold" nodeType="clickPar">
                      <p:stCondLst>
                        <p:cond delay="indefinite"/>
                      </p:stCondLst>
                      <p:childTnLst>
                        <p:par>
                          <p:cTn id="128" fill="hold" nodeType="withGroup">
                            <p:stCondLst>
                              <p:cond delay="0"/>
                            </p:stCondLst>
                            <p:childTnLst>
                              <p:par>
                                <p:cTn id="129" presetID="1" presetClass="entr" presetSubtype="0" fill="hold" nodeType="clickEffect">
                                  <p:stCondLst>
                                    <p:cond delay="0"/>
                                  </p:stCondLst>
                                  <p:childTnLst>
                                    <p:set>
                                      <p:cBhvr>
                                        <p:cTn id="130" dur="1" fill="hold">
                                          <p:stCondLst>
                                            <p:cond delay="0"/>
                                          </p:stCondLst>
                                        </p:cTn>
                                        <p:tgtEl>
                                          <p:spTgt spid="248902"/>
                                        </p:tgtEl>
                                        <p:attrNameLst>
                                          <p:attrName>style.visibility</p:attrName>
                                        </p:attrNameLst>
                                      </p:cBhvr>
                                      <p:to>
                                        <p:strVal val="visible"/>
                                      </p:to>
                                    </p:set>
                                  </p:childTnLst>
                                </p:cTn>
                              </p:par>
                            </p:childTnLst>
                          </p:cTn>
                        </p:par>
                      </p:childTnLst>
                    </p:cTn>
                  </p:par>
                  <p:par>
                    <p:cTn id="131" fill="hold" nodeType="clickPar">
                      <p:stCondLst>
                        <p:cond delay="indefinite"/>
                      </p:stCondLst>
                      <p:childTnLst>
                        <p:par>
                          <p:cTn id="132" fill="hold" nodeType="withGroup">
                            <p:stCondLst>
                              <p:cond delay="0"/>
                            </p:stCondLst>
                            <p:childTnLst>
                              <p:par>
                                <p:cTn id="133" presetID="1" presetClass="entr" presetSubtype="0" fill="hold" nodeType="clickEffect">
                                  <p:stCondLst>
                                    <p:cond delay="0"/>
                                  </p:stCondLst>
                                  <p:childTnLst>
                                    <p:set>
                                      <p:cBhvr>
                                        <p:cTn id="134" dur="1" fill="hold">
                                          <p:stCondLst>
                                            <p:cond delay="0"/>
                                          </p:stCondLst>
                                        </p:cTn>
                                        <p:tgtEl>
                                          <p:spTgt spid="248898"/>
                                        </p:tgtEl>
                                        <p:attrNameLst>
                                          <p:attrName>style.visibility</p:attrName>
                                        </p:attrNameLst>
                                      </p:cBhvr>
                                      <p:to>
                                        <p:strVal val="visible"/>
                                      </p:to>
                                    </p:set>
                                  </p:childTnLst>
                                </p:cTn>
                              </p:par>
                            </p:childTnLst>
                          </p:cTn>
                        </p:par>
                      </p:childTnLst>
                    </p:cTn>
                  </p:par>
                  <p:par>
                    <p:cTn id="135" fill="hold" nodeType="clickPar">
                      <p:stCondLst>
                        <p:cond delay="indefinite"/>
                      </p:stCondLst>
                      <p:childTnLst>
                        <p:par>
                          <p:cTn id="136" fill="hold" nodeType="withGroup">
                            <p:stCondLst>
                              <p:cond delay="0"/>
                            </p:stCondLst>
                            <p:childTnLst>
                              <p:par>
                                <p:cTn id="137" presetID="1" presetClass="exit" presetSubtype="0" fill="hold" nodeType="clickEffect">
                                  <p:stCondLst>
                                    <p:cond delay="0"/>
                                  </p:stCondLst>
                                  <p:childTnLst>
                                    <p:set>
                                      <p:cBhvr>
                                        <p:cTn id="138" dur="1" fill="hold">
                                          <p:stCondLst>
                                            <p:cond delay="0"/>
                                          </p:stCondLst>
                                        </p:cTn>
                                        <p:tgtEl>
                                          <p:spTgt spid="248968"/>
                                        </p:tgtEl>
                                        <p:attrNameLst>
                                          <p:attrName>style.visibility</p:attrName>
                                        </p:attrNameLst>
                                      </p:cBhvr>
                                      <p:to>
                                        <p:strVal val="hidden"/>
                                      </p:to>
                                    </p:set>
                                  </p:childTnLst>
                                </p:cTn>
                              </p:par>
                            </p:childTnLst>
                          </p:cTn>
                        </p:par>
                      </p:childTnLst>
                    </p:cTn>
                  </p:par>
                  <p:par>
                    <p:cTn id="139" fill="hold" nodeType="clickPar">
                      <p:stCondLst>
                        <p:cond delay="indefinite"/>
                      </p:stCondLst>
                      <p:childTnLst>
                        <p:par>
                          <p:cTn id="140" fill="hold" nodeType="withGroup">
                            <p:stCondLst>
                              <p:cond delay="0"/>
                            </p:stCondLst>
                            <p:childTnLst>
                              <p:par>
                                <p:cTn id="141" presetID="4" presetClass="entr" presetSubtype="16" fill="hold" grpId="0" nodeType="clickEffect">
                                  <p:stCondLst>
                                    <p:cond delay="0"/>
                                  </p:stCondLst>
                                  <p:childTnLst>
                                    <p:set>
                                      <p:cBhvr>
                                        <p:cTn id="142" dur="1" fill="hold">
                                          <p:stCondLst>
                                            <p:cond delay="0"/>
                                          </p:stCondLst>
                                        </p:cTn>
                                        <p:tgtEl>
                                          <p:spTgt spid="248836"/>
                                        </p:tgtEl>
                                        <p:attrNameLst>
                                          <p:attrName>style.visibility</p:attrName>
                                        </p:attrNameLst>
                                      </p:cBhvr>
                                      <p:to>
                                        <p:strVal val="visible"/>
                                      </p:to>
                                    </p:set>
                                    <p:animEffect transition="in" filter="box(in)">
                                      <p:cBhvr>
                                        <p:cTn id="143" dur="500"/>
                                        <p:tgtEl>
                                          <p:spTgt spid="248836"/>
                                        </p:tgtEl>
                                      </p:cBhvr>
                                    </p:animEffect>
                                  </p:childTnLst>
                                </p:cTn>
                              </p:par>
                            </p:childTnLst>
                          </p:cTn>
                        </p:par>
                      </p:childTnLst>
                    </p:cTn>
                  </p:par>
                  <p:par>
                    <p:cTn id="144" fill="hold" nodeType="clickPar">
                      <p:stCondLst>
                        <p:cond delay="indefinite"/>
                      </p:stCondLst>
                      <p:childTnLst>
                        <p:par>
                          <p:cTn id="145" fill="hold" nodeType="withGroup">
                            <p:stCondLst>
                              <p:cond delay="0"/>
                            </p:stCondLst>
                            <p:childTnLst>
                              <p:par>
                                <p:cTn id="146" presetID="22" presetClass="entr" presetSubtype="8" fill="hold" nodeType="clickEffect">
                                  <p:stCondLst>
                                    <p:cond delay="0"/>
                                  </p:stCondLst>
                                  <p:childTnLst>
                                    <p:set>
                                      <p:cBhvr>
                                        <p:cTn id="147" dur="1" fill="hold">
                                          <p:stCondLst>
                                            <p:cond delay="0"/>
                                          </p:stCondLst>
                                        </p:cTn>
                                        <p:tgtEl>
                                          <p:spTgt spid="249015"/>
                                        </p:tgtEl>
                                        <p:attrNameLst>
                                          <p:attrName>style.visibility</p:attrName>
                                        </p:attrNameLst>
                                      </p:cBhvr>
                                      <p:to>
                                        <p:strVal val="visible"/>
                                      </p:to>
                                    </p:set>
                                    <p:animEffect transition="in" filter="wipe(left)">
                                      <p:cBhvr>
                                        <p:cTn id="148" dur="5000"/>
                                        <p:tgtEl>
                                          <p:spTgt spid="2490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8965" grpId="0" animBg="1"/>
      <p:bldP spid="248836" grpId="0"/>
      <p:bldP spid="248852" grpId="0" animBg="1"/>
      <p:bldP spid="248855" grpId="0" animBg="1"/>
      <p:bldP spid="248858" grpId="0" animBg="1"/>
      <p:bldP spid="248872" grpId="0" animBg="1"/>
      <p:bldP spid="248875" grpId="0" animBg="1"/>
      <p:bldP spid="248878" grpId="0" animBg="1"/>
      <p:bldP spid="248881" grpId="0" animBg="1"/>
      <p:bldP spid="248884" grpId="0" animBg="1"/>
      <p:bldP spid="248904" grpId="0" animBg="1"/>
      <p:bldP spid="248907"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986" name="Rectangle 130">
            <a:extLst>
              <a:ext uri="{FF2B5EF4-FFF2-40B4-BE49-F238E27FC236}">
                <a16:creationId xmlns:a16="http://schemas.microsoft.com/office/drawing/2014/main" id="{067C15EE-D956-4AAC-B0D5-401E5E484E08}"/>
              </a:ext>
            </a:extLst>
          </p:cNvPr>
          <p:cNvSpPr>
            <a:spLocks noChangeArrowheads="1"/>
          </p:cNvSpPr>
          <p:nvPr/>
        </p:nvSpPr>
        <p:spPr bwMode="auto">
          <a:xfrm>
            <a:off x="250825" y="908050"/>
            <a:ext cx="8713788" cy="3959225"/>
          </a:xfrm>
          <a:prstGeom prst="rect">
            <a:avLst/>
          </a:prstGeom>
          <a:gradFill rotWithShape="1">
            <a:gsLst>
              <a:gs pos="0">
                <a:srgbClr val="FFFF99"/>
              </a:gs>
              <a:gs pos="50000">
                <a:schemeClr val="bg1"/>
              </a:gs>
              <a:gs pos="100000">
                <a:srgbClr val="FFFF99"/>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p>
        </p:txBody>
      </p:sp>
      <p:grpSp>
        <p:nvGrpSpPr>
          <p:cNvPr id="249987" name="Group 131">
            <a:extLst>
              <a:ext uri="{FF2B5EF4-FFF2-40B4-BE49-F238E27FC236}">
                <a16:creationId xmlns:a16="http://schemas.microsoft.com/office/drawing/2014/main" id="{2D60EF2C-A151-4FCE-AC96-114FAC0F33F4}"/>
              </a:ext>
            </a:extLst>
          </p:cNvPr>
          <p:cNvGrpSpPr>
            <a:grpSpLocks/>
          </p:cNvGrpSpPr>
          <p:nvPr/>
        </p:nvGrpSpPr>
        <p:grpSpPr bwMode="auto">
          <a:xfrm>
            <a:off x="-323850" y="981075"/>
            <a:ext cx="8953500" cy="457200"/>
            <a:chOff x="-204" y="346"/>
            <a:chExt cx="5640" cy="288"/>
          </a:xfrm>
        </p:grpSpPr>
        <p:sp>
          <p:nvSpPr>
            <p:cNvPr id="65680" name="Rectangle 6">
              <a:extLst>
                <a:ext uri="{FF2B5EF4-FFF2-40B4-BE49-F238E27FC236}">
                  <a16:creationId xmlns:a16="http://schemas.microsoft.com/office/drawing/2014/main" id="{7FE93EA1-B349-4942-ACCC-E0279BEC55ED}"/>
                </a:ext>
              </a:extLst>
            </p:cNvPr>
            <p:cNvSpPr>
              <a:spLocks noChangeArrowheads="1"/>
            </p:cNvSpPr>
            <p:nvPr/>
          </p:nvSpPr>
          <p:spPr bwMode="auto">
            <a:xfrm>
              <a:off x="5018" y="382"/>
              <a:ext cx="41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000">
                  <a:solidFill>
                    <a:srgbClr val="FF0000"/>
                  </a:solidFill>
                  <a:latin typeface="Arial" panose="020B0604020202020204" pitchFamily="34" charset="0"/>
                </a:rPr>
                <a:t>E(9)</a:t>
              </a:r>
            </a:p>
          </p:txBody>
        </p:sp>
        <p:sp>
          <p:nvSpPr>
            <p:cNvPr id="65681" name="Rectangle 7">
              <a:extLst>
                <a:ext uri="{FF2B5EF4-FFF2-40B4-BE49-F238E27FC236}">
                  <a16:creationId xmlns:a16="http://schemas.microsoft.com/office/drawing/2014/main" id="{284D61F7-D59E-430D-A9CB-2C2895D7E119}"/>
                </a:ext>
              </a:extLst>
            </p:cNvPr>
            <p:cNvSpPr>
              <a:spLocks noChangeArrowheads="1"/>
            </p:cNvSpPr>
            <p:nvPr/>
          </p:nvSpPr>
          <p:spPr bwMode="auto">
            <a:xfrm>
              <a:off x="4586" y="382"/>
              <a:ext cx="41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000">
                  <a:solidFill>
                    <a:srgbClr val="FF0000"/>
                  </a:solidFill>
                  <a:latin typeface="Arial" panose="020B0604020202020204" pitchFamily="34" charset="0"/>
                </a:rPr>
                <a:t>E(8)</a:t>
              </a:r>
            </a:p>
          </p:txBody>
        </p:sp>
        <p:sp>
          <p:nvSpPr>
            <p:cNvPr id="65682" name="Rectangle 8">
              <a:extLst>
                <a:ext uri="{FF2B5EF4-FFF2-40B4-BE49-F238E27FC236}">
                  <a16:creationId xmlns:a16="http://schemas.microsoft.com/office/drawing/2014/main" id="{A9CE318A-A52B-41C2-8BD1-8EB4435DC470}"/>
                </a:ext>
              </a:extLst>
            </p:cNvPr>
            <p:cNvSpPr>
              <a:spLocks noChangeArrowheads="1"/>
            </p:cNvSpPr>
            <p:nvPr/>
          </p:nvSpPr>
          <p:spPr bwMode="auto">
            <a:xfrm>
              <a:off x="4154" y="382"/>
              <a:ext cx="41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000">
                  <a:solidFill>
                    <a:srgbClr val="FF0000"/>
                  </a:solidFill>
                  <a:latin typeface="Arial" panose="020B0604020202020204" pitchFamily="34" charset="0"/>
                </a:rPr>
                <a:t>E(7)</a:t>
              </a:r>
            </a:p>
          </p:txBody>
        </p:sp>
        <p:sp>
          <p:nvSpPr>
            <p:cNvPr id="65683" name="Rectangle 9">
              <a:extLst>
                <a:ext uri="{FF2B5EF4-FFF2-40B4-BE49-F238E27FC236}">
                  <a16:creationId xmlns:a16="http://schemas.microsoft.com/office/drawing/2014/main" id="{B956690B-E297-4BEA-8A2C-DA39FD587868}"/>
                </a:ext>
              </a:extLst>
            </p:cNvPr>
            <p:cNvSpPr>
              <a:spLocks noChangeArrowheads="1"/>
            </p:cNvSpPr>
            <p:nvPr/>
          </p:nvSpPr>
          <p:spPr bwMode="auto">
            <a:xfrm>
              <a:off x="3722" y="382"/>
              <a:ext cx="41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000">
                  <a:solidFill>
                    <a:srgbClr val="FF0000"/>
                  </a:solidFill>
                  <a:latin typeface="Arial" panose="020B0604020202020204" pitchFamily="34" charset="0"/>
                </a:rPr>
                <a:t>E(6)</a:t>
              </a:r>
            </a:p>
          </p:txBody>
        </p:sp>
        <p:sp>
          <p:nvSpPr>
            <p:cNvPr id="65684" name="Rectangle 10">
              <a:extLst>
                <a:ext uri="{FF2B5EF4-FFF2-40B4-BE49-F238E27FC236}">
                  <a16:creationId xmlns:a16="http://schemas.microsoft.com/office/drawing/2014/main" id="{9132D17E-3877-4F8E-A76B-B6093112C7A6}"/>
                </a:ext>
              </a:extLst>
            </p:cNvPr>
            <p:cNvSpPr>
              <a:spLocks noChangeArrowheads="1"/>
            </p:cNvSpPr>
            <p:nvPr/>
          </p:nvSpPr>
          <p:spPr bwMode="auto">
            <a:xfrm>
              <a:off x="3290" y="382"/>
              <a:ext cx="41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000">
                  <a:solidFill>
                    <a:srgbClr val="FF0000"/>
                  </a:solidFill>
                  <a:latin typeface="Arial" panose="020B0604020202020204" pitchFamily="34" charset="0"/>
                </a:rPr>
                <a:t>E(5)</a:t>
              </a:r>
            </a:p>
          </p:txBody>
        </p:sp>
        <p:sp>
          <p:nvSpPr>
            <p:cNvPr id="65685" name="Rectangle 11">
              <a:extLst>
                <a:ext uri="{FF2B5EF4-FFF2-40B4-BE49-F238E27FC236}">
                  <a16:creationId xmlns:a16="http://schemas.microsoft.com/office/drawing/2014/main" id="{20D7B925-3343-4CDA-8238-4038D418882F}"/>
                </a:ext>
              </a:extLst>
            </p:cNvPr>
            <p:cNvSpPr>
              <a:spLocks noChangeArrowheads="1"/>
            </p:cNvSpPr>
            <p:nvPr/>
          </p:nvSpPr>
          <p:spPr bwMode="auto">
            <a:xfrm>
              <a:off x="2858" y="382"/>
              <a:ext cx="41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000">
                  <a:solidFill>
                    <a:srgbClr val="FF0000"/>
                  </a:solidFill>
                  <a:latin typeface="Arial" panose="020B0604020202020204" pitchFamily="34" charset="0"/>
                </a:rPr>
                <a:t>E(4)</a:t>
              </a:r>
            </a:p>
          </p:txBody>
        </p:sp>
        <p:sp>
          <p:nvSpPr>
            <p:cNvPr id="65686" name="Rectangle 12">
              <a:extLst>
                <a:ext uri="{FF2B5EF4-FFF2-40B4-BE49-F238E27FC236}">
                  <a16:creationId xmlns:a16="http://schemas.microsoft.com/office/drawing/2014/main" id="{8CA7D697-4138-4EE3-B66D-B4CCB0508E12}"/>
                </a:ext>
              </a:extLst>
            </p:cNvPr>
            <p:cNvSpPr>
              <a:spLocks noChangeArrowheads="1"/>
            </p:cNvSpPr>
            <p:nvPr/>
          </p:nvSpPr>
          <p:spPr bwMode="auto">
            <a:xfrm>
              <a:off x="2474" y="382"/>
              <a:ext cx="41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000">
                  <a:solidFill>
                    <a:srgbClr val="FF0000"/>
                  </a:solidFill>
                  <a:latin typeface="Arial" panose="020B0604020202020204" pitchFamily="34" charset="0"/>
                </a:rPr>
                <a:t>E(3)</a:t>
              </a:r>
            </a:p>
          </p:txBody>
        </p:sp>
        <p:sp>
          <p:nvSpPr>
            <p:cNvPr id="65687" name="Rectangle 13">
              <a:extLst>
                <a:ext uri="{FF2B5EF4-FFF2-40B4-BE49-F238E27FC236}">
                  <a16:creationId xmlns:a16="http://schemas.microsoft.com/office/drawing/2014/main" id="{A976A91E-FB09-41B1-83AD-A3C85A7D6650}"/>
                </a:ext>
              </a:extLst>
            </p:cNvPr>
            <p:cNvSpPr>
              <a:spLocks noChangeArrowheads="1"/>
            </p:cNvSpPr>
            <p:nvPr/>
          </p:nvSpPr>
          <p:spPr bwMode="auto">
            <a:xfrm>
              <a:off x="2090" y="382"/>
              <a:ext cx="41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000">
                  <a:solidFill>
                    <a:srgbClr val="FF0000"/>
                  </a:solidFill>
                  <a:latin typeface="Arial" panose="020B0604020202020204" pitchFamily="34" charset="0"/>
                </a:rPr>
                <a:t>E(2)</a:t>
              </a:r>
            </a:p>
          </p:txBody>
        </p:sp>
        <p:sp>
          <p:nvSpPr>
            <p:cNvPr id="65688" name="Rectangle 14">
              <a:extLst>
                <a:ext uri="{FF2B5EF4-FFF2-40B4-BE49-F238E27FC236}">
                  <a16:creationId xmlns:a16="http://schemas.microsoft.com/office/drawing/2014/main" id="{AD5FDFF8-529B-4683-A332-1BA34F79D733}"/>
                </a:ext>
              </a:extLst>
            </p:cNvPr>
            <p:cNvSpPr>
              <a:spLocks noChangeArrowheads="1"/>
            </p:cNvSpPr>
            <p:nvPr/>
          </p:nvSpPr>
          <p:spPr bwMode="auto">
            <a:xfrm>
              <a:off x="1658" y="382"/>
              <a:ext cx="41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000">
                  <a:solidFill>
                    <a:srgbClr val="FF0000"/>
                  </a:solidFill>
                  <a:latin typeface="Arial" panose="020B0604020202020204" pitchFamily="34" charset="0"/>
                </a:rPr>
                <a:t>E(1)</a:t>
              </a:r>
            </a:p>
          </p:txBody>
        </p:sp>
        <p:sp>
          <p:nvSpPr>
            <p:cNvPr id="65689" name="Rectangle 15">
              <a:extLst>
                <a:ext uri="{FF2B5EF4-FFF2-40B4-BE49-F238E27FC236}">
                  <a16:creationId xmlns:a16="http://schemas.microsoft.com/office/drawing/2014/main" id="{C45259A2-E433-4C26-B404-3D14BFB403E6}"/>
                </a:ext>
              </a:extLst>
            </p:cNvPr>
            <p:cNvSpPr>
              <a:spLocks noChangeArrowheads="1"/>
            </p:cNvSpPr>
            <p:nvPr/>
          </p:nvSpPr>
          <p:spPr bwMode="auto">
            <a:xfrm>
              <a:off x="1240" y="382"/>
              <a:ext cx="41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000">
                  <a:solidFill>
                    <a:srgbClr val="FF0000"/>
                  </a:solidFill>
                  <a:latin typeface="Arial" panose="020B0604020202020204" pitchFamily="34" charset="0"/>
                </a:rPr>
                <a:t>E(0)</a:t>
              </a:r>
            </a:p>
          </p:txBody>
        </p:sp>
        <p:sp>
          <p:nvSpPr>
            <p:cNvPr id="65690" name="Rectangle 16">
              <a:extLst>
                <a:ext uri="{FF2B5EF4-FFF2-40B4-BE49-F238E27FC236}">
                  <a16:creationId xmlns:a16="http://schemas.microsoft.com/office/drawing/2014/main" id="{16333EF8-169D-4DDB-B963-27AD3DF06224}"/>
                </a:ext>
              </a:extLst>
            </p:cNvPr>
            <p:cNvSpPr>
              <a:spLocks noChangeArrowheads="1"/>
            </p:cNvSpPr>
            <p:nvPr/>
          </p:nvSpPr>
          <p:spPr bwMode="auto">
            <a:xfrm>
              <a:off x="-204" y="346"/>
              <a:ext cx="15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lvl="2" eaLnBrk="1" hangingPunct="1">
                <a:spcBef>
                  <a:spcPct val="50000"/>
                </a:spcBef>
                <a:buFontTx/>
                <a:buNone/>
              </a:pPr>
              <a:r>
                <a:rPr lang="zh-CN" altLang="en-US">
                  <a:solidFill>
                    <a:srgbClr val="FF0000"/>
                  </a:solidFill>
                  <a:latin typeface="楷体_GB2312" panose="02010609030101010101" pitchFamily="49" charset="-122"/>
                  <a:ea typeface="楷体_GB2312" panose="02010609030101010101" pitchFamily="49" charset="-122"/>
                </a:rPr>
                <a:t>末尾指针</a:t>
              </a:r>
            </a:p>
          </p:txBody>
        </p:sp>
      </p:grpSp>
      <p:sp>
        <p:nvSpPr>
          <p:cNvPr id="249875" name="Rectangle 19">
            <a:extLst>
              <a:ext uri="{FF2B5EF4-FFF2-40B4-BE49-F238E27FC236}">
                <a16:creationId xmlns:a16="http://schemas.microsoft.com/office/drawing/2014/main" id="{A5F8F9AD-15F4-4090-9527-3C37242EA4A2}"/>
              </a:ext>
            </a:extLst>
          </p:cNvPr>
          <p:cNvSpPr>
            <a:spLocks noChangeArrowheads="1"/>
          </p:cNvSpPr>
          <p:nvPr/>
        </p:nvSpPr>
        <p:spPr bwMode="auto">
          <a:xfrm>
            <a:off x="2000250" y="1682750"/>
            <a:ext cx="617538" cy="406400"/>
          </a:xfrm>
          <a:prstGeom prst="rect">
            <a:avLst/>
          </a:prstGeom>
          <a:noFill/>
          <a:ln w="9525"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000">
                <a:solidFill>
                  <a:schemeClr val="accent2"/>
                </a:solidFill>
                <a:latin typeface="Arial" panose="020B0604020202020204" pitchFamily="34" charset="0"/>
              </a:rPr>
              <a:t>093</a:t>
            </a:r>
          </a:p>
        </p:txBody>
      </p:sp>
      <p:sp>
        <p:nvSpPr>
          <p:cNvPr id="249878" name="Rectangle 22">
            <a:extLst>
              <a:ext uri="{FF2B5EF4-FFF2-40B4-BE49-F238E27FC236}">
                <a16:creationId xmlns:a16="http://schemas.microsoft.com/office/drawing/2014/main" id="{6AE6E4EE-A236-4296-A9DC-33A433F2C0C2}"/>
              </a:ext>
            </a:extLst>
          </p:cNvPr>
          <p:cNvSpPr>
            <a:spLocks noChangeArrowheads="1"/>
          </p:cNvSpPr>
          <p:nvPr/>
        </p:nvSpPr>
        <p:spPr bwMode="auto">
          <a:xfrm>
            <a:off x="2000250" y="2276475"/>
            <a:ext cx="617538" cy="406400"/>
          </a:xfrm>
          <a:prstGeom prst="rect">
            <a:avLst/>
          </a:prstGeom>
          <a:noFill/>
          <a:ln w="9525"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000">
                <a:solidFill>
                  <a:schemeClr val="accent2"/>
                </a:solidFill>
                <a:latin typeface="Arial" panose="020B0604020202020204" pitchFamily="34" charset="0"/>
              </a:rPr>
              <a:t>055</a:t>
            </a:r>
          </a:p>
        </p:txBody>
      </p:sp>
      <p:sp>
        <p:nvSpPr>
          <p:cNvPr id="249881" name="Rectangle 25">
            <a:extLst>
              <a:ext uri="{FF2B5EF4-FFF2-40B4-BE49-F238E27FC236}">
                <a16:creationId xmlns:a16="http://schemas.microsoft.com/office/drawing/2014/main" id="{0154F97F-A334-4213-9AC2-8CEFC1599E52}"/>
              </a:ext>
            </a:extLst>
          </p:cNvPr>
          <p:cNvSpPr>
            <a:spLocks noChangeArrowheads="1"/>
          </p:cNvSpPr>
          <p:nvPr/>
        </p:nvSpPr>
        <p:spPr bwMode="auto">
          <a:xfrm>
            <a:off x="2000250" y="2886075"/>
            <a:ext cx="617538" cy="406400"/>
          </a:xfrm>
          <a:prstGeom prst="rect">
            <a:avLst/>
          </a:prstGeom>
          <a:noFill/>
          <a:ln w="9525"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000">
                <a:solidFill>
                  <a:schemeClr val="accent2"/>
                </a:solidFill>
                <a:latin typeface="Arial" panose="020B0604020202020204" pitchFamily="34" charset="0"/>
              </a:rPr>
              <a:t>033</a:t>
            </a:r>
          </a:p>
        </p:txBody>
      </p:sp>
      <p:sp>
        <p:nvSpPr>
          <p:cNvPr id="249884" name="Rectangle 28">
            <a:extLst>
              <a:ext uri="{FF2B5EF4-FFF2-40B4-BE49-F238E27FC236}">
                <a16:creationId xmlns:a16="http://schemas.microsoft.com/office/drawing/2014/main" id="{A0437601-F2E3-40E7-B423-BA859ADAB30A}"/>
              </a:ext>
            </a:extLst>
          </p:cNvPr>
          <p:cNvSpPr>
            <a:spLocks noChangeArrowheads="1"/>
          </p:cNvSpPr>
          <p:nvPr/>
        </p:nvSpPr>
        <p:spPr bwMode="auto">
          <a:xfrm>
            <a:off x="3162300" y="4406900"/>
            <a:ext cx="35607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400">
                <a:solidFill>
                  <a:srgbClr val="FF0000"/>
                </a:solidFill>
                <a:latin typeface="楷体_GB2312" panose="02010609030101010101" pitchFamily="49" charset="-122"/>
                <a:ea typeface="楷体_GB2312" panose="02010609030101010101" pitchFamily="49" charset="-122"/>
              </a:rPr>
              <a:t>(e)     </a:t>
            </a:r>
            <a:r>
              <a:rPr lang="zh-CN" altLang="en-US" sz="2400">
                <a:solidFill>
                  <a:srgbClr val="FF0000"/>
                </a:solidFill>
                <a:latin typeface="楷体_GB2312" panose="02010609030101010101" pitchFamily="49" charset="-122"/>
                <a:ea typeface="楷体_GB2312" panose="02010609030101010101" pitchFamily="49" charset="-122"/>
              </a:rPr>
              <a:t>第三趟分配之后</a:t>
            </a:r>
          </a:p>
        </p:txBody>
      </p:sp>
      <p:grpSp>
        <p:nvGrpSpPr>
          <p:cNvPr id="249988" name="Group 132">
            <a:extLst>
              <a:ext uri="{FF2B5EF4-FFF2-40B4-BE49-F238E27FC236}">
                <a16:creationId xmlns:a16="http://schemas.microsoft.com/office/drawing/2014/main" id="{A5D75782-B691-415E-9923-F565432A7D9D}"/>
              </a:ext>
            </a:extLst>
          </p:cNvPr>
          <p:cNvGrpSpPr>
            <a:grpSpLocks/>
          </p:cNvGrpSpPr>
          <p:nvPr/>
        </p:nvGrpSpPr>
        <p:grpSpPr bwMode="auto">
          <a:xfrm>
            <a:off x="-285750" y="3968750"/>
            <a:ext cx="8915400" cy="473075"/>
            <a:chOff x="-180" y="2182"/>
            <a:chExt cx="5616" cy="298"/>
          </a:xfrm>
        </p:grpSpPr>
        <p:sp>
          <p:nvSpPr>
            <p:cNvPr id="65669" name="Rectangle 17">
              <a:extLst>
                <a:ext uri="{FF2B5EF4-FFF2-40B4-BE49-F238E27FC236}">
                  <a16:creationId xmlns:a16="http://schemas.microsoft.com/office/drawing/2014/main" id="{0DF7555C-B1E3-47E2-8B9F-48C1FD924CEF}"/>
                </a:ext>
              </a:extLst>
            </p:cNvPr>
            <p:cNvSpPr>
              <a:spLocks noChangeArrowheads="1"/>
            </p:cNvSpPr>
            <p:nvPr/>
          </p:nvSpPr>
          <p:spPr bwMode="auto">
            <a:xfrm>
              <a:off x="-180" y="2182"/>
              <a:ext cx="15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lvl="2" eaLnBrk="1" hangingPunct="1">
                <a:spcBef>
                  <a:spcPct val="50000"/>
                </a:spcBef>
                <a:buFontTx/>
                <a:buNone/>
              </a:pPr>
              <a:r>
                <a:rPr lang="zh-CN" altLang="en-US">
                  <a:solidFill>
                    <a:srgbClr val="FF0000"/>
                  </a:solidFill>
                  <a:latin typeface="楷体_GB2312" panose="02010609030101010101" pitchFamily="49" charset="-122"/>
                  <a:ea typeface="楷体_GB2312" panose="02010609030101010101" pitchFamily="49" charset="-122"/>
                </a:rPr>
                <a:t>前沿指针</a:t>
              </a:r>
            </a:p>
          </p:txBody>
        </p:sp>
        <p:sp>
          <p:nvSpPr>
            <p:cNvPr id="65670" name="Rectangle 27">
              <a:extLst>
                <a:ext uri="{FF2B5EF4-FFF2-40B4-BE49-F238E27FC236}">
                  <a16:creationId xmlns:a16="http://schemas.microsoft.com/office/drawing/2014/main" id="{FAD7A212-1188-4490-8FC7-E9F4527F4228}"/>
                </a:ext>
              </a:extLst>
            </p:cNvPr>
            <p:cNvSpPr>
              <a:spLocks noChangeArrowheads="1"/>
            </p:cNvSpPr>
            <p:nvPr/>
          </p:nvSpPr>
          <p:spPr bwMode="auto">
            <a:xfrm>
              <a:off x="5027" y="2218"/>
              <a:ext cx="40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000">
                  <a:solidFill>
                    <a:srgbClr val="FF0000"/>
                  </a:solidFill>
                  <a:latin typeface="Arial" panose="020B0604020202020204" pitchFamily="34" charset="0"/>
                </a:rPr>
                <a:t>F(9)</a:t>
              </a:r>
            </a:p>
          </p:txBody>
        </p:sp>
        <p:sp>
          <p:nvSpPr>
            <p:cNvPr id="65671" name="Rectangle 29">
              <a:extLst>
                <a:ext uri="{FF2B5EF4-FFF2-40B4-BE49-F238E27FC236}">
                  <a16:creationId xmlns:a16="http://schemas.microsoft.com/office/drawing/2014/main" id="{D0598F48-D222-4C4F-AD5D-69938D75938D}"/>
                </a:ext>
              </a:extLst>
            </p:cNvPr>
            <p:cNvSpPr>
              <a:spLocks noChangeArrowheads="1"/>
            </p:cNvSpPr>
            <p:nvPr/>
          </p:nvSpPr>
          <p:spPr bwMode="auto">
            <a:xfrm>
              <a:off x="1260" y="2220"/>
              <a:ext cx="40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000">
                  <a:solidFill>
                    <a:srgbClr val="FF0000"/>
                  </a:solidFill>
                  <a:latin typeface="Arial" panose="020B0604020202020204" pitchFamily="34" charset="0"/>
                </a:rPr>
                <a:t>F(0)</a:t>
              </a:r>
            </a:p>
          </p:txBody>
        </p:sp>
        <p:sp>
          <p:nvSpPr>
            <p:cNvPr id="65672" name="Rectangle 30">
              <a:extLst>
                <a:ext uri="{FF2B5EF4-FFF2-40B4-BE49-F238E27FC236}">
                  <a16:creationId xmlns:a16="http://schemas.microsoft.com/office/drawing/2014/main" id="{49D39FF1-1C9F-4833-90F7-6ECFAF04751E}"/>
                </a:ext>
              </a:extLst>
            </p:cNvPr>
            <p:cNvSpPr>
              <a:spLocks noChangeArrowheads="1"/>
            </p:cNvSpPr>
            <p:nvPr/>
          </p:nvSpPr>
          <p:spPr bwMode="auto">
            <a:xfrm>
              <a:off x="1656" y="2220"/>
              <a:ext cx="40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000">
                  <a:solidFill>
                    <a:srgbClr val="FF0000"/>
                  </a:solidFill>
                  <a:latin typeface="Arial" panose="020B0604020202020204" pitchFamily="34" charset="0"/>
                </a:rPr>
                <a:t>F(1)</a:t>
              </a:r>
            </a:p>
          </p:txBody>
        </p:sp>
        <p:sp>
          <p:nvSpPr>
            <p:cNvPr id="65673" name="Rectangle 31">
              <a:extLst>
                <a:ext uri="{FF2B5EF4-FFF2-40B4-BE49-F238E27FC236}">
                  <a16:creationId xmlns:a16="http://schemas.microsoft.com/office/drawing/2014/main" id="{AE754B6D-B4AF-4E6F-B9B3-2B072BBBFA74}"/>
                </a:ext>
              </a:extLst>
            </p:cNvPr>
            <p:cNvSpPr>
              <a:spLocks noChangeArrowheads="1"/>
            </p:cNvSpPr>
            <p:nvPr/>
          </p:nvSpPr>
          <p:spPr bwMode="auto">
            <a:xfrm>
              <a:off x="2088" y="2220"/>
              <a:ext cx="40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000">
                  <a:solidFill>
                    <a:srgbClr val="FF0000"/>
                  </a:solidFill>
                  <a:latin typeface="Arial" panose="020B0604020202020204" pitchFamily="34" charset="0"/>
                </a:rPr>
                <a:t>F(2)</a:t>
              </a:r>
            </a:p>
          </p:txBody>
        </p:sp>
        <p:sp>
          <p:nvSpPr>
            <p:cNvPr id="65674" name="Rectangle 32">
              <a:extLst>
                <a:ext uri="{FF2B5EF4-FFF2-40B4-BE49-F238E27FC236}">
                  <a16:creationId xmlns:a16="http://schemas.microsoft.com/office/drawing/2014/main" id="{A10299E2-A0AF-466B-8A3F-E2E987F47092}"/>
                </a:ext>
              </a:extLst>
            </p:cNvPr>
            <p:cNvSpPr>
              <a:spLocks noChangeArrowheads="1"/>
            </p:cNvSpPr>
            <p:nvPr/>
          </p:nvSpPr>
          <p:spPr bwMode="auto">
            <a:xfrm>
              <a:off x="2484" y="2220"/>
              <a:ext cx="40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000">
                  <a:solidFill>
                    <a:srgbClr val="FF0000"/>
                  </a:solidFill>
                  <a:latin typeface="Arial" panose="020B0604020202020204" pitchFamily="34" charset="0"/>
                </a:rPr>
                <a:t>F(3)</a:t>
              </a:r>
            </a:p>
          </p:txBody>
        </p:sp>
        <p:sp>
          <p:nvSpPr>
            <p:cNvPr id="65675" name="Rectangle 33">
              <a:extLst>
                <a:ext uri="{FF2B5EF4-FFF2-40B4-BE49-F238E27FC236}">
                  <a16:creationId xmlns:a16="http://schemas.microsoft.com/office/drawing/2014/main" id="{6EF810EC-C198-4AF9-92A4-6394D4EE25A8}"/>
                </a:ext>
              </a:extLst>
            </p:cNvPr>
            <p:cNvSpPr>
              <a:spLocks noChangeArrowheads="1"/>
            </p:cNvSpPr>
            <p:nvPr/>
          </p:nvSpPr>
          <p:spPr bwMode="auto">
            <a:xfrm>
              <a:off x="2894" y="2220"/>
              <a:ext cx="40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000">
                  <a:solidFill>
                    <a:srgbClr val="FF0000"/>
                  </a:solidFill>
                  <a:latin typeface="Arial" panose="020B0604020202020204" pitchFamily="34" charset="0"/>
                </a:rPr>
                <a:t>F(4)</a:t>
              </a:r>
            </a:p>
          </p:txBody>
        </p:sp>
        <p:sp>
          <p:nvSpPr>
            <p:cNvPr id="65676" name="Rectangle 34">
              <a:extLst>
                <a:ext uri="{FF2B5EF4-FFF2-40B4-BE49-F238E27FC236}">
                  <a16:creationId xmlns:a16="http://schemas.microsoft.com/office/drawing/2014/main" id="{738694CA-B90C-4917-A9BF-AD445B8C7AA5}"/>
                </a:ext>
              </a:extLst>
            </p:cNvPr>
            <p:cNvSpPr>
              <a:spLocks noChangeArrowheads="1"/>
            </p:cNvSpPr>
            <p:nvPr/>
          </p:nvSpPr>
          <p:spPr bwMode="auto">
            <a:xfrm>
              <a:off x="3324" y="2230"/>
              <a:ext cx="40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000">
                  <a:solidFill>
                    <a:srgbClr val="FF0000"/>
                  </a:solidFill>
                  <a:latin typeface="Arial" panose="020B0604020202020204" pitchFamily="34" charset="0"/>
                </a:rPr>
                <a:t>F(5)</a:t>
              </a:r>
            </a:p>
          </p:txBody>
        </p:sp>
        <p:sp>
          <p:nvSpPr>
            <p:cNvPr id="65677" name="Rectangle 35">
              <a:extLst>
                <a:ext uri="{FF2B5EF4-FFF2-40B4-BE49-F238E27FC236}">
                  <a16:creationId xmlns:a16="http://schemas.microsoft.com/office/drawing/2014/main" id="{0E58E9D1-CD28-47A5-8899-99D175FAFA6E}"/>
                </a:ext>
              </a:extLst>
            </p:cNvPr>
            <p:cNvSpPr>
              <a:spLocks noChangeArrowheads="1"/>
            </p:cNvSpPr>
            <p:nvPr/>
          </p:nvSpPr>
          <p:spPr bwMode="auto">
            <a:xfrm>
              <a:off x="3758" y="2230"/>
              <a:ext cx="40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000">
                  <a:solidFill>
                    <a:srgbClr val="FF0000"/>
                  </a:solidFill>
                  <a:latin typeface="Arial" panose="020B0604020202020204" pitchFamily="34" charset="0"/>
                </a:rPr>
                <a:t>F(6)</a:t>
              </a:r>
            </a:p>
          </p:txBody>
        </p:sp>
        <p:sp>
          <p:nvSpPr>
            <p:cNvPr id="65678" name="Rectangle 36">
              <a:extLst>
                <a:ext uri="{FF2B5EF4-FFF2-40B4-BE49-F238E27FC236}">
                  <a16:creationId xmlns:a16="http://schemas.microsoft.com/office/drawing/2014/main" id="{4D3B91C4-EFCF-4477-BDFE-B8A113C18CCB}"/>
                </a:ext>
              </a:extLst>
            </p:cNvPr>
            <p:cNvSpPr>
              <a:spLocks noChangeArrowheads="1"/>
            </p:cNvSpPr>
            <p:nvPr/>
          </p:nvSpPr>
          <p:spPr bwMode="auto">
            <a:xfrm>
              <a:off x="4175" y="2220"/>
              <a:ext cx="40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000">
                  <a:solidFill>
                    <a:srgbClr val="FF0000"/>
                  </a:solidFill>
                  <a:latin typeface="Arial" panose="020B0604020202020204" pitchFamily="34" charset="0"/>
                </a:rPr>
                <a:t>F(7)</a:t>
              </a:r>
            </a:p>
          </p:txBody>
        </p:sp>
        <p:sp>
          <p:nvSpPr>
            <p:cNvPr id="65679" name="Rectangle 37">
              <a:extLst>
                <a:ext uri="{FF2B5EF4-FFF2-40B4-BE49-F238E27FC236}">
                  <a16:creationId xmlns:a16="http://schemas.microsoft.com/office/drawing/2014/main" id="{66E0F7F0-E01C-4D1A-9444-27DBAFBA0423}"/>
                </a:ext>
              </a:extLst>
            </p:cNvPr>
            <p:cNvSpPr>
              <a:spLocks noChangeArrowheads="1"/>
            </p:cNvSpPr>
            <p:nvPr/>
          </p:nvSpPr>
          <p:spPr bwMode="auto">
            <a:xfrm>
              <a:off x="4583" y="2220"/>
              <a:ext cx="40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000">
                  <a:solidFill>
                    <a:srgbClr val="FF0000"/>
                  </a:solidFill>
                  <a:latin typeface="Arial" panose="020B0604020202020204" pitchFamily="34" charset="0"/>
                </a:rPr>
                <a:t>F(8)</a:t>
              </a:r>
            </a:p>
          </p:txBody>
        </p:sp>
      </p:grpSp>
      <p:sp>
        <p:nvSpPr>
          <p:cNvPr id="249895" name="Rectangle 39">
            <a:extLst>
              <a:ext uri="{FF2B5EF4-FFF2-40B4-BE49-F238E27FC236}">
                <a16:creationId xmlns:a16="http://schemas.microsoft.com/office/drawing/2014/main" id="{8DDBDABA-9173-405E-95DF-4B904079FA48}"/>
              </a:ext>
            </a:extLst>
          </p:cNvPr>
          <p:cNvSpPr>
            <a:spLocks noChangeArrowheads="1"/>
          </p:cNvSpPr>
          <p:nvPr/>
        </p:nvSpPr>
        <p:spPr bwMode="auto">
          <a:xfrm>
            <a:off x="3352800" y="3514725"/>
            <a:ext cx="617538" cy="406400"/>
          </a:xfrm>
          <a:prstGeom prst="rect">
            <a:avLst/>
          </a:prstGeom>
          <a:noFill/>
          <a:ln w="9525"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000">
                <a:solidFill>
                  <a:schemeClr val="accent2"/>
                </a:solidFill>
                <a:latin typeface="Arial" panose="020B0604020202020204" pitchFamily="34" charset="0"/>
              </a:rPr>
              <a:t>208</a:t>
            </a:r>
          </a:p>
        </p:txBody>
      </p:sp>
      <p:sp>
        <p:nvSpPr>
          <p:cNvPr id="249898" name="Rectangle 42">
            <a:extLst>
              <a:ext uri="{FF2B5EF4-FFF2-40B4-BE49-F238E27FC236}">
                <a16:creationId xmlns:a16="http://schemas.microsoft.com/office/drawing/2014/main" id="{6C3E0FCB-A766-41EB-8277-6BB7D0B91DF1}"/>
              </a:ext>
            </a:extLst>
          </p:cNvPr>
          <p:cNvSpPr>
            <a:spLocks noChangeArrowheads="1"/>
          </p:cNvSpPr>
          <p:nvPr/>
        </p:nvSpPr>
        <p:spPr bwMode="auto">
          <a:xfrm>
            <a:off x="2667000" y="3514725"/>
            <a:ext cx="617538" cy="406400"/>
          </a:xfrm>
          <a:prstGeom prst="rect">
            <a:avLst/>
          </a:prstGeom>
          <a:noFill/>
          <a:ln w="9525"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000">
                <a:solidFill>
                  <a:schemeClr val="accent2"/>
                </a:solidFill>
                <a:latin typeface="Arial" panose="020B0604020202020204" pitchFamily="34" charset="0"/>
              </a:rPr>
              <a:t>179</a:t>
            </a:r>
          </a:p>
        </p:txBody>
      </p:sp>
      <p:sp>
        <p:nvSpPr>
          <p:cNvPr id="249901" name="Rectangle 45">
            <a:extLst>
              <a:ext uri="{FF2B5EF4-FFF2-40B4-BE49-F238E27FC236}">
                <a16:creationId xmlns:a16="http://schemas.microsoft.com/office/drawing/2014/main" id="{DC4F57D5-63FE-45BF-BCF1-7C9026FB6287}"/>
              </a:ext>
            </a:extLst>
          </p:cNvPr>
          <p:cNvSpPr>
            <a:spLocks noChangeArrowheads="1"/>
          </p:cNvSpPr>
          <p:nvPr/>
        </p:nvSpPr>
        <p:spPr bwMode="auto">
          <a:xfrm>
            <a:off x="3352800" y="2886075"/>
            <a:ext cx="617538" cy="406400"/>
          </a:xfrm>
          <a:prstGeom prst="rect">
            <a:avLst/>
          </a:prstGeom>
          <a:noFill/>
          <a:ln w="9525"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000">
                <a:solidFill>
                  <a:schemeClr val="accent2"/>
                </a:solidFill>
                <a:latin typeface="Arial" panose="020B0604020202020204" pitchFamily="34" charset="0"/>
              </a:rPr>
              <a:t>271</a:t>
            </a:r>
          </a:p>
        </p:txBody>
      </p:sp>
      <p:sp>
        <p:nvSpPr>
          <p:cNvPr id="249903" name="Line 47">
            <a:extLst>
              <a:ext uri="{FF2B5EF4-FFF2-40B4-BE49-F238E27FC236}">
                <a16:creationId xmlns:a16="http://schemas.microsoft.com/office/drawing/2014/main" id="{59848539-FBF7-4806-A198-6413C655B31C}"/>
              </a:ext>
            </a:extLst>
          </p:cNvPr>
          <p:cNvSpPr>
            <a:spLocks noChangeShapeType="1"/>
          </p:cNvSpPr>
          <p:nvPr/>
        </p:nvSpPr>
        <p:spPr bwMode="auto">
          <a:xfrm flipV="1">
            <a:off x="2952750" y="3892550"/>
            <a:ext cx="0" cy="228600"/>
          </a:xfrm>
          <a:prstGeom prst="line">
            <a:avLst/>
          </a:prstGeom>
          <a:noFill/>
          <a:ln w="28575" cap="sq">
            <a:solidFill>
              <a:srgbClr val="008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49904" name="Line 48">
            <a:extLst>
              <a:ext uri="{FF2B5EF4-FFF2-40B4-BE49-F238E27FC236}">
                <a16:creationId xmlns:a16="http://schemas.microsoft.com/office/drawing/2014/main" id="{6AE8A966-91C2-4CAB-8315-997816FACC9A}"/>
              </a:ext>
            </a:extLst>
          </p:cNvPr>
          <p:cNvSpPr>
            <a:spLocks noChangeShapeType="1"/>
          </p:cNvSpPr>
          <p:nvPr/>
        </p:nvSpPr>
        <p:spPr bwMode="auto">
          <a:xfrm>
            <a:off x="2265363" y="1473200"/>
            <a:ext cx="0" cy="238125"/>
          </a:xfrm>
          <a:prstGeom prst="line">
            <a:avLst/>
          </a:prstGeom>
          <a:noFill/>
          <a:ln w="28575" cap="sq">
            <a:solidFill>
              <a:srgbClr val="008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49905" name="Line 49">
            <a:extLst>
              <a:ext uri="{FF2B5EF4-FFF2-40B4-BE49-F238E27FC236}">
                <a16:creationId xmlns:a16="http://schemas.microsoft.com/office/drawing/2014/main" id="{A4210E45-7BB6-448C-B6A6-0021A8F51C55}"/>
              </a:ext>
            </a:extLst>
          </p:cNvPr>
          <p:cNvSpPr>
            <a:spLocks noChangeShapeType="1"/>
          </p:cNvSpPr>
          <p:nvPr/>
        </p:nvSpPr>
        <p:spPr bwMode="auto">
          <a:xfrm flipV="1">
            <a:off x="3619500" y="3892550"/>
            <a:ext cx="0" cy="228600"/>
          </a:xfrm>
          <a:prstGeom prst="line">
            <a:avLst/>
          </a:prstGeom>
          <a:noFill/>
          <a:ln w="28575" cap="sq">
            <a:solidFill>
              <a:srgbClr val="008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49906" name="Line 50">
            <a:extLst>
              <a:ext uri="{FF2B5EF4-FFF2-40B4-BE49-F238E27FC236}">
                <a16:creationId xmlns:a16="http://schemas.microsoft.com/office/drawing/2014/main" id="{EB9BDD63-BB6B-4203-9178-E9141325C984}"/>
              </a:ext>
            </a:extLst>
          </p:cNvPr>
          <p:cNvSpPr>
            <a:spLocks noChangeShapeType="1"/>
          </p:cNvSpPr>
          <p:nvPr/>
        </p:nvSpPr>
        <p:spPr bwMode="auto">
          <a:xfrm flipV="1">
            <a:off x="2284413" y="3892550"/>
            <a:ext cx="0" cy="228600"/>
          </a:xfrm>
          <a:prstGeom prst="line">
            <a:avLst/>
          </a:prstGeom>
          <a:noFill/>
          <a:ln w="28575" cap="sq">
            <a:solidFill>
              <a:srgbClr val="008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49907" name="Line 51">
            <a:extLst>
              <a:ext uri="{FF2B5EF4-FFF2-40B4-BE49-F238E27FC236}">
                <a16:creationId xmlns:a16="http://schemas.microsoft.com/office/drawing/2014/main" id="{66D2EC1F-ED5A-41F8-9EB7-CD8138A9B50D}"/>
              </a:ext>
            </a:extLst>
          </p:cNvPr>
          <p:cNvSpPr>
            <a:spLocks noChangeShapeType="1"/>
          </p:cNvSpPr>
          <p:nvPr/>
        </p:nvSpPr>
        <p:spPr bwMode="auto">
          <a:xfrm flipV="1">
            <a:off x="2284413" y="2635250"/>
            <a:ext cx="0" cy="223838"/>
          </a:xfrm>
          <a:prstGeom prst="line">
            <a:avLst/>
          </a:prstGeom>
          <a:noFill/>
          <a:ln w="28575" cap="sq">
            <a:solidFill>
              <a:srgbClr val="008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49908" name="Line 52">
            <a:extLst>
              <a:ext uri="{FF2B5EF4-FFF2-40B4-BE49-F238E27FC236}">
                <a16:creationId xmlns:a16="http://schemas.microsoft.com/office/drawing/2014/main" id="{A7A3F75E-4DB3-49F5-A704-B60FC5B01F5E}"/>
              </a:ext>
            </a:extLst>
          </p:cNvPr>
          <p:cNvSpPr>
            <a:spLocks noChangeShapeType="1"/>
          </p:cNvSpPr>
          <p:nvPr/>
        </p:nvSpPr>
        <p:spPr bwMode="auto">
          <a:xfrm flipV="1">
            <a:off x="2284413" y="2044700"/>
            <a:ext cx="0" cy="238125"/>
          </a:xfrm>
          <a:prstGeom prst="line">
            <a:avLst/>
          </a:prstGeom>
          <a:noFill/>
          <a:ln w="28575" cap="sq">
            <a:solidFill>
              <a:srgbClr val="008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49909" name="Line 53">
            <a:extLst>
              <a:ext uri="{FF2B5EF4-FFF2-40B4-BE49-F238E27FC236}">
                <a16:creationId xmlns:a16="http://schemas.microsoft.com/office/drawing/2014/main" id="{3F9103B8-1467-486C-B389-D5F60FDEA9A3}"/>
              </a:ext>
            </a:extLst>
          </p:cNvPr>
          <p:cNvSpPr>
            <a:spLocks noChangeShapeType="1"/>
          </p:cNvSpPr>
          <p:nvPr/>
        </p:nvSpPr>
        <p:spPr bwMode="auto">
          <a:xfrm flipV="1">
            <a:off x="3638550" y="3248025"/>
            <a:ext cx="0" cy="257175"/>
          </a:xfrm>
          <a:prstGeom prst="line">
            <a:avLst/>
          </a:prstGeom>
          <a:noFill/>
          <a:ln w="28575" cap="sq">
            <a:solidFill>
              <a:srgbClr val="008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49910" name="Line 54">
            <a:extLst>
              <a:ext uri="{FF2B5EF4-FFF2-40B4-BE49-F238E27FC236}">
                <a16:creationId xmlns:a16="http://schemas.microsoft.com/office/drawing/2014/main" id="{36BD7E1F-CB18-4E18-B299-AED50392DA54}"/>
              </a:ext>
            </a:extLst>
          </p:cNvPr>
          <p:cNvSpPr>
            <a:spLocks noChangeShapeType="1"/>
          </p:cNvSpPr>
          <p:nvPr/>
        </p:nvSpPr>
        <p:spPr bwMode="auto">
          <a:xfrm>
            <a:off x="2952750" y="1492250"/>
            <a:ext cx="0" cy="2051050"/>
          </a:xfrm>
          <a:prstGeom prst="line">
            <a:avLst/>
          </a:prstGeom>
          <a:noFill/>
          <a:ln w="28575" cap="sq">
            <a:solidFill>
              <a:srgbClr val="008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49911" name="Line 55">
            <a:extLst>
              <a:ext uri="{FF2B5EF4-FFF2-40B4-BE49-F238E27FC236}">
                <a16:creationId xmlns:a16="http://schemas.microsoft.com/office/drawing/2014/main" id="{484CC648-5B58-4B89-8D90-452CF429A631}"/>
              </a:ext>
            </a:extLst>
          </p:cNvPr>
          <p:cNvSpPr>
            <a:spLocks noChangeShapeType="1"/>
          </p:cNvSpPr>
          <p:nvPr/>
        </p:nvSpPr>
        <p:spPr bwMode="auto">
          <a:xfrm>
            <a:off x="3619500" y="1511300"/>
            <a:ext cx="0" cy="1403350"/>
          </a:xfrm>
          <a:prstGeom prst="line">
            <a:avLst/>
          </a:prstGeom>
          <a:noFill/>
          <a:ln w="28575" cap="sq">
            <a:solidFill>
              <a:srgbClr val="008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49912" name="Line 56">
            <a:extLst>
              <a:ext uri="{FF2B5EF4-FFF2-40B4-BE49-F238E27FC236}">
                <a16:creationId xmlns:a16="http://schemas.microsoft.com/office/drawing/2014/main" id="{84CE770B-5AA1-422C-9F9B-E56E0E31CEA0}"/>
              </a:ext>
            </a:extLst>
          </p:cNvPr>
          <p:cNvSpPr>
            <a:spLocks noChangeShapeType="1"/>
          </p:cNvSpPr>
          <p:nvPr/>
        </p:nvSpPr>
        <p:spPr bwMode="auto">
          <a:xfrm flipV="1">
            <a:off x="2286000" y="3263900"/>
            <a:ext cx="0" cy="223838"/>
          </a:xfrm>
          <a:prstGeom prst="line">
            <a:avLst/>
          </a:prstGeom>
          <a:noFill/>
          <a:ln w="28575" cap="sq">
            <a:solidFill>
              <a:srgbClr val="008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49914" name="Rectangle 58">
            <a:extLst>
              <a:ext uri="{FF2B5EF4-FFF2-40B4-BE49-F238E27FC236}">
                <a16:creationId xmlns:a16="http://schemas.microsoft.com/office/drawing/2014/main" id="{8613807C-E490-4C59-8C62-F010254B8412}"/>
              </a:ext>
            </a:extLst>
          </p:cNvPr>
          <p:cNvSpPr>
            <a:spLocks noChangeArrowheads="1"/>
          </p:cNvSpPr>
          <p:nvPr/>
        </p:nvSpPr>
        <p:spPr bwMode="auto">
          <a:xfrm>
            <a:off x="2000250" y="3514725"/>
            <a:ext cx="617538" cy="406400"/>
          </a:xfrm>
          <a:prstGeom prst="rect">
            <a:avLst/>
          </a:prstGeom>
          <a:noFill/>
          <a:ln w="9525"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000">
                <a:solidFill>
                  <a:schemeClr val="accent2"/>
                </a:solidFill>
                <a:latin typeface="Arial" panose="020B0604020202020204" pitchFamily="34" charset="0"/>
              </a:rPr>
              <a:t>009</a:t>
            </a:r>
          </a:p>
        </p:txBody>
      </p:sp>
      <p:sp>
        <p:nvSpPr>
          <p:cNvPr id="249917" name="Rectangle 61">
            <a:extLst>
              <a:ext uri="{FF2B5EF4-FFF2-40B4-BE49-F238E27FC236}">
                <a16:creationId xmlns:a16="http://schemas.microsoft.com/office/drawing/2014/main" id="{7424EDF2-1C7D-444B-8ADA-C49B632CBF59}"/>
              </a:ext>
            </a:extLst>
          </p:cNvPr>
          <p:cNvSpPr>
            <a:spLocks noChangeArrowheads="1"/>
          </p:cNvSpPr>
          <p:nvPr/>
        </p:nvSpPr>
        <p:spPr bwMode="auto">
          <a:xfrm>
            <a:off x="4002088" y="3514725"/>
            <a:ext cx="617537" cy="406400"/>
          </a:xfrm>
          <a:prstGeom prst="rect">
            <a:avLst/>
          </a:prstGeom>
          <a:noFill/>
          <a:ln w="9525"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000">
                <a:solidFill>
                  <a:schemeClr val="accent2"/>
                </a:solidFill>
                <a:latin typeface="Arial" panose="020B0604020202020204" pitchFamily="34" charset="0"/>
              </a:rPr>
              <a:t>306</a:t>
            </a:r>
          </a:p>
        </p:txBody>
      </p:sp>
      <p:sp>
        <p:nvSpPr>
          <p:cNvPr id="249919" name="Line 63">
            <a:extLst>
              <a:ext uri="{FF2B5EF4-FFF2-40B4-BE49-F238E27FC236}">
                <a16:creationId xmlns:a16="http://schemas.microsoft.com/office/drawing/2014/main" id="{76AA2E6C-EB97-442B-BD01-B1CD13BB23EA}"/>
              </a:ext>
            </a:extLst>
          </p:cNvPr>
          <p:cNvSpPr>
            <a:spLocks noChangeShapeType="1"/>
          </p:cNvSpPr>
          <p:nvPr/>
        </p:nvSpPr>
        <p:spPr bwMode="auto">
          <a:xfrm flipV="1">
            <a:off x="4287838" y="3892550"/>
            <a:ext cx="0" cy="228600"/>
          </a:xfrm>
          <a:prstGeom prst="line">
            <a:avLst/>
          </a:prstGeom>
          <a:noFill/>
          <a:ln w="28575" cap="sq">
            <a:solidFill>
              <a:srgbClr val="008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49920" name="Line 64">
            <a:extLst>
              <a:ext uri="{FF2B5EF4-FFF2-40B4-BE49-F238E27FC236}">
                <a16:creationId xmlns:a16="http://schemas.microsoft.com/office/drawing/2014/main" id="{0527ABD7-3EBB-439C-809C-C417156FB84F}"/>
              </a:ext>
            </a:extLst>
          </p:cNvPr>
          <p:cNvSpPr>
            <a:spLocks noChangeShapeType="1"/>
          </p:cNvSpPr>
          <p:nvPr/>
        </p:nvSpPr>
        <p:spPr bwMode="auto">
          <a:xfrm flipH="1">
            <a:off x="4284663" y="1492250"/>
            <a:ext cx="3175" cy="2081213"/>
          </a:xfrm>
          <a:prstGeom prst="line">
            <a:avLst/>
          </a:prstGeom>
          <a:noFill/>
          <a:ln w="28575" cap="sq">
            <a:solidFill>
              <a:srgbClr val="008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49922" name="Rectangle 66">
            <a:extLst>
              <a:ext uri="{FF2B5EF4-FFF2-40B4-BE49-F238E27FC236}">
                <a16:creationId xmlns:a16="http://schemas.microsoft.com/office/drawing/2014/main" id="{1A0C30F7-5B63-40E2-8BE5-8E2A0D5F28A5}"/>
              </a:ext>
            </a:extLst>
          </p:cNvPr>
          <p:cNvSpPr>
            <a:spLocks noChangeArrowheads="1"/>
          </p:cNvSpPr>
          <p:nvPr/>
        </p:nvSpPr>
        <p:spPr bwMode="auto">
          <a:xfrm>
            <a:off x="8001000" y="3514725"/>
            <a:ext cx="617538" cy="406400"/>
          </a:xfrm>
          <a:prstGeom prst="rect">
            <a:avLst/>
          </a:prstGeom>
          <a:noFill/>
          <a:ln w="9525"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000">
                <a:solidFill>
                  <a:schemeClr val="accent2"/>
                </a:solidFill>
                <a:latin typeface="Arial" panose="020B0604020202020204" pitchFamily="34" charset="0"/>
              </a:rPr>
              <a:t>984</a:t>
            </a:r>
          </a:p>
        </p:txBody>
      </p:sp>
      <p:sp>
        <p:nvSpPr>
          <p:cNvPr id="249924" name="Line 68">
            <a:extLst>
              <a:ext uri="{FF2B5EF4-FFF2-40B4-BE49-F238E27FC236}">
                <a16:creationId xmlns:a16="http://schemas.microsoft.com/office/drawing/2014/main" id="{EFB33FF7-C93D-41F5-BD75-34A8C8B399C2}"/>
              </a:ext>
            </a:extLst>
          </p:cNvPr>
          <p:cNvSpPr>
            <a:spLocks noChangeShapeType="1"/>
          </p:cNvSpPr>
          <p:nvPr/>
        </p:nvSpPr>
        <p:spPr bwMode="auto">
          <a:xfrm flipV="1">
            <a:off x="8286750" y="3892550"/>
            <a:ext cx="0" cy="228600"/>
          </a:xfrm>
          <a:prstGeom prst="line">
            <a:avLst/>
          </a:prstGeom>
          <a:noFill/>
          <a:ln w="28575" cap="sq">
            <a:solidFill>
              <a:srgbClr val="008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49925" name="Line 69">
            <a:extLst>
              <a:ext uri="{FF2B5EF4-FFF2-40B4-BE49-F238E27FC236}">
                <a16:creationId xmlns:a16="http://schemas.microsoft.com/office/drawing/2014/main" id="{ECE8BC45-BFE9-401D-8263-48F3EFD4A69C}"/>
              </a:ext>
            </a:extLst>
          </p:cNvPr>
          <p:cNvSpPr>
            <a:spLocks noChangeShapeType="1"/>
          </p:cNvSpPr>
          <p:nvPr/>
        </p:nvSpPr>
        <p:spPr bwMode="auto">
          <a:xfrm>
            <a:off x="8286750" y="1492250"/>
            <a:ext cx="0" cy="2051050"/>
          </a:xfrm>
          <a:prstGeom prst="line">
            <a:avLst/>
          </a:prstGeom>
          <a:noFill/>
          <a:ln w="28575" cap="sq">
            <a:solidFill>
              <a:srgbClr val="008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49927" name="Rectangle 71">
            <a:extLst>
              <a:ext uri="{FF2B5EF4-FFF2-40B4-BE49-F238E27FC236}">
                <a16:creationId xmlns:a16="http://schemas.microsoft.com/office/drawing/2014/main" id="{5C578DE8-A17F-42C5-8B15-775233504AF5}"/>
              </a:ext>
            </a:extLst>
          </p:cNvPr>
          <p:cNvSpPr>
            <a:spLocks noChangeArrowheads="1"/>
          </p:cNvSpPr>
          <p:nvPr/>
        </p:nvSpPr>
        <p:spPr bwMode="auto">
          <a:xfrm>
            <a:off x="7334250" y="3514725"/>
            <a:ext cx="617538" cy="406400"/>
          </a:xfrm>
          <a:prstGeom prst="rect">
            <a:avLst/>
          </a:prstGeom>
          <a:noFill/>
          <a:ln w="9525"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000">
                <a:solidFill>
                  <a:schemeClr val="accent2"/>
                </a:solidFill>
                <a:latin typeface="Arial" panose="020B0604020202020204" pitchFamily="34" charset="0"/>
              </a:rPr>
              <a:t>859</a:t>
            </a:r>
          </a:p>
        </p:txBody>
      </p:sp>
      <p:sp>
        <p:nvSpPr>
          <p:cNvPr id="249929" name="Line 73">
            <a:extLst>
              <a:ext uri="{FF2B5EF4-FFF2-40B4-BE49-F238E27FC236}">
                <a16:creationId xmlns:a16="http://schemas.microsoft.com/office/drawing/2014/main" id="{473D8E22-0370-4748-8E54-15945488E3C3}"/>
              </a:ext>
            </a:extLst>
          </p:cNvPr>
          <p:cNvSpPr>
            <a:spLocks noChangeShapeType="1"/>
          </p:cNvSpPr>
          <p:nvPr/>
        </p:nvSpPr>
        <p:spPr bwMode="auto">
          <a:xfrm flipV="1">
            <a:off x="7620000" y="3892550"/>
            <a:ext cx="0" cy="228600"/>
          </a:xfrm>
          <a:prstGeom prst="line">
            <a:avLst/>
          </a:prstGeom>
          <a:noFill/>
          <a:ln w="28575" cap="sq">
            <a:solidFill>
              <a:srgbClr val="008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49930" name="Line 74">
            <a:extLst>
              <a:ext uri="{FF2B5EF4-FFF2-40B4-BE49-F238E27FC236}">
                <a16:creationId xmlns:a16="http://schemas.microsoft.com/office/drawing/2014/main" id="{242950E6-A605-4279-8D0D-EF70AC535C41}"/>
              </a:ext>
            </a:extLst>
          </p:cNvPr>
          <p:cNvSpPr>
            <a:spLocks noChangeShapeType="1"/>
          </p:cNvSpPr>
          <p:nvPr/>
        </p:nvSpPr>
        <p:spPr bwMode="auto">
          <a:xfrm>
            <a:off x="7620000" y="1492250"/>
            <a:ext cx="0" cy="2051050"/>
          </a:xfrm>
          <a:prstGeom prst="line">
            <a:avLst/>
          </a:prstGeom>
          <a:noFill/>
          <a:ln w="28575" cap="sq">
            <a:solidFill>
              <a:srgbClr val="008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250039" name="Group 183">
            <a:extLst>
              <a:ext uri="{FF2B5EF4-FFF2-40B4-BE49-F238E27FC236}">
                <a16:creationId xmlns:a16="http://schemas.microsoft.com/office/drawing/2014/main" id="{F98FD68A-5F14-480A-88BC-B916B3753FDA}"/>
              </a:ext>
            </a:extLst>
          </p:cNvPr>
          <p:cNvGrpSpPr>
            <a:grpSpLocks/>
          </p:cNvGrpSpPr>
          <p:nvPr/>
        </p:nvGrpSpPr>
        <p:grpSpPr bwMode="auto">
          <a:xfrm>
            <a:off x="179388" y="5157788"/>
            <a:ext cx="8977312" cy="1038225"/>
            <a:chOff x="113" y="3249"/>
            <a:chExt cx="5655" cy="654"/>
          </a:xfrm>
        </p:grpSpPr>
        <p:sp>
          <p:nvSpPr>
            <p:cNvPr id="250038" name="Rectangle 182">
              <a:extLst>
                <a:ext uri="{FF2B5EF4-FFF2-40B4-BE49-F238E27FC236}">
                  <a16:creationId xmlns:a16="http://schemas.microsoft.com/office/drawing/2014/main" id="{6A3AC894-6C5F-4D07-AF7E-B2C7CF30E149}"/>
                </a:ext>
              </a:extLst>
            </p:cNvPr>
            <p:cNvSpPr>
              <a:spLocks noChangeArrowheads="1"/>
            </p:cNvSpPr>
            <p:nvPr/>
          </p:nvSpPr>
          <p:spPr bwMode="auto">
            <a:xfrm>
              <a:off x="113" y="3249"/>
              <a:ext cx="5647" cy="635"/>
            </a:xfrm>
            <a:prstGeom prst="rect">
              <a:avLst/>
            </a:prstGeom>
            <a:gradFill rotWithShape="1">
              <a:gsLst>
                <a:gs pos="0">
                  <a:srgbClr val="FFFFCC"/>
                </a:gs>
                <a:gs pos="50000">
                  <a:schemeClr val="bg1"/>
                </a:gs>
                <a:gs pos="100000">
                  <a:srgbClr val="FFFFCC"/>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p>
          </p:txBody>
        </p:sp>
        <p:grpSp>
          <p:nvGrpSpPr>
            <p:cNvPr id="65615" name="Group 76">
              <a:extLst>
                <a:ext uri="{FF2B5EF4-FFF2-40B4-BE49-F238E27FC236}">
                  <a16:creationId xmlns:a16="http://schemas.microsoft.com/office/drawing/2014/main" id="{FC7D2C3F-4AEE-4084-BC27-A97CCBDC9BA1}"/>
                </a:ext>
              </a:extLst>
            </p:cNvPr>
            <p:cNvGrpSpPr>
              <a:grpSpLocks/>
            </p:cNvGrpSpPr>
            <p:nvPr/>
          </p:nvGrpSpPr>
          <p:grpSpPr bwMode="auto">
            <a:xfrm>
              <a:off x="180" y="3339"/>
              <a:ext cx="5588" cy="564"/>
              <a:chOff x="84" y="3648"/>
              <a:chExt cx="5588" cy="564"/>
            </a:xfrm>
          </p:grpSpPr>
          <p:grpSp>
            <p:nvGrpSpPr>
              <p:cNvPr id="65616" name="Group 77">
                <a:extLst>
                  <a:ext uri="{FF2B5EF4-FFF2-40B4-BE49-F238E27FC236}">
                    <a16:creationId xmlns:a16="http://schemas.microsoft.com/office/drawing/2014/main" id="{8F05BA0F-CEB4-494A-88AD-7A94FB43D0D1}"/>
                  </a:ext>
                </a:extLst>
              </p:cNvPr>
              <p:cNvGrpSpPr>
                <a:grpSpLocks/>
              </p:cNvGrpSpPr>
              <p:nvPr/>
            </p:nvGrpSpPr>
            <p:grpSpPr bwMode="auto">
              <a:xfrm>
                <a:off x="84" y="3648"/>
                <a:ext cx="5588" cy="564"/>
                <a:chOff x="96" y="3660"/>
                <a:chExt cx="5588" cy="564"/>
              </a:xfrm>
            </p:grpSpPr>
            <p:grpSp>
              <p:nvGrpSpPr>
                <p:cNvPr id="65627" name="Group 78">
                  <a:extLst>
                    <a:ext uri="{FF2B5EF4-FFF2-40B4-BE49-F238E27FC236}">
                      <a16:creationId xmlns:a16="http://schemas.microsoft.com/office/drawing/2014/main" id="{DC4346BC-8F6A-4A5A-9A91-ACE536BFD885}"/>
                    </a:ext>
                  </a:extLst>
                </p:cNvPr>
                <p:cNvGrpSpPr>
                  <a:grpSpLocks/>
                </p:cNvGrpSpPr>
                <p:nvPr/>
              </p:nvGrpSpPr>
              <p:grpSpPr bwMode="auto">
                <a:xfrm>
                  <a:off x="96" y="3660"/>
                  <a:ext cx="5588" cy="272"/>
                  <a:chOff x="96" y="588"/>
                  <a:chExt cx="5588" cy="272"/>
                </a:xfrm>
              </p:grpSpPr>
              <p:grpSp>
                <p:nvGrpSpPr>
                  <p:cNvPr id="65629" name="Group 79">
                    <a:extLst>
                      <a:ext uri="{FF2B5EF4-FFF2-40B4-BE49-F238E27FC236}">
                        <a16:creationId xmlns:a16="http://schemas.microsoft.com/office/drawing/2014/main" id="{404E87B9-7AF8-434F-B2BD-CEF271E13528}"/>
                      </a:ext>
                    </a:extLst>
                  </p:cNvPr>
                  <p:cNvGrpSpPr>
                    <a:grpSpLocks/>
                  </p:cNvGrpSpPr>
                  <p:nvPr/>
                </p:nvGrpSpPr>
                <p:grpSpPr bwMode="auto">
                  <a:xfrm>
                    <a:off x="240" y="600"/>
                    <a:ext cx="391" cy="258"/>
                    <a:chOff x="2662" y="2046"/>
                    <a:chExt cx="391" cy="258"/>
                  </a:xfrm>
                </p:grpSpPr>
                <p:sp>
                  <p:nvSpPr>
                    <p:cNvPr id="65667" name="Rectangle 80">
                      <a:extLst>
                        <a:ext uri="{FF2B5EF4-FFF2-40B4-BE49-F238E27FC236}">
                          <a16:creationId xmlns:a16="http://schemas.microsoft.com/office/drawing/2014/main" id="{049FE752-05AD-469B-90C5-51C5844A7550}"/>
                        </a:ext>
                      </a:extLst>
                    </p:cNvPr>
                    <p:cNvSpPr>
                      <a:spLocks noChangeArrowheads="1"/>
                    </p:cNvSpPr>
                    <p:nvPr/>
                  </p:nvSpPr>
                  <p:spPr bwMode="auto">
                    <a:xfrm>
                      <a:off x="2662" y="2046"/>
                      <a:ext cx="391" cy="258"/>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000">
                          <a:latin typeface="Arial" panose="020B0604020202020204" pitchFamily="34" charset="0"/>
                        </a:rPr>
                        <a:t>009</a:t>
                      </a:r>
                    </a:p>
                  </p:txBody>
                </p:sp>
                <p:sp>
                  <p:nvSpPr>
                    <p:cNvPr id="65668" name="Rectangle 81">
                      <a:extLst>
                        <a:ext uri="{FF2B5EF4-FFF2-40B4-BE49-F238E27FC236}">
                          <a16:creationId xmlns:a16="http://schemas.microsoft.com/office/drawing/2014/main" id="{8DC79B76-77EE-4D95-97C4-26CC5B2C5456}"/>
                        </a:ext>
                      </a:extLst>
                    </p:cNvPr>
                    <p:cNvSpPr>
                      <a:spLocks noChangeArrowheads="1"/>
                    </p:cNvSpPr>
                    <p:nvPr/>
                  </p:nvSpPr>
                  <p:spPr bwMode="auto">
                    <a:xfrm>
                      <a:off x="2688" y="2064"/>
                      <a:ext cx="340" cy="204"/>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endParaRPr lang="zh-CN" altLang="en-US" sz="2400"/>
                    </a:p>
                  </p:txBody>
                </p:sp>
              </p:grpSp>
              <p:grpSp>
                <p:nvGrpSpPr>
                  <p:cNvPr id="65630" name="Group 82">
                    <a:extLst>
                      <a:ext uri="{FF2B5EF4-FFF2-40B4-BE49-F238E27FC236}">
                        <a16:creationId xmlns:a16="http://schemas.microsoft.com/office/drawing/2014/main" id="{BD81E5AB-7E68-459C-8A9C-8593745B645C}"/>
                      </a:ext>
                    </a:extLst>
                  </p:cNvPr>
                  <p:cNvGrpSpPr>
                    <a:grpSpLocks/>
                  </p:cNvGrpSpPr>
                  <p:nvPr/>
                </p:nvGrpSpPr>
                <p:grpSpPr bwMode="auto">
                  <a:xfrm>
                    <a:off x="3084" y="590"/>
                    <a:ext cx="391" cy="258"/>
                    <a:chOff x="2662" y="2046"/>
                    <a:chExt cx="391" cy="258"/>
                  </a:xfrm>
                </p:grpSpPr>
                <p:sp>
                  <p:nvSpPr>
                    <p:cNvPr id="65665" name="Rectangle 83">
                      <a:extLst>
                        <a:ext uri="{FF2B5EF4-FFF2-40B4-BE49-F238E27FC236}">
                          <a16:creationId xmlns:a16="http://schemas.microsoft.com/office/drawing/2014/main" id="{6EE97EA1-76CB-4021-A684-1158AA6F091D}"/>
                        </a:ext>
                      </a:extLst>
                    </p:cNvPr>
                    <p:cNvSpPr>
                      <a:spLocks noChangeArrowheads="1"/>
                    </p:cNvSpPr>
                    <p:nvPr/>
                  </p:nvSpPr>
                  <p:spPr bwMode="auto">
                    <a:xfrm>
                      <a:off x="2662" y="2046"/>
                      <a:ext cx="391" cy="258"/>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000">
                          <a:latin typeface="Arial" panose="020B0604020202020204" pitchFamily="34" charset="0"/>
                        </a:rPr>
                        <a:t>208</a:t>
                      </a:r>
                    </a:p>
                  </p:txBody>
                </p:sp>
                <p:sp>
                  <p:nvSpPr>
                    <p:cNvPr id="65666" name="Rectangle 84">
                      <a:extLst>
                        <a:ext uri="{FF2B5EF4-FFF2-40B4-BE49-F238E27FC236}">
                          <a16:creationId xmlns:a16="http://schemas.microsoft.com/office/drawing/2014/main" id="{DE4B731E-4A8D-473A-A808-21706E05B5C9}"/>
                        </a:ext>
                      </a:extLst>
                    </p:cNvPr>
                    <p:cNvSpPr>
                      <a:spLocks noChangeArrowheads="1"/>
                    </p:cNvSpPr>
                    <p:nvPr/>
                  </p:nvSpPr>
                  <p:spPr bwMode="auto">
                    <a:xfrm>
                      <a:off x="2688" y="2064"/>
                      <a:ext cx="340" cy="204"/>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endParaRPr lang="zh-CN" altLang="en-US" sz="2400"/>
                    </a:p>
                  </p:txBody>
                </p:sp>
              </p:grpSp>
              <p:grpSp>
                <p:nvGrpSpPr>
                  <p:cNvPr id="65631" name="Group 85">
                    <a:extLst>
                      <a:ext uri="{FF2B5EF4-FFF2-40B4-BE49-F238E27FC236}">
                        <a16:creationId xmlns:a16="http://schemas.microsoft.com/office/drawing/2014/main" id="{74442C84-4904-42C4-9B00-5C898AD9AE5B}"/>
                      </a:ext>
                    </a:extLst>
                  </p:cNvPr>
                  <p:cNvGrpSpPr>
                    <a:grpSpLocks/>
                  </p:cNvGrpSpPr>
                  <p:nvPr/>
                </p:nvGrpSpPr>
                <p:grpSpPr bwMode="auto">
                  <a:xfrm>
                    <a:off x="1932" y="590"/>
                    <a:ext cx="391" cy="258"/>
                    <a:chOff x="2662" y="2046"/>
                    <a:chExt cx="391" cy="258"/>
                  </a:xfrm>
                </p:grpSpPr>
                <p:sp>
                  <p:nvSpPr>
                    <p:cNvPr id="65663" name="Rectangle 86">
                      <a:extLst>
                        <a:ext uri="{FF2B5EF4-FFF2-40B4-BE49-F238E27FC236}">
                          <a16:creationId xmlns:a16="http://schemas.microsoft.com/office/drawing/2014/main" id="{A7054218-D4BD-4B55-8CBD-F0CA1E8813FB}"/>
                        </a:ext>
                      </a:extLst>
                    </p:cNvPr>
                    <p:cNvSpPr>
                      <a:spLocks noChangeArrowheads="1"/>
                    </p:cNvSpPr>
                    <p:nvPr/>
                  </p:nvSpPr>
                  <p:spPr bwMode="auto">
                    <a:xfrm>
                      <a:off x="2662" y="2046"/>
                      <a:ext cx="391" cy="258"/>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000">
                          <a:latin typeface="Arial" panose="020B0604020202020204" pitchFamily="34" charset="0"/>
                        </a:rPr>
                        <a:t>093</a:t>
                      </a:r>
                    </a:p>
                  </p:txBody>
                </p:sp>
                <p:sp>
                  <p:nvSpPr>
                    <p:cNvPr id="65664" name="Rectangle 87">
                      <a:extLst>
                        <a:ext uri="{FF2B5EF4-FFF2-40B4-BE49-F238E27FC236}">
                          <a16:creationId xmlns:a16="http://schemas.microsoft.com/office/drawing/2014/main" id="{6A282635-6983-4764-8511-B36A7B8FBBAA}"/>
                        </a:ext>
                      </a:extLst>
                    </p:cNvPr>
                    <p:cNvSpPr>
                      <a:spLocks noChangeArrowheads="1"/>
                    </p:cNvSpPr>
                    <p:nvPr/>
                  </p:nvSpPr>
                  <p:spPr bwMode="auto">
                    <a:xfrm>
                      <a:off x="2688" y="2064"/>
                      <a:ext cx="340" cy="204"/>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endParaRPr lang="zh-CN" altLang="en-US" sz="2400"/>
                    </a:p>
                  </p:txBody>
                </p:sp>
              </p:grpSp>
              <p:grpSp>
                <p:nvGrpSpPr>
                  <p:cNvPr id="65632" name="Group 88">
                    <a:extLst>
                      <a:ext uri="{FF2B5EF4-FFF2-40B4-BE49-F238E27FC236}">
                        <a16:creationId xmlns:a16="http://schemas.microsoft.com/office/drawing/2014/main" id="{238C4768-28D5-43FF-BB9B-5B4E836310F9}"/>
                      </a:ext>
                    </a:extLst>
                  </p:cNvPr>
                  <p:cNvGrpSpPr>
                    <a:grpSpLocks/>
                  </p:cNvGrpSpPr>
                  <p:nvPr/>
                </p:nvGrpSpPr>
                <p:grpSpPr bwMode="auto">
                  <a:xfrm>
                    <a:off x="4188" y="588"/>
                    <a:ext cx="391" cy="258"/>
                    <a:chOff x="2662" y="2046"/>
                    <a:chExt cx="391" cy="258"/>
                  </a:xfrm>
                </p:grpSpPr>
                <p:sp>
                  <p:nvSpPr>
                    <p:cNvPr id="65661" name="Rectangle 89">
                      <a:extLst>
                        <a:ext uri="{FF2B5EF4-FFF2-40B4-BE49-F238E27FC236}">
                          <a16:creationId xmlns:a16="http://schemas.microsoft.com/office/drawing/2014/main" id="{481400E4-FD8F-4E53-B677-3DAA4522B726}"/>
                        </a:ext>
                      </a:extLst>
                    </p:cNvPr>
                    <p:cNvSpPr>
                      <a:spLocks noChangeArrowheads="1"/>
                    </p:cNvSpPr>
                    <p:nvPr/>
                  </p:nvSpPr>
                  <p:spPr bwMode="auto">
                    <a:xfrm>
                      <a:off x="2662" y="2046"/>
                      <a:ext cx="391" cy="258"/>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000">
                          <a:latin typeface="Arial" panose="020B0604020202020204" pitchFamily="34" charset="0"/>
                        </a:rPr>
                        <a:t>306</a:t>
                      </a:r>
                    </a:p>
                  </p:txBody>
                </p:sp>
                <p:sp>
                  <p:nvSpPr>
                    <p:cNvPr id="65662" name="Rectangle 90">
                      <a:extLst>
                        <a:ext uri="{FF2B5EF4-FFF2-40B4-BE49-F238E27FC236}">
                          <a16:creationId xmlns:a16="http://schemas.microsoft.com/office/drawing/2014/main" id="{B0CCAA26-E650-456A-A7EE-1CB2B9905A46}"/>
                        </a:ext>
                      </a:extLst>
                    </p:cNvPr>
                    <p:cNvSpPr>
                      <a:spLocks noChangeArrowheads="1"/>
                    </p:cNvSpPr>
                    <p:nvPr/>
                  </p:nvSpPr>
                  <p:spPr bwMode="auto">
                    <a:xfrm>
                      <a:off x="2688" y="2064"/>
                      <a:ext cx="340" cy="204"/>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endParaRPr lang="zh-CN" altLang="en-US" sz="2400"/>
                    </a:p>
                  </p:txBody>
                </p:sp>
              </p:grpSp>
              <p:grpSp>
                <p:nvGrpSpPr>
                  <p:cNvPr id="65633" name="Group 91">
                    <a:extLst>
                      <a:ext uri="{FF2B5EF4-FFF2-40B4-BE49-F238E27FC236}">
                        <a16:creationId xmlns:a16="http://schemas.microsoft.com/office/drawing/2014/main" id="{AEEBD35D-468E-491E-8EEE-81AE7CECE5E8}"/>
                      </a:ext>
                    </a:extLst>
                  </p:cNvPr>
                  <p:cNvGrpSpPr>
                    <a:grpSpLocks/>
                  </p:cNvGrpSpPr>
                  <p:nvPr/>
                </p:nvGrpSpPr>
                <p:grpSpPr bwMode="auto">
                  <a:xfrm>
                    <a:off x="3636" y="588"/>
                    <a:ext cx="391" cy="258"/>
                    <a:chOff x="2662" y="2046"/>
                    <a:chExt cx="391" cy="258"/>
                  </a:xfrm>
                </p:grpSpPr>
                <p:sp>
                  <p:nvSpPr>
                    <p:cNvPr id="65659" name="Rectangle 92">
                      <a:extLst>
                        <a:ext uri="{FF2B5EF4-FFF2-40B4-BE49-F238E27FC236}">
                          <a16:creationId xmlns:a16="http://schemas.microsoft.com/office/drawing/2014/main" id="{631DEA88-BE8C-4839-A6D0-0339BC5CBD7A}"/>
                        </a:ext>
                      </a:extLst>
                    </p:cNvPr>
                    <p:cNvSpPr>
                      <a:spLocks noChangeArrowheads="1"/>
                    </p:cNvSpPr>
                    <p:nvPr/>
                  </p:nvSpPr>
                  <p:spPr bwMode="auto">
                    <a:xfrm>
                      <a:off x="2662" y="2046"/>
                      <a:ext cx="391" cy="258"/>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000">
                          <a:latin typeface="Arial" panose="020B0604020202020204" pitchFamily="34" charset="0"/>
                        </a:rPr>
                        <a:t>271</a:t>
                      </a:r>
                    </a:p>
                  </p:txBody>
                </p:sp>
                <p:sp>
                  <p:nvSpPr>
                    <p:cNvPr id="65660" name="Rectangle 93">
                      <a:extLst>
                        <a:ext uri="{FF2B5EF4-FFF2-40B4-BE49-F238E27FC236}">
                          <a16:creationId xmlns:a16="http://schemas.microsoft.com/office/drawing/2014/main" id="{42BBEF4B-4A54-40A1-8F62-ECCDAB266FCF}"/>
                        </a:ext>
                      </a:extLst>
                    </p:cNvPr>
                    <p:cNvSpPr>
                      <a:spLocks noChangeArrowheads="1"/>
                    </p:cNvSpPr>
                    <p:nvPr/>
                  </p:nvSpPr>
                  <p:spPr bwMode="auto">
                    <a:xfrm>
                      <a:off x="2688" y="2064"/>
                      <a:ext cx="340" cy="204"/>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endParaRPr lang="zh-CN" altLang="en-US" sz="2400"/>
                    </a:p>
                  </p:txBody>
                </p:sp>
              </p:grpSp>
              <p:grpSp>
                <p:nvGrpSpPr>
                  <p:cNvPr id="65634" name="Group 94">
                    <a:extLst>
                      <a:ext uri="{FF2B5EF4-FFF2-40B4-BE49-F238E27FC236}">
                        <a16:creationId xmlns:a16="http://schemas.microsoft.com/office/drawing/2014/main" id="{3FA6293C-2A60-4AE1-B5E1-8DB8B46191AE}"/>
                      </a:ext>
                    </a:extLst>
                  </p:cNvPr>
                  <p:cNvGrpSpPr>
                    <a:grpSpLocks/>
                  </p:cNvGrpSpPr>
                  <p:nvPr/>
                </p:nvGrpSpPr>
                <p:grpSpPr bwMode="auto">
                  <a:xfrm>
                    <a:off x="1369" y="588"/>
                    <a:ext cx="391" cy="258"/>
                    <a:chOff x="2662" y="2046"/>
                    <a:chExt cx="391" cy="258"/>
                  </a:xfrm>
                </p:grpSpPr>
                <p:sp>
                  <p:nvSpPr>
                    <p:cNvPr id="65657" name="Rectangle 95">
                      <a:extLst>
                        <a:ext uri="{FF2B5EF4-FFF2-40B4-BE49-F238E27FC236}">
                          <a16:creationId xmlns:a16="http://schemas.microsoft.com/office/drawing/2014/main" id="{296DD449-5869-4F32-808C-FF9A45D9B6EB}"/>
                        </a:ext>
                      </a:extLst>
                    </p:cNvPr>
                    <p:cNvSpPr>
                      <a:spLocks noChangeArrowheads="1"/>
                    </p:cNvSpPr>
                    <p:nvPr/>
                  </p:nvSpPr>
                  <p:spPr bwMode="auto">
                    <a:xfrm>
                      <a:off x="2662" y="2046"/>
                      <a:ext cx="391" cy="258"/>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000">
                          <a:latin typeface="Arial" panose="020B0604020202020204" pitchFamily="34" charset="0"/>
                        </a:rPr>
                        <a:t>055</a:t>
                      </a:r>
                    </a:p>
                  </p:txBody>
                </p:sp>
                <p:sp>
                  <p:nvSpPr>
                    <p:cNvPr id="65658" name="Rectangle 96">
                      <a:extLst>
                        <a:ext uri="{FF2B5EF4-FFF2-40B4-BE49-F238E27FC236}">
                          <a16:creationId xmlns:a16="http://schemas.microsoft.com/office/drawing/2014/main" id="{BE6E726C-0C2C-4736-982D-318C7C487C75}"/>
                        </a:ext>
                      </a:extLst>
                    </p:cNvPr>
                    <p:cNvSpPr>
                      <a:spLocks noChangeArrowheads="1"/>
                    </p:cNvSpPr>
                    <p:nvPr/>
                  </p:nvSpPr>
                  <p:spPr bwMode="auto">
                    <a:xfrm>
                      <a:off x="2688" y="2064"/>
                      <a:ext cx="340" cy="204"/>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endParaRPr lang="zh-CN" altLang="en-US" sz="2400"/>
                    </a:p>
                  </p:txBody>
                </p:sp>
              </p:grpSp>
              <p:grpSp>
                <p:nvGrpSpPr>
                  <p:cNvPr id="65635" name="Group 97">
                    <a:extLst>
                      <a:ext uri="{FF2B5EF4-FFF2-40B4-BE49-F238E27FC236}">
                        <a16:creationId xmlns:a16="http://schemas.microsoft.com/office/drawing/2014/main" id="{E9C215F1-A76F-408B-B24A-915A7390ABC1}"/>
                      </a:ext>
                    </a:extLst>
                  </p:cNvPr>
                  <p:cNvGrpSpPr>
                    <a:grpSpLocks/>
                  </p:cNvGrpSpPr>
                  <p:nvPr/>
                </p:nvGrpSpPr>
                <p:grpSpPr bwMode="auto">
                  <a:xfrm>
                    <a:off x="2508" y="588"/>
                    <a:ext cx="391" cy="258"/>
                    <a:chOff x="2662" y="2046"/>
                    <a:chExt cx="391" cy="258"/>
                  </a:xfrm>
                </p:grpSpPr>
                <p:sp>
                  <p:nvSpPr>
                    <p:cNvPr id="65655" name="Rectangle 98">
                      <a:extLst>
                        <a:ext uri="{FF2B5EF4-FFF2-40B4-BE49-F238E27FC236}">
                          <a16:creationId xmlns:a16="http://schemas.microsoft.com/office/drawing/2014/main" id="{C355300F-3FD3-49FB-9ADC-57EA785818AF}"/>
                        </a:ext>
                      </a:extLst>
                    </p:cNvPr>
                    <p:cNvSpPr>
                      <a:spLocks noChangeArrowheads="1"/>
                    </p:cNvSpPr>
                    <p:nvPr/>
                  </p:nvSpPr>
                  <p:spPr bwMode="auto">
                    <a:xfrm>
                      <a:off x="2662" y="2046"/>
                      <a:ext cx="391" cy="258"/>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000">
                          <a:latin typeface="Arial" panose="020B0604020202020204" pitchFamily="34" charset="0"/>
                        </a:rPr>
                        <a:t>179</a:t>
                      </a:r>
                    </a:p>
                  </p:txBody>
                </p:sp>
                <p:sp>
                  <p:nvSpPr>
                    <p:cNvPr id="65656" name="Rectangle 99">
                      <a:extLst>
                        <a:ext uri="{FF2B5EF4-FFF2-40B4-BE49-F238E27FC236}">
                          <a16:creationId xmlns:a16="http://schemas.microsoft.com/office/drawing/2014/main" id="{F4C61242-A621-48B9-BE2D-EEF98E0D834B}"/>
                        </a:ext>
                      </a:extLst>
                    </p:cNvPr>
                    <p:cNvSpPr>
                      <a:spLocks noChangeArrowheads="1"/>
                    </p:cNvSpPr>
                    <p:nvPr/>
                  </p:nvSpPr>
                  <p:spPr bwMode="auto">
                    <a:xfrm>
                      <a:off x="2688" y="2064"/>
                      <a:ext cx="340" cy="204"/>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endParaRPr lang="zh-CN" altLang="en-US" sz="2400"/>
                    </a:p>
                  </p:txBody>
                </p:sp>
              </p:grpSp>
              <p:grpSp>
                <p:nvGrpSpPr>
                  <p:cNvPr id="65636" name="Group 100">
                    <a:extLst>
                      <a:ext uri="{FF2B5EF4-FFF2-40B4-BE49-F238E27FC236}">
                        <a16:creationId xmlns:a16="http://schemas.microsoft.com/office/drawing/2014/main" id="{A9AEF39E-D64D-4827-9A88-23451ED7616C}"/>
                      </a:ext>
                    </a:extLst>
                  </p:cNvPr>
                  <p:cNvGrpSpPr>
                    <a:grpSpLocks/>
                  </p:cNvGrpSpPr>
                  <p:nvPr/>
                </p:nvGrpSpPr>
                <p:grpSpPr bwMode="auto">
                  <a:xfrm>
                    <a:off x="4741" y="588"/>
                    <a:ext cx="391" cy="258"/>
                    <a:chOff x="2662" y="2046"/>
                    <a:chExt cx="391" cy="258"/>
                  </a:xfrm>
                </p:grpSpPr>
                <p:sp>
                  <p:nvSpPr>
                    <p:cNvPr id="65653" name="Rectangle 101">
                      <a:extLst>
                        <a:ext uri="{FF2B5EF4-FFF2-40B4-BE49-F238E27FC236}">
                          <a16:creationId xmlns:a16="http://schemas.microsoft.com/office/drawing/2014/main" id="{7319BB36-40AE-414C-9609-C7557B40C5D3}"/>
                        </a:ext>
                      </a:extLst>
                    </p:cNvPr>
                    <p:cNvSpPr>
                      <a:spLocks noChangeArrowheads="1"/>
                    </p:cNvSpPr>
                    <p:nvPr/>
                  </p:nvSpPr>
                  <p:spPr bwMode="auto">
                    <a:xfrm>
                      <a:off x="2662" y="2046"/>
                      <a:ext cx="391" cy="258"/>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000">
                          <a:latin typeface="Arial" panose="020B0604020202020204" pitchFamily="34" charset="0"/>
                        </a:rPr>
                        <a:t>859</a:t>
                      </a:r>
                    </a:p>
                  </p:txBody>
                </p:sp>
                <p:sp>
                  <p:nvSpPr>
                    <p:cNvPr id="65654" name="Rectangle 102">
                      <a:extLst>
                        <a:ext uri="{FF2B5EF4-FFF2-40B4-BE49-F238E27FC236}">
                          <a16:creationId xmlns:a16="http://schemas.microsoft.com/office/drawing/2014/main" id="{939B8189-9BC4-47AE-9E44-666F7194EE50}"/>
                        </a:ext>
                      </a:extLst>
                    </p:cNvPr>
                    <p:cNvSpPr>
                      <a:spLocks noChangeArrowheads="1"/>
                    </p:cNvSpPr>
                    <p:nvPr/>
                  </p:nvSpPr>
                  <p:spPr bwMode="auto">
                    <a:xfrm>
                      <a:off x="2688" y="2064"/>
                      <a:ext cx="340" cy="204"/>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endParaRPr lang="zh-CN" altLang="en-US" sz="2400"/>
                    </a:p>
                  </p:txBody>
                </p:sp>
              </p:grpSp>
              <p:grpSp>
                <p:nvGrpSpPr>
                  <p:cNvPr id="65637" name="Group 103">
                    <a:extLst>
                      <a:ext uri="{FF2B5EF4-FFF2-40B4-BE49-F238E27FC236}">
                        <a16:creationId xmlns:a16="http://schemas.microsoft.com/office/drawing/2014/main" id="{176A4444-B232-4FF1-BD01-2CE8F401F0B5}"/>
                      </a:ext>
                    </a:extLst>
                  </p:cNvPr>
                  <p:cNvGrpSpPr>
                    <a:grpSpLocks/>
                  </p:cNvGrpSpPr>
                  <p:nvPr/>
                </p:nvGrpSpPr>
                <p:grpSpPr bwMode="auto">
                  <a:xfrm>
                    <a:off x="804" y="602"/>
                    <a:ext cx="391" cy="258"/>
                    <a:chOff x="2662" y="2046"/>
                    <a:chExt cx="391" cy="258"/>
                  </a:xfrm>
                </p:grpSpPr>
                <p:sp>
                  <p:nvSpPr>
                    <p:cNvPr id="65651" name="Rectangle 104">
                      <a:extLst>
                        <a:ext uri="{FF2B5EF4-FFF2-40B4-BE49-F238E27FC236}">
                          <a16:creationId xmlns:a16="http://schemas.microsoft.com/office/drawing/2014/main" id="{8FC8141E-6B84-4532-ABCA-10DA18A4AD70}"/>
                        </a:ext>
                      </a:extLst>
                    </p:cNvPr>
                    <p:cNvSpPr>
                      <a:spLocks noChangeArrowheads="1"/>
                    </p:cNvSpPr>
                    <p:nvPr/>
                  </p:nvSpPr>
                  <p:spPr bwMode="auto">
                    <a:xfrm>
                      <a:off x="2662" y="2046"/>
                      <a:ext cx="391" cy="258"/>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000">
                          <a:latin typeface="Arial" panose="020B0604020202020204" pitchFamily="34" charset="0"/>
                        </a:rPr>
                        <a:t>033</a:t>
                      </a:r>
                    </a:p>
                  </p:txBody>
                </p:sp>
                <p:sp>
                  <p:nvSpPr>
                    <p:cNvPr id="65652" name="Rectangle 105">
                      <a:extLst>
                        <a:ext uri="{FF2B5EF4-FFF2-40B4-BE49-F238E27FC236}">
                          <a16:creationId xmlns:a16="http://schemas.microsoft.com/office/drawing/2014/main" id="{5D075E5D-59C2-47DC-AAEB-8B3EB272A947}"/>
                        </a:ext>
                      </a:extLst>
                    </p:cNvPr>
                    <p:cNvSpPr>
                      <a:spLocks noChangeArrowheads="1"/>
                    </p:cNvSpPr>
                    <p:nvPr/>
                  </p:nvSpPr>
                  <p:spPr bwMode="auto">
                    <a:xfrm>
                      <a:off x="2688" y="2064"/>
                      <a:ext cx="340" cy="204"/>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endParaRPr lang="zh-CN" altLang="en-US" sz="2400"/>
                    </a:p>
                  </p:txBody>
                </p:sp>
              </p:grpSp>
              <p:grpSp>
                <p:nvGrpSpPr>
                  <p:cNvPr id="65638" name="Group 106">
                    <a:extLst>
                      <a:ext uri="{FF2B5EF4-FFF2-40B4-BE49-F238E27FC236}">
                        <a16:creationId xmlns:a16="http://schemas.microsoft.com/office/drawing/2014/main" id="{28807FBA-AB58-4962-B984-18B36A9663FD}"/>
                      </a:ext>
                    </a:extLst>
                  </p:cNvPr>
                  <p:cNvGrpSpPr>
                    <a:grpSpLocks/>
                  </p:cNvGrpSpPr>
                  <p:nvPr/>
                </p:nvGrpSpPr>
                <p:grpSpPr bwMode="auto">
                  <a:xfrm>
                    <a:off x="5293" y="588"/>
                    <a:ext cx="391" cy="258"/>
                    <a:chOff x="2662" y="2046"/>
                    <a:chExt cx="391" cy="258"/>
                  </a:xfrm>
                </p:grpSpPr>
                <p:sp>
                  <p:nvSpPr>
                    <p:cNvPr id="65649" name="Rectangle 107">
                      <a:extLst>
                        <a:ext uri="{FF2B5EF4-FFF2-40B4-BE49-F238E27FC236}">
                          <a16:creationId xmlns:a16="http://schemas.microsoft.com/office/drawing/2014/main" id="{9B013444-3801-40F6-81E6-79DDC161785F}"/>
                        </a:ext>
                      </a:extLst>
                    </p:cNvPr>
                    <p:cNvSpPr>
                      <a:spLocks noChangeArrowheads="1"/>
                    </p:cNvSpPr>
                    <p:nvPr/>
                  </p:nvSpPr>
                  <p:spPr bwMode="auto">
                    <a:xfrm>
                      <a:off x="2662" y="2046"/>
                      <a:ext cx="391" cy="258"/>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000">
                          <a:latin typeface="Arial" panose="020B0604020202020204" pitchFamily="34" charset="0"/>
                        </a:rPr>
                        <a:t>984</a:t>
                      </a:r>
                    </a:p>
                  </p:txBody>
                </p:sp>
                <p:sp>
                  <p:nvSpPr>
                    <p:cNvPr id="65650" name="Rectangle 108">
                      <a:extLst>
                        <a:ext uri="{FF2B5EF4-FFF2-40B4-BE49-F238E27FC236}">
                          <a16:creationId xmlns:a16="http://schemas.microsoft.com/office/drawing/2014/main" id="{07D4B02E-C3BD-4666-9C60-584C06669DBA}"/>
                        </a:ext>
                      </a:extLst>
                    </p:cNvPr>
                    <p:cNvSpPr>
                      <a:spLocks noChangeArrowheads="1"/>
                    </p:cNvSpPr>
                    <p:nvPr/>
                  </p:nvSpPr>
                  <p:spPr bwMode="auto">
                    <a:xfrm>
                      <a:off x="2688" y="2064"/>
                      <a:ext cx="340" cy="204"/>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endParaRPr lang="zh-CN" altLang="en-US" sz="2400"/>
                    </a:p>
                  </p:txBody>
                </p:sp>
              </p:grpSp>
              <p:sp>
                <p:nvSpPr>
                  <p:cNvPr id="65639" name="Line 109">
                    <a:extLst>
                      <a:ext uri="{FF2B5EF4-FFF2-40B4-BE49-F238E27FC236}">
                        <a16:creationId xmlns:a16="http://schemas.microsoft.com/office/drawing/2014/main" id="{0BDA2D1B-34E4-4CBD-BD5E-022764527B36}"/>
                      </a:ext>
                    </a:extLst>
                  </p:cNvPr>
                  <p:cNvSpPr>
                    <a:spLocks noChangeShapeType="1"/>
                  </p:cNvSpPr>
                  <p:nvPr/>
                </p:nvSpPr>
                <p:spPr bwMode="auto">
                  <a:xfrm>
                    <a:off x="96" y="720"/>
                    <a:ext cx="144" cy="0"/>
                  </a:xfrm>
                  <a:prstGeom prst="line">
                    <a:avLst/>
                  </a:prstGeom>
                  <a:noFill/>
                  <a:ln w="12700" cap="sq">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5640" name="Line 110">
                    <a:extLst>
                      <a:ext uri="{FF2B5EF4-FFF2-40B4-BE49-F238E27FC236}">
                        <a16:creationId xmlns:a16="http://schemas.microsoft.com/office/drawing/2014/main" id="{E747CD22-998A-45C2-9129-38533D099A8D}"/>
                      </a:ext>
                    </a:extLst>
                  </p:cNvPr>
                  <p:cNvSpPr>
                    <a:spLocks noChangeShapeType="1"/>
                  </p:cNvSpPr>
                  <p:nvPr/>
                </p:nvSpPr>
                <p:spPr bwMode="auto">
                  <a:xfrm>
                    <a:off x="648" y="720"/>
                    <a:ext cx="144" cy="0"/>
                  </a:xfrm>
                  <a:prstGeom prst="line">
                    <a:avLst/>
                  </a:prstGeom>
                  <a:noFill/>
                  <a:ln w="12700" cap="sq">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5641" name="Line 111">
                    <a:extLst>
                      <a:ext uri="{FF2B5EF4-FFF2-40B4-BE49-F238E27FC236}">
                        <a16:creationId xmlns:a16="http://schemas.microsoft.com/office/drawing/2014/main" id="{0DF6399A-E7F9-4BCD-8C05-3CB7A095356F}"/>
                      </a:ext>
                    </a:extLst>
                  </p:cNvPr>
                  <p:cNvSpPr>
                    <a:spLocks noChangeShapeType="1"/>
                  </p:cNvSpPr>
                  <p:nvPr/>
                </p:nvSpPr>
                <p:spPr bwMode="auto">
                  <a:xfrm>
                    <a:off x="1224" y="720"/>
                    <a:ext cx="144" cy="0"/>
                  </a:xfrm>
                  <a:prstGeom prst="line">
                    <a:avLst/>
                  </a:prstGeom>
                  <a:noFill/>
                  <a:ln w="12700" cap="sq">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5642" name="Line 112">
                    <a:extLst>
                      <a:ext uri="{FF2B5EF4-FFF2-40B4-BE49-F238E27FC236}">
                        <a16:creationId xmlns:a16="http://schemas.microsoft.com/office/drawing/2014/main" id="{EA75C3F0-5A52-44B2-BC32-80AE54BE82F5}"/>
                      </a:ext>
                    </a:extLst>
                  </p:cNvPr>
                  <p:cNvSpPr>
                    <a:spLocks noChangeShapeType="1"/>
                  </p:cNvSpPr>
                  <p:nvPr/>
                </p:nvSpPr>
                <p:spPr bwMode="auto">
                  <a:xfrm>
                    <a:off x="1776" y="720"/>
                    <a:ext cx="144" cy="0"/>
                  </a:xfrm>
                  <a:prstGeom prst="line">
                    <a:avLst/>
                  </a:prstGeom>
                  <a:noFill/>
                  <a:ln w="12700" cap="sq">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5643" name="Line 113">
                    <a:extLst>
                      <a:ext uri="{FF2B5EF4-FFF2-40B4-BE49-F238E27FC236}">
                        <a16:creationId xmlns:a16="http://schemas.microsoft.com/office/drawing/2014/main" id="{B00FE0FD-9399-4D50-A836-50497E2309AE}"/>
                      </a:ext>
                    </a:extLst>
                  </p:cNvPr>
                  <p:cNvSpPr>
                    <a:spLocks noChangeShapeType="1"/>
                  </p:cNvSpPr>
                  <p:nvPr/>
                </p:nvSpPr>
                <p:spPr bwMode="auto">
                  <a:xfrm>
                    <a:off x="2352" y="720"/>
                    <a:ext cx="144" cy="0"/>
                  </a:xfrm>
                  <a:prstGeom prst="line">
                    <a:avLst/>
                  </a:prstGeom>
                  <a:noFill/>
                  <a:ln w="12700" cap="sq">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5644" name="Line 114">
                    <a:extLst>
                      <a:ext uri="{FF2B5EF4-FFF2-40B4-BE49-F238E27FC236}">
                        <a16:creationId xmlns:a16="http://schemas.microsoft.com/office/drawing/2014/main" id="{1D6F80BC-E3C1-40CF-89C2-F0BA9E79ED36}"/>
                      </a:ext>
                    </a:extLst>
                  </p:cNvPr>
                  <p:cNvSpPr>
                    <a:spLocks noChangeShapeType="1"/>
                  </p:cNvSpPr>
                  <p:nvPr/>
                </p:nvSpPr>
                <p:spPr bwMode="auto">
                  <a:xfrm>
                    <a:off x="2928" y="720"/>
                    <a:ext cx="144" cy="0"/>
                  </a:xfrm>
                  <a:prstGeom prst="line">
                    <a:avLst/>
                  </a:prstGeom>
                  <a:noFill/>
                  <a:ln w="12700" cap="sq">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5645" name="Line 115">
                    <a:extLst>
                      <a:ext uri="{FF2B5EF4-FFF2-40B4-BE49-F238E27FC236}">
                        <a16:creationId xmlns:a16="http://schemas.microsoft.com/office/drawing/2014/main" id="{4D4C8744-8847-436B-8241-8F05933B7ED3}"/>
                      </a:ext>
                    </a:extLst>
                  </p:cNvPr>
                  <p:cNvSpPr>
                    <a:spLocks noChangeShapeType="1"/>
                  </p:cNvSpPr>
                  <p:nvPr/>
                </p:nvSpPr>
                <p:spPr bwMode="auto">
                  <a:xfrm>
                    <a:off x="3492" y="720"/>
                    <a:ext cx="144" cy="0"/>
                  </a:xfrm>
                  <a:prstGeom prst="line">
                    <a:avLst/>
                  </a:prstGeom>
                  <a:noFill/>
                  <a:ln w="12700" cap="sq">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5646" name="Line 116">
                    <a:extLst>
                      <a:ext uri="{FF2B5EF4-FFF2-40B4-BE49-F238E27FC236}">
                        <a16:creationId xmlns:a16="http://schemas.microsoft.com/office/drawing/2014/main" id="{4C8E16EA-76F0-4EBF-8AB0-B5D68A6248C2}"/>
                      </a:ext>
                    </a:extLst>
                  </p:cNvPr>
                  <p:cNvSpPr>
                    <a:spLocks noChangeShapeType="1"/>
                  </p:cNvSpPr>
                  <p:nvPr/>
                </p:nvSpPr>
                <p:spPr bwMode="auto">
                  <a:xfrm>
                    <a:off x="4044" y="720"/>
                    <a:ext cx="144" cy="0"/>
                  </a:xfrm>
                  <a:prstGeom prst="line">
                    <a:avLst/>
                  </a:prstGeom>
                  <a:noFill/>
                  <a:ln w="12700" cap="sq">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5647" name="Line 117">
                    <a:extLst>
                      <a:ext uri="{FF2B5EF4-FFF2-40B4-BE49-F238E27FC236}">
                        <a16:creationId xmlns:a16="http://schemas.microsoft.com/office/drawing/2014/main" id="{7CD22AC4-FF94-4825-9576-2AB26E52C924}"/>
                      </a:ext>
                    </a:extLst>
                  </p:cNvPr>
                  <p:cNvSpPr>
                    <a:spLocks noChangeShapeType="1"/>
                  </p:cNvSpPr>
                  <p:nvPr/>
                </p:nvSpPr>
                <p:spPr bwMode="auto">
                  <a:xfrm>
                    <a:off x="4596" y="720"/>
                    <a:ext cx="144" cy="0"/>
                  </a:xfrm>
                  <a:prstGeom prst="line">
                    <a:avLst/>
                  </a:prstGeom>
                  <a:noFill/>
                  <a:ln w="12700" cap="sq">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5648" name="Line 118">
                    <a:extLst>
                      <a:ext uri="{FF2B5EF4-FFF2-40B4-BE49-F238E27FC236}">
                        <a16:creationId xmlns:a16="http://schemas.microsoft.com/office/drawing/2014/main" id="{51D90FB7-7248-4856-8D4D-641B3FFE3E76}"/>
                      </a:ext>
                    </a:extLst>
                  </p:cNvPr>
                  <p:cNvSpPr>
                    <a:spLocks noChangeShapeType="1"/>
                  </p:cNvSpPr>
                  <p:nvPr/>
                </p:nvSpPr>
                <p:spPr bwMode="auto">
                  <a:xfrm>
                    <a:off x="5148" y="720"/>
                    <a:ext cx="144" cy="0"/>
                  </a:xfrm>
                  <a:prstGeom prst="line">
                    <a:avLst/>
                  </a:prstGeom>
                  <a:noFill/>
                  <a:ln w="12700" cap="sq">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65628" name="Rectangle 119">
                  <a:extLst>
                    <a:ext uri="{FF2B5EF4-FFF2-40B4-BE49-F238E27FC236}">
                      <a16:creationId xmlns:a16="http://schemas.microsoft.com/office/drawing/2014/main" id="{38EA8846-9737-4AB9-B461-FD89D5063394}"/>
                    </a:ext>
                  </a:extLst>
                </p:cNvPr>
                <p:cNvSpPr>
                  <a:spLocks noChangeArrowheads="1"/>
                </p:cNvSpPr>
                <p:nvPr/>
              </p:nvSpPr>
              <p:spPr bwMode="auto">
                <a:xfrm>
                  <a:off x="1488" y="3936"/>
                  <a:ext cx="31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400">
                      <a:latin typeface="楷体_GB2312" panose="02010609030101010101" pitchFamily="49" charset="-122"/>
                      <a:ea typeface="楷体_GB2312" panose="02010609030101010101" pitchFamily="49" charset="-122"/>
                    </a:rPr>
                    <a:t>(f)      </a:t>
                  </a:r>
                  <a:r>
                    <a:rPr lang="zh-CN" altLang="en-US" sz="2400">
                      <a:latin typeface="楷体_GB2312" panose="02010609030101010101" pitchFamily="49" charset="-122"/>
                      <a:ea typeface="楷体_GB2312" panose="02010609030101010101" pitchFamily="49" charset="-122"/>
                    </a:rPr>
                    <a:t>第三趟收集后的有序文件</a:t>
                  </a:r>
                </a:p>
              </p:txBody>
            </p:sp>
          </p:grpSp>
          <p:sp>
            <p:nvSpPr>
              <p:cNvPr id="65617" name="Line 120">
                <a:extLst>
                  <a:ext uri="{FF2B5EF4-FFF2-40B4-BE49-F238E27FC236}">
                    <a16:creationId xmlns:a16="http://schemas.microsoft.com/office/drawing/2014/main" id="{741F1BBC-558B-4A20-9850-967DEA993901}"/>
                  </a:ext>
                </a:extLst>
              </p:cNvPr>
              <p:cNvSpPr>
                <a:spLocks noChangeShapeType="1"/>
              </p:cNvSpPr>
              <p:nvPr/>
            </p:nvSpPr>
            <p:spPr bwMode="auto">
              <a:xfrm>
                <a:off x="598" y="3685"/>
                <a:ext cx="0" cy="192"/>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5618" name="Line 121">
                <a:extLst>
                  <a:ext uri="{FF2B5EF4-FFF2-40B4-BE49-F238E27FC236}">
                    <a16:creationId xmlns:a16="http://schemas.microsoft.com/office/drawing/2014/main" id="{1CF83854-3917-491E-A44C-C8A60554C260}"/>
                  </a:ext>
                </a:extLst>
              </p:cNvPr>
              <p:cNvSpPr>
                <a:spLocks noChangeShapeType="1"/>
              </p:cNvSpPr>
              <p:nvPr/>
            </p:nvSpPr>
            <p:spPr bwMode="auto">
              <a:xfrm>
                <a:off x="2278" y="3670"/>
                <a:ext cx="0" cy="192"/>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5619" name="Line 122">
                <a:extLst>
                  <a:ext uri="{FF2B5EF4-FFF2-40B4-BE49-F238E27FC236}">
                    <a16:creationId xmlns:a16="http://schemas.microsoft.com/office/drawing/2014/main" id="{F71F8678-48C9-4F90-A30D-15EF9375EABF}"/>
                  </a:ext>
                </a:extLst>
              </p:cNvPr>
              <p:cNvSpPr>
                <a:spLocks noChangeShapeType="1"/>
              </p:cNvSpPr>
              <p:nvPr/>
            </p:nvSpPr>
            <p:spPr bwMode="auto">
              <a:xfrm>
                <a:off x="2858" y="3674"/>
                <a:ext cx="0" cy="192"/>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5620" name="Line 123">
                <a:extLst>
                  <a:ext uri="{FF2B5EF4-FFF2-40B4-BE49-F238E27FC236}">
                    <a16:creationId xmlns:a16="http://schemas.microsoft.com/office/drawing/2014/main" id="{0BD8B063-2F19-450D-8C41-BFB08A0157C0}"/>
                  </a:ext>
                </a:extLst>
              </p:cNvPr>
              <p:cNvSpPr>
                <a:spLocks noChangeShapeType="1"/>
              </p:cNvSpPr>
              <p:nvPr/>
            </p:nvSpPr>
            <p:spPr bwMode="auto">
              <a:xfrm>
                <a:off x="3430" y="3681"/>
                <a:ext cx="0" cy="192"/>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5621" name="Line 124">
                <a:extLst>
                  <a:ext uri="{FF2B5EF4-FFF2-40B4-BE49-F238E27FC236}">
                    <a16:creationId xmlns:a16="http://schemas.microsoft.com/office/drawing/2014/main" id="{ABC60DE2-9B98-4CE8-8A16-4E50E25E589C}"/>
                  </a:ext>
                </a:extLst>
              </p:cNvPr>
              <p:cNvSpPr>
                <a:spLocks noChangeShapeType="1"/>
              </p:cNvSpPr>
              <p:nvPr/>
            </p:nvSpPr>
            <p:spPr bwMode="auto">
              <a:xfrm>
                <a:off x="1381" y="3873"/>
                <a:ext cx="345"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5622" name="Line 125">
                <a:extLst>
                  <a:ext uri="{FF2B5EF4-FFF2-40B4-BE49-F238E27FC236}">
                    <a16:creationId xmlns:a16="http://schemas.microsoft.com/office/drawing/2014/main" id="{6355442D-D58D-476A-ACC8-25537ED6A2A5}"/>
                  </a:ext>
                </a:extLst>
              </p:cNvPr>
              <p:cNvSpPr>
                <a:spLocks noChangeShapeType="1"/>
              </p:cNvSpPr>
              <p:nvPr/>
            </p:nvSpPr>
            <p:spPr bwMode="auto">
              <a:xfrm>
                <a:off x="2520" y="3866"/>
                <a:ext cx="336"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5623" name="Line 126">
                <a:extLst>
                  <a:ext uri="{FF2B5EF4-FFF2-40B4-BE49-F238E27FC236}">
                    <a16:creationId xmlns:a16="http://schemas.microsoft.com/office/drawing/2014/main" id="{21AA24F5-FA69-4E95-A741-F5FC824D6E21}"/>
                  </a:ext>
                </a:extLst>
              </p:cNvPr>
              <p:cNvSpPr>
                <a:spLocks noChangeShapeType="1"/>
              </p:cNvSpPr>
              <p:nvPr/>
            </p:nvSpPr>
            <p:spPr bwMode="auto">
              <a:xfrm>
                <a:off x="3648" y="3866"/>
                <a:ext cx="345"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5624" name="Line 127">
                <a:extLst>
                  <a:ext uri="{FF2B5EF4-FFF2-40B4-BE49-F238E27FC236}">
                    <a16:creationId xmlns:a16="http://schemas.microsoft.com/office/drawing/2014/main" id="{F1107BBC-5E7A-4FCA-B4B5-C29346364EEE}"/>
                  </a:ext>
                </a:extLst>
              </p:cNvPr>
              <p:cNvSpPr>
                <a:spLocks noChangeShapeType="1"/>
              </p:cNvSpPr>
              <p:nvPr/>
            </p:nvSpPr>
            <p:spPr bwMode="auto">
              <a:xfrm>
                <a:off x="4204" y="3866"/>
                <a:ext cx="34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5625" name="Line 128">
                <a:extLst>
                  <a:ext uri="{FF2B5EF4-FFF2-40B4-BE49-F238E27FC236}">
                    <a16:creationId xmlns:a16="http://schemas.microsoft.com/office/drawing/2014/main" id="{D7E5206E-3707-439E-81ED-2A354F149B1F}"/>
                  </a:ext>
                </a:extLst>
              </p:cNvPr>
              <p:cNvSpPr>
                <a:spLocks noChangeShapeType="1"/>
              </p:cNvSpPr>
              <p:nvPr/>
            </p:nvSpPr>
            <p:spPr bwMode="auto">
              <a:xfrm>
                <a:off x="4763" y="3866"/>
                <a:ext cx="336"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5626" name="Line 129">
                <a:extLst>
                  <a:ext uri="{FF2B5EF4-FFF2-40B4-BE49-F238E27FC236}">
                    <a16:creationId xmlns:a16="http://schemas.microsoft.com/office/drawing/2014/main" id="{2548A366-F5D3-4336-BAFF-C8BD45F55F84}"/>
                  </a:ext>
                </a:extLst>
              </p:cNvPr>
              <p:cNvSpPr>
                <a:spLocks noChangeShapeType="1"/>
              </p:cNvSpPr>
              <p:nvPr/>
            </p:nvSpPr>
            <p:spPr bwMode="auto">
              <a:xfrm>
                <a:off x="5308" y="3873"/>
                <a:ext cx="345"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sp>
        <p:nvSpPr>
          <p:cNvPr id="249990" name="Rectangle 134">
            <a:extLst>
              <a:ext uri="{FF2B5EF4-FFF2-40B4-BE49-F238E27FC236}">
                <a16:creationId xmlns:a16="http://schemas.microsoft.com/office/drawing/2014/main" id="{D2E94E27-E4D3-4734-A746-8BBAEFD8F0C1}"/>
              </a:ext>
            </a:extLst>
          </p:cNvPr>
          <p:cNvSpPr>
            <a:spLocks noChangeArrowheads="1"/>
          </p:cNvSpPr>
          <p:nvPr/>
        </p:nvSpPr>
        <p:spPr bwMode="auto">
          <a:xfrm>
            <a:off x="-34925" y="331788"/>
            <a:ext cx="9144000" cy="720725"/>
          </a:xfrm>
          <a:prstGeom prst="rect">
            <a:avLst/>
          </a:prstGeom>
          <a:gradFill rotWithShape="1">
            <a:gsLst>
              <a:gs pos="0">
                <a:schemeClr val="bg1"/>
              </a:gs>
              <a:gs pos="50000">
                <a:srgbClr val="CCFFFF"/>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p>
        </p:txBody>
      </p:sp>
      <p:grpSp>
        <p:nvGrpSpPr>
          <p:cNvPr id="65570" name="Group 137">
            <a:extLst>
              <a:ext uri="{FF2B5EF4-FFF2-40B4-BE49-F238E27FC236}">
                <a16:creationId xmlns:a16="http://schemas.microsoft.com/office/drawing/2014/main" id="{60913F3E-A610-4815-B10F-B724B7D9F9BC}"/>
              </a:ext>
            </a:extLst>
          </p:cNvPr>
          <p:cNvGrpSpPr>
            <a:grpSpLocks/>
          </p:cNvGrpSpPr>
          <p:nvPr/>
        </p:nvGrpSpPr>
        <p:grpSpPr bwMode="auto">
          <a:xfrm>
            <a:off x="92075" y="549275"/>
            <a:ext cx="8870950" cy="431800"/>
            <a:chOff x="96" y="588"/>
            <a:chExt cx="5588" cy="272"/>
          </a:xfrm>
        </p:grpSpPr>
        <p:grpSp>
          <p:nvGrpSpPr>
            <p:cNvPr id="65574" name="Group 138">
              <a:extLst>
                <a:ext uri="{FF2B5EF4-FFF2-40B4-BE49-F238E27FC236}">
                  <a16:creationId xmlns:a16="http://schemas.microsoft.com/office/drawing/2014/main" id="{645A0BAF-91E8-418F-9FCA-E1E84306380A}"/>
                </a:ext>
              </a:extLst>
            </p:cNvPr>
            <p:cNvGrpSpPr>
              <a:grpSpLocks/>
            </p:cNvGrpSpPr>
            <p:nvPr/>
          </p:nvGrpSpPr>
          <p:grpSpPr bwMode="auto">
            <a:xfrm>
              <a:off x="240" y="600"/>
              <a:ext cx="391" cy="258"/>
              <a:chOff x="2662" y="2046"/>
              <a:chExt cx="391" cy="258"/>
            </a:xfrm>
          </p:grpSpPr>
          <p:sp>
            <p:nvSpPr>
              <p:cNvPr id="65612" name="Rectangle 139">
                <a:extLst>
                  <a:ext uri="{FF2B5EF4-FFF2-40B4-BE49-F238E27FC236}">
                    <a16:creationId xmlns:a16="http://schemas.microsoft.com/office/drawing/2014/main" id="{8C084012-C7AE-4887-9E55-27F27F30D592}"/>
                  </a:ext>
                </a:extLst>
              </p:cNvPr>
              <p:cNvSpPr>
                <a:spLocks noChangeArrowheads="1"/>
              </p:cNvSpPr>
              <p:nvPr/>
            </p:nvSpPr>
            <p:spPr bwMode="auto">
              <a:xfrm>
                <a:off x="2662" y="2046"/>
                <a:ext cx="391" cy="258"/>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000">
                    <a:latin typeface="Arial" panose="020B0604020202020204" pitchFamily="34" charset="0"/>
                  </a:rPr>
                  <a:t>306</a:t>
                </a:r>
              </a:p>
            </p:txBody>
          </p:sp>
          <p:sp>
            <p:nvSpPr>
              <p:cNvPr id="65613" name="Rectangle 140">
                <a:extLst>
                  <a:ext uri="{FF2B5EF4-FFF2-40B4-BE49-F238E27FC236}">
                    <a16:creationId xmlns:a16="http://schemas.microsoft.com/office/drawing/2014/main" id="{4D1A00B3-83A7-42EC-9B53-8EC514CCF94A}"/>
                  </a:ext>
                </a:extLst>
              </p:cNvPr>
              <p:cNvSpPr>
                <a:spLocks noChangeArrowheads="1"/>
              </p:cNvSpPr>
              <p:nvPr/>
            </p:nvSpPr>
            <p:spPr bwMode="auto">
              <a:xfrm>
                <a:off x="2688" y="2064"/>
                <a:ext cx="340" cy="204"/>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endParaRPr lang="zh-CN" altLang="en-US" sz="2400"/>
              </a:p>
            </p:txBody>
          </p:sp>
        </p:grpSp>
        <p:grpSp>
          <p:nvGrpSpPr>
            <p:cNvPr id="65575" name="Group 141">
              <a:extLst>
                <a:ext uri="{FF2B5EF4-FFF2-40B4-BE49-F238E27FC236}">
                  <a16:creationId xmlns:a16="http://schemas.microsoft.com/office/drawing/2014/main" id="{CC3CFD8A-EBC5-40E9-B616-2E3F5E289E6C}"/>
                </a:ext>
              </a:extLst>
            </p:cNvPr>
            <p:cNvGrpSpPr>
              <a:grpSpLocks/>
            </p:cNvGrpSpPr>
            <p:nvPr/>
          </p:nvGrpSpPr>
          <p:grpSpPr bwMode="auto">
            <a:xfrm>
              <a:off x="3084" y="590"/>
              <a:ext cx="391" cy="258"/>
              <a:chOff x="2662" y="2046"/>
              <a:chExt cx="391" cy="258"/>
            </a:xfrm>
          </p:grpSpPr>
          <p:sp>
            <p:nvSpPr>
              <p:cNvPr id="65610" name="Rectangle 142">
                <a:extLst>
                  <a:ext uri="{FF2B5EF4-FFF2-40B4-BE49-F238E27FC236}">
                    <a16:creationId xmlns:a16="http://schemas.microsoft.com/office/drawing/2014/main" id="{7E1CCD2B-5D0B-4563-A914-1D2E608F5853}"/>
                  </a:ext>
                </a:extLst>
              </p:cNvPr>
              <p:cNvSpPr>
                <a:spLocks noChangeArrowheads="1"/>
              </p:cNvSpPr>
              <p:nvPr/>
            </p:nvSpPr>
            <p:spPr bwMode="auto">
              <a:xfrm>
                <a:off x="2662" y="2046"/>
                <a:ext cx="391" cy="258"/>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000">
                    <a:latin typeface="Arial" panose="020B0604020202020204" pitchFamily="34" charset="0"/>
                  </a:rPr>
                  <a:t>859</a:t>
                </a:r>
              </a:p>
            </p:txBody>
          </p:sp>
          <p:sp>
            <p:nvSpPr>
              <p:cNvPr id="65611" name="Rectangle 143">
                <a:extLst>
                  <a:ext uri="{FF2B5EF4-FFF2-40B4-BE49-F238E27FC236}">
                    <a16:creationId xmlns:a16="http://schemas.microsoft.com/office/drawing/2014/main" id="{8138722D-63D4-42DA-A16F-9302591ACD3B}"/>
                  </a:ext>
                </a:extLst>
              </p:cNvPr>
              <p:cNvSpPr>
                <a:spLocks noChangeArrowheads="1"/>
              </p:cNvSpPr>
              <p:nvPr/>
            </p:nvSpPr>
            <p:spPr bwMode="auto">
              <a:xfrm>
                <a:off x="2688" y="2064"/>
                <a:ext cx="340" cy="204"/>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endParaRPr lang="zh-CN" altLang="zh-CN" sz="2400"/>
              </a:p>
            </p:txBody>
          </p:sp>
        </p:grpSp>
        <p:grpSp>
          <p:nvGrpSpPr>
            <p:cNvPr id="65576" name="Group 144">
              <a:extLst>
                <a:ext uri="{FF2B5EF4-FFF2-40B4-BE49-F238E27FC236}">
                  <a16:creationId xmlns:a16="http://schemas.microsoft.com/office/drawing/2014/main" id="{08F0A92F-1972-4370-A8F9-1EB10B1F7A39}"/>
                </a:ext>
              </a:extLst>
            </p:cNvPr>
            <p:cNvGrpSpPr>
              <a:grpSpLocks/>
            </p:cNvGrpSpPr>
            <p:nvPr/>
          </p:nvGrpSpPr>
          <p:grpSpPr bwMode="auto">
            <a:xfrm>
              <a:off x="1932" y="590"/>
              <a:ext cx="391" cy="258"/>
              <a:chOff x="2662" y="2046"/>
              <a:chExt cx="391" cy="258"/>
            </a:xfrm>
          </p:grpSpPr>
          <p:sp>
            <p:nvSpPr>
              <p:cNvPr id="65608" name="Rectangle 145">
                <a:extLst>
                  <a:ext uri="{FF2B5EF4-FFF2-40B4-BE49-F238E27FC236}">
                    <a16:creationId xmlns:a16="http://schemas.microsoft.com/office/drawing/2014/main" id="{8D2E930E-EF46-4913-BEBA-EAA60BF9D536}"/>
                  </a:ext>
                </a:extLst>
              </p:cNvPr>
              <p:cNvSpPr>
                <a:spLocks noChangeArrowheads="1"/>
              </p:cNvSpPr>
              <p:nvPr/>
            </p:nvSpPr>
            <p:spPr bwMode="auto">
              <a:xfrm>
                <a:off x="2662" y="2046"/>
                <a:ext cx="391" cy="258"/>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000">
                    <a:latin typeface="Arial" panose="020B0604020202020204" pitchFamily="34" charset="0"/>
                  </a:rPr>
                  <a:t>033</a:t>
                </a:r>
              </a:p>
            </p:txBody>
          </p:sp>
          <p:sp>
            <p:nvSpPr>
              <p:cNvPr id="65609" name="Rectangle 146">
                <a:extLst>
                  <a:ext uri="{FF2B5EF4-FFF2-40B4-BE49-F238E27FC236}">
                    <a16:creationId xmlns:a16="http://schemas.microsoft.com/office/drawing/2014/main" id="{3F0EECC7-55C4-4491-9356-7C20A68E7CF2}"/>
                  </a:ext>
                </a:extLst>
              </p:cNvPr>
              <p:cNvSpPr>
                <a:spLocks noChangeArrowheads="1"/>
              </p:cNvSpPr>
              <p:nvPr/>
            </p:nvSpPr>
            <p:spPr bwMode="auto">
              <a:xfrm>
                <a:off x="2688" y="2064"/>
                <a:ext cx="340" cy="204"/>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endParaRPr lang="zh-CN" altLang="en-US" sz="2400"/>
              </a:p>
            </p:txBody>
          </p:sp>
        </p:grpSp>
        <p:grpSp>
          <p:nvGrpSpPr>
            <p:cNvPr id="65577" name="Group 147">
              <a:extLst>
                <a:ext uri="{FF2B5EF4-FFF2-40B4-BE49-F238E27FC236}">
                  <a16:creationId xmlns:a16="http://schemas.microsoft.com/office/drawing/2014/main" id="{04944EE9-8369-4B7D-8DA0-C6796C8C45A5}"/>
                </a:ext>
              </a:extLst>
            </p:cNvPr>
            <p:cNvGrpSpPr>
              <a:grpSpLocks/>
            </p:cNvGrpSpPr>
            <p:nvPr/>
          </p:nvGrpSpPr>
          <p:grpSpPr bwMode="auto">
            <a:xfrm>
              <a:off x="4188" y="588"/>
              <a:ext cx="391" cy="258"/>
              <a:chOff x="2662" y="2046"/>
              <a:chExt cx="391" cy="258"/>
            </a:xfrm>
          </p:grpSpPr>
          <p:sp>
            <p:nvSpPr>
              <p:cNvPr id="65606" name="Rectangle 148">
                <a:extLst>
                  <a:ext uri="{FF2B5EF4-FFF2-40B4-BE49-F238E27FC236}">
                    <a16:creationId xmlns:a16="http://schemas.microsoft.com/office/drawing/2014/main" id="{37224EFF-F543-4DD9-BDB3-8C207B8209BC}"/>
                  </a:ext>
                </a:extLst>
              </p:cNvPr>
              <p:cNvSpPr>
                <a:spLocks noChangeArrowheads="1"/>
              </p:cNvSpPr>
              <p:nvPr/>
            </p:nvSpPr>
            <p:spPr bwMode="auto">
              <a:xfrm>
                <a:off x="2662" y="2046"/>
                <a:ext cx="391" cy="258"/>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000">
                    <a:latin typeface="Arial" panose="020B0604020202020204" pitchFamily="34" charset="0"/>
                  </a:rPr>
                  <a:t>179</a:t>
                </a:r>
              </a:p>
            </p:txBody>
          </p:sp>
          <p:sp>
            <p:nvSpPr>
              <p:cNvPr id="65607" name="Rectangle 149">
                <a:extLst>
                  <a:ext uri="{FF2B5EF4-FFF2-40B4-BE49-F238E27FC236}">
                    <a16:creationId xmlns:a16="http://schemas.microsoft.com/office/drawing/2014/main" id="{402360C0-A81F-4C28-9930-97CB7B473146}"/>
                  </a:ext>
                </a:extLst>
              </p:cNvPr>
              <p:cNvSpPr>
                <a:spLocks noChangeArrowheads="1"/>
              </p:cNvSpPr>
              <p:nvPr/>
            </p:nvSpPr>
            <p:spPr bwMode="auto">
              <a:xfrm>
                <a:off x="2688" y="2064"/>
                <a:ext cx="340" cy="204"/>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endParaRPr lang="zh-CN" altLang="en-US" sz="2400"/>
              </a:p>
            </p:txBody>
          </p:sp>
        </p:grpSp>
        <p:grpSp>
          <p:nvGrpSpPr>
            <p:cNvPr id="65578" name="Group 150">
              <a:extLst>
                <a:ext uri="{FF2B5EF4-FFF2-40B4-BE49-F238E27FC236}">
                  <a16:creationId xmlns:a16="http://schemas.microsoft.com/office/drawing/2014/main" id="{A04383F9-9D36-401E-9E28-BC6E2C4414D2}"/>
                </a:ext>
              </a:extLst>
            </p:cNvPr>
            <p:cNvGrpSpPr>
              <a:grpSpLocks/>
            </p:cNvGrpSpPr>
            <p:nvPr/>
          </p:nvGrpSpPr>
          <p:grpSpPr bwMode="auto">
            <a:xfrm>
              <a:off x="3636" y="588"/>
              <a:ext cx="391" cy="258"/>
              <a:chOff x="2662" y="2046"/>
              <a:chExt cx="391" cy="258"/>
            </a:xfrm>
          </p:grpSpPr>
          <p:sp>
            <p:nvSpPr>
              <p:cNvPr id="65604" name="Rectangle 151">
                <a:extLst>
                  <a:ext uri="{FF2B5EF4-FFF2-40B4-BE49-F238E27FC236}">
                    <a16:creationId xmlns:a16="http://schemas.microsoft.com/office/drawing/2014/main" id="{0F02C9E5-A3A5-4429-BD25-9252E7461565}"/>
                  </a:ext>
                </a:extLst>
              </p:cNvPr>
              <p:cNvSpPr>
                <a:spLocks noChangeArrowheads="1"/>
              </p:cNvSpPr>
              <p:nvPr/>
            </p:nvSpPr>
            <p:spPr bwMode="auto">
              <a:xfrm>
                <a:off x="2662" y="2046"/>
                <a:ext cx="391" cy="258"/>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000">
                    <a:latin typeface="Arial" panose="020B0604020202020204" pitchFamily="34" charset="0"/>
                  </a:rPr>
                  <a:t>271</a:t>
                </a:r>
              </a:p>
            </p:txBody>
          </p:sp>
          <p:sp>
            <p:nvSpPr>
              <p:cNvPr id="65605" name="Rectangle 152">
                <a:extLst>
                  <a:ext uri="{FF2B5EF4-FFF2-40B4-BE49-F238E27FC236}">
                    <a16:creationId xmlns:a16="http://schemas.microsoft.com/office/drawing/2014/main" id="{CF27B671-F128-4801-8A7F-26FC8D4D8683}"/>
                  </a:ext>
                </a:extLst>
              </p:cNvPr>
              <p:cNvSpPr>
                <a:spLocks noChangeArrowheads="1"/>
              </p:cNvSpPr>
              <p:nvPr/>
            </p:nvSpPr>
            <p:spPr bwMode="auto">
              <a:xfrm>
                <a:off x="2688" y="2064"/>
                <a:ext cx="340" cy="204"/>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endParaRPr lang="zh-CN" altLang="en-US" sz="2400"/>
              </a:p>
            </p:txBody>
          </p:sp>
        </p:grpSp>
        <p:grpSp>
          <p:nvGrpSpPr>
            <p:cNvPr id="65579" name="Group 153">
              <a:extLst>
                <a:ext uri="{FF2B5EF4-FFF2-40B4-BE49-F238E27FC236}">
                  <a16:creationId xmlns:a16="http://schemas.microsoft.com/office/drawing/2014/main" id="{564CBAE0-88C7-4248-A47D-90A77C2EA2C9}"/>
                </a:ext>
              </a:extLst>
            </p:cNvPr>
            <p:cNvGrpSpPr>
              <a:grpSpLocks/>
            </p:cNvGrpSpPr>
            <p:nvPr/>
          </p:nvGrpSpPr>
          <p:grpSpPr bwMode="auto">
            <a:xfrm>
              <a:off x="1369" y="588"/>
              <a:ext cx="391" cy="258"/>
              <a:chOff x="2662" y="2046"/>
              <a:chExt cx="391" cy="258"/>
            </a:xfrm>
          </p:grpSpPr>
          <p:sp>
            <p:nvSpPr>
              <p:cNvPr id="65602" name="Rectangle 154">
                <a:extLst>
                  <a:ext uri="{FF2B5EF4-FFF2-40B4-BE49-F238E27FC236}">
                    <a16:creationId xmlns:a16="http://schemas.microsoft.com/office/drawing/2014/main" id="{FFB320C0-0CF4-43CF-B5A6-C0229C39359A}"/>
                  </a:ext>
                </a:extLst>
              </p:cNvPr>
              <p:cNvSpPr>
                <a:spLocks noChangeArrowheads="1"/>
              </p:cNvSpPr>
              <p:nvPr/>
            </p:nvSpPr>
            <p:spPr bwMode="auto">
              <a:xfrm>
                <a:off x="2662" y="2046"/>
                <a:ext cx="391" cy="258"/>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000">
                    <a:latin typeface="Arial" panose="020B0604020202020204" pitchFamily="34" charset="0"/>
                  </a:rPr>
                  <a:t>009</a:t>
                </a:r>
              </a:p>
            </p:txBody>
          </p:sp>
          <p:sp>
            <p:nvSpPr>
              <p:cNvPr id="65603" name="Rectangle 155">
                <a:extLst>
                  <a:ext uri="{FF2B5EF4-FFF2-40B4-BE49-F238E27FC236}">
                    <a16:creationId xmlns:a16="http://schemas.microsoft.com/office/drawing/2014/main" id="{9F9794DE-8F18-4629-A92E-ACD19EF94B33}"/>
                  </a:ext>
                </a:extLst>
              </p:cNvPr>
              <p:cNvSpPr>
                <a:spLocks noChangeArrowheads="1"/>
              </p:cNvSpPr>
              <p:nvPr/>
            </p:nvSpPr>
            <p:spPr bwMode="auto">
              <a:xfrm>
                <a:off x="2688" y="2064"/>
                <a:ext cx="340" cy="204"/>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endParaRPr lang="zh-CN" altLang="en-US" sz="2400"/>
              </a:p>
            </p:txBody>
          </p:sp>
        </p:grpSp>
        <p:grpSp>
          <p:nvGrpSpPr>
            <p:cNvPr id="65580" name="Group 156">
              <a:extLst>
                <a:ext uri="{FF2B5EF4-FFF2-40B4-BE49-F238E27FC236}">
                  <a16:creationId xmlns:a16="http://schemas.microsoft.com/office/drawing/2014/main" id="{8513FE84-319C-405D-86CB-A150DAC9AF18}"/>
                </a:ext>
              </a:extLst>
            </p:cNvPr>
            <p:cNvGrpSpPr>
              <a:grpSpLocks/>
            </p:cNvGrpSpPr>
            <p:nvPr/>
          </p:nvGrpSpPr>
          <p:grpSpPr bwMode="auto">
            <a:xfrm>
              <a:off x="2508" y="588"/>
              <a:ext cx="391" cy="258"/>
              <a:chOff x="2662" y="2046"/>
              <a:chExt cx="391" cy="258"/>
            </a:xfrm>
          </p:grpSpPr>
          <p:sp>
            <p:nvSpPr>
              <p:cNvPr id="65600" name="Rectangle 157">
                <a:extLst>
                  <a:ext uri="{FF2B5EF4-FFF2-40B4-BE49-F238E27FC236}">
                    <a16:creationId xmlns:a16="http://schemas.microsoft.com/office/drawing/2014/main" id="{F6F51422-4144-4B91-B14A-991B3FB7DC50}"/>
                  </a:ext>
                </a:extLst>
              </p:cNvPr>
              <p:cNvSpPr>
                <a:spLocks noChangeArrowheads="1"/>
              </p:cNvSpPr>
              <p:nvPr/>
            </p:nvSpPr>
            <p:spPr bwMode="auto">
              <a:xfrm>
                <a:off x="2662" y="2046"/>
                <a:ext cx="391" cy="258"/>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000">
                    <a:latin typeface="Arial" panose="020B0604020202020204" pitchFamily="34" charset="0"/>
                  </a:rPr>
                  <a:t>055</a:t>
                </a:r>
              </a:p>
            </p:txBody>
          </p:sp>
          <p:sp>
            <p:nvSpPr>
              <p:cNvPr id="65601" name="Rectangle 158">
                <a:extLst>
                  <a:ext uri="{FF2B5EF4-FFF2-40B4-BE49-F238E27FC236}">
                    <a16:creationId xmlns:a16="http://schemas.microsoft.com/office/drawing/2014/main" id="{F5ED2E03-F240-4FC7-92BA-4BA3EB81345B}"/>
                  </a:ext>
                </a:extLst>
              </p:cNvPr>
              <p:cNvSpPr>
                <a:spLocks noChangeArrowheads="1"/>
              </p:cNvSpPr>
              <p:nvPr/>
            </p:nvSpPr>
            <p:spPr bwMode="auto">
              <a:xfrm>
                <a:off x="2688" y="2064"/>
                <a:ext cx="340" cy="204"/>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endParaRPr lang="zh-CN" altLang="en-US" sz="2400"/>
              </a:p>
            </p:txBody>
          </p:sp>
        </p:grpSp>
        <p:grpSp>
          <p:nvGrpSpPr>
            <p:cNvPr id="65581" name="Group 159">
              <a:extLst>
                <a:ext uri="{FF2B5EF4-FFF2-40B4-BE49-F238E27FC236}">
                  <a16:creationId xmlns:a16="http://schemas.microsoft.com/office/drawing/2014/main" id="{D17B51C4-A8D8-46B9-833E-85688084A916}"/>
                </a:ext>
              </a:extLst>
            </p:cNvPr>
            <p:cNvGrpSpPr>
              <a:grpSpLocks/>
            </p:cNvGrpSpPr>
            <p:nvPr/>
          </p:nvGrpSpPr>
          <p:grpSpPr bwMode="auto">
            <a:xfrm>
              <a:off x="4741" y="588"/>
              <a:ext cx="391" cy="258"/>
              <a:chOff x="2662" y="2046"/>
              <a:chExt cx="391" cy="258"/>
            </a:xfrm>
          </p:grpSpPr>
          <p:sp>
            <p:nvSpPr>
              <p:cNvPr id="65598" name="Rectangle 160">
                <a:extLst>
                  <a:ext uri="{FF2B5EF4-FFF2-40B4-BE49-F238E27FC236}">
                    <a16:creationId xmlns:a16="http://schemas.microsoft.com/office/drawing/2014/main" id="{245ABF97-B4D0-4DA1-B44E-6344C97C22A2}"/>
                  </a:ext>
                </a:extLst>
              </p:cNvPr>
              <p:cNvSpPr>
                <a:spLocks noChangeArrowheads="1"/>
              </p:cNvSpPr>
              <p:nvPr/>
            </p:nvSpPr>
            <p:spPr bwMode="auto">
              <a:xfrm>
                <a:off x="2662" y="2046"/>
                <a:ext cx="391" cy="258"/>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000">
                    <a:latin typeface="Arial" panose="020B0604020202020204" pitchFamily="34" charset="0"/>
                  </a:rPr>
                  <a:t>984</a:t>
                </a:r>
              </a:p>
            </p:txBody>
          </p:sp>
          <p:sp>
            <p:nvSpPr>
              <p:cNvPr id="65599" name="Rectangle 161">
                <a:extLst>
                  <a:ext uri="{FF2B5EF4-FFF2-40B4-BE49-F238E27FC236}">
                    <a16:creationId xmlns:a16="http://schemas.microsoft.com/office/drawing/2014/main" id="{931CEC64-D408-44E8-8A4B-22F206F79F46}"/>
                  </a:ext>
                </a:extLst>
              </p:cNvPr>
              <p:cNvSpPr>
                <a:spLocks noChangeArrowheads="1"/>
              </p:cNvSpPr>
              <p:nvPr/>
            </p:nvSpPr>
            <p:spPr bwMode="auto">
              <a:xfrm>
                <a:off x="2688" y="2064"/>
                <a:ext cx="340" cy="204"/>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endParaRPr lang="zh-CN" altLang="en-US" sz="2400"/>
              </a:p>
            </p:txBody>
          </p:sp>
        </p:grpSp>
        <p:grpSp>
          <p:nvGrpSpPr>
            <p:cNvPr id="65582" name="Group 162">
              <a:extLst>
                <a:ext uri="{FF2B5EF4-FFF2-40B4-BE49-F238E27FC236}">
                  <a16:creationId xmlns:a16="http://schemas.microsoft.com/office/drawing/2014/main" id="{BB53129B-06C1-459A-AF7D-2A46513E27F7}"/>
                </a:ext>
              </a:extLst>
            </p:cNvPr>
            <p:cNvGrpSpPr>
              <a:grpSpLocks/>
            </p:cNvGrpSpPr>
            <p:nvPr/>
          </p:nvGrpSpPr>
          <p:grpSpPr bwMode="auto">
            <a:xfrm>
              <a:off x="804" y="602"/>
              <a:ext cx="391" cy="258"/>
              <a:chOff x="2662" y="2046"/>
              <a:chExt cx="391" cy="258"/>
            </a:xfrm>
          </p:grpSpPr>
          <p:sp>
            <p:nvSpPr>
              <p:cNvPr id="65596" name="Rectangle 163">
                <a:extLst>
                  <a:ext uri="{FF2B5EF4-FFF2-40B4-BE49-F238E27FC236}">
                    <a16:creationId xmlns:a16="http://schemas.microsoft.com/office/drawing/2014/main" id="{4E3718A9-F103-4A0E-8B04-4D157BA86365}"/>
                  </a:ext>
                </a:extLst>
              </p:cNvPr>
              <p:cNvSpPr>
                <a:spLocks noChangeArrowheads="1"/>
              </p:cNvSpPr>
              <p:nvPr/>
            </p:nvSpPr>
            <p:spPr bwMode="auto">
              <a:xfrm>
                <a:off x="2662" y="2046"/>
                <a:ext cx="391" cy="258"/>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000">
                    <a:latin typeface="Arial" panose="020B0604020202020204" pitchFamily="34" charset="0"/>
                  </a:rPr>
                  <a:t>208</a:t>
                </a:r>
              </a:p>
            </p:txBody>
          </p:sp>
          <p:sp>
            <p:nvSpPr>
              <p:cNvPr id="65597" name="Rectangle 164">
                <a:extLst>
                  <a:ext uri="{FF2B5EF4-FFF2-40B4-BE49-F238E27FC236}">
                    <a16:creationId xmlns:a16="http://schemas.microsoft.com/office/drawing/2014/main" id="{B668F13E-7BF7-4B29-BEBC-19FA343568D9}"/>
                  </a:ext>
                </a:extLst>
              </p:cNvPr>
              <p:cNvSpPr>
                <a:spLocks noChangeArrowheads="1"/>
              </p:cNvSpPr>
              <p:nvPr/>
            </p:nvSpPr>
            <p:spPr bwMode="auto">
              <a:xfrm>
                <a:off x="2688" y="2064"/>
                <a:ext cx="340" cy="204"/>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endParaRPr lang="zh-CN" altLang="en-US" sz="2400"/>
              </a:p>
            </p:txBody>
          </p:sp>
        </p:grpSp>
        <p:grpSp>
          <p:nvGrpSpPr>
            <p:cNvPr id="65583" name="Group 165">
              <a:extLst>
                <a:ext uri="{FF2B5EF4-FFF2-40B4-BE49-F238E27FC236}">
                  <a16:creationId xmlns:a16="http://schemas.microsoft.com/office/drawing/2014/main" id="{72950E09-8C47-49AE-85F2-A2809102EC63}"/>
                </a:ext>
              </a:extLst>
            </p:cNvPr>
            <p:cNvGrpSpPr>
              <a:grpSpLocks/>
            </p:cNvGrpSpPr>
            <p:nvPr/>
          </p:nvGrpSpPr>
          <p:grpSpPr bwMode="auto">
            <a:xfrm>
              <a:off x="5293" y="588"/>
              <a:ext cx="391" cy="258"/>
              <a:chOff x="2662" y="2046"/>
              <a:chExt cx="391" cy="258"/>
            </a:xfrm>
          </p:grpSpPr>
          <p:sp>
            <p:nvSpPr>
              <p:cNvPr id="65594" name="Rectangle 166">
                <a:extLst>
                  <a:ext uri="{FF2B5EF4-FFF2-40B4-BE49-F238E27FC236}">
                    <a16:creationId xmlns:a16="http://schemas.microsoft.com/office/drawing/2014/main" id="{3A0BE0BD-CCCF-4ADD-8EAF-4C0CE948D32B}"/>
                  </a:ext>
                </a:extLst>
              </p:cNvPr>
              <p:cNvSpPr>
                <a:spLocks noChangeArrowheads="1"/>
              </p:cNvSpPr>
              <p:nvPr/>
            </p:nvSpPr>
            <p:spPr bwMode="auto">
              <a:xfrm>
                <a:off x="2662" y="2046"/>
                <a:ext cx="391" cy="258"/>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000">
                    <a:latin typeface="Arial" panose="020B0604020202020204" pitchFamily="34" charset="0"/>
                  </a:rPr>
                  <a:t>093</a:t>
                </a:r>
              </a:p>
            </p:txBody>
          </p:sp>
          <p:sp>
            <p:nvSpPr>
              <p:cNvPr id="65595" name="Rectangle 167">
                <a:extLst>
                  <a:ext uri="{FF2B5EF4-FFF2-40B4-BE49-F238E27FC236}">
                    <a16:creationId xmlns:a16="http://schemas.microsoft.com/office/drawing/2014/main" id="{412F8148-20EF-4465-B5F2-EBAF08665303}"/>
                  </a:ext>
                </a:extLst>
              </p:cNvPr>
              <p:cNvSpPr>
                <a:spLocks noChangeArrowheads="1"/>
              </p:cNvSpPr>
              <p:nvPr/>
            </p:nvSpPr>
            <p:spPr bwMode="auto">
              <a:xfrm>
                <a:off x="2688" y="2064"/>
                <a:ext cx="340" cy="204"/>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endParaRPr lang="zh-CN" altLang="en-US" sz="2400"/>
              </a:p>
            </p:txBody>
          </p:sp>
        </p:grpSp>
        <p:sp>
          <p:nvSpPr>
            <p:cNvPr id="65584" name="Line 168">
              <a:extLst>
                <a:ext uri="{FF2B5EF4-FFF2-40B4-BE49-F238E27FC236}">
                  <a16:creationId xmlns:a16="http://schemas.microsoft.com/office/drawing/2014/main" id="{C8120FEA-EB96-45CB-82BF-C83E334715AD}"/>
                </a:ext>
              </a:extLst>
            </p:cNvPr>
            <p:cNvSpPr>
              <a:spLocks noChangeShapeType="1"/>
            </p:cNvSpPr>
            <p:nvPr/>
          </p:nvSpPr>
          <p:spPr bwMode="auto">
            <a:xfrm>
              <a:off x="96" y="720"/>
              <a:ext cx="144" cy="0"/>
            </a:xfrm>
            <a:prstGeom prst="line">
              <a:avLst/>
            </a:prstGeom>
            <a:noFill/>
            <a:ln w="12700" cap="sq">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5585" name="Line 169">
              <a:extLst>
                <a:ext uri="{FF2B5EF4-FFF2-40B4-BE49-F238E27FC236}">
                  <a16:creationId xmlns:a16="http://schemas.microsoft.com/office/drawing/2014/main" id="{6A25526C-85A8-42DC-A3B5-E1585FA1BE54}"/>
                </a:ext>
              </a:extLst>
            </p:cNvPr>
            <p:cNvSpPr>
              <a:spLocks noChangeShapeType="1"/>
            </p:cNvSpPr>
            <p:nvPr/>
          </p:nvSpPr>
          <p:spPr bwMode="auto">
            <a:xfrm>
              <a:off x="648" y="720"/>
              <a:ext cx="144" cy="0"/>
            </a:xfrm>
            <a:prstGeom prst="line">
              <a:avLst/>
            </a:prstGeom>
            <a:noFill/>
            <a:ln w="12700" cap="sq">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5586" name="Line 170">
              <a:extLst>
                <a:ext uri="{FF2B5EF4-FFF2-40B4-BE49-F238E27FC236}">
                  <a16:creationId xmlns:a16="http://schemas.microsoft.com/office/drawing/2014/main" id="{3C259503-BD9C-4200-9A7D-25A96119F58D}"/>
                </a:ext>
              </a:extLst>
            </p:cNvPr>
            <p:cNvSpPr>
              <a:spLocks noChangeShapeType="1"/>
            </p:cNvSpPr>
            <p:nvPr/>
          </p:nvSpPr>
          <p:spPr bwMode="auto">
            <a:xfrm>
              <a:off x="1224" y="720"/>
              <a:ext cx="144" cy="0"/>
            </a:xfrm>
            <a:prstGeom prst="line">
              <a:avLst/>
            </a:prstGeom>
            <a:noFill/>
            <a:ln w="12700" cap="sq">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5587" name="Line 171">
              <a:extLst>
                <a:ext uri="{FF2B5EF4-FFF2-40B4-BE49-F238E27FC236}">
                  <a16:creationId xmlns:a16="http://schemas.microsoft.com/office/drawing/2014/main" id="{8D2F57FB-CFF0-4192-9158-E4B7A70A8186}"/>
                </a:ext>
              </a:extLst>
            </p:cNvPr>
            <p:cNvSpPr>
              <a:spLocks noChangeShapeType="1"/>
            </p:cNvSpPr>
            <p:nvPr/>
          </p:nvSpPr>
          <p:spPr bwMode="auto">
            <a:xfrm>
              <a:off x="1776" y="720"/>
              <a:ext cx="144" cy="0"/>
            </a:xfrm>
            <a:prstGeom prst="line">
              <a:avLst/>
            </a:prstGeom>
            <a:noFill/>
            <a:ln w="12700" cap="sq">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5588" name="Line 172">
              <a:extLst>
                <a:ext uri="{FF2B5EF4-FFF2-40B4-BE49-F238E27FC236}">
                  <a16:creationId xmlns:a16="http://schemas.microsoft.com/office/drawing/2014/main" id="{760F61C6-10C6-49ED-9100-2405E8C25C18}"/>
                </a:ext>
              </a:extLst>
            </p:cNvPr>
            <p:cNvSpPr>
              <a:spLocks noChangeShapeType="1"/>
            </p:cNvSpPr>
            <p:nvPr/>
          </p:nvSpPr>
          <p:spPr bwMode="auto">
            <a:xfrm>
              <a:off x="2352" y="720"/>
              <a:ext cx="144" cy="0"/>
            </a:xfrm>
            <a:prstGeom prst="line">
              <a:avLst/>
            </a:prstGeom>
            <a:noFill/>
            <a:ln w="12700" cap="sq">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5589" name="Line 173">
              <a:extLst>
                <a:ext uri="{FF2B5EF4-FFF2-40B4-BE49-F238E27FC236}">
                  <a16:creationId xmlns:a16="http://schemas.microsoft.com/office/drawing/2014/main" id="{C61AB30C-DABB-44E8-8890-AE4C0396FEBF}"/>
                </a:ext>
              </a:extLst>
            </p:cNvPr>
            <p:cNvSpPr>
              <a:spLocks noChangeShapeType="1"/>
            </p:cNvSpPr>
            <p:nvPr/>
          </p:nvSpPr>
          <p:spPr bwMode="auto">
            <a:xfrm>
              <a:off x="2928" y="720"/>
              <a:ext cx="144" cy="0"/>
            </a:xfrm>
            <a:prstGeom prst="line">
              <a:avLst/>
            </a:prstGeom>
            <a:noFill/>
            <a:ln w="12700" cap="sq">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5590" name="Line 174">
              <a:extLst>
                <a:ext uri="{FF2B5EF4-FFF2-40B4-BE49-F238E27FC236}">
                  <a16:creationId xmlns:a16="http://schemas.microsoft.com/office/drawing/2014/main" id="{BF10633A-B4C2-4DA0-BF82-C4E2BAA34C38}"/>
                </a:ext>
              </a:extLst>
            </p:cNvPr>
            <p:cNvSpPr>
              <a:spLocks noChangeShapeType="1"/>
            </p:cNvSpPr>
            <p:nvPr/>
          </p:nvSpPr>
          <p:spPr bwMode="auto">
            <a:xfrm>
              <a:off x="3492" y="720"/>
              <a:ext cx="144" cy="0"/>
            </a:xfrm>
            <a:prstGeom prst="line">
              <a:avLst/>
            </a:prstGeom>
            <a:noFill/>
            <a:ln w="12700" cap="sq">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5591" name="Line 175">
              <a:extLst>
                <a:ext uri="{FF2B5EF4-FFF2-40B4-BE49-F238E27FC236}">
                  <a16:creationId xmlns:a16="http://schemas.microsoft.com/office/drawing/2014/main" id="{494528C4-666F-4E06-8667-178FA3E45A1F}"/>
                </a:ext>
              </a:extLst>
            </p:cNvPr>
            <p:cNvSpPr>
              <a:spLocks noChangeShapeType="1"/>
            </p:cNvSpPr>
            <p:nvPr/>
          </p:nvSpPr>
          <p:spPr bwMode="auto">
            <a:xfrm>
              <a:off x="4044" y="720"/>
              <a:ext cx="144" cy="0"/>
            </a:xfrm>
            <a:prstGeom prst="line">
              <a:avLst/>
            </a:prstGeom>
            <a:noFill/>
            <a:ln w="12700" cap="sq">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5592" name="Line 176">
              <a:extLst>
                <a:ext uri="{FF2B5EF4-FFF2-40B4-BE49-F238E27FC236}">
                  <a16:creationId xmlns:a16="http://schemas.microsoft.com/office/drawing/2014/main" id="{9E3BD909-3D36-4258-B858-16D1D80F73A3}"/>
                </a:ext>
              </a:extLst>
            </p:cNvPr>
            <p:cNvSpPr>
              <a:spLocks noChangeShapeType="1"/>
            </p:cNvSpPr>
            <p:nvPr/>
          </p:nvSpPr>
          <p:spPr bwMode="auto">
            <a:xfrm>
              <a:off x="4596" y="720"/>
              <a:ext cx="144" cy="0"/>
            </a:xfrm>
            <a:prstGeom prst="line">
              <a:avLst/>
            </a:prstGeom>
            <a:noFill/>
            <a:ln w="12700" cap="sq">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5593" name="Line 177">
              <a:extLst>
                <a:ext uri="{FF2B5EF4-FFF2-40B4-BE49-F238E27FC236}">
                  <a16:creationId xmlns:a16="http://schemas.microsoft.com/office/drawing/2014/main" id="{A2518E5B-EC0D-4D43-91D3-A764423DA575}"/>
                </a:ext>
              </a:extLst>
            </p:cNvPr>
            <p:cNvSpPr>
              <a:spLocks noChangeShapeType="1"/>
            </p:cNvSpPr>
            <p:nvPr/>
          </p:nvSpPr>
          <p:spPr bwMode="auto">
            <a:xfrm>
              <a:off x="5148" y="720"/>
              <a:ext cx="144" cy="0"/>
            </a:xfrm>
            <a:prstGeom prst="line">
              <a:avLst/>
            </a:prstGeom>
            <a:noFill/>
            <a:ln w="12700" cap="sq">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65571" name="Line 179">
            <a:extLst>
              <a:ext uri="{FF2B5EF4-FFF2-40B4-BE49-F238E27FC236}">
                <a16:creationId xmlns:a16="http://schemas.microsoft.com/office/drawing/2014/main" id="{206A6107-D16D-4EF8-A1B5-131C7C065CB8}"/>
              </a:ext>
            </a:extLst>
          </p:cNvPr>
          <p:cNvSpPr>
            <a:spLocks noChangeShapeType="1"/>
          </p:cNvSpPr>
          <p:nvPr/>
        </p:nvSpPr>
        <p:spPr bwMode="auto">
          <a:xfrm>
            <a:off x="355600" y="588963"/>
            <a:ext cx="557213"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5572" name="Line 180">
            <a:extLst>
              <a:ext uri="{FF2B5EF4-FFF2-40B4-BE49-F238E27FC236}">
                <a16:creationId xmlns:a16="http://schemas.microsoft.com/office/drawing/2014/main" id="{E0F4E825-61E1-471D-B24D-3DBF5F99FB59}"/>
              </a:ext>
            </a:extLst>
          </p:cNvPr>
          <p:cNvSpPr>
            <a:spLocks noChangeShapeType="1"/>
          </p:cNvSpPr>
          <p:nvPr/>
        </p:nvSpPr>
        <p:spPr bwMode="auto">
          <a:xfrm>
            <a:off x="1803400" y="588963"/>
            <a:ext cx="0" cy="32385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5573" name="Line 181">
            <a:extLst>
              <a:ext uri="{FF2B5EF4-FFF2-40B4-BE49-F238E27FC236}">
                <a16:creationId xmlns:a16="http://schemas.microsoft.com/office/drawing/2014/main" id="{68DBCCF7-5730-40D3-B4BE-C9E9C667314D}"/>
              </a:ext>
            </a:extLst>
          </p:cNvPr>
          <p:cNvSpPr>
            <a:spLocks noChangeShapeType="1"/>
          </p:cNvSpPr>
          <p:nvPr/>
        </p:nvSpPr>
        <p:spPr bwMode="auto">
          <a:xfrm>
            <a:off x="7161213" y="582613"/>
            <a:ext cx="0" cy="32385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998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4998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4998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988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49920"/>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49917"/>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249919"/>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249911"/>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49895"/>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249905"/>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249904"/>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49914"/>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0"/>
                                          </p:stCondLst>
                                        </p:cTn>
                                        <p:tgtEl>
                                          <p:spTgt spid="249906"/>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0"/>
                                          </p:stCondLst>
                                        </p:cTn>
                                        <p:tgtEl>
                                          <p:spTgt spid="249912"/>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49881"/>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nodeType="clickEffect">
                                  <p:stCondLst>
                                    <p:cond delay="0"/>
                                  </p:stCondLst>
                                  <p:childTnLst>
                                    <p:set>
                                      <p:cBhvr>
                                        <p:cTn id="66" dur="1" fill="hold">
                                          <p:stCondLst>
                                            <p:cond delay="0"/>
                                          </p:stCondLst>
                                        </p:cTn>
                                        <p:tgtEl>
                                          <p:spTgt spid="249907"/>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49878"/>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nodeType="clickEffect">
                                  <p:stCondLst>
                                    <p:cond delay="0"/>
                                  </p:stCondLst>
                                  <p:childTnLst>
                                    <p:set>
                                      <p:cBhvr>
                                        <p:cTn id="74" dur="1" fill="hold">
                                          <p:stCondLst>
                                            <p:cond delay="0"/>
                                          </p:stCondLst>
                                        </p:cTn>
                                        <p:tgtEl>
                                          <p:spTgt spid="249930"/>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249927"/>
                                        </p:tgtEl>
                                        <p:attrNameLst>
                                          <p:attrName>style.visibility</p:attrName>
                                        </p:attrNameLst>
                                      </p:cBhvr>
                                      <p:to>
                                        <p:strVal val="visible"/>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nodeType="clickEffect">
                                  <p:stCondLst>
                                    <p:cond delay="0"/>
                                  </p:stCondLst>
                                  <p:childTnLst>
                                    <p:set>
                                      <p:cBhvr>
                                        <p:cTn id="82" dur="1" fill="hold">
                                          <p:stCondLst>
                                            <p:cond delay="0"/>
                                          </p:stCondLst>
                                        </p:cTn>
                                        <p:tgtEl>
                                          <p:spTgt spid="249929"/>
                                        </p:tgtEl>
                                        <p:attrNameLst>
                                          <p:attrName>style.visibility</p:attrName>
                                        </p:attrNameLst>
                                      </p:cBhvr>
                                      <p:to>
                                        <p:strVal val="visible"/>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1" presetClass="entr" presetSubtype="0" fill="hold" nodeType="clickEffect">
                                  <p:stCondLst>
                                    <p:cond delay="0"/>
                                  </p:stCondLst>
                                  <p:childTnLst>
                                    <p:set>
                                      <p:cBhvr>
                                        <p:cTn id="86" dur="1" fill="hold">
                                          <p:stCondLst>
                                            <p:cond delay="0"/>
                                          </p:stCondLst>
                                        </p:cTn>
                                        <p:tgtEl>
                                          <p:spTgt spid="249909"/>
                                        </p:tgtEl>
                                        <p:attrNameLst>
                                          <p:attrName>style.visibility</p:attrName>
                                        </p:attrNameLst>
                                      </p:cBhvr>
                                      <p:to>
                                        <p:strVal val="visible"/>
                                      </p:to>
                                    </p:set>
                                  </p:childTnLst>
                                </p:cTn>
                              </p:par>
                            </p:childTnLst>
                          </p:cTn>
                        </p:par>
                      </p:childTnLst>
                    </p:cTn>
                  </p:par>
                  <p:par>
                    <p:cTn id="87" fill="hold" nodeType="clickPar">
                      <p:stCondLst>
                        <p:cond delay="indefinite"/>
                      </p:stCondLst>
                      <p:childTnLst>
                        <p:par>
                          <p:cTn id="88" fill="hold" nodeType="withGroup">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249901"/>
                                        </p:tgtEl>
                                        <p:attrNameLst>
                                          <p:attrName>style.visibility</p:attrName>
                                        </p:attrNameLst>
                                      </p:cBhvr>
                                      <p:to>
                                        <p:strVal val="visible"/>
                                      </p:to>
                                    </p:set>
                                  </p:childTnLst>
                                </p:cTn>
                              </p:par>
                            </p:childTnLst>
                          </p:cTn>
                        </p:par>
                      </p:childTnLst>
                    </p:cTn>
                  </p:par>
                  <p:par>
                    <p:cTn id="91" fill="hold" nodeType="clickPar">
                      <p:stCondLst>
                        <p:cond delay="indefinite"/>
                      </p:stCondLst>
                      <p:childTnLst>
                        <p:par>
                          <p:cTn id="92" fill="hold" nodeType="withGroup">
                            <p:stCondLst>
                              <p:cond delay="0"/>
                            </p:stCondLst>
                            <p:childTnLst>
                              <p:par>
                                <p:cTn id="93" presetID="1" presetClass="entr" presetSubtype="0" fill="hold" nodeType="clickEffect">
                                  <p:stCondLst>
                                    <p:cond delay="0"/>
                                  </p:stCondLst>
                                  <p:childTnLst>
                                    <p:set>
                                      <p:cBhvr>
                                        <p:cTn id="94" dur="1" fill="hold">
                                          <p:stCondLst>
                                            <p:cond delay="0"/>
                                          </p:stCondLst>
                                        </p:cTn>
                                        <p:tgtEl>
                                          <p:spTgt spid="249910"/>
                                        </p:tgtEl>
                                        <p:attrNameLst>
                                          <p:attrName>style.visibility</p:attrName>
                                        </p:attrNameLst>
                                      </p:cBhvr>
                                      <p:to>
                                        <p:strVal val="visible"/>
                                      </p:to>
                                    </p:set>
                                  </p:childTnLst>
                                </p:cTn>
                              </p:par>
                            </p:childTnLst>
                          </p:cTn>
                        </p:par>
                      </p:childTnLst>
                    </p:cTn>
                  </p:par>
                  <p:par>
                    <p:cTn id="95" fill="hold" nodeType="clickPar">
                      <p:stCondLst>
                        <p:cond delay="indefinite"/>
                      </p:stCondLst>
                      <p:childTnLst>
                        <p:par>
                          <p:cTn id="96" fill="hold" nodeType="withGroup">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249898"/>
                                        </p:tgtEl>
                                        <p:attrNameLst>
                                          <p:attrName>style.visibility</p:attrName>
                                        </p:attrNameLst>
                                      </p:cBhvr>
                                      <p:to>
                                        <p:strVal val="visible"/>
                                      </p:to>
                                    </p:set>
                                  </p:childTnLst>
                                </p:cTn>
                              </p:par>
                            </p:childTnLst>
                          </p:cTn>
                        </p:par>
                      </p:childTnLst>
                    </p:cTn>
                  </p:par>
                  <p:par>
                    <p:cTn id="99" fill="hold" nodeType="clickPar">
                      <p:stCondLst>
                        <p:cond delay="indefinite"/>
                      </p:stCondLst>
                      <p:childTnLst>
                        <p:par>
                          <p:cTn id="100" fill="hold" nodeType="withGroup">
                            <p:stCondLst>
                              <p:cond delay="0"/>
                            </p:stCondLst>
                            <p:childTnLst>
                              <p:par>
                                <p:cTn id="101" presetID="1" presetClass="entr" presetSubtype="0" fill="hold" nodeType="clickEffect">
                                  <p:stCondLst>
                                    <p:cond delay="0"/>
                                  </p:stCondLst>
                                  <p:childTnLst>
                                    <p:set>
                                      <p:cBhvr>
                                        <p:cTn id="102" dur="1" fill="hold">
                                          <p:stCondLst>
                                            <p:cond delay="0"/>
                                          </p:stCondLst>
                                        </p:cTn>
                                        <p:tgtEl>
                                          <p:spTgt spid="249903"/>
                                        </p:tgtEl>
                                        <p:attrNameLst>
                                          <p:attrName>style.visibility</p:attrName>
                                        </p:attrNameLst>
                                      </p:cBhvr>
                                      <p:to>
                                        <p:strVal val="visible"/>
                                      </p:to>
                                    </p:se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1" presetClass="entr" presetSubtype="0" fill="hold" nodeType="clickEffect">
                                  <p:stCondLst>
                                    <p:cond delay="0"/>
                                  </p:stCondLst>
                                  <p:childTnLst>
                                    <p:set>
                                      <p:cBhvr>
                                        <p:cTn id="106" dur="1" fill="hold">
                                          <p:stCondLst>
                                            <p:cond delay="0"/>
                                          </p:stCondLst>
                                        </p:cTn>
                                        <p:tgtEl>
                                          <p:spTgt spid="249925"/>
                                        </p:tgtEl>
                                        <p:attrNameLst>
                                          <p:attrName>style.visibility</p:attrName>
                                        </p:attrNameLst>
                                      </p:cBhvr>
                                      <p:to>
                                        <p:strVal val="visible"/>
                                      </p:to>
                                    </p:se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249922"/>
                                        </p:tgtEl>
                                        <p:attrNameLst>
                                          <p:attrName>style.visibility</p:attrName>
                                        </p:attrNameLst>
                                      </p:cBhvr>
                                      <p:to>
                                        <p:strVal val="visible"/>
                                      </p:to>
                                    </p:set>
                                  </p:childTnLst>
                                </p:cTn>
                              </p:par>
                            </p:childTnLst>
                          </p:cTn>
                        </p:par>
                      </p:childTnLst>
                    </p:cTn>
                  </p:par>
                  <p:par>
                    <p:cTn id="111" fill="hold" nodeType="clickPar">
                      <p:stCondLst>
                        <p:cond delay="indefinite"/>
                      </p:stCondLst>
                      <p:childTnLst>
                        <p:par>
                          <p:cTn id="112" fill="hold" nodeType="withGroup">
                            <p:stCondLst>
                              <p:cond delay="0"/>
                            </p:stCondLst>
                            <p:childTnLst>
                              <p:par>
                                <p:cTn id="113" presetID="1" presetClass="entr" presetSubtype="0" fill="hold" nodeType="clickEffect">
                                  <p:stCondLst>
                                    <p:cond delay="0"/>
                                  </p:stCondLst>
                                  <p:childTnLst>
                                    <p:set>
                                      <p:cBhvr>
                                        <p:cTn id="114" dur="1" fill="hold">
                                          <p:stCondLst>
                                            <p:cond delay="0"/>
                                          </p:stCondLst>
                                        </p:cTn>
                                        <p:tgtEl>
                                          <p:spTgt spid="249924"/>
                                        </p:tgtEl>
                                        <p:attrNameLst>
                                          <p:attrName>style.visibility</p:attrName>
                                        </p:attrNameLst>
                                      </p:cBhvr>
                                      <p:to>
                                        <p:strVal val="visible"/>
                                      </p:to>
                                    </p:set>
                                  </p:childTnLst>
                                </p:cTn>
                              </p:par>
                            </p:childTnLst>
                          </p:cTn>
                        </p:par>
                      </p:childTnLst>
                    </p:cTn>
                  </p:par>
                  <p:par>
                    <p:cTn id="115" fill="hold" nodeType="clickPar">
                      <p:stCondLst>
                        <p:cond delay="indefinite"/>
                      </p:stCondLst>
                      <p:childTnLst>
                        <p:par>
                          <p:cTn id="116" fill="hold" nodeType="withGroup">
                            <p:stCondLst>
                              <p:cond delay="0"/>
                            </p:stCondLst>
                            <p:childTnLst>
                              <p:par>
                                <p:cTn id="117" presetID="1" presetClass="entr" presetSubtype="0" fill="hold" nodeType="clickEffect">
                                  <p:stCondLst>
                                    <p:cond delay="0"/>
                                  </p:stCondLst>
                                  <p:childTnLst>
                                    <p:set>
                                      <p:cBhvr>
                                        <p:cTn id="118" dur="1" fill="hold">
                                          <p:stCondLst>
                                            <p:cond delay="0"/>
                                          </p:stCondLst>
                                        </p:cTn>
                                        <p:tgtEl>
                                          <p:spTgt spid="249908"/>
                                        </p:tgtEl>
                                        <p:attrNameLst>
                                          <p:attrName>style.visibility</p:attrName>
                                        </p:attrNameLst>
                                      </p:cBhvr>
                                      <p:to>
                                        <p:strVal val="visible"/>
                                      </p:to>
                                    </p:set>
                                  </p:childTnLst>
                                </p:cTn>
                              </p:par>
                            </p:childTnLst>
                          </p:cTn>
                        </p:par>
                      </p:childTnLst>
                    </p:cTn>
                  </p:par>
                  <p:par>
                    <p:cTn id="119" fill="hold" nodeType="clickPar">
                      <p:stCondLst>
                        <p:cond delay="indefinite"/>
                      </p:stCondLst>
                      <p:childTnLst>
                        <p:par>
                          <p:cTn id="120" fill="hold" nodeType="withGroup">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249875"/>
                                        </p:tgtEl>
                                        <p:attrNameLst>
                                          <p:attrName>style.visibility</p:attrName>
                                        </p:attrNameLst>
                                      </p:cBhvr>
                                      <p:to>
                                        <p:strVal val="visible"/>
                                      </p:to>
                                    </p:se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22" presetClass="entr" presetSubtype="8" fill="hold" nodeType="clickEffect">
                                  <p:stCondLst>
                                    <p:cond delay="0"/>
                                  </p:stCondLst>
                                  <p:childTnLst>
                                    <p:set>
                                      <p:cBhvr>
                                        <p:cTn id="126" dur="1" fill="hold">
                                          <p:stCondLst>
                                            <p:cond delay="0"/>
                                          </p:stCondLst>
                                        </p:cTn>
                                        <p:tgtEl>
                                          <p:spTgt spid="250039"/>
                                        </p:tgtEl>
                                        <p:attrNameLst>
                                          <p:attrName>style.visibility</p:attrName>
                                        </p:attrNameLst>
                                      </p:cBhvr>
                                      <p:to>
                                        <p:strVal val="visible"/>
                                      </p:to>
                                    </p:set>
                                    <p:animEffect transition="in" filter="wipe(left)">
                                      <p:cBhvr>
                                        <p:cTn id="127" dur="5000"/>
                                        <p:tgtEl>
                                          <p:spTgt spid="2500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9986" grpId="0" animBg="1"/>
      <p:bldP spid="249875" grpId="0" animBg="1"/>
      <p:bldP spid="249878" grpId="0" animBg="1"/>
      <p:bldP spid="249881" grpId="0" animBg="1"/>
      <p:bldP spid="249884" grpId="0"/>
      <p:bldP spid="249895" grpId="0" animBg="1"/>
      <p:bldP spid="249898" grpId="0" animBg="1"/>
      <p:bldP spid="249901" grpId="0" animBg="1"/>
      <p:bldP spid="249914" grpId="0" animBg="1"/>
      <p:bldP spid="249917" grpId="0" animBg="1"/>
      <p:bldP spid="249922" grpId="0" animBg="1"/>
      <p:bldP spid="24992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6">
            <a:extLst>
              <a:ext uri="{FF2B5EF4-FFF2-40B4-BE49-F238E27FC236}">
                <a16:creationId xmlns:a16="http://schemas.microsoft.com/office/drawing/2014/main" id="{B7D34918-733F-48C7-B638-433EF378399C}"/>
              </a:ext>
            </a:extLst>
          </p:cNvPr>
          <p:cNvSpPr txBox="1">
            <a:spLocks noChangeArrowheads="1"/>
          </p:cNvSpPr>
          <p:nvPr/>
        </p:nvSpPr>
        <p:spPr bwMode="auto">
          <a:xfrm>
            <a:off x="179388" y="423863"/>
            <a:ext cx="8235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defRPr/>
            </a:pPr>
            <a:r>
              <a:rPr lang="zh-CN" altLang="en-US" sz="2800" dirty="0">
                <a:latin typeface="+mn-lt"/>
                <a:ea typeface="黑体" panose="02010609060101010101" pitchFamily="49" charset="-122"/>
              </a:rPr>
              <a:t>例 关键字序列</a:t>
            </a:r>
            <a:r>
              <a:rPr lang="en-US" altLang="zh-CN" sz="2800" dirty="0">
                <a:latin typeface="+mn-lt"/>
                <a:ea typeface="黑体" panose="02010609060101010101" pitchFamily="49" charset="-122"/>
              </a:rPr>
              <a:t>{46</a:t>
            </a:r>
            <a:r>
              <a:rPr lang="zh-CN" altLang="en-US" sz="2800" dirty="0">
                <a:latin typeface="+mn-lt"/>
                <a:ea typeface="黑体" panose="02010609060101010101" pitchFamily="49" charset="-122"/>
              </a:rPr>
              <a:t>，</a:t>
            </a:r>
            <a:r>
              <a:rPr lang="en-US" altLang="zh-CN" sz="2800" dirty="0">
                <a:latin typeface="+mn-lt"/>
                <a:ea typeface="黑体" panose="02010609060101010101" pitchFamily="49" charset="-122"/>
              </a:rPr>
              <a:t>55</a:t>
            </a:r>
            <a:r>
              <a:rPr lang="zh-CN" altLang="en-US" sz="2800" dirty="0">
                <a:latin typeface="+mn-lt"/>
                <a:ea typeface="黑体" panose="02010609060101010101" pitchFamily="49" charset="-122"/>
              </a:rPr>
              <a:t>，</a:t>
            </a:r>
            <a:r>
              <a:rPr lang="en-US" altLang="zh-CN" sz="2800" dirty="0">
                <a:latin typeface="+mn-lt"/>
                <a:ea typeface="黑体" panose="02010609060101010101" pitchFamily="49" charset="-122"/>
              </a:rPr>
              <a:t>13</a:t>
            </a:r>
            <a:r>
              <a:rPr lang="zh-CN" altLang="en-US" sz="2800" dirty="0">
                <a:latin typeface="+mn-lt"/>
                <a:ea typeface="黑体" panose="02010609060101010101" pitchFamily="49" charset="-122"/>
              </a:rPr>
              <a:t>，</a:t>
            </a:r>
            <a:r>
              <a:rPr lang="en-US" altLang="zh-CN" sz="2800" dirty="0">
                <a:latin typeface="+mn-lt"/>
                <a:ea typeface="黑体" panose="02010609060101010101" pitchFamily="49" charset="-122"/>
              </a:rPr>
              <a:t>42</a:t>
            </a:r>
            <a:r>
              <a:rPr lang="zh-CN" altLang="en-US" sz="2800" dirty="0">
                <a:latin typeface="+mn-lt"/>
                <a:ea typeface="黑体" panose="02010609060101010101" pitchFamily="49" charset="-122"/>
              </a:rPr>
              <a:t>，</a:t>
            </a:r>
            <a:r>
              <a:rPr lang="en-US" altLang="zh-CN" sz="2800" dirty="0">
                <a:latin typeface="+mn-lt"/>
                <a:ea typeface="黑体" panose="02010609060101010101" pitchFamily="49" charset="-122"/>
              </a:rPr>
              <a:t>44</a:t>
            </a:r>
            <a:r>
              <a:rPr lang="zh-CN" altLang="en-US" sz="2800" dirty="0">
                <a:latin typeface="+mn-lt"/>
                <a:ea typeface="黑体" panose="02010609060101010101" pitchFamily="49" charset="-122"/>
              </a:rPr>
              <a:t>，</a:t>
            </a:r>
            <a:r>
              <a:rPr lang="en-US" altLang="zh-CN" sz="2800" dirty="0">
                <a:latin typeface="+mn-lt"/>
                <a:ea typeface="黑体" panose="02010609060101010101" pitchFamily="49" charset="-122"/>
              </a:rPr>
              <a:t>17</a:t>
            </a:r>
            <a:r>
              <a:rPr lang="zh-CN" altLang="en-US" sz="2800" dirty="0">
                <a:latin typeface="+mn-lt"/>
                <a:ea typeface="黑体" panose="02010609060101010101" pitchFamily="49" charset="-122"/>
              </a:rPr>
              <a:t>，</a:t>
            </a:r>
            <a:r>
              <a:rPr lang="en-US" altLang="zh-CN" sz="2800" dirty="0">
                <a:latin typeface="+mn-lt"/>
                <a:ea typeface="黑体" panose="02010609060101010101" pitchFamily="49" charset="-122"/>
              </a:rPr>
              <a:t>05</a:t>
            </a:r>
            <a:r>
              <a:rPr lang="zh-CN" altLang="en-US" sz="2800" dirty="0">
                <a:latin typeface="+mn-lt"/>
                <a:ea typeface="黑体" panose="02010609060101010101" pitchFamily="49" charset="-122"/>
              </a:rPr>
              <a:t>，</a:t>
            </a:r>
            <a:r>
              <a:rPr lang="en-US" altLang="zh-CN" sz="2800" dirty="0">
                <a:latin typeface="+mn-lt"/>
                <a:ea typeface="黑体" panose="02010609060101010101" pitchFamily="49" charset="-122"/>
              </a:rPr>
              <a:t>70}</a:t>
            </a:r>
          </a:p>
        </p:txBody>
      </p:sp>
      <p:graphicFrame>
        <p:nvGraphicFramePr>
          <p:cNvPr id="222469" name="Group 261">
            <a:extLst>
              <a:ext uri="{FF2B5EF4-FFF2-40B4-BE49-F238E27FC236}">
                <a16:creationId xmlns:a16="http://schemas.microsoft.com/office/drawing/2014/main" id="{085E3089-BD68-49BC-8980-08F583EB00E5}"/>
              </a:ext>
            </a:extLst>
          </p:cNvPr>
          <p:cNvGraphicFramePr>
            <a:graphicFrameLocks noGrp="1"/>
          </p:cNvGraphicFramePr>
          <p:nvPr>
            <p:ph sz="quarter" idx="1"/>
            <p:extLst>
              <p:ext uri="{D42A27DB-BD31-4B8C-83A1-F6EECF244321}">
                <p14:modId xmlns:p14="http://schemas.microsoft.com/office/powerpoint/2010/main" val="1971716261"/>
              </p:ext>
            </p:extLst>
          </p:nvPr>
        </p:nvGraphicFramePr>
        <p:xfrm>
          <a:off x="685800" y="1196975"/>
          <a:ext cx="8134350" cy="517880"/>
        </p:xfrm>
        <a:graphic>
          <a:graphicData uri="http://schemas.openxmlformats.org/drawingml/2006/table">
            <a:tbl>
              <a:tblPr/>
              <a:tblGrid>
                <a:gridCol w="1579563">
                  <a:extLst>
                    <a:ext uri="{9D8B030D-6E8A-4147-A177-3AD203B41FA5}">
                      <a16:colId xmlns:a16="http://schemas.microsoft.com/office/drawing/2014/main" val="20000"/>
                    </a:ext>
                  </a:extLst>
                </a:gridCol>
                <a:gridCol w="847725">
                  <a:extLst>
                    <a:ext uri="{9D8B030D-6E8A-4147-A177-3AD203B41FA5}">
                      <a16:colId xmlns:a16="http://schemas.microsoft.com/office/drawing/2014/main" val="20001"/>
                    </a:ext>
                  </a:extLst>
                </a:gridCol>
                <a:gridCol w="854075">
                  <a:extLst>
                    <a:ext uri="{9D8B030D-6E8A-4147-A177-3AD203B41FA5}">
                      <a16:colId xmlns:a16="http://schemas.microsoft.com/office/drawing/2014/main" val="20002"/>
                    </a:ext>
                  </a:extLst>
                </a:gridCol>
                <a:gridCol w="857250">
                  <a:extLst>
                    <a:ext uri="{9D8B030D-6E8A-4147-A177-3AD203B41FA5}">
                      <a16:colId xmlns:a16="http://schemas.microsoft.com/office/drawing/2014/main" val="20003"/>
                    </a:ext>
                  </a:extLst>
                </a:gridCol>
                <a:gridCol w="857250">
                  <a:extLst>
                    <a:ext uri="{9D8B030D-6E8A-4147-A177-3AD203B41FA5}">
                      <a16:colId xmlns:a16="http://schemas.microsoft.com/office/drawing/2014/main" val="20004"/>
                    </a:ext>
                  </a:extLst>
                </a:gridCol>
                <a:gridCol w="782637">
                  <a:extLst>
                    <a:ext uri="{9D8B030D-6E8A-4147-A177-3AD203B41FA5}">
                      <a16:colId xmlns:a16="http://schemas.microsoft.com/office/drawing/2014/main" val="20005"/>
                    </a:ext>
                  </a:extLst>
                </a:gridCol>
                <a:gridCol w="785813">
                  <a:extLst>
                    <a:ext uri="{9D8B030D-6E8A-4147-A177-3AD203B41FA5}">
                      <a16:colId xmlns:a16="http://schemas.microsoft.com/office/drawing/2014/main" val="20006"/>
                    </a:ext>
                  </a:extLst>
                </a:gridCol>
                <a:gridCol w="784225">
                  <a:extLst>
                    <a:ext uri="{9D8B030D-6E8A-4147-A177-3AD203B41FA5}">
                      <a16:colId xmlns:a16="http://schemas.microsoft.com/office/drawing/2014/main" val="20007"/>
                    </a:ext>
                  </a:extLst>
                </a:gridCol>
                <a:gridCol w="785812">
                  <a:extLst>
                    <a:ext uri="{9D8B030D-6E8A-4147-A177-3AD203B41FA5}">
                      <a16:colId xmlns:a16="http://schemas.microsoft.com/office/drawing/2014/main" val="20008"/>
                    </a:ext>
                  </a:extLst>
                </a:gridCol>
              </a:tblGrid>
              <a:tr h="517525">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关键字</a:t>
                      </a:r>
                    </a:p>
                  </a:txBody>
                  <a:tcPr marT="45580" marB="4558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CC00"/>
                    </a:solidFill>
                  </a:tcPr>
                </a:tc>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dirty="0">
                          <a:ln>
                            <a:noFill/>
                          </a:ln>
                          <a:solidFill>
                            <a:schemeClr val="tx1"/>
                          </a:solidFill>
                          <a:effectLst/>
                          <a:latin typeface="楷体_GB2312" pitchFamily="49" charset="-122"/>
                          <a:ea typeface="楷体_GB2312" pitchFamily="49" charset="-122"/>
                        </a:rPr>
                        <a:t>46</a:t>
                      </a: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CC00"/>
                    </a:solidFill>
                  </a:tcPr>
                </a:tc>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latin typeface="楷体_GB2312" pitchFamily="49" charset="-122"/>
                          <a:ea typeface="楷体_GB2312" pitchFamily="49" charset="-122"/>
                        </a:rPr>
                        <a:t>55</a:t>
                      </a: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CC00"/>
                    </a:solidFill>
                  </a:tcPr>
                </a:tc>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latin typeface="楷体_GB2312" pitchFamily="49" charset="-122"/>
                          <a:ea typeface="楷体_GB2312" pitchFamily="49" charset="-122"/>
                        </a:rPr>
                        <a:t>13</a:t>
                      </a: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CC00"/>
                    </a:solidFill>
                  </a:tcPr>
                </a:tc>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latin typeface="楷体_GB2312" pitchFamily="49" charset="-122"/>
                          <a:ea typeface="楷体_GB2312" pitchFamily="49" charset="-122"/>
                        </a:rPr>
                        <a:t>42</a:t>
                      </a: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CC00"/>
                    </a:solidFill>
                  </a:tcPr>
                </a:tc>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latin typeface="楷体_GB2312" pitchFamily="49" charset="-122"/>
                          <a:ea typeface="楷体_GB2312" pitchFamily="49" charset="-122"/>
                        </a:rPr>
                        <a:t>44</a:t>
                      </a: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CC00"/>
                    </a:solidFill>
                  </a:tcPr>
                </a:tc>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latin typeface="楷体_GB2312" pitchFamily="49" charset="-122"/>
                          <a:ea typeface="楷体_GB2312" pitchFamily="49" charset="-122"/>
                        </a:rPr>
                        <a:t>17</a:t>
                      </a: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CC00"/>
                    </a:solidFill>
                  </a:tcPr>
                </a:tc>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latin typeface="楷体_GB2312" pitchFamily="49" charset="-122"/>
                          <a:ea typeface="楷体_GB2312" pitchFamily="49" charset="-122"/>
                        </a:rPr>
                        <a:t>05</a:t>
                      </a: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CC00"/>
                    </a:solidFill>
                  </a:tcPr>
                </a:tc>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dirty="0">
                          <a:ln>
                            <a:noFill/>
                          </a:ln>
                          <a:solidFill>
                            <a:schemeClr val="tx1"/>
                          </a:solidFill>
                          <a:effectLst/>
                          <a:latin typeface="楷体_GB2312" pitchFamily="49" charset="-122"/>
                          <a:ea typeface="楷体_GB2312" pitchFamily="49" charset="-122"/>
                        </a:rPr>
                        <a:t>70</a:t>
                      </a:r>
                    </a:p>
                  </a:txBody>
                  <a:tcPr marT="45580" marB="4558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CC00"/>
                    </a:solidFill>
                  </a:tcPr>
                </a:tc>
                <a:extLst>
                  <a:ext uri="{0D108BD9-81ED-4DB2-BD59-A6C34878D82A}">
                    <a16:rowId xmlns:a16="http://schemas.microsoft.com/office/drawing/2014/main" val="10000"/>
                  </a:ext>
                </a:extLst>
              </a:tr>
            </a:tbl>
          </a:graphicData>
        </a:graphic>
      </p:graphicFrame>
      <p:graphicFrame>
        <p:nvGraphicFramePr>
          <p:cNvPr id="222471" name="Group 263">
            <a:extLst>
              <a:ext uri="{FF2B5EF4-FFF2-40B4-BE49-F238E27FC236}">
                <a16:creationId xmlns:a16="http://schemas.microsoft.com/office/drawing/2014/main" id="{5DF10C8B-69D0-454D-AA00-5AC96C6B851A}"/>
              </a:ext>
            </a:extLst>
          </p:cNvPr>
          <p:cNvGraphicFramePr>
            <a:graphicFrameLocks noGrp="1"/>
          </p:cNvGraphicFramePr>
          <p:nvPr>
            <p:ph sz="quarter" idx="2"/>
            <p:extLst>
              <p:ext uri="{D42A27DB-BD31-4B8C-83A1-F6EECF244321}">
                <p14:modId xmlns:p14="http://schemas.microsoft.com/office/powerpoint/2010/main" val="526849409"/>
              </p:ext>
            </p:extLst>
          </p:nvPr>
        </p:nvGraphicFramePr>
        <p:xfrm>
          <a:off x="684213" y="1700213"/>
          <a:ext cx="8135937" cy="517880"/>
        </p:xfrm>
        <a:graphic>
          <a:graphicData uri="http://schemas.openxmlformats.org/drawingml/2006/table">
            <a:tbl>
              <a:tblPr/>
              <a:tblGrid>
                <a:gridCol w="1579562">
                  <a:extLst>
                    <a:ext uri="{9D8B030D-6E8A-4147-A177-3AD203B41FA5}">
                      <a16:colId xmlns:a16="http://schemas.microsoft.com/office/drawing/2014/main" val="20000"/>
                    </a:ext>
                  </a:extLst>
                </a:gridCol>
                <a:gridCol w="847725">
                  <a:extLst>
                    <a:ext uri="{9D8B030D-6E8A-4147-A177-3AD203B41FA5}">
                      <a16:colId xmlns:a16="http://schemas.microsoft.com/office/drawing/2014/main" val="20001"/>
                    </a:ext>
                  </a:extLst>
                </a:gridCol>
                <a:gridCol w="854075">
                  <a:extLst>
                    <a:ext uri="{9D8B030D-6E8A-4147-A177-3AD203B41FA5}">
                      <a16:colId xmlns:a16="http://schemas.microsoft.com/office/drawing/2014/main" val="20002"/>
                    </a:ext>
                  </a:extLst>
                </a:gridCol>
                <a:gridCol w="858838">
                  <a:extLst>
                    <a:ext uri="{9D8B030D-6E8A-4147-A177-3AD203B41FA5}">
                      <a16:colId xmlns:a16="http://schemas.microsoft.com/office/drawing/2014/main" val="20003"/>
                    </a:ext>
                  </a:extLst>
                </a:gridCol>
                <a:gridCol w="855662">
                  <a:extLst>
                    <a:ext uri="{9D8B030D-6E8A-4147-A177-3AD203B41FA5}">
                      <a16:colId xmlns:a16="http://schemas.microsoft.com/office/drawing/2014/main" val="20004"/>
                    </a:ext>
                  </a:extLst>
                </a:gridCol>
                <a:gridCol w="784225">
                  <a:extLst>
                    <a:ext uri="{9D8B030D-6E8A-4147-A177-3AD203B41FA5}">
                      <a16:colId xmlns:a16="http://schemas.microsoft.com/office/drawing/2014/main" val="20005"/>
                    </a:ext>
                  </a:extLst>
                </a:gridCol>
                <a:gridCol w="787400">
                  <a:extLst>
                    <a:ext uri="{9D8B030D-6E8A-4147-A177-3AD203B41FA5}">
                      <a16:colId xmlns:a16="http://schemas.microsoft.com/office/drawing/2014/main" val="20006"/>
                    </a:ext>
                  </a:extLst>
                </a:gridCol>
                <a:gridCol w="781050">
                  <a:extLst>
                    <a:ext uri="{9D8B030D-6E8A-4147-A177-3AD203B41FA5}">
                      <a16:colId xmlns:a16="http://schemas.microsoft.com/office/drawing/2014/main" val="20007"/>
                    </a:ext>
                  </a:extLst>
                </a:gridCol>
                <a:gridCol w="787400">
                  <a:extLst>
                    <a:ext uri="{9D8B030D-6E8A-4147-A177-3AD203B41FA5}">
                      <a16:colId xmlns:a16="http://schemas.microsoft.com/office/drawing/2014/main" val="20008"/>
                    </a:ext>
                  </a:extLst>
                </a:gridCol>
              </a:tblGrid>
              <a:tr h="517525">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初始化</a:t>
                      </a:r>
                    </a:p>
                  </a:txBody>
                  <a:tcPr marT="45580" marB="4558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dirty="0">
                          <a:ln>
                            <a:noFill/>
                          </a:ln>
                          <a:solidFill>
                            <a:schemeClr val="tx1"/>
                          </a:solidFill>
                          <a:effectLst/>
                          <a:latin typeface="楷体_GB2312" pitchFamily="49" charset="-122"/>
                          <a:ea typeface="楷体_GB2312" pitchFamily="49" charset="-122"/>
                        </a:rPr>
                        <a:t>1</a:t>
                      </a: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dirty="0">
                          <a:ln>
                            <a:noFill/>
                          </a:ln>
                          <a:solidFill>
                            <a:schemeClr val="tx1"/>
                          </a:solidFill>
                          <a:effectLst/>
                          <a:latin typeface="楷体_GB2312" pitchFamily="49" charset="-122"/>
                          <a:ea typeface="楷体_GB2312" pitchFamily="49" charset="-122"/>
                        </a:rPr>
                        <a:t>1</a:t>
                      </a: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dirty="0">
                          <a:ln>
                            <a:noFill/>
                          </a:ln>
                          <a:solidFill>
                            <a:schemeClr val="tx1"/>
                          </a:solidFill>
                          <a:effectLst/>
                          <a:latin typeface="楷体_GB2312" pitchFamily="49" charset="-122"/>
                          <a:ea typeface="楷体_GB2312" pitchFamily="49" charset="-122"/>
                        </a:rPr>
                        <a:t>1</a:t>
                      </a: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latin typeface="楷体_GB2312" pitchFamily="49" charset="-122"/>
                          <a:ea typeface="楷体_GB2312" pitchFamily="49" charset="-122"/>
                        </a:rPr>
                        <a:t>1</a:t>
                      </a: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latin typeface="楷体_GB2312" pitchFamily="49" charset="-122"/>
                          <a:ea typeface="楷体_GB2312" pitchFamily="49" charset="-122"/>
                        </a:rPr>
                        <a:t>1</a:t>
                      </a: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dirty="0">
                          <a:ln>
                            <a:noFill/>
                          </a:ln>
                          <a:solidFill>
                            <a:schemeClr val="tx1"/>
                          </a:solidFill>
                          <a:effectLst/>
                          <a:latin typeface="楷体_GB2312" pitchFamily="49" charset="-122"/>
                          <a:ea typeface="楷体_GB2312" pitchFamily="49" charset="-122"/>
                        </a:rPr>
                        <a:t>1</a:t>
                      </a: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latin typeface="楷体_GB2312" pitchFamily="49" charset="-122"/>
                          <a:ea typeface="楷体_GB2312" pitchFamily="49" charset="-122"/>
                        </a:rPr>
                        <a:t>1</a:t>
                      </a: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dirty="0">
                          <a:ln>
                            <a:noFill/>
                          </a:ln>
                          <a:solidFill>
                            <a:schemeClr val="tx1"/>
                          </a:solidFill>
                          <a:effectLst/>
                          <a:latin typeface="楷体_GB2312" pitchFamily="49" charset="-122"/>
                          <a:ea typeface="楷体_GB2312" pitchFamily="49" charset="-122"/>
                        </a:rPr>
                        <a:t>1</a:t>
                      </a:r>
                    </a:p>
                  </a:txBody>
                  <a:tcPr marT="45580" marB="4558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59" name="矩形 58">
            <a:extLst>
              <a:ext uri="{FF2B5EF4-FFF2-40B4-BE49-F238E27FC236}">
                <a16:creationId xmlns:a16="http://schemas.microsoft.com/office/drawing/2014/main" id="{B8EA6412-E29D-4607-BF43-DD43405A6D81}"/>
              </a:ext>
            </a:extLst>
          </p:cNvPr>
          <p:cNvSpPr/>
          <p:nvPr/>
        </p:nvSpPr>
        <p:spPr bwMode="auto">
          <a:xfrm>
            <a:off x="685658" y="2204864"/>
            <a:ext cx="8129587" cy="3529012"/>
          </a:xfrm>
          <a:prstGeom prst="rect">
            <a:avLst/>
          </a:prstGeom>
          <a:gradFill>
            <a:gsLst>
              <a:gs pos="0">
                <a:schemeClr val="accent1">
                  <a:lumMod val="5000"/>
                  <a:lumOff val="95000"/>
                </a:schemeClr>
              </a:gs>
              <a:gs pos="74000">
                <a:srgbClr val="CCFFFF"/>
              </a:gs>
              <a:gs pos="83000">
                <a:srgbClr val="CCFFFF"/>
              </a:gs>
              <a:gs pos="100000">
                <a:schemeClr val="accent3"/>
              </a:gs>
            </a:gsLst>
            <a:lin ang="5400000" scaled="1"/>
          </a:gra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dirty="0">
              <a:ln>
                <a:noFill/>
              </a:ln>
              <a:solidFill>
                <a:schemeClr val="tx1"/>
              </a:solidFill>
              <a:effectLst/>
              <a:latin typeface="Times New Roman" pitchFamily="18" charset="0"/>
              <a:ea typeface="宋体" pitchFamily="2" charset="-122"/>
            </a:endParaRPr>
          </a:p>
        </p:txBody>
      </p:sp>
      <p:sp>
        <p:nvSpPr>
          <p:cNvPr id="60" name="文本框 2">
            <a:extLst>
              <a:ext uri="{FF2B5EF4-FFF2-40B4-BE49-F238E27FC236}">
                <a16:creationId xmlns:a16="http://schemas.microsoft.com/office/drawing/2014/main" id="{16F9AA37-F77B-40F2-9C6E-73BB5FA20B47}"/>
              </a:ext>
            </a:extLst>
          </p:cNvPr>
          <p:cNvSpPr txBox="1"/>
          <p:nvPr/>
        </p:nvSpPr>
        <p:spPr>
          <a:xfrm>
            <a:off x="2415483" y="2166993"/>
            <a:ext cx="513282" cy="461665"/>
          </a:xfrm>
          <a:prstGeom prst="rect">
            <a:avLst/>
          </a:prstGeom>
          <a:noFill/>
        </p:spPr>
        <p:txBody>
          <a:bodyPr wrap="none" rtlCol="0">
            <a:spAutoFit/>
          </a:bodyPr>
          <a:lstStyle/>
          <a:p>
            <a:r>
              <a:rPr lang="en-US" altLang="zh-CN" dirty="0">
                <a:solidFill>
                  <a:srgbClr val="FF0000"/>
                </a:solidFill>
              </a:rPr>
              <a:t>+1</a:t>
            </a:r>
            <a:endParaRPr lang="zh-CN" altLang="en-US" dirty="0">
              <a:solidFill>
                <a:srgbClr val="FF0000"/>
              </a:solidFill>
            </a:endParaRPr>
          </a:p>
        </p:txBody>
      </p:sp>
      <p:sp>
        <p:nvSpPr>
          <p:cNvPr id="61" name="文本框 13">
            <a:extLst>
              <a:ext uri="{FF2B5EF4-FFF2-40B4-BE49-F238E27FC236}">
                <a16:creationId xmlns:a16="http://schemas.microsoft.com/office/drawing/2014/main" id="{1A5352CD-482C-461B-9C89-74E7DE81A5EC}"/>
              </a:ext>
            </a:extLst>
          </p:cNvPr>
          <p:cNvSpPr txBox="1"/>
          <p:nvPr/>
        </p:nvSpPr>
        <p:spPr>
          <a:xfrm>
            <a:off x="2415483" y="2613507"/>
            <a:ext cx="513282" cy="461665"/>
          </a:xfrm>
          <a:prstGeom prst="rect">
            <a:avLst/>
          </a:prstGeom>
          <a:noFill/>
        </p:spPr>
        <p:txBody>
          <a:bodyPr wrap="none" rtlCol="0">
            <a:spAutoFit/>
          </a:bodyPr>
          <a:lstStyle/>
          <a:p>
            <a:r>
              <a:rPr lang="en-US" altLang="zh-CN" dirty="0">
                <a:solidFill>
                  <a:srgbClr val="FF0000"/>
                </a:solidFill>
              </a:rPr>
              <a:t>+1</a:t>
            </a:r>
            <a:endParaRPr lang="zh-CN" altLang="en-US" dirty="0">
              <a:solidFill>
                <a:srgbClr val="FF0000"/>
              </a:solidFill>
            </a:endParaRPr>
          </a:p>
        </p:txBody>
      </p:sp>
      <p:sp>
        <p:nvSpPr>
          <p:cNvPr id="62" name="文本框 14">
            <a:extLst>
              <a:ext uri="{FF2B5EF4-FFF2-40B4-BE49-F238E27FC236}">
                <a16:creationId xmlns:a16="http://schemas.microsoft.com/office/drawing/2014/main" id="{AB4FE6CB-A676-4AE8-87E8-E321CA3C0E53}"/>
              </a:ext>
            </a:extLst>
          </p:cNvPr>
          <p:cNvSpPr txBox="1"/>
          <p:nvPr/>
        </p:nvSpPr>
        <p:spPr>
          <a:xfrm>
            <a:off x="2421833" y="3048366"/>
            <a:ext cx="513282" cy="461665"/>
          </a:xfrm>
          <a:prstGeom prst="rect">
            <a:avLst/>
          </a:prstGeom>
          <a:noFill/>
        </p:spPr>
        <p:txBody>
          <a:bodyPr wrap="none" rtlCol="0">
            <a:spAutoFit/>
          </a:bodyPr>
          <a:lstStyle/>
          <a:p>
            <a:r>
              <a:rPr lang="en-US" altLang="zh-CN" dirty="0">
                <a:solidFill>
                  <a:srgbClr val="FF0000"/>
                </a:solidFill>
              </a:rPr>
              <a:t>=3</a:t>
            </a:r>
            <a:endParaRPr lang="zh-CN" altLang="en-US" dirty="0">
              <a:solidFill>
                <a:srgbClr val="FF0000"/>
              </a:solidFill>
            </a:endParaRPr>
          </a:p>
        </p:txBody>
      </p:sp>
      <p:sp>
        <p:nvSpPr>
          <p:cNvPr id="63" name="文本框 15">
            <a:extLst>
              <a:ext uri="{FF2B5EF4-FFF2-40B4-BE49-F238E27FC236}">
                <a16:creationId xmlns:a16="http://schemas.microsoft.com/office/drawing/2014/main" id="{06B88C20-150E-49F7-A15E-BF33ABE84CE9}"/>
              </a:ext>
            </a:extLst>
          </p:cNvPr>
          <p:cNvSpPr txBox="1"/>
          <p:nvPr/>
        </p:nvSpPr>
        <p:spPr>
          <a:xfrm>
            <a:off x="3283948" y="2152366"/>
            <a:ext cx="513282" cy="461665"/>
          </a:xfrm>
          <a:prstGeom prst="rect">
            <a:avLst/>
          </a:prstGeom>
          <a:noFill/>
        </p:spPr>
        <p:txBody>
          <a:bodyPr wrap="none" rtlCol="0">
            <a:spAutoFit/>
          </a:bodyPr>
          <a:lstStyle/>
          <a:p>
            <a:r>
              <a:rPr lang="en-US" altLang="zh-CN" dirty="0">
                <a:solidFill>
                  <a:srgbClr val="FF0000"/>
                </a:solidFill>
              </a:rPr>
              <a:t>+1</a:t>
            </a:r>
            <a:endParaRPr lang="zh-CN" altLang="en-US" dirty="0">
              <a:solidFill>
                <a:srgbClr val="FF0000"/>
              </a:solidFill>
            </a:endParaRPr>
          </a:p>
        </p:txBody>
      </p:sp>
      <p:sp>
        <p:nvSpPr>
          <p:cNvPr id="64" name="文本框 16">
            <a:extLst>
              <a:ext uri="{FF2B5EF4-FFF2-40B4-BE49-F238E27FC236}">
                <a16:creationId xmlns:a16="http://schemas.microsoft.com/office/drawing/2014/main" id="{018DF04B-926E-4043-836D-EF2170113F1F}"/>
              </a:ext>
            </a:extLst>
          </p:cNvPr>
          <p:cNvSpPr txBox="1"/>
          <p:nvPr/>
        </p:nvSpPr>
        <p:spPr>
          <a:xfrm>
            <a:off x="3283948" y="2598880"/>
            <a:ext cx="513282" cy="461665"/>
          </a:xfrm>
          <a:prstGeom prst="rect">
            <a:avLst/>
          </a:prstGeom>
          <a:noFill/>
        </p:spPr>
        <p:txBody>
          <a:bodyPr wrap="none" rtlCol="0">
            <a:spAutoFit/>
          </a:bodyPr>
          <a:lstStyle/>
          <a:p>
            <a:r>
              <a:rPr lang="en-US" altLang="zh-CN" dirty="0">
                <a:solidFill>
                  <a:srgbClr val="FF0000"/>
                </a:solidFill>
              </a:rPr>
              <a:t>=2</a:t>
            </a:r>
            <a:endParaRPr lang="zh-CN" altLang="en-US" dirty="0">
              <a:solidFill>
                <a:srgbClr val="FF0000"/>
              </a:solidFill>
            </a:endParaRPr>
          </a:p>
        </p:txBody>
      </p:sp>
      <p:sp>
        <p:nvSpPr>
          <p:cNvPr id="65" name="文本框 18">
            <a:extLst>
              <a:ext uri="{FF2B5EF4-FFF2-40B4-BE49-F238E27FC236}">
                <a16:creationId xmlns:a16="http://schemas.microsoft.com/office/drawing/2014/main" id="{037D0608-5197-4DDA-AF0C-4F0637AB1A50}"/>
              </a:ext>
            </a:extLst>
          </p:cNvPr>
          <p:cNvSpPr txBox="1"/>
          <p:nvPr/>
        </p:nvSpPr>
        <p:spPr>
          <a:xfrm>
            <a:off x="4110344" y="2151994"/>
            <a:ext cx="513282" cy="461665"/>
          </a:xfrm>
          <a:prstGeom prst="rect">
            <a:avLst/>
          </a:prstGeom>
          <a:noFill/>
        </p:spPr>
        <p:txBody>
          <a:bodyPr wrap="none" rtlCol="0">
            <a:spAutoFit/>
          </a:bodyPr>
          <a:lstStyle/>
          <a:p>
            <a:r>
              <a:rPr lang="en-US" altLang="zh-CN" dirty="0">
                <a:solidFill>
                  <a:srgbClr val="FF0000"/>
                </a:solidFill>
              </a:rPr>
              <a:t>+1</a:t>
            </a:r>
            <a:endParaRPr lang="zh-CN" altLang="en-US" dirty="0">
              <a:solidFill>
                <a:srgbClr val="FF0000"/>
              </a:solidFill>
            </a:endParaRPr>
          </a:p>
        </p:txBody>
      </p:sp>
      <p:sp>
        <p:nvSpPr>
          <p:cNvPr id="66" name="文本框 19">
            <a:extLst>
              <a:ext uri="{FF2B5EF4-FFF2-40B4-BE49-F238E27FC236}">
                <a16:creationId xmlns:a16="http://schemas.microsoft.com/office/drawing/2014/main" id="{8700D5F1-978C-420C-A305-F3AAA1009A9B}"/>
              </a:ext>
            </a:extLst>
          </p:cNvPr>
          <p:cNvSpPr txBox="1"/>
          <p:nvPr/>
        </p:nvSpPr>
        <p:spPr>
          <a:xfrm>
            <a:off x="4110344" y="2598508"/>
            <a:ext cx="513282" cy="461665"/>
          </a:xfrm>
          <a:prstGeom prst="rect">
            <a:avLst/>
          </a:prstGeom>
          <a:noFill/>
        </p:spPr>
        <p:txBody>
          <a:bodyPr wrap="none" rtlCol="0">
            <a:spAutoFit/>
          </a:bodyPr>
          <a:lstStyle/>
          <a:p>
            <a:r>
              <a:rPr lang="en-US" altLang="zh-CN" dirty="0">
                <a:solidFill>
                  <a:srgbClr val="FF0000"/>
                </a:solidFill>
              </a:rPr>
              <a:t>+1</a:t>
            </a:r>
            <a:endParaRPr lang="zh-CN" altLang="en-US" dirty="0">
              <a:solidFill>
                <a:srgbClr val="FF0000"/>
              </a:solidFill>
            </a:endParaRPr>
          </a:p>
        </p:txBody>
      </p:sp>
      <p:sp>
        <p:nvSpPr>
          <p:cNvPr id="67" name="文本框 20">
            <a:extLst>
              <a:ext uri="{FF2B5EF4-FFF2-40B4-BE49-F238E27FC236}">
                <a16:creationId xmlns:a16="http://schemas.microsoft.com/office/drawing/2014/main" id="{CC0FBB60-6AA7-443E-9CE4-22E740D2822A}"/>
              </a:ext>
            </a:extLst>
          </p:cNvPr>
          <p:cNvSpPr txBox="1"/>
          <p:nvPr/>
        </p:nvSpPr>
        <p:spPr>
          <a:xfrm>
            <a:off x="4116694" y="3033367"/>
            <a:ext cx="513282" cy="461665"/>
          </a:xfrm>
          <a:prstGeom prst="rect">
            <a:avLst/>
          </a:prstGeom>
          <a:noFill/>
        </p:spPr>
        <p:txBody>
          <a:bodyPr wrap="none" rtlCol="0">
            <a:spAutoFit/>
          </a:bodyPr>
          <a:lstStyle/>
          <a:p>
            <a:r>
              <a:rPr lang="en-US" altLang="zh-CN" dirty="0">
                <a:solidFill>
                  <a:srgbClr val="FF0000"/>
                </a:solidFill>
              </a:rPr>
              <a:t>+1</a:t>
            </a:r>
            <a:endParaRPr lang="zh-CN" altLang="en-US" dirty="0">
              <a:solidFill>
                <a:srgbClr val="FF0000"/>
              </a:solidFill>
            </a:endParaRPr>
          </a:p>
        </p:txBody>
      </p:sp>
      <p:sp>
        <p:nvSpPr>
          <p:cNvPr id="68" name="文本框 21">
            <a:extLst>
              <a:ext uri="{FF2B5EF4-FFF2-40B4-BE49-F238E27FC236}">
                <a16:creationId xmlns:a16="http://schemas.microsoft.com/office/drawing/2014/main" id="{5E8B887D-F719-4B22-A1DC-D9909F7211A7}"/>
              </a:ext>
            </a:extLst>
          </p:cNvPr>
          <p:cNvSpPr txBox="1"/>
          <p:nvPr/>
        </p:nvSpPr>
        <p:spPr>
          <a:xfrm>
            <a:off x="4105589" y="3409503"/>
            <a:ext cx="513282" cy="461665"/>
          </a:xfrm>
          <a:prstGeom prst="rect">
            <a:avLst/>
          </a:prstGeom>
          <a:noFill/>
        </p:spPr>
        <p:txBody>
          <a:bodyPr wrap="none" rtlCol="0">
            <a:spAutoFit/>
          </a:bodyPr>
          <a:lstStyle/>
          <a:p>
            <a:r>
              <a:rPr lang="en-US" altLang="zh-CN" dirty="0">
                <a:solidFill>
                  <a:srgbClr val="FF0000"/>
                </a:solidFill>
              </a:rPr>
              <a:t>+1</a:t>
            </a:r>
            <a:endParaRPr lang="zh-CN" altLang="en-US" dirty="0">
              <a:solidFill>
                <a:srgbClr val="FF0000"/>
              </a:solidFill>
            </a:endParaRPr>
          </a:p>
        </p:txBody>
      </p:sp>
      <p:sp>
        <p:nvSpPr>
          <p:cNvPr id="69" name="文本框 22">
            <a:extLst>
              <a:ext uri="{FF2B5EF4-FFF2-40B4-BE49-F238E27FC236}">
                <a16:creationId xmlns:a16="http://schemas.microsoft.com/office/drawing/2014/main" id="{5BD3128F-7D9C-47E6-A793-5A86BD6DBC64}"/>
              </a:ext>
            </a:extLst>
          </p:cNvPr>
          <p:cNvSpPr txBox="1"/>
          <p:nvPr/>
        </p:nvSpPr>
        <p:spPr>
          <a:xfrm>
            <a:off x="4105589" y="3856017"/>
            <a:ext cx="513282" cy="461665"/>
          </a:xfrm>
          <a:prstGeom prst="rect">
            <a:avLst/>
          </a:prstGeom>
          <a:noFill/>
        </p:spPr>
        <p:txBody>
          <a:bodyPr wrap="none" rtlCol="0">
            <a:spAutoFit/>
          </a:bodyPr>
          <a:lstStyle/>
          <a:p>
            <a:r>
              <a:rPr lang="en-US" altLang="zh-CN" dirty="0">
                <a:solidFill>
                  <a:srgbClr val="FF0000"/>
                </a:solidFill>
              </a:rPr>
              <a:t>+1</a:t>
            </a:r>
            <a:endParaRPr lang="zh-CN" altLang="en-US" dirty="0">
              <a:solidFill>
                <a:srgbClr val="FF0000"/>
              </a:solidFill>
            </a:endParaRPr>
          </a:p>
        </p:txBody>
      </p:sp>
      <p:sp>
        <p:nvSpPr>
          <p:cNvPr id="70" name="文本框 23">
            <a:extLst>
              <a:ext uri="{FF2B5EF4-FFF2-40B4-BE49-F238E27FC236}">
                <a16:creationId xmlns:a16="http://schemas.microsoft.com/office/drawing/2014/main" id="{093345F1-C5D5-4EA4-AF77-6D6E8E1F60D3}"/>
              </a:ext>
            </a:extLst>
          </p:cNvPr>
          <p:cNvSpPr txBox="1"/>
          <p:nvPr/>
        </p:nvSpPr>
        <p:spPr>
          <a:xfrm>
            <a:off x="4111939" y="4290876"/>
            <a:ext cx="513282" cy="461665"/>
          </a:xfrm>
          <a:prstGeom prst="rect">
            <a:avLst/>
          </a:prstGeom>
          <a:noFill/>
        </p:spPr>
        <p:txBody>
          <a:bodyPr wrap="none" rtlCol="0">
            <a:spAutoFit/>
          </a:bodyPr>
          <a:lstStyle/>
          <a:p>
            <a:r>
              <a:rPr lang="en-US" altLang="zh-CN" dirty="0">
                <a:solidFill>
                  <a:srgbClr val="FF0000"/>
                </a:solidFill>
              </a:rPr>
              <a:t>+1</a:t>
            </a:r>
            <a:endParaRPr lang="zh-CN" altLang="en-US" dirty="0">
              <a:solidFill>
                <a:srgbClr val="FF0000"/>
              </a:solidFill>
            </a:endParaRPr>
          </a:p>
        </p:txBody>
      </p:sp>
      <p:sp>
        <p:nvSpPr>
          <p:cNvPr id="71" name="文本框 24">
            <a:extLst>
              <a:ext uri="{FF2B5EF4-FFF2-40B4-BE49-F238E27FC236}">
                <a16:creationId xmlns:a16="http://schemas.microsoft.com/office/drawing/2014/main" id="{9B4D01A7-D977-4480-AE20-1B62A22FF031}"/>
              </a:ext>
            </a:extLst>
          </p:cNvPr>
          <p:cNvSpPr txBox="1"/>
          <p:nvPr/>
        </p:nvSpPr>
        <p:spPr>
          <a:xfrm>
            <a:off x="4111939" y="4660282"/>
            <a:ext cx="513282" cy="461665"/>
          </a:xfrm>
          <a:prstGeom prst="rect">
            <a:avLst/>
          </a:prstGeom>
          <a:noFill/>
        </p:spPr>
        <p:txBody>
          <a:bodyPr wrap="none" rtlCol="0">
            <a:spAutoFit/>
          </a:bodyPr>
          <a:lstStyle/>
          <a:p>
            <a:r>
              <a:rPr lang="en-US" altLang="zh-CN" dirty="0">
                <a:solidFill>
                  <a:srgbClr val="FF0000"/>
                </a:solidFill>
              </a:rPr>
              <a:t>=7</a:t>
            </a:r>
            <a:endParaRPr lang="zh-CN" altLang="en-US" dirty="0">
              <a:solidFill>
                <a:srgbClr val="FF0000"/>
              </a:solidFill>
            </a:endParaRPr>
          </a:p>
        </p:txBody>
      </p:sp>
      <p:sp>
        <p:nvSpPr>
          <p:cNvPr id="72" name="文本框 25">
            <a:extLst>
              <a:ext uri="{FF2B5EF4-FFF2-40B4-BE49-F238E27FC236}">
                <a16:creationId xmlns:a16="http://schemas.microsoft.com/office/drawing/2014/main" id="{C65A6A98-EA3B-4543-BE7E-128DF3AF0680}"/>
              </a:ext>
            </a:extLst>
          </p:cNvPr>
          <p:cNvSpPr txBox="1"/>
          <p:nvPr/>
        </p:nvSpPr>
        <p:spPr>
          <a:xfrm>
            <a:off x="4993216" y="2167145"/>
            <a:ext cx="513282" cy="461665"/>
          </a:xfrm>
          <a:prstGeom prst="rect">
            <a:avLst/>
          </a:prstGeom>
          <a:noFill/>
        </p:spPr>
        <p:txBody>
          <a:bodyPr wrap="none" rtlCol="0">
            <a:spAutoFit/>
          </a:bodyPr>
          <a:lstStyle/>
          <a:p>
            <a:r>
              <a:rPr lang="en-US" altLang="zh-CN" dirty="0">
                <a:solidFill>
                  <a:srgbClr val="FF0000"/>
                </a:solidFill>
              </a:rPr>
              <a:t>+1</a:t>
            </a:r>
            <a:endParaRPr lang="zh-CN" altLang="en-US" dirty="0">
              <a:solidFill>
                <a:srgbClr val="FF0000"/>
              </a:solidFill>
            </a:endParaRPr>
          </a:p>
        </p:txBody>
      </p:sp>
      <p:sp>
        <p:nvSpPr>
          <p:cNvPr id="73" name="文本框 26">
            <a:extLst>
              <a:ext uri="{FF2B5EF4-FFF2-40B4-BE49-F238E27FC236}">
                <a16:creationId xmlns:a16="http://schemas.microsoft.com/office/drawing/2014/main" id="{91049161-6A45-4EA1-91B0-67B5E171161A}"/>
              </a:ext>
            </a:extLst>
          </p:cNvPr>
          <p:cNvSpPr txBox="1"/>
          <p:nvPr/>
        </p:nvSpPr>
        <p:spPr>
          <a:xfrm>
            <a:off x="4993216" y="2613659"/>
            <a:ext cx="513282" cy="461665"/>
          </a:xfrm>
          <a:prstGeom prst="rect">
            <a:avLst/>
          </a:prstGeom>
          <a:noFill/>
        </p:spPr>
        <p:txBody>
          <a:bodyPr wrap="none" rtlCol="0">
            <a:spAutoFit/>
          </a:bodyPr>
          <a:lstStyle/>
          <a:p>
            <a:r>
              <a:rPr lang="en-US" altLang="zh-CN" dirty="0">
                <a:solidFill>
                  <a:srgbClr val="FF0000"/>
                </a:solidFill>
              </a:rPr>
              <a:t>+1</a:t>
            </a:r>
            <a:endParaRPr lang="zh-CN" altLang="en-US" dirty="0">
              <a:solidFill>
                <a:srgbClr val="FF0000"/>
              </a:solidFill>
            </a:endParaRPr>
          </a:p>
        </p:txBody>
      </p:sp>
      <p:sp>
        <p:nvSpPr>
          <p:cNvPr id="74" name="文本框 27">
            <a:extLst>
              <a:ext uri="{FF2B5EF4-FFF2-40B4-BE49-F238E27FC236}">
                <a16:creationId xmlns:a16="http://schemas.microsoft.com/office/drawing/2014/main" id="{8C26053A-A280-457A-8DE8-C1C6DBC2708F}"/>
              </a:ext>
            </a:extLst>
          </p:cNvPr>
          <p:cNvSpPr txBox="1"/>
          <p:nvPr/>
        </p:nvSpPr>
        <p:spPr>
          <a:xfrm>
            <a:off x="4999566" y="3048518"/>
            <a:ext cx="513282" cy="461665"/>
          </a:xfrm>
          <a:prstGeom prst="rect">
            <a:avLst/>
          </a:prstGeom>
          <a:noFill/>
        </p:spPr>
        <p:txBody>
          <a:bodyPr wrap="none" rtlCol="0">
            <a:spAutoFit/>
          </a:bodyPr>
          <a:lstStyle/>
          <a:p>
            <a:r>
              <a:rPr lang="en-US" altLang="zh-CN" dirty="0">
                <a:solidFill>
                  <a:srgbClr val="FF0000"/>
                </a:solidFill>
              </a:rPr>
              <a:t>+1</a:t>
            </a:r>
            <a:endParaRPr lang="zh-CN" altLang="en-US" dirty="0">
              <a:solidFill>
                <a:srgbClr val="FF0000"/>
              </a:solidFill>
            </a:endParaRPr>
          </a:p>
        </p:txBody>
      </p:sp>
      <p:sp>
        <p:nvSpPr>
          <p:cNvPr id="75" name="文本框 28">
            <a:extLst>
              <a:ext uri="{FF2B5EF4-FFF2-40B4-BE49-F238E27FC236}">
                <a16:creationId xmlns:a16="http://schemas.microsoft.com/office/drawing/2014/main" id="{80381713-8ACE-4098-B9BF-D093E453F7E1}"/>
              </a:ext>
            </a:extLst>
          </p:cNvPr>
          <p:cNvSpPr txBox="1"/>
          <p:nvPr/>
        </p:nvSpPr>
        <p:spPr>
          <a:xfrm>
            <a:off x="5811555" y="2166993"/>
            <a:ext cx="513282" cy="461665"/>
          </a:xfrm>
          <a:prstGeom prst="rect">
            <a:avLst/>
          </a:prstGeom>
          <a:noFill/>
        </p:spPr>
        <p:txBody>
          <a:bodyPr wrap="none" rtlCol="0">
            <a:spAutoFit/>
          </a:bodyPr>
          <a:lstStyle/>
          <a:p>
            <a:r>
              <a:rPr lang="en-US" altLang="zh-CN" dirty="0">
                <a:solidFill>
                  <a:srgbClr val="FF0000"/>
                </a:solidFill>
              </a:rPr>
              <a:t>+1</a:t>
            </a:r>
            <a:endParaRPr lang="zh-CN" altLang="en-US" dirty="0">
              <a:solidFill>
                <a:srgbClr val="FF0000"/>
              </a:solidFill>
            </a:endParaRPr>
          </a:p>
        </p:txBody>
      </p:sp>
      <p:sp>
        <p:nvSpPr>
          <p:cNvPr id="76" name="文本框 29">
            <a:extLst>
              <a:ext uri="{FF2B5EF4-FFF2-40B4-BE49-F238E27FC236}">
                <a16:creationId xmlns:a16="http://schemas.microsoft.com/office/drawing/2014/main" id="{BA5D3150-C14E-4599-9916-12570930E3D4}"/>
              </a:ext>
            </a:extLst>
          </p:cNvPr>
          <p:cNvSpPr txBox="1"/>
          <p:nvPr/>
        </p:nvSpPr>
        <p:spPr>
          <a:xfrm>
            <a:off x="5811555" y="2613507"/>
            <a:ext cx="513282" cy="461665"/>
          </a:xfrm>
          <a:prstGeom prst="rect">
            <a:avLst/>
          </a:prstGeom>
          <a:noFill/>
        </p:spPr>
        <p:txBody>
          <a:bodyPr wrap="none" rtlCol="0">
            <a:spAutoFit/>
          </a:bodyPr>
          <a:lstStyle/>
          <a:p>
            <a:r>
              <a:rPr lang="en-US" altLang="zh-CN" dirty="0">
                <a:solidFill>
                  <a:srgbClr val="FF0000"/>
                </a:solidFill>
              </a:rPr>
              <a:t>+1</a:t>
            </a:r>
            <a:endParaRPr lang="zh-CN" altLang="en-US" dirty="0">
              <a:solidFill>
                <a:srgbClr val="FF0000"/>
              </a:solidFill>
            </a:endParaRPr>
          </a:p>
        </p:txBody>
      </p:sp>
      <p:sp>
        <p:nvSpPr>
          <p:cNvPr id="77" name="文本框 30">
            <a:extLst>
              <a:ext uri="{FF2B5EF4-FFF2-40B4-BE49-F238E27FC236}">
                <a16:creationId xmlns:a16="http://schemas.microsoft.com/office/drawing/2014/main" id="{13B436C4-9ECE-4497-B48A-FAD53E3651F2}"/>
              </a:ext>
            </a:extLst>
          </p:cNvPr>
          <p:cNvSpPr txBox="1"/>
          <p:nvPr/>
        </p:nvSpPr>
        <p:spPr>
          <a:xfrm>
            <a:off x="5817905" y="3048366"/>
            <a:ext cx="513282" cy="461665"/>
          </a:xfrm>
          <a:prstGeom prst="rect">
            <a:avLst/>
          </a:prstGeom>
          <a:noFill/>
        </p:spPr>
        <p:txBody>
          <a:bodyPr wrap="none" rtlCol="0">
            <a:spAutoFit/>
          </a:bodyPr>
          <a:lstStyle/>
          <a:p>
            <a:r>
              <a:rPr lang="en-US" altLang="zh-CN" dirty="0">
                <a:solidFill>
                  <a:srgbClr val="FF0000"/>
                </a:solidFill>
              </a:rPr>
              <a:t>+1</a:t>
            </a:r>
            <a:endParaRPr lang="zh-CN" altLang="en-US" dirty="0">
              <a:solidFill>
                <a:srgbClr val="FF0000"/>
              </a:solidFill>
            </a:endParaRPr>
          </a:p>
        </p:txBody>
      </p:sp>
      <p:sp>
        <p:nvSpPr>
          <p:cNvPr id="78" name="文本框 31">
            <a:extLst>
              <a:ext uri="{FF2B5EF4-FFF2-40B4-BE49-F238E27FC236}">
                <a16:creationId xmlns:a16="http://schemas.microsoft.com/office/drawing/2014/main" id="{90EED874-DE2A-4F89-8A1F-0DF3C52E2688}"/>
              </a:ext>
            </a:extLst>
          </p:cNvPr>
          <p:cNvSpPr txBox="1"/>
          <p:nvPr/>
        </p:nvSpPr>
        <p:spPr>
          <a:xfrm>
            <a:off x="5811555" y="3435628"/>
            <a:ext cx="513282" cy="461665"/>
          </a:xfrm>
          <a:prstGeom prst="rect">
            <a:avLst/>
          </a:prstGeom>
          <a:noFill/>
        </p:spPr>
        <p:txBody>
          <a:bodyPr wrap="none" rtlCol="0">
            <a:spAutoFit/>
          </a:bodyPr>
          <a:lstStyle/>
          <a:p>
            <a:r>
              <a:rPr lang="en-US" altLang="zh-CN" dirty="0">
                <a:solidFill>
                  <a:srgbClr val="FF0000"/>
                </a:solidFill>
              </a:rPr>
              <a:t>=4</a:t>
            </a:r>
            <a:endParaRPr lang="zh-CN" altLang="en-US" dirty="0">
              <a:solidFill>
                <a:srgbClr val="FF0000"/>
              </a:solidFill>
            </a:endParaRPr>
          </a:p>
        </p:txBody>
      </p:sp>
      <p:sp>
        <p:nvSpPr>
          <p:cNvPr id="79" name="文本框 39">
            <a:extLst>
              <a:ext uri="{FF2B5EF4-FFF2-40B4-BE49-F238E27FC236}">
                <a16:creationId xmlns:a16="http://schemas.microsoft.com/office/drawing/2014/main" id="{402D5DEF-592D-4F63-92F2-011B95E8633C}"/>
              </a:ext>
            </a:extLst>
          </p:cNvPr>
          <p:cNvSpPr txBox="1"/>
          <p:nvPr/>
        </p:nvSpPr>
        <p:spPr>
          <a:xfrm>
            <a:off x="6636244" y="2166993"/>
            <a:ext cx="513282" cy="461665"/>
          </a:xfrm>
          <a:prstGeom prst="rect">
            <a:avLst/>
          </a:prstGeom>
          <a:noFill/>
        </p:spPr>
        <p:txBody>
          <a:bodyPr wrap="none" rtlCol="0">
            <a:spAutoFit/>
          </a:bodyPr>
          <a:lstStyle/>
          <a:p>
            <a:r>
              <a:rPr lang="en-US" altLang="zh-CN" dirty="0">
                <a:solidFill>
                  <a:srgbClr val="FF0000"/>
                </a:solidFill>
              </a:rPr>
              <a:t>+1</a:t>
            </a:r>
            <a:endParaRPr lang="zh-CN" altLang="en-US" dirty="0">
              <a:solidFill>
                <a:srgbClr val="FF0000"/>
              </a:solidFill>
            </a:endParaRPr>
          </a:p>
        </p:txBody>
      </p:sp>
      <p:sp>
        <p:nvSpPr>
          <p:cNvPr id="80" name="文本框 40">
            <a:extLst>
              <a:ext uri="{FF2B5EF4-FFF2-40B4-BE49-F238E27FC236}">
                <a16:creationId xmlns:a16="http://schemas.microsoft.com/office/drawing/2014/main" id="{36786C72-08F1-4C40-8A6E-F673397CCD87}"/>
              </a:ext>
            </a:extLst>
          </p:cNvPr>
          <p:cNvSpPr txBox="1"/>
          <p:nvPr/>
        </p:nvSpPr>
        <p:spPr>
          <a:xfrm>
            <a:off x="6636244" y="2613507"/>
            <a:ext cx="513282" cy="461665"/>
          </a:xfrm>
          <a:prstGeom prst="rect">
            <a:avLst/>
          </a:prstGeom>
          <a:noFill/>
        </p:spPr>
        <p:txBody>
          <a:bodyPr wrap="none" rtlCol="0">
            <a:spAutoFit/>
          </a:bodyPr>
          <a:lstStyle/>
          <a:p>
            <a:r>
              <a:rPr lang="en-US" altLang="zh-CN" dirty="0">
                <a:solidFill>
                  <a:srgbClr val="FF0000"/>
                </a:solidFill>
              </a:rPr>
              <a:t>+1</a:t>
            </a:r>
            <a:endParaRPr lang="zh-CN" altLang="en-US" dirty="0">
              <a:solidFill>
                <a:srgbClr val="FF0000"/>
              </a:solidFill>
            </a:endParaRPr>
          </a:p>
        </p:txBody>
      </p:sp>
      <p:sp>
        <p:nvSpPr>
          <p:cNvPr id="81" name="文本框 41">
            <a:extLst>
              <a:ext uri="{FF2B5EF4-FFF2-40B4-BE49-F238E27FC236}">
                <a16:creationId xmlns:a16="http://schemas.microsoft.com/office/drawing/2014/main" id="{7B64CD48-9C65-4997-9DED-4350D8F1AF8F}"/>
              </a:ext>
            </a:extLst>
          </p:cNvPr>
          <p:cNvSpPr txBox="1"/>
          <p:nvPr/>
        </p:nvSpPr>
        <p:spPr>
          <a:xfrm>
            <a:off x="6642594" y="3048366"/>
            <a:ext cx="513282" cy="461665"/>
          </a:xfrm>
          <a:prstGeom prst="rect">
            <a:avLst/>
          </a:prstGeom>
          <a:noFill/>
        </p:spPr>
        <p:txBody>
          <a:bodyPr wrap="none" rtlCol="0">
            <a:spAutoFit/>
          </a:bodyPr>
          <a:lstStyle/>
          <a:p>
            <a:r>
              <a:rPr lang="en-US" altLang="zh-CN" dirty="0">
                <a:solidFill>
                  <a:srgbClr val="FF0000"/>
                </a:solidFill>
              </a:rPr>
              <a:t>+1</a:t>
            </a:r>
            <a:endParaRPr lang="zh-CN" altLang="en-US" dirty="0">
              <a:solidFill>
                <a:srgbClr val="FF0000"/>
              </a:solidFill>
            </a:endParaRPr>
          </a:p>
        </p:txBody>
      </p:sp>
      <p:sp>
        <p:nvSpPr>
          <p:cNvPr id="82" name="文本框 42">
            <a:extLst>
              <a:ext uri="{FF2B5EF4-FFF2-40B4-BE49-F238E27FC236}">
                <a16:creationId xmlns:a16="http://schemas.microsoft.com/office/drawing/2014/main" id="{44FC6137-FFAD-404D-AF54-22D4BDF9E6AB}"/>
              </a:ext>
            </a:extLst>
          </p:cNvPr>
          <p:cNvSpPr txBox="1"/>
          <p:nvPr/>
        </p:nvSpPr>
        <p:spPr>
          <a:xfrm>
            <a:off x="6631489" y="3424502"/>
            <a:ext cx="513282" cy="461665"/>
          </a:xfrm>
          <a:prstGeom prst="rect">
            <a:avLst/>
          </a:prstGeom>
          <a:noFill/>
        </p:spPr>
        <p:txBody>
          <a:bodyPr wrap="none" rtlCol="0">
            <a:spAutoFit/>
          </a:bodyPr>
          <a:lstStyle/>
          <a:p>
            <a:r>
              <a:rPr lang="en-US" altLang="zh-CN" dirty="0">
                <a:solidFill>
                  <a:srgbClr val="FF0000"/>
                </a:solidFill>
              </a:rPr>
              <a:t>+1</a:t>
            </a:r>
            <a:endParaRPr lang="zh-CN" altLang="en-US" dirty="0">
              <a:solidFill>
                <a:srgbClr val="FF0000"/>
              </a:solidFill>
            </a:endParaRPr>
          </a:p>
        </p:txBody>
      </p:sp>
      <p:sp>
        <p:nvSpPr>
          <p:cNvPr id="83" name="文本框 43">
            <a:extLst>
              <a:ext uri="{FF2B5EF4-FFF2-40B4-BE49-F238E27FC236}">
                <a16:creationId xmlns:a16="http://schemas.microsoft.com/office/drawing/2014/main" id="{DBD75583-1D24-4A28-B273-F19A7AF76FC4}"/>
              </a:ext>
            </a:extLst>
          </p:cNvPr>
          <p:cNvSpPr txBox="1"/>
          <p:nvPr/>
        </p:nvSpPr>
        <p:spPr>
          <a:xfrm>
            <a:off x="6631489" y="3871016"/>
            <a:ext cx="513282" cy="461665"/>
          </a:xfrm>
          <a:prstGeom prst="rect">
            <a:avLst/>
          </a:prstGeom>
          <a:noFill/>
        </p:spPr>
        <p:txBody>
          <a:bodyPr wrap="none" rtlCol="0">
            <a:spAutoFit/>
          </a:bodyPr>
          <a:lstStyle/>
          <a:p>
            <a:r>
              <a:rPr lang="en-US" altLang="zh-CN" dirty="0">
                <a:solidFill>
                  <a:srgbClr val="FF0000"/>
                </a:solidFill>
              </a:rPr>
              <a:t>+1</a:t>
            </a:r>
            <a:endParaRPr lang="zh-CN" altLang="en-US" dirty="0">
              <a:solidFill>
                <a:srgbClr val="FF0000"/>
              </a:solidFill>
            </a:endParaRPr>
          </a:p>
        </p:txBody>
      </p:sp>
      <p:sp>
        <p:nvSpPr>
          <p:cNvPr id="84" name="文本框 44">
            <a:extLst>
              <a:ext uri="{FF2B5EF4-FFF2-40B4-BE49-F238E27FC236}">
                <a16:creationId xmlns:a16="http://schemas.microsoft.com/office/drawing/2014/main" id="{E6089857-4890-426F-826F-64BAE5215C3E}"/>
              </a:ext>
            </a:extLst>
          </p:cNvPr>
          <p:cNvSpPr txBox="1"/>
          <p:nvPr/>
        </p:nvSpPr>
        <p:spPr>
          <a:xfrm>
            <a:off x="6637839" y="4305875"/>
            <a:ext cx="513282" cy="461665"/>
          </a:xfrm>
          <a:prstGeom prst="rect">
            <a:avLst/>
          </a:prstGeom>
          <a:noFill/>
        </p:spPr>
        <p:txBody>
          <a:bodyPr wrap="none" rtlCol="0">
            <a:spAutoFit/>
          </a:bodyPr>
          <a:lstStyle/>
          <a:p>
            <a:r>
              <a:rPr lang="en-US" altLang="zh-CN" dirty="0">
                <a:solidFill>
                  <a:srgbClr val="FF0000"/>
                </a:solidFill>
              </a:rPr>
              <a:t>=6</a:t>
            </a:r>
            <a:endParaRPr lang="zh-CN" altLang="en-US" dirty="0">
              <a:solidFill>
                <a:srgbClr val="FF0000"/>
              </a:solidFill>
            </a:endParaRPr>
          </a:p>
        </p:txBody>
      </p:sp>
      <p:sp>
        <p:nvSpPr>
          <p:cNvPr id="85" name="文本框 45">
            <a:extLst>
              <a:ext uri="{FF2B5EF4-FFF2-40B4-BE49-F238E27FC236}">
                <a16:creationId xmlns:a16="http://schemas.microsoft.com/office/drawing/2014/main" id="{2092A5D5-4D29-4F00-9D1A-85C87FE2F41B}"/>
              </a:ext>
            </a:extLst>
          </p:cNvPr>
          <p:cNvSpPr txBox="1"/>
          <p:nvPr/>
        </p:nvSpPr>
        <p:spPr>
          <a:xfrm>
            <a:off x="7380312" y="2163146"/>
            <a:ext cx="513282" cy="461665"/>
          </a:xfrm>
          <a:prstGeom prst="rect">
            <a:avLst/>
          </a:prstGeom>
          <a:noFill/>
        </p:spPr>
        <p:txBody>
          <a:bodyPr wrap="none" rtlCol="0">
            <a:spAutoFit/>
          </a:bodyPr>
          <a:lstStyle/>
          <a:p>
            <a:r>
              <a:rPr lang="en-US" altLang="zh-CN" dirty="0">
                <a:solidFill>
                  <a:srgbClr val="FF0000"/>
                </a:solidFill>
              </a:rPr>
              <a:t>+1</a:t>
            </a:r>
            <a:endParaRPr lang="zh-CN" altLang="en-US" dirty="0">
              <a:solidFill>
                <a:srgbClr val="FF0000"/>
              </a:solidFill>
            </a:endParaRPr>
          </a:p>
        </p:txBody>
      </p:sp>
      <p:sp>
        <p:nvSpPr>
          <p:cNvPr id="86" name="文本框 46">
            <a:extLst>
              <a:ext uri="{FF2B5EF4-FFF2-40B4-BE49-F238E27FC236}">
                <a16:creationId xmlns:a16="http://schemas.microsoft.com/office/drawing/2014/main" id="{77C37B58-BEA4-47A0-AB5A-D9B24F6F6DBF}"/>
              </a:ext>
            </a:extLst>
          </p:cNvPr>
          <p:cNvSpPr txBox="1"/>
          <p:nvPr/>
        </p:nvSpPr>
        <p:spPr>
          <a:xfrm>
            <a:off x="7380312" y="2609660"/>
            <a:ext cx="513282" cy="461665"/>
          </a:xfrm>
          <a:prstGeom prst="rect">
            <a:avLst/>
          </a:prstGeom>
          <a:noFill/>
        </p:spPr>
        <p:txBody>
          <a:bodyPr wrap="none" rtlCol="0">
            <a:spAutoFit/>
          </a:bodyPr>
          <a:lstStyle/>
          <a:p>
            <a:r>
              <a:rPr lang="en-US" altLang="zh-CN" dirty="0">
                <a:solidFill>
                  <a:srgbClr val="FF0000"/>
                </a:solidFill>
              </a:rPr>
              <a:t>+1</a:t>
            </a:r>
            <a:endParaRPr lang="zh-CN" altLang="en-US" dirty="0">
              <a:solidFill>
                <a:srgbClr val="FF0000"/>
              </a:solidFill>
            </a:endParaRPr>
          </a:p>
        </p:txBody>
      </p:sp>
      <p:sp>
        <p:nvSpPr>
          <p:cNvPr id="87" name="文本框 47">
            <a:extLst>
              <a:ext uri="{FF2B5EF4-FFF2-40B4-BE49-F238E27FC236}">
                <a16:creationId xmlns:a16="http://schemas.microsoft.com/office/drawing/2014/main" id="{89FAF217-C663-428D-983C-46166B62A32A}"/>
              </a:ext>
            </a:extLst>
          </p:cNvPr>
          <p:cNvSpPr txBox="1"/>
          <p:nvPr/>
        </p:nvSpPr>
        <p:spPr>
          <a:xfrm>
            <a:off x="7386662" y="3044519"/>
            <a:ext cx="513282" cy="461665"/>
          </a:xfrm>
          <a:prstGeom prst="rect">
            <a:avLst/>
          </a:prstGeom>
          <a:noFill/>
        </p:spPr>
        <p:txBody>
          <a:bodyPr wrap="none" rtlCol="0">
            <a:spAutoFit/>
          </a:bodyPr>
          <a:lstStyle/>
          <a:p>
            <a:r>
              <a:rPr lang="en-US" altLang="zh-CN" dirty="0">
                <a:solidFill>
                  <a:srgbClr val="FF0000"/>
                </a:solidFill>
              </a:rPr>
              <a:t>+1</a:t>
            </a:r>
            <a:endParaRPr lang="zh-CN" altLang="en-US" dirty="0">
              <a:solidFill>
                <a:srgbClr val="FF0000"/>
              </a:solidFill>
            </a:endParaRPr>
          </a:p>
        </p:txBody>
      </p:sp>
      <p:sp>
        <p:nvSpPr>
          <p:cNvPr id="88" name="文本框 48">
            <a:extLst>
              <a:ext uri="{FF2B5EF4-FFF2-40B4-BE49-F238E27FC236}">
                <a16:creationId xmlns:a16="http://schemas.microsoft.com/office/drawing/2014/main" id="{864C4453-D37E-4068-8300-A23FF175AEC2}"/>
              </a:ext>
            </a:extLst>
          </p:cNvPr>
          <p:cNvSpPr txBox="1"/>
          <p:nvPr/>
        </p:nvSpPr>
        <p:spPr>
          <a:xfrm>
            <a:off x="7375557" y="3420655"/>
            <a:ext cx="513282" cy="461665"/>
          </a:xfrm>
          <a:prstGeom prst="rect">
            <a:avLst/>
          </a:prstGeom>
          <a:noFill/>
        </p:spPr>
        <p:txBody>
          <a:bodyPr wrap="none" rtlCol="0">
            <a:spAutoFit/>
          </a:bodyPr>
          <a:lstStyle/>
          <a:p>
            <a:r>
              <a:rPr lang="en-US" altLang="zh-CN" dirty="0">
                <a:solidFill>
                  <a:srgbClr val="FF0000"/>
                </a:solidFill>
              </a:rPr>
              <a:t>+1</a:t>
            </a:r>
            <a:endParaRPr lang="zh-CN" altLang="en-US" dirty="0">
              <a:solidFill>
                <a:srgbClr val="FF0000"/>
              </a:solidFill>
            </a:endParaRPr>
          </a:p>
        </p:txBody>
      </p:sp>
      <p:sp>
        <p:nvSpPr>
          <p:cNvPr id="89" name="文本框 49">
            <a:extLst>
              <a:ext uri="{FF2B5EF4-FFF2-40B4-BE49-F238E27FC236}">
                <a16:creationId xmlns:a16="http://schemas.microsoft.com/office/drawing/2014/main" id="{5936A733-A157-48A3-8619-C0A2128CE66D}"/>
              </a:ext>
            </a:extLst>
          </p:cNvPr>
          <p:cNvSpPr txBox="1"/>
          <p:nvPr/>
        </p:nvSpPr>
        <p:spPr>
          <a:xfrm>
            <a:off x="7375557" y="3867169"/>
            <a:ext cx="513282" cy="461665"/>
          </a:xfrm>
          <a:prstGeom prst="rect">
            <a:avLst/>
          </a:prstGeom>
          <a:noFill/>
        </p:spPr>
        <p:txBody>
          <a:bodyPr wrap="none" rtlCol="0">
            <a:spAutoFit/>
          </a:bodyPr>
          <a:lstStyle/>
          <a:p>
            <a:r>
              <a:rPr lang="en-US" altLang="zh-CN" dirty="0">
                <a:solidFill>
                  <a:srgbClr val="FF0000"/>
                </a:solidFill>
              </a:rPr>
              <a:t>+1</a:t>
            </a:r>
            <a:endParaRPr lang="zh-CN" altLang="en-US" dirty="0">
              <a:solidFill>
                <a:srgbClr val="FF0000"/>
              </a:solidFill>
            </a:endParaRPr>
          </a:p>
        </p:txBody>
      </p:sp>
      <p:sp>
        <p:nvSpPr>
          <p:cNvPr id="90" name="文本框 50">
            <a:extLst>
              <a:ext uri="{FF2B5EF4-FFF2-40B4-BE49-F238E27FC236}">
                <a16:creationId xmlns:a16="http://schemas.microsoft.com/office/drawing/2014/main" id="{2050EE42-C856-44A4-9565-324F5DFE5E69}"/>
              </a:ext>
            </a:extLst>
          </p:cNvPr>
          <p:cNvSpPr txBox="1"/>
          <p:nvPr/>
        </p:nvSpPr>
        <p:spPr>
          <a:xfrm>
            <a:off x="7381907" y="4302028"/>
            <a:ext cx="513282" cy="461665"/>
          </a:xfrm>
          <a:prstGeom prst="rect">
            <a:avLst/>
          </a:prstGeom>
          <a:noFill/>
        </p:spPr>
        <p:txBody>
          <a:bodyPr wrap="none" rtlCol="0">
            <a:spAutoFit/>
          </a:bodyPr>
          <a:lstStyle/>
          <a:p>
            <a:r>
              <a:rPr lang="en-US" altLang="zh-CN" dirty="0">
                <a:solidFill>
                  <a:srgbClr val="FF0000"/>
                </a:solidFill>
              </a:rPr>
              <a:t>+1</a:t>
            </a:r>
            <a:endParaRPr lang="zh-CN" altLang="en-US" dirty="0">
              <a:solidFill>
                <a:srgbClr val="FF0000"/>
              </a:solidFill>
            </a:endParaRPr>
          </a:p>
        </p:txBody>
      </p:sp>
      <p:sp>
        <p:nvSpPr>
          <p:cNvPr id="91" name="文本框 51">
            <a:extLst>
              <a:ext uri="{FF2B5EF4-FFF2-40B4-BE49-F238E27FC236}">
                <a16:creationId xmlns:a16="http://schemas.microsoft.com/office/drawing/2014/main" id="{54DB37BD-8DF4-4F29-9891-3EDB6499779A}"/>
              </a:ext>
            </a:extLst>
          </p:cNvPr>
          <p:cNvSpPr txBox="1"/>
          <p:nvPr/>
        </p:nvSpPr>
        <p:spPr>
          <a:xfrm>
            <a:off x="7381907" y="4671434"/>
            <a:ext cx="513282" cy="461665"/>
          </a:xfrm>
          <a:prstGeom prst="rect">
            <a:avLst/>
          </a:prstGeom>
          <a:noFill/>
        </p:spPr>
        <p:txBody>
          <a:bodyPr wrap="none" rtlCol="0">
            <a:spAutoFit/>
          </a:bodyPr>
          <a:lstStyle/>
          <a:p>
            <a:r>
              <a:rPr lang="en-US" altLang="zh-CN" dirty="0">
                <a:solidFill>
                  <a:srgbClr val="FF0000"/>
                </a:solidFill>
              </a:rPr>
              <a:t>+1</a:t>
            </a:r>
            <a:endParaRPr lang="zh-CN" altLang="en-US" dirty="0">
              <a:solidFill>
                <a:srgbClr val="FF0000"/>
              </a:solidFill>
            </a:endParaRPr>
          </a:p>
        </p:txBody>
      </p:sp>
      <p:sp>
        <p:nvSpPr>
          <p:cNvPr id="92" name="文本框 52">
            <a:extLst>
              <a:ext uri="{FF2B5EF4-FFF2-40B4-BE49-F238E27FC236}">
                <a16:creationId xmlns:a16="http://schemas.microsoft.com/office/drawing/2014/main" id="{A542FD53-0A9F-4CAD-B21F-B39CA9F883A6}"/>
              </a:ext>
            </a:extLst>
          </p:cNvPr>
          <p:cNvSpPr txBox="1"/>
          <p:nvPr/>
        </p:nvSpPr>
        <p:spPr>
          <a:xfrm>
            <a:off x="7352052" y="5020294"/>
            <a:ext cx="513282" cy="461665"/>
          </a:xfrm>
          <a:prstGeom prst="rect">
            <a:avLst/>
          </a:prstGeom>
          <a:noFill/>
        </p:spPr>
        <p:txBody>
          <a:bodyPr wrap="none" rtlCol="0">
            <a:spAutoFit/>
          </a:bodyPr>
          <a:lstStyle/>
          <a:p>
            <a:r>
              <a:rPr lang="en-US" altLang="zh-CN" dirty="0">
                <a:solidFill>
                  <a:srgbClr val="FF0000"/>
                </a:solidFill>
              </a:rPr>
              <a:t>=8</a:t>
            </a:r>
            <a:endParaRPr lang="zh-CN" altLang="en-US" dirty="0">
              <a:solidFill>
                <a:srgbClr val="FF0000"/>
              </a:solidFill>
            </a:endParaRPr>
          </a:p>
        </p:txBody>
      </p:sp>
      <p:sp>
        <p:nvSpPr>
          <p:cNvPr id="93" name="文本框 53">
            <a:extLst>
              <a:ext uri="{FF2B5EF4-FFF2-40B4-BE49-F238E27FC236}">
                <a16:creationId xmlns:a16="http://schemas.microsoft.com/office/drawing/2014/main" id="{1AB82F1B-169B-4EA5-9379-46C2266E5084}"/>
              </a:ext>
            </a:extLst>
          </p:cNvPr>
          <p:cNvSpPr txBox="1"/>
          <p:nvPr/>
        </p:nvSpPr>
        <p:spPr>
          <a:xfrm>
            <a:off x="8097778" y="2167288"/>
            <a:ext cx="513282" cy="461665"/>
          </a:xfrm>
          <a:prstGeom prst="rect">
            <a:avLst/>
          </a:prstGeom>
          <a:noFill/>
        </p:spPr>
        <p:txBody>
          <a:bodyPr wrap="none" rtlCol="0">
            <a:spAutoFit/>
          </a:bodyPr>
          <a:lstStyle/>
          <a:p>
            <a:r>
              <a:rPr lang="en-US" altLang="zh-CN" dirty="0">
                <a:solidFill>
                  <a:srgbClr val="FF0000"/>
                </a:solidFill>
              </a:rPr>
              <a:t>=1</a:t>
            </a:r>
            <a:endParaRPr lang="zh-CN" altLang="en-US" dirty="0">
              <a:solidFill>
                <a:srgbClr val="FF0000"/>
              </a:solidFill>
            </a:endParaRPr>
          </a:p>
        </p:txBody>
      </p:sp>
      <p:sp>
        <p:nvSpPr>
          <p:cNvPr id="94" name="文本框 54">
            <a:extLst>
              <a:ext uri="{FF2B5EF4-FFF2-40B4-BE49-F238E27FC236}">
                <a16:creationId xmlns:a16="http://schemas.microsoft.com/office/drawing/2014/main" id="{D49401E6-FB81-4A59-89CD-EDA589D657AF}"/>
              </a:ext>
            </a:extLst>
          </p:cNvPr>
          <p:cNvSpPr txBox="1"/>
          <p:nvPr/>
        </p:nvSpPr>
        <p:spPr>
          <a:xfrm>
            <a:off x="4993216" y="3428958"/>
            <a:ext cx="513282" cy="461665"/>
          </a:xfrm>
          <a:prstGeom prst="rect">
            <a:avLst/>
          </a:prstGeom>
          <a:noFill/>
        </p:spPr>
        <p:txBody>
          <a:bodyPr wrap="none" rtlCol="0">
            <a:spAutoFit/>
          </a:bodyPr>
          <a:lstStyle/>
          <a:p>
            <a:r>
              <a:rPr lang="en-US" altLang="zh-CN" dirty="0">
                <a:solidFill>
                  <a:srgbClr val="FF0000"/>
                </a:solidFill>
              </a:rPr>
              <a:t>+1</a:t>
            </a:r>
            <a:endParaRPr lang="zh-CN" altLang="en-US" dirty="0">
              <a:solidFill>
                <a:srgbClr val="FF0000"/>
              </a:solidFill>
            </a:endParaRPr>
          </a:p>
        </p:txBody>
      </p:sp>
      <p:sp>
        <p:nvSpPr>
          <p:cNvPr id="95" name="文本框 55">
            <a:extLst>
              <a:ext uri="{FF2B5EF4-FFF2-40B4-BE49-F238E27FC236}">
                <a16:creationId xmlns:a16="http://schemas.microsoft.com/office/drawing/2014/main" id="{B6CDB792-A697-441F-87E2-D8EF308E3F3B}"/>
              </a:ext>
            </a:extLst>
          </p:cNvPr>
          <p:cNvSpPr txBox="1"/>
          <p:nvPr/>
        </p:nvSpPr>
        <p:spPr>
          <a:xfrm>
            <a:off x="4994822" y="3856017"/>
            <a:ext cx="513282" cy="461665"/>
          </a:xfrm>
          <a:prstGeom prst="rect">
            <a:avLst/>
          </a:prstGeom>
          <a:noFill/>
        </p:spPr>
        <p:txBody>
          <a:bodyPr wrap="none" rtlCol="0">
            <a:spAutoFit/>
          </a:bodyPr>
          <a:lstStyle/>
          <a:p>
            <a:r>
              <a:rPr lang="en-US" altLang="zh-CN" dirty="0">
                <a:solidFill>
                  <a:srgbClr val="FF0000"/>
                </a:solidFill>
              </a:rPr>
              <a:t>=5</a:t>
            </a:r>
            <a:endParaRPr lang="zh-CN" altLang="en-US" dirty="0">
              <a:solidFill>
                <a:srgbClr val="FF0000"/>
              </a:solidFill>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2246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2247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6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6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7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7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72"/>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73"/>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74"/>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94"/>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95"/>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75"/>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76"/>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77"/>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78"/>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79"/>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80"/>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81"/>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82"/>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83"/>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84"/>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85"/>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grpId="0" nodeType="clickEffect">
                                  <p:stCondLst>
                                    <p:cond delay="0"/>
                                  </p:stCondLst>
                                  <p:childTnLst>
                                    <p:set>
                                      <p:cBhvr>
                                        <p:cTn id="130" dur="1" fill="hold">
                                          <p:stCondLst>
                                            <p:cond delay="0"/>
                                          </p:stCondLst>
                                        </p:cTn>
                                        <p:tgtEl>
                                          <p:spTgt spid="86"/>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grpId="0" nodeType="clickEffect">
                                  <p:stCondLst>
                                    <p:cond delay="0"/>
                                  </p:stCondLst>
                                  <p:childTnLst>
                                    <p:set>
                                      <p:cBhvr>
                                        <p:cTn id="134" dur="1" fill="hold">
                                          <p:stCondLst>
                                            <p:cond delay="0"/>
                                          </p:stCondLst>
                                        </p:cTn>
                                        <p:tgtEl>
                                          <p:spTgt spid="87"/>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grpId="0" nodeType="clickEffect">
                                  <p:stCondLst>
                                    <p:cond delay="0"/>
                                  </p:stCondLst>
                                  <p:childTnLst>
                                    <p:set>
                                      <p:cBhvr>
                                        <p:cTn id="138" dur="1" fill="hold">
                                          <p:stCondLst>
                                            <p:cond delay="0"/>
                                          </p:stCondLst>
                                        </p:cTn>
                                        <p:tgtEl>
                                          <p:spTgt spid="88"/>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grpId="0" nodeType="clickEffect">
                                  <p:stCondLst>
                                    <p:cond delay="0"/>
                                  </p:stCondLst>
                                  <p:childTnLst>
                                    <p:set>
                                      <p:cBhvr>
                                        <p:cTn id="142" dur="1" fill="hold">
                                          <p:stCondLst>
                                            <p:cond delay="0"/>
                                          </p:stCondLst>
                                        </p:cTn>
                                        <p:tgtEl>
                                          <p:spTgt spid="89"/>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grpId="0" nodeType="clickEffect">
                                  <p:stCondLst>
                                    <p:cond delay="0"/>
                                  </p:stCondLst>
                                  <p:childTnLst>
                                    <p:set>
                                      <p:cBhvr>
                                        <p:cTn id="146" dur="1" fill="hold">
                                          <p:stCondLst>
                                            <p:cond delay="0"/>
                                          </p:stCondLst>
                                        </p:cTn>
                                        <p:tgtEl>
                                          <p:spTgt spid="90"/>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1" presetClass="entr" presetSubtype="0" fill="hold" grpId="0" nodeType="clickEffect">
                                  <p:stCondLst>
                                    <p:cond delay="0"/>
                                  </p:stCondLst>
                                  <p:childTnLst>
                                    <p:set>
                                      <p:cBhvr>
                                        <p:cTn id="150" dur="1" fill="hold">
                                          <p:stCondLst>
                                            <p:cond delay="0"/>
                                          </p:stCondLst>
                                        </p:cTn>
                                        <p:tgtEl>
                                          <p:spTgt spid="91"/>
                                        </p:tgtEl>
                                        <p:attrNameLst>
                                          <p:attrName>style.visibility</p:attrName>
                                        </p:attrNameLst>
                                      </p:cBhvr>
                                      <p:to>
                                        <p:strVal val="visible"/>
                                      </p:to>
                                    </p:set>
                                  </p:childTnLst>
                                </p:cTn>
                              </p:par>
                            </p:childTnLst>
                          </p:cTn>
                        </p:par>
                      </p:childTnLst>
                    </p:cTn>
                  </p:par>
                  <p:par>
                    <p:cTn id="151" fill="hold">
                      <p:stCondLst>
                        <p:cond delay="indefinite"/>
                      </p:stCondLst>
                      <p:childTnLst>
                        <p:par>
                          <p:cTn id="152" fill="hold">
                            <p:stCondLst>
                              <p:cond delay="0"/>
                            </p:stCondLst>
                            <p:childTnLst>
                              <p:par>
                                <p:cTn id="153" presetID="1" presetClass="entr" presetSubtype="0" fill="hold" grpId="0" nodeType="clickEffect">
                                  <p:stCondLst>
                                    <p:cond delay="0"/>
                                  </p:stCondLst>
                                  <p:childTnLst>
                                    <p:set>
                                      <p:cBhvr>
                                        <p:cTn id="154" dur="1" fill="hold">
                                          <p:stCondLst>
                                            <p:cond delay="0"/>
                                          </p:stCondLst>
                                        </p:cTn>
                                        <p:tgtEl>
                                          <p:spTgt spid="92"/>
                                        </p:tgtEl>
                                        <p:attrNameLst>
                                          <p:attrName>style.visibility</p:attrName>
                                        </p:attrNameLst>
                                      </p:cBhvr>
                                      <p:to>
                                        <p:strVal val="visible"/>
                                      </p:to>
                                    </p:set>
                                  </p:childTnLst>
                                </p:cTn>
                              </p:par>
                            </p:childTnLst>
                          </p:cTn>
                        </p:par>
                      </p:childTnLst>
                    </p:cTn>
                  </p:par>
                  <p:par>
                    <p:cTn id="155" fill="hold">
                      <p:stCondLst>
                        <p:cond delay="indefinite"/>
                      </p:stCondLst>
                      <p:childTnLst>
                        <p:par>
                          <p:cTn id="156" fill="hold">
                            <p:stCondLst>
                              <p:cond delay="0"/>
                            </p:stCondLst>
                            <p:childTnLst>
                              <p:par>
                                <p:cTn id="157" presetID="1" presetClass="entr" presetSubtype="0" fill="hold" grpId="0" nodeType="clickEffect">
                                  <p:stCondLst>
                                    <p:cond delay="0"/>
                                  </p:stCondLst>
                                  <p:childTnLst>
                                    <p:set>
                                      <p:cBhvr>
                                        <p:cTn id="158" dur="1" fill="hold">
                                          <p:stCondLst>
                                            <p:cond delay="0"/>
                                          </p:stCondLst>
                                        </p:cTn>
                                        <p:tgtEl>
                                          <p:spTgt spid="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60" grpId="0"/>
      <p:bldP spid="61" grpId="0"/>
      <p:bldP spid="62" grpId="0"/>
      <p:bldP spid="63" grpId="0"/>
      <p:bldP spid="64" grpId="0"/>
      <p:bldP spid="65" grpId="0"/>
      <p:bldP spid="66" grpId="0"/>
      <p:bldP spid="67" grpId="0"/>
      <p:bldP spid="68" grpId="0"/>
      <p:bldP spid="69" grpId="0"/>
      <p:bldP spid="70" grpId="0"/>
      <p:bldP spid="71" grpId="0"/>
      <p:bldP spid="72" grpId="0"/>
      <p:bldP spid="73" grpId="0"/>
      <p:bldP spid="74" grpId="0"/>
      <p:bldP spid="75" grpId="0"/>
      <p:bldP spid="76" grpId="0"/>
      <p:bldP spid="77" grpId="0"/>
      <p:bldP spid="78" grpId="0"/>
      <p:bldP spid="79" grpId="0"/>
      <p:bldP spid="80" grpId="0"/>
      <p:bldP spid="81" grpId="0"/>
      <p:bldP spid="82" grpId="0"/>
      <p:bldP spid="83" grpId="0"/>
      <p:bldP spid="84" grpId="0"/>
      <p:bldP spid="85" grpId="0"/>
      <p:bldP spid="86" grpId="0"/>
      <p:bldP spid="87" grpId="0"/>
      <p:bldP spid="88" grpId="0"/>
      <p:bldP spid="89" grpId="0"/>
      <p:bldP spid="90" grpId="0"/>
      <p:bldP spid="91" grpId="0"/>
      <p:bldP spid="92" grpId="0"/>
      <p:bldP spid="93" grpId="0"/>
      <p:bldP spid="94" grpId="0"/>
      <p:bldP spid="95"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8" name="Rectangle 8">
            <a:extLst>
              <a:ext uri="{FF2B5EF4-FFF2-40B4-BE49-F238E27FC236}">
                <a16:creationId xmlns:a16="http://schemas.microsoft.com/office/drawing/2014/main" id="{39E39225-923F-44D9-8977-733DF791C8C6}"/>
              </a:ext>
            </a:extLst>
          </p:cNvPr>
          <p:cNvSpPr>
            <a:spLocks noChangeArrowheads="1"/>
          </p:cNvSpPr>
          <p:nvPr/>
        </p:nvSpPr>
        <p:spPr bwMode="auto">
          <a:xfrm>
            <a:off x="309563" y="1052513"/>
            <a:ext cx="8640762" cy="3081337"/>
          </a:xfrm>
          <a:prstGeom prst="rect">
            <a:avLst/>
          </a:prstGeom>
          <a:gradFill rotWithShape="1">
            <a:gsLst>
              <a:gs pos="0">
                <a:srgbClr val="CCCCFF"/>
              </a:gs>
              <a:gs pos="50000">
                <a:schemeClr val="bg1"/>
              </a:gs>
              <a:gs pos="100000">
                <a:srgbClr val="CCCCFF"/>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lang="zh-CN" altLang="en-US" sz="2800">
                <a:solidFill>
                  <a:srgbClr val="000080"/>
                </a:solidFill>
                <a:latin typeface="楷体_GB2312" pitchFamily="49" charset="-122"/>
                <a:ea typeface="楷体_GB2312" pitchFamily="49" charset="-122"/>
              </a:rPr>
              <a:t>提醒注意：</a:t>
            </a:r>
          </a:p>
          <a:p>
            <a:pPr eaLnBrk="1" hangingPunct="1">
              <a:defRPr/>
            </a:pPr>
            <a:endParaRPr lang="zh-CN" altLang="en-US" sz="2800">
              <a:solidFill>
                <a:srgbClr val="000080"/>
              </a:solidFill>
              <a:latin typeface="楷体_GB2312" pitchFamily="49" charset="-122"/>
              <a:ea typeface="楷体_GB2312" pitchFamily="49" charset="-122"/>
            </a:endParaRPr>
          </a:p>
          <a:p>
            <a:pPr eaLnBrk="1" hangingPunct="1">
              <a:defRPr/>
            </a:pPr>
            <a:r>
              <a:rPr lang="zh-CN" altLang="en-US" sz="2800">
                <a:solidFill>
                  <a:srgbClr val="FF0000"/>
                </a:solidFill>
                <a:latin typeface="楷体_GB2312" pitchFamily="49" charset="-122"/>
                <a:ea typeface="楷体_GB2312" pitchFamily="49" charset="-122"/>
              </a:rPr>
              <a:t>１．</a:t>
            </a:r>
            <a:r>
              <a:rPr lang="zh-CN" altLang="en-US" sz="2800">
                <a:solidFill>
                  <a:srgbClr val="FF0000"/>
                </a:solidFill>
                <a:latin typeface="Times New Roman"/>
                <a:ea typeface="楷体_GB2312" pitchFamily="49" charset="-122"/>
              </a:rPr>
              <a:t>“</a:t>
            </a:r>
            <a:r>
              <a:rPr lang="zh-CN" altLang="en-US" sz="2800">
                <a:solidFill>
                  <a:srgbClr val="FF0000"/>
                </a:solidFill>
                <a:latin typeface="楷体_GB2312" pitchFamily="49" charset="-122"/>
                <a:ea typeface="楷体_GB2312" pitchFamily="49" charset="-122"/>
              </a:rPr>
              <a:t>分配</a:t>
            </a:r>
            <a:r>
              <a:rPr lang="zh-CN" altLang="en-US" sz="2800">
                <a:solidFill>
                  <a:srgbClr val="FF0000"/>
                </a:solidFill>
                <a:latin typeface="Times New Roman"/>
                <a:ea typeface="楷体_GB2312" pitchFamily="49" charset="-122"/>
              </a:rPr>
              <a:t>”</a:t>
            </a:r>
            <a:r>
              <a:rPr lang="zh-CN" altLang="en-US" sz="2800">
                <a:solidFill>
                  <a:srgbClr val="FF0000"/>
                </a:solidFill>
                <a:latin typeface="楷体_GB2312" pitchFamily="49" charset="-122"/>
                <a:ea typeface="楷体_GB2312" pitchFamily="49" charset="-122"/>
              </a:rPr>
              <a:t>和</a:t>
            </a:r>
            <a:r>
              <a:rPr lang="zh-CN" altLang="en-US" sz="2800">
                <a:solidFill>
                  <a:srgbClr val="FF0000"/>
                </a:solidFill>
                <a:latin typeface="Times New Roman"/>
                <a:ea typeface="楷体_GB2312" pitchFamily="49" charset="-122"/>
              </a:rPr>
              <a:t>“</a:t>
            </a:r>
            <a:r>
              <a:rPr lang="zh-CN" altLang="en-US" sz="2800">
                <a:solidFill>
                  <a:srgbClr val="FF0000"/>
                </a:solidFill>
                <a:latin typeface="楷体_GB2312" pitchFamily="49" charset="-122"/>
                <a:ea typeface="楷体_GB2312" pitchFamily="49" charset="-122"/>
              </a:rPr>
              <a:t>收集</a:t>
            </a:r>
            <a:r>
              <a:rPr lang="zh-CN" altLang="en-US" sz="2800">
                <a:solidFill>
                  <a:srgbClr val="FF0000"/>
                </a:solidFill>
                <a:latin typeface="Times New Roman"/>
                <a:ea typeface="楷体_GB2312" pitchFamily="49" charset="-122"/>
              </a:rPr>
              <a:t>”</a:t>
            </a:r>
            <a:r>
              <a:rPr lang="zh-CN" altLang="en-US" sz="2800">
                <a:solidFill>
                  <a:srgbClr val="FF0000"/>
                </a:solidFill>
                <a:latin typeface="楷体_GB2312" pitchFamily="49" charset="-122"/>
                <a:ea typeface="楷体_GB2312" pitchFamily="49" charset="-122"/>
              </a:rPr>
              <a:t>的实际操作仅为修改链表中的指 </a:t>
            </a:r>
          </a:p>
          <a:p>
            <a:pPr eaLnBrk="1" hangingPunct="1">
              <a:defRPr/>
            </a:pPr>
            <a:r>
              <a:rPr lang="zh-CN" altLang="en-US" sz="2800">
                <a:solidFill>
                  <a:srgbClr val="FF0000"/>
                </a:solidFill>
                <a:latin typeface="楷体_GB2312" pitchFamily="49" charset="-122"/>
                <a:ea typeface="楷体_GB2312" pitchFamily="49" charset="-122"/>
              </a:rPr>
              <a:t>     针和设置队列的头、尾指针；</a:t>
            </a:r>
          </a:p>
          <a:p>
            <a:pPr eaLnBrk="1" hangingPunct="1">
              <a:defRPr/>
            </a:pPr>
            <a:endParaRPr lang="zh-CN" altLang="en-US" sz="2800">
              <a:solidFill>
                <a:srgbClr val="FF0000"/>
              </a:solidFill>
              <a:latin typeface="楷体_GB2312" pitchFamily="49" charset="-122"/>
              <a:ea typeface="楷体_GB2312" pitchFamily="49" charset="-122"/>
            </a:endParaRPr>
          </a:p>
          <a:p>
            <a:pPr eaLnBrk="1" hangingPunct="1">
              <a:defRPr/>
            </a:pPr>
            <a:r>
              <a:rPr lang="zh-CN" altLang="en-US" sz="2800">
                <a:solidFill>
                  <a:srgbClr val="FF0000"/>
                </a:solidFill>
                <a:latin typeface="楷体_GB2312" pitchFamily="49" charset="-122"/>
                <a:ea typeface="楷体_GB2312" pitchFamily="49" charset="-122"/>
              </a:rPr>
              <a:t>２．为查找使用，该链表尚需应用算法</a:t>
            </a:r>
            <a:r>
              <a:rPr lang="en-US" altLang="zh-CN" sz="2800">
                <a:solidFill>
                  <a:srgbClr val="FF0000"/>
                </a:solidFill>
                <a:latin typeface="楷体_GB2312" pitchFamily="49" charset="-122"/>
                <a:ea typeface="楷体_GB2312" pitchFamily="49" charset="-122"/>
              </a:rPr>
              <a:t>Arrange</a:t>
            </a:r>
            <a:r>
              <a:rPr lang="zh-CN" altLang="en-US" sz="2800">
                <a:solidFill>
                  <a:srgbClr val="FF0000"/>
                </a:solidFill>
                <a:latin typeface="楷体_GB2312" pitchFamily="49" charset="-122"/>
                <a:ea typeface="楷体_GB2312" pitchFamily="49" charset="-122"/>
              </a:rPr>
              <a:t>将它调</a:t>
            </a:r>
          </a:p>
          <a:p>
            <a:pPr eaLnBrk="1" hangingPunct="1">
              <a:defRPr/>
            </a:pPr>
            <a:r>
              <a:rPr lang="zh-CN" altLang="en-US" sz="2800">
                <a:solidFill>
                  <a:srgbClr val="FF0000"/>
                </a:solidFill>
                <a:latin typeface="楷体_GB2312" pitchFamily="49" charset="-122"/>
                <a:ea typeface="楷体_GB2312" pitchFamily="49" charset="-122"/>
              </a:rPr>
              <a:t>    整为有序表。</a:t>
            </a:r>
          </a:p>
        </p:txBody>
      </p:sp>
      <p:sp>
        <p:nvSpPr>
          <p:cNvPr id="66563" name="AutoShape 9">
            <a:hlinkClick r:id="rId2" action="ppaction://hlinksldjump" highlightClick="1"/>
            <a:extLst>
              <a:ext uri="{FF2B5EF4-FFF2-40B4-BE49-F238E27FC236}">
                <a16:creationId xmlns:a16="http://schemas.microsoft.com/office/drawing/2014/main" id="{62ABD06B-742D-48E4-B86A-9CCFF74C0C56}"/>
              </a:ext>
            </a:extLst>
          </p:cNvPr>
          <p:cNvSpPr>
            <a:spLocks noChangeArrowheads="1"/>
          </p:cNvSpPr>
          <p:nvPr/>
        </p:nvSpPr>
        <p:spPr bwMode="auto">
          <a:xfrm>
            <a:off x="8101013" y="6237288"/>
            <a:ext cx="574675" cy="539750"/>
          </a:xfrm>
          <a:prstGeom prst="actionButtonForwardNex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endParaRPr lang="zh-CN" altLang="en-US" sz="2400"/>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80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08"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ext Box 83">
            <a:extLst>
              <a:ext uri="{FF2B5EF4-FFF2-40B4-BE49-F238E27FC236}">
                <a16:creationId xmlns:a16="http://schemas.microsoft.com/office/drawing/2014/main" id="{CAAD611F-877B-4736-B5B8-57E23F0677FB}"/>
              </a:ext>
            </a:extLst>
          </p:cNvPr>
          <p:cNvSpPr txBox="1">
            <a:spLocks noChangeArrowheads="1"/>
          </p:cNvSpPr>
          <p:nvPr/>
        </p:nvSpPr>
        <p:spPr bwMode="auto">
          <a:xfrm>
            <a:off x="4749800" y="0"/>
            <a:ext cx="42576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000" i="1"/>
              <a:t>North China Electric Power University</a:t>
            </a:r>
          </a:p>
        </p:txBody>
      </p:sp>
      <p:sp>
        <p:nvSpPr>
          <p:cNvPr id="67587" name="Text Box 85">
            <a:extLst>
              <a:ext uri="{FF2B5EF4-FFF2-40B4-BE49-F238E27FC236}">
                <a16:creationId xmlns:a16="http://schemas.microsoft.com/office/drawing/2014/main" id="{D0460DE1-436D-44D3-BF4E-DDE8EE9FB59E}"/>
              </a:ext>
            </a:extLst>
          </p:cNvPr>
          <p:cNvSpPr txBox="1">
            <a:spLocks noChangeArrowheads="1"/>
          </p:cNvSpPr>
          <p:nvPr/>
        </p:nvSpPr>
        <p:spPr bwMode="auto">
          <a:xfrm>
            <a:off x="76200" y="152400"/>
            <a:ext cx="51847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zh-CN" altLang="en-US" sz="2800">
                <a:solidFill>
                  <a:srgbClr val="FF0000"/>
                </a:solidFill>
                <a:ea typeface="楷体_GB2312" panose="02010609030101010101" pitchFamily="49" charset="-122"/>
              </a:rPr>
              <a:t>基数排序的算法简单描述如下：</a:t>
            </a:r>
          </a:p>
        </p:txBody>
      </p:sp>
      <p:sp>
        <p:nvSpPr>
          <p:cNvPr id="67588" name="Text Box 86">
            <a:extLst>
              <a:ext uri="{FF2B5EF4-FFF2-40B4-BE49-F238E27FC236}">
                <a16:creationId xmlns:a16="http://schemas.microsoft.com/office/drawing/2014/main" id="{18616F78-C0A0-44CC-B247-57D5D74F4568}"/>
              </a:ext>
            </a:extLst>
          </p:cNvPr>
          <p:cNvSpPr txBox="1">
            <a:spLocks noChangeArrowheads="1"/>
          </p:cNvSpPr>
          <p:nvPr/>
        </p:nvSpPr>
        <p:spPr bwMode="auto">
          <a:xfrm>
            <a:off x="228600" y="558800"/>
            <a:ext cx="8393113" cy="629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zh-CN" altLang="en-US" sz="2400">
                <a:ea typeface="楷体_GB2312" panose="02010609030101010101" pitchFamily="49" charset="-122"/>
              </a:rPr>
              <a:t>数据类型定义如下：</a:t>
            </a:r>
          </a:p>
          <a:p>
            <a:pPr eaLnBrk="1" hangingPunct="1">
              <a:spcBef>
                <a:spcPct val="0"/>
              </a:spcBef>
            </a:pPr>
            <a:r>
              <a:rPr lang="en-US" altLang="zh-CN" sz="2400">
                <a:ea typeface="楷体_GB2312" panose="02010609030101010101" pitchFamily="49" charset="-122"/>
              </a:rPr>
              <a:t>#define MAX_NUM_OF_KEY  8 </a:t>
            </a:r>
            <a:r>
              <a:rPr lang="en-US" altLang="zh-CN" sz="2000">
                <a:ea typeface="楷体_GB2312" panose="02010609030101010101" pitchFamily="49" charset="-122"/>
              </a:rPr>
              <a:t>//</a:t>
            </a:r>
            <a:r>
              <a:rPr lang="zh-CN" altLang="en-US" sz="2000">
                <a:ea typeface="楷体_GB2312" panose="02010609030101010101" pitchFamily="49" charset="-122"/>
              </a:rPr>
              <a:t>关键字项数（位数）的最大值</a:t>
            </a:r>
          </a:p>
          <a:p>
            <a:pPr eaLnBrk="1" hangingPunct="1">
              <a:spcBef>
                <a:spcPct val="0"/>
              </a:spcBef>
            </a:pPr>
            <a:r>
              <a:rPr lang="en-US" altLang="zh-CN" sz="2400">
                <a:ea typeface="楷体_GB2312" panose="02010609030101010101" pitchFamily="49" charset="-122"/>
              </a:rPr>
              <a:t>#define RADIX 10</a:t>
            </a:r>
          </a:p>
          <a:p>
            <a:pPr eaLnBrk="1" hangingPunct="1">
              <a:spcBef>
                <a:spcPct val="0"/>
              </a:spcBef>
            </a:pPr>
            <a:r>
              <a:rPr lang="en-US" altLang="zh-CN" sz="2400">
                <a:ea typeface="楷体_GB2312" panose="02010609030101010101" pitchFamily="49" charset="-122"/>
              </a:rPr>
              <a:t>#define MAX_SPACE 10000</a:t>
            </a:r>
          </a:p>
          <a:p>
            <a:pPr eaLnBrk="1" hangingPunct="1">
              <a:spcBef>
                <a:spcPct val="0"/>
              </a:spcBef>
            </a:pPr>
            <a:r>
              <a:rPr lang="en-US" altLang="zh-CN" sz="2400">
                <a:ea typeface="楷体_GB2312" panose="02010609030101010101" pitchFamily="49" charset="-122"/>
              </a:rPr>
              <a:t>typedef struct</a:t>
            </a:r>
          </a:p>
          <a:p>
            <a:pPr eaLnBrk="1" hangingPunct="1">
              <a:spcBef>
                <a:spcPct val="0"/>
              </a:spcBef>
            </a:pPr>
            <a:r>
              <a:rPr lang="en-US" altLang="zh-CN" sz="2400">
                <a:ea typeface="楷体_GB2312" panose="02010609030101010101" pitchFamily="49" charset="-122"/>
              </a:rPr>
              <a:t>  {</a:t>
            </a:r>
          </a:p>
          <a:p>
            <a:pPr eaLnBrk="1" hangingPunct="1">
              <a:spcBef>
                <a:spcPct val="0"/>
              </a:spcBef>
            </a:pPr>
            <a:r>
              <a:rPr lang="en-US" altLang="zh-CN" sz="2400">
                <a:ea typeface="楷体_GB2312" panose="02010609030101010101" pitchFamily="49" charset="-122"/>
              </a:rPr>
              <a:t>      KeysType keys[MAX_NUM_OF_KEY]; </a:t>
            </a:r>
            <a:r>
              <a:rPr lang="en-US" altLang="zh-CN" sz="2000">
                <a:ea typeface="楷体_GB2312" panose="02010609030101010101" pitchFamily="49" charset="-122"/>
              </a:rPr>
              <a:t>//</a:t>
            </a:r>
            <a:r>
              <a:rPr lang="zh-CN" altLang="en-US" sz="2000">
                <a:ea typeface="楷体_GB2312" panose="02010609030101010101" pitchFamily="49" charset="-122"/>
              </a:rPr>
              <a:t>关键字</a:t>
            </a:r>
          </a:p>
          <a:p>
            <a:pPr eaLnBrk="1" hangingPunct="1">
              <a:spcBef>
                <a:spcPct val="0"/>
              </a:spcBef>
            </a:pPr>
            <a:r>
              <a:rPr lang="zh-CN" altLang="en-US" sz="2400">
                <a:ea typeface="楷体_GB2312" panose="02010609030101010101" pitchFamily="49" charset="-122"/>
              </a:rPr>
              <a:t>      </a:t>
            </a:r>
            <a:r>
              <a:rPr lang="en-US" altLang="zh-CN" sz="2400">
                <a:ea typeface="楷体_GB2312" panose="02010609030101010101" pitchFamily="49" charset="-122"/>
              </a:rPr>
              <a:t>InfoType otheritems; </a:t>
            </a:r>
            <a:r>
              <a:rPr lang="en-US" altLang="zh-CN" sz="2000">
                <a:ea typeface="楷体_GB2312" panose="02010609030101010101" pitchFamily="49" charset="-122"/>
              </a:rPr>
              <a:t>//</a:t>
            </a:r>
            <a:r>
              <a:rPr lang="zh-CN" altLang="en-US" sz="2000">
                <a:ea typeface="楷体_GB2312" panose="02010609030101010101" pitchFamily="49" charset="-122"/>
              </a:rPr>
              <a:t>其他数据项</a:t>
            </a:r>
          </a:p>
          <a:p>
            <a:pPr eaLnBrk="1" hangingPunct="1">
              <a:spcBef>
                <a:spcPct val="0"/>
              </a:spcBef>
            </a:pPr>
            <a:r>
              <a:rPr lang="zh-CN" altLang="en-US" sz="2400">
                <a:ea typeface="楷体_GB2312" panose="02010609030101010101" pitchFamily="49" charset="-122"/>
              </a:rPr>
              <a:t>      </a:t>
            </a:r>
            <a:r>
              <a:rPr lang="en-US" altLang="zh-CN" sz="2400">
                <a:ea typeface="楷体_GB2312" panose="02010609030101010101" pitchFamily="49" charset="-122"/>
              </a:rPr>
              <a:t>int next;</a:t>
            </a:r>
          </a:p>
          <a:p>
            <a:pPr eaLnBrk="1" hangingPunct="1">
              <a:spcBef>
                <a:spcPct val="0"/>
              </a:spcBef>
            </a:pPr>
            <a:r>
              <a:rPr lang="en-US" altLang="zh-CN" sz="2400">
                <a:ea typeface="楷体_GB2312" panose="02010609030101010101" pitchFamily="49" charset="-122"/>
              </a:rPr>
              <a:t>   }SLCell; </a:t>
            </a:r>
            <a:r>
              <a:rPr lang="en-US" altLang="zh-CN" sz="2000">
                <a:ea typeface="楷体_GB2312" panose="02010609030101010101" pitchFamily="49" charset="-122"/>
              </a:rPr>
              <a:t>//</a:t>
            </a:r>
            <a:r>
              <a:rPr lang="zh-CN" altLang="en-US" sz="2000">
                <a:ea typeface="楷体_GB2312" panose="02010609030101010101" pitchFamily="49" charset="-122"/>
              </a:rPr>
              <a:t>静态链表的结点类型</a:t>
            </a:r>
          </a:p>
          <a:p>
            <a:pPr eaLnBrk="1" hangingPunct="1">
              <a:spcBef>
                <a:spcPct val="0"/>
              </a:spcBef>
            </a:pPr>
            <a:r>
              <a:rPr lang="en-US" altLang="zh-CN" sz="2400">
                <a:ea typeface="楷体_GB2312" panose="02010609030101010101" pitchFamily="49" charset="-122"/>
              </a:rPr>
              <a:t>typedef struct</a:t>
            </a:r>
          </a:p>
          <a:p>
            <a:pPr eaLnBrk="1" hangingPunct="1">
              <a:spcBef>
                <a:spcPct val="0"/>
              </a:spcBef>
            </a:pPr>
            <a:r>
              <a:rPr lang="en-US" altLang="zh-CN" sz="2400">
                <a:ea typeface="楷体_GB2312" panose="02010609030101010101" pitchFamily="49" charset="-122"/>
              </a:rPr>
              <a:t>  {</a:t>
            </a:r>
          </a:p>
          <a:p>
            <a:pPr eaLnBrk="1" hangingPunct="1">
              <a:spcBef>
                <a:spcPct val="0"/>
              </a:spcBef>
            </a:pPr>
            <a:r>
              <a:rPr lang="en-US" altLang="zh-CN" sz="2400">
                <a:ea typeface="楷体_GB2312" panose="02010609030101010101" pitchFamily="49" charset="-122"/>
              </a:rPr>
              <a:t>      SLCell r[MAX_SPACE]; </a:t>
            </a:r>
            <a:r>
              <a:rPr lang="en-US" altLang="zh-CN" sz="2000">
                <a:ea typeface="楷体_GB2312" panose="02010609030101010101" pitchFamily="49" charset="-122"/>
              </a:rPr>
              <a:t>//</a:t>
            </a:r>
            <a:r>
              <a:rPr lang="zh-CN" altLang="en-US" sz="2000">
                <a:ea typeface="楷体_GB2312" panose="02010609030101010101" pitchFamily="49" charset="-122"/>
              </a:rPr>
              <a:t>静态链表的可利用空间，</a:t>
            </a:r>
            <a:r>
              <a:rPr lang="en-US" altLang="zh-CN" sz="2000">
                <a:ea typeface="楷体_GB2312" panose="02010609030101010101" pitchFamily="49" charset="-122"/>
              </a:rPr>
              <a:t>r[0]</a:t>
            </a:r>
            <a:r>
              <a:rPr lang="zh-CN" altLang="en-US" sz="2000">
                <a:ea typeface="楷体_GB2312" panose="02010609030101010101" pitchFamily="49" charset="-122"/>
              </a:rPr>
              <a:t>为头结点</a:t>
            </a:r>
          </a:p>
          <a:p>
            <a:pPr eaLnBrk="1" hangingPunct="1">
              <a:spcBef>
                <a:spcPct val="0"/>
              </a:spcBef>
            </a:pPr>
            <a:r>
              <a:rPr lang="zh-CN" altLang="en-US" sz="2400">
                <a:ea typeface="楷体_GB2312" panose="02010609030101010101" pitchFamily="49" charset="-122"/>
              </a:rPr>
              <a:t>      </a:t>
            </a:r>
            <a:r>
              <a:rPr lang="en-US" altLang="zh-CN" sz="2400">
                <a:ea typeface="楷体_GB2312" panose="02010609030101010101" pitchFamily="49" charset="-122"/>
              </a:rPr>
              <a:t>int keynum; </a:t>
            </a:r>
            <a:r>
              <a:rPr lang="en-US" altLang="zh-CN" sz="2000">
                <a:ea typeface="楷体_GB2312" panose="02010609030101010101" pitchFamily="49" charset="-122"/>
              </a:rPr>
              <a:t>//</a:t>
            </a:r>
            <a:r>
              <a:rPr lang="zh-CN" altLang="en-US" sz="2000">
                <a:ea typeface="楷体_GB2312" panose="02010609030101010101" pitchFamily="49" charset="-122"/>
              </a:rPr>
              <a:t>记录的当前关键字个数</a:t>
            </a:r>
          </a:p>
          <a:p>
            <a:pPr eaLnBrk="1" hangingPunct="1">
              <a:spcBef>
                <a:spcPct val="0"/>
              </a:spcBef>
            </a:pPr>
            <a:r>
              <a:rPr lang="zh-CN" altLang="en-US" sz="2400">
                <a:ea typeface="楷体_GB2312" panose="02010609030101010101" pitchFamily="49" charset="-122"/>
              </a:rPr>
              <a:t>      </a:t>
            </a:r>
            <a:r>
              <a:rPr lang="en-US" altLang="zh-CN" sz="2400">
                <a:ea typeface="楷体_GB2312" panose="02010609030101010101" pitchFamily="49" charset="-122"/>
              </a:rPr>
              <a:t>int recnum; </a:t>
            </a:r>
            <a:r>
              <a:rPr lang="en-US" altLang="zh-CN" sz="2000">
                <a:ea typeface="楷体_GB2312" panose="02010609030101010101" pitchFamily="49" charset="-122"/>
              </a:rPr>
              <a:t>//</a:t>
            </a:r>
            <a:r>
              <a:rPr lang="zh-CN" altLang="en-US" sz="2000">
                <a:ea typeface="楷体_GB2312" panose="02010609030101010101" pitchFamily="49" charset="-122"/>
              </a:rPr>
              <a:t>静态链表的当前长度</a:t>
            </a:r>
          </a:p>
          <a:p>
            <a:pPr eaLnBrk="1" hangingPunct="1">
              <a:spcBef>
                <a:spcPct val="0"/>
              </a:spcBef>
            </a:pPr>
            <a:r>
              <a:rPr lang="zh-CN" altLang="en-US" sz="2400">
                <a:ea typeface="楷体_GB2312" panose="02010609030101010101" pitchFamily="49" charset="-122"/>
              </a:rPr>
              <a:t>   </a:t>
            </a:r>
            <a:r>
              <a:rPr lang="en-US" altLang="zh-CN" sz="2400">
                <a:ea typeface="楷体_GB2312" panose="02010609030101010101" pitchFamily="49" charset="-122"/>
              </a:rPr>
              <a:t>} SLList; </a:t>
            </a:r>
            <a:r>
              <a:rPr lang="en-US" altLang="zh-CN" sz="2000">
                <a:ea typeface="楷体_GB2312" panose="02010609030101010101" pitchFamily="49" charset="-122"/>
              </a:rPr>
              <a:t>//</a:t>
            </a:r>
            <a:r>
              <a:rPr lang="zh-CN" altLang="en-US" sz="2000">
                <a:ea typeface="楷体_GB2312" panose="02010609030101010101" pitchFamily="49" charset="-122"/>
              </a:rPr>
              <a:t>静态链表的类型</a:t>
            </a:r>
          </a:p>
          <a:p>
            <a:pPr eaLnBrk="1" hangingPunct="1">
              <a:spcBef>
                <a:spcPct val="0"/>
              </a:spcBef>
            </a:pPr>
            <a:r>
              <a:rPr lang="en-US" altLang="zh-CN" sz="2400">
                <a:ea typeface="楷体_GB2312" panose="02010609030101010101" pitchFamily="49" charset="-122"/>
              </a:rPr>
              <a:t>typedef int ArrType[RADIX]; </a:t>
            </a:r>
            <a:r>
              <a:rPr lang="en-US" altLang="zh-CN" sz="2000">
                <a:ea typeface="楷体_GB2312" panose="02010609030101010101" pitchFamily="49" charset="-122"/>
              </a:rPr>
              <a:t>//</a:t>
            </a:r>
            <a:r>
              <a:rPr lang="zh-CN" altLang="en-US" sz="2000">
                <a:ea typeface="楷体_GB2312" panose="02010609030101010101" pitchFamily="49" charset="-122"/>
              </a:rPr>
              <a:t>指针数组类型 </a:t>
            </a:r>
          </a:p>
        </p:txBody>
      </p:sp>
    </p:spTree>
  </p:cSld>
  <p:clrMapOvr>
    <a:masterClrMapping/>
  </p:clrMapOvr>
  <p:transition spd="med">
    <p:zoom/>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ext Box 94">
            <a:extLst>
              <a:ext uri="{FF2B5EF4-FFF2-40B4-BE49-F238E27FC236}">
                <a16:creationId xmlns:a16="http://schemas.microsoft.com/office/drawing/2014/main" id="{DEABAB74-C058-4D08-B623-B47CEA68BC96}"/>
              </a:ext>
            </a:extLst>
          </p:cNvPr>
          <p:cNvSpPr txBox="1">
            <a:spLocks noChangeArrowheads="1"/>
          </p:cNvSpPr>
          <p:nvPr/>
        </p:nvSpPr>
        <p:spPr bwMode="auto">
          <a:xfrm>
            <a:off x="4749800" y="0"/>
            <a:ext cx="42576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000" i="1"/>
              <a:t>North China Electric Power University</a:t>
            </a:r>
          </a:p>
        </p:txBody>
      </p:sp>
      <p:sp>
        <p:nvSpPr>
          <p:cNvPr id="68611" name="Text Box 95">
            <a:extLst>
              <a:ext uri="{FF2B5EF4-FFF2-40B4-BE49-F238E27FC236}">
                <a16:creationId xmlns:a16="http://schemas.microsoft.com/office/drawing/2014/main" id="{57ECF041-0AA6-4331-9B8D-CC67795B00A7}"/>
              </a:ext>
            </a:extLst>
          </p:cNvPr>
          <p:cNvSpPr txBox="1">
            <a:spLocks noChangeArrowheads="1"/>
          </p:cNvSpPr>
          <p:nvPr/>
        </p:nvSpPr>
        <p:spPr bwMode="auto">
          <a:xfrm>
            <a:off x="212725" y="327025"/>
            <a:ext cx="8702675" cy="6192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15000"/>
              </a:lnSpc>
              <a:spcBef>
                <a:spcPct val="0"/>
              </a:spcBef>
            </a:pPr>
            <a:r>
              <a:rPr lang="en-US" altLang="zh-CN" sz="2400">
                <a:ea typeface="楷体_GB2312" panose="02010609030101010101" pitchFamily="49" charset="-122"/>
              </a:rPr>
              <a:t>void Distribute(SLCell &amp;r, int i, ArrType &amp;f, ArrType &amp;e )</a:t>
            </a:r>
          </a:p>
          <a:p>
            <a:pPr eaLnBrk="1" hangingPunct="1">
              <a:lnSpc>
                <a:spcPct val="115000"/>
              </a:lnSpc>
              <a:spcBef>
                <a:spcPct val="0"/>
              </a:spcBef>
            </a:pPr>
            <a:r>
              <a:rPr lang="en-US" altLang="zh-CN" sz="2400">
                <a:ea typeface="楷体_GB2312" panose="02010609030101010101" pitchFamily="49" charset="-122"/>
              </a:rPr>
              <a:t>{</a:t>
            </a:r>
          </a:p>
          <a:p>
            <a:pPr eaLnBrk="1" hangingPunct="1">
              <a:lnSpc>
                <a:spcPct val="115000"/>
              </a:lnSpc>
              <a:spcBef>
                <a:spcPct val="0"/>
              </a:spcBef>
            </a:pPr>
            <a:r>
              <a:rPr lang="en-US" altLang="zh-CN" sz="2400">
                <a:ea typeface="楷体_GB2312" panose="02010609030101010101" pitchFamily="49" charset="-122"/>
              </a:rPr>
              <a:t> / *</a:t>
            </a:r>
            <a:r>
              <a:rPr lang="zh-CN" altLang="en-US" sz="2000">
                <a:ea typeface="楷体_GB2312" panose="02010609030101010101" pitchFamily="49" charset="-122"/>
              </a:rPr>
              <a:t>静态链表</a:t>
            </a:r>
            <a:r>
              <a:rPr lang="en-US" altLang="zh-CN" sz="2000">
                <a:ea typeface="楷体_GB2312" panose="02010609030101010101" pitchFamily="49" charset="-122"/>
              </a:rPr>
              <a:t>L</a:t>
            </a:r>
            <a:r>
              <a:rPr lang="zh-CN" altLang="en-US" sz="2000">
                <a:ea typeface="楷体_GB2312" panose="02010609030101010101" pitchFamily="49" charset="-122"/>
              </a:rPr>
              <a:t>的</a:t>
            </a:r>
            <a:r>
              <a:rPr lang="en-US" altLang="zh-CN" sz="2000">
                <a:ea typeface="楷体_GB2312" panose="02010609030101010101" pitchFamily="49" charset="-122"/>
              </a:rPr>
              <a:t>r</a:t>
            </a:r>
            <a:r>
              <a:rPr lang="zh-CN" altLang="en-US" sz="2000">
                <a:ea typeface="楷体_GB2312" panose="02010609030101010101" pitchFamily="49" charset="-122"/>
              </a:rPr>
              <a:t>域中记录已按（</a:t>
            </a:r>
            <a:r>
              <a:rPr lang="en-US" altLang="zh-CN" sz="2000">
                <a:ea typeface="楷体_GB2312" panose="02010609030101010101" pitchFamily="49" charset="-122"/>
              </a:rPr>
              <a:t>keys[0],…,keys[i-1]</a:t>
            </a:r>
            <a:r>
              <a:rPr lang="zh-CN" altLang="en-US" sz="2000">
                <a:ea typeface="楷体_GB2312" panose="02010609030101010101" pitchFamily="49" charset="-122"/>
              </a:rPr>
              <a:t>）有序。本算法按第</a:t>
            </a:r>
            <a:r>
              <a:rPr lang="en-US" altLang="zh-CN" sz="2000">
                <a:ea typeface="楷体_GB2312" panose="02010609030101010101" pitchFamily="49" charset="-122"/>
              </a:rPr>
              <a:t>i</a:t>
            </a:r>
            <a:r>
              <a:rPr lang="zh-CN" altLang="en-US" sz="2000">
                <a:ea typeface="楷体_GB2312" panose="02010609030101010101" pitchFamily="49" charset="-122"/>
              </a:rPr>
              <a:t>个  </a:t>
            </a:r>
          </a:p>
          <a:p>
            <a:pPr eaLnBrk="1" hangingPunct="1">
              <a:lnSpc>
                <a:spcPct val="115000"/>
              </a:lnSpc>
              <a:spcBef>
                <a:spcPct val="0"/>
              </a:spcBef>
            </a:pPr>
            <a:r>
              <a:rPr lang="zh-CN" altLang="en-US" sz="2000">
                <a:ea typeface="楷体_GB2312" panose="02010609030101010101" pitchFamily="49" charset="-122"/>
              </a:rPr>
              <a:t>     关键字</a:t>
            </a:r>
            <a:r>
              <a:rPr lang="en-US" altLang="zh-CN" sz="2000">
                <a:ea typeface="楷体_GB2312" panose="02010609030101010101" pitchFamily="49" charset="-122"/>
              </a:rPr>
              <a:t>keys[i]</a:t>
            </a:r>
            <a:r>
              <a:rPr lang="zh-CN" altLang="en-US" sz="2000">
                <a:ea typeface="楷体_GB2312" panose="02010609030101010101" pitchFamily="49" charset="-122"/>
              </a:rPr>
              <a:t>建立</a:t>
            </a:r>
            <a:r>
              <a:rPr lang="en-US" altLang="zh-CN" sz="2000">
                <a:ea typeface="楷体_GB2312" panose="02010609030101010101" pitchFamily="49" charset="-122"/>
              </a:rPr>
              <a:t>RADIX</a:t>
            </a:r>
            <a:r>
              <a:rPr lang="zh-CN" altLang="en-US" sz="2000">
                <a:ea typeface="楷体_GB2312" panose="02010609030101010101" pitchFamily="49" charset="-122"/>
              </a:rPr>
              <a:t>个子表，使同一子表中记录的</a:t>
            </a:r>
            <a:r>
              <a:rPr lang="en-US" altLang="zh-CN" sz="2000">
                <a:ea typeface="楷体_GB2312" panose="02010609030101010101" pitchFamily="49" charset="-122"/>
              </a:rPr>
              <a:t>keys[i]</a:t>
            </a:r>
            <a:r>
              <a:rPr lang="zh-CN" altLang="en-US" sz="2000">
                <a:ea typeface="楷体_GB2312" panose="02010609030101010101" pitchFamily="49" charset="-122"/>
              </a:rPr>
              <a:t>相同。</a:t>
            </a:r>
          </a:p>
          <a:p>
            <a:pPr eaLnBrk="1" hangingPunct="1">
              <a:lnSpc>
                <a:spcPct val="115000"/>
              </a:lnSpc>
              <a:spcBef>
                <a:spcPct val="0"/>
              </a:spcBef>
            </a:pPr>
            <a:r>
              <a:rPr lang="zh-CN" altLang="en-US" sz="2000">
                <a:ea typeface="楷体_GB2312" panose="02010609030101010101" pitchFamily="49" charset="-122"/>
              </a:rPr>
              <a:t>     </a:t>
            </a:r>
            <a:r>
              <a:rPr lang="en-US" altLang="zh-CN" sz="2000">
                <a:ea typeface="楷体_GB2312" panose="02010609030101010101" pitchFamily="49" charset="-122"/>
              </a:rPr>
              <a:t>f[0‥RADIX-1]</a:t>
            </a:r>
            <a:r>
              <a:rPr lang="zh-CN" altLang="en-US" sz="2000">
                <a:ea typeface="楷体_GB2312" panose="02010609030101010101" pitchFamily="49" charset="-122"/>
              </a:rPr>
              <a:t>和</a:t>
            </a:r>
            <a:r>
              <a:rPr lang="en-US" altLang="zh-CN" sz="2000">
                <a:ea typeface="楷体_GB2312" panose="02010609030101010101" pitchFamily="49" charset="-122"/>
              </a:rPr>
              <a:t>e[0‥RADIX-1]</a:t>
            </a:r>
            <a:r>
              <a:rPr lang="zh-CN" altLang="en-US" sz="2000">
                <a:ea typeface="楷体_GB2312" panose="02010609030101010101" pitchFamily="49" charset="-122"/>
              </a:rPr>
              <a:t>分别指向各子表中第一个和最后一个记      </a:t>
            </a:r>
          </a:p>
          <a:p>
            <a:pPr eaLnBrk="1" hangingPunct="1">
              <a:lnSpc>
                <a:spcPct val="115000"/>
              </a:lnSpc>
              <a:spcBef>
                <a:spcPct val="0"/>
              </a:spcBef>
            </a:pPr>
            <a:r>
              <a:rPr lang="zh-CN" altLang="en-US" sz="2000">
                <a:ea typeface="楷体_GB2312" panose="02010609030101010101" pitchFamily="49" charset="-122"/>
              </a:rPr>
              <a:t>     录。*</a:t>
            </a:r>
            <a:r>
              <a:rPr lang="en-US" altLang="zh-CN" sz="2000">
                <a:ea typeface="楷体_GB2312" panose="02010609030101010101" pitchFamily="49" charset="-122"/>
              </a:rPr>
              <a:t>/</a:t>
            </a:r>
          </a:p>
          <a:p>
            <a:pPr eaLnBrk="1" hangingPunct="1">
              <a:lnSpc>
                <a:spcPct val="115000"/>
              </a:lnSpc>
              <a:spcBef>
                <a:spcPct val="0"/>
              </a:spcBef>
            </a:pPr>
            <a:r>
              <a:rPr lang="en-US" altLang="zh-CN" sz="2400">
                <a:ea typeface="楷体_GB2312" panose="02010609030101010101" pitchFamily="49" charset="-122"/>
              </a:rPr>
              <a:t>  for (j=0;j&lt;RADIX-1;j++)   f[j]=0;    //</a:t>
            </a:r>
            <a:r>
              <a:rPr lang="zh-CN" altLang="en-US" sz="2000">
                <a:ea typeface="楷体_GB2312" panose="02010609030101010101" pitchFamily="49" charset="-122"/>
              </a:rPr>
              <a:t>各子表初始化为空表</a:t>
            </a:r>
          </a:p>
          <a:p>
            <a:pPr eaLnBrk="1" hangingPunct="1">
              <a:lnSpc>
                <a:spcPct val="115000"/>
              </a:lnSpc>
              <a:spcBef>
                <a:spcPct val="0"/>
              </a:spcBef>
            </a:pPr>
            <a:r>
              <a:rPr lang="zh-CN" altLang="en-US" sz="2400">
                <a:ea typeface="楷体_GB2312" panose="02010609030101010101" pitchFamily="49" charset="-122"/>
              </a:rPr>
              <a:t>  </a:t>
            </a:r>
            <a:r>
              <a:rPr lang="en-US" altLang="zh-CN" sz="2400">
                <a:ea typeface="楷体_GB2312" panose="02010609030101010101" pitchFamily="49" charset="-122"/>
              </a:rPr>
              <a:t>for (p=r[0].next;   p;  p=r[p].next)</a:t>
            </a:r>
          </a:p>
          <a:p>
            <a:pPr eaLnBrk="1" hangingPunct="1">
              <a:lnSpc>
                <a:spcPct val="115000"/>
              </a:lnSpc>
              <a:spcBef>
                <a:spcPct val="0"/>
              </a:spcBef>
            </a:pPr>
            <a:r>
              <a:rPr lang="en-US" altLang="zh-CN" sz="2400">
                <a:ea typeface="楷体_GB2312" panose="02010609030101010101" pitchFamily="49" charset="-122"/>
              </a:rPr>
              <a:t>   {</a:t>
            </a:r>
          </a:p>
          <a:p>
            <a:pPr eaLnBrk="1" hangingPunct="1">
              <a:lnSpc>
                <a:spcPct val="115000"/>
              </a:lnSpc>
              <a:spcBef>
                <a:spcPct val="0"/>
              </a:spcBef>
            </a:pPr>
            <a:r>
              <a:rPr lang="en-US" altLang="zh-CN" sz="2400">
                <a:ea typeface="楷体_GB2312" panose="02010609030101010101" pitchFamily="49" charset="-122"/>
              </a:rPr>
              <a:t>      j=ord(r[p].keys[i]); //</a:t>
            </a:r>
            <a:r>
              <a:rPr lang="en-US" altLang="zh-CN" sz="2000">
                <a:ea typeface="楷体_GB2312" panose="02010609030101010101" pitchFamily="49" charset="-122"/>
              </a:rPr>
              <a:t>ord</a:t>
            </a:r>
            <a:r>
              <a:rPr lang="zh-CN" altLang="en-US" sz="2000">
                <a:ea typeface="楷体_GB2312" panose="02010609030101010101" pitchFamily="49" charset="-122"/>
              </a:rPr>
              <a:t>将记录中第</a:t>
            </a:r>
            <a:r>
              <a:rPr lang="en-US" altLang="zh-CN" sz="2000">
                <a:ea typeface="楷体_GB2312" panose="02010609030101010101" pitchFamily="49" charset="-122"/>
              </a:rPr>
              <a:t>i</a:t>
            </a:r>
            <a:r>
              <a:rPr lang="zh-CN" altLang="en-US" sz="2000">
                <a:ea typeface="楷体_GB2312" panose="02010609030101010101" pitchFamily="49" charset="-122"/>
              </a:rPr>
              <a:t>个关键字映射到</a:t>
            </a:r>
            <a:r>
              <a:rPr lang="en-US" altLang="zh-CN" sz="2000">
                <a:ea typeface="楷体_GB2312" panose="02010609030101010101" pitchFamily="49" charset="-122"/>
              </a:rPr>
              <a:t>[0‥RADIX-1]</a:t>
            </a:r>
          </a:p>
          <a:p>
            <a:pPr eaLnBrk="1" hangingPunct="1">
              <a:lnSpc>
                <a:spcPct val="115000"/>
              </a:lnSpc>
              <a:spcBef>
                <a:spcPct val="0"/>
              </a:spcBef>
            </a:pPr>
            <a:r>
              <a:rPr lang="en-US" altLang="zh-CN" sz="2400">
                <a:ea typeface="楷体_GB2312" panose="02010609030101010101" pitchFamily="49" charset="-122"/>
              </a:rPr>
              <a:t>      if (!f[j])  f[j]=p;</a:t>
            </a:r>
          </a:p>
          <a:p>
            <a:pPr eaLnBrk="1" hangingPunct="1">
              <a:lnSpc>
                <a:spcPct val="115000"/>
              </a:lnSpc>
              <a:spcBef>
                <a:spcPct val="0"/>
              </a:spcBef>
            </a:pPr>
            <a:r>
              <a:rPr lang="en-US" altLang="zh-CN" sz="2400">
                <a:ea typeface="楷体_GB2312" panose="02010609030101010101" pitchFamily="49" charset="-122"/>
              </a:rPr>
              <a:t>     else  r[e[j]].next=p;</a:t>
            </a:r>
          </a:p>
          <a:p>
            <a:pPr eaLnBrk="1" hangingPunct="1">
              <a:lnSpc>
                <a:spcPct val="115000"/>
              </a:lnSpc>
              <a:spcBef>
                <a:spcPct val="0"/>
              </a:spcBef>
            </a:pPr>
            <a:r>
              <a:rPr lang="en-US" altLang="zh-CN" sz="2400">
                <a:ea typeface="楷体_GB2312" panose="02010609030101010101" pitchFamily="49" charset="-122"/>
              </a:rPr>
              <a:t>      e[j]=p;//</a:t>
            </a:r>
            <a:r>
              <a:rPr lang="zh-CN" altLang="en-US" sz="2000">
                <a:ea typeface="楷体_GB2312" panose="02010609030101010101" pitchFamily="49" charset="-122"/>
              </a:rPr>
              <a:t>将</a:t>
            </a:r>
            <a:r>
              <a:rPr lang="en-US" altLang="zh-CN" sz="2000">
                <a:ea typeface="楷体_GB2312" panose="02010609030101010101" pitchFamily="49" charset="-122"/>
              </a:rPr>
              <a:t>p</a:t>
            </a:r>
            <a:r>
              <a:rPr lang="zh-CN" altLang="en-US" sz="2000">
                <a:ea typeface="楷体_GB2312" panose="02010609030101010101" pitchFamily="49" charset="-122"/>
              </a:rPr>
              <a:t>所指的结点插入第</a:t>
            </a:r>
            <a:r>
              <a:rPr lang="en-US" altLang="zh-CN" sz="2000">
                <a:ea typeface="楷体_GB2312" panose="02010609030101010101" pitchFamily="49" charset="-122"/>
              </a:rPr>
              <a:t>j</a:t>
            </a:r>
            <a:r>
              <a:rPr lang="zh-CN" altLang="en-US" sz="2000">
                <a:ea typeface="楷体_GB2312" panose="02010609030101010101" pitchFamily="49" charset="-122"/>
              </a:rPr>
              <a:t>个子表中</a:t>
            </a:r>
          </a:p>
          <a:p>
            <a:pPr eaLnBrk="1" hangingPunct="1">
              <a:lnSpc>
                <a:spcPct val="115000"/>
              </a:lnSpc>
              <a:spcBef>
                <a:spcPct val="0"/>
              </a:spcBef>
            </a:pPr>
            <a:r>
              <a:rPr lang="zh-CN" altLang="en-US" sz="2400">
                <a:ea typeface="楷体_GB2312" panose="02010609030101010101" pitchFamily="49" charset="-122"/>
              </a:rPr>
              <a:t>    </a:t>
            </a:r>
            <a:r>
              <a:rPr lang="en-US" altLang="zh-CN" sz="2400">
                <a:ea typeface="楷体_GB2312" panose="02010609030101010101" pitchFamily="49" charset="-122"/>
              </a:rPr>
              <a:t>}</a:t>
            </a:r>
          </a:p>
          <a:p>
            <a:pPr eaLnBrk="1" hangingPunct="1">
              <a:lnSpc>
                <a:spcPct val="115000"/>
              </a:lnSpc>
              <a:spcBef>
                <a:spcPct val="0"/>
              </a:spcBef>
            </a:pPr>
            <a:r>
              <a:rPr lang="en-US" altLang="zh-CN" sz="2400">
                <a:ea typeface="楷体_GB2312" panose="02010609030101010101" pitchFamily="49" charset="-122"/>
              </a:rPr>
              <a:t>}</a:t>
            </a:r>
          </a:p>
        </p:txBody>
      </p:sp>
    </p:spTree>
  </p:cSld>
  <p:clrMapOvr>
    <a:masterClrMapping/>
  </p:clrMapOvr>
  <p:transition spd="med">
    <p:zoom/>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ext Box 2">
            <a:extLst>
              <a:ext uri="{FF2B5EF4-FFF2-40B4-BE49-F238E27FC236}">
                <a16:creationId xmlns:a16="http://schemas.microsoft.com/office/drawing/2014/main" id="{C4898F0F-F252-4C1D-B2F0-ACAE333E2B7E}"/>
              </a:ext>
            </a:extLst>
          </p:cNvPr>
          <p:cNvSpPr txBox="1">
            <a:spLocks noChangeArrowheads="1"/>
          </p:cNvSpPr>
          <p:nvPr/>
        </p:nvSpPr>
        <p:spPr bwMode="auto">
          <a:xfrm>
            <a:off x="136525" y="346075"/>
            <a:ext cx="9007475" cy="623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zh-CN" altLang="en-US" sz="2400">
                <a:ea typeface="楷体_GB2312" panose="02010609030101010101" pitchFamily="49" charset="-122"/>
              </a:rPr>
              <a:t>算法</a:t>
            </a:r>
            <a:r>
              <a:rPr lang="en-US" altLang="zh-CN" sz="2400">
                <a:ea typeface="楷体_GB2312" panose="02010609030101010101" pitchFamily="49" charset="-122"/>
              </a:rPr>
              <a:t>9.10.2</a:t>
            </a:r>
            <a:r>
              <a:rPr lang="zh-CN" altLang="en-US" sz="2400">
                <a:ea typeface="楷体_GB2312" panose="02010609030101010101" pitchFamily="49" charset="-122"/>
              </a:rPr>
              <a:t>：</a:t>
            </a:r>
          </a:p>
          <a:p>
            <a:pPr eaLnBrk="1" hangingPunct="1">
              <a:spcBef>
                <a:spcPct val="0"/>
              </a:spcBef>
            </a:pPr>
            <a:r>
              <a:rPr lang="en-US" altLang="zh-CN" sz="2400">
                <a:ea typeface="楷体_GB2312" panose="02010609030101010101" pitchFamily="49" charset="-122"/>
              </a:rPr>
              <a:t>void Collect(SLCell &amp;r, int i, ArrType f, ArrType e )</a:t>
            </a:r>
          </a:p>
          <a:p>
            <a:pPr eaLnBrk="1" hangingPunct="1">
              <a:spcBef>
                <a:spcPct val="0"/>
              </a:spcBef>
            </a:pPr>
            <a:r>
              <a:rPr lang="en-US" altLang="zh-CN" sz="2400">
                <a:ea typeface="楷体_GB2312" panose="02010609030101010101" pitchFamily="49" charset="-122"/>
              </a:rPr>
              <a:t>{</a:t>
            </a:r>
          </a:p>
          <a:p>
            <a:pPr eaLnBrk="1" hangingPunct="1">
              <a:spcBef>
                <a:spcPct val="0"/>
              </a:spcBef>
            </a:pPr>
            <a:r>
              <a:rPr lang="en-US" altLang="zh-CN" sz="2400">
                <a:ea typeface="楷体_GB2312" panose="02010609030101010101" pitchFamily="49" charset="-122"/>
              </a:rPr>
              <a:t> </a:t>
            </a:r>
            <a:r>
              <a:rPr lang="en-US" altLang="zh-CN" sz="2000">
                <a:ea typeface="楷体_GB2312" panose="02010609030101010101" pitchFamily="49" charset="-122"/>
              </a:rPr>
              <a:t>//</a:t>
            </a:r>
            <a:r>
              <a:rPr lang="zh-CN" altLang="en-US" sz="2000">
                <a:ea typeface="楷体_GB2312" panose="02010609030101010101" pitchFamily="49" charset="-122"/>
              </a:rPr>
              <a:t>本算法按</a:t>
            </a:r>
            <a:r>
              <a:rPr lang="en-US" altLang="zh-CN" sz="2000">
                <a:ea typeface="楷体_GB2312" panose="02010609030101010101" pitchFamily="49" charset="-122"/>
              </a:rPr>
              <a:t>keys[i]</a:t>
            </a:r>
            <a:r>
              <a:rPr lang="zh-CN" altLang="en-US" sz="2000">
                <a:ea typeface="楷体_GB2312" panose="02010609030101010101" pitchFamily="49" charset="-122"/>
              </a:rPr>
              <a:t>自小至大地将</a:t>
            </a:r>
            <a:r>
              <a:rPr lang="en-US" altLang="zh-CN" sz="2000">
                <a:ea typeface="楷体_GB2312" panose="02010609030101010101" pitchFamily="49" charset="-122"/>
              </a:rPr>
              <a:t>f[0‥RADIX-1]</a:t>
            </a:r>
            <a:r>
              <a:rPr lang="zh-CN" altLang="en-US" sz="2000">
                <a:ea typeface="楷体_GB2312" panose="02010609030101010101" pitchFamily="49" charset="-122"/>
              </a:rPr>
              <a:t>所指各子表依次链接成一个链表。  </a:t>
            </a:r>
            <a:r>
              <a:rPr lang="en-US" altLang="zh-CN" sz="2000">
                <a:ea typeface="楷体_GB2312" panose="02010609030101010101" pitchFamily="49" charset="-122"/>
              </a:rPr>
              <a:t>e[0‥RADIX-1]</a:t>
            </a:r>
            <a:r>
              <a:rPr lang="zh-CN" altLang="en-US" sz="2000">
                <a:ea typeface="楷体_GB2312" panose="02010609030101010101" pitchFamily="49" charset="-122"/>
              </a:rPr>
              <a:t>为各子表的尾指针。</a:t>
            </a:r>
          </a:p>
          <a:p>
            <a:pPr eaLnBrk="1" hangingPunct="1">
              <a:spcBef>
                <a:spcPct val="0"/>
              </a:spcBef>
            </a:pPr>
            <a:r>
              <a:rPr lang="en-US" altLang="zh-CN" sz="2400">
                <a:ea typeface="楷体_GB2312" panose="02010609030101010101" pitchFamily="49" charset="-122"/>
              </a:rPr>
              <a:t>for (j=0; !f[j];j=succ(j))//</a:t>
            </a:r>
            <a:r>
              <a:rPr lang="zh-CN" altLang="en-US" sz="2000">
                <a:ea typeface="楷体_GB2312" panose="02010609030101010101" pitchFamily="49" charset="-122"/>
              </a:rPr>
              <a:t>找第一个非空子表，</a:t>
            </a:r>
            <a:r>
              <a:rPr lang="en-US" altLang="zh-CN" sz="2000">
                <a:ea typeface="楷体_GB2312" panose="02010609030101010101" pitchFamily="49" charset="-122"/>
              </a:rPr>
              <a:t>succ</a:t>
            </a:r>
            <a:r>
              <a:rPr lang="zh-CN" altLang="en-US" sz="2000">
                <a:ea typeface="楷体_GB2312" panose="02010609030101010101" pitchFamily="49" charset="-122"/>
              </a:rPr>
              <a:t>为求后继函数</a:t>
            </a:r>
          </a:p>
          <a:p>
            <a:pPr eaLnBrk="1" hangingPunct="1">
              <a:spcBef>
                <a:spcPct val="0"/>
              </a:spcBef>
            </a:pPr>
            <a:r>
              <a:rPr lang="en-US" altLang="zh-CN" sz="2400">
                <a:ea typeface="楷体_GB2312" panose="02010609030101010101" pitchFamily="49" charset="-122"/>
              </a:rPr>
              <a:t>r[0].next=f[j];  t=e[j];//</a:t>
            </a:r>
            <a:r>
              <a:rPr lang="en-US" altLang="zh-CN" sz="2000">
                <a:ea typeface="楷体_GB2312" panose="02010609030101010101" pitchFamily="49" charset="-122"/>
              </a:rPr>
              <a:t>r[0].next</a:t>
            </a:r>
            <a:r>
              <a:rPr lang="zh-CN" altLang="en-US" sz="2000">
                <a:ea typeface="楷体_GB2312" panose="02010609030101010101" pitchFamily="49" charset="-122"/>
              </a:rPr>
              <a:t>指向第一个非空子表中第一个结点</a:t>
            </a:r>
          </a:p>
          <a:p>
            <a:pPr eaLnBrk="1" hangingPunct="1">
              <a:spcBef>
                <a:spcPct val="0"/>
              </a:spcBef>
            </a:pPr>
            <a:r>
              <a:rPr lang="en-US" altLang="zh-CN" sz="2400">
                <a:ea typeface="楷体_GB2312" panose="02010609030101010101" pitchFamily="49" charset="-122"/>
              </a:rPr>
              <a:t>while (j&lt;RADIX)</a:t>
            </a:r>
          </a:p>
          <a:p>
            <a:pPr eaLnBrk="1" hangingPunct="1">
              <a:spcBef>
                <a:spcPct val="0"/>
              </a:spcBef>
            </a:pPr>
            <a:r>
              <a:rPr lang="en-US" altLang="zh-CN" sz="2400">
                <a:ea typeface="楷体_GB2312" panose="02010609030101010101" pitchFamily="49" charset="-122"/>
              </a:rPr>
              <a:t>  {</a:t>
            </a:r>
          </a:p>
          <a:p>
            <a:pPr eaLnBrk="1" hangingPunct="1">
              <a:spcBef>
                <a:spcPct val="0"/>
              </a:spcBef>
            </a:pPr>
            <a:r>
              <a:rPr lang="en-US" altLang="zh-CN" sz="2400">
                <a:ea typeface="楷体_GB2312" panose="02010609030101010101" pitchFamily="49" charset="-122"/>
              </a:rPr>
              <a:t>   for (j=succ(j);(j&lt;RADIX-1)&amp;&amp;(!f[j]);j=succ(j))//</a:t>
            </a:r>
            <a:r>
              <a:rPr lang="zh-CN" altLang="en-US" sz="2000">
                <a:ea typeface="楷体_GB2312" panose="02010609030101010101" pitchFamily="49" charset="-122"/>
              </a:rPr>
              <a:t>找下一个非空子表</a:t>
            </a:r>
            <a:r>
              <a:rPr lang="zh-CN" altLang="en-US" sz="2400">
                <a:ea typeface="楷体_GB2312" panose="02010609030101010101" pitchFamily="49" charset="-122"/>
              </a:rPr>
              <a:t>      </a:t>
            </a:r>
          </a:p>
          <a:p>
            <a:pPr eaLnBrk="1" hangingPunct="1">
              <a:spcBef>
                <a:spcPct val="0"/>
              </a:spcBef>
            </a:pPr>
            <a:r>
              <a:rPr lang="zh-CN" altLang="en-US" sz="2400">
                <a:ea typeface="楷体_GB2312" panose="02010609030101010101" pitchFamily="49" charset="-122"/>
              </a:rPr>
              <a:t>   </a:t>
            </a:r>
            <a:r>
              <a:rPr lang="en-US" altLang="zh-CN" sz="2400">
                <a:ea typeface="楷体_GB2312" panose="02010609030101010101" pitchFamily="49" charset="-122"/>
              </a:rPr>
              <a:t>if (f[j])</a:t>
            </a:r>
          </a:p>
          <a:p>
            <a:pPr eaLnBrk="1" hangingPunct="1">
              <a:spcBef>
                <a:spcPct val="0"/>
              </a:spcBef>
            </a:pPr>
            <a:r>
              <a:rPr lang="en-US" altLang="zh-CN" sz="2400">
                <a:ea typeface="楷体_GB2312" panose="02010609030101010101" pitchFamily="49" charset="-122"/>
              </a:rPr>
              <a:t>   {</a:t>
            </a:r>
          </a:p>
          <a:p>
            <a:pPr eaLnBrk="1" hangingPunct="1">
              <a:spcBef>
                <a:spcPct val="0"/>
              </a:spcBef>
            </a:pPr>
            <a:r>
              <a:rPr lang="en-US" altLang="zh-CN" sz="2400">
                <a:ea typeface="楷体_GB2312" panose="02010609030101010101" pitchFamily="49" charset="-122"/>
              </a:rPr>
              <a:t>         r[t].next=f[j];  t=e[j];</a:t>
            </a:r>
          </a:p>
          <a:p>
            <a:pPr eaLnBrk="1" hangingPunct="1">
              <a:spcBef>
                <a:spcPct val="0"/>
              </a:spcBef>
            </a:pPr>
            <a:r>
              <a:rPr lang="en-US" altLang="zh-CN" sz="2400">
                <a:ea typeface="楷体_GB2312" panose="02010609030101010101" pitchFamily="49" charset="-122"/>
              </a:rPr>
              <a:t>       }/</a:t>
            </a:r>
            <a:r>
              <a:rPr lang="en-US" altLang="zh-CN" sz="2000">
                <a:ea typeface="楷体_GB2312" panose="02010609030101010101" pitchFamily="49" charset="-122"/>
              </a:rPr>
              <a:t>/</a:t>
            </a:r>
            <a:r>
              <a:rPr lang="zh-CN" altLang="en-US" sz="2000">
                <a:ea typeface="楷体_GB2312" panose="02010609030101010101" pitchFamily="49" charset="-122"/>
              </a:rPr>
              <a:t>链接两个非空子表</a:t>
            </a:r>
          </a:p>
          <a:p>
            <a:pPr eaLnBrk="1" hangingPunct="1">
              <a:spcBef>
                <a:spcPct val="0"/>
              </a:spcBef>
            </a:pPr>
            <a:r>
              <a:rPr lang="zh-CN" altLang="en-US" sz="2400">
                <a:ea typeface="楷体_GB2312" panose="02010609030101010101" pitchFamily="49" charset="-122"/>
              </a:rPr>
              <a:t>   </a:t>
            </a:r>
            <a:r>
              <a:rPr lang="en-US" altLang="zh-CN" sz="2400">
                <a:ea typeface="楷体_GB2312" panose="02010609030101010101" pitchFamily="49" charset="-122"/>
              </a:rPr>
              <a:t>}</a:t>
            </a:r>
          </a:p>
          <a:p>
            <a:pPr eaLnBrk="1" hangingPunct="1">
              <a:spcBef>
                <a:spcPct val="0"/>
              </a:spcBef>
            </a:pPr>
            <a:r>
              <a:rPr lang="en-US" altLang="zh-CN" sz="2400">
                <a:ea typeface="楷体_GB2312" panose="02010609030101010101" pitchFamily="49" charset="-122"/>
              </a:rPr>
              <a:t>r[t].next=0;//</a:t>
            </a:r>
            <a:r>
              <a:rPr lang="en-US" altLang="zh-CN" sz="2000">
                <a:ea typeface="楷体_GB2312" panose="02010609030101010101" pitchFamily="49" charset="-122"/>
              </a:rPr>
              <a:t>t</a:t>
            </a:r>
            <a:r>
              <a:rPr lang="zh-CN" altLang="en-US" sz="2000">
                <a:ea typeface="楷体_GB2312" panose="02010609030101010101" pitchFamily="49" charset="-122"/>
              </a:rPr>
              <a:t>指向最后一个非空子表中的最后一个结点</a:t>
            </a:r>
          </a:p>
          <a:p>
            <a:pPr eaLnBrk="1" hangingPunct="1">
              <a:spcBef>
                <a:spcPct val="0"/>
              </a:spcBef>
            </a:pPr>
            <a:r>
              <a:rPr lang="zh-CN" altLang="en-US" sz="2400">
                <a:ea typeface="楷体_GB2312" panose="02010609030101010101" pitchFamily="49" charset="-122"/>
              </a:rPr>
              <a:t> </a:t>
            </a:r>
            <a:r>
              <a:rPr lang="en-US" altLang="zh-CN" sz="2400">
                <a:ea typeface="楷体_GB2312" panose="02010609030101010101" pitchFamily="49" charset="-122"/>
              </a:rPr>
              <a:t>}</a:t>
            </a:r>
          </a:p>
        </p:txBody>
      </p:sp>
      <p:sp>
        <p:nvSpPr>
          <p:cNvPr id="69635" name="Text Box 3">
            <a:extLst>
              <a:ext uri="{FF2B5EF4-FFF2-40B4-BE49-F238E27FC236}">
                <a16:creationId xmlns:a16="http://schemas.microsoft.com/office/drawing/2014/main" id="{4F13DF3A-C74A-4E85-8F0C-50D66FE4FFE3}"/>
              </a:ext>
            </a:extLst>
          </p:cNvPr>
          <p:cNvSpPr txBox="1">
            <a:spLocks noChangeArrowheads="1"/>
          </p:cNvSpPr>
          <p:nvPr/>
        </p:nvSpPr>
        <p:spPr bwMode="auto">
          <a:xfrm>
            <a:off x="4749800" y="0"/>
            <a:ext cx="42576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000" i="1"/>
              <a:t>North China Electric Power University</a:t>
            </a:r>
          </a:p>
        </p:txBody>
      </p:sp>
    </p:spTree>
  </p:cSld>
  <p:clrMapOvr>
    <a:masterClrMapping/>
  </p:clrMapOvr>
  <p:transition spd="med">
    <p:zoom/>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195691C4-B302-4C13-9FB8-11589419F5FA}"/>
              </a:ext>
            </a:extLst>
          </p:cNvPr>
          <p:cNvSpPr>
            <a:spLocks noChangeArrowheads="1"/>
          </p:cNvSpPr>
          <p:nvPr/>
        </p:nvSpPr>
        <p:spPr bwMode="auto">
          <a:xfrm>
            <a:off x="457200" y="304800"/>
            <a:ext cx="8458200" cy="639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400">
                <a:ea typeface="楷体_GB2312" panose="02010609030101010101" pitchFamily="49" charset="-122"/>
              </a:rPr>
              <a:t>算法</a:t>
            </a:r>
            <a:r>
              <a:rPr lang="en-US" altLang="zh-CN" sz="2400">
                <a:ea typeface="楷体_GB2312" panose="02010609030101010101" pitchFamily="49" charset="-122"/>
              </a:rPr>
              <a:t>9.10.3</a:t>
            </a:r>
            <a:r>
              <a:rPr lang="zh-CN" altLang="en-US" sz="2400">
                <a:ea typeface="楷体_GB2312" panose="02010609030101010101" pitchFamily="49" charset="-122"/>
              </a:rPr>
              <a:t>：</a:t>
            </a:r>
          </a:p>
          <a:p>
            <a:pPr eaLnBrk="1" hangingPunct="1">
              <a:spcBef>
                <a:spcPct val="50000"/>
              </a:spcBef>
            </a:pPr>
            <a:r>
              <a:rPr lang="en-US" altLang="zh-CN" sz="2400">
                <a:ea typeface="楷体_GB2312" panose="02010609030101010101" pitchFamily="49" charset="-122"/>
              </a:rPr>
              <a:t>void  RadixSort(SLList &amp;L)</a:t>
            </a:r>
          </a:p>
          <a:p>
            <a:pPr eaLnBrk="1" hangingPunct="1">
              <a:spcBef>
                <a:spcPct val="50000"/>
              </a:spcBef>
            </a:pPr>
            <a:r>
              <a:rPr lang="en-US" altLang="zh-CN" sz="2400">
                <a:ea typeface="楷体_GB2312" panose="02010609030101010101" pitchFamily="49" charset="-122"/>
              </a:rPr>
              <a:t>{  </a:t>
            </a:r>
            <a:r>
              <a:rPr lang="en-US" altLang="zh-CN" sz="2000">
                <a:ea typeface="楷体_GB2312" panose="02010609030101010101" pitchFamily="49" charset="-122"/>
              </a:rPr>
              <a:t>//L</a:t>
            </a:r>
            <a:r>
              <a:rPr lang="zh-CN" altLang="en-US" sz="2000">
                <a:ea typeface="楷体_GB2312" panose="02010609030101010101" pitchFamily="49" charset="-122"/>
              </a:rPr>
              <a:t>是采用静态链表表示的顺序表。对</a:t>
            </a:r>
            <a:r>
              <a:rPr lang="en-US" altLang="zh-CN" sz="2000">
                <a:ea typeface="楷体_GB2312" panose="02010609030101010101" pitchFamily="49" charset="-122"/>
              </a:rPr>
              <a:t>L</a:t>
            </a:r>
            <a:r>
              <a:rPr lang="zh-CN" altLang="en-US" sz="2000">
                <a:ea typeface="楷体_GB2312" panose="02010609030101010101" pitchFamily="49" charset="-122"/>
              </a:rPr>
              <a:t>作基数排序，使得</a:t>
            </a:r>
            <a:r>
              <a:rPr lang="en-US" altLang="zh-CN" sz="2000">
                <a:ea typeface="楷体_GB2312" panose="02010609030101010101" pitchFamily="49" charset="-122"/>
              </a:rPr>
              <a:t>L</a:t>
            </a:r>
            <a:r>
              <a:rPr lang="zh-CN" altLang="en-US" sz="2000">
                <a:ea typeface="楷体_GB2312" panose="02010609030101010101" pitchFamily="49" charset="-122"/>
              </a:rPr>
              <a:t>成为按关键 </a:t>
            </a:r>
          </a:p>
          <a:p>
            <a:pPr eaLnBrk="1" hangingPunct="1">
              <a:spcBef>
                <a:spcPct val="50000"/>
              </a:spcBef>
            </a:pPr>
            <a:r>
              <a:rPr lang="zh-CN" altLang="en-US" sz="2000">
                <a:ea typeface="楷体_GB2312" panose="02010609030101010101" pitchFamily="49" charset="-122"/>
              </a:rPr>
              <a:t>   </a:t>
            </a:r>
            <a:r>
              <a:rPr lang="en-US" altLang="zh-CN" sz="2000">
                <a:ea typeface="楷体_GB2312" panose="02010609030101010101" pitchFamily="49" charset="-122"/>
              </a:rPr>
              <a:t>//</a:t>
            </a:r>
            <a:r>
              <a:rPr lang="zh-CN" altLang="en-US" sz="2000">
                <a:ea typeface="楷体_GB2312" panose="02010609030101010101" pitchFamily="49" charset="-122"/>
              </a:rPr>
              <a:t>字自小到大的有序静态链表，</a:t>
            </a:r>
            <a:r>
              <a:rPr lang="en-US" altLang="zh-CN" sz="2000">
                <a:ea typeface="楷体_GB2312" panose="02010609030101010101" pitchFamily="49" charset="-122"/>
              </a:rPr>
              <a:t>L.r[0]</a:t>
            </a:r>
            <a:r>
              <a:rPr lang="zh-CN" altLang="en-US" sz="2000">
                <a:ea typeface="楷体_GB2312" panose="02010609030101010101" pitchFamily="49" charset="-122"/>
              </a:rPr>
              <a:t>为头结点</a:t>
            </a:r>
          </a:p>
          <a:p>
            <a:pPr eaLnBrk="1" hangingPunct="1">
              <a:spcBef>
                <a:spcPct val="50000"/>
              </a:spcBef>
            </a:pPr>
            <a:r>
              <a:rPr lang="zh-CN" altLang="en-US" sz="2400">
                <a:ea typeface="楷体_GB2312" panose="02010609030101010101" pitchFamily="49" charset="-122"/>
              </a:rPr>
              <a:t>   </a:t>
            </a:r>
            <a:r>
              <a:rPr lang="en-US" altLang="zh-CN" sz="2400">
                <a:ea typeface="楷体_GB2312" panose="02010609030101010101" pitchFamily="49" charset="-122"/>
              </a:rPr>
              <a:t>for (i=0;i&lt;L.recnum;++i)</a:t>
            </a:r>
          </a:p>
          <a:p>
            <a:pPr eaLnBrk="1" hangingPunct="1">
              <a:spcBef>
                <a:spcPct val="50000"/>
              </a:spcBef>
            </a:pPr>
            <a:r>
              <a:rPr lang="en-US" altLang="zh-CN" sz="2400">
                <a:ea typeface="楷体_GB2312" panose="02010609030101010101" pitchFamily="49" charset="-122"/>
              </a:rPr>
              <a:t>       L.r[L.recnum].next=0;//</a:t>
            </a:r>
            <a:r>
              <a:rPr lang="zh-CN" altLang="en-US" sz="2000">
                <a:ea typeface="楷体_GB2312" panose="02010609030101010101" pitchFamily="49" charset="-122"/>
              </a:rPr>
              <a:t>将</a:t>
            </a:r>
            <a:r>
              <a:rPr lang="en-US" altLang="zh-CN" sz="2000">
                <a:ea typeface="楷体_GB2312" panose="02010609030101010101" pitchFamily="49" charset="-122"/>
              </a:rPr>
              <a:t>L</a:t>
            </a:r>
            <a:r>
              <a:rPr lang="zh-CN" altLang="en-US" sz="2000">
                <a:ea typeface="楷体_GB2312" panose="02010609030101010101" pitchFamily="49" charset="-122"/>
              </a:rPr>
              <a:t>改造为静态链表</a:t>
            </a:r>
          </a:p>
          <a:p>
            <a:pPr eaLnBrk="1" hangingPunct="1">
              <a:spcBef>
                <a:spcPct val="50000"/>
              </a:spcBef>
            </a:pPr>
            <a:r>
              <a:rPr lang="zh-CN" altLang="en-US" sz="2400">
                <a:ea typeface="楷体_GB2312" panose="02010609030101010101" pitchFamily="49" charset="-122"/>
              </a:rPr>
              <a:t>   </a:t>
            </a:r>
            <a:r>
              <a:rPr lang="en-US" altLang="zh-CN" sz="2400">
                <a:ea typeface="楷体_GB2312" panose="02010609030101010101" pitchFamily="49" charset="-122"/>
              </a:rPr>
              <a:t>for (i=0;i&lt;L.keynum;++i)</a:t>
            </a:r>
          </a:p>
          <a:p>
            <a:pPr eaLnBrk="1" hangingPunct="1">
              <a:spcBef>
                <a:spcPct val="50000"/>
              </a:spcBef>
            </a:pPr>
            <a:r>
              <a:rPr lang="en-US" altLang="zh-CN" sz="2400">
                <a:ea typeface="楷体_GB2312" panose="02010609030101010101" pitchFamily="49" charset="-122"/>
              </a:rPr>
              <a:t>      {//</a:t>
            </a:r>
            <a:r>
              <a:rPr lang="zh-CN" altLang="en-US" sz="2000">
                <a:ea typeface="楷体_GB2312" panose="02010609030101010101" pitchFamily="49" charset="-122"/>
              </a:rPr>
              <a:t>按最低位优先依次对各关键字进行分配和收集</a:t>
            </a:r>
          </a:p>
          <a:p>
            <a:pPr eaLnBrk="1" hangingPunct="1">
              <a:spcBef>
                <a:spcPct val="50000"/>
              </a:spcBef>
            </a:pPr>
            <a:r>
              <a:rPr lang="zh-CN" altLang="en-US" sz="2400">
                <a:ea typeface="楷体_GB2312" panose="02010609030101010101" pitchFamily="49" charset="-122"/>
              </a:rPr>
              <a:t>          </a:t>
            </a:r>
            <a:r>
              <a:rPr lang="en-US" altLang="zh-CN" sz="2400">
                <a:ea typeface="楷体_GB2312" panose="02010609030101010101" pitchFamily="49" charset="-122"/>
              </a:rPr>
              <a:t>Distribute(L.r,i,f,e);//</a:t>
            </a:r>
            <a:r>
              <a:rPr lang="zh-CN" altLang="en-US" sz="2000">
                <a:ea typeface="楷体_GB2312" panose="02010609030101010101" pitchFamily="49" charset="-122"/>
              </a:rPr>
              <a:t>第</a:t>
            </a:r>
            <a:r>
              <a:rPr lang="en-US" altLang="zh-CN" sz="2000">
                <a:ea typeface="楷体_GB2312" panose="02010609030101010101" pitchFamily="49" charset="-122"/>
              </a:rPr>
              <a:t>i</a:t>
            </a:r>
            <a:r>
              <a:rPr lang="zh-CN" altLang="en-US" sz="2000">
                <a:ea typeface="楷体_GB2312" panose="02010609030101010101" pitchFamily="49" charset="-122"/>
              </a:rPr>
              <a:t>趟分配</a:t>
            </a:r>
          </a:p>
          <a:p>
            <a:pPr eaLnBrk="1" hangingPunct="1">
              <a:spcBef>
                <a:spcPct val="50000"/>
              </a:spcBef>
            </a:pPr>
            <a:r>
              <a:rPr lang="zh-CN" altLang="en-US" sz="2400">
                <a:ea typeface="楷体_GB2312" panose="02010609030101010101" pitchFamily="49" charset="-122"/>
              </a:rPr>
              <a:t>          </a:t>
            </a:r>
            <a:r>
              <a:rPr lang="en-US" altLang="zh-CN" sz="2400">
                <a:ea typeface="楷体_GB2312" panose="02010609030101010101" pitchFamily="49" charset="-122"/>
              </a:rPr>
              <a:t>Collect(L.r,i,f,e);//</a:t>
            </a:r>
            <a:r>
              <a:rPr lang="zh-CN" altLang="en-US" sz="2000">
                <a:ea typeface="楷体_GB2312" panose="02010609030101010101" pitchFamily="49" charset="-122"/>
              </a:rPr>
              <a:t>第</a:t>
            </a:r>
            <a:r>
              <a:rPr lang="en-US" altLang="zh-CN" sz="2000">
                <a:ea typeface="楷体_GB2312" panose="02010609030101010101" pitchFamily="49" charset="-122"/>
              </a:rPr>
              <a:t>i</a:t>
            </a:r>
            <a:r>
              <a:rPr lang="zh-CN" altLang="en-US" sz="2000">
                <a:ea typeface="楷体_GB2312" panose="02010609030101010101" pitchFamily="49" charset="-122"/>
              </a:rPr>
              <a:t>趟收集</a:t>
            </a:r>
          </a:p>
          <a:p>
            <a:pPr eaLnBrk="1" hangingPunct="1">
              <a:spcBef>
                <a:spcPct val="50000"/>
              </a:spcBef>
            </a:pPr>
            <a:r>
              <a:rPr lang="zh-CN" altLang="en-US" sz="2400">
                <a:ea typeface="楷体_GB2312" panose="02010609030101010101" pitchFamily="49" charset="-122"/>
              </a:rPr>
              <a:t>      </a:t>
            </a:r>
            <a:r>
              <a:rPr lang="en-US" altLang="zh-CN" sz="2400">
                <a:ea typeface="楷体_GB2312" panose="02010609030101010101" pitchFamily="49" charset="-122"/>
              </a:rPr>
              <a:t>}</a:t>
            </a:r>
          </a:p>
          <a:p>
            <a:pPr eaLnBrk="1" hangingPunct="1">
              <a:spcBef>
                <a:spcPct val="50000"/>
              </a:spcBef>
            </a:pPr>
            <a:r>
              <a:rPr lang="en-US" altLang="zh-CN" sz="2400">
                <a:ea typeface="楷体_GB2312" panose="02010609030101010101" pitchFamily="49" charset="-122"/>
              </a:rPr>
              <a:t>}</a:t>
            </a:r>
          </a:p>
        </p:txBody>
      </p:sp>
    </p:spTree>
  </p:cSld>
  <p:clrMapOvr>
    <a:masterClrMapping/>
  </p:clrMapOvr>
  <p:transition spd="med">
    <p:zoom/>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ext Box 2">
            <a:extLst>
              <a:ext uri="{FF2B5EF4-FFF2-40B4-BE49-F238E27FC236}">
                <a16:creationId xmlns:a16="http://schemas.microsoft.com/office/drawing/2014/main" id="{3BB7CD98-8A47-4E84-9091-0E052C01F7F5}"/>
              </a:ext>
            </a:extLst>
          </p:cNvPr>
          <p:cNvSpPr txBox="1">
            <a:spLocks noChangeArrowheads="1"/>
          </p:cNvSpPr>
          <p:nvPr/>
        </p:nvSpPr>
        <p:spPr bwMode="auto">
          <a:xfrm>
            <a:off x="212725" y="239713"/>
            <a:ext cx="8931275" cy="453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spcBef>
                <a:spcPct val="0"/>
              </a:spcBef>
            </a:pPr>
            <a:r>
              <a:rPr lang="zh-CN" altLang="en-US" sz="2800">
                <a:solidFill>
                  <a:srgbClr val="FF0000"/>
                </a:solidFill>
                <a:latin typeface="楷体_GB2312" panose="02010609030101010101" pitchFamily="49" charset="-122"/>
                <a:ea typeface="楷体_GB2312" panose="02010609030101010101" pitchFamily="49" charset="-122"/>
              </a:rPr>
              <a:t>基数排序的性能分析：</a:t>
            </a:r>
          </a:p>
          <a:p>
            <a:pPr eaLnBrk="1" hangingPunct="1">
              <a:lnSpc>
                <a:spcPct val="130000"/>
              </a:lnSpc>
              <a:spcBef>
                <a:spcPct val="0"/>
              </a:spcBef>
            </a:pPr>
            <a:r>
              <a:rPr lang="zh-CN" altLang="en-US" sz="2800">
                <a:latin typeface="楷体_GB2312" panose="02010609030101010101" pitchFamily="49" charset="-122"/>
                <a:ea typeface="楷体_GB2312" panose="02010609030101010101" pitchFamily="49" charset="-122"/>
              </a:rPr>
              <a:t>    对于</a:t>
            </a:r>
            <a:r>
              <a:rPr lang="en-US" altLang="zh-CN" sz="2800">
                <a:latin typeface="楷体_GB2312" panose="02010609030101010101" pitchFamily="49" charset="-122"/>
                <a:ea typeface="楷体_GB2312" panose="02010609030101010101" pitchFamily="49" charset="-122"/>
              </a:rPr>
              <a:t>n</a:t>
            </a:r>
            <a:r>
              <a:rPr lang="zh-CN" altLang="en-US" sz="2800">
                <a:latin typeface="楷体_GB2312" panose="02010609030101010101" pitchFamily="49" charset="-122"/>
                <a:ea typeface="楷体_GB2312" panose="02010609030101010101" pitchFamily="49" charset="-122"/>
              </a:rPr>
              <a:t>个记录</a:t>
            </a:r>
            <a:r>
              <a:rPr lang="en-US" altLang="zh-CN" sz="2800">
                <a:latin typeface="楷体_GB2312" panose="02010609030101010101" pitchFamily="49" charset="-122"/>
                <a:ea typeface="楷体_GB2312" panose="02010609030101010101" pitchFamily="49" charset="-122"/>
              </a:rPr>
              <a:t>(</a:t>
            </a:r>
            <a:r>
              <a:rPr lang="zh-CN" altLang="en-US" sz="2800">
                <a:latin typeface="楷体_GB2312" panose="02010609030101010101" pitchFamily="49" charset="-122"/>
                <a:ea typeface="楷体_GB2312" panose="02010609030101010101" pitchFamily="49" charset="-122"/>
              </a:rPr>
              <a:t>每个记录含有</a:t>
            </a:r>
            <a:r>
              <a:rPr lang="en-US" altLang="zh-CN" sz="2800">
                <a:latin typeface="楷体_GB2312" panose="02010609030101010101" pitchFamily="49" charset="-122"/>
                <a:ea typeface="楷体_GB2312" panose="02010609030101010101" pitchFamily="49" charset="-122"/>
              </a:rPr>
              <a:t>d</a:t>
            </a:r>
            <a:r>
              <a:rPr lang="zh-CN" altLang="en-US" sz="2800">
                <a:latin typeface="楷体_GB2312" panose="02010609030101010101" pitchFamily="49" charset="-122"/>
                <a:ea typeface="楷体_GB2312" panose="02010609030101010101" pitchFamily="49" charset="-122"/>
              </a:rPr>
              <a:t>个关键字，每个关键字的取值范围为</a:t>
            </a:r>
            <a:r>
              <a:rPr lang="en-US" altLang="zh-CN" sz="2800">
                <a:latin typeface="楷体_GB2312" panose="02010609030101010101" pitchFamily="49" charset="-122"/>
                <a:ea typeface="楷体_GB2312" panose="02010609030101010101" pitchFamily="49" charset="-122"/>
              </a:rPr>
              <a:t>Rd</a:t>
            </a:r>
            <a:r>
              <a:rPr lang="zh-CN" altLang="en-US" sz="2800">
                <a:latin typeface="楷体_GB2312" panose="02010609030101010101" pitchFamily="49" charset="-122"/>
                <a:ea typeface="楷体_GB2312" panose="02010609030101010101" pitchFamily="49" charset="-122"/>
              </a:rPr>
              <a:t>个值</a:t>
            </a:r>
            <a:r>
              <a:rPr lang="en-US" altLang="zh-CN" sz="2800">
                <a:latin typeface="楷体_GB2312" panose="02010609030101010101" pitchFamily="49" charset="-122"/>
                <a:ea typeface="楷体_GB2312" panose="02010609030101010101" pitchFamily="49" charset="-122"/>
              </a:rPr>
              <a:t>)</a:t>
            </a:r>
            <a:r>
              <a:rPr lang="zh-CN" altLang="en-US" sz="2800">
                <a:latin typeface="楷体_GB2312" panose="02010609030101010101" pitchFamily="49" charset="-122"/>
                <a:ea typeface="楷体_GB2312" panose="02010609030101010101" pitchFamily="49" charset="-122"/>
              </a:rPr>
              <a:t>进行链式基数排序的时间复杂度为</a:t>
            </a:r>
            <a:r>
              <a:rPr lang="en-US" altLang="zh-CN" sz="2800">
                <a:latin typeface="楷体_GB2312" panose="02010609030101010101" pitchFamily="49" charset="-122"/>
                <a:ea typeface="楷体_GB2312" panose="02010609030101010101" pitchFamily="49" charset="-122"/>
              </a:rPr>
              <a:t>O(d(n+rd))</a:t>
            </a:r>
            <a:r>
              <a:rPr lang="zh-CN" altLang="en-US" sz="2800">
                <a:latin typeface="楷体_GB2312" panose="02010609030101010101" pitchFamily="49" charset="-122"/>
                <a:ea typeface="楷体_GB2312" panose="02010609030101010101" pitchFamily="49" charset="-122"/>
              </a:rPr>
              <a:t>，其中每一趟分配的时间复杂度为</a:t>
            </a:r>
            <a:r>
              <a:rPr lang="en-US" altLang="zh-CN" sz="2800">
                <a:latin typeface="楷体_GB2312" panose="02010609030101010101" pitchFamily="49" charset="-122"/>
                <a:ea typeface="楷体_GB2312" panose="02010609030101010101" pitchFamily="49" charset="-122"/>
              </a:rPr>
              <a:t>O(n),</a:t>
            </a:r>
            <a:r>
              <a:rPr lang="zh-CN" altLang="en-US" sz="2800">
                <a:latin typeface="楷体_GB2312" panose="02010609030101010101" pitchFamily="49" charset="-122"/>
                <a:ea typeface="楷体_GB2312" panose="02010609030101010101" pitchFamily="49" charset="-122"/>
              </a:rPr>
              <a:t>每一趟收集的时间复杂度为</a:t>
            </a:r>
            <a:r>
              <a:rPr lang="en-US" altLang="zh-CN" sz="2800">
                <a:latin typeface="楷体_GB2312" panose="02010609030101010101" pitchFamily="49" charset="-122"/>
                <a:ea typeface="楷体_GB2312" panose="02010609030101010101" pitchFamily="49" charset="-122"/>
              </a:rPr>
              <a:t>O(rd),</a:t>
            </a:r>
            <a:r>
              <a:rPr lang="zh-CN" altLang="en-US" sz="2800">
                <a:latin typeface="楷体_GB2312" panose="02010609030101010101" pitchFamily="49" charset="-122"/>
                <a:ea typeface="楷体_GB2312" panose="02010609030101010101" pitchFamily="49" charset="-122"/>
              </a:rPr>
              <a:t>整个排序需进行</a:t>
            </a:r>
            <a:r>
              <a:rPr lang="en-US" altLang="zh-CN" sz="2800">
                <a:latin typeface="楷体_GB2312" panose="02010609030101010101" pitchFamily="49" charset="-122"/>
                <a:ea typeface="楷体_GB2312" panose="02010609030101010101" pitchFamily="49" charset="-122"/>
              </a:rPr>
              <a:t>d</a:t>
            </a:r>
            <a:r>
              <a:rPr lang="zh-CN" altLang="en-US" sz="2800">
                <a:latin typeface="楷体_GB2312" panose="02010609030101010101" pitchFamily="49" charset="-122"/>
                <a:ea typeface="楷体_GB2312" panose="02010609030101010101" pitchFamily="49" charset="-122"/>
              </a:rPr>
              <a:t>趟分配和收集。所需辅助空间为</a:t>
            </a:r>
            <a:r>
              <a:rPr lang="en-US" altLang="zh-CN" sz="2800">
                <a:latin typeface="楷体_GB2312" panose="02010609030101010101" pitchFamily="49" charset="-122"/>
                <a:ea typeface="楷体_GB2312" panose="02010609030101010101" pitchFamily="49" charset="-122"/>
              </a:rPr>
              <a:t>2rd</a:t>
            </a:r>
            <a:r>
              <a:rPr lang="zh-CN" altLang="en-US" sz="2800">
                <a:latin typeface="楷体_GB2312" panose="02010609030101010101" pitchFamily="49" charset="-122"/>
                <a:ea typeface="楷体_GB2312" panose="02010609030101010101" pitchFamily="49" charset="-122"/>
              </a:rPr>
              <a:t>个队列指针，当然由于需用链表做存储结构，则相对于其它以顺序结构存储记录的排序方法而言，还增加了</a:t>
            </a:r>
            <a:r>
              <a:rPr lang="en-US" altLang="zh-CN" sz="2800">
                <a:latin typeface="楷体_GB2312" panose="02010609030101010101" pitchFamily="49" charset="-122"/>
                <a:ea typeface="楷体_GB2312" panose="02010609030101010101" pitchFamily="49" charset="-122"/>
              </a:rPr>
              <a:t>n</a:t>
            </a:r>
            <a:r>
              <a:rPr lang="zh-CN" altLang="en-US" sz="2800">
                <a:latin typeface="楷体_GB2312" panose="02010609030101010101" pitchFamily="49" charset="-122"/>
                <a:ea typeface="楷体_GB2312" panose="02010609030101010101" pitchFamily="49" charset="-122"/>
              </a:rPr>
              <a:t>个指针域的空间。</a:t>
            </a:r>
          </a:p>
        </p:txBody>
      </p:sp>
      <p:sp>
        <p:nvSpPr>
          <p:cNvPr id="71683" name="Text Box 3">
            <a:extLst>
              <a:ext uri="{FF2B5EF4-FFF2-40B4-BE49-F238E27FC236}">
                <a16:creationId xmlns:a16="http://schemas.microsoft.com/office/drawing/2014/main" id="{488F039F-A3E1-4AB7-ABB2-41ACCED87745}"/>
              </a:ext>
            </a:extLst>
          </p:cNvPr>
          <p:cNvSpPr txBox="1">
            <a:spLocks noChangeArrowheads="1"/>
          </p:cNvSpPr>
          <p:nvPr/>
        </p:nvSpPr>
        <p:spPr bwMode="auto">
          <a:xfrm>
            <a:off x="4749800" y="0"/>
            <a:ext cx="42576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000" i="1"/>
              <a:t>North China Electric Power University</a:t>
            </a:r>
          </a:p>
        </p:txBody>
      </p:sp>
    </p:spTree>
  </p:cSld>
  <p:clrMapOvr>
    <a:masterClrMapping/>
  </p:clrMapOvr>
  <p:transition spd="med">
    <p:zoom/>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ext Box 174">
            <a:extLst>
              <a:ext uri="{FF2B5EF4-FFF2-40B4-BE49-F238E27FC236}">
                <a16:creationId xmlns:a16="http://schemas.microsoft.com/office/drawing/2014/main" id="{A63C5A60-A66C-428D-9155-BE040321D774}"/>
              </a:ext>
            </a:extLst>
          </p:cNvPr>
          <p:cNvSpPr txBox="1">
            <a:spLocks noChangeArrowheads="1"/>
          </p:cNvSpPr>
          <p:nvPr/>
        </p:nvSpPr>
        <p:spPr bwMode="auto">
          <a:xfrm>
            <a:off x="4749800" y="0"/>
            <a:ext cx="42576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000" i="1"/>
              <a:t>North China Electric Power University</a:t>
            </a:r>
          </a:p>
        </p:txBody>
      </p:sp>
      <p:sp>
        <p:nvSpPr>
          <p:cNvPr id="72707" name="Rectangle 180">
            <a:extLst>
              <a:ext uri="{FF2B5EF4-FFF2-40B4-BE49-F238E27FC236}">
                <a16:creationId xmlns:a16="http://schemas.microsoft.com/office/drawing/2014/main" id="{3BDB3324-D7A3-4B0E-927A-ACE64D59FAE7}"/>
              </a:ext>
            </a:extLst>
          </p:cNvPr>
          <p:cNvSpPr>
            <a:spLocks noChangeArrowheads="1"/>
          </p:cNvSpPr>
          <p:nvPr/>
        </p:nvSpPr>
        <p:spPr bwMode="auto">
          <a:xfrm>
            <a:off x="327025" y="409575"/>
            <a:ext cx="8816975" cy="3074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zh-CN" altLang="en-US" sz="2800">
                <a:solidFill>
                  <a:srgbClr val="FF0000"/>
                </a:solidFill>
                <a:ea typeface="楷体_GB2312" panose="02010609030101010101" pitchFamily="49" charset="-122"/>
              </a:rPr>
              <a:t>各种排序方法的综合比较</a:t>
            </a:r>
          </a:p>
          <a:p>
            <a:pPr>
              <a:spcBef>
                <a:spcPct val="0"/>
              </a:spcBef>
            </a:pPr>
            <a:r>
              <a:rPr lang="zh-CN" altLang="en-US" sz="2400">
                <a:solidFill>
                  <a:srgbClr val="FF0000"/>
                </a:solidFill>
                <a:ea typeface="楷体_GB2312" panose="02010609030101010101" pitchFamily="49" charset="-122"/>
              </a:rPr>
              <a:t>一、时间性能</a:t>
            </a:r>
            <a:r>
              <a:rPr lang="zh-CN" altLang="en-US" sz="2400">
                <a:solidFill>
                  <a:srgbClr val="0000FF"/>
                </a:solidFill>
                <a:ea typeface="楷体_GB2312" panose="02010609030101010101" pitchFamily="49" charset="-122"/>
              </a:rPr>
              <a:t> </a:t>
            </a:r>
            <a:r>
              <a:rPr lang="zh-CN" altLang="en-US" sz="2400">
                <a:solidFill>
                  <a:srgbClr val="0000FF"/>
                </a:solidFill>
                <a:ea typeface="楷体_GB2312" panose="02010609030101010101" pitchFamily="49" charset="-122"/>
                <a:hlinkClick r:id="rId2" action="ppaction://hlinkfile"/>
              </a:rPr>
              <a:t> </a:t>
            </a:r>
            <a:r>
              <a:rPr lang="zh-CN" altLang="en-US" sz="1400">
                <a:ea typeface="楷体_GB2312" panose="02010609030101010101" pitchFamily="49" charset="-122"/>
              </a:rPr>
              <a:t> </a:t>
            </a:r>
            <a:r>
              <a:rPr lang="zh-CN" altLang="en-US" sz="2400">
                <a:ea typeface="楷体_GB2312" panose="02010609030101010101" pitchFamily="49" charset="-122"/>
              </a:rPr>
              <a:t>   </a:t>
            </a:r>
            <a:endParaRPr lang="zh-CN" altLang="en-US" sz="2400">
              <a:latin typeface="宋体" panose="02010600030101010101" pitchFamily="2" charset="-122"/>
            </a:endParaRPr>
          </a:p>
          <a:p>
            <a:pPr lvl="1">
              <a:spcBef>
                <a:spcPct val="0"/>
              </a:spcBef>
              <a:buFontTx/>
              <a:buAutoNum type="arabicPeriod"/>
            </a:pPr>
            <a:r>
              <a:rPr lang="zh-CN" altLang="en-US" sz="2400">
                <a:latin typeface="楷体_GB2312" panose="02010609030101010101" pitchFamily="49" charset="-122"/>
                <a:ea typeface="楷体_GB2312" panose="02010609030101010101" pitchFamily="49" charset="-122"/>
              </a:rPr>
              <a:t>按平均的时间性能来分，有三类排序方法： </a:t>
            </a:r>
          </a:p>
          <a:p>
            <a:pPr lvl="1">
              <a:spcBef>
                <a:spcPct val="0"/>
              </a:spcBef>
              <a:buFontTx/>
              <a:buNone/>
            </a:pPr>
            <a:r>
              <a:rPr lang="zh-CN" altLang="en-US" sz="2400">
                <a:latin typeface="楷体_GB2312" panose="02010609030101010101" pitchFamily="49" charset="-122"/>
                <a:ea typeface="楷体_GB2312" panose="02010609030101010101" pitchFamily="49" charset="-122"/>
              </a:rPr>
              <a:t>  时间复杂度为</a:t>
            </a:r>
            <a:r>
              <a:rPr lang="en-US" altLang="zh-CN" sz="2400">
                <a:latin typeface="楷体_GB2312" panose="02010609030101010101" pitchFamily="49" charset="-122"/>
                <a:ea typeface="楷体_GB2312" panose="02010609030101010101" pitchFamily="49" charset="-122"/>
              </a:rPr>
              <a:t>O(nlogn)</a:t>
            </a:r>
            <a:r>
              <a:rPr lang="zh-CN" altLang="en-US" sz="2400">
                <a:latin typeface="楷体_GB2312" panose="02010609030101010101" pitchFamily="49" charset="-122"/>
                <a:ea typeface="楷体_GB2312" panose="02010609030101010101" pitchFamily="49" charset="-122"/>
              </a:rPr>
              <a:t>的方法有：快速排序、堆排序和归并排序；</a:t>
            </a:r>
          </a:p>
          <a:p>
            <a:pPr lvl="1">
              <a:spcBef>
                <a:spcPct val="0"/>
              </a:spcBef>
              <a:buFontTx/>
              <a:buNone/>
            </a:pPr>
            <a:r>
              <a:rPr lang="zh-CN" altLang="en-US" sz="2400">
                <a:latin typeface="楷体_GB2312" panose="02010609030101010101" pitchFamily="49" charset="-122"/>
                <a:ea typeface="楷体_GB2312" panose="02010609030101010101" pitchFamily="49" charset="-122"/>
              </a:rPr>
              <a:t>  时间复杂度为</a:t>
            </a:r>
            <a:r>
              <a:rPr lang="en-US" altLang="zh-CN" sz="2400">
                <a:latin typeface="楷体_GB2312" panose="02010609030101010101" pitchFamily="49" charset="-122"/>
                <a:ea typeface="楷体_GB2312" panose="02010609030101010101" pitchFamily="49" charset="-122"/>
              </a:rPr>
              <a:t>O(n</a:t>
            </a:r>
            <a:r>
              <a:rPr lang="en-US" altLang="zh-CN" sz="2400" baseline="30000">
                <a:latin typeface="楷体_GB2312" panose="02010609030101010101" pitchFamily="49" charset="-122"/>
                <a:ea typeface="楷体_GB2312" panose="02010609030101010101" pitchFamily="49" charset="-122"/>
              </a:rPr>
              <a:t>2</a:t>
            </a:r>
            <a:r>
              <a:rPr lang="en-US" altLang="zh-CN" sz="2400">
                <a:latin typeface="楷体_GB2312" panose="02010609030101010101" pitchFamily="49" charset="-122"/>
                <a:ea typeface="楷体_GB2312" panose="02010609030101010101" pitchFamily="49" charset="-122"/>
              </a:rPr>
              <a:t>)</a:t>
            </a:r>
            <a:r>
              <a:rPr lang="zh-CN" altLang="en-US" sz="2400">
                <a:latin typeface="楷体_GB2312" panose="02010609030101010101" pitchFamily="49" charset="-122"/>
                <a:ea typeface="楷体_GB2312" panose="02010609030101010101" pitchFamily="49" charset="-122"/>
              </a:rPr>
              <a:t>的有：直接插入排序、起泡排序和简单选择排序；</a:t>
            </a:r>
          </a:p>
          <a:p>
            <a:pPr lvl="1">
              <a:spcBef>
                <a:spcPct val="0"/>
              </a:spcBef>
              <a:buFontTx/>
              <a:buNone/>
            </a:pPr>
            <a:r>
              <a:rPr lang="zh-CN" altLang="en-US" sz="2400">
                <a:latin typeface="楷体_GB2312" panose="02010609030101010101" pitchFamily="49" charset="-122"/>
                <a:ea typeface="楷体_GB2312" panose="02010609030101010101" pitchFamily="49" charset="-122"/>
              </a:rPr>
              <a:t>  时间复杂度为</a:t>
            </a:r>
            <a:r>
              <a:rPr lang="en-US" altLang="zh-CN" sz="2400">
                <a:latin typeface="楷体_GB2312" panose="02010609030101010101" pitchFamily="49" charset="-122"/>
                <a:ea typeface="楷体_GB2312" panose="02010609030101010101" pitchFamily="49" charset="-122"/>
              </a:rPr>
              <a:t>O(n)</a:t>
            </a:r>
            <a:r>
              <a:rPr lang="zh-CN" altLang="en-US" sz="2400">
                <a:latin typeface="楷体_GB2312" panose="02010609030101010101" pitchFamily="49" charset="-122"/>
                <a:ea typeface="楷体_GB2312" panose="02010609030101010101" pitchFamily="49" charset="-122"/>
              </a:rPr>
              <a:t>的排序方法只有基数排序。</a:t>
            </a:r>
            <a:endParaRPr lang="zh-CN" altLang="en-US" sz="2400">
              <a:solidFill>
                <a:srgbClr val="0000FF"/>
              </a:solidFill>
              <a:ea typeface="楷体_GB2312" panose="02010609030101010101" pitchFamily="49" charset="-122"/>
            </a:endParaRPr>
          </a:p>
        </p:txBody>
      </p:sp>
      <p:sp>
        <p:nvSpPr>
          <p:cNvPr id="131255" name="Text Box 183">
            <a:extLst>
              <a:ext uri="{FF2B5EF4-FFF2-40B4-BE49-F238E27FC236}">
                <a16:creationId xmlns:a16="http://schemas.microsoft.com/office/drawing/2014/main" id="{E35C7B8F-77E8-436B-9BC3-B38A3EA69401}"/>
              </a:ext>
            </a:extLst>
          </p:cNvPr>
          <p:cNvSpPr txBox="1">
            <a:spLocks noChangeArrowheads="1"/>
          </p:cNvSpPr>
          <p:nvPr/>
        </p:nvSpPr>
        <p:spPr bwMode="auto">
          <a:xfrm>
            <a:off x="323850" y="3644900"/>
            <a:ext cx="83693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lvl="1" eaLnBrk="1" hangingPunct="1">
              <a:spcBef>
                <a:spcPct val="0"/>
              </a:spcBef>
              <a:buFontTx/>
              <a:buNone/>
            </a:pPr>
            <a:r>
              <a:rPr lang="en-US" altLang="zh-CN" sz="2400">
                <a:latin typeface="楷体_GB2312" panose="02010609030101010101" pitchFamily="49" charset="-122"/>
                <a:ea typeface="楷体_GB2312" panose="02010609030101010101" pitchFamily="49" charset="-122"/>
              </a:rPr>
              <a:t>2.</a:t>
            </a:r>
            <a:r>
              <a:rPr lang="zh-CN" altLang="en-US" sz="2400">
                <a:latin typeface="楷体_GB2312" panose="02010609030101010101" pitchFamily="49" charset="-122"/>
                <a:ea typeface="楷体_GB2312" panose="02010609030101010101" pitchFamily="49" charset="-122"/>
              </a:rPr>
              <a:t>当待排记录序列按关键字顺序有序时</a:t>
            </a:r>
            <a:r>
              <a:rPr lang="en-US" altLang="zh-CN" sz="2400">
                <a:latin typeface="楷体_GB2312" panose="02010609030101010101" pitchFamily="49" charset="-122"/>
                <a:ea typeface="楷体_GB2312" panose="02010609030101010101" pitchFamily="49" charset="-122"/>
              </a:rPr>
              <a:t>:</a:t>
            </a:r>
          </a:p>
          <a:p>
            <a:pPr lvl="1" eaLnBrk="1" hangingPunct="1">
              <a:spcBef>
                <a:spcPct val="0"/>
              </a:spcBef>
              <a:buFontTx/>
              <a:buNone/>
            </a:pPr>
            <a:r>
              <a:rPr lang="en-US" altLang="zh-CN" sz="2400">
                <a:latin typeface="楷体_GB2312" panose="02010609030101010101" pitchFamily="49" charset="-122"/>
                <a:ea typeface="楷体_GB2312" panose="02010609030101010101" pitchFamily="49" charset="-122"/>
              </a:rPr>
              <a:t>  </a:t>
            </a:r>
            <a:r>
              <a:rPr lang="zh-CN" altLang="en-US" sz="2400">
                <a:latin typeface="楷体_GB2312" panose="02010609030101010101" pitchFamily="49" charset="-122"/>
                <a:ea typeface="楷体_GB2312" panose="02010609030101010101" pitchFamily="49" charset="-122"/>
              </a:rPr>
              <a:t>直接插入排序和起泡排序能达到</a:t>
            </a:r>
            <a:r>
              <a:rPr lang="en-US" altLang="zh-CN" sz="2400">
                <a:latin typeface="楷体_GB2312" panose="02010609030101010101" pitchFamily="49" charset="-122"/>
                <a:ea typeface="楷体_GB2312" panose="02010609030101010101" pitchFamily="49" charset="-122"/>
              </a:rPr>
              <a:t>O(n)</a:t>
            </a:r>
            <a:r>
              <a:rPr lang="zh-CN" altLang="en-US" sz="2400">
                <a:latin typeface="楷体_GB2312" panose="02010609030101010101" pitchFamily="49" charset="-122"/>
                <a:ea typeface="楷体_GB2312" panose="02010609030101010101" pitchFamily="49" charset="-122"/>
              </a:rPr>
              <a:t>的时间复杂度</a:t>
            </a:r>
            <a:r>
              <a:rPr lang="en-US" altLang="zh-CN" sz="2400">
                <a:latin typeface="楷体_GB2312" panose="02010609030101010101" pitchFamily="49" charset="-122"/>
                <a:ea typeface="楷体_GB2312" panose="02010609030101010101" pitchFamily="49" charset="-122"/>
              </a:rPr>
              <a:t>;</a:t>
            </a:r>
            <a:r>
              <a:rPr lang="zh-CN" altLang="en-US" sz="2400">
                <a:latin typeface="楷体_GB2312" panose="02010609030101010101" pitchFamily="49" charset="-122"/>
                <a:ea typeface="楷体_GB2312" panose="02010609030101010101" pitchFamily="49" charset="-122"/>
              </a:rPr>
              <a:t>而对于快速排序而言，这是最不好的情况，此时的时间性能蜕化为</a:t>
            </a:r>
            <a:r>
              <a:rPr lang="en-US" altLang="zh-CN" sz="2400">
                <a:latin typeface="楷体_GB2312" panose="02010609030101010101" pitchFamily="49" charset="-122"/>
                <a:ea typeface="楷体_GB2312" panose="02010609030101010101" pitchFamily="49" charset="-122"/>
              </a:rPr>
              <a:t>O(n</a:t>
            </a:r>
            <a:r>
              <a:rPr lang="en-US" altLang="zh-CN" sz="2400" baseline="30000">
                <a:latin typeface="楷体_GB2312" panose="02010609030101010101" pitchFamily="49" charset="-122"/>
                <a:ea typeface="楷体_GB2312" panose="02010609030101010101" pitchFamily="49" charset="-122"/>
              </a:rPr>
              <a:t>2</a:t>
            </a:r>
            <a:r>
              <a:rPr lang="en-US" altLang="zh-CN" sz="2400">
                <a:latin typeface="楷体_GB2312" panose="02010609030101010101" pitchFamily="49" charset="-122"/>
                <a:ea typeface="楷体_GB2312" panose="02010609030101010101" pitchFamily="49" charset="-122"/>
              </a:rPr>
              <a:t>)</a:t>
            </a:r>
            <a:r>
              <a:rPr lang="zh-CN" altLang="en-US" sz="2400">
                <a:latin typeface="楷体_GB2312" panose="02010609030101010101" pitchFamily="49" charset="-122"/>
                <a:ea typeface="楷体_GB2312" panose="02010609030101010101" pitchFamily="49" charset="-122"/>
              </a:rPr>
              <a:t>，因此是应该尽量避免的情况。 </a:t>
            </a:r>
          </a:p>
        </p:txBody>
      </p:sp>
      <p:sp>
        <p:nvSpPr>
          <p:cNvPr id="131256" name="Text Box 184">
            <a:extLst>
              <a:ext uri="{FF2B5EF4-FFF2-40B4-BE49-F238E27FC236}">
                <a16:creationId xmlns:a16="http://schemas.microsoft.com/office/drawing/2014/main" id="{5225E46D-8448-4943-A6D2-E498CA671C95}"/>
              </a:ext>
            </a:extLst>
          </p:cNvPr>
          <p:cNvSpPr txBox="1">
            <a:spLocks noChangeArrowheads="1"/>
          </p:cNvSpPr>
          <p:nvPr/>
        </p:nvSpPr>
        <p:spPr bwMode="auto">
          <a:xfrm>
            <a:off x="323850" y="5373688"/>
            <a:ext cx="8351838"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lvl="1" eaLnBrk="1" hangingPunct="1">
              <a:spcBef>
                <a:spcPct val="0"/>
              </a:spcBef>
              <a:buFontTx/>
              <a:buNone/>
            </a:pPr>
            <a:r>
              <a:rPr lang="en-US" altLang="zh-CN" sz="2400">
                <a:latin typeface="楷体_GB2312" panose="02010609030101010101" pitchFamily="49" charset="-122"/>
                <a:ea typeface="楷体_GB2312" panose="02010609030101010101" pitchFamily="49" charset="-122"/>
              </a:rPr>
              <a:t>3.</a:t>
            </a:r>
            <a:r>
              <a:rPr lang="zh-CN" altLang="en-US" sz="2400">
                <a:latin typeface="楷体_GB2312" panose="02010609030101010101" pitchFamily="49" charset="-122"/>
                <a:ea typeface="楷体_GB2312" panose="02010609030101010101" pitchFamily="49" charset="-122"/>
              </a:rPr>
              <a:t>简单选择排序、堆排序和归并排序的时间性能不随记录序列中关键字的分布而改变。 </a:t>
            </a:r>
          </a:p>
          <a:p>
            <a:pPr eaLnBrk="1" hangingPunct="1">
              <a:spcBef>
                <a:spcPct val="0"/>
              </a:spcBef>
            </a:pPr>
            <a:endParaRPr lang="en-US" altLang="zh-CN" sz="2400">
              <a:latin typeface="楷体_GB2312" panose="02010609030101010101" pitchFamily="49" charset="-122"/>
              <a:ea typeface="楷体_GB2312" panose="02010609030101010101" pitchFamily="49" charset="-122"/>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125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12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255" grpId="0"/>
      <p:bldP spid="131256"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ext Box 56">
            <a:extLst>
              <a:ext uri="{FF2B5EF4-FFF2-40B4-BE49-F238E27FC236}">
                <a16:creationId xmlns:a16="http://schemas.microsoft.com/office/drawing/2014/main" id="{AC842A8A-59E6-45A1-8FCB-F8B92170F74D}"/>
              </a:ext>
            </a:extLst>
          </p:cNvPr>
          <p:cNvSpPr txBox="1">
            <a:spLocks noChangeArrowheads="1"/>
          </p:cNvSpPr>
          <p:nvPr/>
        </p:nvSpPr>
        <p:spPr bwMode="auto">
          <a:xfrm>
            <a:off x="4749800" y="0"/>
            <a:ext cx="42576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000" i="1"/>
              <a:t>North China Electric Power University</a:t>
            </a:r>
          </a:p>
        </p:txBody>
      </p:sp>
      <p:sp>
        <p:nvSpPr>
          <p:cNvPr id="73731" name="Rectangle 63">
            <a:extLst>
              <a:ext uri="{FF2B5EF4-FFF2-40B4-BE49-F238E27FC236}">
                <a16:creationId xmlns:a16="http://schemas.microsoft.com/office/drawing/2014/main" id="{B50EAF2B-897A-4817-B3CE-5CFA2D7954F3}"/>
              </a:ext>
            </a:extLst>
          </p:cNvPr>
          <p:cNvSpPr>
            <a:spLocks noChangeArrowheads="1"/>
          </p:cNvSpPr>
          <p:nvPr/>
        </p:nvSpPr>
        <p:spPr bwMode="auto">
          <a:xfrm>
            <a:off x="155575" y="414338"/>
            <a:ext cx="9023350" cy="2709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914400" indent="-45720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371600" indent="-4572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828800" indent="-4572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286000" indent="-4572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743200" indent="-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3200400" indent="-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657600" indent="-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4114800" indent="-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zh-CN" altLang="en-US" sz="2800">
                <a:solidFill>
                  <a:srgbClr val="FF0000"/>
                </a:solidFill>
                <a:ea typeface="楷体_GB2312" panose="02010609030101010101" pitchFamily="49" charset="-122"/>
              </a:rPr>
              <a:t>二、空间性能</a:t>
            </a:r>
            <a:r>
              <a:rPr lang="zh-CN" altLang="en-US" sz="2400"/>
              <a:t> </a:t>
            </a:r>
            <a:r>
              <a:rPr lang="en-US" altLang="zh-CN" sz="2400"/>
              <a:t>:</a:t>
            </a:r>
            <a:r>
              <a:rPr lang="zh-CN" altLang="en-US" sz="2400">
                <a:latin typeface="楷体_GB2312" panose="02010609030101010101" pitchFamily="49" charset="-122"/>
                <a:ea typeface="楷体_GB2312" panose="02010609030101010101" pitchFamily="49" charset="-122"/>
              </a:rPr>
              <a:t>指的是排序过程中所需的辅助空间大小。</a:t>
            </a:r>
          </a:p>
          <a:p>
            <a:pPr lvl="1">
              <a:spcBef>
                <a:spcPct val="0"/>
              </a:spcBef>
              <a:buFontTx/>
              <a:buNone/>
            </a:pPr>
            <a:r>
              <a:rPr lang="en-US" altLang="zh-CN" sz="2400">
                <a:latin typeface="楷体_GB2312" panose="02010609030101010101" pitchFamily="49" charset="-122"/>
                <a:ea typeface="楷体_GB2312" panose="02010609030101010101" pitchFamily="49" charset="-122"/>
              </a:rPr>
              <a:t>1. </a:t>
            </a:r>
            <a:r>
              <a:rPr lang="zh-CN" altLang="en-US" sz="2400">
                <a:latin typeface="楷体_GB2312" panose="02010609030101010101" pitchFamily="49" charset="-122"/>
                <a:ea typeface="楷体_GB2312" panose="02010609030101010101" pitchFamily="49" charset="-122"/>
              </a:rPr>
              <a:t>所有的简单排序方法</a:t>
            </a:r>
            <a:r>
              <a:rPr lang="en-US" altLang="zh-CN" sz="2400">
                <a:latin typeface="楷体_GB2312" panose="02010609030101010101" pitchFamily="49" charset="-122"/>
                <a:ea typeface="楷体_GB2312" panose="02010609030101010101" pitchFamily="49" charset="-122"/>
              </a:rPr>
              <a:t>(</a:t>
            </a:r>
            <a:r>
              <a:rPr lang="zh-CN" altLang="en-US" sz="2400">
                <a:latin typeface="楷体_GB2312" panose="02010609030101010101" pitchFamily="49" charset="-122"/>
                <a:ea typeface="楷体_GB2312" panose="02010609030101010101" pitchFamily="49" charset="-122"/>
              </a:rPr>
              <a:t>包括：直接插入、起泡和简单选择</a:t>
            </a:r>
            <a:r>
              <a:rPr lang="en-US" altLang="zh-CN" sz="2400">
                <a:latin typeface="楷体_GB2312" panose="02010609030101010101" pitchFamily="49" charset="-122"/>
                <a:ea typeface="楷体_GB2312" panose="02010609030101010101" pitchFamily="49" charset="-122"/>
              </a:rPr>
              <a:t>)</a:t>
            </a:r>
          </a:p>
          <a:p>
            <a:pPr lvl="1">
              <a:spcBef>
                <a:spcPct val="0"/>
              </a:spcBef>
              <a:buFontTx/>
              <a:buNone/>
            </a:pPr>
            <a:r>
              <a:rPr lang="en-US" altLang="zh-CN" sz="2400">
                <a:latin typeface="楷体_GB2312" panose="02010609030101010101" pitchFamily="49" charset="-122"/>
                <a:ea typeface="楷体_GB2312" panose="02010609030101010101" pitchFamily="49" charset="-122"/>
              </a:rPr>
              <a:t>   </a:t>
            </a:r>
            <a:r>
              <a:rPr lang="zh-CN" altLang="en-US" sz="2400">
                <a:latin typeface="楷体_GB2312" panose="02010609030101010101" pitchFamily="49" charset="-122"/>
                <a:ea typeface="楷体_GB2312" panose="02010609030101010101" pitchFamily="49" charset="-122"/>
              </a:rPr>
              <a:t>和堆排序的空间复杂度为</a:t>
            </a:r>
            <a:r>
              <a:rPr lang="en-US" altLang="zh-CN" sz="2400">
                <a:latin typeface="楷体_GB2312" panose="02010609030101010101" pitchFamily="49" charset="-122"/>
                <a:ea typeface="楷体_GB2312" panose="02010609030101010101" pitchFamily="49" charset="-122"/>
              </a:rPr>
              <a:t>O(1)</a:t>
            </a:r>
            <a:r>
              <a:rPr lang="zh-CN" altLang="en-US" sz="2400">
                <a:latin typeface="楷体_GB2312" panose="02010609030101010101" pitchFamily="49" charset="-122"/>
                <a:ea typeface="楷体_GB2312" panose="02010609030101010101" pitchFamily="49" charset="-122"/>
              </a:rPr>
              <a:t>；</a:t>
            </a:r>
          </a:p>
          <a:p>
            <a:pPr lvl="1">
              <a:spcBef>
                <a:spcPct val="0"/>
              </a:spcBef>
              <a:buFontTx/>
              <a:buNone/>
            </a:pPr>
            <a:r>
              <a:rPr lang="en-US" altLang="zh-CN" sz="2400">
                <a:latin typeface="楷体_GB2312" panose="02010609030101010101" pitchFamily="49" charset="-122"/>
                <a:ea typeface="楷体_GB2312" panose="02010609030101010101" pitchFamily="49" charset="-122"/>
              </a:rPr>
              <a:t>2. </a:t>
            </a:r>
            <a:r>
              <a:rPr lang="zh-CN" altLang="en-US" sz="2400">
                <a:latin typeface="楷体_GB2312" panose="02010609030101010101" pitchFamily="49" charset="-122"/>
                <a:ea typeface="楷体_GB2312" panose="02010609030101010101" pitchFamily="49" charset="-122"/>
              </a:rPr>
              <a:t>快速排序为</a:t>
            </a:r>
            <a:r>
              <a:rPr lang="en-US" altLang="zh-CN" sz="2400">
                <a:latin typeface="楷体_GB2312" panose="02010609030101010101" pitchFamily="49" charset="-122"/>
                <a:ea typeface="楷体_GB2312" panose="02010609030101010101" pitchFamily="49" charset="-122"/>
              </a:rPr>
              <a:t>O(log</a:t>
            </a:r>
            <a:r>
              <a:rPr lang="en-US" altLang="zh-CN" sz="2400" i="1">
                <a:latin typeface="楷体_GB2312" panose="02010609030101010101" pitchFamily="49" charset="-122"/>
                <a:ea typeface="楷体_GB2312" panose="02010609030101010101" pitchFamily="49" charset="-122"/>
              </a:rPr>
              <a:t>n</a:t>
            </a:r>
            <a:r>
              <a:rPr lang="en-US" altLang="zh-CN" sz="2400">
                <a:ea typeface="楷体_GB2312" panose="02010609030101010101" pitchFamily="49" charset="-122"/>
              </a:rPr>
              <a:t> </a:t>
            </a:r>
            <a:r>
              <a:rPr lang="en-US" altLang="zh-CN" sz="2400">
                <a:latin typeface="楷体_GB2312" panose="02010609030101010101" pitchFamily="49" charset="-122"/>
                <a:ea typeface="楷体_GB2312" panose="02010609030101010101" pitchFamily="49" charset="-122"/>
              </a:rPr>
              <a:t> )</a:t>
            </a:r>
            <a:r>
              <a:rPr lang="zh-CN" altLang="en-US" sz="2400">
                <a:latin typeface="楷体_GB2312" panose="02010609030101010101" pitchFamily="49" charset="-122"/>
                <a:ea typeface="楷体_GB2312" panose="02010609030101010101" pitchFamily="49" charset="-122"/>
              </a:rPr>
              <a:t>，为栈所需的辅助空间</a:t>
            </a:r>
            <a:r>
              <a:rPr lang="en-US" altLang="zh-CN" sz="2400">
                <a:latin typeface="楷体_GB2312" panose="02010609030101010101" pitchFamily="49" charset="-122"/>
                <a:ea typeface="楷体_GB2312" panose="02010609030101010101" pitchFamily="49" charset="-122"/>
              </a:rPr>
              <a:t>;</a:t>
            </a:r>
          </a:p>
          <a:p>
            <a:pPr lvl="1">
              <a:spcBef>
                <a:spcPct val="0"/>
              </a:spcBef>
              <a:buFontTx/>
              <a:buNone/>
            </a:pPr>
            <a:r>
              <a:rPr lang="en-US" altLang="zh-CN" sz="2400">
                <a:latin typeface="楷体_GB2312" panose="02010609030101010101" pitchFamily="49" charset="-122"/>
                <a:ea typeface="楷体_GB2312" panose="02010609030101010101" pitchFamily="49" charset="-122"/>
              </a:rPr>
              <a:t>3. </a:t>
            </a:r>
            <a:r>
              <a:rPr lang="zh-CN" altLang="en-US" sz="2400">
                <a:latin typeface="楷体_GB2312" panose="02010609030101010101" pitchFamily="49" charset="-122"/>
                <a:ea typeface="楷体_GB2312" panose="02010609030101010101" pitchFamily="49" charset="-122"/>
              </a:rPr>
              <a:t>归并排序所需辅助空间最多，其空间复杂度</a:t>
            </a:r>
            <a:r>
              <a:rPr lang="zh-CN" altLang="en-US" sz="2400">
                <a:solidFill>
                  <a:srgbClr val="000080"/>
                </a:solidFill>
                <a:latin typeface="楷体_GB2312" panose="02010609030101010101" pitchFamily="49" charset="-122"/>
                <a:ea typeface="楷体_GB2312" panose="02010609030101010101" pitchFamily="49" charset="-122"/>
              </a:rPr>
              <a:t>为</a:t>
            </a:r>
            <a:r>
              <a:rPr lang="en-US" altLang="zh-CN" sz="2400">
                <a:latin typeface="楷体_GB2312" panose="02010609030101010101" pitchFamily="49" charset="-122"/>
                <a:ea typeface="楷体_GB2312" panose="02010609030101010101" pitchFamily="49" charset="-122"/>
              </a:rPr>
              <a:t>O(</a:t>
            </a:r>
            <a:r>
              <a:rPr lang="en-US" altLang="zh-CN" sz="2400" i="1">
                <a:latin typeface="楷体_GB2312" panose="02010609030101010101" pitchFamily="49" charset="-122"/>
                <a:ea typeface="楷体_GB2312" panose="02010609030101010101" pitchFamily="49" charset="-122"/>
              </a:rPr>
              <a:t>n</a:t>
            </a:r>
            <a:r>
              <a:rPr lang="en-US" altLang="zh-CN" sz="2400">
                <a:latin typeface="楷体_GB2312" panose="02010609030101010101" pitchFamily="49" charset="-122"/>
                <a:ea typeface="楷体_GB2312" panose="02010609030101010101" pitchFamily="49" charset="-122"/>
              </a:rPr>
              <a:t> );</a:t>
            </a:r>
          </a:p>
          <a:p>
            <a:pPr lvl="1">
              <a:spcBef>
                <a:spcPct val="0"/>
              </a:spcBef>
              <a:buFontTx/>
              <a:buNone/>
            </a:pPr>
            <a:r>
              <a:rPr lang="en-US" altLang="zh-CN" sz="2400">
                <a:latin typeface="楷体_GB2312" panose="02010609030101010101" pitchFamily="49" charset="-122"/>
                <a:ea typeface="楷体_GB2312" panose="02010609030101010101" pitchFamily="49" charset="-122"/>
              </a:rPr>
              <a:t>4. </a:t>
            </a:r>
            <a:r>
              <a:rPr lang="zh-CN" altLang="en-US" sz="2400">
                <a:latin typeface="楷体_GB2312" panose="02010609030101010101" pitchFamily="49" charset="-122"/>
                <a:ea typeface="楷体_GB2312" panose="02010609030101010101" pitchFamily="49" charset="-122"/>
              </a:rPr>
              <a:t>链式基数排序需附设队列首尾指针，则空间复杂度为</a:t>
            </a:r>
            <a:r>
              <a:rPr lang="en-US" altLang="zh-CN" sz="2400">
                <a:latin typeface="楷体_GB2312" panose="02010609030101010101" pitchFamily="49" charset="-122"/>
                <a:ea typeface="楷体_GB2312" panose="02010609030101010101" pitchFamily="49" charset="-122"/>
              </a:rPr>
              <a:t>O(</a:t>
            </a:r>
            <a:r>
              <a:rPr lang="en-US" altLang="zh-CN" sz="2400" i="1">
                <a:latin typeface="楷体_GB2312" panose="02010609030101010101" pitchFamily="49" charset="-122"/>
                <a:ea typeface="楷体_GB2312" panose="02010609030101010101" pitchFamily="49" charset="-122"/>
              </a:rPr>
              <a:t>rd</a:t>
            </a:r>
            <a:r>
              <a:rPr lang="en-US" altLang="zh-CN" sz="2400">
                <a:ea typeface="楷体_GB2312" panose="02010609030101010101" pitchFamily="49" charset="-122"/>
              </a:rPr>
              <a:t> </a:t>
            </a:r>
            <a:r>
              <a:rPr lang="en-US" altLang="zh-CN" sz="2400">
                <a:latin typeface="楷体_GB2312" panose="02010609030101010101" pitchFamily="49" charset="-122"/>
                <a:ea typeface="楷体_GB2312" panose="02010609030101010101" pitchFamily="49" charset="-122"/>
              </a:rPr>
              <a:t> )</a:t>
            </a:r>
            <a:r>
              <a:rPr lang="zh-CN" altLang="en-US" sz="2400">
                <a:latin typeface="楷体_GB2312" panose="02010609030101010101" pitchFamily="49" charset="-122"/>
                <a:ea typeface="楷体_GB2312" panose="02010609030101010101" pitchFamily="49" charset="-122"/>
              </a:rPr>
              <a:t>。</a:t>
            </a:r>
          </a:p>
        </p:txBody>
      </p:sp>
      <p:sp>
        <p:nvSpPr>
          <p:cNvPr id="132161" name="Rectangle 65">
            <a:extLst>
              <a:ext uri="{FF2B5EF4-FFF2-40B4-BE49-F238E27FC236}">
                <a16:creationId xmlns:a16="http://schemas.microsoft.com/office/drawing/2014/main" id="{12898B97-EF2F-4F2C-A3E8-0F8E07ADBB99}"/>
              </a:ext>
            </a:extLst>
          </p:cNvPr>
          <p:cNvSpPr>
            <a:spLocks noChangeArrowheads="1"/>
          </p:cNvSpPr>
          <p:nvPr/>
        </p:nvSpPr>
        <p:spPr bwMode="auto">
          <a:xfrm>
            <a:off x="177800" y="3357563"/>
            <a:ext cx="8839200" cy="3074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zh-CN" altLang="en-US" sz="2800">
                <a:solidFill>
                  <a:srgbClr val="FF0000"/>
                </a:solidFill>
                <a:latin typeface="楷体_GB2312" panose="02010609030101010101" pitchFamily="49" charset="-122"/>
                <a:ea typeface="楷体_GB2312" panose="02010609030101010101" pitchFamily="49" charset="-122"/>
              </a:rPr>
              <a:t>三、排序方法的稳定性能</a:t>
            </a:r>
          </a:p>
          <a:p>
            <a:pPr>
              <a:spcBef>
                <a:spcPct val="0"/>
              </a:spcBef>
            </a:pPr>
            <a:r>
              <a:rPr lang="zh-CN" altLang="en-US" sz="2400">
                <a:latin typeface="楷体_GB2312" panose="02010609030101010101" pitchFamily="49" charset="-122"/>
                <a:ea typeface="楷体_GB2312" panose="02010609030101010101" pitchFamily="49" charset="-122"/>
              </a:rPr>
              <a:t>   </a:t>
            </a:r>
            <a:r>
              <a:rPr lang="en-US" altLang="zh-CN" sz="2400">
                <a:latin typeface="楷体_GB2312" panose="02010609030101010101" pitchFamily="49" charset="-122"/>
                <a:ea typeface="楷体_GB2312" panose="02010609030101010101" pitchFamily="49" charset="-122"/>
              </a:rPr>
              <a:t>1. </a:t>
            </a:r>
            <a:r>
              <a:rPr lang="zh-CN" altLang="en-US" sz="2400">
                <a:latin typeface="楷体_GB2312" panose="02010609030101010101" pitchFamily="49" charset="-122"/>
                <a:ea typeface="楷体_GB2312" panose="02010609030101010101" pitchFamily="49" charset="-122"/>
              </a:rPr>
              <a:t>稳定的排序方法指的是，对于两个关键字相等的记录，它</a:t>
            </a:r>
          </a:p>
          <a:p>
            <a:pPr>
              <a:spcBef>
                <a:spcPct val="0"/>
              </a:spcBef>
            </a:pPr>
            <a:r>
              <a:rPr lang="zh-CN" altLang="en-US" sz="2400">
                <a:latin typeface="楷体_GB2312" panose="02010609030101010101" pitchFamily="49" charset="-122"/>
                <a:ea typeface="楷体_GB2312" panose="02010609030101010101" pitchFamily="49" charset="-122"/>
              </a:rPr>
              <a:t>      们在序列中的相对位置，在排序之前和经过排序之后，没</a:t>
            </a:r>
          </a:p>
          <a:p>
            <a:pPr>
              <a:spcBef>
                <a:spcPct val="0"/>
              </a:spcBef>
            </a:pPr>
            <a:r>
              <a:rPr lang="zh-CN" altLang="en-US" sz="2400">
                <a:latin typeface="楷体_GB2312" panose="02010609030101010101" pitchFamily="49" charset="-122"/>
                <a:ea typeface="楷体_GB2312" panose="02010609030101010101" pitchFamily="49" charset="-122"/>
              </a:rPr>
              <a:t>      有改变。</a:t>
            </a:r>
          </a:p>
          <a:p>
            <a:pPr>
              <a:spcBef>
                <a:spcPct val="0"/>
              </a:spcBef>
            </a:pPr>
            <a:r>
              <a:rPr lang="zh-CN" altLang="en-US" sz="2400">
                <a:latin typeface="楷体_GB2312" panose="02010609030101010101" pitchFamily="49" charset="-122"/>
                <a:ea typeface="楷体_GB2312" panose="02010609030101010101" pitchFamily="49" charset="-122"/>
              </a:rPr>
              <a:t>   </a:t>
            </a:r>
            <a:r>
              <a:rPr lang="en-US" altLang="zh-CN" sz="2400">
                <a:latin typeface="楷体_GB2312" panose="02010609030101010101" pitchFamily="49" charset="-122"/>
                <a:ea typeface="楷体_GB2312" panose="02010609030101010101" pitchFamily="49" charset="-122"/>
              </a:rPr>
              <a:t>2. </a:t>
            </a:r>
            <a:r>
              <a:rPr lang="zh-CN" altLang="en-US" sz="2400">
                <a:latin typeface="楷体_GB2312" panose="02010609030101010101" pitchFamily="49" charset="-122"/>
                <a:ea typeface="楷体_GB2312" panose="02010609030101010101" pitchFamily="49" charset="-122"/>
              </a:rPr>
              <a:t>当对多关键字的记录序列进行</a:t>
            </a:r>
            <a:r>
              <a:rPr lang="en-US" altLang="zh-CN" sz="2400">
                <a:latin typeface="楷体_GB2312" panose="02010609030101010101" pitchFamily="49" charset="-122"/>
                <a:ea typeface="楷体_GB2312" panose="02010609030101010101" pitchFamily="49" charset="-122"/>
              </a:rPr>
              <a:t>LSD</a:t>
            </a:r>
            <a:r>
              <a:rPr lang="zh-CN" altLang="en-US" sz="2400">
                <a:latin typeface="楷体_GB2312" panose="02010609030101010101" pitchFamily="49" charset="-122"/>
                <a:ea typeface="楷体_GB2312" panose="02010609030101010101" pitchFamily="49" charset="-122"/>
              </a:rPr>
              <a:t>方法排序时，必须采用</a:t>
            </a:r>
          </a:p>
          <a:p>
            <a:pPr>
              <a:spcBef>
                <a:spcPct val="0"/>
              </a:spcBef>
            </a:pPr>
            <a:r>
              <a:rPr lang="zh-CN" altLang="en-US" sz="2400">
                <a:latin typeface="楷体_GB2312" panose="02010609030101010101" pitchFamily="49" charset="-122"/>
                <a:ea typeface="楷体_GB2312" panose="02010609030101010101" pitchFamily="49" charset="-122"/>
              </a:rPr>
              <a:t>      稳定的排序方法。</a:t>
            </a:r>
          </a:p>
          <a:p>
            <a:pPr>
              <a:spcBef>
                <a:spcPct val="0"/>
              </a:spcBef>
            </a:pPr>
            <a:r>
              <a:rPr lang="zh-CN" altLang="en-US" sz="2400">
                <a:latin typeface="楷体_GB2312" panose="02010609030101010101" pitchFamily="49" charset="-122"/>
                <a:ea typeface="楷体_GB2312" panose="02010609030101010101" pitchFamily="49" charset="-122"/>
              </a:rPr>
              <a:t>   </a:t>
            </a:r>
            <a:r>
              <a:rPr lang="en-US" altLang="zh-CN" sz="2400">
                <a:latin typeface="楷体_GB2312" panose="02010609030101010101" pitchFamily="49" charset="-122"/>
                <a:ea typeface="楷体_GB2312" panose="02010609030101010101" pitchFamily="49" charset="-122"/>
              </a:rPr>
              <a:t>3. </a:t>
            </a:r>
            <a:r>
              <a:rPr lang="zh-CN" altLang="en-US" sz="2400">
                <a:latin typeface="楷体_GB2312" panose="02010609030101010101" pitchFamily="49" charset="-122"/>
                <a:ea typeface="楷体_GB2312" panose="02010609030101010101" pitchFamily="49" charset="-122"/>
              </a:rPr>
              <a:t>对于不稳定的排序方法，只要能举出一个实例说明即可。</a:t>
            </a:r>
          </a:p>
          <a:p>
            <a:pPr>
              <a:spcBef>
                <a:spcPct val="0"/>
              </a:spcBef>
            </a:pPr>
            <a:r>
              <a:rPr lang="zh-CN" altLang="en-US" sz="2400">
                <a:latin typeface="楷体_GB2312" panose="02010609030101010101" pitchFamily="49" charset="-122"/>
                <a:ea typeface="楷体_GB2312" panose="02010609030101010101" pitchFamily="49" charset="-122"/>
              </a:rPr>
              <a:t>   </a:t>
            </a:r>
            <a:r>
              <a:rPr lang="en-US" altLang="zh-CN" sz="2400">
                <a:latin typeface="楷体_GB2312" panose="02010609030101010101" pitchFamily="49" charset="-122"/>
                <a:ea typeface="楷体_GB2312" panose="02010609030101010101" pitchFamily="49" charset="-122"/>
              </a:rPr>
              <a:t>4. </a:t>
            </a:r>
            <a:r>
              <a:rPr lang="zh-CN" altLang="en-US" sz="2400">
                <a:latin typeface="楷体_GB2312" panose="02010609030101010101" pitchFamily="49" charset="-122"/>
                <a:ea typeface="楷体_GB2312" panose="02010609030101010101" pitchFamily="49" charset="-122"/>
              </a:rPr>
              <a:t>选择排序，快速排序和堆排序是不稳定的排序方法。</a:t>
            </a: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21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161"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5633" name="Group 113">
            <a:extLst>
              <a:ext uri="{FF2B5EF4-FFF2-40B4-BE49-F238E27FC236}">
                <a16:creationId xmlns:a16="http://schemas.microsoft.com/office/drawing/2014/main" id="{FA2107B5-89DA-4FBB-85F1-C122C4BED6CC}"/>
              </a:ext>
            </a:extLst>
          </p:cNvPr>
          <p:cNvGraphicFramePr>
            <a:graphicFrameLocks noGrp="1"/>
          </p:cNvGraphicFramePr>
          <p:nvPr>
            <p:ph/>
          </p:nvPr>
        </p:nvGraphicFramePr>
        <p:xfrm>
          <a:off x="323850" y="1052513"/>
          <a:ext cx="8640763" cy="5565775"/>
        </p:xfrm>
        <a:graphic>
          <a:graphicData uri="http://schemas.openxmlformats.org/drawingml/2006/table">
            <a:tbl>
              <a:tblPr/>
              <a:tblGrid>
                <a:gridCol w="1439863">
                  <a:extLst>
                    <a:ext uri="{9D8B030D-6E8A-4147-A177-3AD203B41FA5}">
                      <a16:colId xmlns:a16="http://schemas.microsoft.com/office/drawing/2014/main" val="20000"/>
                    </a:ext>
                  </a:extLst>
                </a:gridCol>
                <a:gridCol w="1439862">
                  <a:extLst>
                    <a:ext uri="{9D8B030D-6E8A-4147-A177-3AD203B41FA5}">
                      <a16:colId xmlns:a16="http://schemas.microsoft.com/office/drawing/2014/main" val="20001"/>
                    </a:ext>
                  </a:extLst>
                </a:gridCol>
                <a:gridCol w="1441450">
                  <a:extLst>
                    <a:ext uri="{9D8B030D-6E8A-4147-A177-3AD203B41FA5}">
                      <a16:colId xmlns:a16="http://schemas.microsoft.com/office/drawing/2014/main" val="20002"/>
                    </a:ext>
                  </a:extLst>
                </a:gridCol>
                <a:gridCol w="1439863">
                  <a:extLst>
                    <a:ext uri="{9D8B030D-6E8A-4147-A177-3AD203B41FA5}">
                      <a16:colId xmlns:a16="http://schemas.microsoft.com/office/drawing/2014/main" val="20003"/>
                    </a:ext>
                  </a:extLst>
                </a:gridCol>
                <a:gridCol w="1439862">
                  <a:extLst>
                    <a:ext uri="{9D8B030D-6E8A-4147-A177-3AD203B41FA5}">
                      <a16:colId xmlns:a16="http://schemas.microsoft.com/office/drawing/2014/main" val="20004"/>
                    </a:ext>
                  </a:extLst>
                </a:gridCol>
                <a:gridCol w="1439863">
                  <a:extLst>
                    <a:ext uri="{9D8B030D-6E8A-4147-A177-3AD203B41FA5}">
                      <a16:colId xmlns:a16="http://schemas.microsoft.com/office/drawing/2014/main" val="20005"/>
                    </a:ext>
                  </a:extLst>
                </a:gridCol>
              </a:tblGrid>
              <a:tr h="608082">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itchFamily="18" charset="0"/>
                          <a:ea typeface="楷体_GB2312" pitchFamily="49" charset="-122"/>
                        </a:rPr>
                        <a:t>排序方法</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itchFamily="18" charset="0"/>
                          <a:ea typeface="楷体_GB2312" pitchFamily="49" charset="-122"/>
                        </a:rPr>
                        <a:t>最好时间</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itchFamily="18" charset="0"/>
                          <a:ea typeface="楷体_GB2312" pitchFamily="49" charset="-122"/>
                        </a:rPr>
                        <a:t>平均时间</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itchFamily="18" charset="0"/>
                          <a:ea typeface="楷体_GB2312" pitchFamily="49" charset="-122"/>
                        </a:rPr>
                        <a:t>最坏时间</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itchFamily="18" charset="0"/>
                          <a:ea typeface="楷体_GB2312" pitchFamily="49" charset="-122"/>
                        </a:rPr>
                        <a:t>辅助空间</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itchFamily="18" charset="0"/>
                          <a:ea typeface="楷体_GB2312" pitchFamily="49" charset="-122"/>
                        </a:rPr>
                        <a:t>稳定性</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0"/>
                  </a:ext>
                </a:extLst>
              </a:tr>
              <a:tr h="608082">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itchFamily="18" charset="0"/>
                          <a:ea typeface="楷体_GB2312" pitchFamily="49" charset="-122"/>
                        </a:rPr>
                        <a:t>直接插入</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itchFamily="18" charset="0"/>
                          <a:ea typeface="楷体_GB2312" pitchFamily="49" charset="-122"/>
                        </a:rPr>
                        <a:t>O(n)</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itchFamily="18" charset="0"/>
                          <a:ea typeface="楷体_GB2312" pitchFamily="49" charset="-122"/>
                        </a:rPr>
                        <a:t>O(n</a:t>
                      </a:r>
                      <a:r>
                        <a:rPr kumimoji="1" lang="en-US" altLang="zh-CN" sz="2400" b="1" i="0" u="none" strike="noStrike" cap="none" normalizeH="0" baseline="30000">
                          <a:ln>
                            <a:noFill/>
                          </a:ln>
                          <a:solidFill>
                            <a:schemeClr val="tx1"/>
                          </a:solidFill>
                          <a:effectLst/>
                          <a:latin typeface="Times New Roman" pitchFamily="18" charset="0"/>
                          <a:ea typeface="楷体_GB2312" pitchFamily="49" charset="-122"/>
                        </a:rPr>
                        <a:t>2</a:t>
                      </a:r>
                      <a:r>
                        <a:rPr kumimoji="1" lang="en-US" altLang="zh-CN" sz="2400" b="1" i="0" u="none" strike="noStrike" cap="none" normalizeH="0" baseline="0">
                          <a:ln>
                            <a:noFill/>
                          </a:ln>
                          <a:solidFill>
                            <a:schemeClr val="tx1"/>
                          </a:solidFill>
                          <a:effectLst/>
                          <a:latin typeface="Times New Roman" pitchFamily="18" charset="0"/>
                          <a:ea typeface="楷体_GB2312" pitchFamily="49" charset="-122"/>
                        </a:rPr>
                        <a:t>)</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itchFamily="18" charset="0"/>
                          <a:ea typeface="楷体_GB2312" pitchFamily="49" charset="-122"/>
                        </a:rPr>
                        <a:t>O(n</a:t>
                      </a:r>
                      <a:r>
                        <a:rPr kumimoji="1" lang="en-US" altLang="zh-CN" sz="2400" b="1" i="0" u="none" strike="noStrike" cap="none" normalizeH="0" baseline="30000">
                          <a:ln>
                            <a:noFill/>
                          </a:ln>
                          <a:solidFill>
                            <a:schemeClr val="tx1"/>
                          </a:solidFill>
                          <a:effectLst/>
                          <a:latin typeface="Times New Roman" pitchFamily="18" charset="0"/>
                          <a:ea typeface="楷体_GB2312" pitchFamily="49" charset="-122"/>
                        </a:rPr>
                        <a:t>2</a:t>
                      </a:r>
                      <a:r>
                        <a:rPr kumimoji="1" lang="en-US" altLang="zh-CN" sz="2400" b="1" i="0" u="none" strike="noStrike" cap="none" normalizeH="0" baseline="0">
                          <a:ln>
                            <a:noFill/>
                          </a:ln>
                          <a:solidFill>
                            <a:schemeClr val="tx1"/>
                          </a:solidFill>
                          <a:effectLst/>
                          <a:latin typeface="Times New Roman" pitchFamily="18" charset="0"/>
                          <a:ea typeface="楷体_GB2312" pitchFamily="49" charset="-122"/>
                        </a:rPr>
                        <a:t>)</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itchFamily="18" charset="0"/>
                          <a:ea typeface="楷体_GB2312" pitchFamily="49" charset="-122"/>
                        </a:rPr>
                        <a:t>O(1)</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itchFamily="18" charset="0"/>
                          <a:ea typeface="楷体_GB2312" pitchFamily="49" charset="-122"/>
                        </a:rPr>
                        <a:t>稳定</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1"/>
                  </a:ext>
                </a:extLst>
              </a:tr>
              <a:tr h="608082">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itchFamily="18" charset="0"/>
                          <a:ea typeface="楷体_GB2312" pitchFamily="49" charset="-122"/>
                        </a:rPr>
                        <a:t>直接选择</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itchFamily="18" charset="0"/>
                          <a:ea typeface="楷体_GB2312" pitchFamily="49" charset="-122"/>
                        </a:rPr>
                        <a:t>O(n</a:t>
                      </a:r>
                      <a:r>
                        <a:rPr kumimoji="1" lang="en-US" altLang="zh-CN" sz="2400" b="1" i="0" u="none" strike="noStrike" cap="none" normalizeH="0" baseline="30000">
                          <a:ln>
                            <a:noFill/>
                          </a:ln>
                          <a:solidFill>
                            <a:schemeClr val="tx1"/>
                          </a:solidFill>
                          <a:effectLst/>
                          <a:latin typeface="Times New Roman" pitchFamily="18" charset="0"/>
                          <a:ea typeface="楷体_GB2312" pitchFamily="49" charset="-122"/>
                        </a:rPr>
                        <a:t>2</a:t>
                      </a:r>
                      <a:r>
                        <a:rPr kumimoji="1" lang="en-US" altLang="zh-CN" sz="2400" b="1" i="0" u="none" strike="noStrike" cap="none" normalizeH="0" baseline="0">
                          <a:ln>
                            <a:noFill/>
                          </a:ln>
                          <a:solidFill>
                            <a:schemeClr val="tx1"/>
                          </a:solidFill>
                          <a:effectLst/>
                          <a:latin typeface="Times New Roman" pitchFamily="18" charset="0"/>
                          <a:ea typeface="楷体_GB2312" pitchFamily="49" charset="-122"/>
                        </a:rPr>
                        <a:t>)</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itchFamily="18" charset="0"/>
                          <a:ea typeface="楷体_GB2312" pitchFamily="49" charset="-122"/>
                        </a:rPr>
                        <a:t>O(n</a:t>
                      </a:r>
                      <a:r>
                        <a:rPr kumimoji="1" lang="en-US" altLang="zh-CN" sz="2400" b="1" i="0" u="none" strike="noStrike" cap="none" normalizeH="0" baseline="30000">
                          <a:ln>
                            <a:noFill/>
                          </a:ln>
                          <a:solidFill>
                            <a:schemeClr val="tx1"/>
                          </a:solidFill>
                          <a:effectLst/>
                          <a:latin typeface="Times New Roman" pitchFamily="18" charset="0"/>
                          <a:ea typeface="楷体_GB2312" pitchFamily="49" charset="-122"/>
                        </a:rPr>
                        <a:t>2</a:t>
                      </a:r>
                      <a:r>
                        <a:rPr kumimoji="1" lang="en-US" altLang="zh-CN" sz="2400" b="1" i="0" u="none" strike="noStrike" cap="none" normalizeH="0" baseline="0">
                          <a:ln>
                            <a:noFill/>
                          </a:ln>
                          <a:solidFill>
                            <a:schemeClr val="tx1"/>
                          </a:solidFill>
                          <a:effectLst/>
                          <a:latin typeface="Times New Roman" pitchFamily="18" charset="0"/>
                          <a:ea typeface="楷体_GB2312" pitchFamily="49" charset="-122"/>
                        </a:rPr>
                        <a:t>)</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itchFamily="18" charset="0"/>
                          <a:ea typeface="楷体_GB2312" pitchFamily="49" charset="-122"/>
                        </a:rPr>
                        <a:t>O(n</a:t>
                      </a:r>
                      <a:r>
                        <a:rPr kumimoji="1" lang="en-US" altLang="zh-CN" sz="2400" b="1" i="0" u="none" strike="noStrike" cap="none" normalizeH="0" baseline="30000">
                          <a:ln>
                            <a:noFill/>
                          </a:ln>
                          <a:solidFill>
                            <a:schemeClr val="tx1"/>
                          </a:solidFill>
                          <a:effectLst/>
                          <a:latin typeface="Times New Roman" pitchFamily="18" charset="0"/>
                          <a:ea typeface="楷体_GB2312" pitchFamily="49" charset="-122"/>
                        </a:rPr>
                        <a:t>2</a:t>
                      </a:r>
                      <a:r>
                        <a:rPr kumimoji="1" lang="en-US" altLang="zh-CN" sz="2400" b="1" i="0" u="none" strike="noStrike" cap="none" normalizeH="0" baseline="0">
                          <a:ln>
                            <a:noFill/>
                          </a:ln>
                          <a:solidFill>
                            <a:schemeClr val="tx1"/>
                          </a:solidFill>
                          <a:effectLst/>
                          <a:latin typeface="Times New Roman" pitchFamily="18" charset="0"/>
                          <a:ea typeface="楷体_GB2312" pitchFamily="49" charset="-122"/>
                        </a:rPr>
                        <a:t>)</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itchFamily="18" charset="0"/>
                          <a:ea typeface="楷体_GB2312" pitchFamily="49" charset="-122"/>
                        </a:rPr>
                        <a:t>O(1)</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itchFamily="18" charset="0"/>
                          <a:ea typeface="楷体_GB2312" pitchFamily="49" charset="-122"/>
                        </a:rPr>
                        <a:t>不稳定</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2"/>
                  </a:ext>
                </a:extLst>
              </a:tr>
              <a:tr h="608082">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itchFamily="18" charset="0"/>
                          <a:ea typeface="楷体_GB2312" pitchFamily="49" charset="-122"/>
                        </a:rPr>
                        <a:t>冒泡</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itchFamily="18" charset="0"/>
                          <a:ea typeface="楷体_GB2312" pitchFamily="49" charset="-122"/>
                        </a:rPr>
                        <a:t>O(n)</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itchFamily="18" charset="0"/>
                          <a:ea typeface="楷体_GB2312" pitchFamily="49" charset="-122"/>
                        </a:rPr>
                        <a:t>O(n</a:t>
                      </a:r>
                      <a:r>
                        <a:rPr kumimoji="1" lang="en-US" altLang="zh-CN" sz="2400" b="1" i="0" u="none" strike="noStrike" cap="none" normalizeH="0" baseline="30000">
                          <a:ln>
                            <a:noFill/>
                          </a:ln>
                          <a:solidFill>
                            <a:schemeClr val="tx1"/>
                          </a:solidFill>
                          <a:effectLst/>
                          <a:latin typeface="Times New Roman" pitchFamily="18" charset="0"/>
                          <a:ea typeface="楷体_GB2312" pitchFamily="49" charset="-122"/>
                        </a:rPr>
                        <a:t>2</a:t>
                      </a:r>
                      <a:r>
                        <a:rPr kumimoji="1" lang="en-US" altLang="zh-CN" sz="2400" b="1" i="0" u="none" strike="noStrike" cap="none" normalizeH="0" baseline="0">
                          <a:ln>
                            <a:noFill/>
                          </a:ln>
                          <a:solidFill>
                            <a:schemeClr val="tx1"/>
                          </a:solidFill>
                          <a:effectLst/>
                          <a:latin typeface="Times New Roman" pitchFamily="18" charset="0"/>
                          <a:ea typeface="楷体_GB2312" pitchFamily="49" charset="-122"/>
                        </a:rPr>
                        <a:t>)</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itchFamily="18" charset="0"/>
                          <a:ea typeface="楷体_GB2312" pitchFamily="49" charset="-122"/>
                        </a:rPr>
                        <a:t>O(n</a:t>
                      </a:r>
                      <a:r>
                        <a:rPr kumimoji="1" lang="en-US" altLang="zh-CN" sz="2400" b="1" i="0" u="none" strike="noStrike" cap="none" normalizeH="0" baseline="30000">
                          <a:ln>
                            <a:noFill/>
                          </a:ln>
                          <a:solidFill>
                            <a:schemeClr val="tx1"/>
                          </a:solidFill>
                          <a:effectLst/>
                          <a:latin typeface="Times New Roman" pitchFamily="18" charset="0"/>
                          <a:ea typeface="楷体_GB2312" pitchFamily="49" charset="-122"/>
                        </a:rPr>
                        <a:t>2</a:t>
                      </a:r>
                      <a:r>
                        <a:rPr kumimoji="1" lang="en-US" altLang="zh-CN" sz="2400" b="1" i="0" u="none" strike="noStrike" cap="none" normalizeH="0" baseline="0">
                          <a:ln>
                            <a:noFill/>
                          </a:ln>
                          <a:solidFill>
                            <a:schemeClr val="tx1"/>
                          </a:solidFill>
                          <a:effectLst/>
                          <a:latin typeface="Times New Roman" pitchFamily="18" charset="0"/>
                          <a:ea typeface="楷体_GB2312" pitchFamily="49" charset="-122"/>
                        </a:rPr>
                        <a:t>)</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itchFamily="18" charset="0"/>
                          <a:ea typeface="楷体_GB2312" pitchFamily="49" charset="-122"/>
                        </a:rPr>
                        <a:t>O(1)</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itchFamily="18" charset="0"/>
                          <a:ea typeface="楷体_GB2312" pitchFamily="49" charset="-122"/>
                        </a:rPr>
                        <a:t>稳定</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3"/>
                  </a:ext>
                </a:extLst>
              </a:tr>
              <a:tr h="608082">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itchFamily="18" charset="0"/>
                          <a:ea typeface="楷体_GB2312" pitchFamily="49" charset="-122"/>
                        </a:rPr>
                        <a:t>希尔</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itchFamily="18" charset="0"/>
                          <a:ea typeface="楷体_GB2312" pitchFamily="49" charset="-122"/>
                        </a:rPr>
                        <a:t>O(nlogn)</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itchFamily="18" charset="0"/>
                          <a:ea typeface="楷体_GB2312" pitchFamily="49" charset="-122"/>
                        </a:rPr>
                        <a:t>O(n</a:t>
                      </a:r>
                      <a:r>
                        <a:rPr kumimoji="1" lang="en-US" altLang="zh-CN" sz="2400" b="1" i="0" u="none" strike="noStrike" cap="none" normalizeH="0" baseline="30000">
                          <a:ln>
                            <a:noFill/>
                          </a:ln>
                          <a:solidFill>
                            <a:schemeClr val="tx1"/>
                          </a:solidFill>
                          <a:effectLst/>
                          <a:latin typeface="Times New Roman" pitchFamily="18" charset="0"/>
                          <a:ea typeface="楷体_GB2312" pitchFamily="49" charset="-122"/>
                        </a:rPr>
                        <a:t>1.25</a:t>
                      </a:r>
                      <a:r>
                        <a:rPr kumimoji="1" lang="en-US" altLang="zh-CN" sz="2400" b="1" i="0" u="none" strike="noStrike" cap="none" normalizeH="0" baseline="0">
                          <a:ln>
                            <a:noFill/>
                          </a:ln>
                          <a:solidFill>
                            <a:schemeClr val="tx1"/>
                          </a:solidFill>
                          <a:effectLst/>
                          <a:latin typeface="Times New Roman" pitchFamily="18" charset="0"/>
                          <a:ea typeface="楷体_GB2312" pitchFamily="49" charset="-122"/>
                        </a:rPr>
                        <a:t>)</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1" i="0" u="none" strike="noStrike" cap="none" normalizeH="0" baseline="0">
                        <a:ln>
                          <a:noFill/>
                        </a:ln>
                        <a:solidFill>
                          <a:schemeClr val="tx1"/>
                        </a:solidFill>
                        <a:effectLst/>
                        <a:latin typeface="Times New Roman" pitchFamily="18" charset="0"/>
                        <a:ea typeface="楷体_GB2312" pitchFamily="49" charset="-122"/>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itchFamily="18" charset="0"/>
                          <a:ea typeface="楷体_GB2312" pitchFamily="49" charset="-122"/>
                        </a:rPr>
                        <a:t>O(1)</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itchFamily="18" charset="0"/>
                          <a:ea typeface="楷体_GB2312" pitchFamily="49" charset="-122"/>
                        </a:rPr>
                        <a:t>不稳定</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4"/>
                  </a:ext>
                </a:extLst>
              </a:tr>
              <a:tr h="608082">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itchFamily="18" charset="0"/>
                          <a:ea typeface="楷体_GB2312" pitchFamily="49" charset="-122"/>
                        </a:rPr>
                        <a:t>快速</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itchFamily="18" charset="0"/>
                          <a:ea typeface="楷体_GB2312" pitchFamily="49" charset="-122"/>
                        </a:rPr>
                        <a:t>O(nlgn)</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itchFamily="18" charset="0"/>
                          <a:ea typeface="楷体_GB2312" pitchFamily="49" charset="-122"/>
                        </a:rPr>
                        <a:t>O(nlogn)</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itchFamily="18" charset="0"/>
                          <a:ea typeface="楷体_GB2312" pitchFamily="49" charset="-122"/>
                        </a:rPr>
                        <a:t>O(n</a:t>
                      </a:r>
                      <a:r>
                        <a:rPr kumimoji="1" lang="en-US" altLang="zh-CN" sz="2400" b="1" i="0" u="none" strike="noStrike" cap="none" normalizeH="0" baseline="30000">
                          <a:ln>
                            <a:noFill/>
                          </a:ln>
                          <a:solidFill>
                            <a:schemeClr val="tx1"/>
                          </a:solidFill>
                          <a:effectLst/>
                          <a:latin typeface="Times New Roman" pitchFamily="18" charset="0"/>
                          <a:ea typeface="楷体_GB2312" pitchFamily="49" charset="-122"/>
                        </a:rPr>
                        <a:t>2</a:t>
                      </a:r>
                      <a:r>
                        <a:rPr kumimoji="1" lang="en-US" altLang="zh-CN" sz="2400" b="1" i="0" u="none" strike="noStrike" cap="none" normalizeH="0" baseline="0">
                          <a:ln>
                            <a:noFill/>
                          </a:ln>
                          <a:solidFill>
                            <a:schemeClr val="tx1"/>
                          </a:solidFill>
                          <a:effectLst/>
                          <a:latin typeface="Times New Roman" pitchFamily="18" charset="0"/>
                          <a:ea typeface="楷体_GB2312" pitchFamily="49" charset="-122"/>
                        </a:rPr>
                        <a:t>)</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itchFamily="18" charset="0"/>
                          <a:ea typeface="楷体_GB2312" pitchFamily="49" charset="-122"/>
                        </a:rPr>
                        <a:t>O(logn)</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itchFamily="18" charset="0"/>
                          <a:ea typeface="楷体_GB2312" pitchFamily="49" charset="-122"/>
                        </a:rPr>
                        <a:t>不稳定</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5"/>
                  </a:ext>
                </a:extLst>
              </a:tr>
              <a:tr h="608082">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itchFamily="18" charset="0"/>
                          <a:ea typeface="楷体_GB2312" pitchFamily="49" charset="-122"/>
                        </a:rPr>
                        <a:t>堆</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itchFamily="18" charset="0"/>
                          <a:ea typeface="楷体_GB2312" pitchFamily="49" charset="-122"/>
                        </a:rPr>
                        <a:t>O(nlogn)</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itchFamily="18" charset="0"/>
                          <a:ea typeface="楷体_GB2312" pitchFamily="49" charset="-122"/>
                        </a:rPr>
                        <a:t>O(nlogn)</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itchFamily="18" charset="0"/>
                          <a:ea typeface="楷体_GB2312" pitchFamily="49" charset="-122"/>
                        </a:rPr>
                        <a:t>O(nlogn)</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itchFamily="18" charset="0"/>
                          <a:ea typeface="楷体_GB2312" pitchFamily="49" charset="-122"/>
                        </a:rPr>
                        <a:t>O(1)</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itchFamily="18" charset="0"/>
                          <a:ea typeface="楷体_GB2312" pitchFamily="49" charset="-122"/>
                        </a:rPr>
                        <a:t>不稳定</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6"/>
                  </a:ext>
                </a:extLst>
              </a:tr>
              <a:tr h="608082">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itchFamily="18" charset="0"/>
                          <a:ea typeface="楷体_GB2312" pitchFamily="49" charset="-122"/>
                        </a:rPr>
                        <a:t>归并</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itchFamily="18" charset="0"/>
                          <a:ea typeface="楷体_GB2312" pitchFamily="49" charset="-122"/>
                        </a:rPr>
                        <a:t>O(nlogn)</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itchFamily="18" charset="0"/>
                          <a:ea typeface="楷体_GB2312" pitchFamily="49" charset="-122"/>
                        </a:rPr>
                        <a:t>O(nlogn)</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itchFamily="18" charset="0"/>
                          <a:ea typeface="楷体_GB2312" pitchFamily="49" charset="-122"/>
                        </a:rPr>
                        <a:t>O(nlogn)</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itchFamily="18" charset="0"/>
                          <a:ea typeface="楷体_GB2312" pitchFamily="49" charset="-122"/>
                        </a:rPr>
                        <a:t>O(n)</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itchFamily="18" charset="0"/>
                          <a:ea typeface="楷体_GB2312" pitchFamily="49" charset="-122"/>
                        </a:rPr>
                        <a:t>稳定</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7"/>
                  </a:ext>
                </a:extLst>
              </a:tr>
              <a:tr h="701119">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itchFamily="18" charset="0"/>
                          <a:ea typeface="楷体_GB2312" pitchFamily="49" charset="-122"/>
                        </a:rPr>
                        <a:t>基数</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itchFamily="18" charset="0"/>
                          <a:ea typeface="楷体_GB2312" pitchFamily="49" charset="-122"/>
                        </a:rPr>
                        <a:t>O(d</a:t>
                      </a:r>
                      <a:r>
                        <a:rPr kumimoji="1" lang="en-US" altLang="zh-CN" sz="2000" b="1" i="0" u="none" strike="noStrike" cap="none" normalizeH="0" baseline="0">
                          <a:ln>
                            <a:noFill/>
                          </a:ln>
                          <a:solidFill>
                            <a:schemeClr val="tx1"/>
                          </a:solidFill>
                          <a:effectLst/>
                          <a:latin typeface="Times New Roman" pitchFamily="18" charset="0"/>
                          <a:ea typeface="宋体" pitchFamily="2" charset="-122"/>
                        </a:rPr>
                        <a:t>·n+d·rd</a:t>
                      </a:r>
                      <a:r>
                        <a:rPr kumimoji="1" lang="en-US" altLang="zh-CN" sz="2000" b="1" i="0" u="none" strike="noStrike" cap="none" normalizeH="0" baseline="0">
                          <a:ln>
                            <a:noFill/>
                          </a:ln>
                          <a:solidFill>
                            <a:schemeClr val="tx1"/>
                          </a:solidFill>
                          <a:effectLst/>
                          <a:latin typeface="Times New Roman" pitchFamily="18" charset="0"/>
                          <a:ea typeface="楷体_GB2312" pitchFamily="49" charset="-122"/>
                        </a:rPr>
                        <a:t>)</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itchFamily="18" charset="0"/>
                          <a:ea typeface="楷体_GB2312" pitchFamily="49" charset="-122"/>
                        </a:rPr>
                        <a:t>O(d</a:t>
                      </a:r>
                      <a:r>
                        <a:rPr kumimoji="1" lang="en-US" altLang="zh-CN" sz="2000" b="1" i="0" u="none" strike="noStrike" cap="none" normalizeH="0" baseline="0">
                          <a:ln>
                            <a:noFill/>
                          </a:ln>
                          <a:solidFill>
                            <a:schemeClr val="tx1"/>
                          </a:solidFill>
                          <a:effectLst/>
                          <a:latin typeface="Times New Roman" pitchFamily="18" charset="0"/>
                          <a:ea typeface="宋体" pitchFamily="2" charset="-122"/>
                        </a:rPr>
                        <a:t>·n+d·rd</a:t>
                      </a:r>
                      <a:r>
                        <a:rPr kumimoji="1" lang="en-US" altLang="zh-CN" sz="2000" b="1" i="0" u="none" strike="noStrike" cap="none" normalizeH="0" baseline="0">
                          <a:ln>
                            <a:noFill/>
                          </a:ln>
                          <a:solidFill>
                            <a:schemeClr val="tx1"/>
                          </a:solidFill>
                          <a:effectLst/>
                          <a:latin typeface="Times New Roman" pitchFamily="18" charset="0"/>
                          <a:ea typeface="楷体_GB2312" pitchFamily="49" charset="-122"/>
                        </a:rPr>
                        <a:t>)</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itchFamily="18" charset="0"/>
                          <a:ea typeface="楷体_GB2312" pitchFamily="49" charset="-122"/>
                        </a:rPr>
                        <a:t>O(d</a:t>
                      </a:r>
                      <a:r>
                        <a:rPr kumimoji="1" lang="en-US" altLang="zh-CN" sz="2000" b="1" i="0" u="none" strike="noStrike" cap="none" normalizeH="0" baseline="0">
                          <a:ln>
                            <a:noFill/>
                          </a:ln>
                          <a:solidFill>
                            <a:schemeClr val="tx1"/>
                          </a:solidFill>
                          <a:effectLst/>
                          <a:latin typeface="Times New Roman" pitchFamily="18" charset="0"/>
                          <a:ea typeface="宋体" pitchFamily="2" charset="-122"/>
                        </a:rPr>
                        <a:t>·n+d·m</a:t>
                      </a:r>
                      <a:r>
                        <a:rPr kumimoji="1" lang="en-US" altLang="zh-CN" sz="2000" b="1" i="0" u="none" strike="noStrike" cap="none" normalizeH="0" baseline="0">
                          <a:ln>
                            <a:noFill/>
                          </a:ln>
                          <a:solidFill>
                            <a:schemeClr val="tx1"/>
                          </a:solidFill>
                          <a:effectLst/>
                          <a:latin typeface="Times New Roman" pitchFamily="18" charset="0"/>
                          <a:ea typeface="楷体_GB2312" pitchFamily="49" charset="-122"/>
                        </a:rPr>
                        <a:t>)</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itchFamily="18" charset="0"/>
                          <a:ea typeface="楷体_GB2312" pitchFamily="49" charset="-122"/>
                        </a:rPr>
                        <a:t>O(n+rd)</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itchFamily="18" charset="0"/>
                          <a:ea typeface="楷体_GB2312" pitchFamily="49" charset="-122"/>
                        </a:rPr>
                        <a:t>稳定</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8"/>
                  </a:ext>
                </a:extLst>
              </a:tr>
            </a:tbl>
          </a:graphicData>
        </a:graphic>
      </p:graphicFrame>
      <p:sp>
        <p:nvSpPr>
          <p:cNvPr id="74826" name="Text Box 78">
            <a:extLst>
              <a:ext uri="{FF2B5EF4-FFF2-40B4-BE49-F238E27FC236}">
                <a16:creationId xmlns:a16="http://schemas.microsoft.com/office/drawing/2014/main" id="{7BD7B9C5-248F-45B1-886C-6C3DF1BAA10A}"/>
              </a:ext>
            </a:extLst>
          </p:cNvPr>
          <p:cNvSpPr txBox="1">
            <a:spLocks noChangeArrowheads="1"/>
          </p:cNvSpPr>
          <p:nvPr/>
        </p:nvSpPr>
        <p:spPr bwMode="auto">
          <a:xfrm>
            <a:off x="2843213" y="444500"/>
            <a:ext cx="385603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zh-CN" altLang="en-US">
                <a:solidFill>
                  <a:srgbClr val="0000FF"/>
                </a:solidFill>
                <a:ea typeface="楷体_GB2312" panose="02010609030101010101" pitchFamily="49" charset="-122"/>
              </a:rPr>
              <a:t>各种排序方法的比较</a:t>
            </a:r>
          </a:p>
        </p:txBody>
      </p:sp>
      <p:sp>
        <p:nvSpPr>
          <p:cNvPr id="74827" name="Text Box 114">
            <a:extLst>
              <a:ext uri="{FF2B5EF4-FFF2-40B4-BE49-F238E27FC236}">
                <a16:creationId xmlns:a16="http://schemas.microsoft.com/office/drawing/2014/main" id="{6F44E41C-D549-4F43-9213-35406900D135}"/>
              </a:ext>
            </a:extLst>
          </p:cNvPr>
          <p:cNvSpPr txBox="1">
            <a:spLocks noChangeArrowheads="1"/>
          </p:cNvSpPr>
          <p:nvPr/>
        </p:nvSpPr>
        <p:spPr bwMode="auto">
          <a:xfrm>
            <a:off x="4749800" y="0"/>
            <a:ext cx="42576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000" i="1"/>
              <a:t>North China Electric Power University</a:t>
            </a:r>
          </a:p>
        </p:txBody>
      </p:sp>
    </p:spTree>
  </p:cSld>
  <p:clrMapOvr>
    <a:masterClrMapping/>
  </p:clrMapOvr>
  <p:transition spd="med">
    <p:zoom/>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ext Box 5">
            <a:extLst>
              <a:ext uri="{FF2B5EF4-FFF2-40B4-BE49-F238E27FC236}">
                <a16:creationId xmlns:a16="http://schemas.microsoft.com/office/drawing/2014/main" id="{A8440CE5-2EBD-43C0-96D3-374F51F529ED}"/>
              </a:ext>
            </a:extLst>
          </p:cNvPr>
          <p:cNvSpPr txBox="1">
            <a:spLocks noChangeArrowheads="1"/>
          </p:cNvSpPr>
          <p:nvPr/>
        </p:nvSpPr>
        <p:spPr bwMode="auto">
          <a:xfrm>
            <a:off x="4749800" y="0"/>
            <a:ext cx="42576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000" i="1"/>
              <a:t>North China Electric Power University</a:t>
            </a:r>
          </a:p>
        </p:txBody>
      </p:sp>
      <p:sp>
        <p:nvSpPr>
          <p:cNvPr id="75779" name="WordArt 6">
            <a:extLst>
              <a:ext uri="{FF2B5EF4-FFF2-40B4-BE49-F238E27FC236}">
                <a16:creationId xmlns:a16="http://schemas.microsoft.com/office/drawing/2014/main" id="{A53FBB39-F599-4BFC-A622-4F5B4656F571}"/>
              </a:ext>
            </a:extLst>
          </p:cNvPr>
          <p:cNvSpPr>
            <a:spLocks noChangeArrowheads="1" noChangeShapeType="1" noTextEdit="1"/>
          </p:cNvSpPr>
          <p:nvPr/>
        </p:nvSpPr>
        <p:spPr bwMode="auto">
          <a:xfrm>
            <a:off x="755650" y="1268413"/>
            <a:ext cx="7345363" cy="3455987"/>
          </a:xfrm>
          <a:prstGeom prst="rect">
            <a:avLst/>
          </a:prstGeom>
        </p:spPr>
        <p:txBody>
          <a:bodyPr wrap="none" fromWordArt="1">
            <a:prstTxWarp prst="textDeflate">
              <a:avLst>
                <a:gd name="adj" fmla="val 37500"/>
              </a:avLst>
            </a:prstTxWarp>
          </a:bodyPr>
          <a:lstStyle/>
          <a:p>
            <a:pPr algn="ctr"/>
            <a:r>
              <a:rPr lang="en-US" altLang="zh-CN" sz="3600" kern="10">
                <a:ln w="9525">
                  <a:solidFill>
                    <a:srgbClr val="000000"/>
                  </a:solidFill>
                  <a:round/>
                  <a:headEnd/>
                  <a:tailEnd/>
                </a:ln>
                <a:solidFill>
                  <a:srgbClr val="000000"/>
                </a:solidFill>
                <a:cs typeface="Times New Roman" panose="02020603050405020304" pitchFamily="18" charset="0"/>
              </a:rPr>
              <a:t>Thank you for your listening</a:t>
            </a:r>
            <a:endParaRPr lang="zh-CN" altLang="en-US" sz="3600" kern="10">
              <a:ln w="9525">
                <a:solidFill>
                  <a:srgbClr val="000000"/>
                </a:solidFill>
                <a:round/>
                <a:headEnd/>
                <a:tailEnd/>
              </a:ln>
              <a:solidFill>
                <a:srgbClr val="000000"/>
              </a:solidFill>
              <a:cs typeface="Times New Roman" panose="02020603050405020304" pitchFamily="18" charset="0"/>
            </a:endParaRPr>
          </a:p>
        </p:txBody>
      </p:sp>
    </p:spTree>
  </p:cSld>
  <p:clrMapOvr>
    <a:masterClrMapping/>
  </p:clrMapOvr>
  <p:transition spd="med">
    <p:zo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6">
            <a:extLst>
              <a:ext uri="{FF2B5EF4-FFF2-40B4-BE49-F238E27FC236}">
                <a16:creationId xmlns:a16="http://schemas.microsoft.com/office/drawing/2014/main" id="{B7D34918-733F-48C7-B638-433EF378399C}"/>
              </a:ext>
            </a:extLst>
          </p:cNvPr>
          <p:cNvSpPr txBox="1">
            <a:spLocks noChangeArrowheads="1"/>
          </p:cNvSpPr>
          <p:nvPr/>
        </p:nvSpPr>
        <p:spPr bwMode="auto">
          <a:xfrm>
            <a:off x="179388" y="423863"/>
            <a:ext cx="198804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defRPr/>
            </a:pPr>
            <a:r>
              <a:rPr lang="zh-CN" altLang="en-US" sz="2800" dirty="0">
                <a:latin typeface="+mn-lt"/>
                <a:ea typeface="黑体" panose="02010609060101010101" pitchFamily="49" charset="-122"/>
              </a:rPr>
              <a:t>算法设计：</a:t>
            </a:r>
            <a:endParaRPr lang="en-US" altLang="zh-CN" sz="2800" dirty="0">
              <a:latin typeface="+mn-lt"/>
              <a:ea typeface="黑体" panose="02010609060101010101" pitchFamily="49" charset="-122"/>
            </a:endParaRPr>
          </a:p>
        </p:txBody>
      </p:sp>
      <p:sp>
        <p:nvSpPr>
          <p:cNvPr id="5" name="内容占位符 4">
            <a:extLst>
              <a:ext uri="{FF2B5EF4-FFF2-40B4-BE49-F238E27FC236}">
                <a16:creationId xmlns:a16="http://schemas.microsoft.com/office/drawing/2014/main" id="{8F2C6DD2-A91E-4274-A8CD-7747FB94CEB6}"/>
              </a:ext>
            </a:extLst>
          </p:cNvPr>
          <p:cNvSpPr>
            <a:spLocks noGrp="1"/>
          </p:cNvSpPr>
          <p:nvPr>
            <p:ph sz="quarter" idx="1"/>
          </p:nvPr>
        </p:nvSpPr>
        <p:spPr>
          <a:xfrm>
            <a:off x="323528" y="1237699"/>
            <a:ext cx="7992888" cy="1440160"/>
          </a:xfrm>
        </p:spPr>
        <p:txBody>
          <a:bodyPr/>
          <a:lstStyle/>
          <a:p>
            <a:pPr eaLnBrk="1" hangingPunct="1">
              <a:defRPr/>
            </a:pPr>
            <a:r>
              <a:rPr lang="en-US" altLang="zh-CN" sz="2400" b="1" dirty="0">
                <a:ea typeface="黑体" panose="02010609060101010101" pitchFamily="49" charset="-122"/>
              </a:rPr>
              <a:t>void </a:t>
            </a:r>
            <a:r>
              <a:rPr lang="en-US" altLang="zh-CN" sz="2400" b="1" dirty="0" err="1">
                <a:ea typeface="黑体" panose="02010609060101010101" pitchFamily="49" charset="-122"/>
              </a:rPr>
              <a:t>countsort</a:t>
            </a:r>
            <a:r>
              <a:rPr lang="en-US" altLang="zh-CN" sz="2400" b="1" dirty="0">
                <a:ea typeface="黑体" panose="02010609060101010101" pitchFamily="49" charset="-122"/>
              </a:rPr>
              <a:t>(List R, int n)</a:t>
            </a:r>
          </a:p>
          <a:p>
            <a:pPr eaLnBrk="1" hangingPunct="1">
              <a:defRPr/>
            </a:pPr>
            <a:r>
              <a:rPr lang="en-US" altLang="zh-CN" sz="2400" b="1" dirty="0">
                <a:ea typeface="黑体" panose="02010609060101010101" pitchFamily="49" charset="-122"/>
              </a:rPr>
              <a:t>{      for ( </a:t>
            </a:r>
            <a:r>
              <a:rPr lang="en-US" altLang="zh-CN" sz="2400" b="1" dirty="0" err="1">
                <a:ea typeface="黑体" panose="02010609060101010101" pitchFamily="49" charset="-122"/>
              </a:rPr>
              <a:t>i</a:t>
            </a:r>
            <a:r>
              <a:rPr lang="en-US" altLang="zh-CN" sz="2400" b="1" dirty="0">
                <a:ea typeface="黑体" panose="02010609060101010101" pitchFamily="49" charset="-122"/>
              </a:rPr>
              <a:t> = 1; </a:t>
            </a:r>
            <a:r>
              <a:rPr lang="en-US" altLang="zh-CN" sz="2400" b="1" dirty="0" err="1">
                <a:ea typeface="黑体" panose="02010609060101010101" pitchFamily="49" charset="-122"/>
              </a:rPr>
              <a:t>i</a:t>
            </a:r>
            <a:r>
              <a:rPr lang="en-US" altLang="zh-CN" sz="2400" b="1" dirty="0">
                <a:ea typeface="黑体" panose="02010609060101010101" pitchFamily="49" charset="-122"/>
              </a:rPr>
              <a:t> &lt;= n; </a:t>
            </a:r>
            <a:r>
              <a:rPr lang="en-US" altLang="zh-CN" sz="2400" b="1" dirty="0" err="1">
                <a:ea typeface="黑体" panose="02010609060101010101" pitchFamily="49" charset="-122"/>
              </a:rPr>
              <a:t>i</a:t>
            </a:r>
            <a:r>
              <a:rPr lang="en-US" altLang="zh-CN" sz="2400" b="1" dirty="0">
                <a:ea typeface="黑体" panose="02010609060101010101" pitchFamily="49" charset="-122"/>
              </a:rPr>
              <a:t>++ )</a:t>
            </a:r>
          </a:p>
          <a:p>
            <a:pPr eaLnBrk="1" hangingPunct="1">
              <a:defRPr/>
            </a:pPr>
            <a:r>
              <a:rPr lang="en-US" altLang="zh-CN" sz="2400" b="1" dirty="0">
                <a:ea typeface="黑体" panose="02010609060101010101" pitchFamily="49" charset="-122"/>
              </a:rPr>
              <a:t>           R[</a:t>
            </a:r>
            <a:r>
              <a:rPr lang="en-US" altLang="zh-CN" sz="2400" b="1" dirty="0" err="1">
                <a:ea typeface="黑体" panose="02010609060101010101" pitchFamily="49" charset="-122"/>
              </a:rPr>
              <a:t>i</a:t>
            </a:r>
            <a:r>
              <a:rPr lang="en-US" altLang="zh-CN" sz="2400" b="1" dirty="0">
                <a:ea typeface="黑体" panose="02010609060101010101" pitchFamily="49" charset="-122"/>
              </a:rPr>
              <a:t>].count = 1;    //</a:t>
            </a:r>
            <a:r>
              <a:rPr lang="zh-CN" altLang="en-US" sz="2400" b="1" dirty="0">
                <a:ea typeface="黑体" panose="02010609060101010101" pitchFamily="49" charset="-122"/>
              </a:rPr>
              <a:t>对所有元素的</a:t>
            </a:r>
            <a:r>
              <a:rPr lang="en-US" altLang="zh-CN" sz="2400" b="1" dirty="0">
                <a:ea typeface="黑体" panose="02010609060101010101" pitchFamily="49" charset="-122"/>
              </a:rPr>
              <a:t>count</a:t>
            </a:r>
            <a:r>
              <a:rPr lang="zh-CN" altLang="en-US" sz="2400" b="1" dirty="0">
                <a:ea typeface="黑体" panose="02010609060101010101" pitchFamily="49" charset="-122"/>
              </a:rPr>
              <a:t>域置</a:t>
            </a:r>
            <a:r>
              <a:rPr lang="en-US" altLang="zh-CN" sz="2400" b="1" dirty="0">
                <a:ea typeface="黑体" panose="02010609060101010101" pitchFamily="49" charset="-122"/>
              </a:rPr>
              <a:t>1</a:t>
            </a:r>
            <a:r>
              <a:rPr lang="zh-CN" altLang="en-US" sz="2400" b="1" dirty="0">
                <a:ea typeface="黑体" panose="02010609060101010101" pitchFamily="49" charset="-122"/>
              </a:rPr>
              <a:t>；         </a:t>
            </a:r>
          </a:p>
        </p:txBody>
      </p:sp>
      <p:sp>
        <p:nvSpPr>
          <p:cNvPr id="12" name="矩形 11">
            <a:extLst>
              <a:ext uri="{FF2B5EF4-FFF2-40B4-BE49-F238E27FC236}">
                <a16:creationId xmlns:a16="http://schemas.microsoft.com/office/drawing/2014/main" id="{92ED9AAB-E555-454B-9EEA-B93FEEADB944}"/>
              </a:ext>
            </a:extLst>
          </p:cNvPr>
          <p:cNvSpPr/>
          <p:nvPr/>
        </p:nvSpPr>
        <p:spPr>
          <a:xfrm>
            <a:off x="467544" y="2677859"/>
            <a:ext cx="7128792" cy="2795958"/>
          </a:xfrm>
          <a:prstGeom prst="rect">
            <a:avLst/>
          </a:prstGeom>
        </p:spPr>
        <p:txBody>
          <a:bodyPr wrap="square">
            <a:spAutoFit/>
          </a:bodyPr>
          <a:lstStyle/>
          <a:p>
            <a:pPr eaLnBrk="1" hangingPunct="1">
              <a:lnSpc>
                <a:spcPct val="150000"/>
              </a:lnSpc>
              <a:defRPr/>
            </a:pPr>
            <a:r>
              <a:rPr lang="en-US" altLang="zh-CN" dirty="0">
                <a:ea typeface="黑体" panose="02010609060101010101" pitchFamily="49" charset="-122"/>
              </a:rPr>
              <a:t>      for ( </a:t>
            </a:r>
            <a:r>
              <a:rPr lang="en-US" altLang="zh-CN" dirty="0" err="1">
                <a:ea typeface="黑体" panose="02010609060101010101" pitchFamily="49" charset="-122"/>
              </a:rPr>
              <a:t>i</a:t>
            </a:r>
            <a:r>
              <a:rPr lang="en-US" altLang="zh-CN" dirty="0">
                <a:ea typeface="黑体" panose="02010609060101010101" pitchFamily="49" charset="-122"/>
              </a:rPr>
              <a:t> = 1; </a:t>
            </a:r>
            <a:r>
              <a:rPr lang="en-US" altLang="zh-CN" dirty="0" err="1">
                <a:ea typeface="黑体" panose="02010609060101010101" pitchFamily="49" charset="-122"/>
              </a:rPr>
              <a:t>i</a:t>
            </a:r>
            <a:r>
              <a:rPr lang="en-US" altLang="zh-CN" dirty="0">
                <a:ea typeface="黑体" panose="02010609060101010101" pitchFamily="49" charset="-122"/>
              </a:rPr>
              <a:t> &lt;= n; </a:t>
            </a:r>
            <a:r>
              <a:rPr lang="en-US" altLang="zh-CN" dirty="0" err="1">
                <a:ea typeface="黑体" panose="02010609060101010101" pitchFamily="49" charset="-122"/>
              </a:rPr>
              <a:t>i</a:t>
            </a:r>
            <a:r>
              <a:rPr lang="en-US" altLang="zh-CN" dirty="0">
                <a:ea typeface="黑体" panose="02010609060101010101" pitchFamily="49" charset="-122"/>
              </a:rPr>
              <a:t>++)     </a:t>
            </a:r>
          </a:p>
          <a:p>
            <a:pPr eaLnBrk="1" hangingPunct="1">
              <a:lnSpc>
                <a:spcPct val="150000"/>
              </a:lnSpc>
              <a:defRPr/>
            </a:pPr>
            <a:r>
              <a:rPr lang="en-US" altLang="zh-CN" dirty="0">
                <a:ea typeface="黑体" panose="02010609060101010101" pitchFamily="49" charset="-122"/>
              </a:rPr>
              <a:t>         for ( j = 1; j &lt;= n; </a:t>
            </a:r>
            <a:r>
              <a:rPr lang="en-US" altLang="zh-CN" dirty="0" err="1">
                <a:ea typeface="黑体" panose="02010609060101010101" pitchFamily="49" charset="-122"/>
              </a:rPr>
              <a:t>j++</a:t>
            </a:r>
            <a:r>
              <a:rPr lang="en-US" altLang="zh-CN" dirty="0">
                <a:ea typeface="黑体" panose="02010609060101010101" pitchFamily="49" charset="-122"/>
              </a:rPr>
              <a:t>)</a:t>
            </a:r>
          </a:p>
          <a:p>
            <a:pPr eaLnBrk="1" hangingPunct="1">
              <a:lnSpc>
                <a:spcPct val="150000"/>
              </a:lnSpc>
              <a:defRPr/>
            </a:pPr>
            <a:r>
              <a:rPr lang="en-US" altLang="zh-CN" dirty="0">
                <a:ea typeface="黑体" panose="02010609060101010101" pitchFamily="49" charset="-122"/>
              </a:rPr>
              <a:t>           if ( R[</a:t>
            </a:r>
            <a:r>
              <a:rPr lang="en-US" altLang="zh-CN" dirty="0" err="1">
                <a:ea typeface="黑体" panose="02010609060101010101" pitchFamily="49" charset="-122"/>
              </a:rPr>
              <a:t>i</a:t>
            </a:r>
            <a:r>
              <a:rPr lang="en-US" altLang="zh-CN" dirty="0">
                <a:ea typeface="黑体" panose="02010609060101010101" pitchFamily="49" charset="-122"/>
              </a:rPr>
              <a:t>].key ) &lt; R[j].key )</a:t>
            </a:r>
          </a:p>
          <a:p>
            <a:pPr eaLnBrk="1" hangingPunct="1">
              <a:lnSpc>
                <a:spcPct val="150000"/>
              </a:lnSpc>
              <a:defRPr/>
            </a:pPr>
            <a:r>
              <a:rPr lang="en-US" altLang="zh-CN" dirty="0">
                <a:ea typeface="黑体" panose="02010609060101010101" pitchFamily="49" charset="-122"/>
              </a:rPr>
              <a:t>                R[</a:t>
            </a:r>
            <a:r>
              <a:rPr lang="en-US" altLang="zh-CN" dirty="0" err="1">
                <a:ea typeface="黑体" panose="02010609060101010101" pitchFamily="49" charset="-122"/>
              </a:rPr>
              <a:t>i</a:t>
            </a:r>
            <a:r>
              <a:rPr lang="en-US" altLang="zh-CN" dirty="0">
                <a:ea typeface="黑体" panose="02010609060101010101" pitchFamily="49" charset="-122"/>
              </a:rPr>
              <a:t>].count = R[</a:t>
            </a:r>
            <a:r>
              <a:rPr lang="en-US" altLang="zh-CN" dirty="0" err="1">
                <a:ea typeface="黑体" panose="02010609060101010101" pitchFamily="49" charset="-122"/>
              </a:rPr>
              <a:t>i</a:t>
            </a:r>
            <a:r>
              <a:rPr lang="en-US" altLang="zh-CN" dirty="0">
                <a:ea typeface="黑体" panose="02010609060101010101" pitchFamily="49" charset="-122"/>
              </a:rPr>
              <a:t>].count+1;</a:t>
            </a:r>
          </a:p>
          <a:p>
            <a:pPr eaLnBrk="1" hangingPunct="1">
              <a:lnSpc>
                <a:spcPct val="150000"/>
              </a:lnSpc>
              <a:defRPr/>
            </a:pPr>
            <a:r>
              <a:rPr lang="en-US" altLang="zh-CN" dirty="0">
                <a:ea typeface="黑体" panose="02010609060101010101" pitchFamily="49" charset="-122"/>
              </a:rPr>
              <a:t>}</a:t>
            </a:r>
          </a:p>
        </p:txBody>
      </p:sp>
      <p:sp>
        <p:nvSpPr>
          <p:cNvPr id="18" name="卷形: 水平 17">
            <a:extLst>
              <a:ext uri="{FF2B5EF4-FFF2-40B4-BE49-F238E27FC236}">
                <a16:creationId xmlns:a16="http://schemas.microsoft.com/office/drawing/2014/main" id="{0151B01A-ACA9-4F70-8D68-41298558F191}"/>
              </a:ext>
            </a:extLst>
          </p:cNvPr>
          <p:cNvSpPr/>
          <p:nvPr/>
        </p:nvSpPr>
        <p:spPr bwMode="auto">
          <a:xfrm>
            <a:off x="683568" y="5588522"/>
            <a:ext cx="8280920" cy="845615"/>
          </a:xfrm>
          <a:prstGeom prst="horizontalScroll">
            <a:avLst/>
          </a:prstGeom>
          <a:solidFill>
            <a:srgbClr val="CCFFFF"/>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2800" b="1" i="0" u="none" strike="noStrike" cap="none" normalizeH="0" baseline="0" dirty="0">
                <a:ln>
                  <a:noFill/>
                </a:ln>
                <a:solidFill>
                  <a:srgbClr val="0000FF"/>
                </a:solidFill>
                <a:effectLst/>
                <a:latin typeface="+mn-lt"/>
                <a:ea typeface="黑体" panose="02010609060101010101" pitchFamily="49" charset="-122"/>
              </a:rPr>
              <a:t>计数比较了</a:t>
            </a:r>
            <a:r>
              <a:rPr kumimoji="1" lang="en-US" altLang="zh-CN" sz="2800" b="1" i="0" u="none" strike="noStrike" cap="none" normalizeH="0" baseline="0" dirty="0">
                <a:ln>
                  <a:noFill/>
                </a:ln>
                <a:solidFill>
                  <a:srgbClr val="0000FF"/>
                </a:solidFill>
                <a:effectLst/>
                <a:latin typeface="+mn-lt"/>
                <a:ea typeface="黑体" panose="02010609060101010101" pitchFamily="49" charset="-122"/>
              </a:rPr>
              <a:t>n*n = n</a:t>
            </a:r>
            <a:r>
              <a:rPr kumimoji="1" lang="en-US" altLang="zh-CN" sz="2800" b="1" i="0" u="none" strike="noStrike" cap="none" normalizeH="0" baseline="30000" dirty="0">
                <a:ln>
                  <a:noFill/>
                </a:ln>
                <a:solidFill>
                  <a:srgbClr val="0000FF"/>
                </a:solidFill>
                <a:effectLst/>
                <a:latin typeface="+mn-lt"/>
                <a:ea typeface="黑体" panose="02010609060101010101" pitchFamily="49" charset="-122"/>
              </a:rPr>
              <a:t>2 </a:t>
            </a:r>
            <a:r>
              <a:rPr kumimoji="1" lang="zh-CN" altLang="en-US" sz="2800" b="1" i="0" u="none" strike="noStrike" cap="none" normalizeH="0" baseline="0" dirty="0">
                <a:ln>
                  <a:noFill/>
                </a:ln>
                <a:solidFill>
                  <a:srgbClr val="0000FF"/>
                </a:solidFill>
                <a:effectLst/>
                <a:latin typeface="+mn-lt"/>
                <a:ea typeface="黑体" panose="02010609060101010101" pitchFamily="49" charset="-122"/>
              </a:rPr>
              <a:t>次。</a:t>
            </a:r>
          </a:p>
        </p:txBody>
      </p:sp>
      <p:sp>
        <p:nvSpPr>
          <p:cNvPr id="222464" name="文本框 222463">
            <a:extLst>
              <a:ext uri="{FF2B5EF4-FFF2-40B4-BE49-F238E27FC236}">
                <a16:creationId xmlns:a16="http://schemas.microsoft.com/office/drawing/2014/main" id="{AD9F316D-B734-40C7-8976-DC73C923CB78}"/>
              </a:ext>
            </a:extLst>
          </p:cNvPr>
          <p:cNvSpPr txBox="1"/>
          <p:nvPr/>
        </p:nvSpPr>
        <p:spPr>
          <a:xfrm>
            <a:off x="4584892" y="5714092"/>
            <a:ext cx="3791423" cy="523220"/>
          </a:xfrm>
          <a:prstGeom prst="rect">
            <a:avLst/>
          </a:prstGeom>
          <a:noFill/>
        </p:spPr>
        <p:txBody>
          <a:bodyPr wrap="none" rtlCol="0">
            <a:spAutoFit/>
          </a:bodyPr>
          <a:lstStyle/>
          <a:p>
            <a:r>
              <a:rPr lang="zh-CN" altLang="en-US" sz="2800" dirty="0">
                <a:solidFill>
                  <a:srgbClr val="0000FF"/>
                </a:solidFill>
                <a:latin typeface="黑体" panose="02010609060101010101" pitchFamily="49" charset="-122"/>
                <a:ea typeface="黑体" panose="02010609060101010101" pitchFamily="49" charset="-122"/>
              </a:rPr>
              <a:t>有没有可能提升算法？</a:t>
            </a:r>
          </a:p>
        </p:txBody>
      </p:sp>
    </p:spTree>
    <p:extLst>
      <p:ext uri="{BB962C8B-B14F-4D97-AF65-F5344CB8AC3E}">
        <p14:creationId xmlns:p14="http://schemas.microsoft.com/office/powerpoint/2010/main" val="2706189727"/>
      </p:ext>
    </p:extLst>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wipe(left)">
                                      <p:cBhvr>
                                        <p:cTn id="11" dur="500"/>
                                        <p:tgtEl>
                                          <p:spTgt spid="18"/>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2224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8" grpId="0" animBg="1"/>
      <p:bldP spid="22246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6">
            <a:extLst>
              <a:ext uri="{FF2B5EF4-FFF2-40B4-BE49-F238E27FC236}">
                <a16:creationId xmlns:a16="http://schemas.microsoft.com/office/drawing/2014/main" id="{B7D34918-733F-48C7-B638-433EF378399C}"/>
              </a:ext>
            </a:extLst>
          </p:cNvPr>
          <p:cNvSpPr txBox="1">
            <a:spLocks noChangeArrowheads="1"/>
          </p:cNvSpPr>
          <p:nvPr/>
        </p:nvSpPr>
        <p:spPr bwMode="auto">
          <a:xfrm>
            <a:off x="179388" y="423863"/>
            <a:ext cx="8235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defRPr/>
            </a:pPr>
            <a:r>
              <a:rPr lang="zh-CN" altLang="en-US" sz="2800" dirty="0">
                <a:latin typeface="+mn-lt"/>
                <a:ea typeface="黑体" panose="02010609060101010101" pitchFamily="49" charset="-122"/>
              </a:rPr>
              <a:t>例 关键字序列</a:t>
            </a:r>
            <a:r>
              <a:rPr lang="en-US" altLang="zh-CN" sz="2800" dirty="0">
                <a:latin typeface="+mn-lt"/>
                <a:ea typeface="黑体" panose="02010609060101010101" pitchFamily="49" charset="-122"/>
              </a:rPr>
              <a:t>{46</a:t>
            </a:r>
            <a:r>
              <a:rPr lang="zh-CN" altLang="en-US" sz="2800" dirty="0">
                <a:latin typeface="+mn-lt"/>
                <a:ea typeface="黑体" panose="02010609060101010101" pitchFamily="49" charset="-122"/>
              </a:rPr>
              <a:t>，</a:t>
            </a:r>
            <a:r>
              <a:rPr lang="en-US" altLang="zh-CN" sz="2800" dirty="0">
                <a:latin typeface="+mn-lt"/>
                <a:ea typeface="黑体" panose="02010609060101010101" pitchFamily="49" charset="-122"/>
              </a:rPr>
              <a:t>55</a:t>
            </a:r>
            <a:r>
              <a:rPr lang="zh-CN" altLang="en-US" sz="2800" dirty="0">
                <a:latin typeface="+mn-lt"/>
                <a:ea typeface="黑体" panose="02010609060101010101" pitchFamily="49" charset="-122"/>
              </a:rPr>
              <a:t>，</a:t>
            </a:r>
            <a:r>
              <a:rPr lang="en-US" altLang="zh-CN" sz="2800" dirty="0">
                <a:latin typeface="+mn-lt"/>
                <a:ea typeface="黑体" panose="02010609060101010101" pitchFamily="49" charset="-122"/>
              </a:rPr>
              <a:t>13</a:t>
            </a:r>
            <a:r>
              <a:rPr lang="zh-CN" altLang="en-US" sz="2800" dirty="0">
                <a:latin typeface="+mn-lt"/>
                <a:ea typeface="黑体" panose="02010609060101010101" pitchFamily="49" charset="-122"/>
              </a:rPr>
              <a:t>，</a:t>
            </a:r>
            <a:r>
              <a:rPr lang="en-US" altLang="zh-CN" sz="2800" dirty="0">
                <a:latin typeface="+mn-lt"/>
                <a:ea typeface="黑体" panose="02010609060101010101" pitchFamily="49" charset="-122"/>
              </a:rPr>
              <a:t>42</a:t>
            </a:r>
            <a:r>
              <a:rPr lang="zh-CN" altLang="en-US" sz="2800" dirty="0">
                <a:latin typeface="+mn-lt"/>
                <a:ea typeface="黑体" panose="02010609060101010101" pitchFamily="49" charset="-122"/>
              </a:rPr>
              <a:t>，</a:t>
            </a:r>
            <a:r>
              <a:rPr lang="en-US" altLang="zh-CN" sz="2800" dirty="0">
                <a:latin typeface="+mn-lt"/>
                <a:ea typeface="黑体" panose="02010609060101010101" pitchFamily="49" charset="-122"/>
              </a:rPr>
              <a:t>44</a:t>
            </a:r>
            <a:r>
              <a:rPr lang="zh-CN" altLang="en-US" sz="2800" dirty="0">
                <a:latin typeface="+mn-lt"/>
                <a:ea typeface="黑体" panose="02010609060101010101" pitchFamily="49" charset="-122"/>
              </a:rPr>
              <a:t>，</a:t>
            </a:r>
            <a:r>
              <a:rPr lang="en-US" altLang="zh-CN" sz="2800" dirty="0">
                <a:latin typeface="+mn-lt"/>
                <a:ea typeface="黑体" panose="02010609060101010101" pitchFamily="49" charset="-122"/>
              </a:rPr>
              <a:t>17</a:t>
            </a:r>
            <a:r>
              <a:rPr lang="zh-CN" altLang="en-US" sz="2800" dirty="0">
                <a:latin typeface="+mn-lt"/>
                <a:ea typeface="黑体" panose="02010609060101010101" pitchFamily="49" charset="-122"/>
              </a:rPr>
              <a:t>，</a:t>
            </a:r>
            <a:r>
              <a:rPr lang="en-US" altLang="zh-CN" sz="2800" dirty="0">
                <a:latin typeface="+mn-lt"/>
                <a:ea typeface="黑体" panose="02010609060101010101" pitchFamily="49" charset="-122"/>
              </a:rPr>
              <a:t>05</a:t>
            </a:r>
            <a:r>
              <a:rPr lang="zh-CN" altLang="en-US" sz="2800" dirty="0">
                <a:latin typeface="+mn-lt"/>
                <a:ea typeface="黑体" panose="02010609060101010101" pitchFamily="49" charset="-122"/>
              </a:rPr>
              <a:t>，</a:t>
            </a:r>
            <a:r>
              <a:rPr lang="en-US" altLang="zh-CN" sz="2800" dirty="0">
                <a:latin typeface="+mn-lt"/>
                <a:ea typeface="黑体" panose="02010609060101010101" pitchFamily="49" charset="-122"/>
              </a:rPr>
              <a:t>70}</a:t>
            </a:r>
          </a:p>
        </p:txBody>
      </p:sp>
      <p:graphicFrame>
        <p:nvGraphicFramePr>
          <p:cNvPr id="222469" name="Group 261">
            <a:extLst>
              <a:ext uri="{FF2B5EF4-FFF2-40B4-BE49-F238E27FC236}">
                <a16:creationId xmlns:a16="http://schemas.microsoft.com/office/drawing/2014/main" id="{085E3089-BD68-49BC-8980-08F583EB00E5}"/>
              </a:ext>
            </a:extLst>
          </p:cNvPr>
          <p:cNvGraphicFramePr>
            <a:graphicFrameLocks noGrp="1"/>
          </p:cNvGraphicFramePr>
          <p:nvPr>
            <p:ph sz="quarter" idx="1"/>
          </p:nvPr>
        </p:nvGraphicFramePr>
        <p:xfrm>
          <a:off x="685800" y="1196975"/>
          <a:ext cx="8134350" cy="517880"/>
        </p:xfrm>
        <a:graphic>
          <a:graphicData uri="http://schemas.openxmlformats.org/drawingml/2006/table">
            <a:tbl>
              <a:tblPr/>
              <a:tblGrid>
                <a:gridCol w="1579563">
                  <a:extLst>
                    <a:ext uri="{9D8B030D-6E8A-4147-A177-3AD203B41FA5}">
                      <a16:colId xmlns:a16="http://schemas.microsoft.com/office/drawing/2014/main" val="20000"/>
                    </a:ext>
                  </a:extLst>
                </a:gridCol>
                <a:gridCol w="847725">
                  <a:extLst>
                    <a:ext uri="{9D8B030D-6E8A-4147-A177-3AD203B41FA5}">
                      <a16:colId xmlns:a16="http://schemas.microsoft.com/office/drawing/2014/main" val="20001"/>
                    </a:ext>
                  </a:extLst>
                </a:gridCol>
                <a:gridCol w="854075">
                  <a:extLst>
                    <a:ext uri="{9D8B030D-6E8A-4147-A177-3AD203B41FA5}">
                      <a16:colId xmlns:a16="http://schemas.microsoft.com/office/drawing/2014/main" val="20002"/>
                    </a:ext>
                  </a:extLst>
                </a:gridCol>
                <a:gridCol w="857250">
                  <a:extLst>
                    <a:ext uri="{9D8B030D-6E8A-4147-A177-3AD203B41FA5}">
                      <a16:colId xmlns:a16="http://schemas.microsoft.com/office/drawing/2014/main" val="20003"/>
                    </a:ext>
                  </a:extLst>
                </a:gridCol>
                <a:gridCol w="857250">
                  <a:extLst>
                    <a:ext uri="{9D8B030D-6E8A-4147-A177-3AD203B41FA5}">
                      <a16:colId xmlns:a16="http://schemas.microsoft.com/office/drawing/2014/main" val="20004"/>
                    </a:ext>
                  </a:extLst>
                </a:gridCol>
                <a:gridCol w="782637">
                  <a:extLst>
                    <a:ext uri="{9D8B030D-6E8A-4147-A177-3AD203B41FA5}">
                      <a16:colId xmlns:a16="http://schemas.microsoft.com/office/drawing/2014/main" val="20005"/>
                    </a:ext>
                  </a:extLst>
                </a:gridCol>
                <a:gridCol w="785813">
                  <a:extLst>
                    <a:ext uri="{9D8B030D-6E8A-4147-A177-3AD203B41FA5}">
                      <a16:colId xmlns:a16="http://schemas.microsoft.com/office/drawing/2014/main" val="20006"/>
                    </a:ext>
                  </a:extLst>
                </a:gridCol>
                <a:gridCol w="784225">
                  <a:extLst>
                    <a:ext uri="{9D8B030D-6E8A-4147-A177-3AD203B41FA5}">
                      <a16:colId xmlns:a16="http://schemas.microsoft.com/office/drawing/2014/main" val="20007"/>
                    </a:ext>
                  </a:extLst>
                </a:gridCol>
                <a:gridCol w="785812">
                  <a:extLst>
                    <a:ext uri="{9D8B030D-6E8A-4147-A177-3AD203B41FA5}">
                      <a16:colId xmlns:a16="http://schemas.microsoft.com/office/drawing/2014/main" val="20008"/>
                    </a:ext>
                  </a:extLst>
                </a:gridCol>
              </a:tblGrid>
              <a:tr h="517525">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关键字</a:t>
                      </a:r>
                    </a:p>
                  </a:txBody>
                  <a:tcPr marT="45580" marB="4558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CC00"/>
                    </a:solidFill>
                  </a:tcPr>
                </a:tc>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dirty="0">
                          <a:ln>
                            <a:noFill/>
                          </a:ln>
                          <a:solidFill>
                            <a:schemeClr val="tx1"/>
                          </a:solidFill>
                          <a:effectLst/>
                          <a:latin typeface="楷体_GB2312" pitchFamily="49" charset="-122"/>
                          <a:ea typeface="楷体_GB2312" pitchFamily="49" charset="-122"/>
                        </a:rPr>
                        <a:t>46</a:t>
                      </a: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CC00"/>
                    </a:solidFill>
                  </a:tcPr>
                </a:tc>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latin typeface="楷体_GB2312" pitchFamily="49" charset="-122"/>
                          <a:ea typeface="楷体_GB2312" pitchFamily="49" charset="-122"/>
                        </a:rPr>
                        <a:t>55</a:t>
                      </a: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CC00"/>
                    </a:solidFill>
                  </a:tcPr>
                </a:tc>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latin typeface="楷体_GB2312" pitchFamily="49" charset="-122"/>
                          <a:ea typeface="楷体_GB2312" pitchFamily="49" charset="-122"/>
                        </a:rPr>
                        <a:t>13</a:t>
                      </a: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CC00"/>
                    </a:solidFill>
                  </a:tcPr>
                </a:tc>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latin typeface="楷体_GB2312" pitchFamily="49" charset="-122"/>
                          <a:ea typeface="楷体_GB2312" pitchFamily="49" charset="-122"/>
                        </a:rPr>
                        <a:t>42</a:t>
                      </a: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CC00"/>
                    </a:solidFill>
                  </a:tcPr>
                </a:tc>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latin typeface="楷体_GB2312" pitchFamily="49" charset="-122"/>
                          <a:ea typeface="楷体_GB2312" pitchFamily="49" charset="-122"/>
                        </a:rPr>
                        <a:t>44</a:t>
                      </a: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CC00"/>
                    </a:solidFill>
                  </a:tcPr>
                </a:tc>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latin typeface="楷体_GB2312" pitchFamily="49" charset="-122"/>
                          <a:ea typeface="楷体_GB2312" pitchFamily="49" charset="-122"/>
                        </a:rPr>
                        <a:t>17</a:t>
                      </a: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CC00"/>
                    </a:solidFill>
                  </a:tcPr>
                </a:tc>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latin typeface="楷体_GB2312" pitchFamily="49" charset="-122"/>
                          <a:ea typeface="楷体_GB2312" pitchFamily="49" charset="-122"/>
                        </a:rPr>
                        <a:t>05</a:t>
                      </a: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CC00"/>
                    </a:solidFill>
                  </a:tcPr>
                </a:tc>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dirty="0">
                          <a:ln>
                            <a:noFill/>
                          </a:ln>
                          <a:solidFill>
                            <a:schemeClr val="tx1"/>
                          </a:solidFill>
                          <a:effectLst/>
                          <a:latin typeface="楷体_GB2312" pitchFamily="49" charset="-122"/>
                          <a:ea typeface="楷体_GB2312" pitchFamily="49" charset="-122"/>
                        </a:rPr>
                        <a:t>70</a:t>
                      </a:r>
                    </a:p>
                  </a:txBody>
                  <a:tcPr marT="45580" marB="4558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CC00"/>
                    </a:solidFill>
                  </a:tcPr>
                </a:tc>
                <a:extLst>
                  <a:ext uri="{0D108BD9-81ED-4DB2-BD59-A6C34878D82A}">
                    <a16:rowId xmlns:a16="http://schemas.microsoft.com/office/drawing/2014/main" val="10000"/>
                  </a:ext>
                </a:extLst>
              </a:tr>
            </a:tbl>
          </a:graphicData>
        </a:graphic>
      </p:graphicFrame>
      <p:graphicFrame>
        <p:nvGraphicFramePr>
          <p:cNvPr id="222471" name="Group 263">
            <a:extLst>
              <a:ext uri="{FF2B5EF4-FFF2-40B4-BE49-F238E27FC236}">
                <a16:creationId xmlns:a16="http://schemas.microsoft.com/office/drawing/2014/main" id="{5DF10C8B-69D0-454D-AA00-5AC96C6B851A}"/>
              </a:ext>
            </a:extLst>
          </p:cNvPr>
          <p:cNvGraphicFramePr>
            <a:graphicFrameLocks noGrp="1"/>
          </p:cNvGraphicFramePr>
          <p:nvPr>
            <p:ph sz="quarter" idx="2"/>
          </p:nvPr>
        </p:nvGraphicFramePr>
        <p:xfrm>
          <a:off x="684213" y="1700213"/>
          <a:ext cx="8135937" cy="517880"/>
        </p:xfrm>
        <a:graphic>
          <a:graphicData uri="http://schemas.openxmlformats.org/drawingml/2006/table">
            <a:tbl>
              <a:tblPr/>
              <a:tblGrid>
                <a:gridCol w="1579562">
                  <a:extLst>
                    <a:ext uri="{9D8B030D-6E8A-4147-A177-3AD203B41FA5}">
                      <a16:colId xmlns:a16="http://schemas.microsoft.com/office/drawing/2014/main" val="20000"/>
                    </a:ext>
                  </a:extLst>
                </a:gridCol>
                <a:gridCol w="847725">
                  <a:extLst>
                    <a:ext uri="{9D8B030D-6E8A-4147-A177-3AD203B41FA5}">
                      <a16:colId xmlns:a16="http://schemas.microsoft.com/office/drawing/2014/main" val="20001"/>
                    </a:ext>
                  </a:extLst>
                </a:gridCol>
                <a:gridCol w="854075">
                  <a:extLst>
                    <a:ext uri="{9D8B030D-6E8A-4147-A177-3AD203B41FA5}">
                      <a16:colId xmlns:a16="http://schemas.microsoft.com/office/drawing/2014/main" val="20002"/>
                    </a:ext>
                  </a:extLst>
                </a:gridCol>
                <a:gridCol w="858838">
                  <a:extLst>
                    <a:ext uri="{9D8B030D-6E8A-4147-A177-3AD203B41FA5}">
                      <a16:colId xmlns:a16="http://schemas.microsoft.com/office/drawing/2014/main" val="20003"/>
                    </a:ext>
                  </a:extLst>
                </a:gridCol>
                <a:gridCol w="855662">
                  <a:extLst>
                    <a:ext uri="{9D8B030D-6E8A-4147-A177-3AD203B41FA5}">
                      <a16:colId xmlns:a16="http://schemas.microsoft.com/office/drawing/2014/main" val="20004"/>
                    </a:ext>
                  </a:extLst>
                </a:gridCol>
                <a:gridCol w="784225">
                  <a:extLst>
                    <a:ext uri="{9D8B030D-6E8A-4147-A177-3AD203B41FA5}">
                      <a16:colId xmlns:a16="http://schemas.microsoft.com/office/drawing/2014/main" val="20005"/>
                    </a:ext>
                  </a:extLst>
                </a:gridCol>
                <a:gridCol w="787400">
                  <a:extLst>
                    <a:ext uri="{9D8B030D-6E8A-4147-A177-3AD203B41FA5}">
                      <a16:colId xmlns:a16="http://schemas.microsoft.com/office/drawing/2014/main" val="20006"/>
                    </a:ext>
                  </a:extLst>
                </a:gridCol>
                <a:gridCol w="781050">
                  <a:extLst>
                    <a:ext uri="{9D8B030D-6E8A-4147-A177-3AD203B41FA5}">
                      <a16:colId xmlns:a16="http://schemas.microsoft.com/office/drawing/2014/main" val="20007"/>
                    </a:ext>
                  </a:extLst>
                </a:gridCol>
                <a:gridCol w="787400">
                  <a:extLst>
                    <a:ext uri="{9D8B030D-6E8A-4147-A177-3AD203B41FA5}">
                      <a16:colId xmlns:a16="http://schemas.microsoft.com/office/drawing/2014/main" val="20008"/>
                    </a:ext>
                  </a:extLst>
                </a:gridCol>
              </a:tblGrid>
              <a:tr h="517525">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初始化</a:t>
                      </a:r>
                    </a:p>
                  </a:txBody>
                  <a:tcPr marT="45580" marB="4558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dirty="0">
                          <a:ln>
                            <a:noFill/>
                          </a:ln>
                          <a:solidFill>
                            <a:schemeClr val="tx1"/>
                          </a:solidFill>
                          <a:effectLst/>
                          <a:latin typeface="楷体_GB2312" pitchFamily="49" charset="-122"/>
                          <a:ea typeface="楷体_GB2312" pitchFamily="49" charset="-122"/>
                        </a:rPr>
                        <a:t>1</a:t>
                      </a: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dirty="0">
                          <a:ln>
                            <a:noFill/>
                          </a:ln>
                          <a:solidFill>
                            <a:schemeClr val="tx1"/>
                          </a:solidFill>
                          <a:effectLst/>
                          <a:latin typeface="楷体_GB2312" pitchFamily="49" charset="-122"/>
                          <a:ea typeface="楷体_GB2312" pitchFamily="49" charset="-122"/>
                        </a:rPr>
                        <a:t>1</a:t>
                      </a: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dirty="0">
                          <a:ln>
                            <a:noFill/>
                          </a:ln>
                          <a:solidFill>
                            <a:schemeClr val="tx1"/>
                          </a:solidFill>
                          <a:effectLst/>
                          <a:latin typeface="楷体_GB2312" pitchFamily="49" charset="-122"/>
                          <a:ea typeface="楷体_GB2312" pitchFamily="49" charset="-122"/>
                        </a:rPr>
                        <a:t>1</a:t>
                      </a: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latin typeface="楷体_GB2312" pitchFamily="49" charset="-122"/>
                          <a:ea typeface="楷体_GB2312" pitchFamily="49" charset="-122"/>
                        </a:rPr>
                        <a:t>1</a:t>
                      </a: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latin typeface="楷体_GB2312" pitchFamily="49" charset="-122"/>
                          <a:ea typeface="楷体_GB2312" pitchFamily="49" charset="-122"/>
                        </a:rPr>
                        <a:t>1</a:t>
                      </a: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dirty="0">
                          <a:ln>
                            <a:noFill/>
                          </a:ln>
                          <a:solidFill>
                            <a:schemeClr val="tx1"/>
                          </a:solidFill>
                          <a:effectLst/>
                          <a:latin typeface="楷体_GB2312" pitchFamily="49" charset="-122"/>
                          <a:ea typeface="楷体_GB2312" pitchFamily="49" charset="-122"/>
                        </a:rPr>
                        <a:t>1</a:t>
                      </a: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latin typeface="楷体_GB2312" pitchFamily="49" charset="-122"/>
                          <a:ea typeface="楷体_GB2312" pitchFamily="49" charset="-122"/>
                        </a:rPr>
                        <a:t>1</a:t>
                      </a: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dirty="0">
                          <a:ln>
                            <a:noFill/>
                          </a:ln>
                          <a:solidFill>
                            <a:schemeClr val="tx1"/>
                          </a:solidFill>
                          <a:effectLst/>
                          <a:latin typeface="楷体_GB2312" pitchFamily="49" charset="-122"/>
                          <a:ea typeface="楷体_GB2312" pitchFamily="49" charset="-122"/>
                        </a:rPr>
                        <a:t>1</a:t>
                      </a:r>
                    </a:p>
                  </a:txBody>
                  <a:tcPr marT="45580" marB="4558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222561" name="Group 353">
            <a:extLst>
              <a:ext uri="{FF2B5EF4-FFF2-40B4-BE49-F238E27FC236}">
                <a16:creationId xmlns:a16="http://schemas.microsoft.com/office/drawing/2014/main" id="{E73DA7ED-964C-40D4-B2A8-904677153C7E}"/>
              </a:ext>
            </a:extLst>
          </p:cNvPr>
          <p:cNvGraphicFramePr>
            <a:graphicFrameLocks noGrp="1"/>
          </p:cNvGraphicFramePr>
          <p:nvPr>
            <p:ph sz="quarter" idx="3"/>
          </p:nvPr>
        </p:nvGraphicFramePr>
        <p:xfrm>
          <a:off x="684213" y="2205038"/>
          <a:ext cx="8135937" cy="517880"/>
        </p:xfrm>
        <a:graphic>
          <a:graphicData uri="http://schemas.openxmlformats.org/drawingml/2006/table">
            <a:tbl>
              <a:tblPr/>
              <a:tblGrid>
                <a:gridCol w="1579562">
                  <a:extLst>
                    <a:ext uri="{9D8B030D-6E8A-4147-A177-3AD203B41FA5}">
                      <a16:colId xmlns:a16="http://schemas.microsoft.com/office/drawing/2014/main" val="20000"/>
                    </a:ext>
                  </a:extLst>
                </a:gridCol>
                <a:gridCol w="847725">
                  <a:extLst>
                    <a:ext uri="{9D8B030D-6E8A-4147-A177-3AD203B41FA5}">
                      <a16:colId xmlns:a16="http://schemas.microsoft.com/office/drawing/2014/main" val="20001"/>
                    </a:ext>
                  </a:extLst>
                </a:gridCol>
                <a:gridCol w="854075">
                  <a:extLst>
                    <a:ext uri="{9D8B030D-6E8A-4147-A177-3AD203B41FA5}">
                      <a16:colId xmlns:a16="http://schemas.microsoft.com/office/drawing/2014/main" val="20002"/>
                    </a:ext>
                  </a:extLst>
                </a:gridCol>
                <a:gridCol w="857250">
                  <a:extLst>
                    <a:ext uri="{9D8B030D-6E8A-4147-A177-3AD203B41FA5}">
                      <a16:colId xmlns:a16="http://schemas.microsoft.com/office/drawing/2014/main" val="20003"/>
                    </a:ext>
                  </a:extLst>
                </a:gridCol>
                <a:gridCol w="858838">
                  <a:extLst>
                    <a:ext uri="{9D8B030D-6E8A-4147-A177-3AD203B41FA5}">
                      <a16:colId xmlns:a16="http://schemas.microsoft.com/office/drawing/2014/main" val="20004"/>
                    </a:ext>
                  </a:extLst>
                </a:gridCol>
                <a:gridCol w="782637">
                  <a:extLst>
                    <a:ext uri="{9D8B030D-6E8A-4147-A177-3AD203B41FA5}">
                      <a16:colId xmlns:a16="http://schemas.microsoft.com/office/drawing/2014/main" val="20005"/>
                    </a:ext>
                  </a:extLst>
                </a:gridCol>
                <a:gridCol w="785813">
                  <a:extLst>
                    <a:ext uri="{9D8B030D-6E8A-4147-A177-3AD203B41FA5}">
                      <a16:colId xmlns:a16="http://schemas.microsoft.com/office/drawing/2014/main" val="20006"/>
                    </a:ext>
                  </a:extLst>
                </a:gridCol>
                <a:gridCol w="784225">
                  <a:extLst>
                    <a:ext uri="{9D8B030D-6E8A-4147-A177-3AD203B41FA5}">
                      <a16:colId xmlns:a16="http://schemas.microsoft.com/office/drawing/2014/main" val="20007"/>
                    </a:ext>
                  </a:extLst>
                </a:gridCol>
                <a:gridCol w="785812">
                  <a:extLst>
                    <a:ext uri="{9D8B030D-6E8A-4147-A177-3AD203B41FA5}">
                      <a16:colId xmlns:a16="http://schemas.microsoft.com/office/drawing/2014/main" val="20008"/>
                    </a:ext>
                  </a:extLst>
                </a:gridCol>
              </a:tblGrid>
              <a:tr h="517525">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dirty="0" err="1">
                          <a:ln>
                            <a:noFill/>
                          </a:ln>
                          <a:solidFill>
                            <a:schemeClr val="tx1"/>
                          </a:solidFill>
                          <a:effectLst/>
                          <a:latin typeface="楷体_GB2312" pitchFamily="49" charset="-122"/>
                          <a:ea typeface="楷体_GB2312" pitchFamily="49" charset="-122"/>
                        </a:rPr>
                        <a:t>i</a:t>
                      </a:r>
                      <a:r>
                        <a:rPr kumimoji="1" lang="en-US" altLang="zh-CN" sz="2800" b="1" i="0" u="none" strike="noStrike" cap="none" normalizeH="0" baseline="0" dirty="0">
                          <a:ln>
                            <a:noFill/>
                          </a:ln>
                          <a:solidFill>
                            <a:schemeClr val="tx1"/>
                          </a:solidFill>
                          <a:effectLst/>
                          <a:latin typeface="楷体_GB2312" pitchFamily="49" charset="-122"/>
                          <a:ea typeface="楷体_GB2312" pitchFamily="49" charset="-122"/>
                        </a:rPr>
                        <a:t>=1</a:t>
                      </a:r>
                    </a:p>
                  </a:txBody>
                  <a:tcPr marT="45580" marB="4558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dirty="0">
                          <a:ln>
                            <a:noFill/>
                          </a:ln>
                          <a:solidFill>
                            <a:srgbClr val="FF0000"/>
                          </a:solidFill>
                          <a:effectLst/>
                          <a:latin typeface="楷体_GB2312" pitchFamily="49" charset="-122"/>
                          <a:ea typeface="楷体_GB2312" pitchFamily="49" charset="-122"/>
                        </a:rPr>
                        <a:t>3</a:t>
                      </a: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dirty="0">
                          <a:ln>
                            <a:noFill/>
                          </a:ln>
                          <a:solidFill>
                            <a:schemeClr val="tx1"/>
                          </a:solidFill>
                          <a:effectLst/>
                          <a:latin typeface="楷体_GB2312" pitchFamily="49" charset="-122"/>
                          <a:ea typeface="楷体_GB2312" pitchFamily="49" charset="-122"/>
                        </a:rPr>
                        <a:t>1</a:t>
                      </a: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dirty="0">
                          <a:ln>
                            <a:noFill/>
                          </a:ln>
                          <a:solidFill>
                            <a:schemeClr val="tx1"/>
                          </a:solidFill>
                          <a:effectLst/>
                          <a:latin typeface="楷体_GB2312" pitchFamily="49" charset="-122"/>
                          <a:ea typeface="楷体_GB2312" pitchFamily="49" charset="-122"/>
                        </a:rPr>
                        <a:t>2</a:t>
                      </a: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latin typeface="楷体_GB2312" pitchFamily="49" charset="-122"/>
                          <a:ea typeface="楷体_GB2312" pitchFamily="49" charset="-122"/>
                        </a:rPr>
                        <a:t>2</a:t>
                      </a: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latin typeface="楷体_GB2312" pitchFamily="49" charset="-122"/>
                          <a:ea typeface="楷体_GB2312" pitchFamily="49" charset="-122"/>
                        </a:rPr>
                        <a:t>2</a:t>
                      </a: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latin typeface="楷体_GB2312" pitchFamily="49" charset="-122"/>
                          <a:ea typeface="楷体_GB2312" pitchFamily="49" charset="-122"/>
                        </a:rPr>
                        <a:t>2</a:t>
                      </a: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latin typeface="楷体_GB2312" pitchFamily="49" charset="-122"/>
                          <a:ea typeface="楷体_GB2312" pitchFamily="49" charset="-122"/>
                        </a:rPr>
                        <a:t>2</a:t>
                      </a: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dirty="0">
                          <a:ln>
                            <a:noFill/>
                          </a:ln>
                          <a:solidFill>
                            <a:schemeClr val="tx1"/>
                          </a:solidFill>
                          <a:effectLst/>
                          <a:latin typeface="楷体_GB2312" pitchFamily="49" charset="-122"/>
                          <a:ea typeface="楷体_GB2312" pitchFamily="49" charset="-122"/>
                        </a:rPr>
                        <a:t>1</a:t>
                      </a:r>
                    </a:p>
                  </a:txBody>
                  <a:tcPr marT="45580" marB="4558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222562" name="Group 354">
            <a:extLst>
              <a:ext uri="{FF2B5EF4-FFF2-40B4-BE49-F238E27FC236}">
                <a16:creationId xmlns:a16="http://schemas.microsoft.com/office/drawing/2014/main" id="{E173E25B-B4C3-47A7-B617-7E3A86EDFBCB}"/>
              </a:ext>
            </a:extLst>
          </p:cNvPr>
          <p:cNvGraphicFramePr>
            <a:graphicFrameLocks noGrp="1"/>
          </p:cNvGraphicFramePr>
          <p:nvPr>
            <p:ph sz="quarter" idx="4"/>
          </p:nvPr>
        </p:nvGraphicFramePr>
        <p:xfrm>
          <a:off x="684213" y="2708275"/>
          <a:ext cx="8135937" cy="517880"/>
        </p:xfrm>
        <a:graphic>
          <a:graphicData uri="http://schemas.openxmlformats.org/drawingml/2006/table">
            <a:tbl>
              <a:tblPr/>
              <a:tblGrid>
                <a:gridCol w="1579562">
                  <a:extLst>
                    <a:ext uri="{9D8B030D-6E8A-4147-A177-3AD203B41FA5}">
                      <a16:colId xmlns:a16="http://schemas.microsoft.com/office/drawing/2014/main" val="20000"/>
                    </a:ext>
                  </a:extLst>
                </a:gridCol>
                <a:gridCol w="847725">
                  <a:extLst>
                    <a:ext uri="{9D8B030D-6E8A-4147-A177-3AD203B41FA5}">
                      <a16:colId xmlns:a16="http://schemas.microsoft.com/office/drawing/2014/main" val="20001"/>
                    </a:ext>
                  </a:extLst>
                </a:gridCol>
                <a:gridCol w="854075">
                  <a:extLst>
                    <a:ext uri="{9D8B030D-6E8A-4147-A177-3AD203B41FA5}">
                      <a16:colId xmlns:a16="http://schemas.microsoft.com/office/drawing/2014/main" val="20002"/>
                    </a:ext>
                  </a:extLst>
                </a:gridCol>
                <a:gridCol w="857250">
                  <a:extLst>
                    <a:ext uri="{9D8B030D-6E8A-4147-A177-3AD203B41FA5}">
                      <a16:colId xmlns:a16="http://schemas.microsoft.com/office/drawing/2014/main" val="20003"/>
                    </a:ext>
                  </a:extLst>
                </a:gridCol>
                <a:gridCol w="858838">
                  <a:extLst>
                    <a:ext uri="{9D8B030D-6E8A-4147-A177-3AD203B41FA5}">
                      <a16:colId xmlns:a16="http://schemas.microsoft.com/office/drawing/2014/main" val="20004"/>
                    </a:ext>
                  </a:extLst>
                </a:gridCol>
                <a:gridCol w="782637">
                  <a:extLst>
                    <a:ext uri="{9D8B030D-6E8A-4147-A177-3AD203B41FA5}">
                      <a16:colId xmlns:a16="http://schemas.microsoft.com/office/drawing/2014/main" val="20005"/>
                    </a:ext>
                  </a:extLst>
                </a:gridCol>
                <a:gridCol w="785813">
                  <a:extLst>
                    <a:ext uri="{9D8B030D-6E8A-4147-A177-3AD203B41FA5}">
                      <a16:colId xmlns:a16="http://schemas.microsoft.com/office/drawing/2014/main" val="20006"/>
                    </a:ext>
                  </a:extLst>
                </a:gridCol>
                <a:gridCol w="784225">
                  <a:extLst>
                    <a:ext uri="{9D8B030D-6E8A-4147-A177-3AD203B41FA5}">
                      <a16:colId xmlns:a16="http://schemas.microsoft.com/office/drawing/2014/main" val="20007"/>
                    </a:ext>
                  </a:extLst>
                </a:gridCol>
                <a:gridCol w="785812">
                  <a:extLst>
                    <a:ext uri="{9D8B030D-6E8A-4147-A177-3AD203B41FA5}">
                      <a16:colId xmlns:a16="http://schemas.microsoft.com/office/drawing/2014/main" val="20008"/>
                    </a:ext>
                  </a:extLst>
                </a:gridCol>
              </a:tblGrid>
              <a:tr h="517525">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latin typeface="楷体_GB2312" pitchFamily="49" charset="-122"/>
                          <a:ea typeface="楷体_GB2312" pitchFamily="49" charset="-122"/>
                        </a:rPr>
                        <a:t>i=2</a:t>
                      </a:r>
                    </a:p>
                  </a:txBody>
                  <a:tcPr marT="45580" marB="4558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rgbClr val="FF0000"/>
                          </a:solidFill>
                          <a:effectLst/>
                          <a:latin typeface="楷体_GB2312" pitchFamily="49" charset="-122"/>
                          <a:ea typeface="楷体_GB2312" pitchFamily="49" charset="-122"/>
                        </a:rPr>
                        <a:t>3</a:t>
                      </a: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rgbClr val="FF0000"/>
                          </a:solidFill>
                          <a:effectLst/>
                          <a:latin typeface="楷体_GB2312" pitchFamily="49" charset="-122"/>
                          <a:ea typeface="楷体_GB2312" pitchFamily="49" charset="-122"/>
                        </a:rPr>
                        <a:t>2</a:t>
                      </a: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latin typeface="楷体_GB2312" pitchFamily="49" charset="-122"/>
                          <a:ea typeface="楷体_GB2312" pitchFamily="49" charset="-122"/>
                        </a:rPr>
                        <a:t>3</a:t>
                      </a: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latin typeface="楷体_GB2312" pitchFamily="49" charset="-122"/>
                          <a:ea typeface="楷体_GB2312" pitchFamily="49" charset="-122"/>
                        </a:rPr>
                        <a:t>3</a:t>
                      </a: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latin typeface="楷体_GB2312" pitchFamily="49" charset="-122"/>
                          <a:ea typeface="楷体_GB2312" pitchFamily="49" charset="-122"/>
                        </a:rPr>
                        <a:t>3</a:t>
                      </a: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latin typeface="楷体_GB2312" pitchFamily="49" charset="-122"/>
                          <a:ea typeface="楷体_GB2312" pitchFamily="49" charset="-122"/>
                        </a:rPr>
                        <a:t>3</a:t>
                      </a: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latin typeface="楷体_GB2312" pitchFamily="49" charset="-122"/>
                          <a:ea typeface="楷体_GB2312" pitchFamily="49" charset="-122"/>
                        </a:rPr>
                        <a:t>3</a:t>
                      </a: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latin typeface="楷体_GB2312" pitchFamily="49" charset="-122"/>
                          <a:ea typeface="楷体_GB2312" pitchFamily="49" charset="-122"/>
                        </a:rPr>
                        <a:t>1</a:t>
                      </a:r>
                    </a:p>
                  </a:txBody>
                  <a:tcPr marT="45580" marB="4558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222563" name="Group 355">
            <a:extLst>
              <a:ext uri="{FF2B5EF4-FFF2-40B4-BE49-F238E27FC236}">
                <a16:creationId xmlns:a16="http://schemas.microsoft.com/office/drawing/2014/main" id="{99D8E51C-06DA-4298-AC2A-153B129AAE93}"/>
              </a:ext>
            </a:extLst>
          </p:cNvPr>
          <p:cNvGraphicFramePr>
            <a:graphicFrameLocks noGrp="1"/>
          </p:cNvGraphicFramePr>
          <p:nvPr/>
        </p:nvGraphicFramePr>
        <p:xfrm>
          <a:off x="684213" y="3213100"/>
          <a:ext cx="8135937" cy="517880"/>
        </p:xfrm>
        <a:graphic>
          <a:graphicData uri="http://schemas.openxmlformats.org/drawingml/2006/table">
            <a:tbl>
              <a:tblPr/>
              <a:tblGrid>
                <a:gridCol w="1579562">
                  <a:extLst>
                    <a:ext uri="{9D8B030D-6E8A-4147-A177-3AD203B41FA5}">
                      <a16:colId xmlns:a16="http://schemas.microsoft.com/office/drawing/2014/main" val="20000"/>
                    </a:ext>
                  </a:extLst>
                </a:gridCol>
                <a:gridCol w="847725">
                  <a:extLst>
                    <a:ext uri="{9D8B030D-6E8A-4147-A177-3AD203B41FA5}">
                      <a16:colId xmlns:a16="http://schemas.microsoft.com/office/drawing/2014/main" val="20001"/>
                    </a:ext>
                  </a:extLst>
                </a:gridCol>
                <a:gridCol w="854075">
                  <a:extLst>
                    <a:ext uri="{9D8B030D-6E8A-4147-A177-3AD203B41FA5}">
                      <a16:colId xmlns:a16="http://schemas.microsoft.com/office/drawing/2014/main" val="20002"/>
                    </a:ext>
                  </a:extLst>
                </a:gridCol>
                <a:gridCol w="857250">
                  <a:extLst>
                    <a:ext uri="{9D8B030D-6E8A-4147-A177-3AD203B41FA5}">
                      <a16:colId xmlns:a16="http://schemas.microsoft.com/office/drawing/2014/main" val="20003"/>
                    </a:ext>
                  </a:extLst>
                </a:gridCol>
                <a:gridCol w="858838">
                  <a:extLst>
                    <a:ext uri="{9D8B030D-6E8A-4147-A177-3AD203B41FA5}">
                      <a16:colId xmlns:a16="http://schemas.microsoft.com/office/drawing/2014/main" val="20004"/>
                    </a:ext>
                  </a:extLst>
                </a:gridCol>
                <a:gridCol w="782637">
                  <a:extLst>
                    <a:ext uri="{9D8B030D-6E8A-4147-A177-3AD203B41FA5}">
                      <a16:colId xmlns:a16="http://schemas.microsoft.com/office/drawing/2014/main" val="20005"/>
                    </a:ext>
                  </a:extLst>
                </a:gridCol>
                <a:gridCol w="785813">
                  <a:extLst>
                    <a:ext uri="{9D8B030D-6E8A-4147-A177-3AD203B41FA5}">
                      <a16:colId xmlns:a16="http://schemas.microsoft.com/office/drawing/2014/main" val="20006"/>
                    </a:ext>
                  </a:extLst>
                </a:gridCol>
                <a:gridCol w="784225">
                  <a:extLst>
                    <a:ext uri="{9D8B030D-6E8A-4147-A177-3AD203B41FA5}">
                      <a16:colId xmlns:a16="http://schemas.microsoft.com/office/drawing/2014/main" val="20007"/>
                    </a:ext>
                  </a:extLst>
                </a:gridCol>
                <a:gridCol w="785812">
                  <a:extLst>
                    <a:ext uri="{9D8B030D-6E8A-4147-A177-3AD203B41FA5}">
                      <a16:colId xmlns:a16="http://schemas.microsoft.com/office/drawing/2014/main" val="20008"/>
                    </a:ext>
                  </a:extLst>
                </a:gridCol>
              </a:tblGrid>
              <a:tr h="517525">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latin typeface="楷体_GB2312" pitchFamily="49" charset="-122"/>
                          <a:ea typeface="楷体_GB2312" pitchFamily="49" charset="-122"/>
                        </a:rPr>
                        <a:t>i=3</a:t>
                      </a:r>
                    </a:p>
                  </a:txBody>
                  <a:tcPr marT="45580" marB="4558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rgbClr val="FF0000"/>
                          </a:solidFill>
                          <a:effectLst/>
                          <a:latin typeface="楷体_GB2312" pitchFamily="49" charset="-122"/>
                          <a:ea typeface="楷体_GB2312" pitchFamily="49" charset="-122"/>
                        </a:rPr>
                        <a:t>3</a:t>
                      </a: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rgbClr val="FF0000"/>
                          </a:solidFill>
                          <a:effectLst/>
                          <a:latin typeface="楷体_GB2312" pitchFamily="49" charset="-122"/>
                          <a:ea typeface="楷体_GB2312" pitchFamily="49" charset="-122"/>
                        </a:rPr>
                        <a:t>2</a:t>
                      </a: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rgbClr val="FF0000"/>
                          </a:solidFill>
                          <a:effectLst/>
                          <a:latin typeface="楷体_GB2312" pitchFamily="49" charset="-122"/>
                          <a:ea typeface="楷体_GB2312" pitchFamily="49" charset="-122"/>
                        </a:rPr>
                        <a:t>7</a:t>
                      </a: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latin typeface="楷体_GB2312" pitchFamily="49" charset="-122"/>
                          <a:ea typeface="楷体_GB2312" pitchFamily="49" charset="-122"/>
                        </a:rPr>
                        <a:t>3</a:t>
                      </a: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latin typeface="楷体_GB2312" pitchFamily="49" charset="-122"/>
                          <a:ea typeface="楷体_GB2312" pitchFamily="49" charset="-122"/>
                        </a:rPr>
                        <a:t>3</a:t>
                      </a: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latin typeface="楷体_GB2312" pitchFamily="49" charset="-122"/>
                          <a:ea typeface="楷体_GB2312" pitchFamily="49" charset="-122"/>
                        </a:rPr>
                        <a:t>3</a:t>
                      </a: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latin typeface="楷体_GB2312" pitchFamily="49" charset="-122"/>
                          <a:ea typeface="楷体_GB2312" pitchFamily="49" charset="-122"/>
                        </a:rPr>
                        <a:t>4</a:t>
                      </a: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latin typeface="楷体_GB2312" pitchFamily="49" charset="-122"/>
                          <a:ea typeface="楷体_GB2312" pitchFamily="49" charset="-122"/>
                        </a:rPr>
                        <a:t>1</a:t>
                      </a:r>
                    </a:p>
                  </a:txBody>
                  <a:tcPr marT="45580" marB="4558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222564" name="Group 356">
            <a:extLst>
              <a:ext uri="{FF2B5EF4-FFF2-40B4-BE49-F238E27FC236}">
                <a16:creationId xmlns:a16="http://schemas.microsoft.com/office/drawing/2014/main" id="{EDFF221A-32BC-4033-B8BF-3EBB33ABFD5E}"/>
              </a:ext>
            </a:extLst>
          </p:cNvPr>
          <p:cNvGraphicFramePr>
            <a:graphicFrameLocks noGrp="1"/>
          </p:cNvGraphicFramePr>
          <p:nvPr/>
        </p:nvGraphicFramePr>
        <p:xfrm>
          <a:off x="684213" y="3716338"/>
          <a:ext cx="8135937" cy="517880"/>
        </p:xfrm>
        <a:graphic>
          <a:graphicData uri="http://schemas.openxmlformats.org/drawingml/2006/table">
            <a:tbl>
              <a:tblPr/>
              <a:tblGrid>
                <a:gridCol w="1579562">
                  <a:extLst>
                    <a:ext uri="{9D8B030D-6E8A-4147-A177-3AD203B41FA5}">
                      <a16:colId xmlns:a16="http://schemas.microsoft.com/office/drawing/2014/main" val="20000"/>
                    </a:ext>
                  </a:extLst>
                </a:gridCol>
                <a:gridCol w="847725">
                  <a:extLst>
                    <a:ext uri="{9D8B030D-6E8A-4147-A177-3AD203B41FA5}">
                      <a16:colId xmlns:a16="http://schemas.microsoft.com/office/drawing/2014/main" val="20001"/>
                    </a:ext>
                  </a:extLst>
                </a:gridCol>
                <a:gridCol w="854075">
                  <a:extLst>
                    <a:ext uri="{9D8B030D-6E8A-4147-A177-3AD203B41FA5}">
                      <a16:colId xmlns:a16="http://schemas.microsoft.com/office/drawing/2014/main" val="20002"/>
                    </a:ext>
                  </a:extLst>
                </a:gridCol>
                <a:gridCol w="857250">
                  <a:extLst>
                    <a:ext uri="{9D8B030D-6E8A-4147-A177-3AD203B41FA5}">
                      <a16:colId xmlns:a16="http://schemas.microsoft.com/office/drawing/2014/main" val="20003"/>
                    </a:ext>
                  </a:extLst>
                </a:gridCol>
                <a:gridCol w="858838">
                  <a:extLst>
                    <a:ext uri="{9D8B030D-6E8A-4147-A177-3AD203B41FA5}">
                      <a16:colId xmlns:a16="http://schemas.microsoft.com/office/drawing/2014/main" val="20004"/>
                    </a:ext>
                  </a:extLst>
                </a:gridCol>
                <a:gridCol w="782637">
                  <a:extLst>
                    <a:ext uri="{9D8B030D-6E8A-4147-A177-3AD203B41FA5}">
                      <a16:colId xmlns:a16="http://schemas.microsoft.com/office/drawing/2014/main" val="20005"/>
                    </a:ext>
                  </a:extLst>
                </a:gridCol>
                <a:gridCol w="785813">
                  <a:extLst>
                    <a:ext uri="{9D8B030D-6E8A-4147-A177-3AD203B41FA5}">
                      <a16:colId xmlns:a16="http://schemas.microsoft.com/office/drawing/2014/main" val="20006"/>
                    </a:ext>
                  </a:extLst>
                </a:gridCol>
                <a:gridCol w="784225">
                  <a:extLst>
                    <a:ext uri="{9D8B030D-6E8A-4147-A177-3AD203B41FA5}">
                      <a16:colId xmlns:a16="http://schemas.microsoft.com/office/drawing/2014/main" val="20007"/>
                    </a:ext>
                  </a:extLst>
                </a:gridCol>
                <a:gridCol w="785812">
                  <a:extLst>
                    <a:ext uri="{9D8B030D-6E8A-4147-A177-3AD203B41FA5}">
                      <a16:colId xmlns:a16="http://schemas.microsoft.com/office/drawing/2014/main" val="20008"/>
                    </a:ext>
                  </a:extLst>
                </a:gridCol>
              </a:tblGrid>
              <a:tr h="517525">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latin typeface="楷体_GB2312" pitchFamily="49" charset="-122"/>
                          <a:ea typeface="楷体_GB2312" pitchFamily="49" charset="-122"/>
                        </a:rPr>
                        <a:t>i=4</a:t>
                      </a:r>
                    </a:p>
                  </a:txBody>
                  <a:tcPr marT="45580" marB="4558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rgbClr val="FF0000"/>
                          </a:solidFill>
                          <a:effectLst/>
                          <a:latin typeface="楷体_GB2312" pitchFamily="49" charset="-122"/>
                          <a:ea typeface="楷体_GB2312" pitchFamily="49" charset="-122"/>
                        </a:rPr>
                        <a:t>3</a:t>
                      </a: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rgbClr val="FF0000"/>
                          </a:solidFill>
                          <a:effectLst/>
                          <a:latin typeface="楷体_GB2312" pitchFamily="49" charset="-122"/>
                          <a:ea typeface="楷体_GB2312" pitchFamily="49" charset="-122"/>
                        </a:rPr>
                        <a:t>2</a:t>
                      </a: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rgbClr val="FF0000"/>
                          </a:solidFill>
                          <a:effectLst/>
                          <a:latin typeface="楷体_GB2312" pitchFamily="49" charset="-122"/>
                          <a:ea typeface="楷体_GB2312" pitchFamily="49" charset="-122"/>
                        </a:rPr>
                        <a:t>7</a:t>
                      </a: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rgbClr val="FF0000"/>
                          </a:solidFill>
                          <a:effectLst/>
                          <a:latin typeface="楷体_GB2312" pitchFamily="49" charset="-122"/>
                          <a:ea typeface="楷体_GB2312" pitchFamily="49" charset="-122"/>
                        </a:rPr>
                        <a:t>5</a:t>
                      </a: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latin typeface="楷体_GB2312" pitchFamily="49" charset="-122"/>
                          <a:ea typeface="楷体_GB2312" pitchFamily="49" charset="-122"/>
                        </a:rPr>
                        <a:t>3</a:t>
                      </a: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latin typeface="楷体_GB2312" pitchFamily="49" charset="-122"/>
                          <a:ea typeface="楷体_GB2312" pitchFamily="49" charset="-122"/>
                        </a:rPr>
                        <a:t>4</a:t>
                      </a: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latin typeface="楷体_GB2312" pitchFamily="49" charset="-122"/>
                          <a:ea typeface="楷体_GB2312" pitchFamily="49" charset="-122"/>
                        </a:rPr>
                        <a:t>5</a:t>
                      </a: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dirty="0">
                          <a:ln>
                            <a:noFill/>
                          </a:ln>
                          <a:solidFill>
                            <a:schemeClr val="tx1"/>
                          </a:solidFill>
                          <a:effectLst/>
                          <a:latin typeface="楷体_GB2312" pitchFamily="49" charset="-122"/>
                          <a:ea typeface="楷体_GB2312" pitchFamily="49" charset="-122"/>
                        </a:rPr>
                        <a:t>1</a:t>
                      </a:r>
                    </a:p>
                  </a:txBody>
                  <a:tcPr marT="45580" marB="4558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222565" name="Group 357">
            <a:extLst>
              <a:ext uri="{FF2B5EF4-FFF2-40B4-BE49-F238E27FC236}">
                <a16:creationId xmlns:a16="http://schemas.microsoft.com/office/drawing/2014/main" id="{3C082212-4B80-4CBF-8EA3-BD6BE94296CB}"/>
              </a:ext>
            </a:extLst>
          </p:cNvPr>
          <p:cNvGraphicFramePr>
            <a:graphicFrameLocks noGrp="1"/>
          </p:cNvGraphicFramePr>
          <p:nvPr/>
        </p:nvGraphicFramePr>
        <p:xfrm>
          <a:off x="684213" y="4221163"/>
          <a:ext cx="8135937" cy="517880"/>
        </p:xfrm>
        <a:graphic>
          <a:graphicData uri="http://schemas.openxmlformats.org/drawingml/2006/table">
            <a:tbl>
              <a:tblPr/>
              <a:tblGrid>
                <a:gridCol w="1579562">
                  <a:extLst>
                    <a:ext uri="{9D8B030D-6E8A-4147-A177-3AD203B41FA5}">
                      <a16:colId xmlns:a16="http://schemas.microsoft.com/office/drawing/2014/main" val="20000"/>
                    </a:ext>
                  </a:extLst>
                </a:gridCol>
                <a:gridCol w="847725">
                  <a:extLst>
                    <a:ext uri="{9D8B030D-6E8A-4147-A177-3AD203B41FA5}">
                      <a16:colId xmlns:a16="http://schemas.microsoft.com/office/drawing/2014/main" val="20001"/>
                    </a:ext>
                  </a:extLst>
                </a:gridCol>
                <a:gridCol w="854075">
                  <a:extLst>
                    <a:ext uri="{9D8B030D-6E8A-4147-A177-3AD203B41FA5}">
                      <a16:colId xmlns:a16="http://schemas.microsoft.com/office/drawing/2014/main" val="20002"/>
                    </a:ext>
                  </a:extLst>
                </a:gridCol>
                <a:gridCol w="857250">
                  <a:extLst>
                    <a:ext uri="{9D8B030D-6E8A-4147-A177-3AD203B41FA5}">
                      <a16:colId xmlns:a16="http://schemas.microsoft.com/office/drawing/2014/main" val="20003"/>
                    </a:ext>
                  </a:extLst>
                </a:gridCol>
                <a:gridCol w="858838">
                  <a:extLst>
                    <a:ext uri="{9D8B030D-6E8A-4147-A177-3AD203B41FA5}">
                      <a16:colId xmlns:a16="http://schemas.microsoft.com/office/drawing/2014/main" val="20004"/>
                    </a:ext>
                  </a:extLst>
                </a:gridCol>
                <a:gridCol w="782637">
                  <a:extLst>
                    <a:ext uri="{9D8B030D-6E8A-4147-A177-3AD203B41FA5}">
                      <a16:colId xmlns:a16="http://schemas.microsoft.com/office/drawing/2014/main" val="20005"/>
                    </a:ext>
                  </a:extLst>
                </a:gridCol>
                <a:gridCol w="785813">
                  <a:extLst>
                    <a:ext uri="{9D8B030D-6E8A-4147-A177-3AD203B41FA5}">
                      <a16:colId xmlns:a16="http://schemas.microsoft.com/office/drawing/2014/main" val="20006"/>
                    </a:ext>
                  </a:extLst>
                </a:gridCol>
                <a:gridCol w="784225">
                  <a:extLst>
                    <a:ext uri="{9D8B030D-6E8A-4147-A177-3AD203B41FA5}">
                      <a16:colId xmlns:a16="http://schemas.microsoft.com/office/drawing/2014/main" val="20007"/>
                    </a:ext>
                  </a:extLst>
                </a:gridCol>
                <a:gridCol w="785812">
                  <a:extLst>
                    <a:ext uri="{9D8B030D-6E8A-4147-A177-3AD203B41FA5}">
                      <a16:colId xmlns:a16="http://schemas.microsoft.com/office/drawing/2014/main" val="20008"/>
                    </a:ext>
                  </a:extLst>
                </a:gridCol>
              </a:tblGrid>
              <a:tr h="517525">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latin typeface="楷体_GB2312" pitchFamily="49" charset="-122"/>
                          <a:ea typeface="楷体_GB2312" pitchFamily="49" charset="-122"/>
                        </a:rPr>
                        <a:t>i=5</a:t>
                      </a:r>
                    </a:p>
                  </a:txBody>
                  <a:tcPr marT="45580" marB="4558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rgbClr val="FF0000"/>
                          </a:solidFill>
                          <a:effectLst/>
                          <a:latin typeface="楷体_GB2312" pitchFamily="49" charset="-122"/>
                          <a:ea typeface="楷体_GB2312" pitchFamily="49" charset="-122"/>
                        </a:rPr>
                        <a:t>3</a:t>
                      </a: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rgbClr val="FF0000"/>
                          </a:solidFill>
                          <a:effectLst/>
                          <a:latin typeface="楷体_GB2312" pitchFamily="49" charset="-122"/>
                          <a:ea typeface="楷体_GB2312" pitchFamily="49" charset="-122"/>
                        </a:rPr>
                        <a:t>2</a:t>
                      </a: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rgbClr val="FF0000"/>
                          </a:solidFill>
                          <a:effectLst/>
                          <a:latin typeface="楷体_GB2312" pitchFamily="49" charset="-122"/>
                          <a:ea typeface="楷体_GB2312" pitchFamily="49" charset="-122"/>
                        </a:rPr>
                        <a:t>7</a:t>
                      </a: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rgbClr val="FF0000"/>
                          </a:solidFill>
                          <a:effectLst/>
                          <a:latin typeface="楷体_GB2312" pitchFamily="49" charset="-122"/>
                          <a:ea typeface="楷体_GB2312" pitchFamily="49" charset="-122"/>
                        </a:rPr>
                        <a:t>5</a:t>
                      </a: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rgbClr val="FF0000"/>
                          </a:solidFill>
                          <a:effectLst/>
                          <a:latin typeface="楷体_GB2312" pitchFamily="49" charset="-122"/>
                          <a:ea typeface="楷体_GB2312" pitchFamily="49" charset="-122"/>
                        </a:rPr>
                        <a:t>4</a:t>
                      </a: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latin typeface="楷体_GB2312" pitchFamily="49" charset="-122"/>
                          <a:ea typeface="楷体_GB2312" pitchFamily="49" charset="-122"/>
                        </a:rPr>
                        <a:t>5</a:t>
                      </a: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latin typeface="楷体_GB2312" pitchFamily="49" charset="-122"/>
                          <a:ea typeface="楷体_GB2312" pitchFamily="49" charset="-122"/>
                        </a:rPr>
                        <a:t>6</a:t>
                      </a: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latin typeface="楷体_GB2312" pitchFamily="49" charset="-122"/>
                          <a:ea typeface="楷体_GB2312" pitchFamily="49" charset="-122"/>
                        </a:rPr>
                        <a:t>1</a:t>
                      </a:r>
                    </a:p>
                  </a:txBody>
                  <a:tcPr marT="45580" marB="4558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222566" name="Group 358">
            <a:extLst>
              <a:ext uri="{FF2B5EF4-FFF2-40B4-BE49-F238E27FC236}">
                <a16:creationId xmlns:a16="http://schemas.microsoft.com/office/drawing/2014/main" id="{5CCCE67B-8C6B-4C52-B388-65B6F758ED40}"/>
              </a:ext>
            </a:extLst>
          </p:cNvPr>
          <p:cNvGraphicFramePr>
            <a:graphicFrameLocks noGrp="1"/>
          </p:cNvGraphicFramePr>
          <p:nvPr/>
        </p:nvGraphicFramePr>
        <p:xfrm>
          <a:off x="684213" y="4724400"/>
          <a:ext cx="8135937" cy="517880"/>
        </p:xfrm>
        <a:graphic>
          <a:graphicData uri="http://schemas.openxmlformats.org/drawingml/2006/table">
            <a:tbl>
              <a:tblPr/>
              <a:tblGrid>
                <a:gridCol w="1579562">
                  <a:extLst>
                    <a:ext uri="{9D8B030D-6E8A-4147-A177-3AD203B41FA5}">
                      <a16:colId xmlns:a16="http://schemas.microsoft.com/office/drawing/2014/main" val="20000"/>
                    </a:ext>
                  </a:extLst>
                </a:gridCol>
                <a:gridCol w="847725">
                  <a:extLst>
                    <a:ext uri="{9D8B030D-6E8A-4147-A177-3AD203B41FA5}">
                      <a16:colId xmlns:a16="http://schemas.microsoft.com/office/drawing/2014/main" val="20001"/>
                    </a:ext>
                  </a:extLst>
                </a:gridCol>
                <a:gridCol w="854075">
                  <a:extLst>
                    <a:ext uri="{9D8B030D-6E8A-4147-A177-3AD203B41FA5}">
                      <a16:colId xmlns:a16="http://schemas.microsoft.com/office/drawing/2014/main" val="20002"/>
                    </a:ext>
                  </a:extLst>
                </a:gridCol>
                <a:gridCol w="857250">
                  <a:extLst>
                    <a:ext uri="{9D8B030D-6E8A-4147-A177-3AD203B41FA5}">
                      <a16:colId xmlns:a16="http://schemas.microsoft.com/office/drawing/2014/main" val="20003"/>
                    </a:ext>
                  </a:extLst>
                </a:gridCol>
                <a:gridCol w="858838">
                  <a:extLst>
                    <a:ext uri="{9D8B030D-6E8A-4147-A177-3AD203B41FA5}">
                      <a16:colId xmlns:a16="http://schemas.microsoft.com/office/drawing/2014/main" val="20004"/>
                    </a:ext>
                  </a:extLst>
                </a:gridCol>
                <a:gridCol w="782637">
                  <a:extLst>
                    <a:ext uri="{9D8B030D-6E8A-4147-A177-3AD203B41FA5}">
                      <a16:colId xmlns:a16="http://schemas.microsoft.com/office/drawing/2014/main" val="20005"/>
                    </a:ext>
                  </a:extLst>
                </a:gridCol>
                <a:gridCol w="785813">
                  <a:extLst>
                    <a:ext uri="{9D8B030D-6E8A-4147-A177-3AD203B41FA5}">
                      <a16:colId xmlns:a16="http://schemas.microsoft.com/office/drawing/2014/main" val="20006"/>
                    </a:ext>
                  </a:extLst>
                </a:gridCol>
                <a:gridCol w="784225">
                  <a:extLst>
                    <a:ext uri="{9D8B030D-6E8A-4147-A177-3AD203B41FA5}">
                      <a16:colId xmlns:a16="http://schemas.microsoft.com/office/drawing/2014/main" val="20007"/>
                    </a:ext>
                  </a:extLst>
                </a:gridCol>
                <a:gridCol w="785812">
                  <a:extLst>
                    <a:ext uri="{9D8B030D-6E8A-4147-A177-3AD203B41FA5}">
                      <a16:colId xmlns:a16="http://schemas.microsoft.com/office/drawing/2014/main" val="20008"/>
                    </a:ext>
                  </a:extLst>
                </a:gridCol>
              </a:tblGrid>
              <a:tr h="517525">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latin typeface="楷体_GB2312" pitchFamily="49" charset="-122"/>
                          <a:ea typeface="楷体_GB2312" pitchFamily="49" charset="-122"/>
                        </a:rPr>
                        <a:t>i=6</a:t>
                      </a:r>
                    </a:p>
                  </a:txBody>
                  <a:tcPr marT="45580" marB="4558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rgbClr val="FF0000"/>
                          </a:solidFill>
                          <a:effectLst/>
                          <a:latin typeface="楷体_GB2312" pitchFamily="49" charset="-122"/>
                          <a:ea typeface="楷体_GB2312" pitchFamily="49" charset="-122"/>
                        </a:rPr>
                        <a:t>3</a:t>
                      </a: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rgbClr val="FF0000"/>
                          </a:solidFill>
                          <a:effectLst/>
                          <a:latin typeface="楷体_GB2312" pitchFamily="49" charset="-122"/>
                          <a:ea typeface="楷体_GB2312" pitchFamily="49" charset="-122"/>
                        </a:rPr>
                        <a:t>2</a:t>
                      </a: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rgbClr val="FF0000"/>
                          </a:solidFill>
                          <a:effectLst/>
                          <a:latin typeface="楷体_GB2312" pitchFamily="49" charset="-122"/>
                          <a:ea typeface="楷体_GB2312" pitchFamily="49" charset="-122"/>
                        </a:rPr>
                        <a:t>7</a:t>
                      </a: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rgbClr val="FF0000"/>
                          </a:solidFill>
                          <a:effectLst/>
                          <a:latin typeface="楷体_GB2312" pitchFamily="49" charset="-122"/>
                          <a:ea typeface="楷体_GB2312" pitchFamily="49" charset="-122"/>
                        </a:rPr>
                        <a:t>5</a:t>
                      </a: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rgbClr val="FF0000"/>
                          </a:solidFill>
                          <a:effectLst/>
                          <a:latin typeface="楷体_GB2312" pitchFamily="49" charset="-122"/>
                          <a:ea typeface="楷体_GB2312" pitchFamily="49" charset="-122"/>
                        </a:rPr>
                        <a:t>4</a:t>
                      </a: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rgbClr val="FF0000"/>
                          </a:solidFill>
                          <a:effectLst/>
                          <a:latin typeface="楷体_GB2312" pitchFamily="49" charset="-122"/>
                          <a:ea typeface="楷体_GB2312" pitchFamily="49" charset="-122"/>
                        </a:rPr>
                        <a:t>6</a:t>
                      </a: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latin typeface="楷体_GB2312" pitchFamily="49" charset="-122"/>
                          <a:ea typeface="楷体_GB2312" pitchFamily="49" charset="-122"/>
                        </a:rPr>
                        <a:t>7</a:t>
                      </a: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latin typeface="楷体_GB2312" pitchFamily="49" charset="-122"/>
                          <a:ea typeface="楷体_GB2312" pitchFamily="49" charset="-122"/>
                        </a:rPr>
                        <a:t>1</a:t>
                      </a:r>
                    </a:p>
                  </a:txBody>
                  <a:tcPr marT="45580" marB="4558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222567" name="Group 359">
            <a:extLst>
              <a:ext uri="{FF2B5EF4-FFF2-40B4-BE49-F238E27FC236}">
                <a16:creationId xmlns:a16="http://schemas.microsoft.com/office/drawing/2014/main" id="{29CFCA1F-D3AE-4970-8C11-8F5C4E351823}"/>
              </a:ext>
            </a:extLst>
          </p:cNvPr>
          <p:cNvGraphicFramePr>
            <a:graphicFrameLocks noGrp="1"/>
          </p:cNvGraphicFramePr>
          <p:nvPr/>
        </p:nvGraphicFramePr>
        <p:xfrm>
          <a:off x="690563" y="5229225"/>
          <a:ext cx="8129587" cy="517880"/>
        </p:xfrm>
        <a:graphic>
          <a:graphicData uri="http://schemas.openxmlformats.org/drawingml/2006/table">
            <a:tbl>
              <a:tblPr/>
              <a:tblGrid>
                <a:gridCol w="1577975">
                  <a:extLst>
                    <a:ext uri="{9D8B030D-6E8A-4147-A177-3AD203B41FA5}">
                      <a16:colId xmlns:a16="http://schemas.microsoft.com/office/drawing/2014/main" val="20000"/>
                    </a:ext>
                  </a:extLst>
                </a:gridCol>
                <a:gridCol w="847725">
                  <a:extLst>
                    <a:ext uri="{9D8B030D-6E8A-4147-A177-3AD203B41FA5}">
                      <a16:colId xmlns:a16="http://schemas.microsoft.com/office/drawing/2014/main" val="20001"/>
                    </a:ext>
                  </a:extLst>
                </a:gridCol>
                <a:gridCol w="852487">
                  <a:extLst>
                    <a:ext uri="{9D8B030D-6E8A-4147-A177-3AD203B41FA5}">
                      <a16:colId xmlns:a16="http://schemas.microsoft.com/office/drawing/2014/main" val="20002"/>
                    </a:ext>
                  </a:extLst>
                </a:gridCol>
                <a:gridCol w="857250">
                  <a:extLst>
                    <a:ext uri="{9D8B030D-6E8A-4147-A177-3AD203B41FA5}">
                      <a16:colId xmlns:a16="http://schemas.microsoft.com/office/drawing/2014/main" val="20003"/>
                    </a:ext>
                  </a:extLst>
                </a:gridCol>
                <a:gridCol w="857250">
                  <a:extLst>
                    <a:ext uri="{9D8B030D-6E8A-4147-A177-3AD203B41FA5}">
                      <a16:colId xmlns:a16="http://schemas.microsoft.com/office/drawing/2014/main" val="20004"/>
                    </a:ext>
                  </a:extLst>
                </a:gridCol>
                <a:gridCol w="782638">
                  <a:extLst>
                    <a:ext uri="{9D8B030D-6E8A-4147-A177-3AD203B41FA5}">
                      <a16:colId xmlns:a16="http://schemas.microsoft.com/office/drawing/2014/main" val="20005"/>
                    </a:ext>
                  </a:extLst>
                </a:gridCol>
                <a:gridCol w="785812">
                  <a:extLst>
                    <a:ext uri="{9D8B030D-6E8A-4147-A177-3AD203B41FA5}">
                      <a16:colId xmlns:a16="http://schemas.microsoft.com/office/drawing/2014/main" val="20006"/>
                    </a:ext>
                  </a:extLst>
                </a:gridCol>
                <a:gridCol w="782638">
                  <a:extLst>
                    <a:ext uri="{9D8B030D-6E8A-4147-A177-3AD203B41FA5}">
                      <a16:colId xmlns:a16="http://schemas.microsoft.com/office/drawing/2014/main" val="20007"/>
                    </a:ext>
                  </a:extLst>
                </a:gridCol>
                <a:gridCol w="785812">
                  <a:extLst>
                    <a:ext uri="{9D8B030D-6E8A-4147-A177-3AD203B41FA5}">
                      <a16:colId xmlns:a16="http://schemas.microsoft.com/office/drawing/2014/main" val="20008"/>
                    </a:ext>
                  </a:extLst>
                </a:gridCol>
              </a:tblGrid>
              <a:tr h="517525">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latin typeface="楷体_GB2312" pitchFamily="49" charset="-122"/>
                          <a:ea typeface="楷体_GB2312" pitchFamily="49" charset="-122"/>
                        </a:rPr>
                        <a:t>i=7</a:t>
                      </a:r>
                    </a:p>
                  </a:txBody>
                  <a:tcPr marT="45580" marB="4558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rgbClr val="FF0000"/>
                          </a:solidFill>
                          <a:effectLst/>
                          <a:latin typeface="楷体_GB2312" pitchFamily="49" charset="-122"/>
                          <a:ea typeface="楷体_GB2312" pitchFamily="49" charset="-122"/>
                        </a:rPr>
                        <a:t>3</a:t>
                      </a: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rgbClr val="FF0000"/>
                          </a:solidFill>
                          <a:effectLst/>
                          <a:latin typeface="楷体_GB2312" pitchFamily="49" charset="-122"/>
                          <a:ea typeface="楷体_GB2312" pitchFamily="49" charset="-122"/>
                        </a:rPr>
                        <a:t>2</a:t>
                      </a: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rgbClr val="FF0000"/>
                          </a:solidFill>
                          <a:effectLst/>
                          <a:latin typeface="楷体_GB2312" pitchFamily="49" charset="-122"/>
                          <a:ea typeface="楷体_GB2312" pitchFamily="49" charset="-122"/>
                        </a:rPr>
                        <a:t>7</a:t>
                      </a: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rgbClr val="FF0000"/>
                          </a:solidFill>
                          <a:effectLst/>
                          <a:latin typeface="楷体_GB2312" pitchFamily="49" charset="-122"/>
                          <a:ea typeface="楷体_GB2312" pitchFamily="49" charset="-122"/>
                        </a:rPr>
                        <a:t>5</a:t>
                      </a: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rgbClr val="FF0000"/>
                          </a:solidFill>
                          <a:effectLst/>
                          <a:latin typeface="楷体_GB2312" pitchFamily="49" charset="-122"/>
                          <a:ea typeface="楷体_GB2312" pitchFamily="49" charset="-122"/>
                        </a:rPr>
                        <a:t>4</a:t>
                      </a: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rgbClr val="FF0000"/>
                          </a:solidFill>
                          <a:effectLst/>
                          <a:latin typeface="楷体_GB2312" pitchFamily="49" charset="-122"/>
                          <a:ea typeface="楷体_GB2312" pitchFamily="49" charset="-122"/>
                        </a:rPr>
                        <a:t>6</a:t>
                      </a: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rgbClr val="FF0000"/>
                          </a:solidFill>
                          <a:effectLst/>
                          <a:latin typeface="楷体_GB2312" pitchFamily="49" charset="-122"/>
                          <a:ea typeface="楷体_GB2312" pitchFamily="49" charset="-122"/>
                        </a:rPr>
                        <a:t>8</a:t>
                      </a:r>
                    </a:p>
                  </a:txBody>
                  <a:tcPr marT="45580" marB="455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latin typeface="楷体_GB2312" pitchFamily="49" charset="-122"/>
                          <a:ea typeface="楷体_GB2312" pitchFamily="49" charset="-122"/>
                        </a:rPr>
                        <a:t>1</a:t>
                      </a:r>
                    </a:p>
                  </a:txBody>
                  <a:tcPr marT="45580" marB="4558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29856508"/>
      </p:ext>
    </p:extLst>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256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256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256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256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256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2256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225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00"/>
      </a:hlink>
      <a:folHlink>
        <a:srgbClr val="FF99FF"/>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6445</TotalTime>
  <Words>10470</Words>
  <Application>Microsoft Office PowerPoint</Application>
  <PresentationFormat>全屏显示(4:3)</PresentationFormat>
  <Paragraphs>1639</Paragraphs>
  <Slides>79</Slides>
  <Notes>0</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2</vt:i4>
      </vt:variant>
      <vt:variant>
        <vt:lpstr>幻灯片标题</vt:lpstr>
      </vt:variant>
      <vt:variant>
        <vt:i4>79</vt:i4>
      </vt:variant>
    </vt:vector>
  </HeadingPairs>
  <TitlesOfParts>
    <vt:vector size="89" baseType="lpstr">
      <vt:lpstr>System</vt:lpstr>
      <vt:lpstr>黑体</vt:lpstr>
      <vt:lpstr>楷体_GB2312</vt:lpstr>
      <vt:lpstr>宋体</vt:lpstr>
      <vt:lpstr>Arial</vt:lpstr>
      <vt:lpstr>Times New Roman</vt:lpstr>
      <vt:lpstr>Wingdings</vt:lpstr>
      <vt:lpstr>默认设计模板</vt:lpstr>
      <vt:lpstr>Equation</vt:lpstr>
      <vt:lpstr>公式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例 K={46,79,56,38,40,84} （1）它的初始堆是：              （2）快速排序第一趟结果：</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xdup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第1章</dc:title>
  <dc:creator>kj3</dc:creator>
  <cp:lastModifiedBy>Administrator</cp:lastModifiedBy>
  <cp:revision>1054</cp:revision>
  <dcterms:created xsi:type="dcterms:W3CDTF">2002-08-29T06:53:40Z</dcterms:created>
  <dcterms:modified xsi:type="dcterms:W3CDTF">2018-05-22T01:26:24Z</dcterms:modified>
</cp:coreProperties>
</file>