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  <p:sldMasterId id="2147483926" r:id="rId2"/>
  </p:sldMasterIdLst>
  <p:notesMasterIdLst>
    <p:notesMasterId r:id="rId105"/>
  </p:notesMasterIdLst>
  <p:sldIdLst>
    <p:sldId id="713" r:id="rId3"/>
    <p:sldId id="895" r:id="rId4"/>
    <p:sldId id="896" r:id="rId5"/>
    <p:sldId id="897" r:id="rId6"/>
    <p:sldId id="899" r:id="rId7"/>
    <p:sldId id="900" r:id="rId8"/>
    <p:sldId id="901" r:id="rId9"/>
    <p:sldId id="962" r:id="rId10"/>
    <p:sldId id="902" r:id="rId11"/>
    <p:sldId id="904" r:id="rId12"/>
    <p:sldId id="905" r:id="rId13"/>
    <p:sldId id="906" r:id="rId14"/>
    <p:sldId id="907" r:id="rId15"/>
    <p:sldId id="908" r:id="rId16"/>
    <p:sldId id="909" r:id="rId17"/>
    <p:sldId id="910" r:id="rId18"/>
    <p:sldId id="970" r:id="rId19"/>
    <p:sldId id="963" r:id="rId20"/>
    <p:sldId id="965" r:id="rId21"/>
    <p:sldId id="966" r:id="rId22"/>
    <p:sldId id="971" r:id="rId23"/>
    <p:sldId id="967" r:id="rId24"/>
    <p:sldId id="968" r:id="rId25"/>
    <p:sldId id="972" r:id="rId26"/>
    <p:sldId id="974" r:id="rId27"/>
    <p:sldId id="975" r:id="rId28"/>
    <p:sldId id="976" r:id="rId29"/>
    <p:sldId id="911" r:id="rId30"/>
    <p:sldId id="912" r:id="rId31"/>
    <p:sldId id="913" r:id="rId32"/>
    <p:sldId id="914" r:id="rId33"/>
    <p:sldId id="915" r:id="rId34"/>
    <p:sldId id="924" r:id="rId35"/>
    <p:sldId id="925" r:id="rId36"/>
    <p:sldId id="926" r:id="rId37"/>
    <p:sldId id="927" r:id="rId38"/>
    <p:sldId id="928" r:id="rId39"/>
    <p:sldId id="977" r:id="rId40"/>
    <p:sldId id="978" r:id="rId41"/>
    <p:sldId id="979" r:id="rId42"/>
    <p:sldId id="980" r:id="rId43"/>
    <p:sldId id="930" r:id="rId44"/>
    <p:sldId id="931" r:id="rId45"/>
    <p:sldId id="932" r:id="rId46"/>
    <p:sldId id="933" r:id="rId47"/>
    <p:sldId id="982" r:id="rId48"/>
    <p:sldId id="981" r:id="rId49"/>
    <p:sldId id="983" r:id="rId50"/>
    <p:sldId id="984" r:id="rId51"/>
    <p:sldId id="985" r:id="rId52"/>
    <p:sldId id="986" r:id="rId53"/>
    <p:sldId id="987" r:id="rId54"/>
    <p:sldId id="988" r:id="rId55"/>
    <p:sldId id="989" r:id="rId56"/>
    <p:sldId id="990" r:id="rId57"/>
    <p:sldId id="991" r:id="rId58"/>
    <p:sldId id="992" r:id="rId59"/>
    <p:sldId id="1003" r:id="rId60"/>
    <p:sldId id="1004" r:id="rId61"/>
    <p:sldId id="1005" r:id="rId62"/>
    <p:sldId id="1007" r:id="rId63"/>
    <p:sldId id="1008" r:id="rId64"/>
    <p:sldId id="1002" r:id="rId65"/>
    <p:sldId id="936" r:id="rId66"/>
    <p:sldId id="937" r:id="rId67"/>
    <p:sldId id="939" r:id="rId68"/>
    <p:sldId id="940" r:id="rId69"/>
    <p:sldId id="941" r:id="rId70"/>
    <p:sldId id="942" r:id="rId71"/>
    <p:sldId id="943" r:id="rId72"/>
    <p:sldId id="944" r:id="rId73"/>
    <p:sldId id="945" r:id="rId74"/>
    <p:sldId id="947" r:id="rId75"/>
    <p:sldId id="948" r:id="rId76"/>
    <p:sldId id="949" r:id="rId77"/>
    <p:sldId id="950" r:id="rId78"/>
    <p:sldId id="951" r:id="rId79"/>
    <p:sldId id="952" r:id="rId80"/>
    <p:sldId id="953" r:id="rId81"/>
    <p:sldId id="1012" r:id="rId82"/>
    <p:sldId id="1013" r:id="rId83"/>
    <p:sldId id="1014" r:id="rId84"/>
    <p:sldId id="1015" r:id="rId85"/>
    <p:sldId id="1016" r:id="rId86"/>
    <p:sldId id="1017" r:id="rId87"/>
    <p:sldId id="954" r:id="rId88"/>
    <p:sldId id="955" r:id="rId89"/>
    <p:sldId id="956" r:id="rId90"/>
    <p:sldId id="957" r:id="rId91"/>
    <p:sldId id="958" r:id="rId92"/>
    <p:sldId id="868" r:id="rId93"/>
    <p:sldId id="869" r:id="rId94"/>
    <p:sldId id="870" r:id="rId95"/>
    <p:sldId id="871" r:id="rId96"/>
    <p:sldId id="872" r:id="rId97"/>
    <p:sldId id="873" r:id="rId98"/>
    <p:sldId id="874" r:id="rId99"/>
    <p:sldId id="1021" r:id="rId100"/>
    <p:sldId id="1022" r:id="rId101"/>
    <p:sldId id="877" r:id="rId102"/>
    <p:sldId id="888" r:id="rId103"/>
    <p:sldId id="878" r:id="rId10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F"/>
    <a:srgbClr val="0000FF"/>
    <a:srgbClr val="0033CC"/>
    <a:srgbClr val="FFFFDD"/>
    <a:srgbClr val="FFFF97"/>
    <a:srgbClr val="00682F"/>
    <a:srgbClr val="EFFFFB"/>
    <a:srgbClr val="EFF7FF"/>
    <a:srgbClr val="F2E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4" autoAdjust="0"/>
    <p:restoredTop sz="83275" autoAdjust="0"/>
  </p:normalViewPr>
  <p:slideViewPr>
    <p:cSldViewPr>
      <p:cViewPr varScale="1">
        <p:scale>
          <a:sx n="74" d="100"/>
          <a:sy n="74" d="100"/>
        </p:scale>
        <p:origin x="-21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spcBef>
                <a:spcPct val="0"/>
              </a:spcBef>
              <a:buClrTx/>
              <a:buFontTx/>
              <a:buNone/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spcBef>
                <a:spcPct val="0"/>
              </a:spcBef>
              <a:buClrTx/>
              <a:buFontTx/>
              <a:buNone/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F8146E-3C0F-43B5-B822-8CDBA566C6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396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Program%20Files/Xinox%20Software/zh_CN/api/javax/swing/JTextField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9F97193-656C-4359-8F88-F4F942D8629D}" type="slidenum">
              <a:rPr lang="zh-CN" altLang="en-US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6229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66B9490-F0B4-49CF-974F-6A26E3DA4CEF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将文本区中的文本复制到文本框时，原来的回车变成了空格。</a:t>
            </a:r>
          </a:p>
        </p:txBody>
      </p:sp>
    </p:spTree>
    <p:extLst>
      <p:ext uri="{BB962C8B-B14F-4D97-AF65-F5344CB8AC3E}">
        <p14:creationId xmlns:p14="http://schemas.microsoft.com/office/powerpoint/2010/main" val="3744286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8E5C261-D2E6-44BC-A186-A0F49B064538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当创建了若干个单选按钮后，应使用</a:t>
            </a:r>
            <a:r>
              <a:rPr lang="en-US" altLang="zh-CN" smtClean="0"/>
              <a:t>ButtonGroup</a:t>
            </a:r>
            <a:r>
              <a:rPr lang="zh-CN" altLang="en-US" smtClean="0"/>
              <a:t>再创建一个对象，然后利用这个对象把这若干个单选按钮归组。归到同一组的单选按钮每一时刻只能选一。</a:t>
            </a:r>
          </a:p>
          <a:p>
            <a:pPr eaLnBrk="1" hangingPunct="1"/>
            <a:r>
              <a:rPr lang="zh-CN" altLang="en-US" smtClean="0"/>
              <a:t>添加到按钮组中是逻辑操作，这才能保证他们之间的互斥性。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07165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CC0E2FB5-170B-4446-AAB1-F990FEA86914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当创建了若干个单选按钮后，应使用</a:t>
            </a:r>
            <a:r>
              <a:rPr lang="en-US" altLang="zh-CN" smtClean="0"/>
              <a:t>ButtonGroup</a:t>
            </a:r>
            <a:r>
              <a:rPr lang="zh-CN" altLang="en-US" smtClean="0"/>
              <a:t>再创建一个对象，然后利用这个对象把这若干个单选按钮归组。归到同一组的单选按钮每一时刻只能选一。</a:t>
            </a:r>
          </a:p>
          <a:p>
            <a:pPr eaLnBrk="1" hangingPunct="1"/>
            <a:r>
              <a:rPr lang="zh-CN" altLang="en-US" smtClean="0"/>
              <a:t>添加到按钮组中是逻辑操作，这才能保证他们之间的互斥性。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61849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199375F4-E97E-4961-ACC4-FEED7F0FE7D8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 smtClean="0"/>
              <a:t>每次单击一个单选按钮，事件处理方法</a:t>
            </a:r>
            <a:r>
              <a:rPr lang="en-US" altLang="zh-CN" sz="2000" dirty="0" err="1" smtClean="0"/>
              <a:t>itemStateChanged</a:t>
            </a:r>
            <a:r>
              <a:rPr lang="zh-CN" altLang="en-US" sz="2000" dirty="0" smtClean="0"/>
              <a:t>都要执行两次。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java.awt.GridLayout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java.awt.event</a:t>
            </a:r>
            <a:r>
              <a:rPr lang="en-US" altLang="zh-CN" sz="2000" dirty="0" smtClean="0"/>
              <a:t>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javax.swing</a:t>
            </a:r>
            <a:r>
              <a:rPr lang="en-US" altLang="zh-CN" sz="2000" dirty="0" smtClean="0"/>
              <a:t>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class JRadiobutton2 implements </a:t>
            </a:r>
            <a:r>
              <a:rPr lang="en-US" altLang="zh-CN" sz="2000" dirty="0" err="1" smtClean="0"/>
              <a:t>ItemListener</a:t>
            </a:r>
            <a:r>
              <a:rPr lang="en-US" altLang="zh-CN" sz="2000" dirty="0" smtClean="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public static void main(String </a:t>
            </a:r>
            <a:r>
              <a:rPr lang="en-US" altLang="zh-CN" sz="2000" dirty="0" err="1" smtClean="0"/>
              <a:t>arg</a:t>
            </a:r>
            <a:r>
              <a:rPr lang="en-US" altLang="zh-CN" sz="2000" dirty="0" smtClean="0"/>
              <a:t>[])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JFrame</a:t>
            </a:r>
            <a:r>
              <a:rPr lang="en-US" altLang="zh-CN" sz="2000" dirty="0" smtClean="0"/>
              <a:t> frame = new </a:t>
            </a:r>
            <a:r>
              <a:rPr lang="en-US" altLang="zh-CN" sz="2000" dirty="0" err="1" smtClean="0"/>
              <a:t>JFrame</a:t>
            </a:r>
            <a:r>
              <a:rPr lang="en-US" altLang="zh-CN" sz="2000" dirty="0" smtClean="0"/>
              <a:t>("swing</a:t>
            </a:r>
            <a:r>
              <a:rPr lang="zh-CN" altLang="en-US" sz="2000" dirty="0" smtClean="0"/>
              <a:t>组件练习</a:t>
            </a:r>
            <a:r>
              <a:rPr lang="en-US" altLang="zh-CN" sz="20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frame.setSize</a:t>
            </a:r>
            <a:r>
              <a:rPr lang="en-US" altLang="zh-CN" sz="2000" dirty="0" smtClean="0"/>
              <a:t>(300, 200);	</a:t>
            </a:r>
            <a:r>
              <a:rPr lang="en-US" altLang="zh-CN" sz="2000" dirty="0" err="1" smtClean="0"/>
              <a:t>frame.setVisible</a:t>
            </a:r>
            <a:r>
              <a:rPr lang="en-US" altLang="zh-CN" sz="2000" dirty="0" smtClean="0"/>
              <a:t>(true);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frame.setLayout</a:t>
            </a:r>
            <a:r>
              <a:rPr lang="en-US" altLang="zh-CN" sz="2000" dirty="0" smtClean="0"/>
              <a:t>(new </a:t>
            </a:r>
            <a:r>
              <a:rPr lang="en-US" altLang="zh-CN" sz="2000" dirty="0" err="1" smtClean="0"/>
              <a:t>GridLayout</a:t>
            </a:r>
            <a:r>
              <a:rPr lang="en-US" altLang="zh-CN" sz="2000" dirty="0" smtClean="0"/>
              <a:t>(1, 3));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JRadioButton</a:t>
            </a:r>
            <a:r>
              <a:rPr lang="en-US" altLang="zh-CN" sz="2000" dirty="0" smtClean="0"/>
              <a:t> rb1, rb2, rb3;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rb1 = new </a:t>
            </a:r>
            <a:r>
              <a:rPr lang="en-US" altLang="zh-CN" sz="2000" dirty="0" err="1" smtClean="0"/>
              <a:t>JRadioButton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苹果</a:t>
            </a:r>
            <a:r>
              <a:rPr lang="en-US" altLang="zh-CN" sz="20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rb2 = new </a:t>
            </a:r>
            <a:r>
              <a:rPr lang="en-US" altLang="zh-CN" sz="2000" dirty="0" err="1" smtClean="0"/>
              <a:t>JRadioButton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香蕉</a:t>
            </a:r>
            <a:r>
              <a:rPr lang="en-US" altLang="zh-CN" sz="20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rb3 = new </a:t>
            </a:r>
            <a:r>
              <a:rPr lang="en-US" altLang="zh-CN" sz="2000" dirty="0" err="1" smtClean="0"/>
              <a:t>JRadioButton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西瓜</a:t>
            </a:r>
            <a:r>
              <a:rPr lang="en-US" altLang="zh-CN" sz="20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frame.add</a:t>
            </a:r>
            <a:r>
              <a:rPr lang="en-US" altLang="zh-CN" sz="2000" dirty="0" smtClean="0"/>
              <a:t>(rb1);	 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frame.add</a:t>
            </a:r>
            <a:r>
              <a:rPr lang="en-US" altLang="zh-CN" sz="2000" dirty="0" smtClean="0"/>
              <a:t>(rb2);	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frame.add</a:t>
            </a:r>
            <a:r>
              <a:rPr lang="en-US" altLang="zh-CN" sz="2000" dirty="0" smtClean="0"/>
              <a:t>(rb3);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ButtonGroup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bgroup</a:t>
            </a:r>
            <a:r>
              <a:rPr lang="en-US" altLang="zh-CN" sz="2000" dirty="0" smtClean="0"/>
              <a:t> = new </a:t>
            </a:r>
            <a:r>
              <a:rPr lang="en-US" altLang="zh-CN" sz="2000" dirty="0" err="1" smtClean="0"/>
              <a:t>ButtonGroup</a:t>
            </a:r>
            <a:r>
              <a:rPr lang="en-US" altLang="zh-CN" sz="2000" dirty="0" smtClean="0"/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bgroup.add</a:t>
            </a:r>
            <a:r>
              <a:rPr lang="en-US" altLang="zh-CN" sz="2000" dirty="0" smtClean="0"/>
              <a:t>(rb1);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bgroup.add</a:t>
            </a:r>
            <a:r>
              <a:rPr lang="en-US" altLang="zh-CN" sz="2000" dirty="0" smtClean="0"/>
              <a:t>(rb2);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bgroup.add</a:t>
            </a:r>
            <a:r>
              <a:rPr lang="en-US" altLang="zh-CN" sz="2000" dirty="0" smtClean="0"/>
              <a:t>(rb3);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JRadiobutton2 </a:t>
            </a:r>
            <a:r>
              <a:rPr lang="en-US" altLang="zh-CN" sz="2000" dirty="0" err="1" smtClean="0"/>
              <a:t>rb</a:t>
            </a:r>
            <a:r>
              <a:rPr lang="en-US" altLang="zh-CN" sz="2000" dirty="0" smtClean="0"/>
              <a:t>=new JRadiobutton2();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rb1.addItemListener(</a:t>
            </a:r>
            <a:r>
              <a:rPr lang="en-US" altLang="zh-CN" sz="2000" dirty="0" err="1" smtClean="0"/>
              <a:t>rb</a:t>
            </a:r>
            <a:r>
              <a:rPr lang="en-US" altLang="zh-CN" sz="20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rb2.addItemListener(</a:t>
            </a:r>
            <a:r>
              <a:rPr lang="en-US" altLang="zh-CN" sz="2000" dirty="0" err="1" smtClean="0"/>
              <a:t>rb</a:t>
            </a:r>
            <a:r>
              <a:rPr lang="en-US" altLang="zh-CN" sz="20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rb3.addItemListener(</a:t>
            </a:r>
            <a:r>
              <a:rPr lang="en-US" altLang="zh-CN" sz="2000" dirty="0" err="1" smtClean="0"/>
              <a:t>rb</a:t>
            </a:r>
            <a:r>
              <a:rPr lang="en-US" altLang="zh-CN" sz="20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public void </a:t>
            </a:r>
            <a:r>
              <a:rPr lang="en-US" altLang="zh-CN" sz="2000" dirty="0" err="1" smtClean="0"/>
              <a:t>itemStateChanged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ItemEvent</a:t>
            </a:r>
            <a:r>
              <a:rPr lang="en-US" altLang="zh-CN" sz="2000" dirty="0" smtClean="0"/>
              <a:t> e)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e.getSource</a:t>
            </a:r>
            <a:r>
              <a:rPr lang="en-US" altLang="zh-CN" sz="2000" dirty="0" smtClean="0"/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("---------------------------------");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</p:txBody>
      </p:sp>
    </p:spTree>
    <p:extLst>
      <p:ext uri="{BB962C8B-B14F-4D97-AF65-F5344CB8AC3E}">
        <p14:creationId xmlns:p14="http://schemas.microsoft.com/office/powerpoint/2010/main" val="1067054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49746D4E-4CDA-4F44-A244-A6F2F7C03D98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处理</a:t>
            </a:r>
            <a:r>
              <a:rPr lang="en-US" altLang="zh-CN" smtClean="0"/>
              <a:t>ItemEvent</a:t>
            </a:r>
            <a:r>
              <a:rPr lang="zh-CN" altLang="en-US" smtClean="0"/>
              <a:t>事件的接口是</a:t>
            </a:r>
            <a:r>
              <a:rPr lang="en-US" altLang="zh-CN" smtClean="0"/>
              <a:t>ItemListener</a:t>
            </a:r>
            <a:r>
              <a:rPr lang="zh-CN" altLang="en-US" smtClean="0"/>
              <a:t>，创建监视器的类必须实现</a:t>
            </a:r>
            <a:r>
              <a:rPr lang="en-US" altLang="zh-CN" smtClean="0"/>
              <a:t>ItemListener</a:t>
            </a:r>
            <a:r>
              <a:rPr lang="zh-CN" altLang="en-US" smtClean="0"/>
              <a:t>接口，该接口中只有一个的方法。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当在复选框发生</a:t>
            </a:r>
            <a:r>
              <a:rPr lang="en-US" altLang="zh-CN" smtClean="0"/>
              <a:t>ItemEvent</a:t>
            </a:r>
            <a:r>
              <a:rPr lang="zh-CN" altLang="en-US" smtClean="0"/>
              <a:t>事件时，监视器将自动调用接口方法：</a:t>
            </a:r>
            <a:r>
              <a:rPr lang="en-US" altLang="zh-CN" smtClean="0"/>
              <a:t>publicvoiditemStateChanged(ItemEvente)</a:t>
            </a:r>
            <a:r>
              <a:rPr lang="zh-CN" altLang="en-US" smtClean="0"/>
              <a:t>对发生的事件作出处理。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ItemEvent</a:t>
            </a:r>
            <a:r>
              <a:rPr lang="zh-CN" altLang="en-US" smtClean="0"/>
              <a:t>类中的方法</a:t>
            </a:r>
            <a:r>
              <a:rPr lang="en-US" altLang="zh-CN" smtClean="0"/>
              <a:t>getItemSelectable()</a:t>
            </a:r>
            <a:r>
              <a:rPr lang="zh-CN" altLang="en-US" smtClean="0"/>
              <a:t>返回</a:t>
            </a:r>
            <a:r>
              <a:rPr lang="en-US" altLang="zh-CN" smtClean="0"/>
              <a:t>Itemevent</a:t>
            </a:r>
            <a:r>
              <a:rPr lang="zh-CN" altLang="en-US" smtClean="0"/>
              <a:t>事件的事件源。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也就是说，对于</a:t>
            </a:r>
            <a:r>
              <a:rPr lang="en-US" altLang="zh-CN" smtClean="0"/>
              <a:t>ItemEvent</a:t>
            </a:r>
            <a:r>
              <a:rPr lang="zh-CN" altLang="en-US" smtClean="0"/>
              <a:t>事件类型的事件，如果想寻找事件源，可以使用</a:t>
            </a:r>
            <a:r>
              <a:rPr lang="en-US" altLang="zh-CN" smtClean="0"/>
              <a:t>getItemSelectable()</a:t>
            </a:r>
            <a:r>
              <a:rPr lang="zh-CN" altLang="en-US" smtClean="0"/>
              <a:t>方法。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27565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7B3273E-55F1-4841-A0C9-913249E60EC4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CheckBoxExp1.java</a:t>
            </a:r>
          </a:p>
        </p:txBody>
      </p:sp>
    </p:spTree>
    <p:extLst>
      <p:ext uri="{BB962C8B-B14F-4D97-AF65-F5344CB8AC3E}">
        <p14:creationId xmlns:p14="http://schemas.microsoft.com/office/powerpoint/2010/main" val="2977949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3945A73-6C3A-496E-B289-7D6BAF6A113F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03271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0632590F-BBF1-4E10-95D8-5EAF2827814C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22638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6A313974-181B-49FD-BC53-03472C3E77D1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000" dirty="0" smtClean="0"/>
              <a:t>也可以以向量为参数，创建组合框</a:t>
            </a:r>
            <a:endParaRPr lang="en-US" altLang="zh-CN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”</a:t>
            </a:r>
            <a:r>
              <a:rPr lang="zh-CN" altLang="en-US" sz="1000" dirty="0" smtClean="0"/>
              <a:t>组合框是否能编辑“是指除了单击组合框的某个选项外，文本框中能否进行输入，修改选项的内容。默认不可编辑。如何可以编辑，那么可以使用</a:t>
            </a:r>
            <a:r>
              <a:rPr lang="en-US" altLang="zh-CN" sz="1000" dirty="0" err="1" smtClean="0">
                <a:solidFill>
                  <a:srgbClr val="0000FF"/>
                </a:solidFill>
              </a:rPr>
              <a:t>getSelectedItem</a:t>
            </a:r>
            <a:r>
              <a:rPr lang="en-US" altLang="zh-CN" sz="1000" dirty="0" smtClean="0"/>
              <a:t>() </a:t>
            </a:r>
            <a:r>
              <a:rPr lang="zh-CN" altLang="en-US" sz="1000" dirty="0" smtClean="0"/>
              <a:t>方法获取新输入的选项的内容文本。但这时会产生下标越界异常。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import </a:t>
            </a:r>
            <a:r>
              <a:rPr lang="en-US" altLang="zh-CN" sz="1000" dirty="0" err="1" smtClean="0"/>
              <a:t>java.awt</a:t>
            </a:r>
            <a:r>
              <a:rPr lang="en-US" altLang="zh-CN" sz="1000" dirty="0" smtClean="0"/>
              <a:t>.*;	import </a:t>
            </a:r>
            <a:r>
              <a:rPr lang="en-US" altLang="zh-CN" sz="1000" dirty="0" err="1" smtClean="0"/>
              <a:t>java.awt.event</a:t>
            </a:r>
            <a:r>
              <a:rPr lang="en-US" altLang="zh-CN" sz="1000" dirty="0" smtClean="0"/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import </a:t>
            </a:r>
            <a:r>
              <a:rPr lang="en-US" altLang="zh-CN" sz="1000" dirty="0" err="1" smtClean="0"/>
              <a:t>javax.swing</a:t>
            </a:r>
            <a:r>
              <a:rPr lang="en-US" altLang="zh-CN" sz="1000" dirty="0" smtClean="0"/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 class  </a:t>
            </a:r>
            <a:r>
              <a:rPr lang="en-US" altLang="zh-CN" sz="1000" dirty="0" err="1" smtClean="0"/>
              <a:t>CheckBoxExp</a:t>
            </a:r>
            <a:r>
              <a:rPr lang="en-US" altLang="zh-CN" sz="1000" dirty="0" smtClean="0"/>
              <a:t>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{	</a:t>
            </a:r>
            <a:r>
              <a:rPr lang="en-US" altLang="zh-CN" sz="1000" dirty="0" err="1" smtClean="0"/>
              <a:t>JFrame</a:t>
            </a:r>
            <a:r>
              <a:rPr lang="en-US" altLang="zh-CN" sz="1000" dirty="0" smtClean="0"/>
              <a:t>  f;       </a:t>
            </a:r>
            <a:r>
              <a:rPr lang="en-US" altLang="zh-CN" sz="1000" dirty="0" err="1" smtClean="0"/>
              <a:t>JPanel</a:t>
            </a:r>
            <a:r>
              <a:rPr lang="en-US" altLang="zh-CN" sz="1000" dirty="0" smtClean="0"/>
              <a:t>  p1, p2;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</a:t>
            </a:r>
            <a:r>
              <a:rPr lang="en-US" altLang="zh-CN" sz="1000" dirty="0" err="1" smtClean="0"/>
              <a:t>JCheckBox</a:t>
            </a:r>
            <a:r>
              <a:rPr lang="en-US" altLang="zh-CN" sz="1000" dirty="0" smtClean="0"/>
              <a:t>  ck1,ck2,ck3;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public void display()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{      f = new </a:t>
            </a:r>
            <a:r>
              <a:rPr lang="en-US" altLang="zh-CN" sz="1000" dirty="0" err="1" smtClean="0"/>
              <a:t>JFrame</a:t>
            </a:r>
            <a:r>
              <a:rPr lang="en-US" altLang="zh-CN" sz="1000" dirty="0" smtClean="0"/>
              <a:t> ("</a:t>
            </a:r>
            <a:r>
              <a:rPr lang="zh-CN" altLang="en-US" sz="1000" dirty="0" smtClean="0"/>
              <a:t>复选框练习</a:t>
            </a:r>
            <a:r>
              <a:rPr lang="en-US" altLang="zh-CN" sz="1000" dirty="0" smtClean="0"/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    String[]  </a:t>
            </a:r>
            <a:r>
              <a:rPr lang="en-US" altLang="zh-CN" sz="1000" dirty="0" err="1" smtClean="0"/>
              <a:t>fruitItem</a:t>
            </a:r>
            <a:r>
              <a:rPr lang="en-US" altLang="zh-CN" sz="1000" dirty="0" smtClean="0"/>
              <a:t>={"</a:t>
            </a:r>
            <a:r>
              <a:rPr lang="zh-CN" altLang="en-US" sz="1000" dirty="0" smtClean="0"/>
              <a:t>苹果</a:t>
            </a:r>
            <a:r>
              <a:rPr lang="en-US" altLang="zh-CN" sz="1000" dirty="0" smtClean="0"/>
              <a:t>","</a:t>
            </a:r>
            <a:r>
              <a:rPr lang="zh-CN" altLang="en-US" sz="1000" dirty="0" smtClean="0"/>
              <a:t>香蕉</a:t>
            </a:r>
            <a:r>
              <a:rPr lang="en-US" altLang="zh-CN" sz="1000" dirty="0" smtClean="0"/>
              <a:t>","</a:t>
            </a:r>
            <a:r>
              <a:rPr lang="zh-CN" altLang="en-US" sz="1000" dirty="0" smtClean="0"/>
              <a:t>西瓜</a:t>
            </a:r>
            <a:r>
              <a:rPr lang="en-US" altLang="zh-CN" sz="1000" dirty="0" smtClean="0"/>
              <a:t>"};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   </a:t>
            </a:r>
            <a:r>
              <a:rPr lang="en-US" altLang="zh-CN" sz="1000" dirty="0" err="1" smtClean="0"/>
              <a:t>JComboBox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fruitBox</a:t>
            </a:r>
            <a:r>
              <a:rPr lang="en-US" altLang="zh-CN" sz="1000" dirty="0" smtClean="0"/>
              <a:t>=new </a:t>
            </a:r>
            <a:r>
              <a:rPr lang="en-US" altLang="zh-CN" sz="1000" dirty="0" err="1" smtClean="0"/>
              <a:t>JComboBox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fruitItem</a:t>
            </a:r>
            <a:r>
              <a:rPr lang="en-US" altLang="zh-CN" sz="1000" dirty="0" smtClean="0"/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   	</a:t>
            </a:r>
            <a:r>
              <a:rPr lang="en-US" altLang="zh-CN" sz="1000" dirty="0" err="1" smtClean="0"/>
              <a:t>f.add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fruitBox</a:t>
            </a:r>
            <a:r>
              <a:rPr lang="en-US" altLang="zh-CN" sz="1000" dirty="0" smtClean="0"/>
              <a:t>)   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   	</a:t>
            </a:r>
            <a:r>
              <a:rPr lang="en-US" altLang="zh-CN" sz="1000" dirty="0" err="1" smtClean="0"/>
              <a:t>f.setVisible</a:t>
            </a:r>
            <a:r>
              <a:rPr lang="en-US" altLang="zh-CN" sz="1000" dirty="0" smtClean="0"/>
              <a:t>(true);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   	</a:t>
            </a:r>
            <a:r>
              <a:rPr lang="en-US" altLang="zh-CN" sz="1000" dirty="0" err="1" smtClean="0"/>
              <a:t>f.setSize</a:t>
            </a:r>
            <a:r>
              <a:rPr lang="en-US" altLang="zh-CN" sz="1000" dirty="0" smtClean="0"/>
              <a:t>(200,100);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             }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public static void main(String </a:t>
            </a:r>
            <a:r>
              <a:rPr lang="en-US" altLang="zh-CN" sz="1000" dirty="0" err="1" smtClean="0"/>
              <a:t>args</a:t>
            </a:r>
            <a:r>
              <a:rPr lang="en-US" altLang="zh-CN" sz="1000" dirty="0" smtClean="0"/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        {	new </a:t>
            </a:r>
            <a:r>
              <a:rPr lang="en-US" altLang="zh-CN" sz="1000" dirty="0" err="1" smtClean="0"/>
              <a:t>CheckBoxExp</a:t>
            </a:r>
            <a:r>
              <a:rPr lang="en-US" altLang="zh-CN" sz="1000" dirty="0" smtClean="0"/>
              <a:t>().display();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2342746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JComboBox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actionCommand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comboBoxChanged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comboBoxEdited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8146E-3C0F-43B5-B822-8CDBA566C64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61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12D61A02-499C-41C6-B70A-82E28EDDD4B7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1780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B4F6D0B-1A9F-40EB-97BC-9F86AB0EDFEB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000" smtClean="0"/>
              <a:t>以对象数组构建列表框时，如果不是字符串数组，实际上列表框的选项是对象数组元素的字符串形式，会显示成：类名</a:t>
            </a:r>
            <a:r>
              <a:rPr lang="en-US" altLang="zh-CN" sz="1000" smtClean="0"/>
              <a:t>@</a:t>
            </a:r>
            <a:r>
              <a:rPr lang="zh-CN" altLang="en-US" sz="1000" smtClean="0"/>
              <a:t>对象的地址</a:t>
            </a:r>
            <a:endParaRPr lang="en-US" altLang="zh-CN" sz="1000" smtClean="0"/>
          </a:p>
          <a:p>
            <a:pPr eaLnBrk="1" hangingPunct="1"/>
            <a:r>
              <a:rPr lang="zh-CN" altLang="en-US" sz="1000" smtClean="0"/>
              <a:t>如果不想以“类名</a:t>
            </a:r>
            <a:r>
              <a:rPr lang="en-US" altLang="zh-CN" sz="1000" smtClean="0"/>
              <a:t>@</a:t>
            </a:r>
            <a:r>
              <a:rPr lang="zh-CN" altLang="en-US" sz="1000" smtClean="0"/>
              <a:t>对象的地址”这种形式来显示，那么就要重写该类的</a:t>
            </a:r>
            <a:r>
              <a:rPr lang="en-US" altLang="zh-CN" sz="1000" smtClean="0"/>
              <a:t>toString</a:t>
            </a:r>
            <a:r>
              <a:rPr lang="zh-CN" altLang="en-US" sz="1000" smtClean="0"/>
              <a:t>方法，程序如下：</a:t>
            </a:r>
            <a:endParaRPr lang="en-US" altLang="zh-CN" sz="1000" smtClean="0"/>
          </a:p>
          <a:p>
            <a:r>
              <a:rPr lang="en-US" altLang="zh-CN" b="1" smtClean="0"/>
              <a:t>import java.awt.*;</a:t>
            </a:r>
          </a:p>
          <a:p>
            <a:r>
              <a:rPr lang="en-US" altLang="zh-CN" b="1" smtClean="0"/>
              <a:t>import </a:t>
            </a:r>
            <a:r>
              <a:rPr lang="en-US" altLang="zh-CN" b="1" u="sng" smtClean="0"/>
              <a:t>java.awt.event.*;</a:t>
            </a:r>
          </a:p>
          <a:p>
            <a:r>
              <a:rPr lang="en-US" altLang="zh-CN" b="1" smtClean="0"/>
              <a:t>import javax.swing.*;</a:t>
            </a:r>
          </a:p>
          <a:p>
            <a:r>
              <a:rPr lang="en-US" altLang="zh-CN" b="1" smtClean="0"/>
              <a:t>import </a:t>
            </a:r>
            <a:r>
              <a:rPr lang="en-US" altLang="zh-CN" b="1" u="sng" smtClean="0"/>
              <a:t>java.awt.event.*;</a:t>
            </a:r>
          </a:p>
          <a:p>
            <a:r>
              <a:rPr lang="en-US" altLang="zh-CN" b="1" smtClean="0"/>
              <a:t>import javax.swing.event.*;</a:t>
            </a:r>
          </a:p>
          <a:p>
            <a:endParaRPr lang="zh-CN" altLang="en-US" smtClean="0"/>
          </a:p>
          <a:p>
            <a:r>
              <a:rPr lang="en-US" altLang="zh-CN" b="1" smtClean="0"/>
              <a:t>class City {</a:t>
            </a:r>
          </a:p>
          <a:p>
            <a:r>
              <a:rPr lang="en-US" altLang="zh-CN" smtClean="0"/>
              <a:t>String a;</a:t>
            </a:r>
          </a:p>
          <a:p>
            <a:r>
              <a:rPr lang="en-US" altLang="zh-CN" smtClean="0"/>
              <a:t>String b;</a:t>
            </a:r>
          </a:p>
          <a:p>
            <a:endParaRPr lang="zh-CN" altLang="en-US" smtClean="0"/>
          </a:p>
          <a:p>
            <a:r>
              <a:rPr lang="en-US" altLang="zh-CN" smtClean="0"/>
              <a:t>City(String a, String b) {</a:t>
            </a:r>
          </a:p>
          <a:p>
            <a:r>
              <a:rPr lang="en-US" altLang="zh-CN" b="1" smtClean="0"/>
              <a:t>this.a = a;</a:t>
            </a:r>
          </a:p>
          <a:p>
            <a:r>
              <a:rPr lang="en-US" altLang="zh-CN" b="1" smtClean="0"/>
              <a:t>this.b = b;</a:t>
            </a:r>
          </a:p>
          <a:p>
            <a:r>
              <a:rPr lang="en-US" altLang="zh-CN" smtClean="0"/>
              <a:t>}</a:t>
            </a:r>
          </a:p>
          <a:p>
            <a:endParaRPr lang="zh-CN" altLang="en-US" smtClean="0"/>
          </a:p>
          <a:p>
            <a:r>
              <a:rPr lang="en-US" altLang="zh-CN" b="1" smtClean="0"/>
              <a:t>public String toString() {</a:t>
            </a:r>
          </a:p>
          <a:p>
            <a:r>
              <a:rPr lang="en-US" altLang="zh-CN" b="1" smtClean="0"/>
              <a:t>return a + b;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zh-CN" altLang="en-US" smtClean="0"/>
          </a:p>
          <a:p>
            <a:r>
              <a:rPr lang="en-US" altLang="zh-CN" b="1" smtClean="0"/>
              <a:t>class List1 implements ListSelectionListener {</a:t>
            </a:r>
          </a:p>
          <a:p>
            <a:r>
              <a:rPr lang="en-US" altLang="zh-CN" smtClean="0"/>
              <a:t>JFrame f;</a:t>
            </a:r>
          </a:p>
          <a:p>
            <a:r>
              <a:rPr lang="en-US" altLang="zh-CN" smtClean="0"/>
              <a:t>JTextField tf1;</a:t>
            </a:r>
          </a:p>
          <a:p>
            <a:r>
              <a:rPr lang="en-US" altLang="zh-CN" u="sng" smtClean="0"/>
              <a:t>JList ls1;</a:t>
            </a:r>
          </a:p>
          <a:p>
            <a:endParaRPr lang="zh-CN" altLang="en-US" smtClean="0"/>
          </a:p>
          <a:p>
            <a:r>
              <a:rPr lang="en-US" altLang="zh-CN" b="1" smtClean="0"/>
              <a:t>public void display() {</a:t>
            </a:r>
          </a:p>
          <a:p>
            <a:r>
              <a:rPr lang="en-US" altLang="zh-CN" smtClean="0"/>
              <a:t>f = </a:t>
            </a:r>
            <a:r>
              <a:rPr lang="en-US" altLang="zh-CN" b="1" smtClean="0"/>
              <a:t>new JFrame("</a:t>
            </a:r>
            <a:r>
              <a:rPr lang="zh-CN" altLang="en-US" b="1" smtClean="0"/>
              <a:t>列表框练习</a:t>
            </a:r>
            <a:r>
              <a:rPr lang="en-US" altLang="zh-CN" b="1" smtClean="0"/>
              <a:t>");</a:t>
            </a:r>
          </a:p>
          <a:p>
            <a:r>
              <a:rPr lang="en-US" altLang="zh-CN" smtClean="0"/>
              <a:t>f.setSize(300, 200);</a:t>
            </a:r>
          </a:p>
          <a:p>
            <a:r>
              <a:rPr lang="en-US" altLang="zh-CN" smtClean="0"/>
              <a:t>f.setLocation(300, 300);</a:t>
            </a:r>
          </a:p>
          <a:p>
            <a:r>
              <a:rPr lang="en-US" altLang="zh-CN" smtClean="0"/>
              <a:t>f.setBackground(Color.</a:t>
            </a:r>
            <a:r>
              <a:rPr lang="en-US" altLang="zh-CN" b="1" i="1" smtClean="0"/>
              <a:t>lightGray);</a:t>
            </a:r>
          </a:p>
          <a:p>
            <a:r>
              <a:rPr lang="en-US" altLang="zh-CN" smtClean="0"/>
              <a:t>f.setLayout(</a:t>
            </a:r>
            <a:r>
              <a:rPr lang="en-US" altLang="zh-CN" b="1" smtClean="0"/>
              <a:t>new FlowLayout());</a:t>
            </a:r>
          </a:p>
          <a:p>
            <a:r>
              <a:rPr lang="en-US" altLang="zh-CN" smtClean="0"/>
              <a:t>tf1 = </a:t>
            </a:r>
            <a:r>
              <a:rPr lang="en-US" altLang="zh-CN" b="1" smtClean="0"/>
              <a:t>new JTextField(10);</a:t>
            </a:r>
          </a:p>
          <a:p>
            <a:r>
              <a:rPr lang="en-US" altLang="zh-CN" smtClean="0"/>
              <a:t>City[] city = </a:t>
            </a:r>
            <a:r>
              <a:rPr lang="en-US" altLang="zh-CN" b="1" smtClean="0"/>
              <a:t>new City[2];</a:t>
            </a:r>
          </a:p>
          <a:p>
            <a:r>
              <a:rPr lang="en-US" altLang="zh-CN" smtClean="0"/>
              <a:t>city[0] = </a:t>
            </a:r>
            <a:r>
              <a:rPr lang="en-US" altLang="zh-CN" b="1" smtClean="0"/>
              <a:t>new City("</a:t>
            </a:r>
            <a:r>
              <a:rPr lang="zh-CN" altLang="en-US" b="1" smtClean="0"/>
              <a:t>北京</a:t>
            </a:r>
            <a:r>
              <a:rPr lang="en-US" altLang="zh-CN" b="1" smtClean="0"/>
              <a:t>", "</a:t>
            </a:r>
            <a:r>
              <a:rPr lang="zh-CN" altLang="en-US" b="1" smtClean="0"/>
              <a:t>上海</a:t>
            </a:r>
            <a:r>
              <a:rPr lang="en-US" altLang="zh-CN" b="1" smtClean="0"/>
              <a:t>");</a:t>
            </a:r>
          </a:p>
          <a:p>
            <a:r>
              <a:rPr lang="en-US" altLang="zh-CN" smtClean="0"/>
              <a:t>city[1] = </a:t>
            </a:r>
            <a:r>
              <a:rPr lang="en-US" altLang="zh-CN" b="1" smtClean="0"/>
              <a:t>new City("</a:t>
            </a:r>
            <a:r>
              <a:rPr lang="zh-CN" altLang="en-US" b="1" smtClean="0"/>
              <a:t>西安</a:t>
            </a:r>
            <a:r>
              <a:rPr lang="en-US" altLang="zh-CN" b="1" smtClean="0"/>
              <a:t>", "</a:t>
            </a:r>
            <a:r>
              <a:rPr lang="zh-CN" altLang="en-US" b="1" smtClean="0"/>
              <a:t>广州</a:t>
            </a:r>
            <a:r>
              <a:rPr lang="en-US" altLang="zh-CN" b="1" smtClean="0"/>
              <a:t>");</a:t>
            </a:r>
          </a:p>
          <a:p>
            <a:r>
              <a:rPr lang="en-US" altLang="zh-CN" smtClean="0"/>
              <a:t>ls1 = </a:t>
            </a:r>
            <a:r>
              <a:rPr lang="en-US" altLang="zh-CN" b="1" u="sng" smtClean="0"/>
              <a:t>new JList(city);</a:t>
            </a:r>
          </a:p>
          <a:p>
            <a:r>
              <a:rPr lang="en-US" altLang="zh-CN" smtClean="0"/>
              <a:t>// ls1.setSelectionMode(ListSelectionModel.SINGLE_SELECTION);</a:t>
            </a:r>
          </a:p>
          <a:p>
            <a:r>
              <a:rPr lang="en-US" altLang="zh-CN" smtClean="0"/>
              <a:t>ls1.setSelectionMode(ListSelectionModel.</a:t>
            </a:r>
            <a:r>
              <a:rPr lang="en-US" altLang="zh-CN" b="1" i="1" smtClean="0"/>
              <a:t>SINGLE_INTERVAL_SELECTION);</a:t>
            </a:r>
          </a:p>
          <a:p>
            <a:r>
              <a:rPr lang="en-US" altLang="zh-CN" smtClean="0"/>
              <a:t>// ls1.setSelectionMode(ListSelectionModel.MULTIPLE_INTERVAL_SELECTION);</a:t>
            </a:r>
          </a:p>
          <a:p>
            <a:endParaRPr lang="zh-CN" altLang="en-US" smtClean="0"/>
          </a:p>
          <a:p>
            <a:r>
              <a:rPr lang="en-US" altLang="zh-CN" smtClean="0"/>
              <a:t>f.add(ls1);</a:t>
            </a:r>
          </a:p>
          <a:p>
            <a:r>
              <a:rPr lang="en-US" altLang="zh-CN" smtClean="0"/>
              <a:t>f.add(tf1);</a:t>
            </a:r>
          </a:p>
          <a:p>
            <a:endParaRPr lang="zh-CN" altLang="en-US" smtClean="0"/>
          </a:p>
          <a:p>
            <a:r>
              <a:rPr lang="en-US" altLang="zh-CN" smtClean="0"/>
              <a:t>f.setVisible(</a:t>
            </a:r>
            <a:r>
              <a:rPr lang="en-US" altLang="zh-CN" b="1" smtClean="0"/>
              <a:t>true);</a:t>
            </a:r>
          </a:p>
          <a:p>
            <a:r>
              <a:rPr lang="en-US" altLang="zh-CN" smtClean="0"/>
              <a:t>ls1.addListSelectionListener(</a:t>
            </a:r>
            <a:r>
              <a:rPr lang="en-US" altLang="zh-CN" b="1" smtClean="0"/>
              <a:t>this);</a:t>
            </a:r>
          </a:p>
          <a:p>
            <a:endParaRPr lang="zh-CN" altLang="en-US" smtClean="0"/>
          </a:p>
          <a:p>
            <a:r>
              <a:rPr lang="en-US" altLang="zh-CN" smtClean="0"/>
              <a:t>}</a:t>
            </a:r>
          </a:p>
          <a:p>
            <a:endParaRPr lang="zh-CN" altLang="en-US" smtClean="0"/>
          </a:p>
          <a:p>
            <a:r>
              <a:rPr lang="en-US" altLang="zh-CN" b="1" smtClean="0"/>
              <a:t>public void valueChanged(ListSelectionEvent event)</a:t>
            </a:r>
          </a:p>
          <a:p>
            <a:endParaRPr lang="zh-CN" altLang="en-US" smtClean="0"/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tf1.setText((String) ls1.getSelectedValue());</a:t>
            </a:r>
          </a:p>
          <a:p>
            <a:endParaRPr lang="zh-CN" altLang="en-US" smtClean="0"/>
          </a:p>
          <a:p>
            <a:r>
              <a:rPr lang="en-US" altLang="zh-CN" smtClean="0"/>
              <a:t>}</a:t>
            </a:r>
          </a:p>
          <a:p>
            <a:endParaRPr lang="zh-CN" altLang="en-US" smtClean="0"/>
          </a:p>
          <a:p>
            <a:r>
              <a:rPr lang="en-US" altLang="zh-CN" b="1" smtClean="0"/>
              <a:t>public static void main(String arg[]) {</a:t>
            </a:r>
          </a:p>
          <a:p>
            <a:r>
              <a:rPr lang="en-US" altLang="zh-CN" smtClean="0"/>
              <a:t>(</a:t>
            </a:r>
            <a:r>
              <a:rPr lang="en-US" altLang="zh-CN" b="1" smtClean="0"/>
              <a:t>new List1()).display();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pPr eaLnBrk="1" hangingPunct="1"/>
            <a:endParaRPr lang="en-US" altLang="zh-CN" sz="1000" smtClean="0"/>
          </a:p>
          <a:p>
            <a:pPr eaLnBrk="1" hangingPunct="1"/>
            <a:endParaRPr lang="en-US" altLang="zh-CN" sz="1000" smtClean="0"/>
          </a:p>
          <a:p>
            <a:pPr eaLnBrk="1" hangingPunct="1"/>
            <a:endParaRPr lang="zh-CN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1778380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6286B58-C3FB-4476-8692-B2CDD0352929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数组中的字符串的数量决定列表框显示的选项的行数。</a:t>
            </a:r>
          </a:p>
        </p:txBody>
      </p:sp>
    </p:spTree>
    <p:extLst>
      <p:ext uri="{BB962C8B-B14F-4D97-AF65-F5344CB8AC3E}">
        <p14:creationId xmlns:p14="http://schemas.microsoft.com/office/powerpoint/2010/main" val="1148612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10FAD43-A1D7-42F4-AFD8-7E75AA300B71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单击事件</a:t>
            </a:r>
          </a:p>
          <a:p>
            <a:pPr eaLnBrk="1" hangingPunct="1"/>
            <a:r>
              <a:rPr lang="en-US" altLang="zh-CN" smtClean="0"/>
              <a:t>Object[] </a:t>
            </a:r>
            <a:r>
              <a:rPr lang="en-US" altLang="zh-CN" i="1" u="sng" smtClean="0"/>
              <a:t>getSelectedValues</a:t>
            </a:r>
            <a:r>
              <a:rPr lang="en-US" altLang="zh-CN" smtClean="0"/>
              <a:t>() </a:t>
            </a:r>
            <a:r>
              <a:rPr lang="zh-CN" altLang="en-US" smtClean="0"/>
              <a:t>返回选中项的值的数组 </a:t>
            </a:r>
          </a:p>
          <a:p>
            <a:pPr eaLnBrk="1" hangingPunct="1"/>
            <a:r>
              <a:rPr lang="en-US" altLang="zh-CN" smtClean="0"/>
              <a:t>int[] </a:t>
            </a:r>
            <a:r>
              <a:rPr lang="en-US" altLang="zh-CN" i="1" u="sng" smtClean="0"/>
              <a:t>getSelectedIndices</a:t>
            </a:r>
            <a:r>
              <a:rPr lang="en-US" altLang="zh-CN" smtClean="0"/>
              <a:t>() </a:t>
            </a:r>
            <a:r>
              <a:rPr lang="zh-CN" altLang="en-US" smtClean="0"/>
              <a:t>返回选中项的索引的数组。 </a:t>
            </a:r>
          </a:p>
        </p:txBody>
      </p:sp>
    </p:spTree>
    <p:extLst>
      <p:ext uri="{BB962C8B-B14F-4D97-AF65-F5344CB8AC3E}">
        <p14:creationId xmlns:p14="http://schemas.microsoft.com/office/powerpoint/2010/main" val="2170846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011128D8-FFF5-48AD-8D53-E09DC2E86794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80808"/>
                </a:solidFill>
              </a:rPr>
              <a:t>对话框分为模式对话框和无模式对话框。</a:t>
            </a:r>
          </a:p>
          <a:p>
            <a:pPr eaLnBrk="1" hangingPunct="1"/>
            <a:r>
              <a:rPr lang="zh-CN" altLang="en-US" smtClean="0">
                <a:solidFill>
                  <a:srgbClr val="080808"/>
                </a:solidFill>
              </a:rPr>
              <a:t>模式对话框必须在用户处理完后才允许用户与主窗口继续进行交互。无模式对话框允许用户同时在对话框和程序剩余部分中输入信息。 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83242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0D41403-02ED-4A49-82B4-49F652C368EE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9479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82BD03F0-3F5B-4E9B-AF88-E128D912BDBB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3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JDialog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可以定制对话框，使用起来灵活方便，但是对话框中包含的组件及其布局、事件处理都要程序员一一编程实现，工作量较大。实际上，程序中用到的对话框往往都非常相似，用于显示信息、进行确认或者输入简单的数据等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JOptionPane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类提供了若干个静态方法来创建这些常用的的标准对话框，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0564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653E74AE-E1B0-4758-A086-D7A490CA3762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57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80808"/>
                </a:solidFill>
              </a:rPr>
              <a:t>底部按钮的类型和对话框有密切的关系，对于</a:t>
            </a:r>
            <a:r>
              <a:rPr lang="en-US" altLang="zh-CN" smtClean="0">
                <a:solidFill>
                  <a:srgbClr val="080808"/>
                </a:solidFill>
              </a:rPr>
              <a:t>showMessageDialog</a:t>
            </a:r>
            <a:r>
              <a:rPr lang="zh-CN" altLang="en-US" smtClean="0">
                <a:solidFill>
                  <a:srgbClr val="080808"/>
                </a:solidFill>
              </a:rPr>
              <a:t>和</a:t>
            </a:r>
            <a:r>
              <a:rPr lang="en-US" altLang="zh-CN" smtClean="0">
                <a:solidFill>
                  <a:srgbClr val="080808"/>
                </a:solidFill>
              </a:rPr>
              <a:t>showInputDialog</a:t>
            </a:r>
            <a:r>
              <a:rPr lang="zh-CN" altLang="en-US" smtClean="0">
                <a:solidFill>
                  <a:srgbClr val="080808"/>
                </a:solidFill>
              </a:rPr>
              <a:t>对话框来说，只能有一组标准按钮，分别是</a:t>
            </a:r>
            <a:r>
              <a:rPr lang="en-US" altLang="zh-CN" smtClean="0">
                <a:solidFill>
                  <a:srgbClr val="080808"/>
                </a:solidFill>
              </a:rPr>
              <a:t>OK</a:t>
            </a:r>
            <a:r>
              <a:rPr lang="zh-CN" altLang="en-US" smtClean="0">
                <a:solidFill>
                  <a:srgbClr val="080808"/>
                </a:solidFill>
              </a:rPr>
              <a:t>和</a:t>
            </a:r>
            <a:r>
              <a:rPr lang="en-US" altLang="zh-CN" smtClean="0">
                <a:solidFill>
                  <a:srgbClr val="080808"/>
                </a:solidFill>
              </a:rPr>
              <a:t>OK/CANCEL</a:t>
            </a:r>
            <a:r>
              <a:rPr lang="zh-CN" altLang="en-US" smtClean="0">
                <a:solidFill>
                  <a:srgbClr val="080808"/>
                </a:solidFill>
              </a:rPr>
              <a:t>。对于</a:t>
            </a:r>
            <a:r>
              <a:rPr lang="en-US" altLang="zh-CN" smtClean="0">
                <a:solidFill>
                  <a:srgbClr val="080808"/>
                </a:solidFill>
              </a:rPr>
              <a:t>showConfirmDialog</a:t>
            </a:r>
            <a:r>
              <a:rPr lang="zh-CN" altLang="en-US" smtClean="0">
                <a:solidFill>
                  <a:srgbClr val="080808"/>
                </a:solidFill>
              </a:rPr>
              <a:t>，按钮可以包括四种：</a:t>
            </a:r>
          </a:p>
          <a:p>
            <a:pPr eaLnBrk="1" hangingPunct="1"/>
            <a:r>
              <a:rPr lang="en-US" altLang="zh-CN" smtClean="0">
                <a:solidFill>
                  <a:srgbClr val="080808"/>
                </a:solidFill>
              </a:rPr>
              <a:t>DEFAULT_OPTION:</a:t>
            </a:r>
            <a:r>
              <a:rPr lang="zh-CN" altLang="en-US" smtClean="0">
                <a:solidFill>
                  <a:srgbClr val="080808"/>
                </a:solidFill>
              </a:rPr>
              <a:t>：</a:t>
            </a:r>
            <a:r>
              <a:rPr lang="en-US" altLang="zh-CN" smtClean="0">
                <a:solidFill>
                  <a:srgbClr val="080808"/>
                </a:solidFill>
              </a:rPr>
              <a:t>YES_NO_CANCEL_OPTION</a:t>
            </a:r>
            <a:r>
              <a:rPr lang="zh-CN" altLang="en-US" smtClean="0">
                <a:solidFill>
                  <a:srgbClr val="080808"/>
                </a:solidFill>
              </a:rPr>
              <a:t>；</a:t>
            </a:r>
          </a:p>
          <a:p>
            <a:pPr eaLnBrk="1" hangingPunct="1"/>
            <a:r>
              <a:rPr lang="en-US" altLang="zh-CN" smtClean="0">
                <a:solidFill>
                  <a:srgbClr val="080808"/>
                </a:solidFill>
              </a:rPr>
              <a:t>YES_NO_OPTION</a:t>
            </a:r>
            <a:r>
              <a:rPr lang="zh-CN" altLang="en-US" smtClean="0">
                <a:solidFill>
                  <a:srgbClr val="080808"/>
                </a:solidFill>
              </a:rPr>
              <a:t>：</a:t>
            </a:r>
          </a:p>
          <a:p>
            <a:pPr eaLnBrk="1" hangingPunct="1"/>
            <a:r>
              <a:rPr lang="en-US" altLang="zh-CN" smtClean="0">
                <a:solidFill>
                  <a:srgbClr val="080808"/>
                </a:solidFill>
              </a:rPr>
              <a:t>YES_NO_CANCEL_OPTION</a:t>
            </a:r>
            <a:r>
              <a:rPr lang="zh-CN" altLang="en-US" smtClean="0">
                <a:solidFill>
                  <a:srgbClr val="080808"/>
                </a:solidFill>
              </a:rPr>
              <a:t>：</a:t>
            </a:r>
          </a:p>
          <a:p>
            <a:pPr eaLnBrk="1" hangingPunct="1"/>
            <a:r>
              <a:rPr lang="en-US" altLang="zh-CN" smtClean="0">
                <a:solidFill>
                  <a:srgbClr val="080808"/>
                </a:solidFill>
              </a:rPr>
              <a:t>OK_CANCEL__OPTION</a:t>
            </a:r>
            <a:r>
              <a:rPr lang="zh-CN" altLang="en-US" smtClean="0">
                <a:solidFill>
                  <a:srgbClr val="080808"/>
                </a:solidFill>
              </a:rPr>
              <a:t>：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94827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653E74AE-E1B0-4758-A086-D7A490CA3762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58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80808"/>
                </a:solidFill>
              </a:rPr>
              <a:t>底部按钮的类型和对话框有密切的关系，对于</a:t>
            </a:r>
            <a:r>
              <a:rPr lang="en-US" altLang="zh-CN" smtClean="0">
                <a:solidFill>
                  <a:srgbClr val="080808"/>
                </a:solidFill>
              </a:rPr>
              <a:t>showMessageDialog</a:t>
            </a:r>
            <a:r>
              <a:rPr lang="zh-CN" altLang="en-US" smtClean="0">
                <a:solidFill>
                  <a:srgbClr val="080808"/>
                </a:solidFill>
              </a:rPr>
              <a:t>和</a:t>
            </a:r>
            <a:r>
              <a:rPr lang="en-US" altLang="zh-CN" smtClean="0">
                <a:solidFill>
                  <a:srgbClr val="080808"/>
                </a:solidFill>
              </a:rPr>
              <a:t>showInputDialog</a:t>
            </a:r>
            <a:r>
              <a:rPr lang="zh-CN" altLang="en-US" smtClean="0">
                <a:solidFill>
                  <a:srgbClr val="080808"/>
                </a:solidFill>
              </a:rPr>
              <a:t>对话框来说，只能有一组标准按钮，分别是</a:t>
            </a:r>
            <a:r>
              <a:rPr lang="en-US" altLang="zh-CN" smtClean="0">
                <a:solidFill>
                  <a:srgbClr val="080808"/>
                </a:solidFill>
              </a:rPr>
              <a:t>OK</a:t>
            </a:r>
            <a:r>
              <a:rPr lang="zh-CN" altLang="en-US" smtClean="0">
                <a:solidFill>
                  <a:srgbClr val="080808"/>
                </a:solidFill>
              </a:rPr>
              <a:t>和</a:t>
            </a:r>
            <a:r>
              <a:rPr lang="en-US" altLang="zh-CN" smtClean="0">
                <a:solidFill>
                  <a:srgbClr val="080808"/>
                </a:solidFill>
              </a:rPr>
              <a:t>OK/CANCEL</a:t>
            </a:r>
            <a:r>
              <a:rPr lang="zh-CN" altLang="en-US" smtClean="0">
                <a:solidFill>
                  <a:srgbClr val="080808"/>
                </a:solidFill>
              </a:rPr>
              <a:t>。对于</a:t>
            </a:r>
            <a:r>
              <a:rPr lang="en-US" altLang="zh-CN" smtClean="0">
                <a:solidFill>
                  <a:srgbClr val="080808"/>
                </a:solidFill>
              </a:rPr>
              <a:t>showConfirmDialog</a:t>
            </a:r>
            <a:r>
              <a:rPr lang="zh-CN" altLang="en-US" smtClean="0">
                <a:solidFill>
                  <a:srgbClr val="080808"/>
                </a:solidFill>
              </a:rPr>
              <a:t>，按钮可以包括四种：</a:t>
            </a:r>
          </a:p>
          <a:p>
            <a:pPr eaLnBrk="1" hangingPunct="1"/>
            <a:r>
              <a:rPr lang="en-US" altLang="zh-CN" smtClean="0">
                <a:solidFill>
                  <a:srgbClr val="080808"/>
                </a:solidFill>
              </a:rPr>
              <a:t>DEFAULT_OPTION:</a:t>
            </a:r>
            <a:r>
              <a:rPr lang="zh-CN" altLang="en-US" smtClean="0">
                <a:solidFill>
                  <a:srgbClr val="080808"/>
                </a:solidFill>
              </a:rPr>
              <a:t>：</a:t>
            </a:r>
            <a:r>
              <a:rPr lang="en-US" altLang="zh-CN" smtClean="0">
                <a:solidFill>
                  <a:srgbClr val="080808"/>
                </a:solidFill>
              </a:rPr>
              <a:t>YES_NO_CANCEL_OPTION</a:t>
            </a:r>
            <a:r>
              <a:rPr lang="zh-CN" altLang="en-US" smtClean="0">
                <a:solidFill>
                  <a:srgbClr val="080808"/>
                </a:solidFill>
              </a:rPr>
              <a:t>；</a:t>
            </a:r>
          </a:p>
          <a:p>
            <a:pPr eaLnBrk="1" hangingPunct="1"/>
            <a:r>
              <a:rPr lang="en-US" altLang="zh-CN" smtClean="0">
                <a:solidFill>
                  <a:srgbClr val="080808"/>
                </a:solidFill>
              </a:rPr>
              <a:t>YES_NO_OPTION</a:t>
            </a:r>
            <a:r>
              <a:rPr lang="zh-CN" altLang="en-US" smtClean="0">
                <a:solidFill>
                  <a:srgbClr val="080808"/>
                </a:solidFill>
              </a:rPr>
              <a:t>：</a:t>
            </a:r>
          </a:p>
          <a:p>
            <a:pPr eaLnBrk="1" hangingPunct="1"/>
            <a:r>
              <a:rPr lang="en-US" altLang="zh-CN" smtClean="0">
                <a:solidFill>
                  <a:srgbClr val="080808"/>
                </a:solidFill>
              </a:rPr>
              <a:t>YES_NO_CANCEL_OPTION</a:t>
            </a:r>
            <a:r>
              <a:rPr lang="zh-CN" altLang="en-US" smtClean="0">
                <a:solidFill>
                  <a:srgbClr val="080808"/>
                </a:solidFill>
              </a:rPr>
              <a:t>：</a:t>
            </a:r>
          </a:p>
          <a:p>
            <a:pPr eaLnBrk="1" hangingPunct="1"/>
            <a:r>
              <a:rPr lang="en-US" altLang="zh-CN" smtClean="0">
                <a:solidFill>
                  <a:srgbClr val="080808"/>
                </a:solidFill>
              </a:rPr>
              <a:t>OK_CANCEL__OPTION</a:t>
            </a:r>
            <a:r>
              <a:rPr lang="zh-CN" altLang="en-US" smtClean="0">
                <a:solidFill>
                  <a:srgbClr val="080808"/>
                </a:solidFill>
              </a:rPr>
              <a:t>：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4191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653E74AE-E1B0-4758-A086-D7A490CA3762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59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80808"/>
                </a:solidFill>
              </a:rPr>
              <a:t>底部按钮的类型和对话框有密切的关系，对于</a:t>
            </a:r>
            <a:r>
              <a:rPr lang="en-US" altLang="zh-CN" dirty="0" err="1" smtClean="0">
                <a:solidFill>
                  <a:srgbClr val="080808"/>
                </a:solidFill>
              </a:rPr>
              <a:t>showMessageDialog</a:t>
            </a:r>
            <a:r>
              <a:rPr lang="zh-CN" altLang="en-US" dirty="0" smtClean="0">
                <a:solidFill>
                  <a:srgbClr val="080808"/>
                </a:solidFill>
              </a:rPr>
              <a:t>和</a:t>
            </a:r>
            <a:r>
              <a:rPr lang="en-US" altLang="zh-CN" dirty="0" err="1" smtClean="0">
                <a:solidFill>
                  <a:srgbClr val="080808"/>
                </a:solidFill>
              </a:rPr>
              <a:t>showInputDialog</a:t>
            </a:r>
            <a:r>
              <a:rPr lang="zh-CN" altLang="en-US" dirty="0" smtClean="0">
                <a:solidFill>
                  <a:srgbClr val="080808"/>
                </a:solidFill>
              </a:rPr>
              <a:t>对话框来说，只能有一组标准按钮，分别是</a:t>
            </a:r>
            <a:r>
              <a:rPr lang="en-US" altLang="zh-CN" dirty="0" smtClean="0">
                <a:solidFill>
                  <a:srgbClr val="080808"/>
                </a:solidFill>
              </a:rPr>
              <a:t>OK</a:t>
            </a:r>
            <a:r>
              <a:rPr lang="zh-CN" altLang="en-US" dirty="0" smtClean="0">
                <a:solidFill>
                  <a:srgbClr val="080808"/>
                </a:solidFill>
              </a:rPr>
              <a:t>和</a:t>
            </a:r>
            <a:r>
              <a:rPr lang="en-US" altLang="zh-CN" dirty="0" smtClean="0">
                <a:solidFill>
                  <a:srgbClr val="080808"/>
                </a:solidFill>
              </a:rPr>
              <a:t>OK/CANCEL</a:t>
            </a:r>
            <a:r>
              <a:rPr lang="zh-CN" altLang="en-US" dirty="0" smtClean="0">
                <a:solidFill>
                  <a:srgbClr val="080808"/>
                </a:solidFill>
              </a:rPr>
              <a:t>。对于</a:t>
            </a:r>
            <a:r>
              <a:rPr lang="en-US" altLang="zh-CN" dirty="0" err="1" smtClean="0">
                <a:solidFill>
                  <a:srgbClr val="080808"/>
                </a:solidFill>
              </a:rPr>
              <a:t>showConfirmDialog</a:t>
            </a:r>
            <a:r>
              <a:rPr lang="zh-CN" altLang="en-US" dirty="0" smtClean="0">
                <a:solidFill>
                  <a:srgbClr val="080808"/>
                </a:solidFill>
              </a:rPr>
              <a:t>，按钮可以包括四种：</a:t>
            </a:r>
          </a:p>
          <a:p>
            <a:pPr eaLnBrk="1" hangingPunct="1"/>
            <a:r>
              <a:rPr lang="en-US" altLang="zh-CN" dirty="0" smtClean="0">
                <a:solidFill>
                  <a:srgbClr val="080808"/>
                </a:solidFill>
              </a:rPr>
              <a:t>DEFAULT_OPTION:</a:t>
            </a:r>
            <a:r>
              <a:rPr lang="zh-CN" altLang="en-US" dirty="0" smtClean="0">
                <a:solidFill>
                  <a:srgbClr val="080808"/>
                </a:solidFill>
              </a:rPr>
              <a:t>：</a:t>
            </a:r>
            <a:r>
              <a:rPr lang="en-US" altLang="zh-CN" dirty="0" smtClean="0">
                <a:solidFill>
                  <a:srgbClr val="080808"/>
                </a:solidFill>
              </a:rPr>
              <a:t>YES_NO_CANCEL_OPTION</a:t>
            </a:r>
            <a:r>
              <a:rPr lang="zh-CN" altLang="en-US" dirty="0" smtClean="0">
                <a:solidFill>
                  <a:srgbClr val="080808"/>
                </a:solidFill>
              </a:rPr>
              <a:t>；</a:t>
            </a:r>
          </a:p>
          <a:p>
            <a:pPr eaLnBrk="1" hangingPunct="1"/>
            <a:r>
              <a:rPr lang="en-US" altLang="zh-CN" dirty="0" smtClean="0">
                <a:solidFill>
                  <a:srgbClr val="080808"/>
                </a:solidFill>
              </a:rPr>
              <a:t>YES_NO_OPTION</a:t>
            </a:r>
            <a:r>
              <a:rPr lang="zh-CN" altLang="en-US" dirty="0" smtClean="0">
                <a:solidFill>
                  <a:srgbClr val="080808"/>
                </a:solidFill>
              </a:rPr>
              <a:t>：</a:t>
            </a:r>
          </a:p>
          <a:p>
            <a:pPr eaLnBrk="1" hangingPunct="1"/>
            <a:r>
              <a:rPr lang="en-US" altLang="zh-CN" dirty="0" smtClean="0">
                <a:solidFill>
                  <a:srgbClr val="080808"/>
                </a:solidFill>
              </a:rPr>
              <a:t>YES_NO_CANCEL_OPTION</a:t>
            </a:r>
            <a:r>
              <a:rPr lang="zh-CN" altLang="en-US" dirty="0" smtClean="0">
                <a:solidFill>
                  <a:srgbClr val="080808"/>
                </a:solidFill>
              </a:rPr>
              <a:t>：</a:t>
            </a:r>
          </a:p>
          <a:p>
            <a:pPr eaLnBrk="1" hangingPunct="1"/>
            <a:r>
              <a:rPr lang="en-US" altLang="zh-CN" dirty="0" smtClean="0">
                <a:solidFill>
                  <a:srgbClr val="080808"/>
                </a:solidFill>
              </a:rPr>
              <a:t>OK_CANCEL__OPTION</a:t>
            </a:r>
            <a:r>
              <a:rPr lang="zh-CN" altLang="en-US" dirty="0" smtClean="0">
                <a:solidFill>
                  <a:srgbClr val="080808"/>
                </a:solidFill>
              </a:rPr>
              <a:t>：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3955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23120307-F824-495E-8403-157FF4C1C0B5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8402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250DEC18-032B-4F2C-A714-570A6B73D088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0258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7B4573B3-6B35-4750-865A-FD56C6CDBAFD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08150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8FF86D1-91A3-495E-9A7A-E34308C212A1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68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通过</a:t>
            </a:r>
            <a:r>
              <a:rPr lang="en-US" altLang="zh-CN" smtClean="0"/>
              <a:t>Action</a:t>
            </a:r>
            <a:r>
              <a:rPr lang="zh-CN" altLang="en-US" smtClean="0"/>
              <a:t>对象新建“</a:t>
            </a:r>
            <a:r>
              <a:rPr lang="en-US" altLang="zh-CN" smtClean="0"/>
              <a:t>New”</a:t>
            </a:r>
            <a:r>
              <a:rPr lang="zh-CN" altLang="en-US" smtClean="0"/>
              <a:t>菜单项，并添加事件监听器。</a:t>
            </a:r>
          </a:p>
          <a:p>
            <a:pPr eaLnBrk="1" hangingPunct="1"/>
            <a:r>
              <a:rPr lang="en-US" altLang="zh-CN" smtClean="0"/>
              <a:t>newItem = fileMenu.add(new ShowAction("New"));</a:t>
            </a:r>
          </a:p>
          <a:p>
            <a:pPr eaLnBrk="1" hangingPunct="1"/>
            <a:r>
              <a:rPr lang="zh-CN" altLang="en-US" smtClean="0"/>
              <a:t>通过指定菜单项对象新建“</a:t>
            </a:r>
            <a:r>
              <a:rPr lang="en-US" altLang="zh-CN" smtClean="0"/>
              <a:t>Paste”</a:t>
            </a:r>
            <a:r>
              <a:rPr lang="zh-CN" altLang="en-US" smtClean="0"/>
              <a:t>菜单项。</a:t>
            </a:r>
          </a:p>
          <a:p>
            <a:pPr eaLnBrk="1" hangingPunct="1"/>
            <a:r>
              <a:rPr lang="en-US" altLang="zh-CN" smtClean="0"/>
              <a:t>pasteItem = new JMenuItem("Paste", 'P');</a:t>
            </a:r>
          </a:p>
          <a:p>
            <a:pPr eaLnBrk="1" hangingPunct="1"/>
            <a:r>
              <a:rPr lang="zh-CN" altLang="en-US" smtClean="0"/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10496120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1F61949-5EDB-4E2F-B28E-5C2AC9775F2C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71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javax.swing.*;import java.awt.*;import java.awt.event.*;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class MenuDemo extends JFrame implements ActionListener{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JTextArea tf=new JTextArea();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JMenuBar mbar=new JMenuBar();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JMenu menu=new JMenu("</a:t>
            </a:r>
            <a:r>
              <a:rPr lang="zh-CN" altLang="en-US" sz="800" smtClean="0"/>
              <a:t>文件</a:t>
            </a:r>
            <a:r>
              <a:rPr lang="en-US" altLang="zh-CN" sz="800" smtClean="0"/>
              <a:t>");              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JMenuItem newfile=new JMenuItem("</a:t>
            </a:r>
            <a:r>
              <a:rPr lang="zh-CN" altLang="en-US" sz="800" smtClean="0"/>
              <a:t>新建</a:t>
            </a:r>
            <a:r>
              <a:rPr lang="en-US" altLang="zh-CN" sz="800" smtClean="0"/>
              <a:t>");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JMenuItem open=new JMenuItem("</a:t>
            </a:r>
            <a:r>
              <a:rPr lang="zh-CN" altLang="en-US" sz="800" smtClean="0"/>
              <a:t>打开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JMenuItem close=new JMenuItem("</a:t>
            </a:r>
            <a:r>
              <a:rPr lang="zh-CN" altLang="en-US" sz="800" smtClean="0"/>
              <a:t>关闭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JMenuItem quit=new JMenuItem("</a:t>
            </a:r>
            <a:r>
              <a:rPr lang="zh-CN" altLang="en-US" sz="800" smtClean="0"/>
              <a:t>退出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public MenuDemo(){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super("Menu</a:t>
            </a:r>
            <a:r>
              <a:rPr lang="zh-CN" altLang="en-US" sz="800" smtClean="0"/>
              <a:t>实例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       newfile.addActionListener(this);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open.addActionListener(this);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close.addActionListener(this);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quit.addActionListener(this);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       menu.add(newfile);   menu.add(open);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       menu.add(close);      menu.addSeparator();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       menu.add(quit); 		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       mbar.add(menu);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       setJMenuBar(mbar);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getContentPane().add(tf);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public void actionPerformed(ActionEvent e){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if(e.getSource()==newfile) tf.setText("</a:t>
            </a:r>
            <a:r>
              <a:rPr lang="zh-CN" altLang="en-US" sz="800" smtClean="0"/>
              <a:t>新建文件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if(e.getSource()==open) tf.setText("</a:t>
            </a:r>
            <a:r>
              <a:rPr lang="zh-CN" altLang="en-US" sz="800" smtClean="0"/>
              <a:t>打开文件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if(e.getSource()==close) tf.setText("</a:t>
            </a:r>
            <a:r>
              <a:rPr lang="zh-CN" altLang="en-US" sz="800" smtClean="0"/>
              <a:t>关闭文件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if(e.getSource()==quit) System.exit(0);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public static void main(String[] args)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     	JFrame f=new MenuDemo();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	f.setSize(200,200);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	f.setVisible(true);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92922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B75502A-0311-472A-97CD-8AE2B6FC5450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b="1" dirty="0" smtClean="0"/>
              <a:t>import</a:t>
            </a:r>
            <a:r>
              <a:rPr lang="en-US" altLang="zh-CN" sz="800" dirty="0" smtClean="0"/>
              <a:t> </a:t>
            </a:r>
            <a:r>
              <a:rPr lang="en-US" altLang="zh-CN" sz="800" u="sng" dirty="0" err="1" smtClean="0"/>
              <a:t>java.awt</a:t>
            </a:r>
            <a:r>
              <a:rPr lang="en-US" altLang="zh-CN" sz="800" dirty="0" smtClean="0"/>
              <a:t>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b="1" dirty="0" smtClean="0"/>
              <a:t>import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javax.swing</a:t>
            </a:r>
            <a:r>
              <a:rPr lang="en-US" altLang="zh-CN" sz="800" dirty="0" smtClean="0"/>
              <a:t>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b="1" dirty="0" smtClean="0"/>
              <a:t>import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java.awt.event</a:t>
            </a:r>
            <a:r>
              <a:rPr lang="en-US" altLang="zh-CN" sz="800" dirty="0" smtClean="0"/>
              <a:t>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b="1" dirty="0" smtClean="0"/>
              <a:t>class</a:t>
            </a:r>
            <a:r>
              <a:rPr lang="en-US" altLang="zh-CN" sz="800" dirty="0" smtClean="0"/>
              <a:t> </a:t>
            </a:r>
            <a:r>
              <a:rPr lang="en-US" altLang="zh-CN" sz="800" u="sng" dirty="0" err="1" smtClean="0"/>
              <a:t>MenuExp</a:t>
            </a:r>
            <a:r>
              <a:rPr lang="en-US" altLang="zh-CN" sz="800" dirty="0" smtClean="0"/>
              <a:t> </a:t>
            </a:r>
            <a:r>
              <a:rPr lang="en-US" altLang="zh-CN" sz="800" b="1" dirty="0" smtClean="0"/>
              <a:t>extends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JFrame</a:t>
            </a:r>
            <a:r>
              <a:rPr lang="en-US" altLang="zh-CN" sz="800" dirty="0" smtClean="0"/>
              <a:t> </a:t>
            </a:r>
            <a:r>
              <a:rPr lang="en-US" altLang="zh-CN" sz="800" b="1" dirty="0" smtClean="0"/>
              <a:t>implements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ActionListener</a:t>
            </a:r>
            <a:r>
              <a:rPr lang="en-US" altLang="zh-CN" sz="800" dirty="0" smtClean="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JTextArea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tf</a:t>
            </a:r>
            <a:r>
              <a:rPr lang="en-US" altLang="zh-CN" sz="800" dirty="0" smtClean="0"/>
              <a:t>=</a:t>
            </a:r>
            <a:r>
              <a:rPr lang="en-US" altLang="zh-CN" sz="800" b="1" dirty="0" smtClean="0"/>
              <a:t>new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JTextArea</a:t>
            </a:r>
            <a:r>
              <a:rPr lang="en-US" altLang="zh-CN" sz="800" dirty="0" smtClean="0"/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JMenuBar</a:t>
            </a:r>
            <a:r>
              <a:rPr lang="en-US" altLang="zh-CN" sz="800" dirty="0" smtClean="0"/>
              <a:t> mbar=</a:t>
            </a:r>
            <a:r>
              <a:rPr lang="en-US" altLang="zh-CN" sz="800" b="1" dirty="0" smtClean="0"/>
              <a:t>new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JMenuBar</a:t>
            </a:r>
            <a:r>
              <a:rPr lang="en-US" altLang="zh-CN" sz="800" dirty="0" smtClean="0"/>
              <a:t>();              //</a:t>
            </a:r>
            <a:r>
              <a:rPr lang="zh-CN" altLang="en-US" sz="800" dirty="0" smtClean="0"/>
              <a:t>菜单栏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JMenu</a:t>
            </a:r>
            <a:r>
              <a:rPr lang="en-US" altLang="zh-CN" sz="800" dirty="0" smtClean="0"/>
              <a:t> menu=</a:t>
            </a:r>
            <a:r>
              <a:rPr lang="en-US" altLang="zh-CN" sz="800" b="1" dirty="0" smtClean="0"/>
              <a:t>new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JMenu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文件</a:t>
            </a:r>
            <a:r>
              <a:rPr lang="en-US" altLang="zh-CN" sz="800" dirty="0" smtClean="0"/>
              <a:t>");              //</a:t>
            </a:r>
            <a:r>
              <a:rPr lang="zh-CN" altLang="en-US" sz="800" dirty="0" smtClean="0"/>
              <a:t>文件菜单 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JMenuItem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newfile</a:t>
            </a:r>
            <a:r>
              <a:rPr lang="en-US" altLang="zh-CN" sz="800" dirty="0" smtClean="0"/>
              <a:t>=</a:t>
            </a:r>
            <a:r>
              <a:rPr lang="en-US" altLang="zh-CN" sz="800" b="1" dirty="0" smtClean="0"/>
              <a:t>new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JMenuItem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新建</a:t>
            </a:r>
            <a:r>
              <a:rPr lang="en-US" altLang="zh-CN" sz="800" dirty="0" smtClean="0"/>
              <a:t>");   //</a:t>
            </a:r>
            <a:r>
              <a:rPr lang="zh-CN" altLang="en-US" sz="800" dirty="0" smtClean="0"/>
              <a:t>文件菜单中的菜单项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JMenuItem</a:t>
            </a:r>
            <a:r>
              <a:rPr lang="en-US" altLang="zh-CN" sz="800" dirty="0" smtClean="0"/>
              <a:t> open=</a:t>
            </a:r>
            <a:r>
              <a:rPr lang="en-US" altLang="zh-CN" sz="800" b="1" dirty="0" smtClean="0"/>
              <a:t>new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JMenuItem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打开</a:t>
            </a:r>
            <a:r>
              <a:rPr lang="en-US" altLang="zh-CN" sz="800" dirty="0" smtClean="0"/>
              <a:t>");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JMenuItem</a:t>
            </a:r>
            <a:r>
              <a:rPr lang="en-US" altLang="zh-CN" sz="800" dirty="0" smtClean="0"/>
              <a:t> close=</a:t>
            </a:r>
            <a:r>
              <a:rPr lang="en-US" altLang="zh-CN" sz="800" b="1" dirty="0" smtClean="0"/>
              <a:t>new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JMenuItem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关闭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JMenuItem</a:t>
            </a:r>
            <a:r>
              <a:rPr lang="en-US" altLang="zh-CN" sz="800" dirty="0" smtClean="0"/>
              <a:t> quit=</a:t>
            </a:r>
            <a:r>
              <a:rPr lang="en-US" altLang="zh-CN" sz="800" b="1" dirty="0" smtClean="0"/>
              <a:t>new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JMenuItem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退出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JMenu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permissionMenu</a:t>
            </a:r>
            <a:r>
              <a:rPr lang="en-US" altLang="zh-CN" sz="800" dirty="0" smtClean="0"/>
              <a:t> = </a:t>
            </a:r>
            <a:r>
              <a:rPr lang="en-US" altLang="zh-CN" sz="800" b="1" dirty="0" smtClean="0"/>
              <a:t>new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JMenu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权限</a:t>
            </a:r>
            <a:r>
              <a:rPr lang="en-US" altLang="zh-CN" sz="800" dirty="0" smtClean="0"/>
              <a:t>");   //</a:t>
            </a:r>
            <a:r>
              <a:rPr lang="zh-CN" altLang="en-US" sz="800" dirty="0" smtClean="0"/>
              <a:t>文件菜单中的子菜单及其菜单项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JMenuItem</a:t>
            </a:r>
            <a:r>
              <a:rPr lang="en-US" altLang="zh-CN" sz="800" dirty="0" smtClean="0"/>
              <a:t> unlimited=</a:t>
            </a:r>
            <a:r>
              <a:rPr lang="en-US" altLang="zh-CN" sz="800" b="1" dirty="0" smtClean="0"/>
              <a:t>new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JMenuItem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无限制的访问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JMenuItem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nohandout</a:t>
            </a:r>
            <a:r>
              <a:rPr lang="en-US" altLang="zh-CN" sz="800" dirty="0" smtClean="0"/>
              <a:t>=</a:t>
            </a:r>
            <a:r>
              <a:rPr lang="en-US" altLang="zh-CN" sz="800" b="1" dirty="0" smtClean="0"/>
              <a:t>new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JMenuItem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不能分发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b="1" dirty="0" smtClean="0"/>
              <a:t>public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MenuExp</a:t>
            </a:r>
            <a:r>
              <a:rPr lang="en-US" altLang="zh-CN" sz="800" dirty="0" smtClean="0"/>
              <a:t>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b="1" dirty="0" smtClean="0"/>
              <a:t>super</a:t>
            </a:r>
            <a:r>
              <a:rPr lang="en-US" altLang="zh-CN" sz="800" dirty="0" smtClean="0"/>
              <a:t>("Menu</a:t>
            </a:r>
            <a:r>
              <a:rPr lang="zh-CN" altLang="en-US" sz="800" dirty="0" smtClean="0"/>
              <a:t>实例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  </a:t>
            </a:r>
            <a:r>
              <a:rPr lang="en-US" altLang="zh-CN" sz="800" dirty="0" err="1" smtClean="0"/>
              <a:t>menu.add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newfile</a:t>
            </a:r>
            <a:r>
              <a:rPr lang="en-US" altLang="zh-CN" sz="800" dirty="0" smtClean="0"/>
              <a:t>);    </a:t>
            </a:r>
            <a:r>
              <a:rPr lang="en-US" altLang="zh-CN" sz="800" dirty="0" err="1" smtClean="0"/>
              <a:t>menu.add</a:t>
            </a:r>
            <a:r>
              <a:rPr lang="en-US" altLang="zh-CN" sz="800" dirty="0" smtClean="0"/>
              <a:t>(open);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  </a:t>
            </a:r>
            <a:r>
              <a:rPr lang="en-US" altLang="zh-CN" sz="800" dirty="0" err="1" smtClean="0"/>
              <a:t>menu.add</a:t>
            </a:r>
            <a:r>
              <a:rPr lang="en-US" altLang="zh-CN" sz="800" dirty="0" smtClean="0"/>
              <a:t>(close);      </a:t>
            </a:r>
            <a:r>
              <a:rPr lang="en-US" altLang="zh-CN" sz="800" dirty="0" err="1" smtClean="0"/>
              <a:t>menu.addSeparator</a:t>
            </a:r>
            <a:r>
              <a:rPr lang="en-US" altLang="zh-CN" sz="800" dirty="0" smtClean="0"/>
              <a:t>();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  </a:t>
            </a:r>
            <a:r>
              <a:rPr lang="en-US" altLang="zh-CN" sz="800" dirty="0" err="1" smtClean="0"/>
              <a:t>menu.add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permissionMenu</a:t>
            </a:r>
            <a:r>
              <a:rPr lang="en-US" altLang="zh-CN" sz="8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  </a:t>
            </a:r>
            <a:r>
              <a:rPr lang="en-US" altLang="zh-CN" sz="800" dirty="0" err="1" smtClean="0"/>
              <a:t>permissionMenu.add</a:t>
            </a:r>
            <a:r>
              <a:rPr lang="en-US" altLang="zh-CN" sz="800" dirty="0" smtClean="0"/>
              <a:t>(unlimited);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  </a:t>
            </a:r>
            <a:r>
              <a:rPr lang="en-US" altLang="zh-CN" sz="800" dirty="0" err="1" smtClean="0"/>
              <a:t>permissionMenu.add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nohandout</a:t>
            </a:r>
            <a:r>
              <a:rPr lang="en-US" altLang="zh-CN" sz="8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  </a:t>
            </a:r>
            <a:r>
              <a:rPr lang="en-US" altLang="zh-CN" sz="800" dirty="0" err="1" smtClean="0"/>
              <a:t>menu.add</a:t>
            </a:r>
            <a:r>
              <a:rPr lang="en-US" altLang="zh-CN" sz="800" dirty="0" smtClean="0"/>
              <a:t>(quit);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  </a:t>
            </a:r>
            <a:r>
              <a:rPr lang="en-US" altLang="zh-CN" sz="800" dirty="0" err="1" smtClean="0"/>
              <a:t>mbar.add</a:t>
            </a:r>
            <a:r>
              <a:rPr lang="en-US" altLang="zh-CN" sz="800" dirty="0" smtClean="0"/>
              <a:t>(menu);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  </a:t>
            </a:r>
            <a:r>
              <a:rPr lang="en-US" altLang="zh-CN" sz="800" dirty="0" err="1" smtClean="0"/>
              <a:t>setJMenuBar</a:t>
            </a:r>
            <a:r>
              <a:rPr lang="en-US" altLang="zh-CN" sz="800" dirty="0" smtClean="0"/>
              <a:t>(mbar);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getContentPane</a:t>
            </a:r>
            <a:r>
              <a:rPr lang="en-US" altLang="zh-CN" sz="800" dirty="0" smtClean="0"/>
              <a:t>().add(</a:t>
            </a:r>
            <a:r>
              <a:rPr lang="en-US" altLang="zh-CN" sz="800" dirty="0" err="1" smtClean="0"/>
              <a:t>tf</a:t>
            </a:r>
            <a:r>
              <a:rPr lang="en-US" altLang="zh-CN" sz="8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newfile.addActionListener</a:t>
            </a:r>
            <a:r>
              <a:rPr lang="en-US" altLang="zh-CN" sz="800" dirty="0" smtClean="0"/>
              <a:t>(</a:t>
            </a:r>
            <a:r>
              <a:rPr lang="en-US" altLang="zh-CN" sz="800" b="1" dirty="0" smtClean="0"/>
              <a:t>this</a:t>
            </a:r>
            <a:r>
              <a:rPr lang="en-US" altLang="zh-CN" sz="8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open.addActionListener</a:t>
            </a:r>
            <a:r>
              <a:rPr lang="en-US" altLang="zh-CN" sz="800" dirty="0" smtClean="0"/>
              <a:t>(</a:t>
            </a:r>
            <a:r>
              <a:rPr lang="en-US" altLang="zh-CN" sz="800" b="1" dirty="0" smtClean="0"/>
              <a:t>this</a:t>
            </a:r>
            <a:r>
              <a:rPr lang="en-US" altLang="zh-CN" sz="8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close.addActionListener</a:t>
            </a:r>
            <a:r>
              <a:rPr lang="en-US" altLang="zh-CN" sz="800" dirty="0" smtClean="0"/>
              <a:t>(</a:t>
            </a:r>
            <a:r>
              <a:rPr lang="en-US" altLang="zh-CN" sz="800" b="1" dirty="0" smtClean="0"/>
              <a:t>this</a:t>
            </a:r>
            <a:r>
              <a:rPr lang="en-US" altLang="zh-CN" sz="8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quit.addActionListener</a:t>
            </a:r>
            <a:r>
              <a:rPr lang="en-US" altLang="zh-CN" sz="800" dirty="0" smtClean="0"/>
              <a:t>(</a:t>
            </a:r>
            <a:r>
              <a:rPr lang="en-US" altLang="zh-CN" sz="800" b="1" dirty="0" smtClean="0"/>
              <a:t>this</a:t>
            </a:r>
            <a:r>
              <a:rPr lang="en-US" altLang="zh-CN" sz="8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unlimited.addActionListener</a:t>
            </a:r>
            <a:r>
              <a:rPr lang="en-US" altLang="zh-CN" sz="800" dirty="0" smtClean="0"/>
              <a:t>(</a:t>
            </a:r>
            <a:r>
              <a:rPr lang="en-US" altLang="zh-CN" sz="800" b="1" dirty="0" smtClean="0"/>
              <a:t>this</a:t>
            </a:r>
            <a:r>
              <a:rPr lang="en-US" altLang="zh-CN" sz="8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err="1" smtClean="0"/>
              <a:t>nohandout.addActionListener</a:t>
            </a:r>
            <a:r>
              <a:rPr lang="en-US" altLang="zh-CN" sz="800" dirty="0" smtClean="0"/>
              <a:t>(</a:t>
            </a:r>
            <a:r>
              <a:rPr lang="en-US" altLang="zh-CN" sz="800" b="1" dirty="0" smtClean="0"/>
              <a:t>this</a:t>
            </a:r>
            <a:r>
              <a:rPr lang="en-US" altLang="zh-CN" sz="8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</a:t>
            </a:r>
            <a:r>
              <a:rPr lang="en-US" altLang="zh-CN" sz="800" b="1" dirty="0" smtClean="0"/>
              <a:t>public</a:t>
            </a:r>
            <a:r>
              <a:rPr lang="en-US" altLang="zh-CN" sz="800" dirty="0" smtClean="0"/>
              <a:t> </a:t>
            </a:r>
            <a:r>
              <a:rPr lang="en-US" altLang="zh-CN" sz="800" b="1" dirty="0" smtClean="0"/>
              <a:t>void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actionPerformed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ActionEvent</a:t>
            </a:r>
            <a:r>
              <a:rPr lang="en-US" altLang="zh-CN" sz="800" dirty="0" smtClean="0"/>
              <a:t> e){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b="1" dirty="0" smtClean="0"/>
              <a:t>if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e.getSource</a:t>
            </a:r>
            <a:r>
              <a:rPr lang="en-US" altLang="zh-CN" sz="800" dirty="0" smtClean="0"/>
              <a:t>()==</a:t>
            </a:r>
            <a:r>
              <a:rPr lang="en-US" altLang="zh-CN" sz="800" dirty="0" err="1" smtClean="0"/>
              <a:t>newfile</a:t>
            </a:r>
            <a:r>
              <a:rPr lang="en-US" altLang="zh-CN" sz="800" dirty="0" smtClean="0"/>
              <a:t>) </a:t>
            </a:r>
            <a:r>
              <a:rPr lang="en-US" altLang="zh-CN" sz="800" dirty="0" err="1" smtClean="0"/>
              <a:t>tf.setText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新建文件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b="1" dirty="0" smtClean="0"/>
              <a:t>if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e.getSource</a:t>
            </a:r>
            <a:r>
              <a:rPr lang="en-US" altLang="zh-CN" sz="800" dirty="0" smtClean="0"/>
              <a:t>()==open) </a:t>
            </a:r>
            <a:r>
              <a:rPr lang="en-US" altLang="zh-CN" sz="800" dirty="0" err="1" smtClean="0"/>
              <a:t>tf.setText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打开文件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b="1" dirty="0" smtClean="0"/>
              <a:t>if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e.getSource</a:t>
            </a:r>
            <a:r>
              <a:rPr lang="en-US" altLang="zh-CN" sz="800" dirty="0" smtClean="0"/>
              <a:t>()==close) </a:t>
            </a:r>
            <a:r>
              <a:rPr lang="en-US" altLang="zh-CN" sz="800" dirty="0" err="1" smtClean="0"/>
              <a:t>tf.setText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关闭文件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b="1" dirty="0" smtClean="0"/>
              <a:t>if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e.getSource</a:t>
            </a:r>
            <a:r>
              <a:rPr lang="en-US" altLang="zh-CN" sz="800" dirty="0" smtClean="0"/>
              <a:t>()==quit) </a:t>
            </a:r>
            <a:r>
              <a:rPr lang="en-US" altLang="zh-CN" sz="800" dirty="0" err="1" smtClean="0"/>
              <a:t>System.</a:t>
            </a:r>
            <a:r>
              <a:rPr lang="en-US" altLang="zh-CN" sz="800" i="1" dirty="0" err="1" smtClean="0"/>
              <a:t>exit</a:t>
            </a:r>
            <a:r>
              <a:rPr lang="en-US" altLang="zh-CN" sz="800" dirty="0" smtClean="0"/>
              <a:t>(0);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b="1" dirty="0" smtClean="0"/>
              <a:t>if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e.getSource</a:t>
            </a:r>
            <a:r>
              <a:rPr lang="en-US" altLang="zh-CN" sz="800" dirty="0" smtClean="0"/>
              <a:t>()==unlimited) </a:t>
            </a:r>
            <a:r>
              <a:rPr lang="en-US" altLang="zh-CN" sz="800" dirty="0" err="1" smtClean="0"/>
              <a:t>tf.setText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无限制的访问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b="1" dirty="0" smtClean="0"/>
              <a:t>if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e.getSource</a:t>
            </a:r>
            <a:r>
              <a:rPr lang="en-US" altLang="zh-CN" sz="800" dirty="0" smtClean="0"/>
              <a:t>()==</a:t>
            </a:r>
            <a:r>
              <a:rPr lang="en-US" altLang="zh-CN" sz="800" dirty="0" err="1" smtClean="0"/>
              <a:t>nohandout</a:t>
            </a:r>
            <a:r>
              <a:rPr lang="en-US" altLang="zh-CN" sz="800" dirty="0" smtClean="0"/>
              <a:t>) </a:t>
            </a:r>
            <a:r>
              <a:rPr lang="en-US" altLang="zh-CN" sz="800" dirty="0" err="1" smtClean="0"/>
              <a:t>tf.setText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不能分发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</a:t>
            </a:r>
            <a:r>
              <a:rPr lang="en-US" altLang="zh-CN" sz="800" b="1" dirty="0" smtClean="0"/>
              <a:t>public</a:t>
            </a:r>
            <a:r>
              <a:rPr lang="en-US" altLang="zh-CN" sz="800" dirty="0" smtClean="0"/>
              <a:t> </a:t>
            </a:r>
            <a:r>
              <a:rPr lang="en-US" altLang="zh-CN" sz="800" b="1" dirty="0" smtClean="0"/>
              <a:t>static</a:t>
            </a:r>
            <a:r>
              <a:rPr lang="en-US" altLang="zh-CN" sz="800" dirty="0" smtClean="0"/>
              <a:t> </a:t>
            </a:r>
            <a:r>
              <a:rPr lang="en-US" altLang="zh-CN" sz="800" b="1" dirty="0" smtClean="0"/>
              <a:t>void</a:t>
            </a:r>
            <a:r>
              <a:rPr lang="en-US" altLang="zh-CN" sz="800" dirty="0" smtClean="0"/>
              <a:t> main(String[] </a:t>
            </a:r>
            <a:r>
              <a:rPr lang="en-US" altLang="zh-CN" sz="800" dirty="0" err="1" smtClean="0"/>
              <a:t>args</a:t>
            </a:r>
            <a:r>
              <a:rPr lang="en-US" altLang="zh-CN" sz="800" dirty="0" smtClean="0"/>
              <a:t>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    </a:t>
            </a:r>
            <a:r>
              <a:rPr lang="en-US" altLang="zh-CN" sz="800" dirty="0" err="1" smtClean="0"/>
              <a:t>JFrame</a:t>
            </a:r>
            <a:r>
              <a:rPr lang="en-US" altLang="zh-CN" sz="800" dirty="0" smtClean="0"/>
              <a:t> f=</a:t>
            </a:r>
            <a:r>
              <a:rPr lang="en-US" altLang="zh-CN" sz="800" b="1" dirty="0" smtClean="0"/>
              <a:t>new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MenuExp</a:t>
            </a:r>
            <a:r>
              <a:rPr lang="en-US" altLang="zh-CN" sz="800" dirty="0" smtClean="0"/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</a:t>
            </a:r>
            <a:r>
              <a:rPr lang="en-US" altLang="zh-CN" sz="800" dirty="0" err="1" smtClean="0"/>
              <a:t>f.setSize</a:t>
            </a:r>
            <a:r>
              <a:rPr lang="en-US" altLang="zh-CN" sz="800" dirty="0" smtClean="0"/>
              <a:t>(200,200);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</a:t>
            </a:r>
            <a:r>
              <a:rPr lang="en-US" altLang="zh-CN" sz="800" dirty="0" err="1" smtClean="0"/>
              <a:t>f.setVisible</a:t>
            </a:r>
            <a:r>
              <a:rPr lang="en-US" altLang="zh-CN" sz="800" dirty="0" smtClean="0"/>
              <a:t>(</a:t>
            </a:r>
            <a:r>
              <a:rPr lang="en-US" altLang="zh-CN" sz="800" b="1" dirty="0" smtClean="0"/>
              <a:t>true</a:t>
            </a:r>
            <a:r>
              <a:rPr lang="en-US" altLang="zh-CN" sz="8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} 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</p:txBody>
      </p:sp>
    </p:spTree>
    <p:extLst>
      <p:ext uri="{BB962C8B-B14F-4D97-AF65-F5344CB8AC3E}">
        <p14:creationId xmlns:p14="http://schemas.microsoft.com/office/powerpoint/2010/main" val="2502442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310313E-88C5-4EDC-B831-7F0B597F6674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java.awt.event.KeyEvent.VK_&lt;CharacterName&gt;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 </a:t>
            </a:r>
            <a:r>
              <a:rPr lang="en-US" altLang="zh-CN" smtClean="0"/>
              <a:t>Java </a:t>
            </a:r>
            <a:r>
              <a:rPr lang="zh-CN" altLang="en-US" smtClean="0"/>
              <a:t>语言中，此常数指示当键事件引发时键组合所生成的虚拟键。</a:t>
            </a:r>
          </a:p>
          <a:p>
            <a:pPr eaLnBrk="1" hangingPunct="1"/>
            <a:r>
              <a:rPr lang="en-US" altLang="zh-CN" smtClean="0"/>
              <a:t>Mnemonic [nɪˈmɑ:nɪk]  </a:t>
            </a:r>
            <a:r>
              <a:rPr lang="zh-CN" altLang="en-US" smtClean="0"/>
              <a:t>记忆的，记忆术的</a:t>
            </a:r>
          </a:p>
        </p:txBody>
      </p:sp>
    </p:spTree>
    <p:extLst>
      <p:ext uri="{BB962C8B-B14F-4D97-AF65-F5344CB8AC3E}">
        <p14:creationId xmlns:p14="http://schemas.microsoft.com/office/powerpoint/2010/main" val="1629278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64E9AE2-7442-4B49-9B20-BC16D2CFDC2F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 err="1" smtClean="0"/>
              <a:t>java.awt.event.KeyEvent.VK</a:t>
            </a:r>
            <a:r>
              <a:rPr lang="en-US" altLang="zh-CN" b="1" dirty="0" smtClean="0"/>
              <a:t>_&lt;</a:t>
            </a:r>
            <a:r>
              <a:rPr lang="en-US" altLang="zh-CN" b="1" dirty="0" err="1" smtClean="0"/>
              <a:t>CharacterName</a:t>
            </a:r>
            <a:r>
              <a:rPr lang="en-US" altLang="zh-CN" b="1" dirty="0" smtClean="0"/>
              <a:t>&gt;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语言中，此常数指示当键事件引发时键组合所生成的虚拟键。</a:t>
            </a:r>
            <a:endParaRPr lang="en-US" altLang="zh-CN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menuItem.setAccelerator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KeyStroke.getKeyStroke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KeyEvent.VK_N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InputEvent.CTRL_MASK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807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50F6D174-B819-41BB-BA5A-008C85997DC4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77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视图菜单下</a:t>
            </a:r>
            <a:r>
              <a:rPr lang="en-US" altLang="zh-CN" smtClean="0"/>
              <a:t>——</a:t>
            </a:r>
            <a:r>
              <a:rPr lang="zh-CN" altLang="en-US" smtClean="0"/>
              <a:t>工具栏  带有复选框</a:t>
            </a:r>
          </a:p>
        </p:txBody>
      </p:sp>
    </p:spTree>
    <p:extLst>
      <p:ext uri="{BB962C8B-B14F-4D97-AF65-F5344CB8AC3E}">
        <p14:creationId xmlns:p14="http://schemas.microsoft.com/office/powerpoint/2010/main" val="35626133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0BCEA347-F50B-4844-9488-B280C382E53A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78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带复选框的菜单项（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JCheckboxMenuItem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public JCheckboxMenuItem()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public JCheckboxMenuItem(String label)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public JCheckboxMenuItem(String label,boolean state)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public boolean getState()	         </a:t>
            </a:r>
            <a:r>
              <a:rPr lang="zh-CN" altLang="en-US" smtClean="0">
                <a:latin typeface="Times New Roman" panose="02020603050405020304" pitchFamily="18" charset="0"/>
                <a:ea typeface="楷体_GB2312" pitchFamily="49" charset="-122"/>
              </a:rPr>
              <a:t>获得是否“选中”状态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public void setState(boolean b)	</a:t>
            </a:r>
            <a:r>
              <a:rPr lang="zh-CN" altLang="en-US" smtClean="0">
                <a:latin typeface="Times New Roman" panose="02020603050405020304" pitchFamily="18" charset="0"/>
                <a:ea typeface="楷体_GB2312" pitchFamily="49" charset="-122"/>
              </a:rPr>
              <a:t>设置“选中”状态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  <a:ea typeface="楷体_GB2312" pitchFamily="49" charset="-122"/>
              </a:rPr>
              <a:t>可以用</a:t>
            </a:r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ItemListener</a:t>
            </a:r>
            <a:r>
              <a:rPr lang="zh-CN" altLang="en-US" smtClean="0">
                <a:latin typeface="Times New Roman" panose="02020603050405020304" pitchFamily="18" charset="0"/>
                <a:ea typeface="楷体_GB2312" pitchFamily="49" charset="-122"/>
              </a:rPr>
              <a:t>监听其事件（</a:t>
            </a:r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ItemEvent</a:t>
            </a:r>
            <a:r>
              <a:rPr lang="zh-CN" altLang="en-US" smtClean="0">
                <a:latin typeface="Times New Roman" panose="02020603050405020304" pitchFamily="18" charset="0"/>
                <a:ea typeface="楷体_GB2312" pitchFamily="49" charset="-122"/>
              </a:rPr>
              <a:t>）。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可以使用</a:t>
            </a:r>
            <a:r>
              <a:rPr lang="en-US" altLang="zh-CN" b="1" smtClean="0"/>
              <a:t>ActionListener</a:t>
            </a:r>
            <a:r>
              <a:rPr lang="zh-CN" altLang="en-US" b="1" smtClean="0"/>
              <a:t>监听</a:t>
            </a:r>
            <a:r>
              <a:rPr lang="en-US" altLang="zh-CN" b="1" smtClean="0"/>
              <a:t>JCheckBoxMenuItem</a:t>
            </a:r>
            <a:r>
              <a:rPr lang="zh-CN" altLang="en-US" b="1" smtClean="0"/>
              <a:t>事件</a:t>
            </a:r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6341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FDC693F-201D-44FB-B24B-9FAFFC7A723F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79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java.awt.event.KeyEvent.VK_&lt;CharacterName&gt;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 </a:t>
            </a:r>
            <a:r>
              <a:rPr lang="en-US" altLang="zh-CN" smtClean="0"/>
              <a:t>Java </a:t>
            </a:r>
            <a:r>
              <a:rPr lang="zh-CN" altLang="en-US" smtClean="0"/>
              <a:t>语言中，此常数指示当键事件引发时键组合所生成的虚拟键。</a:t>
            </a:r>
          </a:p>
        </p:txBody>
      </p:sp>
    </p:spTree>
    <p:extLst>
      <p:ext uri="{BB962C8B-B14F-4D97-AF65-F5344CB8AC3E}">
        <p14:creationId xmlns:p14="http://schemas.microsoft.com/office/powerpoint/2010/main" val="335436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8F2993A9-2471-4B3F-88DD-2AED80F3FB52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弹出式菜单是一种独立的菜单，可以加到任何一个组件上。程序运行时，一般情况下不显示，当用户进行某种操作时显示（如单击鼠标右键）。</a:t>
            </a:r>
          </a:p>
          <a:p>
            <a:pPr eaLnBrk="1" hangingPunct="1"/>
            <a:r>
              <a:rPr lang="zh-CN" altLang="en-US" smtClean="0"/>
              <a:t>不同的组件可以弹出不同的菜单，同一组件进行不同操作时，可以弹出不同的菜单。</a:t>
            </a:r>
          </a:p>
          <a:p>
            <a:pPr eaLnBrk="1" hangingPunct="1"/>
            <a:r>
              <a:rPr lang="zh-CN" altLang="en-US" smtClean="0"/>
              <a:t>弹出式菜单都属于某一个组件，必须添加到某个组件上</a:t>
            </a:r>
          </a:p>
        </p:txBody>
      </p:sp>
    </p:spTree>
    <p:extLst>
      <p:ext uri="{BB962C8B-B14F-4D97-AF65-F5344CB8AC3E}">
        <p14:creationId xmlns:p14="http://schemas.microsoft.com/office/powerpoint/2010/main" val="37479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4E00F786-98BA-4E4D-9CA0-ECD8D837FF7F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2" eaLnBrk="1" hangingPunct="1"/>
            <a:r>
              <a:rPr lang="en-US" altLang="zh-CN" smtClean="0"/>
              <a:t>public </a:t>
            </a:r>
            <a:r>
              <a:rPr lang="en-US" altLang="zh-CN" b="1" smtClean="0"/>
              <a:t>JTextField</a:t>
            </a:r>
            <a:r>
              <a:rPr lang="en-US" altLang="zh-CN" smtClean="0"/>
              <a:t>() </a:t>
            </a:r>
            <a:r>
              <a:rPr lang="zh-CN" altLang="en-US" smtClean="0"/>
              <a:t>：构造一个新的 </a:t>
            </a:r>
            <a:r>
              <a:rPr lang="en-US" altLang="zh-CN" smtClean="0"/>
              <a:t>TextField</a:t>
            </a:r>
            <a:r>
              <a:rPr lang="zh-CN" altLang="en-US" smtClean="0"/>
              <a:t>。创建一个默认的模型，初始字符串为 </a:t>
            </a:r>
            <a:r>
              <a:rPr lang="en-US" altLang="zh-CN" smtClean="0"/>
              <a:t>null</a:t>
            </a:r>
            <a:r>
              <a:rPr lang="zh-CN" altLang="en-US" smtClean="0"/>
              <a:t>，列数设置为 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</a:p>
          <a:p>
            <a:pPr lvl="2" eaLnBrk="1" hangingPunct="1">
              <a:buSzPct val="70000"/>
              <a:buFont typeface="Wingdings" panose="05000000000000000000" pitchFamily="2" charset="2"/>
              <a:buNone/>
            </a:pPr>
            <a:endParaRPr lang="zh-CN" altLang="en-US" smtClean="0">
              <a:latin typeface="Times New Roman" panose="02020603050405020304" pitchFamily="18" charset="0"/>
            </a:endParaRPr>
          </a:p>
          <a:p>
            <a:pPr lvl="2"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public J</a:t>
            </a:r>
            <a:r>
              <a:rPr lang="en-US" altLang="zh-CN" b="1" smtClean="0">
                <a:latin typeface="Times New Roman" panose="02020603050405020304" pitchFamily="18" charset="0"/>
              </a:rPr>
              <a:t>TextField</a:t>
            </a:r>
            <a:r>
              <a:rPr lang="en-US" altLang="zh-CN" smtClean="0">
                <a:latin typeface="Times New Roman" panose="02020603050405020304" pitchFamily="18" charset="0"/>
              </a:rPr>
              <a:t>(String text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int columns)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mtClean="0"/>
          </a:p>
          <a:p>
            <a:pPr lvl="2" eaLnBrk="1" hangingPunct="1">
              <a:buSzPct val="70000"/>
              <a:buFont typeface="Wingdings" panose="05000000000000000000" pitchFamily="2" charset="2"/>
              <a:buNone/>
            </a:pPr>
            <a:endParaRPr lang="en-US" altLang="zh-CN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07049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2FF3DCF0-1F5E-4A1D-8E88-CB8DBFE55EAF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87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80808"/>
                </a:solidFill>
              </a:rPr>
              <a:t>弹出式菜单的创建和菜单的创建基本相同，也需要新建一个弹出式菜单后再加入菜单项。</a:t>
            </a:r>
          </a:p>
        </p:txBody>
      </p:sp>
    </p:spTree>
    <p:extLst>
      <p:ext uri="{BB962C8B-B14F-4D97-AF65-F5344CB8AC3E}">
        <p14:creationId xmlns:p14="http://schemas.microsoft.com/office/powerpoint/2010/main" val="20906741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375D7EF8-15EC-4F86-8FF2-BE25DF0EB351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89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弹出式菜单实例，当在文本区中单击右键时，弹出快捷菜单。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java.awt.*;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java.awt.event.*;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javax.swing.JFrame;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public class PopupMenuExample extends MouseAdapter implements ActionListener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JFrame frame;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TextArea textArea;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PopupMenu pm;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PopupMenuExample()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frame=new JFrame("</a:t>
            </a:r>
            <a:r>
              <a:rPr lang="zh-CN" altLang="en-US" sz="800" smtClean="0"/>
              <a:t>弹出式菜单实例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frame.setSize(300, 400);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frame.setLayout(new FlowLayout());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textArea = new TextArea();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pm = new PopupMenu();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MenuItem item1 = new MenuItem("</a:t>
            </a:r>
            <a:r>
              <a:rPr lang="zh-CN" altLang="en-US" sz="800" smtClean="0"/>
              <a:t>复制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MenuItem item2 = new MenuItem("</a:t>
            </a:r>
            <a:r>
              <a:rPr lang="zh-CN" altLang="en-US" sz="800" smtClean="0"/>
              <a:t>剪切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MenuItem item3 = new MenuItem("</a:t>
            </a:r>
            <a:r>
              <a:rPr lang="zh-CN" altLang="en-US" sz="800" smtClean="0"/>
              <a:t>粘贴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pm.add(item1);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pm.add(item2);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pm.add(item3);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frame.add(textArea);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textArea.add(pm);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item1.addActionListener(this);//</a:t>
            </a:r>
            <a:r>
              <a:rPr lang="zh-CN" altLang="en-US" sz="800" smtClean="0"/>
              <a:t>注册菜单项的单击事件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</a:t>
            </a:r>
            <a:r>
              <a:rPr lang="en-US" altLang="zh-CN" sz="800" smtClean="0"/>
              <a:t>item2.addActionListener(this);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item3.addActionListener(this);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textArea.addMouseListener(this); // </a:t>
            </a:r>
            <a:r>
              <a:rPr lang="zh-CN" altLang="en-US" sz="800" smtClean="0"/>
              <a:t>注册文本区的鼠标事件监听器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</a:t>
            </a:r>
            <a:r>
              <a:rPr lang="en-US" altLang="zh-CN" sz="800" smtClean="0"/>
              <a:t>frame.setVisible(true);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public void actionPerformed(ActionEvent e)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textArea.append("</a:t>
            </a:r>
            <a:r>
              <a:rPr lang="zh-CN" altLang="en-US" sz="800" smtClean="0"/>
              <a:t>你选择了</a:t>
            </a:r>
            <a:r>
              <a:rPr lang="en-US" altLang="zh-CN" sz="800" smtClean="0"/>
              <a:t>" + e.getActionCommand() + "\n");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public void mouseReleased(MouseEvent e)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if (e.isPopupTrigger())               		 // </a:t>
            </a:r>
            <a:r>
              <a:rPr lang="zh-CN" altLang="en-US" sz="800" smtClean="0"/>
              <a:t>判断是否按下鼠标右键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	</a:t>
            </a:r>
            <a:r>
              <a:rPr lang="en-US" altLang="zh-CN" sz="800" smtClean="0"/>
              <a:t>pm.show(textArea, e.getX(), e.getY());   // </a:t>
            </a:r>
            <a:r>
              <a:rPr lang="zh-CN" altLang="en-US" sz="800" smtClean="0"/>
              <a:t>显示弹出式菜单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public static void main(String arg[])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new PopupMenuExample();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6619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3EF1272-45C0-47BB-979C-A27B6CF6E7A5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zh-CN" dirty="0" err="1" smtClean="0"/>
              <a:t>JToolBar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：建立一个工具栏对象，位置为默认的水平方向。</a:t>
            </a:r>
          </a:p>
          <a:p>
            <a:pPr lvl="1" eaLnBrk="1" hangingPunct="1"/>
            <a:r>
              <a:rPr lang="en-US" altLang="zh-CN" dirty="0" err="1" smtClean="0"/>
              <a:t>JToolBar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orientation)</a:t>
            </a:r>
            <a:r>
              <a:rPr lang="zh-CN" altLang="en-US" dirty="0" smtClean="0"/>
              <a:t>：建立一个指定位置的工具栏。 </a:t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Orientation</a:t>
            </a:r>
            <a:r>
              <a:rPr lang="zh-CN" altLang="en-US" dirty="0" smtClean="0"/>
              <a:t>：初始方向，值可以是</a:t>
            </a:r>
            <a:r>
              <a:rPr lang="en-US" altLang="zh-CN" dirty="0" smtClean="0"/>
              <a:t>HORIZONTAL</a:t>
            </a:r>
            <a:r>
              <a:rPr lang="zh-CN" altLang="en-US" dirty="0" smtClean="0"/>
              <a:t>（水平方向）或</a:t>
            </a:r>
            <a:r>
              <a:rPr lang="en-US" altLang="zh-CN" dirty="0" smtClean="0"/>
              <a:t>VERTICAL(</a:t>
            </a:r>
            <a:r>
              <a:rPr lang="zh-CN" altLang="en-US" dirty="0" smtClean="0"/>
              <a:t>垂直方向</a:t>
            </a:r>
            <a:r>
              <a:rPr lang="en-US" altLang="zh-CN" dirty="0" smtClean="0"/>
              <a:t>.</a:t>
            </a:r>
          </a:p>
          <a:p>
            <a:pPr lvl="1" eaLnBrk="1" hangingPunct="1"/>
            <a:r>
              <a:rPr lang="en-US" altLang="zh-CN" dirty="0" err="1" smtClean="0"/>
              <a:t>JToolBar</a:t>
            </a:r>
            <a:r>
              <a:rPr lang="en-US" altLang="zh-CN" dirty="0" smtClean="0"/>
              <a:t>(String name)</a:t>
            </a:r>
            <a:r>
              <a:rPr lang="zh-CN" altLang="en-US" dirty="0" smtClean="0"/>
              <a:t>：建立一个指定名称的工具栏。只有当工具栏浮动显示时才显示标题。</a:t>
            </a:r>
          </a:p>
          <a:p>
            <a:pPr lvl="1" eaLnBrk="1" hangingPunct="1"/>
            <a:r>
              <a:rPr lang="en-US" altLang="zh-CN" dirty="0" err="1" smtClean="0"/>
              <a:t>JToolBar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name,int</a:t>
            </a:r>
            <a:r>
              <a:rPr lang="en-US" altLang="zh-CN" dirty="0" smtClean="0"/>
              <a:t> orientation)</a:t>
            </a:r>
            <a:r>
              <a:rPr lang="zh-CN" altLang="en-US" dirty="0" smtClean="0"/>
              <a:t>：建立一个指定名称和位置的工具栏。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6662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9350FD2-703C-464A-8574-0A8EB8939848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import </a:t>
            </a:r>
            <a:r>
              <a:rPr lang="en-US" altLang="zh-CN" sz="800" dirty="0" err="1" smtClean="0"/>
              <a:t>java.awt.BorderLayout</a:t>
            </a:r>
            <a:r>
              <a:rPr lang="en-US" altLang="zh-CN" sz="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import </a:t>
            </a:r>
            <a:r>
              <a:rPr lang="en-US" altLang="zh-CN" sz="800" dirty="0" err="1" smtClean="0"/>
              <a:t>java.awt.event</a:t>
            </a:r>
            <a:r>
              <a:rPr lang="en-US" altLang="zh-CN" sz="800" dirty="0" smtClean="0"/>
              <a:t>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import </a:t>
            </a:r>
            <a:r>
              <a:rPr lang="en-US" altLang="zh-CN" sz="800" dirty="0" err="1" smtClean="0"/>
              <a:t>javax.swing</a:t>
            </a:r>
            <a:r>
              <a:rPr lang="en-US" altLang="zh-CN" sz="800" dirty="0" smtClean="0"/>
              <a:t>.*;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public class </a:t>
            </a:r>
            <a:r>
              <a:rPr lang="en-US" altLang="zh-CN" sz="800" dirty="0" err="1" smtClean="0"/>
              <a:t>JToolBarDemo</a:t>
            </a:r>
            <a:r>
              <a:rPr lang="en-US" altLang="zh-CN" sz="800" dirty="0" smtClean="0"/>
              <a:t> implements </a:t>
            </a:r>
            <a:r>
              <a:rPr lang="en-US" altLang="zh-CN" sz="800" dirty="0" err="1" smtClean="0"/>
              <a:t>ActionListener</a:t>
            </a:r>
            <a:r>
              <a:rPr lang="en-US" altLang="zh-CN" sz="800" dirty="0" smtClean="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</a:t>
            </a:r>
            <a:r>
              <a:rPr lang="en-US" altLang="zh-CN" sz="800" dirty="0" err="1" smtClean="0"/>
              <a:t>JFrame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fr</a:t>
            </a:r>
            <a:r>
              <a:rPr lang="en-US" altLang="zh-CN" sz="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</a:t>
            </a:r>
            <a:r>
              <a:rPr lang="en-US" altLang="zh-CN" sz="800" dirty="0" err="1" smtClean="0"/>
              <a:t>JToolBar</a:t>
            </a:r>
            <a:r>
              <a:rPr lang="en-US" altLang="zh-CN" sz="800" dirty="0" smtClean="0"/>
              <a:t> toolbar;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</a:t>
            </a:r>
            <a:r>
              <a:rPr lang="en-US" altLang="zh-CN" sz="800" dirty="0" err="1" smtClean="0"/>
              <a:t>JButton</a:t>
            </a:r>
            <a:r>
              <a:rPr lang="en-US" altLang="zh-CN" sz="800" dirty="0" smtClean="0"/>
              <a:t> button[];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public </a:t>
            </a:r>
            <a:r>
              <a:rPr lang="en-US" altLang="zh-CN" sz="800" dirty="0" err="1" smtClean="0"/>
              <a:t>JToolBarDemo</a:t>
            </a:r>
            <a:r>
              <a:rPr lang="en-US" altLang="zh-CN" sz="800" dirty="0" smtClean="0"/>
              <a:t>()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</a:t>
            </a:r>
            <a:r>
              <a:rPr lang="en-US" altLang="zh-CN" sz="800" dirty="0" err="1" smtClean="0"/>
              <a:t>fr</a:t>
            </a:r>
            <a:r>
              <a:rPr lang="en-US" altLang="zh-CN" sz="800" dirty="0" smtClean="0"/>
              <a:t> = new </a:t>
            </a:r>
            <a:r>
              <a:rPr lang="en-US" altLang="zh-CN" sz="800" dirty="0" err="1" smtClean="0"/>
              <a:t>JFrame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工具栏实例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toolbar = new </a:t>
            </a:r>
            <a:r>
              <a:rPr lang="en-US" altLang="zh-CN" sz="800" dirty="0" err="1" smtClean="0"/>
              <a:t>JToolBar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工具栏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String[] </a:t>
            </a:r>
            <a:r>
              <a:rPr lang="en-US" altLang="zh-CN" sz="800" dirty="0" err="1" smtClean="0"/>
              <a:t>imageName</a:t>
            </a:r>
            <a:r>
              <a:rPr lang="en-US" altLang="zh-CN" sz="800" dirty="0" smtClean="0"/>
              <a:t>={"E:\\1.jpg","E:\\2.jpg","E:\\3.jpg","E:\\4.jpg"};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String[] </a:t>
            </a:r>
            <a:r>
              <a:rPr lang="en-US" altLang="zh-CN" sz="800" dirty="0" err="1" smtClean="0"/>
              <a:t>toolTipText</a:t>
            </a:r>
            <a:r>
              <a:rPr lang="en-US" altLang="zh-CN" sz="800" dirty="0" smtClean="0"/>
              <a:t>={"</a:t>
            </a:r>
            <a:r>
              <a:rPr lang="zh-CN" altLang="en-US" sz="800" dirty="0" smtClean="0"/>
              <a:t>第</a:t>
            </a:r>
            <a:r>
              <a:rPr lang="en-US" altLang="zh-CN" sz="800" dirty="0" smtClean="0"/>
              <a:t>1</a:t>
            </a:r>
            <a:r>
              <a:rPr lang="zh-CN" altLang="en-US" sz="800" dirty="0" smtClean="0"/>
              <a:t>个按钮</a:t>
            </a:r>
            <a:r>
              <a:rPr lang="en-US" altLang="zh-CN" sz="800" dirty="0" smtClean="0"/>
              <a:t>","</a:t>
            </a:r>
            <a:r>
              <a:rPr lang="zh-CN" altLang="en-US" sz="800" dirty="0" smtClean="0"/>
              <a:t>第</a:t>
            </a:r>
            <a:r>
              <a:rPr lang="en-US" altLang="zh-CN" sz="800" dirty="0" smtClean="0"/>
              <a:t>2</a:t>
            </a:r>
            <a:r>
              <a:rPr lang="zh-CN" altLang="en-US" sz="800" dirty="0" smtClean="0"/>
              <a:t>个按钮</a:t>
            </a:r>
            <a:r>
              <a:rPr lang="en-US" altLang="zh-CN" sz="800" dirty="0" smtClean="0"/>
              <a:t>","</a:t>
            </a:r>
            <a:r>
              <a:rPr lang="zh-CN" altLang="en-US" sz="800" dirty="0" smtClean="0"/>
              <a:t>第</a:t>
            </a:r>
            <a:r>
              <a:rPr lang="en-US" altLang="zh-CN" sz="800" dirty="0" smtClean="0"/>
              <a:t>3</a:t>
            </a:r>
            <a:r>
              <a:rPr lang="zh-CN" altLang="en-US" sz="800" dirty="0" smtClean="0"/>
              <a:t>个按钮</a:t>
            </a:r>
            <a:r>
              <a:rPr lang="en-US" altLang="zh-CN" sz="800" dirty="0" smtClean="0"/>
              <a:t>","</a:t>
            </a:r>
            <a:r>
              <a:rPr lang="zh-CN" altLang="en-US" sz="800" dirty="0" smtClean="0"/>
              <a:t>第</a:t>
            </a:r>
            <a:r>
              <a:rPr lang="en-US" altLang="zh-CN" sz="800" dirty="0" smtClean="0"/>
              <a:t>4</a:t>
            </a:r>
            <a:r>
              <a:rPr lang="zh-CN" altLang="en-US" sz="800" dirty="0" smtClean="0"/>
              <a:t>个按钮</a:t>
            </a:r>
            <a:r>
              <a:rPr lang="en-US" altLang="zh-CN" sz="800" dirty="0" smtClean="0"/>
              <a:t>"};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</a:t>
            </a:r>
            <a:r>
              <a:rPr lang="en-US" altLang="zh-CN" sz="800" dirty="0" err="1" smtClean="0"/>
              <a:t>ImageIcon</a:t>
            </a:r>
            <a:r>
              <a:rPr lang="en-US" altLang="zh-CN" sz="800" dirty="0" smtClean="0"/>
              <a:t>[] </a:t>
            </a:r>
            <a:r>
              <a:rPr lang="en-US" altLang="zh-CN" sz="800" dirty="0" err="1" smtClean="0"/>
              <a:t>imageIcon</a:t>
            </a:r>
            <a:r>
              <a:rPr lang="en-US" altLang="zh-CN" sz="800" dirty="0" smtClean="0"/>
              <a:t>=new </a:t>
            </a:r>
            <a:r>
              <a:rPr lang="en-US" altLang="zh-CN" sz="800" dirty="0" err="1" smtClean="0"/>
              <a:t>ImageIcon</a:t>
            </a:r>
            <a:r>
              <a:rPr lang="en-US" altLang="zh-CN" sz="800" dirty="0" smtClean="0"/>
              <a:t>[</a:t>
            </a:r>
            <a:r>
              <a:rPr lang="en-US" altLang="zh-CN" sz="800" dirty="0" err="1" smtClean="0"/>
              <a:t>imageName.length</a:t>
            </a:r>
            <a:r>
              <a:rPr lang="en-US" altLang="zh-CN" sz="800" dirty="0" smtClean="0"/>
              <a:t>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button=new </a:t>
            </a:r>
            <a:r>
              <a:rPr lang="en-US" altLang="zh-CN" sz="800" dirty="0" err="1" smtClean="0"/>
              <a:t>JButton</a:t>
            </a:r>
            <a:r>
              <a:rPr lang="en-US" altLang="zh-CN" sz="800" dirty="0" smtClean="0"/>
              <a:t>[</a:t>
            </a:r>
            <a:r>
              <a:rPr lang="en-US" altLang="zh-CN" sz="800" dirty="0" err="1" smtClean="0"/>
              <a:t>imageName.length</a:t>
            </a:r>
            <a:r>
              <a:rPr lang="en-US" altLang="zh-CN" sz="800" dirty="0" smtClean="0"/>
              <a:t>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for(</a:t>
            </a:r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=0;i&lt;</a:t>
            </a:r>
            <a:r>
              <a:rPr lang="en-US" altLang="zh-CN" sz="800" dirty="0" err="1" smtClean="0"/>
              <a:t>imageName.length;i</a:t>
            </a:r>
            <a:r>
              <a:rPr lang="en-US" altLang="zh-CN" sz="800" dirty="0" smtClean="0"/>
              <a:t>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imageIcon</a:t>
            </a:r>
            <a:r>
              <a:rPr lang="en-US" altLang="zh-CN" sz="800" dirty="0" smtClean="0"/>
              <a:t>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]=new </a:t>
            </a:r>
            <a:r>
              <a:rPr lang="en-US" altLang="zh-CN" sz="800" dirty="0" err="1" smtClean="0"/>
              <a:t>ImageIcon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imageName</a:t>
            </a:r>
            <a:r>
              <a:rPr lang="en-US" altLang="zh-CN" sz="800" dirty="0" smtClean="0"/>
              <a:t>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button[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]=new </a:t>
            </a:r>
            <a:r>
              <a:rPr lang="en-US" altLang="zh-CN" sz="800" dirty="0" err="1" smtClean="0"/>
              <a:t>JButton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imageIcon</a:t>
            </a:r>
            <a:r>
              <a:rPr lang="en-US" altLang="zh-CN" sz="800" dirty="0" smtClean="0"/>
              <a:t>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button[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].</a:t>
            </a:r>
            <a:r>
              <a:rPr lang="en-US" altLang="zh-CN" sz="800" dirty="0" err="1" smtClean="0"/>
              <a:t>setToolTipText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toolTipText</a:t>
            </a:r>
            <a:r>
              <a:rPr lang="en-US" altLang="zh-CN" sz="800" dirty="0" smtClean="0"/>
              <a:t>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toolbar.add</a:t>
            </a:r>
            <a:r>
              <a:rPr lang="en-US" altLang="zh-CN" sz="800" dirty="0" smtClean="0"/>
              <a:t>(button[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button[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].</a:t>
            </a:r>
            <a:r>
              <a:rPr lang="en-US" altLang="zh-CN" sz="800" dirty="0" err="1" smtClean="0"/>
              <a:t>addActionListener</a:t>
            </a:r>
            <a:r>
              <a:rPr lang="en-US" altLang="zh-CN" sz="800" dirty="0" smtClean="0"/>
              <a:t>(this);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</a:t>
            </a:r>
            <a:r>
              <a:rPr lang="en-US" altLang="zh-CN" sz="800" dirty="0" err="1" smtClean="0"/>
              <a:t>toolbar.setToolTipText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这里是工具栏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</a:t>
            </a:r>
            <a:r>
              <a:rPr lang="en-US" altLang="zh-CN" sz="800" dirty="0" err="1" smtClean="0"/>
              <a:t>fr.add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toolbar,BorderLayout.NORTH</a:t>
            </a:r>
            <a:r>
              <a:rPr lang="en-US" altLang="zh-CN" sz="800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</a:t>
            </a:r>
            <a:r>
              <a:rPr lang="en-US" altLang="zh-CN" sz="800" dirty="0" err="1" smtClean="0"/>
              <a:t>fr.setSize</a:t>
            </a:r>
            <a:r>
              <a:rPr lang="en-US" altLang="zh-CN" sz="800" dirty="0" smtClean="0"/>
              <a:t>(400,300);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</a:t>
            </a:r>
            <a:r>
              <a:rPr lang="en-US" altLang="zh-CN" sz="800" dirty="0" err="1" smtClean="0"/>
              <a:t>fr.setVisible</a:t>
            </a:r>
            <a:r>
              <a:rPr lang="en-US" altLang="zh-CN" sz="800" dirty="0" smtClean="0"/>
              <a:t>(true);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public void </a:t>
            </a:r>
            <a:r>
              <a:rPr lang="en-US" altLang="zh-CN" sz="800" dirty="0" err="1" smtClean="0"/>
              <a:t>actionPerformed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ActionEvent</a:t>
            </a:r>
            <a:r>
              <a:rPr lang="en-US" altLang="zh-CN" sz="800" dirty="0" smtClean="0"/>
              <a:t> e)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if(</a:t>
            </a:r>
            <a:r>
              <a:rPr lang="en-US" altLang="zh-CN" sz="800" dirty="0" err="1" smtClean="0"/>
              <a:t>e.getSource</a:t>
            </a:r>
            <a:r>
              <a:rPr lang="en-US" altLang="zh-CN" sz="800" dirty="0" smtClean="0"/>
              <a:t>()==button[0])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fr.setTitle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你单击了第</a:t>
            </a:r>
            <a:r>
              <a:rPr lang="en-US" altLang="zh-CN" sz="800" dirty="0" smtClean="0"/>
              <a:t>1</a:t>
            </a:r>
            <a:r>
              <a:rPr lang="zh-CN" altLang="en-US" sz="800" dirty="0" smtClean="0"/>
              <a:t>个按钮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else	if(</a:t>
            </a:r>
            <a:r>
              <a:rPr lang="en-US" altLang="zh-CN" sz="800" dirty="0" err="1" smtClean="0"/>
              <a:t>e.getSource</a:t>
            </a:r>
            <a:r>
              <a:rPr lang="en-US" altLang="zh-CN" sz="800" dirty="0" smtClean="0"/>
              <a:t>()==button[1])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fr.setTitle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你单击了第</a:t>
            </a:r>
            <a:r>
              <a:rPr lang="en-US" altLang="zh-CN" sz="800" dirty="0" smtClean="0"/>
              <a:t>2</a:t>
            </a:r>
            <a:r>
              <a:rPr lang="zh-CN" altLang="en-US" sz="800" dirty="0" smtClean="0"/>
              <a:t>个按钮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else if(</a:t>
            </a:r>
            <a:r>
              <a:rPr lang="en-US" altLang="zh-CN" sz="800" dirty="0" err="1" smtClean="0"/>
              <a:t>e.getSource</a:t>
            </a:r>
            <a:r>
              <a:rPr lang="en-US" altLang="zh-CN" sz="800" dirty="0" smtClean="0"/>
              <a:t>()==button[2])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fr.setTitle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你单击了第</a:t>
            </a:r>
            <a:r>
              <a:rPr lang="en-US" altLang="zh-CN" sz="800" dirty="0" smtClean="0"/>
              <a:t>3</a:t>
            </a:r>
            <a:r>
              <a:rPr lang="zh-CN" altLang="en-US" sz="800" dirty="0" smtClean="0"/>
              <a:t>个按钮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else if(</a:t>
            </a:r>
            <a:r>
              <a:rPr lang="en-US" altLang="zh-CN" sz="800" dirty="0" err="1" smtClean="0"/>
              <a:t>e.getSource</a:t>
            </a:r>
            <a:r>
              <a:rPr lang="en-US" altLang="zh-CN" sz="800" dirty="0" smtClean="0"/>
              <a:t>()==button[3])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	</a:t>
            </a:r>
            <a:r>
              <a:rPr lang="en-US" altLang="zh-CN" sz="800" dirty="0" err="1" smtClean="0"/>
              <a:t>fr.setTitle</a:t>
            </a:r>
            <a:r>
              <a:rPr lang="en-US" altLang="zh-CN" sz="800" dirty="0" smtClean="0"/>
              <a:t>("</a:t>
            </a:r>
            <a:r>
              <a:rPr lang="zh-CN" altLang="en-US" sz="800" dirty="0" smtClean="0"/>
              <a:t>你单击了第</a:t>
            </a:r>
            <a:r>
              <a:rPr lang="en-US" altLang="zh-CN" sz="800" dirty="0" smtClean="0"/>
              <a:t>4</a:t>
            </a:r>
            <a:r>
              <a:rPr lang="zh-CN" altLang="en-US" sz="800" dirty="0" smtClean="0"/>
              <a:t>个按钮</a:t>
            </a:r>
            <a:r>
              <a:rPr lang="en-US" altLang="zh-CN" sz="8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public static void main(String[] </a:t>
            </a:r>
            <a:r>
              <a:rPr lang="en-US" altLang="zh-CN" sz="800" dirty="0" err="1" smtClean="0"/>
              <a:t>args</a:t>
            </a:r>
            <a:r>
              <a:rPr lang="en-US" altLang="zh-CN" sz="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	new </a:t>
            </a:r>
            <a:r>
              <a:rPr lang="en-US" altLang="zh-CN" sz="800" dirty="0" err="1" smtClean="0"/>
              <a:t>JToolBarDemo</a:t>
            </a:r>
            <a:r>
              <a:rPr lang="en-US" altLang="zh-CN" sz="800" dirty="0" smtClean="0"/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</p:txBody>
      </p:sp>
    </p:spTree>
    <p:extLst>
      <p:ext uri="{BB962C8B-B14F-4D97-AF65-F5344CB8AC3E}">
        <p14:creationId xmlns:p14="http://schemas.microsoft.com/office/powerpoint/2010/main" val="69990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4B58A847-05C4-49B0-BA58-E91FEBC131E5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900" b="1" smtClean="0"/>
              <a:t>JPasswordField</a:t>
            </a:r>
            <a:r>
              <a:rPr lang="zh-CN" altLang="en-US" smtClean="0"/>
              <a:t>是</a:t>
            </a:r>
            <a:r>
              <a:rPr lang="en-US" altLang="zh-CN" smtClean="0">
                <a:hlinkClick r:id="rId3" action="ppaction://hlinkfile" tooltip="javax.swing 中的类"/>
              </a:rPr>
              <a:t>JTextField</a:t>
            </a:r>
            <a:r>
              <a:rPr lang="en-US" altLang="zh-CN" smtClean="0"/>
              <a:t> </a:t>
            </a:r>
            <a:r>
              <a:rPr lang="zh-CN" altLang="en-US" smtClean="0"/>
              <a:t>的子类</a:t>
            </a:r>
          </a:p>
          <a:p>
            <a:pPr eaLnBrk="1" hangingPunct="1"/>
            <a:r>
              <a:rPr lang="en-US" altLang="zh-CN" smtClean="0"/>
              <a:t>getPassword()</a:t>
            </a:r>
            <a:r>
              <a:rPr lang="zh-CN" altLang="en-US" smtClean="0"/>
              <a:t>方法返回值是</a:t>
            </a:r>
            <a:r>
              <a:rPr lang="en-US" altLang="zh-CN" smtClean="0"/>
              <a:t>char[]</a:t>
            </a:r>
            <a:r>
              <a:rPr lang="zh-CN" altLang="en-US" smtClean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15548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920ACC14-8E11-4762-BF7F-ADFAD47F45D7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javax.swing.*;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java.awt.*;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java.awt.event.*;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class Login extends JFrame implements ActionListener{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JTextField t1;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	JPasswordField t2;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		JButton b1,b2;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		JLabel l1,l2,l3;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Login(String title)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{	super(title);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setSize(250,180);                                      //</a:t>
            </a:r>
            <a:r>
              <a:rPr lang="zh-CN" altLang="en-US" sz="800" smtClean="0"/>
              <a:t>设置容器大小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     </a:t>
            </a:r>
            <a:r>
              <a:rPr lang="en-US" altLang="zh-CN" sz="800" smtClean="0"/>
              <a:t>setDefaultCloseOperation(JFrame.EXIT_ON_CLOSE);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setResizable(false);    //</a:t>
            </a:r>
            <a:r>
              <a:rPr lang="zh-CN" altLang="en-US" sz="800" smtClean="0"/>
              <a:t>设置不能改变框架大小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     </a:t>
            </a:r>
            <a:r>
              <a:rPr lang="en-US" altLang="zh-CN" sz="800" smtClean="0"/>
              <a:t>setLocationRelativeTo(null) ;        //</a:t>
            </a:r>
            <a:r>
              <a:rPr lang="zh-CN" altLang="en-US" sz="800" smtClean="0"/>
              <a:t>框架居中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   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     </a:t>
            </a:r>
            <a:r>
              <a:rPr lang="en-US" altLang="zh-CN" sz="800" smtClean="0"/>
              <a:t>l1=new JLabel("</a:t>
            </a:r>
            <a:r>
              <a:rPr lang="zh-CN" altLang="en-US" sz="800" smtClean="0"/>
              <a:t>用户名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l2=new JLabel("</a:t>
            </a:r>
            <a:r>
              <a:rPr lang="zh-CN" altLang="en-US" sz="800" smtClean="0"/>
              <a:t>密  码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l3=new JLabel("");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b1=new JButton("</a:t>
            </a:r>
            <a:r>
              <a:rPr lang="zh-CN" altLang="en-US" sz="800" smtClean="0"/>
              <a:t>登录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b2=new JButton("</a:t>
            </a:r>
            <a:r>
              <a:rPr lang="zh-CN" altLang="en-US" sz="800" smtClean="0"/>
              <a:t>重置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t1=new JTextField(10);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t2=new JPasswordField(10);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t2.setEchoChar('*');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JPanel p1,p2,p3,p4;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p1=new JPanel(new BorderLayout());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p2=new JPanel(new FlowLayout(FlowLayout.CENTER,50,0));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p3=new JPanel(new GridLayout(2,1,5,5));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p4=new JPanel(new GridLayout(2,1,5,5));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p1.add(p3,BorderLayout.WEST);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p1.add(p4,BorderLayout.CENTER);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p2.setBorder(BorderFactory.createEmptyBorder(0,0,20,0));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p3.setBorder(BorderFactory.createEmptyBorder(20,20,10,5));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p4.setBorder(BorderFactory.createEmptyBorder(20,5,10,20));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p3.add(l1);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p4.add(t1);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p3.add(l2);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p4.add(t2);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p2.add(b1);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p2.add(b2);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Container rp=getContentPane();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rp.add(p1,BorderLayout.NORTH);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rp.add(p2,BorderLayout.CENTER);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rp.add(l3,BorderLayout.SOUTH);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setVisible(true);               //</a:t>
            </a:r>
            <a:r>
              <a:rPr lang="zh-CN" altLang="en-US" sz="800" smtClean="0"/>
              <a:t>设置框架可见性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     </a:t>
            </a:r>
            <a:r>
              <a:rPr lang="en-US" altLang="zh-CN" sz="800" smtClean="0"/>
              <a:t>b1.addActionListener(this);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 b2.addActionListener(this);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public static void main(String[] args)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{Login fl=new Login("</a:t>
            </a:r>
            <a:r>
              <a:rPr lang="zh-CN" altLang="en-US" sz="800" smtClean="0"/>
              <a:t>登录窗口</a:t>
            </a:r>
            <a:r>
              <a:rPr lang="en-US" altLang="zh-CN" sz="800" smtClean="0"/>
              <a:t>");}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public	void actionPerformed(ActionEvent 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if(e.getActionCommand().equals("</a:t>
            </a:r>
            <a:r>
              <a:rPr lang="zh-CN" altLang="en-US" sz="800" smtClean="0"/>
              <a:t>登录</a:t>
            </a:r>
            <a:r>
              <a:rPr lang="en-US" altLang="zh-CN" sz="800" smtClean="0"/>
              <a:t>"))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{	  if(t1.getText().equals("linda")&amp;&amp;(new String(t2.getPassword())).equals("123456"))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	  	  l3.setText("</a:t>
            </a:r>
            <a:r>
              <a:rPr lang="zh-CN" altLang="en-US" sz="800" smtClean="0"/>
              <a:t>登录成功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	  else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        l3.setText("</a:t>
            </a:r>
            <a:r>
              <a:rPr lang="zh-CN" altLang="en-US" sz="800" smtClean="0"/>
              <a:t>用户名或密码不正确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	 {t1.setText("");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	  t2.setText("");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	  l3.setText("");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	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1587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1D1A989-14B0-465A-9E55-ED8258A583FA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zh-CN" smtClean="0"/>
              <a:t>public </a:t>
            </a:r>
            <a:r>
              <a:rPr lang="en-US" altLang="zh-CN" b="1" smtClean="0"/>
              <a:t>JTextArea</a:t>
            </a:r>
            <a:r>
              <a:rPr lang="en-US" altLang="zh-CN" smtClean="0"/>
              <a:t>() </a:t>
            </a:r>
          </a:p>
          <a:p>
            <a:pPr lvl="2" eaLnBrk="1" hangingPunct="1"/>
            <a:r>
              <a:rPr lang="zh-CN" altLang="en-US" smtClean="0"/>
              <a:t>构造新的 </a:t>
            </a:r>
            <a:r>
              <a:rPr lang="en-US" altLang="zh-CN" smtClean="0"/>
              <a:t>TextArea</a:t>
            </a:r>
            <a:r>
              <a:rPr lang="zh-CN" altLang="en-US" smtClean="0"/>
              <a:t>。设置默认的模型，初始字符串为 </a:t>
            </a:r>
            <a:r>
              <a:rPr lang="en-US" altLang="zh-CN" smtClean="0"/>
              <a:t>null</a:t>
            </a:r>
            <a:r>
              <a:rPr lang="zh-CN" altLang="en-US" smtClean="0"/>
              <a:t>，行</a:t>
            </a:r>
            <a:r>
              <a:rPr lang="en-US" altLang="zh-CN" smtClean="0"/>
              <a:t>/</a:t>
            </a:r>
            <a:r>
              <a:rPr lang="zh-CN" altLang="en-US" smtClean="0"/>
              <a:t>列设置为 </a:t>
            </a:r>
            <a:r>
              <a:rPr lang="en-US" altLang="zh-CN" smtClean="0"/>
              <a:t>0</a:t>
            </a:r>
            <a:r>
              <a:rPr lang="zh-CN" altLang="en-US" smtClean="0"/>
              <a:t>。 </a:t>
            </a:r>
          </a:p>
          <a:p>
            <a:pPr lvl="1" eaLnBrk="1" hangingPunct="1"/>
            <a:r>
              <a:rPr lang="en-US" altLang="zh-CN" smtClean="0"/>
              <a:t>public </a:t>
            </a:r>
            <a:r>
              <a:rPr lang="en-US" altLang="zh-CN" b="1" smtClean="0"/>
              <a:t>JTextArea</a:t>
            </a:r>
            <a:r>
              <a:rPr lang="en-US" altLang="zh-CN" smtClean="0"/>
              <a:t>(String) </a:t>
            </a:r>
          </a:p>
          <a:p>
            <a:pPr lvl="2" eaLnBrk="1" hangingPunct="1"/>
            <a:r>
              <a:rPr lang="zh-CN" altLang="en-US" smtClean="0"/>
              <a:t>构造新的 </a:t>
            </a:r>
            <a:r>
              <a:rPr lang="en-US" altLang="zh-CN" smtClean="0"/>
              <a:t>TextArea</a:t>
            </a:r>
            <a:r>
              <a:rPr lang="zh-CN" altLang="en-US" smtClean="0"/>
              <a:t>。行数由字符串确定，如果字符串含有换行符，则有多行，否则就是一行，列数由字符串确定。 </a:t>
            </a:r>
          </a:p>
          <a:p>
            <a:pPr lvl="1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4381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5AB4FBD-2376-43ED-B989-CF0B9F0044B4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90337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CA417A8B-7493-4E7A-9ACA-D2660B3C5691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import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java.awt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.*;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import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java.awt.event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.*;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import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javax.swing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.*;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 </a:t>
            </a:r>
            <a:r>
              <a:rPr lang="en-US" altLang="zh-CN" sz="1200" b="1" u="sng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JTextAreaEx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extends </a:t>
            </a:r>
            <a:r>
              <a:rPr lang="en-US" altLang="zh-CN" sz="1200" b="1" u="sng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JFrame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implements </a:t>
            </a:r>
            <a:r>
              <a:rPr lang="en-US" altLang="zh-CN" sz="1200" b="1" u="sng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ActionListener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{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JTextArea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ta;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JTextField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JButton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b;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JTextAreaEx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 {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setSize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(400, 250);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setLayout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FlowLayout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Container c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getContentPane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setVisible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true);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JTextArea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(5, 10);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ta.setLineWrap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true); //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自动换行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JScrollPane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scrollPane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JScrollPane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(ta); //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加滚动条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JButton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提交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JTextField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(t);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(b);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scrollPane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pack();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b.addActionListener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this);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actionPerformed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ActionEvent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e) {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ta.append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t.setText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 static void main(String[]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args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{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JTextAreaEx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new </a:t>
            </a:r>
            <a:r>
              <a:rPr lang="en-US" altLang="zh-CN" sz="1200" b="1" u="sng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JTextAreaEx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eaLnBrk="1" hangingPunct="1"/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340813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40200" y="5157788"/>
            <a:ext cx="1582738" cy="1130300"/>
            <a:chOff x="2743" y="3678"/>
            <a:chExt cx="617" cy="712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743" y="3789"/>
              <a:ext cx="61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dirty="0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71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1790F-12F7-44ED-A80C-3F7801C8F1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29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7D1E7-B6E9-40F8-AA87-76C473AC61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41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ECA8F-6F98-44B6-8117-64D3224637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11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262E7-130E-438C-A036-7CC6E5B26D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34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5C6C7-8CF3-4F0E-8112-C65F300732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865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80AAB-4093-430B-97BB-7B197F9AEF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101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9D3A5-5FCB-4B0D-A7B0-D9811486D2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112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5410200"/>
            <a:ext cx="1447800" cy="695325"/>
            <a:chOff x="2680" y="3678"/>
            <a:chExt cx="680" cy="43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57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5952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DEE1D-3830-4A7B-BAAC-08D08CA630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061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2D55B-96DE-482F-AD37-6B249C7C9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1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 b="0"/>
            </a:lvl1pPr>
            <a:lvl2pPr marL="742950" indent="-285750">
              <a:buSzPct val="85000"/>
              <a:buFont typeface="Wingdings" panose="05000000000000000000" pitchFamily="2" charset="2"/>
              <a:buChar char="u"/>
              <a:defRPr b="0"/>
            </a:lvl2pPr>
            <a:lvl3pPr marL="1143000" indent="-228600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10F85-3FE2-43B9-81A7-0E9B2CAF20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35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BB68-39E3-4431-AAB6-21504B76B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707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9D48-A52B-4BAA-8E23-A483822025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461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CF7B9-5AF7-455F-9B9B-EB0E8AC906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314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9E2B-7142-4DBD-ADAC-444CE37D43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998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C410-2E69-4007-9946-9FA26952DA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825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2040-85F6-4818-ABF6-FDA104889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788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3DC39-0677-4A85-B30B-BFE8C70E65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122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AAAF-6F8B-4C31-A573-DB4BEEDF1E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281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C738-1E21-4CF9-92D9-FCC83A15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3003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C3E05-A04F-4AD4-B510-CD4C96D84C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9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A4052-B368-4FA7-8EB3-1EC140A82E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728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B093F-A87B-42DB-A8E1-3955E913CA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5601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533CE-8616-4450-91A8-0EADF9619E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079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BE08D-94CD-4151-82CE-9B51220D8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429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976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7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26877-5387-4B3D-AAD2-2B4AD7D86D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93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FD7D4-7A75-424C-BCF1-727EB6F05E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6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5C7B-C569-4714-AAC5-6EF973B2C3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7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BE67F-29E3-43CB-8C8D-520D3D32D4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00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EB807-4515-4365-990C-DCFD7075C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82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4086-80B8-47A5-967A-88AEAC3E12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92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0E682C-AD9F-4DBB-A67D-7227AA0352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7" name="Picture 3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69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  <p:sldLayoutId id="2147484534" r:id="rId12"/>
    <p:sldLayoutId id="2147484535" r:id="rId13"/>
    <p:sldLayoutId id="2147484536" r:id="rId14"/>
    <p:sldLayoutId id="2147484537" r:id="rId15"/>
    <p:sldLayoutId id="2147484538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7C7D31-A50F-4351-832E-38E70D1A95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085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54" r:id="rId2"/>
    <p:sldLayoutId id="2147484555" r:id="rId3"/>
    <p:sldLayoutId id="2147484556" r:id="rId4"/>
    <p:sldLayoutId id="2147484557" r:id="rId5"/>
    <p:sldLayoutId id="2147484558" r:id="rId6"/>
    <p:sldLayoutId id="2147484559" r:id="rId7"/>
    <p:sldLayoutId id="2147484560" r:id="rId8"/>
    <p:sldLayoutId id="2147484561" r:id="rId9"/>
    <p:sldLayoutId id="2147484562" r:id="rId10"/>
    <p:sldLayoutId id="2147484563" r:id="rId11"/>
    <p:sldLayoutId id="2147484564" r:id="rId12"/>
    <p:sldLayoutId id="2147484565" r:id="rId13"/>
    <p:sldLayoutId id="2147484566" r:id="rId14"/>
    <p:sldLayoutId id="2147484567" r:id="rId15"/>
    <p:sldLayoutId id="2147484568" r:id="rId16"/>
    <p:sldLayoutId id="2147484573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1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68413"/>
            <a:ext cx="7593013" cy="2084387"/>
          </a:xfrm>
        </p:spPr>
        <p:txBody>
          <a:bodyPr/>
          <a:lstStyle/>
          <a:p>
            <a:pPr eaLnBrk="1" hangingPunct="1"/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章 基于</a:t>
            </a:r>
            <a: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Swing</a:t>
            </a:r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图形用户界面设计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21357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5.2.7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文本区</a:t>
            </a: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JTextArea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179512" y="1170248"/>
            <a:ext cx="8686464" cy="969646"/>
          </a:xfrm>
          <a:prstGeom prst="rect">
            <a:avLst/>
          </a:prstGeom>
          <a:solidFill>
            <a:srgbClr val="FBFBFF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i="0" dirty="0" err="1" smtClean="0">
                <a:latin typeface="黑体" panose="02010609060101010101" pitchFamily="49" charset="-122"/>
              </a:rPr>
              <a:t>JTextArea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可以</a:t>
            </a:r>
            <a:r>
              <a:rPr lang="zh-CN" altLang="en-US" sz="2400" i="0" dirty="0">
                <a:latin typeface="黑体" panose="02010609060101010101" pitchFamily="49" charset="-122"/>
              </a:rPr>
              <a:t>输入或输出多行文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本</a:t>
            </a:r>
            <a:endParaRPr lang="en-US" altLang="zh-CN" sz="2400" i="0" dirty="0" smtClean="0">
              <a:latin typeface="黑体" panose="02010609060101010101" pitchFamily="49" charset="-122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i="0" dirty="0" err="1" smtClean="0">
                <a:latin typeface="黑体" panose="02010609060101010101" pitchFamily="49" charset="-122"/>
              </a:rPr>
              <a:t>JTextArea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类的常用方法</a:t>
            </a:r>
            <a:endParaRPr lang="zh-CN" altLang="en-US" sz="2400" i="0" dirty="0">
              <a:latin typeface="黑体" panose="02010609060101010101" pitchFamily="49" charset="-122"/>
            </a:endParaRPr>
          </a:p>
        </p:txBody>
      </p:sp>
      <p:sp>
        <p:nvSpPr>
          <p:cNvPr id="216077" name="Text Box 22"/>
          <p:cNvSpPr txBox="1">
            <a:spLocks noChangeArrowheads="1"/>
          </p:cNvSpPr>
          <p:nvPr/>
        </p:nvSpPr>
        <p:spPr bwMode="auto">
          <a:xfrm>
            <a:off x="495300" y="6480175"/>
            <a:ext cx="3778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i="0">
              <a:latin typeface="楷体_GB2312" pitchFamily="49" charset="-122"/>
            </a:endParaRPr>
          </a:p>
        </p:txBody>
      </p:sp>
      <p:pic>
        <p:nvPicPr>
          <p:cNvPr id="216080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 r="41156"/>
          <a:stretch>
            <a:fillRect/>
          </a:stretch>
        </p:blipFill>
        <p:spPr bwMode="auto">
          <a:xfrm>
            <a:off x="6876256" y="818406"/>
            <a:ext cx="20161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6787"/>
              </p:ext>
            </p:extLst>
          </p:nvPr>
        </p:nvGraphicFramePr>
        <p:xfrm>
          <a:off x="225016" y="2237637"/>
          <a:ext cx="8712968" cy="4575739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176464"/>
                <a:gridCol w="4536504"/>
              </a:tblGrid>
              <a:tr h="2947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方法原型</a:t>
                      </a:r>
                      <a:endParaRPr lang="zh-CN" sz="2800" b="0" kern="100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JTextArea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构造方法，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创建空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的文本区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JTextArea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rows,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columns)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构造方法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，指定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行数和列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数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JTextArea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(String text)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构造方法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，指定</a:t>
                      </a: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初始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文本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append(String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str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将文本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str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追加到文本区的末尾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insert(String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str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,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pos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将文本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str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插入到文本区的指定位置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156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setText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(String s)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设置文本区中的文本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156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String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getText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获取文本区中的文本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156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setLineWrap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boolean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wrap)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设置文本区的换行策略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时自动换行，为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时不会自动换行，默认为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156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setRows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rows)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设置文本区可显示的行数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156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setColumns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columns)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设置文本区可显示的列数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730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384" y="332582"/>
            <a:ext cx="6985000" cy="792162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编程练习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69602" y="1322164"/>
            <a:ext cx="8006854" cy="10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2600" i="0" dirty="0" smtClean="0">
                <a:latin typeface="黑体" panose="02010609060101010101" pitchFamily="49" charset="-122"/>
              </a:rPr>
              <a:t>猜数字小游戏</a:t>
            </a:r>
            <a:endParaRPr lang="zh-CN" altLang="zh-CN" sz="2600" i="0" dirty="0">
              <a:latin typeface="黑体" panose="02010609060101010101" pitchFamily="49" charset="-122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5006696" cy="265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112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Text Box 5"/>
          <p:cNvSpPr txBox="1">
            <a:spLocks noChangeArrowheads="1"/>
          </p:cNvSpPr>
          <p:nvPr/>
        </p:nvSpPr>
        <p:spPr bwMode="auto">
          <a:xfrm>
            <a:off x="323528" y="1268760"/>
            <a:ext cx="8568952" cy="523220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342900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  <a:defRPr sz="2800" b="0" i="0">
                <a:latin typeface="黑体" panose="02010609060101010101" pitchFamily="49" charset="-122"/>
                <a:cs typeface="Courier New" panose="02070309020205020404" pitchFamily="49" charset="0"/>
              </a:defRPr>
            </a:lvl1pPr>
            <a:lvl2pPr marL="800100" lvl="1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  <a:defRPr sz="2800" b="0" i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latin typeface="+mn-lt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+mn-lt"/>
                <a:ea typeface="+mn-ea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实现</a:t>
            </a:r>
            <a:r>
              <a:rPr lang="zh-CN" altLang="en-US" dirty="0"/>
              <a:t>一个计算器</a:t>
            </a:r>
            <a:r>
              <a:rPr lang="zh-CN" altLang="en-US" dirty="0" smtClean="0"/>
              <a:t>界面。</a:t>
            </a:r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384" y="332582"/>
            <a:ext cx="6985000" cy="792162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编程练习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17620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ext Box 3"/>
          <p:cNvSpPr txBox="1">
            <a:spLocks noChangeArrowheads="1"/>
          </p:cNvSpPr>
          <p:nvPr/>
        </p:nvSpPr>
        <p:spPr bwMode="auto">
          <a:xfrm>
            <a:off x="323528" y="1203101"/>
            <a:ext cx="874846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0" dirty="0" smtClean="0">
                <a:latin typeface="楷体_GB2312" pitchFamily="49" charset="-122"/>
              </a:rPr>
              <a:t>学生管理</a:t>
            </a:r>
            <a:endParaRPr lang="en-US" altLang="zh-CN" i="0" dirty="0" smtClean="0">
              <a:latin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i="0" dirty="0">
              <a:latin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i="0" dirty="0" smtClean="0">
              <a:latin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i="0" dirty="0">
              <a:latin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i="0" dirty="0" smtClean="0">
              <a:latin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i="0" dirty="0">
              <a:latin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i="0" dirty="0" smtClean="0">
              <a:latin typeface="楷体_GB2312" pitchFamily="49" charset="-12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dirty="0" err="1"/>
              <a:t>list.scrollRectToVisible</a:t>
            </a:r>
            <a:r>
              <a:rPr lang="en-US" altLang="zh-CN" dirty="0"/>
              <a:t>(</a:t>
            </a:r>
            <a:r>
              <a:rPr lang="en-US" altLang="zh-CN" dirty="0" err="1"/>
              <a:t>list.getCellBounds</a:t>
            </a:r>
            <a:r>
              <a:rPr lang="en-US" altLang="zh-CN" dirty="0"/>
              <a:t>(4, 4</a:t>
            </a:r>
            <a:r>
              <a:rPr lang="en-US" altLang="zh-CN" dirty="0" smtClean="0"/>
              <a:t>));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dirty="0" err="1"/>
              <a:t>list.setSelectedIndex</a:t>
            </a:r>
            <a:r>
              <a:rPr lang="en-US" altLang="zh-CN" dirty="0"/>
              <a:t>(4);</a:t>
            </a:r>
            <a:endParaRPr lang="zh-CN" altLang="en-US" i="0" dirty="0">
              <a:latin typeface="楷体_GB2312" pitchFamily="49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384" y="332582"/>
            <a:ext cx="6985000" cy="792162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编程练习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246" y="1052736"/>
            <a:ext cx="45529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86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5329361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/>
              <a:t>import </a:t>
            </a:r>
            <a:r>
              <a:rPr lang="en-US" altLang="zh-CN" sz="2200" b="0" dirty="0" err="1" smtClean="0"/>
              <a:t>java.awt</a:t>
            </a:r>
            <a:r>
              <a:rPr lang="en-US" altLang="zh-CN" sz="2200" b="0" dirty="0" smtClean="0"/>
              <a:t>.*;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/>
              <a:t>import </a:t>
            </a:r>
            <a:r>
              <a:rPr lang="en-US" altLang="zh-CN" sz="2200" b="0" dirty="0" err="1" smtClean="0"/>
              <a:t>javax.swing</a:t>
            </a:r>
            <a:r>
              <a:rPr lang="en-US" altLang="zh-CN" sz="2200" b="0" dirty="0" smtClean="0"/>
              <a:t>.*;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A50021"/>
                </a:solidFill>
              </a:rPr>
              <a:t>class </a:t>
            </a:r>
            <a:r>
              <a:rPr lang="en-US" altLang="zh-CN" sz="2200" b="0" dirty="0" err="1" smtClean="0">
                <a:solidFill>
                  <a:srgbClr val="A50021"/>
                </a:solidFill>
              </a:rPr>
              <a:t>JTextAreaEx</a:t>
            </a:r>
            <a:r>
              <a:rPr lang="en-US" altLang="zh-CN" sz="2200" b="0" dirty="0" smtClean="0">
                <a:solidFill>
                  <a:srgbClr val="A50021"/>
                </a:solidFill>
              </a:rPr>
              <a:t> {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A50021"/>
                </a:solidFill>
              </a:rPr>
              <a:t> </a:t>
            </a:r>
            <a:r>
              <a:rPr lang="en-US" altLang="zh-CN" sz="2200" b="0" dirty="0" smtClean="0">
                <a:solidFill>
                  <a:srgbClr val="A50021"/>
                </a:solidFill>
              </a:rPr>
              <a:t>      </a:t>
            </a:r>
            <a:r>
              <a:rPr lang="en-US" altLang="zh-CN" sz="2200" b="0" dirty="0" err="1" smtClean="0">
                <a:solidFill>
                  <a:srgbClr val="A50021"/>
                </a:solidFill>
              </a:rPr>
              <a:t>JTextAreaEx</a:t>
            </a:r>
            <a:r>
              <a:rPr lang="en-US" altLang="zh-CN" sz="2200" b="0" dirty="0" smtClean="0">
                <a:solidFill>
                  <a:srgbClr val="A50021"/>
                </a:solidFill>
              </a:rPr>
              <a:t>(){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200" b="0" dirty="0" smtClean="0"/>
              <a:t>             </a:t>
            </a:r>
            <a:r>
              <a:rPr lang="en-US" altLang="zh-CN" sz="2200" b="0" dirty="0" err="1" smtClean="0"/>
              <a:t>JFrame</a:t>
            </a:r>
            <a:r>
              <a:rPr lang="en-US" altLang="zh-CN" sz="2200" b="0" dirty="0" smtClean="0"/>
              <a:t> </a:t>
            </a:r>
            <a:r>
              <a:rPr lang="en-US" altLang="zh-CN" sz="2200" b="0" dirty="0"/>
              <a:t>frame = new </a:t>
            </a:r>
            <a:r>
              <a:rPr lang="en-US" altLang="zh-CN" sz="2200" b="0" dirty="0" err="1"/>
              <a:t>JFrame</a:t>
            </a:r>
            <a:r>
              <a:rPr lang="en-US" altLang="zh-CN" sz="2200" b="0" dirty="0"/>
              <a:t>("</a:t>
            </a:r>
            <a:r>
              <a:rPr lang="zh-CN" altLang="en-US" sz="2200" b="0" dirty="0"/>
              <a:t>文本区示例</a:t>
            </a:r>
            <a:r>
              <a:rPr lang="en-US" altLang="zh-CN" sz="2200" b="0" dirty="0"/>
              <a:t>");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200" b="0" dirty="0"/>
              <a:t>		   </a:t>
            </a:r>
            <a:r>
              <a:rPr lang="en-US" altLang="zh-CN" sz="2200" b="0" dirty="0" err="1"/>
              <a:t>frame.setLayout</a:t>
            </a:r>
            <a:r>
              <a:rPr lang="en-US" altLang="zh-CN" sz="2200" b="0" dirty="0"/>
              <a:t>(new </a:t>
            </a:r>
            <a:r>
              <a:rPr lang="en-US" altLang="zh-CN" sz="2200" b="0" dirty="0" err="1"/>
              <a:t>FlowLayout</a:t>
            </a:r>
            <a:r>
              <a:rPr lang="en-US" altLang="zh-CN" sz="2200" b="0" dirty="0"/>
              <a:t>());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200" b="0" dirty="0"/>
              <a:t>		   </a:t>
            </a:r>
            <a:r>
              <a:rPr lang="en-US" altLang="zh-CN" sz="2200" b="0" dirty="0" err="1">
                <a:solidFill>
                  <a:srgbClr val="0000CC"/>
                </a:solidFill>
              </a:rPr>
              <a:t>JTextArea</a:t>
            </a:r>
            <a:r>
              <a:rPr lang="en-US" altLang="zh-CN" sz="2200" b="0" dirty="0">
                <a:solidFill>
                  <a:srgbClr val="0000CC"/>
                </a:solidFill>
              </a:rPr>
              <a:t> ta1 = new </a:t>
            </a:r>
            <a:r>
              <a:rPr lang="en-US" altLang="zh-CN" sz="2200" b="0" dirty="0" err="1">
                <a:solidFill>
                  <a:srgbClr val="0000CC"/>
                </a:solidFill>
              </a:rPr>
              <a:t>JTextArea</a:t>
            </a:r>
            <a:r>
              <a:rPr lang="en-US" altLang="zh-CN" sz="2200" b="0" dirty="0">
                <a:solidFill>
                  <a:srgbClr val="0000CC"/>
                </a:solidFill>
              </a:rPr>
              <a:t>(10, 20);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200" b="0" dirty="0">
                <a:solidFill>
                  <a:srgbClr val="0000CC"/>
                </a:solidFill>
              </a:rPr>
              <a:t>		   </a:t>
            </a:r>
            <a:r>
              <a:rPr lang="en-US" altLang="zh-CN" sz="2200" b="0" dirty="0" err="1">
                <a:solidFill>
                  <a:srgbClr val="0000CC"/>
                </a:solidFill>
              </a:rPr>
              <a:t>frame.add</a:t>
            </a:r>
            <a:r>
              <a:rPr lang="en-US" altLang="zh-CN" sz="2200" b="0" dirty="0">
                <a:solidFill>
                  <a:srgbClr val="0000CC"/>
                </a:solidFill>
              </a:rPr>
              <a:t>(ta1);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200" b="0" dirty="0"/>
              <a:t>		   </a:t>
            </a:r>
            <a:r>
              <a:rPr lang="en-US" altLang="zh-CN" sz="2200" b="0" dirty="0" err="1"/>
              <a:t>frame.setSize</a:t>
            </a:r>
            <a:r>
              <a:rPr lang="en-US" altLang="zh-CN" sz="2200" b="0" dirty="0"/>
              <a:t>(400, 300);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200" b="0" dirty="0"/>
              <a:t>		   </a:t>
            </a:r>
            <a:r>
              <a:rPr lang="en-US" altLang="zh-CN" sz="2200" b="0" dirty="0" err="1"/>
              <a:t>frame.setVisible</a:t>
            </a:r>
            <a:r>
              <a:rPr lang="en-US" altLang="zh-CN" sz="2200" b="0" dirty="0"/>
              <a:t>(true</a:t>
            </a:r>
            <a:r>
              <a:rPr lang="en-US" altLang="zh-CN" sz="2200" b="0" dirty="0" smtClean="0"/>
              <a:t>);}</a:t>
            </a:r>
            <a:endParaRPr lang="en-US" altLang="zh-CN" sz="2200" b="0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/>
              <a:t>	   </a:t>
            </a:r>
            <a:r>
              <a:rPr lang="en-US" altLang="zh-CN" sz="2200" b="0" dirty="0" smtClean="0">
                <a:solidFill>
                  <a:srgbClr val="0000CC"/>
                </a:solidFill>
              </a:rPr>
              <a:t>public static void main(String[] </a:t>
            </a:r>
            <a:r>
              <a:rPr lang="en-US" altLang="zh-CN" sz="2200" b="0" dirty="0" err="1" smtClean="0">
                <a:solidFill>
                  <a:srgbClr val="0000CC"/>
                </a:solidFill>
              </a:rPr>
              <a:t>args</a:t>
            </a:r>
            <a:r>
              <a:rPr lang="en-US" altLang="zh-CN" sz="2200" b="0" dirty="0" smtClean="0">
                <a:solidFill>
                  <a:srgbClr val="0000CC"/>
                </a:solidFill>
              </a:rPr>
              <a:t>) {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/>
              <a:t>		</a:t>
            </a:r>
            <a:r>
              <a:rPr lang="en-US" altLang="zh-CN" sz="2200" b="0" dirty="0"/>
              <a:t> </a:t>
            </a:r>
            <a:r>
              <a:rPr lang="en-US" altLang="zh-CN" sz="2200" b="0" dirty="0" smtClean="0"/>
              <a:t>  new </a:t>
            </a:r>
            <a:r>
              <a:rPr lang="en-US" altLang="zh-CN" sz="2200" b="0" dirty="0" err="1" smtClean="0"/>
              <a:t>JTextAreaEx</a:t>
            </a:r>
            <a:r>
              <a:rPr lang="en-US" altLang="zh-CN" sz="2200" b="0" dirty="0" smtClean="0"/>
              <a:t>();	   </a:t>
            </a:r>
            <a:r>
              <a:rPr lang="en-US" altLang="zh-CN" sz="2200" b="0" dirty="0" smtClean="0">
                <a:solidFill>
                  <a:srgbClr val="0000CC"/>
                </a:solidFill>
              </a:rPr>
              <a:t>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A50021"/>
                </a:solidFill>
              </a:rPr>
              <a:t>}</a:t>
            </a:r>
          </a:p>
        </p:txBody>
      </p:sp>
      <p:pic>
        <p:nvPicPr>
          <p:cNvPr id="21811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955" y="4405312"/>
            <a:ext cx="3096485" cy="197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21357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文本区示例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5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JTextArea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的说明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539552" y="1196752"/>
            <a:ext cx="8208962" cy="5400600"/>
          </a:xfrm>
          <a:prstGeom prst="rect">
            <a:avLst/>
          </a:prstGeom>
          <a:solidFill>
            <a:srgbClr val="F7FAFF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fr-FR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换行方式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fr-FR" i="0" dirty="0">
                <a:solidFill>
                  <a:srgbClr val="080808"/>
                </a:solidFill>
                <a:latin typeface="Times New Roman" panose="02020603050405020304" pitchFamily="18" charset="0"/>
              </a:rPr>
              <a:t>手动换行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fr-FR" i="0" dirty="0">
                <a:solidFill>
                  <a:srgbClr val="080808"/>
                </a:solidFill>
                <a:latin typeface="Times New Roman" panose="02020603050405020304" pitchFamily="18" charset="0"/>
              </a:rPr>
              <a:t>自动换行：进行如下设置。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fr-FR" altLang="zh-CN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 </a:t>
            </a:r>
            <a:r>
              <a:rPr lang="fr-FR" altLang="zh-CN" sz="2400" i="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  </a:t>
            </a:r>
            <a:r>
              <a:rPr lang="fr-FR" altLang="zh-CN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textArea.setLineWrap(true);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en-US" sz="2400" i="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添加</a:t>
            </a:r>
            <a:r>
              <a:rPr lang="zh-CN" altLang="fr-FR" sz="2400" i="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滚动条</a:t>
            </a:r>
            <a:r>
              <a:rPr lang="zh-CN" altLang="fr-FR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：把</a:t>
            </a:r>
            <a:r>
              <a:rPr lang="zh-CN" altLang="fr-FR" sz="2400" i="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文本区</a:t>
            </a:r>
            <a:r>
              <a:rPr lang="zh-CN" altLang="en-US" sz="2400" i="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添加</a:t>
            </a:r>
            <a:r>
              <a:rPr lang="zh-CN" altLang="fr-FR" sz="2400" i="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到</a:t>
            </a:r>
            <a:r>
              <a:rPr lang="zh-CN" altLang="fr-FR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一个</a:t>
            </a:r>
            <a:r>
              <a:rPr lang="zh-CN" altLang="fr-FR" sz="2400" i="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滚动</a:t>
            </a:r>
            <a:r>
              <a:rPr lang="zh-CN" altLang="en-US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面板</a:t>
            </a:r>
            <a:r>
              <a:rPr lang="zh-CN" altLang="fr-FR" sz="2400" i="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中实现</a:t>
            </a:r>
            <a:r>
              <a:rPr lang="zh-CN" altLang="fr-FR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 i="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JScrollPane</a:t>
            </a:r>
            <a:r>
              <a:rPr lang="en-US" altLang="zh-CN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scrollPane</a:t>
            </a:r>
            <a:r>
              <a:rPr lang="en-US" altLang="zh-CN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 = new </a:t>
            </a:r>
            <a:r>
              <a:rPr lang="en-US" altLang="zh-CN" sz="2400" i="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JScrollPane</a:t>
            </a:r>
            <a:r>
              <a:rPr lang="en-US" altLang="zh-CN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textArea</a:t>
            </a:r>
            <a:r>
              <a:rPr lang="en-US" altLang="zh-CN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 i="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container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.add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scrollPane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en-US" sz="2400" i="0" dirty="0">
                <a:latin typeface="Times New Roman" panose="02020603050405020304" pitchFamily="18" charset="0"/>
              </a:rPr>
              <a:t>事件处理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en-US" i="0" dirty="0">
                <a:latin typeface="Times New Roman" panose="02020603050405020304" pitchFamily="18" charset="0"/>
              </a:rPr>
              <a:t>在文本区中按回车键后并不产生事件</a:t>
            </a:r>
            <a:r>
              <a:rPr lang="zh-CN" altLang="en-US" i="0" dirty="0" smtClean="0">
                <a:latin typeface="Times New Roman" panose="02020603050405020304" pitchFamily="18" charset="0"/>
              </a:rPr>
              <a:t>。</a:t>
            </a:r>
            <a:endParaRPr lang="zh-CN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998339" y="2682416"/>
            <a:ext cx="7391400" cy="4318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985639" y="3645024"/>
            <a:ext cx="7416800" cy="95485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81288"/>
            <a:ext cx="2520330" cy="1701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865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3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38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38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38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8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38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animBg="1"/>
      <p:bldP spid="3389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653"/>
            <a:ext cx="8568952" cy="561672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/>
              <a:t>import </a:t>
            </a:r>
            <a:r>
              <a:rPr lang="en-US" altLang="zh-CN" sz="2200" b="0" dirty="0" err="1"/>
              <a:t>java.awt</a:t>
            </a:r>
            <a:r>
              <a:rPr lang="en-US" altLang="zh-CN" sz="2200" b="0" dirty="0" smtClean="0"/>
              <a:t>.*;import </a:t>
            </a:r>
            <a:r>
              <a:rPr lang="en-US" altLang="zh-CN" sz="2200" b="0" dirty="0" err="1"/>
              <a:t>javax.swing</a:t>
            </a:r>
            <a:r>
              <a:rPr lang="en-US" altLang="zh-CN" sz="2200" b="0" dirty="0" smtClean="0"/>
              <a:t>.*;import </a:t>
            </a:r>
            <a:r>
              <a:rPr lang="en-US" altLang="zh-CN" sz="2200" b="0" dirty="0" err="1"/>
              <a:t>java.awt.event</a:t>
            </a:r>
            <a:r>
              <a:rPr lang="en-US" altLang="zh-CN" sz="2200" b="0" dirty="0"/>
              <a:t>.*;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/>
              <a:t>class </a:t>
            </a:r>
            <a:r>
              <a:rPr lang="en-US" altLang="zh-CN" sz="2200" b="0" dirty="0" err="1"/>
              <a:t>JTextAreaEx</a:t>
            </a:r>
            <a:r>
              <a:rPr lang="en-US" altLang="zh-CN" sz="2200" b="0" dirty="0"/>
              <a:t> </a:t>
            </a:r>
            <a:r>
              <a:rPr lang="en-US" altLang="zh-CN" sz="2200" b="0" dirty="0" smtClean="0"/>
              <a:t>{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/>
              <a:t> </a:t>
            </a:r>
            <a:r>
              <a:rPr lang="en-US" altLang="zh-CN" sz="2200" b="0" dirty="0" smtClean="0"/>
              <a:t>   </a:t>
            </a:r>
            <a:r>
              <a:rPr lang="en-US" altLang="zh-CN" sz="2200" b="0" dirty="0" err="1" smtClean="0"/>
              <a:t>JTextAreaEx</a:t>
            </a:r>
            <a:r>
              <a:rPr lang="en-US" altLang="zh-CN" sz="2200" b="0" dirty="0" smtClean="0"/>
              <a:t>(){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 smtClean="0"/>
              <a:t>          </a:t>
            </a:r>
            <a:r>
              <a:rPr lang="en-US" altLang="zh-CN" sz="2200" b="0" dirty="0" err="1" smtClean="0"/>
              <a:t>JFrame</a:t>
            </a:r>
            <a:r>
              <a:rPr lang="en-US" altLang="zh-CN" sz="2200" b="0" dirty="0" smtClean="0"/>
              <a:t> </a:t>
            </a:r>
            <a:r>
              <a:rPr lang="en-US" altLang="zh-CN" sz="2200" b="0" dirty="0"/>
              <a:t>frame = new </a:t>
            </a:r>
            <a:r>
              <a:rPr lang="en-US" altLang="zh-CN" sz="2200" b="0" dirty="0" err="1"/>
              <a:t>JFrame</a:t>
            </a:r>
            <a:r>
              <a:rPr lang="en-US" altLang="zh-CN" sz="2200" b="0" dirty="0"/>
              <a:t>("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文本区示例</a:t>
            </a:r>
            <a:r>
              <a:rPr lang="en-US" altLang="zh-CN" sz="2200" b="0" dirty="0"/>
              <a:t>");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/>
              <a:t>		</a:t>
            </a:r>
            <a:r>
              <a:rPr lang="en-US" altLang="zh-CN" sz="2200" b="0" dirty="0" err="1"/>
              <a:t>frame.setLayout</a:t>
            </a:r>
            <a:r>
              <a:rPr lang="en-US" altLang="zh-CN" sz="2200" b="0" dirty="0"/>
              <a:t> ( new  </a:t>
            </a:r>
            <a:r>
              <a:rPr lang="en-US" altLang="zh-CN" sz="2200" b="0" dirty="0" err="1"/>
              <a:t>FlowLayout</a:t>
            </a:r>
            <a:r>
              <a:rPr lang="en-US" altLang="zh-CN" sz="2200" b="0" dirty="0"/>
              <a:t>());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/>
              <a:t>		</a:t>
            </a:r>
            <a:r>
              <a:rPr lang="en-US" altLang="zh-CN" sz="2200" b="0" dirty="0" err="1">
                <a:solidFill>
                  <a:srgbClr val="0000FF"/>
                </a:solidFill>
              </a:rPr>
              <a:t>JTextArea</a:t>
            </a:r>
            <a:r>
              <a:rPr lang="en-US" altLang="zh-CN" sz="2200" b="0" dirty="0">
                <a:solidFill>
                  <a:srgbClr val="0000FF"/>
                </a:solidFill>
              </a:rPr>
              <a:t> ta1 = new </a:t>
            </a:r>
            <a:r>
              <a:rPr lang="en-US" altLang="zh-CN" sz="2200" b="0" dirty="0" err="1">
                <a:solidFill>
                  <a:srgbClr val="0000FF"/>
                </a:solidFill>
              </a:rPr>
              <a:t>JTextArea</a:t>
            </a:r>
            <a:r>
              <a:rPr lang="en-US" altLang="zh-CN" sz="2200" b="0" dirty="0">
                <a:solidFill>
                  <a:srgbClr val="0000FF"/>
                </a:solidFill>
              </a:rPr>
              <a:t>(10, 20);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rgbClr val="0000FF"/>
                </a:solidFill>
              </a:rPr>
              <a:t>		ta1.setLineWrap(true);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rgbClr val="0000FF"/>
                </a:solidFill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</a:rPr>
              <a:t>JScrollPane</a:t>
            </a:r>
            <a:r>
              <a:rPr lang="en-US" altLang="zh-CN" sz="2200" b="0" dirty="0">
                <a:solidFill>
                  <a:srgbClr val="0000FF"/>
                </a:solidFill>
              </a:rPr>
              <a:t> </a:t>
            </a:r>
            <a:r>
              <a:rPr lang="en-US" altLang="zh-CN" sz="2200" b="0" dirty="0" err="1">
                <a:solidFill>
                  <a:srgbClr val="0000FF"/>
                </a:solidFill>
              </a:rPr>
              <a:t>sp</a:t>
            </a:r>
            <a:r>
              <a:rPr lang="en-US" altLang="zh-CN" sz="2200" b="0" dirty="0">
                <a:solidFill>
                  <a:srgbClr val="0000FF"/>
                </a:solidFill>
              </a:rPr>
              <a:t>=new </a:t>
            </a:r>
            <a:r>
              <a:rPr lang="en-US" altLang="zh-CN" sz="2200" b="0" dirty="0" err="1">
                <a:solidFill>
                  <a:srgbClr val="0000FF"/>
                </a:solidFill>
              </a:rPr>
              <a:t>JScrollPane</a:t>
            </a:r>
            <a:r>
              <a:rPr lang="en-US" altLang="zh-CN" sz="2200" b="0" dirty="0">
                <a:solidFill>
                  <a:srgbClr val="0000FF"/>
                </a:solidFill>
              </a:rPr>
              <a:t>(ta1);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rgbClr val="0000FF"/>
                </a:solidFill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</a:rPr>
              <a:t>frame.add</a:t>
            </a:r>
            <a:r>
              <a:rPr lang="en-US" altLang="zh-CN" sz="2200" b="0" dirty="0">
                <a:solidFill>
                  <a:srgbClr val="0000FF"/>
                </a:solidFill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</a:rPr>
              <a:t>sp</a:t>
            </a:r>
            <a:r>
              <a:rPr lang="en-US" altLang="zh-CN" sz="2200" b="0" dirty="0">
                <a:solidFill>
                  <a:srgbClr val="0000FF"/>
                </a:solidFill>
              </a:rPr>
              <a:t>);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/>
              <a:t>		</a:t>
            </a:r>
            <a:r>
              <a:rPr lang="en-US" altLang="zh-CN" sz="2200" b="0" dirty="0" err="1"/>
              <a:t>frame.setSize</a:t>
            </a:r>
            <a:r>
              <a:rPr lang="en-US" altLang="zh-CN" sz="2200" b="0" dirty="0"/>
              <a:t>(500, 350);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/>
              <a:t>		</a:t>
            </a:r>
            <a:r>
              <a:rPr lang="en-US" altLang="zh-CN" sz="2200" b="0" dirty="0" err="1"/>
              <a:t>frame.setVisible</a:t>
            </a:r>
            <a:r>
              <a:rPr lang="en-US" altLang="zh-CN" sz="2200" b="0" dirty="0"/>
              <a:t>(true</a:t>
            </a:r>
            <a:r>
              <a:rPr lang="en-US" altLang="zh-CN" sz="2200" b="0" dirty="0" smtClean="0"/>
              <a:t>);}</a:t>
            </a:r>
            <a:endParaRPr lang="en-US" altLang="zh-CN" sz="2200" b="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/>
              <a:t>	public static void main(String[] </a:t>
            </a:r>
            <a:r>
              <a:rPr lang="en-US" altLang="zh-CN" sz="2200" b="0" dirty="0" err="1"/>
              <a:t>args</a:t>
            </a:r>
            <a:r>
              <a:rPr lang="en-US" altLang="zh-CN" sz="2200" b="0" dirty="0"/>
              <a:t>) {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/>
              <a:t>		</a:t>
            </a:r>
            <a:r>
              <a:rPr lang="en-US" altLang="zh-CN" sz="2200" b="0" dirty="0" smtClean="0"/>
              <a:t>new </a:t>
            </a:r>
            <a:r>
              <a:rPr lang="en-US" altLang="zh-CN" sz="2200" b="0" dirty="0" err="1" smtClean="0"/>
              <a:t>JTextAreaEx</a:t>
            </a:r>
            <a:r>
              <a:rPr lang="en-US" altLang="zh-CN" sz="2200" b="0" dirty="0" smtClean="0"/>
              <a:t>();</a:t>
            </a:r>
            <a:r>
              <a:rPr lang="en-US" altLang="zh-CN" sz="2200" b="0" dirty="0"/>
              <a:t>	}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b="0" dirty="0"/>
              <a:t>}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80728"/>
            <a:ext cx="2736354" cy="1989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9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539552" y="1272242"/>
            <a:ext cx="813690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 i="0" dirty="0">
                <a:latin typeface="黑体" panose="02010609060101010101" pitchFamily="49" charset="-122"/>
              </a:rPr>
              <a:t>例：创建包含</a:t>
            </a:r>
            <a:r>
              <a:rPr lang="zh-CN" altLang="en-US" sz="2600" i="0" dirty="0">
                <a:solidFill>
                  <a:srgbClr val="A50021"/>
                </a:solidFill>
                <a:latin typeface="黑体" panose="02010609060101010101" pitchFamily="49" charset="-122"/>
              </a:rPr>
              <a:t>文本框、文本区</a:t>
            </a:r>
            <a:r>
              <a:rPr lang="zh-CN" altLang="en-US" sz="2600" i="0" dirty="0">
                <a:latin typeface="黑体" panose="02010609060101010101" pitchFamily="49" charset="-122"/>
              </a:rPr>
              <a:t>和</a:t>
            </a:r>
            <a:r>
              <a:rPr lang="zh-CN" altLang="en-US" sz="2600" i="0" dirty="0">
                <a:solidFill>
                  <a:srgbClr val="A50021"/>
                </a:solidFill>
              </a:rPr>
              <a:t>“</a:t>
            </a:r>
            <a:r>
              <a:rPr lang="zh-CN" altLang="en-US" sz="2600" i="0" dirty="0">
                <a:solidFill>
                  <a:srgbClr val="A50021"/>
                </a:solidFill>
                <a:latin typeface="黑体" panose="02010609060101010101" pitchFamily="49" charset="-122"/>
              </a:rPr>
              <a:t>提交</a:t>
            </a:r>
            <a:r>
              <a:rPr lang="zh-CN" altLang="en-US" sz="2600" i="0" dirty="0">
                <a:solidFill>
                  <a:srgbClr val="A50021"/>
                </a:solidFill>
              </a:rPr>
              <a:t>”</a:t>
            </a:r>
            <a:r>
              <a:rPr lang="zh-CN" altLang="en-US" sz="2600" i="0" dirty="0">
                <a:solidFill>
                  <a:srgbClr val="A50021"/>
                </a:solidFill>
                <a:latin typeface="黑体" panose="02010609060101010101" pitchFamily="49" charset="-122"/>
              </a:rPr>
              <a:t>按钮</a:t>
            </a:r>
            <a:r>
              <a:rPr lang="zh-CN" altLang="en-US" sz="2600" i="0" dirty="0">
                <a:latin typeface="黑体" panose="02010609060101010101" pitchFamily="49" charset="-122"/>
              </a:rPr>
              <a:t>的窗口。</a:t>
            </a:r>
            <a:br>
              <a:rPr lang="zh-CN" altLang="en-US" sz="2600" i="0" dirty="0">
                <a:latin typeface="黑体" panose="02010609060101010101" pitchFamily="49" charset="-122"/>
              </a:rPr>
            </a:br>
            <a:r>
              <a:rPr lang="zh-CN" altLang="en-US" sz="2600" i="0" dirty="0">
                <a:latin typeface="黑体" panose="02010609060101010101" pitchFamily="49" charset="-122"/>
              </a:rPr>
              <a:t>    在文本框中输入文字，单击</a:t>
            </a:r>
            <a:r>
              <a:rPr lang="zh-CN" altLang="en-US" sz="2600" i="0" dirty="0"/>
              <a:t>“</a:t>
            </a:r>
            <a:r>
              <a:rPr lang="zh-CN" altLang="en-US" sz="2600" i="0" dirty="0">
                <a:latin typeface="黑体" panose="02010609060101010101" pitchFamily="49" charset="-122"/>
              </a:rPr>
              <a:t>提交</a:t>
            </a:r>
            <a:r>
              <a:rPr lang="zh-CN" altLang="en-US" sz="2600" i="0" dirty="0"/>
              <a:t>”</a:t>
            </a:r>
            <a:r>
              <a:rPr lang="zh-CN" altLang="en-US" sz="2600" i="0" dirty="0">
                <a:latin typeface="黑体" panose="02010609060101010101" pitchFamily="49" charset="-122"/>
              </a:rPr>
              <a:t>按钮，将文</a:t>
            </a:r>
            <a:r>
              <a:rPr lang="en-US" altLang="zh-CN" sz="2600" i="0" dirty="0">
                <a:latin typeface="黑体" panose="02010609060101010101" pitchFamily="49" charset="-122"/>
              </a:rPr>
              <a:t/>
            </a:r>
            <a:br>
              <a:rPr lang="en-US" altLang="zh-CN" sz="2600" i="0" dirty="0">
                <a:latin typeface="黑体" panose="02010609060101010101" pitchFamily="49" charset="-122"/>
              </a:rPr>
            </a:br>
            <a:r>
              <a:rPr lang="en-US" altLang="zh-CN" sz="2600" i="0" dirty="0">
                <a:latin typeface="黑体" panose="02010609060101010101" pitchFamily="49" charset="-122"/>
              </a:rPr>
              <a:t>    </a:t>
            </a:r>
            <a:r>
              <a:rPr lang="zh-CN" altLang="en-US" sz="2600" i="0" dirty="0">
                <a:latin typeface="黑体" panose="02010609060101010101" pitchFamily="49" charset="-122"/>
              </a:rPr>
              <a:t>本框中的内容追加到文本区中，并清空文本框。</a:t>
            </a:r>
          </a:p>
        </p:txBody>
      </p:sp>
      <p:pic>
        <p:nvPicPr>
          <p:cNvPr id="221187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81" y="2865438"/>
            <a:ext cx="5456907" cy="234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9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44624"/>
            <a:ext cx="9180512" cy="6696744"/>
          </a:xfrm>
          <a:gradFill rotWithShape="1">
            <a:gsLst>
              <a:gs pos="0">
                <a:srgbClr val="DDFFDD"/>
              </a:gs>
              <a:gs pos="100000">
                <a:schemeClr val="bg1"/>
              </a:gs>
            </a:gsLst>
            <a:lin ang="2700000" scaled="1"/>
          </a:gradFill>
          <a:ln>
            <a:solidFill>
              <a:srgbClr val="33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      	import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import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  <a:endParaRPr lang="en-US" altLang="zh-CN" sz="20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 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JTextAreaEx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implements </a:t>
            </a:r>
            <a:r>
              <a:rPr lang="en-US" altLang="zh-CN" sz="2000" b="0" dirty="0" err="1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en-US" altLang="zh-CN" sz="2000" b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f;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JTextArea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ta;     		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JTextField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t;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0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JTextAreaEx</a:t>
            </a: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f.setSize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(400,250);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f.setLayout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FlowLayout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f.setVisible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  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ta=new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JTextArea</a:t>
            </a:r>
            <a:r>
              <a:rPr lang="en-US" altLang="zh-CN" sz="20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(5,10);  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endParaRPr lang="zh-CN" altLang="en-US" sz="2000" b="0" dirty="0" smtClean="0">
              <a:solidFill>
                <a:srgbClr val="3366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ta.setLineWrap</a:t>
            </a:r>
            <a:r>
              <a:rPr lang="en-US" altLang="zh-CN" sz="20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        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2000" b="0" dirty="0" smtClean="0">
                <a:solidFill>
                  <a:srgbClr val="33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000" b="0" dirty="0" smtClean="0">
                <a:solidFill>
                  <a:srgbClr val="33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自动换行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0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scrollPane</a:t>
            </a:r>
            <a:r>
              <a:rPr lang="en-US" altLang="zh-CN" sz="20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0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(ta); 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smtClean="0">
                <a:solidFill>
                  <a:srgbClr val="33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000" b="0" dirty="0" smtClean="0">
                <a:solidFill>
                  <a:srgbClr val="33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加滚动条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b=new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提交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       t=new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JTextField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(10);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f.add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f.add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(b);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D054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2000" b="0" dirty="0" err="1" smtClean="0">
                <a:solidFill>
                  <a:srgbClr val="D054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</a:t>
            </a:r>
            <a:r>
              <a:rPr lang="en-US" altLang="zh-CN" sz="2000" b="0" dirty="0" err="1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</a:t>
            </a:r>
            <a:r>
              <a:rPr lang="en-US" altLang="zh-CN" sz="2000" b="0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scrollPane</a:t>
            </a:r>
            <a:r>
              <a:rPr lang="en-US" altLang="zh-CN" sz="2000" b="0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f.pack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b.addActionListener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</a:p>
        </p:txBody>
      </p:sp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611560" y="2983700"/>
            <a:ext cx="8280920" cy="919773"/>
          </a:xfrm>
          <a:prstGeom prst="rect">
            <a:avLst/>
          </a:prstGeom>
          <a:noFill/>
          <a:ln w="2857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  <p:pic>
        <p:nvPicPr>
          <p:cNvPr id="22323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06" y="1196752"/>
            <a:ext cx="3646974" cy="156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624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682947" y="1169856"/>
            <a:ext cx="8137525" cy="2907216"/>
          </a:xfrm>
          <a:prstGeom prst="rect">
            <a:avLst/>
          </a:prstGeom>
          <a:gradFill rotWithShape="1">
            <a:gsLst>
              <a:gs pos="0">
                <a:srgbClr val="DDFFDD"/>
              </a:gs>
              <a:gs pos="100000">
                <a:schemeClr val="bg1"/>
              </a:gs>
            </a:gsLst>
            <a:lin ang="2700000" scaled="1"/>
          </a:gradFill>
          <a:ln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lnSpc>
                <a:spcPts val="2500"/>
              </a:lnSpc>
              <a:buClr>
                <a:schemeClr val="hlink"/>
              </a:buClr>
              <a:buFont typeface="Wingdings" panose="05000000000000000000" pitchFamily="2" charset="2"/>
              <a:buNone/>
              <a:defRPr sz="20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latin typeface="+mn-lt"/>
                <a:ea typeface="+mn-ea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latin typeface="+mn-lt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+mn-lt"/>
                <a:ea typeface="+mn-ea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i="0" dirty="0"/>
              <a:t>	</a:t>
            </a:r>
            <a:r>
              <a:rPr lang="en-US" altLang="zh-CN" i="0" dirty="0" smtClean="0"/>
              <a:t> public </a:t>
            </a:r>
            <a:r>
              <a:rPr lang="en-US" altLang="zh-CN" i="0" dirty="0"/>
              <a:t>void </a:t>
            </a:r>
            <a:r>
              <a:rPr lang="en-US" altLang="zh-CN" i="0" dirty="0" err="1"/>
              <a:t>actionPerformed</a:t>
            </a:r>
            <a:r>
              <a:rPr lang="en-US" altLang="zh-CN" i="0" dirty="0"/>
              <a:t>(</a:t>
            </a:r>
            <a:r>
              <a:rPr lang="en-US" altLang="zh-CN" i="0" dirty="0" err="1"/>
              <a:t>ActionEvent</a:t>
            </a:r>
            <a:r>
              <a:rPr lang="en-US" altLang="zh-CN" i="0" dirty="0"/>
              <a:t> e)</a:t>
            </a:r>
          </a:p>
          <a:p>
            <a:r>
              <a:rPr lang="en-US" altLang="zh-CN" i="0" dirty="0"/>
              <a:t>     </a:t>
            </a:r>
            <a:r>
              <a:rPr lang="en-US" altLang="zh-CN" i="0" dirty="0" smtClean="0"/>
              <a:t> {</a:t>
            </a:r>
            <a:r>
              <a:rPr lang="en-US" altLang="zh-CN" i="0" dirty="0"/>
              <a:t>	</a:t>
            </a:r>
            <a:r>
              <a:rPr lang="en-US" altLang="zh-CN" i="0" dirty="0" err="1"/>
              <a:t>ta.append</a:t>
            </a:r>
            <a:r>
              <a:rPr lang="en-US" altLang="zh-CN" i="0" dirty="0"/>
              <a:t>(</a:t>
            </a:r>
            <a:r>
              <a:rPr lang="en-US" altLang="zh-CN" i="0" dirty="0" err="1"/>
              <a:t>t.getText</a:t>
            </a:r>
            <a:r>
              <a:rPr lang="en-US" altLang="zh-CN" i="0" dirty="0"/>
              <a:t>());</a:t>
            </a:r>
          </a:p>
          <a:p>
            <a:r>
              <a:rPr lang="en-US" altLang="zh-CN" i="0" dirty="0"/>
              <a:t>		</a:t>
            </a:r>
            <a:r>
              <a:rPr lang="en-US" altLang="zh-CN" i="0" dirty="0" err="1"/>
              <a:t>t.setText</a:t>
            </a:r>
            <a:r>
              <a:rPr lang="en-US" altLang="zh-CN" i="0" dirty="0"/>
              <a:t>("");	</a:t>
            </a:r>
          </a:p>
          <a:p>
            <a:r>
              <a:rPr lang="en-US" altLang="zh-CN" i="0" dirty="0"/>
              <a:t>     </a:t>
            </a:r>
            <a:r>
              <a:rPr lang="en-US" altLang="zh-CN" i="0" dirty="0" smtClean="0"/>
              <a:t> }</a:t>
            </a:r>
            <a:endParaRPr lang="en-US" altLang="zh-CN" i="0" dirty="0"/>
          </a:p>
          <a:p>
            <a:endParaRPr lang="en-US" altLang="zh-CN" i="0" dirty="0"/>
          </a:p>
          <a:p>
            <a:r>
              <a:rPr lang="en-US" altLang="zh-CN" i="0" dirty="0"/>
              <a:t> 	</a:t>
            </a:r>
            <a:r>
              <a:rPr lang="en-US" altLang="zh-CN" i="0" dirty="0" smtClean="0"/>
              <a:t> public </a:t>
            </a:r>
            <a:r>
              <a:rPr lang="en-US" altLang="zh-CN" i="0" dirty="0"/>
              <a:t>static void main(String[] </a:t>
            </a:r>
            <a:r>
              <a:rPr lang="en-US" altLang="zh-CN" i="0" dirty="0" err="1"/>
              <a:t>args</a:t>
            </a:r>
            <a:r>
              <a:rPr lang="en-US" altLang="zh-CN" i="0" dirty="0"/>
              <a:t>) {</a:t>
            </a:r>
          </a:p>
          <a:p>
            <a:r>
              <a:rPr lang="en-US" altLang="zh-CN" i="0" dirty="0"/>
              <a:t>         	</a:t>
            </a:r>
            <a:r>
              <a:rPr lang="en-US" altLang="zh-CN" i="0" dirty="0" err="1"/>
              <a:t>JTextAreaEx</a:t>
            </a:r>
            <a:r>
              <a:rPr lang="en-US" altLang="zh-CN" i="0" dirty="0"/>
              <a:t> </a:t>
            </a:r>
            <a:r>
              <a:rPr lang="en-US" altLang="zh-CN" i="0" dirty="0" err="1"/>
              <a:t>tae</a:t>
            </a:r>
            <a:r>
              <a:rPr lang="en-US" altLang="zh-CN" i="0" dirty="0"/>
              <a:t>=new </a:t>
            </a:r>
            <a:r>
              <a:rPr lang="en-US" altLang="zh-CN" i="0" dirty="0" err="1"/>
              <a:t>JTextAreaEx</a:t>
            </a:r>
            <a:r>
              <a:rPr lang="en-US" altLang="zh-CN" i="0" dirty="0"/>
              <a:t>();</a:t>
            </a:r>
          </a:p>
          <a:p>
            <a:r>
              <a:rPr lang="en-US" altLang="zh-CN" i="0" dirty="0"/>
              <a:t>	</a:t>
            </a:r>
            <a:r>
              <a:rPr lang="en-US" altLang="zh-CN" i="0" dirty="0" smtClean="0"/>
              <a:t> }</a:t>
            </a:r>
            <a:endParaRPr lang="en-US" altLang="zh-CN" i="0" dirty="0"/>
          </a:p>
          <a:p>
            <a:r>
              <a:rPr lang="en-US" altLang="zh-CN" i="0" dirty="0"/>
              <a:t>}</a:t>
            </a:r>
          </a:p>
        </p:txBody>
      </p:sp>
      <p:pic>
        <p:nvPicPr>
          <p:cNvPr id="22528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24" y="4334346"/>
            <a:ext cx="40894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94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4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5122912" cy="3384376"/>
          </a:xfr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Char char="q"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单选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按钮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Char char="q"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复选框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Char char="q"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组合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框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Char char="q"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列表框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Char char="q"/>
            </a:pP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1043608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4000" i="0" dirty="0"/>
              <a:t>5.5 </a:t>
            </a:r>
            <a:r>
              <a:rPr lang="zh-CN" altLang="zh-CN" sz="4000" i="0" dirty="0"/>
              <a:t>选项类组件</a:t>
            </a:r>
            <a:endParaRPr lang="zh-CN" altLang="en-US" sz="4000" i="0" dirty="0"/>
          </a:p>
        </p:txBody>
      </p:sp>
    </p:spTree>
    <p:extLst>
      <p:ext uri="{BB962C8B-B14F-4D97-AF65-F5344CB8AC3E}">
        <p14:creationId xmlns:p14="http://schemas.microsoft.com/office/powerpoint/2010/main" val="6895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128792" cy="5730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5.5.1 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单选按钮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JRadioButton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75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251520" y="1320599"/>
            <a:ext cx="5544616" cy="2036393"/>
          </a:xfr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按钮有</a:t>
            </a: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选中和未选中两种</a:t>
            </a:r>
            <a:r>
              <a:rPr lang="zh-CN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en-US" altLang="zh-CN" sz="26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成组使用</a:t>
            </a:r>
            <a:r>
              <a:rPr lang="zh-CN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，各个按钮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间</a:t>
            </a:r>
            <a:r>
              <a:rPr lang="zh-CN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互斥的，</a:t>
            </a:r>
            <a:r>
              <a:rPr lang="zh-CN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只能</a:t>
            </a: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有一个按钮被选中。</a:t>
            </a:r>
            <a:endParaRPr lang="en-US" altLang="zh-CN" sz="26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6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JRadioButton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的构造方法 </a:t>
            </a:r>
          </a:p>
        </p:txBody>
      </p:sp>
      <p:sp>
        <p:nvSpPr>
          <p:cNvPr id="237572" name="Rectangle 16"/>
          <p:cNvSpPr>
            <a:spLocks noChangeArrowheads="1"/>
          </p:cNvSpPr>
          <p:nvPr/>
        </p:nvSpPr>
        <p:spPr bwMode="auto">
          <a:xfrm>
            <a:off x="467544" y="3429000"/>
            <a:ext cx="8388350" cy="2735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 dirty="0" err="1">
                <a:latin typeface="宋体" panose="02010600030101010101" pitchFamily="2" charset="-122"/>
                <a:ea typeface="宋体" panose="02010600030101010101" pitchFamily="2" charset="-122"/>
              </a:rPr>
              <a:t>JRadioButton</a:t>
            </a:r>
            <a:r>
              <a:rPr lang="en-US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 dirty="0" err="1">
                <a:latin typeface="宋体" panose="02010600030101010101" pitchFamily="2" charset="-122"/>
                <a:ea typeface="宋体" panose="02010600030101010101" pitchFamily="2" charset="-122"/>
              </a:rPr>
              <a:t>JRadioButton</a:t>
            </a:r>
            <a:r>
              <a:rPr lang="en-US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(Icon icon)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 dirty="0" err="1">
                <a:latin typeface="宋体" panose="02010600030101010101" pitchFamily="2" charset="-122"/>
                <a:ea typeface="宋体" panose="02010600030101010101" pitchFamily="2" charset="-122"/>
              </a:rPr>
              <a:t>JRadioButton</a:t>
            </a:r>
            <a:r>
              <a:rPr lang="en-US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(Icon, </a:t>
            </a:r>
            <a:r>
              <a:rPr lang="en-US" altLang="en-US" sz="2400" i="0" dirty="0" err="1">
                <a:latin typeface="宋体" panose="02010600030101010101" pitchFamily="2" charset="-122"/>
                <a:ea typeface="宋体" panose="02010600030101010101" pitchFamily="2" charset="-122"/>
              </a:rPr>
              <a:t>boolean</a:t>
            </a:r>
            <a:r>
              <a:rPr lang="en-US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 selected)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JRadioButton</a:t>
            </a:r>
            <a:r>
              <a:rPr lang="en-US" altLang="en-US" sz="2400" i="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(String text)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JRadioButton</a:t>
            </a:r>
            <a:r>
              <a:rPr lang="en-US" altLang="en-US" sz="2400" i="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(String text, </a:t>
            </a:r>
            <a:r>
              <a:rPr lang="en-US" altLang="en-US" sz="2400" i="0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</a:t>
            </a:r>
            <a:r>
              <a:rPr lang="en-US" altLang="en-US" sz="2400" i="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selected)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 dirty="0" err="1">
                <a:latin typeface="宋体" panose="02010600030101010101" pitchFamily="2" charset="-122"/>
                <a:ea typeface="宋体" panose="02010600030101010101" pitchFamily="2" charset="-122"/>
              </a:rPr>
              <a:t>JRadioButton</a:t>
            </a:r>
            <a:r>
              <a:rPr lang="en-US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(String text, Icon icon)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0" dirty="0" err="1">
                <a:latin typeface="宋体" panose="02010600030101010101" pitchFamily="2" charset="-122"/>
                <a:ea typeface="宋体" panose="02010600030101010101" pitchFamily="2" charset="-122"/>
              </a:rPr>
              <a:t>JRadioButton</a:t>
            </a:r>
            <a:r>
              <a:rPr lang="en-US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(String text, Icon </a:t>
            </a:r>
            <a:r>
              <a:rPr lang="en-US" altLang="en-US" sz="2400" i="0" dirty="0" err="1">
                <a:latin typeface="宋体" panose="02010600030101010101" pitchFamily="2" charset="-122"/>
                <a:ea typeface="宋体" panose="02010600030101010101" pitchFamily="2" charset="-122"/>
              </a:rPr>
              <a:t>icon</a:t>
            </a:r>
            <a:r>
              <a:rPr lang="en-US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en-US" sz="2400" i="0" dirty="0" err="1">
                <a:latin typeface="宋体" panose="02010600030101010101" pitchFamily="2" charset="-122"/>
                <a:ea typeface="宋体" panose="02010600030101010101" pitchFamily="2" charset="-122"/>
              </a:rPr>
              <a:t>boolean</a:t>
            </a:r>
            <a:r>
              <a:rPr lang="en-US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 selected)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417391"/>
            <a:ext cx="2987824" cy="18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/>
      <p:bldP spid="2375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509120"/>
            <a:ext cx="3096344" cy="1783407"/>
          </a:xfrm>
          <a:prstGeom prst="rect">
            <a:avLst/>
          </a:prstGeom>
        </p:spPr>
      </p:pic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21357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按钮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JRadioButton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23528" y="1268760"/>
            <a:ext cx="8640960" cy="126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SzPct val="90000"/>
            </a:pPr>
            <a:r>
              <a:rPr lang="zh-CN" altLang="zh-CN" sz="2600" i="0" dirty="0"/>
              <a:t>若要</a:t>
            </a:r>
            <a:r>
              <a:rPr lang="zh-CN" altLang="zh-CN" sz="2600" i="0" dirty="0" smtClean="0"/>
              <a:t>使</a:t>
            </a:r>
            <a:r>
              <a:rPr lang="zh-CN" altLang="en-US" sz="2600" i="0" dirty="0" smtClean="0"/>
              <a:t>单选按钮间</a:t>
            </a:r>
            <a:r>
              <a:rPr lang="zh-CN" altLang="zh-CN" sz="2600" i="0" dirty="0" smtClean="0"/>
              <a:t>具有</a:t>
            </a:r>
            <a:r>
              <a:rPr lang="zh-CN" altLang="zh-CN" sz="2600" i="0" dirty="0"/>
              <a:t>互斥性，需要</a:t>
            </a:r>
            <a:r>
              <a:rPr lang="zh-CN" altLang="zh-CN" sz="2600" i="0" dirty="0" smtClean="0"/>
              <a:t>创建</a:t>
            </a:r>
            <a:r>
              <a:rPr lang="en-US" altLang="zh-CN" sz="2600" i="0" dirty="0" err="1" smtClean="0"/>
              <a:t>ButtonGroup</a:t>
            </a:r>
            <a:r>
              <a:rPr lang="zh-CN" altLang="zh-CN" sz="2600" i="0" dirty="0" smtClean="0"/>
              <a:t>对象</a:t>
            </a:r>
            <a:r>
              <a:rPr lang="zh-CN" altLang="zh-CN" sz="2600" i="0" dirty="0"/>
              <a:t>（按钮组对象），将各个单选按钮逐个添加到按钮组对象</a:t>
            </a:r>
            <a:r>
              <a:rPr lang="zh-CN" altLang="zh-CN" sz="2600" i="0" dirty="0" smtClean="0"/>
              <a:t>中</a:t>
            </a:r>
            <a:r>
              <a:rPr lang="zh-CN" altLang="en-US" sz="2600" i="0" dirty="0"/>
              <a:t>。</a:t>
            </a:r>
            <a:endParaRPr lang="en-US" altLang="zh-CN" sz="2600" i="0" dirty="0"/>
          </a:p>
        </p:txBody>
      </p:sp>
      <p:sp>
        <p:nvSpPr>
          <p:cNvPr id="720903" name="Rectangle 7"/>
          <p:cNvSpPr>
            <a:spLocks noChangeArrowheads="1"/>
          </p:cNvSpPr>
          <p:nvPr/>
        </p:nvSpPr>
        <p:spPr bwMode="auto">
          <a:xfrm>
            <a:off x="755576" y="2708920"/>
            <a:ext cx="7847980" cy="15841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ButtonGroup</a:t>
            </a:r>
            <a:r>
              <a:rPr lang="en-US" altLang="zh-CN" sz="24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btnGroup</a:t>
            </a:r>
            <a:r>
              <a:rPr lang="en-US" altLang="zh-CN" sz="24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4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ButtonGroup</a:t>
            </a:r>
            <a:r>
              <a:rPr lang="en-US" altLang="zh-CN" sz="24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btnGroup.add</a:t>
            </a:r>
            <a:r>
              <a:rPr lang="en-US" altLang="zh-CN" sz="24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(radioButton1);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zh-CN" sz="24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btnGroup.add</a:t>
            </a:r>
            <a:r>
              <a:rPr lang="en-US" altLang="zh-CN" sz="24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(radioButton2);</a:t>
            </a:r>
            <a:endParaRPr lang="en-US" altLang="zh-CN" sz="2400" i="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……</a:t>
            </a:r>
            <a:endParaRPr lang="en-US" altLang="zh-CN" sz="2400" i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20905" name="AutoShape 9"/>
          <p:cNvSpPr>
            <a:spLocks noChangeArrowheads="1"/>
          </p:cNvSpPr>
          <p:nvPr/>
        </p:nvSpPr>
        <p:spPr bwMode="auto">
          <a:xfrm>
            <a:off x="4695659" y="4847579"/>
            <a:ext cx="3743325" cy="1106488"/>
          </a:xfrm>
          <a:prstGeom prst="wedgeRoundRectCallout">
            <a:avLst>
              <a:gd name="adj1" fmla="val -83252"/>
              <a:gd name="adj2" fmla="val 10260"/>
              <a:gd name="adj3" fmla="val 16667"/>
            </a:avLst>
          </a:prstGeom>
          <a:solidFill>
            <a:srgbClr val="F7FA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sz="2000" i="0">
                <a:ea typeface="楷体_GB2312" pitchFamily="49" charset="-122"/>
              </a:rPr>
              <a:t>要保证三个</a:t>
            </a:r>
            <a:r>
              <a:rPr lang="en-US" altLang="zh-CN" sz="2000" i="0">
                <a:ea typeface="楷体_GB2312" pitchFamily="49" charset="-122"/>
              </a:rPr>
              <a:t>JRadioButton</a:t>
            </a:r>
            <a:r>
              <a:rPr lang="zh-CN" altLang="en-US" sz="2000" i="0">
                <a:ea typeface="楷体_GB2312" pitchFamily="49" charset="-122"/>
              </a:rPr>
              <a:t>的互斥性应该把这三个控件放到同一个</a:t>
            </a:r>
            <a:r>
              <a:rPr lang="en-US" altLang="zh-CN" sz="2000" i="0">
                <a:ea typeface="楷体_GB2312" pitchFamily="49" charset="-122"/>
              </a:rPr>
              <a:t>ButtonGroup</a:t>
            </a:r>
            <a:r>
              <a:rPr lang="zh-CN" altLang="en-US" sz="2000" i="0">
                <a:ea typeface="楷体_GB2312" pitchFamily="49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2709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209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2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20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20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/>
      <p:bldP spid="720903" grpId="0" uiExpand="1" build="p" animBg="1"/>
      <p:bldP spid="7209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395536" y="1268760"/>
            <a:ext cx="5328592" cy="1368152"/>
          </a:xfrm>
          <a:prstGeom prst="rect">
            <a:avLst/>
          </a:prstGeom>
          <a:solidFill>
            <a:srgbClr val="FBFBFF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0" dirty="0" err="1">
                <a:latin typeface="黑体" panose="02010609060101010101" pitchFamily="49" charset="-122"/>
              </a:rPr>
              <a:t>JLabel</a:t>
            </a:r>
            <a:r>
              <a:rPr lang="en-US" altLang="zh-CN" sz="2400" i="0" dirty="0">
                <a:latin typeface="黑体" panose="02010609060101010101" pitchFamily="49" charset="-122"/>
              </a:rPr>
              <a:t>(</a:t>
            </a:r>
            <a:r>
              <a:rPr lang="zh-CN" altLang="en-US" sz="2400" i="0" dirty="0">
                <a:latin typeface="黑体" panose="02010609060101010101" pitchFamily="49" charset="-122"/>
              </a:rPr>
              <a:t>标签</a:t>
            </a:r>
            <a:r>
              <a:rPr lang="en-US" altLang="zh-CN" sz="2400" i="0" dirty="0">
                <a:latin typeface="黑体" panose="02010609060101010101" pitchFamily="49" charset="-122"/>
              </a:rPr>
              <a:t>)</a:t>
            </a:r>
            <a:r>
              <a:rPr lang="zh-CN" altLang="en-US" sz="2400" i="0" dirty="0">
                <a:latin typeface="黑体" panose="02010609060101010101" pitchFamily="49" charset="-122"/>
              </a:rPr>
              <a:t>是用户只能查看不能修改的</a:t>
            </a:r>
            <a:r>
              <a:rPr lang="zh-CN" altLang="en-US" sz="2400" b="1" i="0" dirty="0">
                <a:solidFill>
                  <a:srgbClr val="990033"/>
                </a:solidFill>
                <a:latin typeface="黑体" panose="02010609060101010101" pitchFamily="49" charset="-122"/>
              </a:rPr>
              <a:t>文本</a:t>
            </a:r>
            <a:r>
              <a:rPr lang="en-US" altLang="zh-CN" sz="2400" b="1" i="0" dirty="0">
                <a:solidFill>
                  <a:srgbClr val="990033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400" b="1" i="0" dirty="0">
                <a:solidFill>
                  <a:srgbClr val="990033"/>
                </a:solidFill>
                <a:latin typeface="黑体" panose="02010609060101010101" pitchFamily="49" charset="-122"/>
              </a:rPr>
              <a:t>图像</a:t>
            </a:r>
            <a:r>
              <a:rPr lang="zh-CN" altLang="en-US" sz="2400" i="0" dirty="0">
                <a:latin typeface="黑体" panose="02010609060101010101" pitchFamily="49" charset="-122"/>
              </a:rPr>
              <a:t>显示区域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。</a:t>
            </a:r>
            <a:endParaRPr lang="en-US" altLang="zh-CN" sz="2400" i="0" dirty="0" smtClean="0">
              <a:latin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i="0" dirty="0" err="1" smtClean="0">
                <a:latin typeface="黑体" panose="02010609060101010101" pitchFamily="49" charset="-122"/>
              </a:rPr>
              <a:t>Jlabel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类常用的方法</a:t>
            </a:r>
            <a:endParaRPr lang="zh-CN" altLang="en-US" sz="2400" i="0" dirty="0">
              <a:latin typeface="黑体" panose="02010609060101010101" pitchFamily="49" charset="-122"/>
            </a:endParaRPr>
          </a:p>
        </p:txBody>
      </p:sp>
      <p:pic>
        <p:nvPicPr>
          <p:cNvPr id="200708" name="Picture 4" descr="JLabel方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3" y="2725886"/>
            <a:ext cx="8137525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71600" y="4311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0" dirty="0">
                <a:solidFill>
                  <a:schemeClr val="bg1"/>
                </a:solidFill>
                <a:latin typeface="黑体" panose="02010609060101010101" pitchFamily="49" charset="-122"/>
              </a:rPr>
              <a:t>5.2.4 </a:t>
            </a:r>
            <a:r>
              <a:rPr lang="zh-CN" altLang="zh-CN" sz="3200" i="0" dirty="0">
                <a:solidFill>
                  <a:schemeClr val="bg1"/>
                </a:solidFill>
                <a:latin typeface="黑体" panose="02010609060101010101" pitchFamily="49" charset="-122"/>
              </a:rPr>
              <a:t>标签</a:t>
            </a:r>
            <a:r>
              <a:rPr lang="en-US" altLang="zh-CN" sz="3200" i="0" dirty="0" err="1" smtClean="0">
                <a:solidFill>
                  <a:schemeClr val="bg1"/>
                </a:solidFill>
                <a:latin typeface="黑体" panose="02010609060101010101" pitchFamily="49" charset="-122"/>
              </a:rPr>
              <a:t>JLabel</a:t>
            </a:r>
            <a:endParaRPr lang="zh-CN" altLang="en-US" sz="3200" i="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18800"/>
            <a:ext cx="2592288" cy="1218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88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497" y="44624"/>
            <a:ext cx="8569975" cy="6760825"/>
          </a:xfrm>
          <a:solidFill>
            <a:schemeClr val="bg1"/>
          </a:solidFill>
          <a:ln w="28575" cap="flat" algn="ctr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22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java.awt.GridLayout</a:t>
            </a: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22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java.awt.event</a:t>
            </a: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.*;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22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javax.swing</a:t>
            </a: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.*;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2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Jradiobutton</a:t>
            </a: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public static void main(String </a:t>
            </a:r>
            <a:r>
              <a:rPr lang="en-US" altLang="zh-CN" sz="22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arg</a:t>
            </a: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[]) {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2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JFrame</a:t>
            </a: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frame = new </a:t>
            </a:r>
            <a:r>
              <a:rPr lang="en-US" altLang="zh-CN" sz="22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JFrame</a:t>
            </a: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("swing</a:t>
            </a:r>
            <a:r>
              <a: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组件练习</a:t>
            </a: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2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frame.setSize</a:t>
            </a: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(300, 200);	</a:t>
            </a:r>
            <a:endParaRPr lang="en-US" altLang="zh-CN" sz="2200" b="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b="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frame.setVisible</a:t>
            </a:r>
            <a:r>
              <a:rPr lang="en-US" altLang="zh-CN" sz="22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(true</a:t>
            </a: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2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frame.setLayout</a:t>
            </a: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(new </a:t>
            </a:r>
            <a:r>
              <a:rPr lang="en-US" altLang="zh-CN" sz="22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GridLayout</a:t>
            </a: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(1, 3));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200" b="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JRadioButton</a:t>
            </a:r>
            <a:r>
              <a:rPr lang="en-US" altLang="zh-CN" sz="22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rb1, rb2, rb3;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rb1 = new </a:t>
            </a:r>
            <a:r>
              <a:rPr lang="en-US" altLang="zh-CN" sz="2200" b="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JRadioButton</a:t>
            </a: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en-US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苹果</a:t>
            </a: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rb2 = new </a:t>
            </a:r>
            <a:r>
              <a:rPr lang="en-US" altLang="zh-CN" sz="2200" b="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JRadioButton</a:t>
            </a: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en-US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香蕉</a:t>
            </a: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rb3 = new </a:t>
            </a:r>
            <a:r>
              <a:rPr lang="en-US" altLang="zh-CN" sz="2200" b="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JRadioButton</a:t>
            </a: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en-US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西瓜</a:t>
            </a: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200" b="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frame.add</a:t>
            </a: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(rb1);	       </a:t>
            </a:r>
            <a:r>
              <a:rPr lang="en-US" altLang="zh-CN" sz="2200" b="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frame.add</a:t>
            </a: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(rb2);	  </a:t>
            </a:r>
            <a:r>
              <a:rPr lang="en-US" altLang="zh-CN" sz="2200" b="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frame.add</a:t>
            </a:r>
            <a:r>
              <a:rPr lang="en-US" altLang="zh-CN" sz="2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(rb3);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ButtonGroup</a:t>
            </a:r>
            <a:r>
              <a:rPr lang="en-US" altLang="zh-CN" sz="2200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bgroup</a:t>
            </a:r>
            <a:r>
              <a:rPr lang="en-US" altLang="zh-CN" sz="2200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new </a:t>
            </a:r>
            <a:r>
              <a:rPr lang="en-US" altLang="zh-CN" sz="22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ButtonGroup</a:t>
            </a:r>
            <a:r>
              <a:rPr lang="en-US" altLang="zh-CN" sz="2200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bgroup.add</a:t>
            </a:r>
            <a:r>
              <a:rPr lang="en-US" altLang="zh-CN" sz="2200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(rb1);	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bgroup.add</a:t>
            </a:r>
            <a:r>
              <a:rPr lang="en-US" altLang="zh-CN" sz="2200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(rb2);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bgroup.add</a:t>
            </a:r>
            <a:r>
              <a:rPr lang="en-US" altLang="zh-CN" sz="2200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(rb3);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marL="0" indent="0"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5245993"/>
            <a:ext cx="3096344" cy="17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98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98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98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98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28725"/>
            <a:ext cx="8568952" cy="414449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6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JRadioButton</a:t>
            </a: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类的常用成员方法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public </a:t>
            </a:r>
            <a:r>
              <a:rPr lang="en-US" altLang="zh-CN" sz="26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boolean</a:t>
            </a:r>
            <a: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isSelected</a:t>
            </a:r>
            <a: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：返回按钮的状态。按钮被选中时返回</a:t>
            </a: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 true</a:t>
            </a: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，否则返回</a:t>
            </a: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 false</a:t>
            </a: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public </a:t>
            </a:r>
            <a: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6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setSelected</a:t>
            </a:r>
            <a: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6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boolean</a:t>
            </a:r>
            <a: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b)</a:t>
            </a: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：设置按钮的状态，参数为</a:t>
            </a: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时设为选中状态，为</a:t>
            </a: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时设为未选中状态。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endParaRPr lang="zh-CN" altLang="en-US" sz="2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21357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按钮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JRadioButton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3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57" name="Rectangle 13"/>
          <p:cNvSpPr>
            <a:spLocks noChangeArrowheads="1"/>
          </p:cNvSpPr>
          <p:nvPr/>
        </p:nvSpPr>
        <p:spPr bwMode="auto">
          <a:xfrm>
            <a:off x="265036" y="1160587"/>
            <a:ext cx="8627444" cy="3780000"/>
          </a:xfrm>
          <a:prstGeom prst="rect">
            <a:avLst/>
          </a:prstGeom>
          <a:solidFill>
            <a:srgbClr val="F7FAFF"/>
          </a:solidFill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i="0" dirty="0">
                <a:latin typeface="黑体" panose="02010609060101010101" pitchFamily="49" charset="-122"/>
              </a:rPr>
              <a:t>单击单选按钮</a:t>
            </a:r>
            <a:r>
              <a:rPr lang="zh-CN" altLang="en-US" sz="2200" i="0" dirty="0" smtClean="0">
                <a:latin typeface="黑体" panose="02010609060101010101" pitchFamily="49" charset="-122"/>
              </a:rPr>
              <a:t>时会触发</a:t>
            </a:r>
            <a:r>
              <a:rPr lang="en-US" altLang="zh-CN" sz="2200" i="0" dirty="0" err="1" smtClean="0">
                <a:solidFill>
                  <a:srgbClr val="0000FF"/>
                </a:solidFill>
                <a:latin typeface="黑体" panose="02010609060101010101" pitchFamily="49" charset="-122"/>
              </a:rPr>
              <a:t>ItemEvent</a:t>
            </a:r>
            <a:r>
              <a:rPr lang="zh-CN" altLang="en-US" sz="2200" i="0" dirty="0" smtClean="0">
                <a:latin typeface="黑体" panose="02010609060101010101" pitchFamily="49" charset="-122"/>
              </a:rPr>
              <a:t>事件和</a:t>
            </a:r>
            <a:r>
              <a:rPr lang="en-US" altLang="zh-CN" sz="2200" i="0" dirty="0" err="1">
                <a:solidFill>
                  <a:srgbClr val="0000FF"/>
                </a:solidFill>
                <a:latin typeface="黑体" panose="02010609060101010101" pitchFamily="49" charset="-122"/>
              </a:rPr>
              <a:t>ActionEvent</a:t>
            </a:r>
            <a:r>
              <a:rPr lang="zh-CN" altLang="en-US" sz="2200" i="0" dirty="0" smtClean="0">
                <a:latin typeface="黑体" panose="02010609060101010101" pitchFamily="49" charset="-122"/>
              </a:rPr>
              <a:t>事件。</a:t>
            </a:r>
            <a:endParaRPr lang="zh-CN" altLang="en-US" sz="2200" i="0" dirty="0">
              <a:latin typeface="黑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200" i="0" dirty="0" err="1" smtClean="0">
                <a:latin typeface="黑体" panose="02010609060101010101" pitchFamily="49" charset="-122"/>
              </a:rPr>
              <a:t>ItemEvent</a:t>
            </a:r>
            <a:r>
              <a:rPr lang="zh-CN" altLang="en-US" sz="2200" i="0" dirty="0" smtClean="0">
                <a:latin typeface="黑体" panose="02010609060101010101" pitchFamily="49" charset="-122"/>
              </a:rPr>
              <a:t>选项事件，对应的监听器接口</a:t>
            </a:r>
            <a:r>
              <a:rPr lang="en-US" altLang="zh-CN" sz="2200" i="0" dirty="0" err="1" smtClean="0"/>
              <a:t>ItemListerner</a:t>
            </a:r>
            <a:endParaRPr lang="en-US" altLang="zh-CN" sz="2200" i="0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200" i="0" dirty="0" smtClean="0"/>
              <a:t> </a:t>
            </a:r>
            <a:r>
              <a:rPr lang="zh-CN" altLang="zh-CN" sz="2200" i="0" dirty="0" smtClean="0"/>
              <a:t>接口</a:t>
            </a:r>
            <a:r>
              <a:rPr lang="zh-CN" altLang="zh-CN" sz="2200" i="0" dirty="0"/>
              <a:t>中只有一个</a:t>
            </a:r>
            <a:r>
              <a:rPr lang="en-US" altLang="zh-CN" sz="2200" i="0" dirty="0" err="1"/>
              <a:t>itemStateChanged</a:t>
            </a:r>
            <a:r>
              <a:rPr lang="en-US" altLang="zh-CN" sz="2200" i="0" dirty="0"/>
              <a:t>()</a:t>
            </a:r>
            <a:r>
              <a:rPr lang="zh-CN" altLang="zh-CN" sz="2200" i="0" dirty="0" smtClean="0"/>
              <a:t>方法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void  </a:t>
            </a:r>
            <a:r>
              <a:rPr lang="en-US" altLang="zh-CN" sz="22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itemStateChanged</a:t>
            </a:r>
            <a:r>
              <a:rPr lang="en-US" altLang="zh-CN" sz="22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 </a:t>
            </a:r>
            <a:r>
              <a:rPr lang="en-US" altLang="zh-CN" sz="22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ItemEvent</a:t>
            </a:r>
            <a:r>
              <a:rPr lang="en-US" altLang="zh-CN" sz="22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 )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zh-CN" sz="2200" i="0" dirty="0" smtClean="0"/>
              <a:t>该</a:t>
            </a:r>
            <a:r>
              <a:rPr lang="zh-CN" altLang="zh-CN" sz="2200" i="0" dirty="0"/>
              <a:t>方法在</a:t>
            </a:r>
            <a:r>
              <a:rPr lang="zh-CN" altLang="zh-CN" sz="2200" i="0" dirty="0" smtClean="0"/>
              <a:t>选定某个</a:t>
            </a:r>
            <a:r>
              <a:rPr lang="zh-CN" altLang="zh-CN" sz="2200" i="0" dirty="0"/>
              <a:t>选项或取消选定某个选项时</a:t>
            </a:r>
            <a:r>
              <a:rPr lang="zh-CN" altLang="zh-CN" sz="2200" i="0" dirty="0" smtClean="0"/>
              <a:t>调用</a:t>
            </a:r>
            <a:r>
              <a:rPr lang="zh-CN" altLang="en-US" sz="2200" i="0" dirty="0" smtClean="0"/>
              <a:t> </a:t>
            </a:r>
            <a:endParaRPr lang="en-US" altLang="zh-CN" sz="2200" i="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200" i="0" dirty="0" smtClean="0">
                <a:latin typeface="黑体" panose="02010609060101010101" pitchFamily="49" charset="-122"/>
              </a:rPr>
              <a:t>注册复选框</a:t>
            </a:r>
            <a:r>
              <a:rPr lang="zh-CN" altLang="en-US" sz="2200" i="0" dirty="0">
                <a:latin typeface="黑体" panose="02010609060101010101" pitchFamily="49" charset="-122"/>
              </a:rPr>
              <a:t>的事件</a:t>
            </a:r>
            <a:r>
              <a:rPr lang="zh-CN" altLang="en-US" sz="2200" i="0" dirty="0" smtClean="0">
                <a:latin typeface="黑体" panose="02010609060101010101" pitchFamily="49" charset="-122"/>
              </a:rPr>
              <a:t>监听器</a:t>
            </a:r>
            <a:endParaRPr lang="en-US" altLang="zh-CN" sz="2200" i="0" dirty="0" smtClean="0">
              <a:latin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i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         public </a:t>
            </a:r>
            <a:r>
              <a:rPr lang="en-US" altLang="zh-CN" sz="2200" i="0" dirty="0" smtClean="0">
                <a:solidFill>
                  <a:srgbClr val="0000FF"/>
                </a:solidFill>
              </a:rPr>
              <a:t>void  </a:t>
            </a:r>
            <a:r>
              <a:rPr lang="en-US" altLang="zh-CN" sz="2200" i="0" dirty="0" err="1" smtClean="0">
                <a:solidFill>
                  <a:srgbClr val="0000FF"/>
                </a:solidFill>
              </a:rPr>
              <a:t>addItemListener</a:t>
            </a:r>
            <a:r>
              <a:rPr lang="en-US" altLang="zh-CN" sz="2200" i="0" dirty="0" smtClean="0">
                <a:solidFill>
                  <a:srgbClr val="0000FF"/>
                </a:solidFill>
              </a:rPr>
              <a:t>( </a:t>
            </a:r>
            <a:r>
              <a:rPr lang="en-US" altLang="zh-CN" sz="2200" i="0" dirty="0" err="1" smtClean="0">
                <a:solidFill>
                  <a:srgbClr val="0000FF"/>
                </a:solidFill>
              </a:rPr>
              <a:t>ItemListener</a:t>
            </a:r>
            <a:r>
              <a:rPr lang="en-US" altLang="zh-CN" sz="2200" i="0" dirty="0" smtClean="0">
                <a:solidFill>
                  <a:srgbClr val="0000FF"/>
                </a:solidFill>
              </a:rPr>
              <a:t>  l ) 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200" i="0" dirty="0" smtClean="0">
                <a:latin typeface="黑体" panose="02010609060101010101" pitchFamily="49" charset="-122"/>
              </a:rPr>
              <a:t>单击单选按钮改变选项时，</a:t>
            </a:r>
            <a:r>
              <a:rPr lang="en-US" altLang="zh-CN" sz="2200" i="0" dirty="0" err="1" smtClean="0">
                <a:latin typeface="黑体" panose="02010609060101010101" pitchFamily="49" charset="-122"/>
              </a:rPr>
              <a:t>itemStateChanged</a:t>
            </a:r>
            <a:r>
              <a:rPr lang="zh-CN" altLang="en-US" sz="2200" i="0" dirty="0" smtClean="0">
                <a:latin typeface="黑体" panose="02010609060101010101" pitchFamily="49" charset="-122"/>
              </a:rPr>
              <a:t>方法执行</a:t>
            </a:r>
            <a:r>
              <a:rPr lang="zh-CN" altLang="en-US" sz="2200" i="0" dirty="0">
                <a:latin typeface="黑体" panose="02010609060101010101" pitchFamily="49" charset="-122"/>
              </a:rPr>
              <a:t>两次</a:t>
            </a:r>
            <a:r>
              <a:rPr lang="zh-CN" altLang="en-US" sz="2200" i="0" dirty="0" smtClean="0">
                <a:latin typeface="黑体" panose="02010609060101010101" pitchFamily="49" charset="-122"/>
              </a:rPr>
              <a:t>。</a:t>
            </a:r>
            <a:endParaRPr lang="zh-CN" altLang="en-US" sz="2200" i="0" dirty="0">
              <a:latin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i="0" dirty="0" err="1" smtClean="0">
                <a:latin typeface="黑体" panose="02010609060101010101" pitchFamily="49" charset="-122"/>
              </a:rPr>
              <a:t>ActionEvent</a:t>
            </a:r>
            <a:r>
              <a:rPr lang="zh-CN" altLang="en-US" sz="2200" i="0" dirty="0" smtClean="0">
                <a:latin typeface="黑体" panose="02010609060101010101" pitchFamily="49" charset="-122"/>
              </a:rPr>
              <a:t>动作事件，能够避免执行两次的情况。</a:t>
            </a:r>
            <a:endParaRPr lang="zh-CN" altLang="en-US" sz="2200" i="0" dirty="0">
              <a:latin typeface="黑体" panose="02010609060101010101" pitchFamily="49" charset="-122"/>
            </a:endParaRPr>
          </a:p>
        </p:txBody>
      </p:sp>
      <p:sp>
        <p:nvSpPr>
          <p:cNvPr id="243715" name="Rectangle 14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单选按钮的事件处理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049341"/>
            <a:ext cx="3096344" cy="17834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5031199"/>
            <a:ext cx="2880320" cy="180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85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1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1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1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1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1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1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1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554" y="1161368"/>
            <a:ext cx="7984878" cy="5580000"/>
          </a:xfrm>
          <a:solidFill>
            <a:schemeClr val="bg1"/>
          </a:solidFill>
          <a:ln w="3810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java.awt.GridLayout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JRadiobutton2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implements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ItemListener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 {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 = 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("swing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组件练习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 200);	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frame.setLayout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GridLayout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(1, 3));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rb1, rb2, rb3;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rb1 = 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苹果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rb2 = 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香蕉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rb3 = 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西瓜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(rb1);	       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(rb2);	  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(rb3);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260" y="362149"/>
            <a:ext cx="3096344" cy="1783407"/>
          </a:xfrm>
          <a:prstGeom prst="rect">
            <a:avLst/>
          </a:prstGeom>
        </p:spPr>
      </p:pic>
      <p:sp>
        <p:nvSpPr>
          <p:cNvPr id="4" name="Rectangle 14"/>
          <p:cNvSpPr>
            <a:spLocks noGrp="1" noChangeArrowheads="1"/>
          </p:cNvSpPr>
          <p:nvPr>
            <p:ph type="title"/>
          </p:nvPr>
        </p:nvSpPr>
        <p:spPr>
          <a:xfrm>
            <a:off x="971600" y="457200"/>
            <a:ext cx="4911924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单选按钮的事件处理</a:t>
            </a:r>
          </a:p>
        </p:txBody>
      </p:sp>
    </p:spTree>
    <p:extLst>
      <p:ext uri="{BB962C8B-B14F-4D97-AF65-F5344CB8AC3E}">
        <p14:creationId xmlns:p14="http://schemas.microsoft.com/office/powerpoint/2010/main" val="2675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9344" y="358056"/>
            <a:ext cx="7879080" cy="5457135"/>
          </a:xfrm>
          <a:prstGeom prst="rect">
            <a:avLst/>
          </a:prstGeom>
          <a:solidFill>
            <a:schemeClr val="bg1"/>
          </a:solidFill>
          <a:ln w="3810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ButtonGroup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bgroup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ButtonGroup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bgroup.add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(rb1);	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bgroup.add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(rb2);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bgroup.add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(rb3);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JRadiobutton2 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JRadiobutton2();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rb1.addItemListener(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rb2.addItemListener(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rb3.addItemListener(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</a:t>
            </a:r>
            <a:r>
              <a:rPr lang="en-US" altLang="zh-CN" sz="2200" b="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itemStateChanged</a:t>
            </a:r>
            <a:r>
              <a:rPr lang="en-US" altLang="zh-CN" sz="2200" b="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ItemEvent</a:t>
            </a:r>
            <a:r>
              <a:rPr lang="en-US" altLang="zh-CN" sz="2200" b="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("---------------------------------");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marL="0" indent="0" eaLnBrk="1" hangingPunct="1">
              <a:lnSpc>
                <a:spcPts val="2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797152"/>
            <a:ext cx="3096344" cy="17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单选按钮应用示例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0733"/>
            <a:ext cx="8229600" cy="1624211"/>
          </a:xfrm>
        </p:spPr>
        <p:txBody>
          <a:bodyPr/>
          <a:lstStyle/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【例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5-18</a:t>
            </a:r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】有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三个单选按钮，分别显示“红色”、“绿色”和“蓝色”，选中某个按钮后，面板的背景色变为相应的</a:t>
            </a:r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颜色。</a:t>
            </a:r>
            <a:endParaRPr lang="zh-CN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56992"/>
            <a:ext cx="4392488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1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452"/>
            <a:ext cx="7920880" cy="6824945"/>
          </a:xfrm>
          <a:solidFill>
            <a:srgbClr val="F7FAFF"/>
          </a:solidFill>
          <a:ln w="3810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implements </a:t>
            </a:r>
            <a:r>
              <a:rPr lang="en-US" altLang="zh-CN" sz="22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ItemListener</a:t>
            </a:r>
            <a:r>
              <a:rPr lang="en-US" altLang="zh-CN" sz="22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 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rbRed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rbGreen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rbBlue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JPanel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drawPanel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				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单选按钮练习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drawPanel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JPanel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drawPanel.setBackground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Color.RED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drawPanel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rbRed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红色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true);	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rbGreen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绿色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	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rbBlue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蓝色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JPanel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p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JPanel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			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p.setLayout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GridLayout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(1, 3));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rbRed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rbGreen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rbBlue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(p,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BorderLayout.NORTH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9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96552" y="0"/>
            <a:ext cx="9577064" cy="6824945"/>
          </a:xfrm>
          <a:solidFill>
            <a:srgbClr val="F7FAFF"/>
          </a:solidFill>
          <a:ln w="3810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ButtonGroup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bgroup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ButtonGroup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 		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按钮组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bgroup.add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rbRed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bgroup.add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rbGreen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bgroup.add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rbBlue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rbRed.addItemListener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事件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注册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rbGreen.addItemListener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rbBlue.addItemListener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(300, 200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</a:t>
            </a:r>
            <a:r>
              <a:rPr lang="en-US" altLang="zh-CN" sz="22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itemStateChanged</a:t>
            </a:r>
            <a:r>
              <a:rPr lang="en-US" altLang="zh-CN" sz="22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ItemEvent</a:t>
            </a:r>
            <a:r>
              <a:rPr lang="en-US" altLang="zh-CN" sz="22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if 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rbRed.isSelected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如果选中红色按钮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drawPanel.setBackground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Color.RED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		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 if 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rbGreen.isSelected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drawPanel.setBackground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Color.GREEN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else if 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rbBlue.isSelected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drawPanel.setBackground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Color.BLUE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运行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itemStateChanged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 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4"/>
          <p:cNvSpPr>
            <a:spLocks noChangeArrowheads="1"/>
          </p:cNvSpPr>
          <p:nvPr/>
        </p:nvSpPr>
        <p:spPr bwMode="auto">
          <a:xfrm>
            <a:off x="376536" y="1229587"/>
            <a:ext cx="5707632" cy="1392734"/>
          </a:xfrm>
          <a:prstGeom prst="rect">
            <a:avLst/>
          </a:prstGeom>
          <a:solidFill>
            <a:srgbClr val="F7FAFF"/>
          </a:solidFill>
          <a:ln w="19050">
            <a:solidFill>
              <a:srgbClr val="EFF7FF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90000"/>
            </a:pPr>
            <a:r>
              <a:rPr lang="zh-CN" altLang="en-US" sz="2600" i="0" dirty="0" smtClean="0">
                <a:latin typeface="黑体" panose="02010609060101010101" pitchFamily="49" charset="-122"/>
              </a:rPr>
              <a:t>复选框</a:t>
            </a:r>
            <a:r>
              <a:rPr lang="en-US" altLang="zh-CN" sz="2600" i="0" dirty="0" err="1" smtClean="0">
                <a:latin typeface="黑体" panose="02010609060101010101" pitchFamily="49" charset="-122"/>
              </a:rPr>
              <a:t>JCheckBox</a:t>
            </a:r>
            <a:r>
              <a:rPr lang="zh-CN" altLang="en-US" sz="2600" i="0" dirty="0" smtClean="0"/>
              <a:t>有</a:t>
            </a:r>
            <a:r>
              <a:rPr lang="zh-CN" altLang="en-US" sz="2600" i="0" dirty="0"/>
              <a:t>选中和未选中两种状态</a:t>
            </a:r>
            <a:r>
              <a:rPr lang="zh-CN" altLang="en-US" sz="2600" i="0" dirty="0" smtClean="0"/>
              <a:t>，一般成组使用，允许</a:t>
            </a:r>
            <a:r>
              <a:rPr lang="zh-CN" altLang="en-US" sz="2600" i="0" dirty="0"/>
              <a:t>用户从一组选项中进行多个选择。 </a:t>
            </a:r>
          </a:p>
        </p:txBody>
      </p:sp>
      <p:graphicFrame>
        <p:nvGraphicFramePr>
          <p:cNvPr id="76826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730"/>
              </p:ext>
            </p:extLst>
          </p:nvPr>
        </p:nvGraphicFramePr>
        <p:xfrm>
          <a:off x="755576" y="5773366"/>
          <a:ext cx="7632700" cy="823912"/>
        </p:xfrm>
        <a:graphic>
          <a:graphicData uri="http://schemas.openxmlformats.org/drawingml/2006/table">
            <a:tbl>
              <a:tblPr/>
              <a:tblGrid>
                <a:gridCol w="2735262"/>
                <a:gridCol w="4897438"/>
              </a:tblGrid>
              <a:tr h="392113"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getText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获取复选框的文本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799"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setText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设置复选框的文本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27343" name="Picture 5" descr="JCheckBox方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7632000" cy="2999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34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" t="52475" r="69525" b="31155"/>
          <a:stretch/>
        </p:blipFill>
        <p:spPr bwMode="auto">
          <a:xfrm>
            <a:off x="6348413" y="1229410"/>
            <a:ext cx="2209800" cy="139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971600" y="332656"/>
            <a:ext cx="65527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4000" i="0" dirty="0" smtClean="0"/>
              <a:t>5.5.2 </a:t>
            </a:r>
            <a:r>
              <a:rPr lang="zh-CN" altLang="en-US" sz="4000" i="0" dirty="0" smtClean="0"/>
              <a:t>复选框</a:t>
            </a:r>
            <a:r>
              <a:rPr lang="en-US" altLang="zh-CN" sz="4000" i="0" dirty="0" err="1"/>
              <a:t>JCheckBox</a:t>
            </a:r>
            <a:endParaRPr lang="zh-CN" altLang="en-US" sz="4000" i="0" dirty="0"/>
          </a:p>
        </p:txBody>
      </p:sp>
    </p:spTree>
    <p:extLst>
      <p:ext uri="{BB962C8B-B14F-4D97-AF65-F5344CB8AC3E}">
        <p14:creationId xmlns:p14="http://schemas.microsoft.com/office/powerpoint/2010/main" val="4219163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582"/>
            <a:ext cx="6985000" cy="7921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JCheckBox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事件处理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5496" y="1268760"/>
            <a:ext cx="8928992" cy="4536504"/>
          </a:xfrm>
          <a:prstGeom prst="rect">
            <a:avLst/>
          </a:prstGeom>
          <a:solidFill>
            <a:srgbClr val="F7FA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i="0" dirty="0" smtClean="0"/>
              <a:t>点击</a:t>
            </a:r>
            <a:r>
              <a:rPr lang="zh-CN" altLang="en-US" sz="2600" i="0" dirty="0"/>
              <a:t>复选框时</a:t>
            </a:r>
            <a:r>
              <a:rPr lang="zh-CN" altLang="en-US" sz="2600" i="0" dirty="0" smtClean="0"/>
              <a:t>，引发</a:t>
            </a:r>
            <a:r>
              <a:rPr lang="zh-CN" altLang="en-US" sz="2600" i="0" dirty="0"/>
              <a:t>其选中状态</a:t>
            </a:r>
            <a:r>
              <a:rPr lang="zh-CN" altLang="en-US" sz="2600" i="0" dirty="0" smtClean="0"/>
              <a:t>的改变</a:t>
            </a:r>
            <a:r>
              <a:rPr lang="zh-CN" altLang="en-US" sz="2600" i="0" dirty="0"/>
              <a:t>，触发</a:t>
            </a:r>
            <a:r>
              <a:rPr lang="en-US" altLang="zh-CN" sz="2600" i="0" dirty="0" err="1">
                <a:solidFill>
                  <a:srgbClr val="A50021"/>
                </a:solidFill>
              </a:rPr>
              <a:t>ItemEvent</a:t>
            </a:r>
            <a:r>
              <a:rPr lang="zh-CN" altLang="en-US" sz="2600" i="0" dirty="0">
                <a:solidFill>
                  <a:srgbClr val="A50021"/>
                </a:solidFill>
              </a:rPr>
              <a:t>事件</a:t>
            </a:r>
            <a:r>
              <a:rPr lang="zh-CN" altLang="en-US" sz="2600" i="0" dirty="0"/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600" i="0" dirty="0" smtClean="0"/>
              <a:t>监听器类要实现</a:t>
            </a:r>
            <a:r>
              <a:rPr lang="en-US" altLang="zh-CN" sz="2600" i="0" dirty="0" err="1">
                <a:solidFill>
                  <a:srgbClr val="A50021"/>
                </a:solidFill>
              </a:rPr>
              <a:t>ItemListener</a:t>
            </a:r>
            <a:r>
              <a:rPr lang="zh-CN" altLang="en-US" sz="2600" i="0" dirty="0" smtClean="0"/>
              <a:t>接口及其</a:t>
            </a:r>
            <a:r>
              <a:rPr lang="en-US" altLang="zh-CN" sz="2600" i="0" dirty="0" err="1" smtClean="0">
                <a:solidFill>
                  <a:srgbClr val="A50021"/>
                </a:solidFill>
              </a:rPr>
              <a:t>itemStateChanged</a:t>
            </a:r>
            <a:r>
              <a:rPr lang="en-US" altLang="zh-CN" sz="2600" i="0" dirty="0">
                <a:solidFill>
                  <a:srgbClr val="A50021"/>
                </a:solidFill>
              </a:rPr>
              <a:t>()</a:t>
            </a:r>
            <a:r>
              <a:rPr lang="zh-CN" altLang="en-US" sz="2600" i="0" dirty="0"/>
              <a:t>方法。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600" i="0" dirty="0"/>
              <a:t>public void </a:t>
            </a:r>
            <a:r>
              <a:rPr lang="en-US" altLang="zh-CN" sz="2600" i="0" dirty="0" err="1">
                <a:solidFill>
                  <a:srgbClr val="A50021"/>
                </a:solidFill>
              </a:rPr>
              <a:t>addItemListener</a:t>
            </a:r>
            <a:r>
              <a:rPr lang="en-US" altLang="zh-CN" sz="2600" i="0" dirty="0"/>
              <a:t>( </a:t>
            </a:r>
            <a:r>
              <a:rPr lang="en-US" altLang="zh-CN" sz="2600" i="0" dirty="0" err="1"/>
              <a:t>ItemListener</a:t>
            </a:r>
            <a:r>
              <a:rPr lang="en-US" altLang="zh-CN" sz="2600" i="0" dirty="0"/>
              <a:t>  l )   </a:t>
            </a:r>
            <a:br>
              <a:rPr lang="en-US" altLang="zh-CN" sz="2600" i="0" dirty="0"/>
            </a:br>
            <a:r>
              <a:rPr lang="en-US" altLang="zh-CN" sz="2600" i="0" dirty="0"/>
              <a:t> </a:t>
            </a:r>
            <a:r>
              <a:rPr lang="zh-CN" altLang="en-US" sz="2600" i="0" dirty="0"/>
              <a:t>设置复选框的事件监听器。</a:t>
            </a:r>
            <a:endParaRPr lang="zh-CN" altLang="en-US" sz="2600" i="0" dirty="0">
              <a:latin typeface="黑体" panose="02010609060101010101" pitchFamily="49" charset="-122"/>
            </a:endParaRPr>
          </a:p>
        </p:txBody>
      </p:sp>
      <p:sp>
        <p:nvSpPr>
          <p:cNvPr id="228356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17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标签示例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372741"/>
            <a:ext cx="9108504" cy="529661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Test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Test(){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标签应用实例</a:t>
            </a:r>
            <a:r>
              <a:rPr lang="en-US" altLang="zh-CN" sz="2200" b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	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("huishouzhan.png");  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imageIcon.setImage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imageIcon.getImage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().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getScaledInstance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(30,30,Image.SCALE_DEFAULT));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JLabel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label1=new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JLabel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确实要删除吗</a:t>
            </a:r>
            <a:r>
              <a:rPr lang="en-US" altLang="zh-CN" sz="2200" b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?",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                                      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imageIcon,</a:t>
            </a:r>
            <a:r>
              <a:rPr lang="en-US" altLang="zh-CN" sz="20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JLabel.LEFT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jf.setSize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(300,200);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(label1);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jf.setVisible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public static void main(String[]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Test();    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58" y="1124744"/>
            <a:ext cx="2901652" cy="17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323528" y="1268760"/>
            <a:ext cx="8496175" cy="19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 smtClean="0">
                <a:latin typeface="黑体" panose="02010609060101010101" pitchFamily="49" charset="-122"/>
              </a:rPr>
              <a:t>【</a:t>
            </a:r>
            <a:r>
              <a:rPr lang="zh-CN" altLang="en-US" sz="2400" i="0" dirty="0">
                <a:latin typeface="黑体" panose="02010609060101010101" pitchFamily="49" charset="-122"/>
              </a:rPr>
              <a:t>例</a:t>
            </a:r>
            <a:r>
              <a:rPr lang="en-US" altLang="zh-CN" sz="2400" i="0" dirty="0">
                <a:latin typeface="黑体" panose="02010609060101010101" pitchFamily="49" charset="-122"/>
              </a:rPr>
              <a:t>5-19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】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有</a:t>
            </a:r>
            <a:r>
              <a:rPr lang="zh-CN" altLang="en-US" sz="2400" i="0" dirty="0">
                <a:latin typeface="黑体" panose="02010609060101010101" pitchFamily="49" charset="-122"/>
              </a:rPr>
              <a:t>三个复选框按钮，分别是“红色”、“绿色”和“蓝色”，选中某个或某些按钮后，面板的背景色变为相应的颜色。要求考虑色彩的组合效果，例如三个复选框都选中时显示白色，红色和绿色选中时显示黄色等。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623" y="3429000"/>
            <a:ext cx="3976330" cy="28908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927815" y="382097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i="0" dirty="0">
                <a:solidFill>
                  <a:schemeClr val="bg1"/>
                </a:solidFill>
                <a:latin typeface="黑体" panose="02010609060101010101" pitchFamily="49" charset="-122"/>
              </a:rPr>
              <a:t>复选框应用</a:t>
            </a:r>
            <a:r>
              <a:rPr lang="zh-CN" altLang="en-US" sz="3600" i="0" dirty="0" smtClean="0">
                <a:solidFill>
                  <a:schemeClr val="bg1"/>
                </a:solidFill>
                <a:latin typeface="黑体" panose="02010609060101010101" pitchFamily="49" charset="-122"/>
              </a:rPr>
              <a:t>示例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148885" y="113719"/>
            <a:ext cx="8815603" cy="6555641"/>
          </a:xfrm>
          <a:prstGeom prst="rect">
            <a:avLst/>
          </a:prstGeom>
          <a:solidFill>
            <a:srgbClr val="F7FAFF"/>
          </a:solidFill>
          <a:ln w="38100">
            <a:solidFill>
              <a:srgbClr val="F2EFFF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java.awt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.*;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javax.swing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.*;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java.awt.event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.*;						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CheckBoxDemo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implements </a:t>
            </a:r>
            <a:r>
              <a:rPr lang="en-US" altLang="zh-CN" sz="2400" i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ItemListener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{			</a:t>
            </a:r>
            <a:endParaRPr lang="zh-CN" altLang="en-US" sz="24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JFrame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 frame;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JPanel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layoutPanel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drawPanel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JCheckBox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checkBoxRed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checkBoxGreen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checkBoxBlue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CheckBoxDemo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() {							</a:t>
            </a:r>
            <a:r>
              <a: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frame = new 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JFrame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复选框练习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checkBoxRed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new </a:t>
            </a:r>
            <a:r>
              <a:rPr lang="en-US" altLang="zh-CN" sz="2400" i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JCheckBox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en-US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红色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checkBoxGreen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new </a:t>
            </a:r>
            <a:r>
              <a:rPr lang="en-US" altLang="zh-CN" sz="2400" i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JCheckBox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en-US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绿色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checkBoxBlue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new </a:t>
            </a:r>
            <a:r>
              <a:rPr lang="en-US" altLang="zh-CN" sz="2400" i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JCheckBox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en-US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蓝色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layoutPanel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 = new 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JPanel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drawPanel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 = new 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JPanel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layoutPanel.add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checkBoxRed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layoutPanel.add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checkBoxGreen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layoutPanel.add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checkBoxBlue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frame.add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layoutPanel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, "North");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frame.add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drawPanel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frame.setSize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(300, 200);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frame.setVisible</a:t>
            </a:r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(true);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87" y="5085184"/>
            <a:ext cx="3134513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514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-36512" y="332656"/>
            <a:ext cx="9180512" cy="5863144"/>
          </a:xfrm>
          <a:prstGeom prst="rect">
            <a:avLst/>
          </a:prstGeom>
          <a:solidFill>
            <a:srgbClr val="F7FAFF"/>
          </a:solidFill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2500"/>
              </a:lnSpc>
              <a:buClrTx/>
              <a:buFontTx/>
              <a:buNone/>
              <a:defRPr sz="2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		</a:t>
            </a:r>
            <a:r>
              <a:rPr lang="en-US" altLang="zh-CN" dirty="0" err="1"/>
              <a:t>checkBoxRed.addItemListener</a:t>
            </a:r>
            <a:r>
              <a:rPr lang="en-US" altLang="zh-CN" dirty="0"/>
              <a:t>(this); </a:t>
            </a:r>
            <a:r>
              <a:rPr lang="en-US" altLang="zh-CN" dirty="0" smtClean="0"/>
              <a:t>       // </a:t>
            </a:r>
            <a:r>
              <a:rPr lang="zh-CN" altLang="en-US" dirty="0" smtClean="0"/>
              <a:t>事件注册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checkBoxGreen.addItemListener</a:t>
            </a:r>
            <a:r>
              <a:rPr lang="en-US" altLang="zh-CN" dirty="0"/>
              <a:t>(this);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checkBoxBlue.addItemListener</a:t>
            </a:r>
            <a:r>
              <a:rPr lang="en-US" altLang="zh-CN" dirty="0"/>
              <a:t>(this);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public void </a:t>
            </a:r>
            <a:r>
              <a:rPr lang="en-US" altLang="zh-CN" dirty="0" err="1">
                <a:solidFill>
                  <a:srgbClr val="0000FF"/>
                </a:solidFill>
              </a:rPr>
              <a:t>itemStateChanged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ItemEvent</a:t>
            </a:r>
            <a:r>
              <a:rPr lang="en-US" altLang="zh-CN" dirty="0">
                <a:solidFill>
                  <a:srgbClr val="0000FF"/>
                </a:solidFill>
              </a:rPr>
              <a:t> e) {   </a:t>
            </a:r>
            <a:r>
              <a:rPr lang="en-US" altLang="zh-CN" dirty="0"/>
              <a:t>		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 red </a:t>
            </a:r>
            <a:r>
              <a:rPr lang="en-US" altLang="zh-CN" dirty="0"/>
              <a:t>= 0, green = 0, blue = 0;</a:t>
            </a:r>
          </a:p>
          <a:p>
            <a:r>
              <a:rPr lang="en-US" altLang="zh-CN" dirty="0"/>
              <a:t>		if (</a:t>
            </a:r>
            <a:r>
              <a:rPr lang="en-US" altLang="zh-CN" dirty="0" err="1"/>
              <a:t>checkBoxRed.isSelected</a:t>
            </a:r>
            <a:r>
              <a:rPr lang="en-US" altLang="zh-CN" dirty="0"/>
              <a:t>())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red </a:t>
            </a:r>
            <a:r>
              <a:rPr lang="en-US" altLang="zh-CN" dirty="0"/>
              <a:t>= 255</a:t>
            </a:r>
            <a:r>
              <a:rPr lang="en-US" altLang="zh-CN" dirty="0" smtClean="0"/>
              <a:t>;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	if (</a:t>
            </a:r>
            <a:r>
              <a:rPr lang="en-US" altLang="zh-CN" dirty="0" err="1"/>
              <a:t>checkBoxGreen.isSelected</a:t>
            </a:r>
            <a:r>
              <a:rPr lang="en-US" altLang="zh-CN" dirty="0"/>
              <a:t>())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green </a:t>
            </a:r>
            <a:r>
              <a:rPr lang="en-US" altLang="zh-CN" dirty="0"/>
              <a:t>= 255</a:t>
            </a:r>
            <a:r>
              <a:rPr lang="en-US" altLang="zh-CN" dirty="0" smtClean="0"/>
              <a:t>;   </a:t>
            </a:r>
            <a:endParaRPr lang="en-US" altLang="zh-CN" dirty="0"/>
          </a:p>
          <a:p>
            <a:r>
              <a:rPr lang="en-US" altLang="zh-CN" dirty="0"/>
              <a:t>		if (</a:t>
            </a:r>
            <a:r>
              <a:rPr lang="en-US" altLang="zh-CN" dirty="0" err="1"/>
              <a:t>checkBoxBlue.isSelected</a:t>
            </a:r>
            <a:r>
              <a:rPr lang="en-US" altLang="zh-CN" dirty="0"/>
              <a:t>())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blue </a:t>
            </a:r>
            <a:r>
              <a:rPr lang="en-US" altLang="zh-CN" dirty="0"/>
              <a:t>= 255</a:t>
            </a:r>
            <a:r>
              <a:rPr lang="en-US" altLang="zh-CN" dirty="0" smtClean="0"/>
              <a:t>;    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 smtClean="0"/>
              <a:t>drawPanel.setBackground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A50021"/>
                </a:solidFill>
              </a:rPr>
              <a:t>new </a:t>
            </a:r>
            <a:r>
              <a:rPr lang="en-US" altLang="zh-CN" dirty="0">
                <a:solidFill>
                  <a:srgbClr val="A50021"/>
                </a:solidFill>
              </a:rPr>
              <a:t>Color(red, green, blue)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</a:p>
          <a:p>
            <a:r>
              <a:rPr lang="en-US" altLang="zh-CN" dirty="0"/>
              <a:t>		new </a:t>
            </a:r>
            <a:r>
              <a:rPr lang="en-US" altLang="zh-CN" dirty="0" err="1"/>
              <a:t>CheckBoxDemo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87" y="4869160"/>
            <a:ext cx="3134513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64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78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7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7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7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7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78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778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578" y="312738"/>
            <a:ext cx="6985000" cy="792163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5.5.3 </a:t>
            </a:r>
            <a:r>
              <a:rPr lang="zh-CN" altLang="en-US" sz="3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组合框</a:t>
            </a:r>
            <a:r>
              <a:rPr lang="en-US" altLang="zh-CN" sz="36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JComboBox</a:t>
            </a:r>
            <a:r>
              <a:rPr lang="en-US" altLang="zh-CN" sz="3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48835" name="Rectangle 4"/>
          <p:cNvSpPr>
            <a:spLocks noChangeArrowheads="1"/>
          </p:cNvSpPr>
          <p:nvPr/>
        </p:nvSpPr>
        <p:spPr bwMode="auto">
          <a:xfrm>
            <a:off x="467544" y="1219473"/>
            <a:ext cx="8137525" cy="1128579"/>
          </a:xfrm>
          <a:prstGeom prst="rect">
            <a:avLst/>
          </a:prstGeom>
          <a:solidFill>
            <a:srgbClr val="F7FA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i="0" dirty="0" smtClean="0">
                <a:latin typeface="黑体" panose="02010609060101010101" pitchFamily="49" charset="-122"/>
              </a:rPr>
              <a:t>组合框每次</a:t>
            </a:r>
            <a:r>
              <a:rPr lang="zh-CN" altLang="en-US" sz="2400" i="0" dirty="0">
                <a:latin typeface="黑体" panose="02010609060101010101" pitchFamily="49" charset="-122"/>
              </a:rPr>
              <a:t>只能选择其中的一项</a:t>
            </a:r>
            <a:r>
              <a:rPr lang="zh-CN" altLang="en-US" sz="2400" i="0" dirty="0">
                <a:latin typeface="宋体" panose="02010600030101010101" pitchFamily="2" charset="-122"/>
              </a:rPr>
              <a:t>，而且每项的内容可以是任意类，不局限于</a:t>
            </a:r>
            <a:r>
              <a:rPr lang="en-US" altLang="zh-CN" sz="2400" i="0" dirty="0">
                <a:latin typeface="宋体" panose="02010600030101010101" pitchFamily="2" charset="-122"/>
              </a:rPr>
              <a:t>String</a:t>
            </a:r>
            <a:r>
              <a:rPr lang="zh-CN" altLang="en-US" sz="2400" i="0" dirty="0"/>
              <a:t>。</a:t>
            </a: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3816424" cy="29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283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Rot="1" noChangeArrowheads="1"/>
          </p:cNvSpPr>
          <p:nvPr/>
        </p:nvSpPr>
        <p:spPr bwMode="auto">
          <a:xfrm>
            <a:off x="350824" y="1232865"/>
            <a:ext cx="8424936" cy="4893647"/>
          </a:xfrm>
          <a:prstGeom prst="rect">
            <a:avLst/>
          </a:prstGeom>
          <a:solidFill>
            <a:srgbClr val="F7FAFF"/>
          </a:solidFill>
          <a:ln w="1905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i="0" dirty="0">
                <a:latin typeface="黑体" panose="02010609060101010101" pitchFamily="49" charset="-122"/>
              </a:rPr>
              <a:t>创建组合框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  <a:buFont typeface="Wingdings" panose="05000000000000000000" pitchFamily="2" charset="2"/>
              <a:buChar char="u"/>
            </a:pPr>
            <a:r>
              <a:rPr lang="zh-CN" altLang="en-US" sz="2400" i="0" dirty="0">
                <a:latin typeface="Arial" panose="020B0604020202020204" pitchFamily="34" charset="0"/>
              </a:rPr>
              <a:t>创建组合框并</a:t>
            </a:r>
            <a:r>
              <a:rPr lang="zh-CN" altLang="en-US" sz="2400" i="0" dirty="0" smtClean="0">
                <a:latin typeface="Arial" panose="020B0604020202020204" pitchFamily="34" charset="0"/>
              </a:rPr>
              <a:t>加入条目</a:t>
            </a:r>
            <a:r>
              <a:rPr lang="zh-CN" altLang="en-US" sz="2400" i="0" dirty="0">
                <a:latin typeface="Arial" panose="020B0604020202020204" pitchFamily="34" charset="0"/>
              </a:rPr>
              <a:t/>
            </a:r>
            <a:br>
              <a:rPr lang="zh-CN" altLang="en-US" sz="2400" i="0" dirty="0">
                <a:latin typeface="Arial" panose="020B0604020202020204" pitchFamily="34" charset="0"/>
              </a:rPr>
            </a:br>
            <a:r>
              <a:rPr lang="zh-CN" altLang="en-US" sz="2400" i="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0" dirty="0" smtClean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i="0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JComboBox</a:t>
            </a:r>
            <a:r>
              <a:rPr lang="en-US" altLang="zh-CN" sz="2400" i="0" dirty="0" smtClean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i="0" dirty="0" err="1">
                <a:solidFill>
                  <a:srgbClr val="0000FF"/>
                </a:solidFill>
                <a:latin typeface="Arial" panose="020B0604020202020204" pitchFamily="34" charset="0"/>
              </a:rPr>
              <a:t>fruitBox</a:t>
            </a: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 = new </a:t>
            </a:r>
            <a:r>
              <a:rPr lang="en-US" altLang="zh-CN" sz="2400" i="0" dirty="0" err="1">
                <a:solidFill>
                  <a:srgbClr val="0000FF"/>
                </a:solidFill>
                <a:latin typeface="Arial" panose="020B0604020202020204" pitchFamily="34" charset="0"/>
              </a:rPr>
              <a:t>JComboBox</a:t>
            </a: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();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</a:pPr>
            <a:r>
              <a:rPr lang="en-US" altLang="zh-CN" sz="2400" i="0" dirty="0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r>
              <a:rPr lang="en-US" altLang="zh-CN" sz="2400" i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	</a:t>
            </a:r>
            <a:r>
              <a:rPr lang="en-US" altLang="zh-CN" sz="2400" i="0" dirty="0" err="1">
                <a:solidFill>
                  <a:srgbClr val="0000FF"/>
                </a:solidFill>
                <a:latin typeface="Arial" panose="020B0604020202020204" pitchFamily="34" charset="0"/>
              </a:rPr>
              <a:t>fruitBox.addItem</a:t>
            </a: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(“</a:t>
            </a:r>
            <a:r>
              <a:rPr lang="zh-CN" altLang="en-US" sz="2400" i="0" dirty="0">
                <a:solidFill>
                  <a:srgbClr val="0000FF"/>
                </a:solidFill>
                <a:latin typeface="Arial" panose="020B0604020202020204" pitchFamily="34" charset="0"/>
              </a:rPr>
              <a:t>苹果</a:t>
            </a: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");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</a:pP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  	</a:t>
            </a:r>
            <a:r>
              <a:rPr lang="en-US" altLang="zh-CN" sz="2400" i="0" dirty="0" err="1">
                <a:solidFill>
                  <a:srgbClr val="0000FF"/>
                </a:solidFill>
                <a:latin typeface="Arial" panose="020B0604020202020204" pitchFamily="34" charset="0"/>
              </a:rPr>
              <a:t>fruitBox.addItem</a:t>
            </a: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(“</a:t>
            </a:r>
            <a:r>
              <a:rPr lang="zh-CN" altLang="en-US" sz="2400" i="0" dirty="0">
                <a:solidFill>
                  <a:srgbClr val="0000FF"/>
                </a:solidFill>
                <a:latin typeface="Arial" panose="020B0604020202020204" pitchFamily="34" charset="0"/>
              </a:rPr>
              <a:t>香蕉</a:t>
            </a: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");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  <a:buFont typeface="Wingdings" panose="05000000000000000000" pitchFamily="2" charset="2"/>
              <a:buChar char="u"/>
            </a:pPr>
            <a:r>
              <a:rPr lang="zh-CN" altLang="en-US" sz="2400" i="0" dirty="0">
                <a:latin typeface="Arial" panose="020B0604020202020204" pitchFamily="34" charset="0"/>
              </a:rPr>
              <a:t>使用</a:t>
            </a:r>
            <a:r>
              <a:rPr lang="en-US" altLang="zh-CN" sz="2400" i="0" dirty="0">
                <a:latin typeface="Arial" panose="020B0604020202020204" pitchFamily="34" charset="0"/>
              </a:rPr>
              <a:t>String</a:t>
            </a:r>
            <a:r>
              <a:rPr lang="zh-CN" altLang="en-US" sz="2400" i="0" dirty="0">
                <a:latin typeface="Arial" panose="020B0604020202020204" pitchFamily="34" charset="0"/>
              </a:rPr>
              <a:t>数组创建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</a:pPr>
            <a:r>
              <a:rPr lang="zh-CN" altLang="en-US" sz="2400" i="0" dirty="0">
                <a:latin typeface="Arial" panose="020B0604020202020204" pitchFamily="34" charset="0"/>
              </a:rPr>
              <a:t>   </a:t>
            </a:r>
            <a:r>
              <a:rPr lang="en-US" altLang="zh-CN" sz="2400" i="0" dirty="0" smtClean="0">
                <a:solidFill>
                  <a:srgbClr val="0000FF"/>
                </a:solidFill>
                <a:latin typeface="Arial" panose="020B0604020202020204" pitchFamily="34" charset="0"/>
              </a:rPr>
              <a:t>	String</a:t>
            </a: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[]  </a:t>
            </a:r>
            <a:r>
              <a:rPr lang="en-US" altLang="zh-CN" sz="2400" i="0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fruitItem</a:t>
            </a:r>
            <a:r>
              <a:rPr lang="en-US" altLang="zh-CN" sz="2400" i="0" dirty="0" smtClean="0">
                <a:solidFill>
                  <a:srgbClr val="0000FF"/>
                </a:solidFill>
                <a:latin typeface="Arial" panose="020B0604020202020204" pitchFamily="34" charset="0"/>
              </a:rPr>
              <a:t> = { “</a:t>
            </a:r>
            <a:r>
              <a:rPr lang="zh-CN" altLang="en-US" sz="2400" i="0" dirty="0">
                <a:solidFill>
                  <a:srgbClr val="0000FF"/>
                </a:solidFill>
                <a:latin typeface="Arial" panose="020B0604020202020204" pitchFamily="34" charset="0"/>
              </a:rPr>
              <a:t>苹果”</a:t>
            </a: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,”</a:t>
            </a:r>
            <a:r>
              <a:rPr lang="zh-CN" altLang="en-US" sz="2400" i="0" dirty="0">
                <a:solidFill>
                  <a:srgbClr val="0000FF"/>
                </a:solidFill>
                <a:latin typeface="Arial" panose="020B0604020202020204" pitchFamily="34" charset="0"/>
              </a:rPr>
              <a:t>香蕉”</a:t>
            </a: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,”</a:t>
            </a:r>
            <a:r>
              <a:rPr lang="zh-CN" altLang="en-US" sz="2400" i="0" dirty="0">
                <a:solidFill>
                  <a:srgbClr val="0000FF"/>
                </a:solidFill>
                <a:latin typeface="Arial" panose="020B0604020202020204" pitchFamily="34" charset="0"/>
              </a:rPr>
              <a:t>西瓜”</a:t>
            </a: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};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</a:pP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i="0" dirty="0" smtClean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i="0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JComboBox</a:t>
            </a:r>
            <a:r>
              <a:rPr lang="en-US" altLang="zh-CN" sz="2400" i="0" dirty="0" smtClean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i="0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fruitBox</a:t>
            </a:r>
            <a:r>
              <a:rPr lang="en-US" altLang="zh-CN" sz="2400" i="0" dirty="0" smtClean="0">
                <a:solidFill>
                  <a:srgbClr val="0000FF"/>
                </a:solidFill>
                <a:latin typeface="Arial" panose="020B0604020202020204" pitchFamily="34" charset="0"/>
              </a:rPr>
              <a:t> = new </a:t>
            </a:r>
            <a:r>
              <a:rPr lang="en-US" altLang="zh-CN" sz="2400" i="0" dirty="0" err="1">
                <a:solidFill>
                  <a:srgbClr val="0000FF"/>
                </a:solidFill>
                <a:latin typeface="Arial" panose="020B0604020202020204" pitchFamily="34" charset="0"/>
              </a:rPr>
              <a:t>JComboBox</a:t>
            </a: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i="0" dirty="0" err="1">
                <a:solidFill>
                  <a:srgbClr val="0000FF"/>
                </a:solidFill>
                <a:latin typeface="Arial" panose="020B0604020202020204" pitchFamily="34" charset="0"/>
              </a:rPr>
              <a:t>fruitItem</a:t>
            </a:r>
            <a:r>
              <a:rPr lang="en-US" altLang="zh-CN" sz="2400" i="0" dirty="0">
                <a:solidFill>
                  <a:srgbClr val="0000FF"/>
                </a:solidFill>
                <a:latin typeface="Arial" panose="020B0604020202020204" pitchFamily="34" charset="0"/>
              </a:rPr>
              <a:t>); </a:t>
            </a: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i="0" dirty="0">
                <a:latin typeface="黑体" panose="02010609060101010101" pitchFamily="49" charset="-122"/>
              </a:rPr>
              <a:t>设置组合框是否能编辑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</a:pPr>
            <a:r>
              <a:rPr lang="zh-CN" altLang="en-US" sz="2400" i="0" dirty="0">
                <a:latin typeface="黑体" panose="02010609060101010101" pitchFamily="49" charset="-122"/>
              </a:rPr>
              <a:t>    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	</a:t>
            </a:r>
            <a:r>
              <a:rPr lang="en-US" altLang="zh-CN" sz="2400" i="0" dirty="0" err="1" smtClean="0">
                <a:latin typeface="黑体" panose="02010609060101010101" pitchFamily="49" charset="-122"/>
              </a:rPr>
              <a:t>fruitBox.setEditable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(true</a:t>
            </a:r>
            <a:r>
              <a:rPr lang="en-US" altLang="zh-CN" sz="2400" i="0" dirty="0">
                <a:latin typeface="黑体" panose="02010609060101010101" pitchFamily="49" charset="-122"/>
              </a:rPr>
              <a:t>);  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>
          <a:xfrm>
            <a:off x="1043608" y="333375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组合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框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JComboBox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003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9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9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9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29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29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29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29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29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Rot="1" noChangeArrowheads="1"/>
          </p:cNvSpPr>
          <p:nvPr/>
        </p:nvSpPr>
        <p:spPr bwMode="auto">
          <a:xfrm>
            <a:off x="35496" y="1175724"/>
            <a:ext cx="9036496" cy="4567404"/>
          </a:xfrm>
          <a:prstGeom prst="rect">
            <a:avLst/>
          </a:prstGeom>
          <a:solidFill>
            <a:srgbClr val="F7FAFF"/>
          </a:solidFill>
          <a:ln w="1905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i="0" dirty="0">
                <a:latin typeface="黑体" panose="02010609060101010101" pitchFamily="49" charset="-122"/>
              </a:rPr>
              <a:t>组合框的内容可以动态变化</a:t>
            </a:r>
          </a:p>
          <a:p>
            <a:pPr marL="360000" lvl="1"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</a:pPr>
            <a:r>
              <a:rPr lang="en-US" altLang="zh-CN" sz="2400" i="0" dirty="0" err="1">
                <a:solidFill>
                  <a:srgbClr val="0000FF"/>
                </a:solidFill>
                <a:latin typeface="黑体" panose="02010609060101010101" pitchFamily="49" charset="-122"/>
              </a:rPr>
              <a:t>addItem</a:t>
            </a:r>
            <a:r>
              <a:rPr lang="zh-CN" altLang="en-US" sz="2400" i="0" dirty="0">
                <a:latin typeface="黑体" panose="02010609060101010101" pitchFamily="49" charset="-122"/>
              </a:rPr>
              <a:t>方法：把条目添加到列表的末尾；</a:t>
            </a:r>
          </a:p>
          <a:p>
            <a:pPr marL="360000" lvl="1"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</a:pPr>
            <a:r>
              <a:rPr lang="en-US" altLang="zh-CN" sz="2400" i="0" dirty="0" err="1">
                <a:solidFill>
                  <a:srgbClr val="0000FF"/>
                </a:solidFill>
                <a:latin typeface="黑体" panose="02010609060101010101" pitchFamily="49" charset="-122"/>
              </a:rPr>
              <a:t>insertItermAt</a:t>
            </a:r>
            <a:r>
              <a:rPr lang="zh-CN" altLang="en-US" sz="2400" i="0" dirty="0">
                <a:latin typeface="黑体" panose="02010609060101010101" pitchFamily="49" charset="-122"/>
              </a:rPr>
              <a:t>方法：将新条目添加到列表的任何位置；</a:t>
            </a:r>
          </a:p>
          <a:p>
            <a:pPr marL="360000" lvl="1"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</a:pPr>
            <a:r>
              <a:rPr lang="en-US" altLang="zh-CN" sz="2400" i="0" dirty="0" err="1">
                <a:solidFill>
                  <a:srgbClr val="0000FF"/>
                </a:solidFill>
                <a:latin typeface="黑体" panose="02010609060101010101" pitchFamily="49" charset="-122"/>
              </a:rPr>
              <a:t>removeItem</a:t>
            </a:r>
            <a:r>
              <a:rPr lang="zh-CN" altLang="en-US" sz="2400" i="0" dirty="0">
                <a:latin typeface="黑体" panose="02010609060101010101" pitchFamily="49" charset="-122"/>
              </a:rPr>
              <a:t>方法和</a:t>
            </a:r>
            <a:r>
              <a:rPr lang="en-US" altLang="zh-CN" sz="2400" i="0" dirty="0" err="1">
                <a:solidFill>
                  <a:srgbClr val="0000FF"/>
                </a:solidFill>
                <a:latin typeface="黑体" panose="02010609060101010101" pitchFamily="49" charset="-122"/>
              </a:rPr>
              <a:t>removeItemAt</a:t>
            </a:r>
            <a:r>
              <a:rPr lang="zh-CN" altLang="en-US" sz="2400" i="0" dirty="0">
                <a:latin typeface="黑体" panose="02010609060101010101" pitchFamily="49" charset="-122"/>
              </a:rPr>
              <a:t>方法：删除指定条目；</a:t>
            </a:r>
          </a:p>
          <a:p>
            <a:pPr marL="360000" lvl="1"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</a:pPr>
            <a:r>
              <a:rPr lang="en-US" altLang="zh-CN" sz="2400" i="0" dirty="0" err="1">
                <a:solidFill>
                  <a:srgbClr val="0000FF"/>
                </a:solidFill>
                <a:latin typeface="黑体" panose="02010609060101010101" pitchFamily="49" charset="-122"/>
              </a:rPr>
              <a:t>removeAllItems</a:t>
            </a:r>
            <a:r>
              <a:rPr lang="zh-CN" altLang="en-US" sz="2400" i="0" dirty="0">
                <a:latin typeface="黑体" panose="02010609060101010101" pitchFamily="49" charset="-122"/>
              </a:rPr>
              <a:t>方法：删除所有条目。</a:t>
            </a:r>
          </a:p>
          <a:p>
            <a:pPr marL="342900" indent="-342900" eaLnBrk="1" hangingPunct="1">
              <a:lnSpc>
                <a:spcPct val="130000"/>
              </a:lnSpc>
              <a:spcBef>
                <a:spcPts val="12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i="0" dirty="0" err="1" smtClean="0">
                <a:latin typeface="黑体" panose="02010609060101010101" pitchFamily="49" charset="-122"/>
              </a:rPr>
              <a:t>jobsBox.insertItermAt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job7</a:t>
            </a:r>
            <a:r>
              <a:rPr lang="en-US" altLang="zh-CN" sz="2400" dirty="0"/>
              <a:t>"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,6</a:t>
            </a:r>
            <a:r>
              <a:rPr lang="en-US" altLang="zh-CN" sz="2400" i="0" dirty="0">
                <a:latin typeface="黑体" panose="02010609060101010101" pitchFamily="49" charset="-122"/>
              </a:rPr>
              <a:t>); 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	</a:t>
            </a:r>
            <a:r>
              <a:rPr lang="en-US" altLang="zh-CN" sz="2000" i="0" dirty="0" smtClean="0">
                <a:latin typeface="黑体" panose="02010609060101010101" pitchFamily="49" charset="-122"/>
              </a:rPr>
              <a:t>//</a:t>
            </a:r>
            <a:r>
              <a:rPr lang="zh-CN" altLang="en-US" sz="2000" i="0" dirty="0" smtClean="0">
                <a:latin typeface="黑体" panose="02010609060101010101" pitchFamily="49" charset="-122"/>
              </a:rPr>
              <a:t>在位置</a:t>
            </a:r>
            <a:r>
              <a:rPr lang="en-US" altLang="zh-CN" sz="2000" i="0" dirty="0" smtClean="0">
                <a:latin typeface="黑体" panose="02010609060101010101" pitchFamily="49" charset="-122"/>
              </a:rPr>
              <a:t>7</a:t>
            </a:r>
            <a:r>
              <a:rPr lang="zh-CN" altLang="en-US" sz="2000" i="0" dirty="0" smtClean="0">
                <a:latin typeface="黑体" panose="02010609060101010101" pitchFamily="49" charset="-122"/>
              </a:rPr>
              <a:t>增加</a:t>
            </a:r>
            <a:r>
              <a:rPr lang="en-US" altLang="zh-CN" sz="2000" dirty="0"/>
              <a:t>"</a:t>
            </a:r>
            <a:r>
              <a:rPr lang="en-US" altLang="zh-CN" sz="2000" i="0" dirty="0" smtClean="0">
                <a:latin typeface="黑体" panose="02010609060101010101" pitchFamily="49" charset="-122"/>
              </a:rPr>
              <a:t>job7</a:t>
            </a:r>
            <a:r>
              <a:rPr lang="en-US" altLang="zh-CN" sz="2000" dirty="0"/>
              <a:t>"</a:t>
            </a:r>
            <a:r>
              <a:rPr lang="zh-CN" altLang="en-US" sz="2000" i="0" dirty="0" smtClean="0">
                <a:latin typeface="黑体" panose="02010609060101010101" pitchFamily="49" charset="-122"/>
              </a:rPr>
              <a:t>条目</a:t>
            </a:r>
            <a:endParaRPr lang="zh-CN" altLang="en-US" sz="2000" i="0" dirty="0">
              <a:latin typeface="黑体" panose="02010609060101010101" pitchFamily="49" charset="-122"/>
            </a:endParaRPr>
          </a:p>
          <a:p>
            <a:pPr marL="360000" lvl="1"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</a:pPr>
            <a:r>
              <a:rPr lang="en-US" altLang="zh-CN" sz="2400" i="0" dirty="0" err="1" smtClean="0">
                <a:latin typeface="黑体" panose="02010609060101010101" pitchFamily="49" charset="-122"/>
              </a:rPr>
              <a:t>jobsBox.removeItem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job7</a:t>
            </a:r>
            <a:r>
              <a:rPr lang="en-US" altLang="zh-CN" sz="2400" dirty="0"/>
              <a:t>"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);  	</a:t>
            </a:r>
            <a:r>
              <a:rPr lang="en-US" altLang="zh-CN" sz="2000" i="0" dirty="0" smtClean="0">
                <a:latin typeface="黑体" panose="02010609060101010101" pitchFamily="49" charset="-122"/>
              </a:rPr>
              <a:t>//</a:t>
            </a:r>
            <a:r>
              <a:rPr lang="zh-CN" altLang="en-US" sz="2000" i="0" dirty="0">
                <a:latin typeface="黑体" panose="02010609060101010101" pitchFamily="49" charset="-122"/>
              </a:rPr>
              <a:t>删除“</a:t>
            </a:r>
            <a:r>
              <a:rPr lang="en-US" altLang="zh-CN" sz="2000" i="0" dirty="0">
                <a:latin typeface="黑体" panose="02010609060101010101" pitchFamily="49" charset="-122"/>
              </a:rPr>
              <a:t>job7”</a:t>
            </a:r>
            <a:r>
              <a:rPr lang="zh-CN" altLang="en-US" sz="2000" i="0" dirty="0" smtClean="0">
                <a:latin typeface="黑体" panose="02010609060101010101" pitchFamily="49" charset="-122"/>
              </a:rPr>
              <a:t>条目</a:t>
            </a:r>
            <a:endParaRPr lang="zh-CN" altLang="en-US" sz="2400" i="0" dirty="0">
              <a:latin typeface="黑体" panose="02010609060101010101" pitchFamily="49" charset="-122"/>
            </a:endParaRPr>
          </a:p>
          <a:p>
            <a:pPr marL="360000" lvl="1"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</a:pPr>
            <a:r>
              <a:rPr lang="en-US" altLang="zh-CN" sz="2400" i="0" dirty="0" err="1" smtClean="0">
                <a:latin typeface="黑体" panose="02010609060101010101" pitchFamily="49" charset="-122"/>
              </a:rPr>
              <a:t>jobsBox.removeItemAt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(5</a:t>
            </a:r>
            <a:r>
              <a:rPr lang="en-US" altLang="zh-CN" sz="2400" i="0" dirty="0">
                <a:latin typeface="黑体" panose="02010609060101010101" pitchFamily="49" charset="-122"/>
              </a:rPr>
              <a:t>);    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	</a:t>
            </a:r>
            <a:r>
              <a:rPr lang="en-US" altLang="zh-CN" sz="2000" i="0" dirty="0" smtClean="0">
                <a:latin typeface="黑体" panose="02010609060101010101" pitchFamily="49" charset="-122"/>
              </a:rPr>
              <a:t>//</a:t>
            </a:r>
            <a:r>
              <a:rPr lang="zh-CN" altLang="en-US" sz="2000" i="0" dirty="0">
                <a:latin typeface="黑体" panose="02010609060101010101" pitchFamily="49" charset="-122"/>
              </a:rPr>
              <a:t>删除第</a:t>
            </a:r>
            <a:r>
              <a:rPr lang="en-US" altLang="zh-CN" sz="2000" i="0" dirty="0">
                <a:latin typeface="黑体" panose="02010609060101010101" pitchFamily="49" charset="-122"/>
              </a:rPr>
              <a:t>6</a:t>
            </a:r>
            <a:r>
              <a:rPr lang="zh-CN" altLang="en-US" sz="2000" i="0" dirty="0">
                <a:latin typeface="黑体" panose="02010609060101010101" pitchFamily="49" charset="-122"/>
              </a:rPr>
              <a:t>个条目，即“</a:t>
            </a:r>
            <a:r>
              <a:rPr lang="en-US" altLang="zh-CN" sz="2000" i="0" dirty="0">
                <a:latin typeface="黑体" panose="02010609060101010101" pitchFamily="49" charset="-122"/>
              </a:rPr>
              <a:t>job6</a:t>
            </a:r>
            <a:r>
              <a:rPr lang="en-US" altLang="zh-CN" sz="2000" i="0" dirty="0" smtClean="0">
                <a:latin typeface="黑体" panose="02010609060101010101" pitchFamily="49" charset="-122"/>
              </a:rPr>
              <a:t>”</a:t>
            </a:r>
            <a:endParaRPr lang="zh-CN" altLang="en-US" sz="2400" i="0" dirty="0">
              <a:latin typeface="黑体" panose="02010609060101010101" pitchFamily="49" charset="-122"/>
            </a:endParaRPr>
          </a:p>
          <a:p>
            <a:pPr marL="360000" lvl="1" eaLnBrk="1" hangingPunct="1">
              <a:lnSpc>
                <a:spcPct val="130000"/>
              </a:lnSpc>
              <a:spcBef>
                <a:spcPts val="0"/>
              </a:spcBef>
              <a:buClr>
                <a:srgbClr val="339966"/>
              </a:buClr>
            </a:pPr>
            <a:r>
              <a:rPr lang="en-US" altLang="zh-CN" sz="2400" i="0" dirty="0" err="1" smtClean="0">
                <a:latin typeface="黑体" panose="02010609060101010101" pitchFamily="49" charset="-122"/>
              </a:rPr>
              <a:t>jobsBox.removeAllItems</a:t>
            </a:r>
            <a:r>
              <a:rPr lang="en-US" altLang="zh-CN" sz="2400" i="0" dirty="0">
                <a:latin typeface="黑体" panose="02010609060101010101" pitchFamily="49" charset="-122"/>
              </a:rPr>
              <a:t>();    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	</a:t>
            </a:r>
            <a:r>
              <a:rPr lang="en-US" altLang="zh-CN" sz="2000" i="0" dirty="0" smtClean="0">
                <a:latin typeface="黑体" panose="02010609060101010101" pitchFamily="49" charset="-122"/>
              </a:rPr>
              <a:t>//</a:t>
            </a:r>
            <a:r>
              <a:rPr lang="zh-CN" altLang="en-US" sz="2000" i="0" dirty="0">
                <a:latin typeface="黑体" panose="02010609060101010101" pitchFamily="49" charset="-122"/>
              </a:rPr>
              <a:t>删除所有</a:t>
            </a:r>
            <a:r>
              <a:rPr lang="zh-CN" altLang="en-US" sz="2000" i="0" dirty="0" smtClean="0">
                <a:latin typeface="黑体" panose="02010609060101010101" pitchFamily="49" charset="-122"/>
              </a:rPr>
              <a:t>条目</a:t>
            </a:r>
            <a:endParaRPr lang="zh-CN" altLang="en-US" sz="2000" i="0" dirty="0">
              <a:latin typeface="黑体" panose="02010609060101010101" pitchFamily="49" charset="-122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1043608" y="305285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组合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框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JComboBox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9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Rot="1" noChangeArrowheads="1"/>
          </p:cNvSpPr>
          <p:nvPr/>
        </p:nvSpPr>
        <p:spPr bwMode="auto">
          <a:xfrm>
            <a:off x="423738" y="1340768"/>
            <a:ext cx="8540750" cy="5873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600" i="0" dirty="0">
                <a:cs typeface="Courier New" panose="02070309020205020404" pitchFamily="49" charset="0"/>
              </a:rPr>
              <a:t>当选择组合框的条目时，会产生选项事件</a:t>
            </a:r>
            <a:r>
              <a:rPr lang="en-US" altLang="zh-CN" sz="2600" i="0" dirty="0" err="1">
                <a:cs typeface="Courier New" panose="02070309020205020404" pitchFamily="49" charset="0"/>
              </a:rPr>
              <a:t>ItemEvent</a:t>
            </a:r>
            <a:r>
              <a:rPr lang="zh-CN" altLang="en-US" sz="2600" i="0" dirty="0">
                <a:cs typeface="Courier New" panose="02070309020205020404" pitchFamily="49" charset="0"/>
              </a:rPr>
              <a:t>。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971600" y="404664"/>
            <a:ext cx="36449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i="0" dirty="0"/>
              <a:t>组合框事件处理</a:t>
            </a:r>
          </a:p>
        </p:txBody>
      </p:sp>
      <p:graphicFrame>
        <p:nvGraphicFramePr>
          <p:cNvPr id="431152" name="Group 4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42930307"/>
              </p:ext>
            </p:extLst>
          </p:nvPr>
        </p:nvGraphicFramePr>
        <p:xfrm>
          <a:off x="504006" y="2276872"/>
          <a:ext cx="8172450" cy="1755775"/>
        </p:xfrm>
        <a:graphic>
          <a:graphicData uri="http://schemas.openxmlformats.org/drawingml/2006/table">
            <a:tbl>
              <a:tblPr/>
              <a:tblGrid>
                <a:gridCol w="4105275"/>
                <a:gridCol w="4067175"/>
              </a:tblGrid>
              <a:tr h="356942"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18000" marR="18000" marT="10802" marB="10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2988A"/>
                    </a:solidFill>
                  </a:tcPr>
                </a:tc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18000" marR="18000" marT="10802" marB="10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2988A"/>
                    </a:solidFill>
                  </a:tcPr>
                </a:tc>
              </a:tr>
              <a:tr h="506502"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public Object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getSelectedItem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() </a:t>
                      </a:r>
                    </a:p>
                  </a:txBody>
                  <a:tcPr marL="18000" marR="18000" marT="10802" marB="10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返回当前选中项。注意类型。 </a:t>
                      </a:r>
                    </a:p>
                  </a:txBody>
                  <a:tcPr marL="18000" marR="18000" marT="10802" marB="10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2331"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public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getSelectedIndex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() </a:t>
                      </a:r>
                    </a:p>
                  </a:txBody>
                  <a:tcPr marL="18000" marR="18000" marT="10802" marB="10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返回选中项的位置。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列表中第一项的位置是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。 </a:t>
                      </a:r>
                    </a:p>
                  </a:txBody>
                  <a:tcPr marL="18000" marR="18000" marT="10802" marB="10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01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JComboBox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使用示例</a:t>
            </a:r>
          </a:p>
        </p:txBody>
      </p:sp>
      <p:pic>
        <p:nvPicPr>
          <p:cNvPr id="2549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5257800" cy="502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6088012" y="4146401"/>
            <a:ext cx="2084388" cy="866775"/>
          </a:xfrm>
          <a:prstGeom prst="wedgeRoundRectCallout">
            <a:avLst>
              <a:gd name="adj1" fmla="val -92328"/>
              <a:gd name="adj2" fmla="val -65021"/>
              <a:gd name="adj3" fmla="val 16667"/>
            </a:avLst>
          </a:prstGeom>
          <a:solidFill>
            <a:srgbClr val="F7FAFF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zh-CN" sz="2000" i="0" dirty="0" err="1">
                <a:latin typeface="宋体" panose="02010600030101010101" pitchFamily="2" charset="-122"/>
                <a:ea typeface="宋体" panose="02010600030101010101" pitchFamily="2" charset="-122"/>
              </a:rPr>
              <a:t>ItemEvent</a:t>
            </a:r>
            <a:r>
              <a:rPr lang="zh-CN" altLang="en-US" sz="2000" i="0" dirty="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r>
              <a:rPr lang="zh-CN" altLang="en-US" sz="20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zh-CN" altLang="en-US" sz="20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4981" name="Rectangle 7"/>
          <p:cNvSpPr>
            <a:spLocks noChangeArrowheads="1"/>
          </p:cNvSpPr>
          <p:nvPr/>
        </p:nvSpPr>
        <p:spPr bwMode="auto">
          <a:xfrm>
            <a:off x="1258888" y="1830388"/>
            <a:ext cx="3846512" cy="568325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6022975" y="1557338"/>
            <a:ext cx="2403475" cy="1187450"/>
          </a:xfrm>
          <a:prstGeom prst="wedgeRoundRectCallout">
            <a:avLst>
              <a:gd name="adj1" fmla="val -104634"/>
              <a:gd name="adj2" fmla="val 6852"/>
              <a:gd name="adj3" fmla="val 16667"/>
            </a:avLst>
          </a:prstGeom>
          <a:solidFill>
            <a:srgbClr val="F7FAFF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sz="2000" i="0">
                <a:latin typeface="宋体" panose="02010600030101010101" pitchFamily="2" charset="-122"/>
                <a:ea typeface="宋体" panose="02010600030101010101" pitchFamily="2" charset="-122"/>
              </a:rPr>
              <a:t>创建组合框，设置选项内容为数组</a:t>
            </a:r>
            <a:r>
              <a:rPr lang="en-US" altLang="zh-CN" sz="2000" i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i="0">
                <a:latin typeface="宋体" panose="02010600030101010101" pitchFamily="2" charset="-122"/>
                <a:ea typeface="宋体" panose="02010600030101010101" pitchFamily="2" charset="-122"/>
              </a:rPr>
              <a:t>中的元素</a:t>
            </a:r>
          </a:p>
        </p:txBody>
      </p:sp>
      <p:sp>
        <p:nvSpPr>
          <p:cNvPr id="254983" name="Rectangle 9"/>
          <p:cNvSpPr>
            <a:spLocks noChangeArrowheads="1"/>
          </p:cNvSpPr>
          <p:nvPr/>
        </p:nvSpPr>
        <p:spPr bwMode="auto">
          <a:xfrm>
            <a:off x="900113" y="3762375"/>
            <a:ext cx="4967287" cy="203676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7544" y="1196752"/>
            <a:ext cx="8229600" cy="201622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【例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5-20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】。组合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框表示字号，在组合框中选择或输入一个字号后，标签“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语言”会随之改变字号的大小。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332656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zh-CN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组合框应用示例</a:t>
            </a:r>
            <a:endParaRPr lang="zh-CN" altLang="en-US" sz="3600" i="0" dirty="0">
              <a:solidFill>
                <a:schemeClr val="bg1"/>
              </a:solidFill>
              <a:latin typeface="黑体" panose="02010609060101010101" pitchFamily="49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62062"/>
            <a:ext cx="3816424" cy="29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1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216024" y="1052736"/>
            <a:ext cx="8748464" cy="544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latin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latin typeface="+mn-lt"/>
                <a:ea typeface="+mn-ea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latin typeface="+mn-lt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+mn-lt"/>
                <a:ea typeface="+mn-ea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800" i="0" dirty="0"/>
              <a:t> </a:t>
            </a:r>
            <a:r>
              <a:rPr lang="zh-CN" altLang="en-US" sz="2800" i="0" dirty="0" smtClean="0"/>
              <a:t>字体</a:t>
            </a:r>
            <a:r>
              <a:rPr lang="en-US" altLang="zh-CN" sz="2800" i="0" dirty="0" smtClean="0"/>
              <a:t>Font</a:t>
            </a:r>
          </a:p>
          <a:p>
            <a:pPr marL="1085850" lvl="1" indent="-3429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常用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字体</a:t>
            </a:r>
            <a:endParaRPr lang="en-US" altLang="zh-CN" sz="2400" b="0" i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None/>
            </a:pPr>
            <a:r>
              <a:rPr lang="en-US" altLang="zh-CN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"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Times", "Serif", "</a:t>
            </a:r>
            <a:r>
              <a:rPr lang="en-US" altLang="zh-CN" sz="24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SansSerif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", "Courier</a:t>
            </a:r>
            <a:r>
              <a:rPr lang="en-US" altLang="zh-CN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endParaRPr lang="en-US" altLang="zh-CN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85850" lvl="1" indent="-3429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字体风格</a:t>
            </a:r>
            <a:endParaRPr lang="en-US" altLang="zh-CN" sz="2400" b="0" i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None/>
            </a:pPr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0" i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Font.BOLD</a:t>
            </a:r>
            <a:r>
              <a:rPr lang="en-US" altLang="zh-CN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Font.ITALIC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Font.PLAIN</a:t>
            </a:r>
            <a:endParaRPr lang="en-US" altLang="zh-CN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85850" lvl="1" indent="-3429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生成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字体</a:t>
            </a: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endParaRPr lang="en-US" altLang="zh-CN" sz="2400" b="0" i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None/>
            </a:pPr>
            <a:r>
              <a:rPr lang="en-US" altLang="zh-CN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 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Font(String name, </a:t>
            </a:r>
            <a:r>
              <a:rPr lang="en-US" altLang="zh-CN" sz="2400" b="0" i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sytle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b="0" i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size); </a:t>
            </a:r>
          </a:p>
          <a:p>
            <a:pPr marL="1085850" lvl="1" indent="-3429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设置组件的字体</a:t>
            </a:r>
            <a:endParaRPr lang="en-US" altLang="zh-CN" sz="2400" b="0" i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i="0" dirty="0" smtClean="0"/>
              <a:t>	</a:t>
            </a:r>
            <a:r>
              <a:rPr lang="zh-CN" altLang="en-US" i="0" dirty="0" smtClean="0"/>
              <a:t> </a:t>
            </a:r>
            <a:r>
              <a:rPr lang="en-US" altLang="zh-CN" i="0" dirty="0" err="1">
                <a:solidFill>
                  <a:srgbClr val="0000FF"/>
                </a:solidFill>
              </a:rPr>
              <a:t>JComponent</a:t>
            </a:r>
            <a:r>
              <a:rPr lang="en-US" altLang="zh-CN" i="0" dirty="0">
                <a:solidFill>
                  <a:srgbClr val="0000FF"/>
                </a:solidFill>
              </a:rPr>
              <a:t>  c = ... 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0000FF"/>
                </a:solidFill>
              </a:rPr>
              <a:t>  	 </a:t>
            </a:r>
            <a:r>
              <a:rPr lang="en-US" altLang="zh-CN" i="0" dirty="0" err="1">
                <a:solidFill>
                  <a:srgbClr val="0000FF"/>
                </a:solidFill>
              </a:rPr>
              <a:t>c.setFont</a:t>
            </a:r>
            <a:r>
              <a:rPr lang="en-US" altLang="zh-CN" i="0" dirty="0">
                <a:solidFill>
                  <a:srgbClr val="0000FF"/>
                </a:solidFill>
              </a:rPr>
              <a:t>(new Font("</a:t>
            </a:r>
            <a:r>
              <a:rPr lang="en-US" altLang="zh-CN" i="0" dirty="0" err="1">
                <a:solidFill>
                  <a:srgbClr val="0000FF"/>
                </a:solidFill>
              </a:rPr>
              <a:t>SansSerif</a:t>
            </a:r>
            <a:r>
              <a:rPr lang="en-US" altLang="zh-CN" i="0" dirty="0">
                <a:solidFill>
                  <a:srgbClr val="0000FF"/>
                </a:solidFill>
              </a:rPr>
              <a:t>", </a:t>
            </a:r>
            <a:r>
              <a:rPr lang="en-US" altLang="zh-CN" i="0" dirty="0" err="1">
                <a:solidFill>
                  <a:srgbClr val="0000FF"/>
                </a:solidFill>
              </a:rPr>
              <a:t>Font.BOLD</a:t>
            </a:r>
            <a:r>
              <a:rPr lang="en-US" altLang="zh-CN" i="0" dirty="0">
                <a:solidFill>
                  <a:srgbClr val="0000FF"/>
                </a:solidFill>
              </a:rPr>
              <a:t>, 12));</a:t>
            </a:r>
          </a:p>
          <a:p>
            <a:pPr marL="1085850" lvl="1" indent="-3429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获取字体</a:t>
            </a:r>
            <a:endParaRPr lang="en-US" altLang="zh-CN" sz="2400" b="0" i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None/>
            </a:pPr>
            <a:r>
              <a:rPr lang="en-US" altLang="zh-CN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 </a:t>
            </a:r>
            <a:r>
              <a:rPr lang="en-US" altLang="zh-CN" sz="2400" b="0" i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b="0" i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c.getFont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();	</a:t>
            </a:r>
            <a:r>
              <a:rPr lang="en-US" altLang="zh-CN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获取字体</a:t>
            </a:r>
            <a:endParaRPr lang="en-US" altLang="zh-CN" sz="2400" b="0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None/>
            </a:pPr>
            <a:r>
              <a:rPr lang="en-US" altLang="zh-CN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i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font.getName</a:t>
            </a:r>
            <a:r>
              <a:rPr lang="en-US" altLang="zh-CN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			// </a:t>
            </a:r>
            <a:r>
              <a:rPr lang="zh-CN" altLang="en-US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获取字体名称</a:t>
            </a:r>
            <a:endParaRPr lang="en-US" altLang="zh-CN" sz="2400" b="0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None/>
            </a:pPr>
            <a:r>
              <a:rPr lang="en-US" altLang="zh-CN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i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font.getStyle</a:t>
            </a:r>
            <a:r>
              <a:rPr lang="en-US" altLang="zh-CN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 			// </a:t>
            </a:r>
            <a:r>
              <a:rPr lang="zh-CN" altLang="en-US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获取字体风格</a:t>
            </a:r>
            <a:endParaRPr lang="en-US" altLang="zh-CN" i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0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1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1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1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1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16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16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16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16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19329"/>
            <a:ext cx="7416800" cy="792163"/>
          </a:xfrm>
        </p:spPr>
        <p:txBody>
          <a:bodyPr/>
          <a:lstStyle/>
          <a:p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5.2.5 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文本框</a:t>
            </a: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JTextField</a:t>
            </a:r>
            <a:endParaRPr lang="zh-CN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323205" y="1268760"/>
            <a:ext cx="5544939" cy="1367507"/>
          </a:xfrm>
          <a:prstGeom prst="rect">
            <a:avLst/>
          </a:prstGeom>
          <a:solidFill>
            <a:srgbClr val="FBFBFF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i="0" dirty="0" err="1" smtClean="0">
                <a:latin typeface="黑体" panose="02010609060101010101" pitchFamily="49" charset="-122"/>
              </a:rPr>
              <a:t>JTextField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是</a:t>
            </a:r>
            <a:r>
              <a:rPr lang="zh-CN" altLang="en-US" sz="2400" i="0" dirty="0">
                <a:latin typeface="黑体" panose="02010609060101010101" pitchFamily="49" charset="-122"/>
              </a:rPr>
              <a:t>一个单行条形文本区，能够接收输入、显示输出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。</a:t>
            </a:r>
            <a:endParaRPr lang="en-US" altLang="zh-CN" sz="2400" i="0" dirty="0" smtClean="0">
              <a:latin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i="0" dirty="0" err="1" smtClean="0">
                <a:latin typeface="黑体" panose="02010609060101010101" pitchFamily="49" charset="-122"/>
              </a:rPr>
              <a:t>JTextField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类常用的方法</a:t>
            </a:r>
            <a:endParaRPr lang="zh-CN" altLang="en-US" sz="2400" i="0" dirty="0">
              <a:latin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6793"/>
            <a:ext cx="2592288" cy="12181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72908"/>
              </p:ext>
            </p:extLst>
          </p:nvPr>
        </p:nvGraphicFramePr>
        <p:xfrm>
          <a:off x="107504" y="2636913"/>
          <a:ext cx="8892480" cy="3879538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392488"/>
                <a:gridCol w="4499992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方法原型</a:t>
                      </a:r>
                      <a:endParaRPr lang="zh-CN" sz="2800" b="0" kern="100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JTextField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 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构造方法，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创建空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的文本框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JTextField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columns)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构造方法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，指定文本框</a:t>
                      </a: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的列数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JTextField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(String text) 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构造方法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，</a:t>
                      </a: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指定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初始文本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setText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(String s)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设置文本框中的文本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String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getText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获取文本框中的文本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setEditable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boolean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b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设置文本框的可编辑性，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默认可编辑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setHorizontalAlignment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(</a:t>
                      </a:r>
                    </a:p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                   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alignment 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设置文本的水平对齐方式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，</a:t>
                      </a: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可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取值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有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JTextField.LEFT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、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JTextField.CENTER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、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JTextField.RIGHT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、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JTextField.LEADING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、</a:t>
                      </a:r>
                      <a:r>
                        <a:rPr lang="en-US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JTextField.TRAILING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72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96" y="165015"/>
            <a:ext cx="9073008" cy="6504345"/>
          </a:xfrm>
          <a:prstGeom prst="rect">
            <a:avLst/>
          </a:prstGeom>
          <a:solidFill>
            <a:srgbClr val="F7FAFF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import </a:t>
            </a:r>
            <a:r>
              <a:rPr lang="en-US" altLang="zh-CN" sz="2000" i="0" dirty="0" err="1">
                <a:latin typeface="黑体" pitchFamily="49" charset="-122"/>
              </a:rPr>
              <a:t>java.awt</a:t>
            </a:r>
            <a:r>
              <a:rPr lang="en-US" altLang="zh-CN" sz="2000" i="0" dirty="0">
                <a:latin typeface="黑体" pitchFamily="49" charset="-122"/>
              </a:rPr>
              <a:t>.*;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import </a:t>
            </a:r>
            <a:r>
              <a:rPr lang="en-US" altLang="zh-CN" sz="2000" i="0" dirty="0" err="1">
                <a:latin typeface="黑体" pitchFamily="49" charset="-122"/>
              </a:rPr>
              <a:t>java.awt.event</a:t>
            </a:r>
            <a:r>
              <a:rPr lang="en-US" altLang="zh-CN" sz="2000" i="0" dirty="0">
                <a:latin typeface="黑体" pitchFamily="49" charset="-122"/>
              </a:rPr>
              <a:t>.*;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import </a:t>
            </a:r>
            <a:r>
              <a:rPr lang="en-US" altLang="zh-CN" sz="2000" i="0" dirty="0" err="1">
                <a:latin typeface="黑体" pitchFamily="49" charset="-122"/>
              </a:rPr>
              <a:t>javax.swing</a:t>
            </a:r>
            <a:r>
              <a:rPr lang="en-US" altLang="zh-CN" sz="2000" i="0" dirty="0">
                <a:latin typeface="黑体" pitchFamily="49" charset="-122"/>
              </a:rPr>
              <a:t>.*;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class </a:t>
            </a:r>
            <a:r>
              <a:rPr lang="en-US" altLang="zh-CN" sz="2000" i="0" dirty="0" err="1">
                <a:latin typeface="黑体" pitchFamily="49" charset="-122"/>
              </a:rPr>
              <a:t>ComboBoxDemo</a:t>
            </a:r>
            <a:r>
              <a:rPr lang="en-US" altLang="zh-CN" sz="2000" i="0" dirty="0">
                <a:latin typeface="黑体" pitchFamily="49" charset="-122"/>
              </a:rPr>
              <a:t> implements </a:t>
            </a:r>
            <a:r>
              <a:rPr lang="en-US" altLang="zh-CN" sz="2000" i="0" dirty="0" err="1">
                <a:latin typeface="黑体" pitchFamily="49" charset="-122"/>
              </a:rPr>
              <a:t>ItemListener</a:t>
            </a:r>
            <a:r>
              <a:rPr lang="en-US" altLang="zh-CN" sz="2000" i="0" dirty="0">
                <a:latin typeface="黑体" pitchFamily="49" charset="-122"/>
              </a:rPr>
              <a:t> {		</a:t>
            </a:r>
            <a:endParaRPr lang="en-US" altLang="zh-CN" sz="2000" i="0" dirty="0" smtClean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</a:t>
            </a:r>
            <a:r>
              <a:rPr lang="en-US" altLang="zh-CN" sz="2000" i="0" dirty="0" err="1">
                <a:latin typeface="黑体" pitchFamily="49" charset="-122"/>
              </a:rPr>
              <a:t>JFrame</a:t>
            </a:r>
            <a:r>
              <a:rPr lang="en-US" altLang="zh-CN" sz="2000" i="0" dirty="0">
                <a:latin typeface="黑体" pitchFamily="49" charset="-122"/>
              </a:rPr>
              <a:t> frame;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</a:t>
            </a:r>
            <a:r>
              <a:rPr lang="en-US" altLang="zh-CN" sz="2000" i="0" dirty="0" err="1">
                <a:latin typeface="黑体" pitchFamily="49" charset="-122"/>
              </a:rPr>
              <a:t>JComboBox</a:t>
            </a:r>
            <a:r>
              <a:rPr lang="en-US" altLang="zh-CN" sz="2000" i="0" dirty="0">
                <a:latin typeface="黑体" pitchFamily="49" charset="-122"/>
              </a:rPr>
              <a:t> </a:t>
            </a:r>
            <a:r>
              <a:rPr lang="en-US" altLang="zh-CN" sz="2000" i="0" dirty="0" err="1">
                <a:latin typeface="黑体" pitchFamily="49" charset="-122"/>
              </a:rPr>
              <a:t>comboBox</a:t>
            </a:r>
            <a:r>
              <a:rPr lang="en-US" altLang="zh-CN" sz="2000" i="0" dirty="0">
                <a:latin typeface="黑体" pitchFamily="49" charset="-122"/>
              </a:rPr>
              <a:t>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</a:t>
            </a:r>
            <a:r>
              <a:rPr lang="en-US" altLang="zh-CN" sz="2000" i="0" dirty="0" err="1">
                <a:latin typeface="黑体" pitchFamily="49" charset="-122"/>
              </a:rPr>
              <a:t>JLabel</a:t>
            </a:r>
            <a:r>
              <a:rPr lang="en-US" altLang="zh-CN" sz="2000" i="0" dirty="0">
                <a:latin typeface="黑体" pitchFamily="49" charset="-122"/>
              </a:rPr>
              <a:t> label;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public </a:t>
            </a:r>
            <a:r>
              <a:rPr lang="en-US" altLang="zh-CN" sz="2000" i="0" dirty="0" err="1">
                <a:latin typeface="黑体" pitchFamily="49" charset="-122"/>
              </a:rPr>
              <a:t>ComboBoxDemo</a:t>
            </a:r>
            <a:r>
              <a:rPr lang="en-US" altLang="zh-CN" sz="2000" i="0" dirty="0">
                <a:latin typeface="黑体" pitchFamily="49" charset="-122"/>
              </a:rPr>
              <a:t>() {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	frame = new </a:t>
            </a:r>
            <a:r>
              <a:rPr lang="en-US" altLang="zh-CN" sz="2000" i="0" dirty="0" err="1">
                <a:latin typeface="黑体" pitchFamily="49" charset="-122"/>
              </a:rPr>
              <a:t>JFrame</a:t>
            </a:r>
            <a:r>
              <a:rPr lang="en-US" altLang="zh-CN" sz="2000" i="0" dirty="0">
                <a:latin typeface="黑体" pitchFamily="49" charset="-122"/>
              </a:rPr>
              <a:t>("</a:t>
            </a:r>
            <a:r>
              <a:rPr lang="zh-CN" altLang="zh-CN" sz="2000" i="0" dirty="0">
                <a:latin typeface="黑体" pitchFamily="49" charset="-122"/>
              </a:rPr>
              <a:t>组合框练习</a:t>
            </a:r>
            <a:r>
              <a:rPr lang="en-US" altLang="zh-CN" sz="2000" i="0" dirty="0">
                <a:latin typeface="黑体" pitchFamily="49" charset="-122"/>
              </a:rPr>
              <a:t>");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	</a:t>
            </a:r>
            <a:r>
              <a:rPr lang="en-US" altLang="zh-CN" sz="2000" i="0" dirty="0" err="1">
                <a:latin typeface="黑体" pitchFamily="49" charset="-122"/>
              </a:rPr>
              <a:t>frame.setLayout</a:t>
            </a:r>
            <a:r>
              <a:rPr lang="en-US" altLang="zh-CN" sz="2000" i="0" dirty="0">
                <a:latin typeface="黑体" pitchFamily="49" charset="-122"/>
              </a:rPr>
              <a:t>(new </a:t>
            </a:r>
            <a:r>
              <a:rPr lang="en-US" altLang="zh-CN" sz="2000" i="0" dirty="0" err="1">
                <a:latin typeface="黑体" pitchFamily="49" charset="-122"/>
              </a:rPr>
              <a:t>FlowLayout</a:t>
            </a:r>
            <a:r>
              <a:rPr lang="en-US" altLang="zh-CN" sz="2000" i="0" dirty="0">
                <a:latin typeface="黑体" pitchFamily="49" charset="-122"/>
              </a:rPr>
              <a:t>());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	</a:t>
            </a:r>
            <a:r>
              <a:rPr lang="en-US" altLang="zh-CN" sz="2000" i="0" dirty="0">
                <a:solidFill>
                  <a:srgbClr val="0000FF"/>
                </a:solidFill>
                <a:latin typeface="黑体" pitchFamily="49" charset="-122"/>
              </a:rPr>
              <a:t>String </a:t>
            </a:r>
            <a:r>
              <a:rPr lang="en-US" altLang="zh-CN" sz="2000" i="0" dirty="0" err="1">
                <a:solidFill>
                  <a:srgbClr val="0000FF"/>
                </a:solidFill>
                <a:latin typeface="黑体" pitchFamily="49" charset="-122"/>
              </a:rPr>
              <a:t>fontSize</a:t>
            </a:r>
            <a:r>
              <a:rPr lang="en-US" altLang="zh-CN" sz="2000" i="0" dirty="0">
                <a:solidFill>
                  <a:srgbClr val="0000FF"/>
                </a:solidFill>
                <a:latin typeface="黑体" pitchFamily="49" charset="-122"/>
              </a:rPr>
              <a:t>[] = { "10</a:t>
            </a:r>
            <a:r>
              <a:rPr lang="en-US" altLang="zh-CN" sz="2000" i="0" dirty="0" smtClean="0">
                <a:solidFill>
                  <a:srgbClr val="0000FF"/>
                </a:solidFill>
                <a:latin typeface="黑体" pitchFamily="49" charset="-122"/>
              </a:rPr>
              <a:t>","</a:t>
            </a:r>
            <a:r>
              <a:rPr lang="en-US" altLang="zh-CN" sz="2000" i="0" dirty="0">
                <a:solidFill>
                  <a:srgbClr val="0000FF"/>
                </a:solidFill>
                <a:latin typeface="黑体" pitchFamily="49" charset="-122"/>
              </a:rPr>
              <a:t>12</a:t>
            </a:r>
            <a:r>
              <a:rPr lang="en-US" altLang="zh-CN" sz="2000" i="0" dirty="0" smtClean="0">
                <a:solidFill>
                  <a:srgbClr val="0000FF"/>
                </a:solidFill>
                <a:latin typeface="黑体" pitchFamily="49" charset="-122"/>
              </a:rPr>
              <a:t>","</a:t>
            </a:r>
            <a:r>
              <a:rPr lang="en-US" altLang="zh-CN" sz="2000" i="0" dirty="0">
                <a:solidFill>
                  <a:srgbClr val="0000FF"/>
                </a:solidFill>
                <a:latin typeface="黑体" pitchFamily="49" charset="-122"/>
              </a:rPr>
              <a:t>18</a:t>
            </a:r>
            <a:r>
              <a:rPr lang="en-US" altLang="zh-CN" sz="2000" i="0" dirty="0" smtClean="0">
                <a:solidFill>
                  <a:srgbClr val="0000FF"/>
                </a:solidFill>
                <a:latin typeface="黑体" pitchFamily="49" charset="-122"/>
              </a:rPr>
              <a:t>","</a:t>
            </a:r>
            <a:r>
              <a:rPr lang="en-US" altLang="zh-CN" sz="2000" i="0" dirty="0">
                <a:solidFill>
                  <a:srgbClr val="0000FF"/>
                </a:solidFill>
                <a:latin typeface="黑体" pitchFamily="49" charset="-122"/>
              </a:rPr>
              <a:t>24</a:t>
            </a:r>
            <a:r>
              <a:rPr lang="en-US" altLang="zh-CN" sz="2000" i="0" dirty="0" smtClean="0">
                <a:solidFill>
                  <a:srgbClr val="0000FF"/>
                </a:solidFill>
                <a:latin typeface="黑体" pitchFamily="49" charset="-122"/>
              </a:rPr>
              <a:t>","</a:t>
            </a:r>
            <a:r>
              <a:rPr lang="en-US" altLang="zh-CN" sz="2000" i="0" dirty="0">
                <a:solidFill>
                  <a:srgbClr val="0000FF"/>
                </a:solidFill>
                <a:latin typeface="黑体" pitchFamily="49" charset="-122"/>
              </a:rPr>
              <a:t>32","48" };</a:t>
            </a:r>
            <a:endParaRPr lang="zh-CN" altLang="zh-CN" sz="2000" i="0" dirty="0">
              <a:solidFill>
                <a:srgbClr val="0000FF"/>
              </a:solidFill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solidFill>
                  <a:srgbClr val="0000FF"/>
                </a:solidFill>
                <a:latin typeface="黑体" pitchFamily="49" charset="-122"/>
              </a:rPr>
              <a:t>		</a:t>
            </a:r>
            <a:r>
              <a:rPr lang="en-US" altLang="zh-CN" sz="2000" i="0" dirty="0" err="1">
                <a:solidFill>
                  <a:srgbClr val="0000FF"/>
                </a:solidFill>
                <a:latin typeface="黑体" pitchFamily="49" charset="-122"/>
              </a:rPr>
              <a:t>comboBox</a:t>
            </a:r>
            <a:r>
              <a:rPr lang="en-US" altLang="zh-CN" sz="2000" i="0" dirty="0">
                <a:solidFill>
                  <a:srgbClr val="0000FF"/>
                </a:solidFill>
                <a:latin typeface="黑体" pitchFamily="49" charset="-122"/>
              </a:rPr>
              <a:t> = new </a:t>
            </a:r>
            <a:r>
              <a:rPr lang="en-US" altLang="zh-CN" sz="2000" i="0" dirty="0" err="1">
                <a:solidFill>
                  <a:srgbClr val="0000FF"/>
                </a:solidFill>
                <a:latin typeface="黑体" pitchFamily="49" charset="-122"/>
              </a:rPr>
              <a:t>JComboBox</a:t>
            </a:r>
            <a:r>
              <a:rPr lang="en-US" altLang="zh-CN" sz="2000" i="0" dirty="0">
                <a:solidFill>
                  <a:srgbClr val="0000FF"/>
                </a:solidFill>
                <a:latin typeface="黑体" pitchFamily="49" charset="-122"/>
              </a:rPr>
              <a:t>(</a:t>
            </a:r>
            <a:r>
              <a:rPr lang="en-US" altLang="zh-CN" sz="2000" i="0" dirty="0" err="1">
                <a:solidFill>
                  <a:srgbClr val="0000FF"/>
                </a:solidFill>
                <a:latin typeface="黑体" pitchFamily="49" charset="-122"/>
              </a:rPr>
              <a:t>fontSize</a:t>
            </a:r>
            <a:r>
              <a:rPr lang="en-US" altLang="zh-CN" sz="2000" i="0" dirty="0">
                <a:solidFill>
                  <a:srgbClr val="0000FF"/>
                </a:solidFill>
                <a:latin typeface="黑体" pitchFamily="49" charset="-122"/>
              </a:rPr>
              <a:t>);</a:t>
            </a:r>
            <a:r>
              <a:rPr lang="en-US" altLang="zh-CN" sz="2000" i="0" dirty="0">
                <a:latin typeface="黑体" pitchFamily="49" charset="-122"/>
              </a:rPr>
              <a:t>	</a:t>
            </a:r>
            <a:r>
              <a:rPr lang="en-US" altLang="zh-CN" sz="2000" i="0" dirty="0" smtClean="0">
                <a:latin typeface="黑体" pitchFamily="49" charset="-122"/>
              </a:rPr>
              <a:t>// </a:t>
            </a:r>
            <a:r>
              <a:rPr lang="zh-CN" altLang="zh-CN" sz="2000" i="0" dirty="0">
                <a:latin typeface="黑体" pitchFamily="49" charset="-122"/>
              </a:rPr>
              <a:t>创建组合框</a:t>
            </a: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	</a:t>
            </a:r>
            <a:r>
              <a:rPr lang="en-US" altLang="zh-CN" sz="2000" i="0" dirty="0" err="1">
                <a:solidFill>
                  <a:srgbClr val="0000FF"/>
                </a:solidFill>
                <a:latin typeface="黑体" pitchFamily="49" charset="-122"/>
              </a:rPr>
              <a:t>comboBox.setEditable</a:t>
            </a:r>
            <a:r>
              <a:rPr lang="en-US" altLang="zh-CN" sz="2000" i="0" dirty="0">
                <a:solidFill>
                  <a:srgbClr val="0000FF"/>
                </a:solidFill>
                <a:latin typeface="黑体" pitchFamily="49" charset="-122"/>
              </a:rPr>
              <a:t>(true);</a:t>
            </a:r>
            <a:r>
              <a:rPr lang="en-US" altLang="zh-CN" sz="2000" i="0" dirty="0">
                <a:latin typeface="黑体" pitchFamily="49" charset="-122"/>
              </a:rPr>
              <a:t>		</a:t>
            </a:r>
            <a:r>
              <a:rPr lang="en-US" altLang="zh-CN" sz="2000" i="0" dirty="0" smtClean="0">
                <a:latin typeface="黑体" pitchFamily="49" charset="-122"/>
              </a:rPr>
              <a:t>// </a:t>
            </a:r>
            <a:r>
              <a:rPr lang="zh-CN" altLang="zh-CN" sz="2000" i="0" dirty="0" smtClean="0">
                <a:latin typeface="黑体" pitchFamily="49" charset="-122"/>
              </a:rPr>
              <a:t>设</a:t>
            </a:r>
            <a:r>
              <a:rPr lang="zh-CN" altLang="zh-CN" sz="2000" i="0" dirty="0">
                <a:latin typeface="黑体" pitchFamily="49" charset="-122"/>
              </a:rPr>
              <a:t>为可编辑状态</a:t>
            </a: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	label = new </a:t>
            </a:r>
            <a:r>
              <a:rPr lang="en-US" altLang="zh-CN" sz="2000" i="0" dirty="0" err="1">
                <a:latin typeface="黑体" pitchFamily="49" charset="-122"/>
              </a:rPr>
              <a:t>JLabel</a:t>
            </a:r>
            <a:r>
              <a:rPr lang="en-US" altLang="zh-CN" sz="2000" i="0" dirty="0">
                <a:latin typeface="黑体" pitchFamily="49" charset="-122"/>
              </a:rPr>
              <a:t>("Java</a:t>
            </a:r>
            <a:r>
              <a:rPr lang="zh-CN" altLang="zh-CN" sz="2000" i="0" dirty="0">
                <a:latin typeface="黑体" pitchFamily="49" charset="-122"/>
              </a:rPr>
              <a:t>语言</a:t>
            </a:r>
            <a:r>
              <a:rPr lang="en-US" altLang="zh-CN" sz="2000" i="0" dirty="0">
                <a:latin typeface="黑体" pitchFamily="49" charset="-122"/>
              </a:rPr>
              <a:t>");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	</a:t>
            </a:r>
            <a:r>
              <a:rPr lang="en-US" altLang="zh-CN" sz="2000" i="0" dirty="0" err="1">
                <a:latin typeface="黑体" pitchFamily="49" charset="-122"/>
              </a:rPr>
              <a:t>frame.add</a:t>
            </a:r>
            <a:r>
              <a:rPr lang="en-US" altLang="zh-CN" sz="2000" i="0" dirty="0">
                <a:latin typeface="黑体" pitchFamily="49" charset="-122"/>
              </a:rPr>
              <a:t>(</a:t>
            </a:r>
            <a:r>
              <a:rPr lang="en-US" altLang="zh-CN" sz="2000" i="0" dirty="0" err="1">
                <a:latin typeface="黑体" pitchFamily="49" charset="-122"/>
              </a:rPr>
              <a:t>comboBox</a:t>
            </a:r>
            <a:r>
              <a:rPr lang="en-US" altLang="zh-CN" sz="2000" i="0" dirty="0">
                <a:latin typeface="黑体" pitchFamily="49" charset="-122"/>
              </a:rPr>
              <a:t>);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	</a:t>
            </a:r>
            <a:r>
              <a:rPr lang="en-US" altLang="zh-CN" sz="2000" i="0" dirty="0" err="1">
                <a:latin typeface="黑体" pitchFamily="49" charset="-122"/>
              </a:rPr>
              <a:t>frame.add</a:t>
            </a:r>
            <a:r>
              <a:rPr lang="en-US" altLang="zh-CN" sz="2000" i="0" dirty="0">
                <a:latin typeface="黑体" pitchFamily="49" charset="-122"/>
              </a:rPr>
              <a:t>(label);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	</a:t>
            </a:r>
            <a:r>
              <a:rPr lang="en-US" altLang="zh-CN" sz="2000" i="0" dirty="0" err="1">
                <a:latin typeface="黑体" pitchFamily="49" charset="-122"/>
              </a:rPr>
              <a:t>frame.setSize</a:t>
            </a:r>
            <a:r>
              <a:rPr lang="en-US" altLang="zh-CN" sz="2000" i="0" dirty="0">
                <a:latin typeface="黑体" pitchFamily="49" charset="-122"/>
              </a:rPr>
              <a:t>(300, 200);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	</a:t>
            </a:r>
            <a:r>
              <a:rPr lang="en-US" altLang="zh-CN" sz="2000" i="0" dirty="0" err="1">
                <a:latin typeface="黑体" pitchFamily="49" charset="-122"/>
              </a:rPr>
              <a:t>frame.setVisible</a:t>
            </a:r>
            <a:r>
              <a:rPr lang="en-US" altLang="zh-CN" sz="2000" i="0" dirty="0">
                <a:latin typeface="黑体" pitchFamily="49" charset="-122"/>
              </a:rPr>
              <a:t>(true);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	</a:t>
            </a:r>
            <a:r>
              <a:rPr lang="en-US" altLang="zh-CN" sz="2000" i="0" dirty="0" err="1">
                <a:latin typeface="黑体" pitchFamily="49" charset="-122"/>
              </a:rPr>
              <a:t>comboBox.addItemListener</a:t>
            </a:r>
            <a:r>
              <a:rPr lang="en-US" altLang="zh-CN" sz="2000" i="0" dirty="0">
                <a:latin typeface="黑体" pitchFamily="49" charset="-122"/>
              </a:rPr>
              <a:t>(this);</a:t>
            </a:r>
            <a:endParaRPr lang="zh-CN" altLang="zh-CN" sz="2000" i="0" dirty="0">
              <a:latin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i="0" dirty="0">
                <a:latin typeface="黑体" pitchFamily="49" charset="-122"/>
              </a:rPr>
              <a:t>	</a:t>
            </a:r>
            <a:r>
              <a:rPr lang="en-US" altLang="zh-CN" sz="2000" i="0" dirty="0" smtClean="0">
                <a:latin typeface="黑体" pitchFamily="49" charset="-122"/>
              </a:rPr>
              <a:t>}</a:t>
            </a:r>
            <a:endParaRPr lang="zh-CN" altLang="en-US" sz="2000" i="0" dirty="0">
              <a:latin typeface="黑体" pitchFamily="49" charset="-122"/>
            </a:endParaRP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53" y="196240"/>
            <a:ext cx="3096344" cy="241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6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96" y="1196752"/>
            <a:ext cx="9071714" cy="4524315"/>
          </a:xfrm>
          <a:prstGeom prst="rect">
            <a:avLst/>
          </a:prstGeom>
          <a:solidFill>
            <a:srgbClr val="F7FAFF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800" i="0" dirty="0" smtClean="0">
                <a:latin typeface="黑体" panose="02010609060101010101" pitchFamily="49" charset="-122"/>
              </a:rPr>
              <a:t>	public </a:t>
            </a:r>
            <a:r>
              <a:rPr lang="en-US" altLang="zh-CN" sz="1800" i="0" dirty="0">
                <a:latin typeface="黑体" panose="02010609060101010101" pitchFamily="49" charset="-122"/>
              </a:rPr>
              <a:t>void </a:t>
            </a:r>
            <a:r>
              <a:rPr lang="en-US" altLang="zh-CN" sz="1800" i="0" dirty="0" err="1">
                <a:latin typeface="黑体" panose="02010609060101010101" pitchFamily="49" charset="-122"/>
              </a:rPr>
              <a:t>itemStateChanged</a:t>
            </a:r>
            <a:r>
              <a:rPr lang="en-US" altLang="zh-CN" sz="1800" i="0" dirty="0">
                <a:latin typeface="黑体" panose="02010609060101010101" pitchFamily="49" charset="-122"/>
              </a:rPr>
              <a:t>(</a:t>
            </a:r>
            <a:r>
              <a:rPr lang="en-US" altLang="zh-CN" sz="1800" i="0" dirty="0" err="1">
                <a:latin typeface="黑体" panose="02010609060101010101" pitchFamily="49" charset="-122"/>
              </a:rPr>
              <a:t>ItemEvent</a:t>
            </a:r>
            <a:r>
              <a:rPr lang="en-US" altLang="zh-CN" sz="1800" i="0" dirty="0">
                <a:latin typeface="黑体" panose="02010609060101010101" pitchFamily="49" charset="-122"/>
              </a:rPr>
              <a:t> e) {	</a:t>
            </a:r>
            <a:endParaRPr lang="en-US" altLang="zh-CN" sz="1800" i="0" dirty="0" smtClean="0">
              <a:latin typeface="黑体" panose="02010609060101010101" pitchFamily="49" charset="-122"/>
            </a:endParaRPr>
          </a:p>
          <a:p>
            <a:r>
              <a:rPr lang="en-US" altLang="zh-CN" sz="1800" i="0" dirty="0" smtClean="0">
                <a:latin typeface="黑体" panose="02010609060101010101" pitchFamily="49" charset="-122"/>
              </a:rPr>
              <a:t>		// </a:t>
            </a:r>
            <a:r>
              <a:rPr lang="zh-CN" altLang="zh-CN" sz="1800" i="0" dirty="0">
                <a:latin typeface="黑体" panose="02010609060101010101" pitchFamily="49" charset="-122"/>
              </a:rPr>
              <a:t>取得标签</a:t>
            </a:r>
            <a:r>
              <a:rPr lang="en-US" altLang="zh-CN" sz="1800" i="0" dirty="0">
                <a:latin typeface="黑体" panose="02010609060101010101" pitchFamily="49" charset="-122"/>
              </a:rPr>
              <a:t>label</a:t>
            </a:r>
            <a:r>
              <a:rPr lang="zh-CN" altLang="zh-CN" sz="1800" i="0" dirty="0">
                <a:latin typeface="黑体" panose="02010609060101010101" pitchFamily="49" charset="-122"/>
              </a:rPr>
              <a:t>的字体</a:t>
            </a:r>
          </a:p>
          <a:p>
            <a:r>
              <a:rPr lang="en-US" altLang="zh-CN" sz="1800" i="0" dirty="0">
                <a:latin typeface="黑体" panose="02010609060101010101" pitchFamily="49" charset="-122"/>
              </a:rPr>
              <a:t>		</a:t>
            </a:r>
            <a:r>
              <a:rPr lang="en-US" altLang="zh-CN" sz="1800" i="0" dirty="0">
                <a:solidFill>
                  <a:srgbClr val="0000FF"/>
                </a:solidFill>
                <a:latin typeface="黑体" panose="02010609060101010101" pitchFamily="49" charset="-122"/>
              </a:rPr>
              <a:t>Font </a:t>
            </a:r>
            <a:r>
              <a:rPr lang="en-US" altLang="zh-CN" sz="1800" i="0" dirty="0" err="1">
                <a:solidFill>
                  <a:srgbClr val="0000FF"/>
                </a:solidFill>
                <a:latin typeface="黑体" panose="02010609060101010101" pitchFamily="49" charset="-122"/>
              </a:rPr>
              <a:t>font</a:t>
            </a:r>
            <a:r>
              <a:rPr lang="en-US" altLang="zh-CN" sz="1800" i="0" dirty="0">
                <a:solidFill>
                  <a:srgbClr val="0000FF"/>
                </a:solidFill>
                <a:latin typeface="黑体" panose="02010609060101010101" pitchFamily="49" charset="-122"/>
              </a:rPr>
              <a:t> = </a:t>
            </a:r>
            <a:r>
              <a:rPr lang="en-US" altLang="zh-CN" sz="1800" i="0" dirty="0" err="1">
                <a:solidFill>
                  <a:srgbClr val="0000FF"/>
                </a:solidFill>
                <a:latin typeface="黑体" panose="02010609060101010101" pitchFamily="49" charset="-122"/>
              </a:rPr>
              <a:t>label.getFont</a:t>
            </a:r>
            <a:r>
              <a:rPr lang="en-US" altLang="zh-CN" sz="1800" i="0" dirty="0">
                <a:solidFill>
                  <a:srgbClr val="0000FF"/>
                </a:solidFill>
                <a:latin typeface="黑体" panose="02010609060101010101" pitchFamily="49" charset="-122"/>
              </a:rPr>
              <a:t>();</a:t>
            </a:r>
            <a:r>
              <a:rPr lang="en-US" altLang="zh-CN" sz="1800" i="0" dirty="0">
                <a:latin typeface="黑体" panose="02010609060101010101" pitchFamily="49" charset="-122"/>
              </a:rPr>
              <a:t>		</a:t>
            </a:r>
            <a:endParaRPr lang="zh-CN" altLang="zh-CN" sz="1800" i="0" dirty="0">
              <a:latin typeface="黑体" panose="02010609060101010101" pitchFamily="49" charset="-122"/>
            </a:endParaRPr>
          </a:p>
          <a:p>
            <a:r>
              <a:rPr lang="en-US" altLang="zh-CN" sz="1800" i="0" dirty="0">
                <a:latin typeface="黑体" panose="02010609060101010101" pitchFamily="49" charset="-122"/>
              </a:rPr>
              <a:t>		// </a:t>
            </a:r>
            <a:r>
              <a:rPr lang="zh-CN" altLang="zh-CN" sz="1800" i="0" dirty="0">
                <a:latin typeface="黑体" panose="02010609060101010101" pitchFamily="49" charset="-122"/>
              </a:rPr>
              <a:t>根据用户选择的字号，创建新的字体对象</a:t>
            </a:r>
          </a:p>
          <a:p>
            <a:r>
              <a:rPr lang="en-US" altLang="zh-CN" sz="1800" i="0" dirty="0">
                <a:latin typeface="黑体" panose="02010609060101010101" pitchFamily="49" charset="-122"/>
              </a:rPr>
              <a:t>		</a:t>
            </a:r>
            <a:r>
              <a:rPr lang="en-US" altLang="zh-CN" sz="1800" i="0" dirty="0">
                <a:solidFill>
                  <a:srgbClr val="0000FF"/>
                </a:solidFill>
                <a:latin typeface="黑体" panose="02010609060101010101" pitchFamily="49" charset="-122"/>
              </a:rPr>
              <a:t>font = new Font(</a:t>
            </a:r>
            <a:r>
              <a:rPr lang="en-US" altLang="zh-CN" sz="1800" i="0" dirty="0" err="1">
                <a:solidFill>
                  <a:srgbClr val="0000FF"/>
                </a:solidFill>
                <a:latin typeface="黑体" panose="02010609060101010101" pitchFamily="49" charset="-122"/>
              </a:rPr>
              <a:t>font.getName</a:t>
            </a:r>
            <a:r>
              <a:rPr lang="en-US" altLang="zh-CN" sz="1800" i="0" dirty="0">
                <a:solidFill>
                  <a:srgbClr val="0000FF"/>
                </a:solidFill>
                <a:latin typeface="黑体" panose="02010609060101010101" pitchFamily="49" charset="-122"/>
              </a:rPr>
              <a:t>(), </a:t>
            </a:r>
            <a:r>
              <a:rPr lang="en-US" altLang="zh-CN" sz="1800" i="0" dirty="0" err="1">
                <a:solidFill>
                  <a:srgbClr val="0000FF"/>
                </a:solidFill>
                <a:latin typeface="黑体" panose="02010609060101010101" pitchFamily="49" charset="-122"/>
              </a:rPr>
              <a:t>font.getStyle</a:t>
            </a:r>
            <a:r>
              <a:rPr lang="en-US" altLang="zh-CN" sz="1800" i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(),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r>
              <a:rPr lang="en-US" altLang="zh-CN" sz="1800" i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                      </a:t>
            </a:r>
            <a:r>
              <a:rPr lang="en-US" altLang="zh-CN" sz="1800" i="0" dirty="0" err="1" smtClean="0">
                <a:solidFill>
                  <a:srgbClr val="0000FF"/>
                </a:solidFill>
                <a:latin typeface="黑体" panose="02010609060101010101" pitchFamily="49" charset="-122"/>
              </a:rPr>
              <a:t>Integer.parseInt</a:t>
            </a:r>
            <a:r>
              <a:rPr lang="en-US" altLang="zh-CN" sz="1800" i="0" dirty="0">
                <a:solidFill>
                  <a:srgbClr val="0000FF"/>
                </a:solidFill>
                <a:latin typeface="黑体" panose="02010609060101010101" pitchFamily="49" charset="-122"/>
              </a:rPr>
              <a:t>((</a:t>
            </a:r>
            <a:r>
              <a:rPr lang="en-US" altLang="zh-CN" sz="1800" i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String)</a:t>
            </a:r>
            <a:r>
              <a:rPr lang="en-US" altLang="zh-CN" sz="1800" i="0" dirty="0" err="1" smtClean="0">
                <a:solidFill>
                  <a:srgbClr val="0000FF"/>
                </a:solidFill>
                <a:latin typeface="黑体" panose="02010609060101010101" pitchFamily="49" charset="-122"/>
              </a:rPr>
              <a:t>comboBox.getSelectedItem</a:t>
            </a:r>
            <a:r>
              <a:rPr lang="en-US" altLang="zh-CN" sz="1800" i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()));</a:t>
            </a:r>
          </a:p>
          <a:p>
            <a:r>
              <a:rPr lang="en-US" altLang="zh-CN" sz="1800" i="0" dirty="0" smtClean="0">
                <a:latin typeface="黑体" panose="02010609060101010101" pitchFamily="49" charset="-122"/>
              </a:rPr>
              <a:t>		// </a:t>
            </a:r>
            <a:r>
              <a:rPr lang="zh-CN" altLang="zh-CN" sz="1800" i="0" dirty="0">
                <a:latin typeface="黑体" panose="02010609060101010101" pitchFamily="49" charset="-122"/>
              </a:rPr>
              <a:t>设置标签的新字体</a:t>
            </a:r>
          </a:p>
          <a:p>
            <a:r>
              <a:rPr lang="en-US" altLang="zh-CN" sz="1800" i="0" dirty="0">
                <a:latin typeface="黑体" panose="02010609060101010101" pitchFamily="49" charset="-122"/>
              </a:rPr>
              <a:t>		</a:t>
            </a:r>
            <a:r>
              <a:rPr lang="en-US" altLang="zh-CN" sz="1800" i="0" dirty="0" err="1">
                <a:solidFill>
                  <a:srgbClr val="0000FF"/>
                </a:solidFill>
                <a:latin typeface="黑体" panose="02010609060101010101" pitchFamily="49" charset="-122"/>
              </a:rPr>
              <a:t>label.setFont</a:t>
            </a:r>
            <a:r>
              <a:rPr lang="en-US" altLang="zh-CN" sz="1800" i="0" dirty="0">
                <a:solidFill>
                  <a:srgbClr val="0000FF"/>
                </a:solidFill>
                <a:latin typeface="黑体" panose="02010609060101010101" pitchFamily="49" charset="-122"/>
              </a:rPr>
              <a:t>(font);</a:t>
            </a:r>
            <a:r>
              <a:rPr lang="en-US" altLang="zh-CN" sz="1800" i="0" dirty="0">
                <a:latin typeface="黑体" panose="02010609060101010101" pitchFamily="49" charset="-122"/>
              </a:rPr>
              <a:t>				</a:t>
            </a:r>
            <a:endParaRPr lang="en-US" altLang="zh-CN" sz="1800" i="0" dirty="0" smtClean="0">
              <a:latin typeface="黑体" panose="02010609060101010101" pitchFamily="49" charset="-122"/>
            </a:endParaRPr>
          </a:p>
          <a:p>
            <a:r>
              <a:rPr lang="en-US" altLang="zh-CN" sz="1800" i="0" dirty="0">
                <a:latin typeface="黑体" panose="02010609060101010101" pitchFamily="49" charset="-122"/>
              </a:rPr>
              <a:t>	</a:t>
            </a:r>
            <a:r>
              <a:rPr lang="en-US" altLang="zh-CN" sz="1800" i="0" dirty="0" smtClean="0">
                <a:latin typeface="黑体" panose="02010609060101010101" pitchFamily="49" charset="-122"/>
              </a:rPr>
              <a:t>}</a:t>
            </a:r>
            <a:endParaRPr lang="zh-CN" altLang="zh-CN" sz="1800" i="0" dirty="0">
              <a:latin typeface="黑体" panose="02010609060101010101" pitchFamily="49" charset="-122"/>
            </a:endParaRPr>
          </a:p>
          <a:p>
            <a:r>
              <a:rPr lang="en-US" altLang="zh-CN" sz="1800" i="0" dirty="0">
                <a:latin typeface="黑体" panose="02010609060101010101" pitchFamily="49" charset="-122"/>
              </a:rPr>
              <a:t>}</a:t>
            </a:r>
            <a:endParaRPr lang="zh-CN" altLang="zh-CN" sz="1800" i="0" dirty="0">
              <a:latin typeface="黑体" panose="02010609060101010101" pitchFamily="49" charset="-122"/>
            </a:endParaRPr>
          </a:p>
          <a:p>
            <a:r>
              <a:rPr lang="en-US" altLang="zh-CN" sz="1800" i="0" dirty="0">
                <a:latin typeface="黑体" panose="02010609060101010101" pitchFamily="49" charset="-122"/>
              </a:rPr>
              <a:t>public class App5_20 {</a:t>
            </a:r>
            <a:endParaRPr lang="zh-CN" altLang="zh-CN" sz="1800" i="0" dirty="0">
              <a:latin typeface="黑体" panose="02010609060101010101" pitchFamily="49" charset="-122"/>
            </a:endParaRPr>
          </a:p>
          <a:p>
            <a:r>
              <a:rPr lang="en-US" altLang="zh-CN" sz="1800" i="0" dirty="0">
                <a:latin typeface="黑体" panose="02010609060101010101" pitchFamily="49" charset="-122"/>
              </a:rPr>
              <a:t>	public static void main(String arg0[]) {</a:t>
            </a:r>
            <a:endParaRPr lang="zh-CN" altLang="zh-CN" sz="1800" i="0" dirty="0">
              <a:latin typeface="黑体" panose="02010609060101010101" pitchFamily="49" charset="-122"/>
            </a:endParaRPr>
          </a:p>
          <a:p>
            <a:r>
              <a:rPr lang="en-US" altLang="zh-CN" sz="1800" i="0" dirty="0">
                <a:latin typeface="黑体" panose="02010609060101010101" pitchFamily="49" charset="-122"/>
              </a:rPr>
              <a:t>		new </a:t>
            </a:r>
            <a:r>
              <a:rPr lang="en-US" altLang="zh-CN" sz="1800" i="0" dirty="0" err="1">
                <a:latin typeface="黑体" panose="02010609060101010101" pitchFamily="49" charset="-122"/>
              </a:rPr>
              <a:t>ComboBoxDemo</a:t>
            </a:r>
            <a:r>
              <a:rPr lang="en-US" altLang="zh-CN" sz="1800" i="0" dirty="0">
                <a:latin typeface="黑体" panose="02010609060101010101" pitchFamily="49" charset="-122"/>
              </a:rPr>
              <a:t>();</a:t>
            </a:r>
            <a:endParaRPr lang="zh-CN" altLang="zh-CN" sz="1800" i="0" dirty="0">
              <a:latin typeface="黑体" panose="02010609060101010101" pitchFamily="49" charset="-122"/>
            </a:endParaRPr>
          </a:p>
          <a:p>
            <a:r>
              <a:rPr lang="en-US" altLang="zh-CN" sz="1800" i="0" dirty="0">
                <a:latin typeface="黑体" panose="02010609060101010101" pitchFamily="49" charset="-122"/>
              </a:rPr>
              <a:t>	}</a:t>
            </a:r>
            <a:endParaRPr lang="zh-CN" altLang="zh-CN" sz="1800" i="0" dirty="0">
              <a:latin typeface="黑体" panose="02010609060101010101" pitchFamily="49" charset="-122"/>
            </a:endParaRPr>
          </a:p>
          <a:p>
            <a:r>
              <a:rPr lang="en-US" altLang="zh-CN" sz="1800" i="0" dirty="0">
                <a:latin typeface="黑体" panose="02010609060101010101" pitchFamily="49" charset="-122"/>
              </a:rPr>
              <a:t>}</a:t>
            </a:r>
            <a:endParaRPr lang="zh-CN" altLang="zh-CN" sz="1800" i="0" dirty="0">
              <a:latin typeface="黑体" panose="02010609060101010101" pitchFamily="49" charset="-122"/>
            </a:endParaRPr>
          </a:p>
          <a:p>
            <a:endParaRPr lang="zh-CN" altLang="en-US" sz="1800" i="0" dirty="0">
              <a:latin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77072"/>
            <a:ext cx="2880320" cy="224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5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6"/>
          <p:cNvSpPr>
            <a:spLocks noGrp="1" noChangeArrowheads="1"/>
          </p:cNvSpPr>
          <p:nvPr>
            <p:ph type="title"/>
          </p:nvPr>
        </p:nvSpPr>
        <p:spPr>
          <a:xfrm>
            <a:off x="1057256" y="274296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5.5.4 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列表框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JList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8051" name="Rectangle 8"/>
          <p:cNvSpPr>
            <a:spLocks noChangeArrowheads="1"/>
          </p:cNvSpPr>
          <p:nvPr/>
        </p:nvSpPr>
        <p:spPr bwMode="auto">
          <a:xfrm>
            <a:off x="395536" y="1156816"/>
            <a:ext cx="8353549" cy="3637919"/>
          </a:xfrm>
          <a:prstGeom prst="rect">
            <a:avLst/>
          </a:prstGeom>
          <a:solidFill>
            <a:srgbClr val="F7FA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i="0" dirty="0" smtClean="0">
                <a:latin typeface="黑体" panose="02010609060101010101" pitchFamily="49" charset="-122"/>
              </a:rPr>
              <a:t>列表框可以</a:t>
            </a:r>
            <a:r>
              <a:rPr lang="zh-CN" altLang="en-US" sz="2400" i="0" dirty="0">
                <a:latin typeface="黑体" panose="02010609060101010101" pitchFamily="49" charset="-122"/>
              </a:rPr>
              <a:t>选择一项或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多项。</a:t>
            </a:r>
            <a:endParaRPr lang="zh-CN" altLang="en-US" sz="2400" i="0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i="0" dirty="0">
                <a:latin typeface="黑体" panose="02010609060101010101" pitchFamily="49" charset="-122"/>
              </a:rPr>
              <a:t>构造方法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i="0" dirty="0">
                <a:latin typeface="黑体" panose="02010609060101010101" pitchFamily="49" charset="-122"/>
              </a:rPr>
              <a:t>public </a:t>
            </a:r>
            <a:r>
              <a:rPr lang="en-US" altLang="zh-CN" i="0" dirty="0" err="1">
                <a:latin typeface="黑体" panose="02010609060101010101" pitchFamily="49" charset="-122"/>
              </a:rPr>
              <a:t>JList</a:t>
            </a:r>
            <a:r>
              <a:rPr lang="en-US" altLang="zh-CN" i="0" dirty="0" smtClean="0">
                <a:latin typeface="黑体" panose="02010609060101010101" pitchFamily="49" charset="-122"/>
              </a:rPr>
              <a:t>()</a:t>
            </a:r>
            <a:r>
              <a:rPr lang="zh-CN" altLang="en-US" i="0" dirty="0" smtClean="0">
                <a:latin typeface="黑体" panose="02010609060101010101" pitchFamily="49" charset="-122"/>
              </a:rPr>
              <a:t>：创建空列表框</a:t>
            </a:r>
            <a:endParaRPr lang="zh-CN" altLang="en-US" i="0" dirty="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i="0" dirty="0">
                <a:latin typeface="黑体" panose="02010609060101010101" pitchFamily="49" charset="-122"/>
              </a:rPr>
              <a:t>public </a:t>
            </a:r>
            <a:r>
              <a:rPr lang="en-US" altLang="zh-CN" i="0" dirty="0" err="1" smtClean="0">
                <a:solidFill>
                  <a:schemeClr val="tx2"/>
                </a:solidFill>
                <a:latin typeface="黑体" panose="02010609060101010101" pitchFamily="49" charset="-122"/>
              </a:rPr>
              <a:t>JList</a:t>
            </a:r>
            <a:r>
              <a:rPr lang="en-US" altLang="zh-CN" i="0" dirty="0" smtClean="0">
                <a:solidFill>
                  <a:schemeClr val="tx2"/>
                </a:solidFill>
                <a:latin typeface="黑体" panose="02010609060101010101" pitchFamily="49" charset="-122"/>
              </a:rPr>
              <a:t>( </a:t>
            </a:r>
            <a:r>
              <a:rPr lang="en-US" altLang="zh-CN" i="0" dirty="0">
                <a:solidFill>
                  <a:schemeClr val="tx2"/>
                </a:solidFill>
                <a:latin typeface="黑体" panose="02010609060101010101" pitchFamily="49" charset="-122"/>
              </a:rPr>
              <a:t>Object </a:t>
            </a:r>
            <a:r>
              <a:rPr lang="en-US" altLang="zh-CN" i="0" dirty="0" smtClean="0">
                <a:solidFill>
                  <a:schemeClr val="tx2"/>
                </a:solidFill>
                <a:latin typeface="黑体" panose="02010609060101010101" pitchFamily="49" charset="-122"/>
              </a:rPr>
              <a:t>[]</a:t>
            </a:r>
            <a:r>
              <a:rPr lang="en-US" altLang="zh-CN" i="0" dirty="0" smtClean="0">
                <a:latin typeface="黑体" panose="02010609060101010101" pitchFamily="49" charset="-122"/>
              </a:rPr>
              <a:t>)</a:t>
            </a:r>
            <a:r>
              <a:rPr lang="zh-CN" altLang="en-US" i="0" dirty="0" smtClean="0">
                <a:latin typeface="黑体" panose="02010609060101010101" pitchFamily="49" charset="-122"/>
              </a:rPr>
              <a:t>：以</a:t>
            </a:r>
            <a:r>
              <a:rPr lang="zh-CN" altLang="en-US" i="0" dirty="0">
                <a:latin typeface="黑体" panose="02010609060101010101" pitchFamily="49" charset="-122"/>
              </a:rPr>
              <a:t>数组元素</a:t>
            </a:r>
            <a:r>
              <a:rPr lang="zh-CN" altLang="en-US" i="0" dirty="0" smtClean="0">
                <a:latin typeface="黑体" panose="02010609060101010101" pitchFamily="49" charset="-122"/>
              </a:rPr>
              <a:t>构造列表框。</a:t>
            </a:r>
            <a:endParaRPr lang="zh-CN" altLang="en-US" i="0" dirty="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String[] </a:t>
            </a:r>
            <a:r>
              <a:rPr lang="en-US" altLang="zh-CN" sz="2200" i="0" dirty="0" err="1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fontSize</a:t>
            </a:r>
            <a:r>
              <a:rPr lang="en-US" altLang="zh-CN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={“</a:t>
            </a:r>
            <a:r>
              <a:rPr lang="zh-CN" altLang="en-US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小四”</a:t>
            </a:r>
            <a:r>
              <a:rPr lang="en-US" altLang="zh-CN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,“</a:t>
            </a:r>
            <a:r>
              <a:rPr lang="zh-CN" altLang="en-US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四号”</a:t>
            </a:r>
            <a:r>
              <a:rPr lang="en-US" altLang="zh-CN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,“</a:t>
            </a:r>
            <a:r>
              <a:rPr lang="zh-CN" altLang="en-US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小五”</a:t>
            </a:r>
            <a:r>
              <a:rPr lang="en-US" altLang="zh-CN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,“</a:t>
            </a:r>
            <a:r>
              <a:rPr lang="zh-CN" altLang="en-US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五号”</a:t>
            </a:r>
            <a:r>
              <a:rPr lang="en-US" altLang="zh-CN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};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i="0" dirty="0" err="1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JList</a:t>
            </a:r>
            <a:r>
              <a:rPr lang="en-US" altLang="zh-CN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list=new </a:t>
            </a:r>
            <a:r>
              <a:rPr lang="en-US" altLang="zh-CN" sz="2200" i="0" dirty="0" err="1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JList</a:t>
            </a:r>
            <a:r>
              <a:rPr lang="en-US" altLang="zh-CN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i="0" dirty="0" err="1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fontSize</a:t>
            </a:r>
            <a:r>
              <a:rPr lang="en-US" altLang="zh-CN" sz="220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en-US" altLang="zh-CN" i="0" dirty="0">
                <a:latin typeface="黑体" panose="02010609060101010101" pitchFamily="49" charset="-122"/>
              </a:rPr>
              <a:t>public </a:t>
            </a:r>
            <a:r>
              <a:rPr lang="en-US" altLang="zh-CN" i="0" dirty="0" err="1">
                <a:latin typeface="黑体" panose="02010609060101010101" pitchFamily="49" charset="-122"/>
              </a:rPr>
              <a:t>JList</a:t>
            </a:r>
            <a:r>
              <a:rPr lang="en-US" altLang="zh-CN" i="0" dirty="0">
                <a:latin typeface="黑体" panose="02010609060101010101" pitchFamily="49" charset="-122"/>
              </a:rPr>
              <a:t> ( Vector&lt;?&gt; </a:t>
            </a:r>
            <a:r>
              <a:rPr lang="en-US" altLang="zh-CN" i="0" dirty="0" err="1">
                <a:latin typeface="黑体" panose="02010609060101010101" pitchFamily="49" charset="-122"/>
              </a:rPr>
              <a:t>listData</a:t>
            </a:r>
            <a:r>
              <a:rPr lang="en-US" altLang="zh-CN" i="0" dirty="0">
                <a:latin typeface="黑体" panose="02010609060101010101" pitchFamily="49" charset="-122"/>
              </a:rPr>
              <a:t>)</a:t>
            </a:r>
            <a:br>
              <a:rPr lang="en-US" altLang="zh-CN" i="0" dirty="0">
                <a:latin typeface="黑体" panose="02010609060101010101" pitchFamily="49" charset="-122"/>
              </a:rPr>
            </a:br>
            <a:r>
              <a:rPr lang="zh-CN" altLang="en-US" i="0" dirty="0" smtClean="0">
                <a:latin typeface="黑体" panose="02010609060101010101" pitchFamily="49" charset="-122"/>
              </a:rPr>
              <a:t>以向量中</a:t>
            </a:r>
            <a:r>
              <a:rPr lang="zh-CN" altLang="en-US" i="0" dirty="0">
                <a:latin typeface="黑体" panose="02010609060101010101" pitchFamily="49" charset="-122"/>
              </a:rPr>
              <a:t>的元素</a:t>
            </a:r>
            <a:r>
              <a:rPr lang="zh-CN" altLang="en-US" i="0" dirty="0" smtClean="0">
                <a:latin typeface="黑体" panose="02010609060101010101" pitchFamily="49" charset="-122"/>
              </a:rPr>
              <a:t>构造列表框。</a:t>
            </a:r>
            <a:endParaRPr lang="zh-CN" altLang="en-US" i="0" dirty="0">
              <a:latin typeface="黑体" panose="02010609060101010101" pitchFamily="49" charset="-122"/>
            </a:endParaRPr>
          </a:p>
        </p:txBody>
      </p:sp>
      <p:pic>
        <p:nvPicPr>
          <p:cNvPr id="258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3" t="12628" b="62126"/>
          <a:stretch>
            <a:fillRect/>
          </a:stretch>
        </p:blipFill>
        <p:spPr bwMode="auto">
          <a:xfrm>
            <a:off x="4172297" y="5085184"/>
            <a:ext cx="2847975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05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6" b="28578"/>
          <a:stretch>
            <a:fillRect/>
          </a:stretch>
        </p:blipFill>
        <p:spPr bwMode="auto">
          <a:xfrm>
            <a:off x="2411759" y="5085184"/>
            <a:ext cx="129540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10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Rot="1" noChangeArrowheads="1"/>
          </p:cNvSpPr>
          <p:nvPr/>
        </p:nvSpPr>
        <p:spPr bwMode="auto">
          <a:xfrm>
            <a:off x="-36513" y="1268760"/>
            <a:ext cx="9217026" cy="3724096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i="0" dirty="0" smtClean="0"/>
              <a:t>列表框</a:t>
            </a:r>
            <a:r>
              <a:rPr lang="zh-CN" altLang="en-US" sz="2400" i="0" dirty="0"/>
              <a:t>添加滚动条</a:t>
            </a:r>
            <a:br>
              <a:rPr lang="zh-CN" altLang="en-US" sz="2400" i="0" dirty="0"/>
            </a:br>
            <a:r>
              <a:rPr lang="zh-CN" altLang="en-US" sz="2400" i="0" dirty="0"/>
              <a:t>如列表框较长，可设置列表框的行数，并使用滚动条。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i="0" dirty="0"/>
              <a:t>    </a:t>
            </a:r>
            <a:r>
              <a:rPr lang="en-US" altLang="zh-CN" sz="2200" i="0" dirty="0" err="1">
                <a:solidFill>
                  <a:srgbClr val="990033"/>
                </a:solidFill>
              </a:rPr>
              <a:t>courseList.setVisibleRowCount</a:t>
            </a:r>
            <a:r>
              <a:rPr lang="en-US" altLang="zh-CN" sz="2200" i="0" dirty="0">
                <a:solidFill>
                  <a:srgbClr val="990033"/>
                </a:solidFill>
              </a:rPr>
              <a:t>(4);    </a:t>
            </a:r>
            <a:r>
              <a:rPr lang="en-US" altLang="zh-CN" sz="2200" i="0" dirty="0" smtClean="0">
                <a:solidFill>
                  <a:srgbClr val="990033"/>
                </a:solidFill>
              </a:rPr>
              <a:t>    </a:t>
            </a:r>
            <a:r>
              <a:rPr lang="en-US" altLang="zh-CN" sz="2200" i="0" dirty="0">
                <a:solidFill>
                  <a:srgbClr val="990033"/>
                </a:solidFill>
              </a:rPr>
              <a:t>//</a:t>
            </a:r>
            <a:r>
              <a:rPr lang="zh-CN" altLang="en-US" sz="2200" i="0" dirty="0">
                <a:solidFill>
                  <a:srgbClr val="990033"/>
                </a:solidFill>
              </a:rPr>
              <a:t>设置可见行数为</a:t>
            </a:r>
            <a:r>
              <a:rPr lang="en-US" altLang="zh-CN" sz="2200" i="0" dirty="0">
                <a:solidFill>
                  <a:srgbClr val="990033"/>
                </a:solidFill>
              </a:rPr>
              <a:t>4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990033"/>
                </a:solidFill>
              </a:rPr>
              <a:t>    </a:t>
            </a:r>
            <a:r>
              <a:rPr lang="en-US" altLang="zh-CN" sz="2200" i="0" dirty="0" err="1">
                <a:solidFill>
                  <a:srgbClr val="990033"/>
                </a:solidFill>
              </a:rPr>
              <a:t>JScrollPane</a:t>
            </a:r>
            <a:r>
              <a:rPr lang="en-US" altLang="zh-CN" sz="2200" i="0" dirty="0">
                <a:solidFill>
                  <a:srgbClr val="990033"/>
                </a:solidFill>
              </a:rPr>
              <a:t> </a:t>
            </a:r>
            <a:r>
              <a:rPr lang="en-US" altLang="zh-CN" sz="2200" i="0" dirty="0" err="1">
                <a:solidFill>
                  <a:srgbClr val="990033"/>
                </a:solidFill>
              </a:rPr>
              <a:t>listScrollPane</a:t>
            </a:r>
            <a:r>
              <a:rPr lang="en-US" altLang="zh-CN" sz="2200" i="0" dirty="0">
                <a:solidFill>
                  <a:srgbClr val="990033"/>
                </a:solidFill>
              </a:rPr>
              <a:t> = new </a:t>
            </a:r>
            <a:r>
              <a:rPr lang="en-US" altLang="zh-CN" sz="2200" i="0" dirty="0" err="1">
                <a:solidFill>
                  <a:srgbClr val="990033"/>
                </a:solidFill>
              </a:rPr>
              <a:t>JScrollPane</a:t>
            </a:r>
            <a:r>
              <a:rPr lang="en-US" altLang="zh-CN" sz="2200" i="0" dirty="0">
                <a:solidFill>
                  <a:srgbClr val="990033"/>
                </a:solidFill>
              </a:rPr>
              <a:t>(</a:t>
            </a:r>
            <a:r>
              <a:rPr lang="en-US" altLang="zh-CN" sz="2200" i="0" dirty="0" err="1">
                <a:solidFill>
                  <a:srgbClr val="990033"/>
                </a:solidFill>
              </a:rPr>
              <a:t>courseList</a:t>
            </a:r>
            <a:r>
              <a:rPr lang="en-US" altLang="zh-CN" sz="2200" i="0" dirty="0" smtClean="0">
                <a:solidFill>
                  <a:srgbClr val="990033"/>
                </a:solidFill>
              </a:rPr>
              <a:t>);  //</a:t>
            </a:r>
            <a:r>
              <a:rPr lang="zh-CN" altLang="en-US" sz="2200" i="0" dirty="0">
                <a:solidFill>
                  <a:srgbClr val="990033"/>
                </a:solidFill>
              </a:rPr>
              <a:t>加滚动条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i="0" dirty="0" err="1"/>
              <a:t>JList</a:t>
            </a:r>
            <a:r>
              <a:rPr lang="zh-CN" altLang="en-US" sz="2400" i="0" dirty="0"/>
              <a:t>有三种选择模式：单选、单区间、多区间</a:t>
            </a:r>
            <a:r>
              <a:rPr lang="en-US" altLang="zh-CN" sz="2400" i="0" dirty="0"/>
              <a:t>(</a:t>
            </a:r>
            <a:r>
              <a:rPr lang="zh-CN" altLang="en-US" sz="2400" i="0" dirty="0"/>
              <a:t>默认模式</a:t>
            </a:r>
            <a:r>
              <a:rPr lang="en-US" altLang="zh-CN" sz="2400" i="0" dirty="0"/>
              <a:t>)</a:t>
            </a:r>
            <a:r>
              <a:rPr lang="zh-CN" altLang="en-US" sz="2400" i="0" dirty="0"/>
              <a:t>。</a:t>
            </a:r>
            <a:r>
              <a:rPr lang="zh-CN" altLang="en-US" i="0" dirty="0"/>
              <a:t/>
            </a:r>
            <a:br>
              <a:rPr lang="zh-CN" altLang="en-US" i="0" dirty="0"/>
            </a:br>
            <a:r>
              <a:rPr lang="en-US" altLang="zh-CN" sz="2000" i="0" dirty="0" err="1"/>
              <a:t>list.setSelectionMode</a:t>
            </a:r>
            <a:r>
              <a:rPr lang="en-US" altLang="zh-CN" sz="2000" i="0" dirty="0"/>
              <a:t>(</a:t>
            </a:r>
            <a:r>
              <a:rPr lang="en-US" altLang="zh-CN" sz="2000" i="0" dirty="0" err="1"/>
              <a:t>ListSelectionModel.SINGLE_SELECTION</a:t>
            </a:r>
            <a:r>
              <a:rPr lang="en-US" altLang="zh-CN" sz="2000" i="0" dirty="0"/>
              <a:t>);    </a:t>
            </a:r>
            <a:r>
              <a:rPr lang="en-US" altLang="zh-CN" sz="2000" i="0" dirty="0" err="1"/>
              <a:t>list.setSelectionMode</a:t>
            </a:r>
            <a:r>
              <a:rPr lang="en-US" altLang="zh-CN" sz="2000" i="0" dirty="0"/>
              <a:t>(</a:t>
            </a:r>
            <a:r>
              <a:rPr lang="en-US" altLang="zh-CN" sz="2000" i="0" dirty="0" err="1"/>
              <a:t>ListSelectionModel.</a:t>
            </a:r>
            <a:r>
              <a:rPr lang="en-US" altLang="zh-CN" sz="1800" i="0" dirty="0" err="1"/>
              <a:t>SINGLE_INTERVAL_SELECTION</a:t>
            </a:r>
            <a:r>
              <a:rPr lang="en-US" altLang="zh-CN" sz="2000" i="0" dirty="0"/>
              <a:t>);     </a:t>
            </a:r>
            <a:r>
              <a:rPr lang="en-US" altLang="zh-CN" sz="2000" i="0" dirty="0" err="1"/>
              <a:t>list.setSelectionMode</a:t>
            </a:r>
            <a:r>
              <a:rPr lang="en-US" altLang="zh-CN" sz="2000" i="0" dirty="0"/>
              <a:t>(</a:t>
            </a:r>
            <a:r>
              <a:rPr lang="en-US" altLang="zh-CN" sz="2000" i="0" dirty="0" err="1"/>
              <a:t>ListSelectionModel.</a:t>
            </a:r>
            <a:r>
              <a:rPr lang="en-US" altLang="zh-CN" sz="1800" i="0" dirty="0" err="1"/>
              <a:t>MULTIPLE_INTERVAL_SELECTION</a:t>
            </a:r>
            <a:r>
              <a:rPr lang="en-US" altLang="zh-CN" sz="2000" i="0" dirty="0"/>
              <a:t>);</a:t>
            </a:r>
            <a:endParaRPr lang="en-US" altLang="zh-CN" i="0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列表框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JList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0" t="12628" r="3992" b="62126"/>
          <a:stretch>
            <a:fillRect/>
          </a:stretch>
        </p:blipFill>
        <p:spPr bwMode="auto">
          <a:xfrm>
            <a:off x="7740650" y="2636838"/>
            <a:ext cx="1258888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66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34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34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34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Rot="1" noChangeArrowheads="1"/>
          </p:cNvSpPr>
          <p:nvPr/>
        </p:nvSpPr>
        <p:spPr bwMode="auto">
          <a:xfrm>
            <a:off x="179512" y="1196752"/>
            <a:ext cx="8784976" cy="5226046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5000"/>
              </a:spcBef>
            </a:pPr>
            <a:r>
              <a:rPr lang="zh-CN" altLang="en-US" sz="2400" i="0" dirty="0">
                <a:cs typeface="Courier New" panose="02070309020205020404" pitchFamily="49" charset="0"/>
              </a:rPr>
              <a:t>用户选择列表框条目时，列表框就会产生</a:t>
            </a:r>
            <a:r>
              <a:rPr lang="zh-CN" altLang="en-US" sz="2400" i="0" dirty="0">
                <a:solidFill>
                  <a:srgbClr val="0000FF"/>
                </a:solidFill>
                <a:cs typeface="Courier New" panose="02070309020205020404" pitchFamily="49" charset="0"/>
              </a:rPr>
              <a:t>列表选择事件</a:t>
            </a:r>
            <a:r>
              <a:rPr lang="zh-CN" altLang="en-US" sz="2400" i="0" dirty="0">
                <a:solidFill>
                  <a:srgbClr val="A50021"/>
                </a:solidFill>
                <a:cs typeface="Courier New" panose="02070309020205020404" pitchFamily="49" charset="0"/>
              </a:rPr>
              <a:t>（</a:t>
            </a:r>
            <a:r>
              <a:rPr lang="en-US" altLang="zh-CN" i="0" dirty="0" err="1">
                <a:solidFill>
                  <a:srgbClr val="0000CC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ListSelectionEvent</a:t>
            </a:r>
            <a:r>
              <a:rPr lang="zh-CN" altLang="en-US" sz="2400" i="0" dirty="0">
                <a:solidFill>
                  <a:srgbClr val="A50021"/>
                </a:solidFill>
                <a:cs typeface="Courier New" panose="02070309020205020404" pitchFamily="49" charset="0"/>
              </a:rPr>
              <a:t>）</a:t>
            </a:r>
            <a:r>
              <a:rPr lang="zh-CN" altLang="en-US" sz="2400" i="0" dirty="0">
                <a:cs typeface="Courier New" panose="02070309020205020404" pitchFamily="49" charset="0"/>
              </a:rPr>
              <a:t>，该类在</a:t>
            </a:r>
            <a:r>
              <a:rPr lang="en-US" altLang="zh-CN" sz="2400" i="0" dirty="0" err="1">
                <a:solidFill>
                  <a:srgbClr val="0000FF"/>
                </a:solidFill>
                <a:cs typeface="Courier New" panose="02070309020205020404" pitchFamily="49" charset="0"/>
              </a:rPr>
              <a:t>javax.swing.event</a:t>
            </a:r>
            <a:r>
              <a:rPr lang="zh-CN" altLang="en-US" sz="2400" i="0" dirty="0">
                <a:cs typeface="Courier New" panose="02070309020205020404" pitchFamily="49" charset="0"/>
              </a:rPr>
              <a:t>包中。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</a:pPr>
            <a:r>
              <a:rPr lang="zh-CN" altLang="en-US" sz="2400" i="0" dirty="0">
                <a:cs typeface="Courier New" panose="02070309020205020404" pitchFamily="49" charset="0"/>
              </a:rPr>
              <a:t>列表选项事件监听器类要实现</a:t>
            </a:r>
            <a:r>
              <a:rPr lang="en-US" altLang="zh-CN" sz="2400" i="0" dirty="0" err="1">
                <a:solidFill>
                  <a:srgbClr val="0000FF"/>
                </a:solidFill>
                <a:cs typeface="Courier New" panose="02070309020205020404" pitchFamily="49" charset="0"/>
              </a:rPr>
              <a:t>ListSelectionListener</a:t>
            </a:r>
            <a:r>
              <a:rPr lang="zh-CN" altLang="en-US" sz="2400" i="0" dirty="0">
                <a:solidFill>
                  <a:srgbClr val="0000FF"/>
                </a:solidFill>
                <a:cs typeface="Courier New" panose="02070309020205020404" pitchFamily="49" charset="0"/>
              </a:rPr>
              <a:t>接口</a:t>
            </a:r>
            <a:r>
              <a:rPr lang="zh-CN" altLang="en-US" sz="2400" i="0" dirty="0">
                <a:cs typeface="Courier New" panose="02070309020205020404" pitchFamily="49" charset="0"/>
              </a:rPr>
              <a:t>，</a:t>
            </a:r>
            <a:br>
              <a:rPr lang="zh-CN" altLang="en-US" sz="2400" i="0" dirty="0">
                <a:cs typeface="Courier New" panose="02070309020205020404" pitchFamily="49" charset="0"/>
              </a:rPr>
            </a:br>
            <a:r>
              <a:rPr lang="zh-CN" altLang="en-US" sz="2400" i="0" dirty="0">
                <a:cs typeface="Courier New" panose="02070309020205020404" pitchFamily="49" charset="0"/>
              </a:rPr>
              <a:t>并在该监听器中实现</a:t>
            </a:r>
            <a:r>
              <a:rPr lang="en-US" altLang="zh-CN" sz="2400" i="0" dirty="0" err="1">
                <a:solidFill>
                  <a:srgbClr val="0000FF"/>
                </a:solidFill>
                <a:cs typeface="Courier New" panose="02070309020205020404" pitchFamily="49" charset="0"/>
              </a:rPr>
              <a:t>valueChanged</a:t>
            </a:r>
            <a:r>
              <a:rPr lang="zh-CN" altLang="en-US" sz="2400" i="0" dirty="0">
                <a:cs typeface="Courier New" panose="02070309020205020404" pitchFamily="49" charset="0"/>
              </a:rPr>
              <a:t>方法。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None/>
            </a:pPr>
            <a:r>
              <a:rPr lang="zh-CN" altLang="en-US" sz="2400" i="0" dirty="0">
                <a:cs typeface="Courier New" panose="02070309020205020404" pitchFamily="49" charset="0"/>
              </a:rPr>
              <a:t>    </a:t>
            </a:r>
            <a:r>
              <a:rPr lang="en-US" altLang="zh-CN" sz="2400" i="0" dirty="0">
                <a:cs typeface="Courier New" panose="02070309020205020404" pitchFamily="49" charset="0"/>
              </a:rPr>
              <a:t>class </a:t>
            </a:r>
            <a:r>
              <a:rPr lang="en-US" altLang="zh-CN" sz="2400" i="0" dirty="0" err="1">
                <a:cs typeface="Courier New" panose="02070309020205020404" pitchFamily="49" charset="0"/>
              </a:rPr>
              <a:t>courseListener</a:t>
            </a:r>
            <a:r>
              <a:rPr lang="en-US" altLang="zh-CN" sz="2400" i="0" dirty="0">
                <a:cs typeface="Courier New" panose="02070309020205020404" pitchFamily="49" charset="0"/>
              </a:rPr>
              <a:t> implements </a:t>
            </a:r>
            <a:r>
              <a:rPr lang="en-US" altLang="zh-CN" sz="2400" i="0" dirty="0" err="1" smtClean="0">
                <a:cs typeface="Courier New" panose="02070309020205020404" pitchFamily="49" charset="0"/>
              </a:rPr>
              <a:t>ListSelectionListener</a:t>
            </a:r>
            <a:r>
              <a:rPr lang="en-US" altLang="zh-CN" sz="2400" i="0" dirty="0" smtClean="0">
                <a:cs typeface="Courier New" panose="02070309020205020404" pitchFamily="49" charset="0"/>
              </a:rPr>
              <a:t>  </a:t>
            </a:r>
            <a:r>
              <a:rPr lang="en-US" altLang="zh-CN" sz="2400" i="0" dirty="0">
                <a:cs typeface="Courier New" panose="02070309020205020404" pitchFamily="49" charset="0"/>
              </a:rPr>
              <a:t>{</a:t>
            </a:r>
            <a:endParaRPr lang="en-US" altLang="zh-CN" sz="2400" b="1" i="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i="0" dirty="0" smtClean="0">
                <a:cs typeface="Courier New" panose="02070309020205020404" pitchFamily="49" charset="0"/>
              </a:rPr>
              <a:t>    	</a:t>
            </a:r>
            <a:r>
              <a:rPr lang="en-US" altLang="zh-CN" sz="2400" i="0" dirty="0">
                <a:cs typeface="Courier New" panose="02070309020205020404" pitchFamily="49" charset="0"/>
              </a:rPr>
              <a:t>	public void </a:t>
            </a:r>
            <a:r>
              <a:rPr lang="en-US" altLang="zh-CN" sz="2400" i="0" dirty="0" err="1">
                <a:cs typeface="Courier New" panose="02070309020205020404" pitchFamily="49" charset="0"/>
              </a:rPr>
              <a:t>valueChanged</a:t>
            </a:r>
            <a:r>
              <a:rPr lang="en-US" altLang="zh-CN" sz="2400" i="0" dirty="0">
                <a:cs typeface="Courier New" panose="02070309020205020404" pitchFamily="49" charset="0"/>
              </a:rPr>
              <a:t>(</a:t>
            </a:r>
            <a:r>
              <a:rPr lang="en-US" altLang="zh-CN" sz="2400" i="0" dirty="0" err="1">
                <a:cs typeface="Courier New" panose="02070309020205020404" pitchFamily="49" charset="0"/>
              </a:rPr>
              <a:t>ListSelectionEvent</a:t>
            </a:r>
            <a:r>
              <a:rPr lang="en-US" altLang="zh-CN" sz="2400" i="0" dirty="0">
                <a:cs typeface="Courier New" panose="02070309020205020404" pitchFamily="49" charset="0"/>
              </a:rPr>
              <a:t> event</a:t>
            </a:r>
            <a:r>
              <a:rPr lang="en-US" altLang="zh-CN" sz="2400" i="0" dirty="0" smtClean="0">
                <a:cs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i="0" dirty="0" smtClean="0">
                <a:cs typeface="Courier New" panose="02070309020205020404" pitchFamily="49" charset="0"/>
              </a:rPr>
              <a:t>	              ...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>
                <a:cs typeface="Courier New" panose="02070309020205020404" pitchFamily="49" charset="0"/>
              </a:rPr>
              <a:t> </a:t>
            </a:r>
            <a:r>
              <a:rPr lang="en-US" altLang="zh-CN" sz="2400" i="0" dirty="0" smtClean="0">
                <a:cs typeface="Courier New" panose="02070309020205020404" pitchFamily="49" charset="0"/>
              </a:rPr>
              <a:t>           }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 smtClean="0">
                <a:cs typeface="Courier New" panose="02070309020205020404" pitchFamily="49" charset="0"/>
              </a:rPr>
              <a:t>     </a:t>
            </a:r>
            <a:r>
              <a:rPr lang="en-US" altLang="zh-CN" sz="2400" i="0" dirty="0"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</a:pPr>
            <a:r>
              <a:rPr lang="zh-CN" altLang="en-US" sz="2400" i="0" dirty="0">
                <a:cs typeface="Courier New" panose="02070309020205020404" pitchFamily="49" charset="0"/>
              </a:rPr>
              <a:t>列表选项事件注册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400" i="0" dirty="0">
                <a:cs typeface="Courier New" panose="02070309020205020404" pitchFamily="49" charset="0"/>
              </a:rPr>
              <a:t>    </a:t>
            </a:r>
            <a:r>
              <a:rPr lang="en-US" altLang="zh-CN" sz="2400" i="0" dirty="0" err="1">
                <a:solidFill>
                  <a:srgbClr val="0000CC"/>
                </a:solidFill>
                <a:cs typeface="Courier New" panose="02070309020205020404" pitchFamily="49" charset="0"/>
              </a:rPr>
              <a:t>courseList.addListSelectionListener</a:t>
            </a:r>
            <a:r>
              <a:rPr lang="en-US" altLang="zh-CN" sz="2400" i="0" dirty="0">
                <a:solidFill>
                  <a:srgbClr val="0000CC"/>
                </a:solidFill>
                <a:cs typeface="Courier New" panose="02070309020205020404" pitchFamily="49" charset="0"/>
              </a:rPr>
              <a:t>(new </a:t>
            </a:r>
            <a:r>
              <a:rPr lang="en-US" altLang="zh-CN" sz="2400" i="0" dirty="0" err="1">
                <a:solidFill>
                  <a:srgbClr val="0000CC"/>
                </a:solidFill>
                <a:cs typeface="Courier New" panose="02070309020205020404" pitchFamily="49" charset="0"/>
              </a:rPr>
              <a:t>courseListener</a:t>
            </a:r>
            <a:r>
              <a:rPr lang="en-US" altLang="zh-CN" sz="2400" i="0" dirty="0">
                <a:solidFill>
                  <a:srgbClr val="0000CC"/>
                </a:solidFill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6985000" cy="5746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列表框事件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67890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5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5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35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5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35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5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35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35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6" name="Rectangle 4"/>
          <p:cNvSpPr>
            <a:spLocks noRot="1" noChangeArrowheads="1"/>
          </p:cNvSpPr>
          <p:nvPr/>
        </p:nvSpPr>
        <p:spPr bwMode="auto">
          <a:xfrm>
            <a:off x="288230" y="1305842"/>
            <a:ext cx="8604250" cy="4643438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5000"/>
              </a:spcBef>
            </a:pPr>
            <a:r>
              <a:rPr lang="zh-CN" altLang="en-US" sz="2400" i="0" dirty="0">
                <a:cs typeface="Courier New" panose="02070309020205020404" pitchFamily="49" charset="0"/>
              </a:rPr>
              <a:t>获得用户所选择的列表框选项</a:t>
            </a:r>
          </a:p>
          <a:p>
            <a:pPr lvl="1" eaLnBrk="1" hangingPunct="1">
              <a:lnSpc>
                <a:spcPct val="130000"/>
              </a:lnSpc>
              <a:spcBef>
                <a:spcPct val="15000"/>
              </a:spcBef>
            </a:pPr>
            <a:r>
              <a:rPr lang="zh-CN" altLang="en-US" i="0" dirty="0">
                <a:cs typeface="Courier New" panose="02070309020205020404" pitchFamily="49" charset="0"/>
              </a:rPr>
              <a:t>获取所选择的列表框条目</a:t>
            </a:r>
          </a:p>
          <a:p>
            <a:pPr lvl="1" eaLnBrk="1" hangingPunct="1">
              <a:lnSpc>
                <a:spcPct val="13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000CC"/>
                </a:solidFill>
                <a:cs typeface="Courier New" panose="02070309020205020404" pitchFamily="49" charset="0"/>
              </a:rPr>
              <a:t>   </a:t>
            </a:r>
            <a:r>
              <a:rPr lang="en-US" altLang="zh-CN" sz="2200" i="0" dirty="0">
                <a:solidFill>
                  <a:srgbClr val="0000CC"/>
                </a:solidFill>
                <a:cs typeface="Courier New" panose="02070309020205020404" pitchFamily="49" charset="0"/>
              </a:rPr>
              <a:t>Object[]</a:t>
            </a:r>
            <a:r>
              <a:rPr lang="en-US" altLang="zh-CN" sz="2200" i="0" dirty="0">
                <a:cs typeface="Courier New" panose="02070309020205020404" pitchFamily="49" charset="0"/>
              </a:rPr>
              <a:t> </a:t>
            </a:r>
            <a:r>
              <a:rPr lang="en-US" altLang="zh-CN" sz="2200" i="0" dirty="0" err="1">
                <a:cs typeface="Courier New" panose="02070309020205020404" pitchFamily="49" charset="0"/>
              </a:rPr>
              <a:t>selectedCourses</a:t>
            </a:r>
            <a:r>
              <a:rPr lang="en-US" altLang="zh-CN" sz="2200" i="0" dirty="0">
                <a:cs typeface="Courier New" panose="02070309020205020404" pitchFamily="49" charset="0"/>
              </a:rPr>
              <a:t> = </a:t>
            </a:r>
            <a:r>
              <a:rPr lang="en-US" altLang="zh-CN" sz="2200" i="0" dirty="0" err="1">
                <a:cs typeface="Courier New" panose="02070309020205020404" pitchFamily="49" charset="0"/>
              </a:rPr>
              <a:t>courseList.getSelectedValues</a:t>
            </a:r>
            <a:r>
              <a:rPr lang="en-US" altLang="zh-CN" sz="2200" i="0" dirty="0"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130000"/>
              </a:lnSpc>
              <a:spcBef>
                <a:spcPct val="15000"/>
              </a:spcBef>
            </a:pPr>
            <a:r>
              <a:rPr lang="zh-CN" altLang="en-US" i="0" dirty="0">
                <a:cs typeface="Courier New" panose="02070309020205020404" pitchFamily="49" charset="0"/>
              </a:rPr>
              <a:t>获取所选择的列表框条目所在的索引号</a:t>
            </a:r>
            <a:br>
              <a:rPr lang="zh-CN" altLang="en-US" i="0" dirty="0">
                <a:cs typeface="Courier New" panose="02070309020205020404" pitchFamily="49" charset="0"/>
              </a:rPr>
            </a:br>
            <a:r>
              <a:rPr lang="en-US" altLang="zh-CN" sz="2200" i="0" dirty="0" err="1">
                <a:solidFill>
                  <a:srgbClr val="0000CC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200" i="0" dirty="0">
                <a:solidFill>
                  <a:srgbClr val="0000CC"/>
                </a:solidFill>
                <a:cs typeface="Courier New" panose="02070309020205020404" pitchFamily="49" charset="0"/>
              </a:rPr>
              <a:t>[]</a:t>
            </a:r>
            <a:r>
              <a:rPr lang="en-US" altLang="zh-CN" sz="2200" i="0" dirty="0">
                <a:cs typeface="Courier New" panose="02070309020205020404" pitchFamily="49" charset="0"/>
              </a:rPr>
              <a:t> </a:t>
            </a:r>
            <a:r>
              <a:rPr lang="en-US" altLang="zh-CN" sz="2200" i="0" dirty="0" err="1">
                <a:cs typeface="Courier New" panose="02070309020205020404" pitchFamily="49" charset="0"/>
              </a:rPr>
              <a:t>selectedIndexCourses</a:t>
            </a:r>
            <a:r>
              <a:rPr lang="en-US" altLang="zh-CN" sz="2200" i="0" dirty="0">
                <a:cs typeface="Courier New" panose="02070309020205020404" pitchFamily="49" charset="0"/>
              </a:rPr>
              <a:t>=</a:t>
            </a:r>
            <a:r>
              <a:rPr lang="en-US" altLang="zh-CN" sz="2200" i="0" dirty="0" err="1">
                <a:cs typeface="Courier New" panose="02070309020205020404" pitchFamily="49" charset="0"/>
              </a:rPr>
              <a:t>courseList.getSelectedIndices</a:t>
            </a:r>
            <a:r>
              <a:rPr lang="en-US" altLang="zh-CN" sz="2200" i="0" dirty="0"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130000"/>
              </a:lnSpc>
              <a:spcBef>
                <a:spcPct val="15000"/>
              </a:spcBef>
            </a:pPr>
            <a:r>
              <a:rPr lang="zh-CN" altLang="en-US" i="0" dirty="0">
                <a:cs typeface="Courier New" panose="02070309020205020404" pitchFamily="49" charset="0"/>
              </a:rPr>
              <a:t>获取第一个被选择的列表框条目</a:t>
            </a:r>
          </a:p>
          <a:p>
            <a:pPr lvl="1" eaLnBrk="1" hangingPunct="1">
              <a:lnSpc>
                <a:spcPct val="13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000CC"/>
                </a:solidFill>
                <a:cs typeface="Courier New" panose="02070309020205020404" pitchFamily="49" charset="0"/>
              </a:rPr>
              <a:t>   </a:t>
            </a:r>
            <a:r>
              <a:rPr lang="en-US" altLang="zh-CN" sz="2200" i="0" dirty="0">
                <a:solidFill>
                  <a:srgbClr val="0000CC"/>
                </a:solidFill>
                <a:cs typeface="Courier New" panose="02070309020205020404" pitchFamily="49" charset="0"/>
              </a:rPr>
              <a:t>Object</a:t>
            </a:r>
            <a:r>
              <a:rPr lang="en-US" altLang="zh-CN" sz="2200" i="0" dirty="0">
                <a:cs typeface="Courier New" panose="02070309020205020404" pitchFamily="49" charset="0"/>
              </a:rPr>
              <a:t> </a:t>
            </a:r>
            <a:r>
              <a:rPr lang="en-US" altLang="zh-CN" sz="2200" i="0" dirty="0" err="1">
                <a:cs typeface="Courier New" panose="02070309020205020404" pitchFamily="49" charset="0"/>
              </a:rPr>
              <a:t>selectedCourse</a:t>
            </a:r>
            <a:r>
              <a:rPr lang="en-US" altLang="zh-CN" sz="2200" i="0" dirty="0">
                <a:cs typeface="Courier New" panose="02070309020205020404" pitchFamily="49" charset="0"/>
              </a:rPr>
              <a:t> = </a:t>
            </a:r>
            <a:r>
              <a:rPr lang="en-US" altLang="zh-CN" sz="2200" i="0" dirty="0" err="1">
                <a:cs typeface="Courier New" panose="02070309020205020404" pitchFamily="49" charset="0"/>
              </a:rPr>
              <a:t>courseList.getSelectedValue</a:t>
            </a:r>
            <a:r>
              <a:rPr lang="en-US" altLang="zh-CN" sz="2200" i="0" dirty="0"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130000"/>
              </a:lnSpc>
              <a:spcBef>
                <a:spcPct val="15000"/>
              </a:spcBef>
            </a:pPr>
            <a:r>
              <a:rPr lang="zh-CN" altLang="en-US" i="0" dirty="0">
                <a:cs typeface="Courier New" panose="02070309020205020404" pitchFamily="49" charset="0"/>
              </a:rPr>
              <a:t>获取第一个被选择的列表框条目的索引号</a:t>
            </a:r>
          </a:p>
          <a:p>
            <a:pPr lvl="1" eaLnBrk="1" hangingPunct="1">
              <a:lnSpc>
                <a:spcPct val="13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i="0" dirty="0">
                <a:solidFill>
                  <a:srgbClr val="0000CC"/>
                </a:solidFill>
                <a:latin typeface="楷体_GB2312" pitchFamily="49" charset="-122"/>
              </a:rPr>
              <a:t>  </a:t>
            </a:r>
            <a:r>
              <a:rPr lang="en-US" altLang="zh-CN" sz="2200" i="0" dirty="0" err="1">
                <a:solidFill>
                  <a:srgbClr val="0000CC"/>
                </a:solidFill>
              </a:rPr>
              <a:t>int</a:t>
            </a:r>
            <a:r>
              <a:rPr lang="en-US" altLang="zh-CN" sz="2200" i="0" dirty="0">
                <a:solidFill>
                  <a:srgbClr val="0000CC"/>
                </a:solidFill>
              </a:rPr>
              <a:t> </a:t>
            </a:r>
            <a:r>
              <a:rPr lang="en-US" altLang="zh-CN" sz="2200" i="0" dirty="0" err="1"/>
              <a:t>selectedIndexCourse</a:t>
            </a:r>
            <a:r>
              <a:rPr lang="en-US" altLang="zh-CN" sz="2200" i="0" dirty="0"/>
              <a:t> = </a:t>
            </a:r>
            <a:r>
              <a:rPr lang="en-US" altLang="zh-CN" sz="2200" i="0" dirty="0" err="1"/>
              <a:t>courseList.getSelectedIndex</a:t>
            </a:r>
            <a:r>
              <a:rPr lang="en-US" altLang="zh-CN" sz="2200" i="0" dirty="0"/>
              <a:t>();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6985000" cy="5746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列表框事件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38326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9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9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9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9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9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9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7544" y="1196752"/>
            <a:ext cx="8229600" cy="201622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【例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5-21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】。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列表框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字号，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列表框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中选择一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个字号后，标签“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语言”会随之改变字号的大小。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332656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列表框</a:t>
            </a:r>
            <a:r>
              <a:rPr lang="zh-CN" altLang="zh-CN" sz="3600" i="0" dirty="0" smtClean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应用</a:t>
            </a:r>
            <a:r>
              <a:rPr lang="zh-CN" altLang="zh-CN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示例</a:t>
            </a:r>
            <a:endParaRPr lang="zh-CN" altLang="en-US" sz="3600" i="0" dirty="0">
              <a:solidFill>
                <a:schemeClr val="bg1"/>
              </a:solidFill>
              <a:latin typeface="黑体" panose="02010609060101010101" pitchFamily="49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39" y="2780928"/>
            <a:ext cx="3936578" cy="222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2676" y="139119"/>
            <a:ext cx="8821812" cy="6555641"/>
          </a:xfrm>
          <a:prstGeom prst="rect">
            <a:avLst/>
          </a:prstGeom>
          <a:solidFill>
            <a:srgbClr val="F7FA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javax.swing.event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JListDemo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implements </a:t>
            </a:r>
            <a:r>
              <a:rPr lang="en-US" altLang="zh-CN" sz="20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ListSelectionListener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JList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list;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JLabel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label;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JListDemo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 = new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列表框练习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frame.setLayout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(new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FlowLayout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 </a:t>
            </a:r>
            <a:r>
              <a:rPr lang="en-US" altLang="zh-CN" sz="20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fontSize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 = { "10", "12", "18", "24", "32", "48" };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 = new </a:t>
            </a:r>
            <a:r>
              <a:rPr lang="en-US" altLang="zh-CN" sz="20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JList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fontSize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创建列表框</a:t>
            </a:r>
          </a:p>
          <a:p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list.setVisibleRowCount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(4); </a:t>
            </a: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设置列表框可见行数为</a:t>
            </a: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i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listScrollPane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(list); </a:t>
            </a:r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en-US" altLang="zh-CN" sz="2000" i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label 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JLabel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("Java</a:t>
            </a:r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语言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BorderLayout.WEST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listScrollPane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(label);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(300, 200</a:t>
            </a: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frame.setDefaultCloseOperation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18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JFrame.EXIT_ON_CLOSE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list.addListSelectionListener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 </a:t>
            </a: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注册监听器</a:t>
            </a:r>
          </a:p>
          <a:p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000" i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192195"/>
            <a:ext cx="2771800" cy="16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128" y="1123865"/>
            <a:ext cx="8594352" cy="5401479"/>
          </a:xfrm>
          <a:prstGeom prst="rect">
            <a:avLst/>
          </a:prstGeom>
          <a:solidFill>
            <a:srgbClr val="F7FAFF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0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valueChanged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ListSelectionEvent</a:t>
            </a:r>
            <a:r>
              <a:rPr lang="en-US" altLang="zh-CN" sz="20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 </a:t>
            </a:r>
            <a:endParaRPr lang="en-US" altLang="zh-CN" sz="2000" i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 </a:t>
            </a:r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取得标签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label</a:t>
            </a:r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的字体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Font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font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label.getFont</a:t>
            </a: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font = new Font(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font.getName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(),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font.getStyle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(), </a:t>
            </a:r>
            <a:endParaRPr lang="en-US" altLang="zh-CN" sz="2000" i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</a:t>
            </a:r>
            <a:r>
              <a:rPr lang="en-US" altLang="zh-CN" sz="20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Integer.parseInt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((</a:t>
            </a: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String)</a:t>
            </a:r>
            <a:r>
              <a:rPr lang="en-US" altLang="zh-CN" sz="20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list.getSelectedValue</a:t>
            </a: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 </a:t>
            </a:r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设置标签的新字体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label.setFont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(font); </a:t>
            </a:r>
            <a:r>
              <a:rPr lang="zh-CN" altLang="en-US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en-US" altLang="zh-CN" sz="2000" i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	}</a:t>
            </a:r>
            <a:endParaRPr lang="en-US" altLang="zh-CN" sz="2000" i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App5_21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 arg0[])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new </a:t>
            </a:r>
            <a:r>
              <a:rPr lang="en-US" altLang="zh-CN" sz="20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JListDemo</a:t>
            </a: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0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000" i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3645024"/>
            <a:ext cx="2771800" cy="166074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3608" y="332656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列表框</a:t>
            </a:r>
            <a:r>
              <a:rPr lang="zh-CN" altLang="zh-CN" sz="3600" i="0" dirty="0" smtClean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应用</a:t>
            </a:r>
            <a:r>
              <a:rPr lang="zh-CN" altLang="zh-CN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示例</a:t>
            </a:r>
            <a:endParaRPr lang="zh-CN" altLang="en-US" sz="3600" i="0" dirty="0">
              <a:solidFill>
                <a:schemeClr val="bg1"/>
              </a:solidFill>
              <a:latin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628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</a:t>
            </a: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对话框</a:t>
            </a:r>
            <a:endParaRPr lang="zh-CN" altLang="en-US" sz="4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1859" name="Text Box 3"/>
          <p:cNvSpPr txBox="1">
            <a:spLocks noChangeArrowheads="1"/>
          </p:cNvSpPr>
          <p:nvPr/>
        </p:nvSpPr>
        <p:spPr bwMode="auto">
          <a:xfrm>
            <a:off x="323528" y="2625217"/>
            <a:ext cx="1584325" cy="45269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i="0" dirty="0" smtClean="0">
                <a:latin typeface="楷体_GB2312" pitchFamily="49" charset="-122"/>
                <a:ea typeface="黑体" panose="02010609060101010101" pitchFamily="49" charset="-122"/>
              </a:rPr>
              <a:t>对话框</a:t>
            </a:r>
          </a:p>
        </p:txBody>
      </p:sp>
      <p:sp>
        <p:nvSpPr>
          <p:cNvPr id="343044" name="AutoShape 4"/>
          <p:cNvSpPr>
            <a:spLocks/>
          </p:cNvSpPr>
          <p:nvPr/>
        </p:nvSpPr>
        <p:spPr bwMode="auto">
          <a:xfrm>
            <a:off x="2030090" y="1875161"/>
            <a:ext cx="287338" cy="2087562"/>
          </a:xfrm>
          <a:prstGeom prst="leftBrace">
            <a:avLst>
              <a:gd name="adj1" fmla="val 60543"/>
              <a:gd name="adj2" fmla="val 4859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2461890" y="1565747"/>
            <a:ext cx="1584325" cy="7604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i="0" dirty="0" smtClean="0">
                <a:latin typeface="楷体_GB2312" pitchFamily="49" charset="-122"/>
                <a:ea typeface="黑体" panose="02010609060101010101" pitchFamily="49" charset="-122"/>
              </a:rPr>
              <a:t>模式</a:t>
            </a:r>
            <a:endParaRPr lang="en-US" altLang="zh-CN" sz="2400" i="0" dirty="0">
              <a:latin typeface="楷体_GB2312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ts val="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i="0" dirty="0" smtClean="0">
                <a:latin typeface="楷体_GB2312" pitchFamily="49" charset="-122"/>
                <a:ea typeface="黑体" panose="02010609060101010101" pitchFamily="49" charset="-122"/>
              </a:rPr>
              <a:t>对话框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4617715" y="1484784"/>
            <a:ext cx="4103688" cy="936625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50000">
                <a:srgbClr val="FFFFFF"/>
              </a:gs>
              <a:gs pos="100000">
                <a:srgbClr val="CCCCFF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i="0">
                <a:solidFill>
                  <a:srgbClr val="080808"/>
                </a:solidFill>
                <a:latin typeface="楷体_GB2312" pitchFamily="49" charset="-122"/>
              </a:rPr>
              <a:t>必须在用户处理完后才允许用户与主窗口继续进行交互</a:t>
            </a: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2461890" y="3494521"/>
            <a:ext cx="1511300" cy="7604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i="0" dirty="0" smtClean="0">
                <a:latin typeface="楷体_GB2312" pitchFamily="49" charset="-122"/>
                <a:ea typeface="黑体" panose="02010609060101010101" pitchFamily="49" charset="-122"/>
              </a:rPr>
              <a:t>非模式</a:t>
            </a:r>
            <a:endParaRPr lang="en-US" altLang="zh-CN" sz="2400" i="0" dirty="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ts val="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i="0" dirty="0" smtClean="0">
                <a:latin typeface="楷体_GB2312" pitchFamily="49" charset="-122"/>
                <a:ea typeface="黑体" panose="02010609060101010101" pitchFamily="49" charset="-122"/>
              </a:rPr>
              <a:t>对话框</a:t>
            </a:r>
          </a:p>
        </p:txBody>
      </p: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4600823" y="3433763"/>
            <a:ext cx="4176712" cy="936625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50000">
                <a:srgbClr val="FFFFFF"/>
              </a:gs>
              <a:gs pos="100000">
                <a:srgbClr val="CCCCFF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36000" bIns="10800" anchor="ctr" anchorCtr="1"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080808"/>
                </a:solidFill>
                <a:latin typeface="楷体_GB2312" pitchFamily="49" charset="-122"/>
              </a:rPr>
              <a:t>允许用户同时在对话框和程序剩余部分中输入信息</a:t>
            </a:r>
            <a:endParaRPr lang="zh-CN" altLang="en-US" sz="2000" i="0" dirty="0">
              <a:latin typeface="楷体_GB2312" pitchFamily="49" charset="-122"/>
            </a:endParaRPr>
          </a:p>
        </p:txBody>
      </p:sp>
      <p:sp>
        <p:nvSpPr>
          <p:cNvPr id="343049" name="Line 9"/>
          <p:cNvSpPr>
            <a:spLocks noChangeShapeType="1"/>
          </p:cNvSpPr>
          <p:nvPr/>
        </p:nvSpPr>
        <p:spPr bwMode="auto">
          <a:xfrm>
            <a:off x="4046215" y="1954684"/>
            <a:ext cx="576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343050" name="Line 10"/>
          <p:cNvSpPr>
            <a:spLocks noChangeShapeType="1"/>
          </p:cNvSpPr>
          <p:nvPr/>
        </p:nvSpPr>
        <p:spPr bwMode="auto">
          <a:xfrm>
            <a:off x="3973190" y="3903043"/>
            <a:ext cx="61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3430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5" t="31293" r="32275" b="36220"/>
          <a:stretch>
            <a:fillRect/>
          </a:stretch>
        </p:blipFill>
        <p:spPr bwMode="auto">
          <a:xfrm>
            <a:off x="3433986" y="4662584"/>
            <a:ext cx="2866206" cy="201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animBg="1"/>
      <p:bldP spid="343044" grpId="0" animBg="1"/>
      <p:bldP spid="761861" grpId="0" animBg="1"/>
      <p:bldP spid="343046" grpId="0" animBg="1"/>
      <p:bldP spid="761863" grpId="0" animBg="1"/>
      <p:bldP spid="343048" grpId="0" animBg="1"/>
      <p:bldP spid="343049" grpId="0" animBg="1"/>
      <p:bldP spid="3430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>
          <a:xfrm>
            <a:off x="936252" y="260648"/>
            <a:ext cx="7596188" cy="7921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5.2.6 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密码框</a:t>
            </a: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JPasswordField</a:t>
            </a:r>
            <a:endParaRPr lang="zh-CN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8900" name="Rectangle 3"/>
          <p:cNvSpPr>
            <a:spLocks noChangeArrowheads="1"/>
          </p:cNvSpPr>
          <p:nvPr/>
        </p:nvSpPr>
        <p:spPr bwMode="auto">
          <a:xfrm>
            <a:off x="251520" y="1341437"/>
            <a:ext cx="5400600" cy="1367483"/>
          </a:xfrm>
          <a:prstGeom prst="rect">
            <a:avLst/>
          </a:prstGeom>
          <a:solidFill>
            <a:srgbClr val="FBFBFF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i="0" dirty="0" err="1" smtClean="0">
                <a:latin typeface="黑体" panose="02010609060101010101" pitchFamily="49" charset="-122"/>
              </a:rPr>
              <a:t>JPasswordField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接受</a:t>
            </a:r>
            <a:r>
              <a:rPr lang="zh-CN" altLang="fr-FR" sz="2400" i="0" dirty="0">
                <a:latin typeface="黑体" panose="02010609060101010101" pitchFamily="49" charset="-122"/>
              </a:rPr>
              <a:t>用户的输入</a:t>
            </a:r>
            <a:r>
              <a:rPr lang="zh-CN" altLang="fr-FR" sz="2400" i="0" dirty="0" smtClean="0">
                <a:latin typeface="黑体" panose="02010609060101010101" pitchFamily="49" charset="-122"/>
              </a:rPr>
              <a:t>，但不显示</a:t>
            </a:r>
            <a:r>
              <a:rPr lang="zh-CN" altLang="fr-FR" sz="2400" i="0" dirty="0">
                <a:latin typeface="黑体" panose="02010609060101010101" pitchFamily="49" charset="-122"/>
              </a:rPr>
              <a:t>出来</a:t>
            </a:r>
            <a:r>
              <a:rPr lang="zh-CN" altLang="fr-FR" sz="2400" i="0" dirty="0" smtClean="0">
                <a:latin typeface="黑体" panose="02010609060101010101" pitchFamily="49" charset="-122"/>
              </a:rPr>
              <a:t>，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只</a:t>
            </a:r>
            <a:r>
              <a:rPr lang="zh-CN" altLang="fr-FR" sz="2400" i="0" dirty="0" smtClean="0">
                <a:latin typeface="黑体" panose="02010609060101010101" pitchFamily="49" charset="-122"/>
              </a:rPr>
              <a:t>是</a:t>
            </a:r>
            <a:r>
              <a:rPr lang="zh-CN" altLang="fr-FR" sz="2400" i="0" dirty="0">
                <a:latin typeface="黑体" panose="02010609060101010101" pitchFamily="49" charset="-122"/>
              </a:rPr>
              <a:t>显示回显符</a:t>
            </a:r>
            <a:r>
              <a:rPr lang="zh-CN" altLang="fr-FR" sz="2400" i="0" dirty="0" smtClean="0">
                <a:latin typeface="黑体" panose="02010609060101010101" pitchFamily="49" charset="-122"/>
              </a:rPr>
              <a:t>。</a:t>
            </a:r>
            <a:endParaRPr lang="en-US" altLang="zh-CN" sz="2400" i="0" dirty="0" smtClean="0">
              <a:latin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i="0" dirty="0" err="1">
                <a:latin typeface="黑体" panose="02010609060101010101" pitchFamily="49" charset="-122"/>
              </a:rPr>
              <a:t>JPasswordField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类</a:t>
            </a:r>
            <a:r>
              <a:rPr lang="zh-CN" altLang="en-US" sz="2400" i="0" dirty="0">
                <a:latin typeface="黑体" panose="02010609060101010101" pitchFamily="49" charset="-122"/>
              </a:rPr>
              <a:t>常用的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方法</a:t>
            </a:r>
            <a:endParaRPr lang="zh-CN" altLang="en-US" sz="2400" i="0" dirty="0">
              <a:latin typeface="黑体" panose="02010609060101010101" pitchFamily="49" charset="-122"/>
            </a:endParaRP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179512" y="5890524"/>
            <a:ext cx="7468245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i="0" dirty="0">
                <a:latin typeface="楷体_GB2312" pitchFamily="49" charset="-122"/>
              </a:rPr>
              <a:t>将字符数组转换为字符串：</a:t>
            </a:r>
            <a:r>
              <a:rPr lang="en-US" altLang="zh-CN" sz="2400" b="1" i="0" dirty="0">
                <a:solidFill>
                  <a:srgbClr val="0000CC"/>
                </a:solidFill>
                <a:latin typeface="楷体_GB2312" pitchFamily="49" charset="-122"/>
              </a:rPr>
              <a:t>new String(</a:t>
            </a:r>
            <a:r>
              <a:rPr lang="zh-CN" altLang="en-US" sz="2400" i="0" dirty="0">
                <a:solidFill>
                  <a:srgbClr val="0000CC"/>
                </a:solidFill>
                <a:latin typeface="楷体_GB2312" pitchFamily="49" charset="-122"/>
                <a:ea typeface="宋体" panose="02010600030101010101" pitchFamily="2" charset="-122"/>
              </a:rPr>
              <a:t>字符数组名</a:t>
            </a:r>
            <a:r>
              <a:rPr lang="en-US" altLang="zh-CN" sz="2400" b="1" i="0" dirty="0">
                <a:solidFill>
                  <a:srgbClr val="0000CC"/>
                </a:solidFill>
                <a:latin typeface="楷体_GB2312" pitchFamily="49" charset="-122"/>
              </a:rPr>
              <a:t>)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95790"/>
              </p:ext>
            </p:extLst>
          </p:nvPr>
        </p:nvGraphicFramePr>
        <p:xfrm>
          <a:off x="238268" y="2852937"/>
          <a:ext cx="8712968" cy="2808311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176464"/>
                <a:gridCol w="4536504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方法原型</a:t>
                      </a:r>
                      <a:endParaRPr lang="zh-CN" sz="2800" b="0" kern="100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JPasswordField()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构造方法，创建一个空的密码框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JPasswordField(int columns)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构造方法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，指定密码框</a:t>
                      </a: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的</a:t>
                      </a:r>
                      <a:r>
                        <a:rPr lang="zh-CN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列数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JPasswordField(String text) 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构造方法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，具有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初始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文本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char getEchoChar()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返回密码框的回显字符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setEchoChar(char c) 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设置密码框的回显字符，默认是“．”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15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char[]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getPassword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返回密码框中所包含的文本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12776"/>
            <a:ext cx="2592288" cy="1218111"/>
          </a:xfrm>
          <a:prstGeom prst="rect">
            <a:avLst/>
          </a:prstGeom>
          <a:noFill/>
          <a:ln>
            <a:noFill/>
          </a:ln>
        </p:spPr>
      </p:pic>
      <p:sp>
        <p:nvSpPr>
          <p:cNvPr id="335878" name="AutoShape 6"/>
          <p:cNvSpPr>
            <a:spLocks noChangeArrowheads="1"/>
          </p:cNvSpPr>
          <p:nvPr/>
        </p:nvSpPr>
        <p:spPr bwMode="auto">
          <a:xfrm rot="5400000" flipV="1">
            <a:off x="1169847" y="5625373"/>
            <a:ext cx="468000" cy="144413"/>
          </a:xfrm>
          <a:prstGeom prst="notchedRightArrow">
            <a:avLst>
              <a:gd name="adj1" fmla="val 50000"/>
              <a:gd name="adj2" fmla="val 191728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2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/>
      <p:bldP spid="33587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对话框</a:t>
            </a:r>
          </a:p>
        </p:txBody>
      </p:sp>
      <p:sp>
        <p:nvSpPr>
          <p:cNvPr id="345091" name="Rectangle 3"/>
          <p:cNvSpPr>
            <a:spLocks noRot="1" noChangeArrowheads="1"/>
          </p:cNvSpPr>
          <p:nvPr/>
        </p:nvSpPr>
        <p:spPr bwMode="auto">
          <a:xfrm>
            <a:off x="611560" y="1196752"/>
            <a:ext cx="7850832" cy="2800767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与对话框有关的</a:t>
            </a:r>
            <a:r>
              <a:rPr lang="zh-CN" altLang="en-US" sz="2400" i="0" dirty="0" smtClean="0">
                <a:latin typeface="Arial" panose="020B0604020202020204" pitchFamily="34" charset="0"/>
                <a:cs typeface="Courier New" panose="02070309020205020404" pitchFamily="49" charset="0"/>
              </a:rPr>
              <a:t>类</a:t>
            </a:r>
            <a:endParaRPr lang="zh-CN" altLang="en-US" sz="2400" i="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marL="8001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400" i="0" dirty="0" err="1">
                <a:latin typeface="Arial" panose="020B0604020202020204" pitchFamily="34" charset="0"/>
                <a:cs typeface="Courier New" panose="02070309020205020404" pitchFamily="49" charset="0"/>
              </a:rPr>
              <a:t>JDialog</a:t>
            </a:r>
            <a:r>
              <a:rPr lang="zh-CN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（自定义对话框）</a:t>
            </a:r>
          </a:p>
          <a:p>
            <a:pPr marL="8001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400" i="0" dirty="0" err="1">
                <a:latin typeface="Arial" panose="020B0604020202020204" pitchFamily="34" charset="0"/>
                <a:cs typeface="Courier New" panose="02070309020205020404" pitchFamily="49" charset="0"/>
              </a:rPr>
              <a:t>JOptionPane</a:t>
            </a:r>
            <a:r>
              <a:rPr lang="zh-CN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（标准对话框） </a:t>
            </a:r>
          </a:p>
          <a:p>
            <a:pPr marL="8001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400" i="0" dirty="0" err="1">
                <a:latin typeface="Arial" panose="020B0604020202020204" pitchFamily="34" charset="0"/>
                <a:cs typeface="Courier New" panose="02070309020205020404" pitchFamily="49" charset="0"/>
              </a:rPr>
              <a:t>JColorChooser</a:t>
            </a:r>
            <a:r>
              <a:rPr lang="zh-CN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（选择颜色对话框）</a:t>
            </a:r>
          </a:p>
          <a:p>
            <a:pPr marL="800100" lvl="1" indent="-342900" eaLnBrk="1" hangingPunct="1">
              <a:lnSpc>
                <a:spcPct val="130000"/>
              </a:lnSpc>
              <a:spcBef>
                <a:spcPts val="6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400" i="0" dirty="0" err="1">
                <a:latin typeface="Arial" panose="020B0604020202020204" pitchFamily="34" charset="0"/>
                <a:cs typeface="Courier New" panose="02070309020205020404" pitchFamily="49" charset="0"/>
              </a:rPr>
              <a:t>JFileChooser</a:t>
            </a:r>
            <a:r>
              <a:rPr lang="zh-CN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（选择文件对话框</a:t>
            </a:r>
            <a:r>
              <a:rPr lang="zh-CN" altLang="en-US" sz="2400" i="0" dirty="0" smtClean="0">
                <a:latin typeface="Arial" panose="020B0604020202020204" pitchFamily="34" charset="0"/>
                <a:cs typeface="Courier New" panose="02070309020205020404" pitchFamily="49" charset="0"/>
              </a:rPr>
              <a:t>）</a:t>
            </a:r>
            <a:endParaRPr lang="en-US" altLang="zh-CN" sz="2400" i="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763909" name="Picture 5" descr="未命名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49708"/>
            <a:ext cx="1557040" cy="205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JFileChooserDemo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3" y="4249708"/>
            <a:ext cx="3421112" cy="20553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47" y="4249708"/>
            <a:ext cx="2261345" cy="101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47" y="5301208"/>
            <a:ext cx="2261345" cy="102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2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6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80108" y="285750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5.6.1 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自定义对话框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JDialog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79711"/>
            <a:ext cx="8642350" cy="5129609"/>
          </a:xfr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6000"/>
              <a:buChar char="q"/>
            </a:pP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JDialog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是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与框架类似的顶层容器。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6000"/>
              <a:buChar char="q"/>
            </a:pP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JDialog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的构造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方法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Char char="u"/>
            </a:pP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JDialog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 Frame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owner, String title,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boolean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modal ) </a:t>
            </a:r>
            <a:endParaRPr lang="en-US" altLang="zh-CN" sz="24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914400" lvl="2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Owner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：对话框的拥有者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父窗口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title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：对话框的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标题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modal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：指定对话框是否为模式窗口</a:t>
            </a:r>
          </a:p>
          <a:p>
            <a:pPr marL="1371600" lvl="3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：模式窗口</a:t>
            </a:r>
          </a:p>
          <a:p>
            <a:pPr marL="1371600" lvl="3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false: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非模式窗口（默认值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Char char="u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JDialog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(Frame owner)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：构造没有标题的非模式对话框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Char char="u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JDialog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(Frame owner,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boolean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modal)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Char char="u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JDialog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(Frame owner, String title)</a:t>
            </a:r>
          </a:p>
        </p:txBody>
      </p:sp>
    </p:spTree>
    <p:extLst>
      <p:ext uri="{BB962C8B-B14F-4D97-AF65-F5344CB8AC3E}">
        <p14:creationId xmlns:p14="http://schemas.microsoft.com/office/powerpoint/2010/main" val="12687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6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uiExpand="1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JDialog</a:t>
            </a:r>
            <a:endParaRPr lang="zh-CN" altLang="en-US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386" y="1196752"/>
            <a:ext cx="8463086" cy="4708981"/>
          </a:xfr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构造一个标题为“对话框实例”的模式对话框，该对话框为框架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frame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所拥有。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对话框默认不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显示，需调用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setVisible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(true)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方法使其显示。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对话框初始大小为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0x0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，需调用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setSize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方法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设置大小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当对话框的拥有者被清除（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destroyed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）时，对话框也会被清除 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对话框在显示时，如果其拥有者被最小化，对话框也将变为不可见，当其拥有者再次显示时，对话框会随之变为可见。 </a:t>
            </a:r>
          </a:p>
        </p:txBody>
      </p:sp>
      <p:sp>
        <p:nvSpPr>
          <p:cNvPr id="347140" name="AutoShape 4"/>
          <p:cNvSpPr>
            <a:spLocks noChangeArrowheads="1"/>
          </p:cNvSpPr>
          <p:nvPr/>
        </p:nvSpPr>
        <p:spPr bwMode="auto">
          <a:xfrm>
            <a:off x="755576" y="2204789"/>
            <a:ext cx="7704138" cy="648147"/>
          </a:xfrm>
          <a:prstGeom prst="flowChartAlternateProcess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JDialog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dialog = new </a:t>
            </a:r>
            <a:r>
              <a:rPr lang="en-US" altLang="zh-CN" sz="2400" i="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JDialog</a:t>
            </a:r>
            <a:r>
              <a:rPr lang="en-US" altLang="zh-CN" sz="2400" i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frame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“</a:t>
            </a:r>
            <a:r>
              <a:rPr lang="zh-CN" altLang="en-US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对话框实例”</a:t>
            </a:r>
            <a:r>
              <a:rPr lang="en-US" altLang="zh-CN" sz="24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,true);</a:t>
            </a:r>
            <a:r>
              <a:rPr lang="en-US" altLang="zh-CN" sz="1800" i="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180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JDialog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7848674" cy="3508653"/>
          </a:xfr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JDialog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是顶层容器，可以向对话框的内容窗格中添加各种组件。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对话框可对各种窗口事件进行监听，例如激活窗口、关闭窗口等。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对话框是一种可以反复使用的资源，当某个对话框不需要显示时，不要立即将其清除，而是继续保留它，等待以后再用。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9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uiExpand="1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JDialog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应用实例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1438"/>
            <a:ext cx="7993260" cy="984885"/>
          </a:xfr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当用户单击框架中的按钮时，显示一个对话框。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对话框中显示一行文字。</a:t>
            </a:r>
          </a:p>
        </p:txBody>
      </p:sp>
      <p:pic>
        <p:nvPicPr>
          <p:cNvPr id="3491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5" t="31293" r="32275" b="36220"/>
          <a:stretch>
            <a:fillRect/>
          </a:stretch>
        </p:blipFill>
        <p:spPr bwMode="auto">
          <a:xfrm>
            <a:off x="2411760" y="2636912"/>
            <a:ext cx="4608512" cy="323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788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627" y="44624"/>
            <a:ext cx="8351837" cy="6784975"/>
          </a:xfrm>
          <a:solidFill>
            <a:srgbClr val="EFFFFB"/>
          </a:solidFill>
          <a:ln w="19050" cmpd="thinThick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java.awt.BorderLayout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JDialogTest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implements 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JDialog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dialog;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button;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JLabel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label;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</a:t>
            </a:r>
            <a:r>
              <a:rPr lang="en-US" altLang="zh-CN" sz="20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JDialogTest</a:t>
            </a: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 = 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JDialog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实例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frame.setLocationRelativeTo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(null);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(350,250);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button =new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弹出对话框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button,BorderLayout.SOUTH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dialog = 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JDialog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(frame,"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对话框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",true);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dialog.setSize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(200,130);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dialog.setLocationRelativeTo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(frame);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label=new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JLabel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我是一个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JDialog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对话框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dialog.add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(label);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button.addActionListener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</a:t>
            </a:r>
            <a:r>
              <a:rPr lang="en-US" altLang="zh-CN" sz="20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arg0)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dialog.setVisible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static void main(String </a:t>
            </a:r>
            <a:r>
              <a:rPr lang="en-US" altLang="zh-CN" sz="20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argo</a:t>
            </a: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{    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JDialogTest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1331640" y="3691632"/>
            <a:ext cx="7199313" cy="12223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5" t="31293" r="32275" b="36220"/>
          <a:stretch>
            <a:fillRect/>
          </a:stretch>
        </p:blipFill>
        <p:spPr bwMode="auto">
          <a:xfrm>
            <a:off x="6732588" y="152400"/>
            <a:ext cx="2411412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21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7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0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0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0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70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70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00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00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700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700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700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700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标准对话框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856" y="1268760"/>
            <a:ext cx="8229600" cy="5309146"/>
          </a:xfr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标准对话框是模式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对话框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调用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JOptionPane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类的静态方法来创建标准对话框。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Char char="u"/>
            </a:pP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showMessageDialog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：</a:t>
            </a:r>
          </a:p>
          <a:p>
            <a:pPr marL="36000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显示一条消息等待用户点击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OK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Char char="u"/>
            </a:pP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showConfirmDialog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：</a:t>
            </a:r>
          </a:p>
          <a:p>
            <a:pPr marL="36000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显示一条消息并等待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确认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Char char="u"/>
            </a:pP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showInputDialog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：</a:t>
            </a:r>
          </a:p>
          <a:p>
            <a:pPr marL="36000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显示一条消息并等待用户的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输入</a:t>
            </a:r>
            <a:endParaRPr lang="zh-CN" altLang="en-US" sz="24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Char char="u"/>
            </a:pP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showOptionDialog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：</a:t>
            </a:r>
          </a:p>
          <a:p>
            <a:pPr marL="36000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显示一条消息并等待用户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在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/>
            </a:r>
            <a:b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一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组自定义选项中的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选择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pic>
        <p:nvPicPr>
          <p:cNvPr id="771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06" y="3384946"/>
            <a:ext cx="25527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1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06" y="2218134"/>
            <a:ext cx="25527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1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31" y="4551759"/>
            <a:ext cx="2555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1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723334"/>
            <a:ext cx="25527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57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77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45479" y="1196752"/>
            <a:ext cx="8878317" cy="2868478"/>
          </a:xfrm>
          <a:prstGeom prst="rect">
            <a:avLst/>
          </a:prstGeom>
          <a:solidFill>
            <a:srgbClr val="EFFFFB"/>
          </a:solidFill>
          <a:ln w="19050">
            <a:solidFill>
              <a:srgbClr val="00682F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i="0" dirty="0"/>
              <a:t> </a:t>
            </a:r>
            <a:r>
              <a:rPr lang="en-US" altLang="zh-CN" sz="2200" i="0" dirty="0" err="1">
                <a:solidFill>
                  <a:srgbClr val="080808"/>
                </a:solidFill>
              </a:rPr>
              <a:t>int</a:t>
            </a:r>
            <a:r>
              <a:rPr lang="en-US" altLang="zh-CN" sz="2200" i="0" dirty="0">
                <a:solidFill>
                  <a:srgbClr val="080808"/>
                </a:solidFill>
              </a:rPr>
              <a:t> selection = </a:t>
            </a:r>
            <a:r>
              <a:rPr lang="en-US" altLang="zh-CN" sz="2200" i="0" dirty="0" err="1" smtClean="0">
                <a:solidFill>
                  <a:srgbClr val="080808"/>
                </a:solidFill>
              </a:rPr>
              <a:t>JOptionPane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. </a:t>
            </a:r>
            <a:r>
              <a:rPr lang="en-US" altLang="zh-CN" sz="2200" i="0" dirty="0" err="1" smtClean="0">
                <a:solidFill>
                  <a:srgbClr val="080808"/>
                </a:solidFill>
              </a:rPr>
              <a:t>showConfirmDialog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  </a:t>
            </a:r>
            <a:r>
              <a:rPr lang="en-US" altLang="zh-CN" sz="2200" i="0" dirty="0" smtClean="0"/>
              <a:t>(</a:t>
            </a:r>
            <a:endParaRPr lang="en-US" altLang="zh-CN" sz="2200" i="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rgbClr val="080808"/>
                </a:solidFill>
              </a:rPr>
              <a:t>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  </a:t>
            </a:r>
            <a:r>
              <a:rPr lang="en-US" altLang="zh-CN" sz="2200" i="0" dirty="0" smtClean="0">
                <a:solidFill>
                  <a:srgbClr val="0000CC"/>
                </a:solidFill>
              </a:rPr>
              <a:t>null</a:t>
            </a:r>
            <a:r>
              <a:rPr lang="en-US" altLang="zh-CN" sz="2200" i="0" dirty="0">
                <a:solidFill>
                  <a:srgbClr val="0000CC"/>
                </a:solidFill>
              </a:rPr>
              <a:t>,</a:t>
            </a:r>
            <a:r>
              <a:rPr lang="en-US" altLang="zh-CN" sz="2200" i="0" dirty="0">
                <a:solidFill>
                  <a:srgbClr val="080808"/>
                </a:solidFill>
              </a:rPr>
              <a:t>  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                       	     // </a:t>
            </a:r>
            <a:r>
              <a:rPr lang="zh-CN" altLang="en-US" sz="2200" i="0" dirty="0" smtClean="0">
                <a:solidFill>
                  <a:srgbClr val="080808"/>
                </a:solidFill>
              </a:rPr>
              <a:t>父</a:t>
            </a:r>
            <a:r>
              <a:rPr lang="zh-CN" altLang="en-US" sz="2200" i="0" dirty="0">
                <a:solidFill>
                  <a:srgbClr val="080808"/>
                </a:solidFill>
              </a:rPr>
              <a:t>窗口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</a:t>
            </a:r>
            <a:r>
              <a:rPr lang="zh-CN" altLang="en-US" sz="2200" i="0" dirty="0" smtClean="0">
                <a:solidFill>
                  <a:srgbClr val="0000CC"/>
                </a:solidFill>
              </a:rPr>
              <a:t>“</a:t>
            </a:r>
            <a:r>
              <a:rPr lang="en-US" altLang="zh-CN" sz="2200" i="0" dirty="0">
                <a:solidFill>
                  <a:srgbClr val="0000CC"/>
                </a:solidFill>
              </a:rPr>
              <a:t>Are you sure?”,</a:t>
            </a:r>
            <a:r>
              <a:rPr lang="en-US" altLang="zh-CN" sz="2200" i="0" dirty="0">
                <a:solidFill>
                  <a:srgbClr val="080808"/>
                </a:solidFill>
              </a:rPr>
              <a:t>    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              // </a:t>
            </a:r>
            <a:r>
              <a:rPr lang="zh-CN" altLang="en-US" sz="2200" i="0" dirty="0">
                <a:solidFill>
                  <a:srgbClr val="080808"/>
                </a:solidFill>
              </a:rPr>
              <a:t>消息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</a:t>
            </a:r>
            <a:r>
              <a:rPr lang="zh-CN" altLang="en-US" sz="2200" i="0" dirty="0" smtClean="0">
                <a:solidFill>
                  <a:srgbClr val="0000CC"/>
                </a:solidFill>
              </a:rPr>
              <a:t>“</a:t>
            </a:r>
            <a:r>
              <a:rPr lang="en-US" altLang="zh-CN" sz="2200" i="0" dirty="0" smtClean="0">
                <a:solidFill>
                  <a:srgbClr val="0000CC"/>
                </a:solidFill>
              </a:rPr>
              <a:t>Logout”</a:t>
            </a:r>
            <a:r>
              <a:rPr lang="en-US" altLang="zh-CN" sz="2200" i="0" dirty="0">
                <a:solidFill>
                  <a:srgbClr val="0000CC"/>
                </a:solidFill>
              </a:rPr>
              <a:t>,</a:t>
            </a:r>
            <a:r>
              <a:rPr lang="en-US" altLang="zh-CN" sz="2200" i="0" dirty="0">
                <a:solidFill>
                  <a:srgbClr val="080808"/>
                </a:solidFill>
              </a:rPr>
              <a:t>                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             // </a:t>
            </a:r>
            <a:r>
              <a:rPr lang="zh-CN" altLang="en-US" sz="2200" i="0" dirty="0" smtClean="0">
                <a:solidFill>
                  <a:srgbClr val="080808"/>
                </a:solidFill>
              </a:rPr>
              <a:t>对话</a:t>
            </a:r>
            <a:r>
              <a:rPr lang="zh-CN" altLang="en-US" sz="2200" i="0" dirty="0">
                <a:solidFill>
                  <a:srgbClr val="080808"/>
                </a:solidFill>
              </a:rPr>
              <a:t>框标题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		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 </a:t>
            </a:r>
            <a:r>
              <a:rPr lang="en-US" altLang="zh-CN" sz="2000" i="0" dirty="0" err="1" smtClean="0">
                <a:solidFill>
                  <a:srgbClr val="0000CC"/>
                </a:solidFill>
              </a:rPr>
              <a:t>JOptionPane.OK_CANCEL_OPTION</a:t>
            </a:r>
            <a:r>
              <a:rPr lang="en-US" altLang="zh-CN" sz="2200" i="0" dirty="0">
                <a:solidFill>
                  <a:srgbClr val="0000CC"/>
                </a:solidFill>
              </a:rPr>
              <a:t>,</a:t>
            </a:r>
            <a:r>
              <a:rPr lang="en-US" altLang="zh-CN" sz="2200" i="0" dirty="0">
                <a:solidFill>
                  <a:srgbClr val="080808"/>
                </a:solidFill>
              </a:rPr>
              <a:t>  //</a:t>
            </a:r>
            <a:r>
              <a:rPr lang="zh-CN" altLang="en-US" sz="2200" i="0" dirty="0">
                <a:solidFill>
                  <a:srgbClr val="080808"/>
                </a:solidFill>
              </a:rPr>
              <a:t>底部按钮类型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		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 </a:t>
            </a:r>
            <a:r>
              <a:rPr lang="en-US" altLang="zh-CN" sz="2000" i="0" dirty="0" err="1" smtClean="0">
                <a:solidFill>
                  <a:srgbClr val="0000CC"/>
                </a:solidFill>
              </a:rPr>
              <a:t>JOptionPane.WARNING_MESSAGE</a:t>
            </a:r>
            <a:r>
              <a:rPr lang="en-US" altLang="zh-CN" sz="2000" i="0" dirty="0">
                <a:solidFill>
                  <a:srgbClr val="0000CC"/>
                </a:solidFill>
              </a:rPr>
              <a:t>);</a:t>
            </a:r>
            <a:r>
              <a:rPr lang="en-US" altLang="zh-CN" sz="2000" i="0" dirty="0">
                <a:solidFill>
                  <a:srgbClr val="080808"/>
                </a:solidFill>
              </a:rPr>
              <a:t>  </a:t>
            </a:r>
            <a:r>
              <a:rPr lang="en-US" altLang="zh-CN" sz="2200" i="0" dirty="0">
                <a:solidFill>
                  <a:srgbClr val="080808"/>
                </a:solidFill>
              </a:rPr>
              <a:t>//</a:t>
            </a:r>
            <a:r>
              <a:rPr lang="zh-CN" altLang="en-US" sz="2200" i="0" dirty="0">
                <a:solidFill>
                  <a:srgbClr val="080808"/>
                </a:solidFill>
              </a:rPr>
              <a:t>消息类型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000CC"/>
                </a:solidFill>
              </a:rPr>
              <a:t>      </a:t>
            </a:r>
            <a:r>
              <a:rPr lang="zh-CN" altLang="en-US" sz="2200" i="0" dirty="0" smtClean="0">
                <a:solidFill>
                  <a:srgbClr val="0000CC"/>
                </a:solidFill>
              </a:rPr>
              <a:t>                  </a:t>
            </a:r>
            <a:r>
              <a:rPr lang="zh-CN" altLang="en-US" sz="2200" i="0" dirty="0" smtClean="0"/>
              <a:t> </a:t>
            </a:r>
            <a:r>
              <a:rPr lang="en-US" altLang="zh-CN" sz="2200" i="0" dirty="0" smtClean="0"/>
              <a:t>)</a:t>
            </a:r>
            <a:endParaRPr lang="en-US" altLang="zh-CN" sz="2200" i="0" dirty="0"/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973411" y="4167802"/>
            <a:ext cx="7056438" cy="2454275"/>
          </a:xfrm>
          <a:prstGeom prst="rect">
            <a:avLst/>
          </a:prstGeom>
          <a:solidFill>
            <a:srgbClr val="FFFFD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0" dirty="0" err="1">
                <a:solidFill>
                  <a:srgbClr val="080808"/>
                </a:solidFill>
              </a:rPr>
              <a:t>showMessageDialog</a:t>
            </a:r>
            <a:r>
              <a:rPr lang="zh-CN" altLang="en-US" sz="2200" i="0" dirty="0">
                <a:solidFill>
                  <a:srgbClr val="080808"/>
                </a:solidFill>
              </a:rPr>
              <a:t>、</a:t>
            </a:r>
            <a:r>
              <a:rPr lang="en-US" altLang="zh-CN" sz="2200" i="0" dirty="0" err="1">
                <a:solidFill>
                  <a:srgbClr val="080808"/>
                </a:solidFill>
              </a:rPr>
              <a:t>showInputDialog</a:t>
            </a:r>
            <a:r>
              <a:rPr lang="zh-CN" altLang="en-US" sz="2200" i="0" dirty="0">
                <a:solidFill>
                  <a:srgbClr val="080808"/>
                </a:solidFill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    </a:t>
            </a:r>
            <a:r>
              <a:rPr lang="zh-CN" altLang="en-US" sz="2200" i="0" dirty="0" smtClean="0">
                <a:solidFill>
                  <a:srgbClr val="080808"/>
                </a:solidFill>
              </a:rPr>
              <a:t>只能</a:t>
            </a:r>
            <a:r>
              <a:rPr lang="zh-CN" altLang="en-US" sz="2200" i="0" dirty="0">
                <a:solidFill>
                  <a:srgbClr val="080808"/>
                </a:solidFill>
              </a:rPr>
              <a:t>有一组标准按钮，</a:t>
            </a:r>
            <a:r>
              <a:rPr lang="en-US" altLang="zh-CN" sz="2200" i="0" dirty="0">
                <a:solidFill>
                  <a:srgbClr val="080808"/>
                </a:solidFill>
              </a:rPr>
              <a:t>OK</a:t>
            </a:r>
            <a:r>
              <a:rPr lang="zh-CN" altLang="en-US" sz="2200" i="0" dirty="0">
                <a:solidFill>
                  <a:srgbClr val="080808"/>
                </a:solidFill>
              </a:rPr>
              <a:t>和</a:t>
            </a:r>
            <a:r>
              <a:rPr lang="en-US" altLang="zh-CN" sz="2200" i="0" dirty="0">
                <a:solidFill>
                  <a:srgbClr val="080808"/>
                </a:solidFill>
              </a:rPr>
              <a:t>OK/CANCEL</a:t>
            </a:r>
          </a:p>
          <a:p>
            <a:pPr eaLnBrk="1" hangingPunct="1"/>
            <a:r>
              <a:rPr lang="en-US" altLang="zh-CN" sz="2200" i="0" dirty="0" err="1">
                <a:solidFill>
                  <a:srgbClr val="080808"/>
                </a:solidFill>
              </a:rPr>
              <a:t>showConfirmDialog</a:t>
            </a:r>
            <a:r>
              <a:rPr lang="zh-CN" altLang="en-US" sz="2200" i="0" dirty="0">
                <a:solidFill>
                  <a:srgbClr val="080808"/>
                </a:solidFill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         </a:t>
            </a:r>
            <a:r>
              <a:rPr lang="en-US" altLang="zh-CN" sz="2200" i="0" dirty="0">
                <a:solidFill>
                  <a:srgbClr val="080808"/>
                </a:solidFill>
              </a:rPr>
              <a:t>DEFAULT_OPTION</a:t>
            </a:r>
            <a:r>
              <a:rPr lang="zh-CN" altLang="en-US" sz="2200" i="0" dirty="0">
                <a:solidFill>
                  <a:srgbClr val="080808"/>
                </a:solidFill>
              </a:rPr>
              <a:t>，</a:t>
            </a:r>
            <a:r>
              <a:rPr lang="en-US" altLang="zh-CN" sz="2200" i="0" dirty="0">
                <a:solidFill>
                  <a:srgbClr val="080808"/>
                </a:solidFill>
              </a:rPr>
              <a:t>YES_NO_OPTION</a:t>
            </a:r>
            <a:r>
              <a:rPr lang="zh-CN" altLang="en-US" sz="2200" i="0" dirty="0">
                <a:solidFill>
                  <a:srgbClr val="080808"/>
                </a:solidFill>
              </a:rPr>
              <a:t>，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          </a:t>
            </a:r>
            <a:r>
              <a:rPr lang="en-US" altLang="zh-CN" sz="2200" i="0" dirty="0">
                <a:solidFill>
                  <a:srgbClr val="080808"/>
                </a:solidFill>
              </a:rPr>
              <a:t>YES_NO_CANCEL_OPTION</a:t>
            </a:r>
            <a:r>
              <a:rPr lang="zh-CN" altLang="en-US" sz="2200" i="0" dirty="0">
                <a:solidFill>
                  <a:srgbClr val="080808"/>
                </a:solidFill>
              </a:rPr>
              <a:t>，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         </a:t>
            </a:r>
            <a:r>
              <a:rPr lang="en-US" altLang="zh-CN" sz="2200" i="0" dirty="0">
                <a:solidFill>
                  <a:srgbClr val="080808"/>
                </a:solidFill>
              </a:rPr>
              <a:t>OK_CANCEL__OPTION</a:t>
            </a:r>
            <a:r>
              <a:rPr lang="zh-CN" altLang="en-US" sz="2200" i="0" dirty="0">
                <a:solidFill>
                  <a:srgbClr val="080808"/>
                </a:solidFill>
              </a:rPr>
              <a:t>四种按钮形式。</a:t>
            </a:r>
          </a:p>
        </p:txBody>
      </p:sp>
      <p:sp>
        <p:nvSpPr>
          <p:cNvPr id="773125" name="AutoShape 5"/>
          <p:cNvSpPr>
            <a:spLocks noChangeArrowheads="1"/>
          </p:cNvSpPr>
          <p:nvPr/>
        </p:nvSpPr>
        <p:spPr bwMode="auto">
          <a:xfrm>
            <a:off x="8243888" y="2882900"/>
            <a:ext cx="682625" cy="2303463"/>
          </a:xfrm>
          <a:prstGeom prst="curvedLeftArrow">
            <a:avLst>
              <a:gd name="adj1" fmla="val 52741"/>
              <a:gd name="adj2" fmla="val 120229"/>
              <a:gd name="adj3" fmla="val 33333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  <p:pic>
        <p:nvPicPr>
          <p:cNvPr id="354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520280" cy="114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4311" name="Rectangle 7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标准对话框</a:t>
            </a:r>
          </a:p>
        </p:txBody>
      </p:sp>
    </p:spTree>
    <p:extLst>
      <p:ext uri="{BB962C8B-B14F-4D97-AF65-F5344CB8AC3E}">
        <p14:creationId xmlns:p14="http://schemas.microsoft.com/office/powerpoint/2010/main" val="35725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7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4" grpId="0" animBg="1"/>
      <p:bldP spid="7731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45479" y="1196752"/>
            <a:ext cx="8878317" cy="2868478"/>
          </a:xfrm>
          <a:prstGeom prst="rect">
            <a:avLst/>
          </a:prstGeom>
          <a:solidFill>
            <a:srgbClr val="EFFFFB"/>
          </a:solidFill>
          <a:ln w="19050">
            <a:solidFill>
              <a:srgbClr val="00682F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i="0" dirty="0"/>
              <a:t> </a:t>
            </a:r>
            <a:r>
              <a:rPr lang="en-US" altLang="zh-CN" sz="2200" i="0" dirty="0" err="1">
                <a:solidFill>
                  <a:srgbClr val="080808"/>
                </a:solidFill>
              </a:rPr>
              <a:t>int</a:t>
            </a:r>
            <a:r>
              <a:rPr lang="en-US" altLang="zh-CN" sz="2200" i="0" dirty="0">
                <a:solidFill>
                  <a:srgbClr val="080808"/>
                </a:solidFill>
              </a:rPr>
              <a:t> selection = </a:t>
            </a:r>
            <a:r>
              <a:rPr lang="en-US" altLang="zh-CN" sz="2200" i="0" dirty="0" err="1" smtClean="0">
                <a:solidFill>
                  <a:srgbClr val="080808"/>
                </a:solidFill>
              </a:rPr>
              <a:t>JOptionPane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. </a:t>
            </a:r>
            <a:r>
              <a:rPr lang="en-US" altLang="zh-CN" sz="2200" i="0" dirty="0" err="1" smtClean="0">
                <a:solidFill>
                  <a:srgbClr val="080808"/>
                </a:solidFill>
              </a:rPr>
              <a:t>showConfirmDialog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  </a:t>
            </a:r>
            <a:r>
              <a:rPr lang="en-US" altLang="zh-CN" sz="2200" i="0" dirty="0" smtClean="0"/>
              <a:t>(</a:t>
            </a:r>
            <a:endParaRPr lang="en-US" altLang="zh-CN" sz="2200" i="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rgbClr val="080808"/>
                </a:solidFill>
              </a:rPr>
              <a:t>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  </a:t>
            </a:r>
            <a:r>
              <a:rPr lang="en-US" altLang="zh-CN" sz="2200" i="0" dirty="0" smtClean="0">
                <a:solidFill>
                  <a:srgbClr val="0000CC"/>
                </a:solidFill>
              </a:rPr>
              <a:t>null</a:t>
            </a:r>
            <a:r>
              <a:rPr lang="en-US" altLang="zh-CN" sz="2200" i="0" dirty="0">
                <a:solidFill>
                  <a:srgbClr val="0000CC"/>
                </a:solidFill>
              </a:rPr>
              <a:t>,</a:t>
            </a:r>
            <a:r>
              <a:rPr lang="en-US" altLang="zh-CN" sz="2200" i="0" dirty="0">
                <a:solidFill>
                  <a:srgbClr val="080808"/>
                </a:solidFill>
              </a:rPr>
              <a:t>  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                       	     // </a:t>
            </a:r>
            <a:r>
              <a:rPr lang="zh-CN" altLang="en-US" sz="2200" i="0" dirty="0" smtClean="0">
                <a:solidFill>
                  <a:srgbClr val="080808"/>
                </a:solidFill>
              </a:rPr>
              <a:t>父</a:t>
            </a:r>
            <a:r>
              <a:rPr lang="zh-CN" altLang="en-US" sz="2200" i="0" dirty="0">
                <a:solidFill>
                  <a:srgbClr val="080808"/>
                </a:solidFill>
              </a:rPr>
              <a:t>窗口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</a:t>
            </a:r>
            <a:r>
              <a:rPr lang="zh-CN" altLang="en-US" sz="2200" i="0" dirty="0" smtClean="0">
                <a:solidFill>
                  <a:srgbClr val="0000CC"/>
                </a:solidFill>
              </a:rPr>
              <a:t>“</a:t>
            </a:r>
            <a:r>
              <a:rPr lang="en-US" altLang="zh-CN" sz="2200" i="0" dirty="0">
                <a:solidFill>
                  <a:srgbClr val="0000CC"/>
                </a:solidFill>
              </a:rPr>
              <a:t>Are you sure?”,</a:t>
            </a:r>
            <a:r>
              <a:rPr lang="en-US" altLang="zh-CN" sz="2200" i="0" dirty="0">
                <a:solidFill>
                  <a:srgbClr val="080808"/>
                </a:solidFill>
              </a:rPr>
              <a:t>    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              // </a:t>
            </a:r>
            <a:r>
              <a:rPr lang="zh-CN" altLang="en-US" sz="2200" i="0" dirty="0">
                <a:solidFill>
                  <a:srgbClr val="080808"/>
                </a:solidFill>
              </a:rPr>
              <a:t>消息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</a:t>
            </a:r>
            <a:r>
              <a:rPr lang="zh-CN" altLang="en-US" sz="2200" i="0" dirty="0" smtClean="0">
                <a:solidFill>
                  <a:srgbClr val="0000CC"/>
                </a:solidFill>
              </a:rPr>
              <a:t>“</a:t>
            </a:r>
            <a:r>
              <a:rPr lang="en-US" altLang="zh-CN" sz="2200" i="0" dirty="0" smtClean="0">
                <a:solidFill>
                  <a:srgbClr val="0000CC"/>
                </a:solidFill>
              </a:rPr>
              <a:t>Logout”</a:t>
            </a:r>
            <a:r>
              <a:rPr lang="en-US" altLang="zh-CN" sz="2200" i="0" dirty="0">
                <a:solidFill>
                  <a:srgbClr val="0000CC"/>
                </a:solidFill>
              </a:rPr>
              <a:t>,</a:t>
            </a:r>
            <a:r>
              <a:rPr lang="en-US" altLang="zh-CN" sz="2200" i="0" dirty="0">
                <a:solidFill>
                  <a:srgbClr val="080808"/>
                </a:solidFill>
              </a:rPr>
              <a:t>                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             // </a:t>
            </a:r>
            <a:r>
              <a:rPr lang="zh-CN" altLang="en-US" sz="2200" i="0" dirty="0" smtClean="0">
                <a:solidFill>
                  <a:srgbClr val="080808"/>
                </a:solidFill>
              </a:rPr>
              <a:t>对话</a:t>
            </a:r>
            <a:r>
              <a:rPr lang="zh-CN" altLang="en-US" sz="2200" i="0" dirty="0">
                <a:solidFill>
                  <a:srgbClr val="080808"/>
                </a:solidFill>
              </a:rPr>
              <a:t>框标题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		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 </a:t>
            </a:r>
            <a:r>
              <a:rPr lang="en-US" altLang="zh-CN" sz="2000" i="0" dirty="0" err="1" smtClean="0">
                <a:solidFill>
                  <a:srgbClr val="0000CC"/>
                </a:solidFill>
              </a:rPr>
              <a:t>JOptionPane.OK_CANCEL_OPTION</a:t>
            </a:r>
            <a:r>
              <a:rPr lang="en-US" altLang="zh-CN" sz="2200" i="0" dirty="0">
                <a:solidFill>
                  <a:srgbClr val="0000CC"/>
                </a:solidFill>
              </a:rPr>
              <a:t>,</a:t>
            </a:r>
            <a:r>
              <a:rPr lang="en-US" altLang="zh-CN" sz="2200" i="0" dirty="0">
                <a:solidFill>
                  <a:srgbClr val="080808"/>
                </a:solidFill>
              </a:rPr>
              <a:t>  //</a:t>
            </a:r>
            <a:r>
              <a:rPr lang="zh-CN" altLang="en-US" sz="2200" i="0" dirty="0">
                <a:solidFill>
                  <a:srgbClr val="080808"/>
                </a:solidFill>
              </a:rPr>
              <a:t>底部按钮类型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		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 </a:t>
            </a:r>
            <a:r>
              <a:rPr lang="en-US" altLang="zh-CN" sz="2000" i="0" dirty="0" err="1" smtClean="0">
                <a:solidFill>
                  <a:srgbClr val="0000CC"/>
                </a:solidFill>
              </a:rPr>
              <a:t>JOptionPane.WARNING_MESSAGE</a:t>
            </a:r>
            <a:r>
              <a:rPr lang="en-US" altLang="zh-CN" sz="2000" i="0" dirty="0">
                <a:solidFill>
                  <a:srgbClr val="0000CC"/>
                </a:solidFill>
              </a:rPr>
              <a:t>);</a:t>
            </a:r>
            <a:r>
              <a:rPr lang="en-US" altLang="zh-CN" sz="2000" i="0" dirty="0">
                <a:solidFill>
                  <a:srgbClr val="080808"/>
                </a:solidFill>
              </a:rPr>
              <a:t>  </a:t>
            </a:r>
            <a:r>
              <a:rPr lang="en-US" altLang="zh-CN" sz="2200" i="0" dirty="0">
                <a:solidFill>
                  <a:srgbClr val="080808"/>
                </a:solidFill>
              </a:rPr>
              <a:t>//</a:t>
            </a:r>
            <a:r>
              <a:rPr lang="zh-CN" altLang="en-US" sz="2200" i="0" dirty="0">
                <a:solidFill>
                  <a:srgbClr val="080808"/>
                </a:solidFill>
              </a:rPr>
              <a:t>消息类型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000CC"/>
                </a:solidFill>
              </a:rPr>
              <a:t>      </a:t>
            </a:r>
            <a:r>
              <a:rPr lang="zh-CN" altLang="en-US" sz="2200" i="0" dirty="0" smtClean="0">
                <a:solidFill>
                  <a:srgbClr val="0000CC"/>
                </a:solidFill>
              </a:rPr>
              <a:t>                  </a:t>
            </a:r>
            <a:r>
              <a:rPr lang="zh-CN" altLang="en-US" sz="2200" i="0" dirty="0" smtClean="0"/>
              <a:t> </a:t>
            </a:r>
            <a:r>
              <a:rPr lang="en-US" altLang="zh-CN" sz="2200" i="0" dirty="0" smtClean="0"/>
              <a:t>)</a:t>
            </a:r>
            <a:endParaRPr lang="en-US" altLang="zh-CN" sz="2200" i="0" dirty="0"/>
          </a:p>
        </p:txBody>
      </p:sp>
      <p:sp>
        <p:nvSpPr>
          <p:cNvPr id="773125" name="AutoShape 5"/>
          <p:cNvSpPr>
            <a:spLocks noChangeArrowheads="1"/>
          </p:cNvSpPr>
          <p:nvPr/>
        </p:nvSpPr>
        <p:spPr bwMode="auto">
          <a:xfrm>
            <a:off x="8425879" y="3285777"/>
            <a:ext cx="682625" cy="2303463"/>
          </a:xfrm>
          <a:prstGeom prst="curvedLeftArrow">
            <a:avLst>
              <a:gd name="adj1" fmla="val 52741"/>
              <a:gd name="adj2" fmla="val 120229"/>
              <a:gd name="adj3" fmla="val 33333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  <p:pic>
        <p:nvPicPr>
          <p:cNvPr id="354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520280" cy="114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4311" name="Rectangle 7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标准对话框</a:t>
            </a:r>
          </a:p>
        </p:txBody>
      </p:sp>
      <p:pic>
        <p:nvPicPr>
          <p:cNvPr id="7" name="Picture 2" descr="10410450Z-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5" y="4365625"/>
            <a:ext cx="745331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9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45479" y="1196752"/>
            <a:ext cx="8878317" cy="2868478"/>
          </a:xfrm>
          <a:prstGeom prst="rect">
            <a:avLst/>
          </a:prstGeom>
          <a:solidFill>
            <a:srgbClr val="EFFFFB"/>
          </a:solidFill>
          <a:ln w="19050">
            <a:solidFill>
              <a:srgbClr val="00682F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i="0" dirty="0"/>
              <a:t> </a:t>
            </a:r>
            <a:r>
              <a:rPr lang="en-US" altLang="zh-CN" sz="2200" i="0" dirty="0" err="1">
                <a:solidFill>
                  <a:srgbClr val="080808"/>
                </a:solidFill>
              </a:rPr>
              <a:t>int</a:t>
            </a:r>
            <a:r>
              <a:rPr lang="en-US" altLang="zh-CN" sz="2200" i="0" dirty="0">
                <a:solidFill>
                  <a:srgbClr val="080808"/>
                </a:solidFill>
              </a:rPr>
              <a:t> selection = </a:t>
            </a:r>
            <a:r>
              <a:rPr lang="en-US" altLang="zh-CN" sz="2200" i="0" dirty="0" err="1" smtClean="0">
                <a:solidFill>
                  <a:srgbClr val="080808"/>
                </a:solidFill>
              </a:rPr>
              <a:t>JOptionPane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. </a:t>
            </a:r>
            <a:r>
              <a:rPr lang="en-US" altLang="zh-CN" sz="2200" i="0" dirty="0" err="1" smtClean="0">
                <a:solidFill>
                  <a:srgbClr val="080808"/>
                </a:solidFill>
              </a:rPr>
              <a:t>showConfirmDialog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  </a:t>
            </a:r>
            <a:r>
              <a:rPr lang="en-US" altLang="zh-CN" sz="2200" i="0" dirty="0" smtClean="0"/>
              <a:t>(</a:t>
            </a:r>
            <a:endParaRPr lang="en-US" altLang="zh-CN" sz="2200" i="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rgbClr val="080808"/>
                </a:solidFill>
              </a:rPr>
              <a:t>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  </a:t>
            </a:r>
            <a:r>
              <a:rPr lang="en-US" altLang="zh-CN" sz="2200" i="0" dirty="0" smtClean="0">
                <a:solidFill>
                  <a:srgbClr val="0000CC"/>
                </a:solidFill>
              </a:rPr>
              <a:t>null</a:t>
            </a:r>
            <a:r>
              <a:rPr lang="en-US" altLang="zh-CN" sz="2200" i="0" dirty="0">
                <a:solidFill>
                  <a:srgbClr val="0000CC"/>
                </a:solidFill>
              </a:rPr>
              <a:t>,</a:t>
            </a:r>
            <a:r>
              <a:rPr lang="en-US" altLang="zh-CN" sz="2200" i="0" dirty="0">
                <a:solidFill>
                  <a:srgbClr val="080808"/>
                </a:solidFill>
              </a:rPr>
              <a:t>  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                       	     // </a:t>
            </a:r>
            <a:r>
              <a:rPr lang="zh-CN" altLang="en-US" sz="2200" i="0" dirty="0" smtClean="0">
                <a:solidFill>
                  <a:srgbClr val="080808"/>
                </a:solidFill>
              </a:rPr>
              <a:t>父</a:t>
            </a:r>
            <a:r>
              <a:rPr lang="zh-CN" altLang="en-US" sz="2200" i="0" dirty="0">
                <a:solidFill>
                  <a:srgbClr val="080808"/>
                </a:solidFill>
              </a:rPr>
              <a:t>窗口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</a:t>
            </a:r>
            <a:r>
              <a:rPr lang="zh-CN" altLang="en-US" sz="2200" i="0" dirty="0" smtClean="0">
                <a:solidFill>
                  <a:srgbClr val="0000CC"/>
                </a:solidFill>
              </a:rPr>
              <a:t>“</a:t>
            </a:r>
            <a:r>
              <a:rPr lang="en-US" altLang="zh-CN" sz="2200" i="0" dirty="0">
                <a:solidFill>
                  <a:srgbClr val="0000CC"/>
                </a:solidFill>
              </a:rPr>
              <a:t>Are you sure?”,</a:t>
            </a:r>
            <a:r>
              <a:rPr lang="en-US" altLang="zh-CN" sz="2200" i="0" dirty="0">
                <a:solidFill>
                  <a:srgbClr val="080808"/>
                </a:solidFill>
              </a:rPr>
              <a:t>    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              // </a:t>
            </a:r>
            <a:r>
              <a:rPr lang="zh-CN" altLang="en-US" sz="2200" i="0" dirty="0">
                <a:solidFill>
                  <a:srgbClr val="080808"/>
                </a:solidFill>
              </a:rPr>
              <a:t>消息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</a:t>
            </a:r>
            <a:r>
              <a:rPr lang="zh-CN" altLang="en-US" sz="2200" i="0" dirty="0" smtClean="0">
                <a:solidFill>
                  <a:srgbClr val="0000CC"/>
                </a:solidFill>
              </a:rPr>
              <a:t>“</a:t>
            </a:r>
            <a:r>
              <a:rPr lang="en-US" altLang="zh-CN" sz="2200" i="0" dirty="0" smtClean="0">
                <a:solidFill>
                  <a:srgbClr val="0000CC"/>
                </a:solidFill>
              </a:rPr>
              <a:t>Logout”</a:t>
            </a:r>
            <a:r>
              <a:rPr lang="en-US" altLang="zh-CN" sz="2200" i="0" dirty="0">
                <a:solidFill>
                  <a:srgbClr val="0000CC"/>
                </a:solidFill>
              </a:rPr>
              <a:t>,</a:t>
            </a:r>
            <a:r>
              <a:rPr lang="en-US" altLang="zh-CN" sz="2200" i="0" dirty="0">
                <a:solidFill>
                  <a:srgbClr val="080808"/>
                </a:solidFill>
              </a:rPr>
              <a:t>                            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             // </a:t>
            </a:r>
            <a:r>
              <a:rPr lang="zh-CN" altLang="en-US" sz="2200" i="0" dirty="0" smtClean="0">
                <a:solidFill>
                  <a:srgbClr val="080808"/>
                </a:solidFill>
              </a:rPr>
              <a:t>对话</a:t>
            </a:r>
            <a:r>
              <a:rPr lang="zh-CN" altLang="en-US" sz="2200" i="0" dirty="0">
                <a:solidFill>
                  <a:srgbClr val="080808"/>
                </a:solidFill>
              </a:rPr>
              <a:t>框标题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		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 </a:t>
            </a:r>
            <a:r>
              <a:rPr lang="en-US" altLang="zh-CN" sz="2000" i="0" dirty="0" err="1" smtClean="0">
                <a:solidFill>
                  <a:srgbClr val="0000CC"/>
                </a:solidFill>
              </a:rPr>
              <a:t>JOptionPane.OK_CANCEL_OPTION</a:t>
            </a:r>
            <a:r>
              <a:rPr lang="en-US" altLang="zh-CN" sz="2200" i="0" dirty="0">
                <a:solidFill>
                  <a:srgbClr val="0000CC"/>
                </a:solidFill>
              </a:rPr>
              <a:t>,</a:t>
            </a:r>
            <a:r>
              <a:rPr lang="en-US" altLang="zh-CN" sz="2200" i="0" dirty="0">
                <a:solidFill>
                  <a:srgbClr val="080808"/>
                </a:solidFill>
              </a:rPr>
              <a:t>  //</a:t>
            </a:r>
            <a:r>
              <a:rPr lang="zh-CN" altLang="en-US" sz="2200" i="0" dirty="0">
                <a:solidFill>
                  <a:srgbClr val="080808"/>
                </a:solidFill>
              </a:rPr>
              <a:t>底部按钮类型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80808"/>
                </a:solidFill>
              </a:rPr>
              <a:t> 		</a:t>
            </a:r>
            <a:r>
              <a:rPr lang="en-US" altLang="zh-CN" sz="2200" i="0" dirty="0" smtClean="0">
                <a:solidFill>
                  <a:srgbClr val="080808"/>
                </a:solidFill>
              </a:rPr>
              <a:t>	       </a:t>
            </a:r>
            <a:r>
              <a:rPr lang="en-US" altLang="zh-CN" sz="2000" i="0" dirty="0" err="1" smtClean="0">
                <a:solidFill>
                  <a:srgbClr val="0000CC"/>
                </a:solidFill>
              </a:rPr>
              <a:t>JOptionPane.WARNING_MESSAGE</a:t>
            </a:r>
            <a:r>
              <a:rPr lang="en-US" altLang="zh-CN" sz="2000" i="0" dirty="0">
                <a:solidFill>
                  <a:srgbClr val="0000CC"/>
                </a:solidFill>
              </a:rPr>
              <a:t>);</a:t>
            </a:r>
            <a:r>
              <a:rPr lang="en-US" altLang="zh-CN" sz="2000" i="0" dirty="0">
                <a:solidFill>
                  <a:srgbClr val="080808"/>
                </a:solidFill>
              </a:rPr>
              <a:t>  </a:t>
            </a:r>
            <a:r>
              <a:rPr lang="en-US" altLang="zh-CN" sz="2200" i="0" dirty="0">
                <a:solidFill>
                  <a:srgbClr val="080808"/>
                </a:solidFill>
              </a:rPr>
              <a:t>//</a:t>
            </a:r>
            <a:r>
              <a:rPr lang="zh-CN" altLang="en-US" sz="2200" i="0" dirty="0">
                <a:solidFill>
                  <a:srgbClr val="080808"/>
                </a:solidFill>
              </a:rPr>
              <a:t>消息类型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rgbClr val="0000CC"/>
                </a:solidFill>
              </a:rPr>
              <a:t>      </a:t>
            </a:r>
            <a:r>
              <a:rPr lang="zh-CN" altLang="en-US" sz="2200" i="0" dirty="0" smtClean="0">
                <a:solidFill>
                  <a:srgbClr val="0000CC"/>
                </a:solidFill>
              </a:rPr>
              <a:t>                  </a:t>
            </a:r>
            <a:r>
              <a:rPr lang="zh-CN" altLang="en-US" sz="2200" i="0" dirty="0" smtClean="0"/>
              <a:t> </a:t>
            </a:r>
            <a:r>
              <a:rPr lang="en-US" altLang="zh-CN" sz="2200" i="0" dirty="0" smtClean="0"/>
              <a:t>)</a:t>
            </a:r>
            <a:endParaRPr lang="en-US" altLang="zh-CN" sz="2200" i="0" dirty="0"/>
          </a:p>
        </p:txBody>
      </p:sp>
      <p:pic>
        <p:nvPicPr>
          <p:cNvPr id="354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520280" cy="114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4311" name="Rectangle 7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标准对话框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5479" y="4219575"/>
            <a:ext cx="8896921" cy="2323713"/>
          </a:xfrm>
          <a:prstGeom prst="rect">
            <a:avLst/>
          </a:prstGeom>
          <a:solidFill>
            <a:srgbClr val="FFFFD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  <a:defRPr sz="2400" b="0">
                <a:latin typeface="黑体" panose="02010609060101010101" pitchFamily="49" charset="-122"/>
                <a:cs typeface="Courier New" panose="02070309020205020404" pitchFamily="49" charset="0"/>
              </a:defRPr>
            </a:lvl1pPr>
            <a:lvl2pPr marL="800100" lvl="1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  <a:defRPr sz="2400" b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latin typeface="+mn-lt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+mn-lt"/>
                <a:ea typeface="+mn-ea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i="0" dirty="0"/>
              <a:t>对话框的返回值为</a:t>
            </a:r>
            <a:r>
              <a:rPr lang="en-US" altLang="zh-CN" i="0" dirty="0" err="1"/>
              <a:t>int</a:t>
            </a:r>
            <a:r>
              <a:rPr lang="zh-CN" altLang="en-US" i="0" dirty="0" smtClean="0"/>
              <a:t>类型，点击的按钮不同，返回值不同：</a:t>
            </a:r>
            <a:endParaRPr lang="zh-CN" altLang="en-US" i="0" dirty="0"/>
          </a:p>
          <a:p>
            <a:pPr marL="0" indent="0">
              <a:buNone/>
            </a:pPr>
            <a:r>
              <a:rPr lang="zh-CN" altLang="en-US" i="0" dirty="0" smtClean="0"/>
              <a:t>  其中，</a:t>
            </a:r>
            <a:r>
              <a:rPr lang="en-US" altLang="zh-CN" i="0" dirty="0" smtClean="0"/>
              <a:t>YES</a:t>
            </a:r>
            <a:r>
              <a:rPr lang="zh-CN" altLang="en-US" i="0" dirty="0"/>
              <a:t>，</a:t>
            </a:r>
            <a:r>
              <a:rPr lang="en-US" altLang="zh-CN" i="0" dirty="0"/>
              <a:t>OK=0</a:t>
            </a:r>
            <a:r>
              <a:rPr lang="zh-CN" altLang="en-US" i="0" dirty="0"/>
              <a:t>；</a:t>
            </a:r>
            <a:r>
              <a:rPr lang="en-US" altLang="zh-CN" i="0" dirty="0"/>
              <a:t>NO=1</a:t>
            </a:r>
            <a:r>
              <a:rPr lang="zh-CN" altLang="en-US" i="0" dirty="0"/>
              <a:t>；</a:t>
            </a:r>
            <a:r>
              <a:rPr lang="en-US" altLang="zh-CN" i="0" dirty="0"/>
              <a:t>CANCEL=2</a:t>
            </a:r>
            <a:r>
              <a:rPr lang="zh-CN" altLang="en-US" i="0" dirty="0"/>
              <a:t>；</a:t>
            </a:r>
          </a:p>
          <a:p>
            <a:pPr marL="0" indent="0">
              <a:buNone/>
            </a:pPr>
            <a:r>
              <a:rPr lang="zh-CN" altLang="en-US" i="0" dirty="0" smtClean="0"/>
              <a:t>        </a:t>
            </a:r>
            <a:r>
              <a:rPr lang="en-US" altLang="zh-CN" i="0" dirty="0" smtClean="0"/>
              <a:t>CLOSED=-</a:t>
            </a:r>
            <a:r>
              <a:rPr lang="en-US" altLang="zh-CN" i="0" dirty="0"/>
              <a:t>1</a:t>
            </a:r>
            <a:r>
              <a:rPr lang="zh-CN" altLang="en-US" i="0" dirty="0"/>
              <a:t>（用户直接点击关闭按钮关闭</a:t>
            </a:r>
            <a:r>
              <a:rPr lang="zh-CN" altLang="en-US" i="0" dirty="0" smtClean="0"/>
              <a:t>对话框时）</a:t>
            </a:r>
            <a:r>
              <a:rPr lang="zh-CN" altLang="en-US" i="0" dirty="0"/>
              <a:t>。</a:t>
            </a:r>
          </a:p>
          <a:p>
            <a:r>
              <a:rPr lang="zh-CN" altLang="en-US" i="0" dirty="0"/>
              <a:t>通过对返回值的判断，可以判断用户点击的是哪个按钮，然后根据按下按钮的不同做不同的</a:t>
            </a:r>
            <a:r>
              <a:rPr lang="zh-CN" altLang="en-US" i="0" dirty="0" smtClean="0"/>
              <a:t>处理。</a:t>
            </a:r>
            <a:endParaRPr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14481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登录窗口</a:t>
            </a:r>
          </a:p>
        </p:txBody>
      </p:sp>
      <p:pic>
        <p:nvPicPr>
          <p:cNvPr id="21094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24944"/>
            <a:ext cx="3887787" cy="279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0948" name="Text Box 11"/>
          <p:cNvSpPr txBox="1">
            <a:spLocks noChangeArrowheads="1"/>
          </p:cNvSpPr>
          <p:nvPr/>
        </p:nvSpPr>
        <p:spPr bwMode="auto">
          <a:xfrm>
            <a:off x="611560" y="1340768"/>
            <a:ext cx="7996336" cy="1368152"/>
          </a:xfrm>
          <a:prstGeom prst="rect">
            <a:avLst/>
          </a:prstGeom>
          <a:solidFill>
            <a:srgbClr val="FBFBFF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defPPr>
              <a:defRPr lang="zh-CN"/>
            </a:defPPr>
            <a:lvl1pPr marL="342900" indent="-342900"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 i="0">
                <a:latin typeface="黑体" panose="02010609060101010101" pitchFamily="49" charset="-122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输入用户名和密码后，点击登录按钮，如果二者都正确</a:t>
            </a:r>
            <a:r>
              <a:rPr lang="zh-CN" altLang="en-US" dirty="0" smtClean="0"/>
              <a:t>，显示</a:t>
            </a:r>
            <a:r>
              <a:rPr lang="zh-CN" altLang="en-US" dirty="0"/>
              <a:t>“登录成功”；否则提示“用户名或密码错误”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单击</a:t>
            </a:r>
            <a:r>
              <a:rPr lang="zh-CN" altLang="en-US" dirty="0"/>
              <a:t>重置按钮，将用户名和密码清空。</a:t>
            </a:r>
          </a:p>
        </p:txBody>
      </p:sp>
    </p:spTree>
    <p:extLst>
      <p:ext uri="{BB962C8B-B14F-4D97-AF65-F5344CB8AC3E}">
        <p14:creationId xmlns:p14="http://schemas.microsoft.com/office/powerpoint/2010/main" val="3238821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1363065"/>
          </a:xfr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【例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5-22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】标准对话框应用示例。在窗口中有四个按钮，单击每个按钮都会弹出一种对话框，分别是消息对话框、确认对话框、选项对话框和输入对话框</a:t>
            </a: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标准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对话框示例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63" r="475"/>
          <a:stretch/>
        </p:blipFill>
        <p:spPr bwMode="auto">
          <a:xfrm>
            <a:off x="2195736" y="3022600"/>
            <a:ext cx="4729956" cy="2638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5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-36512" y="-27384"/>
            <a:ext cx="9180512" cy="7056784"/>
          </a:xfrm>
          <a:solidFill>
            <a:srgbClr val="EFFFFB"/>
          </a:solidFill>
          <a:ln w="190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java.awt.BorderLayout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JOptionPaneDemo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implements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buttonMessage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buttonConfirm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buttonOption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buttonInput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JTextField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tf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JOptionPaneDemo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标准对话框练习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(550, 260);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buttonMessage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弹出消息对话框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buttonConfirm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弹出确认对话框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buttonOption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弹出选项对话框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buttonInput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弹出输入对话框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JPanel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panel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JPanel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(panel, </a:t>
            </a:r>
            <a:r>
              <a:rPr lang="en-US" altLang="zh-CN" sz="18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BorderLayout.SOUTH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panel.add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buttonMessage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panel.add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buttonConfirm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panel.add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buttonOption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panel.add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buttonInput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19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buttonMessage.addActionListener</a:t>
            </a:r>
            <a:r>
              <a:rPr lang="en-US" altLang="zh-CN" sz="19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</a:t>
            </a:r>
            <a:r>
              <a:rPr lang="en-US" altLang="zh-CN" sz="19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19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19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9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9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9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buttonInput.addActionListener</a:t>
            </a:r>
            <a:r>
              <a:rPr lang="en-US" altLang="zh-CN" sz="19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</a:t>
            </a:r>
            <a:r>
              <a:rPr lang="en-US" altLang="zh-CN" sz="19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9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19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buttonConfirm.addActionListener</a:t>
            </a:r>
            <a:r>
              <a:rPr lang="en-US" altLang="zh-CN" sz="19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 	</a:t>
            </a:r>
            <a:r>
              <a:rPr lang="en-US" altLang="zh-CN" sz="19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buttonOption.addActionListener</a:t>
            </a:r>
            <a:r>
              <a:rPr lang="en-US" altLang="zh-CN" sz="19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</a:t>
            </a:r>
            <a:r>
              <a:rPr lang="en-US" altLang="zh-CN" sz="19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63" r="475"/>
          <a:stretch/>
        </p:blipFill>
        <p:spPr bwMode="auto">
          <a:xfrm>
            <a:off x="6228184" y="5165328"/>
            <a:ext cx="2880320" cy="1864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42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-27384"/>
            <a:ext cx="9289032" cy="6835775"/>
          </a:xfrm>
          <a:solidFill>
            <a:srgbClr val="EFFFFB"/>
          </a:solidFill>
          <a:ln w="190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void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buttonMessage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创建并显示消息对话框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JOptionPane.</a:t>
            </a:r>
            <a:r>
              <a:rPr lang="en-US" altLang="zh-CN" sz="20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showMessageDialog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(frame,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数据添加成功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</a:t>
            </a:r>
            <a:endParaRPr lang="en-US" altLang="zh-CN" sz="20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消息对话框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JOptionPane.INFORMATION_MESSAGE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else 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buttonConfirm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创建并显示确认对话框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JOptionPane.</a:t>
            </a:r>
            <a:r>
              <a:rPr lang="en-US" altLang="zh-CN" sz="20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showConfirmDialog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(frame,"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是否删除这些记录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,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确认对话框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JOptionPane.YES_NO_OPTION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buttonOption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创建并显示选项对话框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Object[] option = { 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保存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不保存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取消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};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JOptionPane.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showOptionDialog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(frame</a:t>
            </a:r>
            <a:r>
              <a:rPr lang="en-US" altLang="zh-CN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,"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是否将更改保存到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文件？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</a:p>
          <a:p>
            <a:pPr marL="3600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,"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选项对话框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JOptionPane.YES_NO_OPTION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JOptionPane.QUESTION_MESSAGE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null, option, option[0]);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} </a:t>
            </a:r>
            <a:endParaRPr lang="en-US" altLang="zh-CN" sz="20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else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buttonInput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创建并显示输入对话框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JOptionPane.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showInputDialog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(frame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请输入要查询的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学生姓名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输入对话框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JOptionPane.DEFAULT_OPTION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argo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 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JOptionPaneDemo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0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6911975" cy="10080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颜色对话框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8964488" cy="5232202"/>
          </a:xfr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调用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javax.swing.JColorChooser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类的静态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方法创建颜色对话框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9966"/>
              </a:buClr>
              <a:buSzPct val="86000"/>
              <a:buNone/>
            </a:pPr>
            <a:r>
              <a:rPr lang="zh-CN" altLang="en-US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static Color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showDialog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 Component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component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9966"/>
              </a:buClr>
              <a:buSzPct val="86000"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String title, Color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initialColor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6000"/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JColorChooser.showDialog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(frame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,“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调色板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Color.black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参数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含义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component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指定对话框所依赖的组件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title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指定对话框的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标题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initialColor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指定对话框返回的初始颜色，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即对话框消失后，返回的默认值。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颜色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对话框可根据用户在颜色对话框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的颜色返回一个颜色对象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6000"/>
              <a:buNone/>
            </a:pPr>
            <a:endParaRPr lang="zh-CN" altLang="en-US" sz="2200" b="0" dirty="0"/>
          </a:p>
        </p:txBody>
      </p:sp>
      <p:pic>
        <p:nvPicPr>
          <p:cNvPr id="368644" name="Picture 4" descr="未命名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45024"/>
            <a:ext cx="20732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825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uiExpand="1" build="p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755576" y="290736"/>
            <a:ext cx="6697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5.7 </a:t>
            </a:r>
            <a:r>
              <a:rPr lang="zh-CN" altLang="en-US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菜单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338768" y="1374735"/>
            <a:ext cx="8460432" cy="3447098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  <a:defRPr sz="2400" b="0">
                <a:latin typeface="黑体" panose="02010609060101010101" pitchFamily="49" charset="-122"/>
                <a:cs typeface="Courier New" panose="02070309020205020404" pitchFamily="49" charset="0"/>
              </a:defRPr>
            </a:lvl1pPr>
            <a:lvl2pPr marL="800100" lvl="1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  <a:defRPr sz="2400" b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latin typeface="+mn-lt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+mn-lt"/>
                <a:ea typeface="+mn-ea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2800" i="0" dirty="0"/>
              <a:t> </a:t>
            </a:r>
            <a:r>
              <a:rPr lang="zh-CN" altLang="en-US" sz="2800" i="0" dirty="0"/>
              <a:t>菜单的分类</a:t>
            </a:r>
          </a:p>
          <a:p>
            <a:pPr lvl="1">
              <a:spcAft>
                <a:spcPts val="600"/>
              </a:spcAft>
            </a:pPr>
            <a:r>
              <a:rPr lang="zh-CN" altLang="en-US" sz="2800" i="0" dirty="0" smtClean="0"/>
              <a:t>下拉式菜单</a:t>
            </a:r>
            <a:endParaRPr lang="zh-CN" altLang="en-US" sz="2800" i="0" dirty="0"/>
          </a:p>
          <a:p>
            <a:pPr lvl="1">
              <a:spcAft>
                <a:spcPts val="600"/>
              </a:spcAft>
            </a:pPr>
            <a:r>
              <a:rPr lang="zh-CN" altLang="en-US" sz="2800" i="0" dirty="0"/>
              <a:t>弹出式菜单</a:t>
            </a:r>
          </a:p>
          <a:p>
            <a:pPr>
              <a:spcAft>
                <a:spcPts val="600"/>
              </a:spcAft>
            </a:pPr>
            <a:r>
              <a:rPr lang="zh-CN" altLang="en-US" sz="2800" i="0" dirty="0"/>
              <a:t> 菜单组件与其他组件不同，不能放入</a:t>
            </a:r>
            <a:r>
              <a:rPr lang="zh-CN" altLang="en-US" sz="2800" i="0" dirty="0" smtClean="0"/>
              <a:t>普通的</a:t>
            </a:r>
            <a:r>
              <a:rPr lang="zh-CN" altLang="en-US" sz="2800" i="0" dirty="0"/>
              <a:t>容器</a:t>
            </a:r>
            <a:r>
              <a:rPr lang="zh-CN" altLang="en-US" sz="2800" i="0" dirty="0" smtClean="0"/>
              <a:t>，</a:t>
            </a:r>
            <a:endParaRPr lang="en-US" altLang="zh-CN" sz="2800" i="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800" i="0" dirty="0"/>
              <a:t> </a:t>
            </a:r>
            <a:r>
              <a:rPr lang="en-US" altLang="zh-CN" sz="2800" i="0" dirty="0" smtClean="0"/>
              <a:t>  </a:t>
            </a:r>
            <a:r>
              <a:rPr lang="zh-CN" altLang="en-US" sz="2800" i="0" dirty="0" smtClean="0"/>
              <a:t>也</a:t>
            </a:r>
            <a:r>
              <a:rPr lang="zh-CN" altLang="en-US" sz="2800" i="0" dirty="0"/>
              <a:t>无法用布局管理器对其加以</a:t>
            </a:r>
            <a:r>
              <a:rPr lang="zh-CN" altLang="en-US" sz="2800" i="0" dirty="0" smtClean="0"/>
              <a:t>控制</a:t>
            </a:r>
            <a:r>
              <a:rPr lang="zh-CN" altLang="en-US" sz="2800" i="0" dirty="0"/>
              <a:t>，只能被放</a:t>
            </a:r>
            <a:r>
              <a:rPr lang="zh-CN" altLang="en-US" sz="2800" i="0" dirty="0" smtClean="0"/>
              <a:t>入</a:t>
            </a:r>
            <a:endParaRPr lang="en-US" altLang="zh-CN" sz="2800" i="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800" i="0" dirty="0"/>
              <a:t> </a:t>
            </a:r>
            <a:r>
              <a:rPr lang="en-US" altLang="zh-CN" sz="2800" i="0" dirty="0" smtClean="0"/>
              <a:t>  </a:t>
            </a:r>
            <a:r>
              <a:rPr lang="zh-CN" altLang="en-US" sz="2800" i="0" dirty="0" smtClean="0"/>
              <a:t>菜单</a:t>
            </a:r>
            <a:r>
              <a:rPr lang="zh-CN" altLang="en-US" sz="2800" i="0" dirty="0"/>
              <a:t>容器中。</a:t>
            </a:r>
          </a:p>
        </p:txBody>
      </p:sp>
    </p:spTree>
    <p:extLst>
      <p:ext uri="{BB962C8B-B14F-4D97-AF65-F5344CB8AC3E}">
        <p14:creationId xmlns:p14="http://schemas.microsoft.com/office/powerpoint/2010/main" val="11975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5.7.1 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下拉式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菜单 </a:t>
            </a:r>
          </a:p>
        </p:txBody>
      </p:sp>
      <p:sp>
        <p:nvSpPr>
          <p:cNvPr id="269315" name="Rectangle 4"/>
          <p:cNvSpPr>
            <a:spLocks noChangeArrowheads="1"/>
          </p:cNvSpPr>
          <p:nvPr/>
        </p:nvSpPr>
        <p:spPr bwMode="auto">
          <a:xfrm>
            <a:off x="683568" y="1151453"/>
            <a:ext cx="7848872" cy="1723549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</a:pPr>
            <a:r>
              <a:rPr lang="zh-CN" altLang="en-US" sz="2800" i="0" dirty="0">
                <a:latin typeface="黑体" panose="02010609060101010101" pitchFamily="49" charset="-122"/>
                <a:cs typeface="Courier New" panose="02070309020205020404" pitchFamily="49" charset="0"/>
              </a:rPr>
              <a:t>下拉式菜单主要由三部分组成</a:t>
            </a:r>
          </a:p>
          <a:p>
            <a:pPr marL="800100" lvl="1" indent="-342900"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600" i="0" dirty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菜单栏</a:t>
            </a:r>
            <a:r>
              <a:rPr lang="en-US" altLang="zh-CN" sz="2600" i="0" dirty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2600" i="0" dirty="0" err="1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JMenuBar</a:t>
            </a:r>
            <a:r>
              <a:rPr lang="en-US" altLang="zh-CN" sz="2600" i="0" dirty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en-US" sz="2600" i="0" dirty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：是菜单的容器。</a:t>
            </a:r>
            <a:endParaRPr lang="en-US" altLang="zh-CN" sz="2600" i="0" dirty="0">
              <a:solidFill>
                <a:srgbClr val="0000FF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800100" lvl="1" indent="-342900"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600" i="0" dirty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菜单</a:t>
            </a:r>
            <a:r>
              <a:rPr lang="en-US" altLang="zh-CN" sz="2600" i="0" dirty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2600" i="0" dirty="0" err="1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JMenu</a:t>
            </a:r>
            <a:r>
              <a:rPr lang="en-US" altLang="zh-CN" sz="2600" i="0" dirty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en-US" sz="2600" i="0" dirty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：是菜单项的容器。</a:t>
            </a:r>
            <a:endParaRPr lang="en-US" altLang="zh-CN" sz="2600" i="0" dirty="0">
              <a:solidFill>
                <a:srgbClr val="0000FF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800100" lvl="1" indent="-342900"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600" i="0" dirty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菜单项</a:t>
            </a:r>
            <a:r>
              <a:rPr lang="en-US" altLang="zh-CN" sz="2600" i="0" dirty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2600" i="0" dirty="0" err="1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JMenuItem</a:t>
            </a:r>
            <a:r>
              <a:rPr lang="en-US" altLang="zh-CN" sz="2600" i="0" dirty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5238"/>
          <a:stretch/>
        </p:blipFill>
        <p:spPr bwMode="auto">
          <a:xfrm>
            <a:off x="1393576" y="2996952"/>
            <a:ext cx="5410200" cy="368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7224464" y="3368427"/>
            <a:ext cx="1524000" cy="914400"/>
          </a:xfrm>
          <a:prstGeom prst="wedgeRectCallout">
            <a:avLst>
              <a:gd name="adj1" fmla="val -75912"/>
              <a:gd name="adj2" fmla="val -487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i="0">
                <a:latin typeface="Times New Roman" panose="02020603050405020304" pitchFamily="18" charset="0"/>
                <a:ea typeface="宋体" panose="02010600030101010101" pitchFamily="2" charset="-122"/>
              </a:rPr>
              <a:t>菜单栏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i="0">
                <a:latin typeface="Times New Roman" panose="02020603050405020304" pitchFamily="18" charset="0"/>
                <a:ea typeface="宋体" panose="02010600030101010101" pitchFamily="2" charset="-122"/>
              </a:rPr>
              <a:t>菜单条</a:t>
            </a:r>
          </a:p>
        </p:txBody>
      </p:sp>
      <p:grpSp>
        <p:nvGrpSpPr>
          <p:cNvPr id="98318" name="Group 14"/>
          <p:cNvGrpSpPr>
            <a:grpSpLocks/>
          </p:cNvGrpSpPr>
          <p:nvPr/>
        </p:nvGrpSpPr>
        <p:grpSpPr bwMode="auto">
          <a:xfrm>
            <a:off x="498226" y="4160589"/>
            <a:ext cx="2057400" cy="990600"/>
            <a:chOff x="586" y="2614"/>
            <a:chExt cx="1296" cy="624"/>
          </a:xfrm>
          <a:solidFill>
            <a:schemeClr val="bg1"/>
          </a:solidFill>
        </p:grpSpPr>
        <p:sp>
          <p:nvSpPr>
            <p:cNvPr id="269325" name="Line 8"/>
            <p:cNvSpPr>
              <a:spLocks noChangeShapeType="1"/>
            </p:cNvSpPr>
            <p:nvPr/>
          </p:nvSpPr>
          <p:spPr bwMode="auto">
            <a:xfrm flipH="1" flipV="1">
              <a:off x="970" y="2950"/>
              <a:ext cx="91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9326" name="Text Box 9"/>
            <p:cNvSpPr txBox="1">
              <a:spLocks noChangeArrowheads="1"/>
            </p:cNvSpPr>
            <p:nvPr/>
          </p:nvSpPr>
          <p:spPr bwMode="auto">
            <a:xfrm>
              <a:off x="586" y="2614"/>
              <a:ext cx="384" cy="62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i="0">
                  <a:latin typeface="Times New Roman" panose="02020603050405020304" pitchFamily="18" charset="0"/>
                  <a:ea typeface="宋体" panose="02010600030101010101" pitchFamily="2" charset="-122"/>
                </a:rPr>
                <a:t>菜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i="0">
                  <a:latin typeface="Times New Roman" panose="02020603050405020304" pitchFamily="18" charset="0"/>
                  <a:ea typeface="宋体" panose="02010600030101010101" pitchFamily="2" charset="-122"/>
                </a:rPr>
                <a:t>单</a:t>
              </a:r>
            </a:p>
          </p:txBody>
        </p:sp>
      </p:grpSp>
      <p:grpSp>
        <p:nvGrpSpPr>
          <p:cNvPr id="98319" name="Group 15"/>
          <p:cNvGrpSpPr>
            <a:grpSpLocks/>
          </p:cNvGrpSpPr>
          <p:nvPr/>
        </p:nvGrpSpPr>
        <p:grpSpPr bwMode="auto">
          <a:xfrm>
            <a:off x="3779589" y="4663827"/>
            <a:ext cx="3886200" cy="457200"/>
            <a:chOff x="2653" y="2931"/>
            <a:chExt cx="2448" cy="288"/>
          </a:xfrm>
          <a:solidFill>
            <a:schemeClr val="bg1"/>
          </a:solidFill>
        </p:grpSpPr>
        <p:sp>
          <p:nvSpPr>
            <p:cNvPr id="269323" name="Line 10"/>
            <p:cNvSpPr>
              <a:spLocks noChangeShapeType="1"/>
            </p:cNvSpPr>
            <p:nvPr/>
          </p:nvSpPr>
          <p:spPr bwMode="auto">
            <a:xfrm>
              <a:off x="2653" y="3075"/>
              <a:ext cx="14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324" name="Text Box 11"/>
            <p:cNvSpPr txBox="1">
              <a:spLocks noChangeArrowheads="1"/>
            </p:cNvSpPr>
            <p:nvPr/>
          </p:nvSpPr>
          <p:spPr bwMode="auto">
            <a:xfrm>
              <a:off x="4093" y="2931"/>
              <a:ext cx="100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i="0">
                  <a:latin typeface="Times New Roman" panose="02020603050405020304" pitchFamily="18" charset="0"/>
                  <a:ea typeface="宋体" panose="02010600030101010101" pitchFamily="2" charset="-122"/>
                </a:rPr>
                <a:t>菜单项</a:t>
              </a:r>
            </a:p>
          </p:txBody>
        </p:sp>
      </p:grp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555626" y="3512889"/>
            <a:ext cx="1512888" cy="3167063"/>
          </a:xfrm>
          <a:prstGeom prst="rect">
            <a:avLst/>
          </a:prstGeom>
          <a:noFill/>
          <a:ln w="38100" algn="ctr">
            <a:solidFill>
              <a:srgbClr val="33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1403101" y="3284289"/>
            <a:ext cx="5410200" cy="227013"/>
          </a:xfrm>
          <a:prstGeom prst="rect">
            <a:avLst/>
          </a:prstGeom>
          <a:noFill/>
          <a:ln w="2857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2555626" y="3284289"/>
            <a:ext cx="609600" cy="227013"/>
          </a:xfrm>
          <a:prstGeom prst="rect">
            <a:avLst/>
          </a:prstGeom>
          <a:noFill/>
          <a:ln w="38100" algn="ctr">
            <a:solidFill>
              <a:srgbClr val="33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en-US" sz="120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40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animBg="1"/>
      <p:bldP spid="98311" grpId="0" animBg="1"/>
      <p:bldP spid="98316" grpId="0" animBg="1"/>
      <p:bldP spid="98317" grpId="0" animBg="1"/>
      <p:bldP spid="983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Rot="1" noChangeArrowheads="1"/>
          </p:cNvSpPr>
          <p:nvPr/>
        </p:nvSpPr>
        <p:spPr bwMode="auto">
          <a:xfrm>
            <a:off x="107504" y="1268760"/>
            <a:ext cx="8748464" cy="4758226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i="0" dirty="0"/>
              <a:t>创建菜单栏并添加到框架中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i="0" dirty="0">
                <a:cs typeface="Courier New" panose="02070309020205020404" pitchFamily="49" charset="0"/>
              </a:rPr>
              <a:t>    </a:t>
            </a:r>
            <a:r>
              <a:rPr lang="en-US" altLang="zh-CN" sz="2400" i="0" dirty="0" err="1">
                <a:solidFill>
                  <a:srgbClr val="A50021"/>
                </a:solidFill>
                <a:cs typeface="Courier New" panose="02070309020205020404" pitchFamily="49" charset="0"/>
              </a:rPr>
              <a:t>JMenuBar</a:t>
            </a:r>
            <a:r>
              <a:rPr lang="en-US" altLang="zh-CN" sz="2400" i="0" dirty="0">
                <a:cs typeface="Courier New" panose="02070309020205020404" pitchFamily="49" charset="0"/>
              </a:rPr>
              <a:t> </a:t>
            </a:r>
            <a:r>
              <a:rPr lang="en-US" altLang="zh-CN" sz="2400" i="0" dirty="0" err="1">
                <a:cs typeface="Courier New" panose="02070309020205020404" pitchFamily="49" charset="0"/>
              </a:rPr>
              <a:t>menuBar</a:t>
            </a:r>
            <a:r>
              <a:rPr lang="en-US" altLang="zh-CN" sz="2400" i="0" dirty="0">
                <a:cs typeface="Courier New" panose="02070309020205020404" pitchFamily="49" charset="0"/>
              </a:rPr>
              <a:t> = new </a:t>
            </a:r>
            <a:r>
              <a:rPr lang="en-US" altLang="zh-CN" sz="2400" i="0" dirty="0" err="1">
                <a:cs typeface="Courier New" panose="02070309020205020404" pitchFamily="49" charset="0"/>
              </a:rPr>
              <a:t>JMenuBar</a:t>
            </a:r>
            <a:r>
              <a:rPr lang="en-US" altLang="zh-CN" sz="2400" i="0" dirty="0">
                <a:cs typeface="Courier New" panose="02070309020205020404" pitchFamily="49" charset="0"/>
              </a:rPr>
              <a:t>(); </a:t>
            </a:r>
            <a:r>
              <a:rPr lang="en-US" altLang="zh-CN" sz="2400" i="0" dirty="0" smtClean="0">
                <a:cs typeface="Courier New" panose="02070309020205020404" pitchFamily="49" charset="0"/>
              </a:rPr>
              <a:t>	</a:t>
            </a:r>
            <a:r>
              <a:rPr lang="en-US" altLang="zh-CN" sz="2400" i="0" dirty="0" smtClean="0">
                <a:latin typeface="仿宋_GB2312" pitchFamily="49" charset="-122"/>
                <a:ea typeface="仿宋_GB2312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sz="2400" i="0" dirty="0">
                <a:latin typeface="仿宋_GB2312" pitchFamily="49" charset="-122"/>
                <a:ea typeface="仿宋_GB2312" pitchFamily="49" charset="-122"/>
                <a:cs typeface="Courier New" panose="02070309020205020404" pitchFamily="49" charset="0"/>
              </a:rPr>
              <a:t>创建菜单栏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i="0" dirty="0">
                <a:cs typeface="Courier New" panose="02070309020205020404" pitchFamily="49" charset="0"/>
              </a:rPr>
              <a:t>    </a:t>
            </a:r>
            <a:r>
              <a:rPr lang="en-US" altLang="zh-CN" sz="2400" i="0" dirty="0" err="1">
                <a:cs typeface="Courier New" panose="02070309020205020404" pitchFamily="49" charset="0"/>
              </a:rPr>
              <a:t>frame.</a:t>
            </a:r>
            <a:r>
              <a:rPr lang="en-US" altLang="zh-CN" sz="2400" i="0" dirty="0" err="1">
                <a:solidFill>
                  <a:srgbClr val="A50021"/>
                </a:solidFill>
                <a:cs typeface="Courier New" panose="02070309020205020404" pitchFamily="49" charset="0"/>
              </a:rPr>
              <a:t>setJMenuBar</a:t>
            </a:r>
            <a:r>
              <a:rPr lang="en-US" altLang="zh-CN" sz="2400" i="0" dirty="0">
                <a:cs typeface="Courier New" panose="02070309020205020404" pitchFamily="49" charset="0"/>
              </a:rPr>
              <a:t>(</a:t>
            </a:r>
            <a:r>
              <a:rPr lang="en-US" altLang="zh-CN" sz="2400" i="0" dirty="0" err="1">
                <a:cs typeface="Courier New" panose="02070309020205020404" pitchFamily="49" charset="0"/>
              </a:rPr>
              <a:t>menuBar</a:t>
            </a:r>
            <a:r>
              <a:rPr lang="en-US" altLang="zh-CN" sz="2400" i="0" dirty="0">
                <a:cs typeface="Courier New" panose="02070309020205020404" pitchFamily="49" charset="0"/>
              </a:rPr>
              <a:t>);   </a:t>
            </a:r>
            <a:r>
              <a:rPr lang="en-US" altLang="zh-CN" sz="2400" i="0" dirty="0" smtClean="0">
                <a:cs typeface="Courier New" panose="02070309020205020404" pitchFamily="49" charset="0"/>
              </a:rPr>
              <a:t>		</a:t>
            </a:r>
            <a:r>
              <a:rPr lang="en-US" altLang="zh-CN" sz="2400" i="0" dirty="0" smtClean="0"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400" i="0" dirty="0">
                <a:latin typeface="仿宋_GB2312" pitchFamily="49" charset="-122"/>
                <a:ea typeface="仿宋_GB2312" pitchFamily="49" charset="-122"/>
              </a:rPr>
              <a:t>添加到框架中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i="0" dirty="0"/>
              <a:t>创建菜单，并添加到菜单栏中。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i="0" dirty="0">
                <a:latin typeface="楷体_GB2312" pitchFamily="49" charset="-122"/>
              </a:rPr>
              <a:t>  </a:t>
            </a:r>
            <a:r>
              <a:rPr lang="en-US" altLang="zh-CN" sz="2400" i="0" dirty="0" err="1">
                <a:solidFill>
                  <a:srgbClr val="A50021"/>
                </a:solidFill>
              </a:rPr>
              <a:t>JMenu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fileMenu</a:t>
            </a:r>
            <a:r>
              <a:rPr lang="en-US" altLang="zh-CN" sz="2400" i="0" dirty="0"/>
              <a:t> = new </a:t>
            </a:r>
            <a:r>
              <a:rPr lang="en-US" altLang="zh-CN" sz="2400" i="0" dirty="0" err="1"/>
              <a:t>JMenu</a:t>
            </a:r>
            <a:r>
              <a:rPr lang="en-US" altLang="zh-CN" sz="2400" i="0" dirty="0"/>
              <a:t>(“</a:t>
            </a:r>
            <a:r>
              <a:rPr lang="zh-CN" altLang="en-US" sz="2400" i="0" dirty="0"/>
              <a:t>文件</a:t>
            </a:r>
            <a:r>
              <a:rPr lang="en-US" altLang="zh-CN" sz="2400" i="0" dirty="0"/>
              <a:t>");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0" dirty="0"/>
              <a:t>    </a:t>
            </a:r>
            <a:r>
              <a:rPr lang="en-US" altLang="zh-CN" sz="2400" i="0" dirty="0" err="1"/>
              <a:t>menuBar.add</a:t>
            </a:r>
            <a:r>
              <a:rPr lang="en-US" altLang="zh-CN" sz="2400" i="0" dirty="0"/>
              <a:t>(</a:t>
            </a:r>
            <a:r>
              <a:rPr lang="en-US" altLang="zh-CN" sz="2400" i="0" dirty="0" err="1"/>
              <a:t>fileMenu</a:t>
            </a:r>
            <a:r>
              <a:rPr lang="en-US" altLang="zh-CN" sz="2400" i="0" dirty="0"/>
              <a:t>);</a:t>
            </a:r>
            <a:r>
              <a:rPr lang="en-US" altLang="zh-CN" i="0" dirty="0">
                <a:latin typeface="楷体_GB2312" pitchFamily="49" charset="-122"/>
              </a:rPr>
              <a:t>  </a:t>
            </a:r>
            <a:r>
              <a:rPr lang="en-US" altLang="zh-CN" i="0" dirty="0" smtClean="0">
                <a:latin typeface="楷体_GB2312" pitchFamily="49" charset="-122"/>
              </a:rPr>
              <a:t>		</a:t>
            </a:r>
            <a:r>
              <a:rPr lang="en-US" altLang="zh-CN" sz="2400" i="0" dirty="0" smtClean="0"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400" i="0" dirty="0">
                <a:latin typeface="仿宋_GB2312" pitchFamily="49" charset="-122"/>
                <a:ea typeface="仿宋_GB2312" pitchFamily="49" charset="-122"/>
              </a:rPr>
              <a:t>菜单加入到菜单栏中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i="0" dirty="0"/>
              <a:t>创建菜单项，并将其加入到子菜单或菜单中。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i="0" dirty="0"/>
              <a:t>    </a:t>
            </a:r>
            <a:r>
              <a:rPr lang="en-US" altLang="zh-CN" sz="2400" i="0" dirty="0" err="1">
                <a:solidFill>
                  <a:srgbClr val="A50021"/>
                </a:solidFill>
              </a:rPr>
              <a:t>JMenuItem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newfile</a:t>
            </a:r>
            <a:r>
              <a:rPr lang="en-US" altLang="zh-CN" sz="2400" i="0" dirty="0"/>
              <a:t>=new </a:t>
            </a:r>
            <a:r>
              <a:rPr lang="en-US" altLang="zh-CN" sz="2400" i="0" dirty="0" err="1"/>
              <a:t>JMenuItem</a:t>
            </a:r>
            <a:r>
              <a:rPr lang="en-US" altLang="zh-CN" sz="2400" i="0" dirty="0"/>
              <a:t>("</a:t>
            </a:r>
            <a:r>
              <a:rPr lang="zh-CN" altLang="en-US" sz="2400" i="0" dirty="0"/>
              <a:t>新建</a:t>
            </a:r>
            <a:r>
              <a:rPr lang="en-US" altLang="zh-CN" sz="2400" i="0" dirty="0"/>
              <a:t>");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0" dirty="0"/>
              <a:t>	</a:t>
            </a:r>
            <a:r>
              <a:rPr lang="en-US" altLang="zh-CN" sz="2400" i="0" dirty="0" err="1"/>
              <a:t>fileMenu.</a:t>
            </a:r>
            <a:r>
              <a:rPr lang="en-US" altLang="zh-CN" sz="2400" i="0" dirty="0" err="1">
                <a:solidFill>
                  <a:srgbClr val="A50021"/>
                </a:solidFill>
              </a:rPr>
              <a:t>add</a:t>
            </a:r>
            <a:r>
              <a:rPr lang="en-US" altLang="zh-CN" sz="2400" i="0" dirty="0"/>
              <a:t>(</a:t>
            </a:r>
            <a:r>
              <a:rPr lang="en-US" altLang="zh-CN" sz="2400" i="0" dirty="0" err="1"/>
              <a:t>newfile</a:t>
            </a:r>
            <a:r>
              <a:rPr lang="en-US" altLang="zh-CN" sz="2400" i="0" dirty="0"/>
              <a:t>);   </a:t>
            </a:r>
            <a:r>
              <a:rPr lang="en-US" altLang="zh-CN" sz="2400" i="0" dirty="0" smtClean="0"/>
              <a:t>			</a:t>
            </a:r>
            <a:r>
              <a:rPr lang="en-US" altLang="zh-CN" sz="2400" i="0" dirty="0" smtClean="0"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400" i="0" dirty="0">
                <a:latin typeface="仿宋_GB2312" pitchFamily="49" charset="-122"/>
                <a:ea typeface="仿宋_GB2312" pitchFamily="49" charset="-122"/>
              </a:rPr>
              <a:t>菜单项加入到菜单中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创建下拉式菜单的步骤 </a:t>
            </a:r>
          </a:p>
        </p:txBody>
      </p:sp>
      <p:pic>
        <p:nvPicPr>
          <p:cNvPr id="27136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05" b="70465"/>
          <a:stretch/>
        </p:blipFill>
        <p:spPr bwMode="auto">
          <a:xfrm>
            <a:off x="7704510" y="4697413"/>
            <a:ext cx="1403994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40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95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9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9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9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9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9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9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 build="p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04174"/>
            <a:ext cx="8229600" cy="2603790"/>
          </a:xfrm>
          <a:solidFill>
            <a:srgbClr val="F7FAFF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Clr>
                <a:srgbClr val="339966"/>
              </a:buClr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创建子菜单，并加入到菜单中。</a:t>
            </a:r>
          </a:p>
          <a:p>
            <a:pPr marL="0" indent="0" eaLnBrk="1" hangingPunct="1">
              <a:lnSpc>
                <a:spcPct val="120000"/>
              </a:lnSpc>
              <a:buClr>
                <a:srgbClr val="339966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JMenu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permissionMenu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new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JMenu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(“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权限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pPr marL="0" indent="0" eaLnBrk="1" hangingPunct="1">
              <a:lnSpc>
                <a:spcPct val="120000"/>
              </a:lnSpc>
              <a:buClr>
                <a:srgbClr val="339966"/>
              </a:buClr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fileMenu.add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permissionMenu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120000"/>
              </a:lnSpc>
              <a:buClr>
                <a:srgbClr val="339966"/>
              </a:buClr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菜单项间添加分割线</a:t>
            </a:r>
          </a:p>
          <a:p>
            <a:pPr marL="0" indent="0" eaLnBrk="1" hangingPunct="1">
              <a:lnSpc>
                <a:spcPct val="120000"/>
              </a:lnSpc>
              <a:buClr>
                <a:srgbClr val="339966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fileMenu.addSeparator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();</a:t>
            </a:r>
          </a:p>
        </p:txBody>
      </p:sp>
      <p:sp>
        <p:nvSpPr>
          <p:cNvPr id="273411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创建下拉式菜单的步骤 </a:t>
            </a:r>
          </a:p>
        </p:txBody>
      </p:sp>
      <p:pic>
        <p:nvPicPr>
          <p:cNvPr id="2734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75" b="63020"/>
          <a:stretch>
            <a:fillRect/>
          </a:stretch>
        </p:blipFill>
        <p:spPr bwMode="auto">
          <a:xfrm>
            <a:off x="2466826" y="4005064"/>
            <a:ext cx="36893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16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Rot="1" noChangeArrowheads="1"/>
          </p:cNvSpPr>
          <p:nvPr/>
        </p:nvSpPr>
        <p:spPr bwMode="auto">
          <a:xfrm>
            <a:off x="467544" y="1408590"/>
            <a:ext cx="8280920" cy="1569660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i="0" dirty="0">
                <a:latin typeface="黑体" panose="02010609060101010101" pitchFamily="49" charset="-122"/>
              </a:rPr>
              <a:t>选中某菜单项后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，触发动作事件</a:t>
            </a:r>
            <a:r>
              <a:rPr lang="zh-CN" altLang="en-US" sz="2400" i="0" dirty="0">
                <a:latin typeface="黑体" panose="02010609060101010101" pitchFamily="49" charset="-122"/>
              </a:rPr>
              <a:t>（</a:t>
            </a:r>
            <a:r>
              <a:rPr lang="en-US" altLang="zh-CN" sz="2400" i="0" dirty="0" err="1">
                <a:latin typeface="黑体" panose="02010609060101010101" pitchFamily="49" charset="-122"/>
              </a:rPr>
              <a:t>ActionEvent</a:t>
            </a:r>
            <a:r>
              <a:rPr lang="zh-CN" altLang="en-US" sz="2400" i="0" dirty="0">
                <a:latin typeface="黑体" panose="02010609060101010101" pitchFamily="49" charset="-122"/>
              </a:rPr>
              <a:t>）。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i="0" dirty="0">
                <a:latin typeface="黑体" panose="02010609060101010101" pitchFamily="49" charset="-122"/>
              </a:rPr>
              <a:t>用</a:t>
            </a:r>
            <a:r>
              <a:rPr lang="en-US" altLang="zh-CN" sz="2400" i="0" dirty="0" err="1">
                <a:latin typeface="黑体" panose="02010609060101010101" pitchFamily="49" charset="-122"/>
              </a:rPr>
              <a:t>ActionListener</a:t>
            </a:r>
            <a:r>
              <a:rPr lang="zh-CN" altLang="en-US" sz="2400" i="0" dirty="0">
                <a:latin typeface="黑体" panose="02010609060101010101" pitchFamily="49" charset="-122"/>
              </a:rPr>
              <a:t>监听其事件</a:t>
            </a:r>
            <a:r>
              <a:rPr lang="en-US" altLang="zh-CN" sz="2400" i="0" dirty="0" err="1">
                <a:latin typeface="黑体" panose="02010609060101010101" pitchFamily="49" charset="-122"/>
              </a:rPr>
              <a:t>ActionEvent</a:t>
            </a:r>
            <a:r>
              <a:rPr lang="zh-CN" altLang="en-US" sz="2400" i="0" dirty="0">
                <a:latin typeface="黑体" panose="02010609060101010101" pitchFamily="49" charset="-122"/>
              </a:rPr>
              <a:t>。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i="0" dirty="0" err="1">
                <a:latin typeface="黑体" panose="02010609060101010101" pitchFamily="49" charset="-122"/>
              </a:rPr>
              <a:t>ActionEvent</a:t>
            </a:r>
            <a:r>
              <a:rPr lang="zh-CN" altLang="en-US" sz="2400" i="0" dirty="0">
                <a:latin typeface="黑体" panose="02010609060101010101" pitchFamily="49" charset="-122"/>
              </a:rPr>
              <a:t>的</a:t>
            </a:r>
            <a:r>
              <a:rPr lang="en-US" altLang="zh-CN" sz="2400" i="0" dirty="0" err="1">
                <a:latin typeface="黑体" panose="02010609060101010101" pitchFamily="49" charset="-122"/>
              </a:rPr>
              <a:t>getActionCommand</a:t>
            </a:r>
            <a:r>
              <a:rPr lang="zh-CN" altLang="en-US" sz="2400" i="0" dirty="0">
                <a:latin typeface="黑体" panose="02010609060101010101" pitchFamily="49" charset="-122"/>
              </a:rPr>
              <a:t>方法返回菜单的文本。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080293" y="345441"/>
            <a:ext cx="439261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i="0" dirty="0"/>
              <a:t>菜单的事件处理</a:t>
            </a:r>
          </a:p>
        </p:txBody>
      </p:sp>
      <p:pic>
        <p:nvPicPr>
          <p:cNvPr id="274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22261"/>
            <a:ext cx="27363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50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395536" y="1340768"/>
            <a:ext cx="835292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0" dirty="0">
                <a:latin typeface="楷体_GB2312" pitchFamily="49" charset="-122"/>
              </a:rPr>
              <a:t>设计实现如下图所示的界面，要求点击下拉菜单项时窗口中输出相应的操作。</a:t>
            </a:r>
          </a:p>
        </p:txBody>
      </p:sp>
      <p:pic>
        <p:nvPicPr>
          <p:cNvPr id="276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3663"/>
            <a:ext cx="2447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11" y="2563663"/>
            <a:ext cx="244792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755"/>
            <a:ext cx="6985000" cy="6479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菜单应用示例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4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-27384"/>
            <a:ext cx="8208963" cy="6885384"/>
          </a:xfrm>
          <a:solidFill>
            <a:srgbClr val="EFF7FF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import </a:t>
            </a:r>
            <a:r>
              <a:rPr lang="en-US" altLang="zh-CN" sz="1800" b="0" dirty="0" err="1" smtClean="0"/>
              <a:t>javax.swing</a:t>
            </a:r>
            <a:r>
              <a:rPr lang="en-US" altLang="zh-CN" sz="1800" b="0" dirty="0" smtClean="0"/>
              <a:t>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import </a:t>
            </a:r>
            <a:r>
              <a:rPr lang="en-US" altLang="zh-CN" sz="1800" b="0" dirty="0" err="1" smtClean="0"/>
              <a:t>java.awt</a:t>
            </a:r>
            <a:r>
              <a:rPr lang="en-US" altLang="zh-CN" sz="1800" b="0" dirty="0" smtClean="0"/>
              <a:t>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import </a:t>
            </a:r>
            <a:r>
              <a:rPr lang="en-US" altLang="zh-CN" sz="1800" b="0" dirty="0" err="1" smtClean="0"/>
              <a:t>java.awt.event</a:t>
            </a:r>
            <a:r>
              <a:rPr lang="en-US" altLang="zh-CN" sz="1800" b="0" dirty="0" smtClean="0"/>
              <a:t>.*;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A50021"/>
                </a:solidFill>
              </a:rPr>
              <a:t>class Login implements </a:t>
            </a:r>
            <a:r>
              <a:rPr lang="en-US" altLang="zh-CN" sz="1800" b="0" dirty="0" err="1" smtClean="0">
                <a:solidFill>
                  <a:srgbClr val="A50021"/>
                </a:solidFill>
              </a:rPr>
              <a:t>ActionListener</a:t>
            </a:r>
            <a:r>
              <a:rPr lang="en-US" altLang="zh-CN" sz="1800" b="0" dirty="0" smtClean="0">
                <a:solidFill>
                  <a:srgbClr val="A50021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</a:t>
            </a:r>
            <a:r>
              <a:rPr lang="en-US" altLang="zh-CN" sz="1800" b="0" dirty="0" err="1" smtClean="0"/>
              <a:t>JFrame</a:t>
            </a:r>
            <a:r>
              <a:rPr lang="en-US" altLang="zh-CN" sz="1800" b="0" dirty="0" smtClean="0"/>
              <a:t> </a:t>
            </a:r>
            <a:r>
              <a:rPr lang="en-US" altLang="zh-CN" sz="1800" b="0" dirty="0" err="1" smtClean="0"/>
              <a:t>f;JTextField</a:t>
            </a:r>
            <a:r>
              <a:rPr lang="en-US" altLang="zh-CN" sz="1800" b="0" dirty="0" smtClean="0"/>
              <a:t> t1;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</a:t>
            </a:r>
            <a:r>
              <a:rPr lang="en-US" altLang="zh-CN" sz="1800" b="0" dirty="0" err="1" smtClean="0"/>
              <a:t>JPasswordField</a:t>
            </a:r>
            <a:r>
              <a:rPr lang="en-US" altLang="zh-CN" sz="1800" b="0" dirty="0" smtClean="0"/>
              <a:t> t2;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</a:t>
            </a:r>
            <a:r>
              <a:rPr lang="en-US" altLang="zh-CN" sz="1800" b="0" dirty="0" err="1" smtClean="0"/>
              <a:t>JButton</a:t>
            </a:r>
            <a:r>
              <a:rPr lang="en-US" altLang="zh-CN" sz="1800" b="0" dirty="0" smtClean="0"/>
              <a:t> b1,b2;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</a:t>
            </a:r>
            <a:r>
              <a:rPr lang="en-US" altLang="zh-CN" sz="1800" b="0" dirty="0" err="1" smtClean="0"/>
              <a:t>JLabel</a:t>
            </a:r>
            <a:r>
              <a:rPr lang="en-US" altLang="zh-CN" sz="1800" b="0" dirty="0" smtClean="0"/>
              <a:t> l1,l2,l3;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0" dirty="0" smtClean="0"/>
              <a:t>       </a:t>
            </a:r>
            <a:r>
              <a:rPr lang="en-US" altLang="zh-CN" sz="1800" b="0" dirty="0" smtClean="0">
                <a:solidFill>
                  <a:srgbClr val="0000CC"/>
                </a:solidFill>
              </a:rPr>
              <a:t>public static void main(String[] </a:t>
            </a:r>
            <a:r>
              <a:rPr lang="en-US" altLang="zh-CN" sz="1800" b="0" dirty="0" err="1" smtClean="0">
                <a:solidFill>
                  <a:srgbClr val="0000CC"/>
                </a:solidFill>
              </a:rPr>
              <a:t>args</a:t>
            </a:r>
            <a:r>
              <a:rPr lang="en-US" altLang="zh-CN" sz="1800" b="0" dirty="0" smtClean="0">
                <a:solidFill>
                  <a:srgbClr val="0000CC"/>
                </a:solidFill>
              </a:rPr>
              <a:t>) </a:t>
            </a:r>
            <a:r>
              <a:rPr lang="en-US" altLang="zh-CN" sz="1800" b="0" dirty="0"/>
              <a:t>{</a:t>
            </a:r>
            <a:endParaRPr lang="en-US" altLang="zh-CN" sz="1800" b="0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		Login </a:t>
            </a:r>
            <a:r>
              <a:rPr lang="en-US" altLang="zh-CN" sz="1800" b="0" dirty="0" err="1" smtClean="0"/>
              <a:t>fl</a:t>
            </a:r>
            <a:r>
              <a:rPr lang="en-US" altLang="zh-CN" sz="1800" b="0" dirty="0" smtClean="0"/>
              <a:t>=new Login();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</a:t>
            </a:r>
            <a:r>
              <a:rPr lang="en-US" altLang="zh-CN" sz="1800" b="0" dirty="0" smtClean="0">
                <a:solidFill>
                  <a:srgbClr val="0000CC"/>
                </a:solidFill>
              </a:rPr>
              <a:t>Login(String title)</a:t>
            </a:r>
            <a:r>
              <a:rPr lang="en-US" altLang="zh-CN" sz="1800" b="0" dirty="0" smtClean="0"/>
              <a:t>  {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/>
              <a:t>	 </a:t>
            </a:r>
            <a:r>
              <a:rPr lang="en-US" altLang="zh-CN" sz="1800" b="0" dirty="0" smtClean="0"/>
              <a:t>    	f = new </a:t>
            </a:r>
            <a:r>
              <a:rPr lang="en-US" altLang="zh-CN" sz="1800" b="0" dirty="0" err="1" smtClean="0"/>
              <a:t>JFrame</a:t>
            </a:r>
            <a:r>
              <a:rPr lang="en-US" altLang="zh-CN" sz="1800" b="0" dirty="0" smtClean="0"/>
              <a:t>("</a:t>
            </a:r>
            <a:r>
              <a:rPr lang="zh-CN" altLang="en-US" sz="1800" b="0" dirty="0" smtClean="0"/>
              <a:t>登录窗口</a:t>
            </a:r>
            <a:r>
              <a:rPr lang="en-US" altLang="zh-CN" sz="1800" b="0" dirty="0" smtClean="0"/>
              <a:t>");                     </a:t>
            </a:r>
            <a:endParaRPr lang="zh-CN" altLang="en-US" sz="1800" b="0" dirty="0" smtClean="0">
              <a:solidFill>
                <a:srgbClr val="33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0" dirty="0" smtClean="0"/>
              <a:t>	     </a:t>
            </a:r>
            <a:r>
              <a:rPr lang="en-US" altLang="zh-CN" sz="1800" b="0" dirty="0" smtClean="0"/>
              <a:t>	</a:t>
            </a:r>
            <a:r>
              <a:rPr lang="en-US" altLang="zh-CN" sz="1800" b="0" dirty="0" err="1" smtClean="0"/>
              <a:t>f.setSize</a:t>
            </a:r>
            <a:r>
              <a:rPr lang="en-US" altLang="zh-CN" sz="1800" b="0" dirty="0" smtClean="0"/>
              <a:t>(250,180);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   	</a:t>
            </a:r>
            <a:r>
              <a:rPr lang="en-US" altLang="zh-CN" sz="1800" b="0" dirty="0" err="1" smtClean="0"/>
              <a:t>f.setDefaultCloseOperation</a:t>
            </a:r>
            <a:r>
              <a:rPr lang="en-US" altLang="zh-CN" sz="1800" b="0" dirty="0" smtClean="0"/>
              <a:t>(</a:t>
            </a:r>
            <a:r>
              <a:rPr lang="en-US" altLang="zh-CN" sz="1800" b="0" dirty="0" err="1" smtClean="0"/>
              <a:t>JFrame.EXIT_ON_CLOSE</a:t>
            </a:r>
            <a:r>
              <a:rPr lang="en-US" altLang="zh-CN" sz="1800" b="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        	</a:t>
            </a:r>
            <a:r>
              <a:rPr lang="en-US" altLang="zh-CN" sz="1800" b="0" dirty="0" err="1" smtClean="0"/>
              <a:t>f.setResizable</a:t>
            </a:r>
            <a:r>
              <a:rPr lang="en-US" altLang="zh-CN" sz="1800" b="0" dirty="0" smtClean="0"/>
              <a:t>(false);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   	</a:t>
            </a:r>
            <a:r>
              <a:rPr lang="en-US" altLang="zh-CN" sz="1800" b="0" dirty="0" err="1" smtClean="0"/>
              <a:t>f.setLocationRelativeTo</a:t>
            </a:r>
            <a:r>
              <a:rPr lang="en-US" altLang="zh-CN" sz="1800" b="0" dirty="0" smtClean="0"/>
              <a:t>(null) ;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   	l1=new </a:t>
            </a:r>
            <a:r>
              <a:rPr lang="en-US" altLang="zh-CN" sz="1800" b="0" dirty="0" err="1" smtClean="0"/>
              <a:t>JLabel</a:t>
            </a:r>
            <a:r>
              <a:rPr lang="en-US" altLang="zh-CN" sz="1800" b="0" dirty="0" smtClean="0"/>
              <a:t>(“</a:t>
            </a:r>
            <a:r>
              <a:rPr lang="zh-CN" altLang="en-US" sz="1800" b="0" dirty="0" smtClean="0"/>
              <a:t>用户名”</a:t>
            </a:r>
            <a:r>
              <a:rPr lang="en-US" altLang="zh-CN" sz="1800" b="0" dirty="0" smtClean="0"/>
              <a:t>);                                </a:t>
            </a:r>
            <a:r>
              <a:rPr lang="en-US" altLang="zh-CN" sz="1800" b="0" dirty="0" smtClean="0">
                <a:solidFill>
                  <a:srgbClr val="336600"/>
                </a:solidFill>
              </a:rPr>
              <a:t>// </a:t>
            </a:r>
            <a:r>
              <a:rPr lang="zh-CN" altLang="en-US" sz="1800" b="0" dirty="0" smtClean="0">
                <a:solidFill>
                  <a:srgbClr val="336600"/>
                </a:solidFill>
              </a:rPr>
              <a:t>创建组件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0" dirty="0" smtClean="0"/>
              <a:t>	     </a:t>
            </a:r>
            <a:r>
              <a:rPr lang="en-US" altLang="zh-CN" sz="1800" b="0" dirty="0" smtClean="0"/>
              <a:t>	l2=new </a:t>
            </a:r>
            <a:r>
              <a:rPr lang="en-US" altLang="zh-CN" sz="1800" b="0" dirty="0" err="1" smtClean="0"/>
              <a:t>JLabel</a:t>
            </a:r>
            <a:r>
              <a:rPr lang="en-US" altLang="zh-CN" sz="1800" b="0" dirty="0" smtClean="0"/>
              <a:t>("</a:t>
            </a:r>
            <a:r>
              <a:rPr lang="zh-CN" altLang="en-US" sz="1800" b="0" dirty="0" smtClean="0"/>
              <a:t>密  码</a:t>
            </a:r>
            <a:r>
              <a:rPr lang="en-US" altLang="zh-CN" sz="1800" b="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   	l3=new </a:t>
            </a:r>
            <a:r>
              <a:rPr lang="en-US" altLang="zh-CN" sz="1800" b="0" dirty="0" err="1" smtClean="0"/>
              <a:t>JLabel</a:t>
            </a:r>
            <a:r>
              <a:rPr lang="en-US" altLang="zh-CN" sz="1800" b="0" dirty="0" smtClean="0"/>
              <a:t>("");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   	b1=new </a:t>
            </a:r>
            <a:r>
              <a:rPr lang="en-US" altLang="zh-CN" sz="1800" b="0" dirty="0" err="1" smtClean="0"/>
              <a:t>JButton</a:t>
            </a:r>
            <a:r>
              <a:rPr lang="en-US" altLang="zh-CN" sz="1800" b="0" dirty="0" smtClean="0"/>
              <a:t>("</a:t>
            </a:r>
            <a:r>
              <a:rPr lang="zh-CN" altLang="en-US" sz="1800" b="0" dirty="0" smtClean="0"/>
              <a:t>登录</a:t>
            </a:r>
            <a:r>
              <a:rPr lang="en-US" altLang="zh-CN" sz="1800" b="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   	b2=new </a:t>
            </a:r>
            <a:r>
              <a:rPr lang="en-US" altLang="zh-CN" sz="1800" b="0" dirty="0" err="1" smtClean="0"/>
              <a:t>JButton</a:t>
            </a:r>
            <a:r>
              <a:rPr lang="en-US" altLang="zh-CN" sz="1800" b="0" dirty="0" smtClean="0"/>
              <a:t>("</a:t>
            </a:r>
            <a:r>
              <a:rPr lang="zh-CN" altLang="en-US" sz="1800" b="0" dirty="0" smtClean="0"/>
              <a:t>重置</a:t>
            </a:r>
            <a:r>
              <a:rPr lang="en-US" altLang="zh-CN" sz="1800" b="0" dirty="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   	t1=new </a:t>
            </a:r>
            <a:r>
              <a:rPr lang="en-US" altLang="zh-CN" sz="1800" b="0" dirty="0" err="1" smtClean="0"/>
              <a:t>JTextField</a:t>
            </a:r>
            <a:r>
              <a:rPr lang="en-US" altLang="zh-CN" sz="1800" b="0" dirty="0" smtClean="0"/>
              <a:t>(10);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   	t2=new </a:t>
            </a:r>
            <a:r>
              <a:rPr lang="en-US" altLang="zh-CN" sz="1800" b="0" dirty="0" err="1" smtClean="0"/>
              <a:t>JPasswordField</a:t>
            </a:r>
            <a:r>
              <a:rPr lang="en-US" altLang="zh-CN" sz="1800" b="0" dirty="0" smtClean="0"/>
              <a:t>(10);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   	t2.setEchoChar('*');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     	</a:t>
            </a:r>
          </a:p>
        </p:txBody>
      </p:sp>
      <p:pic>
        <p:nvPicPr>
          <p:cNvPr id="2129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40768"/>
            <a:ext cx="3024435" cy="21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14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4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4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4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4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4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4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4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741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41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41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741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41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411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503" y="1159777"/>
            <a:ext cx="8928993" cy="5452815"/>
          </a:xfrm>
          <a:solidFill>
            <a:srgbClr val="EFFFE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MenuDemo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implements 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		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JTextArea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tf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JMenuBar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mbar; 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menu;                    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newfile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open;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close;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quit;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</a:t>
            </a:r>
            <a:r>
              <a:rPr lang="en-US" altLang="zh-CN" sz="20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MenuDemo</a:t>
            </a: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(){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frame=new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("Menu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实例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 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(200,200);	          	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mbar=new 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JMenuBar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  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menu=new 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                   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newfile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     open=new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打开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close=new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关闭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        quit=new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退出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newfile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		      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(open);    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(close);                              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menu.addSeparator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(quit); 	                   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mbar.add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(menu);             	      </a:t>
            </a:r>
            <a:r>
              <a:rPr lang="en-US" altLang="zh-CN" sz="20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frame.setJMenuBar</a:t>
            </a:r>
            <a:r>
              <a:rPr lang="en-US" altLang="zh-CN" sz="20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(mbar); 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tf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JTextArea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		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tf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</a:p>
        </p:txBody>
      </p:sp>
      <p:sp>
        <p:nvSpPr>
          <p:cNvPr id="277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755"/>
            <a:ext cx="6985000" cy="6479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菜单应用示例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750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84" y="1124744"/>
            <a:ext cx="2123728" cy="212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5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9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552" y="1196354"/>
            <a:ext cx="8135937" cy="5400998"/>
          </a:xfrm>
          <a:solidFill>
            <a:srgbClr val="EFFFEF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newfile.addActionListener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open.addActionListener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close.addActionListener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quit.addActionListener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b="0" dirty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</a:t>
            </a:r>
            <a:r>
              <a:rPr lang="en-US" altLang="zh-CN" sz="2000" b="0" dirty="0" err="1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000" b="0" dirty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000" b="0" dirty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e){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if(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newfile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tf.setText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新建文件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if(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()==open) 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tf.setText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打开文件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if(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()==close) 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tf.setText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关闭文件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if(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()==quit) 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System.exit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(0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}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static void main(String[]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     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MenuDemo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}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 </a:t>
            </a:r>
          </a:p>
        </p:txBody>
      </p:sp>
      <p:pic>
        <p:nvPicPr>
          <p:cNvPr id="11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84" y="1124744"/>
            <a:ext cx="2123728" cy="212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755"/>
            <a:ext cx="6985000" cy="6479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菜单应用示例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37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0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0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带子菜单的下拉菜单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59788" cy="5184775"/>
          </a:xfrm>
          <a:solidFill>
            <a:srgbClr val="EFFFEF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//…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权限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子菜单以及其中的菜单项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permissionMenu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权限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unlimited=new 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无限制的访问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nohandout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不能分发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//…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newfile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(open);    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(close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 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menu.addSeparator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permissionMenu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permissionMenu.add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(unlimited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permissionMenu.add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nohandout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menu.add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(quit);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//…</a:t>
            </a: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unlimited.addActionListener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nohandout.addActionListener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805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32463"/>
            <a:ext cx="31146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2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60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0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0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08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60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608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608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608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608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608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553"/>
            <a:ext cx="8064896" cy="5184775"/>
          </a:xfrm>
          <a:solidFill>
            <a:srgbClr val="EFFFEF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b="0" dirty="0" smtClean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public </a:t>
            </a:r>
            <a:r>
              <a:rPr lang="en-US" altLang="zh-CN" sz="2000" b="0" dirty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000" b="0" dirty="0" err="1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000" b="0" dirty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000" b="0" dirty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e){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if(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newfile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tf.setText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新建文件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if(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()==open)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tf.setText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打开文件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if(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()==close)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tf.setText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关闭文件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if(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()==quit)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System.exit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(0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if(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()==unlimited)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tf.setText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无限制的访问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if(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nohandout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tf.setText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不能分发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83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257675"/>
            <a:ext cx="2627312" cy="2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带子菜单的下拉菜单</a:t>
            </a:r>
          </a:p>
        </p:txBody>
      </p:sp>
    </p:spTree>
    <p:extLst>
      <p:ext uri="{BB962C8B-B14F-4D97-AF65-F5344CB8AC3E}">
        <p14:creationId xmlns:p14="http://schemas.microsoft.com/office/powerpoint/2010/main" val="4558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Rot="1" noChangeArrowheads="1"/>
          </p:cNvSpPr>
          <p:nvPr/>
        </p:nvSpPr>
        <p:spPr bwMode="auto">
          <a:xfrm>
            <a:off x="611336" y="1269335"/>
            <a:ext cx="7993112" cy="3139321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</a:pPr>
            <a:r>
              <a:rPr lang="zh-CN" altLang="en-US" sz="2400" i="0" dirty="0">
                <a:latin typeface="黑体" panose="02010609060101010101" pitchFamily="49" charset="-122"/>
                <a:cs typeface="Courier New" panose="02070309020205020404" pitchFamily="49" charset="0"/>
              </a:rPr>
              <a:t>访问键：显示为带有下划线的字母。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</a:pPr>
            <a:r>
              <a:rPr lang="zh-CN" altLang="en-US" sz="2400" i="0" dirty="0">
                <a:latin typeface="黑体" panose="02010609060101010101" pitchFamily="49" charset="-122"/>
                <a:cs typeface="Courier New" panose="02070309020205020404" pitchFamily="49" charset="0"/>
              </a:rPr>
              <a:t>设置菜单的访问键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86000"/>
            </a:pPr>
            <a:r>
              <a:rPr lang="zh-CN" altLang="en-US" sz="2400" i="0" dirty="0">
                <a:latin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sz="2400" i="0" dirty="0" err="1" smtClean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fileMenu.setMnemonic</a:t>
            </a:r>
            <a:r>
              <a:rPr lang="en-US" altLang="zh-CN" sz="2400" i="0" dirty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(‘F’); 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</a:pPr>
            <a:r>
              <a:rPr lang="zh-CN" altLang="en-US" sz="2400" i="0" dirty="0">
                <a:latin typeface="黑体" panose="02010609060101010101" pitchFamily="49" charset="-122"/>
                <a:cs typeface="Courier New" panose="02070309020205020404" pitchFamily="49" charset="0"/>
              </a:rPr>
              <a:t>设置菜单项的访问键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86000"/>
            </a:pPr>
            <a:r>
              <a:rPr lang="zh-CN" altLang="en-US" sz="2400" i="0" dirty="0">
                <a:latin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en-US" sz="2400" i="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400" i="0" dirty="0" err="1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exitItem.setMnemonic</a:t>
            </a:r>
            <a:r>
              <a:rPr lang="en-US" altLang="zh-CN" sz="2400" i="0" dirty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(‘E’);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86000"/>
            </a:pPr>
            <a:r>
              <a:rPr lang="en-US" altLang="zh-CN" sz="2400" i="0" dirty="0">
                <a:latin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zh-CN" altLang="en-US" sz="2400" i="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或者</a:t>
            </a:r>
            <a:endParaRPr lang="zh-CN" altLang="en-US" sz="2400" i="0" dirty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86000"/>
            </a:pPr>
            <a:r>
              <a:rPr lang="zh-CN" altLang="en-US" sz="2400" i="0" dirty="0" smtClean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400" i="0" dirty="0" err="1" smtClean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400" i="0" dirty="0" smtClean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i="0" dirty="0" err="1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exitItem</a:t>
            </a:r>
            <a:r>
              <a:rPr lang="en-US" altLang="zh-CN" sz="2400" i="0" dirty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400" i="0" dirty="0" err="1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400" i="0" dirty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(“</a:t>
            </a:r>
            <a:r>
              <a:rPr lang="en-US" altLang="zh-CN" sz="2400" i="0" dirty="0" err="1" smtClean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Exit”,‘</a:t>
            </a:r>
            <a:r>
              <a:rPr lang="en-US" altLang="zh-CN" sz="2400" i="0" dirty="0" err="1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altLang="zh-CN" sz="2400" i="0" dirty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’); </a:t>
            </a:r>
          </a:p>
        </p:txBody>
      </p:sp>
      <p:pic>
        <p:nvPicPr>
          <p:cNvPr id="284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66" b="85222"/>
          <a:stretch>
            <a:fillRect/>
          </a:stretch>
        </p:blipFill>
        <p:spPr bwMode="auto">
          <a:xfrm>
            <a:off x="2411760" y="4725144"/>
            <a:ext cx="4320480" cy="142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676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260350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设置菜单的访问键</a:t>
            </a:r>
          </a:p>
        </p:txBody>
      </p:sp>
    </p:spTree>
    <p:extLst>
      <p:ext uri="{BB962C8B-B14F-4D97-AF65-F5344CB8AC3E}">
        <p14:creationId xmlns:p14="http://schemas.microsoft.com/office/powerpoint/2010/main" val="29119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0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4196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设置菜单的访问键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265" y="3789040"/>
            <a:ext cx="8091184" cy="16557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339966"/>
              </a:buClr>
              <a:buNone/>
            </a:pP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JMenu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 menu=new </a:t>
            </a: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JMenu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("</a:t>
            </a:r>
            <a:r>
              <a:rPr lang="zh-CN" altLang="en-US" sz="2400" b="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文件</a:t>
            </a:r>
            <a:r>
              <a:rPr lang="en-US" altLang="zh-CN" sz="2400" b="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(F)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pPr eaLnBrk="1" hangingPunct="1">
              <a:lnSpc>
                <a:spcPct val="90000"/>
              </a:lnSpc>
              <a:buClr>
                <a:srgbClr val="339966"/>
              </a:buClr>
              <a:buNone/>
            </a:pP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menu.setMnemonic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(‘F’);</a:t>
            </a:r>
          </a:p>
          <a:p>
            <a:pPr eaLnBrk="1" hangingPunct="1">
              <a:lnSpc>
                <a:spcPct val="100000"/>
              </a:lnSpc>
              <a:spcBef>
                <a:spcPts val="1800"/>
              </a:spcBef>
              <a:buClr>
                <a:srgbClr val="339966"/>
              </a:buClr>
              <a:buNone/>
            </a:pPr>
            <a:r>
              <a:rPr lang="en-US" altLang="zh-CN" sz="2400" b="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JMenuItem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item=new </a:t>
            </a: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JMenuItem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("</a:t>
            </a:r>
            <a:r>
              <a:rPr lang="zh-CN" altLang="en-US" sz="2400" b="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新建</a:t>
            </a:r>
            <a:r>
              <a:rPr lang="en-US" altLang="zh-CN" sz="2400" b="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(N)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", ‘N’);</a:t>
            </a:r>
            <a:b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400" b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539552" y="2348880"/>
            <a:ext cx="806489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dirty="0" err="1"/>
              <a:t>JMenu</a:t>
            </a:r>
            <a:r>
              <a:rPr lang="en-US" altLang="zh-CN" sz="2400" i="0" dirty="0"/>
              <a:t> menu=new </a:t>
            </a:r>
            <a:r>
              <a:rPr lang="en-US" altLang="zh-CN" sz="2400" i="0" dirty="0" err="1"/>
              <a:t>JMenu</a:t>
            </a:r>
            <a:r>
              <a:rPr lang="en-US" altLang="zh-CN" sz="2400" i="0" dirty="0"/>
              <a:t>(“File");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dirty="0"/>
              <a:t> </a:t>
            </a:r>
            <a:r>
              <a:rPr lang="en-US" altLang="zh-CN" sz="2400" i="0" dirty="0" err="1"/>
              <a:t>menu.setMnemonic</a:t>
            </a:r>
            <a:r>
              <a:rPr lang="en-US" altLang="zh-CN" sz="2400" i="0" dirty="0"/>
              <a:t>(‘F’);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dirty="0" err="1" smtClean="0"/>
              <a:t>JMenuItem</a:t>
            </a:r>
            <a:r>
              <a:rPr lang="en-US" altLang="zh-CN" sz="2400" i="0" dirty="0" smtClean="0"/>
              <a:t> </a:t>
            </a:r>
            <a:r>
              <a:rPr lang="en-US" altLang="zh-CN" sz="2400" i="0" dirty="0"/>
              <a:t>item=new </a:t>
            </a:r>
            <a:r>
              <a:rPr lang="en-US" altLang="zh-CN" sz="2400" i="0" dirty="0" err="1"/>
              <a:t>JMenuItem</a:t>
            </a:r>
            <a:r>
              <a:rPr lang="en-US" altLang="zh-CN" sz="2400" i="0" dirty="0"/>
              <a:t>(“New", ‘N’);</a:t>
            </a:r>
            <a:br>
              <a:rPr lang="en-US" altLang="zh-CN" sz="2400" i="0" dirty="0"/>
            </a:br>
            <a:endParaRPr lang="en-US" altLang="zh-CN" sz="2400" i="0" dirty="0"/>
          </a:p>
        </p:txBody>
      </p:sp>
      <p:sp>
        <p:nvSpPr>
          <p:cNvPr id="286725" name="Rectangle 5"/>
          <p:cNvSpPr>
            <a:spLocks noRot="1" noChangeArrowheads="1"/>
          </p:cNvSpPr>
          <p:nvPr/>
        </p:nvSpPr>
        <p:spPr bwMode="auto">
          <a:xfrm>
            <a:off x="251520" y="1268760"/>
            <a:ext cx="8675688" cy="830997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</a:pPr>
            <a:r>
              <a:rPr lang="zh-CN" altLang="en-US" sz="2400" i="0" dirty="0">
                <a:latin typeface="黑体" panose="02010609060101010101" pitchFamily="49" charset="-122"/>
                <a:cs typeface="Courier New" panose="02070309020205020404" pitchFamily="49" charset="0"/>
              </a:rPr>
              <a:t>为菜单或菜单项加访问键时，菜单或菜单项的文本中必须包含访问键的字符，否则不予显示，但访问键仍然起作用。</a:t>
            </a:r>
          </a:p>
        </p:txBody>
      </p:sp>
      <p:pic>
        <p:nvPicPr>
          <p:cNvPr id="6123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14" b="85222"/>
          <a:stretch>
            <a:fillRect/>
          </a:stretch>
        </p:blipFill>
        <p:spPr bwMode="auto">
          <a:xfrm>
            <a:off x="2987973" y="5457080"/>
            <a:ext cx="3024187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23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  <p:bldP spid="61235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3"/>
          <p:cNvSpPr txBox="1">
            <a:spLocks noChangeArrowheads="1"/>
          </p:cNvSpPr>
          <p:nvPr/>
        </p:nvSpPr>
        <p:spPr bwMode="auto">
          <a:xfrm>
            <a:off x="971600" y="400273"/>
            <a:ext cx="698500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i="0" dirty="0"/>
              <a:t>设置</a:t>
            </a:r>
            <a:r>
              <a:rPr lang="zh-CN" altLang="en-US" i="0" dirty="0" smtClean="0"/>
              <a:t>菜单</a:t>
            </a:r>
            <a:r>
              <a:rPr lang="zh-CN" altLang="en-US" i="0" dirty="0"/>
              <a:t>项的快捷键 </a:t>
            </a:r>
          </a:p>
        </p:txBody>
      </p:sp>
      <p:pic>
        <p:nvPicPr>
          <p:cNvPr id="2877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14" b="77734"/>
          <a:stretch>
            <a:fillRect/>
          </a:stretch>
        </p:blipFill>
        <p:spPr bwMode="auto">
          <a:xfrm>
            <a:off x="1187624" y="4005064"/>
            <a:ext cx="6769100" cy="18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2614" name="Rectangle 6"/>
          <p:cNvSpPr>
            <a:spLocks noRot="1" noChangeArrowheads="1"/>
          </p:cNvSpPr>
          <p:nvPr/>
        </p:nvSpPr>
        <p:spPr bwMode="auto">
          <a:xfrm>
            <a:off x="183704" y="1439485"/>
            <a:ext cx="8784976" cy="2154436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</a:pPr>
            <a:r>
              <a:rPr lang="zh-CN" altLang="en-US" sz="2600" i="0" dirty="0">
                <a:latin typeface="黑体" panose="02010609060101010101" pitchFamily="49" charset="-122"/>
                <a:cs typeface="Courier New" panose="02070309020205020404" pitchFamily="49" charset="0"/>
              </a:rPr>
              <a:t>快捷键：显示为菜单项旁边的组合键。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</a:pPr>
            <a:r>
              <a:rPr lang="zh-CN" altLang="en-US" sz="2600" i="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例如，设置</a:t>
            </a:r>
            <a:r>
              <a:rPr lang="zh-CN" altLang="en-US" sz="2600" i="0" dirty="0">
                <a:latin typeface="黑体" panose="02010609060101010101" pitchFamily="49" charset="-122"/>
                <a:cs typeface="Courier New" panose="02070309020205020404" pitchFamily="49" charset="0"/>
              </a:rPr>
              <a:t>菜单项的快捷键为“</a:t>
            </a:r>
            <a:r>
              <a:rPr lang="en-US" altLang="zh-CN" sz="2600" i="0" dirty="0">
                <a:latin typeface="黑体" panose="02010609060101010101" pitchFamily="49" charset="-122"/>
                <a:cs typeface="Courier New" panose="02070309020205020404" pitchFamily="49" charset="0"/>
              </a:rPr>
              <a:t>Ctrl</a:t>
            </a:r>
            <a:r>
              <a:rPr lang="zh-CN" altLang="en-US" sz="2600" i="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＋</a:t>
            </a:r>
            <a:r>
              <a:rPr lang="en-US" altLang="zh-CN" sz="2600" i="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N”</a:t>
            </a:r>
            <a:r>
              <a:rPr lang="zh-CN" altLang="en-US" sz="2600" i="0" dirty="0">
                <a:latin typeface="黑体" panose="02010609060101010101" pitchFamily="49" charset="-122"/>
                <a:cs typeface="Courier New" panose="02070309020205020404" pitchFamily="49" charset="0"/>
              </a:rPr>
              <a:t>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</a:pPr>
            <a:r>
              <a:rPr lang="zh-CN" altLang="en-US" sz="2600" i="0" dirty="0">
                <a:latin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sz="2600" i="0" dirty="0" err="1" smtClean="0">
                <a:solidFill>
                  <a:srgbClr val="0033CC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menuItem.setAccelerator</a:t>
            </a:r>
            <a:r>
              <a:rPr lang="en-US" altLang="zh-CN" sz="2600" i="0" dirty="0" smtClean="0">
                <a:solidFill>
                  <a:srgbClr val="0033CC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( </a:t>
            </a:r>
            <a:r>
              <a:rPr lang="en-US" altLang="zh-CN" sz="2600" i="0" dirty="0" err="1" smtClean="0">
                <a:solidFill>
                  <a:srgbClr val="0033CC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KeyStroke.getKeyStroke</a:t>
            </a:r>
            <a:endParaRPr lang="en-US" altLang="zh-CN" sz="2600" i="0" dirty="0" smtClean="0">
              <a:solidFill>
                <a:srgbClr val="0033CC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</a:pPr>
            <a:r>
              <a:rPr lang="en-US" altLang="zh-CN" sz="2600" i="0" dirty="0" smtClean="0">
                <a:solidFill>
                  <a:srgbClr val="0033CC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          ( </a:t>
            </a:r>
            <a:r>
              <a:rPr lang="en-US" altLang="zh-CN" sz="2600" i="0" dirty="0" err="1" smtClean="0">
                <a:solidFill>
                  <a:srgbClr val="0033CC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KeyEvent.VK_N,InputEvent.CTRL_MASK</a:t>
            </a:r>
            <a:r>
              <a:rPr lang="en-US" altLang="zh-CN" sz="2600" i="0" dirty="0">
                <a:solidFill>
                  <a:srgbClr val="0033CC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46933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2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2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2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2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2816"/>
            <a:ext cx="4248472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标注 15"/>
          <p:cNvSpPr>
            <a:spLocks noChangeArrowheads="1"/>
          </p:cNvSpPr>
          <p:nvPr/>
        </p:nvSpPr>
        <p:spPr bwMode="auto">
          <a:xfrm>
            <a:off x="5365078" y="3751623"/>
            <a:ext cx="1295154" cy="460420"/>
          </a:xfrm>
          <a:prstGeom prst="wedgeRectCallout">
            <a:avLst>
              <a:gd name="adj1" fmla="val -137481"/>
              <a:gd name="adj2" fmla="val -90509"/>
            </a:avLst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rot="0" vert="horz" wrap="square" lIns="54000" tIns="10800" rIns="54000" bIns="10800" anchor="t" anchorCtr="0" upright="1">
            <a:noAutofit/>
          </a:bodyPr>
          <a:lstStyle/>
          <a:p>
            <a:pPr algn="ctr" fontAlgn="base">
              <a:spcAft>
                <a:spcPts val="0"/>
              </a:spcAft>
            </a:pPr>
            <a:r>
              <a:rPr lang="zh-CN" sz="1800" i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分割线</a:t>
            </a:r>
            <a:endParaRPr lang="zh-CN" sz="180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标注 16"/>
          <p:cNvSpPr>
            <a:spLocks noChangeArrowheads="1"/>
          </p:cNvSpPr>
          <p:nvPr/>
        </p:nvSpPr>
        <p:spPr bwMode="auto">
          <a:xfrm>
            <a:off x="5412273" y="2852936"/>
            <a:ext cx="1247959" cy="656066"/>
          </a:xfrm>
          <a:prstGeom prst="wedgeRectCallout">
            <a:avLst>
              <a:gd name="adj1" fmla="val -123375"/>
              <a:gd name="adj2" fmla="val -34889"/>
            </a:avLst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rot="0" vert="horz" wrap="square" lIns="54000" tIns="10800" rIns="54000" bIns="10800" anchor="t" anchorCtr="0" upright="1">
            <a:noAutofit/>
          </a:bodyPr>
          <a:lstStyle/>
          <a:p>
            <a:pPr algn="ctr" fontAlgn="base">
              <a:spcAft>
                <a:spcPts val="0"/>
              </a:spcAft>
            </a:pPr>
            <a:r>
              <a:rPr lang="zh-CN" sz="1800" i="0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单选按钮菜单项</a:t>
            </a:r>
            <a:endParaRPr lang="zh-CN" sz="180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矩形标注 17"/>
          <p:cNvSpPr>
            <a:spLocks noChangeArrowheads="1"/>
          </p:cNvSpPr>
          <p:nvPr/>
        </p:nvSpPr>
        <p:spPr bwMode="auto">
          <a:xfrm>
            <a:off x="2051720" y="3645024"/>
            <a:ext cx="1174651" cy="656066"/>
          </a:xfrm>
          <a:prstGeom prst="wedgeRectCallout">
            <a:avLst>
              <a:gd name="adj1" fmla="val 108618"/>
              <a:gd name="adj2" fmla="val -35048"/>
            </a:avLst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rot="0" vert="horz" wrap="square" lIns="54000" tIns="10800" rIns="54000" bIns="10800" anchor="t" anchorCtr="0" upright="1">
            <a:noAutofit/>
          </a:bodyPr>
          <a:lstStyle/>
          <a:p>
            <a:pPr algn="ctr" fontAlgn="base">
              <a:spcAft>
                <a:spcPts val="0"/>
              </a:spcAft>
            </a:pPr>
            <a:r>
              <a:rPr lang="zh-CN" sz="1800" i="0" kern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复选框</a:t>
            </a:r>
            <a:endParaRPr lang="zh-CN" sz="1800" i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fontAlgn="base">
              <a:spcAft>
                <a:spcPts val="0"/>
              </a:spcAft>
            </a:pPr>
            <a:r>
              <a:rPr lang="zh-CN" sz="1800" i="0" kern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菜单项</a:t>
            </a:r>
            <a:endParaRPr lang="zh-CN" sz="1800" i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标注 9"/>
          <p:cNvSpPr>
            <a:spLocks noChangeArrowheads="1"/>
          </p:cNvSpPr>
          <p:nvPr/>
        </p:nvSpPr>
        <p:spPr bwMode="auto">
          <a:xfrm>
            <a:off x="5375052" y="4463521"/>
            <a:ext cx="1285180" cy="405639"/>
          </a:xfrm>
          <a:prstGeom prst="wedgeRectCallout">
            <a:avLst>
              <a:gd name="adj1" fmla="val -103529"/>
              <a:gd name="adj2" fmla="val -132875"/>
            </a:avLst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/>
        </p:spPr>
        <p:txBody>
          <a:bodyPr rot="0" vert="horz" wrap="square" lIns="54000" tIns="10800" rIns="54000" bIns="10800" anchor="t" anchorCtr="0" upright="1">
            <a:noAutofit/>
          </a:bodyPr>
          <a:lstStyle/>
          <a:p>
            <a:pPr algn="ctr" fontAlgn="base">
              <a:spcAft>
                <a:spcPts val="0"/>
              </a:spcAft>
            </a:pPr>
            <a:r>
              <a:rPr lang="zh-CN" sz="1800" i="0" kern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子菜单</a:t>
            </a:r>
            <a:endParaRPr lang="zh-CN" sz="1800" i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971600" y="219120"/>
            <a:ext cx="70643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i="0" dirty="0"/>
              <a:t>创建单选按钮和复选框菜单项 </a:t>
            </a:r>
          </a:p>
        </p:txBody>
      </p:sp>
    </p:spTree>
    <p:extLst>
      <p:ext uri="{BB962C8B-B14F-4D97-AF65-F5344CB8AC3E}">
        <p14:creationId xmlns:p14="http://schemas.microsoft.com/office/powerpoint/2010/main" val="141374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Rot="1" noChangeArrowheads="1"/>
          </p:cNvSpPr>
          <p:nvPr/>
        </p:nvSpPr>
        <p:spPr bwMode="auto">
          <a:xfrm>
            <a:off x="-36513" y="1268760"/>
            <a:ext cx="9180513" cy="4893647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i="0" dirty="0">
                <a:cs typeface="Courier New" panose="02070309020205020404" pitchFamily="49" charset="0"/>
              </a:rPr>
              <a:t>和创建一般的菜单</a:t>
            </a:r>
            <a:r>
              <a:rPr lang="zh-CN" altLang="en-US" sz="2400" i="0" dirty="0" smtClean="0">
                <a:cs typeface="Courier New" panose="02070309020205020404" pitchFamily="49" charset="0"/>
              </a:rPr>
              <a:t>项过程类似，只需注意复选框</a:t>
            </a:r>
            <a:r>
              <a:rPr lang="zh-CN" altLang="en-US" sz="2400" i="0" dirty="0">
                <a:cs typeface="Courier New" panose="02070309020205020404" pitchFamily="49" charset="0"/>
              </a:rPr>
              <a:t>和单选</a:t>
            </a:r>
            <a:r>
              <a:rPr lang="zh-CN" altLang="en-US" sz="2400" i="0" dirty="0" smtClean="0">
                <a:cs typeface="Courier New" panose="02070309020205020404" pitchFamily="49" charset="0"/>
              </a:rPr>
              <a:t>按钮菜单项的</a:t>
            </a:r>
            <a:r>
              <a:rPr lang="zh-CN" altLang="en-US" sz="2400" i="0" dirty="0">
                <a:cs typeface="Courier New" panose="02070309020205020404" pitchFamily="49" charset="0"/>
              </a:rPr>
              <a:t>不同构造函数以及单选按钮组的构建。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i="0" dirty="0">
                <a:cs typeface="Courier New" panose="02070309020205020404" pitchFamily="49" charset="0"/>
              </a:rPr>
              <a:t>创建</a:t>
            </a:r>
            <a:r>
              <a:rPr lang="zh-CN" altLang="en-US" sz="2400" i="0" dirty="0">
                <a:solidFill>
                  <a:srgbClr val="0000CC"/>
                </a:solidFill>
                <a:cs typeface="Courier New" panose="02070309020205020404" pitchFamily="49" charset="0"/>
              </a:rPr>
              <a:t>单选按钮菜单</a:t>
            </a:r>
            <a:r>
              <a:rPr lang="zh-CN" altLang="en-US" sz="2400" i="0" dirty="0" smtClean="0">
                <a:solidFill>
                  <a:srgbClr val="0000CC"/>
                </a:solidFill>
                <a:cs typeface="Courier New" panose="02070309020205020404" pitchFamily="49" charset="0"/>
              </a:rPr>
              <a:t>项</a:t>
            </a:r>
            <a:r>
              <a:rPr lang="zh-CN" altLang="en-US" sz="2400" i="0" dirty="0" smtClean="0">
                <a:cs typeface="Courier New" panose="02070309020205020404" pitchFamily="49" charset="0"/>
              </a:rPr>
              <a:t>添加到菜单中，并创建按钮组保证其互斥性。</a:t>
            </a:r>
            <a:endParaRPr lang="zh-CN" altLang="en-US" sz="2400" i="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i="0" dirty="0">
                <a:cs typeface="Courier New" panose="02070309020205020404" pitchFamily="49" charset="0"/>
              </a:rPr>
              <a:t>	</a:t>
            </a:r>
            <a:r>
              <a:rPr lang="en-US" altLang="zh-CN" sz="2000" i="0" dirty="0" err="1">
                <a:solidFill>
                  <a:srgbClr val="990033"/>
                </a:solidFill>
                <a:cs typeface="Courier New" panose="02070309020205020404" pitchFamily="49" charset="0"/>
              </a:rPr>
              <a:t>JRadioButtonMenuItem</a:t>
            </a:r>
            <a:r>
              <a:rPr lang="en-US" altLang="zh-CN" sz="2000" i="0" dirty="0">
                <a:solidFill>
                  <a:srgbClr val="990033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i="0" dirty="0" err="1" smtClean="0">
                <a:cs typeface="Courier New" panose="02070309020205020404" pitchFamily="49" charset="0"/>
              </a:rPr>
              <a:t>fwdItem</a:t>
            </a:r>
            <a:r>
              <a:rPr lang="en-US" altLang="zh-CN" sz="2000" i="0" dirty="0" smtClean="0">
                <a:cs typeface="Courier New" panose="02070309020205020404" pitchFamily="49" charset="0"/>
              </a:rPr>
              <a:t> </a:t>
            </a:r>
            <a:r>
              <a:rPr lang="en-US" altLang="zh-CN" sz="2000" i="0" dirty="0">
                <a:cs typeface="Courier New" panose="02070309020205020404" pitchFamily="49" charset="0"/>
              </a:rPr>
              <a:t>= new </a:t>
            </a:r>
            <a:r>
              <a:rPr lang="en-US" altLang="zh-CN" sz="2000" i="0" dirty="0" err="1">
                <a:solidFill>
                  <a:srgbClr val="990033"/>
                </a:solidFill>
                <a:cs typeface="Courier New" panose="02070309020205020404" pitchFamily="49" charset="0"/>
              </a:rPr>
              <a:t>JRadioButtonMenuItem</a:t>
            </a:r>
            <a:r>
              <a:rPr lang="en-US" altLang="zh-CN" sz="2000" i="0" dirty="0">
                <a:cs typeface="Courier New" panose="02070309020205020404" pitchFamily="49" charset="0"/>
              </a:rPr>
              <a:t>("Forward</a:t>
            </a:r>
            <a:r>
              <a:rPr lang="en-US" altLang="zh-CN" sz="2000" i="0" dirty="0" smtClean="0"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i="0" dirty="0">
                <a:cs typeface="Courier New" panose="02070309020205020404" pitchFamily="49" charset="0"/>
              </a:rPr>
              <a:t> </a:t>
            </a:r>
            <a:r>
              <a:rPr lang="en-US" altLang="zh-CN" sz="2000" i="0" dirty="0" smtClean="0">
                <a:cs typeface="Courier New" panose="02070309020205020404" pitchFamily="49" charset="0"/>
              </a:rPr>
              <a:t>    ……</a:t>
            </a:r>
            <a:endParaRPr lang="en-US" altLang="zh-CN" sz="2000" i="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C00000"/>
                </a:solidFill>
                <a:cs typeface="Courier New" panose="02070309020205020404" pitchFamily="49" charset="0"/>
              </a:rPr>
              <a:t>	</a:t>
            </a:r>
            <a:r>
              <a:rPr lang="en-US" altLang="zh-CN" sz="2400" i="0" dirty="0" err="1">
                <a:solidFill>
                  <a:srgbClr val="C00000"/>
                </a:solidFill>
                <a:cs typeface="Courier New" panose="02070309020205020404" pitchFamily="49" charset="0"/>
              </a:rPr>
              <a:t>ButtonGroup</a:t>
            </a:r>
            <a:r>
              <a:rPr lang="en-US" altLang="zh-CN" sz="2400" i="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i="0" dirty="0">
                <a:cs typeface="Courier New" panose="02070309020205020404" pitchFamily="49" charset="0"/>
              </a:rPr>
              <a:t>group = new </a:t>
            </a:r>
            <a:r>
              <a:rPr lang="en-US" altLang="zh-CN" sz="2400" i="0" dirty="0" err="1">
                <a:cs typeface="Courier New" panose="02070309020205020404" pitchFamily="49" charset="0"/>
              </a:rPr>
              <a:t>ButtonGroup</a:t>
            </a:r>
            <a:r>
              <a:rPr lang="en-US" altLang="zh-CN" sz="2400" i="0" dirty="0"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>
                <a:cs typeface="Courier New" panose="02070309020205020404" pitchFamily="49" charset="0"/>
              </a:rPr>
              <a:t>	</a:t>
            </a:r>
            <a:r>
              <a:rPr lang="en-US" altLang="zh-CN" sz="2400" i="0" dirty="0" err="1">
                <a:cs typeface="Courier New" panose="02070309020205020404" pitchFamily="49" charset="0"/>
              </a:rPr>
              <a:t>group.add</a:t>
            </a:r>
            <a:r>
              <a:rPr lang="en-US" altLang="zh-CN" sz="2400" i="0" dirty="0">
                <a:cs typeface="Courier New" panose="02070309020205020404" pitchFamily="49" charset="0"/>
              </a:rPr>
              <a:t>(</a:t>
            </a:r>
            <a:r>
              <a:rPr lang="en-US" altLang="zh-CN" sz="2400" i="0" dirty="0" err="1">
                <a:cs typeface="Courier New" panose="02070309020205020404" pitchFamily="49" charset="0"/>
              </a:rPr>
              <a:t>forwardItem</a:t>
            </a:r>
            <a:r>
              <a:rPr lang="en-US" altLang="zh-CN" sz="2400" i="0" dirty="0"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>
                <a:cs typeface="Courier New" panose="02070309020205020404" pitchFamily="49" charset="0"/>
              </a:rPr>
              <a:t>	</a:t>
            </a:r>
            <a:r>
              <a:rPr lang="en-US" altLang="zh-CN" sz="2400" i="0" dirty="0" err="1">
                <a:cs typeface="Courier New" panose="02070309020205020404" pitchFamily="49" charset="0"/>
              </a:rPr>
              <a:t>searchMenu.add</a:t>
            </a:r>
            <a:r>
              <a:rPr lang="en-US" altLang="zh-CN" sz="2400" i="0" dirty="0">
                <a:cs typeface="Courier New" panose="02070309020205020404" pitchFamily="49" charset="0"/>
              </a:rPr>
              <a:t>(</a:t>
            </a:r>
            <a:r>
              <a:rPr lang="en-US" altLang="zh-CN" sz="2400" i="0" dirty="0" err="1">
                <a:cs typeface="Courier New" panose="02070309020205020404" pitchFamily="49" charset="0"/>
              </a:rPr>
              <a:t>forwardItem</a:t>
            </a:r>
            <a:r>
              <a:rPr lang="en-US" altLang="zh-CN" sz="2400" i="0" dirty="0"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i="0" dirty="0">
                <a:cs typeface="Courier New" panose="02070309020205020404" pitchFamily="49" charset="0"/>
              </a:rPr>
              <a:t>创建</a:t>
            </a:r>
            <a:r>
              <a:rPr lang="zh-CN" altLang="en-US" sz="2400" i="0" dirty="0">
                <a:solidFill>
                  <a:srgbClr val="0000CC"/>
                </a:solidFill>
                <a:cs typeface="Courier New" panose="02070309020205020404" pitchFamily="49" charset="0"/>
              </a:rPr>
              <a:t>复选框菜单</a:t>
            </a:r>
            <a:r>
              <a:rPr lang="zh-CN" altLang="en-US" sz="2400" i="0" dirty="0" smtClean="0">
                <a:solidFill>
                  <a:srgbClr val="0000CC"/>
                </a:solidFill>
                <a:cs typeface="Courier New" panose="02070309020205020404" pitchFamily="49" charset="0"/>
              </a:rPr>
              <a:t>项</a:t>
            </a:r>
            <a:r>
              <a:rPr lang="zh-CN" altLang="en-US" sz="2400" i="0" dirty="0" smtClean="0">
                <a:cs typeface="Courier New" panose="02070309020205020404" pitchFamily="49" charset="0"/>
              </a:rPr>
              <a:t>，并添加到菜单</a:t>
            </a:r>
            <a:r>
              <a:rPr lang="zh-CN" altLang="en-US" sz="2400" i="0" dirty="0">
                <a:cs typeface="Courier New" panose="02070309020205020404" pitchFamily="49" charset="0"/>
              </a:rPr>
              <a:t>中。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i="0" dirty="0">
                <a:cs typeface="Courier New" panose="02070309020205020404" pitchFamily="49" charset="0"/>
              </a:rPr>
              <a:t>	</a:t>
            </a:r>
            <a:r>
              <a:rPr lang="en-US" altLang="zh-CN" sz="2200" i="0" dirty="0" err="1">
                <a:solidFill>
                  <a:srgbClr val="990033"/>
                </a:solidFill>
                <a:cs typeface="Courier New" panose="02070309020205020404" pitchFamily="49" charset="0"/>
              </a:rPr>
              <a:t>JCheckBoxMenuItem</a:t>
            </a:r>
            <a:r>
              <a:rPr lang="en-US" altLang="zh-CN" sz="2200" i="0" dirty="0">
                <a:cs typeface="Courier New" panose="02070309020205020404" pitchFamily="49" charset="0"/>
              </a:rPr>
              <a:t> </a:t>
            </a:r>
            <a:r>
              <a:rPr lang="en-US" altLang="zh-CN" sz="2200" i="0" dirty="0" err="1">
                <a:cs typeface="Courier New" panose="02070309020205020404" pitchFamily="49" charset="0"/>
              </a:rPr>
              <a:t>toolItem</a:t>
            </a:r>
            <a:r>
              <a:rPr lang="en-US" altLang="zh-CN" sz="2200" i="0" dirty="0">
                <a:cs typeface="Courier New" panose="02070309020205020404" pitchFamily="49" charset="0"/>
              </a:rPr>
              <a:t> = new </a:t>
            </a:r>
            <a:r>
              <a:rPr lang="en-US" altLang="zh-CN" sz="2200" i="0" dirty="0" err="1">
                <a:cs typeface="Courier New" panose="02070309020205020404" pitchFamily="49" charset="0"/>
              </a:rPr>
              <a:t>JCheckBoxMenuItem</a:t>
            </a:r>
            <a:r>
              <a:rPr lang="en-US" altLang="zh-CN" sz="2200" i="0" dirty="0">
                <a:cs typeface="Courier New" panose="02070309020205020404" pitchFamily="49" charset="0"/>
              </a:rPr>
              <a:t>("</a:t>
            </a:r>
            <a:r>
              <a:rPr lang="en-US" altLang="zh-CN" sz="2200" i="0" dirty="0" err="1">
                <a:cs typeface="Courier New" panose="02070309020205020404" pitchFamily="49" charset="0"/>
              </a:rPr>
              <a:t>ToolBar</a:t>
            </a:r>
            <a:r>
              <a:rPr lang="en-US" altLang="zh-CN" sz="2200" i="0" dirty="0"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>
                <a:cs typeface="Courier New" panose="02070309020205020404" pitchFamily="49" charset="0"/>
              </a:rPr>
              <a:t>	</a:t>
            </a:r>
            <a:r>
              <a:rPr lang="en-US" altLang="zh-CN" sz="2400" i="0" dirty="0" err="1">
                <a:cs typeface="Courier New" panose="02070309020205020404" pitchFamily="49" charset="0"/>
              </a:rPr>
              <a:t>optionMenu.add</a:t>
            </a:r>
            <a:r>
              <a:rPr lang="en-US" altLang="zh-CN" sz="2400" i="0" dirty="0">
                <a:cs typeface="Courier New" panose="02070309020205020404" pitchFamily="49" charset="0"/>
              </a:rPr>
              <a:t>(</a:t>
            </a:r>
            <a:r>
              <a:rPr lang="en-US" altLang="zh-CN" sz="2400" i="0" dirty="0" err="1">
                <a:cs typeface="Courier New" panose="02070309020205020404" pitchFamily="49" charset="0"/>
              </a:rPr>
              <a:t>toolItem</a:t>
            </a:r>
            <a:r>
              <a:rPr lang="en-US" altLang="zh-CN" sz="2400" i="0" dirty="0"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1600" y="219120"/>
            <a:ext cx="70643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i="0" dirty="0"/>
              <a:t>创建单选按钮和复选框菜单项 </a:t>
            </a:r>
          </a:p>
        </p:txBody>
      </p:sp>
    </p:spTree>
    <p:extLst>
      <p:ext uri="{BB962C8B-B14F-4D97-AF65-F5344CB8AC3E}">
        <p14:creationId xmlns:p14="http://schemas.microsoft.com/office/powerpoint/2010/main" val="333373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51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51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51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51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51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1043384" y="333375"/>
            <a:ext cx="698500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i="0" dirty="0"/>
              <a:t>菜单项的使用状态 </a:t>
            </a:r>
          </a:p>
        </p:txBody>
      </p:sp>
      <p:pic>
        <p:nvPicPr>
          <p:cNvPr id="293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14" b="77734"/>
          <a:stretch>
            <a:fillRect/>
          </a:stretch>
        </p:blipFill>
        <p:spPr bwMode="auto">
          <a:xfrm>
            <a:off x="1187624" y="3921918"/>
            <a:ext cx="6769100" cy="181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3892" name="Rectangle 4"/>
          <p:cNvSpPr>
            <a:spLocks noRot="1" noChangeArrowheads="1"/>
          </p:cNvSpPr>
          <p:nvPr/>
        </p:nvSpPr>
        <p:spPr bwMode="auto">
          <a:xfrm>
            <a:off x="179512" y="1268760"/>
            <a:ext cx="8856984" cy="2172903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600" i="0" dirty="0" smtClean="0">
                <a:cs typeface="Courier New" panose="02070309020205020404" pitchFamily="49" charset="0"/>
              </a:rPr>
              <a:t> 菜单项有启用和禁用两种状态</a:t>
            </a:r>
            <a:endParaRPr lang="en-US" altLang="zh-CN" sz="2600" i="0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600" i="0" dirty="0" smtClean="0">
                <a:cs typeface="Courier New" panose="02070309020205020404" pitchFamily="49" charset="0"/>
              </a:rPr>
              <a:t> 默认为启用状态</a:t>
            </a:r>
            <a:endParaRPr lang="en-US" altLang="zh-CN" sz="2600" i="0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600" i="0" dirty="0" smtClean="0">
                <a:cs typeface="Courier New" panose="02070309020205020404" pitchFamily="49" charset="0"/>
              </a:rPr>
              <a:t> 设置菜单项可用状态</a:t>
            </a:r>
            <a:endParaRPr lang="zh-CN" altLang="en-US" sz="2600" i="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i="0" dirty="0">
                <a:cs typeface="Courier New" panose="02070309020205020404" pitchFamily="49" charset="0"/>
              </a:rPr>
              <a:t>    </a:t>
            </a:r>
            <a:r>
              <a:rPr lang="en-US" altLang="zh-CN" sz="2600" i="0" dirty="0" err="1">
                <a:solidFill>
                  <a:srgbClr val="990033"/>
                </a:solidFill>
                <a:cs typeface="Courier New" panose="02070309020205020404" pitchFamily="49" charset="0"/>
              </a:rPr>
              <a:t>saveItem.setEnabled</a:t>
            </a:r>
            <a:r>
              <a:rPr lang="en-US" altLang="zh-CN" sz="2600" i="0" dirty="0">
                <a:solidFill>
                  <a:srgbClr val="990033"/>
                </a:solidFill>
                <a:cs typeface="Courier New" panose="02070309020205020404" pitchFamily="49" charset="0"/>
              </a:rPr>
              <a:t>(false);     </a:t>
            </a:r>
            <a:r>
              <a:rPr lang="en-US" altLang="zh-CN" sz="2600" i="0" dirty="0" smtClean="0">
                <a:cs typeface="Courier New" panose="02070309020205020404" pitchFamily="49" charset="0"/>
              </a:rPr>
              <a:t> </a:t>
            </a:r>
            <a:r>
              <a:rPr lang="en-US" altLang="zh-CN" sz="2600" i="0" dirty="0">
                <a:cs typeface="Courier New" panose="02070309020205020404" pitchFamily="49" charset="0"/>
              </a:rPr>
              <a:t>//</a:t>
            </a:r>
            <a:r>
              <a:rPr lang="zh-CN" altLang="en-US" sz="2600" i="0" dirty="0" smtClean="0">
                <a:latin typeface="仿宋_GB2312" pitchFamily="49" charset="-122"/>
                <a:ea typeface="仿宋_GB2312" pitchFamily="49" charset="-122"/>
                <a:cs typeface="Courier New" panose="02070309020205020404" pitchFamily="49" charset="0"/>
              </a:rPr>
              <a:t>设置菜单</a:t>
            </a:r>
            <a:r>
              <a:rPr lang="zh-CN" altLang="en-US" sz="2600" i="0" dirty="0">
                <a:latin typeface="仿宋_GB2312" pitchFamily="49" charset="-122"/>
                <a:ea typeface="仿宋_GB2312" pitchFamily="49" charset="-122"/>
                <a:cs typeface="Courier New" panose="02070309020205020404" pitchFamily="49" charset="0"/>
              </a:rPr>
              <a:t>项为禁用状态</a:t>
            </a:r>
          </a:p>
        </p:txBody>
      </p:sp>
    </p:spTree>
    <p:extLst>
      <p:ext uri="{BB962C8B-B14F-4D97-AF65-F5344CB8AC3E}">
        <p14:creationId xmlns:p14="http://schemas.microsoft.com/office/powerpoint/2010/main" val="340678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3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-3659"/>
            <a:ext cx="7920880" cy="6888163"/>
          </a:xfrm>
          <a:prstGeom prst="rect">
            <a:avLst/>
          </a:prstGeom>
          <a:gradFill rotWithShape="1">
            <a:gsLst>
              <a:gs pos="0">
                <a:srgbClr val="FEFFE7"/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           </a:t>
            </a:r>
            <a:r>
              <a:rPr lang="en-US" altLang="zh-CN" sz="1800" i="0" dirty="0" err="1"/>
              <a:t>JPanel</a:t>
            </a:r>
            <a:r>
              <a:rPr lang="en-US" altLang="zh-CN" sz="1800" i="0" dirty="0"/>
              <a:t> p1,p2,p3,p4;      </a:t>
            </a:r>
            <a:r>
              <a:rPr lang="en-US" altLang="zh-CN" sz="1800" i="0" dirty="0" smtClean="0"/>
              <a:t>			</a:t>
            </a:r>
            <a:r>
              <a:rPr lang="en-US" altLang="zh-CN" sz="1800" i="0" dirty="0" smtClean="0">
                <a:solidFill>
                  <a:srgbClr val="336600"/>
                </a:solidFill>
              </a:rPr>
              <a:t>// </a:t>
            </a:r>
            <a:r>
              <a:rPr lang="zh-CN" altLang="en-US" sz="1800" i="0" dirty="0" smtClean="0">
                <a:solidFill>
                  <a:srgbClr val="336600"/>
                </a:solidFill>
              </a:rPr>
              <a:t>进行</a:t>
            </a:r>
            <a:r>
              <a:rPr lang="zh-CN" altLang="en-US" sz="1800" i="0" dirty="0">
                <a:solidFill>
                  <a:srgbClr val="336600"/>
                </a:solidFill>
              </a:rPr>
              <a:t>布局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i="0" dirty="0"/>
              <a:t>	     </a:t>
            </a:r>
            <a:r>
              <a:rPr lang="en-US" altLang="zh-CN" sz="1800" i="0" dirty="0"/>
              <a:t>p1=new </a:t>
            </a:r>
            <a:r>
              <a:rPr lang="en-US" altLang="zh-CN" sz="1800" i="0" dirty="0" err="1"/>
              <a:t>JPanel</a:t>
            </a:r>
            <a:r>
              <a:rPr lang="en-US" altLang="zh-CN" sz="1800" i="0" dirty="0"/>
              <a:t>(new </a:t>
            </a:r>
            <a:r>
              <a:rPr lang="en-US" altLang="zh-CN" sz="1800" i="0" dirty="0" err="1"/>
              <a:t>BorderLayout</a:t>
            </a:r>
            <a:r>
              <a:rPr lang="en-US" altLang="zh-CN" sz="1800" i="0" dirty="0" smtClean="0"/>
              <a:t>());//</a:t>
            </a:r>
            <a:r>
              <a:rPr lang="zh-CN" altLang="en-US" sz="1800" i="0" dirty="0" smtClean="0"/>
              <a:t>标签</a:t>
            </a:r>
            <a:r>
              <a:rPr lang="en-US" altLang="zh-CN" sz="1800" i="0" dirty="0" smtClean="0"/>
              <a:t>+</a:t>
            </a:r>
            <a:r>
              <a:rPr lang="zh-CN" altLang="en-US" sz="1800" i="0" dirty="0" smtClean="0"/>
              <a:t>文本框</a:t>
            </a:r>
            <a:endParaRPr lang="en-US" altLang="zh-CN" sz="1800" i="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p2=new </a:t>
            </a:r>
            <a:r>
              <a:rPr lang="en-US" altLang="zh-CN" sz="1800" i="0" dirty="0" err="1"/>
              <a:t>JPanel</a:t>
            </a:r>
            <a:r>
              <a:rPr lang="en-US" altLang="zh-CN" sz="1800" i="0" dirty="0"/>
              <a:t>(new </a:t>
            </a:r>
            <a:r>
              <a:rPr lang="en-US" altLang="zh-CN" sz="1800" i="0" dirty="0" err="1"/>
              <a:t>FlowLayout</a:t>
            </a:r>
            <a:r>
              <a:rPr lang="en-US" altLang="zh-CN" sz="1800" i="0" dirty="0"/>
              <a:t>(FlowLayout.CENTER,50,0</a:t>
            </a:r>
            <a:r>
              <a:rPr lang="en-US" altLang="zh-CN" sz="1800" i="0" dirty="0" smtClean="0"/>
              <a:t>));//</a:t>
            </a:r>
            <a:r>
              <a:rPr lang="zh-CN" altLang="en-US" sz="1800" i="0" dirty="0" smtClean="0"/>
              <a:t>按钮</a:t>
            </a:r>
            <a:endParaRPr lang="en-US" altLang="zh-CN" sz="1800" i="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p3=new </a:t>
            </a:r>
            <a:r>
              <a:rPr lang="en-US" altLang="zh-CN" sz="1800" i="0" dirty="0" err="1"/>
              <a:t>JPanel</a:t>
            </a:r>
            <a:r>
              <a:rPr lang="en-US" altLang="zh-CN" sz="1800" i="0" dirty="0"/>
              <a:t>(new </a:t>
            </a:r>
            <a:r>
              <a:rPr lang="en-US" altLang="zh-CN" sz="1800" i="0" dirty="0" err="1"/>
              <a:t>GridLayout</a:t>
            </a:r>
            <a:r>
              <a:rPr lang="en-US" altLang="zh-CN" sz="1800" i="0" dirty="0"/>
              <a:t>(2,1,5,5</a:t>
            </a:r>
            <a:r>
              <a:rPr lang="en-US" altLang="zh-CN" sz="1800" i="0" dirty="0" smtClean="0"/>
              <a:t>));//</a:t>
            </a:r>
            <a:r>
              <a:rPr lang="zh-CN" altLang="en-US" sz="1800" i="0" dirty="0" smtClean="0"/>
              <a:t>标签</a:t>
            </a:r>
            <a:endParaRPr lang="en-US" altLang="zh-CN" sz="1800" i="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p4=new </a:t>
            </a:r>
            <a:r>
              <a:rPr lang="en-US" altLang="zh-CN" sz="1800" i="0" dirty="0" err="1"/>
              <a:t>JPanel</a:t>
            </a:r>
            <a:r>
              <a:rPr lang="en-US" altLang="zh-CN" sz="1800" i="0" dirty="0"/>
              <a:t>(new </a:t>
            </a:r>
            <a:r>
              <a:rPr lang="en-US" altLang="zh-CN" sz="1800" i="0" dirty="0" err="1"/>
              <a:t>GridLayout</a:t>
            </a:r>
            <a:r>
              <a:rPr lang="en-US" altLang="zh-CN" sz="1800" i="0" dirty="0"/>
              <a:t>(2,1,5,5</a:t>
            </a:r>
            <a:r>
              <a:rPr lang="en-US" altLang="zh-CN" sz="1800" i="0" dirty="0" smtClean="0"/>
              <a:t>));//</a:t>
            </a:r>
            <a:r>
              <a:rPr lang="zh-CN" altLang="en-US" sz="1800" i="0" dirty="0" smtClean="0"/>
              <a:t>文本框</a:t>
            </a:r>
            <a:endParaRPr lang="en-US" altLang="zh-CN" sz="1800" i="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p1.add(p3,BorderLayout.WEST);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p1.add(p4,BorderLayout.CENTER);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p2.setBorder(</a:t>
            </a:r>
            <a:r>
              <a:rPr lang="en-US" altLang="zh-CN" sz="1800" i="0" dirty="0" err="1"/>
              <a:t>BorderFactory.createEmptyBorder</a:t>
            </a:r>
            <a:r>
              <a:rPr lang="en-US" altLang="zh-CN" sz="1800" i="0" dirty="0"/>
              <a:t>(0,0,20,0));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p3.setBorder(</a:t>
            </a:r>
            <a:r>
              <a:rPr lang="en-US" altLang="zh-CN" sz="1800" i="0" dirty="0" err="1"/>
              <a:t>BorderFactory.createEmptyBorder</a:t>
            </a:r>
            <a:r>
              <a:rPr lang="en-US" altLang="zh-CN" sz="1800" i="0" dirty="0"/>
              <a:t>(20,20,10,5));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p4.setBorder(</a:t>
            </a:r>
            <a:r>
              <a:rPr lang="en-US" altLang="zh-CN" sz="1800" i="0" dirty="0" err="1"/>
              <a:t>BorderFactory.createEmptyBorder</a:t>
            </a:r>
            <a:r>
              <a:rPr lang="en-US" altLang="zh-CN" sz="1800" i="0" dirty="0"/>
              <a:t>(20,5,10,20));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p3.add(l1);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p4.add(t1);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p3.add(l2);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p4.add(t2);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p2.add(b1);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p2.add(b2);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</a:t>
            </a:r>
            <a:r>
              <a:rPr lang="en-US" altLang="zh-CN" sz="1800" i="0" dirty="0" err="1"/>
              <a:t>f</a:t>
            </a:r>
            <a:r>
              <a:rPr lang="en-US" altLang="zh-CN" sz="1800" i="0" dirty="0" err="1" smtClean="0"/>
              <a:t>.add</a:t>
            </a:r>
            <a:r>
              <a:rPr lang="en-US" altLang="zh-CN" sz="1800" i="0" dirty="0" smtClean="0"/>
              <a:t>(p1,BorderLayout.NORTH</a:t>
            </a:r>
            <a:r>
              <a:rPr lang="en-US" altLang="zh-CN" sz="1800" i="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</a:t>
            </a:r>
            <a:r>
              <a:rPr lang="en-US" altLang="zh-CN" sz="1800" i="0" dirty="0" err="1"/>
              <a:t>f</a:t>
            </a:r>
            <a:r>
              <a:rPr lang="en-US" altLang="zh-CN" sz="1800" i="0" dirty="0" err="1" smtClean="0"/>
              <a:t>.add</a:t>
            </a:r>
            <a:r>
              <a:rPr lang="en-US" altLang="zh-CN" sz="1800" i="0" dirty="0" smtClean="0"/>
              <a:t>(p2,BorderLayout.CENTER</a:t>
            </a:r>
            <a:r>
              <a:rPr lang="en-US" altLang="zh-CN" sz="1800" i="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</a:t>
            </a:r>
            <a:r>
              <a:rPr lang="en-US" altLang="zh-CN" sz="1800" i="0" dirty="0" err="1"/>
              <a:t>f</a:t>
            </a:r>
            <a:r>
              <a:rPr lang="en-US" altLang="zh-CN" sz="1800" i="0" dirty="0" err="1" smtClean="0"/>
              <a:t>.add</a:t>
            </a:r>
            <a:r>
              <a:rPr lang="en-US" altLang="zh-CN" sz="1800" i="0" dirty="0" smtClean="0"/>
              <a:t>(l3,BorderLayout.SOUTH</a:t>
            </a:r>
            <a:r>
              <a:rPr lang="en-US" altLang="zh-CN" sz="1800" i="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</a:t>
            </a:r>
            <a:r>
              <a:rPr lang="en-US" altLang="zh-CN" sz="1800" i="0" dirty="0" err="1" smtClean="0"/>
              <a:t>f.setVisible</a:t>
            </a:r>
            <a:r>
              <a:rPr lang="en-US" altLang="zh-CN" sz="1800" i="0" dirty="0" smtClean="0"/>
              <a:t>(true</a:t>
            </a:r>
            <a:r>
              <a:rPr lang="en-US" altLang="zh-CN" sz="1800" i="0" dirty="0"/>
              <a:t>);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     b1.addActionListener(this</a:t>
            </a:r>
            <a:r>
              <a:rPr lang="en-US" altLang="zh-CN" sz="1800" i="0" dirty="0" smtClean="0">
                <a:solidFill>
                  <a:srgbClr val="336600"/>
                </a:solidFill>
              </a:rPr>
              <a:t>);			// </a:t>
            </a:r>
            <a:r>
              <a:rPr lang="zh-CN" altLang="en-US" sz="1800" i="0" dirty="0" smtClean="0">
                <a:solidFill>
                  <a:srgbClr val="336600"/>
                </a:solidFill>
              </a:rPr>
              <a:t>事件</a:t>
            </a:r>
            <a:r>
              <a:rPr lang="zh-CN" altLang="en-US" sz="1800" i="0" dirty="0">
                <a:solidFill>
                  <a:srgbClr val="336600"/>
                </a:solidFill>
              </a:rPr>
              <a:t>注册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i="0" dirty="0"/>
              <a:t>	     </a:t>
            </a:r>
            <a:r>
              <a:rPr lang="en-US" altLang="zh-CN" sz="1800" i="0" dirty="0"/>
              <a:t>b2.addActionListener(this);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i="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i="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068960"/>
            <a:ext cx="3024435" cy="21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4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568952" cy="2677656"/>
          </a:xfrm>
          <a:solidFill>
            <a:srgbClr val="F7FA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Char char="q"/>
            </a:pPr>
            <a:r>
              <a:rPr lang="zh-CN" altLang="zh-CN" sz="2400" b="0" dirty="0"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【例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5-23</a:t>
            </a:r>
            <a:r>
              <a:rPr lang="zh-CN" altLang="zh-CN" sz="2400" b="0" dirty="0" smtClean="0"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】包含</a:t>
            </a:r>
            <a:r>
              <a:rPr lang="zh-CN" altLang="zh-CN" sz="2400" b="0" dirty="0"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文件和编辑两个菜单，文件菜单中包含“新建”、“打开”、“关闭”、“退出”菜单项，在退出菜单项前面加一个分割线，“关闭”菜单项为禁用状态。“编辑”菜单中包含“字体”子菜单，“字体”子菜单包含两个单选按钮菜单项和两个复选框菜单项，中间加了一个分隔符。为菜单和菜单项设置访问键或快捷键。单击某个菜单项，在文本区中显示相应的提示信息。</a:t>
            </a:r>
            <a:endParaRPr lang="zh-CN" altLang="en-US" sz="2400" b="0" dirty="0"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43384" y="333375"/>
            <a:ext cx="698500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 b="0">
                <a:solidFill>
                  <a:schemeClr val="bg1"/>
                </a:solidFill>
                <a:latin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i="0" dirty="0" smtClean="0"/>
              <a:t>菜单应用示例 </a:t>
            </a:r>
            <a:endParaRPr lang="zh-CN" altLang="en-US" i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1259632" y="4077072"/>
            <a:ext cx="6732748" cy="2536438"/>
            <a:chOff x="0" y="0"/>
            <a:chExt cx="4804575" cy="143733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148205" cy="1433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735" y="7952"/>
              <a:ext cx="2148840" cy="142938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420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116632"/>
            <a:ext cx="9180512" cy="6624736"/>
          </a:xfrm>
          <a:solidFill>
            <a:srgbClr val="EFFFEF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MenuDemo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implements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ItemListener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	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JTextArea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JMenuBar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menubar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					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菜单栏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menuFile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menuEdit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menuFont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菜单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9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19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9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menuItemNewfile</a:t>
            </a:r>
            <a:r>
              <a:rPr lang="en-US" altLang="zh-CN" sz="19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19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menuItemOpen</a:t>
            </a:r>
            <a:r>
              <a:rPr lang="en-US" altLang="zh-CN" sz="19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19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menuItemClose</a:t>
            </a:r>
            <a:r>
              <a:rPr lang="en-US" altLang="zh-CN" sz="19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19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menuItemQuit</a:t>
            </a:r>
            <a:r>
              <a:rPr lang="en-US" altLang="zh-CN" sz="19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</a:t>
            </a:r>
            <a:endParaRPr lang="zh-CN" altLang="zh-CN" sz="19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JRadioButtonMenuItem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menuItemSun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menuItemHei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单选按钮菜单项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JCheckBoxMenuItem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menuItemBold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menuItemItalic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复选框菜单项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MenuDemo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					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构造方法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菜单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 200);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JTextArea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menubar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JMenuBar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			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创建菜单栏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menuFile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F"); 		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创建菜单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menuFile.setMnemonic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('F');			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设置访问键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menuEdit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编辑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E");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menuEdit.setMnemonic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('E');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7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-180528" y="1052736"/>
            <a:ext cx="9361040" cy="5112568"/>
          </a:xfrm>
          <a:solidFill>
            <a:srgbClr val="EFFFEF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menuFont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字体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				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创建子菜单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menuItemNewfile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N", 'N'); 	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创建菜单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项</a:t>
            </a: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menuItemOpen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打开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O", 'O');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menuItemClose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关闭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menuItemClose.setEnabled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(false);	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设置禁用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状态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menuItemQuit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退出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menuItemClose.setAccelerator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KeyStroke.getKeyStroke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KeyEvent.VK_N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ActionEvent.CTRL_MASK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)); 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设置快捷键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menuItemSun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JRadioButtonMenuItem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宋体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单选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按钮菜单项</a:t>
            </a: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menuItemHei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JRadioButtonMenuItem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黑体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ButtonGroup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buttonGroup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ButtonGroup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		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创建按钮组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buttonGroup.add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menuItemSun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buttonGroup.add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menuItemHei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menuItemBold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JCheckBoxMenuItem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粗体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复选框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菜单项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menuItemItalic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JCheckBoxMenuItem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斜体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4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12973"/>
            <a:ext cx="8686800" cy="5896347"/>
          </a:xfrm>
          <a:solidFill>
            <a:srgbClr val="EFFFEF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菜单组装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frame.setJMenuBar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menubar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菜单栏添加到框架中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menubar.add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menuFile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将菜单添加到菜单栏中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menubar.add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menuEdit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menuFile.add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menuItemNewfile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将菜单项添加到菜单中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menuFile.add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menuItemOpen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menuFile.add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menuItemClose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menuFile.addSeparator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添加分割线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menuFile.add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menuItemQuit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menuEdit.add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menuFont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menuFont.add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menuItemSun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menuFont.add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menuItemHei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menuFont.addSeparator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添加分割线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menuFont.add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menuItemBold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menuFont.add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menuItemItalic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frame.setDefaultCloseOperation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JFrame.EXIT_ON_CLOSE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4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08520" y="188640"/>
            <a:ext cx="9361040" cy="6480720"/>
          </a:xfrm>
          <a:solidFill>
            <a:srgbClr val="EFFFEF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menuItemNewfile.addActionListener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菜单项动作事件注册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menuItemOpen.addActionListener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menuItemClose.addActionListener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menuItemQuit.addActionListener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menuItemSun.addItemListener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 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单选按钮菜单项选项事件注册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menuItemHei.addItemListener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menuItemBold.addItemListener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 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复选框菜单项选项事件注册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menuItemItalic.addItemListener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void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 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菜单项的动作事件处理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menuItemNewfile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新建文件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else 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menuItemOpen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打开文件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else 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menuItemClose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关闭文件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else 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menuItemQuit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退出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5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741368"/>
          </a:xfrm>
          <a:solidFill>
            <a:srgbClr val="EFFFEF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单选按钮菜单项和复选框菜单项的选项事件处理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itemStateChanged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ItemEvent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if (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instanceof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JRadioButtonMenuItem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 	</a:t>
            </a: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menuItemSun.isSelected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en-US" altLang="zh-CN" sz="20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宋体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en-US" altLang="zh-CN" sz="20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黑体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} </a:t>
            </a:r>
            <a:endParaRPr lang="en-US" altLang="zh-CN" sz="20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else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							</a:t>
            </a: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menuItemBold.isSelected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&amp;&amp;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menuItemItalic.isSelected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粗体，斜体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else 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menuItemBold.isSelected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粗体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else 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menuItemItalic.isSelected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斜体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textArea.setText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}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main(String[]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  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MenuDemo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2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395536" y="1339021"/>
            <a:ext cx="8280920" cy="4330994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342900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  <a:defRPr sz="2800" b="0" i="0">
                <a:latin typeface="黑体" panose="02010609060101010101" pitchFamily="49" charset="-122"/>
                <a:cs typeface="Courier New" panose="02070309020205020404" pitchFamily="49" charset="0"/>
              </a:defRPr>
            </a:lvl1pPr>
            <a:lvl2pPr marL="800100" lvl="1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  <a:defRPr sz="2800" b="0" i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latin typeface="+mn-lt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+mn-lt"/>
                <a:ea typeface="+mn-ea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与下拉式菜单</a:t>
            </a:r>
            <a:r>
              <a:rPr lang="zh-CN" altLang="en-US" dirty="0"/>
              <a:t>相似，也是菜单项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弹出式菜单</a:t>
            </a:r>
            <a:r>
              <a:rPr lang="zh-CN" altLang="zh-CN" dirty="0" smtClean="0"/>
              <a:t>依附</a:t>
            </a:r>
            <a:r>
              <a:rPr lang="zh-CN" altLang="zh-CN" dirty="0"/>
              <a:t>于某一个组件</a:t>
            </a:r>
            <a:r>
              <a:rPr lang="zh-CN" altLang="zh-CN" dirty="0" smtClean="0"/>
              <a:t>存在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构造方法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public </a:t>
            </a:r>
            <a:r>
              <a:rPr lang="en-US" altLang="zh-CN" sz="2400" dirty="0" err="1"/>
              <a:t>JPopupMenu</a:t>
            </a:r>
            <a:r>
              <a:rPr lang="en-US" altLang="zh-CN" sz="2400" dirty="0"/>
              <a:t>()	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public </a:t>
            </a:r>
            <a:r>
              <a:rPr lang="en-US" altLang="zh-CN" sz="2400" dirty="0" err="1"/>
              <a:t>JPopupMenu</a:t>
            </a:r>
            <a:r>
              <a:rPr lang="en-US" altLang="zh-CN" sz="2400" dirty="0"/>
              <a:t>(String </a:t>
            </a:r>
            <a:r>
              <a:rPr lang="en-US" altLang="zh-CN" sz="2400" dirty="0" smtClean="0"/>
              <a:t>label)</a:t>
            </a:r>
            <a:endParaRPr lang="zh-CN" alt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向弹出式菜单中添加菜单项和分割线等与下拉式菜单相同。</a:t>
            </a:r>
            <a:endParaRPr lang="en-US" altLang="zh-CN" dirty="0" smtClean="0"/>
          </a:p>
        </p:txBody>
      </p:sp>
      <p:sp>
        <p:nvSpPr>
          <p:cNvPr id="295939" name="Rectangle 4"/>
          <p:cNvSpPr>
            <a:spLocks noChangeArrowheads="1"/>
          </p:cNvSpPr>
          <p:nvPr/>
        </p:nvSpPr>
        <p:spPr bwMode="auto">
          <a:xfrm>
            <a:off x="971600" y="404664"/>
            <a:ext cx="540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i="0" dirty="0" smtClean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5.7.2 </a:t>
            </a:r>
            <a:r>
              <a:rPr lang="zh-CN" altLang="en-US" sz="3600" i="0" dirty="0" smtClean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弹出式</a:t>
            </a:r>
            <a:r>
              <a:rPr lang="zh-CN" altLang="en-US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菜单</a:t>
            </a:r>
          </a:p>
        </p:txBody>
      </p:sp>
    </p:spTree>
    <p:extLst>
      <p:ext uri="{BB962C8B-B14F-4D97-AF65-F5344CB8AC3E}">
        <p14:creationId xmlns:p14="http://schemas.microsoft.com/office/powerpoint/2010/main" val="887487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6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 uiExpand="1" build="p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Rot="1" noChangeArrowheads="1"/>
          </p:cNvSpPr>
          <p:nvPr/>
        </p:nvSpPr>
        <p:spPr bwMode="auto">
          <a:xfrm>
            <a:off x="272990" y="1292484"/>
            <a:ext cx="8604250" cy="4862870"/>
          </a:xfrm>
          <a:prstGeom prst="rect">
            <a:avLst/>
          </a:prstGeo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</a:pPr>
            <a:r>
              <a:rPr lang="zh-CN" altLang="en-US" sz="2800" i="0" dirty="0">
                <a:latin typeface="黑体" panose="02010609060101010101" pitchFamily="49" charset="-122"/>
                <a:cs typeface="Courier New" panose="02070309020205020404" pitchFamily="49" charset="0"/>
              </a:rPr>
              <a:t>弹出式菜单的创建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</a:pPr>
            <a:r>
              <a:rPr lang="en-US" altLang="zh-CN" sz="2400" i="0" dirty="0">
                <a:latin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400" i="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sz="24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popup </a:t>
            </a:r>
            <a:r>
              <a:rPr lang="en-US" altLang="zh-CN" sz="24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sz="24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JPopupMenu</a:t>
            </a:r>
            <a:r>
              <a:rPr lang="en-US" altLang="zh-CN" sz="24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</a:t>
            </a:r>
            <a:r>
              <a:rPr lang="en-US" altLang="zh-CN" sz="24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// </a:t>
            </a:r>
            <a:r>
              <a:rPr lang="zh-CN" altLang="en-US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创建弹出式</a:t>
            </a:r>
            <a:r>
              <a:rPr lang="zh-CN" altLang="en-US" sz="24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菜单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</a:pP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cutItemPop</a:t>
            </a:r>
            <a:r>
              <a:rPr lang="en-US" altLang="zh-CN" sz="24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sz="2400" i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JMenuItem</a:t>
            </a:r>
            <a:r>
              <a:rPr lang="en-US" altLang="zh-CN" sz="24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(“Cut”, ‘C’); 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en-US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</a:t>
            </a:r>
            <a:r>
              <a:rPr lang="zh-CN" altLang="en-US" sz="24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菜单项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</a:pP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popup.add</a:t>
            </a:r>
            <a:r>
              <a:rPr lang="en-US" altLang="zh-CN" sz="24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cutItemPop</a:t>
            </a:r>
            <a:r>
              <a:rPr lang="en-US" altLang="zh-CN" sz="24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    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// </a:t>
            </a:r>
            <a:r>
              <a:rPr lang="zh-CN" altLang="en-US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</a:t>
            </a:r>
            <a:r>
              <a:rPr lang="zh-CN" altLang="en-US" sz="240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菜单项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Font typeface="Wingdings" panose="05000000000000000000" pitchFamily="2" charset="2"/>
              <a:buChar char="q"/>
            </a:pPr>
            <a:r>
              <a:rPr lang="zh-CN" altLang="en-US" sz="2800" i="0" dirty="0">
                <a:latin typeface="黑体" panose="02010609060101010101" pitchFamily="49" charset="-122"/>
                <a:cs typeface="Courier New" panose="02070309020205020404" pitchFamily="49" charset="0"/>
              </a:rPr>
              <a:t>将弹出式菜单添加到组件</a:t>
            </a:r>
            <a:r>
              <a:rPr lang="zh-CN" altLang="en-US" sz="2800" i="0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中，这样在组件上单击右键时，就会弹出该菜单。</a:t>
            </a:r>
            <a:r>
              <a:rPr lang="zh-CN" altLang="en-US" sz="2800" i="0" dirty="0">
                <a:latin typeface="黑体" panose="02010609060101010101" pitchFamily="49" charset="-122"/>
                <a:cs typeface="Courier New" panose="02070309020205020404" pitchFamily="49" charset="0"/>
              </a:rPr>
              <a:t/>
            </a:r>
            <a:br>
              <a:rPr lang="zh-CN" altLang="en-US" sz="2800" i="0" dirty="0">
                <a:latin typeface="黑体" panose="02010609060101010101" pitchFamily="49" charset="-122"/>
                <a:cs typeface="Courier New" panose="02070309020205020404" pitchFamily="49" charset="0"/>
              </a:rPr>
            </a:br>
            <a:r>
              <a:rPr lang="zh-CN" altLang="en-US" sz="240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component.setComponentPopupMenu</a:t>
            </a:r>
            <a:r>
              <a:rPr lang="en-US" altLang="zh-CN" sz="24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(popup);</a:t>
            </a:r>
            <a:endParaRPr lang="en-US" altLang="zh-CN" sz="2400" i="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00" y="404664"/>
            <a:ext cx="5400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i="0" dirty="0" smtClean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5.7.2 </a:t>
            </a:r>
            <a:r>
              <a:rPr lang="zh-CN" altLang="en-US" sz="3600" i="0" dirty="0" smtClean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弹出式</a:t>
            </a:r>
            <a:r>
              <a:rPr lang="zh-CN" altLang="en-US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菜单</a:t>
            </a:r>
          </a:p>
        </p:txBody>
      </p:sp>
    </p:spTree>
    <p:extLst>
      <p:ext uri="{BB962C8B-B14F-4D97-AF65-F5344CB8AC3E}">
        <p14:creationId xmlns:p14="http://schemas.microsoft.com/office/powerpoint/2010/main" val="3947983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79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uiExpand="1" build="p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弹出式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菜单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072" y="1412776"/>
            <a:ext cx="8229600" cy="1284006"/>
          </a:xfr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当在文本区中单击右键时，弹出快捷菜单，单击某一菜单项后在文本区中显示“你选择了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…”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23930"/>
            <a:ext cx="3972520" cy="2709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4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75104"/>
            <a:ext cx="8280920" cy="6696744"/>
          </a:xfrm>
          <a:prstGeom prst="rect">
            <a:avLst/>
          </a:prstGeom>
          <a:solidFill>
            <a:srgbClr val="EFFFEF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lnSpc>
                <a:spcPts val="2600"/>
              </a:lnSpc>
              <a:buClr>
                <a:schemeClr val="hlink"/>
              </a:buClr>
              <a:buFont typeface="Wingdings" panose="05000000000000000000" pitchFamily="2" charset="2"/>
              <a:buNone/>
              <a:defRPr sz="20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latin typeface="+mn-lt"/>
                <a:ea typeface="+mn-ea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latin typeface="+mn-lt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+mn-lt"/>
                <a:ea typeface="+mn-ea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i="0" dirty="0"/>
              <a:t>import </a:t>
            </a:r>
            <a:r>
              <a:rPr lang="en-US" altLang="zh-CN" i="0" dirty="0" err="1"/>
              <a:t>java.awt.event</a:t>
            </a:r>
            <a:r>
              <a:rPr lang="en-US" altLang="zh-CN" i="0" dirty="0"/>
              <a:t>.*;</a:t>
            </a:r>
            <a:endParaRPr lang="zh-CN" altLang="zh-CN" i="0" dirty="0"/>
          </a:p>
          <a:p>
            <a:r>
              <a:rPr lang="en-US" altLang="zh-CN" i="0" dirty="0"/>
              <a:t>import </a:t>
            </a:r>
            <a:r>
              <a:rPr lang="en-US" altLang="zh-CN" i="0" dirty="0" err="1"/>
              <a:t>javax.swing</a:t>
            </a:r>
            <a:r>
              <a:rPr lang="en-US" altLang="zh-CN" i="0" dirty="0"/>
              <a:t>.*;</a:t>
            </a:r>
            <a:endParaRPr lang="zh-CN" altLang="zh-CN" i="0" dirty="0"/>
          </a:p>
          <a:p>
            <a:r>
              <a:rPr lang="en-US" altLang="zh-CN" i="0" dirty="0"/>
              <a:t>class </a:t>
            </a:r>
            <a:r>
              <a:rPr lang="en-US" altLang="zh-CN" i="0" dirty="0" err="1"/>
              <a:t>JPopupMenuDemo</a:t>
            </a:r>
            <a:r>
              <a:rPr lang="en-US" altLang="zh-CN" i="0" dirty="0"/>
              <a:t> implements </a:t>
            </a:r>
            <a:r>
              <a:rPr lang="en-US" altLang="zh-CN" i="0" dirty="0" err="1"/>
              <a:t>ActionListener</a:t>
            </a:r>
            <a:r>
              <a:rPr lang="en-US" altLang="zh-CN" i="0" dirty="0"/>
              <a:t> {	</a:t>
            </a:r>
            <a:endParaRPr lang="zh-CN" altLang="zh-CN" i="0" dirty="0"/>
          </a:p>
          <a:p>
            <a:r>
              <a:rPr lang="en-US" altLang="zh-CN" i="0" dirty="0"/>
              <a:t>	</a:t>
            </a:r>
            <a:r>
              <a:rPr lang="en-US" altLang="zh-CN" i="0" dirty="0" err="1"/>
              <a:t>JFrame</a:t>
            </a:r>
            <a:r>
              <a:rPr lang="en-US" altLang="zh-CN" i="0" dirty="0"/>
              <a:t> frame;</a:t>
            </a:r>
            <a:endParaRPr lang="zh-CN" altLang="zh-CN" i="0" dirty="0"/>
          </a:p>
          <a:p>
            <a:r>
              <a:rPr lang="en-US" altLang="zh-CN" i="0" dirty="0"/>
              <a:t>	</a:t>
            </a:r>
            <a:r>
              <a:rPr lang="en-US" altLang="zh-CN" i="0" dirty="0" err="1"/>
              <a:t>JTextArea</a:t>
            </a:r>
            <a:r>
              <a:rPr lang="en-US" altLang="zh-CN" i="0" dirty="0"/>
              <a:t> </a:t>
            </a:r>
            <a:r>
              <a:rPr lang="en-US" altLang="zh-CN" i="0" dirty="0" err="1"/>
              <a:t>textArea</a:t>
            </a:r>
            <a:r>
              <a:rPr lang="en-US" altLang="zh-CN" i="0" dirty="0"/>
              <a:t>;</a:t>
            </a:r>
            <a:endParaRPr lang="zh-CN" altLang="zh-CN" i="0" dirty="0"/>
          </a:p>
          <a:p>
            <a:r>
              <a:rPr lang="en-US" altLang="zh-CN" i="0" dirty="0"/>
              <a:t>	</a:t>
            </a:r>
            <a:r>
              <a:rPr lang="en-US" altLang="zh-CN" i="0" dirty="0" err="1"/>
              <a:t>JPopupMenu</a:t>
            </a:r>
            <a:r>
              <a:rPr lang="en-US" altLang="zh-CN" i="0" dirty="0"/>
              <a:t> </a:t>
            </a:r>
            <a:r>
              <a:rPr lang="en-US" altLang="zh-CN" i="0" dirty="0" err="1"/>
              <a:t>popupMenu</a:t>
            </a:r>
            <a:r>
              <a:rPr lang="en-US" altLang="zh-CN" i="0" dirty="0"/>
              <a:t>;</a:t>
            </a:r>
            <a:endParaRPr lang="zh-CN" altLang="zh-CN" i="0" dirty="0"/>
          </a:p>
          <a:p>
            <a:r>
              <a:rPr lang="en-US" altLang="zh-CN" i="0" dirty="0"/>
              <a:t>	</a:t>
            </a:r>
            <a:r>
              <a:rPr lang="en-US" altLang="zh-CN" i="0" dirty="0" err="1"/>
              <a:t>JPopupMenuDemo</a:t>
            </a:r>
            <a:r>
              <a:rPr lang="en-US" altLang="zh-CN" i="0" dirty="0"/>
              <a:t>() {</a:t>
            </a:r>
            <a:endParaRPr lang="zh-CN" altLang="zh-CN" i="0" dirty="0"/>
          </a:p>
          <a:p>
            <a:r>
              <a:rPr lang="en-US" altLang="zh-CN" i="0" dirty="0"/>
              <a:t>		frame = new </a:t>
            </a:r>
            <a:r>
              <a:rPr lang="en-US" altLang="zh-CN" i="0" dirty="0" err="1"/>
              <a:t>JFrame</a:t>
            </a:r>
            <a:r>
              <a:rPr lang="en-US" altLang="zh-CN" i="0" dirty="0"/>
              <a:t>("</a:t>
            </a:r>
            <a:r>
              <a:rPr lang="zh-CN" altLang="zh-CN" i="0" dirty="0"/>
              <a:t>弹出式菜单</a:t>
            </a:r>
            <a:r>
              <a:rPr lang="en-US" altLang="zh-CN" i="0" dirty="0"/>
              <a:t>");</a:t>
            </a:r>
            <a:endParaRPr lang="zh-CN" altLang="zh-CN" i="0" dirty="0"/>
          </a:p>
          <a:p>
            <a:r>
              <a:rPr lang="en-US" altLang="zh-CN" i="0" dirty="0"/>
              <a:t>		</a:t>
            </a:r>
            <a:r>
              <a:rPr lang="en-US" altLang="zh-CN" i="0" dirty="0" err="1"/>
              <a:t>frame.setSize</a:t>
            </a:r>
            <a:r>
              <a:rPr lang="en-US" altLang="zh-CN" i="0" dirty="0"/>
              <a:t>(300, 200);</a:t>
            </a:r>
            <a:endParaRPr lang="zh-CN" altLang="zh-CN" i="0" dirty="0"/>
          </a:p>
          <a:p>
            <a:r>
              <a:rPr lang="en-US" altLang="zh-CN" i="0" dirty="0"/>
              <a:t>		</a:t>
            </a:r>
            <a:r>
              <a:rPr lang="en-US" altLang="zh-CN" i="0" dirty="0" err="1"/>
              <a:t>textArea</a:t>
            </a:r>
            <a:r>
              <a:rPr lang="en-US" altLang="zh-CN" i="0" dirty="0"/>
              <a:t> = new </a:t>
            </a:r>
            <a:r>
              <a:rPr lang="en-US" altLang="zh-CN" i="0" dirty="0" err="1"/>
              <a:t>JTextArea</a:t>
            </a:r>
            <a:r>
              <a:rPr lang="en-US" altLang="zh-CN" i="0" dirty="0"/>
              <a:t>();</a:t>
            </a:r>
            <a:endParaRPr lang="zh-CN" altLang="zh-CN" i="0" dirty="0"/>
          </a:p>
          <a:p>
            <a:r>
              <a:rPr lang="en-US" altLang="zh-CN" i="0" dirty="0"/>
              <a:t>		</a:t>
            </a:r>
            <a:r>
              <a:rPr lang="en-US" altLang="zh-CN" i="0" dirty="0" err="1"/>
              <a:t>frame.add</a:t>
            </a:r>
            <a:r>
              <a:rPr lang="en-US" altLang="zh-CN" i="0" dirty="0"/>
              <a:t>(</a:t>
            </a:r>
            <a:r>
              <a:rPr lang="en-US" altLang="zh-CN" i="0" dirty="0" err="1"/>
              <a:t>textArea</a:t>
            </a:r>
            <a:r>
              <a:rPr lang="en-US" altLang="zh-CN" i="0" dirty="0" smtClean="0"/>
              <a:t>);</a:t>
            </a:r>
          </a:p>
          <a:p>
            <a:r>
              <a:rPr lang="en-US" altLang="zh-CN" i="0" dirty="0"/>
              <a:t>		</a:t>
            </a:r>
            <a:r>
              <a:rPr lang="en-US" altLang="zh-CN" i="0" dirty="0" err="1"/>
              <a:t>popupMenu</a:t>
            </a:r>
            <a:r>
              <a:rPr lang="en-US" altLang="zh-CN" i="0" dirty="0"/>
              <a:t> = new </a:t>
            </a:r>
            <a:r>
              <a:rPr lang="en-US" altLang="zh-CN" i="0" dirty="0" err="1"/>
              <a:t>JPopupMenu</a:t>
            </a:r>
            <a:r>
              <a:rPr lang="en-US" altLang="zh-CN" i="0" dirty="0"/>
              <a:t>(); </a:t>
            </a:r>
            <a:r>
              <a:rPr lang="en-US" altLang="zh-CN" i="0" dirty="0" smtClean="0"/>
              <a:t>	// </a:t>
            </a:r>
            <a:r>
              <a:rPr lang="zh-CN" altLang="zh-CN" i="0" dirty="0"/>
              <a:t>创建弹出式菜单</a:t>
            </a:r>
          </a:p>
          <a:p>
            <a:r>
              <a:rPr lang="en-US" altLang="zh-CN" i="0" dirty="0"/>
              <a:t>	</a:t>
            </a:r>
            <a:r>
              <a:rPr lang="en-US" altLang="zh-CN" i="0" dirty="0" smtClean="0"/>
              <a:t>	// </a:t>
            </a:r>
            <a:r>
              <a:rPr lang="zh-CN" altLang="zh-CN" i="0" dirty="0"/>
              <a:t>创建菜单项</a:t>
            </a:r>
          </a:p>
          <a:p>
            <a:r>
              <a:rPr lang="en-US" altLang="zh-CN" i="0" dirty="0"/>
              <a:t>		</a:t>
            </a:r>
            <a:r>
              <a:rPr lang="en-US" altLang="zh-CN" i="0" dirty="0" err="1"/>
              <a:t>JMenuItem</a:t>
            </a:r>
            <a:r>
              <a:rPr lang="en-US" altLang="zh-CN" i="0" dirty="0"/>
              <a:t> </a:t>
            </a:r>
            <a:r>
              <a:rPr lang="en-US" altLang="zh-CN" i="0" dirty="0" err="1"/>
              <a:t>menuItemCut</a:t>
            </a:r>
            <a:r>
              <a:rPr lang="en-US" altLang="zh-CN" i="0" dirty="0"/>
              <a:t> = new </a:t>
            </a:r>
            <a:r>
              <a:rPr lang="en-US" altLang="zh-CN" i="0" dirty="0" err="1"/>
              <a:t>JMenuItem</a:t>
            </a:r>
            <a:r>
              <a:rPr lang="en-US" altLang="zh-CN" i="0" dirty="0"/>
              <a:t>("</a:t>
            </a:r>
            <a:r>
              <a:rPr lang="zh-CN" altLang="zh-CN" i="0" dirty="0"/>
              <a:t>剪切</a:t>
            </a:r>
            <a:r>
              <a:rPr lang="en-US" altLang="zh-CN" i="0" dirty="0"/>
              <a:t>"); 	</a:t>
            </a:r>
            <a:endParaRPr lang="en-US" altLang="zh-CN" i="0" dirty="0" smtClean="0"/>
          </a:p>
          <a:p>
            <a:r>
              <a:rPr lang="en-US" altLang="zh-CN" i="0" dirty="0"/>
              <a:t>	</a:t>
            </a:r>
            <a:r>
              <a:rPr lang="en-US" altLang="zh-CN" i="0" dirty="0" smtClean="0"/>
              <a:t>	</a:t>
            </a:r>
            <a:r>
              <a:rPr lang="en-US" altLang="zh-CN" i="0" dirty="0" err="1" smtClean="0"/>
              <a:t>JMenuItem</a:t>
            </a:r>
            <a:r>
              <a:rPr lang="en-US" altLang="zh-CN" i="0" dirty="0" smtClean="0"/>
              <a:t> </a:t>
            </a:r>
            <a:r>
              <a:rPr lang="en-US" altLang="zh-CN" i="0" dirty="0" err="1"/>
              <a:t>menuItemCopy</a:t>
            </a:r>
            <a:r>
              <a:rPr lang="en-US" altLang="zh-CN" i="0" dirty="0"/>
              <a:t> = new </a:t>
            </a:r>
            <a:r>
              <a:rPr lang="en-US" altLang="zh-CN" i="0" dirty="0" err="1"/>
              <a:t>JMenuItem</a:t>
            </a:r>
            <a:r>
              <a:rPr lang="en-US" altLang="zh-CN" i="0" dirty="0"/>
              <a:t>("</a:t>
            </a:r>
            <a:r>
              <a:rPr lang="zh-CN" altLang="zh-CN" i="0" dirty="0"/>
              <a:t>复制</a:t>
            </a:r>
            <a:r>
              <a:rPr lang="en-US" altLang="zh-CN" i="0" dirty="0"/>
              <a:t>");</a:t>
            </a:r>
            <a:endParaRPr lang="zh-CN" altLang="zh-CN" i="0" dirty="0"/>
          </a:p>
          <a:p>
            <a:r>
              <a:rPr lang="en-US" altLang="zh-CN" i="0" dirty="0"/>
              <a:t>		</a:t>
            </a:r>
            <a:r>
              <a:rPr lang="en-US" altLang="zh-CN" i="0" dirty="0" err="1"/>
              <a:t>JMenuItem</a:t>
            </a:r>
            <a:r>
              <a:rPr lang="en-US" altLang="zh-CN" i="0" dirty="0"/>
              <a:t> </a:t>
            </a:r>
            <a:r>
              <a:rPr lang="en-US" altLang="zh-CN" i="0" dirty="0" err="1"/>
              <a:t>menuItemPaste</a:t>
            </a:r>
            <a:r>
              <a:rPr lang="en-US" altLang="zh-CN" i="0" dirty="0"/>
              <a:t> = new </a:t>
            </a:r>
            <a:r>
              <a:rPr lang="en-US" altLang="zh-CN" i="0" dirty="0" err="1"/>
              <a:t>JMenuItem</a:t>
            </a:r>
            <a:r>
              <a:rPr lang="en-US" altLang="zh-CN" i="0" dirty="0"/>
              <a:t>("</a:t>
            </a:r>
            <a:r>
              <a:rPr lang="zh-CN" altLang="zh-CN" i="0" dirty="0"/>
              <a:t>粘贴</a:t>
            </a:r>
            <a:r>
              <a:rPr lang="en-US" altLang="zh-CN" i="0" dirty="0"/>
              <a:t>");</a:t>
            </a:r>
            <a:endParaRPr lang="zh-CN" altLang="zh-CN" i="0" dirty="0"/>
          </a:p>
          <a:p>
            <a:r>
              <a:rPr lang="en-US" altLang="zh-CN" i="0" dirty="0" smtClean="0"/>
              <a:t>		// </a:t>
            </a:r>
            <a:r>
              <a:rPr lang="zh-CN" altLang="zh-CN" i="0" dirty="0"/>
              <a:t>将菜单项添加到弹出式菜单中</a:t>
            </a:r>
          </a:p>
          <a:p>
            <a:r>
              <a:rPr lang="en-US" altLang="zh-CN" i="0" dirty="0"/>
              <a:t>		</a:t>
            </a:r>
            <a:r>
              <a:rPr lang="en-US" altLang="zh-CN" i="0" dirty="0" err="1"/>
              <a:t>popupMenu.add</a:t>
            </a:r>
            <a:r>
              <a:rPr lang="en-US" altLang="zh-CN" i="0" dirty="0"/>
              <a:t>(</a:t>
            </a:r>
            <a:r>
              <a:rPr lang="en-US" altLang="zh-CN" i="0" dirty="0" err="1"/>
              <a:t>menuItemCut</a:t>
            </a:r>
            <a:r>
              <a:rPr lang="en-US" altLang="zh-CN" i="0" dirty="0"/>
              <a:t>); 		</a:t>
            </a:r>
            <a:endParaRPr lang="en-US" altLang="zh-CN" i="0" dirty="0" smtClean="0"/>
          </a:p>
          <a:p>
            <a:r>
              <a:rPr lang="en-US" altLang="zh-CN" i="0" dirty="0"/>
              <a:t>		</a:t>
            </a:r>
            <a:r>
              <a:rPr lang="en-US" altLang="zh-CN" i="0" dirty="0" err="1"/>
              <a:t>popupMenu.add</a:t>
            </a:r>
            <a:r>
              <a:rPr lang="en-US" altLang="zh-CN" i="0" dirty="0"/>
              <a:t>(</a:t>
            </a:r>
            <a:r>
              <a:rPr lang="en-US" altLang="zh-CN" i="0" dirty="0" err="1"/>
              <a:t>menuItemCopy</a:t>
            </a:r>
            <a:r>
              <a:rPr lang="en-US" altLang="zh-CN" i="0" dirty="0"/>
              <a:t>);</a:t>
            </a:r>
            <a:endParaRPr lang="zh-CN" altLang="zh-CN" i="0" dirty="0"/>
          </a:p>
          <a:p>
            <a:r>
              <a:rPr lang="en-US" altLang="zh-CN" i="0" dirty="0"/>
              <a:t>		</a:t>
            </a:r>
            <a:r>
              <a:rPr lang="en-US" altLang="zh-CN" i="0" dirty="0" err="1"/>
              <a:t>popupMenu.add</a:t>
            </a:r>
            <a:r>
              <a:rPr lang="en-US" altLang="zh-CN" i="0" dirty="0"/>
              <a:t>(</a:t>
            </a:r>
            <a:r>
              <a:rPr lang="en-US" altLang="zh-CN" i="0" dirty="0" err="1"/>
              <a:t>menuItemPaste</a:t>
            </a:r>
            <a:r>
              <a:rPr lang="en-US" altLang="zh-CN" i="0" dirty="0"/>
              <a:t>);</a:t>
            </a:r>
            <a:endParaRPr lang="zh-CN" altLang="zh-CN" i="0" dirty="0"/>
          </a:p>
          <a:p>
            <a:endParaRPr lang="zh-CN" altLang="en-US" i="0" dirty="0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92" y="1340768"/>
            <a:ext cx="2964408" cy="223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016" y="1229004"/>
            <a:ext cx="8712968" cy="5184576"/>
          </a:xfrm>
          <a:solidFill>
            <a:srgbClr val="F7FAFF"/>
          </a:solidFill>
          <a:ln w="28575" algn="ctr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 {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if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e.getActionCommand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().equals("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登录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t1.getText().equals("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linda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 &amp;&amp;</a:t>
            </a:r>
            <a:b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(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String( t2.getPassword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())).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equals("123456"))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  l3.setText("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登录成功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  else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  l3.setText("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用户名或密码不正确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else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	 {   t1.setText("");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t2.setText("");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l3.setText("");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pic>
        <p:nvPicPr>
          <p:cNvPr id="2140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64" y="4162449"/>
            <a:ext cx="2881312" cy="20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登录窗口</a:t>
            </a:r>
          </a:p>
        </p:txBody>
      </p:sp>
    </p:spTree>
    <p:extLst>
      <p:ext uri="{BB962C8B-B14F-4D97-AF65-F5344CB8AC3E}">
        <p14:creationId xmlns:p14="http://schemas.microsoft.com/office/powerpoint/2010/main" val="254546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75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75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75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75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5057" y="219120"/>
            <a:ext cx="8440175" cy="6408712"/>
          </a:xfrm>
          <a:prstGeom prst="rect">
            <a:avLst/>
          </a:prstGeom>
          <a:solidFill>
            <a:srgbClr val="EFFFEF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 eaLnBrk="1" hangingPunct="1">
              <a:lnSpc>
                <a:spcPts val="2600"/>
              </a:lnSpc>
              <a:buClr>
                <a:schemeClr val="hlink"/>
              </a:buClr>
              <a:buFont typeface="Wingdings" panose="05000000000000000000" pitchFamily="2" charset="2"/>
              <a:buNone/>
              <a:defRPr sz="2000" b="0" i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latin typeface="+mn-lt"/>
                <a:ea typeface="+mn-ea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latin typeface="+mn-lt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+mn-lt"/>
                <a:ea typeface="+mn-ea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		// </a:t>
            </a:r>
            <a:r>
              <a:rPr lang="zh-CN" altLang="zh-CN" dirty="0"/>
              <a:t>菜单项的动作事件注册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menuItemCut.addActionListener</a:t>
            </a:r>
            <a:r>
              <a:rPr lang="en-US" altLang="zh-CN" dirty="0" smtClean="0"/>
              <a:t>(this</a:t>
            </a:r>
            <a:r>
              <a:rPr lang="en-US" altLang="zh-CN" dirty="0"/>
              <a:t>); 			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menuItemCopy.addActionListener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menuItemPaste.addActionListener</a:t>
            </a:r>
            <a:r>
              <a:rPr lang="en-US" altLang="zh-CN" dirty="0"/>
              <a:t>(this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// </a:t>
            </a:r>
            <a:r>
              <a:rPr lang="zh-CN" altLang="zh-CN" dirty="0"/>
              <a:t>设置为</a:t>
            </a:r>
            <a:r>
              <a:rPr lang="en-US" altLang="zh-CN" dirty="0" err="1"/>
              <a:t>textArea</a:t>
            </a:r>
            <a:r>
              <a:rPr lang="zh-CN" altLang="zh-CN" dirty="0"/>
              <a:t>的弹出式菜单</a:t>
            </a:r>
          </a:p>
          <a:p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textArea.setComponentPopupMenu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popupMenu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			</a:t>
            </a:r>
            <a:r>
              <a:rPr lang="en-US" altLang="zh-CN" dirty="0" err="1"/>
              <a:t>frame.setVisible</a:t>
            </a:r>
            <a:r>
              <a:rPr lang="en-US" altLang="zh-CN" dirty="0"/>
              <a:t>(true);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frame.setDefaultCloseOperation</a:t>
            </a:r>
            <a:r>
              <a:rPr lang="en-US" altLang="zh-CN" dirty="0"/>
              <a:t>(</a:t>
            </a:r>
            <a:r>
              <a:rPr lang="en-US" altLang="zh-CN" dirty="0" err="1"/>
              <a:t>JFrame.EXIT_ON_CLOSE</a:t>
            </a:r>
            <a:r>
              <a:rPr lang="en-US" altLang="zh-CN" dirty="0"/>
              <a:t>);	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// </a:t>
            </a:r>
            <a:r>
              <a:rPr lang="zh-CN" altLang="zh-CN" dirty="0"/>
              <a:t>单击弹出式菜单中的菜单项后，在文本区中显示菜单项文本</a:t>
            </a:r>
          </a:p>
          <a:p>
            <a:r>
              <a:rPr lang="en-US" altLang="zh-CN" dirty="0"/>
              <a:t>	public void </a:t>
            </a:r>
            <a:r>
              <a:rPr lang="en-US" altLang="zh-CN" dirty="0" err="1"/>
              <a:t>actionPerformed</a:t>
            </a:r>
            <a:r>
              <a:rPr lang="en-US" altLang="zh-CN" dirty="0"/>
              <a:t>(</a:t>
            </a:r>
            <a:r>
              <a:rPr lang="en-US" altLang="zh-CN" dirty="0" err="1"/>
              <a:t>ActionEvent</a:t>
            </a:r>
            <a:r>
              <a:rPr lang="en-US" altLang="zh-CN" dirty="0"/>
              <a:t> e) 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textArea.append</a:t>
            </a:r>
            <a:r>
              <a:rPr lang="en-US" altLang="zh-CN" dirty="0"/>
              <a:t>("</a:t>
            </a:r>
            <a:r>
              <a:rPr lang="zh-CN" altLang="zh-CN" dirty="0"/>
              <a:t>你选择了</a:t>
            </a:r>
            <a:r>
              <a:rPr lang="en-US" altLang="zh-CN" dirty="0"/>
              <a:t>" + </a:t>
            </a:r>
            <a:r>
              <a:rPr lang="en-US" altLang="zh-CN" dirty="0" err="1"/>
              <a:t>e.getActionCommand</a:t>
            </a:r>
            <a:r>
              <a:rPr lang="en-US" altLang="zh-CN" dirty="0"/>
              <a:t>() + "\n");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public class App5_24 {</a:t>
            </a:r>
            <a:endParaRPr lang="zh-CN" altLang="zh-CN" dirty="0"/>
          </a:p>
          <a:p>
            <a:r>
              <a:rPr lang="en-US" altLang="zh-CN" dirty="0"/>
              <a:t>	public static void main(String </a:t>
            </a:r>
            <a:r>
              <a:rPr lang="en-US" altLang="zh-CN" dirty="0" err="1"/>
              <a:t>arg</a:t>
            </a:r>
            <a:r>
              <a:rPr lang="en-US" altLang="zh-CN" dirty="0"/>
              <a:t>[]) {</a:t>
            </a:r>
            <a:endParaRPr lang="zh-CN" altLang="zh-CN" dirty="0"/>
          </a:p>
          <a:p>
            <a:r>
              <a:rPr lang="en-US" altLang="zh-CN" dirty="0"/>
              <a:t>		new </a:t>
            </a:r>
            <a:r>
              <a:rPr lang="en-US" altLang="zh-CN" dirty="0" err="1"/>
              <a:t>JPopupMenuDemo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064" y="4467592"/>
            <a:ext cx="3036416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9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389063"/>
            <a:ext cx="7773987" cy="954107"/>
          </a:xfr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JToolBar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类可以创建工具栏组件，将工具栏加入到图形用户界面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中。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581080" y="332656"/>
            <a:ext cx="727233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sz="3600" i="0" dirty="0">
                <a:solidFill>
                  <a:schemeClr val="bg1"/>
                </a:solidFill>
                <a:latin typeface="黑体" panose="02010609060101010101" pitchFamily="49" charset="-122"/>
              </a:rPr>
              <a:t>5.8 </a:t>
            </a:r>
            <a:r>
              <a:rPr lang="zh-CN" altLang="en-US" sz="3600" i="0" dirty="0">
                <a:solidFill>
                  <a:schemeClr val="bg1"/>
                </a:solidFill>
                <a:latin typeface="黑体" panose="02010609060101010101" pitchFamily="49" charset="-122"/>
              </a:rPr>
              <a:t>工具栏</a:t>
            </a:r>
            <a:r>
              <a:rPr lang="en-US" altLang="zh-CN" sz="3600" i="0" dirty="0" err="1">
                <a:solidFill>
                  <a:schemeClr val="bg1"/>
                </a:solidFill>
                <a:latin typeface="黑体" panose="02010609060101010101" pitchFamily="49" charset="-122"/>
              </a:rPr>
              <a:t>JToolBar</a:t>
            </a:r>
            <a:endParaRPr lang="zh-CN" altLang="en-US" sz="3600" i="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pic>
        <p:nvPicPr>
          <p:cNvPr id="7" name="Picture 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" r="822"/>
          <a:stretch>
            <a:fillRect/>
          </a:stretch>
        </p:blipFill>
        <p:spPr bwMode="auto">
          <a:xfrm>
            <a:off x="5245683" y="2901886"/>
            <a:ext cx="3212517" cy="218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01886"/>
            <a:ext cx="3282532" cy="218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32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27321"/>
              </p:ext>
            </p:extLst>
          </p:nvPr>
        </p:nvGraphicFramePr>
        <p:xfrm>
          <a:off x="611560" y="1700808"/>
          <a:ext cx="7993063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0" name="文档" r:id="rId4" imgW="5512836" imgH="3057222" progId="Word.Document.8">
                  <p:embed/>
                </p:oleObj>
              </mc:Choice>
              <mc:Fallback>
                <p:oleObj name="文档" r:id="rId4" imgW="5512836" imgH="30572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676"/>
                      <a:stretch>
                        <a:fillRect/>
                      </a:stretch>
                    </p:blipFill>
                    <p:spPr bwMode="auto">
                      <a:xfrm>
                        <a:off x="611560" y="1700808"/>
                        <a:ext cx="7993063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1043608" y="247650"/>
            <a:ext cx="666115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i="0" dirty="0" err="1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JToolBar</a:t>
            </a:r>
            <a:r>
              <a:rPr lang="zh-CN" altLang="en-US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类的常用构造方法</a:t>
            </a:r>
          </a:p>
        </p:txBody>
      </p:sp>
    </p:spTree>
    <p:extLst>
      <p:ext uri="{BB962C8B-B14F-4D97-AF65-F5344CB8AC3E}">
        <p14:creationId xmlns:p14="http://schemas.microsoft.com/office/powerpoint/2010/main" val="21974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JToolBar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的主要方法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512" y="1271657"/>
            <a:ext cx="7994848" cy="4893647"/>
          </a:xfr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14350" indent="-4572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6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6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add ( Action  a ) </a:t>
            </a:r>
            <a: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/>
            </a:r>
            <a:b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将一个按钮添加到工具栏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中</a:t>
            </a:r>
            <a:endParaRPr lang="zh-CN" altLang="en-US" sz="26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514350" indent="-4572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6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6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setFloatable</a:t>
            </a:r>
            <a:r>
              <a:rPr lang="en-US" altLang="zh-CN" sz="26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6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boolean</a:t>
            </a:r>
            <a:r>
              <a:rPr lang="en-US" altLang="zh-CN" sz="26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b)</a:t>
            </a:r>
            <a: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/>
            </a:r>
            <a:b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设置工具栏是否可以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浮动</a:t>
            </a:r>
            <a:endParaRPr lang="zh-CN" altLang="en-US" sz="26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514350" indent="-4572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6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6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setRollover</a:t>
            </a:r>
            <a:r>
              <a:rPr lang="en-US" altLang="zh-CN" sz="26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6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boolean</a:t>
            </a:r>
            <a:r>
              <a:rPr lang="en-US" altLang="zh-CN" sz="26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b)</a:t>
            </a:r>
            <a: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/>
            </a:r>
            <a:b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设置工具栏是否可以转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滚</a:t>
            </a:r>
            <a:endParaRPr lang="zh-CN" altLang="en-US" sz="26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514350" indent="-4572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6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6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setOrientation</a:t>
            </a:r>
            <a:r>
              <a:rPr lang="en-US" altLang="zh-CN" sz="26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6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6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orientation)</a:t>
            </a:r>
            <a: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/>
            </a:r>
            <a:br>
              <a:rPr lang="en-US" altLang="zh-CN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设置工具栏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方向</a:t>
            </a:r>
            <a:endParaRPr lang="zh-CN" altLang="en-US" sz="26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514350" indent="-4572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6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6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addSeparator</a:t>
            </a:r>
            <a:r>
              <a:rPr lang="en-US" altLang="zh-CN" sz="26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endParaRPr lang="en-US" altLang="zh-CN" sz="2600" b="0" dirty="0" smtClean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5715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None/>
            </a:pP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添加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分隔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条</a:t>
            </a:r>
            <a:endParaRPr lang="zh-CN" altLang="en-US" sz="26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514350" indent="-4572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6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6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setToolTipText</a:t>
            </a:r>
            <a:r>
              <a:rPr lang="en-US" altLang="zh-CN" sz="26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endParaRPr lang="en-US" altLang="zh-CN" sz="2600" b="0" dirty="0" smtClean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5715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85000"/>
              <a:buNone/>
            </a:pP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为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工具栏设置提示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文字</a:t>
            </a:r>
            <a:endParaRPr lang="zh-CN" altLang="en-US" sz="2600" b="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pic>
        <p:nvPicPr>
          <p:cNvPr id="4" name="Picture 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" r="822"/>
          <a:stretch>
            <a:fillRect/>
          </a:stretch>
        </p:blipFill>
        <p:spPr bwMode="auto">
          <a:xfrm>
            <a:off x="6444208" y="4005063"/>
            <a:ext cx="2419100" cy="164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01" y="1916832"/>
            <a:ext cx="2471822" cy="164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9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uiExpand="1" build="p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将工具栏添加到窗口中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248" y="1393612"/>
            <a:ext cx="8077200" cy="523220"/>
          </a:xfr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一般将工具栏添加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到窗口</a:t>
            </a: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JFrame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的北区中。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032448" cy="268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JToolBar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的事件处理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229600" cy="1538883"/>
          </a:xfrm>
          <a:solidFill>
            <a:srgbClr val="F7FAFF"/>
          </a:solidFill>
          <a:ln w="1905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工具栏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的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事件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处理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，实际上是对添加到工具栏内的组件的事件处理。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6000"/>
              <a:buChar char="q"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组件一般是按钮，处理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其</a:t>
            </a: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ActionEvent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事件。</a:t>
            </a: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23178"/>
            <a:ext cx="4032448" cy="268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8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工具栏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6836" name="Rectangle 3"/>
          <p:cNvSpPr txBox="1">
            <a:spLocks noChangeArrowheads="1"/>
          </p:cNvSpPr>
          <p:nvPr/>
        </p:nvSpPr>
        <p:spPr bwMode="auto">
          <a:xfrm>
            <a:off x="525586" y="1322164"/>
            <a:ext cx="8375278" cy="18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zh-CN" sz="2600" i="0" dirty="0">
                <a:latin typeface="黑体" panose="02010609060101010101" pitchFamily="49" charset="-122"/>
              </a:rPr>
              <a:t>【</a:t>
            </a:r>
            <a:r>
              <a:rPr lang="zh-CN" altLang="zh-CN" sz="2600" b="1" i="0" dirty="0">
                <a:latin typeface="黑体" panose="02010609060101010101" pitchFamily="49" charset="-122"/>
              </a:rPr>
              <a:t>例</a:t>
            </a:r>
            <a:r>
              <a:rPr lang="en-US" altLang="zh-CN" sz="2600" b="1" i="0" dirty="0">
                <a:latin typeface="黑体" panose="02010609060101010101" pitchFamily="49" charset="-122"/>
              </a:rPr>
              <a:t>5-25</a:t>
            </a:r>
            <a:r>
              <a:rPr lang="zh-CN" altLang="zh-CN" sz="2600" i="0" dirty="0" smtClean="0">
                <a:latin typeface="黑体" panose="02010609060101010101" pitchFamily="49" charset="-122"/>
              </a:rPr>
              <a:t>】创建</a:t>
            </a:r>
            <a:r>
              <a:rPr lang="zh-CN" altLang="zh-CN" sz="2600" i="0" dirty="0">
                <a:latin typeface="黑体" panose="02010609060101010101" pitchFamily="49" charset="-122"/>
              </a:rPr>
              <a:t>一个可以浮动的工具栏，包含春夏秋冬四个按钮。鼠标指向某个按钮，显示按钮的提示文本，鼠标指向工具栏最左侧，显示工具栏提示文本。单击某一个按钮，在窗口中显示相应的</a:t>
            </a:r>
            <a:r>
              <a:rPr lang="zh-CN" altLang="zh-CN" sz="2600" i="0" dirty="0" smtClean="0">
                <a:latin typeface="黑体" panose="02010609060101010101" pitchFamily="49" charset="-122"/>
              </a:rPr>
              <a:t>图片。</a:t>
            </a:r>
            <a:endParaRPr lang="zh-CN" altLang="zh-CN" sz="2600" i="0" dirty="0">
              <a:latin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67194"/>
            <a:ext cx="4032448" cy="268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2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07504" y="333344"/>
            <a:ext cx="8928992" cy="6192000"/>
          </a:xfrm>
          <a:prstGeom prst="rect">
            <a:avLst/>
          </a:prstGeom>
          <a:solidFill>
            <a:srgbClr val="F7FAFF"/>
          </a:solidFill>
          <a:ln w="28575" algn="ctr">
            <a:solidFill>
              <a:srgbClr val="3366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import </a:t>
            </a:r>
            <a:r>
              <a:rPr lang="en-US" altLang="zh-CN" sz="2000" i="0" dirty="0" err="1"/>
              <a:t>java.awt</a:t>
            </a:r>
            <a:r>
              <a:rPr lang="en-US" altLang="zh-CN" sz="2000" i="0" dirty="0"/>
              <a:t>.*;</a:t>
            </a:r>
            <a:endParaRPr lang="zh-CN" altLang="zh-CN" sz="2000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import </a:t>
            </a:r>
            <a:r>
              <a:rPr lang="en-US" altLang="zh-CN" sz="2000" i="0" dirty="0" err="1"/>
              <a:t>java.awt.event</a:t>
            </a:r>
            <a:r>
              <a:rPr lang="en-US" altLang="zh-CN" sz="2000" i="0" dirty="0"/>
              <a:t>.*;</a:t>
            </a:r>
            <a:endParaRPr lang="zh-CN" altLang="zh-CN" sz="2000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import </a:t>
            </a:r>
            <a:r>
              <a:rPr lang="en-US" altLang="zh-CN" sz="2000" i="0" dirty="0" err="1"/>
              <a:t>javax.swing</a:t>
            </a:r>
            <a:r>
              <a:rPr lang="en-US" altLang="zh-CN" sz="2000" i="0" dirty="0"/>
              <a:t>.*;</a:t>
            </a:r>
            <a:endParaRPr lang="zh-CN" altLang="zh-CN" sz="2000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class </a:t>
            </a:r>
            <a:r>
              <a:rPr lang="en-US" altLang="zh-CN" sz="2000" i="0" dirty="0" err="1"/>
              <a:t>JToolBarDemo</a:t>
            </a:r>
            <a:r>
              <a:rPr lang="en-US" altLang="zh-CN" sz="2000" i="0" dirty="0"/>
              <a:t> implements </a:t>
            </a:r>
            <a:r>
              <a:rPr lang="en-US" altLang="zh-CN" sz="2000" i="0" dirty="0" err="1"/>
              <a:t>ActionListener</a:t>
            </a:r>
            <a:r>
              <a:rPr lang="en-US" altLang="zh-CN" sz="2000" i="0" dirty="0"/>
              <a:t> {</a:t>
            </a:r>
            <a:endParaRPr lang="zh-CN" altLang="zh-CN" sz="2000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	</a:t>
            </a:r>
            <a:r>
              <a:rPr lang="en-US" altLang="zh-CN" sz="2000" i="0" dirty="0" err="1"/>
              <a:t>JFrame</a:t>
            </a:r>
            <a:r>
              <a:rPr lang="en-US" altLang="zh-CN" sz="2000" i="0" dirty="0"/>
              <a:t> frame;</a:t>
            </a:r>
            <a:endParaRPr lang="zh-CN" altLang="zh-CN" sz="2000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	</a:t>
            </a:r>
            <a:r>
              <a:rPr lang="en-US" altLang="zh-CN" sz="2000" i="0" dirty="0" err="1"/>
              <a:t>JLabel</a:t>
            </a:r>
            <a:r>
              <a:rPr lang="en-US" altLang="zh-CN" sz="2000" i="0" dirty="0"/>
              <a:t> label;</a:t>
            </a:r>
            <a:endParaRPr lang="zh-CN" altLang="zh-CN" sz="2000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	</a:t>
            </a:r>
            <a:r>
              <a:rPr lang="en-US" altLang="zh-CN" sz="2000" i="0" dirty="0" err="1"/>
              <a:t>JToolBar</a:t>
            </a:r>
            <a:r>
              <a:rPr lang="en-US" altLang="zh-CN" sz="2000" i="0" dirty="0"/>
              <a:t> toolbar; 		</a:t>
            </a:r>
            <a:r>
              <a:rPr lang="en-US" altLang="zh-CN" sz="2000" i="0" dirty="0" smtClean="0"/>
              <a:t>// </a:t>
            </a:r>
            <a:r>
              <a:rPr lang="zh-CN" altLang="zh-CN" sz="2000" i="0" dirty="0"/>
              <a:t>工具栏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	</a:t>
            </a:r>
            <a:r>
              <a:rPr lang="en-US" altLang="zh-CN" sz="2000" i="0" dirty="0" err="1"/>
              <a:t>JButton</a:t>
            </a:r>
            <a:r>
              <a:rPr lang="en-US" altLang="zh-CN" sz="2000" i="0" dirty="0"/>
              <a:t> button[]; 		</a:t>
            </a:r>
            <a:r>
              <a:rPr lang="en-US" altLang="zh-CN" sz="2000" i="0" dirty="0" smtClean="0"/>
              <a:t>// </a:t>
            </a:r>
            <a:r>
              <a:rPr lang="zh-CN" altLang="zh-CN" sz="2000" i="0" dirty="0"/>
              <a:t>工具栏包含的按钮数组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	String[] </a:t>
            </a:r>
            <a:r>
              <a:rPr lang="en-US" altLang="zh-CN" sz="2000" i="0" dirty="0" err="1">
                <a:solidFill>
                  <a:srgbClr val="0000FF"/>
                </a:solidFill>
              </a:rPr>
              <a:t>imageName</a:t>
            </a:r>
            <a:r>
              <a:rPr lang="en-US" altLang="zh-CN" sz="2000" i="0" dirty="0"/>
              <a:t> = { "</a:t>
            </a:r>
            <a:r>
              <a:rPr lang="zh-CN" altLang="zh-CN" sz="2000" i="0" dirty="0"/>
              <a:t>春</a:t>
            </a:r>
            <a:r>
              <a:rPr lang="en-US" altLang="zh-CN" sz="2000" i="0" dirty="0"/>
              <a:t>.jpg", "</a:t>
            </a:r>
            <a:r>
              <a:rPr lang="zh-CN" altLang="zh-CN" sz="2000" i="0" dirty="0"/>
              <a:t>夏</a:t>
            </a:r>
            <a:r>
              <a:rPr lang="en-US" altLang="zh-CN" sz="2000" i="0" dirty="0"/>
              <a:t>.jpg", "</a:t>
            </a:r>
            <a:r>
              <a:rPr lang="zh-CN" altLang="zh-CN" sz="2000" i="0" dirty="0"/>
              <a:t>秋</a:t>
            </a:r>
            <a:r>
              <a:rPr lang="en-US" altLang="zh-CN" sz="2000" i="0" dirty="0"/>
              <a:t>.jpg", "</a:t>
            </a:r>
            <a:r>
              <a:rPr lang="zh-CN" altLang="zh-CN" sz="2000" i="0" dirty="0"/>
              <a:t>冬</a:t>
            </a:r>
            <a:r>
              <a:rPr lang="en-US" altLang="zh-CN" sz="2000" i="0" dirty="0"/>
              <a:t>.jpg" }; </a:t>
            </a:r>
            <a:endParaRPr lang="zh-CN" altLang="zh-CN" sz="2000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	</a:t>
            </a:r>
            <a:r>
              <a:rPr lang="en-US" altLang="zh-CN" sz="2000" i="0" dirty="0" err="1">
                <a:solidFill>
                  <a:srgbClr val="0000FF"/>
                </a:solidFill>
              </a:rPr>
              <a:t>ImageIcon</a:t>
            </a:r>
            <a:r>
              <a:rPr lang="en-US" altLang="zh-CN" sz="2000" i="0" dirty="0">
                <a:solidFill>
                  <a:srgbClr val="0000FF"/>
                </a:solidFill>
              </a:rPr>
              <a:t>[] </a:t>
            </a:r>
            <a:r>
              <a:rPr lang="en-US" altLang="zh-CN" sz="2000" i="0" dirty="0" err="1"/>
              <a:t>imageIconButton</a:t>
            </a:r>
            <a:r>
              <a:rPr lang="en-US" altLang="zh-CN" sz="2000" i="0" dirty="0"/>
              <a:t>, </a:t>
            </a:r>
            <a:r>
              <a:rPr lang="en-US" altLang="zh-CN" sz="2000" i="0" dirty="0" err="1"/>
              <a:t>imageIconLabel</a:t>
            </a:r>
            <a:r>
              <a:rPr lang="en-US" altLang="zh-CN" sz="2000" i="0" dirty="0"/>
              <a:t>; 	</a:t>
            </a:r>
            <a:r>
              <a:rPr lang="en-US" altLang="zh-CN" sz="2000" i="0" dirty="0" smtClean="0"/>
              <a:t>// </a:t>
            </a:r>
            <a:r>
              <a:rPr lang="en-US" altLang="zh-CN" sz="2000" i="0" dirty="0" err="1"/>
              <a:t>ImageIcon</a:t>
            </a:r>
            <a:r>
              <a:rPr lang="zh-CN" altLang="zh-CN" sz="2000" i="0" dirty="0"/>
              <a:t>数组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	public </a:t>
            </a:r>
            <a:r>
              <a:rPr lang="en-US" altLang="zh-CN" sz="2000" i="0" dirty="0" err="1"/>
              <a:t>JToolBarDemo</a:t>
            </a:r>
            <a:r>
              <a:rPr lang="en-US" altLang="zh-CN" sz="2000" i="0" dirty="0"/>
              <a:t>() {</a:t>
            </a:r>
            <a:endParaRPr lang="zh-CN" altLang="zh-CN" sz="2000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		frame = new </a:t>
            </a:r>
            <a:r>
              <a:rPr lang="en-US" altLang="zh-CN" sz="2000" i="0" dirty="0" err="1"/>
              <a:t>JFrame</a:t>
            </a:r>
            <a:r>
              <a:rPr lang="en-US" altLang="zh-CN" sz="2000" i="0" dirty="0"/>
              <a:t>("</a:t>
            </a:r>
            <a:r>
              <a:rPr lang="zh-CN" altLang="zh-CN" sz="2000" i="0" dirty="0"/>
              <a:t>工具栏示例</a:t>
            </a:r>
            <a:r>
              <a:rPr lang="en-US" altLang="zh-CN" sz="2000" i="0" dirty="0"/>
              <a:t>");</a:t>
            </a:r>
            <a:endParaRPr lang="zh-CN" altLang="zh-CN" sz="2000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		label = new </a:t>
            </a:r>
            <a:r>
              <a:rPr lang="en-US" altLang="zh-CN" sz="2000" i="0" dirty="0" err="1"/>
              <a:t>JLabel</a:t>
            </a:r>
            <a:r>
              <a:rPr lang="en-US" altLang="zh-CN" sz="2000" i="0" dirty="0"/>
              <a:t>();</a:t>
            </a:r>
            <a:endParaRPr lang="zh-CN" altLang="zh-CN" sz="2000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		</a:t>
            </a:r>
            <a:r>
              <a:rPr lang="en-US" altLang="zh-CN" sz="2000" i="0" dirty="0" err="1"/>
              <a:t>frame.add</a:t>
            </a:r>
            <a:r>
              <a:rPr lang="en-US" altLang="zh-CN" sz="2000" i="0" dirty="0"/>
              <a:t>(label);</a:t>
            </a:r>
            <a:endParaRPr lang="zh-CN" altLang="zh-CN" sz="2000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		</a:t>
            </a:r>
            <a:r>
              <a:rPr lang="en-US" altLang="zh-CN" sz="2000" i="0" dirty="0" smtClean="0">
                <a:solidFill>
                  <a:srgbClr val="0000FF"/>
                </a:solidFill>
              </a:rPr>
              <a:t>toolbar </a:t>
            </a:r>
            <a:r>
              <a:rPr lang="en-US" altLang="zh-CN" sz="2000" i="0" dirty="0">
                <a:solidFill>
                  <a:srgbClr val="0000FF"/>
                </a:solidFill>
              </a:rPr>
              <a:t>= new </a:t>
            </a:r>
            <a:r>
              <a:rPr lang="en-US" altLang="zh-CN" sz="2000" i="0" dirty="0" err="1">
                <a:solidFill>
                  <a:srgbClr val="0000FF"/>
                </a:solidFill>
              </a:rPr>
              <a:t>JToolBar</a:t>
            </a:r>
            <a:r>
              <a:rPr lang="en-US" altLang="zh-CN" sz="2000" i="0" dirty="0">
                <a:solidFill>
                  <a:srgbClr val="0000FF"/>
                </a:solidFill>
              </a:rPr>
              <a:t>("</a:t>
            </a:r>
            <a:r>
              <a:rPr lang="zh-CN" altLang="zh-CN" sz="2000" i="0" dirty="0">
                <a:solidFill>
                  <a:srgbClr val="0000FF"/>
                </a:solidFill>
              </a:rPr>
              <a:t>工具栏</a:t>
            </a:r>
            <a:r>
              <a:rPr lang="en-US" altLang="zh-CN" sz="2000" i="0" dirty="0">
                <a:solidFill>
                  <a:srgbClr val="0000FF"/>
                </a:solidFill>
              </a:rPr>
              <a:t>"); </a:t>
            </a:r>
            <a:r>
              <a:rPr lang="en-US" altLang="zh-CN" sz="2000" i="0" dirty="0" smtClean="0"/>
              <a:t>	// </a:t>
            </a:r>
            <a:r>
              <a:rPr lang="zh-CN" altLang="zh-CN" sz="2000" i="0" dirty="0"/>
              <a:t>创建工具栏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i="0" dirty="0"/>
              <a:t>		</a:t>
            </a:r>
            <a:r>
              <a:rPr lang="en-US" altLang="zh-CN" sz="2000" i="0" dirty="0" err="1" smtClean="0">
                <a:solidFill>
                  <a:srgbClr val="0000FF"/>
                </a:solidFill>
              </a:rPr>
              <a:t>toolbar.setToolTipText</a:t>
            </a:r>
            <a:r>
              <a:rPr lang="en-US" altLang="zh-CN" sz="2000" i="0" dirty="0">
                <a:solidFill>
                  <a:srgbClr val="0000FF"/>
                </a:solidFill>
              </a:rPr>
              <a:t>("</a:t>
            </a:r>
            <a:r>
              <a:rPr lang="zh-CN" altLang="zh-CN" sz="2000" i="0" dirty="0">
                <a:solidFill>
                  <a:srgbClr val="0000FF"/>
                </a:solidFill>
              </a:rPr>
              <a:t>这里是工具栏</a:t>
            </a:r>
            <a:r>
              <a:rPr lang="en-US" altLang="zh-CN" sz="2000" i="0" dirty="0">
                <a:solidFill>
                  <a:srgbClr val="0000FF"/>
                </a:solidFill>
              </a:rPr>
              <a:t>");	</a:t>
            </a:r>
            <a:r>
              <a:rPr lang="en-US" altLang="zh-CN" sz="2000" i="0" dirty="0" smtClean="0"/>
              <a:t>// </a:t>
            </a:r>
            <a:r>
              <a:rPr lang="zh-CN" altLang="zh-CN" sz="2000" i="0" dirty="0" smtClean="0"/>
              <a:t>工具栏</a:t>
            </a:r>
            <a:r>
              <a:rPr lang="zh-CN" altLang="zh-CN" sz="2000" i="0" dirty="0"/>
              <a:t>的提示文本</a:t>
            </a:r>
          </a:p>
        </p:txBody>
      </p:sp>
    </p:spTree>
    <p:extLst>
      <p:ext uri="{BB962C8B-B14F-4D97-AF65-F5344CB8AC3E}">
        <p14:creationId xmlns:p14="http://schemas.microsoft.com/office/powerpoint/2010/main" val="13840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2008"/>
            <a:ext cx="8784976" cy="6669360"/>
          </a:xfrm>
          <a:solidFill>
            <a:srgbClr val="F7FAFF"/>
          </a:solidFill>
          <a:ln w="28575" algn="ctr">
            <a:solidFill>
              <a:srgbClr val="33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button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imageName.length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]; 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工具栏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按钮数组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toolTipText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{ "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春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夏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秋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冬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 }; 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按钮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的提示文本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imageIconButton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imageName.length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]; 	// 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图标</a:t>
            </a:r>
            <a:r>
              <a:rPr lang="zh-CN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数组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0;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&lt;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imageName.length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++)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创建四个按钮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imageIconButton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imageName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]); 	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imageIconButton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].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setImage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imageIconButton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].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getImage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(). 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getScaledInstance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(20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20,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Image.SCALE_DEFAULT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button[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imageIconButton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]); 		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button[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].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setToolTipText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toolTipText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]); 			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toolbar.add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(button[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]);		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</a:t>
            </a:r>
            <a:r>
              <a:rPr lang="zh-CN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按钮添加到工具栏中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button[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].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addActionListener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 			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(toolbar,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BorderLayout.NORTH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将工具栏添加到北区中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创建标签要显示的图标数组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imageIconLabel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imageName.length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for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0;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&lt;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imageName.length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++) {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imageIconLabel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 = 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imageName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]);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zh-CN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6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0"/>
            <a:ext cx="8640960" cy="6840000"/>
          </a:xfrm>
          <a:solidFill>
            <a:srgbClr val="F7FAFF"/>
          </a:solidFill>
          <a:ln w="28575" algn="ctr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200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void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0;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判断单击的是哪一个按钮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button[0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0;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else 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button[1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1;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else 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button[2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2;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else if 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button[3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3;	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按照标签的宽和高设置图标的大小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imageIconLabel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].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setImage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imageIconLabel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].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getImage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().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getScaledInstance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label.getWidth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(), </a:t>
            </a:r>
            <a:endParaRPr lang="en-US" altLang="zh-CN" sz="20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label.getHeight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(),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Image.SCALE_DEFAULT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)); 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label.setIcon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imageIconLabel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]);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//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在标签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上显示图标</a:t>
            </a:r>
            <a:endParaRPr lang="zh-CN" altLang="en-US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main(String[]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new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JToolBarDemo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Clr>
                <a:srgbClr val="339966"/>
              </a:buClr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2004年历2</Template>
  <TotalTime>38684</TotalTime>
  <Words>4929</Words>
  <Application>Microsoft Office PowerPoint</Application>
  <PresentationFormat>全屏显示(4:3)</PresentationFormat>
  <Paragraphs>1599</Paragraphs>
  <Slides>102</Slides>
  <Notes>43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05" baseType="lpstr">
      <vt:lpstr>sample</vt:lpstr>
      <vt:lpstr>2_sample</vt:lpstr>
      <vt:lpstr>文档</vt:lpstr>
      <vt:lpstr>第5章 基于Swing的 图形用户界面设计</vt:lpstr>
      <vt:lpstr>PowerPoint 演示文稿</vt:lpstr>
      <vt:lpstr>标签示例</vt:lpstr>
      <vt:lpstr>5.2.5 文本框JTextField</vt:lpstr>
      <vt:lpstr>5.2.6 密码框JPasswordField</vt:lpstr>
      <vt:lpstr>实现登录窗口</vt:lpstr>
      <vt:lpstr>PowerPoint 演示文稿</vt:lpstr>
      <vt:lpstr>PowerPoint 演示文稿</vt:lpstr>
      <vt:lpstr>实现登录窗口</vt:lpstr>
      <vt:lpstr>5.2.7 文本区JTextArea</vt:lpstr>
      <vt:lpstr>文本区示例</vt:lpstr>
      <vt:lpstr>JTextArea的说明</vt:lpstr>
      <vt:lpstr>PowerPoint 演示文稿</vt:lpstr>
      <vt:lpstr>PowerPoint 演示文稿</vt:lpstr>
      <vt:lpstr>PowerPoint 演示文稿</vt:lpstr>
      <vt:lpstr>PowerPoint 演示文稿</vt:lpstr>
      <vt:lpstr>5.5 选项类组件</vt:lpstr>
      <vt:lpstr>5.5.1 单选按钮JRadioButton</vt:lpstr>
      <vt:lpstr>单选按钮JRadioButton</vt:lpstr>
      <vt:lpstr>PowerPoint 演示文稿</vt:lpstr>
      <vt:lpstr>单选按钮JRadioButton</vt:lpstr>
      <vt:lpstr>单选按钮的事件处理</vt:lpstr>
      <vt:lpstr>单选按钮的事件处理</vt:lpstr>
      <vt:lpstr>PowerPoint 演示文稿</vt:lpstr>
      <vt:lpstr>单选按钮应用示例</vt:lpstr>
      <vt:lpstr>PowerPoint 演示文稿</vt:lpstr>
      <vt:lpstr>PowerPoint 演示文稿</vt:lpstr>
      <vt:lpstr>PowerPoint 演示文稿</vt:lpstr>
      <vt:lpstr>JCheckBox事件处理</vt:lpstr>
      <vt:lpstr>PowerPoint 演示文稿</vt:lpstr>
      <vt:lpstr>PowerPoint 演示文稿</vt:lpstr>
      <vt:lpstr>PowerPoint 演示文稿</vt:lpstr>
      <vt:lpstr>5.5.3 组合框JComboBox </vt:lpstr>
      <vt:lpstr>组合框JComboBox</vt:lpstr>
      <vt:lpstr>组合框JComboBox</vt:lpstr>
      <vt:lpstr>PowerPoint 演示文稿</vt:lpstr>
      <vt:lpstr>JComboBox使用示例</vt:lpstr>
      <vt:lpstr>PowerPoint 演示文稿</vt:lpstr>
      <vt:lpstr>PowerPoint 演示文稿</vt:lpstr>
      <vt:lpstr>PowerPoint 演示文稿</vt:lpstr>
      <vt:lpstr>PowerPoint 演示文稿</vt:lpstr>
      <vt:lpstr>5.5.4 列表框JList </vt:lpstr>
      <vt:lpstr>列表框JList </vt:lpstr>
      <vt:lpstr>列表框事件处理</vt:lpstr>
      <vt:lpstr>列表框事件处理</vt:lpstr>
      <vt:lpstr>PowerPoint 演示文稿</vt:lpstr>
      <vt:lpstr>PowerPoint 演示文稿</vt:lpstr>
      <vt:lpstr>PowerPoint 演示文稿</vt:lpstr>
      <vt:lpstr>5.6 对话框</vt:lpstr>
      <vt:lpstr>对话框</vt:lpstr>
      <vt:lpstr>5.6.1 自定义对话框JDialog</vt:lpstr>
      <vt:lpstr>JDialog</vt:lpstr>
      <vt:lpstr>JDialog </vt:lpstr>
      <vt:lpstr>JDialog应用实例</vt:lpstr>
      <vt:lpstr>PowerPoint 演示文稿</vt:lpstr>
      <vt:lpstr>标准对话框</vt:lpstr>
      <vt:lpstr>标准对话框</vt:lpstr>
      <vt:lpstr>标准对话框</vt:lpstr>
      <vt:lpstr>标准对话框</vt:lpstr>
      <vt:lpstr>标准对话框示例</vt:lpstr>
      <vt:lpstr>PowerPoint 演示文稿</vt:lpstr>
      <vt:lpstr>PowerPoint 演示文稿</vt:lpstr>
      <vt:lpstr>颜色对话框</vt:lpstr>
      <vt:lpstr>PowerPoint 演示文稿</vt:lpstr>
      <vt:lpstr>5.7.1 下拉式菜单 </vt:lpstr>
      <vt:lpstr>创建下拉式菜单的步骤 </vt:lpstr>
      <vt:lpstr>创建下拉式菜单的步骤 </vt:lpstr>
      <vt:lpstr>PowerPoint 演示文稿</vt:lpstr>
      <vt:lpstr>菜单应用示例</vt:lpstr>
      <vt:lpstr>菜单应用示例</vt:lpstr>
      <vt:lpstr>菜单应用示例</vt:lpstr>
      <vt:lpstr>带子菜单的下拉菜单</vt:lpstr>
      <vt:lpstr>带子菜单的下拉菜单</vt:lpstr>
      <vt:lpstr>设置菜单的访问键</vt:lpstr>
      <vt:lpstr>设置菜单的访问键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弹出式菜单示例</vt:lpstr>
      <vt:lpstr>PowerPoint 演示文稿</vt:lpstr>
      <vt:lpstr>PowerPoint 演示文稿</vt:lpstr>
      <vt:lpstr>PowerPoint 演示文稿</vt:lpstr>
      <vt:lpstr>PowerPoint 演示文稿</vt:lpstr>
      <vt:lpstr>JToolBar的主要方法</vt:lpstr>
      <vt:lpstr>将工具栏添加到窗口中</vt:lpstr>
      <vt:lpstr>JToolBar的事件处理</vt:lpstr>
      <vt:lpstr>工具栏应用示例</vt:lpstr>
      <vt:lpstr>PowerPoint 演示文稿</vt:lpstr>
      <vt:lpstr>PowerPoint 演示文稿</vt:lpstr>
      <vt:lpstr>PowerPoint 演示文稿</vt:lpstr>
      <vt:lpstr>编程练习</vt:lpstr>
      <vt:lpstr>编程练习</vt:lpstr>
      <vt:lpstr>编程练习</vt:lpstr>
    </vt:vector>
  </TitlesOfParts>
  <Company>深圳市斯尔顿科技有限公司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zcj</dc:creator>
  <cp:lastModifiedBy>Peng Wen</cp:lastModifiedBy>
  <cp:revision>1418</cp:revision>
  <dcterms:created xsi:type="dcterms:W3CDTF">2008-04-16T08:29:39Z</dcterms:created>
  <dcterms:modified xsi:type="dcterms:W3CDTF">2018-05-02T01:04:42Z</dcterms:modified>
</cp:coreProperties>
</file>