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460" r:id="rId5"/>
    <p:sldId id="459" r:id="rId6"/>
    <p:sldId id="299" r:id="rId7"/>
    <p:sldId id="280" r:id="rId8"/>
    <p:sldId id="278" r:id="rId9"/>
    <p:sldId id="275" r:id="rId10"/>
    <p:sldId id="453" r:id="rId11"/>
    <p:sldId id="301" r:id="rId12"/>
    <p:sldId id="304" r:id="rId13"/>
    <p:sldId id="305" r:id="rId14"/>
    <p:sldId id="306" r:id="rId15"/>
    <p:sldId id="338" r:id="rId16"/>
    <p:sldId id="341" r:id="rId17"/>
    <p:sldId id="340" r:id="rId18"/>
    <p:sldId id="348" r:id="rId19"/>
    <p:sldId id="455" r:id="rId20"/>
    <p:sldId id="454" r:id="rId21"/>
    <p:sldId id="456" r:id="rId22"/>
    <p:sldId id="402" r:id="rId23"/>
    <p:sldId id="401" r:id="rId24"/>
    <p:sldId id="404" r:id="rId25"/>
    <p:sldId id="405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000099"/>
    <a:srgbClr val="FF00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-1164" y="-96"/>
      </p:cViewPr>
      <p:guideLst>
        <p:guide orient="horz" pos="2206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0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04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矩形 2050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2052" name="矩形 2051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pPr lvl="0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grpSp>
          <p:nvGrpSpPr>
            <p:cNvPr id="2053" name="组合 2052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4" name="矩形 2053"/>
              <p:cNvSpPr/>
              <p:nvPr userDrawn="1"/>
            </p:nvSpPr>
            <p:spPr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5" name="矩形 2054"/>
              <p:cNvSpPr/>
              <p:nvPr userDrawn="1"/>
            </p:nvSpPr>
            <p:spPr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6" name="矩形 2055"/>
              <p:cNvSpPr/>
              <p:nvPr userDrawn="1"/>
            </p:nvSpPr>
            <p:spPr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7" name="矩形 2056"/>
              <p:cNvSpPr/>
              <p:nvPr userDrawn="1"/>
            </p:nvSpPr>
            <p:spPr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8" name="矩形 2057"/>
              <p:cNvSpPr/>
              <p:nvPr userDrawn="1"/>
            </p:nvSpPr>
            <p:spPr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9" name="矩形 2058"/>
              <p:cNvSpPr/>
              <p:nvPr userDrawn="1"/>
            </p:nvSpPr>
            <p:spPr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0" name="矩形 2059"/>
              <p:cNvSpPr/>
              <p:nvPr userDrawn="1"/>
            </p:nvSpPr>
            <p:spPr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1" name="矩形 2060"/>
              <p:cNvSpPr/>
              <p:nvPr userDrawn="1"/>
            </p:nvSpPr>
            <p:spPr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2" name="矩形 2061"/>
              <p:cNvSpPr/>
              <p:nvPr userDrawn="1"/>
            </p:nvSpPr>
            <p:spPr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3" name="矩形 2062"/>
              <p:cNvSpPr/>
              <p:nvPr userDrawn="1"/>
            </p:nvSpPr>
            <p:spPr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</p:grpSp>
      </p:grpSp>
      <p:sp>
        <p:nvSpPr>
          <p:cNvPr id="2064" name="日期占位符 206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5" name="页脚占位符 206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6" name="灯片编号占位符 206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</a:defRPr>
            </a:lvl1pPr>
          </a:lstStyle>
          <a:p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067" name="标题 2066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68" name="副标题 2067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04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矩形 2050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2052" name="矩形 2051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pPr lvl="0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grpSp>
          <p:nvGrpSpPr>
            <p:cNvPr id="2053" name="组合 2052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4" name="矩形 2053"/>
              <p:cNvSpPr/>
              <p:nvPr userDrawn="1"/>
            </p:nvSpPr>
            <p:spPr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5" name="矩形 2054"/>
              <p:cNvSpPr/>
              <p:nvPr userDrawn="1"/>
            </p:nvSpPr>
            <p:spPr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6" name="矩形 2055"/>
              <p:cNvSpPr/>
              <p:nvPr userDrawn="1"/>
            </p:nvSpPr>
            <p:spPr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7" name="矩形 2056"/>
              <p:cNvSpPr/>
              <p:nvPr userDrawn="1"/>
            </p:nvSpPr>
            <p:spPr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8" name="矩形 2057"/>
              <p:cNvSpPr/>
              <p:nvPr userDrawn="1"/>
            </p:nvSpPr>
            <p:spPr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9" name="矩形 2058"/>
              <p:cNvSpPr/>
              <p:nvPr userDrawn="1"/>
            </p:nvSpPr>
            <p:spPr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0" name="矩形 2059"/>
              <p:cNvSpPr/>
              <p:nvPr userDrawn="1"/>
            </p:nvSpPr>
            <p:spPr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1" name="矩形 2060"/>
              <p:cNvSpPr/>
              <p:nvPr userDrawn="1"/>
            </p:nvSpPr>
            <p:spPr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2" name="矩形 2061"/>
              <p:cNvSpPr/>
              <p:nvPr userDrawn="1"/>
            </p:nvSpPr>
            <p:spPr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3" name="矩形 2062"/>
              <p:cNvSpPr/>
              <p:nvPr userDrawn="1"/>
            </p:nvSpPr>
            <p:spPr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</p:grpSp>
      </p:grpSp>
      <p:sp>
        <p:nvSpPr>
          <p:cNvPr id="2064" name="日期占位符 206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5" name="页脚占位符 206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6" name="灯片编号占位符 206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</a:defRPr>
            </a:lvl1pPr>
          </a:lstStyle>
          <a:p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067" name="标题 2066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68" name="副标题 2067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页脚占位符 102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矩形 1028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30" name="矩形 1029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pPr lvl="0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31" name="矩形 1030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2" name="矩形 103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矩形 1034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pPr lvl="0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36" name="矩形 1035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矩形 103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38" name="标题 1037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9" name="文本占位符 103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0" name="日期占位符 103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页脚占位符 102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矩形 1028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30" name="矩形 1029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pPr lvl="0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31" name="矩形 1030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2" name="矩形 103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矩形 1034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pPr lvl="0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36" name="矩形 1035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矩形 103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38" name="标题 1037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9" name="文本占位符 103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0" name="日期占位符 103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2821940" y="1828800"/>
            <a:ext cx="5422265" cy="2209800"/>
          </a:xfrm>
        </p:spPr>
        <p:txBody>
          <a:bodyPr anchor="ctr"/>
          <a:lstStyle/>
          <a:p>
            <a:pPr defTabSz="914400">
              <a:buSzPct val="100000"/>
            </a:pPr>
            <a:r>
              <a:rPr lang="zh-CN" altLang="en-US" sz="6000" b="1" kern="1200" baseline="0">
                <a:latin typeface="Arial" panose="020B0604020202020204" pitchFamily="34" charset="0"/>
                <a:ea typeface="宋体" panose="02010600030101010101" pitchFamily="2" charset="-122"/>
              </a:rPr>
              <a:t>创业与创业者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优秀创业者的性格特征</a:t>
            </a:r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755650" y="2268538"/>
            <a:ext cx="793115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疯狂的人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马云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偏执的人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乔布斯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特立独行</a:t>
            </a:r>
            <a:r>
              <a:rPr lang="zh-CN" altLang="en-US" sz="2400" dirty="0">
                <a:sym typeface="+mn-ea"/>
              </a:rPr>
              <a:t>-马斯克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有伟大的目标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敢想敢干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永不服输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充满热情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自信乐观</a:t>
            </a:r>
          </a:p>
        </p:txBody>
      </p:sp>
      <p:sp>
        <p:nvSpPr>
          <p:cNvPr id="21508" name="矩形 21507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85945" y="2223770"/>
            <a:ext cx="43008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致疯狂的人。他们特立独行。他们桀骜不驯。他们惹是生非。他们格格不入。他们用与众不同的眼光看待事物。他们不喜欢墨守成规。他们也不愿安于现状。你可以认同他们，反对他们，颂扬或是诋毁他们，但唯独不能漠视他们。——史蒂夫·乔布斯《非同凡想》 ​​​​ </a:t>
            </a:r>
          </a:p>
          <a:p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你有信仰就年轻，疑惑就年老。有自信就年轻，畏惧就年老。有希望就年轻，绝望就年老。岁月刻蚀的不过是你的皮肤，但如果失去了热忱，你的灵魂就不再年轻。</a:t>
            </a:r>
          </a:p>
          <a:p>
            <a:pPr algn="l"/>
            <a:r>
              <a:rPr lang="zh-CN" altLang="en-US" sz="1600">
                <a:sym typeface="+mn-ea"/>
              </a:rPr>
              <a:t>                                              戴尔卡耐基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创业团队的价值与风险</a:t>
            </a:r>
          </a:p>
        </p:txBody>
      </p:sp>
      <p:sp>
        <p:nvSpPr>
          <p:cNvPr id="24579" name="内容占位符 24578"/>
          <p:cNvSpPr>
            <a:spLocks noGrp="1"/>
          </p:cNvSpPr>
          <p:nvPr>
            <p:ph sz="half" idx="1"/>
          </p:nvPr>
        </p:nvSpPr>
        <p:spPr>
          <a:xfrm>
            <a:off x="1031875" y="2268538"/>
            <a:ext cx="3324225" cy="3886200"/>
          </a:xfrm>
          <a:ln w="28575">
            <a:solidFill>
              <a:schemeClr val="bg2"/>
            </a:solidFill>
            <a:miter/>
          </a:ln>
        </p:spPr>
        <p:txBody>
          <a:bodyPr lIns="90170" tIns="46990" rIns="90170" bIns="46990"/>
          <a:lstStyle/>
          <a:p>
            <a:pPr marL="1905" indent="-344805" algn="ctr">
              <a:spcBef>
                <a:spcPct val="50000"/>
              </a:spcBef>
              <a:spcAft>
                <a:spcPct val="50000"/>
              </a:spcAft>
              <a:buNone/>
            </a:pPr>
            <a:r>
              <a:rPr lang="zh-CN" altLang="en-US" sz="2800" dirty="0"/>
              <a:t>创业团队的</a:t>
            </a:r>
            <a:r>
              <a:rPr lang="zh-CN" altLang="en-US" sz="2800" dirty="0">
                <a:solidFill>
                  <a:srgbClr val="FF0000"/>
                </a:solidFill>
              </a:rPr>
              <a:t>价值</a:t>
            </a:r>
          </a:p>
          <a:p>
            <a:pPr marL="1905" indent="-344805"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1905" indent="-344805" algn="ctr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优势互补</a:t>
            </a:r>
          </a:p>
          <a:p>
            <a:pPr marL="1905" indent="-344805" algn="ctr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资源共享</a:t>
            </a:r>
          </a:p>
          <a:p>
            <a:pPr marL="1905" indent="-344805" algn="ctr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激发智慧</a:t>
            </a:r>
          </a:p>
          <a:p>
            <a:pPr marL="1905" indent="-344805" algn="ctr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降低风险</a:t>
            </a:r>
          </a:p>
        </p:txBody>
      </p:sp>
      <p:sp>
        <p:nvSpPr>
          <p:cNvPr id="24580" name="内容占位符 24579"/>
          <p:cNvSpPr>
            <a:spLocks noGrp="1"/>
          </p:cNvSpPr>
          <p:nvPr>
            <p:ph sz="half" idx="2"/>
          </p:nvPr>
        </p:nvSpPr>
        <p:spPr>
          <a:xfrm>
            <a:off x="4789488" y="2276475"/>
            <a:ext cx="3240087" cy="3886200"/>
          </a:xfrm>
          <a:ln w="28575">
            <a:solidFill>
              <a:schemeClr val="bg2"/>
            </a:solidFill>
            <a:miter/>
          </a:ln>
        </p:spPr>
        <p:txBody>
          <a:bodyPr lIns="90170" tIns="46990" rIns="90170" bIns="46990"/>
          <a:lstStyle/>
          <a:p>
            <a:pPr marL="1905" indent="-344805" algn="ctr">
              <a:buNone/>
            </a:pPr>
            <a:r>
              <a:rPr lang="zh-CN" altLang="en-US" sz="2800" dirty="0"/>
              <a:t>创业团队的</a:t>
            </a:r>
            <a:r>
              <a:rPr lang="zh-CN" altLang="en-US" sz="2800" dirty="0">
                <a:solidFill>
                  <a:srgbClr val="FF0000"/>
                </a:solidFill>
              </a:rPr>
              <a:t>风险</a:t>
            </a:r>
          </a:p>
          <a:p>
            <a:pPr marL="1905" indent="-1905" algn="ctr"/>
            <a:endParaRPr lang="zh-CN" altLang="en-US" sz="2800" dirty="0"/>
          </a:p>
          <a:p>
            <a:pPr marL="1905" indent="-344805" algn="ctr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个性压抑</a:t>
            </a:r>
          </a:p>
          <a:p>
            <a:pPr marL="1905" indent="-344805" algn="ctr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角色冲突</a:t>
            </a:r>
          </a:p>
          <a:p>
            <a:pPr marL="1905" indent="-344805" algn="ctr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目标扭曲</a:t>
            </a:r>
          </a:p>
          <a:p>
            <a:pPr marL="1905" indent="-344805" algn="ctr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权力争夺</a:t>
            </a:r>
          </a:p>
          <a:p>
            <a:pPr marL="1905" indent="-344805" algn="ctr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利益矛盾</a:t>
            </a:r>
          </a:p>
        </p:txBody>
      </p:sp>
      <p:sp>
        <p:nvSpPr>
          <p:cNvPr id="24581" name="矩形 24580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棒 297"/>
          <p:cNvSpPr/>
          <p:nvPr/>
        </p:nvSpPr>
        <p:spPr>
          <a:xfrm>
            <a:off x="1116013" y="2997200"/>
            <a:ext cx="3168650" cy="76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txBody>
          <a:bodyPr lIns="90170" tIns="46990" rIns="90170" bIns="46990" anchor="ctr"/>
          <a:lstStyle/>
          <a:p>
            <a:endParaRPr>
              <a:latin typeface="Arial" panose="020B0604020202020204" pitchFamily="34" charset="0"/>
            </a:endParaRPr>
          </a:p>
        </p:txBody>
      </p:sp>
      <p:sp>
        <p:nvSpPr>
          <p:cNvPr id="24583" name="棒 299"/>
          <p:cNvSpPr/>
          <p:nvPr/>
        </p:nvSpPr>
        <p:spPr>
          <a:xfrm>
            <a:off x="4932363" y="2997200"/>
            <a:ext cx="2879725" cy="76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txBody>
          <a:bodyPr lIns="90170" tIns="46990" rIns="90170" bIns="46990" anchor="ctr"/>
          <a:lstStyle/>
          <a:p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创业团队的组建原则</a:t>
            </a:r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" indent="-1905"/>
            <a:r>
              <a:rPr lang="zh-CN" altLang="en-US" dirty="0"/>
              <a:t>一致性原则</a:t>
            </a:r>
          </a:p>
          <a:p>
            <a:pPr marL="1905" indent="-1905"/>
            <a:r>
              <a:rPr lang="zh-CN" altLang="en-US" dirty="0"/>
              <a:t>                 互补性原则</a:t>
            </a:r>
          </a:p>
          <a:p>
            <a:pPr marL="1905" indent="-1905"/>
            <a:r>
              <a:rPr lang="zh-CN" altLang="en-US" dirty="0"/>
              <a:t>                               精简性原则</a:t>
            </a:r>
          </a:p>
          <a:p>
            <a:pPr marL="1905" indent="-1905"/>
            <a:r>
              <a:rPr lang="zh-CN" altLang="en-US" dirty="0"/>
              <a:t>                                              开放性原则</a:t>
            </a:r>
          </a:p>
        </p:txBody>
      </p:sp>
      <p:sp>
        <p:nvSpPr>
          <p:cNvPr id="25604" name="矩形 25603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5605" name="图片 25604" descr="t01c2a3b1e1c5202e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3" y="4941888"/>
            <a:ext cx="4746625" cy="1617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中国合伙人</a:t>
            </a:r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456883" y="1990725"/>
            <a:ext cx="8229600" cy="3886200"/>
          </a:xfrm>
        </p:spPr>
        <p:txBody>
          <a:bodyPr/>
          <a:lstStyle/>
          <a:p>
            <a:r>
              <a:rPr lang="zh-CN" altLang="en-US" dirty="0"/>
              <a:t>   股权比例切勿均等</a:t>
            </a:r>
          </a:p>
          <a:p>
            <a:r>
              <a:rPr lang="zh-CN" altLang="en-US" dirty="0"/>
              <a:t>   领导者与追随者</a:t>
            </a:r>
          </a:p>
          <a:p>
            <a:r>
              <a:rPr lang="zh-CN" altLang="en-US" dirty="0"/>
              <a:t>   统一认知</a:t>
            </a:r>
          </a:p>
          <a:p>
            <a:r>
              <a:rPr lang="zh-CN" altLang="en-US" dirty="0"/>
              <a:t>   权责明确</a:t>
            </a:r>
          </a:p>
          <a:p>
            <a:r>
              <a:rPr lang="zh-CN" altLang="en-US" dirty="0"/>
              <a:t>   有效沟通</a:t>
            </a:r>
          </a:p>
          <a:p>
            <a:r>
              <a:rPr lang="zh-CN" altLang="en-US" dirty="0"/>
              <a:t>   充分信任</a:t>
            </a:r>
          </a:p>
          <a:p>
            <a:r>
              <a:rPr lang="zh-CN" altLang="en-US" dirty="0"/>
              <a:t>   共同成长</a:t>
            </a:r>
          </a:p>
          <a:p>
            <a:r>
              <a:rPr lang="zh-CN" altLang="en-US" dirty="0"/>
              <a:t>   沉淀文化</a:t>
            </a:r>
          </a:p>
        </p:txBody>
      </p:sp>
      <p:sp>
        <p:nvSpPr>
          <p:cNvPr id="26628" name="矩形 26627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6629" name="图片 26628" descr="t01bc77ec56af87470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503" y="2421255"/>
            <a:ext cx="3600450" cy="360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573905" y="1000125"/>
            <a:ext cx="43008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/>
              <a:t>如果你爱她，和她一起去创业，因为那里是天堂；如果你恨她，和她一起去创业，因为那里是地狱。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 创业机会的识别</a:t>
            </a:r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>
          <a:xfrm>
            <a:off x="457200" y="1911350"/>
            <a:ext cx="8229600" cy="68643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dirty="0">
                <a:sym typeface="Arial" panose="020B0604020202020204" pitchFamily="34" charset="0"/>
              </a:rPr>
              <a:t>影响创业机会识别的关键因素</a:t>
            </a:r>
          </a:p>
        </p:txBody>
      </p:sp>
      <p:sp>
        <p:nvSpPr>
          <p:cNvPr id="44036" name="矩形 44035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037" name="组合 44036"/>
          <p:cNvGrpSpPr/>
          <p:nvPr/>
        </p:nvGrpSpPr>
        <p:grpSpPr>
          <a:xfrm>
            <a:off x="685800" y="3146743"/>
            <a:ext cx="7739063" cy="1960562"/>
            <a:chOff x="0" y="0"/>
            <a:chExt cx="12188" cy="3087"/>
          </a:xfrm>
        </p:grpSpPr>
        <p:sp>
          <p:nvSpPr>
            <p:cNvPr id="44038" name="菱形 44037"/>
            <p:cNvSpPr/>
            <p:nvPr/>
          </p:nvSpPr>
          <p:spPr>
            <a:xfrm>
              <a:off x="0" y="0"/>
              <a:ext cx="2949" cy="3061"/>
            </a:xfrm>
            <a:prstGeom prst="diamond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商业敏感度</a:t>
              </a:r>
            </a:p>
          </p:txBody>
        </p:sp>
        <p:sp>
          <p:nvSpPr>
            <p:cNvPr id="44039" name="菱形 44038"/>
            <p:cNvSpPr/>
            <p:nvPr/>
          </p:nvSpPr>
          <p:spPr>
            <a:xfrm>
              <a:off x="9240" y="27"/>
              <a:ext cx="2949" cy="3061"/>
            </a:xfrm>
            <a:prstGeom prst="diamond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vert="horz" wrap="none" lIns="90170" tIns="46990" rIns="90170" bIns="46990" anchor="ctr"/>
            <a:lstStyle/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社会关系网络</a:t>
              </a:r>
            </a:p>
          </p:txBody>
        </p:sp>
        <p:sp>
          <p:nvSpPr>
            <p:cNvPr id="44040" name="菱形 44039"/>
            <p:cNvSpPr/>
            <p:nvPr/>
          </p:nvSpPr>
          <p:spPr>
            <a:xfrm>
              <a:off x="6163" y="21"/>
              <a:ext cx="2949" cy="3061"/>
            </a:xfrm>
            <a:prstGeom prst="diamond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vert="horz" wrap="none" lIns="90170" tIns="46990" rIns="90170" bIns="46990" anchor="ctr"/>
            <a:lstStyle/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认知因素</a:t>
              </a:r>
            </a:p>
          </p:txBody>
        </p:sp>
        <p:sp>
          <p:nvSpPr>
            <p:cNvPr id="44041" name="菱形 44040"/>
            <p:cNvSpPr/>
            <p:nvPr/>
          </p:nvSpPr>
          <p:spPr>
            <a:xfrm>
              <a:off x="3086" y="15"/>
              <a:ext cx="2949" cy="3061"/>
            </a:xfrm>
            <a:prstGeom prst="diamond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vert="horz" wrap="none" lIns="90170" tIns="46990" rIns="90170" bIns="46990" anchor="ctr"/>
            <a:lstStyle/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先前的经验</a:t>
              </a:r>
            </a:p>
          </p:txBody>
        </p:sp>
        <p:sp>
          <p:nvSpPr>
            <p:cNvPr id="44042" name="圆弧箭头 537"/>
            <p:cNvSpPr/>
            <p:nvPr/>
          </p:nvSpPr>
          <p:spPr>
            <a:xfrm>
              <a:off x="2720" y="1134"/>
              <a:ext cx="567" cy="680"/>
            </a:xfrm>
            <a:custGeom>
              <a:avLst/>
              <a:gdLst/>
              <a:ahLst/>
              <a:cxnLst>
                <a:cxn ang="0">
                  <a:pos x="302204" y="351920"/>
                </a:cxn>
                <a:cxn ang="0">
                  <a:pos x="302739" y="352128"/>
                </a:cxn>
                <a:cxn ang="0">
                  <a:pos x="300085" y="354646"/>
                </a:cxn>
                <a:cxn ang="0">
                  <a:pos x="1517390" y="0"/>
                </a:cxn>
                <a:cxn ang="0">
                  <a:pos x="1418037" y="223222"/>
                </a:cxn>
                <a:cxn ang="0">
                  <a:pos x="1456819" y="256804"/>
                </a:cxn>
                <a:cxn ang="0">
                  <a:pos x="1771628" y="991425"/>
                </a:cxn>
                <a:cxn ang="0">
                  <a:pos x="1770911" y="1046430"/>
                </a:cxn>
                <a:cxn ang="0">
                  <a:pos x="1754889" y="1188741"/>
                </a:cxn>
                <a:cxn ang="0">
                  <a:pos x="983765" y="1899519"/>
                </a:cxn>
                <a:cxn ang="0">
                  <a:pos x="75112" y="1376028"/>
                </a:cxn>
                <a:cxn ang="0">
                  <a:pos x="250444" y="401734"/>
                </a:cxn>
                <a:cxn ang="0">
                  <a:pos x="300085" y="354646"/>
                </a:cxn>
                <a:cxn ang="0">
                  <a:pos x="295631" y="360375"/>
                </a:cxn>
                <a:cxn ang="0">
                  <a:pos x="165941" y="1227712"/>
                </a:cxn>
                <a:cxn ang="0">
                  <a:pos x="829479" y="1716035"/>
                </a:cxn>
                <a:cxn ang="0">
                  <a:pos x="1524254" y="1021041"/>
                </a:cxn>
                <a:cxn ang="0">
                  <a:pos x="1300471" y="510115"/>
                </a:cxn>
                <a:cxn ang="0">
                  <a:pos x="1293055" y="504020"/>
                </a:cxn>
                <a:cxn ang="0">
                  <a:pos x="1206415" y="698682"/>
                </a:cxn>
                <a:cxn ang="0">
                  <a:pos x="770554" y="85972"/>
                </a:cxn>
              </a:cxnLst>
              <a:rect l="0" t="0" r="0" b="0"/>
              <a:pathLst>
                <a:path w="494050" h="531069">
                  <a:moveTo>
                    <a:pt x="84274" y="98107"/>
                  </a:moveTo>
                  <a:cubicBezTo>
                    <a:pt x="84621" y="97719"/>
                    <a:pt x="84687" y="97734"/>
                    <a:pt x="84423" y="98165"/>
                  </a:cubicBezTo>
                  <a:lnTo>
                    <a:pt x="83683" y="98867"/>
                  </a:lnTo>
                  <a:lnTo>
                    <a:pt x="84274" y="98107"/>
                  </a:lnTo>
                  <a:close/>
                  <a:moveTo>
                    <a:pt x="423146" y="0"/>
                  </a:moveTo>
                  <a:lnTo>
                    <a:pt x="395440" y="62229"/>
                  </a:lnTo>
                  <a:lnTo>
                    <a:pt x="406255" y="71591"/>
                  </a:lnTo>
                  <a:cubicBezTo>
                    <a:pt x="473633" y="133566"/>
                    <a:pt x="493625" y="204832"/>
                    <a:pt x="494044" y="276386"/>
                  </a:cubicBezTo>
                  <a:cubicBezTo>
                    <a:pt x="494073" y="281497"/>
                    <a:pt x="494003" y="286610"/>
                    <a:pt x="493844" y="291720"/>
                  </a:cubicBezTo>
                  <a:cubicBezTo>
                    <a:pt x="493432" y="304888"/>
                    <a:pt x="491960" y="318150"/>
                    <a:pt x="489376" y="331393"/>
                  </a:cubicBezTo>
                  <a:cubicBezTo>
                    <a:pt x="468702" y="437339"/>
                    <a:pt x="381617" y="517584"/>
                    <a:pt x="274337" y="529541"/>
                  </a:cubicBezTo>
                  <a:cubicBezTo>
                    <a:pt x="167057" y="541499"/>
                    <a:pt x="64440" y="482398"/>
                    <a:pt x="20946" y="383604"/>
                  </a:cubicBezTo>
                  <a:cubicBezTo>
                    <a:pt x="-19829" y="290984"/>
                    <a:pt x="215" y="183599"/>
                    <a:pt x="69840" y="111994"/>
                  </a:cubicBezTo>
                  <a:lnTo>
                    <a:pt x="83683" y="98867"/>
                  </a:lnTo>
                  <a:lnTo>
                    <a:pt x="82441" y="100464"/>
                  </a:lnTo>
                  <a:cubicBezTo>
                    <a:pt x="70421" y="116975"/>
                    <a:pt x="13101" y="209765"/>
                    <a:pt x="46275" y="342257"/>
                  </a:cubicBezTo>
                  <a:cubicBezTo>
                    <a:pt x="70805" y="421126"/>
                    <a:pt x="144371" y="478390"/>
                    <a:pt x="231312" y="478390"/>
                  </a:cubicBezTo>
                  <a:cubicBezTo>
                    <a:pt x="338316" y="478390"/>
                    <a:pt x="425060" y="391646"/>
                    <a:pt x="425060" y="284642"/>
                  </a:cubicBezTo>
                  <a:cubicBezTo>
                    <a:pt x="425060" y="228319"/>
                    <a:pt x="401027" y="177609"/>
                    <a:pt x="362655" y="142208"/>
                  </a:cubicBezTo>
                  <a:lnTo>
                    <a:pt x="360587" y="140509"/>
                  </a:lnTo>
                  <a:lnTo>
                    <a:pt x="336426" y="194776"/>
                  </a:lnTo>
                  <a:lnTo>
                    <a:pt x="214880" y="23967"/>
                  </a:lnTo>
                  <a:lnTo>
                    <a:pt x="423146" y="0"/>
                  </a:lnTo>
                  <a:close/>
                </a:path>
              </a:pathLst>
            </a:custGeom>
            <a:solidFill>
              <a:srgbClr val="FF66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圆弧箭头 537"/>
            <p:cNvSpPr/>
            <p:nvPr/>
          </p:nvSpPr>
          <p:spPr>
            <a:xfrm>
              <a:off x="8909" y="1148"/>
              <a:ext cx="567" cy="680"/>
            </a:xfrm>
            <a:custGeom>
              <a:avLst/>
              <a:gdLst/>
              <a:ahLst/>
              <a:cxnLst>
                <a:cxn ang="0">
                  <a:pos x="302204" y="351920"/>
                </a:cxn>
                <a:cxn ang="0">
                  <a:pos x="302739" y="352128"/>
                </a:cxn>
                <a:cxn ang="0">
                  <a:pos x="300085" y="354646"/>
                </a:cxn>
                <a:cxn ang="0">
                  <a:pos x="1517390" y="0"/>
                </a:cxn>
                <a:cxn ang="0">
                  <a:pos x="1418037" y="223222"/>
                </a:cxn>
                <a:cxn ang="0">
                  <a:pos x="1456819" y="256804"/>
                </a:cxn>
                <a:cxn ang="0">
                  <a:pos x="1771628" y="991425"/>
                </a:cxn>
                <a:cxn ang="0">
                  <a:pos x="1770911" y="1046430"/>
                </a:cxn>
                <a:cxn ang="0">
                  <a:pos x="1754889" y="1188741"/>
                </a:cxn>
                <a:cxn ang="0">
                  <a:pos x="983765" y="1899519"/>
                </a:cxn>
                <a:cxn ang="0">
                  <a:pos x="75112" y="1376028"/>
                </a:cxn>
                <a:cxn ang="0">
                  <a:pos x="250444" y="401734"/>
                </a:cxn>
                <a:cxn ang="0">
                  <a:pos x="300085" y="354646"/>
                </a:cxn>
                <a:cxn ang="0">
                  <a:pos x="295631" y="360375"/>
                </a:cxn>
                <a:cxn ang="0">
                  <a:pos x="165941" y="1227712"/>
                </a:cxn>
                <a:cxn ang="0">
                  <a:pos x="829479" y="1716035"/>
                </a:cxn>
                <a:cxn ang="0">
                  <a:pos x="1524254" y="1021041"/>
                </a:cxn>
                <a:cxn ang="0">
                  <a:pos x="1300471" y="510115"/>
                </a:cxn>
                <a:cxn ang="0">
                  <a:pos x="1293055" y="504020"/>
                </a:cxn>
                <a:cxn ang="0">
                  <a:pos x="1206415" y="698682"/>
                </a:cxn>
                <a:cxn ang="0">
                  <a:pos x="770554" y="85972"/>
                </a:cxn>
              </a:cxnLst>
              <a:rect l="0" t="0" r="0" b="0"/>
              <a:pathLst>
                <a:path w="494050" h="531069">
                  <a:moveTo>
                    <a:pt x="84274" y="98107"/>
                  </a:moveTo>
                  <a:cubicBezTo>
                    <a:pt x="84621" y="97719"/>
                    <a:pt x="84687" y="97734"/>
                    <a:pt x="84423" y="98165"/>
                  </a:cubicBezTo>
                  <a:lnTo>
                    <a:pt x="83683" y="98867"/>
                  </a:lnTo>
                  <a:lnTo>
                    <a:pt x="84274" y="98107"/>
                  </a:lnTo>
                  <a:close/>
                  <a:moveTo>
                    <a:pt x="423146" y="0"/>
                  </a:moveTo>
                  <a:lnTo>
                    <a:pt x="395440" y="62229"/>
                  </a:lnTo>
                  <a:lnTo>
                    <a:pt x="406255" y="71591"/>
                  </a:lnTo>
                  <a:cubicBezTo>
                    <a:pt x="473633" y="133566"/>
                    <a:pt x="493625" y="204832"/>
                    <a:pt x="494044" y="276386"/>
                  </a:cubicBezTo>
                  <a:cubicBezTo>
                    <a:pt x="494073" y="281497"/>
                    <a:pt x="494003" y="286610"/>
                    <a:pt x="493844" y="291720"/>
                  </a:cubicBezTo>
                  <a:cubicBezTo>
                    <a:pt x="493432" y="304888"/>
                    <a:pt x="491960" y="318150"/>
                    <a:pt x="489376" y="331393"/>
                  </a:cubicBezTo>
                  <a:cubicBezTo>
                    <a:pt x="468702" y="437339"/>
                    <a:pt x="381617" y="517584"/>
                    <a:pt x="274337" y="529541"/>
                  </a:cubicBezTo>
                  <a:cubicBezTo>
                    <a:pt x="167057" y="541499"/>
                    <a:pt x="64440" y="482398"/>
                    <a:pt x="20946" y="383604"/>
                  </a:cubicBezTo>
                  <a:cubicBezTo>
                    <a:pt x="-19829" y="290984"/>
                    <a:pt x="215" y="183599"/>
                    <a:pt x="69840" y="111994"/>
                  </a:cubicBezTo>
                  <a:lnTo>
                    <a:pt x="83683" y="98867"/>
                  </a:lnTo>
                  <a:lnTo>
                    <a:pt x="82441" y="100464"/>
                  </a:lnTo>
                  <a:cubicBezTo>
                    <a:pt x="70421" y="116975"/>
                    <a:pt x="13101" y="209765"/>
                    <a:pt x="46275" y="342257"/>
                  </a:cubicBezTo>
                  <a:cubicBezTo>
                    <a:pt x="70805" y="421126"/>
                    <a:pt x="144371" y="478390"/>
                    <a:pt x="231312" y="478390"/>
                  </a:cubicBezTo>
                  <a:cubicBezTo>
                    <a:pt x="338316" y="478390"/>
                    <a:pt x="425060" y="391646"/>
                    <a:pt x="425060" y="284642"/>
                  </a:cubicBezTo>
                  <a:cubicBezTo>
                    <a:pt x="425060" y="228319"/>
                    <a:pt x="401027" y="177609"/>
                    <a:pt x="362655" y="142208"/>
                  </a:cubicBezTo>
                  <a:lnTo>
                    <a:pt x="360587" y="140509"/>
                  </a:lnTo>
                  <a:lnTo>
                    <a:pt x="336426" y="194776"/>
                  </a:lnTo>
                  <a:lnTo>
                    <a:pt x="214880" y="23967"/>
                  </a:lnTo>
                  <a:lnTo>
                    <a:pt x="423146" y="0"/>
                  </a:lnTo>
                  <a:close/>
                </a:path>
              </a:pathLst>
            </a:custGeom>
            <a:solidFill>
              <a:srgbClr val="FF66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圆弧箭头 537"/>
            <p:cNvSpPr/>
            <p:nvPr/>
          </p:nvSpPr>
          <p:spPr>
            <a:xfrm>
              <a:off x="5832" y="1195"/>
              <a:ext cx="567" cy="680"/>
            </a:xfrm>
            <a:custGeom>
              <a:avLst/>
              <a:gdLst/>
              <a:ahLst/>
              <a:cxnLst>
                <a:cxn ang="0">
                  <a:pos x="302204" y="351920"/>
                </a:cxn>
                <a:cxn ang="0">
                  <a:pos x="302739" y="352128"/>
                </a:cxn>
                <a:cxn ang="0">
                  <a:pos x="300085" y="354646"/>
                </a:cxn>
                <a:cxn ang="0">
                  <a:pos x="1517390" y="0"/>
                </a:cxn>
                <a:cxn ang="0">
                  <a:pos x="1418037" y="223222"/>
                </a:cxn>
                <a:cxn ang="0">
                  <a:pos x="1456819" y="256804"/>
                </a:cxn>
                <a:cxn ang="0">
                  <a:pos x="1771628" y="991425"/>
                </a:cxn>
                <a:cxn ang="0">
                  <a:pos x="1770911" y="1046430"/>
                </a:cxn>
                <a:cxn ang="0">
                  <a:pos x="1754889" y="1188741"/>
                </a:cxn>
                <a:cxn ang="0">
                  <a:pos x="983765" y="1899519"/>
                </a:cxn>
                <a:cxn ang="0">
                  <a:pos x="75112" y="1376028"/>
                </a:cxn>
                <a:cxn ang="0">
                  <a:pos x="250444" y="401734"/>
                </a:cxn>
                <a:cxn ang="0">
                  <a:pos x="300085" y="354646"/>
                </a:cxn>
                <a:cxn ang="0">
                  <a:pos x="295631" y="360375"/>
                </a:cxn>
                <a:cxn ang="0">
                  <a:pos x="165941" y="1227712"/>
                </a:cxn>
                <a:cxn ang="0">
                  <a:pos x="829479" y="1716035"/>
                </a:cxn>
                <a:cxn ang="0">
                  <a:pos x="1524254" y="1021041"/>
                </a:cxn>
                <a:cxn ang="0">
                  <a:pos x="1300471" y="510115"/>
                </a:cxn>
                <a:cxn ang="0">
                  <a:pos x="1293055" y="504020"/>
                </a:cxn>
                <a:cxn ang="0">
                  <a:pos x="1206415" y="698682"/>
                </a:cxn>
                <a:cxn ang="0">
                  <a:pos x="770554" y="85972"/>
                </a:cxn>
              </a:cxnLst>
              <a:rect l="0" t="0" r="0" b="0"/>
              <a:pathLst>
                <a:path w="494050" h="531069">
                  <a:moveTo>
                    <a:pt x="84274" y="98107"/>
                  </a:moveTo>
                  <a:cubicBezTo>
                    <a:pt x="84621" y="97719"/>
                    <a:pt x="84687" y="97734"/>
                    <a:pt x="84423" y="98165"/>
                  </a:cubicBezTo>
                  <a:lnTo>
                    <a:pt x="83683" y="98867"/>
                  </a:lnTo>
                  <a:lnTo>
                    <a:pt x="84274" y="98107"/>
                  </a:lnTo>
                  <a:close/>
                  <a:moveTo>
                    <a:pt x="423146" y="0"/>
                  </a:moveTo>
                  <a:lnTo>
                    <a:pt x="395440" y="62229"/>
                  </a:lnTo>
                  <a:lnTo>
                    <a:pt x="406255" y="71591"/>
                  </a:lnTo>
                  <a:cubicBezTo>
                    <a:pt x="473633" y="133566"/>
                    <a:pt x="493625" y="204832"/>
                    <a:pt x="494044" y="276386"/>
                  </a:cubicBezTo>
                  <a:cubicBezTo>
                    <a:pt x="494073" y="281497"/>
                    <a:pt x="494003" y="286610"/>
                    <a:pt x="493844" y="291720"/>
                  </a:cubicBezTo>
                  <a:cubicBezTo>
                    <a:pt x="493432" y="304888"/>
                    <a:pt x="491960" y="318150"/>
                    <a:pt x="489376" y="331393"/>
                  </a:cubicBezTo>
                  <a:cubicBezTo>
                    <a:pt x="468702" y="437339"/>
                    <a:pt x="381617" y="517584"/>
                    <a:pt x="274337" y="529541"/>
                  </a:cubicBezTo>
                  <a:cubicBezTo>
                    <a:pt x="167057" y="541499"/>
                    <a:pt x="64440" y="482398"/>
                    <a:pt x="20946" y="383604"/>
                  </a:cubicBezTo>
                  <a:cubicBezTo>
                    <a:pt x="-19829" y="290984"/>
                    <a:pt x="215" y="183599"/>
                    <a:pt x="69840" y="111994"/>
                  </a:cubicBezTo>
                  <a:lnTo>
                    <a:pt x="83683" y="98867"/>
                  </a:lnTo>
                  <a:lnTo>
                    <a:pt x="82441" y="100464"/>
                  </a:lnTo>
                  <a:cubicBezTo>
                    <a:pt x="70421" y="116975"/>
                    <a:pt x="13101" y="209765"/>
                    <a:pt x="46275" y="342257"/>
                  </a:cubicBezTo>
                  <a:cubicBezTo>
                    <a:pt x="70805" y="421126"/>
                    <a:pt x="144371" y="478390"/>
                    <a:pt x="231312" y="478390"/>
                  </a:cubicBezTo>
                  <a:cubicBezTo>
                    <a:pt x="338316" y="478390"/>
                    <a:pt x="425060" y="391646"/>
                    <a:pt x="425060" y="284642"/>
                  </a:cubicBezTo>
                  <a:cubicBezTo>
                    <a:pt x="425060" y="228319"/>
                    <a:pt x="401027" y="177609"/>
                    <a:pt x="362655" y="142208"/>
                  </a:cubicBezTo>
                  <a:lnTo>
                    <a:pt x="360587" y="140509"/>
                  </a:lnTo>
                  <a:lnTo>
                    <a:pt x="336426" y="194776"/>
                  </a:lnTo>
                  <a:lnTo>
                    <a:pt x="214880" y="23967"/>
                  </a:lnTo>
                  <a:lnTo>
                    <a:pt x="423146" y="0"/>
                  </a:lnTo>
                  <a:close/>
                </a:path>
              </a:pathLst>
            </a:custGeom>
            <a:solidFill>
              <a:srgbClr val="FF66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创业机会的识别</a:t>
            </a:r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657225"/>
          </a:xfrm>
        </p:spPr>
        <p:txBody>
          <a:bodyPr/>
          <a:lstStyle/>
          <a:p>
            <a:r>
              <a:rPr lang="zh-CN" altLang="en-US" dirty="0"/>
              <a:t>识别创业机会的途径和平台</a:t>
            </a:r>
          </a:p>
        </p:txBody>
      </p:sp>
      <p:grpSp>
        <p:nvGrpSpPr>
          <p:cNvPr id="46084" name="组合 46083"/>
          <p:cNvGrpSpPr/>
          <p:nvPr/>
        </p:nvGrpSpPr>
        <p:grpSpPr>
          <a:xfrm>
            <a:off x="755650" y="2979738"/>
            <a:ext cx="7632700" cy="3328987"/>
            <a:chOff x="0" y="0"/>
            <a:chExt cx="12020" cy="5243"/>
          </a:xfrm>
        </p:grpSpPr>
        <p:grpSp>
          <p:nvGrpSpPr>
            <p:cNvPr id="46085" name="组合 46084"/>
            <p:cNvGrpSpPr/>
            <p:nvPr/>
          </p:nvGrpSpPr>
          <p:grpSpPr>
            <a:xfrm>
              <a:off x="0" y="27"/>
              <a:ext cx="2268" cy="5217"/>
              <a:chOff x="0" y="0"/>
              <a:chExt cx="2268" cy="5217"/>
            </a:xfrm>
          </p:grpSpPr>
          <p:sp>
            <p:nvSpPr>
              <p:cNvPr id="46086" name="矩形 46085"/>
              <p:cNvSpPr/>
              <p:nvPr/>
            </p:nvSpPr>
            <p:spPr>
              <a:xfrm>
                <a:off x="0" y="1021"/>
                <a:ext cx="2268" cy="4196"/>
              </a:xfrm>
              <a:prstGeom prst="rect">
                <a:avLst/>
              </a:prstGeom>
              <a:solidFill>
                <a:srgbClr val="FF99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87" name="正圆 570"/>
              <p:cNvSpPr/>
              <p:nvPr/>
            </p:nvSpPr>
            <p:spPr>
              <a:xfrm>
                <a:off x="74" y="0"/>
                <a:ext cx="2155" cy="1928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lIns="90170" tIns="46990" rIns="90170" bIns="46990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互联网</a:t>
                </a:r>
              </a:p>
            </p:txBody>
          </p:sp>
        </p:grpSp>
        <p:grpSp>
          <p:nvGrpSpPr>
            <p:cNvPr id="46088" name="组合 46087"/>
            <p:cNvGrpSpPr/>
            <p:nvPr/>
          </p:nvGrpSpPr>
          <p:grpSpPr>
            <a:xfrm>
              <a:off x="2425" y="0"/>
              <a:ext cx="2268" cy="5216"/>
              <a:chOff x="0" y="0"/>
              <a:chExt cx="2268" cy="5217"/>
            </a:xfrm>
          </p:grpSpPr>
          <p:sp>
            <p:nvSpPr>
              <p:cNvPr id="46089" name="矩形 46088"/>
              <p:cNvSpPr/>
              <p:nvPr/>
            </p:nvSpPr>
            <p:spPr>
              <a:xfrm>
                <a:off x="0" y="1021"/>
                <a:ext cx="2268" cy="4196"/>
              </a:xfrm>
              <a:prstGeom prst="rect">
                <a:avLst/>
              </a:prstGeom>
              <a:solidFill>
                <a:srgbClr val="FF99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0" name="正圆 570"/>
              <p:cNvSpPr/>
              <p:nvPr/>
            </p:nvSpPr>
            <p:spPr>
              <a:xfrm>
                <a:off x="74" y="0"/>
                <a:ext cx="2155" cy="1928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 vert="horz" wrap="square" lIns="90170" tIns="46990" rIns="90170" bIns="46990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传统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媒体</a:t>
                </a:r>
              </a:p>
            </p:txBody>
          </p:sp>
        </p:grpSp>
        <p:grpSp>
          <p:nvGrpSpPr>
            <p:cNvPr id="46091" name="组合 46090"/>
            <p:cNvGrpSpPr/>
            <p:nvPr/>
          </p:nvGrpSpPr>
          <p:grpSpPr>
            <a:xfrm>
              <a:off x="4878" y="26"/>
              <a:ext cx="2268" cy="5216"/>
              <a:chOff x="0" y="0"/>
              <a:chExt cx="2268" cy="5217"/>
            </a:xfrm>
          </p:grpSpPr>
          <p:sp>
            <p:nvSpPr>
              <p:cNvPr id="46092" name="矩形 46091"/>
              <p:cNvSpPr/>
              <p:nvPr/>
            </p:nvSpPr>
            <p:spPr>
              <a:xfrm>
                <a:off x="0" y="1021"/>
                <a:ext cx="2268" cy="4196"/>
              </a:xfrm>
              <a:prstGeom prst="rect">
                <a:avLst/>
              </a:prstGeom>
              <a:solidFill>
                <a:srgbClr val="FF99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3" name="正圆 570"/>
              <p:cNvSpPr/>
              <p:nvPr/>
            </p:nvSpPr>
            <p:spPr>
              <a:xfrm>
                <a:off x="74" y="0"/>
                <a:ext cx="2155" cy="1928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 vert="horz" wrap="square" lIns="90170" tIns="46990" rIns="90170" bIns="46990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社交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网络</a:t>
                </a:r>
              </a:p>
            </p:txBody>
          </p:sp>
        </p:grpSp>
        <p:grpSp>
          <p:nvGrpSpPr>
            <p:cNvPr id="46094" name="组合 46093"/>
            <p:cNvGrpSpPr/>
            <p:nvPr/>
          </p:nvGrpSpPr>
          <p:grpSpPr>
            <a:xfrm>
              <a:off x="7304" y="26"/>
              <a:ext cx="2268" cy="5216"/>
              <a:chOff x="0" y="0"/>
              <a:chExt cx="2268" cy="5217"/>
            </a:xfrm>
          </p:grpSpPr>
          <p:sp>
            <p:nvSpPr>
              <p:cNvPr id="46095" name="矩形 46094"/>
              <p:cNvSpPr/>
              <p:nvPr/>
            </p:nvSpPr>
            <p:spPr>
              <a:xfrm>
                <a:off x="0" y="1021"/>
                <a:ext cx="2268" cy="4196"/>
              </a:xfrm>
              <a:prstGeom prst="rect">
                <a:avLst/>
              </a:prstGeom>
              <a:solidFill>
                <a:srgbClr val="FF99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6" name="正圆 570"/>
              <p:cNvSpPr/>
              <p:nvPr/>
            </p:nvSpPr>
            <p:spPr>
              <a:xfrm>
                <a:off x="74" y="0"/>
                <a:ext cx="2155" cy="1928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 vert="horz" wrap="square" lIns="90170" tIns="46990" rIns="90170" bIns="46990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政府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平台</a:t>
                </a:r>
              </a:p>
            </p:txBody>
          </p:sp>
        </p:grpSp>
        <p:grpSp>
          <p:nvGrpSpPr>
            <p:cNvPr id="46097" name="组合 46096"/>
            <p:cNvGrpSpPr/>
            <p:nvPr/>
          </p:nvGrpSpPr>
          <p:grpSpPr>
            <a:xfrm>
              <a:off x="9752" y="27"/>
              <a:ext cx="2268" cy="5216"/>
              <a:chOff x="0" y="0"/>
              <a:chExt cx="2268" cy="5217"/>
            </a:xfrm>
          </p:grpSpPr>
          <p:sp>
            <p:nvSpPr>
              <p:cNvPr id="46098" name="矩形 46097"/>
              <p:cNvSpPr/>
              <p:nvPr/>
            </p:nvSpPr>
            <p:spPr>
              <a:xfrm>
                <a:off x="0" y="1021"/>
                <a:ext cx="2268" cy="4196"/>
              </a:xfrm>
              <a:prstGeom prst="rect">
                <a:avLst/>
              </a:prstGeom>
              <a:solidFill>
                <a:srgbClr val="FF99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9" name="正圆 570"/>
              <p:cNvSpPr/>
              <p:nvPr/>
            </p:nvSpPr>
            <p:spPr>
              <a:xfrm>
                <a:off x="74" y="0"/>
                <a:ext cx="2155" cy="1928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 vert="horz" wrap="square" lIns="90170" tIns="46990" rIns="90170" bIns="46990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市场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调查</a:t>
                </a:r>
              </a:p>
            </p:txBody>
          </p:sp>
        </p:grpSp>
        <p:sp>
          <p:nvSpPr>
            <p:cNvPr id="46100" name="文本框 46099"/>
            <p:cNvSpPr txBox="1"/>
            <p:nvPr/>
          </p:nvSpPr>
          <p:spPr>
            <a:xfrm>
              <a:off x="78" y="2448"/>
              <a:ext cx="2077" cy="18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门户网站</a:t>
              </a:r>
            </a:p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行业网站</a:t>
              </a:r>
            </a:p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创业网站</a:t>
              </a:r>
            </a:p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搜索引擎</a:t>
              </a:r>
            </a:p>
          </p:txBody>
        </p:sp>
        <p:sp>
          <p:nvSpPr>
            <p:cNvPr id="46101" name="文本框 46100"/>
            <p:cNvSpPr txBox="1"/>
            <p:nvPr/>
          </p:nvSpPr>
          <p:spPr>
            <a:xfrm>
              <a:off x="2622" y="2472"/>
              <a:ext cx="2027" cy="18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广播</a:t>
              </a:r>
            </a:p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报纸</a:t>
              </a:r>
            </a:p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电视</a:t>
              </a:r>
            </a:p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杂志</a:t>
              </a:r>
            </a:p>
          </p:txBody>
        </p:sp>
        <p:sp>
          <p:nvSpPr>
            <p:cNvPr id="46102" name="文本框 46101"/>
            <p:cNvSpPr txBox="1"/>
            <p:nvPr/>
          </p:nvSpPr>
          <p:spPr>
            <a:xfrm>
              <a:off x="4991" y="2651"/>
              <a:ext cx="1927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线上社交</a:t>
              </a:r>
            </a:p>
            <a:p>
              <a:pPr algn="ctr"/>
              <a:endParaRPr lang="zh-CN" altLang="en-US" b="1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线下社交</a:t>
              </a:r>
            </a:p>
          </p:txBody>
        </p:sp>
        <p:sp>
          <p:nvSpPr>
            <p:cNvPr id="46103" name="文本框 46102"/>
            <p:cNvSpPr txBox="1"/>
            <p:nvPr/>
          </p:nvSpPr>
          <p:spPr>
            <a:xfrm>
              <a:off x="7334" y="2660"/>
              <a:ext cx="2192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政府网站</a:t>
              </a:r>
            </a:p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政府政策</a:t>
              </a:r>
            </a:p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政府中介</a:t>
              </a:r>
            </a:p>
          </p:txBody>
        </p:sp>
        <p:sp>
          <p:nvSpPr>
            <p:cNvPr id="46104" name="文本框 46103"/>
            <p:cNvSpPr txBox="1"/>
            <p:nvPr/>
          </p:nvSpPr>
          <p:spPr>
            <a:xfrm>
              <a:off x="9731" y="2692"/>
              <a:ext cx="2289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观察</a:t>
              </a:r>
            </a:p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访谈</a:t>
              </a:r>
            </a:p>
            <a:p>
              <a:pPr algn="ctr"/>
              <a:r>
                <a:rPr lang="zh-CN" altLang="en-US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问卷调查</a:t>
              </a:r>
            </a:p>
          </p:txBody>
        </p:sp>
      </p:grpSp>
      <p:sp>
        <p:nvSpPr>
          <p:cNvPr id="46105" name="矩形 46104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创业机会的识别</a:t>
            </a:r>
          </a:p>
        </p:txBody>
      </p:sp>
      <p:sp>
        <p:nvSpPr>
          <p:cNvPr id="45059" name="文本占位符 450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识别创业机会的一般过程</a:t>
            </a:r>
          </a:p>
        </p:txBody>
      </p:sp>
      <p:sp>
        <p:nvSpPr>
          <p:cNvPr id="45060" name="矩形 45059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061" name="组合 45060"/>
          <p:cNvGrpSpPr/>
          <p:nvPr/>
        </p:nvGrpSpPr>
        <p:grpSpPr>
          <a:xfrm>
            <a:off x="539750" y="3048000"/>
            <a:ext cx="8064500" cy="3309938"/>
            <a:chOff x="0" y="0"/>
            <a:chExt cx="12700" cy="5213"/>
          </a:xfrm>
        </p:grpSpPr>
        <p:grpSp>
          <p:nvGrpSpPr>
            <p:cNvPr id="45062" name="组合 45061"/>
            <p:cNvGrpSpPr/>
            <p:nvPr/>
          </p:nvGrpSpPr>
          <p:grpSpPr>
            <a:xfrm>
              <a:off x="1137" y="0"/>
              <a:ext cx="10546" cy="4788"/>
              <a:chOff x="0" y="0"/>
              <a:chExt cx="10546" cy="4788"/>
            </a:xfrm>
          </p:grpSpPr>
          <p:grpSp>
            <p:nvGrpSpPr>
              <p:cNvPr id="45063" name="组合 45062"/>
              <p:cNvGrpSpPr/>
              <p:nvPr/>
            </p:nvGrpSpPr>
            <p:grpSpPr>
              <a:xfrm>
                <a:off x="2" y="2736"/>
                <a:ext cx="9411" cy="2052"/>
                <a:chOff x="0" y="0"/>
                <a:chExt cx="8388" cy="2052"/>
              </a:xfrm>
            </p:grpSpPr>
            <p:sp>
              <p:nvSpPr>
                <p:cNvPr id="45064" name="燕尾形 45063"/>
                <p:cNvSpPr/>
                <p:nvPr/>
              </p:nvSpPr>
              <p:spPr>
                <a:xfrm rot="10800000">
                  <a:off x="0" y="12"/>
                  <a:ext cx="4649" cy="2041"/>
                </a:xfrm>
                <a:prstGeom prst="chevron">
                  <a:avLst>
                    <a:gd name="adj" fmla="val 56945"/>
                  </a:avLst>
                </a:prstGeom>
                <a:solidFill>
                  <a:srgbClr val="FF99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5" name="五边形 45064"/>
                <p:cNvSpPr/>
                <p:nvPr/>
              </p:nvSpPr>
              <p:spPr>
                <a:xfrm rot="10740000">
                  <a:off x="3852" y="0"/>
                  <a:ext cx="4536" cy="2041"/>
                </a:xfrm>
                <a:prstGeom prst="homePlate">
                  <a:avLst>
                    <a:gd name="adj" fmla="val 55560"/>
                  </a:avLst>
                </a:prstGeom>
                <a:solidFill>
                  <a:srgbClr val="FF99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66" name="组合 45065"/>
              <p:cNvGrpSpPr/>
              <p:nvPr/>
            </p:nvGrpSpPr>
            <p:grpSpPr>
              <a:xfrm>
                <a:off x="0" y="0"/>
                <a:ext cx="10318" cy="2076"/>
                <a:chOff x="0" y="0"/>
                <a:chExt cx="10318" cy="2076"/>
              </a:xfrm>
            </p:grpSpPr>
            <p:sp>
              <p:nvSpPr>
                <p:cNvPr id="45067" name="分段箭头1 542"/>
                <p:cNvSpPr/>
                <p:nvPr/>
              </p:nvSpPr>
              <p:spPr>
                <a:xfrm>
                  <a:off x="0" y="0"/>
                  <a:ext cx="10092" cy="2077"/>
                </a:xfrm>
                <a:custGeom>
                  <a:avLst/>
                  <a:gdLst/>
                  <a:ahLst/>
                  <a:cxnLst>
                    <a:cxn ang="0">
                      <a:pos x="1110546" y="0"/>
                    </a:cxn>
                    <a:cxn ang="0">
                      <a:pos x="1496620" y="3"/>
                    </a:cxn>
                    <a:cxn ang="0">
                      <a:pos x="1905000" y="416548"/>
                    </a:cxn>
                    <a:cxn ang="0">
                      <a:pos x="1492777" y="819150"/>
                    </a:cxn>
                    <a:cxn ang="0">
                      <a:pos x="1108752" y="819150"/>
                    </a:cxn>
                    <a:cxn ang="0">
                      <a:pos x="1519929" y="417568"/>
                    </a:cxn>
                    <a:cxn ang="0">
                      <a:pos x="631305" y="0"/>
                    </a:cxn>
                    <a:cxn ang="0">
                      <a:pos x="1017372" y="0"/>
                    </a:cxn>
                    <a:cxn ang="0">
                      <a:pos x="1425753" y="416548"/>
                    </a:cxn>
                    <a:cxn ang="0">
                      <a:pos x="1013533" y="819150"/>
                    </a:cxn>
                    <a:cxn ang="0">
                      <a:pos x="629508" y="819150"/>
                    </a:cxn>
                    <a:cxn ang="0">
                      <a:pos x="1040684" y="417566"/>
                    </a:cxn>
                    <a:cxn ang="0">
                      <a:pos x="0" y="0"/>
                    </a:cxn>
                    <a:cxn ang="0">
                      <a:pos x="538124" y="0"/>
                    </a:cxn>
                    <a:cxn ang="0">
                      <a:pos x="946511" y="416547"/>
                    </a:cxn>
                    <a:cxn ang="0">
                      <a:pos x="534288" y="819150"/>
                    </a:cxn>
                    <a:cxn ang="0">
                      <a:pos x="0" y="819150"/>
                    </a:cxn>
                  </a:cxnLst>
                  <a:rect l="0" t="0" r="0" b="0"/>
                  <a:pathLst>
                    <a:path w="1437086" h="619125">
                      <a:moveTo>
                        <a:pt x="837769" y="0"/>
                      </a:moveTo>
                      <a:lnTo>
                        <a:pt x="1129014" y="2"/>
                      </a:lnTo>
                      <a:lnTo>
                        <a:pt x="1437086" y="314833"/>
                      </a:lnTo>
                      <a:lnTo>
                        <a:pt x="1126115" y="619125"/>
                      </a:lnTo>
                      <a:lnTo>
                        <a:pt x="836416" y="619125"/>
                      </a:lnTo>
                      <a:lnTo>
                        <a:pt x="1146598" y="315604"/>
                      </a:lnTo>
                      <a:lnTo>
                        <a:pt x="837769" y="0"/>
                      </a:lnTo>
                      <a:close/>
                      <a:moveTo>
                        <a:pt x="476241" y="0"/>
                      </a:moveTo>
                      <a:lnTo>
                        <a:pt x="767481" y="0"/>
                      </a:lnTo>
                      <a:lnTo>
                        <a:pt x="1075554" y="314833"/>
                      </a:lnTo>
                      <a:lnTo>
                        <a:pt x="764585" y="619125"/>
                      </a:lnTo>
                      <a:lnTo>
                        <a:pt x="474886" y="619125"/>
                      </a:lnTo>
                      <a:lnTo>
                        <a:pt x="785067" y="315602"/>
                      </a:lnTo>
                      <a:lnTo>
                        <a:pt x="476241" y="0"/>
                      </a:lnTo>
                      <a:close/>
                      <a:moveTo>
                        <a:pt x="0" y="0"/>
                      </a:moveTo>
                      <a:lnTo>
                        <a:pt x="405948" y="0"/>
                      </a:lnTo>
                      <a:lnTo>
                        <a:pt x="714025" y="314832"/>
                      </a:lnTo>
                      <a:lnTo>
                        <a:pt x="403054" y="619125"/>
                      </a:lnTo>
                      <a:lnTo>
                        <a:pt x="0" y="619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8" name="文本框 45067"/>
                <p:cNvSpPr txBox="1"/>
                <p:nvPr/>
              </p:nvSpPr>
              <p:spPr>
                <a:xfrm>
                  <a:off x="1662" y="721"/>
                  <a:ext cx="264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>
                      <a:latin typeface="Arial" panose="020B0604020202020204" pitchFamily="34" charset="0"/>
                    </a:rPr>
                    <a:t>发现问题</a:t>
                  </a:r>
                </a:p>
              </p:txBody>
            </p:sp>
            <p:sp>
              <p:nvSpPr>
                <p:cNvPr id="45069" name="文本框 45068"/>
                <p:cNvSpPr txBox="1"/>
                <p:nvPr/>
              </p:nvSpPr>
              <p:spPr>
                <a:xfrm>
                  <a:off x="5327" y="715"/>
                  <a:ext cx="2381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>
                      <a:latin typeface="Arial" panose="020B0604020202020204" pitchFamily="34" charset="0"/>
                    </a:rPr>
                    <a:t>挖掘需求</a:t>
                  </a:r>
                </a:p>
              </p:txBody>
            </p:sp>
            <p:sp>
              <p:nvSpPr>
                <p:cNvPr id="45070" name="文本框 45069"/>
                <p:cNvSpPr txBox="1"/>
                <p:nvPr/>
              </p:nvSpPr>
              <p:spPr>
                <a:xfrm>
                  <a:off x="7940" y="715"/>
                  <a:ext cx="2378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>
                      <a:latin typeface="Arial" panose="020B0604020202020204" pitchFamily="34" charset="0"/>
                    </a:rPr>
                    <a:t>产生创意</a:t>
                  </a:r>
                </a:p>
              </p:txBody>
            </p:sp>
          </p:grpSp>
          <p:sp>
            <p:nvSpPr>
              <p:cNvPr id="45071" name="上弧形箭头 45070"/>
              <p:cNvSpPr/>
              <p:nvPr/>
            </p:nvSpPr>
            <p:spPr>
              <a:xfrm rot="5100000">
                <a:off x="9404" y="1950"/>
                <a:ext cx="1475" cy="793"/>
              </a:xfrm>
              <a:prstGeom prst="curvedDownArrow">
                <a:avLst>
                  <a:gd name="adj1" fmla="val 37200"/>
                  <a:gd name="adj2" fmla="val 74401"/>
                  <a:gd name="adj3" fmla="val 33333"/>
                </a:avLst>
              </a:prstGeom>
              <a:solidFill>
                <a:srgbClr val="FF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2" name="文本框 45071"/>
              <p:cNvSpPr txBox="1"/>
              <p:nvPr/>
            </p:nvSpPr>
            <p:spPr>
              <a:xfrm>
                <a:off x="6073" y="3424"/>
                <a:ext cx="2543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latin typeface="Arial" panose="020B0604020202020204" pitchFamily="34" charset="0"/>
                  </a:rPr>
                  <a:t>筛选创意</a:t>
                </a:r>
              </a:p>
            </p:txBody>
          </p:sp>
          <p:sp>
            <p:nvSpPr>
              <p:cNvPr id="45073" name="文本框 45072"/>
              <p:cNvSpPr txBox="1"/>
              <p:nvPr/>
            </p:nvSpPr>
            <p:spPr>
              <a:xfrm>
                <a:off x="1298" y="3403"/>
                <a:ext cx="2102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latin typeface="Arial" panose="020B0604020202020204" pitchFamily="34" charset="0"/>
                  </a:rPr>
                  <a:t>明确机会</a:t>
                </a:r>
              </a:p>
            </p:txBody>
          </p:sp>
        </p:grpSp>
        <p:sp>
          <p:nvSpPr>
            <p:cNvPr id="45074" name="直接连接符 45073"/>
            <p:cNvSpPr/>
            <p:nvPr/>
          </p:nvSpPr>
          <p:spPr>
            <a:xfrm>
              <a:off x="0" y="2415"/>
              <a:ext cx="12701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5075" name="文本框 45074"/>
            <p:cNvSpPr txBox="1"/>
            <p:nvPr/>
          </p:nvSpPr>
          <p:spPr>
            <a:xfrm>
              <a:off x="253" y="447"/>
              <a:ext cx="768" cy="20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发  现</a:t>
              </a:r>
            </a:p>
          </p:txBody>
        </p:sp>
        <p:sp>
          <p:nvSpPr>
            <p:cNvPr id="45076" name="文本框 45075"/>
            <p:cNvSpPr txBox="1"/>
            <p:nvPr/>
          </p:nvSpPr>
          <p:spPr>
            <a:xfrm>
              <a:off x="10736" y="3133"/>
              <a:ext cx="768" cy="20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筛  选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创业机会的评价</a:t>
            </a:r>
          </a:p>
        </p:txBody>
      </p:sp>
      <p:grpSp>
        <p:nvGrpSpPr>
          <p:cNvPr id="49155" name="组合 49154"/>
          <p:cNvGrpSpPr/>
          <p:nvPr/>
        </p:nvGrpSpPr>
        <p:grpSpPr>
          <a:xfrm>
            <a:off x="1763713" y="3427413"/>
            <a:ext cx="5618162" cy="1944687"/>
            <a:chOff x="0" y="0"/>
            <a:chExt cx="8846" cy="3062"/>
          </a:xfrm>
        </p:grpSpPr>
        <p:sp>
          <p:nvSpPr>
            <p:cNvPr id="49156" name="立方体 49155"/>
            <p:cNvSpPr/>
            <p:nvPr/>
          </p:nvSpPr>
          <p:spPr>
            <a:xfrm>
              <a:off x="0" y="0"/>
              <a:ext cx="4536" cy="147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创业者个人特质</a:t>
              </a:r>
            </a:p>
          </p:txBody>
        </p:sp>
        <p:sp>
          <p:nvSpPr>
            <p:cNvPr id="49157" name="立方体 49156"/>
            <p:cNvSpPr/>
            <p:nvPr/>
          </p:nvSpPr>
          <p:spPr>
            <a:xfrm>
              <a:off x="0" y="1588"/>
              <a:ext cx="4536" cy="1475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市场成熟度</a:t>
              </a:r>
            </a:p>
          </p:txBody>
        </p:sp>
        <p:sp>
          <p:nvSpPr>
            <p:cNvPr id="49158" name="立方体 49157"/>
            <p:cNvSpPr/>
            <p:nvPr/>
          </p:nvSpPr>
          <p:spPr>
            <a:xfrm>
              <a:off x="4309" y="1588"/>
              <a:ext cx="4536" cy="1475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财务效益</a:t>
              </a:r>
            </a:p>
          </p:txBody>
        </p:sp>
        <p:sp>
          <p:nvSpPr>
            <p:cNvPr id="49159" name="立方体 49158"/>
            <p:cNvSpPr/>
            <p:nvPr/>
          </p:nvSpPr>
          <p:spPr>
            <a:xfrm>
              <a:off x="4310" y="0"/>
              <a:ext cx="4536" cy="1475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资源匹配度</a:t>
              </a:r>
            </a:p>
          </p:txBody>
        </p:sp>
        <p:sp>
          <p:nvSpPr>
            <p:cNvPr id="49160" name="圆弧箭头 565"/>
            <p:cNvSpPr/>
            <p:nvPr/>
          </p:nvSpPr>
          <p:spPr>
            <a:xfrm>
              <a:off x="3743" y="1021"/>
              <a:ext cx="1134" cy="1134"/>
            </a:xfrm>
            <a:custGeom>
              <a:avLst/>
              <a:gdLst/>
              <a:ahLst/>
              <a:cxnLst>
                <a:cxn ang="0">
                  <a:pos x="302204" y="351920"/>
                </a:cxn>
                <a:cxn ang="0">
                  <a:pos x="302739" y="352128"/>
                </a:cxn>
                <a:cxn ang="0">
                  <a:pos x="300085" y="354646"/>
                </a:cxn>
                <a:cxn ang="0">
                  <a:pos x="1517390" y="0"/>
                </a:cxn>
                <a:cxn ang="0">
                  <a:pos x="1418037" y="223222"/>
                </a:cxn>
                <a:cxn ang="0">
                  <a:pos x="1456819" y="256804"/>
                </a:cxn>
                <a:cxn ang="0">
                  <a:pos x="1771628" y="991425"/>
                </a:cxn>
                <a:cxn ang="0">
                  <a:pos x="1770911" y="1046430"/>
                </a:cxn>
                <a:cxn ang="0">
                  <a:pos x="1754889" y="1188741"/>
                </a:cxn>
                <a:cxn ang="0">
                  <a:pos x="983765" y="1899519"/>
                </a:cxn>
                <a:cxn ang="0">
                  <a:pos x="75112" y="1376028"/>
                </a:cxn>
                <a:cxn ang="0">
                  <a:pos x="250444" y="401734"/>
                </a:cxn>
                <a:cxn ang="0">
                  <a:pos x="300085" y="354646"/>
                </a:cxn>
                <a:cxn ang="0">
                  <a:pos x="295631" y="360375"/>
                </a:cxn>
                <a:cxn ang="0">
                  <a:pos x="165941" y="1227712"/>
                </a:cxn>
                <a:cxn ang="0">
                  <a:pos x="829479" y="1716035"/>
                </a:cxn>
                <a:cxn ang="0">
                  <a:pos x="1524254" y="1021041"/>
                </a:cxn>
                <a:cxn ang="0">
                  <a:pos x="1300471" y="510115"/>
                </a:cxn>
                <a:cxn ang="0">
                  <a:pos x="1293055" y="504020"/>
                </a:cxn>
                <a:cxn ang="0">
                  <a:pos x="1206415" y="698682"/>
                </a:cxn>
                <a:cxn ang="0">
                  <a:pos x="770554" y="85972"/>
                </a:cxn>
              </a:cxnLst>
              <a:rect l="0" t="0" r="0" b="0"/>
              <a:pathLst>
                <a:path w="494050" h="531069">
                  <a:moveTo>
                    <a:pt x="84274" y="98107"/>
                  </a:moveTo>
                  <a:cubicBezTo>
                    <a:pt x="84621" y="97719"/>
                    <a:pt x="84687" y="97734"/>
                    <a:pt x="84423" y="98165"/>
                  </a:cubicBezTo>
                  <a:lnTo>
                    <a:pt x="83683" y="98867"/>
                  </a:lnTo>
                  <a:lnTo>
                    <a:pt x="84274" y="98107"/>
                  </a:lnTo>
                  <a:close/>
                  <a:moveTo>
                    <a:pt x="423146" y="0"/>
                  </a:moveTo>
                  <a:lnTo>
                    <a:pt x="395440" y="62229"/>
                  </a:lnTo>
                  <a:lnTo>
                    <a:pt x="406255" y="71591"/>
                  </a:lnTo>
                  <a:cubicBezTo>
                    <a:pt x="473633" y="133566"/>
                    <a:pt x="493625" y="204832"/>
                    <a:pt x="494044" y="276386"/>
                  </a:cubicBezTo>
                  <a:cubicBezTo>
                    <a:pt x="494073" y="281497"/>
                    <a:pt x="494003" y="286610"/>
                    <a:pt x="493844" y="291720"/>
                  </a:cubicBezTo>
                  <a:cubicBezTo>
                    <a:pt x="493432" y="304888"/>
                    <a:pt x="491960" y="318150"/>
                    <a:pt x="489376" y="331393"/>
                  </a:cubicBezTo>
                  <a:cubicBezTo>
                    <a:pt x="468702" y="437339"/>
                    <a:pt x="381617" y="517584"/>
                    <a:pt x="274337" y="529541"/>
                  </a:cubicBezTo>
                  <a:cubicBezTo>
                    <a:pt x="167057" y="541499"/>
                    <a:pt x="64440" y="482398"/>
                    <a:pt x="20946" y="383604"/>
                  </a:cubicBezTo>
                  <a:cubicBezTo>
                    <a:pt x="-19829" y="290984"/>
                    <a:pt x="215" y="183599"/>
                    <a:pt x="69840" y="111994"/>
                  </a:cubicBezTo>
                  <a:lnTo>
                    <a:pt x="83683" y="98867"/>
                  </a:lnTo>
                  <a:lnTo>
                    <a:pt x="82441" y="100464"/>
                  </a:lnTo>
                  <a:cubicBezTo>
                    <a:pt x="70421" y="116975"/>
                    <a:pt x="13101" y="209765"/>
                    <a:pt x="46275" y="342257"/>
                  </a:cubicBezTo>
                  <a:cubicBezTo>
                    <a:pt x="70805" y="421126"/>
                    <a:pt x="144371" y="478390"/>
                    <a:pt x="231312" y="478390"/>
                  </a:cubicBezTo>
                  <a:cubicBezTo>
                    <a:pt x="338316" y="478390"/>
                    <a:pt x="425060" y="391646"/>
                    <a:pt x="425060" y="284642"/>
                  </a:cubicBezTo>
                  <a:cubicBezTo>
                    <a:pt x="425060" y="228319"/>
                    <a:pt x="401027" y="177609"/>
                    <a:pt x="362655" y="142208"/>
                  </a:cubicBezTo>
                  <a:lnTo>
                    <a:pt x="360587" y="140509"/>
                  </a:lnTo>
                  <a:lnTo>
                    <a:pt x="336426" y="194776"/>
                  </a:lnTo>
                  <a:lnTo>
                    <a:pt x="214880" y="23967"/>
                  </a:lnTo>
                  <a:lnTo>
                    <a:pt x="423146" y="0"/>
                  </a:lnTo>
                  <a:close/>
                </a:path>
              </a:pathLst>
            </a:custGeom>
            <a:solidFill>
              <a:srgbClr val="FF99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61" name="文本占位符 49160"/>
          <p:cNvSpPr>
            <a:spLocks noGrp="1"/>
          </p:cNvSpPr>
          <p:nvPr>
            <p:ph type="body" idx="1"/>
          </p:nvPr>
        </p:nvSpPr>
        <p:spPr/>
        <p:txBody>
          <a:bodyPr vert="horz" wrap="square" anchor="t"/>
          <a:lstStyle/>
          <a:p>
            <a:r>
              <a:rPr lang="zh-CN" altLang="en-US" dirty="0"/>
              <a:t>创业机会评价的指标</a:t>
            </a:r>
          </a:p>
        </p:txBody>
      </p:sp>
      <p:sp>
        <p:nvSpPr>
          <p:cNvPr id="49162" name="矩形 49161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064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dirty="0">
                <a:sym typeface="+mn-ea"/>
              </a:rPr>
              <a:t>市场开发与定位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6499" name="文本占位符 10649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657225"/>
          </a:xfrm>
        </p:spPr>
        <p:txBody>
          <a:bodyPr/>
          <a:lstStyle/>
          <a:p>
            <a:pPr marL="1905" indent="-1905"/>
            <a:endParaRPr lang="zh-CN" altLang="en-US" dirty="0"/>
          </a:p>
          <a:p>
            <a:pPr marL="1905" indent="-344805">
              <a:buNone/>
            </a:pPr>
            <a:endParaRPr lang="zh-CN" altLang="en-US" dirty="0"/>
          </a:p>
        </p:txBody>
      </p:sp>
      <p:sp>
        <p:nvSpPr>
          <p:cNvPr id="106500" name="矩形 106499"/>
          <p:cNvSpPr/>
          <p:nvPr/>
        </p:nvSpPr>
        <p:spPr>
          <a:xfrm>
            <a:off x="395288" y="1917700"/>
            <a:ext cx="8208962" cy="4537075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6501" name="组合 106500"/>
          <p:cNvGrpSpPr/>
          <p:nvPr/>
        </p:nvGrpSpPr>
        <p:grpSpPr>
          <a:xfrm>
            <a:off x="700088" y="2566988"/>
            <a:ext cx="7646987" cy="3094037"/>
            <a:chOff x="0" y="0"/>
            <a:chExt cx="12042" cy="4873"/>
          </a:xfrm>
        </p:grpSpPr>
        <p:grpSp>
          <p:nvGrpSpPr>
            <p:cNvPr id="106502" name="组合 106501"/>
            <p:cNvGrpSpPr/>
            <p:nvPr/>
          </p:nvGrpSpPr>
          <p:grpSpPr>
            <a:xfrm>
              <a:off x="428" y="0"/>
              <a:ext cx="11000" cy="4762"/>
              <a:chOff x="0" y="0"/>
              <a:chExt cx="11000" cy="4762"/>
            </a:xfrm>
          </p:grpSpPr>
          <p:sp>
            <p:nvSpPr>
              <p:cNvPr id="106503" name="竖卷形 106502"/>
              <p:cNvSpPr/>
              <p:nvPr/>
            </p:nvSpPr>
            <p:spPr>
              <a:xfrm>
                <a:off x="0" y="0"/>
                <a:ext cx="5670" cy="4763"/>
              </a:xfrm>
              <a:prstGeom prst="verticalScroll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pPr algn="ctr"/>
                <a:endParaRPr>
                  <a:latin typeface="Arial" panose="020B0604020202020204" pitchFamily="34" charset="0"/>
                </a:endParaRPr>
              </a:p>
            </p:txBody>
          </p:sp>
          <p:sp>
            <p:nvSpPr>
              <p:cNvPr id="106504" name="竖卷形 106503"/>
              <p:cNvSpPr/>
              <p:nvPr/>
            </p:nvSpPr>
            <p:spPr>
              <a:xfrm>
                <a:off x="5218" y="0"/>
                <a:ext cx="5783" cy="4763"/>
              </a:xfrm>
              <a:prstGeom prst="verticalScroll">
                <a:avLst>
                  <a:gd name="adj" fmla="val 12500"/>
                </a:avLst>
              </a:prstGeom>
              <a:solidFill>
                <a:srgbClr val="FF9900">
                  <a:alpha val="100000"/>
                </a:srgb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05" name="文本框 106504"/>
              <p:cNvSpPr txBox="1"/>
              <p:nvPr/>
            </p:nvSpPr>
            <p:spPr>
              <a:xfrm>
                <a:off x="1031" y="1063"/>
                <a:ext cx="3619" cy="3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</a:rPr>
                  <a:t>根据产品特点定位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</a:rPr>
                  <a:t>根据产品用途定位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</a:rPr>
                  <a:t>根据顾客利益定位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</a:rPr>
                  <a:t>根据顾客类型定位</a:t>
                </a:r>
              </a:p>
            </p:txBody>
          </p:sp>
          <p:sp>
            <p:nvSpPr>
              <p:cNvPr id="106506" name="文本框 106505"/>
              <p:cNvSpPr txBox="1"/>
              <p:nvPr/>
            </p:nvSpPr>
            <p:spPr>
              <a:xfrm>
                <a:off x="7118" y="1364"/>
                <a:ext cx="2405" cy="23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</a:rPr>
                  <a:t>避强定位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</a:rPr>
                  <a:t>迎头定位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</a:rPr>
                  <a:t>重新定位</a:t>
                </a:r>
              </a:p>
            </p:txBody>
          </p:sp>
        </p:grpSp>
        <p:sp>
          <p:nvSpPr>
            <p:cNvPr id="106507" name="文本框 106506"/>
            <p:cNvSpPr txBox="1"/>
            <p:nvPr/>
          </p:nvSpPr>
          <p:spPr>
            <a:xfrm>
              <a:off x="0" y="225"/>
              <a:ext cx="768" cy="4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市场开发与定位的原则</a:t>
              </a:r>
            </a:p>
          </p:txBody>
        </p:sp>
        <p:sp>
          <p:nvSpPr>
            <p:cNvPr id="106508" name="文本框 106507"/>
            <p:cNvSpPr txBox="1"/>
            <p:nvPr/>
          </p:nvSpPr>
          <p:spPr>
            <a:xfrm>
              <a:off x="11274" y="219"/>
              <a:ext cx="768" cy="4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市场开发与定位的方法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054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定位</a:t>
            </a:r>
          </a:p>
        </p:txBody>
      </p:sp>
      <p:grpSp>
        <p:nvGrpSpPr>
          <p:cNvPr id="105476" name="组合 105475"/>
          <p:cNvGrpSpPr/>
          <p:nvPr/>
        </p:nvGrpSpPr>
        <p:grpSpPr>
          <a:xfrm>
            <a:off x="768350" y="2542858"/>
            <a:ext cx="7332663" cy="3516312"/>
            <a:chOff x="0" y="0"/>
            <a:chExt cx="11546" cy="5539"/>
          </a:xfrm>
        </p:grpSpPr>
        <p:grpSp>
          <p:nvGrpSpPr>
            <p:cNvPr id="105477" name="组合 105476"/>
            <p:cNvGrpSpPr/>
            <p:nvPr/>
          </p:nvGrpSpPr>
          <p:grpSpPr>
            <a:xfrm>
              <a:off x="773" y="37"/>
              <a:ext cx="10318" cy="4762"/>
              <a:chOff x="0" y="0"/>
              <a:chExt cx="10318" cy="4762"/>
            </a:xfrm>
          </p:grpSpPr>
          <p:sp>
            <p:nvSpPr>
              <p:cNvPr id="105478" name="箭头 1173"/>
              <p:cNvSpPr/>
              <p:nvPr/>
            </p:nvSpPr>
            <p:spPr>
              <a:xfrm>
                <a:off x="0" y="4762"/>
                <a:ext cx="10319" cy="1"/>
              </a:xfrm>
              <a:prstGeom prst="line">
                <a:avLst/>
              </a:prstGeom>
              <a:ln w="25400" cap="flat" cmpd="sng">
                <a:solidFill>
                  <a:srgbClr val="00008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5479" name="箭头 1175"/>
              <p:cNvSpPr/>
              <p:nvPr/>
            </p:nvSpPr>
            <p:spPr>
              <a:xfrm flipV="1">
                <a:off x="0" y="0"/>
                <a:ext cx="1" cy="4762"/>
              </a:xfrm>
              <a:prstGeom prst="line">
                <a:avLst/>
              </a:prstGeom>
              <a:ln w="25400" cap="flat" cmpd="sng">
                <a:solidFill>
                  <a:srgbClr val="00008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05480" name="棒 1178"/>
            <p:cNvSpPr/>
            <p:nvPr/>
          </p:nvSpPr>
          <p:spPr>
            <a:xfrm>
              <a:off x="1115" y="2762"/>
              <a:ext cx="3288" cy="5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lIns="90170" tIns="46990" rIns="90170" bIns="46990" anchor="ctr"/>
            <a:lstStyle/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大量营销阶段</a:t>
              </a:r>
            </a:p>
          </p:txBody>
        </p:sp>
        <p:sp>
          <p:nvSpPr>
            <p:cNvPr id="105481" name="棒 1178"/>
            <p:cNvSpPr/>
            <p:nvPr/>
          </p:nvSpPr>
          <p:spPr>
            <a:xfrm>
              <a:off x="4366" y="1945"/>
              <a:ext cx="3288" cy="56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vert="horz" wrap="square" lIns="90170" tIns="46990" rIns="90170" bIns="46990" anchor="ctr"/>
            <a:lstStyle/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差异化营销阶段</a:t>
              </a:r>
            </a:p>
          </p:txBody>
        </p:sp>
        <p:sp>
          <p:nvSpPr>
            <p:cNvPr id="105482" name="棒 1178"/>
            <p:cNvSpPr/>
            <p:nvPr/>
          </p:nvSpPr>
          <p:spPr>
            <a:xfrm>
              <a:off x="7530" y="1042"/>
              <a:ext cx="3676" cy="56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vert="horz" wrap="square" lIns="90170" tIns="46990" rIns="90170" bIns="46990" anchor="ctr"/>
            <a:lstStyle/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目标市场营销阶段</a:t>
              </a:r>
            </a:p>
          </p:txBody>
        </p:sp>
        <p:sp>
          <p:nvSpPr>
            <p:cNvPr id="105483" name="流程图: 过程 105482"/>
            <p:cNvSpPr/>
            <p:nvPr/>
          </p:nvSpPr>
          <p:spPr>
            <a:xfrm>
              <a:off x="7690" y="1742"/>
              <a:ext cx="3402" cy="2495"/>
            </a:xfrm>
            <a:prstGeom prst="flowChartProcess">
              <a:avLst/>
            </a:prstGeom>
            <a:solidFill>
              <a:schemeClr val="accent1">
                <a:alpha val="45000"/>
              </a:schemeClr>
            </a:solidFill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细分市场</a:t>
              </a:r>
            </a:p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市场选择</a:t>
              </a:r>
            </a:p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产品定位</a:t>
              </a:r>
            </a:p>
          </p:txBody>
        </p:sp>
        <p:sp>
          <p:nvSpPr>
            <p:cNvPr id="105484" name="文本框 105483"/>
            <p:cNvSpPr txBox="1"/>
            <p:nvPr/>
          </p:nvSpPr>
          <p:spPr>
            <a:xfrm>
              <a:off x="10316" y="4963"/>
              <a:ext cx="1231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</a:rPr>
                <a:t>时间</a:t>
              </a:r>
            </a:p>
          </p:txBody>
        </p:sp>
        <p:sp>
          <p:nvSpPr>
            <p:cNvPr id="105485" name="文本框 105484"/>
            <p:cNvSpPr txBox="1"/>
            <p:nvPr/>
          </p:nvSpPr>
          <p:spPr>
            <a:xfrm>
              <a:off x="0" y="0"/>
              <a:ext cx="720" cy="185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</a:rPr>
                <a:t>营销模式</a:t>
              </a:r>
            </a:p>
          </p:txBody>
        </p:sp>
      </p:grpSp>
      <p:sp>
        <p:nvSpPr>
          <p:cNvPr id="105486" name="矩形 105485"/>
          <p:cNvSpPr/>
          <p:nvPr/>
        </p:nvSpPr>
        <p:spPr>
          <a:xfrm>
            <a:off x="395288" y="1917700"/>
            <a:ext cx="8208962" cy="4537075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ym typeface="+mn-ea"/>
              </a:rPr>
              <a:t>前言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ym typeface="+mn-ea"/>
              </a:rPr>
              <a:t>创业与创业者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创业团队 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创业项目选择与运作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创业计划书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075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市场营销策略</a:t>
            </a:r>
          </a:p>
        </p:txBody>
      </p:sp>
      <p:sp>
        <p:nvSpPr>
          <p:cNvPr id="107523" name="文本占位符 10752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657225"/>
          </a:xfrm>
        </p:spPr>
        <p:txBody>
          <a:bodyPr/>
          <a:lstStyle/>
          <a:p>
            <a:r>
              <a:rPr lang="zh-CN" altLang="en-US" dirty="0"/>
              <a:t>市场营销战略组合</a:t>
            </a:r>
          </a:p>
        </p:txBody>
      </p:sp>
      <p:grpSp>
        <p:nvGrpSpPr>
          <p:cNvPr id="107524" name="组合 107523"/>
          <p:cNvGrpSpPr/>
          <p:nvPr/>
        </p:nvGrpSpPr>
        <p:grpSpPr>
          <a:xfrm>
            <a:off x="684213" y="3500438"/>
            <a:ext cx="7596187" cy="1520825"/>
            <a:chOff x="0" y="0"/>
            <a:chExt cx="11964" cy="2396"/>
          </a:xfrm>
        </p:grpSpPr>
        <p:grpSp>
          <p:nvGrpSpPr>
            <p:cNvPr id="107525" name="组合 107524"/>
            <p:cNvGrpSpPr/>
            <p:nvPr/>
          </p:nvGrpSpPr>
          <p:grpSpPr>
            <a:xfrm>
              <a:off x="0" y="0"/>
              <a:ext cx="11965" cy="2396"/>
              <a:chOff x="0" y="0"/>
              <a:chExt cx="11965" cy="2396"/>
            </a:xfrm>
          </p:grpSpPr>
          <p:sp>
            <p:nvSpPr>
              <p:cNvPr id="107526" name="圆角矩形 107525"/>
              <p:cNvSpPr/>
              <p:nvPr/>
            </p:nvSpPr>
            <p:spPr>
              <a:xfrm>
                <a:off x="0" y="0"/>
                <a:ext cx="2721" cy="23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价 格</a:t>
                </a:r>
              </a:p>
            </p:txBody>
          </p:sp>
          <p:sp>
            <p:nvSpPr>
              <p:cNvPr id="107527" name="圆角矩形 107526"/>
              <p:cNvSpPr/>
              <p:nvPr/>
            </p:nvSpPr>
            <p:spPr>
              <a:xfrm>
                <a:off x="3056" y="0"/>
                <a:ext cx="2721" cy="238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100000"/>
                </a:srgbClr>
              </a:solidFill>
              <a:ln w="9525">
                <a:noFill/>
              </a:ln>
            </p:spPr>
            <p:txBody>
              <a:bodyPr vert="horz" wrap="none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产 品</a:t>
                </a:r>
              </a:p>
            </p:txBody>
          </p:sp>
          <p:sp>
            <p:nvSpPr>
              <p:cNvPr id="107528" name="圆角矩形 107527"/>
              <p:cNvSpPr/>
              <p:nvPr/>
            </p:nvSpPr>
            <p:spPr>
              <a:xfrm>
                <a:off x="6189" y="14"/>
                <a:ext cx="2721" cy="2382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 vert="horz" wrap="none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渠 道</a:t>
                </a:r>
              </a:p>
            </p:txBody>
          </p:sp>
          <p:sp>
            <p:nvSpPr>
              <p:cNvPr id="107529" name="圆角矩形 107528"/>
              <p:cNvSpPr/>
              <p:nvPr/>
            </p:nvSpPr>
            <p:spPr>
              <a:xfrm>
                <a:off x="9245" y="14"/>
                <a:ext cx="2721" cy="238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100000"/>
                </a:srgbClr>
              </a:solidFill>
              <a:ln w="9525">
                <a:noFill/>
              </a:ln>
            </p:spPr>
            <p:txBody>
              <a:bodyPr vert="horz" wrap="none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促 销</a:t>
                </a:r>
              </a:p>
            </p:txBody>
          </p:sp>
        </p:grpSp>
        <p:sp>
          <p:nvSpPr>
            <p:cNvPr id="107530" name="圆弧箭头 1214"/>
            <p:cNvSpPr/>
            <p:nvPr/>
          </p:nvSpPr>
          <p:spPr>
            <a:xfrm>
              <a:off x="2608" y="796"/>
              <a:ext cx="680" cy="681"/>
            </a:xfrm>
            <a:custGeom>
              <a:avLst/>
              <a:gdLst/>
              <a:ahLst/>
              <a:cxnLst>
                <a:cxn ang="0">
                  <a:pos x="302204" y="351920"/>
                </a:cxn>
                <a:cxn ang="0">
                  <a:pos x="302739" y="352128"/>
                </a:cxn>
                <a:cxn ang="0">
                  <a:pos x="300085" y="354646"/>
                </a:cxn>
                <a:cxn ang="0">
                  <a:pos x="1517390" y="0"/>
                </a:cxn>
                <a:cxn ang="0">
                  <a:pos x="1418037" y="223222"/>
                </a:cxn>
                <a:cxn ang="0">
                  <a:pos x="1456819" y="256804"/>
                </a:cxn>
                <a:cxn ang="0">
                  <a:pos x="1771628" y="991425"/>
                </a:cxn>
                <a:cxn ang="0">
                  <a:pos x="1770911" y="1046430"/>
                </a:cxn>
                <a:cxn ang="0">
                  <a:pos x="1754889" y="1188741"/>
                </a:cxn>
                <a:cxn ang="0">
                  <a:pos x="983765" y="1899519"/>
                </a:cxn>
                <a:cxn ang="0">
                  <a:pos x="75112" y="1376028"/>
                </a:cxn>
                <a:cxn ang="0">
                  <a:pos x="250444" y="401734"/>
                </a:cxn>
                <a:cxn ang="0">
                  <a:pos x="300085" y="354646"/>
                </a:cxn>
                <a:cxn ang="0">
                  <a:pos x="295631" y="360375"/>
                </a:cxn>
                <a:cxn ang="0">
                  <a:pos x="165941" y="1227712"/>
                </a:cxn>
                <a:cxn ang="0">
                  <a:pos x="829479" y="1716035"/>
                </a:cxn>
                <a:cxn ang="0">
                  <a:pos x="1524254" y="1021041"/>
                </a:cxn>
                <a:cxn ang="0">
                  <a:pos x="1300471" y="510115"/>
                </a:cxn>
                <a:cxn ang="0">
                  <a:pos x="1293055" y="504020"/>
                </a:cxn>
                <a:cxn ang="0">
                  <a:pos x="1206415" y="698682"/>
                </a:cxn>
                <a:cxn ang="0">
                  <a:pos x="770554" y="85972"/>
                </a:cxn>
              </a:cxnLst>
              <a:rect l="0" t="0" r="0" b="0"/>
              <a:pathLst>
                <a:path w="494050" h="531069">
                  <a:moveTo>
                    <a:pt x="84274" y="98107"/>
                  </a:moveTo>
                  <a:cubicBezTo>
                    <a:pt x="84621" y="97719"/>
                    <a:pt x="84687" y="97734"/>
                    <a:pt x="84423" y="98165"/>
                  </a:cubicBezTo>
                  <a:lnTo>
                    <a:pt x="83683" y="98867"/>
                  </a:lnTo>
                  <a:lnTo>
                    <a:pt x="84274" y="98107"/>
                  </a:lnTo>
                  <a:close/>
                  <a:moveTo>
                    <a:pt x="423146" y="0"/>
                  </a:moveTo>
                  <a:lnTo>
                    <a:pt x="395440" y="62229"/>
                  </a:lnTo>
                  <a:lnTo>
                    <a:pt x="406255" y="71591"/>
                  </a:lnTo>
                  <a:cubicBezTo>
                    <a:pt x="473633" y="133566"/>
                    <a:pt x="493625" y="204832"/>
                    <a:pt x="494044" y="276386"/>
                  </a:cubicBezTo>
                  <a:cubicBezTo>
                    <a:pt x="494073" y="281497"/>
                    <a:pt x="494003" y="286610"/>
                    <a:pt x="493844" y="291720"/>
                  </a:cubicBezTo>
                  <a:cubicBezTo>
                    <a:pt x="493432" y="304888"/>
                    <a:pt x="491960" y="318150"/>
                    <a:pt x="489376" y="331393"/>
                  </a:cubicBezTo>
                  <a:cubicBezTo>
                    <a:pt x="468702" y="437339"/>
                    <a:pt x="381617" y="517584"/>
                    <a:pt x="274337" y="529541"/>
                  </a:cubicBezTo>
                  <a:cubicBezTo>
                    <a:pt x="167057" y="541499"/>
                    <a:pt x="64440" y="482398"/>
                    <a:pt x="20946" y="383604"/>
                  </a:cubicBezTo>
                  <a:cubicBezTo>
                    <a:pt x="-19829" y="290984"/>
                    <a:pt x="215" y="183599"/>
                    <a:pt x="69840" y="111994"/>
                  </a:cubicBezTo>
                  <a:lnTo>
                    <a:pt x="83683" y="98867"/>
                  </a:lnTo>
                  <a:lnTo>
                    <a:pt x="82441" y="100464"/>
                  </a:lnTo>
                  <a:cubicBezTo>
                    <a:pt x="70421" y="116975"/>
                    <a:pt x="13101" y="209765"/>
                    <a:pt x="46275" y="342257"/>
                  </a:cubicBezTo>
                  <a:cubicBezTo>
                    <a:pt x="70805" y="421126"/>
                    <a:pt x="144371" y="478390"/>
                    <a:pt x="231312" y="478390"/>
                  </a:cubicBezTo>
                  <a:cubicBezTo>
                    <a:pt x="338316" y="478390"/>
                    <a:pt x="425060" y="391646"/>
                    <a:pt x="425060" y="284642"/>
                  </a:cubicBezTo>
                  <a:cubicBezTo>
                    <a:pt x="425060" y="228319"/>
                    <a:pt x="401027" y="177609"/>
                    <a:pt x="362655" y="142208"/>
                  </a:cubicBezTo>
                  <a:lnTo>
                    <a:pt x="360587" y="140509"/>
                  </a:lnTo>
                  <a:lnTo>
                    <a:pt x="336426" y="194776"/>
                  </a:lnTo>
                  <a:lnTo>
                    <a:pt x="214880" y="23967"/>
                  </a:lnTo>
                  <a:lnTo>
                    <a:pt x="42314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1" name="圆弧箭头 1214"/>
            <p:cNvSpPr/>
            <p:nvPr/>
          </p:nvSpPr>
          <p:spPr>
            <a:xfrm>
              <a:off x="8797" y="823"/>
              <a:ext cx="680" cy="681"/>
            </a:xfrm>
            <a:custGeom>
              <a:avLst/>
              <a:gdLst/>
              <a:ahLst/>
              <a:cxnLst>
                <a:cxn ang="0">
                  <a:pos x="302204" y="351920"/>
                </a:cxn>
                <a:cxn ang="0">
                  <a:pos x="302739" y="352128"/>
                </a:cxn>
                <a:cxn ang="0">
                  <a:pos x="300085" y="354646"/>
                </a:cxn>
                <a:cxn ang="0">
                  <a:pos x="1517390" y="0"/>
                </a:cxn>
                <a:cxn ang="0">
                  <a:pos x="1418037" y="223222"/>
                </a:cxn>
                <a:cxn ang="0">
                  <a:pos x="1456819" y="256804"/>
                </a:cxn>
                <a:cxn ang="0">
                  <a:pos x="1771628" y="991425"/>
                </a:cxn>
                <a:cxn ang="0">
                  <a:pos x="1770911" y="1046430"/>
                </a:cxn>
                <a:cxn ang="0">
                  <a:pos x="1754889" y="1188741"/>
                </a:cxn>
                <a:cxn ang="0">
                  <a:pos x="983765" y="1899519"/>
                </a:cxn>
                <a:cxn ang="0">
                  <a:pos x="75112" y="1376028"/>
                </a:cxn>
                <a:cxn ang="0">
                  <a:pos x="250444" y="401734"/>
                </a:cxn>
                <a:cxn ang="0">
                  <a:pos x="300085" y="354646"/>
                </a:cxn>
                <a:cxn ang="0">
                  <a:pos x="295631" y="360375"/>
                </a:cxn>
                <a:cxn ang="0">
                  <a:pos x="165941" y="1227712"/>
                </a:cxn>
                <a:cxn ang="0">
                  <a:pos x="829479" y="1716035"/>
                </a:cxn>
                <a:cxn ang="0">
                  <a:pos x="1524254" y="1021041"/>
                </a:cxn>
                <a:cxn ang="0">
                  <a:pos x="1300471" y="510115"/>
                </a:cxn>
                <a:cxn ang="0">
                  <a:pos x="1293055" y="504020"/>
                </a:cxn>
                <a:cxn ang="0">
                  <a:pos x="1206415" y="698682"/>
                </a:cxn>
                <a:cxn ang="0">
                  <a:pos x="770554" y="85972"/>
                </a:cxn>
              </a:cxnLst>
              <a:rect l="0" t="0" r="0" b="0"/>
              <a:pathLst>
                <a:path w="494050" h="531069">
                  <a:moveTo>
                    <a:pt x="84274" y="98107"/>
                  </a:moveTo>
                  <a:cubicBezTo>
                    <a:pt x="84621" y="97719"/>
                    <a:pt x="84687" y="97734"/>
                    <a:pt x="84423" y="98165"/>
                  </a:cubicBezTo>
                  <a:lnTo>
                    <a:pt x="83683" y="98867"/>
                  </a:lnTo>
                  <a:lnTo>
                    <a:pt x="84274" y="98107"/>
                  </a:lnTo>
                  <a:close/>
                  <a:moveTo>
                    <a:pt x="423146" y="0"/>
                  </a:moveTo>
                  <a:lnTo>
                    <a:pt x="395440" y="62229"/>
                  </a:lnTo>
                  <a:lnTo>
                    <a:pt x="406255" y="71591"/>
                  </a:lnTo>
                  <a:cubicBezTo>
                    <a:pt x="473633" y="133566"/>
                    <a:pt x="493625" y="204832"/>
                    <a:pt x="494044" y="276386"/>
                  </a:cubicBezTo>
                  <a:cubicBezTo>
                    <a:pt x="494073" y="281497"/>
                    <a:pt x="494003" y="286610"/>
                    <a:pt x="493844" y="291720"/>
                  </a:cubicBezTo>
                  <a:cubicBezTo>
                    <a:pt x="493432" y="304888"/>
                    <a:pt x="491960" y="318150"/>
                    <a:pt x="489376" y="331393"/>
                  </a:cubicBezTo>
                  <a:cubicBezTo>
                    <a:pt x="468702" y="437339"/>
                    <a:pt x="381617" y="517584"/>
                    <a:pt x="274337" y="529541"/>
                  </a:cubicBezTo>
                  <a:cubicBezTo>
                    <a:pt x="167057" y="541499"/>
                    <a:pt x="64440" y="482398"/>
                    <a:pt x="20946" y="383604"/>
                  </a:cubicBezTo>
                  <a:cubicBezTo>
                    <a:pt x="-19829" y="290984"/>
                    <a:pt x="215" y="183599"/>
                    <a:pt x="69840" y="111994"/>
                  </a:cubicBezTo>
                  <a:lnTo>
                    <a:pt x="83683" y="98867"/>
                  </a:lnTo>
                  <a:lnTo>
                    <a:pt x="82441" y="100464"/>
                  </a:lnTo>
                  <a:cubicBezTo>
                    <a:pt x="70421" y="116975"/>
                    <a:pt x="13101" y="209765"/>
                    <a:pt x="46275" y="342257"/>
                  </a:cubicBezTo>
                  <a:cubicBezTo>
                    <a:pt x="70805" y="421126"/>
                    <a:pt x="144371" y="478390"/>
                    <a:pt x="231312" y="478390"/>
                  </a:cubicBezTo>
                  <a:cubicBezTo>
                    <a:pt x="338316" y="478390"/>
                    <a:pt x="425060" y="391646"/>
                    <a:pt x="425060" y="284642"/>
                  </a:cubicBezTo>
                  <a:cubicBezTo>
                    <a:pt x="425060" y="228319"/>
                    <a:pt x="401027" y="177609"/>
                    <a:pt x="362655" y="142208"/>
                  </a:cubicBezTo>
                  <a:lnTo>
                    <a:pt x="360587" y="140509"/>
                  </a:lnTo>
                  <a:lnTo>
                    <a:pt x="336426" y="194776"/>
                  </a:lnTo>
                  <a:lnTo>
                    <a:pt x="214880" y="23967"/>
                  </a:lnTo>
                  <a:lnTo>
                    <a:pt x="42314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2" name="圆弧箭头 1214"/>
            <p:cNvSpPr/>
            <p:nvPr/>
          </p:nvSpPr>
          <p:spPr>
            <a:xfrm>
              <a:off x="5720" y="817"/>
              <a:ext cx="680" cy="681"/>
            </a:xfrm>
            <a:custGeom>
              <a:avLst/>
              <a:gdLst/>
              <a:ahLst/>
              <a:cxnLst>
                <a:cxn ang="0">
                  <a:pos x="302204" y="351920"/>
                </a:cxn>
                <a:cxn ang="0">
                  <a:pos x="302739" y="352128"/>
                </a:cxn>
                <a:cxn ang="0">
                  <a:pos x="300085" y="354646"/>
                </a:cxn>
                <a:cxn ang="0">
                  <a:pos x="1517390" y="0"/>
                </a:cxn>
                <a:cxn ang="0">
                  <a:pos x="1418037" y="223222"/>
                </a:cxn>
                <a:cxn ang="0">
                  <a:pos x="1456819" y="256804"/>
                </a:cxn>
                <a:cxn ang="0">
                  <a:pos x="1771628" y="991425"/>
                </a:cxn>
                <a:cxn ang="0">
                  <a:pos x="1770911" y="1046430"/>
                </a:cxn>
                <a:cxn ang="0">
                  <a:pos x="1754889" y="1188741"/>
                </a:cxn>
                <a:cxn ang="0">
                  <a:pos x="983765" y="1899519"/>
                </a:cxn>
                <a:cxn ang="0">
                  <a:pos x="75112" y="1376028"/>
                </a:cxn>
                <a:cxn ang="0">
                  <a:pos x="250444" y="401734"/>
                </a:cxn>
                <a:cxn ang="0">
                  <a:pos x="300085" y="354646"/>
                </a:cxn>
                <a:cxn ang="0">
                  <a:pos x="295631" y="360375"/>
                </a:cxn>
                <a:cxn ang="0">
                  <a:pos x="165941" y="1227712"/>
                </a:cxn>
                <a:cxn ang="0">
                  <a:pos x="829479" y="1716035"/>
                </a:cxn>
                <a:cxn ang="0">
                  <a:pos x="1524254" y="1021041"/>
                </a:cxn>
                <a:cxn ang="0">
                  <a:pos x="1300471" y="510115"/>
                </a:cxn>
                <a:cxn ang="0">
                  <a:pos x="1293055" y="504020"/>
                </a:cxn>
                <a:cxn ang="0">
                  <a:pos x="1206415" y="698682"/>
                </a:cxn>
                <a:cxn ang="0">
                  <a:pos x="770554" y="85972"/>
                </a:cxn>
              </a:cxnLst>
              <a:rect l="0" t="0" r="0" b="0"/>
              <a:pathLst>
                <a:path w="494050" h="531069">
                  <a:moveTo>
                    <a:pt x="84274" y="98107"/>
                  </a:moveTo>
                  <a:cubicBezTo>
                    <a:pt x="84621" y="97719"/>
                    <a:pt x="84687" y="97734"/>
                    <a:pt x="84423" y="98165"/>
                  </a:cubicBezTo>
                  <a:lnTo>
                    <a:pt x="83683" y="98867"/>
                  </a:lnTo>
                  <a:lnTo>
                    <a:pt x="84274" y="98107"/>
                  </a:lnTo>
                  <a:close/>
                  <a:moveTo>
                    <a:pt x="423146" y="0"/>
                  </a:moveTo>
                  <a:lnTo>
                    <a:pt x="395440" y="62229"/>
                  </a:lnTo>
                  <a:lnTo>
                    <a:pt x="406255" y="71591"/>
                  </a:lnTo>
                  <a:cubicBezTo>
                    <a:pt x="473633" y="133566"/>
                    <a:pt x="493625" y="204832"/>
                    <a:pt x="494044" y="276386"/>
                  </a:cubicBezTo>
                  <a:cubicBezTo>
                    <a:pt x="494073" y="281497"/>
                    <a:pt x="494003" y="286610"/>
                    <a:pt x="493844" y="291720"/>
                  </a:cubicBezTo>
                  <a:cubicBezTo>
                    <a:pt x="493432" y="304888"/>
                    <a:pt x="491960" y="318150"/>
                    <a:pt x="489376" y="331393"/>
                  </a:cubicBezTo>
                  <a:cubicBezTo>
                    <a:pt x="468702" y="437339"/>
                    <a:pt x="381617" y="517584"/>
                    <a:pt x="274337" y="529541"/>
                  </a:cubicBezTo>
                  <a:cubicBezTo>
                    <a:pt x="167057" y="541499"/>
                    <a:pt x="64440" y="482398"/>
                    <a:pt x="20946" y="383604"/>
                  </a:cubicBezTo>
                  <a:cubicBezTo>
                    <a:pt x="-19829" y="290984"/>
                    <a:pt x="215" y="183599"/>
                    <a:pt x="69840" y="111994"/>
                  </a:cubicBezTo>
                  <a:lnTo>
                    <a:pt x="83683" y="98867"/>
                  </a:lnTo>
                  <a:lnTo>
                    <a:pt x="82441" y="100464"/>
                  </a:lnTo>
                  <a:cubicBezTo>
                    <a:pt x="70421" y="116975"/>
                    <a:pt x="13101" y="209765"/>
                    <a:pt x="46275" y="342257"/>
                  </a:cubicBezTo>
                  <a:cubicBezTo>
                    <a:pt x="70805" y="421126"/>
                    <a:pt x="144371" y="478390"/>
                    <a:pt x="231312" y="478390"/>
                  </a:cubicBezTo>
                  <a:cubicBezTo>
                    <a:pt x="338316" y="478390"/>
                    <a:pt x="425060" y="391646"/>
                    <a:pt x="425060" y="284642"/>
                  </a:cubicBezTo>
                  <a:cubicBezTo>
                    <a:pt x="425060" y="228319"/>
                    <a:pt x="401027" y="177609"/>
                    <a:pt x="362655" y="142208"/>
                  </a:cubicBezTo>
                  <a:lnTo>
                    <a:pt x="360587" y="140509"/>
                  </a:lnTo>
                  <a:lnTo>
                    <a:pt x="336426" y="194776"/>
                  </a:lnTo>
                  <a:lnTo>
                    <a:pt x="214880" y="23967"/>
                  </a:lnTo>
                  <a:lnTo>
                    <a:pt x="42314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33" name="矩形 107532"/>
          <p:cNvSpPr/>
          <p:nvPr/>
        </p:nvSpPr>
        <p:spPr>
          <a:xfrm>
            <a:off x="395288" y="1917700"/>
            <a:ext cx="8208962" cy="4537075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819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创业计划</a:t>
            </a:r>
          </a:p>
        </p:txBody>
      </p:sp>
      <p:sp>
        <p:nvSpPr>
          <p:cNvPr id="81923" name="文本占位符 819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明确创业的方向和目标</a:t>
            </a:r>
          </a:p>
          <a:p>
            <a:r>
              <a:rPr lang="zh-CN" altLang="en-US" dirty="0"/>
              <a:t>              周密安排创业活动</a:t>
            </a:r>
          </a:p>
          <a:p>
            <a:r>
              <a:rPr lang="zh-CN" altLang="en-US" dirty="0"/>
              <a:t>                             寻求外部资源的支持</a:t>
            </a:r>
          </a:p>
        </p:txBody>
      </p:sp>
      <p:sp>
        <p:nvSpPr>
          <p:cNvPr id="81924" name="矩形 81923"/>
          <p:cNvSpPr/>
          <p:nvPr/>
        </p:nvSpPr>
        <p:spPr>
          <a:xfrm>
            <a:off x="395288" y="1701800"/>
            <a:ext cx="8208962" cy="4752975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1925" name="图片 81924" descr="u=1585605377,3377252601&amp;fm=21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149725"/>
            <a:ext cx="7273925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808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创业计划的定义</a:t>
            </a:r>
          </a:p>
        </p:txBody>
      </p:sp>
      <p:sp>
        <p:nvSpPr>
          <p:cNvPr id="80899" name="文本占位符 808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" indent="-344805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创业计划</a:t>
            </a:r>
            <a:r>
              <a:rPr lang="zh-CN" altLang="en-US" sz="2400" dirty="0"/>
              <a:t>，是对与创业项目有关的所有事项进行总体安排的文件，包括商业前景展望，人员、资金、物质等各种资源的整合，以及经营思想、战略的确定等，是为创业项目制定的一份完整、具体、深入的行动指南（创业计划书）。</a:t>
            </a:r>
          </a:p>
          <a:p>
            <a:pPr marL="1905" indent="-344805">
              <a:buNone/>
            </a:pPr>
            <a:endParaRPr lang="zh-CN" altLang="en-US" sz="2400" dirty="0"/>
          </a:p>
          <a:p>
            <a:pPr marL="1905" indent="-344805">
              <a:buNone/>
            </a:pPr>
            <a:endParaRPr lang="zh-CN" altLang="en-US" sz="2400" dirty="0"/>
          </a:p>
          <a:p>
            <a:pPr marL="1905" indent="-344805">
              <a:buNone/>
            </a:pPr>
            <a:r>
              <a:rPr lang="zh-CN" altLang="en-US" sz="2400" dirty="0"/>
              <a:t>   </a:t>
            </a:r>
            <a:r>
              <a:rPr lang="zh-CN" altLang="en-US" sz="2400" dirty="0">
                <a:solidFill>
                  <a:schemeClr val="bg2"/>
                </a:solidFill>
              </a:rPr>
              <a:t> 创业计划是将创业者的理想和希望进一步具体化，它一般要考虑到公司未来3～5年的发展情况，并在公司运营中根据需要相应的进行调整。</a:t>
            </a:r>
          </a:p>
        </p:txBody>
      </p:sp>
      <p:sp>
        <p:nvSpPr>
          <p:cNvPr id="80900" name="矩形 80899"/>
          <p:cNvSpPr/>
          <p:nvPr/>
        </p:nvSpPr>
        <p:spPr>
          <a:xfrm>
            <a:off x="395288" y="1701800"/>
            <a:ext cx="8208962" cy="4752975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839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创业计划书的基本结构</a:t>
            </a:r>
          </a:p>
        </p:txBody>
      </p:sp>
      <p:grpSp>
        <p:nvGrpSpPr>
          <p:cNvPr id="83971" name="Group 16"/>
          <p:cNvGrpSpPr/>
          <p:nvPr/>
        </p:nvGrpSpPr>
        <p:grpSpPr>
          <a:xfrm>
            <a:off x="395288" y="1557338"/>
            <a:ext cx="8208962" cy="5268912"/>
            <a:chOff x="0" y="0"/>
            <a:chExt cx="8280" cy="7956"/>
          </a:xfrm>
        </p:grpSpPr>
        <p:sp>
          <p:nvSpPr>
            <p:cNvPr id="83972" name="Picture 15"/>
            <p:cNvSpPr>
              <a:spLocks noChangeAspect="1" noTextEdit="1"/>
            </p:cNvSpPr>
            <p:nvPr/>
          </p:nvSpPr>
          <p:spPr>
            <a:xfrm>
              <a:off x="0" y="0"/>
              <a:ext cx="8280" cy="7956"/>
            </a:xfrm>
            <a:prstGeom prst="rect">
              <a:avLst/>
            </a:prstGeom>
            <a:solidFill>
              <a:schemeClr val="accent1">
                <a:alpha val="68999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973" name="Group 65"/>
            <p:cNvGrpSpPr/>
            <p:nvPr/>
          </p:nvGrpSpPr>
          <p:grpSpPr>
            <a:xfrm>
              <a:off x="75" y="156"/>
              <a:ext cx="8100" cy="7020"/>
              <a:chOff x="0" y="0"/>
              <a:chExt cx="8100" cy="7020"/>
            </a:xfrm>
          </p:grpSpPr>
          <p:sp>
            <p:nvSpPr>
              <p:cNvPr id="83974" name="Rectangle 17"/>
              <p:cNvSpPr/>
              <p:nvPr/>
            </p:nvSpPr>
            <p:spPr>
              <a:xfrm>
                <a:off x="3165" y="0"/>
                <a:ext cx="180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封面与目录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975" name="Rectangle 18"/>
              <p:cNvSpPr/>
              <p:nvPr/>
            </p:nvSpPr>
            <p:spPr>
              <a:xfrm>
                <a:off x="3165" y="624"/>
                <a:ext cx="180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执行概要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976" name="Rectangle 19"/>
              <p:cNvSpPr/>
              <p:nvPr/>
            </p:nvSpPr>
            <p:spPr>
              <a:xfrm>
                <a:off x="3165" y="1248"/>
                <a:ext cx="180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主体内容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977" name="Rectangle 26"/>
              <p:cNvSpPr/>
              <p:nvPr/>
            </p:nvSpPr>
            <p:spPr>
              <a:xfrm>
                <a:off x="5325" y="3120"/>
                <a:ext cx="180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市场营销计划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978" name="Rectangle 27"/>
              <p:cNvSpPr/>
              <p:nvPr/>
            </p:nvSpPr>
            <p:spPr>
              <a:xfrm>
                <a:off x="1005" y="3120"/>
                <a:ext cx="180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研发计划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979" name="Rectangle 28"/>
              <p:cNvSpPr/>
              <p:nvPr/>
            </p:nvSpPr>
            <p:spPr>
              <a:xfrm>
                <a:off x="3165" y="3120"/>
                <a:ext cx="180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生产经营计划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980" name="Rectangle 29"/>
              <p:cNvSpPr/>
              <p:nvPr/>
            </p:nvSpPr>
            <p:spPr>
              <a:xfrm>
                <a:off x="4860" y="2184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管理团队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981" name="Rectangle 30"/>
              <p:cNvSpPr/>
              <p:nvPr/>
            </p:nvSpPr>
            <p:spPr>
              <a:xfrm>
                <a:off x="3240" y="2184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竞争分析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982" name="Rectangle 31"/>
              <p:cNvSpPr/>
              <p:nvPr/>
            </p:nvSpPr>
            <p:spPr>
              <a:xfrm>
                <a:off x="1620" y="2184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市场分析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983" name="Rectangle 32"/>
              <p:cNvSpPr/>
              <p:nvPr/>
            </p:nvSpPr>
            <p:spPr>
              <a:xfrm>
                <a:off x="0" y="2184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产品或服务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984" name="Rectangle 34"/>
              <p:cNvSpPr/>
              <p:nvPr/>
            </p:nvSpPr>
            <p:spPr>
              <a:xfrm>
                <a:off x="6480" y="2184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投资说明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985" name="Line 35"/>
              <p:cNvSpPr/>
              <p:nvPr/>
            </p:nvSpPr>
            <p:spPr>
              <a:xfrm>
                <a:off x="4065" y="468"/>
                <a:ext cx="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3986" name="Line 36"/>
              <p:cNvSpPr/>
              <p:nvPr/>
            </p:nvSpPr>
            <p:spPr>
              <a:xfrm>
                <a:off x="4065" y="1092"/>
                <a:ext cx="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3987" name="Line 37"/>
              <p:cNvSpPr/>
              <p:nvPr/>
            </p:nvSpPr>
            <p:spPr>
              <a:xfrm>
                <a:off x="4065" y="1716"/>
                <a:ext cx="0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3988" name="Line 38"/>
              <p:cNvSpPr/>
              <p:nvPr/>
            </p:nvSpPr>
            <p:spPr>
              <a:xfrm>
                <a:off x="4065" y="2652"/>
                <a:ext cx="0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3989" name="Line 44"/>
              <p:cNvSpPr/>
              <p:nvPr/>
            </p:nvSpPr>
            <p:spPr>
              <a:xfrm>
                <a:off x="825" y="1872"/>
                <a:ext cx="6480" cy="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990" name="Line 45"/>
              <p:cNvSpPr/>
              <p:nvPr/>
            </p:nvSpPr>
            <p:spPr>
              <a:xfrm>
                <a:off x="825" y="1872"/>
                <a:ext cx="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3991" name="Line 46"/>
              <p:cNvSpPr/>
              <p:nvPr/>
            </p:nvSpPr>
            <p:spPr>
              <a:xfrm>
                <a:off x="2445" y="1872"/>
                <a:ext cx="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3992" name="Line 47"/>
              <p:cNvSpPr/>
              <p:nvPr/>
            </p:nvSpPr>
            <p:spPr>
              <a:xfrm>
                <a:off x="5685" y="1872"/>
                <a:ext cx="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3993" name="Line 48"/>
              <p:cNvSpPr/>
              <p:nvPr/>
            </p:nvSpPr>
            <p:spPr>
              <a:xfrm>
                <a:off x="7305" y="1872"/>
                <a:ext cx="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3994" name="Line 49"/>
              <p:cNvSpPr/>
              <p:nvPr/>
            </p:nvSpPr>
            <p:spPr>
              <a:xfrm>
                <a:off x="825" y="2808"/>
                <a:ext cx="48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995" name="Line 50"/>
              <p:cNvSpPr/>
              <p:nvPr/>
            </p:nvSpPr>
            <p:spPr>
              <a:xfrm>
                <a:off x="825" y="2652"/>
                <a:ext cx="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996" name="Line 51"/>
              <p:cNvSpPr/>
              <p:nvPr/>
            </p:nvSpPr>
            <p:spPr>
              <a:xfrm>
                <a:off x="2445" y="2652"/>
                <a:ext cx="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997" name="Line 52"/>
              <p:cNvSpPr/>
              <p:nvPr/>
            </p:nvSpPr>
            <p:spPr>
              <a:xfrm>
                <a:off x="5685" y="2652"/>
                <a:ext cx="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998" name="Line 53"/>
              <p:cNvSpPr/>
              <p:nvPr/>
            </p:nvSpPr>
            <p:spPr>
              <a:xfrm>
                <a:off x="1905" y="2964"/>
                <a:ext cx="432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999" name="Line 54"/>
              <p:cNvSpPr/>
              <p:nvPr/>
            </p:nvSpPr>
            <p:spPr>
              <a:xfrm>
                <a:off x="1905" y="2964"/>
                <a:ext cx="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4000" name="Line 55"/>
              <p:cNvSpPr/>
              <p:nvPr/>
            </p:nvSpPr>
            <p:spPr>
              <a:xfrm>
                <a:off x="6225" y="2964"/>
                <a:ext cx="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4001" name="Rectangle 25"/>
              <p:cNvSpPr/>
              <p:nvPr/>
            </p:nvSpPr>
            <p:spPr>
              <a:xfrm>
                <a:off x="3165" y="3900"/>
                <a:ext cx="180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人力资源计划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84002" name="Group 62"/>
              <p:cNvGrpSpPr/>
              <p:nvPr/>
            </p:nvGrpSpPr>
            <p:grpSpPr>
              <a:xfrm>
                <a:off x="3165" y="4680"/>
                <a:ext cx="1800" cy="2340"/>
                <a:chOff x="0" y="0"/>
                <a:chExt cx="1800" cy="2340"/>
              </a:xfrm>
            </p:grpSpPr>
            <p:sp>
              <p:nvSpPr>
                <p:cNvPr id="84003" name="Rectangle 21"/>
                <p:cNvSpPr/>
                <p:nvPr/>
              </p:nvSpPr>
              <p:spPr>
                <a:xfrm>
                  <a:off x="0" y="1872"/>
                  <a:ext cx="1800" cy="46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/>
                <a:lstStyle/>
                <a:p>
                  <a:pPr algn="ctr"/>
                  <a:r>
                    <a:rPr lang="zh-CN" altLang="en-US">
                      <a:latin typeface="Arial" panose="020B0604020202020204" pitchFamily="34" charset="0"/>
                    </a:rPr>
                    <a:t>附件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004" name="Rectangle 22"/>
                <p:cNvSpPr/>
                <p:nvPr/>
              </p:nvSpPr>
              <p:spPr>
                <a:xfrm>
                  <a:off x="0" y="1248"/>
                  <a:ext cx="1800" cy="46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/>
                <a:lstStyle/>
                <a:p>
                  <a:pPr algn="ctr"/>
                  <a:r>
                    <a:rPr lang="zh-CN" altLang="en-US">
                      <a:latin typeface="Arial" panose="020B0604020202020204" pitchFamily="34" charset="0"/>
                    </a:rPr>
                    <a:t>退出策略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005" name="Rectangle 23"/>
                <p:cNvSpPr/>
                <p:nvPr/>
              </p:nvSpPr>
              <p:spPr>
                <a:xfrm>
                  <a:off x="0" y="624"/>
                  <a:ext cx="1800" cy="46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/>
                <a:lstStyle/>
                <a:p>
                  <a:pPr algn="ctr"/>
                  <a:r>
                    <a:rPr lang="zh-CN" altLang="en-US">
                      <a:latin typeface="Arial" panose="020B0604020202020204" pitchFamily="34" charset="0"/>
                    </a:rPr>
                    <a:t>风险分析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006" name="Rectangle 24"/>
                <p:cNvSpPr/>
                <p:nvPr/>
              </p:nvSpPr>
              <p:spPr>
                <a:xfrm>
                  <a:off x="0" y="0"/>
                  <a:ext cx="1800" cy="46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/>
                <a:lstStyle/>
                <a:p>
                  <a:pPr algn="ctr"/>
                  <a:r>
                    <a:rPr lang="zh-CN" altLang="en-US">
                      <a:latin typeface="Arial" panose="020B0604020202020204" pitchFamily="34" charset="0"/>
                    </a:rPr>
                    <a:t>财务分析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007" name="Line 41"/>
                <p:cNvSpPr/>
                <p:nvPr/>
              </p:nvSpPr>
              <p:spPr>
                <a:xfrm>
                  <a:off x="900" y="468"/>
                  <a:ext cx="0" cy="15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84008" name="Line 42"/>
                <p:cNvSpPr/>
                <p:nvPr/>
              </p:nvSpPr>
              <p:spPr>
                <a:xfrm>
                  <a:off x="900" y="1092"/>
                  <a:ext cx="0" cy="15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84009" name="Line 43"/>
                <p:cNvSpPr/>
                <p:nvPr/>
              </p:nvSpPr>
              <p:spPr>
                <a:xfrm>
                  <a:off x="900" y="1716"/>
                  <a:ext cx="0" cy="15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84010" name="Line 56"/>
              <p:cNvSpPr/>
              <p:nvPr/>
            </p:nvSpPr>
            <p:spPr>
              <a:xfrm>
                <a:off x="1905" y="3744"/>
                <a:ext cx="4320" cy="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4011" name="Line 58"/>
              <p:cNvSpPr/>
              <p:nvPr/>
            </p:nvSpPr>
            <p:spPr>
              <a:xfrm>
                <a:off x="4065" y="3588"/>
                <a:ext cx="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4012" name="Line 59"/>
              <p:cNvSpPr/>
              <p:nvPr/>
            </p:nvSpPr>
            <p:spPr>
              <a:xfrm>
                <a:off x="1905" y="3588"/>
                <a:ext cx="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4013" name="Line 60"/>
              <p:cNvSpPr/>
              <p:nvPr/>
            </p:nvSpPr>
            <p:spPr>
              <a:xfrm>
                <a:off x="6225" y="3588"/>
                <a:ext cx="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4014" name="Line 61"/>
              <p:cNvSpPr/>
              <p:nvPr/>
            </p:nvSpPr>
            <p:spPr>
              <a:xfrm>
                <a:off x="4065" y="4524"/>
                <a:ext cx="3240" cy="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4015" name="Line 63"/>
              <p:cNvSpPr/>
              <p:nvPr/>
            </p:nvSpPr>
            <p:spPr>
              <a:xfrm>
                <a:off x="4065" y="4368"/>
                <a:ext cx="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4016" name="Line 64"/>
              <p:cNvSpPr/>
              <p:nvPr/>
            </p:nvSpPr>
            <p:spPr>
              <a:xfrm flipV="1">
                <a:off x="7305" y="2652"/>
                <a:ext cx="0" cy="18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4017" name="Text Box 66"/>
            <p:cNvSpPr txBox="1"/>
            <p:nvPr/>
          </p:nvSpPr>
          <p:spPr>
            <a:xfrm>
              <a:off x="180" y="7488"/>
              <a:ext cx="77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/>
            <a:lstStyle/>
            <a:p>
              <a:pPr algn="ctr"/>
              <a:r>
                <a:rPr lang="zh-CN" altLang="en-US">
                  <a:latin typeface="Arial" panose="020B0604020202020204" pitchFamily="34" charset="0"/>
                </a:rPr>
                <a:t>图  创业计划的基本结构图</a:t>
              </a:r>
            </a:p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84018" name="矩形 84017"/>
          <p:cNvSpPr/>
          <p:nvPr/>
        </p:nvSpPr>
        <p:spPr>
          <a:xfrm>
            <a:off x="395288" y="1557338"/>
            <a:ext cx="8208962" cy="52578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849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创业计划书的主要内容</a:t>
            </a:r>
          </a:p>
        </p:txBody>
      </p:sp>
      <p:sp>
        <p:nvSpPr>
          <p:cNvPr id="84995" name="文本占位符 84994"/>
          <p:cNvSpPr>
            <a:spLocks noGrp="1"/>
          </p:cNvSpPr>
          <p:nvPr>
            <p:ph type="body" idx="1"/>
          </p:nvPr>
        </p:nvSpPr>
        <p:spPr>
          <a:xfrm>
            <a:off x="682625" y="1917700"/>
            <a:ext cx="6697663" cy="44624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摘要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企业概况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产品与服务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市场分析与营销策略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产品制造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管理团队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财务分析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风险评估与应对措施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退出策略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附录</a:t>
            </a:r>
          </a:p>
        </p:txBody>
      </p:sp>
      <p:sp>
        <p:nvSpPr>
          <p:cNvPr id="84996" name="矩形 84995"/>
          <p:cNvSpPr/>
          <p:nvPr/>
        </p:nvSpPr>
        <p:spPr>
          <a:xfrm>
            <a:off x="395288" y="1701800"/>
            <a:ext cx="8208962" cy="4752975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4997" name="图片 84996" descr="u=273849674,4246440067&amp;fm=21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4146550"/>
            <a:ext cx="3657600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自我介绍</a:t>
            </a:r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329113"/>
          </a:xfrm>
        </p:spPr>
        <p:txBody>
          <a:bodyPr/>
          <a:lstStyle/>
          <a:p>
            <a:pPr marL="1905" indent="-344805">
              <a:lnSpc>
                <a:spcPct val="80000"/>
              </a:lnSpc>
              <a:buNone/>
            </a:pPr>
            <a:r>
              <a:rPr lang="zh-CN" altLang="en-US" sz="2800" b="1" dirty="0"/>
              <a:t>王新夫</a:t>
            </a:r>
          </a:p>
          <a:p>
            <a:pPr marL="1905" indent="-344805">
              <a:lnSpc>
                <a:spcPct val="80000"/>
              </a:lnSpc>
              <a:buNone/>
            </a:pPr>
            <a:r>
              <a:rPr lang="zh-CN" altLang="en-US" sz="2400" dirty="0"/>
              <a:t>董事长 总经理</a:t>
            </a:r>
          </a:p>
          <a:p>
            <a:pPr marL="1905" indent="-344805">
              <a:lnSpc>
                <a:spcPct val="80000"/>
              </a:lnSpc>
              <a:buNone/>
            </a:pPr>
            <a:r>
              <a:rPr lang="zh-CN" altLang="en-US" sz="2400" dirty="0" smtClean="0"/>
              <a:t>河北霍夫曼新材料科技有限公司</a:t>
            </a:r>
            <a:endParaRPr lang="zh-CN" altLang="en-US" sz="2400" dirty="0"/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en-US" altLang="zh-CN" sz="2400" dirty="0"/>
              <a:t>1999-2003  </a:t>
            </a:r>
            <a:r>
              <a:rPr lang="zh-CN" altLang="en-US" sz="2400" dirty="0"/>
              <a:t>哈尔滨工业大学 计算机学士学位，金融学学士学位</a:t>
            </a:r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en-US" altLang="zh-CN" sz="2400" dirty="0"/>
              <a:t>2003-2007  </a:t>
            </a:r>
            <a:r>
              <a:rPr lang="zh-CN" altLang="en-US" sz="2400" dirty="0"/>
              <a:t>哈尔滨工业大学  计算机硕士学位</a:t>
            </a:r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en-US" altLang="zh-CN" sz="2400" dirty="0"/>
              <a:t>2008</a:t>
            </a:r>
            <a:r>
              <a:rPr lang="zh-CN" altLang="en-US" sz="2400" dirty="0"/>
              <a:t>年开始创业，从事杀菌剂产品研究与生产。</a:t>
            </a:r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zh-CN" altLang="en-US" sz="2400" dirty="0" smtClean="0"/>
              <a:t>霍夫曼</a:t>
            </a:r>
            <a:r>
              <a:rPr lang="zh-CN" altLang="en-US" sz="2400" dirty="0"/>
              <a:t>化学是杀菌剂产品一流制造商，国家级高新技术企业，中国涂料工业</a:t>
            </a:r>
            <a:r>
              <a:rPr lang="zh-CN" altLang="en-US" sz="2400" dirty="0" smtClean="0"/>
              <a:t>协会常务理事</a:t>
            </a:r>
            <a:r>
              <a:rPr lang="zh-CN" altLang="en-US" sz="2400" dirty="0"/>
              <a:t>单位，建筑外加剂协会理事单位，两项行业标准制定的副主编单位和参编单位。</a:t>
            </a:r>
          </a:p>
        </p:txBody>
      </p:sp>
      <p:sp>
        <p:nvSpPr>
          <p:cNvPr id="19460" name="矩形 19459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223963"/>
          </a:xfrm>
        </p:spPr>
        <p:txBody>
          <a:bodyPr anchor="ctr"/>
          <a:lstStyle/>
          <a:p>
            <a:r>
              <a:rPr lang="zh-CN" altLang="en-US" sz="2800" b="1">
                <a:latin typeface="宋体" panose="02010600030101010101" pitchFamily="2" charset="-122"/>
              </a:rPr>
              <a:t>创业的定义</a:t>
            </a: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250825" y="2276475"/>
            <a:ext cx="8229600" cy="3598863"/>
          </a:xfrm>
        </p:spPr>
        <p:txBody>
          <a:bodyPr/>
          <a:lstStyle/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创业</a:t>
            </a:r>
            <a:r>
              <a:rPr lang="zh-CN" altLang="en-US" sz="2400">
                <a:latin typeface="宋体" panose="02010600030101010101" pitchFamily="2" charset="-122"/>
              </a:rPr>
              <a:t>是创业者在详细的市场调查的基础上，发现机会，并通过</a:t>
            </a:r>
            <a:r>
              <a:rPr lang="zh-CN" altLang="en-US" sz="2400" i="1">
                <a:solidFill>
                  <a:srgbClr val="FF0000"/>
                </a:solidFill>
                <a:latin typeface="宋体" panose="02010600030101010101" pitchFamily="2" charset="-122"/>
              </a:rPr>
              <a:t>资源整合输出价值</a:t>
            </a:r>
            <a:r>
              <a:rPr lang="zh-CN" altLang="en-US" sz="2400">
                <a:latin typeface="宋体" panose="02010600030101010101" pitchFamily="2" charset="-122"/>
              </a:rPr>
              <a:t>的过程。创业是一种</a:t>
            </a:r>
            <a:r>
              <a:rPr lang="zh-CN" altLang="en-US" sz="2400" i="1">
                <a:solidFill>
                  <a:srgbClr val="FF0000"/>
                </a:solidFill>
                <a:latin typeface="宋体" panose="02010600030101010101" pitchFamily="2" charset="-122"/>
              </a:rPr>
              <a:t>修行</a:t>
            </a:r>
            <a:r>
              <a:rPr lang="zh-CN" altLang="en-US" sz="2400">
                <a:latin typeface="宋体" panose="02010600030101010101" pitchFamily="2" charset="-122"/>
              </a:rPr>
              <a:t>，是漫长的孤独的苦旅。</a:t>
            </a:r>
          </a:p>
        </p:txBody>
      </p:sp>
      <p:grpSp>
        <p:nvGrpSpPr>
          <p:cNvPr id="7172" name="组合 7171"/>
          <p:cNvGrpSpPr/>
          <p:nvPr/>
        </p:nvGrpSpPr>
        <p:grpSpPr>
          <a:xfrm>
            <a:off x="971550" y="3644900"/>
            <a:ext cx="7056438" cy="1512888"/>
            <a:chOff x="0" y="0"/>
            <a:chExt cx="4445" cy="953"/>
          </a:xfrm>
        </p:grpSpPr>
        <p:sp>
          <p:nvSpPr>
            <p:cNvPr id="7173" name="菱形 7172"/>
            <p:cNvSpPr/>
            <p:nvPr/>
          </p:nvSpPr>
          <p:spPr>
            <a:xfrm>
              <a:off x="0" y="0"/>
              <a:ext cx="1043" cy="953"/>
            </a:xfrm>
            <a:prstGeom prst="diamond">
              <a:avLst/>
            </a:prstGeom>
            <a:solidFill>
              <a:srgbClr val="666699"/>
            </a:solidFill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理智的决定</a:t>
              </a:r>
            </a:p>
          </p:txBody>
        </p:sp>
        <p:sp>
          <p:nvSpPr>
            <p:cNvPr id="7174" name="菱形 7173"/>
            <p:cNvSpPr/>
            <p:nvPr/>
          </p:nvSpPr>
          <p:spPr>
            <a:xfrm>
              <a:off x="1134" y="0"/>
              <a:ext cx="1043" cy="953"/>
            </a:xfrm>
            <a:prstGeom prst="diamond">
              <a:avLst/>
            </a:prstGeom>
            <a:solidFill>
              <a:srgbClr val="666699"/>
            </a:solidFill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创造的过程</a:t>
              </a:r>
            </a:p>
          </p:txBody>
        </p:sp>
        <p:sp>
          <p:nvSpPr>
            <p:cNvPr id="7175" name="菱形 7174"/>
            <p:cNvSpPr/>
            <p:nvPr/>
          </p:nvSpPr>
          <p:spPr>
            <a:xfrm>
              <a:off x="2268" y="0"/>
              <a:ext cx="1043" cy="953"/>
            </a:xfrm>
            <a:prstGeom prst="diamond">
              <a:avLst/>
            </a:prstGeom>
            <a:solidFill>
              <a:srgbClr val="666699"/>
            </a:solidFill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艰辛的旅程</a:t>
              </a:r>
            </a:p>
          </p:txBody>
        </p:sp>
        <p:sp>
          <p:nvSpPr>
            <p:cNvPr id="7176" name="菱形 7175"/>
            <p:cNvSpPr/>
            <p:nvPr/>
          </p:nvSpPr>
          <p:spPr>
            <a:xfrm>
              <a:off x="3402" y="0"/>
              <a:ext cx="1043" cy="953"/>
            </a:xfrm>
            <a:prstGeom prst="diamond">
              <a:avLst/>
            </a:prstGeom>
            <a:solidFill>
              <a:srgbClr val="666699"/>
            </a:solidFill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人生的升华</a:t>
              </a:r>
            </a:p>
          </p:txBody>
        </p:sp>
      </p:grpSp>
      <p:sp>
        <p:nvSpPr>
          <p:cNvPr id="7177" name="矩形 7176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创业者的界定</a:t>
            </a:r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329113"/>
          </a:xfrm>
        </p:spPr>
        <p:txBody>
          <a:bodyPr/>
          <a:lstStyle/>
          <a:p>
            <a:pPr marL="1905" indent="-344805">
              <a:lnSpc>
                <a:spcPct val="80000"/>
              </a:lnSpc>
              <a:buNone/>
            </a:pPr>
            <a:endParaRPr lang="zh-CN" altLang="en-US" sz="1400" dirty="0"/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zh-CN" altLang="en-US" sz="2400" dirty="0"/>
              <a:t>法国经济学家坎蒂隆（Cantillon）</a:t>
            </a:r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zh-CN" altLang="en-US" sz="2400" dirty="0"/>
              <a:t>法国经济学家让</a:t>
            </a:r>
            <a:r>
              <a:rPr lang="zh-CN" altLang="en-US" sz="2400" dirty="0">
                <a:latin typeface="Arial" panose="020B0604020202020204" pitchFamily="34" charset="0"/>
              </a:rPr>
              <a:t>·</a:t>
            </a:r>
            <a:r>
              <a:rPr lang="zh-CN" altLang="en-US" sz="2400" dirty="0"/>
              <a:t>巴蒂斯特</a:t>
            </a:r>
            <a:r>
              <a:rPr lang="zh-CN" altLang="en-US" sz="2400" dirty="0">
                <a:latin typeface="Arial" panose="020B0604020202020204" pitchFamily="34" charset="0"/>
              </a:rPr>
              <a:t>·</a:t>
            </a:r>
            <a:r>
              <a:rPr lang="zh-CN" altLang="en-US" sz="2400" dirty="0"/>
              <a:t>萨伊（Jean Baptiste Say）</a:t>
            </a:r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zh-CN" altLang="en-US" sz="2400" dirty="0"/>
              <a:t>美国经济学家熊彼特（Peter）</a:t>
            </a:r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zh-CN" altLang="en-US" sz="2400" dirty="0"/>
              <a:t>美国经济学家斯蒂文</a:t>
            </a:r>
            <a:r>
              <a:rPr lang="zh-CN" altLang="en-US" sz="2400" dirty="0">
                <a:latin typeface="Arial" panose="020B0604020202020204" pitchFamily="34" charset="0"/>
              </a:rPr>
              <a:t>·</a:t>
            </a:r>
            <a:r>
              <a:rPr lang="zh-CN" altLang="en-US" sz="2400" dirty="0"/>
              <a:t>马里奥（Steve Mariotti）</a:t>
            </a:r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zh-CN" altLang="en-US" sz="2400" dirty="0"/>
              <a:t>香港创业学院院长张世平</a:t>
            </a:r>
          </a:p>
          <a:p>
            <a:pPr marL="1905" indent="-344805">
              <a:lnSpc>
                <a:spcPts val="3000"/>
              </a:lnSpc>
              <a:spcBef>
                <a:spcPct val="0"/>
              </a:spcBef>
              <a:buNone/>
            </a:pPr>
            <a:endParaRPr lang="zh-CN" altLang="en-US" sz="2400" dirty="0"/>
          </a:p>
          <a:p>
            <a:pPr marL="1905" indent="-344805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99"/>
                </a:solidFill>
              </a:rPr>
              <a:t>    </a:t>
            </a:r>
          </a:p>
          <a:p>
            <a:pPr marL="1905" indent="-344805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99"/>
                </a:solidFill>
              </a:rPr>
              <a:t>    创业者是一种人，这种人具有强烈的责任感和冒险精神，这种人的商业触角非常敏感，这种人肩负着经营管理企业的重担，这种人注定要承担更大的社会责任。</a:t>
            </a:r>
          </a:p>
        </p:txBody>
      </p:sp>
      <p:sp>
        <p:nvSpPr>
          <p:cNvPr id="19460" name="矩形 19459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1" name="弧边矩形 239"/>
          <p:cNvSpPr/>
          <p:nvPr/>
        </p:nvSpPr>
        <p:spPr>
          <a:xfrm>
            <a:off x="539750" y="4438650"/>
            <a:ext cx="8137525" cy="142875"/>
          </a:xfrm>
          <a:custGeom>
            <a:avLst/>
            <a:gdLst/>
            <a:ahLst/>
            <a:cxnLst>
              <a:cxn ang="0">
                <a:pos x="145666" y="0"/>
              </a:cxn>
              <a:cxn ang="0">
                <a:pos x="1759334" y="0"/>
              </a:cxn>
              <a:cxn ang="0">
                <a:pos x="1830147" y="105134"/>
              </a:cxn>
              <a:cxn ang="0">
                <a:pos x="1905000" y="476254"/>
              </a:cxn>
              <a:cxn ang="0">
                <a:pos x="1830147" y="847375"/>
              </a:cxn>
              <a:cxn ang="0">
                <a:pos x="1759343" y="952500"/>
              </a:cxn>
              <a:cxn ang="0">
                <a:pos x="145662" y="952500"/>
              </a:cxn>
              <a:cxn ang="0">
                <a:pos x="74853" y="847375"/>
              </a:cxn>
              <a:cxn ang="0">
                <a:pos x="0" y="476254"/>
              </a:cxn>
              <a:cxn ang="0">
                <a:pos x="74853" y="105134"/>
              </a:cxn>
            </a:cxnLst>
            <a:rect l="0" t="0" r="0" b="0"/>
            <a:pathLst>
              <a:path w="432472" h="216024">
                <a:moveTo>
                  <a:pt x="33069" y="0"/>
                </a:moveTo>
                <a:lnTo>
                  <a:pt x="399403" y="0"/>
                </a:lnTo>
                <a:lnTo>
                  <a:pt x="415479" y="23844"/>
                </a:lnTo>
                <a:cubicBezTo>
                  <a:pt x="426421" y="49714"/>
                  <a:pt x="432472" y="78157"/>
                  <a:pt x="432472" y="108013"/>
                </a:cubicBezTo>
                <a:cubicBezTo>
                  <a:pt x="432472" y="137869"/>
                  <a:pt x="426421" y="166312"/>
                  <a:pt x="415479" y="192182"/>
                </a:cubicBezTo>
                <a:lnTo>
                  <a:pt x="399405" y="216024"/>
                </a:lnTo>
                <a:lnTo>
                  <a:pt x="33068" y="216024"/>
                </a:lnTo>
                <a:lnTo>
                  <a:pt x="16993" y="192182"/>
                </a:lnTo>
                <a:cubicBezTo>
                  <a:pt x="6051" y="166312"/>
                  <a:pt x="0" y="137869"/>
                  <a:pt x="0" y="108013"/>
                </a:cubicBezTo>
                <a:cubicBezTo>
                  <a:pt x="0" y="78157"/>
                  <a:pt x="6051" y="49714"/>
                  <a:pt x="16993" y="23844"/>
                </a:cubicBezTo>
                <a:lnTo>
                  <a:pt x="33069" y="0"/>
                </a:lnTo>
                <a:close/>
              </a:path>
            </a:pathLst>
          </a:custGeom>
          <a:solidFill>
            <a:schemeClr val="accent1">
              <a:alpha val="76999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中国知名的创业者</a:t>
            </a:r>
          </a:p>
        </p:txBody>
      </p:sp>
      <p:grpSp>
        <p:nvGrpSpPr>
          <p:cNvPr id="15363" name="Group 47"/>
          <p:cNvGrpSpPr/>
          <p:nvPr/>
        </p:nvGrpSpPr>
        <p:grpSpPr>
          <a:xfrm>
            <a:off x="395288" y="1847850"/>
            <a:ext cx="8497887" cy="4824413"/>
            <a:chOff x="0" y="0"/>
            <a:chExt cx="8280" cy="4680"/>
          </a:xfrm>
        </p:grpSpPr>
        <p:sp>
          <p:nvSpPr>
            <p:cNvPr id="15364" name="Picture 48"/>
            <p:cNvSpPr>
              <a:spLocks noChangeAspect="1" noTextEdit="1"/>
            </p:cNvSpPr>
            <p:nvPr/>
          </p:nvSpPr>
          <p:spPr>
            <a:xfrm>
              <a:off x="0" y="0"/>
              <a:ext cx="8280" cy="468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65" name="Group 49"/>
            <p:cNvGrpSpPr/>
            <p:nvPr/>
          </p:nvGrpSpPr>
          <p:grpSpPr>
            <a:xfrm>
              <a:off x="180" y="184"/>
              <a:ext cx="7974" cy="4496"/>
              <a:chOff x="0" y="0"/>
              <a:chExt cx="7974" cy="4496"/>
            </a:xfrm>
          </p:grpSpPr>
          <p:grpSp>
            <p:nvGrpSpPr>
              <p:cNvPr id="15366" name="Group 50"/>
              <p:cNvGrpSpPr/>
              <p:nvPr/>
            </p:nvGrpSpPr>
            <p:grpSpPr>
              <a:xfrm>
                <a:off x="0" y="0"/>
                <a:ext cx="7974" cy="3894"/>
                <a:chOff x="0" y="0"/>
                <a:chExt cx="7974" cy="3894"/>
              </a:xfrm>
            </p:grpSpPr>
            <p:sp>
              <p:nvSpPr>
                <p:cNvPr id="15367" name="AutoShape 51"/>
                <p:cNvSpPr/>
                <p:nvPr/>
              </p:nvSpPr>
              <p:spPr>
                <a:xfrm>
                  <a:off x="180" y="1532"/>
                  <a:ext cx="1439" cy="781"/>
                </a:xfrm>
                <a:prstGeom prst="chevron">
                  <a:avLst>
                    <a:gd name="adj" fmla="val 46062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8" name="AutoShape 52"/>
                <p:cNvSpPr/>
                <p:nvPr/>
              </p:nvSpPr>
              <p:spPr>
                <a:xfrm>
                  <a:off x="6480" y="1532"/>
                  <a:ext cx="1439" cy="780"/>
                </a:xfrm>
                <a:prstGeom prst="chevron">
                  <a:avLst>
                    <a:gd name="adj" fmla="val 4612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9" name="AutoShape 53"/>
                <p:cNvSpPr/>
                <p:nvPr/>
              </p:nvSpPr>
              <p:spPr>
                <a:xfrm>
                  <a:off x="5220" y="1532"/>
                  <a:ext cx="1439" cy="780"/>
                </a:xfrm>
                <a:prstGeom prst="chevron">
                  <a:avLst>
                    <a:gd name="adj" fmla="val 4612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0" name="AutoShape 54"/>
                <p:cNvSpPr/>
                <p:nvPr/>
              </p:nvSpPr>
              <p:spPr>
                <a:xfrm>
                  <a:off x="3962" y="1532"/>
                  <a:ext cx="1438" cy="782"/>
                </a:xfrm>
                <a:prstGeom prst="chevron">
                  <a:avLst>
                    <a:gd name="adj" fmla="val 4597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1" name="AutoShape 55"/>
                <p:cNvSpPr/>
                <p:nvPr/>
              </p:nvSpPr>
              <p:spPr>
                <a:xfrm>
                  <a:off x="2700" y="1532"/>
                  <a:ext cx="1440" cy="782"/>
                </a:xfrm>
                <a:prstGeom prst="chevron">
                  <a:avLst>
                    <a:gd name="adj" fmla="val 46035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2" name="AutoShape 56"/>
                <p:cNvSpPr/>
                <p:nvPr/>
              </p:nvSpPr>
              <p:spPr>
                <a:xfrm>
                  <a:off x="1440" y="1532"/>
                  <a:ext cx="1439" cy="781"/>
                </a:xfrm>
                <a:prstGeom prst="chevron">
                  <a:avLst>
                    <a:gd name="adj" fmla="val 46062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3" name="Text Box 57"/>
                <p:cNvSpPr txBox="1"/>
                <p:nvPr/>
              </p:nvSpPr>
              <p:spPr>
                <a:xfrm>
                  <a:off x="402" y="1688"/>
                  <a:ext cx="126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en-US" altLang="zh-CN">
                      <a:latin typeface="Arial" panose="020B0604020202020204" pitchFamily="34" charset="0"/>
                    </a:rPr>
                    <a:t>1979-1984</a:t>
                  </a:r>
                </a:p>
                <a:p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74" name="Text Box 58"/>
                <p:cNvSpPr txBox="1"/>
                <p:nvPr/>
              </p:nvSpPr>
              <p:spPr>
                <a:xfrm>
                  <a:off x="1648" y="1688"/>
                  <a:ext cx="126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en-US" altLang="zh-CN">
                      <a:latin typeface="Arial" panose="020B0604020202020204" pitchFamily="34" charset="0"/>
                    </a:rPr>
                    <a:t>1984-1988</a:t>
                  </a:r>
                </a:p>
                <a:p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75" name="Text Box 59"/>
                <p:cNvSpPr txBox="1"/>
                <p:nvPr/>
              </p:nvSpPr>
              <p:spPr>
                <a:xfrm>
                  <a:off x="2922" y="1688"/>
                  <a:ext cx="126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en-US" altLang="zh-CN">
                      <a:latin typeface="Arial" panose="020B0604020202020204" pitchFamily="34" charset="0"/>
                    </a:rPr>
                    <a:t>1988-1991</a:t>
                  </a:r>
                </a:p>
                <a:p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76" name="Text Box 60"/>
                <p:cNvSpPr txBox="1"/>
                <p:nvPr/>
              </p:nvSpPr>
              <p:spPr>
                <a:xfrm>
                  <a:off x="4208" y="1688"/>
                  <a:ext cx="126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en-US" altLang="zh-CN">
                      <a:latin typeface="Arial" panose="020B0604020202020204" pitchFamily="34" charset="0"/>
                    </a:rPr>
                    <a:t>1992-1999</a:t>
                  </a:r>
                </a:p>
                <a:p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77" name="Text Box 61"/>
                <p:cNvSpPr txBox="1"/>
                <p:nvPr/>
              </p:nvSpPr>
              <p:spPr>
                <a:xfrm>
                  <a:off x="5442" y="1688"/>
                  <a:ext cx="126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en-US" altLang="zh-CN">
                      <a:latin typeface="Arial" panose="020B0604020202020204" pitchFamily="34" charset="0"/>
                    </a:rPr>
                    <a:t>1999-2007</a:t>
                  </a:r>
                </a:p>
                <a:p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78" name="Text Box 62"/>
                <p:cNvSpPr txBox="1"/>
                <p:nvPr/>
              </p:nvSpPr>
              <p:spPr>
                <a:xfrm>
                  <a:off x="6714" y="1688"/>
                  <a:ext cx="126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en-US" altLang="zh-CN">
                      <a:latin typeface="Arial" panose="020B0604020202020204" pitchFamily="34" charset="0"/>
                    </a:rPr>
                    <a:t>2008——</a:t>
                  </a:r>
                </a:p>
                <a:p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79" name="Line 63"/>
                <p:cNvSpPr/>
                <p:nvPr/>
              </p:nvSpPr>
              <p:spPr>
                <a:xfrm flipV="1">
                  <a:off x="360" y="440"/>
                  <a:ext cx="1" cy="109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380" name="Line 64"/>
                <p:cNvSpPr/>
                <p:nvPr/>
              </p:nvSpPr>
              <p:spPr>
                <a:xfrm>
                  <a:off x="1080" y="2312"/>
                  <a:ext cx="1" cy="9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pic>
              <p:nvPicPr>
                <p:cNvPr id="15381" name="Picture 65" descr="南存辉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8" y="14"/>
                  <a:ext cx="808" cy="10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382" name="Text Box 66"/>
                <p:cNvSpPr txBox="1"/>
                <p:nvPr/>
              </p:nvSpPr>
              <p:spPr>
                <a:xfrm>
                  <a:off x="484" y="1064"/>
                  <a:ext cx="108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zh-CN" altLang="en-US">
                      <a:latin typeface="Arial" panose="020B0604020202020204" pitchFamily="34" charset="0"/>
                    </a:rPr>
                    <a:t>南存辉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15383" name="Picture 67" descr="刘永好"/>
                <p:cNvPicPr>
                  <a:picLocks noChangeAspect="1"/>
                </p:cNvPicPr>
                <p:nvPr/>
              </p:nvPicPr>
              <p:blipFill>
                <a:blip r:embed="rId4"/>
                <a:srcRect b="14954"/>
                <a:stretch>
                  <a:fillRect/>
                </a:stretch>
              </p:blipFill>
              <p:spPr>
                <a:xfrm>
                  <a:off x="0" y="2780"/>
                  <a:ext cx="900" cy="10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384" name="Text Box 68"/>
                <p:cNvSpPr txBox="1"/>
                <p:nvPr/>
              </p:nvSpPr>
              <p:spPr>
                <a:xfrm>
                  <a:off x="0" y="2340"/>
                  <a:ext cx="108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zh-CN" altLang="en-US">
                      <a:latin typeface="Arial" panose="020B0604020202020204" pitchFamily="34" charset="0"/>
                    </a:rPr>
                    <a:t>刘永好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85" name="Line 69"/>
                <p:cNvSpPr/>
                <p:nvPr/>
              </p:nvSpPr>
              <p:spPr>
                <a:xfrm flipV="1">
                  <a:off x="1620" y="440"/>
                  <a:ext cx="0" cy="109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386" name="Line 70"/>
                <p:cNvSpPr/>
                <p:nvPr/>
              </p:nvSpPr>
              <p:spPr>
                <a:xfrm>
                  <a:off x="2340" y="2312"/>
                  <a:ext cx="0" cy="9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pic>
              <p:nvPicPr>
                <p:cNvPr id="15387" name="Picture 71" descr="柳传志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8" y="14"/>
                  <a:ext cx="808" cy="10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388" name="Text Box 72"/>
                <p:cNvSpPr txBox="1"/>
                <p:nvPr/>
              </p:nvSpPr>
              <p:spPr>
                <a:xfrm>
                  <a:off x="1758" y="1064"/>
                  <a:ext cx="108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zh-CN" altLang="en-US">
                      <a:latin typeface="Arial" panose="020B0604020202020204" pitchFamily="34" charset="0"/>
                    </a:rPr>
                    <a:t>柳传志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15389" name="Picture 73" descr="任正非"/>
                <p:cNvPicPr>
                  <a:picLocks noChangeAspect="1"/>
                </p:cNvPicPr>
                <p:nvPr/>
              </p:nvPicPr>
              <p:blipFill>
                <a:blip r:embed="rId6"/>
                <a:srcRect b="12500"/>
                <a:stretch>
                  <a:fillRect/>
                </a:stretch>
              </p:blipFill>
              <p:spPr>
                <a:xfrm>
                  <a:off x="1288" y="2780"/>
                  <a:ext cx="864" cy="10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390" name="Text Box 74"/>
                <p:cNvSpPr txBox="1"/>
                <p:nvPr/>
              </p:nvSpPr>
              <p:spPr>
                <a:xfrm>
                  <a:off x="1260" y="2340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zh-CN" altLang="en-US">
                      <a:latin typeface="Arial" panose="020B0604020202020204" pitchFamily="34" charset="0"/>
                    </a:rPr>
                    <a:t>任正非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91" name="Line 75"/>
                <p:cNvSpPr/>
                <p:nvPr/>
              </p:nvSpPr>
              <p:spPr>
                <a:xfrm flipV="1">
                  <a:off x="2880" y="440"/>
                  <a:ext cx="0" cy="109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392" name="Line 76"/>
                <p:cNvSpPr/>
                <p:nvPr/>
              </p:nvSpPr>
              <p:spPr>
                <a:xfrm>
                  <a:off x="3600" y="2312"/>
                  <a:ext cx="0" cy="9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pic>
              <p:nvPicPr>
                <p:cNvPr id="15393" name="Picture 77" descr="潘石屹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2" y="14"/>
                  <a:ext cx="808" cy="10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394" name="Text Box 78"/>
                <p:cNvSpPr txBox="1"/>
                <p:nvPr/>
              </p:nvSpPr>
              <p:spPr>
                <a:xfrm>
                  <a:off x="3004" y="1064"/>
                  <a:ext cx="108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zh-CN" altLang="en-US">
                      <a:latin typeface="Arial" panose="020B0604020202020204" pitchFamily="34" charset="0"/>
                    </a:rPr>
                    <a:t>潘石屹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15395" name="Picture 79" descr="史玉柱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8" y="2780"/>
                  <a:ext cx="840" cy="10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396" name="Text Box 80"/>
                <p:cNvSpPr txBox="1"/>
                <p:nvPr/>
              </p:nvSpPr>
              <p:spPr>
                <a:xfrm>
                  <a:off x="2492" y="2340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zh-CN" altLang="en-US">
                      <a:latin typeface="Arial" panose="020B0604020202020204" pitchFamily="34" charset="0"/>
                    </a:rPr>
                    <a:t>史玉柱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97" name="Line 81"/>
                <p:cNvSpPr/>
                <p:nvPr/>
              </p:nvSpPr>
              <p:spPr>
                <a:xfrm flipV="1">
                  <a:off x="4140" y="440"/>
                  <a:ext cx="0" cy="109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398" name="Line 82"/>
                <p:cNvSpPr/>
                <p:nvPr/>
              </p:nvSpPr>
              <p:spPr>
                <a:xfrm>
                  <a:off x="4860" y="2312"/>
                  <a:ext cx="0" cy="9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pic>
              <p:nvPicPr>
                <p:cNvPr id="15399" name="Picture 83" descr="陈天桥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0" y="0"/>
                  <a:ext cx="855" cy="10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400" name="Text Box 84"/>
                <p:cNvSpPr txBox="1"/>
                <p:nvPr/>
              </p:nvSpPr>
              <p:spPr>
                <a:xfrm>
                  <a:off x="5552" y="1064"/>
                  <a:ext cx="108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r>
                    <a:rPr lang="zh-CN" altLang="en-US">
                      <a:latin typeface="Arial" panose="020B0604020202020204" pitchFamily="34" charset="0"/>
                    </a:rPr>
                    <a:t>陈天桥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15401" name="Picture 85" descr="李彦宏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2" y="2780"/>
                  <a:ext cx="840" cy="10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402" name="Text Box 86"/>
                <p:cNvSpPr txBox="1"/>
                <p:nvPr/>
              </p:nvSpPr>
              <p:spPr>
                <a:xfrm>
                  <a:off x="4832" y="2340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pPr algn="ctr"/>
                  <a:r>
                    <a:rPr lang="zh-CN" altLang="en-US">
                      <a:latin typeface="Arial" panose="020B0604020202020204" pitchFamily="34" charset="0"/>
                    </a:rPr>
                    <a:t>李彦宏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03" name="Line 87"/>
                <p:cNvSpPr/>
                <p:nvPr/>
              </p:nvSpPr>
              <p:spPr>
                <a:xfrm flipV="1">
                  <a:off x="5400" y="440"/>
                  <a:ext cx="0" cy="109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04" name="Line 88"/>
                <p:cNvSpPr/>
                <p:nvPr/>
              </p:nvSpPr>
              <p:spPr>
                <a:xfrm>
                  <a:off x="6120" y="2312"/>
                  <a:ext cx="0" cy="9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pic>
              <p:nvPicPr>
                <p:cNvPr id="15405" name="Picture 89" descr="马云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0" y="28"/>
                  <a:ext cx="888" cy="10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406" name="Text Box 90"/>
                <p:cNvSpPr txBox="1"/>
                <p:nvPr/>
              </p:nvSpPr>
              <p:spPr>
                <a:xfrm>
                  <a:off x="4140" y="1078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pPr algn="ctr"/>
                  <a:r>
                    <a:rPr lang="zh-CN" altLang="en-US">
                      <a:latin typeface="Arial" panose="020B0604020202020204" pitchFamily="34" charset="0"/>
                    </a:rPr>
                    <a:t>马云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15407" name="Picture 91" descr="张朝阳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94" y="2780"/>
                  <a:ext cx="840" cy="10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408" name="Text Box 92"/>
                <p:cNvSpPr txBox="1"/>
                <p:nvPr/>
              </p:nvSpPr>
              <p:spPr>
                <a:xfrm>
                  <a:off x="3600" y="2340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pPr algn="ctr"/>
                  <a:r>
                    <a:rPr lang="zh-CN" altLang="en-US">
                      <a:latin typeface="Arial" panose="020B0604020202020204" pitchFamily="34" charset="0"/>
                    </a:rPr>
                    <a:t>张朝阳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09" name="Line 93"/>
                <p:cNvSpPr/>
                <p:nvPr/>
              </p:nvSpPr>
              <p:spPr>
                <a:xfrm flipV="1">
                  <a:off x="6660" y="440"/>
                  <a:ext cx="0" cy="109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10" name="Line 94"/>
                <p:cNvSpPr/>
                <p:nvPr/>
              </p:nvSpPr>
              <p:spPr>
                <a:xfrm>
                  <a:off x="7380" y="2312"/>
                  <a:ext cx="0" cy="9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pic>
              <p:nvPicPr>
                <p:cNvPr id="15411" name="Picture 95" descr="郭敬明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0" y="14"/>
                  <a:ext cx="840" cy="10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412" name="Text Box 96"/>
                <p:cNvSpPr txBox="1"/>
                <p:nvPr/>
              </p:nvSpPr>
              <p:spPr>
                <a:xfrm>
                  <a:off x="6702" y="1078"/>
                  <a:ext cx="108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pPr algn="ctr"/>
                  <a:r>
                    <a:rPr lang="zh-CN" altLang="en-US">
                      <a:latin typeface="Arial" panose="020B0604020202020204" pitchFamily="34" charset="0"/>
                    </a:rPr>
                    <a:t>郭敬明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15413" name="Picture 97" descr="陈鸥"/>
                <p:cNvPicPr>
                  <a:picLocks noChangeAspect="1"/>
                </p:cNvPicPr>
                <p:nvPr/>
              </p:nvPicPr>
              <p:blipFill>
                <a:blip r:embed="rId14"/>
                <a:srcRect l="14722" r="28323"/>
                <a:stretch>
                  <a:fillRect/>
                </a:stretch>
              </p:blipFill>
              <p:spPr>
                <a:xfrm>
                  <a:off x="6300" y="2766"/>
                  <a:ext cx="900" cy="11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414" name="Text Box 98"/>
                <p:cNvSpPr txBox="1"/>
                <p:nvPr/>
              </p:nvSpPr>
              <p:spPr>
                <a:xfrm>
                  <a:off x="6120" y="2326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/>
                <a:lstStyle/>
                <a:p>
                  <a:pPr algn="ctr"/>
                  <a:r>
                    <a:rPr lang="zh-CN" altLang="en-US">
                      <a:latin typeface="Arial" panose="020B0604020202020204" pitchFamily="34" charset="0"/>
                    </a:rPr>
                    <a:t>陈鸥</a:t>
                  </a:r>
                </a:p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5415" name="Text Box 99"/>
              <p:cNvSpPr txBox="1"/>
              <p:nvPr/>
            </p:nvSpPr>
            <p:spPr>
              <a:xfrm>
                <a:off x="180" y="4028"/>
                <a:ext cx="738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/>
              <a:lstStyle/>
              <a:p>
                <a:pPr algn="ctr"/>
                <a:r>
                  <a:rPr lang="zh-CN" altLang="en-US">
                    <a:latin typeface="Arial" panose="020B0604020202020204" pitchFamily="34" charset="0"/>
                  </a:rPr>
                  <a:t>图  中国创业发展历程中涌现出的成功企业家代表</a:t>
                </a:r>
              </a:p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416" name="矩形 15415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创业源动力</a:t>
            </a:r>
            <a:br>
              <a:rPr lang="zh-CN" altLang="en-US" sz="2800" b="1" dirty="0">
                <a:latin typeface="宋体" panose="02010600030101010101" pitchFamily="2" charset="-122"/>
              </a:rPr>
            </a:br>
            <a:r>
              <a:rPr lang="zh-CN" altLang="en-US" sz="2800" b="1" dirty="0">
                <a:latin typeface="宋体" panose="02010600030101010101" pitchFamily="2" charset="-122"/>
              </a:rPr>
              <a:t>                  </a:t>
            </a:r>
          </a:p>
        </p:txBody>
      </p:sp>
      <p:grpSp>
        <p:nvGrpSpPr>
          <p:cNvPr id="12291" name="组合 12290"/>
          <p:cNvGrpSpPr/>
          <p:nvPr/>
        </p:nvGrpSpPr>
        <p:grpSpPr>
          <a:xfrm>
            <a:off x="738188" y="2495550"/>
            <a:ext cx="7500937" cy="3657600"/>
            <a:chOff x="0" y="0"/>
            <a:chExt cx="11816" cy="5760"/>
          </a:xfrm>
        </p:grpSpPr>
        <p:sp>
          <p:nvSpPr>
            <p:cNvPr id="12292" name="等腰三角形 12291"/>
            <p:cNvSpPr/>
            <p:nvPr/>
          </p:nvSpPr>
          <p:spPr>
            <a:xfrm flipH="1">
              <a:off x="1713" y="111"/>
              <a:ext cx="6021" cy="55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" name="矩形 12292"/>
            <p:cNvSpPr/>
            <p:nvPr/>
          </p:nvSpPr>
          <p:spPr>
            <a:xfrm>
              <a:off x="8402" y="110"/>
              <a:ext cx="3401" cy="55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" name="直接连接符 12293"/>
            <p:cNvSpPr/>
            <p:nvPr/>
          </p:nvSpPr>
          <p:spPr>
            <a:xfrm>
              <a:off x="2858" y="3625"/>
              <a:ext cx="895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5" name="直接连接符 12294"/>
            <p:cNvSpPr/>
            <p:nvPr/>
          </p:nvSpPr>
          <p:spPr>
            <a:xfrm>
              <a:off x="2291" y="4532"/>
              <a:ext cx="476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6" name="直接连接符 12295"/>
            <p:cNvSpPr/>
            <p:nvPr/>
          </p:nvSpPr>
          <p:spPr>
            <a:xfrm>
              <a:off x="3332" y="2605"/>
              <a:ext cx="272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7" name="直接连接符 12296"/>
            <p:cNvSpPr/>
            <p:nvPr/>
          </p:nvSpPr>
          <p:spPr>
            <a:xfrm>
              <a:off x="3899" y="1471"/>
              <a:ext cx="1587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8" name="文本框 12297"/>
            <p:cNvSpPr txBox="1"/>
            <p:nvPr/>
          </p:nvSpPr>
          <p:spPr>
            <a:xfrm>
              <a:off x="8643" y="1838"/>
              <a:ext cx="2947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机会型创业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（有梦想的人）</a:t>
              </a:r>
            </a:p>
          </p:txBody>
        </p:sp>
        <p:sp>
          <p:nvSpPr>
            <p:cNvPr id="12299" name="文本框 12298"/>
            <p:cNvSpPr txBox="1"/>
            <p:nvPr/>
          </p:nvSpPr>
          <p:spPr>
            <a:xfrm>
              <a:off x="8685" y="4207"/>
              <a:ext cx="2905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生存型创业</a:t>
              </a:r>
            </a:p>
          </p:txBody>
        </p:sp>
        <p:sp>
          <p:nvSpPr>
            <p:cNvPr id="12300" name="文本框 12299"/>
            <p:cNvSpPr txBox="1"/>
            <p:nvPr/>
          </p:nvSpPr>
          <p:spPr>
            <a:xfrm>
              <a:off x="0" y="0"/>
              <a:ext cx="2638" cy="57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Arial" panose="020B0604020202020204" pitchFamily="34" charset="0"/>
                </a:rPr>
                <a:t>自我实现需求</a:t>
              </a:r>
            </a:p>
            <a:p>
              <a:endParaRPr lang="zh-CN" altLang="en-US" b="1" dirty="0">
                <a:latin typeface="Arial" panose="020B0604020202020204" pitchFamily="34" charset="0"/>
              </a:endParaRPr>
            </a:p>
            <a:p>
              <a:endParaRPr lang="zh-CN" altLang="en-US" b="1" dirty="0">
                <a:latin typeface="Arial" panose="020B0604020202020204" pitchFamily="34" charset="0"/>
              </a:endParaRPr>
            </a:p>
            <a:p>
              <a:r>
                <a:rPr lang="zh-CN" altLang="en-US" b="1" dirty="0">
                  <a:latin typeface="Arial" panose="020B0604020202020204" pitchFamily="34" charset="0"/>
                </a:rPr>
                <a:t>尊重需求</a:t>
              </a:r>
            </a:p>
            <a:p>
              <a:endParaRPr lang="zh-CN" altLang="en-US" b="1" dirty="0">
                <a:latin typeface="Arial" panose="020B0604020202020204" pitchFamily="34" charset="0"/>
              </a:endParaRPr>
            </a:p>
            <a:p>
              <a:endParaRPr lang="zh-CN" altLang="en-US" b="1" dirty="0">
                <a:latin typeface="Arial" panose="020B0604020202020204" pitchFamily="34" charset="0"/>
              </a:endParaRPr>
            </a:p>
            <a:p>
              <a:r>
                <a:rPr lang="zh-CN" altLang="en-US" b="1" dirty="0">
                  <a:latin typeface="Arial" panose="020B0604020202020204" pitchFamily="34" charset="0"/>
                </a:rPr>
                <a:t>社交需求</a:t>
              </a:r>
            </a:p>
            <a:p>
              <a:endParaRPr lang="zh-CN" altLang="en-US" b="1" dirty="0">
                <a:latin typeface="Arial" panose="020B0604020202020204" pitchFamily="34" charset="0"/>
              </a:endParaRPr>
            </a:p>
            <a:p>
              <a:endParaRPr lang="zh-CN" altLang="en-US" b="1" dirty="0">
                <a:latin typeface="Arial" panose="020B0604020202020204" pitchFamily="34" charset="0"/>
              </a:endParaRPr>
            </a:p>
            <a:p>
              <a:r>
                <a:rPr lang="zh-CN" altLang="en-US" b="1" dirty="0">
                  <a:latin typeface="Arial" panose="020B0604020202020204" pitchFamily="34" charset="0"/>
                </a:rPr>
                <a:t>安全需求</a:t>
              </a:r>
            </a:p>
            <a:p>
              <a:endParaRPr lang="zh-CN" altLang="en-US" b="1" dirty="0">
                <a:latin typeface="Arial" panose="020B0604020202020204" pitchFamily="34" charset="0"/>
              </a:endParaRPr>
            </a:p>
            <a:p>
              <a:endParaRPr lang="zh-CN" altLang="en-US" b="1" dirty="0">
                <a:latin typeface="Arial" panose="020B0604020202020204" pitchFamily="34" charset="0"/>
              </a:endParaRPr>
            </a:p>
            <a:p>
              <a:r>
                <a:rPr lang="zh-CN" altLang="en-US" b="1" dirty="0">
                  <a:latin typeface="Arial" panose="020B0604020202020204" pitchFamily="34" charset="0"/>
                </a:rPr>
                <a:t>生理需求</a:t>
              </a:r>
            </a:p>
          </p:txBody>
        </p:sp>
        <p:sp>
          <p:nvSpPr>
            <p:cNvPr id="12301" name="直接连接符 12300"/>
            <p:cNvSpPr/>
            <p:nvPr/>
          </p:nvSpPr>
          <p:spPr>
            <a:xfrm>
              <a:off x="4673" y="110"/>
              <a:ext cx="374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02" name="直接连接符 12301"/>
            <p:cNvSpPr/>
            <p:nvPr/>
          </p:nvSpPr>
          <p:spPr>
            <a:xfrm>
              <a:off x="7621" y="5666"/>
              <a:ext cx="79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2303" name="矩形 12302"/>
          <p:cNvSpPr/>
          <p:nvPr/>
        </p:nvSpPr>
        <p:spPr>
          <a:xfrm>
            <a:off x="323850" y="1844675"/>
            <a:ext cx="8496300" cy="47529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创业的得与失</a:t>
            </a:r>
          </a:p>
        </p:txBody>
      </p:sp>
      <p:grpSp>
        <p:nvGrpSpPr>
          <p:cNvPr id="9219" name="组合 9218"/>
          <p:cNvGrpSpPr/>
          <p:nvPr/>
        </p:nvGrpSpPr>
        <p:grpSpPr>
          <a:xfrm>
            <a:off x="1402715" y="2162810"/>
            <a:ext cx="6328410" cy="3890010"/>
            <a:chOff x="0" y="565"/>
            <a:chExt cx="7598" cy="6126"/>
          </a:xfrm>
        </p:grpSpPr>
        <p:sp>
          <p:nvSpPr>
            <p:cNvPr id="9220" name="圆角矩形 9219"/>
            <p:cNvSpPr/>
            <p:nvPr/>
          </p:nvSpPr>
          <p:spPr>
            <a:xfrm>
              <a:off x="0" y="794"/>
              <a:ext cx="3516" cy="589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1.财富效应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2.社会地位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3.精神强大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4.成熟冷静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5.洞察力提升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6.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跌宕起伏的精彩人生</a:t>
              </a:r>
            </a:p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22" name="圆角矩形 9221"/>
            <p:cNvSpPr/>
            <p:nvPr/>
          </p:nvSpPr>
          <p:spPr>
            <a:xfrm>
              <a:off x="4082" y="794"/>
              <a:ext cx="3516" cy="589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1.陪伴家人少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2.孤独的行者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3.时刻面对风险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4.时刻面临不确定性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5.社会责任大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6.工作强度大</a:t>
              </a:r>
            </a:p>
          </p:txBody>
        </p:sp>
        <p:sp>
          <p:nvSpPr>
            <p:cNvPr id="9225" name="圆角矩形 9224"/>
            <p:cNvSpPr/>
            <p:nvPr/>
          </p:nvSpPr>
          <p:spPr>
            <a:xfrm>
              <a:off x="113" y="565"/>
              <a:ext cx="3289" cy="1021"/>
            </a:xfrm>
            <a:prstGeom prst="roundRect">
              <a:avLst>
                <a:gd name="adj" fmla="val 16667"/>
              </a:avLst>
            </a:prstGeom>
            <a:solidFill>
              <a:schemeClr val="bg2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得</a:t>
              </a:r>
            </a:p>
          </p:txBody>
        </p:sp>
        <p:sp>
          <p:nvSpPr>
            <p:cNvPr id="9226" name="圆角矩形 9225"/>
            <p:cNvSpPr/>
            <p:nvPr/>
          </p:nvSpPr>
          <p:spPr>
            <a:xfrm>
              <a:off x="4195" y="566"/>
              <a:ext cx="3289" cy="1021"/>
            </a:xfrm>
            <a:prstGeom prst="roundRect">
              <a:avLst>
                <a:gd name="adj" fmla="val 16667"/>
              </a:avLst>
            </a:prstGeom>
            <a:solidFill>
              <a:schemeClr val="bg2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失</a:t>
              </a:r>
            </a:p>
          </p:txBody>
        </p:sp>
      </p:grpSp>
      <p:sp>
        <p:nvSpPr>
          <p:cNvPr id="9228" name="矩形 9227"/>
          <p:cNvSpPr/>
          <p:nvPr/>
        </p:nvSpPr>
        <p:spPr>
          <a:xfrm>
            <a:off x="323215" y="1696085"/>
            <a:ext cx="8497888" cy="49688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生活方式的选择</a:t>
            </a:r>
          </a:p>
        </p:txBody>
      </p:sp>
      <p:grpSp>
        <p:nvGrpSpPr>
          <p:cNvPr id="9219" name="组合 9218"/>
          <p:cNvGrpSpPr/>
          <p:nvPr/>
        </p:nvGrpSpPr>
        <p:grpSpPr>
          <a:xfrm>
            <a:off x="1402715" y="2177415"/>
            <a:ext cx="6328410" cy="3890010"/>
            <a:chOff x="0" y="565"/>
            <a:chExt cx="7598" cy="6126"/>
          </a:xfrm>
        </p:grpSpPr>
        <p:sp>
          <p:nvSpPr>
            <p:cNvPr id="9220" name="圆角矩形 9219"/>
            <p:cNvSpPr/>
            <p:nvPr/>
          </p:nvSpPr>
          <p:spPr>
            <a:xfrm>
              <a:off x="0" y="794"/>
              <a:ext cx="3516" cy="589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1.承担责任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2.承受风险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3.忍受孤独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4.修炼自我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5.获取财富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6.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经历非凡</a:t>
              </a:r>
            </a:p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22" name="圆角矩形 9221"/>
            <p:cNvSpPr/>
            <p:nvPr/>
          </p:nvSpPr>
          <p:spPr>
            <a:xfrm>
              <a:off x="4082" y="794"/>
              <a:ext cx="3516" cy="589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一个人，一座城，一辈子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面朝大海，春暖花开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世界这么大，我想仗剑走天涯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游戏人生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其它方式进入名利场，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获取金钱、权力、名誉</a:t>
              </a:r>
            </a:p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25" name="圆角矩形 9224"/>
            <p:cNvSpPr/>
            <p:nvPr/>
          </p:nvSpPr>
          <p:spPr>
            <a:xfrm>
              <a:off x="113" y="565"/>
              <a:ext cx="3289" cy="1021"/>
            </a:xfrm>
            <a:prstGeom prst="roundRect">
              <a:avLst>
                <a:gd name="adj" fmla="val 16667"/>
              </a:avLst>
            </a:prstGeom>
            <a:solidFill>
              <a:schemeClr val="bg2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领导者</a:t>
              </a:r>
            </a:p>
          </p:txBody>
        </p:sp>
        <p:sp>
          <p:nvSpPr>
            <p:cNvPr id="9226" name="圆角矩形 9225"/>
            <p:cNvSpPr/>
            <p:nvPr/>
          </p:nvSpPr>
          <p:spPr>
            <a:xfrm>
              <a:off x="4195" y="566"/>
              <a:ext cx="3289" cy="1021"/>
            </a:xfrm>
            <a:prstGeom prst="roundRect">
              <a:avLst>
                <a:gd name="adj" fmla="val 16667"/>
              </a:avLst>
            </a:prstGeom>
            <a:solidFill>
              <a:schemeClr val="bg2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追随者</a:t>
              </a:r>
            </a:p>
          </p:txBody>
        </p:sp>
      </p:grpSp>
      <p:sp>
        <p:nvSpPr>
          <p:cNvPr id="9228" name="矩形 9227"/>
          <p:cNvSpPr/>
          <p:nvPr/>
        </p:nvSpPr>
        <p:spPr>
          <a:xfrm>
            <a:off x="323215" y="1710690"/>
            <a:ext cx="8497888" cy="4968875"/>
          </a:xfrm>
          <a:prstGeom prst="rect">
            <a:avLst/>
          </a:prstGeom>
          <a:noFill/>
          <a:ln w="9525" cap="flat" cmpd="sng">
            <a:solidFill>
              <a:srgbClr val="0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2130" y="6172835"/>
            <a:ext cx="8079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男士：读万卷书，行万里路，阅人无数。  </a:t>
            </a:r>
            <a:r>
              <a:rPr lang="en-US" altLang="zh-CN"/>
              <a:t>to be a big fish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1083</Words>
  <Application>Microsoft Office PowerPoint</Application>
  <PresentationFormat>全屏显示(4:3)</PresentationFormat>
  <Paragraphs>256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Pixel</vt:lpstr>
      <vt:lpstr>1_Pixel</vt:lpstr>
      <vt:lpstr>创业与创业者</vt:lpstr>
      <vt:lpstr>内容提要</vt:lpstr>
      <vt:lpstr>自我介绍</vt:lpstr>
      <vt:lpstr>创业的定义</vt:lpstr>
      <vt:lpstr>创业者的界定</vt:lpstr>
      <vt:lpstr>中国知名的创业者</vt:lpstr>
      <vt:lpstr>创业源动力                   </vt:lpstr>
      <vt:lpstr>创业的得与失</vt:lpstr>
      <vt:lpstr>生活方式的选择</vt:lpstr>
      <vt:lpstr>优秀创业者的性格特征</vt:lpstr>
      <vt:lpstr>创业团队的价值与风险</vt:lpstr>
      <vt:lpstr>创业团队的组建原则</vt:lpstr>
      <vt:lpstr>中国合伙人</vt:lpstr>
      <vt:lpstr> 创业机会的识别</vt:lpstr>
      <vt:lpstr>创业机会的识别</vt:lpstr>
      <vt:lpstr>创业机会的识别</vt:lpstr>
      <vt:lpstr>创业机会的评价</vt:lpstr>
      <vt:lpstr>市场开发与定位</vt:lpstr>
      <vt:lpstr>定位</vt:lpstr>
      <vt:lpstr>市场营销策略</vt:lpstr>
      <vt:lpstr>创业计划</vt:lpstr>
      <vt:lpstr>创业计划的定义</vt:lpstr>
      <vt:lpstr>创业计划书的基本结构</vt:lpstr>
      <vt:lpstr>创业计划书的主要内容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 业 基 础</dc:title>
  <dc:creator>微软用户</dc:creator>
  <cp:lastModifiedBy>zc</cp:lastModifiedBy>
  <cp:revision>141</cp:revision>
  <dcterms:created xsi:type="dcterms:W3CDTF">2015-09-15T07:41:00Z</dcterms:created>
  <dcterms:modified xsi:type="dcterms:W3CDTF">2019-12-03T07:48:50Z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