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31" r:id="rId2"/>
  </p:sldMasterIdLst>
  <p:notesMasterIdLst>
    <p:notesMasterId r:id="rId101"/>
  </p:notesMasterIdLst>
  <p:handoutMasterIdLst>
    <p:handoutMasterId r:id="rId102"/>
  </p:handoutMasterIdLst>
  <p:sldIdLst>
    <p:sldId id="256" r:id="rId3"/>
    <p:sldId id="566" r:id="rId4"/>
    <p:sldId id="561" r:id="rId5"/>
    <p:sldId id="562" r:id="rId6"/>
    <p:sldId id="563" r:id="rId7"/>
    <p:sldId id="564" r:id="rId8"/>
    <p:sldId id="404" r:id="rId9"/>
    <p:sldId id="400" r:id="rId10"/>
    <p:sldId id="402" r:id="rId11"/>
    <p:sldId id="407" r:id="rId12"/>
    <p:sldId id="408" r:id="rId13"/>
    <p:sldId id="411" r:id="rId14"/>
    <p:sldId id="412" r:id="rId15"/>
    <p:sldId id="413" r:id="rId16"/>
    <p:sldId id="414" r:id="rId17"/>
    <p:sldId id="515" r:id="rId18"/>
    <p:sldId id="565" r:id="rId19"/>
    <p:sldId id="424" r:id="rId20"/>
    <p:sldId id="425" r:id="rId21"/>
    <p:sldId id="427" r:id="rId22"/>
    <p:sldId id="428" r:id="rId23"/>
    <p:sldId id="522" r:id="rId24"/>
    <p:sldId id="429" r:id="rId25"/>
    <p:sldId id="430" r:id="rId26"/>
    <p:sldId id="523" r:id="rId27"/>
    <p:sldId id="436" r:id="rId28"/>
    <p:sldId id="437" r:id="rId29"/>
    <p:sldId id="438" r:id="rId30"/>
    <p:sldId id="524" r:id="rId31"/>
    <p:sldId id="439" r:id="rId32"/>
    <p:sldId id="440" r:id="rId33"/>
    <p:sldId id="441" r:id="rId34"/>
    <p:sldId id="442" r:id="rId35"/>
    <p:sldId id="445" r:id="rId36"/>
    <p:sldId id="525" r:id="rId37"/>
    <p:sldId id="447" r:id="rId38"/>
    <p:sldId id="448" r:id="rId39"/>
    <p:sldId id="449" r:id="rId40"/>
    <p:sldId id="453" r:id="rId41"/>
    <p:sldId id="454" r:id="rId42"/>
    <p:sldId id="456" r:id="rId43"/>
    <p:sldId id="526" r:id="rId44"/>
    <p:sldId id="458" r:id="rId45"/>
    <p:sldId id="567" r:id="rId46"/>
    <p:sldId id="568" r:id="rId47"/>
    <p:sldId id="569" r:id="rId48"/>
    <p:sldId id="570" r:id="rId49"/>
    <p:sldId id="571" r:id="rId50"/>
    <p:sldId id="527" r:id="rId51"/>
    <p:sldId id="470" r:id="rId52"/>
    <p:sldId id="471" r:id="rId53"/>
    <p:sldId id="472" r:id="rId54"/>
    <p:sldId id="513" r:id="rId55"/>
    <p:sldId id="473" r:id="rId56"/>
    <p:sldId id="514" r:id="rId57"/>
    <p:sldId id="474" r:id="rId58"/>
    <p:sldId id="528" r:id="rId59"/>
    <p:sldId id="475" r:id="rId60"/>
    <p:sldId id="476" r:id="rId61"/>
    <p:sldId id="477" r:id="rId62"/>
    <p:sldId id="478" r:id="rId63"/>
    <p:sldId id="479" r:id="rId64"/>
    <p:sldId id="480" r:id="rId65"/>
    <p:sldId id="481" r:id="rId66"/>
    <p:sldId id="559" r:id="rId67"/>
    <p:sldId id="560" r:id="rId68"/>
    <p:sldId id="530" r:id="rId69"/>
    <p:sldId id="531" r:id="rId70"/>
    <p:sldId id="532" r:id="rId71"/>
    <p:sldId id="533" r:id="rId72"/>
    <p:sldId id="534" r:id="rId73"/>
    <p:sldId id="535" r:id="rId74"/>
    <p:sldId id="536" r:id="rId75"/>
    <p:sldId id="537" r:id="rId76"/>
    <p:sldId id="538" r:id="rId77"/>
    <p:sldId id="539" r:id="rId78"/>
    <p:sldId id="540" r:id="rId79"/>
    <p:sldId id="541" r:id="rId80"/>
    <p:sldId id="542" r:id="rId81"/>
    <p:sldId id="543" r:id="rId82"/>
    <p:sldId id="544" r:id="rId83"/>
    <p:sldId id="545" r:id="rId84"/>
    <p:sldId id="546" r:id="rId85"/>
    <p:sldId id="547" r:id="rId86"/>
    <p:sldId id="548" r:id="rId87"/>
    <p:sldId id="549" r:id="rId88"/>
    <p:sldId id="550" r:id="rId89"/>
    <p:sldId id="551" r:id="rId90"/>
    <p:sldId id="552" r:id="rId91"/>
    <p:sldId id="553" r:id="rId92"/>
    <p:sldId id="554" r:id="rId93"/>
    <p:sldId id="555" r:id="rId94"/>
    <p:sldId id="556" r:id="rId95"/>
    <p:sldId id="557" r:id="rId96"/>
    <p:sldId id="558" r:id="rId97"/>
    <p:sldId id="506" r:id="rId98"/>
    <p:sldId id="507" r:id="rId99"/>
    <p:sldId id="508" r:id="rId10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FF"/>
    <a:srgbClr val="D6F51B"/>
    <a:srgbClr val="FF00FF"/>
    <a:srgbClr val="FF0000"/>
    <a:srgbClr val="477BB9"/>
    <a:srgbClr val="FF00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8BE4F64-6BFC-4EFE-A086-A454A6C0379E}" type="datetimeFigureOut">
              <a:rPr lang="zh-CN" altLang="en-US"/>
              <a:pPr>
                <a:defRPr/>
              </a:pPr>
              <a:t>2019-02-25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22AC30A-3E14-4D12-83F0-4F2A10D9137C}" type="slidenum">
              <a:rPr lang="zh-CN" altLang="en-US"/>
              <a:pPr>
                <a:defRPr/>
              </a:pPr>
              <a:t>‹#›</a:t>
            </a:fld>
            <a:endParaRPr lang="zh-CN" altLang="en-US"/>
          </a:p>
        </p:txBody>
      </p:sp>
    </p:spTree>
    <p:extLst>
      <p:ext uri="{BB962C8B-B14F-4D97-AF65-F5344CB8AC3E}">
        <p14:creationId xmlns:p14="http://schemas.microsoft.com/office/powerpoint/2010/main" val="2552643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F2E0A4-773D-4F54-A597-A84B38AFB911}" type="slidenum">
              <a:rPr lang="en-US" altLang="zh-CN"/>
              <a:pPr>
                <a:defRPr/>
              </a:pPr>
              <a:t>‹#›</a:t>
            </a:fld>
            <a:endParaRPr lang="en-US" altLang="zh-CN"/>
          </a:p>
        </p:txBody>
      </p:sp>
    </p:spTree>
    <p:extLst>
      <p:ext uri="{BB962C8B-B14F-4D97-AF65-F5344CB8AC3E}">
        <p14:creationId xmlns:p14="http://schemas.microsoft.com/office/powerpoint/2010/main" val="33096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434975" y="4763"/>
            <a:ext cx="8015288" cy="6853237"/>
            <a:chOff x="274" y="10"/>
            <a:chExt cx="5049" cy="4310"/>
          </a:xfrm>
        </p:grpSpPr>
        <p:sp>
          <p:nvSpPr>
            <p:cNvPr id="5" name="Line 3"/>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4"/>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Rectangle 15"/>
          <p:cNvSpPr>
            <a:spLocks noChangeArrowheads="1"/>
          </p:cNvSpPr>
          <p:nvPr/>
        </p:nvSpPr>
        <p:spPr bwMode="gray">
          <a:xfrm>
            <a:off x="0" y="1795463"/>
            <a:ext cx="9144000" cy="2497137"/>
          </a:xfrm>
          <a:prstGeom prst="rect">
            <a:avLst/>
          </a:prstGeom>
          <a:solidFill>
            <a:srgbClr val="477B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Rectangle 16"/>
          <p:cNvSpPr>
            <a:spLocks noChangeArrowheads="1"/>
          </p:cNvSpPr>
          <p:nvPr/>
        </p:nvSpPr>
        <p:spPr bwMode="gray">
          <a:xfrm>
            <a:off x="5553075" y="5576888"/>
            <a:ext cx="712788" cy="644525"/>
          </a:xfrm>
          <a:prstGeom prst="rect">
            <a:avLst/>
          </a:prstGeom>
          <a:solidFill>
            <a:schemeClr val="accent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Rectangle 17"/>
          <p:cNvSpPr>
            <a:spLocks noChangeArrowheads="1"/>
          </p:cNvSpPr>
          <p:nvPr/>
        </p:nvSpPr>
        <p:spPr bwMode="gray">
          <a:xfrm>
            <a:off x="7007225" y="5588000"/>
            <a:ext cx="725488" cy="635000"/>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Rectangle 18"/>
          <p:cNvSpPr>
            <a:spLocks noChangeArrowheads="1"/>
          </p:cNvSpPr>
          <p:nvPr/>
        </p:nvSpPr>
        <p:spPr bwMode="gray">
          <a:xfrm>
            <a:off x="6269038" y="4943475"/>
            <a:ext cx="725487" cy="636588"/>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Rectangle 19"/>
          <p:cNvSpPr>
            <a:spLocks noChangeArrowheads="1"/>
          </p:cNvSpPr>
          <p:nvPr/>
        </p:nvSpPr>
        <p:spPr bwMode="gray">
          <a:xfrm>
            <a:off x="8447088" y="5588000"/>
            <a:ext cx="696912" cy="635000"/>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Rectangle 20"/>
          <p:cNvSpPr>
            <a:spLocks noChangeArrowheads="1"/>
          </p:cNvSpPr>
          <p:nvPr/>
        </p:nvSpPr>
        <p:spPr bwMode="gray">
          <a:xfrm>
            <a:off x="2651125" y="5588000"/>
            <a:ext cx="725488" cy="635000"/>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Rectangle 21"/>
          <p:cNvSpPr>
            <a:spLocks noChangeArrowheads="1"/>
          </p:cNvSpPr>
          <p:nvPr/>
        </p:nvSpPr>
        <p:spPr bwMode="gray">
          <a:xfrm>
            <a:off x="4105275" y="5588000"/>
            <a:ext cx="725488" cy="635000"/>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Rectangle 22"/>
          <p:cNvSpPr>
            <a:spLocks noChangeArrowheads="1"/>
          </p:cNvSpPr>
          <p:nvPr/>
        </p:nvSpPr>
        <p:spPr bwMode="gray">
          <a:xfrm>
            <a:off x="3367088" y="4943475"/>
            <a:ext cx="725487" cy="636588"/>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Rectangle 23"/>
          <p:cNvSpPr>
            <a:spLocks noChangeArrowheads="1"/>
          </p:cNvSpPr>
          <p:nvPr/>
        </p:nvSpPr>
        <p:spPr bwMode="gray">
          <a:xfrm>
            <a:off x="4818063" y="4943475"/>
            <a:ext cx="725487" cy="636588"/>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Rectangle 24"/>
          <p:cNvSpPr>
            <a:spLocks noChangeArrowheads="1"/>
          </p:cNvSpPr>
          <p:nvPr/>
        </p:nvSpPr>
        <p:spPr bwMode="gray">
          <a:xfrm>
            <a:off x="1917700" y="4943475"/>
            <a:ext cx="725488" cy="636588"/>
          </a:xfrm>
          <a:prstGeom prst="rect">
            <a:avLst/>
          </a:prstGeom>
          <a:solidFill>
            <a:schemeClr val="accent2">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Rectangle 25"/>
          <p:cNvSpPr>
            <a:spLocks noChangeArrowheads="1"/>
          </p:cNvSpPr>
          <p:nvPr/>
        </p:nvSpPr>
        <p:spPr bwMode="gray">
          <a:xfrm>
            <a:off x="5541963" y="4310063"/>
            <a:ext cx="725487" cy="636587"/>
          </a:xfrm>
          <a:prstGeom prst="rect">
            <a:avLst/>
          </a:prstGeom>
          <a:solidFill>
            <a:schemeClr val="accent2">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Rectangle 26"/>
          <p:cNvSpPr>
            <a:spLocks noChangeArrowheads="1"/>
          </p:cNvSpPr>
          <p:nvPr/>
        </p:nvSpPr>
        <p:spPr bwMode="gray">
          <a:xfrm>
            <a:off x="6996113" y="4300538"/>
            <a:ext cx="725487" cy="646112"/>
          </a:xfrm>
          <a:prstGeom prst="rect">
            <a:avLst/>
          </a:prstGeom>
          <a:solidFill>
            <a:schemeClr val="accent2">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Rectangle 27"/>
          <p:cNvSpPr>
            <a:spLocks noChangeArrowheads="1"/>
          </p:cNvSpPr>
          <p:nvPr/>
        </p:nvSpPr>
        <p:spPr bwMode="gray">
          <a:xfrm>
            <a:off x="8435975" y="4300538"/>
            <a:ext cx="703263" cy="646112"/>
          </a:xfrm>
          <a:prstGeom prst="rect">
            <a:avLst/>
          </a:prstGeom>
          <a:solidFill>
            <a:schemeClr val="accent2">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Rectangle 28"/>
          <p:cNvSpPr>
            <a:spLocks noChangeArrowheads="1"/>
          </p:cNvSpPr>
          <p:nvPr/>
        </p:nvSpPr>
        <p:spPr bwMode="gray">
          <a:xfrm>
            <a:off x="4105275" y="4310063"/>
            <a:ext cx="725488" cy="636587"/>
          </a:xfrm>
          <a:prstGeom prst="rect">
            <a:avLst/>
          </a:prstGeom>
          <a:solidFill>
            <a:srgbClr val="DDDDDD">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Rectangle 29"/>
          <p:cNvSpPr>
            <a:spLocks noChangeArrowheads="1"/>
          </p:cNvSpPr>
          <p:nvPr/>
        </p:nvSpPr>
        <p:spPr bwMode="gray">
          <a:xfrm>
            <a:off x="7720013" y="6221413"/>
            <a:ext cx="725487" cy="636587"/>
          </a:xfrm>
          <a:prstGeom prst="rect">
            <a:avLst/>
          </a:prstGeom>
          <a:solidFill>
            <a:srgbClr val="DDDDDD">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Rectangle 30"/>
          <p:cNvSpPr>
            <a:spLocks noChangeArrowheads="1"/>
          </p:cNvSpPr>
          <p:nvPr/>
        </p:nvSpPr>
        <p:spPr bwMode="gray">
          <a:xfrm>
            <a:off x="3371850" y="6221413"/>
            <a:ext cx="728663" cy="636587"/>
          </a:xfrm>
          <a:prstGeom prst="rect">
            <a:avLst/>
          </a:prstGeom>
          <a:solidFill>
            <a:srgbClr val="DDDDDD">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Rectangle 31"/>
          <p:cNvSpPr>
            <a:spLocks noChangeArrowheads="1"/>
          </p:cNvSpPr>
          <p:nvPr/>
        </p:nvSpPr>
        <p:spPr bwMode="gray">
          <a:xfrm>
            <a:off x="4826000" y="6221413"/>
            <a:ext cx="725488" cy="636587"/>
          </a:xfrm>
          <a:prstGeom prst="rect">
            <a:avLst/>
          </a:prstGeom>
          <a:solidFill>
            <a:srgbClr val="DDDDDD">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Rectangle 32"/>
          <p:cNvSpPr>
            <a:spLocks noChangeArrowheads="1"/>
          </p:cNvSpPr>
          <p:nvPr/>
        </p:nvSpPr>
        <p:spPr bwMode="gray">
          <a:xfrm>
            <a:off x="1920875" y="6221413"/>
            <a:ext cx="725488" cy="636587"/>
          </a:xfrm>
          <a:prstGeom prst="rect">
            <a:avLst/>
          </a:prstGeom>
          <a:solidFill>
            <a:srgbClr val="DDDDDD">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35" name="Group 33"/>
          <p:cNvGrpSpPr>
            <a:grpSpLocks/>
          </p:cNvGrpSpPr>
          <p:nvPr userDrawn="1"/>
        </p:nvGrpSpPr>
        <p:grpSpPr bwMode="auto">
          <a:xfrm>
            <a:off x="0" y="549275"/>
            <a:ext cx="9144000" cy="5689600"/>
            <a:chOff x="0" y="336"/>
            <a:chExt cx="5760" cy="3584"/>
          </a:xfrm>
        </p:grpSpPr>
        <p:sp>
          <p:nvSpPr>
            <p:cNvPr id="36" name="Line 34"/>
            <p:cNvSpPr>
              <a:spLocks noChangeShapeType="1"/>
            </p:cNvSpPr>
            <p:nvPr userDrawn="1"/>
          </p:nvSpPr>
          <p:spPr bwMode="gray">
            <a:xfrm flipH="1">
              <a:off x="0" y="336"/>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userDrawn="1"/>
          </p:nvSpPr>
          <p:spPr bwMode="gray">
            <a:xfrm flipH="1">
              <a:off x="0" y="733"/>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6"/>
            <p:cNvSpPr>
              <a:spLocks noChangeShapeType="1"/>
            </p:cNvSpPr>
            <p:nvPr userDrawn="1"/>
          </p:nvSpPr>
          <p:spPr bwMode="gray">
            <a:xfrm flipH="1">
              <a:off x="0" y="1123"/>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7"/>
            <p:cNvSpPr>
              <a:spLocks noChangeShapeType="1"/>
            </p:cNvSpPr>
            <p:nvPr userDrawn="1"/>
          </p:nvSpPr>
          <p:spPr bwMode="gray">
            <a:xfrm flipH="1">
              <a:off x="0" y="2707"/>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8"/>
            <p:cNvSpPr>
              <a:spLocks noChangeShapeType="1"/>
            </p:cNvSpPr>
            <p:nvPr userDrawn="1"/>
          </p:nvSpPr>
          <p:spPr bwMode="gray">
            <a:xfrm flipH="1">
              <a:off x="0" y="3111"/>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9"/>
            <p:cNvSpPr>
              <a:spLocks noChangeShapeType="1"/>
            </p:cNvSpPr>
            <p:nvPr userDrawn="1"/>
          </p:nvSpPr>
          <p:spPr bwMode="gray">
            <a:xfrm flipH="1">
              <a:off x="0" y="3516"/>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0"/>
            <p:cNvSpPr>
              <a:spLocks noChangeShapeType="1"/>
            </p:cNvSpPr>
            <p:nvPr userDrawn="1"/>
          </p:nvSpPr>
          <p:spPr bwMode="gray">
            <a:xfrm flipH="1">
              <a:off x="0" y="3920"/>
              <a:ext cx="5760"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 name="Text Box 42"/>
          <p:cNvSpPr txBox="1">
            <a:spLocks noChangeArrowheads="1"/>
          </p:cNvSpPr>
          <p:nvPr/>
        </p:nvSpPr>
        <p:spPr bwMode="gray">
          <a:xfrm>
            <a:off x="0" y="461963"/>
            <a:ext cx="1098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en-US" altLang="zh-CN" sz="2200" b="1" smtClean="0">
                <a:solidFill>
                  <a:srgbClr val="FFFFFF"/>
                </a:solidFill>
              </a:rPr>
              <a:t>LOGO</a:t>
            </a:r>
          </a:p>
        </p:txBody>
      </p:sp>
      <p:sp>
        <p:nvSpPr>
          <p:cNvPr id="44" name="Rectangle 43"/>
          <p:cNvSpPr>
            <a:spLocks noChangeArrowheads="1"/>
          </p:cNvSpPr>
          <p:nvPr/>
        </p:nvSpPr>
        <p:spPr bwMode="gray">
          <a:xfrm>
            <a:off x="5524500" y="534988"/>
            <a:ext cx="725488" cy="633412"/>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5" name="Rectangle 44"/>
          <p:cNvSpPr>
            <a:spLocks noChangeArrowheads="1"/>
          </p:cNvSpPr>
          <p:nvPr/>
        </p:nvSpPr>
        <p:spPr bwMode="gray">
          <a:xfrm>
            <a:off x="6978650" y="534988"/>
            <a:ext cx="725488" cy="633412"/>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6" name="Rectangle 45"/>
          <p:cNvSpPr>
            <a:spLocks noChangeArrowheads="1"/>
          </p:cNvSpPr>
          <p:nvPr/>
        </p:nvSpPr>
        <p:spPr bwMode="gray">
          <a:xfrm>
            <a:off x="7691438" y="4763"/>
            <a:ext cx="725487" cy="522287"/>
          </a:xfrm>
          <a:prstGeom prst="rect">
            <a:avLst/>
          </a:prstGeom>
          <a:solidFill>
            <a:schemeClr val="folHlink">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7" name="Rectangle 46"/>
          <p:cNvSpPr>
            <a:spLocks noChangeArrowheads="1"/>
          </p:cNvSpPr>
          <p:nvPr/>
        </p:nvSpPr>
        <p:spPr bwMode="gray">
          <a:xfrm>
            <a:off x="4076700" y="534988"/>
            <a:ext cx="725488" cy="633412"/>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8" name="Rectangle 47"/>
          <p:cNvSpPr>
            <a:spLocks noChangeArrowheads="1"/>
          </p:cNvSpPr>
          <p:nvPr/>
        </p:nvSpPr>
        <p:spPr bwMode="gray">
          <a:xfrm>
            <a:off x="4789488" y="4763"/>
            <a:ext cx="725487" cy="522287"/>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9" name="Rectangle 48"/>
          <p:cNvSpPr>
            <a:spLocks noChangeArrowheads="1"/>
          </p:cNvSpPr>
          <p:nvPr/>
        </p:nvSpPr>
        <p:spPr bwMode="gray">
          <a:xfrm>
            <a:off x="446088" y="1147763"/>
            <a:ext cx="725487" cy="633412"/>
          </a:xfrm>
          <a:prstGeom prst="rect">
            <a:avLst/>
          </a:prstGeom>
          <a:solidFill>
            <a:schemeClr val="folHlink">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0" name="Rectangle 49"/>
          <p:cNvSpPr>
            <a:spLocks noChangeArrowheads="1"/>
          </p:cNvSpPr>
          <p:nvPr/>
        </p:nvSpPr>
        <p:spPr bwMode="gray">
          <a:xfrm>
            <a:off x="1889125" y="4763"/>
            <a:ext cx="725488" cy="522287"/>
          </a:xfrm>
          <a:prstGeom prst="rect">
            <a:avLst/>
          </a:prstGeom>
          <a:solidFill>
            <a:srgbClr val="DDDDDD">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1" name="Rectangle 50"/>
          <p:cNvSpPr>
            <a:spLocks noChangeArrowheads="1"/>
          </p:cNvSpPr>
          <p:nvPr/>
        </p:nvSpPr>
        <p:spPr bwMode="gray">
          <a:xfrm>
            <a:off x="6251575" y="1165225"/>
            <a:ext cx="725488" cy="633413"/>
          </a:xfrm>
          <a:prstGeom prst="rect">
            <a:avLst/>
          </a:prstGeom>
          <a:solidFill>
            <a:srgbClr val="DDDDDD">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2" name="Rectangle 51"/>
          <p:cNvSpPr>
            <a:spLocks noChangeArrowheads="1"/>
          </p:cNvSpPr>
          <p:nvPr/>
        </p:nvSpPr>
        <p:spPr bwMode="gray">
          <a:xfrm>
            <a:off x="7691438" y="1165225"/>
            <a:ext cx="725487" cy="633413"/>
          </a:xfrm>
          <a:prstGeom prst="rect">
            <a:avLst/>
          </a:prstGeom>
          <a:solidFill>
            <a:schemeClr val="folHlink">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3" name="Rectangle 52"/>
          <p:cNvSpPr>
            <a:spLocks noChangeArrowheads="1"/>
          </p:cNvSpPr>
          <p:nvPr/>
        </p:nvSpPr>
        <p:spPr bwMode="gray">
          <a:xfrm>
            <a:off x="3349625" y="1165225"/>
            <a:ext cx="725488" cy="633413"/>
          </a:xfrm>
          <a:prstGeom prst="rect">
            <a:avLst/>
          </a:prstGeom>
          <a:solidFill>
            <a:srgbClr val="DDDDDD">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4" name="Rectangle 53"/>
          <p:cNvSpPr>
            <a:spLocks noChangeArrowheads="1"/>
          </p:cNvSpPr>
          <p:nvPr/>
        </p:nvSpPr>
        <p:spPr bwMode="gray">
          <a:xfrm>
            <a:off x="4800600" y="1165225"/>
            <a:ext cx="725488" cy="633413"/>
          </a:xfrm>
          <a:prstGeom prst="rect">
            <a:avLst/>
          </a:prstGeom>
          <a:solidFill>
            <a:schemeClr val="folHlink">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5" name="Rectangle 54"/>
          <p:cNvSpPr>
            <a:spLocks noChangeArrowheads="1"/>
          </p:cNvSpPr>
          <p:nvPr/>
        </p:nvSpPr>
        <p:spPr bwMode="gray">
          <a:xfrm>
            <a:off x="1889125" y="1165225"/>
            <a:ext cx="725488" cy="633413"/>
          </a:xfrm>
          <a:prstGeom prst="rect">
            <a:avLst/>
          </a:prstGeom>
          <a:solidFill>
            <a:schemeClr val="folHlink">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6" name="Rectangle 55"/>
          <p:cNvSpPr>
            <a:spLocks noChangeArrowheads="1"/>
          </p:cNvSpPr>
          <p:nvPr/>
        </p:nvSpPr>
        <p:spPr bwMode="gray">
          <a:xfrm>
            <a:off x="438150" y="4763"/>
            <a:ext cx="725488" cy="522287"/>
          </a:xfrm>
          <a:prstGeom prst="rect">
            <a:avLst/>
          </a:prstGeom>
          <a:solidFill>
            <a:srgbClr val="DDDDDD">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7" name="Rectangle 56"/>
          <p:cNvSpPr>
            <a:spLocks noChangeArrowheads="1"/>
          </p:cNvSpPr>
          <p:nvPr/>
        </p:nvSpPr>
        <p:spPr bwMode="gray">
          <a:xfrm>
            <a:off x="1143000" y="533400"/>
            <a:ext cx="725488" cy="633413"/>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8" name="Rectangle 57"/>
          <p:cNvSpPr>
            <a:spLocks noChangeArrowheads="1"/>
          </p:cNvSpPr>
          <p:nvPr/>
        </p:nvSpPr>
        <p:spPr bwMode="gray">
          <a:xfrm>
            <a:off x="2578100" y="534988"/>
            <a:ext cx="725488" cy="633412"/>
          </a:xfrm>
          <a:prstGeom prst="rect">
            <a:avLst/>
          </a:prstGeom>
          <a:solidFill>
            <a:srgbClr val="DDDDDD">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59" name="Picture 73" descr="校名"/>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6325" y="5762625"/>
            <a:ext cx="28416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5" descr="跳伞塔"/>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562225" cy="4292600"/>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257" name="Rectangle 41"/>
          <p:cNvSpPr>
            <a:spLocks noGrp="1" noChangeArrowheads="1"/>
          </p:cNvSpPr>
          <p:nvPr>
            <p:ph type="subTitle" idx="1"/>
          </p:nvPr>
        </p:nvSpPr>
        <p:spPr>
          <a:xfrm>
            <a:off x="4572000" y="4343400"/>
            <a:ext cx="4419600" cy="609600"/>
          </a:xfrm>
          <a:prstGeom prst="rect">
            <a:avLst/>
          </a:prstGeom>
        </p:spPr>
        <p:txBody>
          <a:bodyPr/>
          <a:lstStyle>
            <a:lvl1pPr marL="0" indent="0" algn="r">
              <a:buFontTx/>
              <a:buNone/>
              <a:defRPr sz="1800"/>
            </a:lvl1pPr>
          </a:lstStyle>
          <a:p>
            <a:r>
              <a:rPr lang="en-US" altLang="zh-CN"/>
              <a:t>Click to edit Master subtitle style</a:t>
            </a:r>
          </a:p>
        </p:txBody>
      </p:sp>
      <p:sp>
        <p:nvSpPr>
          <p:cNvPr id="9283" name="Rectangle 67"/>
          <p:cNvSpPr>
            <a:spLocks noGrp="1" noChangeArrowheads="1"/>
          </p:cNvSpPr>
          <p:nvPr>
            <p:ph type="ctrTitle"/>
          </p:nvPr>
        </p:nvSpPr>
        <p:spPr>
          <a:xfrm>
            <a:off x="2555875" y="1981200"/>
            <a:ext cx="6435725" cy="2057400"/>
          </a:xfrm>
        </p:spPr>
        <p:txBody>
          <a:bodyPr/>
          <a:lstStyle>
            <a:lvl1pPr algn="r">
              <a:defRPr sz="8000">
                <a:ea typeface="楷体_GB2312" pitchFamily="49" charset="-122"/>
              </a:defRPr>
            </a:lvl1pPr>
          </a:lstStyle>
          <a:p>
            <a:endParaRPr lang="zh-CN" altLang="zh-CN"/>
          </a:p>
        </p:txBody>
      </p:sp>
      <p:sp>
        <p:nvSpPr>
          <p:cNvPr id="61" name="Rectangle 68"/>
          <p:cNvSpPr>
            <a:spLocks noGrp="1" noChangeArrowheads="1"/>
          </p:cNvSpPr>
          <p:nvPr>
            <p:ph type="dt" sz="half" idx="10"/>
          </p:nvPr>
        </p:nvSpPr>
        <p:spPr bwMode="gray">
          <a:xfrm>
            <a:off x="304800" y="6400800"/>
            <a:ext cx="2133600" cy="320675"/>
          </a:xfrm>
        </p:spPr>
        <p:txBody>
          <a:bodyPr/>
          <a:lstStyle>
            <a:lvl1pPr algn="r" eaLnBrk="1" hangingPunct="1">
              <a:defRPr sz="1200">
                <a:latin typeface="Arial" charset="0"/>
              </a:defRPr>
            </a:lvl1pPr>
          </a:lstStyle>
          <a:p>
            <a:pPr>
              <a:defRPr/>
            </a:pPr>
            <a:endParaRPr lang="en-US" altLang="zh-CN"/>
          </a:p>
        </p:txBody>
      </p:sp>
      <p:sp>
        <p:nvSpPr>
          <p:cNvPr id="62" name="Rectangle 69"/>
          <p:cNvSpPr>
            <a:spLocks noGrp="1" noChangeArrowheads="1"/>
          </p:cNvSpPr>
          <p:nvPr>
            <p:ph type="ftr" sz="quarter" idx="11"/>
          </p:nvPr>
        </p:nvSpPr>
        <p:spPr bwMode="gray">
          <a:xfrm>
            <a:off x="6172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63" name="Rectangle 70"/>
          <p:cNvSpPr>
            <a:spLocks noGrp="1" noChangeArrowheads="1"/>
          </p:cNvSpPr>
          <p:nvPr>
            <p:ph type="sldNum" sz="quarter" idx="12"/>
          </p:nvPr>
        </p:nvSpPr>
        <p:spPr bwMode="gray">
          <a:xfrm>
            <a:off x="37338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A666C19-0FE4-48A9-881B-E9083A1DDE12}" type="slidenum">
              <a:rPr lang="en-US" altLang="zh-CN"/>
              <a:pPr>
                <a:defRPr/>
              </a:pPr>
              <a:t>‹#›</a:t>
            </a:fld>
            <a:endParaRPr lang="en-US" altLang="zh-CN"/>
          </a:p>
        </p:txBody>
      </p:sp>
    </p:spTree>
    <p:extLst>
      <p:ext uri="{BB962C8B-B14F-4D97-AF65-F5344CB8AC3E}">
        <p14:creationId xmlns:p14="http://schemas.microsoft.com/office/powerpoint/2010/main" val="401031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27862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316150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331680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865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761038"/>
            <a:ext cx="9144000" cy="476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622989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1424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736"/>
            <a:ext cx="8229600" cy="472440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59728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27384"/>
            <a:ext cx="7391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68760"/>
            <a:ext cx="4038600" cy="4724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24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852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239000"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916113"/>
            <a:ext cx="40386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916113"/>
            <a:ext cx="40386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4049713"/>
            <a:ext cx="40386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239000" y="64008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684213" y="6308725"/>
            <a:ext cx="3816350" cy="549275"/>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4859338" y="6400800"/>
            <a:ext cx="1905000" cy="457200"/>
          </a:xfrm>
          <a:prstGeom prst="rect">
            <a:avLst/>
          </a:prstGeom>
        </p:spPr>
        <p:txBody>
          <a:bodyPr/>
          <a:lstStyle>
            <a:lvl1pPr>
              <a:defRPr/>
            </a:lvl1pPr>
          </a:lstStyle>
          <a:p>
            <a:fld id="{B0A21E9A-1C37-475F-97A5-5F7D567BC2E7}" type="slidenum">
              <a:rPr lang="en-US" altLang="zh-TW"/>
              <a:pPr/>
              <a:t>‹#›</a:t>
            </a:fld>
            <a:endParaRPr lang="en-US" altLang="zh-TW"/>
          </a:p>
        </p:txBody>
      </p:sp>
    </p:spTree>
    <p:extLst>
      <p:ext uri="{BB962C8B-B14F-4D97-AF65-F5344CB8AC3E}">
        <p14:creationId xmlns:p14="http://schemas.microsoft.com/office/powerpoint/2010/main" val="78752278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105190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08050"/>
            <a:ext cx="8207375" cy="5164156"/>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2536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60272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0" y="5761038"/>
            <a:ext cx="4495800" cy="476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24741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lgn="ctr" eaLnBrk="1" hangingPunct="1">
              <a:defRPr sz="3600">
                <a:solidFill>
                  <a:srgbClr val="000000"/>
                </a:solidFill>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144664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3.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3"/>
          <p:cNvSpPr>
            <a:spLocks noGrp="1" noChangeArrowheads="1"/>
          </p:cNvSpPr>
          <p:nvPr>
            <p:ph type="title"/>
          </p:nvPr>
        </p:nvSpPr>
        <p:spPr bwMode="gray">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2"/>
          <p:cNvSpPr txBox="1">
            <a:spLocks noChangeArrowheads="1"/>
          </p:cNvSpPr>
          <p:nvPr userDrawn="1"/>
        </p:nvSpPr>
        <p:spPr bwMode="auto">
          <a:xfrm>
            <a:off x="468313" y="908050"/>
            <a:ext cx="8207375" cy="516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3600" b="1" smtClean="0">
                <a:solidFill>
                  <a:srgbClr val="FFFFFF"/>
                </a:solidFill>
              </a:rPr>
              <a:t>单击此处编辑母版标题样式</a:t>
            </a:r>
          </a:p>
        </p:txBody>
      </p:sp>
      <p:sp>
        <p:nvSpPr>
          <p:cNvPr id="51"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charset="0"/>
              </a:defRPr>
            </a:lvl1pPr>
          </a:lstStyle>
          <a:p>
            <a:pPr>
              <a:defRPr/>
            </a:pPr>
            <a:endParaRPr lang="en-US" altLang="zh-CN"/>
          </a:p>
        </p:txBody>
      </p:sp>
      <p:sp>
        <p:nvSpPr>
          <p:cNvPr id="1029"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endParaRPr lang="zh-CN" altLang="en-US" smtClean="0"/>
          </a:p>
        </p:txBody>
      </p:sp>
      <p:pic>
        <p:nvPicPr>
          <p:cNvPr id="1030" name="Picture 844" descr="D:\360同步盘\360同步盘\工作\OS\参考课件\计算机系系标 - WXY.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6988" y="19050"/>
            <a:ext cx="9223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 name="直接连接符 53"/>
          <p:cNvCxnSpPr/>
          <p:nvPr userDrawn="1"/>
        </p:nvCxnSpPr>
        <p:spPr bwMode="auto">
          <a:xfrm>
            <a:off x="487825" y="841375"/>
            <a:ext cx="8188631" cy="0"/>
          </a:xfrm>
          <a:prstGeom prst="line">
            <a:avLst/>
          </a:prstGeom>
          <a:solidFill>
            <a:schemeClr val="accent1"/>
          </a:solidFill>
          <a:ln w="25400" cap="flat" cmpd="sng" algn="ctr">
            <a:gradFill>
              <a:gsLst>
                <a:gs pos="0">
                  <a:srgbClr val="03D4A8"/>
                </a:gs>
                <a:gs pos="25000">
                  <a:srgbClr val="21D6E0"/>
                </a:gs>
                <a:gs pos="75000">
                  <a:srgbClr val="0087E6"/>
                </a:gs>
                <a:gs pos="100000">
                  <a:srgbClr val="005CBF"/>
                </a:gs>
              </a:gsLst>
              <a:lin ang="5400000" scaled="0"/>
            </a:gradFill>
            <a:prstDash val="solid"/>
            <a:round/>
            <a:headEnd type="none" w="med" len="med"/>
            <a:tailEnd type="none" w="med" len="med"/>
          </a:ln>
          <a:effectLst/>
        </p:spPr>
      </p:cxnSp>
      <p:pic>
        <p:nvPicPr>
          <p:cNvPr id="1032" name="Picture 11" descr="E:\360同步盘\360同步盘\工作\OS\参考课件\timg - 副本 拷贝.jpg.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0638" y="6119813"/>
            <a:ext cx="3084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280400" y="6227763"/>
            <a:ext cx="796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34" name="矩形 56"/>
          <p:cNvSpPr>
            <a:spLocks noChangeArrowheads="1"/>
          </p:cNvSpPr>
          <p:nvPr userDrawn="1"/>
        </p:nvSpPr>
        <p:spPr bwMode="auto">
          <a:xfrm>
            <a:off x="8291513" y="6348413"/>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fld id="{0B6DAE8E-5B1F-4299-AFC8-4E2BF454BA77}" type="slidenum">
              <a:rPr lang="en-US" altLang="zh-CN" sz="2000" smtClean="0">
                <a:solidFill>
                  <a:schemeClr val="bg1"/>
                </a:solidFill>
                <a:latin typeface="华文细黑" pitchFamily="2" charset="-122"/>
                <a:ea typeface="华文细黑" pitchFamily="2" charset="-122"/>
              </a:rPr>
              <a:pPr>
                <a:defRPr/>
              </a:pPr>
              <a:t>‹#›</a:t>
            </a:fld>
            <a:endParaRPr lang="zh-CN" altLang="en-US" sz="2000" smtClean="0">
              <a:solidFill>
                <a:schemeClr val="bg1"/>
              </a:solidFill>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19" r:id="rId4"/>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rgbClr val="FFFFFF"/>
          </a:solidFill>
          <a:latin typeface="Arial" charset="0"/>
          <a:ea typeface="宋体" pitchFamily="2" charset="-122"/>
        </a:defRPr>
      </a:lvl6pPr>
      <a:lvl7pPr marL="914400" algn="l" rtl="0" fontAlgn="base">
        <a:spcBef>
          <a:spcPct val="0"/>
        </a:spcBef>
        <a:spcAft>
          <a:spcPct val="0"/>
        </a:spcAft>
        <a:defRPr sz="3600" b="1">
          <a:solidFill>
            <a:srgbClr val="FFFFFF"/>
          </a:solidFill>
          <a:latin typeface="Arial" charset="0"/>
          <a:ea typeface="宋体" pitchFamily="2" charset="-122"/>
        </a:defRPr>
      </a:lvl7pPr>
      <a:lvl8pPr marL="1371600" algn="l" rtl="0" fontAlgn="base">
        <a:spcBef>
          <a:spcPct val="0"/>
        </a:spcBef>
        <a:spcAft>
          <a:spcPct val="0"/>
        </a:spcAft>
        <a:defRPr sz="3600" b="1">
          <a:solidFill>
            <a:srgbClr val="FFFFFF"/>
          </a:solidFill>
          <a:latin typeface="Arial" charset="0"/>
          <a:ea typeface="宋体" pitchFamily="2" charset="-122"/>
        </a:defRPr>
      </a:lvl8pPr>
      <a:lvl9pPr marL="1828800" algn="l" rtl="0" fontAlgn="base">
        <a:spcBef>
          <a:spcPct val="0"/>
        </a:spcBef>
        <a:spcAft>
          <a:spcPct val="0"/>
        </a:spcAft>
        <a:defRPr sz="3600" b="1">
          <a:solidFill>
            <a:srgbClr val="FFFF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n-lt"/>
          <a:ea typeface="+mn-ea"/>
        </a:defRPr>
      </a:lvl3pPr>
      <a:lvl4pPr marL="1600200" indent="-228600" algn="l" rtl="0" eaLnBrk="0" fontAlgn="base" hangingPunct="0">
        <a:spcBef>
          <a:spcPct val="20000"/>
        </a:spcBef>
        <a:spcAft>
          <a:spcPct val="0"/>
        </a:spcAft>
        <a:buChar char="–"/>
        <a:defRPr sz="2800">
          <a:solidFill>
            <a:schemeClr val="tx1"/>
          </a:solidFill>
          <a:latin typeface="+mn-lt"/>
          <a:ea typeface="+mn-ea"/>
        </a:defRPr>
      </a:lvl4pPr>
      <a:lvl5pPr marL="2057400" indent="-228600" algn="l" rtl="0" eaLnBrk="0" fontAlgn="base" hangingPunct="0">
        <a:spcBef>
          <a:spcPct val="20000"/>
        </a:spcBef>
        <a:spcAft>
          <a:spcPct val="0"/>
        </a:spcAft>
        <a:buChar char="»"/>
        <a:defRPr sz="2800">
          <a:solidFill>
            <a:schemeClr val="tx1"/>
          </a:solidFill>
          <a:latin typeface="+mn-lt"/>
          <a:ea typeface="+mn-ea"/>
        </a:defRPr>
      </a:lvl5pPr>
      <a:lvl6pPr marL="2514600" indent="-228600" algn="l" rtl="0" fontAlgn="base">
        <a:spcBef>
          <a:spcPct val="20000"/>
        </a:spcBef>
        <a:spcAft>
          <a:spcPct val="0"/>
        </a:spcAft>
        <a:buChar char="»"/>
        <a:defRPr sz="2800">
          <a:solidFill>
            <a:schemeClr val="tx1"/>
          </a:solidFill>
          <a:latin typeface="+mn-lt"/>
          <a:ea typeface="+mn-ea"/>
        </a:defRPr>
      </a:lvl6pPr>
      <a:lvl7pPr marL="2971800" indent="-228600" algn="l" rtl="0" fontAlgn="base">
        <a:spcBef>
          <a:spcPct val="20000"/>
        </a:spcBef>
        <a:spcAft>
          <a:spcPct val="0"/>
        </a:spcAft>
        <a:buChar char="»"/>
        <a:defRPr sz="2800">
          <a:solidFill>
            <a:schemeClr val="tx1"/>
          </a:solidFill>
          <a:latin typeface="+mn-lt"/>
          <a:ea typeface="+mn-ea"/>
        </a:defRPr>
      </a:lvl7pPr>
      <a:lvl8pPr marL="3429000" indent="-228600" algn="l" rtl="0" fontAlgn="base">
        <a:spcBef>
          <a:spcPct val="20000"/>
        </a:spcBef>
        <a:spcAft>
          <a:spcPct val="0"/>
        </a:spcAft>
        <a:buChar char="»"/>
        <a:defRPr sz="2800">
          <a:solidFill>
            <a:schemeClr val="tx1"/>
          </a:solidFill>
          <a:latin typeface="+mn-lt"/>
          <a:ea typeface="+mn-ea"/>
        </a:defRPr>
      </a:lvl8pPr>
      <a:lvl9pPr marL="3886200" indent="-228600" algn="l" rtl="0" fontAlgn="base">
        <a:spcBef>
          <a:spcPct val="20000"/>
        </a:spcBef>
        <a:spcAft>
          <a:spcPct val="0"/>
        </a:spcAft>
        <a:buChar char="»"/>
        <a:defRPr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908050"/>
            <a:ext cx="8207375" cy="516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Arial" charset="0"/>
              </a:defRPr>
            </a:lvl1pPr>
          </a:lstStyle>
          <a:p>
            <a:pPr>
              <a:defRPr/>
            </a:pPr>
            <a:endParaRPr lang="en-US" altLang="zh-CN"/>
          </a:p>
        </p:txBody>
      </p:sp>
      <p:sp>
        <p:nvSpPr>
          <p:cNvPr id="2052"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3600" smtClean="0">
              <a:solidFill>
                <a:srgbClr val="000000"/>
              </a:solidFill>
              <a:latin typeface="Times New Roman" pitchFamily="18" charset="0"/>
            </a:endParaRPr>
          </a:p>
        </p:txBody>
      </p:sp>
      <p:pic>
        <p:nvPicPr>
          <p:cNvPr id="2053" name="Picture 844" descr="D:\360同步盘\360同步盘\工作\OS\参考课件\计算机系系标 - WXY.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6988" y="19050"/>
            <a:ext cx="9223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userDrawn="1"/>
        </p:nvCxnSpPr>
        <p:spPr bwMode="auto">
          <a:xfrm>
            <a:off x="487825" y="841375"/>
            <a:ext cx="8188631" cy="0"/>
          </a:xfrm>
          <a:prstGeom prst="line">
            <a:avLst/>
          </a:prstGeom>
          <a:solidFill>
            <a:schemeClr val="accent1"/>
          </a:solidFill>
          <a:ln w="25400" cap="flat" cmpd="sng" algn="ctr">
            <a:gradFill>
              <a:gsLst>
                <a:gs pos="0">
                  <a:srgbClr val="03D4A8"/>
                </a:gs>
                <a:gs pos="25000">
                  <a:srgbClr val="21D6E0"/>
                </a:gs>
                <a:gs pos="75000">
                  <a:srgbClr val="0087E6"/>
                </a:gs>
                <a:gs pos="100000">
                  <a:srgbClr val="005CBF"/>
                </a:gs>
              </a:gsLst>
              <a:lin ang="5400000" scaled="0"/>
            </a:gradFill>
            <a:prstDash val="solid"/>
            <a:round/>
            <a:headEnd type="none" w="med" len="med"/>
            <a:tailEnd type="none" w="med" len="med"/>
          </a:ln>
          <a:effectLst/>
        </p:spPr>
      </p:cxnSp>
      <p:pic>
        <p:nvPicPr>
          <p:cNvPr id="2055" name="Picture 11" descr="E:\360同步盘\360同步盘\工作\OS\参考课件\timg - 副本 拷贝.jpg.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6119813"/>
            <a:ext cx="3084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80400" y="6227763"/>
            <a:ext cx="796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58" name="矩形 3"/>
          <p:cNvSpPr>
            <a:spLocks noChangeArrowheads="1"/>
          </p:cNvSpPr>
          <p:nvPr userDrawn="1"/>
        </p:nvSpPr>
        <p:spPr bwMode="auto">
          <a:xfrm>
            <a:off x="8291513" y="6348413"/>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fld id="{285F2378-C68C-4A18-A351-D7455C3CE940}" type="slidenum">
              <a:rPr lang="en-US" altLang="zh-CN" sz="2000" smtClean="0">
                <a:solidFill>
                  <a:srgbClr val="FFFFFF"/>
                </a:solidFill>
                <a:latin typeface="华文细黑" pitchFamily="2" charset="-122"/>
                <a:ea typeface="华文细黑" pitchFamily="2" charset="-122"/>
              </a:rPr>
              <a:pPr algn="ctr" eaLnBrk="1" hangingPunct="1">
                <a:defRPr/>
              </a:pPr>
              <a:t>‹#›</a:t>
            </a:fld>
            <a:endParaRPr lang="zh-CN" altLang="en-US" sz="2000" smtClean="0">
              <a:solidFill>
                <a:srgbClr val="FFFFFF"/>
              </a:solidFill>
              <a:latin typeface="Times New Roman" pitchFamily="18"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iming>
    <p:tnLst>
      <p:par>
        <p:cTn id="1" dur="indefinite" restart="never" nodeType="tmRoot"/>
      </p:par>
    </p:tnLst>
  </p:timing>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124075" y="1989138"/>
            <a:ext cx="7416800" cy="2057400"/>
          </a:xfrm>
        </p:spPr>
        <p:txBody>
          <a:bodyPr/>
          <a:lstStyle/>
          <a:p>
            <a:pPr algn="ctr" eaLnBrk="1" hangingPunct="1"/>
            <a:r>
              <a:rPr lang="zh-CN" altLang="en-US" smtClean="0">
                <a:solidFill>
                  <a:schemeClr val="bg1"/>
                </a:solidFill>
              </a:rPr>
              <a:t>操作系统</a:t>
            </a:r>
            <a:r>
              <a:rPr lang="zh-CN" altLang="en-US" sz="7200" smtClean="0">
                <a:solidFill>
                  <a:schemeClr val="bg1"/>
                </a:solidFill>
              </a:rPr>
              <a:t/>
            </a:r>
            <a:br>
              <a:rPr lang="zh-CN" altLang="en-US" sz="7200" smtClean="0">
                <a:solidFill>
                  <a:schemeClr val="bg1"/>
                </a:solidFill>
              </a:rPr>
            </a:br>
            <a:r>
              <a:rPr lang="zh-CN" altLang="en-US" sz="5400" smtClean="0">
                <a:solidFill>
                  <a:schemeClr val="bg1"/>
                </a:solidFill>
              </a:rPr>
              <a:t>（</a:t>
            </a:r>
            <a:r>
              <a:rPr lang="en-US" altLang="zh-CN" sz="5400" smtClean="0">
                <a:solidFill>
                  <a:schemeClr val="bg1"/>
                </a:solidFill>
              </a:rPr>
              <a:t>operating system</a:t>
            </a:r>
            <a:r>
              <a:rPr lang="zh-CN" altLang="en-US" sz="5400" smtClean="0">
                <a:solidFill>
                  <a:schemeClr val="bg1"/>
                </a:solidFill>
              </a:rPr>
              <a:t>）</a:t>
            </a:r>
            <a:endParaRPr lang="en-US" altLang="zh-CN" sz="5400" smtClean="0">
              <a:solidFill>
                <a:schemeClr val="bg1"/>
              </a:solidFill>
            </a:endParaRPr>
          </a:p>
        </p:txBody>
      </p:sp>
      <p:sp>
        <p:nvSpPr>
          <p:cNvPr id="17411" name="Rectangle 3"/>
          <p:cNvSpPr>
            <a:spLocks noGrp="1" noChangeArrowheads="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142875" y="1500188"/>
            <a:ext cx="5000625" cy="4786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buFontTx/>
              <a:buNone/>
            </a:pPr>
            <a:r>
              <a:rPr lang="zh-CN" altLang="en-US" sz="2400" dirty="0" smtClean="0"/>
              <a:t>                  操作系统是配置在计算机硬件上的第一层软件，是对硬件系统的首次扩充。其主要作用是管理好这些设备，提高它们的</a:t>
            </a:r>
            <a:r>
              <a:rPr lang="zh-CN" altLang="en-US" sz="2400" b="1" dirty="0" smtClean="0">
                <a:solidFill>
                  <a:srgbClr val="C00000"/>
                </a:solidFill>
              </a:rPr>
              <a:t>利用率</a:t>
            </a:r>
            <a:r>
              <a:rPr lang="zh-CN" altLang="en-US" sz="2400" dirty="0" smtClean="0"/>
              <a:t>和系统的</a:t>
            </a:r>
            <a:r>
              <a:rPr lang="zh-CN" altLang="en-US" sz="2400" b="1" dirty="0" smtClean="0">
                <a:solidFill>
                  <a:srgbClr val="C00000"/>
                </a:solidFill>
              </a:rPr>
              <a:t>吞吐量</a:t>
            </a:r>
            <a:r>
              <a:rPr lang="zh-CN" altLang="en-US" sz="2400" dirty="0" smtClean="0"/>
              <a:t>，并为用户和应用程序提供一个简单的</a:t>
            </a:r>
            <a:r>
              <a:rPr lang="zh-CN" altLang="en-US" sz="2400" b="1" dirty="0" smtClean="0">
                <a:solidFill>
                  <a:srgbClr val="C00000"/>
                </a:solidFill>
              </a:rPr>
              <a:t>接口</a:t>
            </a:r>
            <a:r>
              <a:rPr lang="zh-CN" altLang="en-US" sz="2400" dirty="0" smtClean="0"/>
              <a:t>，便于用户使用。</a:t>
            </a:r>
            <a:endParaRPr lang="en-US" altLang="zh-CN" sz="2400" dirty="0" smtClean="0"/>
          </a:p>
          <a:p>
            <a:pPr marL="711200" indent="-711200">
              <a:buFontTx/>
              <a:buNone/>
            </a:pPr>
            <a:r>
              <a:rPr lang="en-US" altLang="zh-CN" sz="2400" dirty="0" smtClean="0"/>
              <a:t>                 </a:t>
            </a:r>
            <a:r>
              <a:rPr lang="zh-CN" altLang="en-US" sz="2400" dirty="0" smtClean="0"/>
              <a:t>操作系统是现代计算机系统中最基本和最重要的系统软件，其它的系统软件以及应用软件都直接依赖于操作系统的支持，取得它所</a:t>
            </a:r>
            <a:r>
              <a:rPr lang="zh-CN" altLang="en-US" sz="2400" b="1" dirty="0" smtClean="0">
                <a:solidFill>
                  <a:srgbClr val="C00000"/>
                </a:solidFill>
              </a:rPr>
              <a:t>提供的服务</a:t>
            </a:r>
            <a:r>
              <a:rPr lang="zh-CN" altLang="en-US" sz="2400" dirty="0" smtClean="0"/>
              <a:t>。</a:t>
            </a:r>
            <a:endParaRPr lang="en-US" altLang="zh-CN" sz="2400" dirty="0" smtClean="0"/>
          </a:p>
          <a:p>
            <a:pPr marL="711200" indent="-711200">
              <a:buFontTx/>
              <a:buNone/>
            </a:pPr>
            <a:r>
              <a:rPr lang="en-US" altLang="zh-CN" sz="2400" dirty="0" smtClean="0"/>
              <a:t>                 </a:t>
            </a:r>
            <a:endParaRPr lang="zh-CN" altLang="en-US" sz="2400" dirty="0" smtClean="0"/>
          </a:p>
        </p:txBody>
      </p:sp>
      <p:sp>
        <p:nvSpPr>
          <p:cNvPr id="21507" name="Rectangle 3"/>
          <p:cNvSpPr>
            <a:spLocks noGrp="1" noChangeArrowheads="1"/>
          </p:cNvSpPr>
          <p:nvPr>
            <p:ph type="title"/>
          </p:nvPr>
        </p:nvSpPr>
        <p:spPr/>
        <p:txBody>
          <a:bodyPr/>
          <a:lstStyle/>
          <a:p>
            <a:r>
              <a:rPr lang="en-US" altLang="zh-CN" sz="3200" smtClean="0">
                <a:sym typeface="Symbol" pitchFamily="18" charset="2"/>
              </a:rPr>
              <a:t>1.1  </a:t>
            </a:r>
            <a:r>
              <a:rPr lang="zh-CN" altLang="en-US" sz="3200" smtClean="0">
                <a:sym typeface="Symbol" pitchFamily="18" charset="2"/>
              </a:rPr>
              <a:t>操作系统的目标和作用</a:t>
            </a:r>
          </a:p>
        </p:txBody>
      </p:sp>
      <p:grpSp>
        <p:nvGrpSpPr>
          <p:cNvPr id="2" name="Group 4"/>
          <p:cNvGrpSpPr>
            <a:grpSpLocks/>
          </p:cNvGrpSpPr>
          <p:nvPr/>
        </p:nvGrpSpPr>
        <p:grpSpPr bwMode="auto">
          <a:xfrm>
            <a:off x="4856158" y="1500174"/>
            <a:ext cx="4287842" cy="4143404"/>
            <a:chOff x="1391" y="1298"/>
            <a:chExt cx="3361" cy="2455"/>
          </a:xfrm>
          <a:solidFill>
            <a:schemeClr val="accent1"/>
          </a:solidFill>
        </p:grpSpPr>
        <p:pic>
          <p:nvPicPr>
            <p:cNvPr id="5" name="Picture 5"/>
            <p:cNvPicPr>
              <a:picLocks noChangeArrowheads="1"/>
            </p:cNvPicPr>
            <p:nvPr/>
          </p:nvPicPr>
          <p:blipFill>
            <a:blip r:embed="rId2">
              <a:duotone>
                <a:schemeClr val="accent1">
                  <a:shade val="45000"/>
                  <a:satMod val="135000"/>
                </a:schemeClr>
                <a:prstClr val="white"/>
              </a:duotone>
            </a:blip>
            <a:srcRect/>
            <a:stretch>
              <a:fillRect/>
            </a:stretch>
          </p:blipFill>
          <p:spPr bwMode="auto">
            <a:xfrm>
              <a:off x="1391" y="3238"/>
              <a:ext cx="2243" cy="515"/>
            </a:xfrm>
            <a:prstGeom prst="rect">
              <a:avLst/>
            </a:prstGeom>
            <a:grpFill/>
            <a:ln w="9525">
              <a:noFill/>
              <a:miter lim="800000"/>
              <a:headEnd/>
              <a:tailEnd/>
            </a:ln>
          </p:spPr>
        </p:pic>
        <p:pic>
          <p:nvPicPr>
            <p:cNvPr id="6" name="Picture 6"/>
            <p:cNvPicPr>
              <a:picLocks noChangeArrowheads="1"/>
            </p:cNvPicPr>
            <p:nvPr/>
          </p:nvPicPr>
          <p:blipFill>
            <a:blip r:embed="rId3">
              <a:duotone>
                <a:schemeClr val="accent1">
                  <a:shade val="45000"/>
                  <a:satMod val="135000"/>
                </a:schemeClr>
                <a:prstClr val="white"/>
              </a:duotone>
            </a:blip>
            <a:srcRect/>
            <a:stretch>
              <a:fillRect/>
            </a:stretch>
          </p:blipFill>
          <p:spPr bwMode="auto">
            <a:xfrm>
              <a:off x="1583" y="2777"/>
              <a:ext cx="1936" cy="544"/>
            </a:xfrm>
            <a:prstGeom prst="rect">
              <a:avLst/>
            </a:prstGeom>
            <a:grpFill/>
            <a:ln w="9525">
              <a:noFill/>
              <a:miter lim="800000"/>
              <a:headEnd/>
              <a:tailEnd/>
            </a:ln>
          </p:spPr>
        </p:pic>
        <p:pic>
          <p:nvPicPr>
            <p:cNvPr id="7" name="Picture 7"/>
            <p:cNvPicPr>
              <a:picLocks noChangeArrowheads="1"/>
            </p:cNvPicPr>
            <p:nvPr/>
          </p:nvPicPr>
          <p:blipFill>
            <a:blip r:embed="rId4">
              <a:duotone>
                <a:schemeClr val="accent1">
                  <a:shade val="45000"/>
                  <a:satMod val="135000"/>
                </a:schemeClr>
                <a:prstClr val="white"/>
              </a:duotone>
            </a:blip>
            <a:srcRect/>
            <a:stretch>
              <a:fillRect/>
            </a:stretch>
          </p:blipFill>
          <p:spPr bwMode="auto">
            <a:xfrm>
              <a:off x="1727" y="2345"/>
              <a:ext cx="1600" cy="544"/>
            </a:xfrm>
            <a:prstGeom prst="rect">
              <a:avLst/>
            </a:prstGeom>
            <a:grpFill/>
            <a:ln w="9525">
              <a:noFill/>
              <a:miter lim="800000"/>
              <a:headEnd/>
              <a:tailEnd/>
            </a:ln>
          </p:spPr>
        </p:pic>
        <p:pic>
          <p:nvPicPr>
            <p:cNvPr id="8" name="Picture 8"/>
            <p:cNvPicPr>
              <a:picLocks noChangeArrowheads="1"/>
            </p:cNvPicPr>
            <p:nvPr/>
          </p:nvPicPr>
          <p:blipFill>
            <a:blip r:embed="rId5">
              <a:duotone>
                <a:schemeClr val="accent1">
                  <a:shade val="45000"/>
                  <a:satMod val="135000"/>
                </a:schemeClr>
                <a:prstClr val="white"/>
              </a:duotone>
            </a:blip>
            <a:srcRect/>
            <a:stretch>
              <a:fillRect/>
            </a:stretch>
          </p:blipFill>
          <p:spPr bwMode="auto">
            <a:xfrm>
              <a:off x="1871" y="1913"/>
              <a:ext cx="1312" cy="544"/>
            </a:xfrm>
            <a:prstGeom prst="rect">
              <a:avLst/>
            </a:prstGeom>
            <a:grpFill/>
            <a:ln w="9525">
              <a:noFill/>
              <a:miter lim="800000"/>
              <a:headEnd/>
              <a:tailEnd/>
            </a:ln>
          </p:spPr>
        </p:pic>
        <p:grpSp>
          <p:nvGrpSpPr>
            <p:cNvPr id="3" name="Group 9"/>
            <p:cNvGrpSpPr>
              <a:grpSpLocks/>
            </p:cNvGrpSpPr>
            <p:nvPr/>
          </p:nvGrpSpPr>
          <p:grpSpPr bwMode="auto">
            <a:xfrm>
              <a:off x="2200" y="1298"/>
              <a:ext cx="537" cy="454"/>
              <a:chOff x="2207" y="1391"/>
              <a:chExt cx="483" cy="339"/>
            </a:xfrm>
            <a:grpFill/>
          </p:grpSpPr>
          <p:sp>
            <p:nvSpPr>
              <p:cNvPr id="24" name="Freeform 10"/>
              <p:cNvSpPr>
                <a:spLocks/>
              </p:cNvSpPr>
              <p:nvPr/>
            </p:nvSpPr>
            <p:spPr bwMode="auto">
              <a:xfrm>
                <a:off x="2207" y="1391"/>
                <a:ext cx="483" cy="339"/>
              </a:xfrm>
              <a:custGeom>
                <a:avLst/>
                <a:gdLst>
                  <a:gd name="T0" fmla="*/ 43 w 483"/>
                  <a:gd name="T1" fmla="*/ 0 h 339"/>
                  <a:gd name="T2" fmla="*/ 26 w 483"/>
                  <a:gd name="T3" fmla="*/ 3 h 339"/>
                  <a:gd name="T4" fmla="*/ 13 w 483"/>
                  <a:gd name="T5" fmla="*/ 14 h 339"/>
                  <a:gd name="T6" fmla="*/ 4 w 483"/>
                  <a:gd name="T7" fmla="*/ 25 h 339"/>
                  <a:gd name="T8" fmla="*/ 0 w 483"/>
                  <a:gd name="T9" fmla="*/ 42 h 339"/>
                  <a:gd name="T10" fmla="*/ 0 w 483"/>
                  <a:gd name="T11" fmla="*/ 294 h 339"/>
                  <a:gd name="T12" fmla="*/ 4 w 483"/>
                  <a:gd name="T13" fmla="*/ 310 h 339"/>
                  <a:gd name="T14" fmla="*/ 13 w 483"/>
                  <a:gd name="T15" fmla="*/ 324 h 339"/>
                  <a:gd name="T16" fmla="*/ 26 w 483"/>
                  <a:gd name="T17" fmla="*/ 335 h 339"/>
                  <a:gd name="T18" fmla="*/ 43 w 483"/>
                  <a:gd name="T19" fmla="*/ 338 h 339"/>
                  <a:gd name="T20" fmla="*/ 439 w 483"/>
                  <a:gd name="T21" fmla="*/ 338 h 339"/>
                  <a:gd name="T22" fmla="*/ 456 w 483"/>
                  <a:gd name="T23" fmla="*/ 335 h 339"/>
                  <a:gd name="T24" fmla="*/ 469 w 483"/>
                  <a:gd name="T25" fmla="*/ 324 h 339"/>
                  <a:gd name="T26" fmla="*/ 478 w 483"/>
                  <a:gd name="T27" fmla="*/ 310 h 339"/>
                  <a:gd name="T28" fmla="*/ 482 w 483"/>
                  <a:gd name="T29" fmla="*/ 294 h 339"/>
                  <a:gd name="T30" fmla="*/ 482 w 483"/>
                  <a:gd name="T31" fmla="*/ 42 h 339"/>
                  <a:gd name="T32" fmla="*/ 478 w 483"/>
                  <a:gd name="T33" fmla="*/ 25 h 339"/>
                  <a:gd name="T34" fmla="*/ 469 w 483"/>
                  <a:gd name="T35" fmla="*/ 14 h 339"/>
                  <a:gd name="T36" fmla="*/ 456 w 483"/>
                  <a:gd name="T37" fmla="*/ 3 h 339"/>
                  <a:gd name="T38" fmla="*/ 439 w 483"/>
                  <a:gd name="T39" fmla="*/ 0 h 339"/>
                  <a:gd name="T40" fmla="*/ 43 w 483"/>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3"/>
                  <a:gd name="T64" fmla="*/ 0 h 339"/>
                  <a:gd name="T65" fmla="*/ 483 w 483"/>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3" h="339">
                    <a:moveTo>
                      <a:pt x="43" y="0"/>
                    </a:moveTo>
                    <a:lnTo>
                      <a:pt x="26" y="3"/>
                    </a:lnTo>
                    <a:lnTo>
                      <a:pt x="13" y="14"/>
                    </a:lnTo>
                    <a:lnTo>
                      <a:pt x="4" y="25"/>
                    </a:lnTo>
                    <a:lnTo>
                      <a:pt x="0" y="42"/>
                    </a:lnTo>
                    <a:lnTo>
                      <a:pt x="0" y="294"/>
                    </a:lnTo>
                    <a:lnTo>
                      <a:pt x="4" y="310"/>
                    </a:lnTo>
                    <a:lnTo>
                      <a:pt x="13" y="324"/>
                    </a:lnTo>
                    <a:lnTo>
                      <a:pt x="26" y="335"/>
                    </a:lnTo>
                    <a:lnTo>
                      <a:pt x="43" y="338"/>
                    </a:lnTo>
                    <a:lnTo>
                      <a:pt x="439" y="338"/>
                    </a:lnTo>
                    <a:lnTo>
                      <a:pt x="456" y="335"/>
                    </a:lnTo>
                    <a:lnTo>
                      <a:pt x="469" y="324"/>
                    </a:lnTo>
                    <a:lnTo>
                      <a:pt x="478" y="310"/>
                    </a:lnTo>
                    <a:lnTo>
                      <a:pt x="482" y="294"/>
                    </a:lnTo>
                    <a:lnTo>
                      <a:pt x="482" y="42"/>
                    </a:lnTo>
                    <a:lnTo>
                      <a:pt x="478" y="25"/>
                    </a:lnTo>
                    <a:lnTo>
                      <a:pt x="469" y="14"/>
                    </a:lnTo>
                    <a:lnTo>
                      <a:pt x="456" y="3"/>
                    </a:lnTo>
                    <a:lnTo>
                      <a:pt x="439" y="0"/>
                    </a:lnTo>
                    <a:lnTo>
                      <a:pt x="43" y="0"/>
                    </a:lnTo>
                  </a:path>
                </a:pathLst>
              </a:custGeom>
              <a:grpFill/>
              <a:ln w="12700" cap="rnd" cmpd="sng">
                <a:solidFill>
                  <a:schemeClr val="tx1"/>
                </a:solidFill>
                <a:prstDash val="solid"/>
                <a:round/>
                <a:headEnd/>
                <a:tailEnd/>
              </a:ln>
            </p:spPr>
            <p:txBody>
              <a:bodyPr>
                <a:normAutofit/>
              </a:bodyPr>
              <a:lstStyle/>
              <a:p>
                <a:pPr>
                  <a:defRPr/>
                </a:pPr>
                <a:endParaRPr lang="zh-CN" altLang="en-US"/>
              </a:p>
            </p:txBody>
          </p:sp>
          <p:sp>
            <p:nvSpPr>
              <p:cNvPr id="25" name="Rectangle 11"/>
              <p:cNvSpPr>
                <a:spLocks noChangeArrowheads="1"/>
              </p:cNvSpPr>
              <p:nvPr/>
            </p:nvSpPr>
            <p:spPr bwMode="auto">
              <a:xfrm>
                <a:off x="2280" y="1435"/>
                <a:ext cx="336" cy="250"/>
              </a:xfrm>
              <a:prstGeom prst="rect">
                <a:avLst/>
              </a:prstGeom>
              <a:grpFill/>
              <a:ln w="9525">
                <a:noFill/>
                <a:miter lim="800000"/>
                <a:headEnd/>
                <a:tailEnd/>
              </a:ln>
            </p:spPr>
            <p:txBody>
              <a:bodyPr wrap="none" lIns="92075" tIns="46038" rIns="92075" bIns="46038" anchor="ctr"/>
              <a:lstStyle/>
              <a:p>
                <a:pPr algn="ctr">
                  <a:defRPr/>
                </a:pPr>
                <a:r>
                  <a:rPr kumimoji="1" lang="zh-CN" altLang="en-US" b="1" dirty="0">
                    <a:latin typeface="Times New Roman" pitchFamily="18" charset="0"/>
                  </a:rPr>
                  <a:t>应用</a:t>
                </a:r>
              </a:p>
              <a:p>
                <a:pPr algn="ctr">
                  <a:defRPr/>
                </a:pPr>
                <a:r>
                  <a:rPr kumimoji="1" lang="zh-CN" altLang="en-US" b="1" dirty="0">
                    <a:latin typeface="Times New Roman" pitchFamily="18" charset="0"/>
                  </a:rPr>
                  <a:t>用户</a:t>
                </a:r>
                <a:endParaRPr kumimoji="1" lang="zh-CN" altLang="en-US" dirty="0">
                  <a:latin typeface="Times New Roman" pitchFamily="18" charset="0"/>
                </a:endParaRPr>
              </a:p>
            </p:txBody>
          </p:sp>
        </p:grpSp>
        <p:grpSp>
          <p:nvGrpSpPr>
            <p:cNvPr id="4" name="Group 12"/>
            <p:cNvGrpSpPr>
              <a:grpSpLocks/>
            </p:cNvGrpSpPr>
            <p:nvPr/>
          </p:nvGrpSpPr>
          <p:grpSpPr bwMode="auto">
            <a:xfrm>
              <a:off x="3243" y="1661"/>
              <a:ext cx="1249" cy="386"/>
              <a:chOff x="3411" y="1728"/>
              <a:chExt cx="575" cy="338"/>
            </a:xfrm>
            <a:grpFill/>
          </p:grpSpPr>
          <p:sp>
            <p:nvSpPr>
              <p:cNvPr id="22" name="Freeform 13"/>
              <p:cNvSpPr>
                <a:spLocks/>
              </p:cNvSpPr>
              <p:nvPr/>
            </p:nvSpPr>
            <p:spPr bwMode="auto">
              <a:xfrm>
                <a:off x="3411" y="1728"/>
                <a:ext cx="575" cy="338"/>
              </a:xfrm>
              <a:custGeom>
                <a:avLst/>
                <a:gdLst>
                  <a:gd name="T0" fmla="*/ 38 w 575"/>
                  <a:gd name="T1" fmla="*/ 0 h 338"/>
                  <a:gd name="T2" fmla="*/ 19 w 575"/>
                  <a:gd name="T3" fmla="*/ 3 h 338"/>
                  <a:gd name="T4" fmla="*/ 13 w 575"/>
                  <a:gd name="T5" fmla="*/ 13 h 338"/>
                  <a:gd name="T6" fmla="*/ 0 w 575"/>
                  <a:gd name="T7" fmla="*/ 26 h 338"/>
                  <a:gd name="T8" fmla="*/ 0 w 575"/>
                  <a:gd name="T9" fmla="*/ 43 h 338"/>
                  <a:gd name="T10" fmla="*/ 0 w 575"/>
                  <a:gd name="T11" fmla="*/ 294 h 338"/>
                  <a:gd name="T12" fmla="*/ 0 w 575"/>
                  <a:gd name="T13" fmla="*/ 311 h 338"/>
                  <a:gd name="T14" fmla="*/ 13 w 575"/>
                  <a:gd name="T15" fmla="*/ 324 h 338"/>
                  <a:gd name="T16" fmla="*/ 19 w 575"/>
                  <a:gd name="T17" fmla="*/ 334 h 338"/>
                  <a:gd name="T18" fmla="*/ 38 w 575"/>
                  <a:gd name="T19" fmla="*/ 337 h 338"/>
                  <a:gd name="T20" fmla="*/ 529 w 575"/>
                  <a:gd name="T21" fmla="*/ 337 h 338"/>
                  <a:gd name="T22" fmla="*/ 548 w 575"/>
                  <a:gd name="T23" fmla="*/ 334 h 338"/>
                  <a:gd name="T24" fmla="*/ 561 w 575"/>
                  <a:gd name="T25" fmla="*/ 324 h 338"/>
                  <a:gd name="T26" fmla="*/ 574 w 575"/>
                  <a:gd name="T27" fmla="*/ 311 h 338"/>
                  <a:gd name="T28" fmla="*/ 574 w 575"/>
                  <a:gd name="T29" fmla="*/ 294 h 338"/>
                  <a:gd name="T30" fmla="*/ 574 w 575"/>
                  <a:gd name="T31" fmla="*/ 43 h 338"/>
                  <a:gd name="T32" fmla="*/ 574 w 575"/>
                  <a:gd name="T33" fmla="*/ 26 h 338"/>
                  <a:gd name="T34" fmla="*/ 561 w 575"/>
                  <a:gd name="T35" fmla="*/ 13 h 338"/>
                  <a:gd name="T36" fmla="*/ 548 w 575"/>
                  <a:gd name="T37" fmla="*/ 3 h 338"/>
                  <a:gd name="T38" fmla="*/ 529 w 575"/>
                  <a:gd name="T39" fmla="*/ 0 h 338"/>
                  <a:gd name="T40" fmla="*/ 38 w 575"/>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5"/>
                  <a:gd name="T64" fmla="*/ 0 h 338"/>
                  <a:gd name="T65" fmla="*/ 575 w 575"/>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5" h="338">
                    <a:moveTo>
                      <a:pt x="38" y="0"/>
                    </a:moveTo>
                    <a:lnTo>
                      <a:pt x="19" y="3"/>
                    </a:lnTo>
                    <a:lnTo>
                      <a:pt x="13" y="13"/>
                    </a:lnTo>
                    <a:lnTo>
                      <a:pt x="0" y="26"/>
                    </a:lnTo>
                    <a:lnTo>
                      <a:pt x="0" y="43"/>
                    </a:lnTo>
                    <a:lnTo>
                      <a:pt x="0" y="294"/>
                    </a:lnTo>
                    <a:lnTo>
                      <a:pt x="0" y="311"/>
                    </a:lnTo>
                    <a:lnTo>
                      <a:pt x="13" y="324"/>
                    </a:lnTo>
                    <a:lnTo>
                      <a:pt x="19" y="334"/>
                    </a:lnTo>
                    <a:lnTo>
                      <a:pt x="38" y="337"/>
                    </a:lnTo>
                    <a:lnTo>
                      <a:pt x="529" y="337"/>
                    </a:lnTo>
                    <a:lnTo>
                      <a:pt x="548" y="334"/>
                    </a:lnTo>
                    <a:lnTo>
                      <a:pt x="561" y="324"/>
                    </a:lnTo>
                    <a:lnTo>
                      <a:pt x="574" y="311"/>
                    </a:lnTo>
                    <a:lnTo>
                      <a:pt x="574" y="294"/>
                    </a:lnTo>
                    <a:lnTo>
                      <a:pt x="574" y="43"/>
                    </a:lnTo>
                    <a:lnTo>
                      <a:pt x="574" y="26"/>
                    </a:lnTo>
                    <a:lnTo>
                      <a:pt x="561" y="13"/>
                    </a:lnTo>
                    <a:lnTo>
                      <a:pt x="548" y="3"/>
                    </a:lnTo>
                    <a:lnTo>
                      <a:pt x="529" y="0"/>
                    </a:lnTo>
                    <a:lnTo>
                      <a:pt x="38" y="0"/>
                    </a:lnTo>
                  </a:path>
                </a:pathLst>
              </a:custGeom>
              <a:grpFill/>
              <a:ln w="12700" cap="rnd" cmpd="sng">
                <a:solidFill>
                  <a:schemeClr val="tx1"/>
                </a:solidFill>
                <a:prstDash val="solid"/>
                <a:round/>
                <a:headEnd/>
                <a:tailEnd/>
              </a:ln>
            </p:spPr>
            <p:txBody>
              <a:bodyPr>
                <a:normAutofit/>
              </a:bodyPr>
              <a:lstStyle/>
              <a:p>
                <a:pPr>
                  <a:defRPr/>
                </a:pPr>
                <a:endParaRPr lang="zh-CN" altLang="en-US"/>
              </a:p>
            </p:txBody>
          </p:sp>
          <p:sp>
            <p:nvSpPr>
              <p:cNvPr id="23" name="Rectangle 14"/>
              <p:cNvSpPr>
                <a:spLocks noChangeArrowheads="1"/>
              </p:cNvSpPr>
              <p:nvPr/>
            </p:nvSpPr>
            <p:spPr bwMode="auto">
              <a:xfrm>
                <a:off x="3480" y="1771"/>
                <a:ext cx="432" cy="250"/>
              </a:xfrm>
              <a:prstGeom prst="rect">
                <a:avLst/>
              </a:prstGeom>
              <a:grpFill/>
              <a:ln w="9525">
                <a:no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应用开发人员</a:t>
                </a:r>
              </a:p>
            </p:txBody>
          </p:sp>
        </p:grpSp>
        <p:grpSp>
          <p:nvGrpSpPr>
            <p:cNvPr id="9" name="Group 15"/>
            <p:cNvGrpSpPr>
              <a:grpSpLocks/>
            </p:cNvGrpSpPr>
            <p:nvPr/>
          </p:nvGrpSpPr>
          <p:grpSpPr bwMode="auto">
            <a:xfrm>
              <a:off x="3648" y="2352"/>
              <a:ext cx="1104" cy="672"/>
              <a:chOff x="3789" y="2544"/>
              <a:chExt cx="581" cy="338"/>
            </a:xfrm>
            <a:grpFill/>
          </p:grpSpPr>
          <p:sp>
            <p:nvSpPr>
              <p:cNvPr id="20" name="Freeform 16"/>
              <p:cNvSpPr>
                <a:spLocks/>
              </p:cNvSpPr>
              <p:nvPr/>
            </p:nvSpPr>
            <p:spPr bwMode="auto">
              <a:xfrm>
                <a:off x="3789" y="2544"/>
                <a:ext cx="581" cy="338"/>
              </a:xfrm>
              <a:custGeom>
                <a:avLst/>
                <a:gdLst>
                  <a:gd name="T0" fmla="*/ 42 w 581"/>
                  <a:gd name="T1" fmla="*/ 0 h 338"/>
                  <a:gd name="T2" fmla="*/ 28 w 581"/>
                  <a:gd name="T3" fmla="*/ 5 h 338"/>
                  <a:gd name="T4" fmla="*/ 14 w 581"/>
                  <a:gd name="T5" fmla="*/ 14 h 338"/>
                  <a:gd name="T6" fmla="*/ 7 w 581"/>
                  <a:gd name="T7" fmla="*/ 28 h 338"/>
                  <a:gd name="T8" fmla="*/ 0 w 581"/>
                  <a:gd name="T9" fmla="*/ 42 h 338"/>
                  <a:gd name="T10" fmla="*/ 0 w 581"/>
                  <a:gd name="T11" fmla="*/ 296 h 338"/>
                  <a:gd name="T12" fmla="*/ 7 w 581"/>
                  <a:gd name="T13" fmla="*/ 314 h 338"/>
                  <a:gd name="T14" fmla="*/ 14 w 581"/>
                  <a:gd name="T15" fmla="*/ 323 h 338"/>
                  <a:gd name="T16" fmla="*/ 28 w 581"/>
                  <a:gd name="T17" fmla="*/ 332 h 338"/>
                  <a:gd name="T18" fmla="*/ 42 w 581"/>
                  <a:gd name="T19" fmla="*/ 337 h 338"/>
                  <a:gd name="T20" fmla="*/ 538 w 581"/>
                  <a:gd name="T21" fmla="*/ 337 h 338"/>
                  <a:gd name="T22" fmla="*/ 552 w 581"/>
                  <a:gd name="T23" fmla="*/ 332 h 338"/>
                  <a:gd name="T24" fmla="*/ 566 w 581"/>
                  <a:gd name="T25" fmla="*/ 323 h 338"/>
                  <a:gd name="T26" fmla="*/ 580 w 581"/>
                  <a:gd name="T27" fmla="*/ 314 h 338"/>
                  <a:gd name="T28" fmla="*/ 580 w 581"/>
                  <a:gd name="T29" fmla="*/ 296 h 338"/>
                  <a:gd name="T30" fmla="*/ 580 w 581"/>
                  <a:gd name="T31" fmla="*/ 42 h 338"/>
                  <a:gd name="T32" fmla="*/ 580 w 581"/>
                  <a:gd name="T33" fmla="*/ 28 h 338"/>
                  <a:gd name="T34" fmla="*/ 566 w 581"/>
                  <a:gd name="T35" fmla="*/ 14 h 338"/>
                  <a:gd name="T36" fmla="*/ 552 w 581"/>
                  <a:gd name="T37" fmla="*/ 5 h 338"/>
                  <a:gd name="T38" fmla="*/ 538 w 581"/>
                  <a:gd name="T39" fmla="*/ 0 h 338"/>
                  <a:gd name="T40" fmla="*/ 42 w 581"/>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1"/>
                  <a:gd name="T64" fmla="*/ 0 h 338"/>
                  <a:gd name="T65" fmla="*/ 581 w 581"/>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1" h="338">
                    <a:moveTo>
                      <a:pt x="42" y="0"/>
                    </a:moveTo>
                    <a:lnTo>
                      <a:pt x="28" y="5"/>
                    </a:lnTo>
                    <a:lnTo>
                      <a:pt x="14" y="14"/>
                    </a:lnTo>
                    <a:lnTo>
                      <a:pt x="7" y="28"/>
                    </a:lnTo>
                    <a:lnTo>
                      <a:pt x="0" y="42"/>
                    </a:lnTo>
                    <a:lnTo>
                      <a:pt x="0" y="296"/>
                    </a:lnTo>
                    <a:lnTo>
                      <a:pt x="7" y="314"/>
                    </a:lnTo>
                    <a:lnTo>
                      <a:pt x="14" y="323"/>
                    </a:lnTo>
                    <a:lnTo>
                      <a:pt x="28" y="332"/>
                    </a:lnTo>
                    <a:lnTo>
                      <a:pt x="42" y="337"/>
                    </a:lnTo>
                    <a:lnTo>
                      <a:pt x="538" y="337"/>
                    </a:lnTo>
                    <a:lnTo>
                      <a:pt x="552" y="332"/>
                    </a:lnTo>
                    <a:lnTo>
                      <a:pt x="566" y="323"/>
                    </a:lnTo>
                    <a:lnTo>
                      <a:pt x="580" y="314"/>
                    </a:lnTo>
                    <a:lnTo>
                      <a:pt x="580" y="296"/>
                    </a:lnTo>
                    <a:lnTo>
                      <a:pt x="580" y="42"/>
                    </a:lnTo>
                    <a:lnTo>
                      <a:pt x="580" y="28"/>
                    </a:lnTo>
                    <a:lnTo>
                      <a:pt x="566" y="14"/>
                    </a:lnTo>
                    <a:lnTo>
                      <a:pt x="552" y="5"/>
                    </a:lnTo>
                    <a:lnTo>
                      <a:pt x="538" y="0"/>
                    </a:lnTo>
                    <a:lnTo>
                      <a:pt x="42" y="0"/>
                    </a:lnTo>
                  </a:path>
                </a:pathLst>
              </a:custGeom>
              <a:grpFill/>
              <a:ln w="12700" cap="rnd" cmpd="sng">
                <a:solidFill>
                  <a:schemeClr val="tx1"/>
                </a:solidFill>
                <a:prstDash val="solid"/>
                <a:round/>
                <a:headEnd/>
                <a:tailEnd/>
              </a:ln>
            </p:spPr>
            <p:txBody>
              <a:bodyPr>
                <a:normAutofit/>
              </a:bodyPr>
              <a:lstStyle/>
              <a:p>
                <a:pPr>
                  <a:defRPr/>
                </a:pPr>
                <a:endParaRPr lang="zh-CN" altLang="en-US"/>
              </a:p>
            </p:txBody>
          </p:sp>
          <p:sp>
            <p:nvSpPr>
              <p:cNvPr id="21" name="Rectangle 17"/>
              <p:cNvSpPr>
                <a:spLocks noChangeArrowheads="1"/>
              </p:cNvSpPr>
              <p:nvPr/>
            </p:nvSpPr>
            <p:spPr bwMode="auto">
              <a:xfrm>
                <a:off x="3864" y="2587"/>
                <a:ext cx="432" cy="250"/>
              </a:xfrm>
              <a:prstGeom prst="rect">
                <a:avLst/>
              </a:prstGeom>
              <a:grpFill/>
              <a:ln w="9525">
                <a:no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操作系统</a:t>
                </a:r>
              </a:p>
              <a:p>
                <a:pPr algn="ctr">
                  <a:defRPr/>
                </a:pPr>
                <a:r>
                  <a:rPr kumimoji="1" lang="zh-CN" altLang="en-US" b="1" dirty="0">
                    <a:latin typeface="Times New Roman" pitchFamily="18" charset="0"/>
                  </a:rPr>
                  <a:t>开发人员</a:t>
                </a:r>
                <a:endParaRPr kumimoji="1" lang="zh-CN" altLang="en-US" dirty="0">
                  <a:latin typeface="Times New Roman" pitchFamily="18" charset="0"/>
                </a:endParaRPr>
              </a:p>
            </p:txBody>
          </p:sp>
        </p:grpSp>
        <p:sp>
          <p:nvSpPr>
            <p:cNvPr id="12" name="Line 18"/>
            <p:cNvSpPr>
              <a:spLocks noChangeShapeType="1"/>
            </p:cNvSpPr>
            <p:nvPr/>
          </p:nvSpPr>
          <p:spPr bwMode="auto">
            <a:xfrm>
              <a:off x="2448" y="1729"/>
              <a:ext cx="0" cy="191"/>
            </a:xfrm>
            <a:prstGeom prst="line">
              <a:avLst/>
            </a:prstGeom>
            <a:grpFill/>
            <a:ln w="38100">
              <a:solidFill>
                <a:schemeClr val="tx1"/>
              </a:solidFill>
              <a:round/>
              <a:headEnd type="none" w="sm" len="sm"/>
              <a:tailEnd type="stealth" w="med" len="med"/>
            </a:ln>
          </p:spPr>
          <p:txBody>
            <a:bodyPr wrap="none" anchor="ctr">
              <a:normAutofit fontScale="25000" lnSpcReduction="20000"/>
            </a:bodyPr>
            <a:lstStyle/>
            <a:p>
              <a:pPr>
                <a:defRPr/>
              </a:pPr>
              <a:endParaRPr lang="zh-CN" altLang="en-US"/>
            </a:p>
          </p:txBody>
        </p:sp>
        <p:sp>
          <p:nvSpPr>
            <p:cNvPr id="13" name="Line 19"/>
            <p:cNvSpPr>
              <a:spLocks noChangeShapeType="1"/>
            </p:cNvSpPr>
            <p:nvPr/>
          </p:nvSpPr>
          <p:spPr bwMode="auto">
            <a:xfrm flipH="1">
              <a:off x="3217" y="2065"/>
              <a:ext cx="287" cy="335"/>
            </a:xfrm>
            <a:prstGeom prst="line">
              <a:avLst/>
            </a:prstGeom>
            <a:grpFill/>
            <a:ln w="38100">
              <a:solidFill>
                <a:schemeClr val="tx1"/>
              </a:solidFill>
              <a:round/>
              <a:headEnd type="none" w="sm" len="sm"/>
              <a:tailEnd type="stealth" w="med" len="med"/>
            </a:ln>
          </p:spPr>
          <p:txBody>
            <a:bodyPr wrap="none" anchor="ctr">
              <a:normAutofit fontScale="25000" lnSpcReduction="20000"/>
            </a:bodyPr>
            <a:lstStyle/>
            <a:p>
              <a:pPr>
                <a:defRPr/>
              </a:pPr>
              <a:endParaRPr lang="zh-CN" altLang="en-US"/>
            </a:p>
          </p:txBody>
        </p:sp>
        <p:sp>
          <p:nvSpPr>
            <p:cNvPr id="14" name="Line 20"/>
            <p:cNvSpPr>
              <a:spLocks noChangeShapeType="1"/>
            </p:cNvSpPr>
            <p:nvPr/>
          </p:nvSpPr>
          <p:spPr bwMode="auto">
            <a:xfrm flipH="1">
              <a:off x="3361" y="2065"/>
              <a:ext cx="383" cy="767"/>
            </a:xfrm>
            <a:prstGeom prst="line">
              <a:avLst/>
            </a:prstGeom>
            <a:grpFill/>
            <a:ln w="38100">
              <a:solidFill>
                <a:schemeClr val="tx1"/>
              </a:solidFill>
              <a:round/>
              <a:headEnd type="none" w="sm" len="sm"/>
              <a:tailEnd type="stealth" w="med" len="med"/>
            </a:ln>
          </p:spPr>
          <p:txBody>
            <a:bodyPr wrap="none" anchor="ctr">
              <a:normAutofit fontScale="25000" lnSpcReduction="20000"/>
            </a:bodyPr>
            <a:lstStyle/>
            <a:p>
              <a:pPr>
                <a:defRPr/>
              </a:pPr>
              <a:endParaRPr lang="zh-CN" altLang="en-US"/>
            </a:p>
          </p:txBody>
        </p:sp>
        <p:sp>
          <p:nvSpPr>
            <p:cNvPr id="15" name="Line 21"/>
            <p:cNvSpPr>
              <a:spLocks noChangeShapeType="1"/>
            </p:cNvSpPr>
            <p:nvPr/>
          </p:nvSpPr>
          <p:spPr bwMode="auto">
            <a:xfrm flipH="1">
              <a:off x="3553" y="3022"/>
              <a:ext cx="189" cy="242"/>
            </a:xfrm>
            <a:prstGeom prst="line">
              <a:avLst/>
            </a:prstGeom>
            <a:grpFill/>
            <a:ln w="38100">
              <a:solidFill>
                <a:schemeClr val="tx1"/>
              </a:solidFill>
              <a:round/>
              <a:headEnd type="none" w="sm" len="sm"/>
              <a:tailEnd type="stealth" w="med" len="med"/>
            </a:ln>
          </p:spPr>
          <p:txBody>
            <a:bodyPr wrap="none" anchor="ctr">
              <a:normAutofit fontScale="25000" lnSpcReduction="20000"/>
            </a:bodyPr>
            <a:lstStyle/>
            <a:p>
              <a:pPr>
                <a:defRPr/>
              </a:pPr>
              <a:endParaRPr lang="zh-CN" altLang="en-US"/>
            </a:p>
          </p:txBody>
        </p:sp>
        <p:sp>
          <p:nvSpPr>
            <p:cNvPr id="16" name="Rectangle 22"/>
            <p:cNvSpPr>
              <a:spLocks noChangeArrowheads="1"/>
            </p:cNvSpPr>
            <p:nvPr/>
          </p:nvSpPr>
          <p:spPr bwMode="auto">
            <a:xfrm>
              <a:off x="1392" y="3312"/>
              <a:ext cx="2160" cy="432"/>
            </a:xfrm>
            <a:prstGeom prst="rect">
              <a:avLst/>
            </a:prstGeom>
            <a:grpFill/>
            <a:ln w="12700">
              <a:solidFill>
                <a:schemeClr val="tx1"/>
              </a:solid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计算机硬件</a:t>
              </a:r>
              <a:endParaRPr kumimoji="1" lang="zh-CN" altLang="en-US" dirty="0">
                <a:latin typeface="Times New Roman" pitchFamily="18" charset="0"/>
              </a:endParaRPr>
            </a:p>
          </p:txBody>
        </p:sp>
        <p:sp>
          <p:nvSpPr>
            <p:cNvPr id="17" name="Rectangle 23"/>
            <p:cNvSpPr>
              <a:spLocks noChangeArrowheads="1"/>
            </p:cNvSpPr>
            <p:nvPr/>
          </p:nvSpPr>
          <p:spPr bwMode="auto">
            <a:xfrm>
              <a:off x="1584" y="2880"/>
              <a:ext cx="1824" cy="432"/>
            </a:xfrm>
            <a:prstGeom prst="rect">
              <a:avLst/>
            </a:prstGeom>
            <a:grpFill/>
            <a:ln w="12700">
              <a:solidFill>
                <a:schemeClr val="tx1"/>
              </a:solid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操作系统</a:t>
              </a:r>
            </a:p>
          </p:txBody>
        </p:sp>
        <p:sp>
          <p:nvSpPr>
            <p:cNvPr id="18" name="Rectangle 24"/>
            <p:cNvSpPr>
              <a:spLocks noChangeArrowheads="1"/>
            </p:cNvSpPr>
            <p:nvPr/>
          </p:nvSpPr>
          <p:spPr bwMode="auto">
            <a:xfrm>
              <a:off x="1728" y="2448"/>
              <a:ext cx="1488" cy="432"/>
            </a:xfrm>
            <a:prstGeom prst="rect">
              <a:avLst/>
            </a:prstGeom>
            <a:grpFill/>
            <a:ln w="12700">
              <a:solidFill>
                <a:schemeClr val="tx1"/>
              </a:solid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系统工具</a:t>
              </a:r>
              <a:endParaRPr kumimoji="1" lang="en-US" altLang="zh-CN" dirty="0">
                <a:latin typeface="Times New Roman" pitchFamily="18" charset="0"/>
              </a:endParaRPr>
            </a:p>
          </p:txBody>
        </p:sp>
        <p:sp>
          <p:nvSpPr>
            <p:cNvPr id="19" name="Rectangle 25"/>
            <p:cNvSpPr>
              <a:spLocks noChangeArrowheads="1"/>
            </p:cNvSpPr>
            <p:nvPr/>
          </p:nvSpPr>
          <p:spPr bwMode="auto">
            <a:xfrm>
              <a:off x="1872" y="1920"/>
              <a:ext cx="1200" cy="528"/>
            </a:xfrm>
            <a:prstGeom prst="rect">
              <a:avLst/>
            </a:prstGeom>
            <a:grpFill/>
            <a:ln w="12700">
              <a:solidFill>
                <a:schemeClr val="tx1"/>
              </a:solidFill>
              <a:miter lim="800000"/>
              <a:headEnd/>
              <a:tailEnd/>
            </a:ln>
          </p:spPr>
          <p:txBody>
            <a:bodyPr wrap="none" lIns="92075" tIns="46038" rIns="92075" bIns="46038" anchor="ctr">
              <a:normAutofit/>
            </a:bodyPr>
            <a:lstStyle/>
            <a:p>
              <a:pPr algn="ctr">
                <a:defRPr/>
              </a:pPr>
              <a:r>
                <a:rPr kumimoji="1" lang="zh-CN" altLang="en-US" b="1" dirty="0">
                  <a:latin typeface="Times New Roman" pitchFamily="18" charset="0"/>
                </a:rPr>
                <a:t>应用软件</a:t>
              </a:r>
              <a:endParaRPr kumimoji="1" lang="zh-CN" altLang="en-US" dirty="0">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r>
              <a:rPr lang="en-US" altLang="zh-CN" sz="3200" smtClean="0">
                <a:sym typeface="Symbol" pitchFamily="18" charset="2"/>
              </a:rPr>
              <a:t>1.1.1  </a:t>
            </a:r>
            <a:r>
              <a:rPr lang="zh-CN" altLang="en-US" sz="3200" smtClean="0"/>
              <a:t>操作系统的目标</a:t>
            </a:r>
          </a:p>
        </p:txBody>
      </p:sp>
      <p:sp>
        <p:nvSpPr>
          <p:cNvPr id="27" name="Rectangle 2"/>
          <p:cNvSpPr txBox="1">
            <a:spLocks noChangeArrowheads="1"/>
          </p:cNvSpPr>
          <p:nvPr/>
        </p:nvSpPr>
        <p:spPr bwMode="gray">
          <a:xfrm>
            <a:off x="676275" y="1268413"/>
            <a:ext cx="8167688" cy="5589587"/>
          </a:xfrm>
          <a:prstGeom prst="rect">
            <a:avLst/>
          </a:prstGeom>
          <a:noFill/>
          <a:ln w="9525">
            <a:noFill/>
            <a:miter lim="800000"/>
            <a:headEnd/>
            <a:tailEnd/>
          </a:ln>
        </p:spPr>
        <p:txBody>
          <a:bodyPr/>
          <a:lstStyle/>
          <a:p>
            <a:pPr marL="711200" indent="-711200">
              <a:lnSpc>
                <a:spcPct val="90000"/>
              </a:lnSpc>
              <a:spcBef>
                <a:spcPct val="20000"/>
              </a:spcBef>
              <a:defRPr/>
            </a:pPr>
            <a:r>
              <a:rPr lang="en-US" altLang="zh-CN" sz="2400" b="1" kern="0" dirty="0">
                <a:solidFill>
                  <a:srgbClr val="0000CC"/>
                </a:solidFill>
                <a:latin typeface="+mn-lt"/>
                <a:ea typeface="+mn-ea"/>
              </a:rPr>
              <a:t>1.</a:t>
            </a:r>
            <a:r>
              <a:rPr lang="zh-CN" altLang="en-US" sz="2400" b="1" kern="0" dirty="0">
                <a:solidFill>
                  <a:srgbClr val="0000CC"/>
                </a:solidFill>
                <a:latin typeface="+mn-lt"/>
                <a:ea typeface="+mn-ea"/>
              </a:rPr>
              <a:t>方便性（用户的观点）</a:t>
            </a:r>
          </a:p>
          <a:p>
            <a:pPr marL="711200" indent="-711200">
              <a:lnSpc>
                <a:spcPct val="90000"/>
              </a:lnSpc>
              <a:spcBef>
                <a:spcPct val="20000"/>
              </a:spcBef>
              <a:defRPr/>
            </a:pPr>
            <a:r>
              <a:rPr lang="zh-CN" altLang="en-US" sz="2400" kern="0" dirty="0">
                <a:latin typeface="+mn-lt"/>
                <a:ea typeface="+mn-ea"/>
              </a:rPr>
              <a:t>        提供良好的、一致的用户接口，弥补硬件系统的类型和</a:t>
            </a:r>
          </a:p>
          <a:p>
            <a:pPr marL="711200" indent="-711200">
              <a:lnSpc>
                <a:spcPct val="90000"/>
              </a:lnSpc>
              <a:spcBef>
                <a:spcPct val="20000"/>
              </a:spcBef>
              <a:defRPr/>
            </a:pPr>
            <a:r>
              <a:rPr lang="zh-CN" altLang="en-US" sz="2400" kern="0" dirty="0">
                <a:latin typeface="+mn-lt"/>
                <a:ea typeface="+mn-ea"/>
              </a:rPr>
              <a:t>数量差别。</a:t>
            </a:r>
          </a:p>
          <a:p>
            <a:pPr marL="711200" indent="-711200">
              <a:lnSpc>
                <a:spcPct val="90000"/>
              </a:lnSpc>
              <a:spcBef>
                <a:spcPct val="20000"/>
              </a:spcBef>
              <a:defRPr/>
            </a:pPr>
            <a:r>
              <a:rPr lang="en-US" altLang="zh-CN" sz="2400" b="1" kern="0" dirty="0">
                <a:solidFill>
                  <a:srgbClr val="0000CC"/>
                </a:solidFill>
                <a:latin typeface="+mn-lt"/>
                <a:ea typeface="+mn-ea"/>
              </a:rPr>
              <a:t>2.</a:t>
            </a:r>
            <a:r>
              <a:rPr lang="zh-CN" altLang="en-US" sz="2400" b="1" kern="0" dirty="0">
                <a:solidFill>
                  <a:srgbClr val="0000CC"/>
                </a:solidFill>
                <a:latin typeface="+mn-lt"/>
                <a:ea typeface="+mn-ea"/>
              </a:rPr>
              <a:t>有效性（系统管理人员的观点）</a:t>
            </a:r>
          </a:p>
          <a:p>
            <a:pPr marL="711200" indent="-711200">
              <a:lnSpc>
                <a:spcPct val="90000"/>
              </a:lnSpc>
              <a:spcBef>
                <a:spcPct val="20000"/>
              </a:spcBef>
              <a:defRPr/>
            </a:pPr>
            <a:r>
              <a:rPr lang="zh-CN" altLang="en-US" sz="2400" kern="0" dirty="0">
                <a:latin typeface="+mn-lt"/>
                <a:ea typeface="+mn-ea"/>
              </a:rPr>
              <a:t>       提高系统资源的利用率，提高系统的吞吐量</a:t>
            </a:r>
            <a:endParaRPr lang="en-US" altLang="zh-CN" sz="2400" kern="0" dirty="0">
              <a:latin typeface="+mn-lt"/>
              <a:ea typeface="+mn-ea"/>
            </a:endParaRPr>
          </a:p>
          <a:p>
            <a:pPr marL="711200" indent="-711200">
              <a:lnSpc>
                <a:spcPct val="90000"/>
              </a:lnSpc>
              <a:spcBef>
                <a:spcPct val="20000"/>
              </a:spcBef>
              <a:defRPr/>
            </a:pPr>
            <a:r>
              <a:rPr lang="en-US" altLang="zh-CN" sz="2400" kern="0" dirty="0">
                <a:solidFill>
                  <a:srgbClr val="0000CC"/>
                </a:solidFill>
                <a:latin typeface="+mn-lt"/>
                <a:ea typeface="+mn-ea"/>
              </a:rPr>
              <a:t>3</a:t>
            </a:r>
            <a:r>
              <a:rPr lang="en-US" altLang="zh-CN" sz="2400" b="1" kern="0" dirty="0">
                <a:solidFill>
                  <a:srgbClr val="0000CC"/>
                </a:solidFill>
                <a:latin typeface="+mn-lt"/>
                <a:ea typeface="+mn-ea"/>
              </a:rPr>
              <a:t>.</a:t>
            </a:r>
            <a:r>
              <a:rPr lang="zh-CN" altLang="en-US" sz="2400" b="1" kern="0" dirty="0">
                <a:solidFill>
                  <a:srgbClr val="0000CC"/>
                </a:solidFill>
                <a:latin typeface="+mn-lt"/>
                <a:ea typeface="+mn-ea"/>
              </a:rPr>
              <a:t>可扩充性（系统开发人员的观点）</a:t>
            </a:r>
            <a:r>
              <a:rPr lang="en-US" altLang="zh-CN" sz="2400" b="1" kern="0" dirty="0">
                <a:solidFill>
                  <a:srgbClr val="0000CC"/>
                </a:solidFill>
                <a:latin typeface="+mn-lt"/>
                <a:ea typeface="+mn-ea"/>
              </a:rPr>
              <a:t>.</a:t>
            </a:r>
            <a:endParaRPr lang="zh-CN" altLang="en-US" sz="2400" b="1" kern="0" dirty="0">
              <a:solidFill>
                <a:srgbClr val="0000CC"/>
              </a:solidFill>
              <a:latin typeface="+mn-lt"/>
              <a:ea typeface="+mn-ea"/>
            </a:endParaRPr>
          </a:p>
          <a:p>
            <a:pPr marL="711200" indent="-711200">
              <a:lnSpc>
                <a:spcPct val="90000"/>
              </a:lnSpc>
              <a:spcBef>
                <a:spcPct val="20000"/>
              </a:spcBef>
              <a:defRPr/>
            </a:pPr>
            <a:r>
              <a:rPr lang="zh-CN" altLang="en-US" sz="2400" kern="0" dirty="0">
                <a:latin typeface="+mn-lt"/>
                <a:ea typeface="+mn-ea"/>
              </a:rPr>
              <a:t>       为适应计算机硬件、体系结构以及计算机应用发展的要</a:t>
            </a:r>
            <a:endParaRPr lang="en-US" altLang="zh-CN" sz="2400" kern="0" dirty="0">
              <a:latin typeface="+mn-lt"/>
              <a:ea typeface="+mn-ea"/>
            </a:endParaRPr>
          </a:p>
          <a:p>
            <a:pPr marL="711200" indent="-711200">
              <a:lnSpc>
                <a:spcPct val="90000"/>
              </a:lnSpc>
              <a:spcBef>
                <a:spcPct val="20000"/>
              </a:spcBef>
              <a:defRPr/>
            </a:pPr>
            <a:r>
              <a:rPr lang="zh-CN" altLang="en-US" sz="2400" kern="0" dirty="0">
                <a:latin typeface="+mn-lt"/>
                <a:ea typeface="+mn-ea"/>
              </a:rPr>
              <a:t>求。可扩充性与</a:t>
            </a:r>
            <a:r>
              <a:rPr lang="en-US" altLang="zh-CN" sz="2400" kern="0" dirty="0" err="1">
                <a:latin typeface="+mn-lt"/>
                <a:ea typeface="+mn-ea"/>
              </a:rPr>
              <a:t>os</a:t>
            </a:r>
            <a:r>
              <a:rPr lang="zh-CN" altLang="en-US" sz="2400" kern="0" dirty="0">
                <a:latin typeface="+mn-lt"/>
                <a:ea typeface="+mn-ea"/>
              </a:rPr>
              <a:t>结构有十分紧密的联系。</a:t>
            </a:r>
            <a:endParaRPr lang="en-US" altLang="zh-CN" sz="2400" kern="0" dirty="0">
              <a:latin typeface="+mn-lt"/>
              <a:ea typeface="+mn-ea"/>
            </a:endParaRPr>
          </a:p>
          <a:p>
            <a:pPr marL="711200" indent="-711200">
              <a:lnSpc>
                <a:spcPct val="90000"/>
              </a:lnSpc>
              <a:spcBef>
                <a:spcPct val="20000"/>
              </a:spcBef>
              <a:defRPr/>
            </a:pPr>
            <a:r>
              <a:rPr lang="en-US" altLang="zh-CN" sz="2400" b="1" kern="0" dirty="0">
                <a:solidFill>
                  <a:srgbClr val="0000CC"/>
                </a:solidFill>
                <a:latin typeface="+mn-lt"/>
                <a:ea typeface="+mn-ea"/>
              </a:rPr>
              <a:t>4.</a:t>
            </a:r>
            <a:r>
              <a:rPr lang="zh-CN" altLang="en-US" sz="2400" b="1" kern="0" dirty="0">
                <a:solidFill>
                  <a:srgbClr val="0000CC"/>
                </a:solidFill>
                <a:latin typeface="+mn-lt"/>
                <a:ea typeface="+mn-ea"/>
              </a:rPr>
              <a:t>开放性（开放的观点）</a:t>
            </a:r>
          </a:p>
          <a:p>
            <a:pPr marL="711200" indent="-711200">
              <a:lnSpc>
                <a:spcPct val="90000"/>
              </a:lnSpc>
              <a:spcBef>
                <a:spcPct val="20000"/>
              </a:spcBef>
              <a:defRPr/>
            </a:pPr>
            <a:r>
              <a:rPr lang="zh-CN" altLang="en-US" sz="2400" kern="0" dirty="0">
                <a:latin typeface="+mn-lt"/>
                <a:ea typeface="+mn-ea"/>
              </a:rPr>
              <a:t>        所谓开放性，是指系统能遵循世界标准规范，特别是遵</a:t>
            </a:r>
            <a:endParaRPr lang="en-US" altLang="zh-CN" sz="2400" kern="0" dirty="0">
              <a:latin typeface="+mn-lt"/>
              <a:ea typeface="+mn-ea"/>
            </a:endParaRPr>
          </a:p>
          <a:p>
            <a:pPr marL="711200" indent="-711200">
              <a:lnSpc>
                <a:spcPct val="90000"/>
              </a:lnSpc>
              <a:spcBef>
                <a:spcPct val="20000"/>
              </a:spcBef>
              <a:defRPr/>
            </a:pPr>
            <a:r>
              <a:rPr lang="zh-CN" altLang="en-US" sz="2400" kern="0" dirty="0">
                <a:latin typeface="+mn-lt"/>
                <a:ea typeface="+mn-ea"/>
              </a:rPr>
              <a:t>循开发系统互联</a:t>
            </a:r>
            <a:r>
              <a:rPr lang="en-US" altLang="zh-CN" sz="2400" kern="0" dirty="0">
                <a:latin typeface="+mn-lt"/>
                <a:ea typeface="+mn-ea"/>
              </a:rPr>
              <a:t>OSI</a:t>
            </a:r>
            <a:r>
              <a:rPr lang="zh-CN" altLang="en-US" sz="2400" kern="0" dirty="0">
                <a:latin typeface="+mn-lt"/>
                <a:ea typeface="+mn-ea"/>
              </a:rPr>
              <a:t>国际标准。使各种计算机硬件系统能够</a:t>
            </a:r>
            <a:endParaRPr lang="en-US" altLang="zh-CN" sz="2400" kern="0" dirty="0">
              <a:latin typeface="+mn-lt"/>
              <a:ea typeface="+mn-ea"/>
            </a:endParaRPr>
          </a:p>
          <a:p>
            <a:pPr marL="711200" indent="-711200">
              <a:lnSpc>
                <a:spcPct val="90000"/>
              </a:lnSpc>
              <a:spcBef>
                <a:spcPct val="20000"/>
              </a:spcBef>
              <a:defRPr/>
            </a:pPr>
            <a:r>
              <a:rPr lang="zh-CN" altLang="en-US" sz="2400" kern="0" dirty="0">
                <a:latin typeface="+mn-lt"/>
                <a:ea typeface="+mn-ea"/>
              </a:rPr>
              <a:t>有效、协同地工作，实现应用程序的可移植性和互操作性。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anim calcmode="lin" valueType="num">
                                      <p:cBhvr additive="base">
                                        <p:cTn id="23"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 calcmode="lin" valueType="num">
                                      <p:cBhvr additive="base">
                                        <p:cTn id="27"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xEl>
                                              <p:pRg st="5" end="5"/>
                                            </p:txEl>
                                          </p:spTgt>
                                        </p:tgtEl>
                                        <p:attrNameLst>
                                          <p:attrName>style.visibility</p:attrName>
                                        </p:attrNameLst>
                                      </p:cBhvr>
                                      <p:to>
                                        <p:strVal val="visible"/>
                                      </p:to>
                                    </p:set>
                                    <p:anim calcmode="lin" valueType="num">
                                      <p:cBhvr additive="base">
                                        <p:cTn id="31" dur="500" fill="hold"/>
                                        <p:tgtEl>
                                          <p:spTgt spid="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
                                            <p:txEl>
                                              <p:pRg st="6" end="6"/>
                                            </p:txEl>
                                          </p:spTgt>
                                        </p:tgtEl>
                                        <p:attrNameLst>
                                          <p:attrName>style.visibility</p:attrName>
                                        </p:attrNameLst>
                                      </p:cBhvr>
                                      <p:to>
                                        <p:strVal val="visible"/>
                                      </p:to>
                                    </p:set>
                                    <p:anim calcmode="lin" valueType="num">
                                      <p:cBhvr additive="base">
                                        <p:cTn id="35" dur="500" fill="hold"/>
                                        <p:tgtEl>
                                          <p:spTgt spid="2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xEl>
                                              <p:pRg st="7" end="7"/>
                                            </p:txEl>
                                          </p:spTgt>
                                        </p:tgtEl>
                                        <p:attrNameLst>
                                          <p:attrName>style.visibility</p:attrName>
                                        </p:attrNameLst>
                                      </p:cBhvr>
                                      <p:to>
                                        <p:strVal val="visible"/>
                                      </p:to>
                                    </p:set>
                                    <p:anim calcmode="lin" valueType="num">
                                      <p:cBhvr additive="base">
                                        <p:cTn id="39" dur="500" fill="hold"/>
                                        <p:tgtEl>
                                          <p:spTgt spid="2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
                                            <p:txEl>
                                              <p:pRg st="8" end="8"/>
                                            </p:txEl>
                                          </p:spTgt>
                                        </p:tgtEl>
                                        <p:attrNameLst>
                                          <p:attrName>style.visibility</p:attrName>
                                        </p:attrNameLst>
                                      </p:cBhvr>
                                      <p:to>
                                        <p:strVal val="visible"/>
                                      </p:to>
                                    </p:set>
                                    <p:anim calcmode="lin" valueType="num">
                                      <p:cBhvr additive="base">
                                        <p:cTn id="43" dur="500" fill="hold"/>
                                        <p:tgtEl>
                                          <p:spTgt spid="2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xEl>
                                              <p:pRg st="9" end="9"/>
                                            </p:txEl>
                                          </p:spTgt>
                                        </p:tgtEl>
                                        <p:attrNameLst>
                                          <p:attrName>style.visibility</p:attrName>
                                        </p:attrNameLst>
                                      </p:cBhvr>
                                      <p:to>
                                        <p:strVal val="visible"/>
                                      </p:to>
                                    </p:set>
                                    <p:anim calcmode="lin" valueType="num">
                                      <p:cBhvr additive="base">
                                        <p:cTn id="47" dur="500" fill="hold"/>
                                        <p:tgtEl>
                                          <p:spTgt spid="2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xEl>
                                              <p:pRg st="10" end="10"/>
                                            </p:txEl>
                                          </p:spTgt>
                                        </p:tgtEl>
                                        <p:attrNameLst>
                                          <p:attrName>style.visibility</p:attrName>
                                        </p:attrNameLst>
                                      </p:cBhvr>
                                      <p:to>
                                        <p:strVal val="visible"/>
                                      </p:to>
                                    </p:set>
                                    <p:anim calcmode="lin" valueType="num">
                                      <p:cBhvr additive="base">
                                        <p:cTn id="51" dur="500" fill="hold"/>
                                        <p:tgtEl>
                                          <p:spTgt spid="2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
                                            <p:txEl>
                                              <p:pRg st="11" end="11"/>
                                            </p:txEl>
                                          </p:spTgt>
                                        </p:tgtEl>
                                        <p:attrNameLst>
                                          <p:attrName>style.visibility</p:attrName>
                                        </p:attrNameLst>
                                      </p:cBhvr>
                                      <p:to>
                                        <p:strVal val="visible"/>
                                      </p:to>
                                    </p:set>
                                    <p:anim calcmode="lin" valueType="num">
                                      <p:cBhvr additive="base">
                                        <p:cTn id="55" dur="500" fill="hold"/>
                                        <p:tgtEl>
                                          <p:spTgt spid="2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bwMode="auto">
          <a:xfrm>
            <a:off x="358775" y="1314450"/>
            <a:ext cx="8610600" cy="298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90000"/>
              </a:lnSpc>
            </a:pPr>
            <a:r>
              <a:rPr lang="zh-CN" altLang="en-US" smtClean="0">
                <a:solidFill>
                  <a:srgbClr val="0000CC"/>
                </a:solidFill>
              </a:rPr>
              <a:t>从计算机系统组成观点－－操作系统是系统软件</a:t>
            </a:r>
          </a:p>
          <a:p>
            <a:pPr marL="711200" indent="-711200">
              <a:lnSpc>
                <a:spcPct val="90000"/>
              </a:lnSpc>
            </a:pPr>
            <a:endParaRPr lang="zh-CN" altLang="en-US" sz="2400" smtClean="0"/>
          </a:p>
          <a:p>
            <a:pPr marL="711200" indent="-711200">
              <a:lnSpc>
                <a:spcPct val="90000"/>
              </a:lnSpc>
              <a:buFontTx/>
              <a:buNone/>
            </a:pPr>
            <a:r>
              <a:rPr lang="zh-CN" altLang="en-US" sz="2400" smtClean="0"/>
              <a:t>     </a:t>
            </a:r>
            <a:endParaRPr lang="zh-CN" altLang="en-US" smtClean="0"/>
          </a:p>
        </p:txBody>
      </p:sp>
      <p:sp>
        <p:nvSpPr>
          <p:cNvPr id="23555" name="Rectangle 3"/>
          <p:cNvSpPr>
            <a:spLocks noGrp="1" noChangeArrowheads="1"/>
          </p:cNvSpPr>
          <p:nvPr>
            <p:ph type="title"/>
          </p:nvPr>
        </p:nvSpPr>
        <p:spPr/>
        <p:txBody>
          <a:bodyPr/>
          <a:lstStyle/>
          <a:p>
            <a:r>
              <a:rPr lang="en-US" altLang="zh-CN" sz="3200" smtClean="0">
                <a:sym typeface="Symbol" pitchFamily="18" charset="2"/>
              </a:rPr>
              <a:t>1.1.2  </a:t>
            </a:r>
            <a:r>
              <a:rPr lang="zh-CN" altLang="en-US" sz="3200" smtClean="0"/>
              <a:t>操作系统的作用</a:t>
            </a:r>
          </a:p>
        </p:txBody>
      </p:sp>
      <p:grpSp>
        <p:nvGrpSpPr>
          <p:cNvPr id="2" name="Group 4"/>
          <p:cNvGrpSpPr>
            <a:grpSpLocks/>
          </p:cNvGrpSpPr>
          <p:nvPr/>
        </p:nvGrpSpPr>
        <p:grpSpPr bwMode="auto">
          <a:xfrm>
            <a:off x="654050" y="2687638"/>
            <a:ext cx="7772400" cy="1779587"/>
            <a:chOff x="1373" y="3175"/>
            <a:chExt cx="8041" cy="2027"/>
          </a:xfrm>
        </p:grpSpPr>
        <p:sp>
          <p:nvSpPr>
            <p:cNvPr id="23557" name="Rectangle 5"/>
            <p:cNvSpPr>
              <a:spLocks noChangeArrowheads="1"/>
            </p:cNvSpPr>
            <p:nvPr/>
          </p:nvSpPr>
          <p:spPr bwMode="auto">
            <a:xfrm>
              <a:off x="1373" y="4055"/>
              <a:ext cx="1681" cy="7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计算机系统</a:t>
              </a:r>
            </a:p>
            <a:p>
              <a:pPr algn="ctr" eaLnBrk="1" hangingPunct="1"/>
              <a:r>
                <a:rPr kumimoji="1" lang="en-US" altLang="zh-CN" sz="2000" b="1">
                  <a:latin typeface="Times New Roman" pitchFamily="18" charset="0"/>
                </a:rPr>
                <a:t>(</a:t>
              </a:r>
              <a:r>
                <a:rPr kumimoji="1" lang="zh-CN" altLang="en-US" sz="2000" b="1">
                  <a:latin typeface="Times New Roman" pitchFamily="18" charset="0"/>
                </a:rPr>
                <a:t>层次结构</a:t>
              </a:r>
              <a:r>
                <a:rPr kumimoji="1" lang="en-US" altLang="zh-CN" sz="2000" b="1">
                  <a:latin typeface="Times New Roman" pitchFamily="18" charset="0"/>
                </a:rPr>
                <a:t>)</a:t>
              </a:r>
            </a:p>
          </p:txBody>
        </p:sp>
        <p:sp>
          <p:nvSpPr>
            <p:cNvPr id="23558" name="Rectangle 6"/>
            <p:cNvSpPr>
              <a:spLocks noChangeArrowheads="1"/>
            </p:cNvSpPr>
            <p:nvPr/>
          </p:nvSpPr>
          <p:spPr bwMode="auto">
            <a:xfrm>
              <a:off x="3533" y="3439"/>
              <a:ext cx="120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软件</a:t>
              </a:r>
            </a:p>
          </p:txBody>
        </p:sp>
        <p:sp>
          <p:nvSpPr>
            <p:cNvPr id="23559" name="Rectangle 7"/>
            <p:cNvSpPr>
              <a:spLocks noChangeArrowheads="1"/>
            </p:cNvSpPr>
            <p:nvPr/>
          </p:nvSpPr>
          <p:spPr bwMode="auto">
            <a:xfrm>
              <a:off x="3533" y="4785"/>
              <a:ext cx="588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硬件（裸机</a:t>
              </a:r>
              <a:r>
                <a:rPr kumimoji="1" lang="zh-CN" altLang="en-US" sz="2000" b="1">
                  <a:latin typeface="宋体" pitchFamily="2" charset="-122"/>
                </a:rPr>
                <a:t>及固件</a:t>
              </a:r>
              <a:r>
                <a:rPr kumimoji="1" lang="zh-CN" altLang="en-US" sz="2000" b="1">
                  <a:latin typeface="Times New Roman" pitchFamily="18" charset="0"/>
                </a:rPr>
                <a:t>）</a:t>
              </a:r>
            </a:p>
          </p:txBody>
        </p:sp>
        <p:sp>
          <p:nvSpPr>
            <p:cNvPr id="23560" name="Rectangle 8"/>
            <p:cNvSpPr>
              <a:spLocks noChangeArrowheads="1"/>
            </p:cNvSpPr>
            <p:nvPr/>
          </p:nvSpPr>
          <p:spPr bwMode="auto">
            <a:xfrm>
              <a:off x="5213" y="3175"/>
              <a:ext cx="120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应用软件</a:t>
              </a:r>
            </a:p>
          </p:txBody>
        </p:sp>
        <p:sp>
          <p:nvSpPr>
            <p:cNvPr id="23561" name="Rectangle 9"/>
            <p:cNvSpPr>
              <a:spLocks noChangeArrowheads="1"/>
            </p:cNvSpPr>
            <p:nvPr/>
          </p:nvSpPr>
          <p:spPr bwMode="auto">
            <a:xfrm>
              <a:off x="5213" y="3847"/>
              <a:ext cx="120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系统软件</a:t>
              </a:r>
            </a:p>
          </p:txBody>
        </p:sp>
        <p:sp>
          <p:nvSpPr>
            <p:cNvPr id="23562" name="Freeform 10"/>
            <p:cNvSpPr>
              <a:spLocks/>
            </p:cNvSpPr>
            <p:nvPr/>
          </p:nvSpPr>
          <p:spPr bwMode="auto">
            <a:xfrm>
              <a:off x="3293" y="3695"/>
              <a:ext cx="240" cy="1249"/>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17" y="0"/>
                  </a:moveTo>
                  <a:lnTo>
                    <a:pt x="0" y="0"/>
                  </a:lnTo>
                  <a:lnTo>
                    <a:pt x="0" y="19984"/>
                  </a:lnTo>
                  <a:lnTo>
                    <a:pt x="19917" y="1998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Line 11"/>
            <p:cNvSpPr>
              <a:spLocks noChangeShapeType="1"/>
            </p:cNvSpPr>
            <p:nvPr/>
          </p:nvSpPr>
          <p:spPr bwMode="auto">
            <a:xfrm>
              <a:off x="3053" y="4369"/>
              <a:ext cx="24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Freeform 12"/>
            <p:cNvSpPr>
              <a:spLocks/>
            </p:cNvSpPr>
            <p:nvPr/>
          </p:nvSpPr>
          <p:spPr bwMode="auto">
            <a:xfrm>
              <a:off x="4973" y="3335"/>
              <a:ext cx="240" cy="625"/>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17" y="0"/>
                  </a:moveTo>
                  <a:lnTo>
                    <a:pt x="0" y="0"/>
                  </a:lnTo>
                  <a:lnTo>
                    <a:pt x="0" y="19968"/>
                  </a:lnTo>
                  <a:lnTo>
                    <a:pt x="19917" y="1996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Line 13"/>
            <p:cNvSpPr>
              <a:spLocks noChangeShapeType="1"/>
            </p:cNvSpPr>
            <p:nvPr/>
          </p:nvSpPr>
          <p:spPr bwMode="auto">
            <a:xfrm>
              <a:off x="4733" y="3743"/>
              <a:ext cx="24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Rectangle 14"/>
            <p:cNvSpPr>
              <a:spLocks noChangeArrowheads="1"/>
            </p:cNvSpPr>
            <p:nvPr/>
          </p:nvSpPr>
          <p:spPr bwMode="auto">
            <a:xfrm>
              <a:off x="6893" y="3487"/>
              <a:ext cx="252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编辑软件，编译软件</a:t>
              </a:r>
            </a:p>
          </p:txBody>
        </p:sp>
        <p:sp>
          <p:nvSpPr>
            <p:cNvPr id="23567" name="Line 15"/>
            <p:cNvSpPr>
              <a:spLocks noChangeShapeType="1"/>
            </p:cNvSpPr>
            <p:nvPr/>
          </p:nvSpPr>
          <p:spPr bwMode="auto">
            <a:xfrm>
              <a:off x="6413" y="4055"/>
              <a:ext cx="24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Freeform 16"/>
            <p:cNvSpPr>
              <a:spLocks/>
            </p:cNvSpPr>
            <p:nvPr/>
          </p:nvSpPr>
          <p:spPr bwMode="auto">
            <a:xfrm>
              <a:off x="6653" y="3743"/>
              <a:ext cx="240" cy="625"/>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19917" y="0"/>
                  </a:moveTo>
                  <a:lnTo>
                    <a:pt x="0" y="0"/>
                  </a:lnTo>
                  <a:lnTo>
                    <a:pt x="0" y="19968"/>
                  </a:lnTo>
                  <a:lnTo>
                    <a:pt x="19917" y="1996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9" name="Rectangle 17"/>
            <p:cNvSpPr>
              <a:spLocks noChangeArrowheads="1"/>
            </p:cNvSpPr>
            <p:nvPr/>
          </p:nvSpPr>
          <p:spPr bwMode="auto">
            <a:xfrm>
              <a:off x="6893" y="4161"/>
              <a:ext cx="2521" cy="4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rPr>
                <a:t>操作系统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bwMode="auto">
          <a:xfrm>
            <a:off x="323850" y="1412875"/>
            <a:ext cx="8458200" cy="597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r>
              <a:rPr lang="zh-CN" altLang="en-US" smtClean="0">
                <a:solidFill>
                  <a:srgbClr val="0000CC"/>
                </a:solidFill>
              </a:rPr>
              <a:t>从服务用户的观点</a:t>
            </a:r>
            <a:r>
              <a:rPr lang="en-US" altLang="zh-CN" smtClean="0">
                <a:solidFill>
                  <a:srgbClr val="0000CC"/>
                </a:solidFill>
              </a:rPr>
              <a:t>―</a:t>
            </a:r>
          </a:p>
          <a:p>
            <a:pPr marL="609600" indent="-609600">
              <a:buFontTx/>
              <a:buNone/>
            </a:pPr>
            <a:r>
              <a:rPr lang="zh-CN" altLang="en-US" smtClean="0">
                <a:solidFill>
                  <a:srgbClr val="0000CC"/>
                </a:solidFill>
              </a:rPr>
              <a:t>                          操作系统是用户与计算机硬件之间接口</a:t>
            </a:r>
          </a:p>
          <a:p>
            <a:pPr marL="609600" indent="-609600"/>
            <a:endParaRPr lang="zh-CN" altLang="en-US" sz="4000" smtClean="0">
              <a:solidFill>
                <a:srgbClr val="0000CC"/>
              </a:solidFill>
            </a:endParaRPr>
          </a:p>
          <a:p>
            <a:pPr marL="609600" indent="-609600"/>
            <a:endParaRPr lang="zh-CN" altLang="en-US" sz="2400" smtClean="0"/>
          </a:p>
          <a:p>
            <a:pPr marL="609600" indent="-609600"/>
            <a:endParaRPr lang="zh-CN" altLang="en-US" sz="2400" smtClean="0"/>
          </a:p>
          <a:p>
            <a:pPr marL="609600" indent="-609600"/>
            <a:endParaRPr lang="zh-CN" altLang="en-US" sz="2400" smtClean="0"/>
          </a:p>
          <a:p>
            <a:pPr marL="609600" indent="-609600"/>
            <a:endParaRPr lang="zh-CN" altLang="en-US" sz="2400" smtClean="0"/>
          </a:p>
          <a:p>
            <a:pPr marL="609600" indent="-609600"/>
            <a:endParaRPr lang="zh-CN" altLang="en-US" sz="2400" smtClean="0"/>
          </a:p>
          <a:p>
            <a:pPr marL="1509713" lvl="2" indent="-595313"/>
            <a:endParaRPr lang="zh-CN" altLang="en-US" sz="3200" smtClean="0"/>
          </a:p>
          <a:p>
            <a:pPr marL="1509713" lvl="2" indent="-595313"/>
            <a:endParaRPr lang="zh-CN" altLang="en-US" sz="3200" smtClean="0"/>
          </a:p>
        </p:txBody>
      </p:sp>
      <p:sp>
        <p:nvSpPr>
          <p:cNvPr id="24579" name="Text Box 4"/>
          <p:cNvSpPr txBox="1">
            <a:spLocks noChangeArrowheads="1"/>
          </p:cNvSpPr>
          <p:nvPr/>
        </p:nvSpPr>
        <p:spPr bwMode="auto">
          <a:xfrm>
            <a:off x="1835150" y="2852738"/>
            <a:ext cx="2157413" cy="6492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buClr>
                <a:schemeClr val="tx1"/>
              </a:buClr>
              <a:buFont typeface="Times New Roman" pitchFamily="18" charset="0"/>
              <a:buNone/>
            </a:pPr>
            <a:r>
              <a:rPr lang="zh-CN" altLang="en-US" sz="2400" b="1">
                <a:latin typeface="宋体" pitchFamily="2" charset="-122"/>
              </a:rPr>
              <a:t>用户</a:t>
            </a:r>
          </a:p>
        </p:txBody>
      </p:sp>
      <p:sp>
        <p:nvSpPr>
          <p:cNvPr id="24580" name="Text Box 5"/>
          <p:cNvSpPr txBox="1">
            <a:spLocks noChangeArrowheads="1"/>
          </p:cNvSpPr>
          <p:nvPr/>
        </p:nvSpPr>
        <p:spPr bwMode="auto">
          <a:xfrm>
            <a:off x="1258888" y="3500438"/>
            <a:ext cx="1512887" cy="6492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buClr>
                <a:schemeClr val="tx1"/>
              </a:buClr>
              <a:buFont typeface="Times New Roman" pitchFamily="18" charset="0"/>
              <a:buNone/>
            </a:pPr>
            <a:r>
              <a:rPr lang="zh-CN" altLang="en-US" sz="2400" b="1">
                <a:solidFill>
                  <a:srgbClr val="0000CC"/>
                </a:solidFill>
                <a:latin typeface="宋体" pitchFamily="2" charset="-122"/>
              </a:rPr>
              <a:t>应用程序</a:t>
            </a:r>
          </a:p>
        </p:txBody>
      </p:sp>
      <p:sp>
        <p:nvSpPr>
          <p:cNvPr id="24581" name="Text Box 6"/>
          <p:cNvSpPr txBox="1">
            <a:spLocks noChangeArrowheads="1"/>
          </p:cNvSpPr>
          <p:nvPr/>
        </p:nvSpPr>
        <p:spPr bwMode="auto">
          <a:xfrm>
            <a:off x="1042988" y="4149725"/>
            <a:ext cx="3957637" cy="7191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spcBef>
                <a:spcPct val="50000"/>
              </a:spcBef>
              <a:buClr>
                <a:schemeClr val="tx1"/>
              </a:buClr>
              <a:buFont typeface="Times New Roman" pitchFamily="18" charset="0"/>
              <a:buNone/>
            </a:pPr>
            <a:r>
              <a:rPr lang="zh-CN" altLang="en-US" sz="2400" b="1">
                <a:solidFill>
                  <a:srgbClr val="0000CC"/>
                </a:solidFill>
                <a:latin typeface="宋体" pitchFamily="2" charset="-122"/>
              </a:rPr>
              <a:t>系统调用</a:t>
            </a:r>
            <a:r>
              <a:rPr lang="zh-CN" altLang="en-US" sz="2400" b="1">
                <a:latin typeface="宋体" pitchFamily="2" charset="-122"/>
              </a:rPr>
              <a:t> 命令 图标、窗口操作系统</a:t>
            </a:r>
          </a:p>
        </p:txBody>
      </p:sp>
      <p:sp>
        <p:nvSpPr>
          <p:cNvPr id="24582" name="Text Box 7"/>
          <p:cNvSpPr txBox="1">
            <a:spLocks noChangeArrowheads="1"/>
          </p:cNvSpPr>
          <p:nvPr/>
        </p:nvSpPr>
        <p:spPr bwMode="auto">
          <a:xfrm>
            <a:off x="611188" y="4868863"/>
            <a:ext cx="45751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buClr>
                <a:schemeClr val="tx1"/>
              </a:buClr>
              <a:buFont typeface="Times New Roman" pitchFamily="18" charset="0"/>
              <a:buNone/>
            </a:pPr>
            <a:r>
              <a:rPr lang="zh-CN" altLang="en-US" sz="2400" b="1">
                <a:latin typeface="宋体" pitchFamily="2" charset="-122"/>
              </a:rPr>
              <a:t>计算机硬件</a:t>
            </a:r>
          </a:p>
        </p:txBody>
      </p:sp>
      <p:sp>
        <p:nvSpPr>
          <p:cNvPr id="24583" name="Rectangle 8"/>
          <p:cNvSpPr>
            <a:spLocks noGrp="1" noChangeArrowheads="1"/>
          </p:cNvSpPr>
          <p:nvPr>
            <p:ph type="title"/>
          </p:nvPr>
        </p:nvSpPr>
        <p:spPr/>
        <p:txBody>
          <a:bodyPr/>
          <a:lstStyle/>
          <a:p>
            <a:r>
              <a:rPr lang="en-US" altLang="zh-CN" sz="3200" smtClean="0">
                <a:sym typeface="Symbol" pitchFamily="18" charset="2"/>
              </a:rPr>
              <a:t>1.1.2  </a:t>
            </a:r>
            <a:r>
              <a:rPr lang="zh-CN" altLang="en-US" sz="3200" smtClean="0"/>
              <a:t>操作系统的作用</a:t>
            </a:r>
          </a:p>
        </p:txBody>
      </p:sp>
      <p:sp>
        <p:nvSpPr>
          <p:cNvPr id="184331" name="Text Box 11"/>
          <p:cNvSpPr txBox="1">
            <a:spLocks noChangeArrowheads="1"/>
          </p:cNvSpPr>
          <p:nvPr/>
        </p:nvSpPr>
        <p:spPr bwMode="auto">
          <a:xfrm>
            <a:off x="5292725" y="2420938"/>
            <a:ext cx="3619500" cy="385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endParaRPr lang="zh-CN" altLang="en-US"/>
          </a:p>
          <a:p>
            <a:pPr lvl="1" eaLnBrk="1" hangingPunct="1"/>
            <a:r>
              <a:rPr lang="zh-CN" altLang="en-US" sz="2000">
                <a:solidFill>
                  <a:srgbClr val="0000CC"/>
                </a:solidFill>
              </a:rPr>
              <a:t>系统调用方式</a:t>
            </a:r>
          </a:p>
          <a:p>
            <a:pPr lvl="1" eaLnBrk="1" hangingPunct="1"/>
            <a:r>
              <a:rPr lang="zh-CN" altLang="en-US" sz="2000"/>
              <a:t>        程序级接口，它提供一组系统调用，即</a:t>
            </a:r>
            <a:r>
              <a:rPr lang="en-US" altLang="zh-CN" sz="2000"/>
              <a:t>OS</a:t>
            </a:r>
            <a:r>
              <a:rPr lang="zh-CN" altLang="en-US" sz="2000"/>
              <a:t>中某个模块功能，供用户程序和其它程序调用。</a:t>
            </a:r>
          </a:p>
          <a:p>
            <a:pPr lvl="1" eaLnBrk="1" hangingPunct="1">
              <a:spcBef>
                <a:spcPct val="20000"/>
              </a:spcBef>
            </a:pPr>
            <a:r>
              <a:rPr lang="zh-CN" altLang="en-US" sz="2000">
                <a:solidFill>
                  <a:srgbClr val="0000CC"/>
                </a:solidFill>
              </a:rPr>
              <a:t>命令方式</a:t>
            </a:r>
          </a:p>
          <a:p>
            <a:pPr lvl="1" eaLnBrk="1" hangingPunct="1"/>
            <a:r>
              <a:rPr lang="zh-CN" altLang="en-US" sz="2000"/>
              <a:t>        作业级接口，它提供一组键盘命令，供用户组织和控制自己的作业运行。</a:t>
            </a:r>
          </a:p>
          <a:p>
            <a:pPr lvl="1" eaLnBrk="1" hangingPunct="1">
              <a:spcBef>
                <a:spcPct val="25000"/>
              </a:spcBef>
            </a:pPr>
            <a:r>
              <a:rPr lang="zh-CN" altLang="en-US" sz="2000">
                <a:solidFill>
                  <a:srgbClr val="0000CC"/>
                </a:solidFill>
              </a:rPr>
              <a:t>图形、窗口方式</a:t>
            </a:r>
          </a:p>
          <a:p>
            <a:pPr eaLnBrk="1" hangingPunct="1"/>
            <a:endParaRPr lang="zh-CN" altLang="en-US" sz="2000">
              <a:solidFill>
                <a:srgbClr val="0000CC"/>
              </a:solidFill>
            </a:endParaRPr>
          </a:p>
        </p:txBody>
      </p:sp>
      <p:sp>
        <p:nvSpPr>
          <p:cNvPr id="184332" name="Line 12"/>
          <p:cNvSpPr>
            <a:spLocks noChangeShapeType="1"/>
          </p:cNvSpPr>
          <p:nvPr/>
        </p:nvSpPr>
        <p:spPr bwMode="auto">
          <a:xfrm>
            <a:off x="3276600" y="3500438"/>
            <a:ext cx="0" cy="6492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33" name="Line 13"/>
          <p:cNvSpPr>
            <a:spLocks noChangeShapeType="1"/>
          </p:cNvSpPr>
          <p:nvPr/>
        </p:nvSpPr>
        <p:spPr bwMode="auto">
          <a:xfrm>
            <a:off x="3851275" y="3500438"/>
            <a:ext cx="0" cy="6492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331">
                                            <p:txEl>
                                              <p:pRg st="1" end="1"/>
                                            </p:txEl>
                                          </p:spTgt>
                                        </p:tgtEl>
                                        <p:attrNameLst>
                                          <p:attrName>style.visibility</p:attrName>
                                        </p:attrNameLst>
                                      </p:cBhvr>
                                      <p:to>
                                        <p:strVal val="visible"/>
                                      </p:to>
                                    </p:set>
                                    <p:animEffect transition="in" filter="box(in)">
                                      <p:cBhvr>
                                        <p:cTn id="7" dur="500"/>
                                        <p:tgtEl>
                                          <p:spTgt spid="18433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31">
                                            <p:txEl>
                                              <p:pRg st="2" end="2"/>
                                            </p:txEl>
                                          </p:spTgt>
                                        </p:tgtEl>
                                        <p:attrNameLst>
                                          <p:attrName>style.visibility</p:attrName>
                                        </p:attrNameLst>
                                      </p:cBhvr>
                                      <p:to>
                                        <p:strVal val="visible"/>
                                      </p:to>
                                    </p:set>
                                    <p:animEffect transition="in" filter="box(in)">
                                      <p:cBhvr>
                                        <p:cTn id="10" dur="500"/>
                                        <p:tgtEl>
                                          <p:spTgt spid="18433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184331">
                                            <p:txEl>
                                              <p:pRg st="3" end="3"/>
                                            </p:txEl>
                                          </p:spTgt>
                                        </p:tgtEl>
                                        <p:attrNameLst>
                                          <p:attrName>style.visibility</p:attrName>
                                        </p:attrNameLst>
                                      </p:cBhvr>
                                      <p:to>
                                        <p:strVal val="visible"/>
                                      </p:to>
                                    </p:set>
                                    <p:animEffect transition="in" filter="diamond(in)">
                                      <p:cBhvr>
                                        <p:cTn id="15" dur="2000"/>
                                        <p:tgtEl>
                                          <p:spTgt spid="184331">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184331">
                                            <p:txEl>
                                              <p:pRg st="4" end="4"/>
                                            </p:txEl>
                                          </p:spTgt>
                                        </p:tgtEl>
                                        <p:attrNameLst>
                                          <p:attrName>style.visibility</p:attrName>
                                        </p:attrNameLst>
                                      </p:cBhvr>
                                      <p:to>
                                        <p:strVal val="visible"/>
                                      </p:to>
                                    </p:set>
                                    <p:animEffect transition="in" filter="diamond(in)">
                                      <p:cBhvr>
                                        <p:cTn id="18" dur="2000"/>
                                        <p:tgtEl>
                                          <p:spTgt spid="18433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4332"/>
                                        </p:tgtEl>
                                        <p:attrNameLst>
                                          <p:attrName>style.visibility</p:attrName>
                                        </p:attrNameLst>
                                      </p:cBhvr>
                                      <p:to>
                                        <p:strVal val="visible"/>
                                      </p:to>
                                    </p:set>
                                    <p:animEffect transition="in" filter="box(in)">
                                      <p:cBhvr>
                                        <p:cTn id="23" dur="500"/>
                                        <p:tgtEl>
                                          <p:spTgt spid="1843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4333"/>
                                        </p:tgtEl>
                                        <p:attrNameLst>
                                          <p:attrName>style.visibility</p:attrName>
                                        </p:attrNameLst>
                                      </p:cBhvr>
                                      <p:to>
                                        <p:strVal val="visible"/>
                                      </p:to>
                                    </p:set>
                                    <p:anim calcmode="lin" valueType="num">
                                      <p:cBhvr additive="base">
                                        <p:cTn id="28" dur="500" fill="hold"/>
                                        <p:tgtEl>
                                          <p:spTgt spid="184333"/>
                                        </p:tgtEl>
                                        <p:attrNameLst>
                                          <p:attrName>ppt_x</p:attrName>
                                        </p:attrNameLst>
                                      </p:cBhvr>
                                      <p:tavLst>
                                        <p:tav tm="0">
                                          <p:val>
                                            <p:strVal val="#ppt_x"/>
                                          </p:val>
                                        </p:tav>
                                        <p:tav tm="100000">
                                          <p:val>
                                            <p:strVal val="#ppt_x"/>
                                          </p:val>
                                        </p:tav>
                                      </p:tavLst>
                                    </p:anim>
                                    <p:anim calcmode="lin" valueType="num">
                                      <p:cBhvr additive="base">
                                        <p:cTn id="29" dur="500" fill="hold"/>
                                        <p:tgtEl>
                                          <p:spTgt spid="184333"/>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nodeType="clickEffect">
                                  <p:stCondLst>
                                    <p:cond delay="0"/>
                                  </p:stCondLst>
                                  <p:childTnLst>
                                    <p:set>
                                      <p:cBhvr>
                                        <p:cTn id="33" dur="1" fill="hold">
                                          <p:stCondLst>
                                            <p:cond delay="0"/>
                                          </p:stCondLst>
                                        </p:cTn>
                                        <p:tgtEl>
                                          <p:spTgt spid="184331">
                                            <p:txEl>
                                              <p:pRg st="5" end="5"/>
                                            </p:txEl>
                                          </p:spTgt>
                                        </p:tgtEl>
                                        <p:attrNameLst>
                                          <p:attrName>style.visibility</p:attrName>
                                        </p:attrNameLst>
                                      </p:cBhvr>
                                      <p:to>
                                        <p:strVal val="visible"/>
                                      </p:to>
                                    </p:set>
                                    <p:animEffect transition="in" filter="diamond(in)">
                                      <p:cBhvr>
                                        <p:cTn id="34" dur="2000"/>
                                        <p:tgtEl>
                                          <p:spTgt spid="184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2" grpId="0" animBg="1"/>
      <p:bldP spid="1843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bwMode="auto">
          <a:xfrm>
            <a:off x="331788" y="1327150"/>
            <a:ext cx="84582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90000"/>
              </a:lnSpc>
            </a:pPr>
            <a:r>
              <a:rPr lang="zh-CN" altLang="en-US" dirty="0" smtClean="0">
                <a:solidFill>
                  <a:srgbClr val="0000CC"/>
                </a:solidFill>
              </a:rPr>
              <a:t>从资源管理观点</a:t>
            </a:r>
            <a:r>
              <a:rPr lang="en-US" altLang="zh-CN" dirty="0" smtClean="0">
                <a:solidFill>
                  <a:srgbClr val="0000CC"/>
                </a:solidFill>
              </a:rPr>
              <a:t>――</a:t>
            </a:r>
            <a:r>
              <a:rPr lang="zh-CN" altLang="en-US" dirty="0" smtClean="0">
                <a:solidFill>
                  <a:srgbClr val="0000CC"/>
                </a:solidFill>
              </a:rPr>
              <a:t>操作系统是系统资源管理者</a:t>
            </a:r>
          </a:p>
          <a:p>
            <a:pPr marL="711200" indent="-711200">
              <a:lnSpc>
                <a:spcPct val="90000"/>
              </a:lnSpc>
              <a:buFont typeface="Monotype Sorts" pitchFamily="2" charset="2"/>
              <a:buNone/>
            </a:pPr>
            <a:r>
              <a:rPr lang="zh-CN" altLang="en-US" sz="2400" dirty="0" smtClean="0"/>
              <a:t>	      操作系统是资源管理程序，它用于控制和管理计算机系统的硬件和软件资源。</a:t>
            </a:r>
          </a:p>
          <a:p>
            <a:pPr marL="1560513" lvl="2" indent="-646113">
              <a:lnSpc>
                <a:spcPct val="90000"/>
              </a:lnSpc>
            </a:pPr>
            <a:endParaRPr lang="zh-CN" altLang="en-US" sz="2400" dirty="0" smtClean="0"/>
          </a:p>
          <a:p>
            <a:pPr marL="711200" indent="-711200">
              <a:lnSpc>
                <a:spcPct val="110000"/>
              </a:lnSpc>
              <a:buFontTx/>
              <a:buNone/>
            </a:pPr>
            <a:r>
              <a:rPr lang="zh-CN" altLang="en-US" sz="2400" dirty="0" smtClean="0"/>
              <a:t>	计算机系统资源：              操作系统：</a:t>
            </a:r>
          </a:p>
          <a:p>
            <a:pPr marL="711200" indent="-711200">
              <a:lnSpc>
                <a:spcPct val="90000"/>
              </a:lnSpc>
              <a:buFontTx/>
              <a:buNone/>
            </a:pPr>
            <a:r>
              <a:rPr lang="zh-CN" altLang="en-US" sz="2400" dirty="0" smtClean="0"/>
              <a:t>                信息：数据、程序              文件系统管理</a:t>
            </a:r>
          </a:p>
          <a:p>
            <a:pPr marL="711200" indent="-711200">
              <a:lnSpc>
                <a:spcPct val="90000"/>
              </a:lnSpc>
              <a:buFontTx/>
              <a:buNone/>
            </a:pPr>
            <a:r>
              <a:rPr lang="zh-CN" altLang="en-US" sz="2400" dirty="0" smtClean="0"/>
              <a:t>                存储器	         	            存储器管理</a:t>
            </a:r>
          </a:p>
          <a:p>
            <a:pPr marL="711200" indent="-711200">
              <a:lnSpc>
                <a:spcPct val="70000"/>
              </a:lnSpc>
              <a:buFontTx/>
              <a:buNone/>
            </a:pPr>
            <a:r>
              <a:rPr lang="zh-CN" altLang="en-US" sz="2400" dirty="0" smtClean="0"/>
              <a:t>                处理器	                          处理器（进程）管理</a:t>
            </a:r>
          </a:p>
          <a:p>
            <a:pPr marL="711200" indent="-711200">
              <a:lnSpc>
                <a:spcPct val="70000"/>
              </a:lnSpc>
              <a:buFontTx/>
              <a:buNone/>
            </a:pPr>
            <a:r>
              <a:rPr lang="zh-CN" altLang="en-US" sz="2400" dirty="0" smtClean="0"/>
              <a:t>                外设：</a:t>
            </a:r>
            <a:r>
              <a:rPr lang="en-US" altLang="zh-CN" sz="2400" dirty="0" smtClean="0"/>
              <a:t>I</a:t>
            </a:r>
            <a:r>
              <a:rPr lang="zh-CN" altLang="en-US" sz="2400" dirty="0" smtClean="0"/>
              <a:t>／</a:t>
            </a:r>
            <a:r>
              <a:rPr lang="en-US" altLang="zh-CN" sz="2400" dirty="0" smtClean="0"/>
              <a:t>O</a:t>
            </a:r>
            <a:r>
              <a:rPr lang="zh-CN" altLang="en-US" sz="2400" dirty="0" smtClean="0"/>
              <a:t>设备	             设备管理</a:t>
            </a:r>
          </a:p>
          <a:p>
            <a:pPr marL="711200" indent="-711200">
              <a:lnSpc>
                <a:spcPct val="90000"/>
              </a:lnSpc>
              <a:buFontTx/>
              <a:buNone/>
            </a:pPr>
            <a:r>
              <a:rPr lang="zh-CN" altLang="en-US" sz="2400" dirty="0" smtClean="0"/>
              <a:t>                </a:t>
            </a:r>
          </a:p>
        </p:txBody>
      </p:sp>
      <p:sp>
        <p:nvSpPr>
          <p:cNvPr id="25603" name="Rectangle 3"/>
          <p:cNvSpPr>
            <a:spLocks noGrp="1" noChangeArrowheads="1"/>
          </p:cNvSpPr>
          <p:nvPr>
            <p:ph type="title"/>
          </p:nvPr>
        </p:nvSpPr>
        <p:spPr/>
        <p:txBody>
          <a:bodyPr/>
          <a:lstStyle/>
          <a:p>
            <a:r>
              <a:rPr lang="en-US" altLang="zh-CN" sz="3200" smtClean="0">
                <a:sym typeface="Symbol" pitchFamily="18" charset="2"/>
              </a:rPr>
              <a:t>1.1.2  </a:t>
            </a:r>
            <a:r>
              <a:rPr lang="zh-CN" altLang="en-US" sz="3200" smtClean="0"/>
              <a:t>操作系统的作用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370">
                                            <p:txEl>
                                              <p:pRg st="4" end="4"/>
                                            </p:txEl>
                                          </p:spTgt>
                                        </p:tgtEl>
                                        <p:attrNameLst>
                                          <p:attrName>style.visibility</p:attrName>
                                        </p:attrNameLst>
                                      </p:cBhvr>
                                      <p:to>
                                        <p:strVal val="visible"/>
                                      </p:to>
                                    </p:set>
                                    <p:animEffect transition="in" filter="blinds(horizontal)">
                                      <p:cBhvr>
                                        <p:cTn id="7" dur="500"/>
                                        <p:tgtEl>
                                          <p:spTgt spid="186370">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6370">
                                            <p:txEl>
                                              <p:pRg st="5" end="5"/>
                                            </p:txEl>
                                          </p:spTgt>
                                        </p:tgtEl>
                                        <p:attrNameLst>
                                          <p:attrName>style.visibility</p:attrName>
                                        </p:attrNameLst>
                                      </p:cBhvr>
                                      <p:to>
                                        <p:strVal val="visible"/>
                                      </p:to>
                                    </p:set>
                                    <p:anim calcmode="lin" valueType="num">
                                      <p:cBhvr additive="base">
                                        <p:cTn id="12" dur="500" fill="hold"/>
                                        <p:tgtEl>
                                          <p:spTgt spid="18637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63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6370">
                                            <p:txEl>
                                              <p:pRg st="6" end="6"/>
                                            </p:txEl>
                                          </p:spTgt>
                                        </p:tgtEl>
                                        <p:attrNameLst>
                                          <p:attrName>style.visibility</p:attrName>
                                        </p:attrNameLst>
                                      </p:cBhvr>
                                      <p:to>
                                        <p:strVal val="visible"/>
                                      </p:to>
                                    </p:set>
                                    <p:anim calcmode="lin" valueType="num">
                                      <p:cBhvr additive="base">
                                        <p:cTn id="18" dur="500" fill="hold"/>
                                        <p:tgtEl>
                                          <p:spTgt spid="186370">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63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86370">
                                            <p:txEl>
                                              <p:pRg st="7" end="7"/>
                                            </p:txEl>
                                          </p:spTgt>
                                        </p:tgtEl>
                                        <p:attrNameLst>
                                          <p:attrName>style.visibility</p:attrName>
                                        </p:attrNameLst>
                                      </p:cBhvr>
                                      <p:to>
                                        <p:strVal val="visible"/>
                                      </p:to>
                                    </p:set>
                                    <p:animEffect transition="in" filter="diamond(in)">
                                      <p:cBhvr>
                                        <p:cTn id="24" dur="2000"/>
                                        <p:tgtEl>
                                          <p:spTgt spid="1863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smtClean="0">
                <a:sym typeface="Symbol" pitchFamily="18" charset="2"/>
              </a:rPr>
              <a:t>1.1.2  </a:t>
            </a:r>
            <a:r>
              <a:rPr lang="zh-CN" altLang="en-US" sz="3200" smtClean="0"/>
              <a:t>操作系统的作用</a:t>
            </a:r>
          </a:p>
        </p:txBody>
      </p:sp>
      <p:sp>
        <p:nvSpPr>
          <p:cNvPr id="26627" name="Rectangle 3"/>
          <p:cNvSpPr>
            <a:spLocks noGrp="1" noChangeArrowheads="1"/>
          </p:cNvSpPr>
          <p:nvPr>
            <p:ph idx="1"/>
          </p:nvPr>
        </p:nvSpPr>
        <p:spPr bwMode="auto">
          <a:xfrm>
            <a:off x="457200" y="1052512"/>
            <a:ext cx="8229600" cy="50407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90000"/>
              </a:lnSpc>
            </a:pPr>
            <a:r>
              <a:rPr lang="zh-CN" altLang="en-US" dirty="0" smtClean="0">
                <a:solidFill>
                  <a:srgbClr val="0000CC"/>
                </a:solidFill>
              </a:rPr>
              <a:t>从软件分层、扩充机器的观点</a:t>
            </a:r>
            <a:r>
              <a:rPr lang="en-US" altLang="zh-CN" dirty="0" smtClean="0">
                <a:solidFill>
                  <a:srgbClr val="0000CC"/>
                </a:solidFill>
              </a:rPr>
              <a:t>――</a:t>
            </a:r>
            <a:br>
              <a:rPr lang="en-US" altLang="zh-CN" dirty="0" smtClean="0">
                <a:solidFill>
                  <a:srgbClr val="0000CC"/>
                </a:solidFill>
              </a:rPr>
            </a:br>
            <a:r>
              <a:rPr lang="en-US" altLang="zh-CN" dirty="0" smtClean="0">
                <a:solidFill>
                  <a:srgbClr val="0000CC"/>
                </a:solidFill>
              </a:rPr>
              <a:t>         OS</a:t>
            </a:r>
            <a:r>
              <a:rPr lang="zh-CN" altLang="en-US" dirty="0" smtClean="0">
                <a:solidFill>
                  <a:srgbClr val="0000CC"/>
                </a:solidFill>
              </a:rPr>
              <a:t>实现了对计算机资源的抽象</a:t>
            </a:r>
            <a:r>
              <a:rPr lang="en-US" altLang="zh-CN" dirty="0" smtClean="0">
                <a:solidFill>
                  <a:srgbClr val="0000CC"/>
                </a:solidFill>
              </a:rPr>
              <a:t>,</a:t>
            </a:r>
            <a:r>
              <a:rPr lang="zh-CN" altLang="en-US" dirty="0" smtClean="0">
                <a:solidFill>
                  <a:srgbClr val="0000CC"/>
                </a:solidFill>
              </a:rPr>
              <a:t>是扩充裸机的第一层系统软件</a:t>
            </a:r>
            <a:r>
              <a:rPr lang="zh-CN" altLang="en-US" sz="2000" dirty="0" smtClean="0"/>
              <a:t>    </a:t>
            </a:r>
          </a:p>
          <a:p>
            <a:pPr lvl="1">
              <a:lnSpc>
                <a:spcPct val="90000"/>
              </a:lnSpc>
              <a:buFont typeface="Wingdings" panose="05000000000000000000" pitchFamily="2" charset="2"/>
              <a:buChar char="Ø"/>
            </a:pPr>
            <a:r>
              <a:rPr lang="zh-CN" altLang="en-US" sz="2400" dirty="0" smtClean="0">
                <a:solidFill>
                  <a:srgbClr val="0000CC"/>
                </a:solidFill>
              </a:rPr>
              <a:t>裸机：</a:t>
            </a:r>
            <a:r>
              <a:rPr lang="zh-CN" altLang="en-US" sz="2400" dirty="0" smtClean="0"/>
              <a:t>完全无软件的计算机系统</a:t>
            </a:r>
          </a:p>
          <a:p>
            <a:pPr lvl="1">
              <a:lnSpc>
                <a:spcPct val="90000"/>
              </a:lnSpc>
              <a:buFont typeface="Wingdings" panose="05000000000000000000" pitchFamily="2" charset="2"/>
              <a:buChar char="Ø"/>
            </a:pPr>
            <a:r>
              <a:rPr lang="zh-CN" altLang="en-US" sz="2400" dirty="0" smtClean="0">
                <a:solidFill>
                  <a:srgbClr val="0000CC"/>
                </a:solidFill>
              </a:rPr>
              <a:t>固件：</a:t>
            </a:r>
            <a:r>
              <a:rPr lang="zh-CN" altLang="en-US" sz="2400" dirty="0" smtClean="0"/>
              <a:t>为了改善系统的性能，将操作系统中与硬件密切有关的部分软件，通过微程序设计技术转化为硬件，也就是通常所说的固化，这些具有软件功能的硬件称为固件。</a:t>
            </a:r>
          </a:p>
          <a:p>
            <a:pPr lvl="1">
              <a:lnSpc>
                <a:spcPct val="90000"/>
              </a:lnSpc>
              <a:buFont typeface="Wingdings" panose="05000000000000000000" pitchFamily="2" charset="2"/>
              <a:buChar char="Ø"/>
            </a:pPr>
            <a:r>
              <a:rPr lang="zh-CN" altLang="en-US" sz="2400" dirty="0" smtClean="0">
                <a:solidFill>
                  <a:srgbClr val="0000CC"/>
                </a:solidFill>
              </a:rPr>
              <a:t>虚拟机：</a:t>
            </a:r>
            <a:r>
              <a:rPr lang="zh-CN" altLang="en-US" sz="2400" dirty="0" smtClean="0"/>
              <a:t>覆盖了软件的机器</a:t>
            </a:r>
          </a:p>
          <a:p>
            <a:pPr marL="711200" indent="-711200">
              <a:lnSpc>
                <a:spcPct val="90000"/>
              </a:lnSpc>
              <a:buFontTx/>
              <a:buNone/>
            </a:pPr>
            <a:r>
              <a:rPr lang="zh-CN" altLang="en-US" sz="1400" dirty="0" smtClean="0"/>
              <a:t>    </a:t>
            </a:r>
          </a:p>
          <a:p>
            <a:pPr marL="711200" indent="-711200">
              <a:lnSpc>
                <a:spcPct val="90000"/>
              </a:lnSpc>
              <a:buFontTx/>
              <a:buNone/>
            </a:pPr>
            <a:endParaRPr lang="zh-CN" altLang="en-US" sz="1400" dirty="0" smtClean="0"/>
          </a:p>
          <a:p>
            <a:pPr marL="711200" indent="-711200">
              <a:lnSpc>
                <a:spcPct val="90000"/>
              </a:lnSpc>
              <a:buFontTx/>
              <a:buNone/>
            </a:pPr>
            <a:r>
              <a:rPr lang="zh-CN" altLang="en-US" sz="1400" dirty="0" smtClean="0"/>
              <a:t>            </a:t>
            </a:r>
            <a:r>
              <a:rPr lang="zh-CN" altLang="en-US" sz="2400" dirty="0" smtClean="0"/>
              <a:t>软件：语言处理程序                             虚拟机</a:t>
            </a:r>
            <a:r>
              <a:rPr lang="en-US" altLang="zh-CN" sz="2400" dirty="0" smtClean="0"/>
              <a:t>2</a:t>
            </a:r>
          </a:p>
          <a:p>
            <a:pPr marL="1066800" lvl="1" indent="-609600">
              <a:lnSpc>
                <a:spcPct val="90000"/>
              </a:lnSpc>
              <a:buFontTx/>
              <a:buNone/>
            </a:pPr>
            <a:r>
              <a:rPr lang="zh-CN" altLang="en-US" sz="2400" dirty="0" smtClean="0"/>
              <a:t>软件：操作系统          	     虚拟机</a:t>
            </a:r>
            <a:r>
              <a:rPr lang="en-US" altLang="zh-CN" sz="2400" dirty="0" smtClean="0"/>
              <a:t>1     </a:t>
            </a:r>
          </a:p>
          <a:p>
            <a:pPr marL="1066800" lvl="1" indent="-609600">
              <a:lnSpc>
                <a:spcPct val="90000"/>
              </a:lnSpc>
              <a:buFontTx/>
              <a:buNone/>
            </a:pPr>
            <a:r>
              <a:rPr lang="zh-CN" altLang="en-US" sz="2400" dirty="0" smtClean="0"/>
              <a:t>硬件、固件（裸机）</a:t>
            </a:r>
          </a:p>
        </p:txBody>
      </p:sp>
      <p:sp>
        <p:nvSpPr>
          <p:cNvPr id="26628" name="Line 9"/>
          <p:cNvSpPr>
            <a:spLocks noChangeShapeType="1"/>
          </p:cNvSpPr>
          <p:nvPr/>
        </p:nvSpPr>
        <p:spPr bwMode="auto">
          <a:xfrm>
            <a:off x="3112294" y="5517232"/>
            <a:ext cx="1441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29" name="Line 10"/>
          <p:cNvSpPr>
            <a:spLocks noChangeShapeType="1"/>
          </p:cNvSpPr>
          <p:nvPr/>
        </p:nvSpPr>
        <p:spPr bwMode="auto">
          <a:xfrm flipV="1">
            <a:off x="3545681" y="5626100"/>
            <a:ext cx="1008063"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0" name="Line 11"/>
          <p:cNvSpPr>
            <a:spLocks noChangeShapeType="1"/>
          </p:cNvSpPr>
          <p:nvPr/>
        </p:nvSpPr>
        <p:spPr bwMode="auto">
          <a:xfrm>
            <a:off x="3635374" y="5157192"/>
            <a:ext cx="201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Line 12"/>
          <p:cNvSpPr>
            <a:spLocks noChangeShapeType="1"/>
          </p:cNvSpPr>
          <p:nvPr/>
        </p:nvSpPr>
        <p:spPr bwMode="auto">
          <a:xfrm flipV="1">
            <a:off x="5573711" y="5306094"/>
            <a:ext cx="5048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xfrm>
            <a:off x="333375" y="1124744"/>
            <a:ext cx="8610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dirty="0" smtClean="0">
                <a:solidFill>
                  <a:srgbClr val="0000CC"/>
                </a:solidFill>
              </a:rPr>
              <a:t>提高资源的利用率和系统性能</a:t>
            </a:r>
            <a:r>
              <a:rPr lang="zh-CN" altLang="en-US" dirty="0" smtClean="0"/>
              <a:t>：计算机发展的初期，计算机系统昂贵，用作集中计算</a:t>
            </a:r>
          </a:p>
          <a:p>
            <a:pPr marL="711200" indent="-711200"/>
            <a:r>
              <a:rPr lang="zh-CN" altLang="en-US" dirty="0" smtClean="0">
                <a:solidFill>
                  <a:srgbClr val="0000CC"/>
                </a:solidFill>
              </a:rPr>
              <a:t>方便用户</a:t>
            </a:r>
            <a:r>
              <a:rPr lang="zh-CN" altLang="en-US" dirty="0" smtClean="0"/>
              <a:t>：用户上机、调试程序，分散计算时的事务处理和非专业用户（商业和办公、家庭）</a:t>
            </a:r>
          </a:p>
          <a:p>
            <a:pPr marL="711200" indent="-711200"/>
            <a:r>
              <a:rPr lang="zh-CN" altLang="en-US" dirty="0" smtClean="0">
                <a:solidFill>
                  <a:srgbClr val="0000CC"/>
                </a:solidFill>
              </a:rPr>
              <a:t>器件的不断更新换代</a:t>
            </a:r>
            <a:r>
              <a:rPr lang="zh-CN" altLang="en-US" dirty="0" smtClean="0"/>
              <a:t>：</a:t>
            </a:r>
            <a:r>
              <a:rPr lang="en-US" altLang="zh-CN" dirty="0" smtClean="0"/>
              <a:t>CPU</a:t>
            </a:r>
            <a:r>
              <a:rPr lang="zh-CN" altLang="en-US" dirty="0" smtClean="0"/>
              <a:t>的位宽度（指令和数据）、快速外存</a:t>
            </a:r>
          </a:p>
          <a:p>
            <a:pPr marL="711200" indent="-711200"/>
            <a:r>
              <a:rPr lang="zh-CN" altLang="en-US" dirty="0" smtClean="0">
                <a:solidFill>
                  <a:srgbClr val="0000CC"/>
                </a:solidFill>
              </a:rPr>
              <a:t>计算机体系结构的发展</a:t>
            </a:r>
            <a:r>
              <a:rPr lang="zh-CN" altLang="en-US" dirty="0" smtClean="0"/>
              <a:t>：单处理器、多处理器、网络</a:t>
            </a:r>
            <a:endParaRPr lang="en-US" altLang="zh-CN" dirty="0" smtClean="0"/>
          </a:p>
          <a:p>
            <a:pPr marL="711200" indent="-711200"/>
            <a:r>
              <a:rPr kumimoji="1" lang="zh-CN" altLang="en-US" dirty="0" smtClean="0">
                <a:solidFill>
                  <a:srgbClr val="0000FF"/>
                </a:solidFill>
              </a:rPr>
              <a:t>新的应用需求的不断提出</a:t>
            </a:r>
          </a:p>
        </p:txBody>
      </p:sp>
      <p:sp>
        <p:nvSpPr>
          <p:cNvPr id="27651" name="Rectangle 3"/>
          <p:cNvSpPr>
            <a:spLocks noGrp="1" noChangeArrowheads="1"/>
          </p:cNvSpPr>
          <p:nvPr>
            <p:ph type="title"/>
          </p:nvPr>
        </p:nvSpPr>
        <p:spPr/>
        <p:txBody>
          <a:bodyPr/>
          <a:lstStyle/>
          <a:p>
            <a:r>
              <a:rPr lang="en-US" altLang="zh-CN" sz="3200" smtClean="0"/>
              <a:t>1.1.3  </a:t>
            </a:r>
            <a:r>
              <a:rPr lang="zh-CN" altLang="en-US" sz="3200" smtClean="0"/>
              <a:t>推动操作系统发展的主要动力</a:t>
            </a:r>
            <a:endParaRPr kumimoji="1" lang="en-US" altLang="zh-CN" sz="320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358775" y="1079500"/>
            <a:ext cx="8596313" cy="354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609600" indent="-609600">
              <a:buFont typeface="Wingdings" pitchFamily="2" charset="2"/>
              <a:buChar char="Ø"/>
            </a:pPr>
            <a:r>
              <a:rPr lang="zh-CN" altLang="en-US" sz="3200" dirty="0" smtClean="0">
                <a:sym typeface="Symbol" pitchFamily="18" charset="2"/>
              </a:rPr>
              <a:t>内容</a:t>
            </a:r>
          </a:p>
          <a:p>
            <a:pPr marL="990600" lvl="1" indent="-533400">
              <a:buFont typeface="Wingdings" pitchFamily="2" charset="2"/>
              <a:buNone/>
            </a:pPr>
            <a:r>
              <a:rPr lang="en-US" altLang="zh-CN" sz="3200" dirty="0" smtClean="0">
                <a:sym typeface="Symbol" pitchFamily="18" charset="2"/>
              </a:rPr>
              <a:t>1.1  </a:t>
            </a:r>
            <a:r>
              <a:rPr lang="zh-CN" altLang="en-US" sz="3200" dirty="0" smtClean="0">
                <a:sym typeface="Symbol" pitchFamily="18" charset="2"/>
              </a:rPr>
              <a:t>操作系统的目标和作用</a:t>
            </a:r>
          </a:p>
          <a:p>
            <a:pPr marL="990600" lvl="1" indent="-533400">
              <a:buFont typeface="Wingdings" pitchFamily="2" charset="2"/>
              <a:buNone/>
            </a:pPr>
            <a:r>
              <a:rPr lang="en-US" altLang="zh-CN" sz="3200" dirty="0" smtClean="0">
                <a:solidFill>
                  <a:schemeClr val="accent1">
                    <a:lumMod val="75000"/>
                  </a:schemeClr>
                </a:solidFill>
              </a:rPr>
              <a:t>1.2  </a:t>
            </a:r>
            <a:r>
              <a:rPr lang="zh-CN" altLang="en-US" sz="3200" dirty="0" smtClean="0">
                <a:solidFill>
                  <a:schemeClr val="accent1">
                    <a:lumMod val="75000"/>
                  </a:schemeClr>
                </a:solidFill>
              </a:rPr>
              <a:t>操作系统的发展过程</a:t>
            </a:r>
          </a:p>
          <a:p>
            <a:pPr marL="990600" lvl="1" indent="-533400">
              <a:buFont typeface="Wingdings" pitchFamily="2" charset="2"/>
              <a:buNone/>
            </a:pPr>
            <a:r>
              <a:rPr lang="en-US" altLang="zh-CN" sz="3200" dirty="0" smtClean="0">
                <a:sym typeface="Symbol" pitchFamily="18" charset="2"/>
              </a:rPr>
              <a:t>1.3  </a:t>
            </a:r>
            <a:r>
              <a:rPr lang="zh-CN" altLang="en-US" sz="3200" dirty="0" smtClean="0">
                <a:sym typeface="Symbol" pitchFamily="18" charset="2"/>
              </a:rPr>
              <a:t>操作系统的基本特性</a:t>
            </a:r>
          </a:p>
          <a:p>
            <a:pPr marL="990600" lvl="1" indent="-533400">
              <a:buFont typeface="Wingdings" pitchFamily="2" charset="2"/>
              <a:buNone/>
            </a:pPr>
            <a:r>
              <a:rPr lang="en-US" altLang="zh-CN" sz="3200" dirty="0" smtClean="0">
                <a:sym typeface="Symbol" pitchFamily="18" charset="2"/>
              </a:rPr>
              <a:t>1.4  </a:t>
            </a:r>
            <a:r>
              <a:rPr lang="zh-CN" altLang="en-US" sz="3200" dirty="0" smtClean="0">
                <a:sym typeface="Symbol" pitchFamily="18" charset="2"/>
              </a:rPr>
              <a:t>操作系统的主要功能</a:t>
            </a:r>
          </a:p>
          <a:p>
            <a:pPr marL="990600" lvl="1" indent="-533400">
              <a:buFont typeface="Wingdings" pitchFamily="2" charset="2"/>
              <a:buNone/>
            </a:pPr>
            <a:r>
              <a:rPr lang="en-US" altLang="zh-CN" sz="3200" dirty="0" smtClean="0"/>
              <a:t>1.5  OS</a:t>
            </a:r>
            <a:r>
              <a:rPr lang="zh-CN" altLang="en-US" sz="3200" dirty="0" smtClean="0"/>
              <a:t>结构设计</a:t>
            </a:r>
          </a:p>
        </p:txBody>
      </p:sp>
      <p:sp>
        <p:nvSpPr>
          <p:cNvPr id="20483" name="Rectangle 3"/>
          <p:cNvSpPr>
            <a:spLocks noGrp="1" noChangeArrowheads="1"/>
          </p:cNvSpPr>
          <p:nvPr>
            <p:ph type="title"/>
          </p:nvPr>
        </p:nvSpPr>
        <p:spPr>
          <a:xfrm>
            <a:off x="1403350" y="44450"/>
            <a:ext cx="7391400" cy="838200"/>
          </a:xfrm>
        </p:spPr>
        <p:txBody>
          <a:bodyPr/>
          <a:lstStyle/>
          <a:p>
            <a:r>
              <a:rPr lang="zh-CN" altLang="en-US" smtClean="0">
                <a:latin typeface="华文新魏" pitchFamily="2" charset="-122"/>
              </a:rPr>
              <a:t>第一章　操作系统</a:t>
            </a:r>
            <a:r>
              <a:rPr lang="zh-CN" altLang="en-US" smtClean="0"/>
              <a:t>引论</a:t>
            </a:r>
          </a:p>
        </p:txBody>
      </p:sp>
    </p:spTree>
    <p:extLst>
      <p:ext uri="{BB962C8B-B14F-4D97-AF65-F5344CB8AC3E}">
        <p14:creationId xmlns:p14="http://schemas.microsoft.com/office/powerpoint/2010/main" val="39499456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bwMode="auto">
          <a:xfrm>
            <a:off x="358775" y="731838"/>
            <a:ext cx="8610600" cy="5275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80000"/>
              </a:lnSpc>
              <a:buFont typeface="Monotype Sorts" pitchFamily="2" charset="2"/>
              <a:buNone/>
            </a:pPr>
            <a:endParaRPr lang="zh-CN" altLang="en-US" sz="2400" smtClean="0"/>
          </a:p>
          <a:p>
            <a:pPr marL="711200" indent="-711200">
              <a:lnSpc>
                <a:spcPct val="80000"/>
              </a:lnSpc>
              <a:buFont typeface="Monotype Sorts" pitchFamily="2" charset="2"/>
              <a:buNone/>
            </a:pPr>
            <a:endParaRPr lang="zh-CN" altLang="en-US" sz="2400" smtClean="0"/>
          </a:p>
          <a:p>
            <a:pPr marL="711200" indent="-711200">
              <a:lnSpc>
                <a:spcPct val="80000"/>
              </a:lnSpc>
            </a:pPr>
            <a:r>
              <a:rPr lang="zh-CN" altLang="en-US" sz="2400" smtClean="0"/>
              <a:t>第</a:t>
            </a:r>
            <a:r>
              <a:rPr lang="en-US" altLang="zh-CN" sz="2400" smtClean="0"/>
              <a:t>0</a:t>
            </a:r>
            <a:r>
              <a:rPr lang="zh-CN" altLang="en-US" sz="2400" smtClean="0"/>
              <a:t>代（</a:t>
            </a:r>
            <a:r>
              <a:rPr lang="en-US" altLang="zh-CN" sz="2400" smtClean="0"/>
              <a:t>40</a:t>
            </a:r>
            <a:r>
              <a:rPr lang="zh-CN" altLang="en-US" sz="2400" smtClean="0"/>
              <a:t>年代未－</a:t>
            </a:r>
            <a:r>
              <a:rPr lang="en-US" altLang="zh-CN" sz="2400" smtClean="0"/>
              <a:t>50</a:t>
            </a:r>
            <a:r>
              <a:rPr lang="zh-CN" altLang="en-US" sz="2400" smtClean="0"/>
              <a:t>年代初）无操作系统</a:t>
            </a:r>
          </a:p>
          <a:p>
            <a:pPr marL="711200" indent="-711200">
              <a:lnSpc>
                <a:spcPct val="80000"/>
              </a:lnSpc>
              <a:spcAft>
                <a:spcPct val="20000"/>
              </a:spcAft>
              <a:buFontTx/>
              <a:buNone/>
            </a:pPr>
            <a:r>
              <a:rPr lang="zh-CN" altLang="en-US" sz="2400" smtClean="0"/>
              <a:t>    	       这时的计算机操作是由程序员采用</a:t>
            </a:r>
            <a:r>
              <a:rPr lang="zh-CN" altLang="en-US" sz="2400" smtClean="0">
                <a:solidFill>
                  <a:srgbClr val="0000CC"/>
                </a:solidFill>
              </a:rPr>
              <a:t>人工操作方式</a:t>
            </a:r>
            <a:r>
              <a:rPr lang="zh-CN" altLang="en-US" sz="2400" smtClean="0"/>
              <a:t>直接使用计算机硬件系统。</a:t>
            </a:r>
          </a:p>
          <a:p>
            <a:pPr marL="711200" indent="-711200">
              <a:lnSpc>
                <a:spcPct val="80000"/>
              </a:lnSpc>
            </a:pPr>
            <a:r>
              <a:rPr lang="zh-CN" altLang="en-US" sz="2400" smtClean="0"/>
              <a:t>第</a:t>
            </a:r>
            <a:r>
              <a:rPr lang="en-US" altLang="zh-CN" sz="2400" smtClean="0"/>
              <a:t>1</a:t>
            </a:r>
            <a:r>
              <a:rPr lang="zh-CN" altLang="en-US" sz="2400" smtClean="0"/>
              <a:t>代（</a:t>
            </a:r>
            <a:r>
              <a:rPr lang="en-US" altLang="zh-CN" sz="2400" smtClean="0"/>
              <a:t>50</a:t>
            </a:r>
            <a:r>
              <a:rPr lang="zh-CN" altLang="en-US" sz="2400" smtClean="0"/>
              <a:t>年代中－</a:t>
            </a:r>
            <a:r>
              <a:rPr lang="en-US" altLang="zh-CN" sz="2400" smtClean="0"/>
              <a:t>50</a:t>
            </a:r>
            <a:r>
              <a:rPr lang="zh-CN" altLang="en-US" sz="2400" smtClean="0"/>
              <a:t>年代末）初级单道批处理系统</a:t>
            </a:r>
          </a:p>
          <a:p>
            <a:pPr marL="711200" indent="-711200">
              <a:lnSpc>
                <a:spcPct val="80000"/>
              </a:lnSpc>
              <a:spcAft>
                <a:spcPct val="20000"/>
              </a:spcAft>
              <a:buFontTx/>
              <a:buNone/>
            </a:pPr>
            <a:r>
              <a:rPr lang="zh-CN" altLang="en-US" sz="2400" smtClean="0"/>
              <a:t>    	      它是为了减少人工操作时间和作业转换时间提高</a:t>
            </a:r>
            <a:r>
              <a:rPr lang="en-US" altLang="zh-CN" sz="2400" smtClean="0"/>
              <a:t>CPU</a:t>
            </a:r>
            <a:r>
              <a:rPr lang="zh-CN" altLang="en-US" sz="2400" smtClean="0"/>
              <a:t>利用率而设计的。系统</a:t>
            </a:r>
            <a:r>
              <a:rPr lang="zh-CN" altLang="en-US" sz="2400" smtClean="0">
                <a:solidFill>
                  <a:srgbClr val="0000CC"/>
                </a:solidFill>
              </a:rPr>
              <a:t>自动成批处理</a:t>
            </a:r>
            <a:r>
              <a:rPr lang="zh-CN" altLang="en-US" sz="2400" smtClean="0"/>
              <a:t>作业，这是初级单道批处理系统。</a:t>
            </a:r>
          </a:p>
          <a:p>
            <a:pPr marL="711200" indent="-711200">
              <a:lnSpc>
                <a:spcPct val="80000"/>
              </a:lnSpc>
            </a:pPr>
            <a:r>
              <a:rPr lang="zh-CN" altLang="en-US" sz="2400" smtClean="0"/>
              <a:t>第</a:t>
            </a:r>
            <a:r>
              <a:rPr lang="en-US" altLang="zh-CN" sz="2400" smtClean="0"/>
              <a:t>2</a:t>
            </a:r>
            <a:r>
              <a:rPr lang="zh-CN" altLang="en-US" sz="2400" smtClean="0"/>
              <a:t>代（</a:t>
            </a:r>
            <a:r>
              <a:rPr lang="en-US" altLang="zh-CN" sz="2400" smtClean="0"/>
              <a:t>60</a:t>
            </a:r>
            <a:r>
              <a:rPr lang="zh-CN" altLang="en-US" sz="2400" smtClean="0"/>
              <a:t>年代初－</a:t>
            </a:r>
            <a:r>
              <a:rPr lang="en-US" altLang="zh-CN" sz="2400" smtClean="0"/>
              <a:t>60</a:t>
            </a:r>
            <a:r>
              <a:rPr lang="zh-CN" altLang="en-US" sz="2400" smtClean="0"/>
              <a:t>年代中）多道程序设计共享系统</a:t>
            </a:r>
          </a:p>
          <a:p>
            <a:pPr marL="711200" indent="-711200">
              <a:lnSpc>
                <a:spcPct val="80000"/>
              </a:lnSpc>
              <a:buFontTx/>
              <a:buNone/>
            </a:pPr>
            <a:r>
              <a:rPr lang="zh-CN" altLang="en-US" sz="2400" smtClean="0"/>
              <a:t>    	       这一代操作系统包括多道批处理系统、采用交互方式的分时系统和以提高瞬时响应时间为特征的实时系统。</a:t>
            </a:r>
          </a:p>
        </p:txBody>
      </p:sp>
      <p:sp>
        <p:nvSpPr>
          <p:cNvPr id="28675" name="Rectangle 3"/>
          <p:cNvSpPr>
            <a:spLocks noGrp="1" noChangeArrowheads="1"/>
          </p:cNvSpPr>
          <p:nvPr>
            <p:ph type="title"/>
          </p:nvPr>
        </p:nvSpPr>
        <p:spPr/>
        <p:txBody>
          <a:bodyPr/>
          <a:lstStyle/>
          <a:p>
            <a:r>
              <a:rPr lang="en-US" altLang="zh-CN" sz="3200" smtClean="0"/>
              <a:t>1.2  </a:t>
            </a:r>
            <a:r>
              <a:rPr lang="zh-CN" altLang="en-US" sz="3200" smtClean="0"/>
              <a:t>操作系统的发展历程</a:t>
            </a:r>
            <a:endParaRPr lang="en-US" altLang="zh-CN" sz="32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200" dirty="0" smtClean="0"/>
              <a:t>1.2 </a:t>
            </a:r>
            <a:r>
              <a:rPr lang="zh-CN" altLang="en-US" sz="3200" dirty="0" smtClean="0"/>
              <a:t>操作系统的发展历程</a:t>
            </a:r>
          </a:p>
        </p:txBody>
      </p:sp>
      <p:sp>
        <p:nvSpPr>
          <p:cNvPr id="29699" name="Rectangle 3"/>
          <p:cNvSpPr>
            <a:spLocks noGrp="1" noChangeArrowheads="1"/>
          </p:cNvSpPr>
          <p:nvPr>
            <p:ph type="body" idx="1"/>
          </p:nvPr>
        </p:nvSpPr>
        <p:spPr bwMode="auto">
          <a:xfrm>
            <a:off x="250825" y="1484313"/>
            <a:ext cx="8620125" cy="4414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90000"/>
              </a:lnSpc>
            </a:pPr>
            <a:r>
              <a:rPr lang="zh-CN" altLang="en-US" sz="2400" smtClean="0"/>
              <a:t>第</a:t>
            </a:r>
            <a:r>
              <a:rPr lang="en-US" altLang="zh-CN" sz="2400" smtClean="0"/>
              <a:t>3</a:t>
            </a:r>
            <a:r>
              <a:rPr lang="zh-CN" altLang="en-US" sz="2400" smtClean="0"/>
              <a:t>代（</a:t>
            </a:r>
            <a:r>
              <a:rPr lang="en-US" altLang="zh-CN" sz="2400" smtClean="0"/>
              <a:t>60</a:t>
            </a:r>
            <a:r>
              <a:rPr lang="zh-CN" altLang="en-US" sz="2400" smtClean="0"/>
              <a:t>年代中－</a:t>
            </a:r>
            <a:r>
              <a:rPr lang="en-US" altLang="zh-CN" sz="2400" smtClean="0"/>
              <a:t>70</a:t>
            </a:r>
            <a:r>
              <a:rPr lang="zh-CN" altLang="en-US" sz="2400" smtClean="0"/>
              <a:t>年代中）多模式系统</a:t>
            </a:r>
          </a:p>
          <a:p>
            <a:pPr marL="711200" indent="-711200">
              <a:lnSpc>
                <a:spcPct val="90000"/>
              </a:lnSpc>
              <a:buFont typeface="Monotype Sorts" pitchFamily="2" charset="2"/>
              <a:buNone/>
            </a:pPr>
            <a:r>
              <a:rPr lang="zh-CN" altLang="en-US" sz="2400" smtClean="0"/>
              <a:t>              这一代计算机系统是通用系统，这一代操作系统是多模式系统，即一个系统同时支持批处理、分时处理、实时处理和多重处理。</a:t>
            </a:r>
          </a:p>
          <a:p>
            <a:pPr marL="711200" indent="-711200">
              <a:lnSpc>
                <a:spcPct val="90000"/>
              </a:lnSpc>
              <a:buFont typeface="Monotype Sorts" pitchFamily="2" charset="2"/>
              <a:buNone/>
            </a:pPr>
            <a:endParaRPr lang="zh-CN" altLang="en-US" sz="2400" smtClean="0"/>
          </a:p>
          <a:p>
            <a:pPr marL="711200" indent="-711200">
              <a:lnSpc>
                <a:spcPct val="90000"/>
              </a:lnSpc>
            </a:pPr>
            <a:r>
              <a:rPr lang="zh-CN" altLang="en-US" sz="2400" smtClean="0"/>
              <a:t>第</a:t>
            </a:r>
            <a:r>
              <a:rPr lang="en-US" altLang="zh-CN" sz="2400" smtClean="0"/>
              <a:t>4</a:t>
            </a:r>
            <a:r>
              <a:rPr lang="zh-CN" altLang="en-US" sz="2400" smtClean="0"/>
              <a:t>代（</a:t>
            </a:r>
            <a:r>
              <a:rPr lang="en-US" altLang="zh-CN" sz="2400" smtClean="0"/>
              <a:t>70</a:t>
            </a:r>
            <a:r>
              <a:rPr lang="zh-CN" altLang="en-US" sz="2400" smtClean="0"/>
              <a:t>年代中－ ）网络操作系统和分布式操作系统    </a:t>
            </a:r>
          </a:p>
          <a:p>
            <a:pPr marL="711200" indent="-711200">
              <a:lnSpc>
                <a:spcPct val="90000"/>
              </a:lnSpc>
              <a:buFontTx/>
              <a:buNone/>
            </a:pPr>
            <a:r>
              <a:rPr lang="zh-CN" altLang="en-US" sz="2400" smtClean="0"/>
              <a:t>              网络操作系统实现在计算机网络上进行信息交换、资源共享和互操作等功能。分布式操作系统将地域上分散的各系统互连成一个具有整体功能的系统，并可将一个任务分布地在各系统上运行，实现分布式处理。</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4" name="Rectangle 3"/>
          <p:cNvSpPr>
            <a:spLocks noGrp="1" noChangeArrowheads="1"/>
          </p:cNvSpPr>
          <p:nvPr>
            <p:ph idx="1"/>
          </p:nvPr>
        </p:nvSpPr>
        <p:spPr/>
        <p:txBody>
          <a:bodyPr/>
          <a:lstStyle/>
          <a:p>
            <a:pPr eaLnBrk="1" hangingPunct="1">
              <a:lnSpc>
                <a:spcPct val="90000"/>
              </a:lnSpc>
            </a:pPr>
            <a:r>
              <a:rPr lang="zh-CN" altLang="en-US" dirty="0" smtClean="0"/>
              <a:t>学时： </a:t>
            </a:r>
            <a:r>
              <a:rPr lang="zh-CN" altLang="en-US" dirty="0" smtClean="0"/>
              <a:t>共</a:t>
            </a:r>
            <a:r>
              <a:rPr lang="en-US" altLang="zh-CN" dirty="0" smtClean="0"/>
              <a:t>48</a:t>
            </a:r>
            <a:r>
              <a:rPr lang="zh-CN" altLang="en-US" dirty="0" smtClean="0"/>
              <a:t>学时</a:t>
            </a:r>
            <a:endParaRPr lang="en-US" altLang="zh-CN" dirty="0" smtClean="0"/>
          </a:p>
          <a:p>
            <a:pPr eaLnBrk="1" hangingPunct="1">
              <a:lnSpc>
                <a:spcPct val="90000"/>
              </a:lnSpc>
            </a:pPr>
            <a:r>
              <a:rPr lang="zh-CN" altLang="en-US" dirty="0" smtClean="0"/>
              <a:t>教材</a:t>
            </a:r>
            <a:r>
              <a:rPr lang="zh-CN" altLang="en-US" dirty="0" smtClean="0"/>
              <a:t>：</a:t>
            </a:r>
            <a:r>
              <a:rPr lang="en-US" altLang="zh-CN" dirty="0" smtClean="0"/>
              <a:t>《</a:t>
            </a:r>
            <a:r>
              <a:rPr lang="zh-CN" altLang="en-US" dirty="0"/>
              <a:t>计算机操作系统（第四版）</a:t>
            </a:r>
            <a:r>
              <a:rPr lang="en-US" altLang="zh-CN" dirty="0" smtClean="0"/>
              <a:t>》</a:t>
            </a:r>
            <a:r>
              <a:rPr lang="zh-CN" altLang="en-US" dirty="0"/>
              <a:t>汤小</a:t>
            </a:r>
            <a:r>
              <a:rPr lang="zh-CN" altLang="en-US" dirty="0" smtClean="0"/>
              <a:t>丹</a:t>
            </a:r>
            <a:r>
              <a:rPr lang="zh-CN" altLang="en-US" dirty="0"/>
              <a:t>等，西安电子科技大学出版社</a:t>
            </a:r>
            <a:endParaRPr lang="en-US" altLang="zh-CN" dirty="0" smtClean="0"/>
          </a:p>
          <a:p>
            <a:pPr eaLnBrk="1" hangingPunct="1">
              <a:lnSpc>
                <a:spcPct val="90000"/>
              </a:lnSpc>
            </a:pPr>
            <a:r>
              <a:rPr lang="zh-CN" altLang="en-US" dirty="0" smtClean="0"/>
              <a:t>参考</a:t>
            </a:r>
            <a:r>
              <a:rPr lang="zh-CN" altLang="en-US" dirty="0" smtClean="0"/>
              <a:t>书目：</a:t>
            </a:r>
          </a:p>
          <a:p>
            <a:pPr lvl="1" eaLnBrk="1" hangingPunct="1">
              <a:lnSpc>
                <a:spcPct val="90000"/>
              </a:lnSpc>
            </a:pPr>
            <a:r>
              <a:rPr lang="en-US" altLang="zh-CN" sz="2400" dirty="0"/>
              <a:t>《</a:t>
            </a:r>
            <a:r>
              <a:rPr lang="zh-CN" altLang="en-US" sz="2400" dirty="0"/>
              <a:t>操作系统基础</a:t>
            </a:r>
            <a:r>
              <a:rPr lang="en-US" altLang="zh-CN" sz="2400" dirty="0"/>
              <a:t>》</a:t>
            </a:r>
            <a:r>
              <a:rPr lang="zh-CN" altLang="en-US" sz="2400" dirty="0"/>
              <a:t>，屠祁等，清华大学出版社，</a:t>
            </a:r>
            <a:r>
              <a:rPr lang="en-US" altLang="zh-CN" sz="2400" dirty="0"/>
              <a:t>2000</a:t>
            </a:r>
            <a:r>
              <a:rPr lang="zh-CN" altLang="en-US" sz="2400" dirty="0"/>
              <a:t>年第三版。</a:t>
            </a:r>
          </a:p>
          <a:p>
            <a:pPr lvl="1" eaLnBrk="1" hangingPunct="1">
              <a:lnSpc>
                <a:spcPct val="90000"/>
              </a:lnSpc>
            </a:pPr>
            <a:r>
              <a:rPr lang="en-US" altLang="zh-CN" sz="2400" dirty="0"/>
              <a:t>《</a:t>
            </a:r>
            <a:r>
              <a:rPr lang="zh-CN" altLang="en-US" sz="2400" dirty="0"/>
              <a:t>现代操作系统</a:t>
            </a:r>
            <a:r>
              <a:rPr lang="en-US" altLang="zh-CN" sz="2400" dirty="0"/>
              <a:t>》</a:t>
            </a:r>
            <a:r>
              <a:rPr lang="zh-CN" altLang="en-US" sz="2400" dirty="0"/>
              <a:t>，</a:t>
            </a:r>
            <a:r>
              <a:rPr lang="en-US" altLang="zh-CN" sz="2400" dirty="0" err="1"/>
              <a:t>Aadrew</a:t>
            </a:r>
            <a:r>
              <a:rPr lang="en-US" altLang="zh-CN" sz="2400" dirty="0"/>
              <a:t> S.T</a:t>
            </a:r>
            <a:r>
              <a:rPr lang="zh-CN" altLang="en-US" sz="2400" dirty="0"/>
              <a:t>著陈向群等译，机械工业出版社， </a:t>
            </a:r>
            <a:r>
              <a:rPr lang="en-US" altLang="zh-CN" sz="2400" dirty="0"/>
              <a:t>1999</a:t>
            </a:r>
            <a:r>
              <a:rPr lang="zh-CN" altLang="en-US" sz="2400" dirty="0"/>
              <a:t>年第一版。</a:t>
            </a:r>
          </a:p>
          <a:p>
            <a:pPr lvl="1" eaLnBrk="1" hangingPunct="1">
              <a:lnSpc>
                <a:spcPct val="90000"/>
              </a:lnSpc>
            </a:pPr>
            <a:r>
              <a:rPr lang="en-US" altLang="zh-CN" sz="2400" dirty="0"/>
              <a:t>《</a:t>
            </a:r>
            <a:r>
              <a:rPr lang="zh-CN" altLang="en-US" sz="2400" dirty="0"/>
              <a:t>操作系统</a:t>
            </a:r>
            <a:r>
              <a:rPr lang="en-US" altLang="zh-CN" sz="2400" dirty="0" smtClean="0"/>
              <a:t>》</a:t>
            </a:r>
            <a:r>
              <a:rPr lang="zh-CN" altLang="en-US" sz="2400" dirty="0" smtClean="0"/>
              <a:t>，徐宗元</a:t>
            </a:r>
            <a:r>
              <a:rPr lang="zh-CN" altLang="en-US" sz="2400" dirty="0"/>
              <a:t>，高等教育出版社，</a:t>
            </a:r>
            <a:r>
              <a:rPr lang="en-US" altLang="zh-CN" sz="2400" dirty="0"/>
              <a:t>2000</a:t>
            </a:r>
            <a:r>
              <a:rPr lang="zh-CN" altLang="en-US" sz="2400" dirty="0"/>
              <a:t>年第一版。</a:t>
            </a:r>
          </a:p>
          <a:p>
            <a:pPr lvl="1" eaLnBrk="1" hangingPunct="1">
              <a:lnSpc>
                <a:spcPct val="90000"/>
              </a:lnSpc>
            </a:pPr>
            <a:r>
              <a:rPr lang="en-US" altLang="zh-CN" sz="2400" dirty="0"/>
              <a:t>《Operating Systems</a:t>
            </a:r>
            <a:r>
              <a:rPr lang="zh-CN" altLang="en-US" sz="2400" dirty="0"/>
              <a:t>：</a:t>
            </a:r>
            <a:r>
              <a:rPr lang="en-US" altLang="zh-CN" sz="2400" dirty="0"/>
              <a:t>Internal and Design Principles》</a:t>
            </a:r>
            <a:r>
              <a:rPr lang="zh-CN" altLang="en-US" sz="2400" dirty="0"/>
              <a:t>，</a:t>
            </a:r>
            <a:r>
              <a:rPr lang="en-US" altLang="zh-CN" sz="2400" dirty="0"/>
              <a:t>William Stallings</a:t>
            </a:r>
            <a:r>
              <a:rPr lang="zh-CN" altLang="en-US" sz="2400" dirty="0"/>
              <a:t>，清华大学出版社，</a:t>
            </a:r>
            <a:r>
              <a:rPr lang="en-US" altLang="zh-CN" sz="2400" dirty="0"/>
              <a:t>1998</a:t>
            </a:r>
            <a:r>
              <a:rPr lang="zh-CN" altLang="en-US" sz="2400" dirty="0"/>
              <a:t>年第</a:t>
            </a:r>
            <a:r>
              <a:rPr lang="en-US" altLang="zh-CN" sz="2400" dirty="0"/>
              <a:t>3</a:t>
            </a:r>
            <a:r>
              <a:rPr lang="zh-CN" altLang="en-US" sz="2400" dirty="0"/>
              <a:t>版。</a:t>
            </a:r>
          </a:p>
          <a:p>
            <a:pPr lvl="1" eaLnBrk="1" hangingPunct="1">
              <a:lnSpc>
                <a:spcPct val="90000"/>
              </a:lnSpc>
            </a:pPr>
            <a:r>
              <a:rPr lang="en-US" altLang="zh-CN" sz="2400" dirty="0"/>
              <a:t>《Operating System Concepts》</a:t>
            </a:r>
            <a:r>
              <a:rPr lang="zh-CN" altLang="en-US" sz="2400" dirty="0"/>
              <a:t>，</a:t>
            </a:r>
            <a:r>
              <a:rPr lang="en-US" altLang="zh-CN" sz="2400" dirty="0"/>
              <a:t>James L</a:t>
            </a:r>
            <a:r>
              <a:rPr lang="zh-CN" altLang="en-US" sz="2400" dirty="0"/>
              <a:t>。</a:t>
            </a:r>
            <a:r>
              <a:rPr lang="en-US" altLang="zh-CN" sz="2400" dirty="0"/>
              <a:t>Peterson</a:t>
            </a:r>
            <a:r>
              <a:rPr lang="zh-CN" altLang="en-US" sz="2400" dirty="0"/>
              <a:t>，</a:t>
            </a:r>
            <a:r>
              <a:rPr lang="en-US" altLang="zh-CN" sz="2400" dirty="0"/>
              <a:t>Addison-Wesley Publishing Company</a:t>
            </a:r>
            <a:r>
              <a:rPr lang="zh-CN" altLang="en-US" sz="2400" dirty="0"/>
              <a:t>，</a:t>
            </a:r>
            <a:r>
              <a:rPr lang="en-US" altLang="zh-CN" sz="2400" dirty="0"/>
              <a:t>2001 </a:t>
            </a:r>
            <a:r>
              <a:rPr lang="zh-CN" altLang="en-US" sz="2400" dirty="0"/>
              <a:t>年第</a:t>
            </a:r>
            <a:r>
              <a:rPr lang="en-US" altLang="zh-CN" sz="2400" dirty="0"/>
              <a:t>6</a:t>
            </a:r>
            <a:r>
              <a:rPr lang="zh-CN" altLang="en-US" sz="2400" dirty="0"/>
              <a:t>版。</a:t>
            </a:r>
          </a:p>
        </p:txBody>
      </p:sp>
    </p:spTree>
    <p:extLst>
      <p:ext uri="{BB962C8B-B14F-4D97-AF65-F5344CB8AC3E}">
        <p14:creationId xmlns:p14="http://schemas.microsoft.com/office/powerpoint/2010/main" val="420071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r>
              <a:rPr lang="en-US" altLang="zh-CN" sz="3200" dirty="0" smtClean="0"/>
              <a:t>1.2.1</a:t>
            </a:r>
            <a:r>
              <a:rPr lang="zh-CN" altLang="en-US" sz="3200" dirty="0" smtClean="0"/>
              <a:t>未配置操作系统的计算机系统</a:t>
            </a:r>
          </a:p>
        </p:txBody>
      </p:sp>
      <p:sp>
        <p:nvSpPr>
          <p:cNvPr id="30723" name="Rectangle 2"/>
          <p:cNvSpPr>
            <a:spLocks noGrp="1" noChangeArrowheads="1"/>
          </p:cNvSpPr>
          <p:nvPr>
            <p:ph idx="1"/>
          </p:nvPr>
        </p:nvSpPr>
        <p:spPr bwMode="auto">
          <a:xfrm>
            <a:off x="457200" y="1052513"/>
            <a:ext cx="8229600" cy="56323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1">
              <a:buFont typeface="Wingdings" panose="05000000000000000000" pitchFamily="2" charset="2"/>
              <a:buChar char="Ø"/>
            </a:pPr>
            <a:r>
              <a:rPr lang="zh-CN" altLang="en-US" sz="2400" b="1" dirty="0" smtClean="0">
                <a:solidFill>
                  <a:srgbClr val="0000CC"/>
                </a:solidFill>
              </a:rPr>
              <a:t>计算机没有配置操作系统</a:t>
            </a:r>
          </a:p>
          <a:p>
            <a:pPr marL="965200" lvl="1" indent="-508000">
              <a:buFontTx/>
              <a:buNone/>
            </a:pPr>
            <a:r>
              <a:rPr lang="zh-CN" altLang="en-US" sz="2000" dirty="0" smtClean="0"/>
              <a:t>	          </a:t>
            </a:r>
            <a:r>
              <a:rPr lang="zh-CN" altLang="en-US" sz="2400" dirty="0" smtClean="0"/>
              <a:t>程序员直接使用计算机硬件系统，即由程序员将事先已经穿孔（对应于程序和数据）的纸带（或卡片）装入纸带（或卡片）输入机，再启动它们将程序与数据读入计算机，然后启动计算机运行。当程序运行完毕并取走计算结果后，才让下一个用户上机。</a:t>
            </a:r>
          </a:p>
          <a:p>
            <a:pPr lvl="1">
              <a:buFont typeface="Wingdings" panose="05000000000000000000" pitchFamily="2" charset="2"/>
              <a:buChar char="Ø"/>
            </a:pPr>
            <a:r>
              <a:rPr lang="zh-CN" altLang="en-US" sz="2400" b="1" dirty="0" smtClean="0">
                <a:solidFill>
                  <a:srgbClr val="0000CC"/>
                </a:solidFill>
              </a:rPr>
              <a:t>人工负责计算机的调度</a:t>
            </a:r>
          </a:p>
          <a:p>
            <a:pPr marL="965200" lvl="1" indent="-508000">
              <a:buFontTx/>
              <a:buNone/>
            </a:pPr>
            <a:r>
              <a:rPr lang="zh-CN" altLang="en-US" sz="2000" dirty="0" smtClean="0"/>
              <a:t>	           </a:t>
            </a:r>
            <a:r>
              <a:rPr lang="zh-CN" altLang="en-US" sz="2400" dirty="0" smtClean="0"/>
              <a:t>用户使用计算机时，首先向机房负责人说明，由机房负责人为他安排上机时间并预先登记在一张纸上。其中包括各用户几点上机、大约使用计算机多长时间等。</a:t>
            </a:r>
          </a:p>
          <a:p>
            <a:pPr lvl="1">
              <a:buFont typeface="Wingdings" panose="05000000000000000000" pitchFamily="2" charset="2"/>
              <a:buChar char="Ø"/>
            </a:pPr>
            <a:r>
              <a:rPr lang="zh-CN" altLang="en-US" sz="2400" b="1" dirty="0" smtClean="0">
                <a:solidFill>
                  <a:srgbClr val="0000CC"/>
                </a:solidFill>
              </a:rPr>
              <a:t>人工负责作业编排顺序</a:t>
            </a:r>
          </a:p>
          <a:p>
            <a:pPr marL="965200" lvl="1" indent="-508000">
              <a:buFontTx/>
              <a:buNone/>
            </a:pPr>
            <a:r>
              <a:rPr lang="zh-CN" altLang="en-US" sz="2000" dirty="0" smtClean="0"/>
              <a:t>	         </a:t>
            </a:r>
            <a:r>
              <a:rPr lang="zh-CN" altLang="en-US" sz="2400" dirty="0" smtClean="0"/>
              <a:t>用户自己安排上机所需的各种程序、数据以及上机的步骤。</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0" y="1500188"/>
            <a:ext cx="8686800" cy="392722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371600" lvl="2" indent="-457200">
              <a:buFont typeface="Wingdings" pitchFamily="2" charset="2"/>
              <a:buNone/>
            </a:pPr>
            <a:r>
              <a:rPr lang="zh-CN" altLang="en-US" b="1" dirty="0" smtClean="0">
                <a:solidFill>
                  <a:srgbClr val="0000CC"/>
                </a:solidFill>
              </a:rPr>
              <a:t>缺点</a:t>
            </a:r>
          </a:p>
          <a:p>
            <a:pPr lvl="3">
              <a:lnSpc>
                <a:spcPct val="130000"/>
              </a:lnSpc>
              <a:buFont typeface="Wingdings" panose="05000000000000000000" pitchFamily="2" charset="2"/>
              <a:buChar char="Ø"/>
            </a:pPr>
            <a:r>
              <a:rPr lang="zh-CN" altLang="en-US" dirty="0" smtClean="0">
                <a:solidFill>
                  <a:srgbClr val="0000CC"/>
                </a:solidFill>
              </a:rPr>
              <a:t>用户独占全机</a:t>
            </a:r>
          </a:p>
          <a:p>
            <a:pPr lvl="3">
              <a:lnSpc>
                <a:spcPct val="130000"/>
              </a:lnSpc>
              <a:buFont typeface="Wingdings" panose="05000000000000000000" pitchFamily="2" charset="2"/>
              <a:buChar char="Ø"/>
            </a:pPr>
            <a:r>
              <a:rPr lang="en-US" altLang="zh-CN" dirty="0" smtClean="0">
                <a:solidFill>
                  <a:srgbClr val="0000CC"/>
                </a:solidFill>
              </a:rPr>
              <a:t>CPU</a:t>
            </a:r>
            <a:r>
              <a:rPr lang="zh-CN" altLang="en-US" dirty="0" smtClean="0">
                <a:solidFill>
                  <a:srgbClr val="0000CC"/>
                </a:solidFill>
              </a:rPr>
              <a:t>等待人工操作</a:t>
            </a:r>
          </a:p>
          <a:p>
            <a:pPr lvl="3">
              <a:lnSpc>
                <a:spcPct val="130000"/>
              </a:lnSpc>
              <a:buFont typeface="Wingdings" panose="05000000000000000000" pitchFamily="2" charset="2"/>
              <a:buChar char="Ø"/>
            </a:pPr>
            <a:r>
              <a:rPr lang="zh-CN" altLang="en-US" dirty="0" smtClean="0">
                <a:solidFill>
                  <a:srgbClr val="0000CC"/>
                </a:solidFill>
              </a:rPr>
              <a:t>计算机的资源利用率很低</a:t>
            </a:r>
          </a:p>
          <a:p>
            <a:pPr lvl="4">
              <a:buFont typeface="Arial" panose="020B0604020202020204" pitchFamily="34" charset="0"/>
              <a:buChar char="•"/>
            </a:pPr>
            <a:r>
              <a:rPr lang="zh-CN" altLang="en-US" dirty="0" smtClean="0"/>
              <a:t>人机矛盾：人工操作方式与机器利用率的矛盾</a:t>
            </a:r>
          </a:p>
          <a:p>
            <a:pPr lvl="4">
              <a:buFont typeface="Arial" panose="020B0604020202020204" pitchFamily="34" charset="0"/>
              <a:buChar char="•"/>
            </a:pPr>
            <a:r>
              <a:rPr lang="en-US" altLang="zh-CN" dirty="0" smtClean="0"/>
              <a:t>CPU</a:t>
            </a:r>
            <a:r>
              <a:rPr lang="zh-CN" altLang="en-US" dirty="0" smtClean="0"/>
              <a:t>与</a:t>
            </a:r>
            <a:r>
              <a:rPr lang="en-US" altLang="zh-CN" dirty="0" smtClean="0"/>
              <a:t>I/O</a:t>
            </a:r>
            <a:r>
              <a:rPr lang="zh-CN" altLang="en-US" dirty="0" smtClean="0"/>
              <a:t>设备之间速度不匹配的矛盾</a:t>
            </a:r>
          </a:p>
        </p:txBody>
      </p:sp>
      <p:sp>
        <p:nvSpPr>
          <p:cNvPr id="5" name="Rectangle 3"/>
          <p:cNvSpPr txBox="1">
            <a:spLocks noChangeArrowheads="1"/>
          </p:cNvSpPr>
          <p:nvPr/>
        </p:nvSpPr>
        <p:spPr bwMode="gray">
          <a:xfrm>
            <a:off x="1476375" y="404813"/>
            <a:ext cx="6589713" cy="506412"/>
          </a:xfrm>
          <a:prstGeom prst="rect">
            <a:avLst/>
          </a:prstGeom>
          <a:noFill/>
          <a:ln w="9525">
            <a:noFill/>
            <a:miter lim="800000"/>
            <a:headEnd/>
            <a:tailEnd/>
          </a:ln>
        </p:spPr>
        <p:txBody>
          <a:bodyPr anchor="ctr"/>
          <a:lstStyle/>
          <a:p>
            <a:pPr>
              <a:defRPr/>
            </a:pPr>
            <a:r>
              <a:rPr lang="en-US" altLang="zh-CN" sz="3200" b="1" kern="0" dirty="0">
                <a:solidFill>
                  <a:srgbClr val="FFFFFF"/>
                </a:solidFill>
                <a:latin typeface="+mj-lt"/>
                <a:ea typeface="+mj-ea"/>
                <a:cs typeface="+mj-cs"/>
              </a:rPr>
              <a:t>1.2.1</a:t>
            </a:r>
            <a:r>
              <a:rPr lang="zh-CN" altLang="en-US" sz="3200" b="1" kern="0" dirty="0">
                <a:solidFill>
                  <a:srgbClr val="FFFFFF"/>
                </a:solidFill>
                <a:latin typeface="+mj-lt"/>
                <a:ea typeface="+mj-ea"/>
                <a:cs typeface="+mj-cs"/>
              </a:rPr>
              <a:t>未配置操作系统的计算机系统</a:t>
            </a:r>
          </a:p>
        </p:txBody>
      </p:sp>
      <p:sp>
        <p:nvSpPr>
          <p:cNvPr id="31748" name="Rectangle 3"/>
          <p:cNvSpPr>
            <a:spLocks noGrp="1" noChangeArrowheads="1"/>
          </p:cNvSpPr>
          <p:nvPr>
            <p:ph type="title"/>
          </p:nvPr>
        </p:nvSpPr>
        <p:spPr/>
        <p:txBody>
          <a:bodyPr/>
          <a:lstStyle/>
          <a:p>
            <a:r>
              <a:rPr lang="en-US" altLang="zh-CN" sz="3200" smtClean="0"/>
              <a:t>1.2.1</a:t>
            </a:r>
            <a:r>
              <a:rPr lang="zh-CN" altLang="en-US" sz="3200" smtClean="0"/>
              <a:t>未配置操作系统的计算机系统</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r>
              <a:rPr lang="en-US" altLang="zh-CN" sz="3200" smtClean="0"/>
              <a:t>1.2.1</a:t>
            </a:r>
            <a:r>
              <a:rPr lang="zh-CN" altLang="en-US" sz="3200" smtClean="0"/>
              <a:t>未配置操作系统的计算机系统</a:t>
            </a:r>
          </a:p>
        </p:txBody>
      </p:sp>
      <p:sp>
        <p:nvSpPr>
          <p:cNvPr id="32771" name="内容占位符 2"/>
          <p:cNvSpPr>
            <a:spLocks noGrp="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mtClean="0"/>
              <a:t>脱机输入</a:t>
            </a:r>
            <a:r>
              <a:rPr lang="en-US" altLang="zh-CN" smtClean="0"/>
              <a:t>/</a:t>
            </a:r>
            <a:r>
              <a:rPr lang="zh-CN" altLang="en-US" smtClean="0"/>
              <a:t>输出方式</a:t>
            </a:r>
          </a:p>
        </p:txBody>
      </p:sp>
      <p:pic>
        <p:nvPicPr>
          <p:cNvPr id="32772"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060848"/>
            <a:ext cx="4846638"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5"/>
          <p:cNvSpPr txBox="1">
            <a:spLocks noChangeArrowheads="1"/>
          </p:cNvSpPr>
          <p:nvPr/>
        </p:nvSpPr>
        <p:spPr bwMode="auto">
          <a:xfrm>
            <a:off x="5643563" y="2703785"/>
            <a:ext cx="32972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dirty="0"/>
              <a:t>减少了</a:t>
            </a:r>
            <a:r>
              <a:rPr lang="en-US" altLang="zh-CN" sz="2400" dirty="0"/>
              <a:t>CPU</a:t>
            </a:r>
            <a:r>
              <a:rPr lang="zh-CN" altLang="en-US" sz="2400" dirty="0"/>
              <a:t>的空闲时间</a:t>
            </a:r>
            <a:endParaRPr lang="en-US" altLang="zh-CN" sz="2400" dirty="0"/>
          </a:p>
          <a:p>
            <a:endParaRPr lang="en-US" altLang="zh-CN" sz="2400" dirty="0"/>
          </a:p>
          <a:p>
            <a:endParaRPr lang="en-US" altLang="zh-CN" sz="2400" dirty="0"/>
          </a:p>
          <a:p>
            <a:r>
              <a:rPr lang="zh-CN" altLang="en-US" sz="2400" dirty="0"/>
              <a:t>提高了</a:t>
            </a:r>
            <a:r>
              <a:rPr lang="en-US" altLang="zh-CN" sz="2400" dirty="0"/>
              <a:t>I/O</a:t>
            </a:r>
            <a:r>
              <a:rPr lang="zh-CN" altLang="en-US" sz="2400" dirty="0"/>
              <a:t>速度</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p:txBody>
          <a:bodyPr/>
          <a:lstStyle/>
          <a:p>
            <a:r>
              <a:rPr lang="en-US" altLang="zh-CN" sz="3200" smtClean="0"/>
              <a:t>1.2.2  </a:t>
            </a:r>
            <a:r>
              <a:rPr lang="zh-CN" altLang="en-US" sz="3200" smtClean="0"/>
              <a:t>单道批处理系统</a:t>
            </a:r>
          </a:p>
        </p:txBody>
      </p:sp>
      <p:sp>
        <p:nvSpPr>
          <p:cNvPr id="33795" name="Rectangle 2"/>
          <p:cNvSpPr>
            <a:spLocks noGrp="1" noChangeArrowheads="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r>
              <a:rPr lang="zh-CN" altLang="en-US" dirty="0" smtClean="0">
                <a:solidFill>
                  <a:srgbClr val="0000CC"/>
                </a:solidFill>
              </a:rPr>
              <a:t>初级单道批处理系统</a:t>
            </a:r>
            <a:endParaRPr lang="zh-CN" altLang="en-US" sz="2400" dirty="0" smtClean="0">
              <a:solidFill>
                <a:srgbClr val="0000CC"/>
              </a:solidFill>
            </a:endParaRPr>
          </a:p>
          <a:p>
            <a:pPr marL="965200" lvl="1" indent="-508000"/>
            <a:r>
              <a:rPr lang="zh-CN" altLang="en-US" dirty="0" smtClean="0"/>
              <a:t>目标</a:t>
            </a:r>
          </a:p>
          <a:p>
            <a:pPr marL="965200" lvl="1" indent="-508000">
              <a:buFontTx/>
              <a:buNone/>
            </a:pPr>
            <a:r>
              <a:rPr lang="zh-CN" altLang="en-US" sz="2400" dirty="0" smtClean="0"/>
              <a:t>	      解决人机矛盾和高速</a:t>
            </a:r>
            <a:r>
              <a:rPr lang="en-US" altLang="zh-CN" sz="2400" dirty="0" smtClean="0"/>
              <a:t>CPU</a:t>
            </a:r>
            <a:r>
              <a:rPr lang="zh-CN" altLang="en-US" sz="2400" dirty="0" smtClean="0"/>
              <a:t>与低速</a:t>
            </a:r>
            <a:r>
              <a:rPr lang="en-US" altLang="zh-CN" sz="2400" dirty="0" smtClean="0"/>
              <a:t>I</a:t>
            </a:r>
            <a:r>
              <a:rPr lang="zh-CN" altLang="en-US" sz="2400" dirty="0" smtClean="0"/>
              <a:t>／</a:t>
            </a:r>
            <a:r>
              <a:rPr lang="en-US" altLang="zh-CN" sz="2400" dirty="0" smtClean="0"/>
              <a:t>O</a:t>
            </a:r>
            <a:r>
              <a:rPr lang="zh-CN" altLang="en-US" sz="2400" dirty="0" smtClean="0"/>
              <a:t>间矛盾等问题，提高系统资源的利用率和系统的吞吐量。</a:t>
            </a:r>
          </a:p>
          <a:p>
            <a:pPr marL="965200" lvl="1" indent="-508000"/>
            <a:r>
              <a:rPr lang="zh-CN" altLang="en-US" dirty="0" smtClean="0"/>
              <a:t>中心思想</a:t>
            </a:r>
          </a:p>
          <a:p>
            <a:pPr marL="1371600" lvl="2" indent="-457200"/>
            <a:r>
              <a:rPr lang="zh-CN" altLang="en-US" sz="2400" dirty="0" smtClean="0"/>
              <a:t>用户不再直接与计算机打交道，而是将自己的作业卡片或纸带交给机房的操作员。由</a:t>
            </a:r>
            <a:r>
              <a:rPr lang="zh-CN" altLang="en-US" sz="2400" dirty="0" smtClean="0">
                <a:solidFill>
                  <a:srgbClr val="0000CC"/>
                </a:solidFill>
              </a:rPr>
              <a:t>操作员将多个作业的卡片或纸带按序成批地放在一个输入设备上</a:t>
            </a:r>
            <a:r>
              <a:rPr lang="zh-CN" altLang="en-US" sz="2400" dirty="0" smtClean="0"/>
              <a:t>。</a:t>
            </a:r>
          </a:p>
          <a:p>
            <a:pPr marL="1371600" lvl="2" indent="-457200"/>
            <a:r>
              <a:rPr lang="zh-CN" altLang="en-US" sz="2400" dirty="0" smtClean="0"/>
              <a:t>由</a:t>
            </a:r>
            <a:r>
              <a:rPr lang="zh-CN" altLang="en-US" sz="2400" dirty="0" smtClean="0">
                <a:solidFill>
                  <a:srgbClr val="0000CC"/>
                </a:solidFill>
              </a:rPr>
              <a:t>监督程序自动启动输入设备将一个个作业读入到磁带上，</a:t>
            </a:r>
            <a:r>
              <a:rPr lang="zh-CN" altLang="en-US" sz="2400" dirty="0" smtClean="0"/>
              <a:t>再将一个个作业顺序装入内存，并控制作业的运行处理。从而实现了各作业之间的自动转接，提高了系统效率。</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r>
              <a:rPr lang="en-US" altLang="zh-CN" sz="3200" smtClean="0"/>
              <a:t>1.2.2  </a:t>
            </a:r>
            <a:r>
              <a:rPr lang="zh-CN" altLang="en-US" sz="3200" smtClean="0"/>
              <a:t>单道批处理系统</a:t>
            </a:r>
          </a:p>
        </p:txBody>
      </p:sp>
      <p:sp>
        <p:nvSpPr>
          <p:cNvPr id="34819" name="内容占位符 10"/>
          <p:cNvSpPr>
            <a:spLocks noGrp="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监督程序</a:t>
            </a:r>
          </a:p>
        </p:txBody>
      </p:sp>
      <p:pic>
        <p:nvPicPr>
          <p:cNvPr id="34820" name="Picture 4"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1571625"/>
            <a:ext cx="54578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200" dirty="0" smtClean="0"/>
              <a:t>1.2.2  </a:t>
            </a:r>
            <a:r>
              <a:rPr lang="zh-CN" altLang="en-US" sz="3200" dirty="0" smtClean="0"/>
              <a:t>单道批处理系统</a:t>
            </a:r>
          </a:p>
        </p:txBody>
      </p:sp>
      <p:sp>
        <p:nvSpPr>
          <p:cNvPr id="35843" name="内容占位符 2"/>
          <p:cNvSpPr>
            <a:spLocks noGrp="1"/>
          </p:cNvSpPr>
          <p:nvPr>
            <p:ph idx="1"/>
          </p:nvPr>
        </p:nvSpPr>
        <p:spPr bwMode="auto">
          <a:xfrm>
            <a:off x="428625" y="428625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z="2400" smtClean="0">
                <a:latin typeface="黑体" pitchFamily="2" charset="-122"/>
                <a:ea typeface="黑体" pitchFamily="2" charset="-122"/>
              </a:rPr>
              <a:t>　　</a:t>
            </a:r>
            <a:r>
              <a:rPr lang="zh-CN" altLang="en-US" sz="2400" smtClean="0"/>
              <a:t>单道批处理系统最主要的缺点是，系统中的资源得不到充分的利用。这是因为在内存中仅有一道程序，每逢该程序在运行中发出</a:t>
            </a:r>
            <a:r>
              <a:rPr lang="en-US" altLang="zh-CN" sz="2400" smtClean="0"/>
              <a:t>I/O</a:t>
            </a:r>
            <a:r>
              <a:rPr lang="zh-CN" altLang="en-US" sz="2400" smtClean="0"/>
              <a:t>请求后，</a:t>
            </a:r>
            <a:r>
              <a:rPr lang="en-US" altLang="zh-CN" sz="2400" smtClean="0"/>
              <a:t>CPU</a:t>
            </a:r>
            <a:r>
              <a:rPr lang="zh-CN" altLang="en-US" sz="2400" smtClean="0"/>
              <a:t>便处于等待状态，必须在其</a:t>
            </a:r>
            <a:r>
              <a:rPr lang="en-US" altLang="zh-CN" sz="2400" smtClean="0"/>
              <a:t>I/O</a:t>
            </a:r>
            <a:r>
              <a:rPr lang="zh-CN" altLang="en-US" sz="2400" smtClean="0"/>
              <a:t>完成后才继续运行。在</a:t>
            </a:r>
            <a:r>
              <a:rPr lang="en-US" altLang="zh-CN" sz="2400" smtClean="0"/>
              <a:t>t</a:t>
            </a:r>
            <a:r>
              <a:rPr lang="en-US" altLang="zh-CN" sz="2400" baseline="-25000" smtClean="0"/>
              <a:t>2</a:t>
            </a:r>
            <a:r>
              <a:rPr lang="zh-CN" altLang="en-US" sz="2400" smtClean="0"/>
              <a:t>～</a:t>
            </a:r>
            <a:r>
              <a:rPr lang="en-US" altLang="zh-CN" sz="2400" smtClean="0"/>
              <a:t>t</a:t>
            </a:r>
            <a:r>
              <a:rPr lang="en-US" altLang="zh-CN" sz="2400" baseline="-25000" smtClean="0"/>
              <a:t>3</a:t>
            </a:r>
            <a:r>
              <a:rPr lang="zh-CN" altLang="en-US" sz="2400" smtClean="0"/>
              <a:t>、</a:t>
            </a:r>
            <a:r>
              <a:rPr lang="en-US" altLang="zh-CN" sz="2400" smtClean="0"/>
              <a:t>t</a:t>
            </a:r>
            <a:r>
              <a:rPr lang="en-US" altLang="zh-CN" sz="2400" baseline="-25000" smtClean="0"/>
              <a:t>6</a:t>
            </a:r>
            <a:r>
              <a:rPr lang="zh-CN" altLang="en-US" sz="2400" smtClean="0"/>
              <a:t>～</a:t>
            </a:r>
            <a:r>
              <a:rPr lang="en-US" altLang="zh-CN" sz="2400" smtClean="0"/>
              <a:t>t</a:t>
            </a:r>
            <a:r>
              <a:rPr lang="en-US" altLang="zh-CN" sz="2400" baseline="-25000" smtClean="0"/>
              <a:t>7</a:t>
            </a:r>
            <a:r>
              <a:rPr lang="zh-CN" altLang="en-US" sz="2400" smtClean="0"/>
              <a:t>时间间隔内</a:t>
            </a:r>
            <a:r>
              <a:rPr lang="en-US" altLang="zh-CN" sz="2400" smtClean="0"/>
              <a:t>CPU</a:t>
            </a:r>
            <a:r>
              <a:rPr lang="zh-CN" altLang="en-US" sz="2400" smtClean="0"/>
              <a:t>空闲。</a:t>
            </a:r>
          </a:p>
        </p:txBody>
      </p:sp>
      <p:pic>
        <p:nvPicPr>
          <p:cNvPr id="35844"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000250"/>
            <a:ext cx="756126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500063" y="1428750"/>
            <a:ext cx="326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0066"/>
                </a:solidFill>
              </a:rPr>
              <a:t>单道程序的运行情况：</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r>
              <a:rPr lang="en-US" altLang="zh-CN" sz="3200" dirty="0" smtClean="0"/>
              <a:t>1.2.3  </a:t>
            </a:r>
            <a:r>
              <a:rPr lang="zh-CN" altLang="en-US" sz="3200" dirty="0" smtClean="0"/>
              <a:t>多道批处理系统</a:t>
            </a:r>
          </a:p>
        </p:txBody>
      </p:sp>
      <p:sp>
        <p:nvSpPr>
          <p:cNvPr id="36867" name="Rectangle 2"/>
          <p:cNvSpPr>
            <a:spLocks noGrp="1" noChangeArrowheads="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dirty="0" smtClean="0"/>
              <a:t>现代多道批处理系统</a:t>
            </a:r>
          </a:p>
          <a:p>
            <a:pPr marL="1066800" lvl="1" indent="-609600"/>
            <a:r>
              <a:rPr lang="zh-CN" altLang="en-US" dirty="0" smtClean="0"/>
              <a:t>目标</a:t>
            </a:r>
            <a:endParaRPr lang="zh-CN" altLang="en-US" sz="2400" dirty="0" smtClean="0"/>
          </a:p>
          <a:p>
            <a:pPr marL="1066800" lvl="1" indent="-609600">
              <a:buFontTx/>
              <a:buNone/>
            </a:pPr>
            <a:r>
              <a:rPr lang="zh-CN" altLang="en-US" sz="2400" dirty="0" smtClean="0"/>
              <a:t>	        </a:t>
            </a:r>
            <a:r>
              <a:rPr lang="zh-CN" altLang="en-US" dirty="0" smtClean="0"/>
              <a:t>为了进一步提高资源利用率和系统吞吐量，在硬件采用通道和中断技术支持并行操作的情况下，引入了</a:t>
            </a:r>
            <a:r>
              <a:rPr lang="zh-CN" altLang="en-US" dirty="0" smtClean="0">
                <a:solidFill>
                  <a:srgbClr val="0000CC"/>
                </a:solidFill>
              </a:rPr>
              <a:t>多道程序设计</a:t>
            </a:r>
            <a:r>
              <a:rPr lang="zh-CN" altLang="en-US" dirty="0" smtClean="0"/>
              <a:t>技术，由此形成</a:t>
            </a:r>
            <a:r>
              <a:rPr lang="zh-CN" altLang="en-US" dirty="0" smtClean="0">
                <a:solidFill>
                  <a:srgbClr val="0000CC"/>
                </a:solidFill>
              </a:rPr>
              <a:t>多道批处理系统。</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xfrm>
            <a:off x="358775" y="1079500"/>
            <a:ext cx="8686800" cy="540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066800" lvl="1" indent="-609600">
              <a:lnSpc>
                <a:spcPct val="90000"/>
              </a:lnSpc>
            </a:pPr>
            <a:r>
              <a:rPr lang="zh-CN" altLang="en-US" smtClean="0"/>
              <a:t>多道程序设计技术</a:t>
            </a:r>
          </a:p>
          <a:p>
            <a:pPr marL="1422400" lvl="2" indent="-508000">
              <a:lnSpc>
                <a:spcPct val="105000"/>
              </a:lnSpc>
            </a:pPr>
            <a:r>
              <a:rPr lang="zh-CN" altLang="en-US" sz="2400" smtClean="0"/>
              <a:t>为了使</a:t>
            </a:r>
            <a:r>
              <a:rPr lang="en-US" altLang="zh-CN" sz="2400" smtClean="0"/>
              <a:t>CPU</a:t>
            </a:r>
            <a:r>
              <a:rPr lang="zh-CN" altLang="en-US" sz="2400" smtClean="0"/>
              <a:t>与外设真正并行操作，引入了多道程序。</a:t>
            </a:r>
          </a:p>
          <a:p>
            <a:pPr marL="1422400" lvl="2" indent="-508000">
              <a:lnSpc>
                <a:spcPct val="90000"/>
              </a:lnSpc>
            </a:pPr>
            <a:r>
              <a:rPr lang="zh-CN" altLang="en-US" sz="2400" smtClean="0"/>
              <a:t>多道程序</a:t>
            </a:r>
            <a:r>
              <a:rPr lang="zh-CN" altLang="en-US" sz="2400" smtClean="0">
                <a:latin typeface="黑体" pitchFamily="2" charset="-122"/>
              </a:rPr>
              <a:t>是指在</a:t>
            </a:r>
            <a:r>
              <a:rPr lang="zh-CN" altLang="en-US" sz="2400" smtClean="0">
                <a:solidFill>
                  <a:srgbClr val="0000CC"/>
                </a:solidFill>
                <a:latin typeface="黑体" pitchFamily="2" charset="-122"/>
              </a:rPr>
              <a:t>内存同时放若干道程序</a:t>
            </a:r>
            <a:r>
              <a:rPr lang="zh-CN" altLang="en-US" sz="2400" smtClean="0">
                <a:latin typeface="黑体" pitchFamily="2" charset="-122"/>
              </a:rPr>
              <a:t>，使它们在系统中交叉运行。</a:t>
            </a:r>
          </a:p>
          <a:p>
            <a:pPr marL="1422400" lvl="2" indent="-508000">
              <a:lnSpc>
                <a:spcPct val="90000"/>
              </a:lnSpc>
            </a:pPr>
            <a:r>
              <a:rPr lang="zh-CN" altLang="en-US" sz="2400" smtClean="0">
                <a:latin typeface="黑体" pitchFamily="2" charset="-122"/>
              </a:rPr>
              <a:t>用户提交的</a:t>
            </a:r>
            <a:r>
              <a:rPr lang="zh-CN" altLang="en-US" sz="2400" smtClean="0">
                <a:solidFill>
                  <a:srgbClr val="0000CC"/>
                </a:solidFill>
                <a:latin typeface="黑体" pitchFamily="2" charset="-122"/>
              </a:rPr>
              <a:t>作业</a:t>
            </a:r>
            <a:r>
              <a:rPr lang="zh-CN" altLang="en-US" sz="2400" smtClean="0">
                <a:latin typeface="黑体" pitchFamily="2" charset="-122"/>
              </a:rPr>
              <a:t>先存放</a:t>
            </a:r>
            <a:r>
              <a:rPr lang="zh-CN" altLang="en-US" sz="2400" smtClean="0">
                <a:solidFill>
                  <a:srgbClr val="0000CC"/>
                </a:solidFill>
                <a:latin typeface="黑体" pitchFamily="2" charset="-122"/>
              </a:rPr>
              <a:t>在外存上并排成一个队列</a:t>
            </a:r>
            <a:r>
              <a:rPr lang="zh-CN" altLang="en-US" sz="2400" smtClean="0">
                <a:latin typeface="黑体" pitchFamily="2" charset="-122"/>
              </a:rPr>
              <a:t>，即</a:t>
            </a:r>
            <a:r>
              <a:rPr lang="zh-CN" altLang="en-US" sz="2400" smtClean="0"/>
              <a:t>“</a:t>
            </a:r>
            <a:r>
              <a:rPr lang="zh-CN" altLang="en-US" sz="2400" smtClean="0">
                <a:latin typeface="黑体" pitchFamily="2" charset="-122"/>
              </a:rPr>
              <a:t>后备队列</a:t>
            </a:r>
            <a:r>
              <a:rPr lang="zh-CN" altLang="en-US" sz="2400" smtClean="0"/>
              <a:t>”</a:t>
            </a:r>
            <a:r>
              <a:rPr lang="en-US" altLang="zh-CN" sz="2400" smtClean="0">
                <a:latin typeface="黑体" pitchFamily="2" charset="-122"/>
              </a:rPr>
              <a:t>.</a:t>
            </a:r>
          </a:p>
          <a:p>
            <a:pPr marL="1422400" lvl="2" indent="-508000">
              <a:lnSpc>
                <a:spcPct val="90000"/>
              </a:lnSpc>
            </a:pPr>
            <a:r>
              <a:rPr lang="zh-CN" altLang="en-US" sz="2400" smtClean="0">
                <a:latin typeface="黑体" pitchFamily="2" charset="-122"/>
              </a:rPr>
              <a:t>然后，由</a:t>
            </a:r>
            <a:r>
              <a:rPr lang="zh-CN" altLang="en-US" sz="2400" smtClean="0">
                <a:solidFill>
                  <a:srgbClr val="0000CC"/>
                </a:solidFill>
                <a:latin typeface="黑体" pitchFamily="2" charset="-122"/>
              </a:rPr>
              <a:t>作业调度程序</a:t>
            </a:r>
            <a:r>
              <a:rPr lang="zh-CN" altLang="en-US" sz="2400" smtClean="0">
                <a:latin typeface="黑体" pitchFamily="2" charset="-122"/>
              </a:rPr>
              <a:t>按一定的算法从后备队列中选择若干个作业调入内存，使它们共享</a:t>
            </a:r>
            <a:r>
              <a:rPr lang="en-US" altLang="zh-CN" sz="2400" smtClean="0">
                <a:latin typeface="黑体" pitchFamily="2" charset="-122"/>
              </a:rPr>
              <a:t>CPU</a:t>
            </a:r>
            <a:r>
              <a:rPr lang="zh-CN" altLang="en-US" sz="2400" smtClean="0">
                <a:latin typeface="黑体" pitchFamily="2" charset="-122"/>
              </a:rPr>
              <a:t>等资源，以达到提高资源利用率和系统吞吐量的作用。</a:t>
            </a:r>
          </a:p>
          <a:p>
            <a:pPr marL="1422400" lvl="2" indent="-508000">
              <a:lnSpc>
                <a:spcPct val="90000"/>
              </a:lnSpc>
            </a:pPr>
            <a:r>
              <a:rPr lang="zh-CN" altLang="en-US" sz="2400" smtClean="0"/>
              <a:t>多道程序在</a:t>
            </a:r>
            <a:r>
              <a:rPr lang="zh-CN" altLang="en-US" sz="2400" smtClean="0">
                <a:solidFill>
                  <a:srgbClr val="0000CC"/>
                </a:solidFill>
              </a:rPr>
              <a:t>宏观上</a:t>
            </a:r>
            <a:r>
              <a:rPr lang="zh-CN" altLang="en-US" sz="2400" smtClean="0"/>
              <a:t>并行执行，即不同的作业分别在</a:t>
            </a:r>
            <a:r>
              <a:rPr lang="en-US" altLang="zh-CN" sz="2400" smtClean="0"/>
              <a:t>CPU</a:t>
            </a:r>
            <a:r>
              <a:rPr lang="zh-CN" altLang="en-US" sz="2400" smtClean="0"/>
              <a:t>和外设上执行</a:t>
            </a:r>
            <a:r>
              <a:rPr lang="zh-CN" altLang="en-US" sz="2400" smtClean="0">
                <a:latin typeface="黑体" pitchFamily="2" charset="-122"/>
              </a:rPr>
              <a:t>。</a:t>
            </a:r>
            <a:endParaRPr lang="zh-CN" altLang="en-US" sz="2400" smtClean="0"/>
          </a:p>
          <a:p>
            <a:pPr marL="1422400" lvl="2" indent="-508000">
              <a:lnSpc>
                <a:spcPct val="90000"/>
              </a:lnSpc>
            </a:pPr>
            <a:r>
              <a:rPr lang="zh-CN" altLang="en-US" sz="2400" smtClean="0"/>
              <a:t>多道程序在微观上多道程序在某个部件上（如</a:t>
            </a:r>
            <a:r>
              <a:rPr lang="en-US" altLang="zh-CN" sz="2400" smtClean="0"/>
              <a:t>CPU</a:t>
            </a:r>
            <a:r>
              <a:rPr lang="zh-CN" altLang="en-US" sz="2400" smtClean="0"/>
              <a:t>、</a:t>
            </a:r>
            <a:r>
              <a:rPr lang="en-US" altLang="zh-CN" sz="2400" smtClean="0"/>
              <a:t>I</a:t>
            </a:r>
            <a:r>
              <a:rPr lang="zh-CN" altLang="en-US" sz="2400" smtClean="0"/>
              <a:t>／</a:t>
            </a:r>
            <a:r>
              <a:rPr lang="en-US" altLang="zh-CN" sz="2400" smtClean="0"/>
              <a:t>O</a:t>
            </a:r>
            <a:r>
              <a:rPr lang="zh-CN" altLang="en-US" sz="2400" smtClean="0"/>
              <a:t>）是串行，即多道程序轮流地使用部件</a:t>
            </a:r>
            <a:r>
              <a:rPr lang="zh-CN" altLang="en-US" sz="2400" smtClean="0">
                <a:latin typeface="黑体" pitchFamily="2" charset="-122"/>
              </a:rPr>
              <a:t>。</a:t>
            </a:r>
            <a:endParaRPr lang="zh-CN" altLang="en-US" sz="2400" smtClean="0"/>
          </a:p>
          <a:p>
            <a:pPr marL="1066800" lvl="1" indent="-609600">
              <a:lnSpc>
                <a:spcPct val="90000"/>
              </a:lnSpc>
              <a:buFontTx/>
              <a:buNone/>
            </a:pPr>
            <a:r>
              <a:rPr lang="zh-CN" altLang="en-US" sz="2400" smtClean="0"/>
              <a:t>	</a:t>
            </a:r>
          </a:p>
        </p:txBody>
      </p:sp>
      <p:sp>
        <p:nvSpPr>
          <p:cNvPr id="37891" name="Rectangle 3"/>
          <p:cNvSpPr>
            <a:spLocks noGrp="1" noChangeArrowheads="1"/>
          </p:cNvSpPr>
          <p:nvPr>
            <p:ph type="title"/>
          </p:nvPr>
        </p:nvSpPr>
        <p:spPr>
          <a:xfrm>
            <a:off x="1331913" y="115888"/>
            <a:ext cx="7812087" cy="692150"/>
          </a:xfrm>
        </p:spPr>
        <p:txBody>
          <a:bodyPr/>
          <a:lstStyle/>
          <a:p>
            <a:r>
              <a:rPr lang="en-US" altLang="zh-CN" sz="3200" dirty="0" smtClean="0"/>
              <a:t>1.2.3  </a:t>
            </a:r>
            <a:r>
              <a:rPr lang="zh-CN" altLang="en-US" sz="3200" dirty="0" smtClean="0"/>
              <a:t>多道批处理系统</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31913" y="115888"/>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endParaRPr lang="en-US" altLang="zh-CN" sz="3200"/>
          </a:p>
        </p:txBody>
      </p:sp>
      <p:grpSp>
        <p:nvGrpSpPr>
          <p:cNvPr id="38915" name="Group 3"/>
          <p:cNvGrpSpPr>
            <a:grpSpLocks/>
          </p:cNvGrpSpPr>
          <p:nvPr/>
        </p:nvGrpSpPr>
        <p:grpSpPr bwMode="auto">
          <a:xfrm>
            <a:off x="614363" y="1068388"/>
            <a:ext cx="7781925" cy="2500312"/>
            <a:chOff x="460" y="471"/>
            <a:chExt cx="4829" cy="1575"/>
          </a:xfrm>
        </p:grpSpPr>
        <p:sp>
          <p:nvSpPr>
            <p:cNvPr id="38956" name="Line 4"/>
            <p:cNvSpPr>
              <a:spLocks noChangeShapeType="1"/>
            </p:cNvSpPr>
            <p:nvPr/>
          </p:nvSpPr>
          <p:spPr bwMode="auto">
            <a:xfrm>
              <a:off x="1420" y="663"/>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7" name="Line 5"/>
            <p:cNvSpPr>
              <a:spLocks noChangeShapeType="1"/>
            </p:cNvSpPr>
            <p:nvPr/>
          </p:nvSpPr>
          <p:spPr bwMode="auto">
            <a:xfrm>
              <a:off x="2620" y="663"/>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8" name="Line 6"/>
            <p:cNvSpPr>
              <a:spLocks noChangeShapeType="1"/>
            </p:cNvSpPr>
            <p:nvPr/>
          </p:nvSpPr>
          <p:spPr bwMode="auto">
            <a:xfrm>
              <a:off x="4156" y="663"/>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9" name="Line 7"/>
            <p:cNvSpPr>
              <a:spLocks noChangeShapeType="1"/>
            </p:cNvSpPr>
            <p:nvPr/>
          </p:nvSpPr>
          <p:spPr bwMode="auto">
            <a:xfrm>
              <a:off x="1756" y="663"/>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0" name="Line 8"/>
            <p:cNvSpPr>
              <a:spLocks noChangeShapeType="1"/>
            </p:cNvSpPr>
            <p:nvPr/>
          </p:nvSpPr>
          <p:spPr bwMode="auto">
            <a:xfrm>
              <a:off x="2620" y="663"/>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1" name="Line 9"/>
            <p:cNvSpPr>
              <a:spLocks noChangeShapeType="1"/>
            </p:cNvSpPr>
            <p:nvPr/>
          </p:nvSpPr>
          <p:spPr bwMode="auto">
            <a:xfrm>
              <a:off x="3388" y="663"/>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2" name="Line 10"/>
            <p:cNvSpPr>
              <a:spLocks noChangeShapeType="1"/>
            </p:cNvSpPr>
            <p:nvPr/>
          </p:nvSpPr>
          <p:spPr bwMode="auto">
            <a:xfrm>
              <a:off x="4156" y="663"/>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3" name="Line 11"/>
            <p:cNvSpPr>
              <a:spLocks noChangeShapeType="1"/>
            </p:cNvSpPr>
            <p:nvPr/>
          </p:nvSpPr>
          <p:spPr bwMode="auto">
            <a:xfrm>
              <a:off x="1756" y="9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4" name="Line 12"/>
            <p:cNvSpPr>
              <a:spLocks noChangeShapeType="1"/>
            </p:cNvSpPr>
            <p:nvPr/>
          </p:nvSpPr>
          <p:spPr bwMode="auto">
            <a:xfrm>
              <a:off x="2476" y="9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5" name="Line 13"/>
            <p:cNvSpPr>
              <a:spLocks noChangeShapeType="1"/>
            </p:cNvSpPr>
            <p:nvPr/>
          </p:nvSpPr>
          <p:spPr bwMode="auto">
            <a:xfrm>
              <a:off x="4012" y="9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6" name="Line 14"/>
            <p:cNvSpPr>
              <a:spLocks noChangeShapeType="1"/>
            </p:cNvSpPr>
            <p:nvPr/>
          </p:nvSpPr>
          <p:spPr bwMode="auto">
            <a:xfrm>
              <a:off x="3388" y="99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7" name="Line 15"/>
            <p:cNvSpPr>
              <a:spLocks noChangeShapeType="1"/>
            </p:cNvSpPr>
            <p:nvPr/>
          </p:nvSpPr>
          <p:spPr bwMode="auto">
            <a:xfrm>
              <a:off x="3532" y="999"/>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8" name="Line 16"/>
            <p:cNvSpPr>
              <a:spLocks noChangeShapeType="1"/>
            </p:cNvSpPr>
            <p:nvPr/>
          </p:nvSpPr>
          <p:spPr bwMode="auto">
            <a:xfrm>
              <a:off x="4012" y="999"/>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69" name="Line 17"/>
            <p:cNvSpPr>
              <a:spLocks noChangeShapeType="1"/>
            </p:cNvSpPr>
            <p:nvPr/>
          </p:nvSpPr>
          <p:spPr bwMode="auto">
            <a:xfrm>
              <a:off x="1900" y="999"/>
              <a:ext cx="0" cy="9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70" name="Line 18"/>
            <p:cNvSpPr>
              <a:spLocks noChangeShapeType="1"/>
            </p:cNvSpPr>
            <p:nvPr/>
          </p:nvSpPr>
          <p:spPr bwMode="auto">
            <a:xfrm>
              <a:off x="2476" y="999"/>
              <a:ext cx="0" cy="9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71" name="Line 19"/>
            <p:cNvSpPr>
              <a:spLocks noChangeShapeType="1"/>
            </p:cNvSpPr>
            <p:nvPr/>
          </p:nvSpPr>
          <p:spPr bwMode="auto">
            <a:xfrm>
              <a:off x="1900" y="1911"/>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72" name="Line 20"/>
            <p:cNvSpPr>
              <a:spLocks noChangeShapeType="1"/>
            </p:cNvSpPr>
            <p:nvPr/>
          </p:nvSpPr>
          <p:spPr bwMode="auto">
            <a:xfrm>
              <a:off x="3532" y="1479"/>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73" name="Line 21"/>
            <p:cNvSpPr>
              <a:spLocks noChangeShapeType="1"/>
            </p:cNvSpPr>
            <p:nvPr/>
          </p:nvSpPr>
          <p:spPr bwMode="auto">
            <a:xfrm>
              <a:off x="1468" y="2046"/>
              <a:ext cx="37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74" name="Text Box 22"/>
            <p:cNvSpPr txBox="1">
              <a:spLocks noChangeArrowheads="1"/>
            </p:cNvSpPr>
            <p:nvPr/>
          </p:nvSpPr>
          <p:spPr bwMode="auto">
            <a:xfrm>
              <a:off x="460" y="585"/>
              <a:ext cx="6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用户程序</a:t>
              </a:r>
            </a:p>
          </p:txBody>
        </p:sp>
        <p:sp>
          <p:nvSpPr>
            <p:cNvPr id="38975" name="Text Box 23"/>
            <p:cNvSpPr txBox="1">
              <a:spLocks noChangeArrowheads="1"/>
            </p:cNvSpPr>
            <p:nvPr/>
          </p:nvSpPr>
          <p:spPr bwMode="auto">
            <a:xfrm>
              <a:off x="460" y="921"/>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监督程序</a:t>
              </a:r>
            </a:p>
          </p:txBody>
        </p:sp>
        <p:sp>
          <p:nvSpPr>
            <p:cNvPr id="38976" name="Text Box 24"/>
            <p:cNvSpPr txBox="1">
              <a:spLocks noChangeArrowheads="1"/>
            </p:cNvSpPr>
            <p:nvPr/>
          </p:nvSpPr>
          <p:spPr bwMode="auto">
            <a:xfrm>
              <a:off x="460" y="1401"/>
              <a:ext cx="6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磁盘操作</a:t>
              </a:r>
            </a:p>
          </p:txBody>
        </p:sp>
        <p:sp>
          <p:nvSpPr>
            <p:cNvPr id="38977" name="Text Box 25"/>
            <p:cNvSpPr txBox="1">
              <a:spLocks noChangeArrowheads="1"/>
            </p:cNvSpPr>
            <p:nvPr/>
          </p:nvSpPr>
          <p:spPr bwMode="auto">
            <a:xfrm>
              <a:off x="460" y="1785"/>
              <a:ext cx="6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磁带操作</a:t>
              </a:r>
            </a:p>
          </p:txBody>
        </p:sp>
        <p:sp>
          <p:nvSpPr>
            <p:cNvPr id="38978" name="Text Box 26"/>
            <p:cNvSpPr txBox="1">
              <a:spLocks noChangeArrowheads="1"/>
            </p:cNvSpPr>
            <p:nvPr/>
          </p:nvSpPr>
          <p:spPr bwMode="auto">
            <a:xfrm>
              <a:off x="1444" y="506"/>
              <a:ext cx="6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请求带输入</a:t>
              </a:r>
            </a:p>
          </p:txBody>
        </p:sp>
        <p:sp>
          <p:nvSpPr>
            <p:cNvPr id="38979" name="Text Box 27"/>
            <p:cNvSpPr txBox="1">
              <a:spLocks noChangeArrowheads="1"/>
            </p:cNvSpPr>
            <p:nvPr/>
          </p:nvSpPr>
          <p:spPr bwMode="auto">
            <a:xfrm>
              <a:off x="2908" y="506"/>
              <a:ext cx="6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请求盘输入</a:t>
              </a:r>
            </a:p>
          </p:txBody>
        </p:sp>
        <p:sp>
          <p:nvSpPr>
            <p:cNvPr id="38980" name="Text Box 28"/>
            <p:cNvSpPr txBox="1">
              <a:spLocks noChangeArrowheads="1"/>
            </p:cNvSpPr>
            <p:nvPr/>
          </p:nvSpPr>
          <p:spPr bwMode="auto">
            <a:xfrm>
              <a:off x="1640" y="842"/>
              <a:ext cx="6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启动磁带机</a:t>
              </a:r>
            </a:p>
          </p:txBody>
        </p:sp>
        <p:sp>
          <p:nvSpPr>
            <p:cNvPr id="38981" name="Text Box 29"/>
            <p:cNvSpPr txBox="1">
              <a:spLocks noChangeArrowheads="1"/>
            </p:cNvSpPr>
            <p:nvPr/>
          </p:nvSpPr>
          <p:spPr bwMode="auto">
            <a:xfrm>
              <a:off x="3400" y="847"/>
              <a:ext cx="5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启动磁盘</a:t>
              </a:r>
            </a:p>
          </p:txBody>
        </p:sp>
        <p:sp>
          <p:nvSpPr>
            <p:cNvPr id="38982" name="Text Box 30"/>
            <p:cNvSpPr txBox="1">
              <a:spLocks noChangeArrowheads="1"/>
            </p:cNvSpPr>
            <p:nvPr/>
          </p:nvSpPr>
          <p:spPr bwMode="auto">
            <a:xfrm>
              <a:off x="2488" y="1097"/>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中断处理</a:t>
              </a:r>
            </a:p>
          </p:txBody>
        </p:sp>
        <p:sp>
          <p:nvSpPr>
            <p:cNvPr id="38983" name="Text Box 31"/>
            <p:cNvSpPr txBox="1">
              <a:spLocks noChangeArrowheads="1"/>
            </p:cNvSpPr>
            <p:nvPr/>
          </p:nvSpPr>
          <p:spPr bwMode="auto">
            <a:xfrm>
              <a:off x="4012" y="1049"/>
              <a:ext cx="5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中断处理</a:t>
              </a:r>
            </a:p>
            <a:p>
              <a:pPr>
                <a:spcBef>
                  <a:spcPct val="50000"/>
                </a:spcBef>
              </a:pPr>
              <a:r>
                <a:rPr lang="zh-CN" altLang="en-US" sz="1400" b="1">
                  <a:latin typeface="Times New Roman" pitchFamily="18" charset="0"/>
                </a:rPr>
                <a:t>结束</a:t>
              </a:r>
              <a:r>
                <a:rPr lang="zh-CN" altLang="en-US" sz="1600" b="1">
                  <a:latin typeface="宋体" pitchFamily="2" charset="-122"/>
                </a:rPr>
                <a:t>中断</a:t>
              </a:r>
            </a:p>
          </p:txBody>
        </p:sp>
        <p:sp>
          <p:nvSpPr>
            <p:cNvPr id="38984" name="Text Box 32"/>
            <p:cNvSpPr txBox="1">
              <a:spLocks noChangeArrowheads="1"/>
            </p:cNvSpPr>
            <p:nvPr/>
          </p:nvSpPr>
          <p:spPr bwMode="auto">
            <a:xfrm>
              <a:off x="2476" y="1663"/>
              <a:ext cx="5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结束中断</a:t>
              </a:r>
            </a:p>
          </p:txBody>
        </p:sp>
        <p:sp>
          <p:nvSpPr>
            <p:cNvPr id="38985" name="AutoShape 33"/>
            <p:cNvSpPr>
              <a:spLocks/>
            </p:cNvSpPr>
            <p:nvPr/>
          </p:nvSpPr>
          <p:spPr bwMode="auto">
            <a:xfrm>
              <a:off x="4924" y="519"/>
              <a:ext cx="96" cy="57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6" name="AutoShape 34"/>
            <p:cNvSpPr>
              <a:spLocks/>
            </p:cNvSpPr>
            <p:nvPr/>
          </p:nvSpPr>
          <p:spPr bwMode="auto">
            <a:xfrm>
              <a:off x="4924" y="1431"/>
              <a:ext cx="96" cy="57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7" name="Text Box 35"/>
            <p:cNvSpPr txBox="1">
              <a:spLocks noChangeArrowheads="1"/>
            </p:cNvSpPr>
            <p:nvPr/>
          </p:nvSpPr>
          <p:spPr bwMode="auto">
            <a:xfrm>
              <a:off x="5036" y="471"/>
              <a:ext cx="24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1400" b="1">
                  <a:latin typeface="Times New Roman" pitchFamily="18" charset="0"/>
                </a:rPr>
                <a:t>Cpu</a:t>
              </a:r>
              <a:r>
                <a:rPr lang="zh-CN" altLang="en-US" sz="1400" b="1">
                  <a:latin typeface="Times New Roman" pitchFamily="18" charset="0"/>
                </a:rPr>
                <a:t>运行</a:t>
              </a:r>
            </a:p>
          </p:txBody>
        </p:sp>
        <p:sp>
          <p:nvSpPr>
            <p:cNvPr id="38988" name="Text Box 36"/>
            <p:cNvSpPr txBox="1">
              <a:spLocks noChangeArrowheads="1"/>
            </p:cNvSpPr>
            <p:nvPr/>
          </p:nvSpPr>
          <p:spPr bwMode="auto">
            <a:xfrm>
              <a:off x="5043" y="1410"/>
              <a:ext cx="24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设备运行</a:t>
              </a:r>
            </a:p>
          </p:txBody>
        </p:sp>
      </p:grpSp>
      <p:grpSp>
        <p:nvGrpSpPr>
          <p:cNvPr id="38916" name="Group 37"/>
          <p:cNvGrpSpPr>
            <a:grpSpLocks/>
          </p:cNvGrpSpPr>
          <p:nvPr/>
        </p:nvGrpSpPr>
        <p:grpSpPr bwMode="auto">
          <a:xfrm>
            <a:off x="630238" y="3808413"/>
            <a:ext cx="7961312" cy="2816225"/>
            <a:chOff x="470" y="2399"/>
            <a:chExt cx="4942" cy="1774"/>
          </a:xfrm>
        </p:grpSpPr>
        <p:sp>
          <p:nvSpPr>
            <p:cNvPr id="38917" name="Line 38"/>
            <p:cNvSpPr>
              <a:spLocks noChangeShapeType="1"/>
            </p:cNvSpPr>
            <p:nvPr/>
          </p:nvSpPr>
          <p:spPr bwMode="auto">
            <a:xfrm>
              <a:off x="1543" y="2589"/>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18" name="Line 39"/>
            <p:cNvSpPr>
              <a:spLocks noChangeShapeType="1"/>
            </p:cNvSpPr>
            <p:nvPr/>
          </p:nvSpPr>
          <p:spPr bwMode="auto">
            <a:xfrm>
              <a:off x="3302" y="2589"/>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19" name="Line 40"/>
            <p:cNvSpPr>
              <a:spLocks noChangeShapeType="1"/>
            </p:cNvSpPr>
            <p:nvPr/>
          </p:nvSpPr>
          <p:spPr bwMode="auto">
            <a:xfrm>
              <a:off x="1862" y="2589"/>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0" name="Line 41"/>
            <p:cNvSpPr>
              <a:spLocks noChangeShapeType="1"/>
            </p:cNvSpPr>
            <p:nvPr/>
          </p:nvSpPr>
          <p:spPr bwMode="auto">
            <a:xfrm>
              <a:off x="1879" y="321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1" name="Line 42"/>
            <p:cNvSpPr>
              <a:spLocks noChangeShapeType="1"/>
            </p:cNvSpPr>
            <p:nvPr/>
          </p:nvSpPr>
          <p:spPr bwMode="auto">
            <a:xfrm>
              <a:off x="3158" y="321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2" name="Line 43"/>
            <p:cNvSpPr>
              <a:spLocks noChangeShapeType="1"/>
            </p:cNvSpPr>
            <p:nvPr/>
          </p:nvSpPr>
          <p:spPr bwMode="auto">
            <a:xfrm>
              <a:off x="2630" y="3213"/>
              <a:ext cx="14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3" name="Line 44"/>
            <p:cNvSpPr>
              <a:spLocks noChangeShapeType="1"/>
            </p:cNvSpPr>
            <p:nvPr/>
          </p:nvSpPr>
          <p:spPr bwMode="auto">
            <a:xfrm>
              <a:off x="4070" y="3213"/>
              <a:ext cx="14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4" name="Line 45"/>
            <p:cNvSpPr>
              <a:spLocks noChangeShapeType="1"/>
            </p:cNvSpPr>
            <p:nvPr/>
          </p:nvSpPr>
          <p:spPr bwMode="auto">
            <a:xfrm>
              <a:off x="2774" y="3213"/>
              <a:ext cx="0" cy="72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5" name="Line 46"/>
            <p:cNvSpPr>
              <a:spLocks noChangeShapeType="1"/>
            </p:cNvSpPr>
            <p:nvPr/>
          </p:nvSpPr>
          <p:spPr bwMode="auto">
            <a:xfrm>
              <a:off x="1591" y="4173"/>
              <a:ext cx="37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6" name="Text Box 47"/>
            <p:cNvSpPr txBox="1">
              <a:spLocks noChangeArrowheads="1"/>
            </p:cNvSpPr>
            <p:nvPr/>
          </p:nvSpPr>
          <p:spPr bwMode="auto">
            <a:xfrm>
              <a:off x="470" y="2519"/>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用户程序</a:t>
              </a:r>
              <a:r>
                <a:rPr lang="en-US" altLang="zh-CN" sz="1600" b="1">
                  <a:latin typeface="Times New Roman" pitchFamily="18" charset="0"/>
                </a:rPr>
                <a:t>A</a:t>
              </a:r>
            </a:p>
          </p:txBody>
        </p:sp>
        <p:sp>
          <p:nvSpPr>
            <p:cNvPr id="38927" name="Text Box 48"/>
            <p:cNvSpPr txBox="1">
              <a:spLocks noChangeArrowheads="1"/>
            </p:cNvSpPr>
            <p:nvPr/>
          </p:nvSpPr>
          <p:spPr bwMode="auto">
            <a:xfrm>
              <a:off x="487" y="3143"/>
              <a:ext cx="6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 调度程序</a:t>
              </a:r>
            </a:p>
          </p:txBody>
        </p:sp>
        <p:sp>
          <p:nvSpPr>
            <p:cNvPr id="38928" name="Text Box 49"/>
            <p:cNvSpPr txBox="1">
              <a:spLocks noChangeArrowheads="1"/>
            </p:cNvSpPr>
            <p:nvPr/>
          </p:nvSpPr>
          <p:spPr bwMode="auto">
            <a:xfrm>
              <a:off x="487" y="3519"/>
              <a:ext cx="6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磁盘操作</a:t>
              </a:r>
            </a:p>
          </p:txBody>
        </p:sp>
        <p:sp>
          <p:nvSpPr>
            <p:cNvPr id="38929" name="Text Box 50"/>
            <p:cNvSpPr txBox="1">
              <a:spLocks noChangeArrowheads="1"/>
            </p:cNvSpPr>
            <p:nvPr/>
          </p:nvSpPr>
          <p:spPr bwMode="auto">
            <a:xfrm>
              <a:off x="487" y="3855"/>
              <a:ext cx="6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磁带操作</a:t>
              </a:r>
            </a:p>
          </p:txBody>
        </p:sp>
        <p:sp>
          <p:nvSpPr>
            <p:cNvPr id="38930" name="Text Box 51"/>
            <p:cNvSpPr txBox="1">
              <a:spLocks noChangeArrowheads="1"/>
            </p:cNvSpPr>
            <p:nvPr/>
          </p:nvSpPr>
          <p:spPr bwMode="auto">
            <a:xfrm>
              <a:off x="1670" y="2399"/>
              <a:ext cx="6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请求盘输入</a:t>
              </a:r>
            </a:p>
          </p:txBody>
        </p:sp>
        <p:sp>
          <p:nvSpPr>
            <p:cNvPr id="38931" name="Text Box 52"/>
            <p:cNvSpPr txBox="1">
              <a:spLocks noChangeArrowheads="1"/>
            </p:cNvSpPr>
            <p:nvPr/>
          </p:nvSpPr>
          <p:spPr bwMode="auto">
            <a:xfrm>
              <a:off x="2610" y="3023"/>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solidFill>
                    <a:srgbClr val="FF0066"/>
                  </a:solidFill>
                  <a:latin typeface="Times New Roman" pitchFamily="18" charset="0"/>
                </a:rPr>
                <a:t>启动带</a:t>
              </a:r>
            </a:p>
          </p:txBody>
        </p:sp>
        <p:sp>
          <p:nvSpPr>
            <p:cNvPr id="38932" name="Text Box 53"/>
            <p:cNvSpPr txBox="1">
              <a:spLocks noChangeArrowheads="1"/>
            </p:cNvSpPr>
            <p:nvPr/>
          </p:nvSpPr>
          <p:spPr bwMode="auto">
            <a:xfrm>
              <a:off x="3170" y="3023"/>
              <a:ext cx="55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中断处理</a:t>
              </a:r>
            </a:p>
            <a:p>
              <a:pPr>
                <a:spcBef>
                  <a:spcPct val="50000"/>
                </a:spcBef>
              </a:pPr>
              <a:r>
                <a:rPr lang="zh-CN" altLang="en-US" sz="1400" b="1">
                  <a:latin typeface="Times New Roman" pitchFamily="18" charset="0"/>
                </a:rPr>
                <a:t>调度</a:t>
              </a:r>
              <a:r>
                <a:rPr lang="en-US" altLang="zh-CN" sz="1400" b="1">
                  <a:latin typeface="Times New Roman" pitchFamily="18" charset="0"/>
                </a:rPr>
                <a:t>A</a:t>
              </a:r>
            </a:p>
          </p:txBody>
        </p:sp>
        <p:sp>
          <p:nvSpPr>
            <p:cNvPr id="38933" name="Text Box 54"/>
            <p:cNvSpPr txBox="1">
              <a:spLocks noChangeArrowheads="1"/>
            </p:cNvSpPr>
            <p:nvPr/>
          </p:nvSpPr>
          <p:spPr bwMode="auto">
            <a:xfrm>
              <a:off x="2834" y="3589"/>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结束中断</a:t>
              </a:r>
            </a:p>
          </p:txBody>
        </p:sp>
        <p:sp>
          <p:nvSpPr>
            <p:cNvPr id="38934" name="AutoShape 55"/>
            <p:cNvSpPr>
              <a:spLocks/>
            </p:cNvSpPr>
            <p:nvPr/>
          </p:nvSpPr>
          <p:spPr bwMode="auto">
            <a:xfrm>
              <a:off x="5047" y="2445"/>
              <a:ext cx="79" cy="768"/>
            </a:xfrm>
            <a:prstGeom prst="rightBrace">
              <a:avLst>
                <a:gd name="adj1" fmla="val 8101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35" name="AutoShape 56"/>
            <p:cNvSpPr>
              <a:spLocks/>
            </p:cNvSpPr>
            <p:nvPr/>
          </p:nvSpPr>
          <p:spPr bwMode="auto">
            <a:xfrm>
              <a:off x="5047" y="3501"/>
              <a:ext cx="96" cy="57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36" name="Text Box 57"/>
            <p:cNvSpPr txBox="1">
              <a:spLocks noChangeArrowheads="1"/>
            </p:cNvSpPr>
            <p:nvPr/>
          </p:nvSpPr>
          <p:spPr bwMode="auto">
            <a:xfrm>
              <a:off x="5159" y="2464"/>
              <a:ext cx="24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1400" b="1">
                  <a:latin typeface="Times New Roman" pitchFamily="18" charset="0"/>
                </a:rPr>
                <a:t>Cpu</a:t>
              </a:r>
              <a:r>
                <a:rPr lang="zh-CN" altLang="en-US" sz="1400" b="1">
                  <a:latin typeface="Times New Roman" pitchFamily="18" charset="0"/>
                </a:rPr>
                <a:t>运行</a:t>
              </a:r>
            </a:p>
          </p:txBody>
        </p:sp>
        <p:sp>
          <p:nvSpPr>
            <p:cNvPr id="38937" name="Text Box 58"/>
            <p:cNvSpPr txBox="1">
              <a:spLocks noChangeArrowheads="1"/>
            </p:cNvSpPr>
            <p:nvPr/>
          </p:nvSpPr>
          <p:spPr bwMode="auto">
            <a:xfrm>
              <a:off x="5166" y="3427"/>
              <a:ext cx="24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设备运行</a:t>
              </a:r>
            </a:p>
          </p:txBody>
        </p:sp>
        <p:sp>
          <p:nvSpPr>
            <p:cNvPr id="38938" name="Line 59"/>
            <p:cNvSpPr>
              <a:spLocks noChangeShapeType="1"/>
            </p:cNvSpPr>
            <p:nvPr/>
          </p:nvSpPr>
          <p:spPr bwMode="auto">
            <a:xfrm>
              <a:off x="3285" y="2589"/>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39" name="Line 60"/>
            <p:cNvSpPr>
              <a:spLocks noChangeShapeType="1"/>
            </p:cNvSpPr>
            <p:nvPr/>
          </p:nvSpPr>
          <p:spPr bwMode="auto">
            <a:xfrm>
              <a:off x="4053" y="2589"/>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0" name="Line 61"/>
            <p:cNvSpPr>
              <a:spLocks noChangeShapeType="1"/>
            </p:cNvSpPr>
            <p:nvPr/>
          </p:nvSpPr>
          <p:spPr bwMode="auto">
            <a:xfrm>
              <a:off x="2054" y="2877"/>
              <a:ext cx="57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1" name="Line 62"/>
            <p:cNvSpPr>
              <a:spLocks noChangeShapeType="1"/>
            </p:cNvSpPr>
            <p:nvPr/>
          </p:nvSpPr>
          <p:spPr bwMode="auto">
            <a:xfrm>
              <a:off x="4214" y="2877"/>
              <a:ext cx="57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2" name="Line 63"/>
            <p:cNvSpPr>
              <a:spLocks noChangeShapeType="1"/>
            </p:cNvSpPr>
            <p:nvPr/>
          </p:nvSpPr>
          <p:spPr bwMode="auto">
            <a:xfrm>
              <a:off x="2054" y="2877"/>
              <a:ext cx="0" cy="336"/>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3" name="Line 64"/>
            <p:cNvSpPr>
              <a:spLocks noChangeShapeType="1"/>
            </p:cNvSpPr>
            <p:nvPr/>
          </p:nvSpPr>
          <p:spPr bwMode="auto">
            <a:xfrm>
              <a:off x="2630" y="2877"/>
              <a:ext cx="0" cy="336"/>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4" name="Line 65"/>
            <p:cNvSpPr>
              <a:spLocks noChangeShapeType="1"/>
            </p:cNvSpPr>
            <p:nvPr/>
          </p:nvSpPr>
          <p:spPr bwMode="auto">
            <a:xfrm>
              <a:off x="4214" y="2877"/>
              <a:ext cx="0" cy="336"/>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5" name="Line 66"/>
            <p:cNvSpPr>
              <a:spLocks noChangeShapeType="1"/>
            </p:cNvSpPr>
            <p:nvPr/>
          </p:nvSpPr>
          <p:spPr bwMode="auto">
            <a:xfrm>
              <a:off x="2058" y="3549"/>
              <a:ext cx="1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6" name="Line 67"/>
            <p:cNvSpPr>
              <a:spLocks noChangeShapeType="1"/>
            </p:cNvSpPr>
            <p:nvPr/>
          </p:nvSpPr>
          <p:spPr bwMode="auto">
            <a:xfrm>
              <a:off x="2048" y="3194"/>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7" name="Line 68"/>
            <p:cNvSpPr>
              <a:spLocks noChangeShapeType="1"/>
            </p:cNvSpPr>
            <p:nvPr/>
          </p:nvSpPr>
          <p:spPr bwMode="auto">
            <a:xfrm>
              <a:off x="3158" y="3213"/>
              <a:ext cx="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8" name="Line 69"/>
            <p:cNvSpPr>
              <a:spLocks noChangeShapeType="1"/>
            </p:cNvSpPr>
            <p:nvPr/>
          </p:nvSpPr>
          <p:spPr bwMode="auto">
            <a:xfrm>
              <a:off x="2774" y="3933"/>
              <a:ext cx="129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9" name="Line 70"/>
            <p:cNvSpPr>
              <a:spLocks noChangeShapeType="1"/>
            </p:cNvSpPr>
            <p:nvPr/>
          </p:nvSpPr>
          <p:spPr bwMode="auto">
            <a:xfrm>
              <a:off x="4070" y="3213"/>
              <a:ext cx="0" cy="72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0" name="Text Box 71"/>
            <p:cNvSpPr txBox="1">
              <a:spLocks noChangeArrowheads="1"/>
            </p:cNvSpPr>
            <p:nvPr/>
          </p:nvSpPr>
          <p:spPr bwMode="auto">
            <a:xfrm>
              <a:off x="4051" y="3839"/>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solidFill>
                    <a:srgbClr val="FF0066"/>
                  </a:solidFill>
                  <a:latin typeface="Times New Roman" pitchFamily="18" charset="0"/>
                </a:rPr>
                <a:t>结束中断</a:t>
              </a:r>
            </a:p>
          </p:txBody>
        </p:sp>
        <p:sp>
          <p:nvSpPr>
            <p:cNvPr id="38951" name="Text Box 72"/>
            <p:cNvSpPr txBox="1">
              <a:spLocks noChangeArrowheads="1"/>
            </p:cNvSpPr>
            <p:nvPr/>
          </p:nvSpPr>
          <p:spPr bwMode="auto">
            <a:xfrm>
              <a:off x="4178" y="3023"/>
              <a:ext cx="55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solidFill>
                    <a:srgbClr val="FF0066"/>
                  </a:solidFill>
                  <a:latin typeface="Times New Roman" pitchFamily="18" charset="0"/>
                </a:rPr>
                <a:t>中断处理</a:t>
              </a:r>
            </a:p>
            <a:p>
              <a:pPr>
                <a:spcBef>
                  <a:spcPct val="50000"/>
                </a:spcBef>
              </a:pPr>
              <a:r>
                <a:rPr lang="zh-CN" altLang="en-US" sz="1400" b="1">
                  <a:solidFill>
                    <a:srgbClr val="FF0066"/>
                  </a:solidFill>
                  <a:latin typeface="Times New Roman" pitchFamily="18" charset="0"/>
                </a:rPr>
                <a:t>调度</a:t>
              </a:r>
              <a:r>
                <a:rPr lang="en-US" altLang="zh-CN" sz="1400" b="1">
                  <a:solidFill>
                    <a:srgbClr val="FF0066"/>
                  </a:solidFill>
                  <a:latin typeface="Times New Roman" pitchFamily="18" charset="0"/>
                </a:rPr>
                <a:t>B</a:t>
              </a:r>
            </a:p>
          </p:txBody>
        </p:sp>
        <p:sp>
          <p:nvSpPr>
            <p:cNvPr id="38952" name="Text Box 73"/>
            <p:cNvSpPr txBox="1">
              <a:spLocks noChangeArrowheads="1"/>
            </p:cNvSpPr>
            <p:nvPr/>
          </p:nvSpPr>
          <p:spPr bwMode="auto">
            <a:xfrm>
              <a:off x="1410" y="3071"/>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latin typeface="Times New Roman" pitchFamily="18" charset="0"/>
                </a:rPr>
                <a:t>启动盘</a:t>
              </a:r>
              <a:endParaRPr lang="en-US" altLang="zh-CN" sz="1400" b="1">
                <a:latin typeface="Times New Roman" pitchFamily="18" charset="0"/>
              </a:endParaRPr>
            </a:p>
          </p:txBody>
        </p:sp>
        <p:sp>
          <p:nvSpPr>
            <p:cNvPr id="38953" name="Text Box 74"/>
            <p:cNvSpPr txBox="1">
              <a:spLocks noChangeArrowheads="1"/>
            </p:cNvSpPr>
            <p:nvPr/>
          </p:nvSpPr>
          <p:spPr bwMode="auto">
            <a:xfrm>
              <a:off x="2034" y="3126"/>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solidFill>
                    <a:srgbClr val="FF0066"/>
                  </a:solidFill>
                  <a:latin typeface="Times New Roman" pitchFamily="18" charset="0"/>
                </a:rPr>
                <a:t>调度</a:t>
              </a:r>
              <a:r>
                <a:rPr lang="en-US" altLang="zh-CN" sz="1400" b="1">
                  <a:solidFill>
                    <a:srgbClr val="FF0066"/>
                  </a:solidFill>
                  <a:latin typeface="Times New Roman" pitchFamily="18" charset="0"/>
                </a:rPr>
                <a:t>B</a:t>
              </a:r>
            </a:p>
          </p:txBody>
        </p:sp>
        <p:sp>
          <p:nvSpPr>
            <p:cNvPr id="38954" name="Text Box 75"/>
            <p:cNvSpPr txBox="1">
              <a:spLocks noChangeArrowheads="1"/>
            </p:cNvSpPr>
            <p:nvPr/>
          </p:nvSpPr>
          <p:spPr bwMode="auto">
            <a:xfrm>
              <a:off x="2346" y="2687"/>
              <a:ext cx="6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400" b="1">
                  <a:solidFill>
                    <a:srgbClr val="FF0066"/>
                  </a:solidFill>
                  <a:latin typeface="Times New Roman" pitchFamily="18" charset="0"/>
                </a:rPr>
                <a:t>请求带输入</a:t>
              </a:r>
            </a:p>
          </p:txBody>
        </p:sp>
        <p:sp>
          <p:nvSpPr>
            <p:cNvPr id="38955" name="Text Box 76"/>
            <p:cNvSpPr txBox="1">
              <a:spLocks noChangeArrowheads="1"/>
            </p:cNvSpPr>
            <p:nvPr/>
          </p:nvSpPr>
          <p:spPr bwMode="auto">
            <a:xfrm>
              <a:off x="470" y="2794"/>
              <a:ext cx="7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600" b="1">
                  <a:latin typeface="Times New Roman" pitchFamily="18" charset="0"/>
                </a:rPr>
                <a:t>用户程序</a:t>
              </a:r>
              <a:r>
                <a:rPr lang="en-US" altLang="zh-CN" sz="1600" b="1">
                  <a:latin typeface="Times New Roman" pitchFamily="18" charset="0"/>
                </a:rPr>
                <a:t>B</a:t>
              </a: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76375" y="188640"/>
            <a:ext cx="6761163"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39939" name="Rectangle 3"/>
          <p:cNvSpPr>
            <a:spLocks noGrp="1" noChangeArrowheads="1"/>
          </p:cNvSpPr>
          <p:nvPr>
            <p:ph type="body" sz="half" idx="1"/>
          </p:nvPr>
        </p:nvSpPr>
        <p:spPr bwMode="auto">
          <a:xfrm>
            <a:off x="358775" y="1079500"/>
            <a:ext cx="8540750" cy="550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066800" lvl="1" indent="-609600"/>
            <a:r>
              <a:rPr lang="zh-CN" altLang="en-US" smtClean="0"/>
              <a:t>多道批处理系统的优缺点</a:t>
            </a:r>
          </a:p>
          <a:p>
            <a:pPr marL="1422400" lvl="2" indent="-508000"/>
            <a:r>
              <a:rPr lang="zh-CN" altLang="en-US" sz="2000" b="1" smtClean="0">
                <a:solidFill>
                  <a:srgbClr val="0000CC"/>
                </a:solidFill>
              </a:rPr>
              <a:t>优点</a:t>
            </a:r>
          </a:p>
          <a:p>
            <a:pPr marL="1828800" lvl="3" indent="-457200"/>
            <a:r>
              <a:rPr lang="zh-CN" altLang="en-US" sz="2000" smtClean="0">
                <a:solidFill>
                  <a:srgbClr val="0000CC"/>
                </a:solidFill>
              </a:rPr>
              <a:t>资源利用率高</a:t>
            </a:r>
          </a:p>
          <a:p>
            <a:pPr marL="1828800" lvl="3" indent="-457200">
              <a:buFontTx/>
              <a:buNone/>
            </a:pPr>
            <a:r>
              <a:rPr lang="zh-CN" altLang="en-US" sz="2000" smtClean="0"/>
              <a:t>	由于内存中装有多道程序，使它们共享资源，保持资源处于忙碌状态，从而使各种资源得以充分利用。</a:t>
            </a:r>
          </a:p>
          <a:p>
            <a:pPr marL="1828800" lvl="3" indent="-457200"/>
            <a:r>
              <a:rPr lang="zh-CN" altLang="en-US" sz="2000" smtClean="0">
                <a:solidFill>
                  <a:srgbClr val="0000CC"/>
                </a:solidFill>
              </a:rPr>
              <a:t>系统吞吐量大</a:t>
            </a:r>
          </a:p>
          <a:p>
            <a:pPr marL="1828800" lvl="3" indent="-457200">
              <a:buFontTx/>
              <a:buNone/>
            </a:pPr>
            <a:r>
              <a:rPr lang="en-US" altLang="zh-CN" sz="2000" smtClean="0"/>
              <a:t>	CPU</a:t>
            </a:r>
            <a:r>
              <a:rPr lang="zh-CN" altLang="en-US" sz="2000" smtClean="0"/>
              <a:t>和其它资源处于忙碌状态；仅当作业完成或进行不下去时才进行切换，系统开销小。</a:t>
            </a:r>
          </a:p>
          <a:p>
            <a:pPr marL="1422400" lvl="2" indent="-508000"/>
            <a:r>
              <a:rPr lang="zh-CN" altLang="en-US" sz="2000" smtClean="0">
                <a:solidFill>
                  <a:srgbClr val="0000CC"/>
                </a:solidFill>
              </a:rPr>
              <a:t>缺点</a:t>
            </a:r>
          </a:p>
          <a:p>
            <a:pPr marL="1828800" lvl="3" indent="-457200"/>
            <a:r>
              <a:rPr lang="zh-CN" altLang="en-US" sz="2000" smtClean="0">
                <a:solidFill>
                  <a:srgbClr val="0000CC"/>
                </a:solidFill>
              </a:rPr>
              <a:t>平均周转时间长</a:t>
            </a:r>
          </a:p>
          <a:p>
            <a:pPr marL="1828800" lvl="3" indent="-457200">
              <a:buFontTx/>
              <a:buNone/>
            </a:pPr>
            <a:r>
              <a:rPr lang="zh-CN" altLang="en-US" sz="2000" smtClean="0"/>
              <a:t>	作业要排队，依次进行处理</a:t>
            </a:r>
          </a:p>
          <a:p>
            <a:pPr marL="1828800" lvl="3" indent="-457200"/>
            <a:r>
              <a:rPr lang="zh-CN" altLang="en-US" sz="2000" smtClean="0">
                <a:solidFill>
                  <a:srgbClr val="0000CC"/>
                </a:solidFill>
              </a:rPr>
              <a:t>无交互能力</a:t>
            </a:r>
          </a:p>
          <a:p>
            <a:pPr marL="1828800" lvl="3" indent="-457200">
              <a:buFontTx/>
              <a:buNone/>
            </a:pPr>
            <a:r>
              <a:rPr lang="zh-CN" altLang="en-US" sz="2000" smtClean="0"/>
              <a:t>	用户一旦把作业提交给系统直到作业的完成，用户都不能与自己的作业进行交互，这对修改和调试程序都是极不方便的。</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教学目的</a:t>
            </a:r>
            <a:endParaRPr lang="zh-CN" altLang="en-US" dirty="0"/>
          </a:p>
        </p:txBody>
      </p:sp>
      <p:sp>
        <p:nvSpPr>
          <p:cNvPr id="4" name="Rectangle 3"/>
          <p:cNvSpPr>
            <a:spLocks noGrp="1" noChangeArrowheads="1"/>
          </p:cNvSpPr>
          <p:nvPr>
            <p:ph idx="1"/>
          </p:nvPr>
        </p:nvSpPr>
        <p:spPr>
          <a:xfrm>
            <a:off x="457200" y="1052736"/>
            <a:ext cx="8229600" cy="4968552"/>
          </a:xfrm>
        </p:spPr>
        <p:txBody>
          <a:bodyPr/>
          <a:lstStyle/>
          <a:p>
            <a:pPr marL="0" indent="0" eaLnBrk="1" hangingPunct="1">
              <a:lnSpc>
                <a:spcPct val="90000"/>
              </a:lnSpc>
              <a:buNone/>
            </a:pPr>
            <a:r>
              <a:rPr lang="en-US" altLang="zh-CN" sz="3600" dirty="0" err="1" smtClean="0">
                <a:solidFill>
                  <a:srgbClr val="000000"/>
                </a:solidFill>
                <a:latin typeface="+mn-ea"/>
              </a:rPr>
              <a:t>深入理解操作系统如何工作</a:t>
            </a:r>
            <a:endParaRPr lang="en-US" altLang="zh-CN" sz="3600" dirty="0" smtClean="0">
              <a:solidFill>
                <a:srgbClr val="000000"/>
              </a:solidFill>
              <a:latin typeface="+mn-ea"/>
            </a:endParaRPr>
          </a:p>
          <a:p>
            <a:pPr lvl="0" eaLnBrk="1" hangingPunct="1">
              <a:lnSpc>
                <a:spcPct val="150000"/>
              </a:lnSpc>
              <a:spcBef>
                <a:spcPct val="0"/>
              </a:spcBef>
              <a:buFont typeface="Wingdings" panose="05000000000000000000" pitchFamily="2" charset="2"/>
              <a:buChar char="Ø"/>
            </a:pPr>
            <a:r>
              <a:rPr lang="en-US" altLang="zh-CN" sz="3200" kern="1200" dirty="0" err="1">
                <a:solidFill>
                  <a:srgbClr val="000000"/>
                </a:solidFill>
                <a:latin typeface="+mn-ea"/>
              </a:rPr>
              <a:t>把握操作系统的</a:t>
            </a:r>
            <a:r>
              <a:rPr lang="en-US" altLang="zh-CN" sz="3200" kern="1200" dirty="0" err="1">
                <a:solidFill>
                  <a:srgbClr val="990000"/>
                </a:solidFill>
                <a:latin typeface="+mn-ea"/>
              </a:rPr>
              <a:t>全局结构</a:t>
            </a:r>
            <a:endParaRPr lang="en-US" altLang="zh-CN" sz="3200" kern="1200" dirty="0">
              <a:solidFill>
                <a:srgbClr val="990000"/>
              </a:solidFill>
              <a:latin typeface="+mn-ea"/>
            </a:endParaRPr>
          </a:p>
          <a:p>
            <a:pPr lvl="0" eaLnBrk="1" hangingPunct="1">
              <a:lnSpc>
                <a:spcPct val="150000"/>
              </a:lnSpc>
              <a:spcBef>
                <a:spcPct val="0"/>
              </a:spcBef>
              <a:buFont typeface="Wingdings" panose="05000000000000000000" pitchFamily="2" charset="2"/>
              <a:buChar char="Ø"/>
            </a:pPr>
            <a:r>
              <a:rPr lang="en-US" altLang="zh-CN" sz="3200" kern="1200" dirty="0" err="1">
                <a:solidFill>
                  <a:srgbClr val="000000"/>
                </a:solidFill>
                <a:latin typeface="+mn-ea"/>
              </a:rPr>
              <a:t>操作系统的</a:t>
            </a:r>
            <a:r>
              <a:rPr lang="en-US" altLang="zh-CN" sz="3200" kern="1200" dirty="0" err="1">
                <a:solidFill>
                  <a:srgbClr val="990000"/>
                </a:solidFill>
                <a:latin typeface="+mn-ea"/>
              </a:rPr>
              <a:t>内部工作方式</a:t>
            </a:r>
            <a:endParaRPr lang="en-US" altLang="zh-CN" sz="3200" kern="1200" dirty="0">
              <a:solidFill>
                <a:srgbClr val="990000"/>
              </a:solidFill>
              <a:latin typeface="+mn-ea"/>
            </a:endParaRPr>
          </a:p>
          <a:p>
            <a:pPr lvl="0" eaLnBrk="1" hangingPunct="1">
              <a:lnSpc>
                <a:spcPct val="150000"/>
              </a:lnSpc>
              <a:spcBef>
                <a:spcPct val="0"/>
              </a:spcBef>
              <a:buFont typeface="Wingdings" panose="05000000000000000000" pitchFamily="2" charset="2"/>
              <a:buChar char="Ø"/>
            </a:pPr>
            <a:r>
              <a:rPr lang="en-US" altLang="zh-CN" sz="3200" kern="1200" dirty="0" err="1">
                <a:solidFill>
                  <a:srgbClr val="000000"/>
                </a:solidFill>
                <a:latin typeface="+mn-ea"/>
              </a:rPr>
              <a:t>操作系统实现涉及的</a:t>
            </a:r>
            <a:r>
              <a:rPr lang="en-US" altLang="zh-CN" sz="3200" kern="1200" dirty="0" err="1">
                <a:solidFill>
                  <a:srgbClr val="990000"/>
                </a:solidFill>
                <a:latin typeface="+mn-ea"/>
              </a:rPr>
              <a:t>数据结构和算法</a:t>
            </a:r>
            <a:endParaRPr lang="en-US" altLang="zh-CN" sz="3200" kern="1200" dirty="0">
              <a:solidFill>
                <a:srgbClr val="990000"/>
              </a:solidFill>
              <a:latin typeface="+mn-ea"/>
            </a:endParaRPr>
          </a:p>
          <a:p>
            <a:pPr lvl="0" eaLnBrk="1" hangingPunct="1">
              <a:lnSpc>
                <a:spcPct val="150000"/>
              </a:lnSpc>
              <a:spcBef>
                <a:spcPct val="0"/>
              </a:spcBef>
              <a:buFont typeface="Wingdings" panose="05000000000000000000" pitchFamily="2" charset="2"/>
              <a:buChar char="Ø"/>
            </a:pPr>
            <a:r>
              <a:rPr lang="en-US" altLang="zh-CN" sz="3200" kern="1200" dirty="0" err="1">
                <a:solidFill>
                  <a:srgbClr val="000000"/>
                </a:solidFill>
                <a:latin typeface="+mn-ea"/>
              </a:rPr>
              <a:t>设计、开发操作系统过程中的</a:t>
            </a:r>
            <a:r>
              <a:rPr lang="en-US" altLang="zh-CN" sz="3200" kern="1200" dirty="0" err="1">
                <a:solidFill>
                  <a:srgbClr val="990000"/>
                </a:solidFill>
                <a:latin typeface="+mn-ea"/>
              </a:rPr>
              <a:t>问题、</a:t>
            </a:r>
            <a:r>
              <a:rPr lang="en-US" altLang="zh-CN" sz="3200" kern="1200" dirty="0" err="1" smtClean="0">
                <a:solidFill>
                  <a:srgbClr val="990000"/>
                </a:solidFill>
                <a:latin typeface="+mn-ea"/>
              </a:rPr>
              <a:t>解决方案和折中权衡</a:t>
            </a:r>
            <a:endParaRPr lang="en-US" altLang="zh-CN" sz="3200" kern="1200" dirty="0">
              <a:solidFill>
                <a:srgbClr val="990000"/>
              </a:solidFill>
              <a:latin typeface="+mn-ea"/>
            </a:endParaRPr>
          </a:p>
          <a:p>
            <a:pPr lvl="0" eaLnBrk="1" hangingPunct="1">
              <a:lnSpc>
                <a:spcPct val="150000"/>
              </a:lnSpc>
              <a:spcBef>
                <a:spcPct val="0"/>
              </a:spcBef>
              <a:buFont typeface="Wingdings" panose="05000000000000000000" pitchFamily="2" charset="2"/>
              <a:buChar char="Ø"/>
            </a:pPr>
            <a:r>
              <a:rPr lang="en-US" altLang="zh-CN" sz="3200" kern="1200" dirty="0" err="1">
                <a:solidFill>
                  <a:srgbClr val="000000"/>
                </a:solidFill>
                <a:latin typeface="+mn-ea"/>
              </a:rPr>
              <a:t>操作系统中的</a:t>
            </a:r>
            <a:r>
              <a:rPr lang="en-US" altLang="zh-CN" sz="3200" kern="1200" dirty="0" err="1">
                <a:solidFill>
                  <a:srgbClr val="990000"/>
                </a:solidFill>
                <a:latin typeface="+mn-ea"/>
              </a:rPr>
              <a:t>典型技术及应用</a:t>
            </a:r>
            <a:endParaRPr lang="en-US" altLang="zh-CN" sz="3200" kern="1200" dirty="0">
              <a:solidFill>
                <a:srgbClr val="990000"/>
              </a:solidFill>
              <a:latin typeface="+mn-ea"/>
            </a:endParaRPr>
          </a:p>
          <a:p>
            <a:pPr eaLnBrk="1" hangingPunct="1">
              <a:lnSpc>
                <a:spcPct val="90000"/>
              </a:lnSpc>
            </a:pPr>
            <a:endParaRPr lang="zh-CN" altLang="en-US" sz="2400" dirty="0"/>
          </a:p>
        </p:txBody>
      </p:sp>
    </p:spTree>
    <p:extLst>
      <p:ext uri="{BB962C8B-B14F-4D97-AF65-F5344CB8AC3E}">
        <p14:creationId xmlns:p14="http://schemas.microsoft.com/office/powerpoint/2010/main" val="2246259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913" y="188640"/>
            <a:ext cx="6759575"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40963" name="Rectangle 3"/>
          <p:cNvSpPr>
            <a:spLocks noGrp="1" noChangeArrowheads="1"/>
          </p:cNvSpPr>
          <p:nvPr>
            <p:ph type="body" sz="half" idx="1"/>
          </p:nvPr>
        </p:nvSpPr>
        <p:spPr bwMode="auto">
          <a:xfrm>
            <a:off x="0" y="1144588"/>
            <a:ext cx="8601075" cy="550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066800" lvl="1" indent="-609600"/>
            <a:r>
              <a:rPr lang="zh-CN" altLang="en-US" smtClean="0">
                <a:solidFill>
                  <a:srgbClr val="0000CC"/>
                </a:solidFill>
              </a:rPr>
              <a:t>衡量操作系统或整个计算机系统的性能指标</a:t>
            </a:r>
          </a:p>
          <a:p>
            <a:pPr marL="1422400" lvl="2" indent="-508000">
              <a:spcBef>
                <a:spcPct val="30000"/>
              </a:spcBef>
            </a:pPr>
            <a:r>
              <a:rPr lang="zh-CN" altLang="en-US" sz="2400" smtClean="0">
                <a:solidFill>
                  <a:srgbClr val="0000CC"/>
                </a:solidFill>
              </a:rPr>
              <a:t>资源利用率</a:t>
            </a:r>
            <a:r>
              <a:rPr lang="zh-CN" altLang="en-US" sz="2400" smtClean="0"/>
              <a:t>    </a:t>
            </a:r>
          </a:p>
          <a:p>
            <a:pPr marL="1828800" lvl="3" indent="-457200"/>
            <a:r>
              <a:rPr lang="zh-CN" altLang="en-US" sz="2000" smtClean="0"/>
              <a:t>指在给定时间内，系统中某一资源，如</a:t>
            </a:r>
            <a:r>
              <a:rPr lang="en-US" altLang="zh-CN" sz="2000" smtClean="0"/>
              <a:t>CPU</a:t>
            </a:r>
            <a:r>
              <a:rPr lang="zh-CN" altLang="en-US" sz="2000" smtClean="0"/>
              <a:t>、存贮器、外部设备等实际使用时间所占比率。</a:t>
            </a:r>
          </a:p>
          <a:p>
            <a:pPr marL="1828800" lvl="3" indent="-457200"/>
            <a:r>
              <a:rPr lang="zh-CN" altLang="en-US" sz="2000" smtClean="0"/>
              <a:t>显然，要提高系统资源利用率，就必须使资源尽可能忙碌</a:t>
            </a:r>
          </a:p>
          <a:p>
            <a:pPr marL="1422400" lvl="2" indent="-508000"/>
            <a:r>
              <a:rPr lang="zh-CN" altLang="en-US" sz="2400" smtClean="0">
                <a:solidFill>
                  <a:srgbClr val="0000CC"/>
                </a:solidFill>
              </a:rPr>
              <a:t>吞吐量</a:t>
            </a:r>
          </a:p>
          <a:p>
            <a:pPr marL="1828800" lvl="3" indent="-457200"/>
            <a:r>
              <a:rPr lang="zh-CN" altLang="en-US" sz="2000" smtClean="0"/>
              <a:t>指单位时间内系统所处理的信息量。</a:t>
            </a:r>
          </a:p>
          <a:p>
            <a:pPr marL="1828800" lvl="3" indent="-457200"/>
            <a:r>
              <a:rPr lang="zh-CN" altLang="en-US" sz="2000" smtClean="0"/>
              <a:t>它通常是以每小时或每天所处理的作业个数来度量</a:t>
            </a:r>
            <a:r>
              <a:rPr lang="en-US" altLang="zh-CN" sz="2000" smtClean="0"/>
              <a:t>(</a:t>
            </a:r>
            <a:r>
              <a:rPr lang="zh-CN" altLang="en-US" sz="2000" smtClean="0"/>
              <a:t>这里以小时作为度量单位</a:t>
            </a:r>
            <a:r>
              <a:rPr lang="en-US" altLang="zh-CN" sz="2000" smtClean="0"/>
              <a:t>)</a:t>
            </a:r>
            <a:r>
              <a:rPr lang="zh-CN" altLang="en-US" sz="2000" smtClean="0"/>
              <a:t>。</a:t>
            </a:r>
          </a:p>
          <a:p>
            <a:pPr marL="1422400" lvl="2" indent="-508000"/>
            <a:r>
              <a:rPr lang="zh-CN" altLang="en-US" sz="2400" smtClean="0">
                <a:solidFill>
                  <a:srgbClr val="0000CC"/>
                </a:solidFill>
              </a:rPr>
              <a:t>周转时间  </a:t>
            </a:r>
          </a:p>
          <a:p>
            <a:pPr marL="1828800" lvl="3" indent="-457200"/>
            <a:r>
              <a:rPr lang="zh-CN" altLang="en-US" sz="2000" smtClean="0"/>
              <a:t>指从作业进入系统到作业退出系统</a:t>
            </a:r>
            <a:r>
              <a:rPr lang="en-US" altLang="zh-CN" sz="2000" smtClean="0"/>
              <a:t>(</a:t>
            </a:r>
            <a:r>
              <a:rPr lang="zh-CN" altLang="en-US" sz="2000" smtClean="0"/>
              <a:t>即完成）所用的时间。</a:t>
            </a:r>
          </a:p>
          <a:p>
            <a:pPr marL="1828800" lvl="3" indent="-457200"/>
            <a:r>
              <a:rPr lang="zh-CN" altLang="en-US" sz="2000" smtClean="0"/>
              <a:t>而平均周转时间是指系统运行的几个作业周转时间的平均值。</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31913" y="116632"/>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41987" name="Rectangle 3"/>
          <p:cNvSpPr>
            <a:spLocks noGrp="1" noChangeArrowheads="1"/>
          </p:cNvSpPr>
          <p:nvPr>
            <p:ph type="body" sz="half" idx="1"/>
          </p:nvPr>
        </p:nvSpPr>
        <p:spPr bwMode="auto">
          <a:xfrm>
            <a:off x="323850" y="1357313"/>
            <a:ext cx="8540750" cy="550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066800" lvl="1" indent="-609600">
              <a:spcAft>
                <a:spcPct val="20000"/>
              </a:spcAft>
            </a:pPr>
            <a:r>
              <a:rPr lang="zh-CN" altLang="en-US" sz="2400" smtClean="0"/>
              <a:t>举例：假设一个计算机系统有</a:t>
            </a:r>
            <a:r>
              <a:rPr lang="en-US" altLang="zh-CN" sz="2400" smtClean="0"/>
              <a:t>256k</a:t>
            </a:r>
            <a:r>
              <a:rPr lang="zh-CN" altLang="en-US" sz="2400" smtClean="0"/>
              <a:t>主存</a:t>
            </a:r>
            <a:r>
              <a:rPr lang="en-US" altLang="zh-CN" sz="2400" smtClean="0"/>
              <a:t>(</a:t>
            </a:r>
            <a:r>
              <a:rPr lang="zh-CN" altLang="en-US" sz="2400" smtClean="0"/>
              <a:t>不包含操作系统</a:t>
            </a:r>
            <a:r>
              <a:rPr lang="en-US" altLang="zh-CN" sz="2400" smtClean="0"/>
              <a:t>)</a:t>
            </a:r>
            <a:r>
              <a:rPr lang="zh-CN" altLang="en-US" sz="2400" smtClean="0"/>
              <a:t>，一个磁盘、一个终端和一台打印机。三个作业分别被命名为</a:t>
            </a:r>
            <a:r>
              <a:rPr lang="en-US" altLang="zh-CN" sz="2400" smtClean="0"/>
              <a:t>JOB1</a:t>
            </a:r>
            <a:r>
              <a:rPr lang="zh-CN" altLang="en-US" sz="2400" smtClean="0"/>
              <a:t>、</a:t>
            </a:r>
            <a:r>
              <a:rPr lang="en-US" altLang="zh-CN" sz="2400" smtClean="0"/>
              <a:t>JOB2</a:t>
            </a:r>
            <a:r>
              <a:rPr lang="zh-CN" altLang="en-US" sz="2400" smtClean="0"/>
              <a:t>、</a:t>
            </a:r>
            <a:r>
              <a:rPr lang="en-US" altLang="zh-CN" sz="2400" smtClean="0"/>
              <a:t>JOB3</a:t>
            </a:r>
            <a:r>
              <a:rPr lang="zh-CN" altLang="en-US" sz="2400" smtClean="0"/>
              <a:t>。各作业运行时间分别为</a:t>
            </a:r>
            <a:r>
              <a:rPr lang="en-US" altLang="zh-CN" sz="2400" smtClean="0"/>
              <a:t>5</a:t>
            </a:r>
            <a:r>
              <a:rPr lang="zh-CN" altLang="en-US" sz="2400" smtClean="0"/>
              <a:t>分钟、</a:t>
            </a:r>
            <a:r>
              <a:rPr lang="en-US" altLang="zh-CN" sz="2400" smtClean="0"/>
              <a:t>15</a:t>
            </a:r>
            <a:r>
              <a:rPr lang="zh-CN" altLang="en-US" sz="2400" smtClean="0"/>
              <a:t>分钟和</a:t>
            </a:r>
            <a:r>
              <a:rPr lang="en-US" altLang="zh-CN" sz="2400" smtClean="0"/>
              <a:t>10</a:t>
            </a:r>
            <a:r>
              <a:rPr lang="zh-CN" altLang="en-US" sz="2400" smtClean="0"/>
              <a:t>分钟。它们对资源的具体使用情况如下所示。</a:t>
            </a:r>
            <a:endParaRPr lang="zh-CN" altLang="en-US" sz="3200" smtClean="0"/>
          </a:p>
          <a:p>
            <a:pPr marL="1828800" lvl="3" indent="-457200">
              <a:buFontTx/>
              <a:buNone/>
            </a:pPr>
            <a:r>
              <a:rPr lang="zh-CN" altLang="en-US" sz="2000" smtClean="0"/>
              <a:t>作业编号    	           </a:t>
            </a:r>
            <a:r>
              <a:rPr lang="en-US" altLang="zh-CN" sz="2000" smtClean="0"/>
              <a:t>JOB1     	             JOB2                   JOB3</a:t>
            </a:r>
          </a:p>
          <a:p>
            <a:pPr marL="1828800" lvl="3" indent="-457200">
              <a:buFontTx/>
              <a:buNone/>
            </a:pPr>
            <a:r>
              <a:rPr lang="zh-CN" altLang="en-US" sz="2000" smtClean="0"/>
              <a:t>作业类型  	           计算型                      </a:t>
            </a:r>
            <a:r>
              <a:rPr lang="en-US" altLang="zh-CN" sz="2000" smtClean="0"/>
              <a:t>I/O</a:t>
            </a:r>
            <a:r>
              <a:rPr lang="zh-CN" altLang="en-US" sz="2000" smtClean="0"/>
              <a:t>型                  </a:t>
            </a:r>
            <a:r>
              <a:rPr lang="en-US" altLang="zh-CN" sz="2000" smtClean="0"/>
              <a:t>I/O</a:t>
            </a:r>
            <a:r>
              <a:rPr lang="zh-CN" altLang="en-US" sz="2000" smtClean="0"/>
              <a:t>型</a:t>
            </a:r>
          </a:p>
          <a:p>
            <a:pPr marL="1828800" lvl="3" indent="-457200">
              <a:buFontTx/>
              <a:buNone/>
            </a:pPr>
            <a:r>
              <a:rPr lang="zh-CN" altLang="en-US" sz="2000" smtClean="0"/>
              <a:t>占用主存	  	</a:t>
            </a:r>
            <a:r>
              <a:rPr lang="en-US" altLang="zh-CN" sz="2000" smtClean="0"/>
              <a:t>50k    		100k         	80k	</a:t>
            </a:r>
          </a:p>
          <a:p>
            <a:pPr marL="1828800" lvl="3" indent="-457200">
              <a:buFontTx/>
              <a:buNone/>
            </a:pPr>
            <a:r>
              <a:rPr lang="zh-CN" altLang="en-US" sz="2000" smtClean="0"/>
              <a:t>需磁盘情况    	</a:t>
            </a:r>
            <a:r>
              <a:rPr lang="en-US" altLang="zh-CN" sz="2000" smtClean="0"/>
              <a:t>NO     		NO	     	Yes	</a:t>
            </a:r>
          </a:p>
          <a:p>
            <a:pPr marL="1828800" lvl="3" indent="-457200">
              <a:buFontTx/>
              <a:buNone/>
            </a:pPr>
            <a:r>
              <a:rPr lang="zh-CN" altLang="en-US" sz="2000" smtClean="0"/>
              <a:t>需终端情况	  	</a:t>
            </a:r>
            <a:r>
              <a:rPr lang="en-US" altLang="zh-CN" sz="2000" smtClean="0"/>
              <a:t>NO	     	Yes	     	NO	</a:t>
            </a:r>
          </a:p>
          <a:p>
            <a:pPr marL="1828800" lvl="3" indent="-457200">
              <a:buFontTx/>
              <a:buNone/>
            </a:pPr>
            <a:r>
              <a:rPr lang="zh-CN" altLang="en-US" sz="2000" smtClean="0"/>
              <a:t>需打印机情况  	</a:t>
            </a:r>
            <a:r>
              <a:rPr lang="en-US" altLang="zh-CN" sz="2000" smtClean="0"/>
              <a:t>NO	     	NO	     	Yes	</a:t>
            </a:r>
          </a:p>
          <a:p>
            <a:pPr marL="1828800" lvl="3" indent="-457200">
              <a:buFontTx/>
              <a:buNone/>
            </a:pPr>
            <a:r>
              <a:rPr lang="zh-CN" altLang="en-US" sz="2000" smtClean="0"/>
              <a:t>运行所需时间  	</a:t>
            </a:r>
            <a:r>
              <a:rPr lang="en-US" altLang="zh-CN" sz="2000" smtClean="0"/>
              <a:t>5</a:t>
            </a:r>
            <a:r>
              <a:rPr lang="zh-CN" altLang="en-US" sz="2000" smtClean="0"/>
              <a:t>分钟  		</a:t>
            </a:r>
            <a:r>
              <a:rPr lang="en-US" altLang="zh-CN" sz="2000" smtClean="0"/>
              <a:t>15</a:t>
            </a:r>
            <a:r>
              <a:rPr lang="zh-CN" altLang="en-US" sz="2000" smtClean="0"/>
              <a:t>分钟		</a:t>
            </a:r>
            <a:r>
              <a:rPr lang="en-US" altLang="zh-CN" sz="2000" smtClean="0"/>
              <a:t>10</a:t>
            </a:r>
            <a:r>
              <a:rPr lang="zh-CN" altLang="en-US" sz="2000" smtClean="0"/>
              <a:t>分钟</a:t>
            </a:r>
            <a:endParaRPr lang="zh-CN" altLang="en-US" sz="2000" smtClean="0">
              <a:latin typeface="黑体" pitchFamily="2" charset="-122"/>
              <a:ea typeface="黑体" pitchFamily="2" charset="-122"/>
            </a:endParaRPr>
          </a:p>
          <a:p>
            <a:pPr marL="1422400" lvl="2" indent="-508000"/>
            <a:endParaRPr lang="zh-CN" altLang="en-US" sz="200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76375" y="116632"/>
            <a:ext cx="7812088"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43011" name="Rectangle 3"/>
          <p:cNvSpPr>
            <a:spLocks noGrp="1" noChangeArrowheads="1"/>
          </p:cNvSpPr>
          <p:nvPr>
            <p:ph type="body" sz="half" idx="1"/>
          </p:nvPr>
        </p:nvSpPr>
        <p:spPr bwMode="auto">
          <a:xfrm>
            <a:off x="-188913" y="1357313"/>
            <a:ext cx="8785226" cy="550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422400" lvl="2" indent="-508000"/>
            <a:r>
              <a:rPr kumimoji="1" lang="zh-CN" altLang="en-US" sz="2400" smtClean="0"/>
              <a:t>由上看出，作业</a:t>
            </a:r>
            <a:r>
              <a:rPr kumimoji="1" lang="en-US" altLang="zh-CN" sz="2400" smtClean="0"/>
              <a:t>2</a:t>
            </a:r>
            <a:r>
              <a:rPr kumimoji="1" lang="zh-CN" altLang="en-US" sz="2400" smtClean="0"/>
              <a:t>主要使用终端（键盘和显示器）进行输入</a:t>
            </a:r>
            <a:r>
              <a:rPr kumimoji="1" lang="en-US" altLang="zh-CN" sz="2400" smtClean="0"/>
              <a:t>/</a:t>
            </a:r>
            <a:r>
              <a:rPr kumimoji="1" lang="zh-CN" altLang="en-US" sz="2400" smtClean="0"/>
              <a:t>出，作业</a:t>
            </a:r>
            <a:r>
              <a:rPr kumimoji="1" lang="en-US" altLang="zh-CN" sz="2400" smtClean="0"/>
              <a:t>3</a:t>
            </a:r>
            <a:r>
              <a:rPr kumimoji="1" lang="zh-CN" altLang="en-US" sz="2400" smtClean="0"/>
              <a:t>主要使用磁盘和打印机，</a:t>
            </a:r>
            <a:r>
              <a:rPr kumimoji="1" lang="en-US" altLang="zh-CN" sz="2400" smtClean="0"/>
              <a:t>JOB2</a:t>
            </a:r>
            <a:r>
              <a:rPr kumimoji="1" lang="zh-CN" altLang="en-US" sz="2400" smtClean="0"/>
              <a:t>和</a:t>
            </a:r>
            <a:r>
              <a:rPr kumimoji="1" lang="en-US" altLang="zh-CN" sz="2400" smtClean="0"/>
              <a:t>JOB3</a:t>
            </a:r>
            <a:r>
              <a:rPr kumimoji="1" lang="zh-CN" altLang="en-US" sz="2400" smtClean="0"/>
              <a:t>需要较少的</a:t>
            </a:r>
            <a:r>
              <a:rPr kumimoji="1" lang="en-US" altLang="zh-CN" sz="2400" smtClean="0"/>
              <a:t>CPU</a:t>
            </a:r>
            <a:r>
              <a:rPr kumimoji="1" lang="zh-CN" altLang="en-US" sz="2400" smtClean="0"/>
              <a:t>时间。</a:t>
            </a:r>
          </a:p>
          <a:p>
            <a:pPr marL="1422400" lvl="2" indent="-508000"/>
            <a:r>
              <a:rPr kumimoji="1" lang="zh-CN" altLang="en-US" sz="2400" smtClean="0"/>
              <a:t>对于简单批处理，这些作业是按顺序执行。作业</a:t>
            </a:r>
            <a:r>
              <a:rPr kumimoji="1" lang="en-US" altLang="zh-CN" sz="2400" smtClean="0"/>
              <a:t>1</a:t>
            </a:r>
            <a:r>
              <a:rPr kumimoji="1" lang="zh-CN" altLang="en-US" sz="2400" smtClean="0"/>
              <a:t>运行</a:t>
            </a:r>
            <a:r>
              <a:rPr kumimoji="1" lang="en-US" altLang="zh-CN" sz="2400" smtClean="0"/>
              <a:t>5</a:t>
            </a:r>
            <a:r>
              <a:rPr kumimoji="1" lang="zh-CN" altLang="en-US" sz="2400" smtClean="0"/>
              <a:t>分钟完成，作业</a:t>
            </a:r>
            <a:r>
              <a:rPr kumimoji="1" lang="en-US" altLang="zh-CN" sz="2400" smtClean="0"/>
              <a:t>2</a:t>
            </a:r>
            <a:r>
              <a:rPr kumimoji="1" lang="zh-CN" altLang="en-US" sz="2400" smtClean="0"/>
              <a:t>等待</a:t>
            </a:r>
            <a:r>
              <a:rPr kumimoji="1" lang="en-US" altLang="zh-CN" sz="2400" smtClean="0"/>
              <a:t>5</a:t>
            </a:r>
            <a:r>
              <a:rPr kumimoji="1" lang="zh-CN" altLang="en-US" sz="2400" smtClean="0"/>
              <a:t>分钟再用</a:t>
            </a:r>
            <a:r>
              <a:rPr kumimoji="1" lang="en-US" altLang="zh-CN" sz="2400" smtClean="0"/>
              <a:t>15</a:t>
            </a:r>
            <a:r>
              <a:rPr kumimoji="1" lang="zh-CN" altLang="en-US" sz="2400" smtClean="0"/>
              <a:t>分钟完成，</a:t>
            </a:r>
            <a:r>
              <a:rPr kumimoji="1" lang="en-US" altLang="zh-CN" sz="2400" smtClean="0"/>
              <a:t>20</a:t>
            </a:r>
            <a:r>
              <a:rPr kumimoji="1" lang="zh-CN" altLang="en-US" sz="2400" smtClean="0"/>
              <a:t>分钟后，作业</a:t>
            </a:r>
            <a:r>
              <a:rPr kumimoji="1" lang="en-US" altLang="zh-CN" sz="2400" smtClean="0"/>
              <a:t>3</a:t>
            </a:r>
            <a:r>
              <a:rPr kumimoji="1" lang="zh-CN" altLang="en-US" sz="2400" smtClean="0"/>
              <a:t>开始执行，</a:t>
            </a:r>
            <a:r>
              <a:rPr kumimoji="1" lang="en-US" altLang="zh-CN" sz="2400" smtClean="0"/>
              <a:t>30</a:t>
            </a:r>
            <a:r>
              <a:rPr kumimoji="1" lang="zh-CN" altLang="en-US" sz="2400" smtClean="0"/>
              <a:t>分钟后三个作业全部完成。</a:t>
            </a:r>
          </a:p>
          <a:p>
            <a:pPr marL="1422400" lvl="2" indent="-508000"/>
            <a:r>
              <a:rPr kumimoji="1" lang="zh-CN" altLang="en-US" sz="2400" smtClean="0"/>
              <a:t>若采用多道程序设计技术，让三个作业同时装入主存并运行。由于它们运行中几乎不同时使用同类资源，在作业</a:t>
            </a:r>
            <a:r>
              <a:rPr kumimoji="1" lang="en-US" altLang="zh-CN" sz="2400" smtClean="0"/>
              <a:t>1</a:t>
            </a:r>
            <a:r>
              <a:rPr kumimoji="1" lang="zh-CN" altLang="en-US" sz="2400" smtClean="0"/>
              <a:t>进行计算的同时作业</a:t>
            </a:r>
            <a:r>
              <a:rPr kumimoji="1" lang="en-US" altLang="zh-CN" sz="2400" smtClean="0"/>
              <a:t>2</a:t>
            </a:r>
            <a:r>
              <a:rPr kumimoji="1" lang="zh-CN" altLang="en-US" sz="2400" smtClean="0"/>
              <a:t>可在终端上进入输入</a:t>
            </a:r>
            <a:r>
              <a:rPr kumimoji="1" lang="en-US" altLang="zh-CN" sz="2400" smtClean="0"/>
              <a:t>/</a:t>
            </a:r>
            <a:r>
              <a:rPr kumimoji="1" lang="zh-CN" altLang="en-US" sz="2400" smtClean="0"/>
              <a:t>输出，而作业</a:t>
            </a:r>
            <a:r>
              <a:rPr kumimoji="1" lang="en-US" altLang="zh-CN" sz="2400" smtClean="0"/>
              <a:t>3</a:t>
            </a:r>
            <a:r>
              <a:rPr kumimoji="1" lang="zh-CN" altLang="en-US" sz="2400" smtClean="0"/>
              <a:t>在使用磁盘和打印机。</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47813" y="116632"/>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44035" name="Rectangle 3"/>
          <p:cNvSpPr>
            <a:spLocks noGrp="1" noChangeArrowheads="1"/>
          </p:cNvSpPr>
          <p:nvPr>
            <p:ph type="body" sz="half" idx="1"/>
          </p:nvPr>
        </p:nvSpPr>
        <p:spPr bwMode="auto">
          <a:xfrm>
            <a:off x="358775" y="1079500"/>
            <a:ext cx="8540750" cy="550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422400" lvl="2" indent="-508000"/>
            <a:r>
              <a:rPr lang="zh-CN" altLang="en-US" dirty="0" smtClean="0"/>
              <a:t>多道程序与单道程序的对比</a:t>
            </a:r>
          </a:p>
          <a:p>
            <a:pPr marL="1066800" lvl="1" indent="-609600">
              <a:buFont typeface="Monotype Sorts" pitchFamily="2" charset="2"/>
              <a:buNone/>
            </a:pPr>
            <a:r>
              <a:rPr lang="zh-CN" altLang="en-US" sz="2400" dirty="0" smtClean="0"/>
              <a:t>                 </a:t>
            </a:r>
            <a:r>
              <a:rPr lang="zh-CN" altLang="en-US" sz="1800" dirty="0" smtClean="0"/>
              <a:t>单道   				多道</a:t>
            </a:r>
            <a:r>
              <a:rPr lang="en-US" altLang="zh-CN" sz="1800" dirty="0" smtClean="0"/>
              <a:t>(</a:t>
            </a:r>
            <a:r>
              <a:rPr lang="zh-CN" altLang="en-US" sz="1800" dirty="0" smtClean="0"/>
              <a:t>三道作业</a:t>
            </a:r>
            <a:r>
              <a:rPr lang="en-US" altLang="zh-CN" sz="1800" dirty="0" smtClean="0"/>
              <a:t>)</a:t>
            </a:r>
          </a:p>
          <a:p>
            <a:pPr marL="711200" indent="-711200">
              <a:buFont typeface="Monotype Sorts" pitchFamily="2" charset="2"/>
              <a:buNone/>
            </a:pPr>
            <a:r>
              <a:rPr lang="zh-CN" altLang="en-US" sz="2000" dirty="0" smtClean="0"/>
              <a:t>完成所需时间   	</a:t>
            </a:r>
            <a:r>
              <a:rPr lang="en-US" altLang="zh-CN" sz="2000" dirty="0" smtClean="0"/>
              <a:t>30</a:t>
            </a:r>
            <a:r>
              <a:rPr lang="zh-CN" altLang="en-US" sz="2000" dirty="0" smtClean="0"/>
              <a:t>分钟      			</a:t>
            </a:r>
            <a:r>
              <a:rPr lang="en-US" altLang="zh-CN" sz="2000" dirty="0" smtClean="0"/>
              <a:t>15</a:t>
            </a:r>
            <a:r>
              <a:rPr lang="zh-CN" altLang="en-US" sz="2000" dirty="0" smtClean="0"/>
              <a:t>分钟	</a:t>
            </a:r>
          </a:p>
          <a:p>
            <a:pPr marL="711200" indent="-711200">
              <a:buFont typeface="Monotype Sorts" pitchFamily="2" charset="2"/>
              <a:buNone/>
            </a:pPr>
            <a:r>
              <a:rPr lang="zh-CN" altLang="en-US" sz="2000" dirty="0" smtClean="0"/>
              <a:t>处理机利用率   	</a:t>
            </a:r>
            <a:r>
              <a:rPr lang="en-US" altLang="zh-CN" sz="2000" dirty="0" smtClean="0"/>
              <a:t>5/(5+15+10)=17%		 5/15=33%	</a:t>
            </a:r>
          </a:p>
          <a:p>
            <a:pPr marL="711200" indent="-711200">
              <a:buFont typeface="Monotype Sorts" pitchFamily="2" charset="2"/>
              <a:buNone/>
            </a:pPr>
            <a:r>
              <a:rPr lang="zh-CN" altLang="en-US" sz="2000" dirty="0" smtClean="0"/>
              <a:t>存贮器利用率 	</a:t>
            </a:r>
            <a:r>
              <a:rPr lang="en-US" altLang="zh-CN" sz="1600" dirty="0" smtClean="0"/>
              <a:t>(</a:t>
            </a:r>
            <a:r>
              <a:rPr lang="en-US" altLang="zh-CN" sz="1600" dirty="0" smtClean="0"/>
              <a:t>50*5+100*15+80*10</a:t>
            </a:r>
            <a:r>
              <a:rPr lang="en-US" altLang="zh-CN" sz="1600" dirty="0" smtClean="0"/>
              <a:t>)/30*256=39.71%</a:t>
            </a:r>
            <a:r>
              <a:rPr lang="zh-CN" altLang="en-US" sz="1600" dirty="0" smtClean="0"/>
              <a:t> （</a:t>
            </a:r>
            <a:r>
              <a:rPr lang="en-US" altLang="zh-CN" sz="1600" dirty="0" smtClean="0"/>
              <a:t>50+100+80</a:t>
            </a:r>
            <a:r>
              <a:rPr lang="zh-CN" altLang="en-US" sz="1600" dirty="0" smtClean="0"/>
              <a:t>）</a:t>
            </a:r>
            <a:r>
              <a:rPr lang="en-US" altLang="zh-CN" sz="1600" dirty="0" smtClean="0"/>
              <a:t>/256=90%</a:t>
            </a:r>
          </a:p>
          <a:p>
            <a:pPr marL="711200" indent="-711200">
              <a:buFont typeface="Monotype Sorts" pitchFamily="2" charset="2"/>
              <a:buNone/>
            </a:pPr>
            <a:r>
              <a:rPr lang="zh-CN" altLang="en-US" sz="2000" dirty="0" smtClean="0"/>
              <a:t>磁盘利用率	</a:t>
            </a:r>
            <a:r>
              <a:rPr lang="en-US" altLang="zh-CN" sz="2000" dirty="0" smtClean="0"/>
              <a:t>10/30=33% 		 	10/15=67%	</a:t>
            </a:r>
          </a:p>
          <a:p>
            <a:pPr marL="711200" indent="-711200">
              <a:buFont typeface="Monotype Sorts" pitchFamily="2" charset="2"/>
              <a:buNone/>
            </a:pPr>
            <a:r>
              <a:rPr lang="zh-CN" altLang="en-US" sz="2000" dirty="0" smtClean="0"/>
              <a:t>打印机利用率	</a:t>
            </a:r>
            <a:r>
              <a:rPr lang="en-US" altLang="zh-CN" sz="2000" dirty="0" smtClean="0"/>
              <a:t>10/30=33% 		 	10/15=67% </a:t>
            </a:r>
          </a:p>
          <a:p>
            <a:pPr marL="711200" indent="-711200">
              <a:buFont typeface="Monotype Sorts" pitchFamily="2" charset="2"/>
              <a:buNone/>
            </a:pPr>
            <a:r>
              <a:rPr lang="zh-CN" altLang="en-US" sz="2000" dirty="0" smtClean="0"/>
              <a:t>终端利用率           </a:t>
            </a:r>
            <a:r>
              <a:rPr lang="en-US" altLang="zh-CN" sz="2000" dirty="0" smtClean="0"/>
              <a:t>15/30</a:t>
            </a:r>
            <a:r>
              <a:rPr lang="zh-CN" altLang="en-US" sz="2000" dirty="0" smtClean="0"/>
              <a:t>＝</a:t>
            </a:r>
            <a:r>
              <a:rPr lang="en-US" altLang="zh-CN" sz="2000" dirty="0" smtClean="0"/>
              <a:t>50</a:t>
            </a:r>
            <a:r>
              <a:rPr lang="zh-CN" altLang="en-US" sz="2000" dirty="0" smtClean="0"/>
              <a:t>％                                     </a:t>
            </a:r>
            <a:r>
              <a:rPr lang="en-US" altLang="zh-CN" sz="2000" dirty="0" smtClean="0"/>
              <a:t>15/15</a:t>
            </a:r>
            <a:r>
              <a:rPr lang="zh-CN" altLang="en-US" sz="2000" dirty="0" smtClean="0"/>
              <a:t>＝</a:t>
            </a:r>
            <a:r>
              <a:rPr lang="en-US" altLang="zh-CN" sz="2000" dirty="0" smtClean="0"/>
              <a:t>100</a:t>
            </a:r>
            <a:r>
              <a:rPr lang="zh-CN" altLang="en-US" sz="2000" dirty="0" smtClean="0"/>
              <a:t>％</a:t>
            </a:r>
          </a:p>
          <a:p>
            <a:pPr marL="711200" indent="-711200">
              <a:buFont typeface="Monotype Sorts" pitchFamily="2" charset="2"/>
              <a:buNone/>
            </a:pPr>
            <a:r>
              <a:rPr lang="zh-CN" altLang="en-US" sz="2000" dirty="0" smtClean="0"/>
              <a:t>吞吐量	    	</a:t>
            </a:r>
            <a:r>
              <a:rPr lang="en-US" altLang="zh-CN" sz="2000" dirty="0" smtClean="0"/>
              <a:t>3/0.5=6 jobs/</a:t>
            </a:r>
            <a:r>
              <a:rPr lang="zh-CN" altLang="en-US" sz="2000" dirty="0" smtClean="0"/>
              <a:t>小时</a:t>
            </a:r>
            <a:r>
              <a:rPr lang="en-US" altLang="zh-CN" sz="2000" dirty="0" smtClean="0"/>
              <a:t>   	 	3/0.25=12 jobs/</a:t>
            </a:r>
            <a:r>
              <a:rPr lang="zh-CN" altLang="en-US" sz="2000" dirty="0" smtClean="0"/>
              <a:t>小时</a:t>
            </a:r>
            <a:endParaRPr lang="en-US" altLang="zh-CN" sz="2000" dirty="0" smtClean="0"/>
          </a:p>
          <a:p>
            <a:pPr marL="711200" indent="-711200">
              <a:buFont typeface="Monotype Sorts" pitchFamily="2" charset="2"/>
              <a:buNone/>
            </a:pPr>
            <a:r>
              <a:rPr lang="zh-CN" altLang="en-US" sz="2000" dirty="0" smtClean="0"/>
              <a:t>平均周转时间 	</a:t>
            </a:r>
            <a:r>
              <a:rPr lang="en-US" altLang="zh-CN" sz="2000" dirty="0" smtClean="0"/>
              <a:t>(5+20+30)/3=18</a:t>
            </a:r>
            <a:r>
              <a:rPr lang="zh-CN" altLang="en-US" sz="2000" dirty="0" smtClean="0"/>
              <a:t>分钟</a:t>
            </a:r>
            <a:r>
              <a:rPr lang="en-US" altLang="zh-CN" sz="2000" dirty="0" smtClean="0"/>
              <a:t>  	 	(5+15+10)/3=10</a:t>
            </a:r>
            <a:r>
              <a:rPr lang="zh-CN" altLang="en-US" sz="2000" dirty="0" smtClean="0"/>
              <a:t>分钟</a:t>
            </a:r>
          </a:p>
          <a:p>
            <a:pPr marL="1422400" lvl="2" indent="-508000"/>
            <a:r>
              <a:rPr lang="zh-CN" altLang="en-US" dirty="0" smtClean="0"/>
              <a:t>多道程序运行，系统性能的改善是明显的。将多道程序设计技术应用于批处理系统，就形成多道批处理系统。</a:t>
            </a:r>
            <a:endParaRPr lang="zh-CN" altLang="en-US" sz="2400"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115888"/>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50179" name="Rectangle 3"/>
          <p:cNvSpPr>
            <a:spLocks noGrp="1" noChangeArrowheads="1"/>
          </p:cNvSpPr>
          <p:nvPr>
            <p:ph type="body" sz="half" idx="1"/>
          </p:nvPr>
        </p:nvSpPr>
        <p:spPr>
          <a:xfrm>
            <a:off x="-428625" y="981075"/>
            <a:ext cx="9358313" cy="5778500"/>
          </a:xfrm>
        </p:spPr>
        <p:txBody>
          <a:bodyPr/>
          <a:lstStyle/>
          <a:p>
            <a:pPr marL="1422400" lvl="2" indent="-508000">
              <a:lnSpc>
                <a:spcPct val="120000"/>
              </a:lnSpc>
              <a:buFontTx/>
              <a:buNone/>
              <a:defRPr/>
            </a:pPr>
            <a:r>
              <a:rPr lang="zh-CN" altLang="en-US" sz="2400" dirty="0" smtClean="0">
                <a:solidFill>
                  <a:srgbClr val="FF0000"/>
                </a:solidFill>
                <a:latin typeface="黑体" pitchFamily="2" charset="-122"/>
                <a:ea typeface="黑体" pitchFamily="2" charset="-122"/>
              </a:rPr>
              <a:t>多道批处理系统需要解决的问题</a:t>
            </a:r>
            <a:r>
              <a:rPr lang="zh-CN" altLang="en-US" sz="2400" dirty="0" smtClean="0">
                <a:latin typeface="黑体" pitchFamily="2" charset="-122"/>
                <a:ea typeface="黑体" pitchFamily="2" charset="-122"/>
              </a:rPr>
              <a:t/>
            </a:r>
            <a:br>
              <a:rPr lang="zh-CN" altLang="en-US" sz="2400" dirty="0" smtClean="0">
                <a:latin typeface="黑体" pitchFamily="2" charset="-122"/>
                <a:ea typeface="黑体" pitchFamily="2" charset="-122"/>
              </a:rPr>
            </a:br>
            <a:r>
              <a:rPr lang="zh-CN" altLang="en-US" sz="2400" dirty="0" smtClean="0">
                <a:latin typeface="黑体" pitchFamily="2" charset="-122"/>
                <a:ea typeface="黑体" pitchFamily="2" charset="-122"/>
              </a:rPr>
              <a:t>　　</a:t>
            </a:r>
            <a:r>
              <a:rPr lang="zh-CN" altLang="en-US" sz="2400" dirty="0" smtClean="0">
                <a:cs typeface="+mn-cs"/>
              </a:rPr>
              <a:t>多道批处理系统是一种十分有效，但又非常复杂的系统，为使系统中的多道程序间能协调地运行，系统必须解决下述一系列问题：</a:t>
            </a:r>
            <a:br>
              <a:rPr lang="zh-CN" altLang="en-US" sz="2400" dirty="0" smtClean="0">
                <a:cs typeface="+mn-cs"/>
              </a:rPr>
            </a:br>
            <a:r>
              <a:rPr lang="zh-CN" altLang="en-US" sz="2400" dirty="0" smtClean="0">
                <a:cs typeface="+mn-cs"/>
              </a:rPr>
              <a:t>　　</a:t>
            </a:r>
            <a:r>
              <a:rPr lang="en-US" altLang="zh-CN" sz="2400" dirty="0" smtClean="0">
                <a:cs typeface="+mn-cs"/>
              </a:rPr>
              <a:t>(1) </a:t>
            </a:r>
            <a:r>
              <a:rPr lang="zh-CN" altLang="en-US" sz="2400" dirty="0" smtClean="0">
                <a:cs typeface="+mn-cs"/>
              </a:rPr>
              <a:t>处理机争用问题。既要能满足各道程序运行的需要，又要能提高处理机的利用率。</a:t>
            </a:r>
            <a:br>
              <a:rPr lang="zh-CN" altLang="en-US" sz="2400" dirty="0" smtClean="0">
                <a:cs typeface="+mn-cs"/>
              </a:rPr>
            </a:br>
            <a:r>
              <a:rPr lang="zh-CN" altLang="en-US" sz="2400" dirty="0" smtClean="0">
                <a:cs typeface="+mn-cs"/>
              </a:rPr>
              <a:t>　　</a:t>
            </a:r>
            <a:r>
              <a:rPr lang="en-US" altLang="zh-CN" sz="2400" dirty="0" smtClean="0">
                <a:cs typeface="+mn-cs"/>
              </a:rPr>
              <a:t>(2) </a:t>
            </a:r>
            <a:r>
              <a:rPr lang="zh-CN" altLang="en-US" sz="2400" dirty="0" smtClean="0">
                <a:cs typeface="+mn-cs"/>
              </a:rPr>
              <a:t>内存分配和保护问题。系统应能为每道程序分配必要的内存空间，使它们“各得其所”，且不会因某道程序出现异常情况而破坏其它程序。</a:t>
            </a:r>
            <a:br>
              <a:rPr lang="zh-CN" altLang="en-US" sz="2400" dirty="0" smtClean="0">
                <a:cs typeface="+mn-cs"/>
              </a:rPr>
            </a:br>
            <a:r>
              <a:rPr lang="zh-CN" altLang="en-US" sz="2400" dirty="0" smtClean="0">
                <a:cs typeface="+mn-cs"/>
              </a:rPr>
              <a:t>　　</a:t>
            </a:r>
            <a:r>
              <a:rPr lang="en-US" altLang="zh-CN" sz="2400" dirty="0" smtClean="0">
                <a:cs typeface="+mn-cs"/>
              </a:rPr>
              <a:t>(3)  I/O</a:t>
            </a:r>
            <a:r>
              <a:rPr lang="zh-CN" altLang="en-US" sz="2400" dirty="0" smtClean="0">
                <a:cs typeface="+mn-cs"/>
              </a:rPr>
              <a:t>设备分配问题。系统应采取适当的策略来分配系统中的</a:t>
            </a:r>
            <a:r>
              <a:rPr lang="en-US" altLang="zh-CN" sz="2400" dirty="0" smtClean="0">
                <a:cs typeface="+mn-cs"/>
              </a:rPr>
              <a:t>I/O</a:t>
            </a:r>
            <a:r>
              <a:rPr lang="zh-CN" altLang="en-US" sz="2400" dirty="0" smtClean="0">
                <a:cs typeface="+mn-cs"/>
              </a:rPr>
              <a:t>设备，以达到既能方便用户对设备的使用，又能提高设备利用率的目的。</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187450" y="-26988"/>
            <a:ext cx="7391400" cy="8382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1.2.3  </a:t>
            </a:r>
            <a:r>
              <a:rPr lang="zh-CN" altLang="en-US" sz="3200"/>
              <a:t>多道批处理系统</a:t>
            </a:r>
          </a:p>
        </p:txBody>
      </p:sp>
      <p:sp>
        <p:nvSpPr>
          <p:cNvPr id="46083" name="Rectangle 2"/>
          <p:cNvSpPr>
            <a:spLocks noGrp="1" noChangeArrowheads="1"/>
          </p:cNvSpPr>
          <p:nvPr>
            <p:ph type="body" sz="half" idx="1"/>
          </p:nvPr>
        </p:nvSpPr>
        <p:spPr bwMode="auto">
          <a:xfrm>
            <a:off x="457200" y="1600200"/>
            <a:ext cx="8186738"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40000"/>
              </a:lnSpc>
              <a:buFontTx/>
              <a:buNone/>
            </a:pPr>
            <a:r>
              <a:rPr lang="zh-CN" altLang="en-US" sz="2400" smtClean="0"/>
              <a:t>    　　</a:t>
            </a:r>
            <a:r>
              <a:rPr lang="en-US" altLang="zh-CN" sz="2400" smtClean="0"/>
              <a:t>(4) </a:t>
            </a:r>
            <a:r>
              <a:rPr lang="zh-CN" altLang="en-US" sz="2400" smtClean="0"/>
              <a:t>文件的组织和管理问题。系统应能有效地组织存放在系统中的大量的程序和数据，使它们既便于用户使用，又能保证数据的安全性。</a:t>
            </a:r>
            <a:br>
              <a:rPr lang="zh-CN" altLang="en-US" sz="2400" smtClean="0"/>
            </a:br>
            <a:r>
              <a:rPr lang="zh-CN" altLang="en-US" sz="2400" smtClean="0"/>
              <a:t>　　</a:t>
            </a:r>
            <a:r>
              <a:rPr lang="en-US" altLang="zh-CN" sz="2400" smtClean="0"/>
              <a:t>(5) </a:t>
            </a:r>
            <a:r>
              <a:rPr lang="zh-CN" altLang="en-US" sz="2400" smtClean="0"/>
              <a:t>作业管理问题。系统中存在着各种作业</a:t>
            </a:r>
            <a:r>
              <a:rPr lang="en-US" altLang="zh-CN" sz="2400" smtClean="0"/>
              <a:t>(</a:t>
            </a:r>
            <a:r>
              <a:rPr lang="zh-CN" altLang="en-US" sz="2400" smtClean="0"/>
              <a:t>应用程序</a:t>
            </a:r>
            <a:r>
              <a:rPr lang="en-US" altLang="zh-CN" sz="2400" smtClean="0"/>
              <a:t>)</a:t>
            </a:r>
            <a:r>
              <a:rPr lang="zh-CN" altLang="en-US" sz="2400" smtClean="0"/>
              <a:t>，系统应能对系统中所有的作业进行合理的组织，以满足这些作业用户的不同要求。</a:t>
            </a:r>
            <a:br>
              <a:rPr lang="zh-CN" altLang="en-US" sz="2400" smtClean="0"/>
            </a:br>
            <a:r>
              <a:rPr lang="zh-CN" altLang="en-US" sz="2400" smtClean="0"/>
              <a:t>　　</a:t>
            </a:r>
            <a:r>
              <a:rPr lang="en-US" altLang="zh-CN" sz="2400" smtClean="0"/>
              <a:t>(6) </a:t>
            </a:r>
            <a:r>
              <a:rPr lang="zh-CN" altLang="en-US" sz="2400" smtClean="0"/>
              <a:t>用户与系统的接口问题。为使用户能方便的使用操作系统，</a:t>
            </a:r>
            <a:r>
              <a:rPr lang="en-US" altLang="zh-CN" sz="2400" smtClean="0"/>
              <a:t>OS</a:t>
            </a:r>
            <a:r>
              <a:rPr lang="zh-CN" altLang="en-US" sz="2400" smtClean="0"/>
              <a:t>还应提供用户与</a:t>
            </a:r>
            <a:r>
              <a:rPr lang="en-US" altLang="zh-CN" sz="2400" smtClean="0"/>
              <a:t>OS</a:t>
            </a:r>
            <a:r>
              <a:rPr lang="zh-CN" altLang="en-US" sz="2400" smtClean="0"/>
              <a:t>之间的接口。</a:t>
            </a:r>
          </a:p>
        </p:txBody>
      </p:sp>
      <p:sp>
        <p:nvSpPr>
          <p:cNvPr id="46084" name="矩形 6"/>
          <p:cNvSpPr>
            <a:spLocks noChangeArrowheads="1"/>
          </p:cNvSpPr>
          <p:nvPr/>
        </p:nvSpPr>
        <p:spPr bwMode="auto">
          <a:xfrm>
            <a:off x="500063" y="1285875"/>
            <a:ext cx="4494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a:solidFill>
                  <a:srgbClr val="FF0000"/>
                </a:solidFill>
                <a:latin typeface="黑体" pitchFamily="2" charset="-122"/>
                <a:ea typeface="黑体" pitchFamily="2" charset="-122"/>
              </a:rPr>
              <a:t>多道批处理系统需要解决的问题</a:t>
            </a:r>
            <a:endParaRPr lang="zh-CN"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468313" y="1468438"/>
            <a:ext cx="8548687" cy="5389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smtClean="0"/>
              <a:t>产生</a:t>
            </a:r>
          </a:p>
          <a:p>
            <a:pPr marL="1066800" lvl="1" indent="-609600">
              <a:buFontTx/>
              <a:buNone/>
            </a:pPr>
            <a:r>
              <a:rPr lang="zh-CN" altLang="en-US" smtClean="0"/>
              <a:t>分时系统的形成和发展的动力是</a:t>
            </a:r>
            <a:r>
              <a:rPr lang="zh-CN" altLang="en-US" smtClean="0">
                <a:solidFill>
                  <a:srgbClr val="0000FF"/>
                </a:solidFill>
              </a:rPr>
              <a:t>用户的需要</a:t>
            </a:r>
            <a:r>
              <a:rPr lang="zh-CN" altLang="en-US" smtClean="0"/>
              <a:t>。</a:t>
            </a:r>
          </a:p>
          <a:p>
            <a:pPr marL="1422400" lvl="2" indent="-508000"/>
            <a:r>
              <a:rPr lang="zh-CN" altLang="en-US" sz="2400" smtClean="0"/>
              <a:t>人</a:t>
            </a:r>
            <a:r>
              <a:rPr lang="en-US" altLang="zh-CN" sz="2400" smtClean="0"/>
              <a:t>-</a:t>
            </a:r>
            <a:r>
              <a:rPr lang="zh-CN" altLang="en-US" sz="2400" smtClean="0"/>
              <a:t>机交互</a:t>
            </a:r>
          </a:p>
          <a:p>
            <a:pPr marL="1422400" lvl="2" indent="-508000">
              <a:buFontTx/>
              <a:buNone/>
            </a:pPr>
            <a:r>
              <a:rPr lang="zh-CN" altLang="en-US" sz="2400" smtClean="0"/>
              <a:t>	      用户希望自己能直接控制程序的运行及时进行人</a:t>
            </a:r>
            <a:r>
              <a:rPr lang="en-US" altLang="zh-CN" sz="2400" smtClean="0"/>
              <a:t>-</a:t>
            </a:r>
            <a:r>
              <a:rPr lang="zh-CN" altLang="en-US" sz="2400" smtClean="0"/>
              <a:t>机交互，以便能方便地修改程序的错误。</a:t>
            </a:r>
          </a:p>
          <a:p>
            <a:pPr marL="1422400" lvl="2" indent="-508000"/>
            <a:r>
              <a:rPr lang="zh-CN" altLang="en-US" sz="2400" smtClean="0"/>
              <a:t>共享主机</a:t>
            </a:r>
          </a:p>
          <a:p>
            <a:pPr marL="1422400" lvl="2" indent="-508000">
              <a:buFontTx/>
              <a:buNone/>
            </a:pPr>
            <a:r>
              <a:rPr lang="zh-CN" altLang="en-US" sz="2400" smtClean="0"/>
              <a:t>	       用户希望一台计算机能为多台用户共享，解决当时（六十年代）计算机昂贵而缺少的矛盾</a:t>
            </a:r>
          </a:p>
        </p:txBody>
      </p:sp>
      <p:sp>
        <p:nvSpPr>
          <p:cNvPr id="47107" name="Rectangle 3"/>
          <p:cNvSpPr>
            <a:spLocks noGrp="1" noChangeArrowheads="1"/>
          </p:cNvSpPr>
          <p:nvPr>
            <p:ph type="title"/>
          </p:nvPr>
        </p:nvSpPr>
        <p:spPr>
          <a:xfrm>
            <a:off x="1547813" y="188913"/>
            <a:ext cx="6759575"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1.2.4  </a:t>
            </a:r>
            <a:r>
              <a:rPr lang="zh-CN" altLang="en-US" sz="3200"/>
              <a:t>分时系统</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47813" y="116632"/>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1.2.4  </a:t>
            </a:r>
            <a:r>
              <a:rPr lang="zh-CN" altLang="en-US" sz="3200"/>
              <a:t>分时系统</a:t>
            </a:r>
          </a:p>
        </p:txBody>
      </p:sp>
      <p:sp>
        <p:nvSpPr>
          <p:cNvPr id="48131" name="Rectangle 3"/>
          <p:cNvSpPr>
            <a:spLocks noGrp="1" noChangeArrowheads="1"/>
          </p:cNvSpPr>
          <p:nvPr>
            <p:ph type="body" sz="half" idx="1"/>
          </p:nvPr>
        </p:nvSpPr>
        <p:spPr bwMode="auto">
          <a:xfrm>
            <a:off x="358775" y="1079500"/>
            <a:ext cx="8785225"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711200" indent="-711200"/>
            <a:r>
              <a:rPr lang="zh-CN" altLang="en-US" sz="2400" smtClean="0"/>
              <a:t>实现原理</a:t>
            </a:r>
          </a:p>
          <a:p>
            <a:pPr marL="1066800" lvl="1" indent="-609600"/>
            <a:r>
              <a:rPr lang="zh-CN" altLang="en-US" sz="2000" smtClean="0"/>
              <a:t>分时系统是指在一台主机上连接了多个带有显示器和键盘的终端，它同时允许许多用户通过终端以交互方式使用计算机共享主机中的资源</a:t>
            </a:r>
          </a:p>
        </p:txBody>
      </p:sp>
      <p:graphicFrame>
        <p:nvGraphicFramePr>
          <p:cNvPr id="223236" name="Object 4"/>
          <p:cNvGraphicFramePr>
            <a:graphicFrameLocks noGrp="1" noChangeAspect="1"/>
          </p:cNvGraphicFramePr>
          <p:nvPr>
            <p:ph sz="half" idx="2"/>
          </p:nvPr>
        </p:nvGraphicFramePr>
        <p:xfrm>
          <a:off x="971550" y="2565400"/>
          <a:ext cx="4248150" cy="3600450"/>
        </p:xfrm>
        <a:graphic>
          <a:graphicData uri="http://schemas.openxmlformats.org/presentationml/2006/ole">
            <mc:AlternateContent xmlns:mc="http://schemas.openxmlformats.org/markup-compatibility/2006">
              <mc:Choice xmlns:v="urn:schemas-microsoft-com:vml" Requires="v">
                <p:oleObj spid="_x0000_s48152" name="BMP 图象" r:id="rId3" imgW="3277057" imgH="2381582" progId="Paint.Picture">
                  <p:embed/>
                </p:oleObj>
              </mc:Choice>
              <mc:Fallback>
                <p:oleObj name="BMP 图象" r:id="rId3" imgW="3277057" imgH="238158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71550" y="2565400"/>
                        <a:ext cx="42481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7" name="Rectangle 5"/>
          <p:cNvSpPr>
            <a:spLocks noChangeArrowheads="1"/>
          </p:cNvSpPr>
          <p:nvPr/>
        </p:nvSpPr>
        <p:spPr bwMode="auto">
          <a:xfrm>
            <a:off x="5292725" y="2565400"/>
            <a:ext cx="32766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t>       所谓分时是指多个用户分时共享使用同一台计算机，也就是说把计算机的系统资源（尤其是</a:t>
            </a:r>
            <a:r>
              <a:rPr lang="en-US" altLang="zh-CN" sz="2000"/>
              <a:t>CPU</a:t>
            </a:r>
            <a:r>
              <a:rPr lang="zh-CN" altLang="en-US" sz="2000"/>
              <a:t>时间）进行时间上分割，即将整个工作时间分成一个个的</a:t>
            </a:r>
            <a:r>
              <a:rPr lang="zh-CN" altLang="en-US" sz="2000" b="1">
                <a:solidFill>
                  <a:srgbClr val="0000CC"/>
                </a:solidFill>
              </a:rPr>
              <a:t>时间片</a:t>
            </a:r>
            <a:r>
              <a:rPr kumimoji="1" lang="en-US" altLang="zh-CN" sz="2000" b="1">
                <a:solidFill>
                  <a:srgbClr val="0000CC"/>
                </a:solidFill>
              </a:rPr>
              <a:t>time slice</a:t>
            </a:r>
            <a:r>
              <a:rPr kumimoji="1" lang="zh-CN" altLang="en-US" sz="2000" b="1">
                <a:solidFill>
                  <a:srgbClr val="0000CC"/>
                </a:solidFill>
              </a:rPr>
              <a:t>）</a:t>
            </a:r>
            <a:r>
              <a:rPr lang="zh-CN" altLang="en-US" sz="2000"/>
              <a:t> ，每个时间片分给一个用户使用，这样将</a:t>
            </a:r>
            <a:r>
              <a:rPr lang="en-US" altLang="zh-CN" sz="2000"/>
              <a:t>CPU</a:t>
            </a:r>
            <a:r>
              <a:rPr lang="zh-CN" altLang="en-US" sz="2000"/>
              <a:t>工作时间分别提供给多个用户使用，每个用户</a:t>
            </a:r>
            <a:r>
              <a:rPr lang="zh-CN" altLang="en-US" sz="2000" b="1">
                <a:solidFill>
                  <a:srgbClr val="0000CC"/>
                </a:solidFill>
              </a:rPr>
              <a:t>依次地轮流</a:t>
            </a:r>
            <a:r>
              <a:rPr lang="zh-CN" altLang="en-US" sz="2000"/>
              <a:t>使用一个时间片。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additive="base">
                                        <p:cTn id="7" dur="500" fill="hold"/>
                                        <p:tgtEl>
                                          <p:spTgt spid="223236"/>
                                        </p:tgtEl>
                                        <p:attrNameLst>
                                          <p:attrName>ppt_x</p:attrName>
                                        </p:attrNameLst>
                                      </p:cBhvr>
                                      <p:tavLst>
                                        <p:tav tm="0">
                                          <p:val>
                                            <p:strVal val="#ppt_x"/>
                                          </p:val>
                                        </p:tav>
                                        <p:tav tm="100000">
                                          <p:val>
                                            <p:strVal val="#ppt_x"/>
                                          </p:val>
                                        </p:tav>
                                      </p:tavLst>
                                    </p:anim>
                                    <p:anim calcmode="lin" valueType="num">
                                      <p:cBhvr additive="base">
                                        <p:cTn id="8" dur="500" fill="hold"/>
                                        <p:tgtEl>
                                          <p:spTgt spid="2232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23237"/>
                                        </p:tgtEl>
                                        <p:attrNameLst>
                                          <p:attrName>style.visibility</p:attrName>
                                        </p:attrNameLst>
                                      </p:cBhvr>
                                      <p:to>
                                        <p:strVal val="visible"/>
                                      </p:to>
                                    </p:set>
                                    <p:animEffect transition="in" filter="checkerboard(across)">
                                      <p:cBhvr>
                                        <p:cTn id="13" dur="500"/>
                                        <p:tgtEl>
                                          <p:spTgt spid="223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73225" y="268288"/>
            <a:ext cx="6759575"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1.2.4  </a:t>
            </a:r>
            <a:r>
              <a:rPr lang="zh-CN" altLang="en-US" sz="3200"/>
              <a:t>分时系统</a:t>
            </a:r>
          </a:p>
        </p:txBody>
      </p:sp>
      <p:sp>
        <p:nvSpPr>
          <p:cNvPr id="49155" name="Rectangle 3"/>
          <p:cNvSpPr>
            <a:spLocks noGrp="1" noChangeArrowheads="1"/>
          </p:cNvSpPr>
          <p:nvPr>
            <p:ph type="body" sz="half" idx="1"/>
          </p:nvPr>
        </p:nvSpPr>
        <p:spPr bwMode="auto">
          <a:xfrm>
            <a:off x="357188" y="1285875"/>
            <a:ext cx="8278812" cy="4932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smtClean="0"/>
              <a:t>关键问题</a:t>
            </a:r>
          </a:p>
          <a:p>
            <a:pPr marL="1066800" lvl="1" indent="-609600"/>
            <a:r>
              <a:rPr lang="zh-CN" altLang="en-US" sz="2400" smtClean="0"/>
              <a:t>及时接收</a:t>
            </a:r>
          </a:p>
          <a:p>
            <a:pPr marL="1066800" lvl="1" indent="-609600">
              <a:buFontTx/>
              <a:buNone/>
            </a:pPr>
            <a:r>
              <a:rPr lang="zh-CN" altLang="en-US" sz="2400" smtClean="0"/>
              <a:t>	    及时接收用户输入的命令或数据，使用多路卡。</a:t>
            </a:r>
          </a:p>
          <a:p>
            <a:pPr marL="1066800" lvl="1" indent="-609600"/>
            <a:r>
              <a:rPr lang="zh-CN" altLang="en-US" sz="2400" smtClean="0"/>
              <a:t>及时处理</a:t>
            </a:r>
          </a:p>
          <a:p>
            <a:pPr marL="1422400" lvl="2" indent="-508000">
              <a:buSzPct val="50000"/>
              <a:buFont typeface="Wingdings" pitchFamily="2" charset="2"/>
              <a:buChar char="u"/>
            </a:pPr>
            <a:r>
              <a:rPr lang="zh-CN" altLang="en-US" sz="2400" smtClean="0"/>
              <a:t>使所有的用户作业都直接进入内存</a:t>
            </a:r>
            <a:endParaRPr lang="en-US" altLang="zh-CN" sz="2400" smtClean="0"/>
          </a:p>
          <a:p>
            <a:pPr marL="1422400" lvl="2" indent="-508000">
              <a:buSzPct val="50000"/>
              <a:buFont typeface="Wingdings" pitchFamily="2" charset="2"/>
              <a:buChar char="u"/>
            </a:pPr>
            <a:r>
              <a:rPr lang="zh-CN" altLang="en-US" sz="2400" smtClean="0"/>
              <a:t>采用轮转运行方式</a:t>
            </a:r>
          </a:p>
          <a:p>
            <a:pPr marL="1422400" lvl="2" indent="-508000">
              <a:buSzPct val="50000"/>
              <a:buFont typeface="Wingdings" pitchFamily="2" charset="2"/>
              <a:buChar char="u"/>
            </a:pPr>
            <a:r>
              <a:rPr lang="zh-CN" altLang="en-US" sz="2400" smtClean="0"/>
              <a:t>限制用户数目</a:t>
            </a:r>
          </a:p>
          <a:p>
            <a:pPr marL="1422400" lvl="2" indent="-508000"/>
            <a:endParaRPr lang="zh-CN" altLang="en-US" sz="240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31913" y="260648"/>
            <a:ext cx="6759575"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1.2.4  </a:t>
            </a:r>
            <a:r>
              <a:rPr lang="zh-CN" altLang="en-US" sz="3200"/>
              <a:t>分时系统</a:t>
            </a:r>
          </a:p>
        </p:txBody>
      </p:sp>
      <p:sp>
        <p:nvSpPr>
          <p:cNvPr id="50179" name="Rectangle 3"/>
          <p:cNvSpPr>
            <a:spLocks noGrp="1" noChangeArrowheads="1"/>
          </p:cNvSpPr>
          <p:nvPr>
            <p:ph type="body" sz="half" idx="1"/>
          </p:nvPr>
        </p:nvSpPr>
        <p:spPr bwMode="auto">
          <a:xfrm>
            <a:off x="358775" y="1079500"/>
            <a:ext cx="8542338" cy="550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lnSpc>
                <a:spcPct val="90000"/>
              </a:lnSpc>
            </a:pPr>
            <a:r>
              <a:rPr lang="zh-CN" altLang="en-US" smtClean="0"/>
              <a:t>特征</a:t>
            </a:r>
          </a:p>
          <a:p>
            <a:pPr marL="1066800" lvl="1" indent="-609600" fontAlgn="t">
              <a:lnSpc>
                <a:spcPct val="90000"/>
              </a:lnSpc>
            </a:pPr>
            <a:r>
              <a:rPr lang="zh-CN" altLang="en-US" sz="2400" smtClean="0">
                <a:solidFill>
                  <a:srgbClr val="0000CC"/>
                </a:solidFill>
              </a:rPr>
              <a:t>多路性</a:t>
            </a:r>
            <a:r>
              <a:rPr lang="en-US" altLang="zh-CN" sz="2400" smtClean="0">
                <a:solidFill>
                  <a:srgbClr val="0000CC"/>
                </a:solidFill>
              </a:rPr>
              <a:t>(</a:t>
            </a:r>
            <a:r>
              <a:rPr lang="zh-CN" altLang="en-US" sz="2400" smtClean="0">
                <a:solidFill>
                  <a:srgbClr val="0000CC"/>
                </a:solidFill>
              </a:rPr>
              <a:t>同时性</a:t>
            </a:r>
            <a:r>
              <a:rPr lang="en-US" altLang="zh-CN" sz="2400" smtClean="0">
                <a:solidFill>
                  <a:srgbClr val="0000CC"/>
                </a:solidFill>
              </a:rPr>
              <a:t>)</a:t>
            </a:r>
          </a:p>
          <a:p>
            <a:pPr marL="1066800" lvl="1" indent="-609600" fontAlgn="t">
              <a:lnSpc>
                <a:spcPct val="90000"/>
              </a:lnSpc>
              <a:buFontTx/>
              <a:buNone/>
            </a:pPr>
            <a:r>
              <a:rPr lang="zh-CN" altLang="en-US" sz="2000" smtClean="0"/>
              <a:t>	        允许在一台主机上同时联接多台联机终端，系统按分时原则为每个用户服务。宏观上是多个用户同时工作，共享系统资源，而微观上则是每个用户作业轮流运行一个时间片。它提高了资源利用率，从而促进了计算机更广泛的应用。</a:t>
            </a:r>
          </a:p>
          <a:p>
            <a:pPr marL="1066800" lvl="1" indent="-609600" fontAlgn="t">
              <a:lnSpc>
                <a:spcPct val="90000"/>
              </a:lnSpc>
            </a:pPr>
            <a:r>
              <a:rPr lang="zh-CN" altLang="en-US" sz="2400" smtClean="0">
                <a:solidFill>
                  <a:srgbClr val="0000CC"/>
                </a:solidFill>
              </a:rPr>
              <a:t>独立性</a:t>
            </a:r>
          </a:p>
          <a:p>
            <a:pPr marL="1066800" lvl="1" indent="-609600" fontAlgn="t">
              <a:lnSpc>
                <a:spcPct val="90000"/>
              </a:lnSpc>
              <a:buFontTx/>
              <a:buNone/>
            </a:pPr>
            <a:r>
              <a:rPr lang="zh-CN" altLang="en-US" sz="2000" smtClean="0"/>
              <a:t>	        每个用户各占一个终端，彼此独立操作，互不干扰。因此用户会感觉到就象他一人独占主机。</a:t>
            </a:r>
          </a:p>
          <a:p>
            <a:pPr marL="1066800" lvl="1" indent="-609600" fontAlgn="t">
              <a:lnSpc>
                <a:spcPct val="90000"/>
              </a:lnSpc>
            </a:pPr>
            <a:r>
              <a:rPr lang="zh-CN" altLang="en-US" sz="2400" smtClean="0">
                <a:solidFill>
                  <a:srgbClr val="0000CC"/>
                </a:solidFill>
              </a:rPr>
              <a:t>及时性</a:t>
            </a:r>
          </a:p>
          <a:p>
            <a:pPr marL="1066800" lvl="1" indent="-609600" fontAlgn="t">
              <a:lnSpc>
                <a:spcPct val="90000"/>
              </a:lnSpc>
              <a:buFontTx/>
              <a:buNone/>
            </a:pPr>
            <a:r>
              <a:rPr lang="zh-CN" altLang="en-US" sz="2000" smtClean="0"/>
              <a:t>	        用户的请求能在很短时间内获得响应，此时间间隔是以人们所能接受的等待时间来确定的，通常为</a:t>
            </a:r>
            <a:r>
              <a:rPr lang="en-US" altLang="zh-CN" sz="2000" smtClean="0"/>
              <a:t>1-3</a:t>
            </a:r>
            <a:r>
              <a:rPr lang="zh-CN" altLang="en-US" sz="2000" smtClean="0"/>
              <a:t>秒。</a:t>
            </a:r>
          </a:p>
          <a:p>
            <a:pPr marL="1066800" lvl="1" indent="-609600" fontAlgn="t">
              <a:lnSpc>
                <a:spcPct val="90000"/>
              </a:lnSpc>
            </a:pPr>
            <a:r>
              <a:rPr lang="zh-CN" altLang="en-US" sz="2400" smtClean="0">
                <a:solidFill>
                  <a:srgbClr val="0000CC"/>
                </a:solidFill>
              </a:rPr>
              <a:t>交互性</a:t>
            </a:r>
          </a:p>
          <a:p>
            <a:pPr marL="1066800" lvl="1" indent="-609600" fontAlgn="t">
              <a:lnSpc>
                <a:spcPct val="90000"/>
              </a:lnSpc>
              <a:buFontTx/>
              <a:buNone/>
            </a:pPr>
            <a:r>
              <a:rPr lang="zh-CN" altLang="en-US" sz="2000" smtClean="0"/>
              <a:t>	        用户可通过终端与系统进行广泛的人机对话。用户可以请求系统提供多方面服务，如文件编辑，数据处理和资源共享等。</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4" name="Rectangle 3"/>
          <p:cNvSpPr>
            <a:spLocks noGrp="1" noChangeArrowheads="1"/>
          </p:cNvSpPr>
          <p:nvPr>
            <p:ph idx="1"/>
          </p:nvPr>
        </p:nvSpPr>
        <p:spPr/>
        <p:txBody>
          <a:bodyPr/>
          <a:lstStyle/>
          <a:p>
            <a:pPr marL="0" indent="0" eaLnBrk="1" hangingPunct="1">
              <a:lnSpc>
                <a:spcPct val="90000"/>
              </a:lnSpc>
              <a:buNone/>
            </a:pPr>
            <a:r>
              <a:rPr lang="en-US" altLang="zh-CN" sz="3600" dirty="0" smtClean="0"/>
              <a:t>1.</a:t>
            </a:r>
            <a:r>
              <a:rPr lang="zh-CN" altLang="en-US" sz="3600" dirty="0" smtClean="0"/>
              <a:t>操作系统</a:t>
            </a:r>
            <a:r>
              <a:rPr lang="zh-CN" altLang="en-US" sz="3600" dirty="0"/>
              <a:t>的变与</a:t>
            </a:r>
            <a:r>
              <a:rPr lang="zh-CN" altLang="en-US" sz="3600" dirty="0" smtClean="0"/>
              <a:t>不变</a:t>
            </a:r>
            <a:endParaRPr lang="zh-CN" altLang="en-US" sz="3600" dirty="0"/>
          </a:p>
          <a:p>
            <a:pPr marL="0" indent="0" eaLnBrk="1" hangingPunct="1">
              <a:lnSpc>
                <a:spcPct val="90000"/>
              </a:lnSpc>
              <a:buNone/>
            </a:pPr>
            <a:r>
              <a:rPr lang="zh-CN" altLang="en-US" sz="3600" dirty="0"/>
              <a:t>变：</a:t>
            </a:r>
          </a:p>
          <a:p>
            <a:pPr eaLnBrk="1" hangingPunct="1">
              <a:lnSpc>
                <a:spcPct val="90000"/>
              </a:lnSpc>
              <a:buFont typeface="Wingdings" panose="05000000000000000000" pitchFamily="2" charset="2"/>
              <a:buChar char="Ø"/>
            </a:pPr>
            <a:r>
              <a:rPr lang="zh-CN" altLang="en-US" sz="3600" dirty="0" smtClean="0"/>
              <a:t>系统</a:t>
            </a:r>
            <a:r>
              <a:rPr lang="zh-CN" altLang="en-US" sz="3600" dirty="0"/>
              <a:t>的发展过程</a:t>
            </a:r>
          </a:p>
          <a:p>
            <a:pPr eaLnBrk="1" hangingPunct="1">
              <a:lnSpc>
                <a:spcPct val="90000"/>
              </a:lnSpc>
              <a:buFont typeface="Wingdings" panose="05000000000000000000" pitchFamily="2" charset="2"/>
              <a:buChar char="Ø"/>
            </a:pPr>
            <a:r>
              <a:rPr lang="zh-CN" altLang="en-US" sz="3600" dirty="0" smtClean="0"/>
              <a:t>技术</a:t>
            </a:r>
            <a:r>
              <a:rPr lang="zh-CN" altLang="en-US" sz="3600" dirty="0"/>
              <a:t>的更新</a:t>
            </a:r>
          </a:p>
          <a:p>
            <a:pPr marL="0" indent="0" eaLnBrk="1" hangingPunct="1">
              <a:lnSpc>
                <a:spcPct val="90000"/>
              </a:lnSpc>
              <a:buNone/>
            </a:pPr>
            <a:r>
              <a:rPr lang="zh-CN" altLang="en-US" sz="3600" dirty="0"/>
              <a:t>不变：</a:t>
            </a:r>
          </a:p>
          <a:p>
            <a:pPr eaLnBrk="1" hangingPunct="1">
              <a:lnSpc>
                <a:spcPct val="90000"/>
              </a:lnSpc>
              <a:buFont typeface="Wingdings" panose="05000000000000000000" pitchFamily="2" charset="2"/>
              <a:buChar char="Ø"/>
            </a:pPr>
            <a:r>
              <a:rPr lang="zh-CN" altLang="en-US" sz="3600" dirty="0" smtClean="0"/>
              <a:t>内核架构</a:t>
            </a:r>
            <a:endParaRPr lang="zh-CN" altLang="en-US" sz="3600" dirty="0"/>
          </a:p>
          <a:p>
            <a:pPr eaLnBrk="1" hangingPunct="1">
              <a:lnSpc>
                <a:spcPct val="90000"/>
              </a:lnSpc>
              <a:buFont typeface="Wingdings" panose="05000000000000000000" pitchFamily="2" charset="2"/>
              <a:buChar char="Ø"/>
            </a:pPr>
            <a:r>
              <a:rPr lang="zh-CN" altLang="en-US" sz="3600" dirty="0" smtClean="0"/>
              <a:t>核心思想（如调度方法、同步方法等）</a:t>
            </a:r>
            <a:endParaRPr lang="zh-CN" altLang="en-US" sz="3600" dirty="0"/>
          </a:p>
        </p:txBody>
      </p:sp>
    </p:spTree>
    <p:extLst>
      <p:ext uri="{BB962C8B-B14F-4D97-AF65-F5344CB8AC3E}">
        <p14:creationId xmlns:p14="http://schemas.microsoft.com/office/powerpoint/2010/main" val="3917302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7813" y="116632"/>
            <a:ext cx="7812087"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t>1.2.4 </a:t>
            </a:r>
            <a:r>
              <a:rPr lang="zh-CN" altLang="en-US" sz="3200"/>
              <a:t>分时系统</a:t>
            </a:r>
          </a:p>
        </p:txBody>
      </p:sp>
      <p:sp>
        <p:nvSpPr>
          <p:cNvPr id="51203" name="Rectangle 3"/>
          <p:cNvSpPr>
            <a:spLocks noGrp="1" noChangeArrowheads="1"/>
          </p:cNvSpPr>
          <p:nvPr>
            <p:ph type="body" sz="half" idx="1"/>
          </p:nvPr>
        </p:nvSpPr>
        <p:spPr bwMode="auto">
          <a:xfrm>
            <a:off x="323850" y="1052513"/>
            <a:ext cx="8542338" cy="550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smtClean="0"/>
              <a:t>响应时间</a:t>
            </a:r>
          </a:p>
          <a:p>
            <a:pPr marL="1066800" lvl="1" indent="-609600"/>
            <a:r>
              <a:rPr lang="zh-CN" altLang="en-US" sz="2400" b="1" smtClean="0">
                <a:solidFill>
                  <a:srgbClr val="0000CC"/>
                </a:solidFill>
              </a:rPr>
              <a:t>响应时间是分时系统的重要指标，</a:t>
            </a:r>
            <a:r>
              <a:rPr lang="zh-CN" altLang="en-US" sz="2400" smtClean="0"/>
              <a:t>它是用户发终端命令到系统作出响应之间的时间间隔。</a:t>
            </a:r>
          </a:p>
          <a:p>
            <a:pPr marL="1066800" lvl="1" indent="-609600"/>
            <a:r>
              <a:rPr lang="zh-CN" altLang="en-US" sz="2400" smtClean="0"/>
              <a:t>假设分时系统中用户数为</a:t>
            </a:r>
            <a:r>
              <a:rPr lang="en-US" altLang="zh-CN" sz="2400" smtClean="0"/>
              <a:t>n</a:t>
            </a:r>
            <a:r>
              <a:rPr lang="zh-CN" altLang="en-US" sz="2400" smtClean="0"/>
              <a:t>，每个用户的运行时间片为</a:t>
            </a:r>
            <a:r>
              <a:rPr lang="en-US" altLang="zh-CN" sz="2400" smtClean="0"/>
              <a:t>q</a:t>
            </a:r>
            <a:r>
              <a:rPr lang="zh-CN" altLang="en-US" sz="2400" smtClean="0"/>
              <a:t>，则系统的响应时间为</a:t>
            </a:r>
            <a:r>
              <a:rPr lang="en-US" altLang="zh-CN" sz="2400" smtClean="0"/>
              <a:t>T</a:t>
            </a:r>
            <a:r>
              <a:rPr lang="zh-CN" altLang="en-US" sz="2400" smtClean="0"/>
              <a:t>＝</a:t>
            </a:r>
            <a:r>
              <a:rPr lang="en-US" altLang="zh-CN" sz="2400" smtClean="0"/>
              <a:t>n×q</a:t>
            </a:r>
            <a:r>
              <a:rPr lang="zh-CN" altLang="en-US" sz="2400" smtClean="0"/>
              <a:t>。每个用户分到的时间片</a:t>
            </a:r>
            <a:r>
              <a:rPr lang="en-US" altLang="zh-CN" sz="2400" smtClean="0"/>
              <a:t>q</a:t>
            </a:r>
            <a:r>
              <a:rPr lang="zh-CN" altLang="en-US" sz="2400" smtClean="0"/>
              <a:t>由二部分组成，用于对换时间</a:t>
            </a:r>
            <a:r>
              <a:rPr lang="en-US" altLang="zh-CN" sz="2400" smtClean="0"/>
              <a:t>S</a:t>
            </a:r>
            <a:r>
              <a:rPr lang="zh-CN" altLang="en-US" sz="2400" smtClean="0"/>
              <a:t>和用于真正处理时间</a:t>
            </a:r>
            <a:r>
              <a:rPr lang="en-US" altLang="zh-CN" sz="2400" smtClean="0"/>
              <a:t>T</a:t>
            </a:r>
            <a:r>
              <a:rPr lang="zh-CN" altLang="en-US" sz="2400" smtClean="0"/>
              <a:t>。</a:t>
            </a:r>
          </a:p>
          <a:p>
            <a:pPr marL="1066800" lvl="1" indent="-609600"/>
            <a:r>
              <a:rPr lang="zh-CN" altLang="en-US" sz="2400" smtClean="0"/>
              <a:t>分时系统中时间片</a:t>
            </a:r>
            <a:r>
              <a:rPr lang="en-US" altLang="zh-CN" sz="2400" smtClean="0"/>
              <a:t>q</a:t>
            </a:r>
            <a:r>
              <a:rPr lang="zh-CN" altLang="en-US" sz="2400" smtClean="0"/>
              <a:t>的选择是一个复杂和关键的任务</a:t>
            </a:r>
          </a:p>
        </p:txBody>
      </p:sp>
      <p:sp>
        <p:nvSpPr>
          <p:cNvPr id="229382" name="AutoShape 6"/>
          <p:cNvSpPr>
            <a:spLocks noChangeArrowheads="1"/>
          </p:cNvSpPr>
          <p:nvPr/>
        </p:nvSpPr>
        <p:spPr bwMode="auto">
          <a:xfrm>
            <a:off x="439738" y="3500438"/>
            <a:ext cx="8537575" cy="2946400"/>
          </a:xfrm>
          <a:prstGeom prst="horizontalScroll">
            <a:avLst>
              <a:gd name="adj" fmla="val 12500"/>
            </a:avLst>
          </a:prstGeom>
          <a:solidFill>
            <a:schemeClr val="accent1"/>
          </a:solidFill>
          <a:ln w="9525">
            <a:solidFill>
              <a:schemeClr val="tx1"/>
            </a:solidFill>
            <a:round/>
            <a:headEnd/>
            <a:tailEnd/>
          </a:ln>
        </p:spPr>
        <p:txBody>
          <a:bodyPr anchor="ct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r>
              <a:rPr lang="zh-CN" altLang="en-US" sz="2000" b="1">
                <a:solidFill>
                  <a:schemeClr val="bg1"/>
                </a:solidFill>
              </a:rPr>
              <a:t>       如时间片选得过大，造成响应时间不变时用户数减少，或造成响应时间过长，</a:t>
            </a:r>
          </a:p>
          <a:p>
            <a:pPr lvl="2" eaLnBrk="1" hangingPunct="1"/>
            <a:r>
              <a:rPr lang="zh-CN" altLang="en-US" sz="2000" b="1">
                <a:solidFill>
                  <a:schemeClr val="bg1"/>
                </a:solidFill>
              </a:rPr>
              <a:t>       当时间片过小时，在一个时间片内切换开销相对增加，一个进程相对要花费更多的时间片才能运行结束，一个进程在系统中的周转时间大大增长。</a:t>
            </a:r>
          </a:p>
          <a:p>
            <a:pPr lvl="2" eaLnBrk="1" hangingPunct="1"/>
            <a:r>
              <a:rPr lang="zh-CN" altLang="en-US" sz="2000" b="1">
                <a:solidFill>
                  <a:schemeClr val="bg1"/>
                </a:solidFill>
              </a:rPr>
              <a:t>      最佳的时间片值应既能使分时用户得到好的响应时间，同时又要使在一个时间片内切换开销相对较小可忽略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9382"/>
                                        </p:tgtEl>
                                        <p:attrNameLst>
                                          <p:attrName>style.visibility</p:attrName>
                                        </p:attrNameLst>
                                      </p:cBhvr>
                                      <p:to>
                                        <p:strVal val="visible"/>
                                      </p:to>
                                    </p:set>
                                    <p:anim calcmode="lin" valueType="num">
                                      <p:cBhvr>
                                        <p:cTn id="7" dur="1000" fill="hold"/>
                                        <p:tgtEl>
                                          <p:spTgt spid="229382"/>
                                        </p:tgtEl>
                                        <p:attrNameLst>
                                          <p:attrName>ppt_w</p:attrName>
                                        </p:attrNameLst>
                                      </p:cBhvr>
                                      <p:tavLst>
                                        <p:tav tm="0">
                                          <p:val>
                                            <p:strVal val="#ppt_w*0.70"/>
                                          </p:val>
                                        </p:tav>
                                        <p:tav tm="100000">
                                          <p:val>
                                            <p:strVal val="#ppt_w"/>
                                          </p:val>
                                        </p:tav>
                                      </p:tavLst>
                                    </p:anim>
                                    <p:anim calcmode="lin" valueType="num">
                                      <p:cBhvr>
                                        <p:cTn id="8" dur="1000" fill="hold"/>
                                        <p:tgtEl>
                                          <p:spTgt spid="229382"/>
                                        </p:tgtEl>
                                        <p:attrNameLst>
                                          <p:attrName>ppt_h</p:attrName>
                                        </p:attrNameLst>
                                      </p:cBhvr>
                                      <p:tavLst>
                                        <p:tav tm="0">
                                          <p:val>
                                            <p:strVal val="#ppt_h"/>
                                          </p:val>
                                        </p:tav>
                                        <p:tav tm="100000">
                                          <p:val>
                                            <p:strVal val="#ppt_h"/>
                                          </p:val>
                                        </p:tav>
                                      </p:tavLst>
                                    </p:anim>
                                    <p:animEffect transition="in" filter="fade">
                                      <p:cBhvr>
                                        <p:cTn id="9" dur="10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lstStyle/>
          <a:p>
            <a:r>
              <a:rPr lang="en-US" altLang="zh-CN" sz="3200" smtClean="0"/>
              <a:t>1.2.5  </a:t>
            </a:r>
            <a:r>
              <a:rPr lang="zh-CN" altLang="en-US" sz="3200" smtClean="0"/>
              <a:t>实时系统</a:t>
            </a:r>
          </a:p>
        </p:txBody>
      </p:sp>
      <p:sp>
        <p:nvSpPr>
          <p:cNvPr id="52227" name="Rectangle 2"/>
          <p:cNvSpPr>
            <a:spLocks noGrp="1" noChangeArrowheads="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buFontTx/>
              <a:buNone/>
            </a:pPr>
            <a:r>
              <a:rPr lang="zh-CN" altLang="en-US" dirty="0" smtClean="0"/>
              <a:t>               实时系统是指系统能及时响应外部事件的请求，在规定的时间内完成对该事件的处理，并控制所有实时任务协调一致的运行。</a:t>
            </a:r>
            <a:endParaRPr lang="en-US" altLang="zh-CN" dirty="0" smtClean="0"/>
          </a:p>
          <a:p>
            <a:pPr marL="711200" indent="-711200">
              <a:buFontTx/>
              <a:buNone/>
            </a:pPr>
            <a:r>
              <a:rPr lang="zh-CN" altLang="en-US" dirty="0" smtClean="0"/>
              <a:t>                   随着计算机应用的普及，实时系统的类型也相应增多，下面列出当前常见的几种：</a:t>
            </a:r>
            <a:br>
              <a:rPr lang="zh-CN" altLang="en-US" dirty="0" smtClean="0"/>
            </a:br>
            <a:r>
              <a:rPr lang="zh-CN" altLang="en-US" dirty="0" smtClean="0"/>
              <a:t>　　</a:t>
            </a:r>
            <a:r>
              <a:rPr lang="en-US" altLang="zh-CN" dirty="0" smtClean="0"/>
              <a:t>(1) </a:t>
            </a:r>
            <a:r>
              <a:rPr lang="zh-CN" altLang="en-US" dirty="0" smtClean="0"/>
              <a:t>工业</a:t>
            </a:r>
            <a:r>
              <a:rPr lang="en-US" altLang="zh-CN" dirty="0" smtClean="0"/>
              <a:t>(</a:t>
            </a:r>
            <a:r>
              <a:rPr lang="zh-CN" altLang="en-US" dirty="0" smtClean="0"/>
              <a:t>武器</a:t>
            </a:r>
            <a:r>
              <a:rPr lang="en-US" altLang="zh-CN" dirty="0" smtClean="0"/>
              <a:t>)</a:t>
            </a:r>
            <a:r>
              <a:rPr lang="zh-CN" altLang="en-US" dirty="0" smtClean="0"/>
              <a:t>控制系统。</a:t>
            </a:r>
            <a:br>
              <a:rPr lang="zh-CN" altLang="en-US" dirty="0" smtClean="0"/>
            </a:br>
            <a:r>
              <a:rPr lang="zh-CN" altLang="en-US" dirty="0" smtClean="0"/>
              <a:t>　　</a:t>
            </a:r>
            <a:r>
              <a:rPr lang="en-US" altLang="zh-CN" dirty="0" smtClean="0"/>
              <a:t>(2) </a:t>
            </a:r>
            <a:r>
              <a:rPr lang="zh-CN" altLang="en-US" dirty="0" smtClean="0"/>
              <a:t>信息查询系统。</a:t>
            </a:r>
            <a:br>
              <a:rPr lang="zh-CN" altLang="en-US" dirty="0" smtClean="0"/>
            </a:br>
            <a:r>
              <a:rPr lang="zh-CN" altLang="en-US" dirty="0" smtClean="0"/>
              <a:t>　　</a:t>
            </a:r>
            <a:r>
              <a:rPr lang="en-US" altLang="zh-CN" dirty="0" smtClean="0"/>
              <a:t>(3) </a:t>
            </a:r>
            <a:r>
              <a:rPr lang="zh-CN" altLang="en-US" dirty="0" smtClean="0"/>
              <a:t>多媒体系统。</a:t>
            </a:r>
            <a:br>
              <a:rPr lang="zh-CN" altLang="en-US" dirty="0" smtClean="0"/>
            </a:br>
            <a:r>
              <a:rPr lang="zh-CN" altLang="en-US" dirty="0" smtClean="0"/>
              <a:t>　　</a:t>
            </a:r>
            <a:r>
              <a:rPr lang="en-US" altLang="zh-CN" dirty="0" smtClean="0"/>
              <a:t>(4) </a:t>
            </a:r>
            <a:r>
              <a:rPr lang="zh-CN" altLang="en-US" dirty="0" smtClean="0"/>
              <a:t>嵌入式系统。</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z="3200" dirty="0" smtClean="0"/>
              <a:t>1.2.5 </a:t>
            </a:r>
            <a:r>
              <a:rPr lang="zh-CN" altLang="en-US" sz="3200" dirty="0" smtClean="0"/>
              <a:t>实时系统</a:t>
            </a:r>
          </a:p>
        </p:txBody>
      </p:sp>
      <p:sp>
        <p:nvSpPr>
          <p:cNvPr id="53251" name="内容占位符 2"/>
          <p:cNvSpPr>
            <a:spLocks noGrp="1"/>
          </p:cNvSpPr>
          <p:nvPr>
            <p:ph idx="1"/>
          </p:nvPr>
        </p:nvSpPr>
        <p:spPr bwMode="auto">
          <a:xfrm>
            <a:off x="428625" y="1428750"/>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mtClean="0">
                <a:latin typeface="黑体" pitchFamily="2" charset="-122"/>
                <a:ea typeface="黑体" pitchFamily="2" charset="-122"/>
              </a:rPr>
              <a:t>  实时任务的类型</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en-US" altLang="zh-CN" smtClean="0"/>
              <a:t>(1) </a:t>
            </a:r>
            <a:r>
              <a:rPr lang="zh-CN" altLang="en-US" smtClean="0"/>
              <a:t>周期性实时任务和非周期性实时任务。</a:t>
            </a:r>
            <a:br>
              <a:rPr lang="zh-CN" altLang="en-US" smtClean="0"/>
            </a:br>
            <a:r>
              <a:rPr lang="zh-CN" altLang="en-US" smtClean="0"/>
              <a:t>　　</a:t>
            </a:r>
            <a:r>
              <a:rPr lang="en-US" altLang="zh-CN" smtClean="0"/>
              <a:t>(2) </a:t>
            </a:r>
            <a:r>
              <a:rPr lang="zh-CN" altLang="en-US" smtClean="0"/>
              <a:t>硬实时任务和软实时任务。</a:t>
            </a:r>
            <a:endParaRPr lang="en-US" altLang="zh-CN" smtClean="0"/>
          </a:p>
          <a:p>
            <a:pPr marL="342900" lvl="1" indent="-342900">
              <a:buFontTx/>
              <a:buNone/>
            </a:pPr>
            <a:r>
              <a:rPr lang="zh-CN" altLang="en-US" smtClean="0">
                <a:latin typeface="黑体" pitchFamily="2" charset="-122"/>
                <a:ea typeface="黑体" pitchFamily="2" charset="-122"/>
              </a:rPr>
              <a:t>  实时系统与分时系统特征的比较</a:t>
            </a:r>
            <a:r>
              <a:rPr lang="zh-CN" altLang="en-US" smtClean="0"/>
              <a:t/>
            </a:r>
            <a:br>
              <a:rPr lang="zh-CN" altLang="en-US" smtClean="0"/>
            </a:br>
            <a:r>
              <a:rPr lang="zh-CN" altLang="en-US" smtClean="0"/>
              <a:t>　　</a:t>
            </a:r>
            <a:r>
              <a:rPr lang="en-US" altLang="zh-CN" smtClean="0"/>
              <a:t>(1) </a:t>
            </a:r>
            <a:r>
              <a:rPr lang="zh-CN" altLang="en-US" smtClean="0"/>
              <a:t>多路性。</a:t>
            </a:r>
            <a:br>
              <a:rPr lang="zh-CN" altLang="en-US" smtClean="0"/>
            </a:br>
            <a:r>
              <a:rPr lang="zh-CN" altLang="en-US" smtClean="0"/>
              <a:t>　　</a:t>
            </a:r>
            <a:r>
              <a:rPr lang="en-US" altLang="zh-CN" smtClean="0"/>
              <a:t>(2) </a:t>
            </a:r>
            <a:r>
              <a:rPr lang="zh-CN" altLang="en-US" smtClean="0"/>
              <a:t>独立性。</a:t>
            </a:r>
            <a:br>
              <a:rPr lang="zh-CN" altLang="en-US" smtClean="0"/>
            </a:br>
            <a:r>
              <a:rPr lang="zh-CN" altLang="en-US" smtClean="0"/>
              <a:t>　　</a:t>
            </a:r>
            <a:r>
              <a:rPr lang="en-US" altLang="zh-CN" smtClean="0"/>
              <a:t>(3) </a:t>
            </a:r>
            <a:r>
              <a:rPr lang="zh-CN" altLang="en-US" smtClean="0"/>
              <a:t>及时性。 </a:t>
            </a:r>
            <a:r>
              <a:rPr lang="zh-CN" altLang="en-US" sz="2400" b="1" smtClean="0">
                <a:solidFill>
                  <a:srgbClr val="0000FF"/>
                </a:solidFill>
              </a:rPr>
              <a:t>快速响应</a:t>
            </a:r>
            <a:r>
              <a:rPr lang="zh-CN" altLang="en-US" smtClean="0"/>
              <a:t/>
            </a:r>
            <a:br>
              <a:rPr lang="zh-CN" altLang="en-US" smtClean="0"/>
            </a:br>
            <a:r>
              <a:rPr lang="zh-CN" altLang="en-US" smtClean="0"/>
              <a:t>　　</a:t>
            </a:r>
            <a:r>
              <a:rPr lang="en-US" altLang="zh-CN" smtClean="0"/>
              <a:t>(4) </a:t>
            </a:r>
            <a:r>
              <a:rPr lang="zh-CN" altLang="en-US" smtClean="0"/>
              <a:t>交互性。</a:t>
            </a:r>
            <a:r>
              <a:rPr lang="zh-CN" altLang="en-US" sz="2400" b="1" smtClean="0">
                <a:solidFill>
                  <a:srgbClr val="0000FF"/>
                </a:solidFill>
              </a:rPr>
              <a:t>有限的交互能力</a:t>
            </a:r>
            <a:r>
              <a:rPr lang="zh-CN" altLang="en-US" smtClean="0"/>
              <a:t/>
            </a:r>
            <a:br>
              <a:rPr lang="zh-CN" altLang="en-US" smtClean="0"/>
            </a:br>
            <a:r>
              <a:rPr lang="zh-CN" altLang="en-US" smtClean="0"/>
              <a:t>　　</a:t>
            </a:r>
            <a:r>
              <a:rPr lang="en-US" altLang="zh-CN" smtClean="0"/>
              <a:t>(5) </a:t>
            </a:r>
            <a:r>
              <a:rPr lang="zh-CN" altLang="en-US" smtClean="0"/>
              <a:t>可靠性。 </a:t>
            </a:r>
            <a:r>
              <a:rPr lang="zh-CN" altLang="en-US" sz="2400" b="1" smtClean="0">
                <a:solidFill>
                  <a:srgbClr val="0000FF"/>
                </a:solidFill>
              </a:rPr>
              <a:t>高度可靠</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333375" y="1124744"/>
            <a:ext cx="8548688" cy="5389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11200" indent="-711200"/>
            <a:r>
              <a:rPr lang="zh-CN" altLang="en-US" sz="2400" dirty="0" smtClean="0"/>
              <a:t>单用户单任务</a:t>
            </a:r>
          </a:p>
          <a:p>
            <a:pPr marL="1066800" lvl="1" indent="-609600"/>
            <a:r>
              <a:rPr lang="en-US" altLang="zh-CN" sz="2000" dirty="0" smtClean="0"/>
              <a:t>CP/M</a:t>
            </a:r>
          </a:p>
          <a:p>
            <a:pPr marL="1066800" lvl="1" indent="-609600"/>
            <a:r>
              <a:rPr lang="en-US" altLang="zh-CN" sz="2000" dirty="0" smtClean="0"/>
              <a:t>MS-DOS</a:t>
            </a:r>
          </a:p>
          <a:p>
            <a:pPr marL="711200" indent="-711200"/>
            <a:r>
              <a:rPr lang="zh-CN" altLang="en-US" sz="2400" dirty="0" smtClean="0"/>
              <a:t>单用户多任务</a:t>
            </a:r>
          </a:p>
          <a:p>
            <a:pPr marL="1066800" lvl="1" indent="-609600"/>
            <a:r>
              <a:rPr lang="en-US" altLang="zh-CN" sz="2000" dirty="0" smtClean="0"/>
              <a:t>OS/2</a:t>
            </a:r>
          </a:p>
          <a:p>
            <a:pPr marL="1066800" lvl="1" indent="-609600"/>
            <a:r>
              <a:rPr lang="en-US" altLang="zh-CN" sz="2000" dirty="0" smtClean="0"/>
              <a:t>MS WINDOWS</a:t>
            </a:r>
          </a:p>
          <a:p>
            <a:pPr marL="711200" indent="-711200"/>
            <a:r>
              <a:rPr lang="zh-CN" altLang="en-US" sz="2400" dirty="0" smtClean="0"/>
              <a:t>多用户多任务</a:t>
            </a:r>
          </a:p>
          <a:p>
            <a:pPr marL="1066800" lvl="1" indent="-609600"/>
            <a:r>
              <a:rPr lang="en-US" altLang="zh-CN" sz="2000" dirty="0" smtClean="0"/>
              <a:t>SCO UNIX</a:t>
            </a:r>
          </a:p>
          <a:p>
            <a:pPr marL="1066800" lvl="1" indent="-609600"/>
            <a:r>
              <a:rPr lang="en-US" altLang="zh-CN" sz="2000" dirty="0" smtClean="0"/>
              <a:t>SOLARIS x86</a:t>
            </a:r>
          </a:p>
          <a:p>
            <a:pPr marL="1066800" lvl="1" indent="-609600"/>
            <a:r>
              <a:rPr lang="en-US" altLang="zh-CN" sz="2000" dirty="0" smtClean="0"/>
              <a:t>Linux</a:t>
            </a:r>
          </a:p>
          <a:p>
            <a:pPr marL="1066800" lvl="1" indent="-609600"/>
            <a:r>
              <a:rPr lang="en-US" altLang="zh-CN" sz="2000" dirty="0" smtClean="0"/>
              <a:t>FreeBSD</a:t>
            </a:r>
          </a:p>
          <a:p>
            <a:pPr marL="1066800" lvl="1" indent="-609600"/>
            <a:r>
              <a:rPr lang="en-US" altLang="zh-CN" sz="2000" dirty="0" smtClean="0"/>
              <a:t>Windows server</a:t>
            </a:r>
            <a:endParaRPr lang="en-US" altLang="zh-CN" sz="2000" dirty="0" smtClean="0"/>
          </a:p>
        </p:txBody>
      </p:sp>
      <p:sp>
        <p:nvSpPr>
          <p:cNvPr id="54275" name="Rectangle 3"/>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dirty="0"/>
              <a:t>1.2.6  </a:t>
            </a:r>
            <a:r>
              <a:rPr lang="zh-CN" altLang="en-US" sz="3200" dirty="0"/>
              <a:t>微机操作系统的发展</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body" idx="1"/>
          </p:nvPr>
        </p:nvSpPr>
        <p:spPr>
          <a:xfrm>
            <a:off x="358775" y="1079500"/>
            <a:ext cx="8548688" cy="5389563"/>
          </a:xfrm>
          <a:noFill/>
        </p:spPr>
        <p:txBody>
          <a:bodyPr/>
          <a:lstStyle/>
          <a:p>
            <a:pPr marL="711200" indent="-711200" eaLnBrk="1" hangingPunct="1">
              <a:spcBef>
                <a:spcPct val="0"/>
              </a:spcBef>
              <a:buClrTx/>
              <a:buFontTx/>
              <a:buNone/>
            </a:pPr>
            <a:r>
              <a:rPr kumimoji="1" lang="zh-CN" altLang="en-US" sz="2400" dirty="0"/>
              <a:t>	提高性能有两条途径：提高各个组成部分的速度、增大</a:t>
            </a:r>
          </a:p>
          <a:p>
            <a:pPr marL="711200" indent="-711200" eaLnBrk="1" hangingPunct="1">
              <a:spcBef>
                <a:spcPct val="0"/>
              </a:spcBef>
              <a:buClrTx/>
              <a:buFontTx/>
              <a:buNone/>
            </a:pPr>
            <a:r>
              <a:rPr kumimoji="1" lang="zh-CN" altLang="en-US" sz="2400" dirty="0"/>
              <a:t>处理的并行程度。</a:t>
            </a:r>
            <a:r>
              <a:rPr kumimoji="1" lang="en-US" altLang="zh-CN" sz="2400" dirty="0"/>
              <a:t>1975</a:t>
            </a:r>
            <a:r>
              <a:rPr kumimoji="1" lang="zh-CN" altLang="en-US" sz="2400" dirty="0"/>
              <a:t>年前后，出现多处理机系统</a:t>
            </a:r>
            <a:r>
              <a:rPr kumimoji="1" lang="en-US" altLang="zh-CN" sz="2400" dirty="0"/>
              <a:t>MPS(Multi</a:t>
            </a:r>
          </a:p>
          <a:p>
            <a:pPr marL="711200" indent="-711200" eaLnBrk="1" hangingPunct="1">
              <a:spcBef>
                <a:spcPct val="0"/>
              </a:spcBef>
              <a:buClrTx/>
              <a:buFontTx/>
              <a:buNone/>
            </a:pPr>
            <a:r>
              <a:rPr kumimoji="1" lang="en-US" altLang="zh-CN" sz="2400" dirty="0"/>
              <a:t>Processor System)</a:t>
            </a:r>
            <a:r>
              <a:rPr kumimoji="1" lang="zh-CN" altLang="en-US" sz="2400" dirty="0"/>
              <a:t>。多处理操作系统的出现是为了提高计算</a:t>
            </a:r>
          </a:p>
          <a:p>
            <a:pPr marL="711200" indent="-711200" eaLnBrk="1" hangingPunct="1">
              <a:spcBef>
                <a:spcPct val="0"/>
              </a:spcBef>
              <a:buClrTx/>
              <a:buFontTx/>
              <a:buNone/>
            </a:pPr>
            <a:r>
              <a:rPr kumimoji="1" lang="zh-CN" altLang="en-US" sz="2400" dirty="0"/>
              <a:t>机系统性能和可靠性。</a:t>
            </a:r>
          </a:p>
          <a:p>
            <a:pPr marL="711200" indent="-711200"/>
            <a:r>
              <a:rPr lang="zh-CN" altLang="en-US" dirty="0"/>
              <a:t>多处理机系统的引入</a:t>
            </a:r>
          </a:p>
          <a:p>
            <a:pPr marL="571500" lvl="1" indent="0">
              <a:buNone/>
            </a:pPr>
            <a:r>
              <a:rPr lang="en-US" altLang="zh-CN" dirty="0" smtClean="0"/>
              <a:t>1.  </a:t>
            </a:r>
            <a:r>
              <a:rPr lang="zh-CN" altLang="en-US" dirty="0" smtClean="0"/>
              <a:t>增加</a:t>
            </a:r>
            <a:r>
              <a:rPr lang="zh-CN" altLang="en-US" dirty="0"/>
              <a:t>系统的吞吐量</a:t>
            </a:r>
          </a:p>
          <a:p>
            <a:pPr marL="1066800" lvl="1" indent="-495300">
              <a:buFont typeface="Wingdings" pitchFamily="2" charset="2"/>
              <a:buNone/>
            </a:pPr>
            <a:r>
              <a:rPr lang="en-US" altLang="zh-CN" dirty="0"/>
              <a:t>	N</a:t>
            </a:r>
            <a:r>
              <a:rPr lang="zh-CN" altLang="en-US" dirty="0"/>
              <a:t>个处理器加速比达不到</a:t>
            </a:r>
            <a:r>
              <a:rPr lang="en-US" altLang="zh-CN" dirty="0"/>
              <a:t>N</a:t>
            </a:r>
            <a:r>
              <a:rPr lang="zh-CN" altLang="en-US" dirty="0"/>
              <a:t>倍（额外的调度开销，算法的并行化）</a:t>
            </a:r>
          </a:p>
          <a:p>
            <a:pPr marL="1066800" lvl="1" indent="-495300">
              <a:buFont typeface="Wingdings" pitchFamily="2" charset="2"/>
              <a:buAutoNum type="arabicPeriod" startAt="2"/>
            </a:pPr>
            <a:r>
              <a:rPr lang="zh-CN" altLang="en-US" dirty="0"/>
              <a:t>节省投资</a:t>
            </a:r>
          </a:p>
          <a:p>
            <a:pPr marL="1066800" lvl="1" indent="-495300">
              <a:buFont typeface="Wingdings" pitchFamily="2" charset="2"/>
              <a:buNone/>
            </a:pPr>
            <a:r>
              <a:rPr lang="zh-CN" altLang="en-US" dirty="0"/>
              <a:t>	与</a:t>
            </a:r>
            <a:r>
              <a:rPr lang="en-US" altLang="zh-CN" dirty="0"/>
              <a:t>N</a:t>
            </a:r>
            <a:r>
              <a:rPr lang="zh-CN" altLang="en-US" dirty="0"/>
              <a:t>台独立的计算机相比，可以节省费用</a:t>
            </a:r>
          </a:p>
          <a:p>
            <a:pPr marL="1066800" lvl="1" indent="-495300">
              <a:buFont typeface="Wingdings" pitchFamily="2" charset="2"/>
              <a:buAutoNum type="arabicPeriod" startAt="3"/>
            </a:pPr>
            <a:r>
              <a:rPr lang="zh-CN" altLang="en-US" dirty="0"/>
              <a:t>提高系统可靠性</a:t>
            </a:r>
          </a:p>
          <a:p>
            <a:pPr marL="1066800" lvl="1" indent="-495300">
              <a:buFont typeface="Wingdings" pitchFamily="2" charset="2"/>
              <a:buNone/>
            </a:pPr>
            <a:r>
              <a:rPr lang="zh-CN" altLang="en-US" dirty="0"/>
              <a:t>	故障时系统降级运行</a:t>
            </a:r>
          </a:p>
        </p:txBody>
      </p:sp>
      <p:sp>
        <p:nvSpPr>
          <p:cNvPr id="628739" name="Rectangle 3"/>
          <p:cNvSpPr>
            <a:spLocks noGrp="1" noChangeArrowheads="1"/>
          </p:cNvSpPr>
          <p:nvPr>
            <p:ph type="title"/>
          </p:nvPr>
        </p:nvSpPr>
        <p:spPr>
          <a:xfrm>
            <a:off x="1331913" y="72554"/>
            <a:ext cx="8007350" cy="692150"/>
          </a:xfrm>
        </p:spPr>
        <p:txBody>
          <a:bodyPr/>
          <a:lstStyle/>
          <a:p>
            <a:r>
              <a:rPr lang="en-US" altLang="zh-CN" sz="3200" dirty="0" smtClean="0"/>
              <a:t>1.2.7  </a:t>
            </a:r>
            <a:r>
              <a:rPr lang="zh-CN" altLang="en-US" sz="3200" dirty="0" smtClean="0"/>
              <a:t>多处理机操作系统</a:t>
            </a:r>
            <a:endParaRPr lang="zh-CN" altLang="en-US" sz="3200" dirty="0"/>
          </a:p>
        </p:txBody>
      </p:sp>
    </p:spTree>
    <p:extLst>
      <p:ext uri="{BB962C8B-B14F-4D97-AF65-F5344CB8AC3E}">
        <p14:creationId xmlns:p14="http://schemas.microsoft.com/office/powerpoint/2010/main" val="2713420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body" idx="1"/>
          </p:nvPr>
        </p:nvSpPr>
        <p:spPr>
          <a:xfrm>
            <a:off x="358775" y="1079500"/>
            <a:ext cx="8548688" cy="5389563"/>
          </a:xfrm>
          <a:noFill/>
        </p:spPr>
        <p:txBody>
          <a:bodyPr/>
          <a:lstStyle/>
          <a:p>
            <a:pPr marL="711200" indent="-711200">
              <a:buFont typeface="Monotype Sorts" pitchFamily="2" charset="2"/>
              <a:buAutoNum type="ea1JpnChsDbPeriod" startAt="2"/>
            </a:pPr>
            <a:r>
              <a:rPr lang="zh-CN" altLang="en-US"/>
              <a:t>多处理机系统的类型</a:t>
            </a:r>
          </a:p>
          <a:p>
            <a:pPr marL="711200" indent="-711200">
              <a:buFont typeface="Monotype Sorts" pitchFamily="2" charset="2"/>
              <a:buAutoNum type="ea1JpnChsDbPeriod" startAt="2"/>
            </a:pPr>
            <a:endParaRPr lang="zh-CN" altLang="en-US"/>
          </a:p>
          <a:p>
            <a:pPr marL="1066800" lvl="1" indent="-609600"/>
            <a:r>
              <a:rPr lang="zh-CN" altLang="en-US"/>
              <a:t>紧密耦合</a:t>
            </a:r>
            <a:r>
              <a:rPr lang="en-US" altLang="zh-CN"/>
              <a:t>(tightly-coupled)MPS</a:t>
            </a:r>
          </a:p>
          <a:p>
            <a:pPr marL="1066800" lvl="1" indent="-609600">
              <a:buFont typeface="Wingdings" pitchFamily="2" charset="2"/>
              <a:buNone/>
            </a:pPr>
            <a:r>
              <a:rPr lang="zh-CN" altLang="en-US"/>
              <a:t>	各处理机之间通过快速总线或开关阵列相连，共享内</a:t>
            </a:r>
          </a:p>
          <a:p>
            <a:pPr marL="1066800" lvl="1" indent="-609600">
              <a:buFont typeface="Wingdings" pitchFamily="2" charset="2"/>
              <a:buNone/>
            </a:pPr>
            <a:r>
              <a:rPr lang="zh-CN" altLang="en-US"/>
              <a:t>存，整体系统由一个统一的</a:t>
            </a:r>
            <a:r>
              <a:rPr lang="en-US" altLang="zh-CN"/>
              <a:t>OS</a:t>
            </a:r>
            <a:r>
              <a:rPr lang="zh-CN" altLang="en-US"/>
              <a:t>管理（一个</a:t>
            </a:r>
            <a:r>
              <a:rPr lang="en-US" altLang="zh-CN"/>
              <a:t>OS</a:t>
            </a:r>
            <a:r>
              <a:rPr lang="zh-CN" altLang="en-US"/>
              <a:t>核心）。</a:t>
            </a:r>
          </a:p>
          <a:p>
            <a:pPr marL="1066800" lvl="1" indent="-609600">
              <a:buFont typeface="Wingdings" pitchFamily="2" charset="2"/>
              <a:buNone/>
            </a:pPr>
            <a:endParaRPr lang="zh-CN" altLang="en-US"/>
          </a:p>
          <a:p>
            <a:pPr marL="1066800" lvl="1" indent="-609600">
              <a:buFont typeface="Wingdings" pitchFamily="2" charset="2"/>
              <a:buAutoNum type="arabicPeriod" startAt="2"/>
            </a:pPr>
            <a:r>
              <a:rPr lang="zh-CN" altLang="en-US"/>
              <a:t>松散耦合</a:t>
            </a:r>
            <a:r>
              <a:rPr lang="en-US" altLang="zh-CN"/>
              <a:t>(loosely-coupled)MPS</a:t>
            </a:r>
          </a:p>
          <a:p>
            <a:pPr marL="1066800" lvl="1" indent="-609600">
              <a:buFont typeface="Wingdings" pitchFamily="2" charset="2"/>
              <a:buNone/>
            </a:pPr>
            <a:r>
              <a:rPr lang="zh-CN" altLang="en-US"/>
              <a:t>	各处理机带有各自的存储器、</a:t>
            </a:r>
            <a:r>
              <a:rPr lang="en-US" altLang="zh-CN"/>
              <a:t>I/O</a:t>
            </a:r>
            <a:r>
              <a:rPr lang="zh-CN" altLang="en-US"/>
              <a:t>设备和操作系统，通</a:t>
            </a:r>
          </a:p>
          <a:p>
            <a:pPr marL="1066800" lvl="1" indent="-609600">
              <a:buFont typeface="Wingdings" pitchFamily="2" charset="2"/>
              <a:buNone/>
            </a:pPr>
            <a:r>
              <a:rPr lang="zh-CN" altLang="en-US"/>
              <a:t>过通道或通信线路相连。每个处理机上独立运行</a:t>
            </a:r>
            <a:r>
              <a:rPr lang="en-US" altLang="zh-CN"/>
              <a:t>OS</a:t>
            </a:r>
            <a:r>
              <a:rPr lang="zh-CN" altLang="en-US"/>
              <a:t>。</a:t>
            </a:r>
          </a:p>
        </p:txBody>
      </p:sp>
      <p:sp>
        <p:nvSpPr>
          <p:cNvPr id="5" name="Rectangle 3"/>
          <p:cNvSpPr txBox="1">
            <a:spLocks noChangeArrowheads="1"/>
          </p:cNvSpPr>
          <p:nvPr/>
        </p:nvSpPr>
        <p:spPr bwMode="gray">
          <a:xfrm>
            <a:off x="1331913" y="72554"/>
            <a:ext cx="80073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rgbClr val="FFFFFF"/>
                </a:solidFill>
                <a:latin typeface="Arial" charset="0"/>
                <a:ea typeface="宋体" pitchFamily="2" charset="-122"/>
              </a:defRPr>
            </a:lvl6pPr>
            <a:lvl7pPr marL="914400" algn="l" rtl="0" fontAlgn="base">
              <a:spcBef>
                <a:spcPct val="0"/>
              </a:spcBef>
              <a:spcAft>
                <a:spcPct val="0"/>
              </a:spcAft>
              <a:defRPr sz="3600" b="1">
                <a:solidFill>
                  <a:srgbClr val="FFFFFF"/>
                </a:solidFill>
                <a:latin typeface="Arial" charset="0"/>
                <a:ea typeface="宋体" pitchFamily="2" charset="-122"/>
              </a:defRPr>
            </a:lvl7pPr>
            <a:lvl8pPr marL="1371600" algn="l" rtl="0" fontAlgn="base">
              <a:spcBef>
                <a:spcPct val="0"/>
              </a:spcBef>
              <a:spcAft>
                <a:spcPct val="0"/>
              </a:spcAft>
              <a:defRPr sz="3600" b="1">
                <a:solidFill>
                  <a:srgbClr val="FFFFFF"/>
                </a:solidFill>
                <a:latin typeface="Arial" charset="0"/>
                <a:ea typeface="宋体" pitchFamily="2" charset="-122"/>
              </a:defRPr>
            </a:lvl8pPr>
            <a:lvl9pPr marL="1828800" algn="l" rtl="0" fontAlgn="base">
              <a:spcBef>
                <a:spcPct val="0"/>
              </a:spcBef>
              <a:spcAft>
                <a:spcPct val="0"/>
              </a:spcAft>
              <a:defRPr sz="3600" b="1">
                <a:solidFill>
                  <a:srgbClr val="FFFFFF"/>
                </a:solidFill>
                <a:latin typeface="Arial" charset="0"/>
                <a:ea typeface="宋体" pitchFamily="2" charset="-122"/>
              </a:defRPr>
            </a:lvl9pPr>
          </a:lstStyle>
          <a:p>
            <a:r>
              <a:rPr lang="en-US" altLang="zh-CN" sz="3200" kern="0" dirty="0" smtClean="0"/>
              <a:t>1.2.7  </a:t>
            </a:r>
            <a:r>
              <a:rPr lang="zh-CN" altLang="en-US" sz="3200" kern="0" dirty="0" smtClean="0"/>
              <a:t>多处理机操作系统</a:t>
            </a:r>
            <a:endParaRPr lang="zh-CN" altLang="en-US" sz="3200" kern="0" dirty="0"/>
          </a:p>
        </p:txBody>
      </p:sp>
    </p:spTree>
    <p:extLst>
      <p:ext uri="{BB962C8B-B14F-4D97-AF65-F5344CB8AC3E}">
        <p14:creationId xmlns:p14="http://schemas.microsoft.com/office/powerpoint/2010/main" val="2587011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body" idx="1"/>
          </p:nvPr>
        </p:nvSpPr>
        <p:spPr>
          <a:xfrm>
            <a:off x="358775" y="1079500"/>
            <a:ext cx="8548688" cy="5389563"/>
          </a:xfrm>
          <a:noFill/>
        </p:spPr>
        <p:txBody>
          <a:bodyPr/>
          <a:lstStyle/>
          <a:p>
            <a:pPr marL="711200" indent="-711200">
              <a:buFont typeface="Monotype Sorts" pitchFamily="2" charset="2"/>
              <a:buAutoNum type="ea1JpnChsDbPeriod" startAt="3"/>
            </a:pPr>
            <a:r>
              <a:rPr lang="zh-CN" altLang="en-US" sz="2400" dirty="0"/>
              <a:t>多处理机操作系统的类型</a:t>
            </a:r>
          </a:p>
          <a:p>
            <a:pPr lvl="1">
              <a:buFont typeface="Wingdings" panose="05000000000000000000" pitchFamily="2" charset="2"/>
              <a:buChar char="Ø"/>
            </a:pPr>
            <a:r>
              <a:rPr lang="zh-CN" altLang="en-US" sz="2400" dirty="0"/>
              <a:t>非对称多处理</a:t>
            </a:r>
            <a:r>
              <a:rPr lang="en-US" altLang="zh-CN" sz="2400" dirty="0"/>
              <a:t>(Asymmetric Multiprocessing Model, ASMP)</a:t>
            </a:r>
            <a:r>
              <a:rPr lang="zh-CN" altLang="en-US" sz="2400" dirty="0"/>
              <a:t>，又称主从模式</a:t>
            </a:r>
            <a:r>
              <a:rPr lang="en-US" altLang="zh-CN" sz="2400" dirty="0"/>
              <a:t>(Master-slave mode)</a:t>
            </a:r>
            <a:endParaRPr lang="zh-CN" altLang="en-US" sz="2400" dirty="0"/>
          </a:p>
          <a:p>
            <a:pPr marL="1422400" lvl="2" indent="-508000"/>
            <a:r>
              <a:rPr lang="zh-CN" altLang="en-US" sz="2400" dirty="0"/>
              <a:t>主</a:t>
            </a:r>
            <a:r>
              <a:rPr lang="zh-CN" altLang="en-US" sz="2400" dirty="0" smtClean="0"/>
              <a:t>处理器：只有</a:t>
            </a:r>
            <a:r>
              <a:rPr lang="zh-CN" altLang="en-US" sz="2400" dirty="0"/>
              <a:t>一个，运行</a:t>
            </a:r>
            <a:r>
              <a:rPr lang="en-US" altLang="zh-CN" sz="2400" dirty="0"/>
              <a:t>OS</a:t>
            </a:r>
            <a:r>
              <a:rPr lang="zh-CN" altLang="en-US" sz="2400" dirty="0"/>
              <a:t>。管理整个系统的资源，为从处理器分配任务；</a:t>
            </a:r>
          </a:p>
          <a:p>
            <a:pPr marL="1422400" lvl="2" indent="-508000"/>
            <a:r>
              <a:rPr lang="zh-CN" altLang="en-US" sz="2400" dirty="0"/>
              <a:t>从</a:t>
            </a:r>
            <a:r>
              <a:rPr lang="zh-CN" altLang="en-US" sz="2400" dirty="0" smtClean="0"/>
              <a:t>处理器：可</a:t>
            </a:r>
            <a:r>
              <a:rPr lang="zh-CN" altLang="en-US" sz="2400" dirty="0"/>
              <a:t>有多个，执行应用程序或</a:t>
            </a:r>
            <a:r>
              <a:rPr lang="en-US" altLang="zh-CN" sz="2400" dirty="0"/>
              <a:t>I/O</a:t>
            </a:r>
            <a:r>
              <a:rPr lang="zh-CN" altLang="en-US" sz="2400" dirty="0"/>
              <a:t>处理。</a:t>
            </a:r>
          </a:p>
          <a:p>
            <a:pPr marL="1422400" lvl="2" indent="-508000"/>
            <a:r>
              <a:rPr lang="zh-CN" altLang="en-US" sz="2400" dirty="0" smtClean="0"/>
              <a:t>特点：易于</a:t>
            </a:r>
            <a:r>
              <a:rPr lang="zh-CN" altLang="en-US" sz="2400" dirty="0"/>
              <a:t>实现，可靠性不够高，资源利用率低，不易移植</a:t>
            </a:r>
          </a:p>
          <a:p>
            <a:pPr lvl="1">
              <a:buFont typeface="Wingdings" panose="05000000000000000000" pitchFamily="2" charset="2"/>
              <a:buChar char="Ø"/>
            </a:pPr>
            <a:r>
              <a:rPr lang="zh-CN" altLang="en-US" sz="2400" dirty="0" smtClean="0"/>
              <a:t>对称</a:t>
            </a:r>
            <a:r>
              <a:rPr lang="zh-CN" altLang="en-US" sz="2400" dirty="0"/>
              <a:t>多处理</a:t>
            </a:r>
            <a:r>
              <a:rPr lang="en-US" altLang="zh-CN" sz="2400" dirty="0"/>
              <a:t>(Symmetric Multiprocessing, SMP)</a:t>
            </a:r>
          </a:p>
          <a:p>
            <a:pPr marL="1066800" lvl="1" indent="-609600">
              <a:buFont typeface="Wingdings" pitchFamily="2" charset="2"/>
              <a:buNone/>
            </a:pPr>
            <a:r>
              <a:rPr lang="en-US" altLang="zh-CN" sz="2400" dirty="0"/>
              <a:t>	OS</a:t>
            </a:r>
            <a:r>
              <a:rPr lang="zh-CN" altLang="en-US" sz="2400" dirty="0"/>
              <a:t>交替在各个处理器上执行。任务负载较为平均，性能调节</a:t>
            </a:r>
            <a:r>
              <a:rPr lang="zh-CN" altLang="en-US" sz="2400" dirty="0" smtClean="0"/>
              <a:t>容易</a:t>
            </a:r>
            <a:r>
              <a:rPr lang="zh-CN" altLang="en-US" sz="2400" dirty="0"/>
              <a:t>－－</a:t>
            </a:r>
            <a:r>
              <a:rPr lang="en-US" altLang="zh-CN" sz="2400" dirty="0"/>
              <a:t>"</a:t>
            </a:r>
            <a:r>
              <a:rPr lang="zh-CN" altLang="en-US" sz="2400" dirty="0"/>
              <a:t>傻瓜式</a:t>
            </a:r>
            <a:r>
              <a:rPr lang="en-US" altLang="zh-CN" sz="2400" dirty="0"/>
              <a:t>"</a:t>
            </a:r>
          </a:p>
        </p:txBody>
      </p:sp>
      <p:sp>
        <p:nvSpPr>
          <p:cNvPr id="633859" name="Rectangle 3"/>
          <p:cNvSpPr>
            <a:spLocks noGrp="1" noChangeArrowheads="1"/>
          </p:cNvSpPr>
          <p:nvPr>
            <p:ph type="title"/>
          </p:nvPr>
        </p:nvSpPr>
        <p:spPr>
          <a:xfrm>
            <a:off x="1331913" y="0"/>
            <a:ext cx="7812087" cy="692150"/>
          </a:xfrm>
        </p:spPr>
        <p:txBody>
          <a:bodyPr/>
          <a:lstStyle/>
          <a:p>
            <a:r>
              <a:rPr lang="en-US" altLang="zh-CN" sz="3200" dirty="0"/>
              <a:t>1.2.7  </a:t>
            </a:r>
            <a:r>
              <a:rPr lang="zh-CN" altLang="en-US" sz="3200" dirty="0"/>
              <a:t>多处理机操作系统</a:t>
            </a:r>
            <a:endParaRPr lang="zh-CN" altLang="en-US" sz="3200" dirty="0"/>
          </a:p>
        </p:txBody>
      </p:sp>
    </p:spTree>
    <p:extLst>
      <p:ext uri="{BB962C8B-B14F-4D97-AF65-F5344CB8AC3E}">
        <p14:creationId xmlns:p14="http://schemas.microsoft.com/office/powerpoint/2010/main" val="2738524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title"/>
          </p:nvPr>
        </p:nvSpPr>
        <p:spPr>
          <a:xfrm>
            <a:off x="1331913" y="0"/>
            <a:ext cx="7812087" cy="692150"/>
          </a:xfrm>
        </p:spPr>
        <p:txBody>
          <a:bodyPr/>
          <a:lstStyle/>
          <a:p>
            <a:r>
              <a:rPr lang="en-US" altLang="zh-CN" sz="3200" dirty="0"/>
              <a:t>1.2.7  </a:t>
            </a:r>
            <a:r>
              <a:rPr lang="zh-CN" altLang="en-US" sz="3200" dirty="0"/>
              <a:t>多处理机操作系统</a:t>
            </a:r>
            <a:endParaRPr lang="zh-CN" altLang="en-US" sz="3200" dirty="0"/>
          </a:p>
        </p:txBody>
      </p:sp>
      <p:sp>
        <p:nvSpPr>
          <p:cNvPr id="635906" name="Rectangle 2"/>
          <p:cNvSpPr>
            <a:spLocks noGrp="1" noChangeArrowheads="1"/>
          </p:cNvSpPr>
          <p:nvPr>
            <p:ph type="body" sz="half" idx="1"/>
          </p:nvPr>
        </p:nvSpPr>
        <p:spPr>
          <a:xfrm>
            <a:off x="358775" y="1079500"/>
            <a:ext cx="8208963" cy="639763"/>
          </a:xfrm>
          <a:noFill/>
        </p:spPr>
        <p:txBody>
          <a:bodyPr/>
          <a:lstStyle/>
          <a:p>
            <a:pPr marL="1066800" lvl="1" indent="-609600" eaLnBrk="1" hangingPunct="1">
              <a:spcBef>
                <a:spcPct val="0"/>
              </a:spcBef>
              <a:buClrTx/>
              <a:buFont typeface="Wingdings" pitchFamily="2" charset="2"/>
              <a:buAutoNum type="arabicPeriod" startAt="3"/>
            </a:pPr>
            <a:r>
              <a:rPr kumimoji="1" lang="zh-CN" altLang="en-US" dirty="0"/>
              <a:t>对称多处理机与非对称多处理机的比较</a:t>
            </a:r>
          </a:p>
        </p:txBody>
      </p:sp>
      <p:graphicFrame>
        <p:nvGraphicFramePr>
          <p:cNvPr id="635908" name="Object 4"/>
          <p:cNvGraphicFramePr>
            <a:graphicFrameLocks noChangeAspect="1"/>
          </p:cNvGraphicFramePr>
          <p:nvPr>
            <p:ph sz="half" idx="2"/>
          </p:nvPr>
        </p:nvGraphicFramePr>
        <p:xfrm>
          <a:off x="1109663" y="1547813"/>
          <a:ext cx="6905625" cy="5310187"/>
        </p:xfrm>
        <a:graphic>
          <a:graphicData uri="http://schemas.openxmlformats.org/presentationml/2006/ole">
            <mc:AlternateContent xmlns:mc="http://schemas.openxmlformats.org/markup-compatibility/2006">
              <mc:Choice xmlns:v="urn:schemas-microsoft-com:vml" Requires="v">
                <p:oleObj spid="_x0000_s49154" name="文档" r:id="rId3" imgW="5658480" imgH="4349160" progId="Word.Document.8">
                  <p:embed/>
                </p:oleObj>
              </mc:Choice>
              <mc:Fallback>
                <p:oleObj name="文档" r:id="rId3" imgW="5658480" imgH="4349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1547813"/>
                        <a:ext cx="6905625"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8547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Grp="1" noChangeArrowheads="1"/>
          </p:cNvSpPr>
          <p:nvPr>
            <p:ph type="title"/>
          </p:nvPr>
        </p:nvSpPr>
        <p:spPr>
          <a:xfrm>
            <a:off x="1331913" y="0"/>
            <a:ext cx="7812087" cy="692150"/>
          </a:xfrm>
        </p:spPr>
        <p:txBody>
          <a:bodyPr/>
          <a:lstStyle/>
          <a:p>
            <a:r>
              <a:rPr lang="en-US" altLang="zh-CN" sz="3200" dirty="0"/>
              <a:t>1.2.7  </a:t>
            </a:r>
            <a:r>
              <a:rPr lang="zh-CN" altLang="en-US" sz="3200" dirty="0"/>
              <a:t>多处理机操作系统</a:t>
            </a:r>
            <a:endParaRPr lang="zh-CN" altLang="en-US" sz="3200" dirty="0"/>
          </a:p>
        </p:txBody>
      </p:sp>
      <p:sp>
        <p:nvSpPr>
          <p:cNvPr id="1215491" name="Rectangle 3"/>
          <p:cNvSpPr>
            <a:spLocks noGrp="1" noChangeArrowheads="1"/>
          </p:cNvSpPr>
          <p:nvPr>
            <p:ph type="body" sz="half" idx="1"/>
          </p:nvPr>
        </p:nvSpPr>
        <p:spPr>
          <a:xfrm>
            <a:off x="358775" y="1079500"/>
            <a:ext cx="8469313" cy="909340"/>
          </a:xfrm>
          <a:noFill/>
        </p:spPr>
        <p:txBody>
          <a:bodyPr/>
          <a:lstStyle/>
          <a:p>
            <a:pPr marL="1066800" lvl="1" indent="-609600" eaLnBrk="1" hangingPunct="1">
              <a:spcBef>
                <a:spcPct val="0"/>
              </a:spcBef>
              <a:buClrTx/>
              <a:buFont typeface="Wingdings" pitchFamily="2" charset="2"/>
              <a:buAutoNum type="arabicPeriod" startAt="4"/>
            </a:pPr>
            <a:r>
              <a:rPr kumimoji="1" lang="zh-CN" altLang="en-US" dirty="0"/>
              <a:t>曙光</a:t>
            </a:r>
            <a:r>
              <a:rPr kumimoji="1" lang="en-US" altLang="zh-CN" dirty="0"/>
              <a:t>4000H (2560</a:t>
            </a:r>
            <a:r>
              <a:rPr kumimoji="1" lang="zh-CN" altLang="en-US" dirty="0"/>
              <a:t>个</a:t>
            </a:r>
            <a:r>
              <a:rPr kumimoji="1" lang="en-US" altLang="zh-CN" dirty="0" err="1"/>
              <a:t>cpu</a:t>
            </a:r>
            <a:r>
              <a:rPr kumimoji="1" lang="en-US" altLang="zh-CN" dirty="0"/>
              <a:t> 5T</a:t>
            </a:r>
            <a:r>
              <a:rPr kumimoji="1" lang="zh-CN" altLang="en-US" dirty="0"/>
              <a:t>（</a:t>
            </a:r>
            <a:r>
              <a:rPr kumimoji="1" lang="en-US" altLang="zh-CN" dirty="0"/>
              <a:t>KG</a:t>
            </a:r>
            <a:r>
              <a:rPr kumimoji="1" lang="zh-CN" altLang="en-US" dirty="0"/>
              <a:t>）内存，</a:t>
            </a:r>
            <a:r>
              <a:rPr kumimoji="1" lang="en-US" altLang="zh-CN" dirty="0"/>
              <a:t>42T</a:t>
            </a:r>
            <a:r>
              <a:rPr kumimoji="1" lang="zh-CN" altLang="en-US" dirty="0"/>
              <a:t>，</a:t>
            </a:r>
            <a:r>
              <a:rPr kumimoji="1" lang="en-US" altLang="zh-CN" dirty="0"/>
              <a:t>11.2</a:t>
            </a:r>
            <a:r>
              <a:rPr kumimoji="1" lang="zh-CN" altLang="en-US" dirty="0"/>
              <a:t>万亿次</a:t>
            </a:r>
            <a:r>
              <a:rPr kumimoji="1" lang="en-US" altLang="zh-CN" dirty="0"/>
              <a:t>per second)</a:t>
            </a:r>
            <a:endParaRPr kumimoji="1" lang="zh-CN" altLang="en-US" dirty="0"/>
          </a:p>
        </p:txBody>
      </p:sp>
      <p:pic>
        <p:nvPicPr>
          <p:cNvPr id="1215497" name="Picture 9" descr="3000_1"/>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47663" y="2341563"/>
            <a:ext cx="4016375" cy="274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15499" name="Picture 11" descr="3000_2"/>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935538" y="2330450"/>
            <a:ext cx="3873500" cy="2725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0534929"/>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358775" y="1079500"/>
            <a:ext cx="8596313" cy="354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609600" indent="-609600">
              <a:buFont typeface="Wingdings" pitchFamily="2" charset="2"/>
              <a:buChar char="Ø"/>
            </a:pPr>
            <a:r>
              <a:rPr lang="zh-CN" altLang="en-US" sz="3200" dirty="0" smtClean="0">
                <a:sym typeface="Symbol" pitchFamily="18" charset="2"/>
              </a:rPr>
              <a:t>内容</a:t>
            </a:r>
          </a:p>
          <a:p>
            <a:pPr marL="990600" lvl="1" indent="-533400">
              <a:buFont typeface="Wingdings" pitchFamily="2" charset="2"/>
              <a:buNone/>
            </a:pPr>
            <a:r>
              <a:rPr lang="en-US" altLang="zh-CN" sz="3200" dirty="0" smtClean="0">
                <a:sym typeface="Symbol" pitchFamily="18" charset="2"/>
              </a:rPr>
              <a:t>1.1  </a:t>
            </a:r>
            <a:r>
              <a:rPr lang="zh-CN" altLang="en-US" sz="3200" dirty="0" smtClean="0">
                <a:sym typeface="Symbol" pitchFamily="18" charset="2"/>
              </a:rPr>
              <a:t>操作系统的目标和作用</a:t>
            </a:r>
          </a:p>
          <a:p>
            <a:pPr marL="990600" lvl="1" indent="-533400">
              <a:buFont typeface="Wingdings" pitchFamily="2" charset="2"/>
              <a:buNone/>
            </a:pPr>
            <a:r>
              <a:rPr lang="en-US" altLang="zh-CN" sz="3200" dirty="0" smtClean="0"/>
              <a:t>1.2  </a:t>
            </a:r>
            <a:r>
              <a:rPr lang="zh-CN" altLang="en-US" sz="3200" dirty="0" smtClean="0"/>
              <a:t>操作系统的发展过程</a:t>
            </a:r>
          </a:p>
          <a:p>
            <a:pPr marL="990600" lvl="1" indent="-533400">
              <a:buFont typeface="Wingdings" pitchFamily="2" charset="2"/>
              <a:buNone/>
            </a:pPr>
            <a:r>
              <a:rPr lang="en-US" altLang="zh-CN" sz="3200" dirty="0" smtClean="0">
                <a:solidFill>
                  <a:schemeClr val="accent1">
                    <a:lumMod val="75000"/>
                  </a:schemeClr>
                </a:solidFill>
                <a:sym typeface="Symbol" pitchFamily="18" charset="2"/>
              </a:rPr>
              <a:t>1.3  </a:t>
            </a:r>
            <a:r>
              <a:rPr lang="zh-CN" altLang="en-US" sz="3200" dirty="0" smtClean="0">
                <a:solidFill>
                  <a:schemeClr val="accent1">
                    <a:lumMod val="75000"/>
                  </a:schemeClr>
                </a:solidFill>
                <a:sym typeface="Symbol" pitchFamily="18" charset="2"/>
              </a:rPr>
              <a:t>操作系统的基本特性</a:t>
            </a:r>
          </a:p>
          <a:p>
            <a:pPr marL="990600" lvl="1" indent="-533400">
              <a:buFont typeface="Wingdings" pitchFamily="2" charset="2"/>
              <a:buNone/>
            </a:pPr>
            <a:r>
              <a:rPr lang="en-US" altLang="zh-CN" sz="3200" dirty="0" smtClean="0">
                <a:sym typeface="Symbol" pitchFamily="18" charset="2"/>
              </a:rPr>
              <a:t>1.4  </a:t>
            </a:r>
            <a:r>
              <a:rPr lang="zh-CN" altLang="en-US" sz="3200" dirty="0" smtClean="0">
                <a:sym typeface="Symbol" pitchFamily="18" charset="2"/>
              </a:rPr>
              <a:t>操作系统的主要功能</a:t>
            </a:r>
          </a:p>
          <a:p>
            <a:pPr marL="990600" lvl="1" indent="-533400">
              <a:buFont typeface="Wingdings" pitchFamily="2" charset="2"/>
              <a:buNone/>
            </a:pPr>
            <a:r>
              <a:rPr lang="en-US" altLang="zh-CN" sz="3200" dirty="0" smtClean="0"/>
              <a:t>1.5  OS</a:t>
            </a:r>
            <a:r>
              <a:rPr lang="zh-CN" altLang="en-US" sz="3200" dirty="0" smtClean="0"/>
              <a:t>结构设计</a:t>
            </a:r>
          </a:p>
        </p:txBody>
      </p:sp>
      <p:sp>
        <p:nvSpPr>
          <p:cNvPr id="55299" name="Rectangle 3"/>
          <p:cNvSpPr>
            <a:spLocks noGrp="1" noChangeArrowheads="1"/>
          </p:cNvSpPr>
          <p:nvPr>
            <p:ph type="title"/>
          </p:nvPr>
        </p:nvSpPr>
        <p:spPr>
          <a:xfrm>
            <a:off x="1403350" y="188913"/>
            <a:ext cx="7391400" cy="838200"/>
          </a:xfrm>
        </p:spPr>
        <p:txBody>
          <a:bodyPr/>
          <a:lstStyle/>
          <a:p>
            <a:r>
              <a:rPr lang="zh-CN" altLang="en-US" smtClean="0">
                <a:latin typeface="华文新魏" pitchFamily="2" charset="-122"/>
              </a:rPr>
              <a:t>第一章　操作系统</a:t>
            </a:r>
            <a:r>
              <a:rPr lang="zh-CN" altLang="en-US" smtClean="0"/>
              <a:t>引论</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4" name="Rectangle 3"/>
          <p:cNvSpPr>
            <a:spLocks noGrp="1" noChangeArrowheads="1"/>
          </p:cNvSpPr>
          <p:nvPr>
            <p:ph idx="1"/>
          </p:nvPr>
        </p:nvSpPr>
        <p:spPr/>
        <p:txBody>
          <a:bodyPr/>
          <a:lstStyle/>
          <a:p>
            <a:pPr marL="0" indent="0" eaLnBrk="1" hangingPunct="1">
              <a:lnSpc>
                <a:spcPct val="90000"/>
              </a:lnSpc>
              <a:buNone/>
            </a:pPr>
            <a:r>
              <a:rPr lang="en-US" altLang="zh-CN" sz="3600" dirty="0"/>
              <a:t>2</a:t>
            </a:r>
            <a:r>
              <a:rPr lang="en-US" altLang="zh-CN" sz="3600" dirty="0" smtClean="0"/>
              <a:t>.</a:t>
            </a:r>
            <a:r>
              <a:rPr lang="zh-CN" altLang="en-US" sz="3600" dirty="0" smtClean="0"/>
              <a:t>操作系统</a:t>
            </a:r>
            <a:r>
              <a:rPr lang="zh-CN" altLang="en-US" sz="3600" dirty="0"/>
              <a:t>与其他学科的关系</a:t>
            </a:r>
          </a:p>
          <a:p>
            <a:pPr marL="0" indent="0" eaLnBrk="1" hangingPunct="1">
              <a:lnSpc>
                <a:spcPct val="90000"/>
              </a:lnSpc>
              <a:buNone/>
            </a:pPr>
            <a:r>
              <a:rPr lang="zh-CN" altLang="en-US" sz="3600" dirty="0"/>
              <a:t>（</a:t>
            </a:r>
            <a:r>
              <a:rPr lang="en-US" altLang="zh-CN" sz="3600" dirty="0"/>
              <a:t>1</a:t>
            </a:r>
            <a:r>
              <a:rPr lang="zh-CN" altLang="en-US" sz="3600" dirty="0"/>
              <a:t>）</a:t>
            </a:r>
            <a:r>
              <a:rPr lang="zh-CN" altLang="en-US" sz="3600" dirty="0" smtClean="0"/>
              <a:t>向下：</a:t>
            </a:r>
            <a:r>
              <a:rPr lang="zh-CN" altLang="en-US" sz="3600" dirty="0"/>
              <a:t>汇编语言与微机原理、系统结构、组成原理，接口与通信</a:t>
            </a:r>
          </a:p>
          <a:p>
            <a:pPr marL="0" indent="0" eaLnBrk="1" hangingPunct="1">
              <a:lnSpc>
                <a:spcPct val="90000"/>
              </a:lnSpc>
              <a:buNone/>
            </a:pPr>
            <a:r>
              <a:rPr lang="zh-CN" altLang="en-US" sz="3600" dirty="0"/>
              <a:t>（</a:t>
            </a:r>
            <a:r>
              <a:rPr lang="en-US" altLang="zh-CN" sz="3600" dirty="0"/>
              <a:t>2</a:t>
            </a:r>
            <a:r>
              <a:rPr lang="zh-CN" altLang="en-US" sz="3600" dirty="0"/>
              <a:t>）向上</a:t>
            </a:r>
            <a:r>
              <a:rPr lang="zh-CN" altLang="en-US" sz="3600" dirty="0" smtClean="0"/>
              <a:t>：</a:t>
            </a:r>
            <a:r>
              <a:rPr lang="en-US" altLang="zh-CN" sz="3600" dirty="0" smtClean="0"/>
              <a:t>Windows</a:t>
            </a:r>
            <a:r>
              <a:rPr lang="zh-CN" altLang="en-US" sz="3600" dirty="0" smtClean="0"/>
              <a:t>体系编程、</a:t>
            </a:r>
            <a:r>
              <a:rPr lang="en-US" altLang="zh-CN" sz="3600" dirty="0" smtClean="0"/>
              <a:t>Linux</a:t>
            </a:r>
            <a:r>
              <a:rPr lang="zh-CN" altLang="en-US" sz="3600" dirty="0" smtClean="0"/>
              <a:t>体系编程，</a:t>
            </a:r>
            <a:r>
              <a:rPr lang="zh-CN" altLang="en-US" sz="3600" dirty="0"/>
              <a:t>编程语言环境、</a:t>
            </a:r>
            <a:r>
              <a:rPr lang="zh-CN" altLang="en-US" sz="3600" dirty="0" smtClean="0"/>
              <a:t>算法</a:t>
            </a:r>
            <a:r>
              <a:rPr lang="zh-CN" altLang="en-US" sz="3600" dirty="0"/>
              <a:t>与数据结构</a:t>
            </a:r>
            <a:r>
              <a:rPr lang="zh-CN" altLang="en-US" sz="3600" dirty="0" smtClean="0"/>
              <a:t>，软件工程。</a:t>
            </a:r>
            <a:endParaRPr lang="zh-CN" altLang="en-US" sz="3600" dirty="0"/>
          </a:p>
        </p:txBody>
      </p:sp>
    </p:spTree>
    <p:extLst>
      <p:ext uri="{BB962C8B-B14F-4D97-AF65-F5344CB8AC3E}">
        <p14:creationId xmlns:p14="http://schemas.microsoft.com/office/powerpoint/2010/main" val="21616831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76375" y="188640"/>
            <a:ext cx="6761163"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dirty="0">
                <a:latin typeface="+mj-ea"/>
              </a:rPr>
              <a:t>1.3</a:t>
            </a:r>
            <a:r>
              <a:rPr lang="zh-CN" altLang="en-US" sz="3200" dirty="0">
                <a:latin typeface="+mj-ea"/>
              </a:rPr>
              <a:t>操作系统的基本特性</a:t>
            </a:r>
          </a:p>
        </p:txBody>
      </p:sp>
      <p:sp>
        <p:nvSpPr>
          <p:cNvPr id="56323" name="Rectangle 3"/>
          <p:cNvSpPr>
            <a:spLocks noGrp="1" noChangeArrowheads="1"/>
          </p:cNvSpPr>
          <p:nvPr>
            <p:ph type="body" sz="half" idx="1"/>
          </p:nvPr>
        </p:nvSpPr>
        <p:spPr bwMode="auto">
          <a:xfrm>
            <a:off x="358775" y="1079500"/>
            <a:ext cx="8486775" cy="5487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endParaRPr lang="zh-CN" altLang="en-US" dirty="0" smtClean="0"/>
          </a:p>
          <a:p>
            <a:pPr marL="609600" indent="-609600">
              <a:buFont typeface="Wingdings" pitchFamily="2" charset="2"/>
              <a:buAutoNum type="arabicPeriod"/>
            </a:pPr>
            <a:r>
              <a:rPr lang="zh-CN" altLang="en-US" sz="3200" dirty="0" smtClean="0"/>
              <a:t>并发</a:t>
            </a:r>
            <a:r>
              <a:rPr lang="en-US" altLang="zh-CN" sz="3200" dirty="0" smtClean="0"/>
              <a:t>(Concurrence)</a:t>
            </a:r>
          </a:p>
          <a:p>
            <a:pPr marL="609600" indent="-609600">
              <a:buFont typeface="Wingdings" pitchFamily="2" charset="2"/>
              <a:buAutoNum type="arabicPeriod"/>
            </a:pPr>
            <a:endParaRPr lang="zh-CN" altLang="en-US" sz="3200" dirty="0" smtClean="0"/>
          </a:p>
          <a:p>
            <a:pPr marL="609600" indent="-609600">
              <a:buFont typeface="Wingdings" pitchFamily="2" charset="2"/>
              <a:buAutoNum type="arabicPeriod"/>
            </a:pPr>
            <a:r>
              <a:rPr lang="zh-CN" altLang="en-US" sz="3200" dirty="0" smtClean="0"/>
              <a:t>共享</a:t>
            </a:r>
            <a:r>
              <a:rPr lang="en-US" altLang="zh-CN" sz="3200" dirty="0" smtClean="0"/>
              <a:t>(Sharing)</a:t>
            </a:r>
          </a:p>
          <a:p>
            <a:pPr marL="609600" indent="-609600">
              <a:buFont typeface="Wingdings" pitchFamily="2" charset="2"/>
              <a:buAutoNum type="arabicPeriod"/>
            </a:pPr>
            <a:endParaRPr lang="zh-CN" altLang="en-US" sz="3200" dirty="0" smtClean="0"/>
          </a:p>
          <a:p>
            <a:pPr marL="609600" indent="-609600">
              <a:buFont typeface="Wingdings" pitchFamily="2" charset="2"/>
              <a:buAutoNum type="arabicPeriod"/>
            </a:pPr>
            <a:r>
              <a:rPr lang="zh-CN" altLang="en-US" sz="3200" dirty="0" smtClean="0"/>
              <a:t>虚拟</a:t>
            </a:r>
            <a:r>
              <a:rPr lang="en-US" altLang="zh-CN" sz="3200" dirty="0" smtClean="0"/>
              <a:t>(Virtual)</a:t>
            </a:r>
          </a:p>
          <a:p>
            <a:pPr marL="609600" indent="-609600">
              <a:buFont typeface="Wingdings" pitchFamily="2" charset="2"/>
              <a:buAutoNum type="arabicPeriod"/>
            </a:pPr>
            <a:endParaRPr lang="zh-CN" altLang="en-US" sz="3200" dirty="0" smtClean="0"/>
          </a:p>
          <a:p>
            <a:pPr marL="609600" indent="-609600">
              <a:buFont typeface="Wingdings" pitchFamily="2" charset="2"/>
              <a:buAutoNum type="arabicPeriod"/>
            </a:pPr>
            <a:r>
              <a:rPr lang="zh-CN" altLang="en-US" sz="3200" dirty="0" smtClean="0"/>
              <a:t>异步性</a:t>
            </a:r>
            <a:r>
              <a:rPr lang="en-US" altLang="zh-CN" sz="3200" dirty="0" smtClean="0"/>
              <a:t>(</a:t>
            </a:r>
            <a:r>
              <a:rPr lang="en-US" altLang="zh-CN" sz="3200" dirty="0" err="1" smtClean="0"/>
              <a:t>Asynchronism</a:t>
            </a:r>
            <a:r>
              <a:rPr lang="en-US" altLang="zh-CN" sz="3200" dirty="0" smtClean="0"/>
              <a:t>)</a:t>
            </a:r>
          </a:p>
          <a:p>
            <a:pPr marL="965200" lvl="1" indent="-508000">
              <a:buFontTx/>
              <a:buNone/>
            </a:pPr>
            <a:endParaRPr lang="zh-CN" altLang="en-US" sz="32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403350" y="188640"/>
            <a:ext cx="6761163" cy="508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1.3.1</a:t>
            </a:r>
            <a:r>
              <a:rPr lang="zh-CN" altLang="en-US" sz="3200">
                <a:latin typeface="+mj-ea"/>
              </a:rPr>
              <a:t>操作系统的基本特性</a:t>
            </a:r>
            <a:r>
              <a:rPr lang="en-US" altLang="zh-CN" sz="3200">
                <a:latin typeface="+mj-ea"/>
              </a:rPr>
              <a:t>-</a:t>
            </a:r>
            <a:r>
              <a:rPr lang="zh-CN" altLang="en-US" sz="3200">
                <a:latin typeface="+mj-ea"/>
              </a:rPr>
              <a:t>并发性</a:t>
            </a:r>
          </a:p>
        </p:txBody>
      </p:sp>
      <p:sp>
        <p:nvSpPr>
          <p:cNvPr id="5" name="矩形 4"/>
          <p:cNvSpPr/>
          <p:nvPr/>
        </p:nvSpPr>
        <p:spPr>
          <a:xfrm>
            <a:off x="1000125" y="1214438"/>
            <a:ext cx="7286625" cy="1570037"/>
          </a:xfrm>
          <a:prstGeom prst="rect">
            <a:avLst/>
          </a:prstGeom>
        </p:spPr>
        <p:txBody>
          <a:bodyPr>
            <a:spAutoFit/>
          </a:bodyPr>
          <a:lstStyle/>
          <a:p>
            <a:pPr>
              <a:defRPr/>
            </a:pPr>
            <a:r>
              <a:rPr lang="zh-CN" altLang="en-US" dirty="0"/>
              <a:t>　</a:t>
            </a:r>
            <a:r>
              <a:rPr lang="en-US" altLang="zh-CN" sz="2400" kern="0" dirty="0">
                <a:latin typeface="+mj-lt"/>
                <a:ea typeface="+mj-ea"/>
                <a:cs typeface="+mj-cs"/>
              </a:rPr>
              <a:t>1. </a:t>
            </a:r>
            <a:r>
              <a:rPr lang="zh-CN" altLang="en-US" sz="2400" kern="0" dirty="0">
                <a:latin typeface="+mj-lt"/>
                <a:ea typeface="+mj-ea"/>
                <a:cs typeface="+mj-cs"/>
              </a:rPr>
              <a:t>并行与并发</a:t>
            </a:r>
            <a:br>
              <a:rPr lang="zh-CN" altLang="en-US" sz="2400" kern="0" dirty="0">
                <a:latin typeface="+mj-lt"/>
                <a:ea typeface="+mj-ea"/>
                <a:cs typeface="+mj-cs"/>
              </a:rPr>
            </a:br>
            <a:r>
              <a:rPr lang="zh-CN" altLang="en-US" sz="2400" kern="0" dirty="0">
                <a:latin typeface="+mj-lt"/>
                <a:ea typeface="+mj-ea"/>
                <a:cs typeface="+mj-cs"/>
              </a:rPr>
              <a:t>　　并行性和并发性是既相似又有区别的两个概念。并行性是指两个或多个事件在同一时刻发生。而并发性是指两个或多个事件在同一时间间隔内发生。 </a:t>
            </a:r>
          </a:p>
        </p:txBody>
      </p:sp>
      <p:sp>
        <p:nvSpPr>
          <p:cNvPr id="6" name="Rectangle 2"/>
          <p:cNvSpPr txBox="1">
            <a:spLocks noChangeArrowheads="1"/>
          </p:cNvSpPr>
          <p:nvPr/>
        </p:nvSpPr>
        <p:spPr bwMode="gray">
          <a:xfrm>
            <a:off x="714375" y="2692400"/>
            <a:ext cx="7889875" cy="4165600"/>
          </a:xfrm>
          <a:prstGeom prst="rect">
            <a:avLst/>
          </a:prstGeom>
          <a:noFill/>
          <a:ln w="9525">
            <a:noFill/>
            <a:miter lim="800000"/>
            <a:headEnd/>
            <a:tailEnd/>
          </a:ln>
        </p:spPr>
        <p:txBody>
          <a:bodyPr anchor="ctr"/>
          <a:lstStyle/>
          <a:p>
            <a:pPr>
              <a:lnSpc>
                <a:spcPct val="110000"/>
              </a:lnSpc>
              <a:defRPr/>
            </a:pPr>
            <a:r>
              <a:rPr lang="zh-CN" altLang="en-US" sz="2400" kern="0" dirty="0">
                <a:latin typeface="+mj-lt"/>
                <a:ea typeface="+mj-ea"/>
                <a:cs typeface="+mj-cs"/>
              </a:rPr>
              <a:t>　　</a:t>
            </a:r>
            <a:r>
              <a:rPr lang="en-US" altLang="zh-CN" sz="2400" kern="0" dirty="0">
                <a:latin typeface="黑体" pitchFamily="2" charset="-122"/>
                <a:ea typeface="黑体" pitchFamily="2" charset="-122"/>
                <a:cs typeface="+mj-cs"/>
              </a:rPr>
              <a:t>2. </a:t>
            </a:r>
            <a:r>
              <a:rPr lang="zh-CN" altLang="en-US" sz="2400" kern="0" dirty="0">
                <a:latin typeface="黑体" pitchFamily="2" charset="-122"/>
                <a:ea typeface="黑体" pitchFamily="2" charset="-122"/>
                <a:cs typeface="+mj-cs"/>
              </a:rPr>
              <a:t>引入进程</a:t>
            </a:r>
            <a:br>
              <a:rPr lang="zh-CN" altLang="en-US" sz="2400" kern="0" dirty="0">
                <a:latin typeface="黑体" pitchFamily="2" charset="-122"/>
                <a:ea typeface="黑体" pitchFamily="2" charset="-122"/>
                <a:cs typeface="+mj-cs"/>
              </a:rPr>
            </a:br>
            <a:r>
              <a:rPr lang="zh-CN" altLang="en-US" sz="2400" kern="0" dirty="0">
                <a:latin typeface="黑体" pitchFamily="2" charset="-122"/>
                <a:ea typeface="黑体" pitchFamily="2" charset="-122"/>
                <a:cs typeface="+mj-cs"/>
              </a:rPr>
              <a:t>　　</a:t>
            </a:r>
            <a:r>
              <a:rPr lang="zh-CN" altLang="en-US" sz="2400" kern="0" dirty="0">
                <a:latin typeface="+mj-lt"/>
                <a:ea typeface="+mj-ea"/>
                <a:cs typeface="+mj-cs"/>
              </a:rPr>
              <a:t>在一个未引入进程的系统中，在属于同一个应用程序的计算程序和</a:t>
            </a:r>
            <a:r>
              <a:rPr lang="en-US" altLang="zh-CN" sz="2400" kern="0" dirty="0">
                <a:latin typeface="+mj-lt"/>
                <a:ea typeface="+mj-ea"/>
                <a:cs typeface="+mj-cs"/>
              </a:rPr>
              <a:t>I/O</a:t>
            </a:r>
            <a:r>
              <a:rPr lang="zh-CN" altLang="en-US" sz="2400" kern="0" dirty="0">
                <a:latin typeface="+mj-lt"/>
                <a:ea typeface="+mj-ea"/>
                <a:cs typeface="+mj-cs"/>
              </a:rPr>
              <a:t>程序之间只能是顺序执行，即只有在计算程序执行告一段落后，才允许</a:t>
            </a:r>
            <a:r>
              <a:rPr lang="en-US" altLang="zh-CN" sz="2400" kern="0" dirty="0">
                <a:latin typeface="+mj-lt"/>
                <a:ea typeface="+mj-ea"/>
                <a:cs typeface="+mj-cs"/>
              </a:rPr>
              <a:t>I/O</a:t>
            </a:r>
            <a:r>
              <a:rPr lang="zh-CN" altLang="en-US" sz="2400" kern="0" dirty="0">
                <a:latin typeface="+mj-lt"/>
                <a:ea typeface="+mj-ea"/>
                <a:cs typeface="+mj-cs"/>
              </a:rPr>
              <a:t>程序执行；反之，在程序执行</a:t>
            </a:r>
            <a:r>
              <a:rPr lang="en-US" altLang="zh-CN" sz="2400" kern="0" dirty="0">
                <a:latin typeface="+mj-lt"/>
                <a:ea typeface="+mj-ea"/>
                <a:cs typeface="+mj-cs"/>
              </a:rPr>
              <a:t>I/O</a:t>
            </a:r>
            <a:r>
              <a:rPr lang="zh-CN" altLang="en-US" sz="2400" kern="0" dirty="0">
                <a:latin typeface="+mj-lt"/>
                <a:ea typeface="+mj-ea"/>
                <a:cs typeface="+mj-cs"/>
              </a:rPr>
              <a:t>操作时，计算程序也不能执行。但在为计算程序和</a:t>
            </a:r>
            <a:r>
              <a:rPr lang="en-US" altLang="zh-CN" sz="2400" kern="0" dirty="0">
                <a:latin typeface="+mj-lt"/>
                <a:ea typeface="+mj-ea"/>
                <a:cs typeface="+mj-cs"/>
              </a:rPr>
              <a:t>I/O</a:t>
            </a:r>
            <a:r>
              <a:rPr lang="zh-CN" altLang="en-US" sz="2400" kern="0" dirty="0">
                <a:latin typeface="+mj-lt"/>
                <a:ea typeface="+mj-ea"/>
                <a:cs typeface="+mj-cs"/>
              </a:rPr>
              <a:t>程序分别建立一个进程</a:t>
            </a:r>
            <a:r>
              <a:rPr lang="en-US" altLang="zh-CN" sz="2400" kern="0" dirty="0">
                <a:latin typeface="+mj-lt"/>
                <a:ea typeface="+mj-ea"/>
                <a:cs typeface="+mj-cs"/>
              </a:rPr>
              <a:t>(Process)</a:t>
            </a:r>
            <a:r>
              <a:rPr lang="zh-CN" altLang="en-US" sz="2400" kern="0" dirty="0">
                <a:latin typeface="+mj-lt"/>
                <a:ea typeface="+mj-ea"/>
                <a:cs typeface="+mj-cs"/>
              </a:rPr>
              <a:t>后，这两个进程便可并发执行。若对内存中的多个程序都分别建立一个进程，它们就可以并发执行，这样便能极大地提高系统资源的利用率，增加系统的吞吐量。</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743075" y="260648"/>
            <a:ext cx="6761163" cy="5064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1.3.2</a:t>
            </a:r>
            <a:r>
              <a:rPr lang="zh-CN" altLang="en-US" sz="3200">
                <a:latin typeface="+mj-ea"/>
              </a:rPr>
              <a:t>操作系统的基本特性</a:t>
            </a:r>
            <a:r>
              <a:rPr lang="en-US" altLang="zh-CN" sz="3200">
                <a:latin typeface="+mj-ea"/>
              </a:rPr>
              <a:t>-</a:t>
            </a:r>
            <a:r>
              <a:rPr lang="zh-CN" altLang="en-US" sz="3200">
                <a:latin typeface="+mj-ea"/>
              </a:rPr>
              <a:t>共享性</a:t>
            </a:r>
          </a:p>
        </p:txBody>
      </p:sp>
      <p:sp>
        <p:nvSpPr>
          <p:cNvPr id="79875" name="Rectangle 3"/>
          <p:cNvSpPr>
            <a:spLocks noGrp="1" noChangeArrowheads="1"/>
          </p:cNvSpPr>
          <p:nvPr>
            <p:ph type="body" sz="half" idx="1"/>
          </p:nvPr>
        </p:nvSpPr>
        <p:spPr>
          <a:xfrm>
            <a:off x="333375" y="1124744"/>
            <a:ext cx="8569325" cy="5778500"/>
          </a:xfrm>
        </p:spPr>
        <p:txBody>
          <a:bodyPr/>
          <a:lstStyle/>
          <a:p>
            <a:pPr marL="457200" lvl="1" indent="0">
              <a:lnSpc>
                <a:spcPct val="90000"/>
              </a:lnSpc>
              <a:buFontTx/>
              <a:buNone/>
              <a:defRPr/>
            </a:pPr>
            <a:r>
              <a:rPr lang="zh-CN" altLang="en-US" sz="2400" dirty="0" smtClean="0"/>
              <a:t>         共享是指系统中的所有资源不再为一个程序所独占，而是供同时存在于系统中的多道程序所共同使用。根据资源属性不同，可有互斥共享和同时共享两种不同的共享方式。</a:t>
            </a:r>
            <a:endParaRPr lang="en-US" altLang="zh-CN" sz="2400" dirty="0" smtClean="0"/>
          </a:p>
          <a:p>
            <a:pPr marL="914400" lvl="1" indent="-457200">
              <a:lnSpc>
                <a:spcPct val="90000"/>
              </a:lnSpc>
              <a:buFontTx/>
              <a:buAutoNum type="arabicPeriod"/>
              <a:defRPr/>
            </a:pPr>
            <a:r>
              <a:rPr lang="zh-CN" altLang="en-US" sz="2400" dirty="0" smtClean="0">
                <a:latin typeface="黑体" panose="02010609060101010101" pitchFamily="49" charset="-122"/>
                <a:ea typeface="黑体" panose="02010609060101010101" pitchFamily="49" charset="-122"/>
              </a:rPr>
              <a:t>互斥共享方式  </a:t>
            </a:r>
            <a:endParaRPr lang="en-US" altLang="zh-CN" sz="2400" dirty="0">
              <a:latin typeface="黑体" panose="02010609060101010101" pitchFamily="49" charset="-122"/>
              <a:ea typeface="黑体" panose="02010609060101010101" pitchFamily="49" charset="-122"/>
            </a:endParaRPr>
          </a:p>
          <a:p>
            <a:pPr marL="457200" lvl="1" indent="0">
              <a:lnSpc>
                <a:spcPct val="90000"/>
              </a:lnSpc>
              <a:buFontTx/>
              <a:buNone/>
              <a:defRPr/>
            </a:pPr>
            <a:r>
              <a:rPr lang="zh-CN" altLang="en-US" sz="2400" dirty="0" smtClean="0">
                <a:latin typeface="黑体" panose="02010609060101010101" pitchFamily="49" charset="-122"/>
                <a:ea typeface="黑体" panose="02010609060101010101" pitchFamily="49" charset="-122"/>
              </a:rPr>
              <a:t>   </a:t>
            </a:r>
            <a:r>
              <a:rPr lang="zh-CN" altLang="en-US" sz="2000" dirty="0" smtClean="0"/>
              <a:t>系统中的某些资源，如打印机、磁带机等，虽然可以提供给多个进程</a:t>
            </a:r>
            <a:r>
              <a:rPr lang="en-US" altLang="zh-CN" sz="2000" dirty="0" smtClean="0"/>
              <a:t>(</a:t>
            </a:r>
            <a:r>
              <a:rPr lang="zh-CN" altLang="en-US" sz="2000" dirty="0" smtClean="0"/>
              <a:t>线程</a:t>
            </a:r>
            <a:r>
              <a:rPr lang="en-US" altLang="zh-CN" sz="2000" dirty="0" smtClean="0"/>
              <a:t>)</a:t>
            </a:r>
            <a:r>
              <a:rPr lang="zh-CN" altLang="en-US" sz="2000" dirty="0" smtClean="0"/>
              <a:t>使用，但应规定</a:t>
            </a:r>
            <a:r>
              <a:rPr lang="zh-CN" altLang="en-US" sz="2000" dirty="0" smtClean="0">
                <a:solidFill>
                  <a:srgbClr val="0000FF"/>
                </a:solidFill>
              </a:rPr>
              <a:t>在一段时间内，只允许一个进程访问该资源</a:t>
            </a:r>
            <a:r>
              <a:rPr lang="zh-CN" altLang="en-US" sz="2000" dirty="0" smtClean="0"/>
              <a:t>。为此，在系统中应建立一种机制，以保证多个进程对这类资源的互斥访问。</a:t>
            </a:r>
            <a:endParaRPr lang="en-US" altLang="zh-CN" sz="2000" dirty="0"/>
          </a:p>
          <a:p>
            <a:pPr marL="457200" lvl="1" indent="0">
              <a:lnSpc>
                <a:spcPct val="90000"/>
              </a:lnSpc>
              <a:buFontTx/>
              <a:buNone/>
              <a:defRPr/>
            </a:pP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同时访问方式</a:t>
            </a:r>
            <a:r>
              <a:rPr lang="zh-CN" altLang="en-US" sz="2400" dirty="0" smtClean="0"/>
              <a:t/>
            </a:r>
            <a:br>
              <a:rPr lang="zh-CN" altLang="en-US" sz="2400" dirty="0" smtClean="0"/>
            </a:br>
            <a:r>
              <a:rPr lang="zh-CN" altLang="en-US" sz="2400" dirty="0" smtClean="0"/>
              <a:t>　  </a:t>
            </a:r>
            <a:r>
              <a:rPr lang="zh-CN" altLang="en-US" sz="2000" dirty="0" smtClean="0"/>
              <a:t>系统中还有另一类资源，允许</a:t>
            </a:r>
            <a:r>
              <a:rPr lang="zh-CN" altLang="en-US" sz="2000" dirty="0" smtClean="0">
                <a:solidFill>
                  <a:srgbClr val="0000FF"/>
                </a:solidFill>
              </a:rPr>
              <a:t>在一段时间内由多个进程“同时”对它们进行访问</a:t>
            </a:r>
            <a:r>
              <a:rPr lang="zh-CN" altLang="en-US" sz="2000" dirty="0" smtClean="0"/>
              <a:t>。这里所谓的“同时”，在单处理机环境下是宏观意义上的，而在微观上，这些进程对该资源的访问是交替进行的。典型的可供多个进程“同时”访问的资源是磁盘设备。一些用重入码编写的文件也可以被“同时”共享，即允许若干个用户同时访问该文件。</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187450" y="-26988"/>
            <a:ext cx="7391400" cy="8382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1.3.2</a:t>
            </a:r>
            <a:r>
              <a:rPr lang="zh-CN" altLang="en-US" sz="3200">
                <a:latin typeface="+mj-ea"/>
              </a:rPr>
              <a:t>操作系统的基本特性</a:t>
            </a:r>
            <a:r>
              <a:rPr lang="en-US" altLang="zh-CN" sz="3200">
                <a:latin typeface="+mj-ea"/>
              </a:rPr>
              <a:t>-</a:t>
            </a:r>
            <a:r>
              <a:rPr lang="zh-CN" altLang="en-US" sz="3200">
                <a:latin typeface="+mj-ea"/>
              </a:rPr>
              <a:t>共享性</a:t>
            </a:r>
          </a:p>
        </p:txBody>
      </p:sp>
      <p:sp>
        <p:nvSpPr>
          <p:cNvPr id="59395" name="文本占位符 2"/>
          <p:cNvSpPr>
            <a:spLocks noGrp="1"/>
          </p:cNvSpPr>
          <p:nvPr>
            <p:ph type="body" sz="half" idx="1"/>
          </p:nvPr>
        </p:nvSpPr>
        <p:spPr bwMode="auto">
          <a:xfrm>
            <a:off x="457200" y="1600200"/>
            <a:ext cx="8002588"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028700" lvl="1" indent="-571500">
              <a:lnSpc>
                <a:spcPct val="90000"/>
              </a:lnSpc>
            </a:pPr>
            <a:r>
              <a:rPr lang="zh-CN" altLang="en-US" sz="2400" smtClean="0"/>
              <a:t>并发和共享关系</a:t>
            </a:r>
          </a:p>
          <a:p>
            <a:pPr marL="1458913" lvl="2" indent="-544513">
              <a:lnSpc>
                <a:spcPct val="90000"/>
              </a:lnSpc>
            </a:pPr>
            <a:r>
              <a:rPr lang="zh-CN" altLang="en-US" sz="2400" smtClean="0"/>
              <a:t>并发和共享是操作系统的两个最基本的特性，它们又是互为存在条件。</a:t>
            </a:r>
          </a:p>
          <a:p>
            <a:pPr marL="1458913" lvl="2" indent="-544513">
              <a:lnSpc>
                <a:spcPct val="90000"/>
              </a:lnSpc>
            </a:pPr>
            <a:r>
              <a:rPr lang="zh-CN" altLang="en-US" sz="2400" smtClean="0"/>
              <a:t>一方面资源共享是以程序的并发性执行为条件的，若系统不允许程序并发执行，自然不存在资源共享问题。</a:t>
            </a:r>
          </a:p>
          <a:p>
            <a:pPr marL="1458913" lvl="2" indent="-544513">
              <a:lnSpc>
                <a:spcPct val="90000"/>
              </a:lnSpc>
            </a:pPr>
            <a:r>
              <a:rPr lang="zh-CN" altLang="en-US" sz="2400" smtClean="0"/>
              <a:t>另一方面若系统不能对资源共享实施有效管理，则也必将影响到程序并发执行。</a:t>
            </a:r>
          </a:p>
          <a:p>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1.3.3</a:t>
            </a:r>
            <a:r>
              <a:rPr lang="zh-CN" altLang="en-US" sz="3200">
                <a:latin typeface="+mj-ea"/>
              </a:rPr>
              <a:t>操作系统的基本特性</a:t>
            </a:r>
            <a:r>
              <a:rPr lang="en-US" altLang="zh-CN" sz="3200">
                <a:latin typeface="+mj-ea"/>
              </a:rPr>
              <a:t>-</a:t>
            </a:r>
            <a:r>
              <a:rPr lang="zh-CN" altLang="en-US" sz="3200">
                <a:latin typeface="+mj-ea"/>
              </a:rPr>
              <a:t>虚拟性</a:t>
            </a:r>
          </a:p>
        </p:txBody>
      </p:sp>
      <p:sp>
        <p:nvSpPr>
          <p:cNvPr id="80899" name="Rectangle 3"/>
          <p:cNvSpPr>
            <a:spLocks noGrp="1" noChangeArrowheads="1"/>
          </p:cNvSpPr>
          <p:nvPr>
            <p:ph idx="1"/>
          </p:nvPr>
        </p:nvSpPr>
        <p:spPr>
          <a:xfrm>
            <a:off x="457200" y="1052513"/>
            <a:ext cx="8229600" cy="4724400"/>
          </a:xfrm>
        </p:spPr>
        <p:txBody>
          <a:bodyPr/>
          <a:lstStyle/>
          <a:p>
            <a:pPr marL="965200" lvl="1" indent="-508000">
              <a:defRPr/>
            </a:pPr>
            <a:r>
              <a:rPr lang="zh-CN" altLang="en-US" sz="2400" dirty="0" smtClean="0"/>
              <a:t>虚拟是指通过某种技术把一个物理实体变成若干个逻辑上的对应物。</a:t>
            </a:r>
          </a:p>
          <a:p>
            <a:pPr marL="965200" lvl="1" indent="-508000">
              <a:defRPr/>
            </a:pPr>
            <a:r>
              <a:rPr lang="zh-CN" altLang="en-US" sz="2400" dirty="0" smtClean="0"/>
              <a:t>物理实体是实际存在的，是实的；逻辑实体是用户感觉到的，是虚拟的。</a:t>
            </a:r>
          </a:p>
          <a:p>
            <a:pPr marL="965200" lvl="1" indent="-508000">
              <a:defRPr/>
            </a:pPr>
            <a:r>
              <a:rPr kumimoji="1" lang="zh-CN" altLang="en-US" sz="2400" dirty="0" smtClean="0"/>
              <a:t>虚拟是操作系统管理系统资源的重要手段，可提高资源利用率。</a:t>
            </a:r>
            <a:endParaRPr kumimoji="1" lang="en-US" altLang="zh-CN" sz="2400" dirty="0" smtClean="0"/>
          </a:p>
          <a:p>
            <a:pPr marL="457200" lvl="1" indent="0">
              <a:buFontTx/>
              <a:buNone/>
              <a:defRPr/>
            </a:pPr>
            <a:r>
              <a:rPr lang="en-US" altLang="zh-CN" sz="2400" dirty="0" smtClean="0">
                <a:latin typeface="黑体" panose="02010609060101010101" pitchFamily="49" charset="-122"/>
                <a:ea typeface="黑体" panose="02010609060101010101" pitchFamily="49" charset="-122"/>
              </a:rPr>
              <a:t>1. </a:t>
            </a:r>
            <a:r>
              <a:rPr lang="zh-CN" altLang="en-US" sz="2400" dirty="0" smtClean="0">
                <a:latin typeface="黑体" panose="02010609060101010101" pitchFamily="49" charset="-122"/>
                <a:ea typeface="黑体" panose="02010609060101010101" pitchFamily="49" charset="-122"/>
              </a:rPr>
              <a:t>时分复用技术</a:t>
            </a:r>
            <a:br>
              <a:rPr lang="zh-CN" altLang="en-US" sz="2400" dirty="0" smtClean="0">
                <a:latin typeface="黑体" panose="02010609060101010101" pitchFamily="49" charset="-122"/>
                <a:ea typeface="黑体" panose="02010609060101010101" pitchFamily="49" charset="-122"/>
              </a:rPr>
            </a:br>
            <a:r>
              <a:rPr lang="zh-CN" altLang="en-US" sz="2400" dirty="0" smtClean="0"/>
              <a:t>　　</a:t>
            </a:r>
            <a:r>
              <a:rPr lang="en-US" altLang="zh-CN" sz="2400" dirty="0" smtClean="0"/>
              <a:t>(1) </a:t>
            </a:r>
            <a:r>
              <a:rPr lang="zh-CN" altLang="en-US" sz="2400" dirty="0" smtClean="0"/>
              <a:t>虚拟处理机技术。</a:t>
            </a:r>
            <a:br>
              <a:rPr lang="zh-CN" altLang="en-US" sz="2400" dirty="0" smtClean="0"/>
            </a:br>
            <a:r>
              <a:rPr lang="zh-CN" altLang="en-US" sz="2400" dirty="0" smtClean="0"/>
              <a:t>　　</a:t>
            </a:r>
            <a:r>
              <a:rPr lang="en-US" altLang="zh-CN" sz="2400" dirty="0" smtClean="0"/>
              <a:t>(2) </a:t>
            </a:r>
            <a:r>
              <a:rPr lang="zh-CN" altLang="en-US" sz="2400" dirty="0" smtClean="0"/>
              <a:t>虚拟设备技术。</a:t>
            </a:r>
          </a:p>
          <a:p>
            <a:pPr marL="457200" lvl="1" indent="0">
              <a:buFontTx/>
              <a:buNone/>
              <a:defRPr/>
            </a:pPr>
            <a:r>
              <a:rPr lang="zh-CN" altLang="en-US" sz="2400" dirty="0" smtClean="0"/>
              <a:t>         </a:t>
            </a:r>
            <a:r>
              <a:rPr lang="zh-CN" altLang="en-US" sz="2000" dirty="0" smtClean="0"/>
              <a:t>例如在单</a:t>
            </a:r>
            <a:r>
              <a:rPr lang="en-US" altLang="zh-CN" sz="2000" dirty="0" smtClean="0"/>
              <a:t>CPU</a:t>
            </a:r>
            <a:r>
              <a:rPr lang="zh-CN" altLang="en-US" sz="2000" dirty="0" smtClean="0"/>
              <a:t>多道分时系统中，通过多道程序技术和分时技术可以把一个物理</a:t>
            </a:r>
            <a:r>
              <a:rPr lang="en-US" altLang="zh-CN" sz="2000" dirty="0" smtClean="0"/>
              <a:t>CPU</a:t>
            </a:r>
            <a:r>
              <a:rPr lang="zh-CN" altLang="en-US" sz="2000" dirty="0" smtClean="0"/>
              <a:t>虚拟为多台逻辑上的</a:t>
            </a:r>
            <a:r>
              <a:rPr lang="en-US" altLang="zh-CN" sz="2000" dirty="0" smtClean="0"/>
              <a:t>CPU</a:t>
            </a:r>
            <a:r>
              <a:rPr lang="zh-CN" altLang="en-US" sz="2000" dirty="0" smtClean="0"/>
              <a:t>，使每个终端用户都认为有一台“独立”的</a:t>
            </a:r>
            <a:r>
              <a:rPr lang="en-US" altLang="zh-CN" sz="2000" dirty="0" smtClean="0"/>
              <a:t>CPU</a:t>
            </a:r>
            <a:r>
              <a:rPr lang="zh-CN" altLang="en-US" sz="2000" dirty="0" smtClean="0"/>
              <a:t>为它运行，用户感觉的</a:t>
            </a:r>
            <a:r>
              <a:rPr lang="en-US" altLang="zh-CN" sz="2000" dirty="0" smtClean="0"/>
              <a:t>CPU</a:t>
            </a:r>
            <a:r>
              <a:rPr lang="zh-CN" altLang="en-US" sz="2000" dirty="0" smtClean="0"/>
              <a:t>是虚拟</a:t>
            </a:r>
            <a:r>
              <a:rPr lang="en-US" altLang="zh-CN" sz="2000" dirty="0" smtClean="0"/>
              <a:t>CPU</a:t>
            </a:r>
            <a:r>
              <a:rPr lang="zh-CN" altLang="en-US" sz="2000" dirty="0" smtClean="0"/>
              <a: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187450" y="-26988"/>
            <a:ext cx="7391400" cy="8382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1.3.3</a:t>
            </a:r>
            <a:r>
              <a:rPr lang="zh-CN" altLang="en-US" sz="3200">
                <a:latin typeface="+mj-ea"/>
              </a:rPr>
              <a:t>操作系统的基本特性</a:t>
            </a:r>
            <a:r>
              <a:rPr lang="en-US" altLang="zh-CN" sz="3200">
                <a:latin typeface="+mj-ea"/>
              </a:rPr>
              <a:t>-</a:t>
            </a:r>
            <a:r>
              <a:rPr lang="zh-CN" altLang="en-US" sz="3200">
                <a:latin typeface="+mj-ea"/>
              </a:rPr>
              <a:t>虚拟性</a:t>
            </a:r>
          </a:p>
        </p:txBody>
      </p:sp>
      <p:sp>
        <p:nvSpPr>
          <p:cNvPr id="61443" name="文本占位符 2"/>
          <p:cNvSpPr>
            <a:spLocks noGrp="1"/>
          </p:cNvSpPr>
          <p:nvPr>
            <p:ph type="body" sz="half" idx="1"/>
          </p:nvPr>
        </p:nvSpPr>
        <p:spPr bwMode="auto">
          <a:xfrm>
            <a:off x="611188" y="1600200"/>
            <a:ext cx="7993062"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CN" sz="2400" smtClean="0">
                <a:latin typeface="黑体" pitchFamily="2" charset="-122"/>
                <a:ea typeface="黑体" pitchFamily="2" charset="-122"/>
              </a:rPr>
              <a:t>2. </a:t>
            </a:r>
            <a:r>
              <a:rPr lang="zh-CN" altLang="en-US" sz="2400" smtClean="0">
                <a:latin typeface="黑体" pitchFamily="2" charset="-122"/>
                <a:ea typeface="黑体" pitchFamily="2" charset="-122"/>
              </a:rPr>
              <a:t>空分复用技术</a:t>
            </a:r>
            <a:r>
              <a:rPr lang="zh-CN" altLang="en-US" sz="2400" smtClean="0"/>
              <a:t/>
            </a:r>
            <a:br>
              <a:rPr lang="zh-CN" altLang="en-US" sz="2400" smtClean="0"/>
            </a:br>
            <a:r>
              <a:rPr lang="zh-CN" altLang="en-US" sz="2400" smtClean="0"/>
              <a:t>　　</a:t>
            </a:r>
            <a:r>
              <a:rPr lang="en-US" altLang="zh-CN" sz="2400" smtClean="0"/>
              <a:t>20</a:t>
            </a:r>
            <a:r>
              <a:rPr lang="zh-CN" altLang="en-US" sz="2400" smtClean="0"/>
              <a:t>世纪初，电信业中就已使用频分复用技术来提高信道的利用率。它是指将一个频率范围比较宽的信道划分成多个频率范围较窄的信道</a:t>
            </a:r>
            <a:r>
              <a:rPr lang="en-US" altLang="zh-CN" sz="2400" smtClean="0"/>
              <a:t>(</a:t>
            </a:r>
            <a:r>
              <a:rPr lang="zh-CN" altLang="en-US" sz="2400" smtClean="0"/>
              <a:t>称为频带</a:t>
            </a:r>
            <a:r>
              <a:rPr lang="en-US" altLang="zh-CN" sz="2400" smtClean="0"/>
              <a:t>)</a:t>
            </a:r>
            <a:r>
              <a:rPr lang="zh-CN" altLang="en-US" sz="2400" smtClean="0"/>
              <a:t>，其中的任何一个频带都仅供一对用户通话。早期的频分复用技术只能将一条物理信道划分为几条到几十条话路，后来又很快发展到成千上万条话路，每条话路供一对用户通话。再后来在计算机中也把空分复用技术用于对存储空间的管理，用以提高存储空间的利用率。</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3200">
                <a:latin typeface="+mj-ea"/>
              </a:rPr>
              <a:t>1.3.4</a:t>
            </a:r>
            <a:r>
              <a:rPr lang="zh-CN" altLang="en-US" sz="3200">
                <a:latin typeface="+mj-ea"/>
              </a:rPr>
              <a:t>操作系统的基本特性</a:t>
            </a:r>
            <a:r>
              <a:rPr lang="en-US" altLang="zh-CN" sz="3200">
                <a:latin typeface="+mj-ea"/>
              </a:rPr>
              <a:t>-</a:t>
            </a:r>
            <a:r>
              <a:rPr lang="zh-CN" altLang="en-US" sz="3200">
                <a:latin typeface="+mj-ea"/>
              </a:rPr>
              <a:t>异步性</a:t>
            </a:r>
          </a:p>
        </p:txBody>
      </p:sp>
      <p:sp>
        <p:nvSpPr>
          <p:cNvPr id="62467" name="Rectangle 3"/>
          <p:cNvSpPr>
            <a:spLocks noGrp="1" noChangeArrowheads="1"/>
          </p:cNvSpPr>
          <p:nvPr>
            <p:ph idx="1"/>
          </p:nvPr>
        </p:nvSpPr>
        <p:spPr bwMode="auto">
          <a:xfrm>
            <a:off x="457200" y="1052513"/>
            <a:ext cx="82296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65200" lvl="1" indent="-508000"/>
            <a:r>
              <a:rPr lang="zh-CN" altLang="en-US" sz="2400" smtClean="0"/>
              <a:t>在多道程序环境下，允许多个程序并发执行，但由于资源等因素的限制，程序的执行并非“一气呵成”，而是以“走走停停”的方式运行，即程序是以异步方式运行的。</a:t>
            </a:r>
          </a:p>
          <a:p>
            <a:pPr marL="965200" lvl="1" indent="-508000"/>
            <a:r>
              <a:rPr lang="zh-CN" altLang="en-US" sz="2400" smtClean="0"/>
              <a:t>多个程序异步并发执行带来了两种不确定性</a:t>
            </a:r>
          </a:p>
          <a:p>
            <a:pPr marL="1371600" lvl="2" indent="-457200"/>
            <a:r>
              <a:rPr lang="zh-CN" altLang="en-US" sz="2000" smtClean="0"/>
              <a:t>一种是每个程序（进程）执行的速度和时间不确定，各程序（进程）之间推进的序列也不确定。即是不可预测的。</a:t>
            </a:r>
          </a:p>
          <a:p>
            <a:pPr marL="1371600" lvl="2" indent="-457200"/>
            <a:r>
              <a:rPr lang="zh-CN" altLang="en-US" sz="2000" smtClean="0"/>
              <a:t>另一种是每个程序（进程）执行结果不确定，即对同一程序，给定相同的初始条件、在相同的环境下进行多次执行，却可能获得完全不同的结果，这也称为程序并发执行的不可再现性。执行结果的不确定性是绝对不允许的，这是操作系统为实现程序并发执行必须解决的问题。</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bwMode="auto">
          <a:xfrm>
            <a:off x="358775" y="1079500"/>
            <a:ext cx="8596313" cy="354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609600" indent="-609600">
              <a:buFont typeface="Wingdings" pitchFamily="2" charset="2"/>
              <a:buChar char="Ø"/>
            </a:pPr>
            <a:r>
              <a:rPr lang="zh-CN" altLang="en-US" sz="3200" dirty="0" smtClean="0">
                <a:sym typeface="Symbol" pitchFamily="18" charset="2"/>
              </a:rPr>
              <a:t>内容</a:t>
            </a:r>
          </a:p>
          <a:p>
            <a:pPr marL="990600" lvl="1" indent="-533400">
              <a:buFont typeface="Wingdings" pitchFamily="2" charset="2"/>
              <a:buNone/>
            </a:pPr>
            <a:r>
              <a:rPr lang="en-US" altLang="zh-CN" sz="3200" dirty="0" smtClean="0">
                <a:sym typeface="Symbol" pitchFamily="18" charset="2"/>
              </a:rPr>
              <a:t>1.1  </a:t>
            </a:r>
            <a:r>
              <a:rPr lang="zh-CN" altLang="en-US" sz="3200" dirty="0" smtClean="0">
                <a:sym typeface="Symbol" pitchFamily="18" charset="2"/>
              </a:rPr>
              <a:t>操作系统的目标和作用</a:t>
            </a:r>
          </a:p>
          <a:p>
            <a:pPr marL="990600" lvl="1" indent="-533400">
              <a:buFont typeface="Wingdings" pitchFamily="2" charset="2"/>
              <a:buNone/>
            </a:pPr>
            <a:r>
              <a:rPr lang="en-US" altLang="zh-CN" sz="3200" dirty="0" smtClean="0"/>
              <a:t>1.2  </a:t>
            </a:r>
            <a:r>
              <a:rPr lang="zh-CN" altLang="en-US" sz="3200" dirty="0" smtClean="0"/>
              <a:t>操作系统的发展过程</a:t>
            </a:r>
          </a:p>
          <a:p>
            <a:pPr marL="990600" lvl="1" indent="-533400">
              <a:buFont typeface="Wingdings" pitchFamily="2" charset="2"/>
              <a:buNone/>
            </a:pPr>
            <a:r>
              <a:rPr lang="en-US" altLang="zh-CN" sz="3200" dirty="0" smtClean="0">
                <a:sym typeface="Symbol" pitchFamily="18" charset="2"/>
              </a:rPr>
              <a:t>1.3  </a:t>
            </a:r>
            <a:r>
              <a:rPr lang="zh-CN" altLang="en-US" sz="3200" dirty="0" smtClean="0">
                <a:sym typeface="Symbol" pitchFamily="18" charset="2"/>
              </a:rPr>
              <a:t>操作系统的基本特性</a:t>
            </a:r>
          </a:p>
          <a:p>
            <a:pPr marL="990600" lvl="1" indent="-533400">
              <a:buFont typeface="Wingdings" pitchFamily="2" charset="2"/>
              <a:buNone/>
            </a:pPr>
            <a:r>
              <a:rPr lang="en-US" altLang="zh-CN" sz="3200" dirty="0" smtClean="0">
                <a:solidFill>
                  <a:schemeClr val="accent1">
                    <a:lumMod val="75000"/>
                  </a:schemeClr>
                </a:solidFill>
                <a:sym typeface="Symbol" pitchFamily="18" charset="2"/>
              </a:rPr>
              <a:t>1.4  </a:t>
            </a:r>
            <a:r>
              <a:rPr lang="zh-CN" altLang="en-US" sz="3200" dirty="0" smtClean="0">
                <a:solidFill>
                  <a:schemeClr val="accent1">
                    <a:lumMod val="75000"/>
                  </a:schemeClr>
                </a:solidFill>
                <a:sym typeface="Symbol" pitchFamily="18" charset="2"/>
              </a:rPr>
              <a:t>操作系统的主要功能</a:t>
            </a:r>
          </a:p>
          <a:p>
            <a:pPr marL="990600" lvl="1" indent="-533400">
              <a:buFont typeface="Wingdings" pitchFamily="2" charset="2"/>
              <a:buNone/>
            </a:pPr>
            <a:r>
              <a:rPr lang="en-US" altLang="zh-CN" sz="3200" dirty="0" smtClean="0"/>
              <a:t>1.5  OS</a:t>
            </a:r>
            <a:r>
              <a:rPr lang="zh-CN" altLang="en-US" sz="3200" dirty="0" smtClean="0"/>
              <a:t>结构设计</a:t>
            </a:r>
          </a:p>
        </p:txBody>
      </p:sp>
      <p:sp>
        <p:nvSpPr>
          <p:cNvPr id="63491" name="Rectangle 3"/>
          <p:cNvSpPr>
            <a:spLocks noGrp="1" noChangeArrowheads="1"/>
          </p:cNvSpPr>
          <p:nvPr>
            <p:ph type="title"/>
          </p:nvPr>
        </p:nvSpPr>
        <p:spPr>
          <a:xfrm>
            <a:off x="1403350" y="188913"/>
            <a:ext cx="7391400" cy="838200"/>
          </a:xfrm>
        </p:spPr>
        <p:txBody>
          <a:bodyPr/>
          <a:lstStyle/>
          <a:p>
            <a:r>
              <a:rPr lang="zh-CN" altLang="en-US" smtClean="0">
                <a:latin typeface="华文新魏" pitchFamily="2" charset="-122"/>
              </a:rPr>
              <a:t>第一章　操作系统</a:t>
            </a:r>
            <a:r>
              <a:rPr lang="zh-CN" altLang="en-US" smtClean="0"/>
              <a:t>引论</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87450" y="-26988"/>
            <a:ext cx="7391400" cy="838201"/>
          </a:xfrm>
        </p:spPr>
        <p:txBody>
          <a:bodyPr/>
          <a:lstStyle/>
          <a:p>
            <a:r>
              <a:rPr lang="en-US" altLang="zh-CN" sz="3200" smtClean="0"/>
              <a:t>1.4 </a:t>
            </a:r>
            <a:r>
              <a:rPr lang="zh-CN" altLang="en-US" sz="3200" smtClean="0"/>
              <a:t>操作系统的主要功能</a:t>
            </a:r>
          </a:p>
        </p:txBody>
      </p:sp>
      <p:sp>
        <p:nvSpPr>
          <p:cNvPr id="64515" name="Rectangle 3"/>
          <p:cNvSpPr>
            <a:spLocks noGrp="1" noChangeArrowheads="1"/>
          </p:cNvSpPr>
          <p:nvPr>
            <p:ph type="body" sz="half" idx="1"/>
          </p:nvPr>
        </p:nvSpPr>
        <p:spPr bwMode="auto">
          <a:xfrm>
            <a:off x="465138" y="1124744"/>
            <a:ext cx="8678862"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r>
              <a:rPr lang="en-US" altLang="zh-CN" sz="3200" dirty="0" smtClean="0"/>
              <a:t>1.4.1  </a:t>
            </a:r>
            <a:r>
              <a:rPr lang="zh-CN" altLang="en-US" sz="3200" dirty="0" smtClean="0"/>
              <a:t>处理机（进程）管理</a:t>
            </a:r>
          </a:p>
          <a:p>
            <a:pPr marL="609600" indent="-609600">
              <a:buFontTx/>
              <a:buNone/>
            </a:pPr>
            <a:r>
              <a:rPr lang="en-US" altLang="zh-CN" sz="3200" dirty="0" smtClean="0"/>
              <a:t>1.4.2  </a:t>
            </a:r>
            <a:r>
              <a:rPr lang="zh-CN" altLang="en-US" sz="3200" dirty="0" smtClean="0"/>
              <a:t>存储器的管理</a:t>
            </a:r>
          </a:p>
          <a:p>
            <a:pPr marL="609600" indent="-609600">
              <a:buFontTx/>
              <a:buNone/>
            </a:pPr>
            <a:r>
              <a:rPr lang="en-US" altLang="zh-CN" sz="3200" dirty="0" smtClean="0"/>
              <a:t>1.4.3  </a:t>
            </a:r>
            <a:r>
              <a:rPr lang="zh-CN" altLang="en-US" sz="3200" dirty="0" smtClean="0"/>
              <a:t>设备管理</a:t>
            </a:r>
          </a:p>
          <a:p>
            <a:pPr marL="609600" indent="-609600">
              <a:buFontTx/>
              <a:buNone/>
            </a:pPr>
            <a:r>
              <a:rPr lang="en-US" altLang="zh-CN" sz="3200" dirty="0" smtClean="0"/>
              <a:t>1.4.4  </a:t>
            </a:r>
            <a:r>
              <a:rPr lang="zh-CN" altLang="en-US" sz="3200" dirty="0" smtClean="0"/>
              <a:t>文件管理</a:t>
            </a:r>
          </a:p>
          <a:p>
            <a:pPr marL="609600" indent="-609600">
              <a:buFontTx/>
              <a:buNone/>
            </a:pPr>
            <a:r>
              <a:rPr lang="en-US" altLang="zh-CN" sz="3200" dirty="0" smtClean="0"/>
              <a:t>1.4.5  </a:t>
            </a:r>
            <a:r>
              <a:rPr lang="zh-CN" altLang="en-US" sz="3200" dirty="0" smtClean="0"/>
              <a:t>用户接口</a:t>
            </a:r>
            <a:endParaRPr lang="en-US" altLang="zh-CN" sz="3200" dirty="0" smtClean="0"/>
          </a:p>
          <a:p>
            <a:pPr marL="609600" indent="-609600">
              <a:buFontTx/>
              <a:buNone/>
            </a:pPr>
            <a:r>
              <a:rPr lang="en-US" altLang="zh-CN" sz="3200" dirty="0" smtClean="0"/>
              <a:t>1.4.6 </a:t>
            </a:r>
            <a:r>
              <a:rPr lang="zh-CN" altLang="en-US" sz="3200" dirty="0" smtClean="0"/>
              <a:t>现代操作系统的新功能</a:t>
            </a:r>
          </a:p>
          <a:p>
            <a:pPr marL="609600" indent="-609600">
              <a:buFontTx/>
              <a:buNone/>
            </a:pPr>
            <a:r>
              <a:rPr lang="zh-CN" altLang="en-US" sz="2000" dirty="0" smtClean="0"/>
              <a: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87450" y="-26988"/>
            <a:ext cx="7391400" cy="838201"/>
          </a:xfrm>
        </p:spPr>
        <p:txBody>
          <a:bodyPr/>
          <a:lstStyle/>
          <a:p>
            <a:r>
              <a:rPr lang="en-US" altLang="zh-CN" sz="3200" smtClean="0"/>
              <a:t>1.4.1  </a:t>
            </a:r>
            <a:r>
              <a:rPr lang="zh-CN" altLang="en-US" sz="3200" smtClean="0"/>
              <a:t>处理机（进程）管理</a:t>
            </a:r>
          </a:p>
        </p:txBody>
      </p:sp>
      <p:sp>
        <p:nvSpPr>
          <p:cNvPr id="65539" name="Rectangle 3"/>
          <p:cNvSpPr>
            <a:spLocks noGrp="1" noChangeArrowheads="1"/>
          </p:cNvSpPr>
          <p:nvPr>
            <p:ph type="body" sz="half" idx="1"/>
          </p:nvPr>
        </p:nvSpPr>
        <p:spPr bwMode="auto">
          <a:xfrm>
            <a:off x="214313" y="1443038"/>
            <a:ext cx="8678862"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r>
              <a:rPr lang="zh-CN" altLang="en-US" sz="2400" smtClean="0"/>
              <a:t>	       处理机管理的主要任务，是对处理机进行分配，并对其运行进行有效的控制和管理。在多道程序环境下，处理机的分配和运行以进程为基本单位，因而对处理机管理可归纳为对进程的管理，包括：</a:t>
            </a:r>
          </a:p>
          <a:p>
            <a:pPr marL="1371600" lvl="2" indent="-457200"/>
            <a:r>
              <a:rPr lang="zh-CN" altLang="en-US" sz="2400" smtClean="0"/>
              <a:t>进程控制：创建、撤销、挂起、改变运行优先级等；</a:t>
            </a:r>
          </a:p>
          <a:p>
            <a:pPr marL="1371600" lvl="2" indent="-457200"/>
            <a:r>
              <a:rPr lang="zh-CN" altLang="en-US" sz="2400" smtClean="0"/>
              <a:t>进程同步：协调并发进程之间的推进步骤，以协调资源共享；</a:t>
            </a:r>
          </a:p>
          <a:p>
            <a:pPr marL="1371600" lvl="2" indent="-457200"/>
            <a:r>
              <a:rPr lang="zh-CN" altLang="en-US" sz="2400" smtClean="0"/>
              <a:t>进程通信：进程之间传送数据，以协调进程间的协作</a:t>
            </a:r>
          </a:p>
          <a:p>
            <a:pPr marL="1371600" lvl="2" indent="-457200"/>
            <a:r>
              <a:rPr lang="zh-CN" altLang="en-US" sz="2400" smtClean="0"/>
              <a:t>进程调度：作业和进程的运行切换，以充分利用处理机资源和提高系统性能；</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4" name="Rectangle 3"/>
          <p:cNvSpPr>
            <a:spLocks noGrp="1" noChangeArrowheads="1"/>
          </p:cNvSpPr>
          <p:nvPr>
            <p:ph idx="1"/>
          </p:nvPr>
        </p:nvSpPr>
        <p:spPr/>
        <p:txBody>
          <a:bodyPr/>
          <a:lstStyle/>
          <a:p>
            <a:pPr marL="0" indent="0" eaLnBrk="1" hangingPunct="1">
              <a:lnSpc>
                <a:spcPct val="90000"/>
              </a:lnSpc>
              <a:buNone/>
            </a:pPr>
            <a:r>
              <a:rPr lang="en-US" altLang="zh-CN" sz="3600" dirty="0" smtClean="0"/>
              <a:t>3.</a:t>
            </a:r>
            <a:r>
              <a:rPr lang="zh-CN" altLang="en-US" sz="3600" dirty="0"/>
              <a:t>为什么学习</a:t>
            </a:r>
            <a:r>
              <a:rPr lang="zh-CN" altLang="en-US" sz="3600" dirty="0" smtClean="0"/>
              <a:t>操作系统</a:t>
            </a:r>
            <a:endParaRPr lang="zh-CN" altLang="en-US" sz="3600" dirty="0"/>
          </a:p>
          <a:p>
            <a:pPr eaLnBrk="1" hangingPunct="1">
              <a:lnSpc>
                <a:spcPct val="90000"/>
              </a:lnSpc>
              <a:buFont typeface="Wingdings" panose="05000000000000000000" pitchFamily="2" charset="2"/>
              <a:buChar char="Ø"/>
            </a:pPr>
            <a:r>
              <a:rPr lang="zh-CN" altLang="en-US" sz="3600" dirty="0"/>
              <a:t>并发</a:t>
            </a:r>
          </a:p>
          <a:p>
            <a:pPr eaLnBrk="1" hangingPunct="1">
              <a:lnSpc>
                <a:spcPct val="90000"/>
              </a:lnSpc>
              <a:buFont typeface="Wingdings" panose="05000000000000000000" pitchFamily="2" charset="2"/>
              <a:buChar char="Ø"/>
            </a:pPr>
            <a:r>
              <a:rPr lang="zh-CN" altLang="en-US" sz="3600" dirty="0" smtClean="0"/>
              <a:t>资源管理</a:t>
            </a:r>
            <a:endParaRPr lang="zh-CN" altLang="en-US" sz="3600" dirty="0"/>
          </a:p>
          <a:p>
            <a:pPr eaLnBrk="1" hangingPunct="1">
              <a:lnSpc>
                <a:spcPct val="90000"/>
              </a:lnSpc>
              <a:buFont typeface="Wingdings" panose="05000000000000000000" pitchFamily="2" charset="2"/>
              <a:buChar char="Ø"/>
            </a:pPr>
            <a:r>
              <a:rPr lang="zh-CN" altLang="en-US" sz="3600" dirty="0"/>
              <a:t>性能分析和冲突</a:t>
            </a:r>
            <a:r>
              <a:rPr lang="zh-CN" altLang="en-US" sz="3600" dirty="0" smtClean="0"/>
              <a:t>解决</a:t>
            </a:r>
            <a:endParaRPr lang="zh-CN" altLang="en-US" sz="3600" dirty="0"/>
          </a:p>
          <a:p>
            <a:pPr eaLnBrk="1" hangingPunct="1">
              <a:lnSpc>
                <a:spcPct val="90000"/>
              </a:lnSpc>
              <a:buFont typeface="Wingdings" panose="05000000000000000000" pitchFamily="2" charset="2"/>
              <a:buChar char="Ø"/>
            </a:pPr>
            <a:r>
              <a:rPr lang="zh-CN" altLang="en-US" sz="3600" dirty="0"/>
              <a:t>隐藏复杂性的</a:t>
            </a:r>
            <a:r>
              <a:rPr lang="zh-CN" altLang="en-US" sz="3600" dirty="0" smtClean="0"/>
              <a:t>接口（</a:t>
            </a:r>
            <a:r>
              <a:rPr lang="en-US" altLang="zh-CN" sz="3600" dirty="0" smtClean="0"/>
              <a:t>API</a:t>
            </a:r>
            <a:r>
              <a:rPr lang="zh-CN" altLang="en-US" sz="3600" dirty="0" smtClean="0"/>
              <a:t>）</a:t>
            </a:r>
            <a:endParaRPr lang="zh-CN" altLang="en-US" sz="3600" dirty="0"/>
          </a:p>
          <a:p>
            <a:pPr eaLnBrk="1" hangingPunct="1">
              <a:lnSpc>
                <a:spcPct val="90000"/>
              </a:lnSpc>
              <a:buFont typeface="Wingdings" panose="05000000000000000000" pitchFamily="2" charset="2"/>
              <a:buChar char="Ø"/>
            </a:pPr>
            <a:r>
              <a:rPr lang="zh-CN" altLang="en-US" sz="3600" dirty="0"/>
              <a:t>处理大型</a:t>
            </a:r>
            <a:r>
              <a:rPr lang="zh-CN" altLang="en-US" sz="3600" dirty="0" smtClean="0"/>
              <a:t>软件（对象，数据访问缓存）</a:t>
            </a:r>
            <a:endParaRPr lang="zh-CN" altLang="en-US" sz="3600" dirty="0"/>
          </a:p>
          <a:p>
            <a:pPr eaLnBrk="1" hangingPunct="1">
              <a:lnSpc>
                <a:spcPct val="90000"/>
              </a:lnSpc>
              <a:buFont typeface="Wingdings" panose="05000000000000000000" pitchFamily="2" charset="2"/>
              <a:buChar char="Ø"/>
            </a:pPr>
            <a:r>
              <a:rPr lang="zh-CN" altLang="en-US" sz="3600" dirty="0"/>
              <a:t>计算机系统设计</a:t>
            </a:r>
          </a:p>
        </p:txBody>
      </p:sp>
    </p:spTree>
    <p:extLst>
      <p:ext uri="{BB962C8B-B14F-4D97-AF65-F5344CB8AC3E}">
        <p14:creationId xmlns:p14="http://schemas.microsoft.com/office/powerpoint/2010/main" val="39072131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87450" y="-26988"/>
            <a:ext cx="7391400" cy="838201"/>
          </a:xfrm>
        </p:spPr>
        <p:txBody>
          <a:bodyPr/>
          <a:lstStyle/>
          <a:p>
            <a:r>
              <a:rPr lang="en-US" altLang="zh-CN" sz="3200" smtClean="0"/>
              <a:t>1.4.2  </a:t>
            </a:r>
            <a:r>
              <a:rPr lang="zh-CN" altLang="en-US" sz="3200" smtClean="0"/>
              <a:t>存储器的管理</a:t>
            </a:r>
          </a:p>
        </p:txBody>
      </p:sp>
      <p:sp>
        <p:nvSpPr>
          <p:cNvPr id="66563" name="Rectangle 3"/>
          <p:cNvSpPr>
            <a:spLocks noGrp="1" noChangeArrowheads="1"/>
          </p:cNvSpPr>
          <p:nvPr>
            <p:ph type="body" sz="half" idx="1"/>
          </p:nvPr>
        </p:nvSpPr>
        <p:spPr bwMode="auto">
          <a:xfrm>
            <a:off x="222250" y="1431925"/>
            <a:ext cx="8678863"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r>
              <a:rPr lang="zh-CN" altLang="en-US" sz="2400" smtClean="0"/>
              <a:t>	       存储器管理的主要任务是为多道程序的运行提供良好的环境，方便用户使用存储器，提高存储器的利用率，以及能从逻辑上来扩充内存，因此存储管理应具有：</a:t>
            </a:r>
          </a:p>
          <a:p>
            <a:pPr marL="1371600" lvl="2" indent="-457200"/>
            <a:r>
              <a:rPr lang="zh-CN" altLang="en-US" sz="2400" smtClean="0"/>
              <a:t>内存分配与回收</a:t>
            </a:r>
          </a:p>
          <a:p>
            <a:pPr marL="1371600" lvl="2" indent="-457200"/>
            <a:r>
              <a:rPr lang="zh-CN" altLang="en-US" sz="2400" smtClean="0"/>
              <a:t>内存保护：保证进程间互不干扰、相互保密；</a:t>
            </a:r>
          </a:p>
          <a:p>
            <a:pPr marL="1371600" lvl="2" indent="-457200"/>
            <a:r>
              <a:rPr lang="zh-CN" altLang="en-US" sz="2400" smtClean="0"/>
              <a:t>地址映射：进程逻辑地址到内存物理地址的映射</a:t>
            </a:r>
          </a:p>
          <a:p>
            <a:pPr marL="1371600" lvl="2" indent="-457200"/>
            <a:r>
              <a:rPr lang="zh-CN" altLang="en-US" sz="2400" smtClean="0"/>
              <a:t>内存扩充：提高内存利用率、扩大进程的内存空间；</a:t>
            </a:r>
          </a:p>
          <a:p>
            <a:pPr marL="609600" indent="-609600">
              <a:spcBef>
                <a:spcPct val="0"/>
              </a:spcBef>
              <a:buFontTx/>
              <a:buNone/>
            </a:pPr>
            <a:endParaRPr lang="zh-CN" altLang="en-US" sz="320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87450" y="-26988"/>
            <a:ext cx="7391400" cy="838201"/>
          </a:xfrm>
        </p:spPr>
        <p:txBody>
          <a:bodyPr/>
          <a:lstStyle/>
          <a:p>
            <a:r>
              <a:rPr lang="en-US" altLang="zh-CN" sz="3200" smtClean="0"/>
              <a:t>1.4.3  </a:t>
            </a:r>
            <a:r>
              <a:rPr lang="zh-CN" altLang="en-US" sz="3200" smtClean="0"/>
              <a:t>设备管理</a:t>
            </a:r>
          </a:p>
        </p:txBody>
      </p:sp>
      <p:sp>
        <p:nvSpPr>
          <p:cNvPr id="67587" name="Rectangle 3"/>
          <p:cNvSpPr>
            <a:spLocks noGrp="1" noChangeArrowheads="1"/>
          </p:cNvSpPr>
          <p:nvPr>
            <p:ph type="body" sz="half" idx="1"/>
          </p:nvPr>
        </p:nvSpPr>
        <p:spPr bwMode="auto">
          <a:xfrm>
            <a:off x="254000" y="1576388"/>
            <a:ext cx="8678863"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90000"/>
              </a:lnSpc>
              <a:buFontTx/>
              <a:buNone/>
            </a:pPr>
            <a:r>
              <a:rPr lang="zh-CN" altLang="en-US" sz="1600" smtClean="0"/>
              <a:t>	          </a:t>
            </a:r>
            <a:r>
              <a:rPr lang="zh-CN" altLang="en-US" sz="2400" smtClean="0"/>
              <a:t>设备管理的任务是登记各</a:t>
            </a:r>
            <a:r>
              <a:rPr lang="en-US" altLang="zh-CN" sz="2400" smtClean="0"/>
              <a:t>I/O</a:t>
            </a:r>
            <a:r>
              <a:rPr lang="zh-CN" altLang="en-US" sz="2400" smtClean="0"/>
              <a:t>设备状态，管理并完成用户提出的</a:t>
            </a:r>
            <a:r>
              <a:rPr lang="en-US" altLang="zh-CN" sz="2400" smtClean="0"/>
              <a:t>I/O</a:t>
            </a:r>
            <a:r>
              <a:rPr lang="zh-CN" altLang="en-US" sz="2400" smtClean="0"/>
              <a:t>请求，按一定的策略为用户分配</a:t>
            </a:r>
            <a:r>
              <a:rPr lang="en-US" altLang="zh-CN" sz="2400" smtClean="0"/>
              <a:t>I/O</a:t>
            </a:r>
            <a:r>
              <a:rPr lang="zh-CN" altLang="en-US" sz="2400" smtClean="0"/>
              <a:t>设备。同时提高</a:t>
            </a:r>
            <a:r>
              <a:rPr lang="en-US" altLang="zh-CN" sz="2400" smtClean="0"/>
              <a:t>CPU</a:t>
            </a:r>
            <a:r>
              <a:rPr lang="zh-CN" altLang="en-US" sz="2400" smtClean="0"/>
              <a:t>和</a:t>
            </a:r>
            <a:r>
              <a:rPr lang="en-US" altLang="zh-CN" sz="2400" smtClean="0"/>
              <a:t>I/O</a:t>
            </a:r>
            <a:r>
              <a:rPr lang="zh-CN" altLang="en-US" sz="2400" smtClean="0"/>
              <a:t>设备的利用率，提高</a:t>
            </a:r>
            <a:r>
              <a:rPr lang="en-US" altLang="zh-CN" sz="2400" smtClean="0"/>
              <a:t>I/O</a:t>
            </a:r>
            <a:r>
              <a:rPr lang="zh-CN" altLang="en-US" sz="2400" smtClean="0"/>
              <a:t>速度，方便用户使用</a:t>
            </a:r>
            <a:r>
              <a:rPr lang="en-US" altLang="zh-CN" sz="2400" smtClean="0"/>
              <a:t>I/O</a:t>
            </a:r>
            <a:r>
              <a:rPr lang="zh-CN" altLang="en-US" sz="2400" smtClean="0"/>
              <a:t>设备，为此设备管理应具有缓冲器管理、设备分配、设备处理及虚拟设备等功能。</a:t>
            </a:r>
          </a:p>
          <a:p>
            <a:pPr marL="1371600" lvl="2" indent="-457200">
              <a:lnSpc>
                <a:spcPct val="90000"/>
              </a:lnSpc>
            </a:pPr>
            <a:r>
              <a:rPr lang="zh-CN" altLang="en-US" sz="2000" smtClean="0"/>
              <a:t>缓冲管理：匹配</a:t>
            </a:r>
            <a:r>
              <a:rPr lang="en-US" altLang="zh-CN" sz="2000" smtClean="0"/>
              <a:t>CPU</a:t>
            </a:r>
            <a:r>
              <a:rPr lang="zh-CN" altLang="en-US" sz="2000" smtClean="0"/>
              <a:t>和外设的速度，提高两者的利用率</a:t>
            </a:r>
          </a:p>
          <a:p>
            <a:pPr marL="1371600" lvl="2" indent="-457200">
              <a:lnSpc>
                <a:spcPct val="90000"/>
              </a:lnSpc>
            </a:pPr>
            <a:r>
              <a:rPr lang="zh-CN" altLang="en-US" sz="2000" smtClean="0"/>
              <a:t>设备分配与回收：在多用户间共享</a:t>
            </a:r>
            <a:r>
              <a:rPr lang="en-US" altLang="zh-CN" sz="2000" smtClean="0"/>
              <a:t>I/O</a:t>
            </a:r>
            <a:r>
              <a:rPr lang="zh-CN" altLang="en-US" sz="2000" smtClean="0"/>
              <a:t>设备资源</a:t>
            </a:r>
          </a:p>
          <a:p>
            <a:pPr marL="1371600" lvl="2" indent="-457200">
              <a:lnSpc>
                <a:spcPct val="90000"/>
              </a:lnSpc>
            </a:pPr>
            <a:r>
              <a:rPr lang="zh-CN" altLang="en-US" sz="2000" smtClean="0"/>
              <a:t>设备处理：利用设备驱动程序完成对设备的操作。</a:t>
            </a:r>
          </a:p>
          <a:p>
            <a:pPr marL="1371600" lvl="2" indent="-457200">
              <a:lnSpc>
                <a:spcPct val="90000"/>
              </a:lnSpc>
            </a:pPr>
            <a:r>
              <a:rPr lang="zh-CN" altLang="en-US" sz="2000" smtClean="0"/>
              <a:t>设备独立性</a:t>
            </a:r>
            <a:r>
              <a:rPr lang="en-US" altLang="zh-CN" sz="2000" smtClean="0"/>
              <a:t>(device independence)</a:t>
            </a:r>
            <a:r>
              <a:rPr lang="zh-CN" altLang="en-US" sz="2000" smtClean="0"/>
              <a:t>：提供统一的</a:t>
            </a:r>
            <a:r>
              <a:rPr lang="en-US" altLang="zh-CN" sz="2000" smtClean="0"/>
              <a:t>I/O</a:t>
            </a:r>
            <a:r>
              <a:rPr lang="zh-CN" altLang="en-US" sz="2000" smtClean="0"/>
              <a:t>设备接口，使应用程序独立于物理设备，提高可适应性。</a:t>
            </a:r>
          </a:p>
          <a:p>
            <a:pPr marL="1371600" lvl="2" indent="-457200">
              <a:lnSpc>
                <a:spcPct val="90000"/>
              </a:lnSpc>
            </a:pPr>
            <a:r>
              <a:rPr lang="zh-CN" altLang="en-US" sz="2000" smtClean="0"/>
              <a:t>虚拟设备</a:t>
            </a:r>
            <a:r>
              <a:rPr lang="en-US" altLang="zh-CN" sz="2000" smtClean="0"/>
              <a:t>(virtual device)</a:t>
            </a:r>
            <a:r>
              <a:rPr lang="zh-CN" altLang="en-US" sz="2000" smtClean="0"/>
              <a:t>：设备由多个进程共享，每个进程如同独占。</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87450" y="-26988"/>
            <a:ext cx="7391400" cy="838201"/>
          </a:xfrm>
        </p:spPr>
        <p:txBody>
          <a:bodyPr/>
          <a:lstStyle/>
          <a:p>
            <a:r>
              <a:rPr lang="en-US" altLang="zh-CN" sz="3200" smtClean="0"/>
              <a:t>1.4.4  </a:t>
            </a:r>
            <a:r>
              <a:rPr lang="zh-CN" altLang="en-US" sz="3200" smtClean="0"/>
              <a:t>文件管理</a:t>
            </a:r>
          </a:p>
        </p:txBody>
      </p:sp>
      <p:sp>
        <p:nvSpPr>
          <p:cNvPr id="68611" name="Rectangle 3"/>
          <p:cNvSpPr>
            <a:spLocks noGrp="1" noChangeArrowheads="1"/>
          </p:cNvSpPr>
          <p:nvPr>
            <p:ph type="body" sz="half" idx="1"/>
          </p:nvPr>
        </p:nvSpPr>
        <p:spPr bwMode="auto">
          <a:xfrm>
            <a:off x="220663" y="1443038"/>
            <a:ext cx="8678862"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90000"/>
              </a:lnSpc>
              <a:buFontTx/>
              <a:buNone/>
            </a:pPr>
            <a:r>
              <a:rPr lang="zh-CN" altLang="en-US" sz="2400" smtClean="0"/>
              <a:t>	         计算机系统的软件信息都以文件形式进行管理，操作系统中负责此任务的部分是文件系统，文件系统的任务是对用户文件和系统文件进行管理，以方便用户使用，并保证文件的安全性，为此文件系统管理应具有对文件存储空间的管理、目录管理、文件共享和保护等功能。</a:t>
            </a:r>
          </a:p>
          <a:p>
            <a:pPr marL="1371600" lvl="2" indent="-457200">
              <a:lnSpc>
                <a:spcPct val="90000"/>
              </a:lnSpc>
            </a:pPr>
            <a:r>
              <a:rPr lang="zh-CN" altLang="en-US" sz="2000" smtClean="0"/>
              <a:t>文件存储空间管理</a:t>
            </a:r>
          </a:p>
          <a:p>
            <a:pPr marL="1371600" lvl="2" indent="-457200">
              <a:lnSpc>
                <a:spcPct val="90000"/>
              </a:lnSpc>
              <a:buFontTx/>
              <a:buNone/>
            </a:pPr>
            <a:r>
              <a:rPr lang="zh-CN" altLang="en-US" sz="2000" smtClean="0"/>
              <a:t>	解决如何存放信息，以提高空间利用率和读写性能。</a:t>
            </a:r>
          </a:p>
          <a:p>
            <a:pPr marL="1371600" lvl="2" indent="-457200">
              <a:lnSpc>
                <a:spcPct val="90000"/>
              </a:lnSpc>
            </a:pPr>
            <a:r>
              <a:rPr lang="zh-CN" altLang="en-US" sz="2000" smtClean="0"/>
              <a:t>目录管理</a:t>
            </a:r>
          </a:p>
          <a:p>
            <a:pPr marL="1371600" lvl="2" indent="-457200">
              <a:lnSpc>
                <a:spcPct val="90000"/>
              </a:lnSpc>
              <a:buFontTx/>
              <a:buNone/>
            </a:pPr>
            <a:r>
              <a:rPr lang="zh-CN" altLang="en-US" sz="2000" smtClean="0"/>
              <a:t>	解决信息检索问题。文件的属性（如文件名）、单一副本赋予多文件名</a:t>
            </a:r>
          </a:p>
          <a:p>
            <a:pPr marL="1371600" lvl="2" indent="-457200">
              <a:lnSpc>
                <a:spcPct val="90000"/>
              </a:lnSpc>
            </a:pPr>
            <a:r>
              <a:rPr lang="zh-CN" altLang="en-US" sz="2000" smtClean="0"/>
              <a:t>文件的读写管理和存取控制</a:t>
            </a:r>
          </a:p>
          <a:p>
            <a:pPr marL="1371600" lvl="2" indent="-457200">
              <a:lnSpc>
                <a:spcPct val="90000"/>
              </a:lnSpc>
              <a:buFontTx/>
              <a:buNone/>
            </a:pPr>
            <a:r>
              <a:rPr lang="zh-CN" altLang="en-US" sz="2000" smtClean="0"/>
              <a:t>	解决信息安全问题。系统设口令</a:t>
            </a:r>
            <a:r>
              <a:rPr lang="en-US" altLang="zh-CN" sz="2000" smtClean="0"/>
              <a:t>"</a:t>
            </a:r>
            <a:r>
              <a:rPr lang="zh-CN" altLang="en-US" sz="2000" smtClean="0"/>
              <a:t>哪个用户</a:t>
            </a:r>
            <a:r>
              <a:rPr lang="en-US" altLang="zh-CN" sz="2000" smtClean="0"/>
              <a:t>"</a:t>
            </a:r>
            <a:r>
              <a:rPr lang="zh-CN" altLang="en-US" sz="2000" smtClean="0"/>
              <a:t>、用户分类</a:t>
            </a:r>
            <a:r>
              <a:rPr lang="en-US" altLang="zh-CN" sz="2000" smtClean="0"/>
              <a:t>"</a:t>
            </a:r>
            <a:r>
              <a:rPr lang="zh-CN" altLang="en-US" sz="2000" smtClean="0"/>
              <a:t>哪个用户组</a:t>
            </a:r>
            <a:r>
              <a:rPr lang="en-US" altLang="zh-CN" sz="2000" smtClean="0"/>
              <a:t>"</a:t>
            </a:r>
            <a:r>
              <a:rPr lang="zh-CN" altLang="en-US" sz="2000" smtClean="0"/>
              <a:t>、文件权限</a:t>
            </a:r>
            <a:r>
              <a:rPr lang="en-US" altLang="zh-CN" sz="2000" smtClean="0"/>
              <a:t>"</a:t>
            </a:r>
            <a:r>
              <a:rPr lang="zh-CN" altLang="en-US" sz="2000" smtClean="0"/>
              <a:t>针对用户或用户组的读写权</a:t>
            </a:r>
            <a:r>
              <a:rPr lang="en-US" altLang="zh-CN" sz="2000" smtClean="0"/>
              <a:t>"</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87450" y="-26988"/>
            <a:ext cx="7391400" cy="838201"/>
          </a:xfrm>
        </p:spPr>
        <p:txBody>
          <a:bodyPr/>
          <a:lstStyle/>
          <a:p>
            <a:r>
              <a:rPr lang="en-US" altLang="zh-CN" sz="3200" smtClean="0"/>
              <a:t>1.4.5  </a:t>
            </a:r>
            <a:r>
              <a:rPr lang="zh-CN" altLang="en-US" sz="3200" smtClean="0"/>
              <a:t>用户接口</a:t>
            </a:r>
          </a:p>
        </p:txBody>
      </p:sp>
      <p:sp>
        <p:nvSpPr>
          <p:cNvPr id="69635" name="Rectangle 3"/>
          <p:cNvSpPr>
            <a:spLocks noGrp="1" noChangeArrowheads="1"/>
          </p:cNvSpPr>
          <p:nvPr>
            <p:ph type="body" sz="half" idx="1"/>
          </p:nvPr>
        </p:nvSpPr>
        <p:spPr bwMode="auto">
          <a:xfrm>
            <a:off x="215900" y="1457325"/>
            <a:ext cx="8678863"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r>
              <a:rPr lang="zh-CN" altLang="en-US" sz="2000" smtClean="0"/>
              <a:t>                </a:t>
            </a:r>
            <a:r>
              <a:rPr lang="zh-CN" altLang="en-US" sz="2400" smtClean="0"/>
              <a:t>为了方便用户使用</a:t>
            </a:r>
            <a:r>
              <a:rPr lang="en-US" altLang="zh-CN" sz="2400" smtClean="0"/>
              <a:t>OS</a:t>
            </a:r>
            <a:r>
              <a:rPr lang="zh-CN" altLang="en-US" sz="2400" smtClean="0"/>
              <a:t>，</a:t>
            </a:r>
            <a:r>
              <a:rPr lang="en-US" altLang="zh-CN" sz="2400" smtClean="0"/>
              <a:t>OS</a:t>
            </a:r>
            <a:r>
              <a:rPr lang="zh-CN" altLang="en-US" sz="2400" smtClean="0"/>
              <a:t>向用户提供了“用户与</a:t>
            </a:r>
            <a:r>
              <a:rPr lang="en-US" altLang="zh-CN" sz="2400" smtClean="0"/>
              <a:t>OS</a:t>
            </a:r>
            <a:r>
              <a:rPr lang="zh-CN" altLang="en-US" sz="2400" smtClean="0"/>
              <a:t>的接口”，该接口分成二种：</a:t>
            </a:r>
          </a:p>
          <a:p>
            <a:pPr marL="914400" lvl="2" indent="0">
              <a:buFontTx/>
              <a:buNone/>
            </a:pPr>
            <a:r>
              <a:rPr lang="en-US" altLang="zh-CN" sz="2000" smtClean="0">
                <a:latin typeface="黑体" pitchFamily="2" charset="-122"/>
                <a:ea typeface="黑体" pitchFamily="2" charset="-122"/>
              </a:rPr>
              <a:t>1. </a:t>
            </a:r>
            <a:r>
              <a:rPr lang="zh-CN" altLang="en-US" sz="2000" smtClean="0">
                <a:latin typeface="黑体" pitchFamily="2" charset="-122"/>
                <a:ea typeface="黑体" pitchFamily="2" charset="-122"/>
              </a:rPr>
              <a:t>用户接口</a:t>
            </a:r>
            <a:br>
              <a:rPr lang="zh-CN" altLang="en-US" sz="2000" smtClean="0">
                <a:latin typeface="黑体" pitchFamily="2" charset="-122"/>
                <a:ea typeface="黑体" pitchFamily="2" charset="-122"/>
              </a:rPr>
            </a:br>
            <a:r>
              <a:rPr lang="zh-CN" altLang="en-US" sz="2000" smtClean="0"/>
              <a:t>　　</a:t>
            </a:r>
            <a:r>
              <a:rPr lang="en-US" altLang="zh-CN" sz="2000" smtClean="0"/>
              <a:t>(1) </a:t>
            </a:r>
            <a:r>
              <a:rPr lang="zh-CN" altLang="en-US" sz="2000" smtClean="0"/>
              <a:t>联机用户接口。</a:t>
            </a:r>
            <a:br>
              <a:rPr lang="zh-CN" altLang="en-US" sz="2000" smtClean="0"/>
            </a:br>
            <a:r>
              <a:rPr lang="zh-CN" altLang="en-US" sz="2000" smtClean="0"/>
              <a:t>　　</a:t>
            </a:r>
            <a:r>
              <a:rPr lang="en-US" altLang="zh-CN" sz="2000" smtClean="0"/>
              <a:t>(2) </a:t>
            </a:r>
            <a:r>
              <a:rPr lang="zh-CN" altLang="en-US" sz="2000" smtClean="0"/>
              <a:t>脱机用户接口。</a:t>
            </a:r>
            <a:br>
              <a:rPr lang="zh-CN" altLang="en-US" sz="2000" smtClean="0"/>
            </a:br>
            <a:r>
              <a:rPr lang="zh-CN" altLang="en-US" sz="2000" smtClean="0"/>
              <a:t>　　</a:t>
            </a:r>
            <a:r>
              <a:rPr lang="en-US" altLang="zh-CN" sz="2000" smtClean="0"/>
              <a:t>(3) </a:t>
            </a:r>
            <a:r>
              <a:rPr lang="zh-CN" altLang="en-US" sz="2000" smtClean="0"/>
              <a:t>图形用户接口。</a:t>
            </a:r>
            <a:endParaRPr lang="en-US" altLang="zh-CN" sz="2000" smtClean="0"/>
          </a:p>
          <a:p>
            <a:pPr marL="914400" lvl="2" indent="0">
              <a:buFontTx/>
              <a:buNone/>
            </a:pPr>
            <a:r>
              <a:rPr lang="en-US" altLang="zh-CN" sz="2000" smtClean="0">
                <a:latin typeface="黑体" pitchFamily="2" charset="-122"/>
                <a:ea typeface="黑体" pitchFamily="2" charset="-122"/>
              </a:rPr>
              <a:t>2. </a:t>
            </a:r>
            <a:r>
              <a:rPr lang="zh-CN" altLang="en-US" sz="2000" smtClean="0">
                <a:latin typeface="黑体" pitchFamily="2" charset="-122"/>
                <a:ea typeface="黑体" pitchFamily="2" charset="-122"/>
              </a:rPr>
              <a:t>程序接口</a:t>
            </a:r>
            <a:br>
              <a:rPr lang="zh-CN" altLang="en-US" sz="2000" smtClean="0">
                <a:latin typeface="黑体" pitchFamily="2" charset="-122"/>
                <a:ea typeface="黑体" pitchFamily="2" charset="-122"/>
              </a:rPr>
            </a:br>
            <a:r>
              <a:rPr lang="zh-CN" altLang="en-US" sz="2000" smtClean="0">
                <a:latin typeface="黑体" pitchFamily="2" charset="-122"/>
                <a:ea typeface="黑体" pitchFamily="2" charset="-122"/>
              </a:rPr>
              <a:t>　　</a:t>
            </a:r>
            <a:r>
              <a:rPr lang="zh-CN" altLang="en-US" sz="2000" smtClean="0"/>
              <a:t>程序接口是为用户程序在执行中访问系统资源而设置的，是用户程序取得操作系统服务的唯一途径。它是由一组系统调用组成的，每一个系统调用都是一个能完成特定功能的子程序。每当应用程序要求</a:t>
            </a:r>
            <a:r>
              <a:rPr lang="en-US" altLang="zh-CN" sz="2000" smtClean="0"/>
              <a:t>OS</a:t>
            </a:r>
            <a:r>
              <a:rPr lang="zh-CN" altLang="en-US" sz="2000" smtClean="0"/>
              <a:t>提供某种服务</a:t>
            </a:r>
            <a:r>
              <a:rPr lang="en-US" altLang="zh-CN" sz="2000" smtClean="0"/>
              <a:t>(</a:t>
            </a:r>
            <a:r>
              <a:rPr lang="zh-CN" altLang="en-US" sz="2000" smtClean="0"/>
              <a:t>功能</a:t>
            </a:r>
            <a:r>
              <a:rPr lang="en-US" altLang="zh-CN" sz="2000" smtClean="0"/>
              <a:t>)</a:t>
            </a:r>
            <a:r>
              <a:rPr lang="zh-CN" altLang="en-US" sz="2000" smtClean="0"/>
              <a:t>时，便调用具有相应功能的系统调用</a:t>
            </a:r>
            <a:r>
              <a:rPr lang="en-US" altLang="zh-CN" sz="2000" smtClean="0"/>
              <a:t>(</a:t>
            </a:r>
            <a:r>
              <a:rPr lang="zh-CN" altLang="en-US" sz="2000" smtClean="0"/>
              <a:t>子程序</a:t>
            </a:r>
            <a:r>
              <a:rPr lang="en-US" altLang="zh-CN" sz="2000" smtClean="0"/>
              <a:t>)</a:t>
            </a:r>
            <a:r>
              <a:rPr lang="zh-CN" altLang="en-US" sz="2000" smtClean="0"/>
              <a:t>。早期的系统调用都是用汇编语言提供的，只有在用汇编语言书写的程序中才能直接使用系统调用。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3200" smtClean="0"/>
              <a:t>1.4.6  </a:t>
            </a:r>
            <a:r>
              <a:rPr lang="zh-CN" altLang="en-US" sz="3200" smtClean="0"/>
              <a:t>现代操作系统的新功能</a:t>
            </a:r>
          </a:p>
        </p:txBody>
      </p:sp>
      <p:sp>
        <p:nvSpPr>
          <p:cNvPr id="70659" name="Rectangle 3"/>
          <p:cNvSpPr>
            <a:spLocks noGrp="1" noChangeArrowheads="1"/>
          </p:cNvSpPr>
          <p:nvPr>
            <p:ph type="body" idx="1"/>
          </p:nvPr>
        </p:nvSpPr>
        <p:spPr bwMode="auto">
          <a:xfrm>
            <a:off x="358775" y="1341438"/>
            <a:ext cx="8785225"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400" smtClean="0"/>
              <a:t>           现代操作系统是在传统操作系统基础上发展起来的，它除了具有传统操作系统的功能外，还增加了面向安全、面向网络和面向多媒体等功能。</a:t>
            </a:r>
            <a:r>
              <a:rPr lang="zh-CN" altLang="en-US" smtClean="0"/>
              <a:t/>
            </a:r>
            <a:br>
              <a:rPr lang="zh-CN" altLang="en-US" smtClean="0"/>
            </a:br>
            <a:r>
              <a:rPr lang="zh-CN" altLang="en-US" smtClean="0"/>
              <a:t>　</a:t>
            </a:r>
            <a:r>
              <a:rPr lang="en-US" altLang="zh-CN" sz="2400" smtClean="0">
                <a:solidFill>
                  <a:srgbClr val="FF0000"/>
                </a:solidFill>
                <a:latin typeface="黑体" pitchFamily="2" charset="-122"/>
                <a:ea typeface="黑体" pitchFamily="2" charset="-122"/>
              </a:rPr>
              <a:t>1. </a:t>
            </a:r>
            <a:r>
              <a:rPr lang="zh-CN" altLang="en-US" sz="2400" smtClean="0">
                <a:solidFill>
                  <a:srgbClr val="FF0000"/>
                </a:solidFill>
                <a:latin typeface="黑体" pitchFamily="2" charset="-122"/>
                <a:ea typeface="黑体" pitchFamily="2" charset="-122"/>
              </a:rPr>
              <a:t>系统安全</a:t>
            </a:r>
            <a:br>
              <a:rPr lang="zh-CN" altLang="en-US" sz="2400" smtClean="0">
                <a:solidFill>
                  <a:srgbClr val="FF0000"/>
                </a:solidFill>
                <a:latin typeface="黑体" pitchFamily="2" charset="-122"/>
                <a:ea typeface="黑体" pitchFamily="2" charset="-122"/>
              </a:rPr>
            </a:br>
            <a:r>
              <a:rPr lang="zh-CN" altLang="en-US" sz="2400" smtClean="0">
                <a:solidFill>
                  <a:srgbClr val="FF0000"/>
                </a:solidFill>
              </a:rPr>
              <a:t>　　</a:t>
            </a:r>
            <a:r>
              <a:rPr lang="en-US" altLang="zh-CN" sz="2400" smtClean="0">
                <a:solidFill>
                  <a:srgbClr val="FF0000"/>
                </a:solidFill>
              </a:rPr>
              <a:t>(1) </a:t>
            </a:r>
            <a:r>
              <a:rPr lang="zh-CN" altLang="en-US" sz="2400" smtClean="0">
                <a:solidFill>
                  <a:srgbClr val="FF0000"/>
                </a:solidFill>
              </a:rPr>
              <a:t>认证技术。</a:t>
            </a:r>
            <a:br>
              <a:rPr lang="zh-CN" altLang="en-US" sz="2400" smtClean="0">
                <a:solidFill>
                  <a:srgbClr val="FF0000"/>
                </a:solidFill>
              </a:rPr>
            </a:br>
            <a:r>
              <a:rPr lang="zh-CN" altLang="en-US" sz="2400" smtClean="0">
                <a:solidFill>
                  <a:srgbClr val="FF0000"/>
                </a:solidFill>
              </a:rPr>
              <a:t>　　</a:t>
            </a:r>
            <a:r>
              <a:rPr lang="en-US" altLang="zh-CN" sz="2400" smtClean="0">
                <a:solidFill>
                  <a:srgbClr val="FF0000"/>
                </a:solidFill>
              </a:rPr>
              <a:t>(2) </a:t>
            </a:r>
            <a:r>
              <a:rPr lang="zh-CN" altLang="en-US" sz="2400" smtClean="0">
                <a:solidFill>
                  <a:srgbClr val="FF0000"/>
                </a:solidFill>
              </a:rPr>
              <a:t>密码技术。</a:t>
            </a:r>
            <a:br>
              <a:rPr lang="zh-CN" altLang="en-US" sz="2400" smtClean="0">
                <a:solidFill>
                  <a:srgbClr val="FF0000"/>
                </a:solidFill>
              </a:rPr>
            </a:br>
            <a:r>
              <a:rPr lang="zh-CN" altLang="en-US" sz="2400" smtClean="0">
                <a:solidFill>
                  <a:srgbClr val="FF0000"/>
                </a:solidFill>
              </a:rPr>
              <a:t>　　</a:t>
            </a:r>
            <a:r>
              <a:rPr lang="en-US" altLang="zh-CN" sz="2400" smtClean="0">
                <a:solidFill>
                  <a:srgbClr val="FF0000"/>
                </a:solidFill>
              </a:rPr>
              <a:t>(3) </a:t>
            </a:r>
            <a:r>
              <a:rPr lang="zh-CN" altLang="en-US" sz="2400" smtClean="0">
                <a:solidFill>
                  <a:srgbClr val="FF0000"/>
                </a:solidFill>
              </a:rPr>
              <a:t>访问控制技术。</a:t>
            </a:r>
            <a:br>
              <a:rPr lang="zh-CN" altLang="en-US" sz="2400" smtClean="0">
                <a:solidFill>
                  <a:srgbClr val="FF0000"/>
                </a:solidFill>
              </a:rPr>
            </a:br>
            <a:r>
              <a:rPr lang="zh-CN" altLang="en-US" sz="2400" smtClean="0">
                <a:solidFill>
                  <a:srgbClr val="FF0000"/>
                </a:solidFill>
              </a:rPr>
              <a:t>　　</a:t>
            </a:r>
            <a:r>
              <a:rPr lang="en-US" altLang="zh-CN" sz="2400" smtClean="0">
                <a:solidFill>
                  <a:srgbClr val="FF0000"/>
                </a:solidFill>
              </a:rPr>
              <a:t>(4) </a:t>
            </a:r>
            <a:r>
              <a:rPr lang="zh-CN" altLang="en-US" sz="2400" smtClean="0">
                <a:solidFill>
                  <a:srgbClr val="FF0000"/>
                </a:solidFill>
              </a:rPr>
              <a:t>反病毒技术。</a:t>
            </a:r>
            <a:endParaRPr lang="en-US" altLang="zh-CN" sz="2400" smtClean="0">
              <a:solidFill>
                <a:srgbClr val="FF0000"/>
              </a:solidFill>
            </a:endParaRPr>
          </a:p>
        </p:txBody>
      </p:sp>
      <p:sp>
        <p:nvSpPr>
          <p:cNvPr id="4" name="TextBox 3"/>
          <p:cNvSpPr txBox="1"/>
          <p:nvPr/>
        </p:nvSpPr>
        <p:spPr>
          <a:xfrm>
            <a:off x="4786313" y="2500313"/>
            <a:ext cx="3262312" cy="1570037"/>
          </a:xfrm>
          <a:prstGeom prst="rect">
            <a:avLst/>
          </a:prstGeom>
          <a:noFill/>
        </p:spPr>
        <p:txBody>
          <a:bodyPr wrap="none">
            <a:spAutoFit/>
          </a:bodyPr>
          <a:lstStyle/>
          <a:p>
            <a:pPr>
              <a:defRPr/>
            </a:pPr>
            <a:r>
              <a:rPr lang="en-US" altLang="zh-CN" sz="2400" b="1" dirty="0">
                <a:solidFill>
                  <a:schemeClr val="accent6">
                    <a:lumMod val="75000"/>
                  </a:schemeClr>
                </a:solidFill>
                <a:latin typeface="+mn-ea"/>
                <a:ea typeface="+mn-ea"/>
              </a:rPr>
              <a:t>2. </a:t>
            </a:r>
            <a:r>
              <a:rPr lang="zh-CN" altLang="en-US" sz="2400" b="1" dirty="0">
                <a:solidFill>
                  <a:schemeClr val="accent6">
                    <a:lumMod val="75000"/>
                  </a:schemeClr>
                </a:solidFill>
                <a:latin typeface="+mn-ea"/>
                <a:ea typeface="+mn-ea"/>
              </a:rPr>
              <a:t>网络的功能和服务</a:t>
            </a:r>
            <a:br>
              <a:rPr lang="zh-CN" altLang="en-US" sz="2400" b="1" dirty="0">
                <a:solidFill>
                  <a:schemeClr val="accent6">
                    <a:lumMod val="75000"/>
                  </a:schemeClr>
                </a:solidFill>
                <a:latin typeface="+mn-ea"/>
                <a:ea typeface="+mn-ea"/>
              </a:rPr>
            </a:br>
            <a:r>
              <a:rPr lang="zh-CN" altLang="en-US" sz="2400" b="1" dirty="0">
                <a:solidFill>
                  <a:schemeClr val="accent6">
                    <a:lumMod val="75000"/>
                  </a:schemeClr>
                </a:solidFill>
                <a:latin typeface="+mn-ea"/>
                <a:ea typeface="+mn-ea"/>
              </a:rPr>
              <a:t>　　</a:t>
            </a:r>
            <a:r>
              <a:rPr lang="en-US" altLang="zh-CN" sz="2400" b="1" dirty="0">
                <a:solidFill>
                  <a:schemeClr val="accent6">
                    <a:lumMod val="75000"/>
                  </a:schemeClr>
                </a:solidFill>
                <a:latin typeface="+mn-ea"/>
                <a:ea typeface="+mn-ea"/>
              </a:rPr>
              <a:t>(1) </a:t>
            </a:r>
            <a:r>
              <a:rPr lang="zh-CN" altLang="en-US" sz="2400" b="1" dirty="0">
                <a:solidFill>
                  <a:schemeClr val="accent6">
                    <a:lumMod val="75000"/>
                  </a:schemeClr>
                </a:solidFill>
                <a:latin typeface="+mn-ea"/>
                <a:ea typeface="+mn-ea"/>
              </a:rPr>
              <a:t>网络通信。</a:t>
            </a:r>
            <a:br>
              <a:rPr lang="zh-CN" altLang="en-US" sz="2400" b="1" dirty="0">
                <a:solidFill>
                  <a:schemeClr val="accent6">
                    <a:lumMod val="75000"/>
                  </a:schemeClr>
                </a:solidFill>
                <a:latin typeface="+mn-ea"/>
                <a:ea typeface="+mn-ea"/>
              </a:rPr>
            </a:br>
            <a:r>
              <a:rPr lang="zh-CN" altLang="en-US" sz="2400" b="1" dirty="0">
                <a:solidFill>
                  <a:schemeClr val="accent6">
                    <a:lumMod val="75000"/>
                  </a:schemeClr>
                </a:solidFill>
                <a:latin typeface="+mn-ea"/>
                <a:ea typeface="+mn-ea"/>
              </a:rPr>
              <a:t>　　</a:t>
            </a:r>
            <a:r>
              <a:rPr lang="en-US" altLang="zh-CN" sz="2400" b="1" dirty="0">
                <a:solidFill>
                  <a:schemeClr val="accent6">
                    <a:lumMod val="75000"/>
                  </a:schemeClr>
                </a:solidFill>
                <a:latin typeface="+mn-ea"/>
                <a:ea typeface="+mn-ea"/>
              </a:rPr>
              <a:t>(2) </a:t>
            </a:r>
            <a:r>
              <a:rPr lang="zh-CN" altLang="en-US" sz="2400" b="1" dirty="0">
                <a:solidFill>
                  <a:schemeClr val="accent6">
                    <a:lumMod val="75000"/>
                  </a:schemeClr>
                </a:solidFill>
                <a:latin typeface="+mn-ea"/>
                <a:ea typeface="+mn-ea"/>
              </a:rPr>
              <a:t>资源管理。</a:t>
            </a:r>
            <a:br>
              <a:rPr lang="zh-CN" altLang="en-US" sz="2400" b="1" dirty="0">
                <a:solidFill>
                  <a:schemeClr val="accent6">
                    <a:lumMod val="75000"/>
                  </a:schemeClr>
                </a:solidFill>
                <a:latin typeface="+mn-ea"/>
                <a:ea typeface="+mn-ea"/>
              </a:rPr>
            </a:br>
            <a:r>
              <a:rPr lang="zh-CN" altLang="en-US" sz="2400" b="1" dirty="0">
                <a:solidFill>
                  <a:schemeClr val="accent6">
                    <a:lumMod val="75000"/>
                  </a:schemeClr>
                </a:solidFill>
                <a:latin typeface="+mn-ea"/>
                <a:ea typeface="+mn-ea"/>
              </a:rPr>
              <a:t>　　</a:t>
            </a:r>
            <a:r>
              <a:rPr lang="en-US" altLang="zh-CN" sz="2400" b="1" dirty="0">
                <a:solidFill>
                  <a:schemeClr val="accent6">
                    <a:lumMod val="75000"/>
                  </a:schemeClr>
                </a:solidFill>
                <a:latin typeface="+mn-ea"/>
                <a:ea typeface="+mn-ea"/>
              </a:rPr>
              <a:t>(3) </a:t>
            </a:r>
            <a:r>
              <a:rPr lang="zh-CN" altLang="en-US" sz="2400" b="1" dirty="0">
                <a:solidFill>
                  <a:schemeClr val="accent6">
                    <a:lumMod val="75000"/>
                  </a:schemeClr>
                </a:solidFill>
                <a:latin typeface="+mn-ea"/>
                <a:ea typeface="+mn-ea"/>
              </a:rPr>
              <a:t>应用互操作。</a:t>
            </a:r>
          </a:p>
        </p:txBody>
      </p:sp>
      <p:sp>
        <p:nvSpPr>
          <p:cNvPr id="5" name="TextBox 4"/>
          <p:cNvSpPr txBox="1"/>
          <p:nvPr/>
        </p:nvSpPr>
        <p:spPr>
          <a:xfrm>
            <a:off x="4286250" y="4643438"/>
            <a:ext cx="4340225" cy="1570037"/>
          </a:xfrm>
          <a:prstGeom prst="rect">
            <a:avLst/>
          </a:prstGeom>
          <a:noFill/>
        </p:spPr>
        <p:txBody>
          <a:bodyPr wrap="none">
            <a:spAutoFit/>
          </a:bodyPr>
          <a:lstStyle/>
          <a:p>
            <a:pPr>
              <a:defRPr/>
            </a:pPr>
            <a:r>
              <a:rPr lang="zh-CN" altLang="en-US" sz="2400" dirty="0">
                <a:solidFill>
                  <a:srgbClr val="7030A0"/>
                </a:solidFill>
                <a:latin typeface="+mn-ea"/>
                <a:ea typeface="+mn-ea"/>
              </a:rPr>
              <a:t>　　</a:t>
            </a:r>
            <a:r>
              <a:rPr lang="en-US" altLang="zh-CN" sz="2400" dirty="0">
                <a:solidFill>
                  <a:srgbClr val="7030A0"/>
                </a:solidFill>
                <a:latin typeface="+mn-ea"/>
                <a:ea typeface="+mn-ea"/>
              </a:rPr>
              <a:t>3. </a:t>
            </a:r>
            <a:r>
              <a:rPr lang="zh-CN" altLang="en-US" sz="2400" dirty="0">
                <a:solidFill>
                  <a:srgbClr val="7030A0"/>
                </a:solidFill>
                <a:latin typeface="+mn-ea"/>
                <a:ea typeface="+mn-ea"/>
              </a:rPr>
              <a:t>支持多媒体</a:t>
            </a:r>
            <a:br>
              <a:rPr lang="zh-CN" altLang="en-US" sz="2400" dirty="0">
                <a:solidFill>
                  <a:srgbClr val="7030A0"/>
                </a:solidFill>
                <a:latin typeface="+mn-ea"/>
                <a:ea typeface="+mn-ea"/>
              </a:rPr>
            </a:br>
            <a:r>
              <a:rPr lang="zh-CN" altLang="en-US" sz="2400" dirty="0">
                <a:solidFill>
                  <a:srgbClr val="7030A0"/>
                </a:solidFill>
                <a:latin typeface="+mn-ea"/>
                <a:ea typeface="+mn-ea"/>
              </a:rPr>
              <a:t>　　</a:t>
            </a:r>
            <a:r>
              <a:rPr lang="en-US" altLang="zh-CN" sz="2400" dirty="0">
                <a:solidFill>
                  <a:srgbClr val="7030A0"/>
                </a:solidFill>
                <a:latin typeface="+mn-ea"/>
                <a:ea typeface="+mn-ea"/>
              </a:rPr>
              <a:t>(1) </a:t>
            </a:r>
            <a:r>
              <a:rPr lang="zh-CN" altLang="en-US" sz="2400" dirty="0">
                <a:solidFill>
                  <a:srgbClr val="7030A0"/>
                </a:solidFill>
                <a:latin typeface="+mn-ea"/>
                <a:ea typeface="+mn-ea"/>
              </a:rPr>
              <a:t>接纳控制功能。</a:t>
            </a:r>
            <a:br>
              <a:rPr lang="zh-CN" altLang="en-US" sz="2400" dirty="0">
                <a:solidFill>
                  <a:srgbClr val="7030A0"/>
                </a:solidFill>
                <a:latin typeface="+mn-ea"/>
                <a:ea typeface="+mn-ea"/>
              </a:rPr>
            </a:br>
            <a:r>
              <a:rPr lang="zh-CN" altLang="en-US" sz="2400" dirty="0">
                <a:solidFill>
                  <a:srgbClr val="7030A0"/>
                </a:solidFill>
                <a:latin typeface="+mn-ea"/>
                <a:ea typeface="+mn-ea"/>
              </a:rPr>
              <a:t>　　</a:t>
            </a:r>
            <a:r>
              <a:rPr lang="en-US" altLang="zh-CN" sz="2400" dirty="0">
                <a:solidFill>
                  <a:srgbClr val="7030A0"/>
                </a:solidFill>
                <a:latin typeface="+mn-ea"/>
                <a:ea typeface="+mn-ea"/>
              </a:rPr>
              <a:t>(2) </a:t>
            </a:r>
            <a:r>
              <a:rPr lang="zh-CN" altLang="en-US" sz="2400" dirty="0">
                <a:solidFill>
                  <a:srgbClr val="7030A0"/>
                </a:solidFill>
                <a:latin typeface="+mn-ea"/>
                <a:ea typeface="+mn-ea"/>
              </a:rPr>
              <a:t>实时调度。</a:t>
            </a:r>
            <a:br>
              <a:rPr lang="zh-CN" altLang="en-US" sz="2400" dirty="0">
                <a:solidFill>
                  <a:srgbClr val="7030A0"/>
                </a:solidFill>
                <a:latin typeface="+mn-ea"/>
                <a:ea typeface="+mn-ea"/>
              </a:rPr>
            </a:br>
            <a:r>
              <a:rPr lang="zh-CN" altLang="en-US" sz="2400" dirty="0">
                <a:solidFill>
                  <a:srgbClr val="7030A0"/>
                </a:solidFill>
                <a:latin typeface="+mn-ea"/>
                <a:ea typeface="+mn-ea"/>
              </a:rPr>
              <a:t>　　</a:t>
            </a:r>
            <a:r>
              <a:rPr lang="en-US" altLang="zh-CN" sz="2400" dirty="0">
                <a:solidFill>
                  <a:srgbClr val="7030A0"/>
                </a:solidFill>
                <a:latin typeface="+mn-ea"/>
                <a:ea typeface="+mn-ea"/>
              </a:rPr>
              <a:t>(3) </a:t>
            </a:r>
            <a:r>
              <a:rPr lang="zh-CN" altLang="en-US" sz="2400" dirty="0">
                <a:solidFill>
                  <a:srgbClr val="7030A0"/>
                </a:solidFill>
                <a:latin typeface="+mn-ea"/>
                <a:ea typeface="+mn-ea"/>
              </a:rPr>
              <a:t>多媒体文件的存储。 </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bwMode="auto">
          <a:xfrm>
            <a:off x="358775" y="1079500"/>
            <a:ext cx="8596313" cy="354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609600" indent="-609600">
              <a:buFont typeface="Wingdings" pitchFamily="2" charset="2"/>
              <a:buChar char="Ø"/>
            </a:pPr>
            <a:r>
              <a:rPr lang="zh-CN" altLang="en-US" sz="3200" dirty="0" smtClean="0">
                <a:sym typeface="Symbol" pitchFamily="18" charset="2"/>
              </a:rPr>
              <a:t>内容</a:t>
            </a:r>
          </a:p>
          <a:p>
            <a:pPr marL="990600" lvl="1" indent="-533400">
              <a:buFont typeface="Wingdings" pitchFamily="2" charset="2"/>
              <a:buNone/>
            </a:pPr>
            <a:r>
              <a:rPr lang="en-US" altLang="zh-CN" sz="3200" dirty="0" smtClean="0">
                <a:sym typeface="Symbol" pitchFamily="18" charset="2"/>
              </a:rPr>
              <a:t>1.1  </a:t>
            </a:r>
            <a:r>
              <a:rPr lang="zh-CN" altLang="en-US" sz="3200" dirty="0" smtClean="0">
                <a:sym typeface="Symbol" pitchFamily="18" charset="2"/>
              </a:rPr>
              <a:t>操作系统的目标和作用</a:t>
            </a:r>
          </a:p>
          <a:p>
            <a:pPr marL="990600" lvl="1" indent="-533400">
              <a:buFont typeface="Wingdings" pitchFamily="2" charset="2"/>
              <a:buNone/>
            </a:pPr>
            <a:r>
              <a:rPr lang="en-US" altLang="zh-CN" sz="3200" dirty="0" smtClean="0"/>
              <a:t>1.2  </a:t>
            </a:r>
            <a:r>
              <a:rPr lang="zh-CN" altLang="en-US" sz="3200" dirty="0" smtClean="0"/>
              <a:t>操作系统的发展过程</a:t>
            </a:r>
          </a:p>
          <a:p>
            <a:pPr marL="990600" lvl="1" indent="-533400">
              <a:buFont typeface="Wingdings" pitchFamily="2" charset="2"/>
              <a:buNone/>
            </a:pPr>
            <a:r>
              <a:rPr lang="en-US" altLang="zh-CN" sz="3200" dirty="0" smtClean="0">
                <a:sym typeface="Symbol" pitchFamily="18" charset="2"/>
              </a:rPr>
              <a:t>1.3  </a:t>
            </a:r>
            <a:r>
              <a:rPr lang="zh-CN" altLang="en-US" sz="3200" dirty="0" smtClean="0">
                <a:sym typeface="Symbol" pitchFamily="18" charset="2"/>
              </a:rPr>
              <a:t>操作系统的基本特性</a:t>
            </a:r>
          </a:p>
          <a:p>
            <a:pPr marL="990600" lvl="1" indent="-533400">
              <a:buFont typeface="Wingdings" pitchFamily="2" charset="2"/>
              <a:buNone/>
            </a:pPr>
            <a:r>
              <a:rPr lang="en-US" altLang="zh-CN" sz="3200" dirty="0" smtClean="0">
                <a:sym typeface="Symbol" pitchFamily="18" charset="2"/>
              </a:rPr>
              <a:t>1.4  </a:t>
            </a:r>
            <a:r>
              <a:rPr lang="zh-CN" altLang="en-US" sz="3200" dirty="0" smtClean="0">
                <a:sym typeface="Symbol" pitchFamily="18" charset="2"/>
              </a:rPr>
              <a:t>操作系统的主要功能</a:t>
            </a:r>
          </a:p>
          <a:p>
            <a:pPr marL="990600" lvl="1" indent="-533400">
              <a:buFont typeface="Wingdings" pitchFamily="2" charset="2"/>
              <a:buNone/>
            </a:pPr>
            <a:r>
              <a:rPr lang="en-US" altLang="zh-CN" sz="3200" dirty="0" smtClean="0">
                <a:solidFill>
                  <a:schemeClr val="accent1">
                    <a:lumMod val="75000"/>
                  </a:schemeClr>
                </a:solidFill>
              </a:rPr>
              <a:t>1.5  OS</a:t>
            </a:r>
            <a:r>
              <a:rPr lang="zh-CN" altLang="en-US" sz="3200" dirty="0" smtClean="0">
                <a:solidFill>
                  <a:schemeClr val="accent1">
                    <a:lumMod val="75000"/>
                  </a:schemeClr>
                </a:solidFill>
              </a:rPr>
              <a:t>结构设计</a:t>
            </a:r>
          </a:p>
        </p:txBody>
      </p:sp>
      <p:sp>
        <p:nvSpPr>
          <p:cNvPr id="71683" name="Rectangle 3"/>
          <p:cNvSpPr>
            <a:spLocks noGrp="1" noChangeArrowheads="1"/>
          </p:cNvSpPr>
          <p:nvPr>
            <p:ph type="title"/>
          </p:nvPr>
        </p:nvSpPr>
        <p:spPr>
          <a:xfrm>
            <a:off x="1403350" y="188913"/>
            <a:ext cx="7391400" cy="838200"/>
          </a:xfrm>
        </p:spPr>
        <p:txBody>
          <a:bodyPr/>
          <a:lstStyle/>
          <a:p>
            <a:r>
              <a:rPr lang="zh-CN" altLang="en-US" smtClean="0">
                <a:latin typeface="华文新魏" pitchFamily="2" charset="-122"/>
              </a:rPr>
              <a:t>第一章　操作系统</a:t>
            </a:r>
            <a:r>
              <a:rPr lang="zh-CN" altLang="en-US" smtClean="0"/>
              <a:t>引论</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87450" y="-26988"/>
            <a:ext cx="7391400" cy="838201"/>
          </a:xfrm>
        </p:spPr>
        <p:txBody>
          <a:bodyPr/>
          <a:lstStyle/>
          <a:p>
            <a:r>
              <a:rPr lang="en-US" altLang="zh-CN" sz="3200" dirty="0" smtClean="0"/>
              <a:t>1.5 </a:t>
            </a:r>
            <a:r>
              <a:rPr lang="en-US" altLang="zh-CN" sz="3200" dirty="0" smtClean="0">
                <a:latin typeface="黑体" pitchFamily="2" charset="-122"/>
                <a:ea typeface="黑体" pitchFamily="2" charset="-122"/>
              </a:rPr>
              <a:t>OS</a:t>
            </a:r>
            <a:r>
              <a:rPr lang="zh-CN" altLang="en-US" sz="3200" dirty="0" smtClean="0">
                <a:latin typeface="黑体" pitchFamily="2" charset="-122"/>
                <a:ea typeface="黑体" pitchFamily="2" charset="-122"/>
              </a:rPr>
              <a:t>结构设计</a:t>
            </a:r>
            <a:endParaRPr lang="zh-CN" altLang="en-US" sz="3200" dirty="0" smtClean="0"/>
          </a:p>
        </p:txBody>
      </p:sp>
      <p:sp>
        <p:nvSpPr>
          <p:cNvPr id="72707" name="Rectangle 3"/>
          <p:cNvSpPr>
            <a:spLocks noGrp="1" noChangeArrowheads="1"/>
          </p:cNvSpPr>
          <p:nvPr>
            <p:ph type="body" sz="half" idx="1"/>
          </p:nvPr>
        </p:nvSpPr>
        <p:spPr bwMode="auto">
          <a:xfrm>
            <a:off x="465138" y="1471613"/>
            <a:ext cx="8678862" cy="558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Tx/>
              <a:buNone/>
            </a:pPr>
            <a:r>
              <a:rPr lang="en-US" altLang="zh-CN" sz="3200" dirty="0" smtClean="0"/>
              <a:t>1.5.1  </a:t>
            </a:r>
            <a:r>
              <a:rPr lang="zh-CN" altLang="en-US" sz="3200" dirty="0" smtClean="0"/>
              <a:t>传统操作系统结构 </a:t>
            </a:r>
            <a:endParaRPr lang="en-US" altLang="zh-CN" sz="3200" dirty="0" smtClean="0"/>
          </a:p>
          <a:p>
            <a:pPr marL="609600" indent="-609600">
              <a:buFontTx/>
              <a:buNone/>
            </a:pPr>
            <a:r>
              <a:rPr lang="en-US" altLang="zh-CN" sz="3200" dirty="0" smtClean="0"/>
              <a:t>1.5.2  </a:t>
            </a:r>
            <a:r>
              <a:rPr lang="zh-CN" altLang="en-US" sz="3200" dirty="0" smtClean="0"/>
              <a:t>客户</a:t>
            </a:r>
            <a:r>
              <a:rPr lang="en-US" altLang="zh-CN" sz="3200" dirty="0" smtClean="0"/>
              <a:t>/</a:t>
            </a:r>
            <a:r>
              <a:rPr lang="zh-CN" altLang="en-US" sz="3200" dirty="0" smtClean="0"/>
              <a:t>服务器模式简介</a:t>
            </a:r>
            <a:endParaRPr lang="en-US" altLang="zh-CN" sz="3200" dirty="0" smtClean="0"/>
          </a:p>
          <a:p>
            <a:pPr marL="609600" indent="-609600">
              <a:buFontTx/>
              <a:buNone/>
            </a:pPr>
            <a:r>
              <a:rPr lang="en-US" altLang="zh-CN" sz="3200" dirty="0" smtClean="0"/>
              <a:t>1.5.3  </a:t>
            </a:r>
            <a:r>
              <a:rPr lang="zh-CN" altLang="en-US" sz="3200" dirty="0" smtClean="0"/>
              <a:t>面向对象的程序设计技术简介</a:t>
            </a:r>
            <a:endParaRPr lang="en-US" altLang="zh-CN" sz="3200" dirty="0" smtClean="0"/>
          </a:p>
          <a:p>
            <a:pPr marL="609600" indent="-609600">
              <a:buFontTx/>
              <a:buNone/>
            </a:pPr>
            <a:r>
              <a:rPr lang="en-US" altLang="zh-CN" sz="3200" dirty="0" smtClean="0"/>
              <a:t>1.5.4  </a:t>
            </a:r>
            <a:r>
              <a:rPr lang="zh-CN" altLang="en-US" sz="3200" dirty="0" smtClean="0"/>
              <a:t>微内核</a:t>
            </a:r>
            <a:r>
              <a:rPr lang="en-US" altLang="zh-CN" sz="3200" dirty="0" smtClean="0"/>
              <a:t>OS</a:t>
            </a:r>
            <a:r>
              <a:rPr lang="zh-CN" altLang="en-US" sz="3200" dirty="0" smtClean="0"/>
              <a:t>结构 </a:t>
            </a:r>
            <a:endParaRPr lang="zh-CN" altLang="en-US" sz="2400"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dirty="0" smtClean="0"/>
              <a:t>　　早期</a:t>
            </a:r>
            <a:r>
              <a:rPr lang="en-US" altLang="zh-CN" dirty="0" smtClean="0"/>
              <a:t>OS</a:t>
            </a:r>
            <a:r>
              <a:rPr lang="zh-CN" altLang="en-US" dirty="0" smtClean="0"/>
              <a:t>的规模很小，如只有几十</a:t>
            </a:r>
            <a:r>
              <a:rPr lang="en-US" altLang="zh-CN" dirty="0" smtClean="0"/>
              <a:t>KB</a:t>
            </a:r>
            <a:r>
              <a:rPr lang="zh-CN" altLang="en-US" dirty="0" smtClean="0"/>
              <a:t>，完全可以由一个人以手工方式，用几个月的时间编制出来。此时，编制程序基本上是一种技巧，</a:t>
            </a:r>
            <a:r>
              <a:rPr lang="en-US" altLang="zh-CN" dirty="0" smtClean="0"/>
              <a:t>OS</a:t>
            </a:r>
            <a:r>
              <a:rPr lang="zh-CN" altLang="en-US" dirty="0" smtClean="0"/>
              <a:t>是否是有结构的并不那么重要，重要的是程序员的程序设计技巧。但随着</a:t>
            </a:r>
            <a:r>
              <a:rPr lang="en-US" altLang="zh-CN" dirty="0" smtClean="0"/>
              <a:t>OS</a:t>
            </a:r>
            <a:r>
              <a:rPr lang="zh-CN" altLang="en-US" dirty="0" smtClean="0"/>
              <a:t>规模的愈来愈大，其所具有的代码也愈来愈多，往往需要由数十人或数百人甚至更多的人参与，分工合作，共同来完成操作系统的设计。这意味着，应采用工程化的开发方法对大型软件进行开发。由此产生了“软件工程学”。</a:t>
            </a:r>
          </a:p>
        </p:txBody>
      </p:sp>
      <p:sp>
        <p:nvSpPr>
          <p:cNvPr id="73731"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4" name="Rectangle 2"/>
          <p:cNvSpPr txBox="1">
            <a:spLocks noChangeArrowheads="1"/>
          </p:cNvSpPr>
          <p:nvPr/>
        </p:nvSpPr>
        <p:spPr bwMode="auto">
          <a:xfrm>
            <a:off x="1187450"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defRPr/>
            </a:pPr>
            <a:r>
              <a:rPr lang="en-US" altLang="zh-CN" sz="3200" kern="0" smtClean="0"/>
              <a:t>1.5 </a:t>
            </a:r>
            <a:r>
              <a:rPr lang="en-US" altLang="zh-CN" sz="3200" kern="0" smtClean="0">
                <a:latin typeface="黑体" pitchFamily="2" charset="-122"/>
                <a:ea typeface="黑体" pitchFamily="2" charset="-122"/>
              </a:rPr>
              <a:t>OS</a:t>
            </a:r>
            <a:r>
              <a:rPr lang="zh-CN" altLang="en-US" sz="3200" kern="0" smtClean="0">
                <a:latin typeface="黑体" pitchFamily="2" charset="-122"/>
                <a:ea typeface="黑体" pitchFamily="2" charset="-122"/>
              </a:rPr>
              <a:t>结构设计</a:t>
            </a:r>
            <a:endParaRPr lang="zh-CN" altLang="en-US" sz="3200" kern="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8313" y="908050"/>
            <a:ext cx="8207375" cy="5164138"/>
          </a:xfrm>
        </p:spPr>
        <p:txBody>
          <a:bodyPr/>
          <a:lstStyle/>
          <a:p>
            <a:pPr eaLnBrk="1" hangingPunct="1">
              <a:lnSpc>
                <a:spcPct val="150000"/>
              </a:lnSpc>
            </a:pPr>
            <a:r>
              <a:rPr lang="zh-CN" altLang="en-US" smtClean="0">
                <a:latin typeface="黑体" pitchFamily="2" charset="-122"/>
                <a:ea typeface="黑体" pitchFamily="2" charset="-122"/>
              </a:rPr>
              <a:t>　　</a:t>
            </a:r>
            <a:r>
              <a:rPr lang="en-US" altLang="zh-CN" smtClean="0">
                <a:latin typeface="黑体" pitchFamily="2" charset="-122"/>
                <a:ea typeface="黑体" pitchFamily="2" charset="-122"/>
              </a:rPr>
              <a:t>1. </a:t>
            </a:r>
            <a:r>
              <a:rPr lang="zh-CN" altLang="en-US" smtClean="0">
                <a:latin typeface="黑体" pitchFamily="2" charset="-122"/>
                <a:ea typeface="黑体" pitchFamily="2" charset="-122"/>
              </a:rPr>
              <a:t>无结构操作系统</a:t>
            </a:r>
            <a:br>
              <a:rPr lang="zh-CN" altLang="en-US" smtClean="0">
                <a:latin typeface="黑体" pitchFamily="2" charset="-122"/>
                <a:ea typeface="黑体" pitchFamily="2" charset="-122"/>
              </a:rPr>
            </a:br>
            <a:r>
              <a:rPr lang="zh-CN" altLang="en-US" smtClean="0"/>
              <a:t>　　在早期开发操作系统时，设计者只是把他的注意力放在功能的实现和获得高的效率上，缺乏首尾一致的设计思想。此时的</a:t>
            </a:r>
            <a:r>
              <a:rPr lang="en-US" altLang="zh-CN" smtClean="0"/>
              <a:t>OS</a:t>
            </a:r>
            <a:r>
              <a:rPr lang="zh-CN" altLang="en-US" smtClean="0"/>
              <a:t>是为数众多的一组过程的集合，每个过程可以任意地相互调用其它过程，致使操作系统内部既复杂又混乱，因此，这种</a:t>
            </a:r>
            <a:r>
              <a:rPr lang="en-US" altLang="zh-CN" smtClean="0"/>
              <a:t>OS</a:t>
            </a:r>
            <a:r>
              <a:rPr lang="zh-CN" altLang="en-US" smtClean="0"/>
              <a:t>是无结构的，也有人把它称为整体系统结构。</a:t>
            </a:r>
          </a:p>
        </p:txBody>
      </p:sp>
      <p:sp>
        <p:nvSpPr>
          <p:cNvPr id="7475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74756"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模块化结构</a:t>
            </a:r>
            <a:r>
              <a:rPr lang="en-US" altLang="zh-CN" smtClean="0">
                <a:latin typeface="黑体" pitchFamily="2" charset="-122"/>
                <a:ea typeface="黑体" pitchFamily="2" charset="-122"/>
              </a:rPr>
              <a:t>OS</a:t>
            </a:r>
            <a:br>
              <a:rPr lang="en-US" altLang="zh-CN" smtClean="0">
                <a:latin typeface="黑体" pitchFamily="2" charset="-122"/>
                <a:ea typeface="黑体" pitchFamily="2" charset="-122"/>
              </a:rPr>
            </a:br>
            <a:r>
              <a:rPr lang="zh-CN" altLang="en-US" smtClean="0">
                <a:latin typeface="黑体" pitchFamily="2" charset="-122"/>
                <a:ea typeface="黑体" pitchFamily="2" charset="-122"/>
              </a:rPr>
              <a:t>　　</a:t>
            </a:r>
            <a:r>
              <a:rPr lang="en-US" altLang="zh-CN" smtClean="0"/>
              <a:t>1) </a:t>
            </a:r>
            <a:r>
              <a:rPr lang="zh-CN" altLang="en-US" smtClean="0"/>
              <a:t>模块化程序设计技术的基本概念</a:t>
            </a:r>
            <a:br>
              <a:rPr lang="zh-CN" altLang="en-US" smtClean="0"/>
            </a:br>
            <a:r>
              <a:rPr lang="zh-CN" altLang="en-US" smtClean="0"/>
              <a:t>　　模块化程序设计技术是</a:t>
            </a:r>
            <a:r>
              <a:rPr lang="en-US" altLang="zh-CN" smtClean="0"/>
              <a:t>20</a:t>
            </a:r>
            <a:r>
              <a:rPr lang="zh-CN" altLang="en-US" smtClean="0"/>
              <a:t>世纪</a:t>
            </a:r>
            <a:r>
              <a:rPr lang="en-US" altLang="zh-CN" smtClean="0"/>
              <a:t>60</a:t>
            </a:r>
            <a:r>
              <a:rPr lang="zh-CN" altLang="en-US" smtClean="0"/>
              <a:t>年代出现的一种结构化程序设计技术。该技术基于“分解”和“模块化”的原则来控制大型软件的复杂度。为使</a:t>
            </a:r>
            <a:r>
              <a:rPr lang="en-US" altLang="zh-CN" smtClean="0"/>
              <a:t>OS</a:t>
            </a:r>
            <a:r>
              <a:rPr lang="zh-CN" altLang="en-US" smtClean="0"/>
              <a:t>具有较清晰的结构，</a:t>
            </a:r>
            <a:r>
              <a:rPr lang="en-US" altLang="zh-CN" smtClean="0"/>
              <a:t>OS</a:t>
            </a:r>
            <a:r>
              <a:rPr lang="zh-CN" altLang="en-US" smtClean="0"/>
              <a:t>不再是由众多的过程直接构成的，而是按其功能精心地划分为若干个具有一定独立性和大小的模块。图</a:t>
            </a:r>
            <a:r>
              <a:rPr lang="en-US" altLang="zh-CN" smtClean="0"/>
              <a:t>1-7</a:t>
            </a:r>
            <a:r>
              <a:rPr lang="zh-CN" altLang="en-US" smtClean="0"/>
              <a:t>示出了由模块、子模块等组成的模块化</a:t>
            </a:r>
            <a:r>
              <a:rPr lang="en-US" altLang="zh-CN" smtClean="0"/>
              <a:t>OS</a:t>
            </a:r>
            <a:r>
              <a:rPr lang="zh-CN" altLang="en-US" smtClean="0"/>
              <a:t>结构。</a:t>
            </a:r>
          </a:p>
        </p:txBody>
      </p:sp>
      <p:sp>
        <p:nvSpPr>
          <p:cNvPr id="75779"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75780"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358775" y="1079500"/>
            <a:ext cx="8596313" cy="354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609600" indent="-609600">
              <a:buFont typeface="Wingdings" pitchFamily="2" charset="2"/>
              <a:buChar char="Ø"/>
            </a:pPr>
            <a:r>
              <a:rPr lang="zh-CN" altLang="en-US" sz="3200" dirty="0" smtClean="0">
                <a:sym typeface="Symbol" pitchFamily="18" charset="2"/>
              </a:rPr>
              <a:t>内容</a:t>
            </a:r>
          </a:p>
          <a:p>
            <a:pPr marL="990600" lvl="1" indent="-533400">
              <a:buFont typeface="Wingdings" pitchFamily="2" charset="2"/>
              <a:buNone/>
            </a:pPr>
            <a:r>
              <a:rPr lang="en-US" altLang="zh-CN" sz="3200" dirty="0" smtClean="0">
                <a:solidFill>
                  <a:schemeClr val="accent1">
                    <a:lumMod val="75000"/>
                  </a:schemeClr>
                </a:solidFill>
                <a:sym typeface="Symbol" pitchFamily="18" charset="2"/>
              </a:rPr>
              <a:t>1.1  </a:t>
            </a:r>
            <a:r>
              <a:rPr lang="zh-CN" altLang="en-US" sz="3200" dirty="0" smtClean="0">
                <a:solidFill>
                  <a:schemeClr val="accent1">
                    <a:lumMod val="75000"/>
                  </a:schemeClr>
                </a:solidFill>
                <a:sym typeface="Symbol" pitchFamily="18" charset="2"/>
              </a:rPr>
              <a:t>操作系统的目标和作用</a:t>
            </a:r>
          </a:p>
          <a:p>
            <a:pPr marL="990600" lvl="1" indent="-533400">
              <a:buFont typeface="Wingdings" pitchFamily="2" charset="2"/>
              <a:buNone/>
            </a:pPr>
            <a:r>
              <a:rPr lang="en-US" altLang="zh-CN" sz="3200" dirty="0" smtClean="0"/>
              <a:t>1.2  </a:t>
            </a:r>
            <a:r>
              <a:rPr lang="zh-CN" altLang="en-US" sz="3200" dirty="0" smtClean="0"/>
              <a:t>操作系统的发展过程</a:t>
            </a:r>
          </a:p>
          <a:p>
            <a:pPr marL="990600" lvl="1" indent="-533400">
              <a:buFont typeface="Wingdings" pitchFamily="2" charset="2"/>
              <a:buNone/>
            </a:pPr>
            <a:r>
              <a:rPr lang="en-US" altLang="zh-CN" sz="3200" dirty="0" smtClean="0">
                <a:sym typeface="Symbol" pitchFamily="18" charset="2"/>
              </a:rPr>
              <a:t>1.3  </a:t>
            </a:r>
            <a:r>
              <a:rPr lang="zh-CN" altLang="en-US" sz="3200" dirty="0" smtClean="0">
                <a:sym typeface="Symbol" pitchFamily="18" charset="2"/>
              </a:rPr>
              <a:t>操作系统的基本特性</a:t>
            </a:r>
          </a:p>
          <a:p>
            <a:pPr marL="990600" lvl="1" indent="-533400">
              <a:buFont typeface="Wingdings" pitchFamily="2" charset="2"/>
              <a:buNone/>
            </a:pPr>
            <a:r>
              <a:rPr lang="en-US" altLang="zh-CN" sz="3200" dirty="0" smtClean="0">
                <a:sym typeface="Symbol" pitchFamily="18" charset="2"/>
              </a:rPr>
              <a:t>1.4  </a:t>
            </a:r>
            <a:r>
              <a:rPr lang="zh-CN" altLang="en-US" sz="3200" dirty="0" smtClean="0">
                <a:sym typeface="Symbol" pitchFamily="18" charset="2"/>
              </a:rPr>
              <a:t>操作系统的主要功能</a:t>
            </a:r>
          </a:p>
          <a:p>
            <a:pPr marL="990600" lvl="1" indent="-533400">
              <a:buFont typeface="Wingdings" pitchFamily="2" charset="2"/>
              <a:buNone/>
            </a:pPr>
            <a:r>
              <a:rPr lang="en-US" altLang="zh-CN" sz="3200" dirty="0" smtClean="0"/>
              <a:t>1.5  OS</a:t>
            </a:r>
            <a:r>
              <a:rPr lang="zh-CN" altLang="en-US" sz="3200" dirty="0" smtClean="0"/>
              <a:t>结构设计</a:t>
            </a:r>
          </a:p>
        </p:txBody>
      </p:sp>
      <p:sp>
        <p:nvSpPr>
          <p:cNvPr id="20483" name="Rectangle 3"/>
          <p:cNvSpPr>
            <a:spLocks noGrp="1" noChangeArrowheads="1"/>
          </p:cNvSpPr>
          <p:nvPr>
            <p:ph type="title"/>
          </p:nvPr>
        </p:nvSpPr>
        <p:spPr>
          <a:xfrm>
            <a:off x="1403350" y="44450"/>
            <a:ext cx="7391400" cy="838200"/>
          </a:xfrm>
        </p:spPr>
        <p:txBody>
          <a:bodyPr/>
          <a:lstStyle/>
          <a:p>
            <a:r>
              <a:rPr lang="zh-CN" altLang="en-US" smtClean="0">
                <a:latin typeface="华文新魏" pitchFamily="2" charset="-122"/>
              </a:rPr>
              <a:t>第一章　操作系统</a:t>
            </a:r>
            <a:r>
              <a:rPr lang="zh-CN" altLang="en-US" smtClean="0"/>
              <a:t>引论</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76803" name="Rectangle 3"/>
          <p:cNvSpPr>
            <a:spLocks noGrp="1" noChangeArrowheads="1"/>
          </p:cNvSpPr>
          <p:nvPr>
            <p:ph type="body" idx="4294967295"/>
          </p:nvPr>
        </p:nvSpPr>
        <p:spPr bwMode="auto">
          <a:xfrm>
            <a:off x="0" y="515778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mtClean="0"/>
              <a:t>图</a:t>
            </a:r>
            <a:r>
              <a:rPr lang="en-US" altLang="zh-CN" smtClean="0"/>
              <a:t>1-7  </a:t>
            </a:r>
            <a:r>
              <a:rPr lang="zh-CN" altLang="en-US" smtClean="0"/>
              <a:t>模块化结构的操作系统</a:t>
            </a:r>
          </a:p>
        </p:txBody>
      </p:sp>
      <p:pic>
        <p:nvPicPr>
          <p:cNvPr id="76804"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00213"/>
            <a:ext cx="70580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t>2) </a:t>
            </a:r>
            <a:r>
              <a:rPr lang="zh-CN" altLang="en-US" smtClean="0"/>
              <a:t>模块独立性</a:t>
            </a:r>
            <a:br>
              <a:rPr lang="zh-CN" altLang="en-US" smtClean="0"/>
            </a:br>
            <a:r>
              <a:rPr lang="zh-CN" altLang="en-US" smtClean="0"/>
              <a:t>　　在模块</a:t>
            </a:r>
            <a:r>
              <a:rPr lang="en-US" altLang="zh-CN" smtClean="0"/>
              <a:t>-</a:t>
            </a:r>
            <a:r>
              <a:rPr lang="zh-CN" altLang="en-US" smtClean="0"/>
              <a:t>接口法中，关键问题是模块的划分和规定好模块之间的接口。如果我们在划分模块时将模块划分得太小，虽然可以降低模块本身的复杂性，但会引起模块之间的联系过多，从而会造成系统比较混乱；如果将模块划分得过大，又会增加模块内部的复杂性，使内部的联系增加，因此在划分模块时，应在两者间进行权衡。</a:t>
            </a:r>
          </a:p>
        </p:txBody>
      </p:sp>
      <p:sp>
        <p:nvSpPr>
          <p:cNvPr id="77827"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77828"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dirty="0">
                <a:solidFill>
                  <a:schemeClr val="tx2"/>
                </a:solidFill>
                <a:latin typeface="Times New Roman" pitchFamily="18" charset="0"/>
              </a:rPr>
              <a:t>1.5.1  </a:t>
            </a:r>
            <a:r>
              <a:rPr lang="zh-CN" altLang="en-US" sz="3200" b="1" dirty="0">
                <a:solidFill>
                  <a:schemeClr val="tx2"/>
                </a:solidFill>
                <a:latin typeface="Times New Roman" pitchFamily="18" charset="0"/>
              </a:rPr>
              <a:t>传统操作系统结构 </a:t>
            </a:r>
            <a:endParaRPr lang="en-US" altLang="zh-CN" sz="3200" b="1" dirty="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t>3) </a:t>
            </a:r>
            <a:r>
              <a:rPr lang="zh-CN" altLang="en-US" smtClean="0"/>
              <a:t>模块接口法的优缺点</a:t>
            </a:r>
            <a:br>
              <a:rPr lang="zh-CN" altLang="en-US" smtClean="0"/>
            </a:br>
            <a:r>
              <a:rPr lang="zh-CN" altLang="en-US" smtClean="0"/>
              <a:t>　　利用模块</a:t>
            </a:r>
            <a:r>
              <a:rPr lang="en-US" altLang="zh-CN" smtClean="0"/>
              <a:t>-</a:t>
            </a:r>
            <a:r>
              <a:rPr lang="zh-CN" altLang="en-US" smtClean="0"/>
              <a:t>接口法开发的</a:t>
            </a:r>
            <a:r>
              <a:rPr lang="en-US" altLang="zh-CN" smtClean="0"/>
              <a:t>OS</a:t>
            </a:r>
            <a:r>
              <a:rPr lang="zh-CN" altLang="en-US" smtClean="0"/>
              <a:t>，较之无结构</a:t>
            </a:r>
            <a:r>
              <a:rPr lang="en-US" altLang="zh-CN" smtClean="0"/>
              <a:t>OS</a:t>
            </a:r>
            <a:r>
              <a:rPr lang="zh-CN" altLang="en-US" smtClean="0"/>
              <a:t>具有以下明显的优点：</a:t>
            </a:r>
            <a:br>
              <a:rPr lang="zh-CN" altLang="en-US" smtClean="0"/>
            </a:br>
            <a:r>
              <a:rPr lang="zh-CN" altLang="en-US" smtClean="0"/>
              <a:t>　　</a:t>
            </a:r>
            <a:r>
              <a:rPr lang="en-US" altLang="zh-CN" smtClean="0"/>
              <a:t>(1) </a:t>
            </a:r>
            <a:r>
              <a:rPr lang="zh-CN" altLang="en-US" smtClean="0"/>
              <a:t>提高</a:t>
            </a:r>
            <a:r>
              <a:rPr lang="en-US" altLang="zh-CN" smtClean="0"/>
              <a:t>OS</a:t>
            </a:r>
            <a:r>
              <a:rPr lang="zh-CN" altLang="en-US" smtClean="0"/>
              <a:t>设计的正确性、可理解性和可维护性。</a:t>
            </a:r>
            <a:br>
              <a:rPr lang="zh-CN" altLang="en-US" smtClean="0"/>
            </a:br>
            <a:r>
              <a:rPr lang="zh-CN" altLang="en-US" smtClean="0"/>
              <a:t>　　</a:t>
            </a:r>
            <a:r>
              <a:rPr lang="en-US" altLang="zh-CN" smtClean="0"/>
              <a:t>(2) </a:t>
            </a:r>
            <a:r>
              <a:rPr lang="zh-CN" altLang="en-US" smtClean="0"/>
              <a:t>增强</a:t>
            </a:r>
            <a:r>
              <a:rPr lang="en-US" altLang="zh-CN" smtClean="0"/>
              <a:t>OS</a:t>
            </a:r>
            <a:r>
              <a:rPr lang="zh-CN" altLang="en-US" smtClean="0"/>
              <a:t>的可适应性。</a:t>
            </a:r>
            <a:br>
              <a:rPr lang="zh-CN" altLang="en-US" smtClean="0"/>
            </a:br>
            <a:r>
              <a:rPr lang="zh-CN" altLang="en-US" smtClean="0"/>
              <a:t>　　</a:t>
            </a:r>
            <a:r>
              <a:rPr lang="en-US" altLang="zh-CN" smtClean="0"/>
              <a:t>(3) </a:t>
            </a:r>
            <a:r>
              <a:rPr lang="zh-CN" altLang="en-US" smtClean="0"/>
              <a:t>加速</a:t>
            </a:r>
            <a:r>
              <a:rPr lang="en-US" altLang="zh-CN" smtClean="0"/>
              <a:t>OS</a:t>
            </a:r>
            <a:r>
              <a:rPr lang="zh-CN" altLang="en-US" smtClean="0"/>
              <a:t>的开发过程。</a:t>
            </a:r>
          </a:p>
        </p:txBody>
      </p:sp>
      <p:sp>
        <p:nvSpPr>
          <p:cNvPr id="78851"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78852"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模块化结构设计仍存在下述问题：</a:t>
            </a:r>
            <a:br>
              <a:rPr lang="zh-CN" altLang="en-US" smtClean="0"/>
            </a:br>
            <a:r>
              <a:rPr lang="zh-CN" altLang="en-US" smtClean="0"/>
              <a:t>　　</a:t>
            </a:r>
            <a:r>
              <a:rPr lang="en-US" altLang="zh-CN" smtClean="0"/>
              <a:t>(1) </a:t>
            </a:r>
            <a:r>
              <a:rPr lang="zh-CN" altLang="en-US" smtClean="0"/>
              <a:t>在</a:t>
            </a:r>
            <a:r>
              <a:rPr lang="en-US" altLang="zh-CN" smtClean="0"/>
              <a:t>OS</a:t>
            </a:r>
            <a:r>
              <a:rPr lang="zh-CN" altLang="en-US" smtClean="0"/>
              <a:t>设计时，对各模块间的接口规定很难满足在模块设计完成后对接口的实际需求。</a:t>
            </a:r>
            <a:br>
              <a:rPr lang="zh-CN" altLang="en-US" smtClean="0"/>
            </a:br>
            <a:r>
              <a:rPr lang="zh-CN" altLang="en-US" smtClean="0"/>
              <a:t>　　</a:t>
            </a:r>
            <a:r>
              <a:rPr lang="en-US" altLang="zh-CN" smtClean="0"/>
              <a:t>(2) </a:t>
            </a:r>
            <a:r>
              <a:rPr lang="zh-CN" altLang="en-US" smtClean="0"/>
              <a:t>在</a:t>
            </a:r>
            <a:r>
              <a:rPr lang="en-US" altLang="zh-CN" smtClean="0"/>
              <a:t>OS</a:t>
            </a:r>
            <a:r>
              <a:rPr lang="zh-CN" altLang="en-US" smtClean="0"/>
              <a:t>设计阶段，设计者必须做出一系列的决定</a:t>
            </a:r>
            <a:r>
              <a:rPr lang="en-US" altLang="zh-CN" smtClean="0"/>
              <a:t>(</a:t>
            </a:r>
            <a:r>
              <a:rPr lang="zh-CN" altLang="en-US" smtClean="0"/>
              <a:t>决策</a:t>
            </a:r>
            <a:r>
              <a:rPr lang="en-US" altLang="zh-CN" smtClean="0"/>
              <a:t>)</a:t>
            </a:r>
            <a:r>
              <a:rPr lang="zh-CN" altLang="en-US" smtClean="0"/>
              <a:t>，每一个决定必须建立在上一个决定的基础上，但模块化结构设计中，各模块的设计齐头并进，无法寻找一个可靠的决定顺序，造成各种决定的“无序性”，这将使程序人员很难做到“设计中的每一步决定”都是建立在可靠的基础上，因此模块</a:t>
            </a:r>
            <a:r>
              <a:rPr lang="en-US" altLang="zh-CN" smtClean="0"/>
              <a:t>-</a:t>
            </a:r>
            <a:r>
              <a:rPr lang="zh-CN" altLang="en-US" smtClean="0"/>
              <a:t>接口法又被称为“无序模块法”。 </a:t>
            </a:r>
          </a:p>
        </p:txBody>
      </p:sp>
      <p:sp>
        <p:nvSpPr>
          <p:cNvPr id="7987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79876"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468313" y="908050"/>
            <a:ext cx="8207375" cy="5164138"/>
          </a:xfrm>
        </p:spPr>
        <p:txBody>
          <a:bodyPr/>
          <a:lstStyle/>
          <a:p>
            <a:pPr eaLnBrk="1" hangingPunct="1">
              <a:lnSpc>
                <a:spcPct val="140000"/>
              </a:lnSpc>
              <a:defRPr/>
            </a:pPr>
            <a:r>
              <a:rPr lang="zh-CN" altLang="en-US" smtClean="0">
                <a:effectLst>
                  <a:outerShdw blurRad="38100" dist="38100" dir="2700000" algn="tl">
                    <a:srgbClr val="C0C0C0"/>
                  </a:outerShdw>
                </a:effectLst>
              </a:rPr>
              <a:t>　　</a:t>
            </a:r>
            <a:r>
              <a:rPr lang="en-US" altLang="zh-CN" smtClean="0">
                <a:effectLst>
                  <a:outerShdw blurRad="38100" dist="38100" dir="2700000" algn="tl">
                    <a:srgbClr val="C0C0C0"/>
                  </a:outerShdw>
                </a:effectLst>
                <a:latin typeface="黑体" pitchFamily="2" charset="-122"/>
                <a:ea typeface="黑体" pitchFamily="2" charset="-122"/>
              </a:rPr>
              <a:t>3. </a:t>
            </a:r>
            <a:r>
              <a:rPr lang="zh-CN" altLang="en-US" smtClean="0">
                <a:effectLst>
                  <a:outerShdw blurRad="38100" dist="38100" dir="2700000" algn="tl">
                    <a:srgbClr val="C0C0C0"/>
                  </a:outerShdw>
                </a:effectLst>
                <a:latin typeface="黑体" pitchFamily="2" charset="-122"/>
                <a:ea typeface="黑体" pitchFamily="2" charset="-122"/>
              </a:rPr>
              <a:t>分层式结构</a:t>
            </a:r>
            <a:r>
              <a:rPr lang="en-US" altLang="zh-CN" smtClean="0">
                <a:effectLst>
                  <a:outerShdw blurRad="38100" dist="38100" dir="2700000" algn="tl">
                    <a:srgbClr val="C0C0C0"/>
                  </a:outerShdw>
                </a:effectLst>
                <a:latin typeface="黑体" pitchFamily="2" charset="-122"/>
                <a:ea typeface="黑体" pitchFamily="2" charset="-122"/>
              </a:rPr>
              <a:t>OS</a:t>
            </a:r>
            <a:r>
              <a:rPr lang="en-US" altLang="zh-CN" smtClean="0">
                <a:latin typeface="黑体" pitchFamily="2" charset="-122"/>
                <a:ea typeface="黑体" pitchFamily="2" charset="-122"/>
              </a:rPr>
              <a:t/>
            </a:r>
            <a:br>
              <a:rPr lang="en-US" altLang="zh-CN" smtClean="0">
                <a:latin typeface="黑体" pitchFamily="2" charset="-122"/>
                <a:ea typeface="黑体" pitchFamily="2" charset="-122"/>
              </a:rPr>
            </a:br>
            <a:r>
              <a:rPr lang="zh-CN" altLang="en-US" smtClean="0">
                <a:latin typeface="黑体" pitchFamily="2" charset="-122"/>
                <a:ea typeface="黑体" pitchFamily="2" charset="-122"/>
              </a:rPr>
              <a:t>　　</a:t>
            </a:r>
            <a:r>
              <a:rPr lang="en-US" altLang="zh-CN" smtClean="0"/>
              <a:t>1) </a:t>
            </a:r>
            <a:r>
              <a:rPr lang="zh-CN" altLang="en-US" smtClean="0"/>
              <a:t>分层式结构的基本概念</a:t>
            </a:r>
            <a:br>
              <a:rPr lang="zh-CN" altLang="en-US" smtClean="0"/>
            </a:br>
            <a:r>
              <a:rPr lang="zh-CN" altLang="en-US" smtClean="0"/>
              <a:t>　　为了将模块</a:t>
            </a:r>
            <a:r>
              <a:rPr lang="en-US" altLang="zh-CN" smtClean="0"/>
              <a:t>-</a:t>
            </a:r>
            <a:r>
              <a:rPr lang="zh-CN" altLang="en-US" smtClean="0"/>
              <a:t>接口法中“决定顺序”的无序性变为有序性，引入了有序分层法，分层法的设计任务是，在目标系统</a:t>
            </a:r>
            <a:r>
              <a:rPr lang="en-US" altLang="zh-CN" smtClean="0"/>
              <a:t>A</a:t>
            </a:r>
            <a:r>
              <a:rPr lang="en-US" altLang="zh-CN" baseline="-25000" smtClean="0"/>
              <a:t>n</a:t>
            </a:r>
            <a:r>
              <a:rPr lang="zh-CN" altLang="en-US" smtClean="0"/>
              <a:t>和裸机系统</a:t>
            </a:r>
            <a:r>
              <a:rPr lang="en-US" altLang="zh-CN" smtClean="0"/>
              <a:t>(</a:t>
            </a:r>
            <a:r>
              <a:rPr lang="zh-CN" altLang="en-US" smtClean="0"/>
              <a:t>又称宿主系统</a:t>
            </a:r>
            <a:r>
              <a:rPr lang="en-US" altLang="zh-CN" smtClean="0"/>
              <a:t>)A</a:t>
            </a:r>
            <a:r>
              <a:rPr lang="en-US" altLang="zh-CN" baseline="-25000" smtClean="0"/>
              <a:t>0</a:t>
            </a:r>
            <a:r>
              <a:rPr lang="zh-CN" altLang="en-US" smtClean="0"/>
              <a:t>之间，铺设若干个层次的软件</a:t>
            </a:r>
            <a:r>
              <a:rPr lang="en-US" altLang="zh-CN" smtClean="0"/>
              <a:t>A</a:t>
            </a:r>
            <a:r>
              <a:rPr lang="en-US" altLang="zh-CN" baseline="-25000" smtClean="0"/>
              <a:t>1</a:t>
            </a:r>
            <a:r>
              <a:rPr lang="zh-CN" altLang="en-US" smtClean="0"/>
              <a:t>、</a:t>
            </a:r>
            <a:r>
              <a:rPr lang="en-US" altLang="zh-CN" smtClean="0"/>
              <a:t>A</a:t>
            </a:r>
            <a:r>
              <a:rPr lang="en-US" altLang="zh-CN" baseline="-25000" smtClean="0"/>
              <a:t>2</a:t>
            </a:r>
            <a:r>
              <a:rPr lang="zh-CN" altLang="en-US" smtClean="0"/>
              <a:t>、</a:t>
            </a:r>
            <a:r>
              <a:rPr lang="en-US" altLang="zh-CN" smtClean="0"/>
              <a:t>A</a:t>
            </a:r>
            <a:r>
              <a:rPr lang="en-US" altLang="zh-CN" baseline="-25000" smtClean="0"/>
              <a:t>3</a:t>
            </a:r>
            <a:r>
              <a:rPr lang="zh-CN" altLang="en-US" smtClean="0"/>
              <a:t>、</a:t>
            </a:r>
            <a:r>
              <a:rPr lang="en-US" altLang="zh-CN" smtClean="0"/>
              <a:t>…</a:t>
            </a:r>
            <a:r>
              <a:rPr lang="zh-CN" altLang="en-US" smtClean="0"/>
              <a:t>、</a:t>
            </a:r>
            <a:r>
              <a:rPr lang="en-US" altLang="zh-CN" smtClean="0"/>
              <a:t>A</a:t>
            </a:r>
            <a:r>
              <a:rPr lang="en-US" altLang="zh-CN" baseline="-25000" smtClean="0"/>
              <a:t>n-1</a:t>
            </a:r>
            <a:r>
              <a:rPr lang="zh-CN" altLang="en-US" smtClean="0"/>
              <a:t>，使</a:t>
            </a:r>
            <a:r>
              <a:rPr lang="en-US" altLang="zh-CN" smtClean="0"/>
              <a:t>A</a:t>
            </a:r>
            <a:r>
              <a:rPr lang="en-US" altLang="zh-CN" baseline="-25000" smtClean="0"/>
              <a:t>n</a:t>
            </a:r>
            <a:r>
              <a:rPr lang="zh-CN" altLang="en-US" smtClean="0"/>
              <a:t>通过</a:t>
            </a:r>
            <a:r>
              <a:rPr lang="en-US" altLang="zh-CN" smtClean="0"/>
              <a:t>A</a:t>
            </a:r>
            <a:r>
              <a:rPr lang="en-US" altLang="zh-CN" baseline="-25000" smtClean="0"/>
              <a:t>n-1</a:t>
            </a:r>
            <a:r>
              <a:rPr lang="zh-CN" altLang="en-US" smtClean="0"/>
              <a:t>、</a:t>
            </a:r>
            <a:r>
              <a:rPr lang="en-US" altLang="zh-CN" smtClean="0"/>
              <a:t>A</a:t>
            </a:r>
            <a:r>
              <a:rPr lang="en-US" altLang="zh-CN" baseline="-25000" smtClean="0"/>
              <a:t>n-2</a:t>
            </a:r>
            <a:r>
              <a:rPr lang="zh-CN" altLang="en-US" smtClean="0"/>
              <a:t>、</a:t>
            </a:r>
            <a:r>
              <a:rPr lang="en-US" altLang="zh-CN" smtClean="0"/>
              <a:t>…</a:t>
            </a:r>
            <a:r>
              <a:rPr lang="zh-CN" altLang="en-US" smtClean="0"/>
              <a:t>、</a:t>
            </a:r>
            <a:r>
              <a:rPr lang="en-US" altLang="zh-CN" smtClean="0"/>
              <a:t>A</a:t>
            </a:r>
            <a:r>
              <a:rPr lang="en-US" altLang="zh-CN" baseline="-25000" smtClean="0"/>
              <a:t>2</a:t>
            </a:r>
            <a:r>
              <a:rPr lang="zh-CN" altLang="en-US" smtClean="0"/>
              <a:t>、</a:t>
            </a:r>
            <a:r>
              <a:rPr lang="en-US" altLang="zh-CN" smtClean="0"/>
              <a:t>A</a:t>
            </a:r>
            <a:r>
              <a:rPr lang="en-US" altLang="zh-CN" baseline="-25000" smtClean="0"/>
              <a:t>1</a:t>
            </a:r>
            <a:r>
              <a:rPr lang="zh-CN" altLang="en-US" smtClean="0"/>
              <a:t>层，最终能在</a:t>
            </a:r>
            <a:r>
              <a:rPr lang="en-US" altLang="zh-CN" smtClean="0"/>
              <a:t>A</a:t>
            </a:r>
            <a:r>
              <a:rPr lang="en-US" altLang="zh-CN" baseline="-25000" smtClean="0"/>
              <a:t>0</a:t>
            </a:r>
            <a:r>
              <a:rPr lang="zh-CN" altLang="en-US" smtClean="0"/>
              <a:t>上运行。在操作系统中，常采用自底向上法来铺设这些中间层。</a:t>
            </a:r>
          </a:p>
        </p:txBody>
      </p:sp>
      <p:sp>
        <p:nvSpPr>
          <p:cNvPr id="80899"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0900"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t>2) </a:t>
            </a:r>
            <a:r>
              <a:rPr lang="zh-CN" altLang="en-US" smtClean="0"/>
              <a:t>分层结构的优缺点</a:t>
            </a:r>
            <a:br>
              <a:rPr lang="zh-CN" altLang="en-US" smtClean="0"/>
            </a:br>
            <a:r>
              <a:rPr lang="zh-CN" altLang="en-US" smtClean="0"/>
              <a:t>　　分层结构的主要优点有：</a:t>
            </a:r>
            <a:br>
              <a:rPr lang="zh-CN" altLang="en-US" smtClean="0"/>
            </a:br>
            <a:r>
              <a:rPr lang="zh-CN" altLang="en-US" smtClean="0"/>
              <a:t>　　</a:t>
            </a:r>
            <a:r>
              <a:rPr lang="en-US" altLang="zh-CN" smtClean="0"/>
              <a:t>(1) </a:t>
            </a:r>
            <a:r>
              <a:rPr lang="zh-CN" altLang="en-US" smtClean="0"/>
              <a:t>易保证系统的正确性。</a:t>
            </a:r>
            <a:br>
              <a:rPr lang="zh-CN" altLang="en-US" smtClean="0"/>
            </a:br>
            <a:r>
              <a:rPr lang="zh-CN" altLang="en-US" smtClean="0"/>
              <a:t>　　</a:t>
            </a:r>
            <a:r>
              <a:rPr lang="en-US" altLang="zh-CN" smtClean="0"/>
              <a:t>(2) </a:t>
            </a:r>
            <a:r>
              <a:rPr lang="zh-CN" altLang="en-US" smtClean="0"/>
              <a:t>易扩充和易维护性。</a:t>
            </a:r>
            <a:br>
              <a:rPr lang="zh-CN" altLang="en-US" smtClean="0"/>
            </a:br>
            <a:r>
              <a:rPr lang="zh-CN" altLang="en-US" smtClean="0"/>
              <a:t>　　分层结构的主要缺点是系统效率降低。由于层次结构是分层单向依赖的，必须在每层之间都建立层次间的通信机制，</a:t>
            </a:r>
            <a:r>
              <a:rPr lang="en-US" altLang="zh-CN" smtClean="0"/>
              <a:t>OS</a:t>
            </a:r>
            <a:r>
              <a:rPr lang="zh-CN" altLang="en-US" smtClean="0"/>
              <a:t>每执行一个功能，通常要自上而下地穿越多个层次，这无疑会增加系统的通信开销，从而导致系统效率的降低。</a:t>
            </a:r>
          </a:p>
        </p:txBody>
      </p:sp>
      <p:sp>
        <p:nvSpPr>
          <p:cNvPr id="81923"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1924" name="Rectangle 2"/>
          <p:cNvSpPr txBox="1">
            <a:spLocks noChangeArrowheads="1"/>
          </p:cNvSpPr>
          <p:nvPr/>
        </p:nvSpPr>
        <p:spPr bwMode="auto">
          <a:xfrm>
            <a:off x="1258888" y="-26988"/>
            <a:ext cx="73914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1.5.1  </a:t>
            </a:r>
            <a:r>
              <a:rPr lang="zh-CN" altLang="en-US" sz="3200" b="1">
                <a:solidFill>
                  <a:schemeClr val="tx2"/>
                </a:solidFill>
                <a:latin typeface="Times New Roman" pitchFamily="18" charset="0"/>
              </a:rPr>
              <a:t>传统操作系统结构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908050"/>
            <a:ext cx="8207375" cy="5164138"/>
          </a:xfrm>
        </p:spPr>
        <p:txBody>
          <a:bodyPr/>
          <a:lstStyle/>
          <a:p>
            <a:pPr eaLnBrk="1" hangingPunct="1">
              <a:lnSpc>
                <a:spcPct val="150000"/>
              </a:lnSpc>
            </a:pPr>
            <a:r>
              <a:rPr lang="zh-CN" altLang="en-US" smtClean="0">
                <a:latin typeface="黑体" pitchFamily="2" charset="-122"/>
                <a:ea typeface="黑体" pitchFamily="2" charset="-122"/>
              </a:rPr>
              <a:t>　　</a:t>
            </a:r>
            <a:r>
              <a:rPr lang="en-US" altLang="zh-CN" smtClean="0">
                <a:latin typeface="黑体" pitchFamily="2" charset="-122"/>
                <a:ea typeface="黑体" pitchFamily="2" charset="-122"/>
              </a:rPr>
              <a:t>1. </a:t>
            </a:r>
            <a:r>
              <a:rPr lang="zh-CN" altLang="en-US" smtClean="0">
                <a:latin typeface="黑体" pitchFamily="2" charset="-122"/>
                <a:ea typeface="黑体" pitchFamily="2" charset="-122"/>
              </a:rPr>
              <a:t>客户</a:t>
            </a:r>
            <a:r>
              <a:rPr lang="en-US" altLang="zh-CN" smtClean="0">
                <a:latin typeface="黑体" pitchFamily="2" charset="-122"/>
                <a:ea typeface="黑体" pitchFamily="2" charset="-122"/>
              </a:rPr>
              <a:t>/</a:t>
            </a:r>
            <a:r>
              <a:rPr lang="zh-CN" altLang="en-US" smtClean="0">
                <a:latin typeface="黑体" pitchFamily="2" charset="-122"/>
                <a:ea typeface="黑体" pitchFamily="2" charset="-122"/>
              </a:rPr>
              <a:t>服务器模式的由来、组成和类型</a:t>
            </a:r>
            <a:br>
              <a:rPr lang="zh-CN" altLang="en-US" smtClean="0">
                <a:latin typeface="黑体" pitchFamily="2" charset="-122"/>
                <a:ea typeface="黑体" pitchFamily="2" charset="-122"/>
              </a:rPr>
            </a:br>
            <a:r>
              <a:rPr lang="zh-CN" altLang="en-US" smtClean="0"/>
              <a:t>　　客户</a:t>
            </a:r>
            <a:r>
              <a:rPr lang="en-US" altLang="zh-CN" smtClean="0"/>
              <a:t>/</a:t>
            </a:r>
            <a:r>
              <a:rPr lang="zh-CN" altLang="en-US" smtClean="0"/>
              <a:t>服务器系统主要由三部分组成。</a:t>
            </a:r>
            <a:br>
              <a:rPr lang="zh-CN" altLang="en-US" smtClean="0"/>
            </a:br>
            <a:r>
              <a:rPr lang="zh-CN" altLang="en-US" smtClean="0"/>
              <a:t>　　</a:t>
            </a:r>
            <a:r>
              <a:rPr lang="en-US" altLang="zh-CN" smtClean="0"/>
              <a:t>(1) </a:t>
            </a:r>
            <a:r>
              <a:rPr lang="zh-CN" altLang="en-US" smtClean="0"/>
              <a:t>客户机：</a:t>
            </a:r>
            <a:br>
              <a:rPr lang="zh-CN" altLang="en-US" smtClean="0"/>
            </a:br>
            <a:r>
              <a:rPr lang="zh-CN" altLang="en-US" smtClean="0"/>
              <a:t>　　</a:t>
            </a:r>
            <a:r>
              <a:rPr lang="en-US" altLang="zh-CN" smtClean="0"/>
              <a:t>(2) </a:t>
            </a:r>
            <a:r>
              <a:rPr lang="zh-CN" altLang="en-US" smtClean="0"/>
              <a:t>服务器：</a:t>
            </a:r>
            <a:br>
              <a:rPr lang="zh-CN" altLang="en-US" smtClean="0"/>
            </a:br>
            <a:r>
              <a:rPr lang="zh-CN" altLang="en-US" smtClean="0"/>
              <a:t>　　</a:t>
            </a:r>
            <a:r>
              <a:rPr lang="en-US" altLang="zh-CN" smtClean="0"/>
              <a:t>(3) </a:t>
            </a:r>
            <a:r>
              <a:rPr lang="zh-CN" altLang="en-US" smtClean="0"/>
              <a:t>网络系统：</a:t>
            </a:r>
          </a:p>
        </p:txBody>
      </p:sp>
      <p:sp>
        <p:nvSpPr>
          <p:cNvPr id="82947"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2948"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1.5.2  </a:t>
            </a:r>
            <a:r>
              <a:rPr lang="zh-CN" altLang="en-US" sz="3200" b="1">
                <a:solidFill>
                  <a:schemeClr val="tx2"/>
                </a:solidFill>
                <a:latin typeface="Times New Roman" pitchFamily="18" charset="0"/>
              </a:rPr>
              <a:t>客户</a:t>
            </a:r>
            <a:r>
              <a:rPr lang="en-US" altLang="zh-CN" sz="3200" b="1">
                <a:solidFill>
                  <a:schemeClr val="tx2"/>
                </a:solidFill>
                <a:latin typeface="Times New Roman" pitchFamily="18" charset="0"/>
              </a:rPr>
              <a:t>/</a:t>
            </a:r>
            <a:r>
              <a:rPr lang="zh-CN" altLang="en-US" sz="3200" b="1">
                <a:solidFill>
                  <a:schemeClr val="tx2"/>
                </a:solidFill>
                <a:latin typeface="Times New Roman" pitchFamily="18" charset="0"/>
              </a:rPr>
              <a:t>服务器模式</a:t>
            </a:r>
            <a:r>
              <a:rPr lang="en-US" altLang="zh-CN" sz="3200" b="1">
                <a:solidFill>
                  <a:schemeClr val="tx2"/>
                </a:solidFill>
                <a:latin typeface="Times New Roman" pitchFamily="18" charset="0"/>
              </a:rPr>
              <a:t> </a:t>
            </a:r>
            <a:r>
              <a:rPr lang="zh-CN" altLang="en-US" sz="3200" b="1">
                <a:solidFill>
                  <a:schemeClr val="tx2"/>
                </a:solidFill>
                <a:latin typeface="Times New Roman" pitchFamily="18" charset="0"/>
              </a:rPr>
              <a:t>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客户</a:t>
            </a:r>
            <a:r>
              <a:rPr lang="en-US" altLang="zh-CN" smtClean="0">
                <a:latin typeface="黑体" pitchFamily="2" charset="-122"/>
                <a:ea typeface="黑体" pitchFamily="2" charset="-122"/>
              </a:rPr>
              <a:t>/</a:t>
            </a:r>
            <a:r>
              <a:rPr lang="zh-CN" altLang="en-US" smtClean="0">
                <a:latin typeface="黑体" pitchFamily="2" charset="-122"/>
                <a:ea typeface="黑体" pitchFamily="2" charset="-122"/>
              </a:rPr>
              <a:t>服务器之间的交互</a:t>
            </a:r>
            <a:r>
              <a:rPr lang="zh-CN" altLang="en-US" smtClean="0"/>
              <a:t/>
            </a:r>
            <a:br>
              <a:rPr lang="zh-CN" altLang="en-US" smtClean="0"/>
            </a:br>
            <a:r>
              <a:rPr lang="zh-CN" altLang="en-US" smtClean="0"/>
              <a:t>　　</a:t>
            </a:r>
            <a:r>
              <a:rPr lang="en-US" altLang="zh-CN" smtClean="0"/>
              <a:t>(1) </a:t>
            </a:r>
            <a:r>
              <a:rPr lang="zh-CN" altLang="en-US" smtClean="0"/>
              <a:t>客户发送请求消息。</a:t>
            </a:r>
            <a:br>
              <a:rPr lang="zh-CN" altLang="en-US" smtClean="0"/>
            </a:br>
            <a:r>
              <a:rPr lang="zh-CN" altLang="en-US" smtClean="0"/>
              <a:t>　　</a:t>
            </a:r>
            <a:r>
              <a:rPr lang="en-US" altLang="zh-CN" smtClean="0"/>
              <a:t>(2) </a:t>
            </a:r>
            <a:r>
              <a:rPr lang="zh-CN" altLang="en-US" smtClean="0"/>
              <a:t>服务器接收消息。</a:t>
            </a:r>
            <a:br>
              <a:rPr lang="zh-CN" altLang="en-US" smtClean="0"/>
            </a:br>
            <a:r>
              <a:rPr lang="zh-CN" altLang="en-US" smtClean="0"/>
              <a:t>　　</a:t>
            </a:r>
            <a:r>
              <a:rPr lang="en-US" altLang="zh-CN" smtClean="0"/>
              <a:t>(3) </a:t>
            </a:r>
            <a:r>
              <a:rPr lang="zh-CN" altLang="en-US" smtClean="0"/>
              <a:t>服务器回送消息。</a:t>
            </a:r>
            <a:br>
              <a:rPr lang="zh-CN" altLang="en-US" smtClean="0"/>
            </a:br>
            <a:r>
              <a:rPr lang="zh-CN" altLang="en-US" smtClean="0"/>
              <a:t>　　</a:t>
            </a:r>
            <a:r>
              <a:rPr lang="en-US" altLang="zh-CN" smtClean="0"/>
              <a:t>(4) </a:t>
            </a:r>
            <a:r>
              <a:rPr lang="zh-CN" altLang="en-US" smtClean="0"/>
              <a:t>客户机接收消息。 </a:t>
            </a:r>
          </a:p>
        </p:txBody>
      </p:sp>
      <p:sp>
        <p:nvSpPr>
          <p:cNvPr id="83971"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3972"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1.5.2  </a:t>
            </a:r>
            <a:r>
              <a:rPr lang="zh-CN" altLang="en-US" sz="3200" b="1">
                <a:solidFill>
                  <a:schemeClr val="tx2"/>
                </a:solidFill>
                <a:latin typeface="Times New Roman" pitchFamily="18" charset="0"/>
              </a:rPr>
              <a:t>客户</a:t>
            </a:r>
            <a:r>
              <a:rPr lang="en-US" altLang="zh-CN" sz="3200" b="1">
                <a:solidFill>
                  <a:schemeClr val="tx2"/>
                </a:solidFill>
                <a:latin typeface="Times New Roman" pitchFamily="18" charset="0"/>
              </a:rPr>
              <a:t>/</a:t>
            </a:r>
            <a:r>
              <a:rPr lang="zh-CN" altLang="en-US" sz="3200" b="1">
                <a:solidFill>
                  <a:schemeClr val="tx2"/>
                </a:solidFill>
                <a:latin typeface="Times New Roman" pitchFamily="18" charset="0"/>
              </a:rPr>
              <a:t>服务器模式</a:t>
            </a:r>
            <a:r>
              <a:rPr lang="en-US" altLang="zh-CN" sz="3200" b="1">
                <a:solidFill>
                  <a:schemeClr val="tx2"/>
                </a:solidFill>
                <a:latin typeface="Times New Roman" pitchFamily="18" charset="0"/>
              </a:rPr>
              <a:t> </a:t>
            </a:r>
            <a:r>
              <a:rPr lang="zh-CN" altLang="en-US" sz="3200" b="1">
                <a:solidFill>
                  <a:schemeClr val="tx2"/>
                </a:solidFill>
                <a:latin typeface="Times New Roman" pitchFamily="18" charset="0"/>
              </a:rPr>
              <a:t>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8313" y="908050"/>
            <a:ext cx="8207375" cy="5164138"/>
          </a:xfrm>
        </p:spPr>
        <p:txBody>
          <a:bodyPr/>
          <a:lstStyle/>
          <a:p>
            <a:pPr eaLnBrk="1" hangingPunct="1">
              <a:lnSpc>
                <a:spcPct val="150000"/>
              </a:lnSpc>
            </a:pPr>
            <a:r>
              <a:rPr lang="zh-CN" altLang="en-US" smtClean="0"/>
              <a:t>　　</a:t>
            </a:r>
            <a:r>
              <a:rPr lang="en-US" altLang="zh-CN" smtClean="0">
                <a:latin typeface="黑体" pitchFamily="2" charset="-122"/>
                <a:ea typeface="黑体" pitchFamily="2" charset="-122"/>
              </a:rPr>
              <a:t>3. </a:t>
            </a:r>
            <a:r>
              <a:rPr lang="zh-CN" altLang="en-US" smtClean="0">
                <a:latin typeface="黑体" pitchFamily="2" charset="-122"/>
                <a:ea typeface="黑体" pitchFamily="2" charset="-122"/>
              </a:rPr>
              <a:t>客户</a:t>
            </a:r>
            <a:r>
              <a:rPr lang="en-US" altLang="zh-CN" smtClean="0">
                <a:latin typeface="黑体" pitchFamily="2" charset="-122"/>
                <a:ea typeface="黑体" pitchFamily="2" charset="-122"/>
              </a:rPr>
              <a:t>/</a:t>
            </a:r>
            <a:r>
              <a:rPr lang="zh-CN" altLang="en-US" smtClean="0">
                <a:latin typeface="黑体" pitchFamily="2" charset="-122"/>
                <a:ea typeface="黑体" pitchFamily="2" charset="-122"/>
              </a:rPr>
              <a:t>服务器模式的优点</a:t>
            </a:r>
            <a:br>
              <a:rPr lang="zh-CN" altLang="en-US" smtClean="0">
                <a:latin typeface="黑体" pitchFamily="2" charset="-122"/>
                <a:ea typeface="黑体" pitchFamily="2" charset="-122"/>
              </a:rPr>
            </a:br>
            <a:r>
              <a:rPr lang="zh-CN" altLang="en-US" smtClean="0"/>
              <a:t>　　</a:t>
            </a:r>
            <a:r>
              <a:rPr lang="en-US" altLang="zh-CN" smtClean="0"/>
              <a:t>(1) </a:t>
            </a:r>
            <a:r>
              <a:rPr lang="zh-CN" altLang="en-US" smtClean="0"/>
              <a:t>数据的分布处理和存储。</a:t>
            </a:r>
            <a:br>
              <a:rPr lang="zh-CN" altLang="en-US" smtClean="0"/>
            </a:br>
            <a:r>
              <a:rPr lang="zh-CN" altLang="en-US" smtClean="0"/>
              <a:t>　　</a:t>
            </a:r>
            <a:r>
              <a:rPr lang="en-US" altLang="zh-CN" smtClean="0"/>
              <a:t>(2) </a:t>
            </a:r>
            <a:r>
              <a:rPr lang="zh-CN" altLang="en-US" smtClean="0"/>
              <a:t>便于集中管理。</a:t>
            </a:r>
            <a:br>
              <a:rPr lang="zh-CN" altLang="en-US" smtClean="0"/>
            </a:br>
            <a:r>
              <a:rPr lang="zh-CN" altLang="en-US" smtClean="0"/>
              <a:t>　　</a:t>
            </a:r>
            <a:r>
              <a:rPr lang="en-US" altLang="zh-CN" smtClean="0"/>
              <a:t>(3) </a:t>
            </a:r>
            <a:r>
              <a:rPr lang="zh-CN" altLang="en-US" smtClean="0"/>
              <a:t>灵活性和可扩充性。 </a:t>
            </a:r>
            <a:br>
              <a:rPr lang="zh-CN" altLang="en-US" smtClean="0"/>
            </a:br>
            <a:r>
              <a:rPr lang="zh-CN" altLang="en-US" smtClean="0"/>
              <a:t>　　</a:t>
            </a:r>
            <a:r>
              <a:rPr lang="en-US" altLang="zh-CN" smtClean="0"/>
              <a:t>(4) </a:t>
            </a:r>
            <a:r>
              <a:rPr lang="zh-CN" altLang="en-US" smtClean="0"/>
              <a:t>易于改编应用软件。 </a:t>
            </a:r>
          </a:p>
        </p:txBody>
      </p:sp>
      <p:sp>
        <p:nvSpPr>
          <p:cNvPr id="8499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4996"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1.5.2  </a:t>
            </a:r>
            <a:r>
              <a:rPr lang="zh-CN" altLang="en-US" sz="3200" b="1">
                <a:solidFill>
                  <a:schemeClr val="tx2"/>
                </a:solidFill>
                <a:latin typeface="Times New Roman" pitchFamily="18" charset="0"/>
              </a:rPr>
              <a:t>客户</a:t>
            </a:r>
            <a:r>
              <a:rPr lang="en-US" altLang="zh-CN" sz="3200" b="1">
                <a:solidFill>
                  <a:schemeClr val="tx2"/>
                </a:solidFill>
                <a:latin typeface="Times New Roman" pitchFamily="18" charset="0"/>
              </a:rPr>
              <a:t>/</a:t>
            </a:r>
            <a:r>
              <a:rPr lang="zh-CN" altLang="en-US" sz="3200" b="1">
                <a:solidFill>
                  <a:schemeClr val="tx2"/>
                </a:solidFill>
                <a:latin typeface="Times New Roman" pitchFamily="18" charset="0"/>
              </a:rPr>
              <a:t>服务器模式</a:t>
            </a:r>
            <a:r>
              <a:rPr lang="en-US" altLang="zh-CN" sz="3200" b="1">
                <a:solidFill>
                  <a:schemeClr val="tx2"/>
                </a:solidFill>
                <a:latin typeface="Times New Roman" pitchFamily="18" charset="0"/>
              </a:rPr>
              <a:t> </a:t>
            </a:r>
            <a:r>
              <a:rPr lang="zh-CN" altLang="en-US" sz="3200" b="1">
                <a:solidFill>
                  <a:schemeClr val="tx2"/>
                </a:solidFill>
                <a:latin typeface="Times New Roman" pitchFamily="18" charset="0"/>
              </a:rPr>
              <a:t>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4213" y="692150"/>
            <a:ext cx="7704137" cy="5545138"/>
          </a:xfrm>
        </p:spPr>
        <p:txBody>
          <a:bodyPr/>
          <a:lstStyle/>
          <a:p>
            <a:pPr eaLnBrk="1" hangingPunct="1">
              <a:lnSpc>
                <a:spcPct val="150000"/>
              </a:lnSpc>
            </a:pPr>
            <a:r>
              <a:rPr lang="zh-CN" altLang="en-US" smtClean="0">
                <a:latin typeface="黑体" pitchFamily="2" charset="-122"/>
                <a:ea typeface="黑体" pitchFamily="2" charset="-122"/>
              </a:rPr>
              <a:t>　　</a:t>
            </a:r>
            <a:r>
              <a:rPr lang="en-US" altLang="zh-CN" smtClean="0">
                <a:latin typeface="黑体" pitchFamily="2" charset="-122"/>
                <a:ea typeface="黑体" pitchFamily="2" charset="-122"/>
              </a:rPr>
              <a:t>1. </a:t>
            </a:r>
            <a:r>
              <a:rPr lang="zh-CN" altLang="en-US" smtClean="0">
                <a:latin typeface="黑体" pitchFamily="2" charset="-122"/>
                <a:ea typeface="黑体" pitchFamily="2" charset="-122"/>
              </a:rPr>
              <a:t>面向对象技术的基本概念</a:t>
            </a:r>
            <a:br>
              <a:rPr lang="zh-CN" altLang="en-US" smtClean="0">
                <a:latin typeface="黑体" pitchFamily="2" charset="-122"/>
                <a:ea typeface="黑体" pitchFamily="2" charset="-122"/>
              </a:rPr>
            </a:br>
            <a:r>
              <a:rPr lang="zh-CN" altLang="en-US" smtClean="0"/>
              <a:t>　　面向对象技术是</a:t>
            </a:r>
            <a:r>
              <a:rPr lang="en-US" altLang="zh-CN" smtClean="0"/>
              <a:t>20</a:t>
            </a:r>
            <a:r>
              <a:rPr lang="zh-CN" altLang="en-US" smtClean="0"/>
              <a:t>世纪</a:t>
            </a:r>
            <a:r>
              <a:rPr lang="en-US" altLang="zh-CN" smtClean="0"/>
              <a:t>80</a:t>
            </a:r>
            <a:r>
              <a:rPr lang="zh-CN" altLang="en-US" smtClean="0"/>
              <a:t>年代初提出并很快流行起来的。 </a:t>
            </a:r>
          </a:p>
        </p:txBody>
      </p:sp>
      <p:sp>
        <p:nvSpPr>
          <p:cNvPr id="86019"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6020"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latin typeface="华文新魏" pitchFamily="2" charset="-122"/>
              </a:rPr>
              <a:t>课程内容</a:t>
            </a:r>
          </a:p>
        </p:txBody>
      </p:sp>
      <p:sp>
        <p:nvSpPr>
          <p:cNvPr id="18435" name="Rectangle 4"/>
          <p:cNvSpPr>
            <a:spLocks noGrp="1" noChangeArrowheads="1"/>
          </p:cNvSpPr>
          <p:nvPr>
            <p:ph type="body" idx="1"/>
          </p:nvPr>
        </p:nvSpPr>
        <p:spPr bwMode="auto">
          <a:xfrm>
            <a:off x="611188" y="1125538"/>
            <a:ext cx="8532812" cy="482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solidFill>
                  <a:srgbClr val="0000CC"/>
                </a:solidFill>
              </a:rPr>
              <a:t>操作系统引论</a:t>
            </a:r>
          </a:p>
          <a:p>
            <a:r>
              <a:rPr lang="zh-CN" altLang="en-US" b="1" dirty="0" smtClean="0">
                <a:solidFill>
                  <a:srgbClr val="0000CC"/>
                </a:solidFill>
              </a:rPr>
              <a:t>进程的描述与控制</a:t>
            </a:r>
          </a:p>
          <a:p>
            <a:r>
              <a:rPr lang="zh-CN" altLang="en-US" b="1" dirty="0" smtClean="0">
                <a:solidFill>
                  <a:srgbClr val="0000CC"/>
                </a:solidFill>
              </a:rPr>
              <a:t>进程的同步与通信</a:t>
            </a:r>
          </a:p>
          <a:p>
            <a:r>
              <a:rPr lang="zh-CN" altLang="en-US" b="1" dirty="0" smtClean="0">
                <a:solidFill>
                  <a:srgbClr val="0000CC"/>
                </a:solidFill>
              </a:rPr>
              <a:t>调度与死锁</a:t>
            </a:r>
          </a:p>
          <a:p>
            <a:r>
              <a:rPr lang="zh-CN" altLang="en-US" b="1" dirty="0" smtClean="0">
                <a:solidFill>
                  <a:srgbClr val="0000CC"/>
                </a:solidFill>
              </a:rPr>
              <a:t>存储器管理</a:t>
            </a:r>
          </a:p>
          <a:p>
            <a:r>
              <a:rPr lang="zh-CN" altLang="en-US" b="1" dirty="0" smtClean="0">
                <a:solidFill>
                  <a:srgbClr val="0000CC"/>
                </a:solidFill>
              </a:rPr>
              <a:t>虚拟存储器</a:t>
            </a:r>
          </a:p>
          <a:p>
            <a:r>
              <a:rPr lang="zh-CN" altLang="en-US" b="1" dirty="0" smtClean="0">
                <a:solidFill>
                  <a:srgbClr val="0000CC"/>
                </a:solidFill>
              </a:rPr>
              <a:t>设备管理</a:t>
            </a:r>
            <a:endParaRPr lang="en-US" altLang="zh-CN" b="1" dirty="0" smtClean="0">
              <a:solidFill>
                <a:srgbClr val="0000CC"/>
              </a:solidFill>
            </a:endParaRPr>
          </a:p>
          <a:p>
            <a:r>
              <a:rPr lang="zh-CN" altLang="en-US" b="1" dirty="0" smtClean="0">
                <a:solidFill>
                  <a:srgbClr val="0000CC"/>
                </a:solidFill>
              </a:rPr>
              <a:t>文件系统</a:t>
            </a:r>
          </a:p>
          <a:p>
            <a:r>
              <a:rPr lang="zh-CN" altLang="en-US" b="1" dirty="0" smtClean="0">
                <a:solidFill>
                  <a:srgbClr val="0000CC"/>
                </a:solidFill>
              </a:rPr>
              <a:t>磁盘管理系统</a:t>
            </a:r>
          </a:p>
          <a:p>
            <a:endParaRPr lang="zh-CN" altLang="en-US" b="1" dirty="0" smtClean="0">
              <a:solidFill>
                <a:srgbClr val="0000CC"/>
              </a:solidFill>
            </a:endParaRPr>
          </a:p>
          <a:p>
            <a:endParaRPr lang="zh-CN" altLang="en-US" b="1" dirty="0" smtClean="0">
              <a:solidFill>
                <a:srgbClr val="0000CC"/>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t>1) </a:t>
            </a:r>
            <a:r>
              <a:rPr lang="zh-CN" altLang="en-US" smtClean="0"/>
              <a:t>对象</a:t>
            </a:r>
            <a:br>
              <a:rPr lang="zh-CN" altLang="en-US" smtClean="0"/>
            </a:br>
            <a:r>
              <a:rPr lang="zh-CN" altLang="en-US" smtClean="0"/>
              <a:t>　　在面向对象的技术中，是利用被封装的数据结构</a:t>
            </a:r>
            <a:r>
              <a:rPr lang="en-US" altLang="zh-CN" smtClean="0"/>
              <a:t>(</a:t>
            </a:r>
            <a:r>
              <a:rPr lang="zh-CN" altLang="en-US" smtClean="0"/>
              <a:t>变量</a:t>
            </a:r>
            <a:r>
              <a:rPr lang="en-US" altLang="zh-CN" smtClean="0"/>
              <a:t>)</a:t>
            </a:r>
            <a:r>
              <a:rPr lang="zh-CN" altLang="en-US" smtClean="0"/>
              <a:t>和一组对它进行操作的过程</a:t>
            </a:r>
            <a:r>
              <a:rPr lang="en-US" altLang="zh-CN" smtClean="0"/>
              <a:t>(</a:t>
            </a:r>
            <a:r>
              <a:rPr lang="zh-CN" altLang="en-US" smtClean="0"/>
              <a:t>方法</a:t>
            </a:r>
            <a:r>
              <a:rPr lang="en-US" altLang="zh-CN" smtClean="0"/>
              <a:t>)</a:t>
            </a:r>
            <a:r>
              <a:rPr lang="zh-CN" altLang="en-US" smtClean="0"/>
              <a:t>来表示系统中的某个对象的，如图</a:t>
            </a:r>
            <a:r>
              <a:rPr lang="en-US" altLang="zh-CN" smtClean="0"/>
              <a:t>1-8</a:t>
            </a:r>
            <a:r>
              <a:rPr lang="zh-CN" altLang="en-US" smtClean="0"/>
              <a:t>所示。对象中的变量</a:t>
            </a:r>
            <a:r>
              <a:rPr lang="en-US" altLang="zh-CN" smtClean="0"/>
              <a:t>(</a:t>
            </a:r>
            <a:r>
              <a:rPr lang="zh-CN" altLang="en-US" smtClean="0"/>
              <a:t>数据</a:t>
            </a:r>
            <a:r>
              <a:rPr lang="en-US" altLang="zh-CN" smtClean="0"/>
              <a:t>)</a:t>
            </a:r>
            <a:r>
              <a:rPr lang="zh-CN" altLang="en-US" smtClean="0"/>
              <a:t>也称为属性，它可以是单个标量或一张表。面向对象中的方法是用于执行某种功能的过程，它可以改变对象的状态，更新对象中的某些数据值或作用于对象所要访问的外部资源。如果把一个文件作为一个对象</a:t>
            </a:r>
            <a:r>
              <a:rPr lang="en-US" altLang="zh-CN" smtClean="0"/>
              <a:t>(</a:t>
            </a:r>
            <a:r>
              <a:rPr lang="zh-CN" altLang="en-US" smtClean="0"/>
              <a:t>见图</a:t>
            </a:r>
            <a:r>
              <a:rPr lang="en-US" altLang="zh-CN" smtClean="0"/>
              <a:t>1-9)</a:t>
            </a:r>
            <a:r>
              <a:rPr lang="zh-CN" altLang="en-US" smtClean="0"/>
              <a:t>，该对象的变量便是文件类型、文件大小、文件的创建者等。对象中的方法包含对文件的操作，如创建文件、打开文件、读文件、写文件、关闭文件等。</a:t>
            </a:r>
          </a:p>
        </p:txBody>
      </p:sp>
      <p:sp>
        <p:nvSpPr>
          <p:cNvPr id="87043"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87044" name="Rectangle 2"/>
          <p:cNvSpPr txBox="1">
            <a:spLocks noChangeArrowheads="1"/>
          </p:cNvSpPr>
          <p:nvPr/>
        </p:nvSpPr>
        <p:spPr bwMode="auto">
          <a:xfrm>
            <a:off x="1258888" y="-15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88067"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mtClean="0"/>
              <a:t>图</a:t>
            </a:r>
            <a:r>
              <a:rPr lang="en-US" altLang="zh-CN" smtClean="0"/>
              <a:t>1-8</a:t>
            </a:r>
            <a:r>
              <a:rPr lang="zh-CN" altLang="en-US" smtClean="0"/>
              <a:t>　一个对象的示意图 </a:t>
            </a:r>
          </a:p>
        </p:txBody>
      </p:sp>
      <p:pic>
        <p:nvPicPr>
          <p:cNvPr id="88068" name="Picture 4"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96975"/>
            <a:ext cx="34956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89091" name="Rectangle 3"/>
          <p:cNvSpPr>
            <a:spLocks noGrp="1" noChangeArrowheads="1"/>
          </p:cNvSpPr>
          <p:nvPr>
            <p:ph type="body" idx="4294967295"/>
          </p:nvPr>
        </p:nvSpPr>
        <p:spPr bwMode="auto">
          <a:xfrm>
            <a:off x="0" y="5445125"/>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zh-CN" smtClean="0"/>
              <a:t> </a:t>
            </a:r>
            <a:r>
              <a:rPr lang="zh-CN" altLang="en-US" smtClean="0"/>
              <a:t>图</a:t>
            </a:r>
            <a:r>
              <a:rPr lang="en-US" altLang="zh-CN" smtClean="0"/>
              <a:t>1-9  </a:t>
            </a:r>
            <a:r>
              <a:rPr lang="zh-CN" altLang="en-US" smtClean="0"/>
              <a:t>类和对象的关系 </a:t>
            </a:r>
          </a:p>
        </p:txBody>
      </p:sp>
      <p:pic>
        <p:nvPicPr>
          <p:cNvPr id="89092" name="Picture 4" descr="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73238"/>
            <a:ext cx="6386512"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t>2) </a:t>
            </a:r>
            <a:r>
              <a:rPr lang="zh-CN" altLang="en-US" smtClean="0"/>
              <a:t>对象类</a:t>
            </a:r>
            <a:br>
              <a:rPr lang="zh-CN" altLang="en-US" smtClean="0"/>
            </a:br>
            <a:r>
              <a:rPr lang="zh-CN" altLang="en-US" smtClean="0"/>
              <a:t>　　在实践中，有许多对象可能表示的是同一类事物，每个对象具有自己的变量集合，而它们所具有的方法是相同的。如果为每一个相似的对象都定义一组变量和方法，显然是低效的，由此产生了“对象类”的概念，利用“对象类”来定义一组大体相似的对象。一个类同样定义了一组变量和针对该变量的一组方法，用它们来描述一组对象的共同属性和行为。类是在对象上的抽象，对象则是类的实例。对象类中所定义的变量在实例中均有具体的值。</a:t>
            </a:r>
          </a:p>
        </p:txBody>
      </p:sp>
      <p:sp>
        <p:nvSpPr>
          <p:cNvPr id="9011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0116"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8313" y="908050"/>
            <a:ext cx="8207375" cy="5164138"/>
          </a:xfrm>
        </p:spPr>
        <p:txBody>
          <a:bodyPr/>
          <a:lstStyle/>
          <a:p>
            <a:pPr eaLnBrk="1" hangingPunct="1">
              <a:lnSpc>
                <a:spcPct val="150000"/>
              </a:lnSpc>
            </a:pPr>
            <a:r>
              <a:rPr lang="zh-CN" altLang="en-US" smtClean="0"/>
              <a:t>　　</a:t>
            </a:r>
            <a:r>
              <a:rPr lang="en-US" altLang="zh-CN" smtClean="0"/>
              <a:t>3) </a:t>
            </a:r>
            <a:r>
              <a:rPr lang="zh-CN" altLang="en-US" smtClean="0"/>
              <a:t>继承</a:t>
            </a:r>
            <a:br>
              <a:rPr lang="zh-CN" altLang="en-US" smtClean="0"/>
            </a:br>
            <a:r>
              <a:rPr lang="zh-CN" altLang="en-US" smtClean="0"/>
              <a:t>　　在面向对象的技术中，可以根据已有类来定义一个新</a:t>
            </a:r>
            <a:br>
              <a:rPr lang="zh-CN" altLang="en-US" smtClean="0"/>
            </a:br>
            <a:r>
              <a:rPr lang="zh-CN" altLang="en-US" smtClean="0"/>
              <a:t>的类，新类被称为子类</a:t>
            </a:r>
            <a:r>
              <a:rPr lang="en-US" altLang="zh-CN" smtClean="0"/>
              <a:t>(B)</a:t>
            </a:r>
            <a:r>
              <a:rPr lang="zh-CN" altLang="en-US" smtClean="0"/>
              <a:t>，原来的类被称为父类</a:t>
            </a:r>
            <a:r>
              <a:rPr lang="en-US" altLang="zh-CN" smtClean="0"/>
              <a:t>(A)</a:t>
            </a:r>
            <a:r>
              <a:rPr lang="zh-CN" altLang="en-US" smtClean="0"/>
              <a:t>，见图</a:t>
            </a:r>
            <a:r>
              <a:rPr lang="en-US" altLang="zh-CN" smtClean="0"/>
              <a:t>1-10</a:t>
            </a:r>
            <a:r>
              <a:rPr lang="zh-CN" altLang="en-US" smtClean="0"/>
              <a:t>所示。 </a:t>
            </a:r>
          </a:p>
        </p:txBody>
      </p:sp>
      <p:sp>
        <p:nvSpPr>
          <p:cNvPr id="91139"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1140"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92163"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mtClean="0"/>
              <a:t>图</a:t>
            </a:r>
            <a:r>
              <a:rPr lang="en-US" altLang="zh-CN" smtClean="0"/>
              <a:t>1-10  </a:t>
            </a:r>
            <a:r>
              <a:rPr lang="zh-CN" altLang="en-US" smtClean="0"/>
              <a:t>类的继承关系</a:t>
            </a:r>
          </a:p>
        </p:txBody>
      </p:sp>
      <p:pic>
        <p:nvPicPr>
          <p:cNvPr id="92164" name="Picture 4" descr="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51720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908050"/>
            <a:ext cx="8207375" cy="5164138"/>
          </a:xfrm>
        </p:spPr>
        <p:txBody>
          <a:bodyPr/>
          <a:lstStyle/>
          <a:p>
            <a:pPr eaLnBrk="1" hangingPunct="1">
              <a:lnSpc>
                <a:spcPct val="150000"/>
              </a:lnSpc>
            </a:pPr>
            <a:r>
              <a:rPr lang="zh-CN" altLang="en-US" smtClean="0"/>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面向对象技术的优点</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zh-CN" altLang="en-US" smtClean="0"/>
              <a:t>在操作系统设计时，将计算机中的实体作为对象来处理，可带来如下好处：</a:t>
            </a:r>
            <a:br>
              <a:rPr lang="zh-CN" altLang="en-US" smtClean="0"/>
            </a:br>
            <a:r>
              <a:rPr lang="zh-CN" altLang="en-US" smtClean="0"/>
              <a:t>　　</a:t>
            </a:r>
            <a:r>
              <a:rPr lang="en-US" altLang="zh-CN" smtClean="0"/>
              <a:t>(1) </a:t>
            </a:r>
            <a:r>
              <a:rPr lang="zh-CN" altLang="en-US" smtClean="0"/>
              <a:t>通过“重用”提高产品质量和生产率。</a:t>
            </a:r>
            <a:br>
              <a:rPr lang="zh-CN" altLang="en-US" smtClean="0"/>
            </a:br>
            <a:r>
              <a:rPr lang="zh-CN" altLang="en-US" smtClean="0"/>
              <a:t>　　</a:t>
            </a:r>
            <a:r>
              <a:rPr lang="en-US" altLang="zh-CN" smtClean="0"/>
              <a:t>(2) </a:t>
            </a:r>
            <a:r>
              <a:rPr lang="zh-CN" altLang="en-US" smtClean="0"/>
              <a:t>使系统具有更好的易修改性和易扩展性。</a:t>
            </a:r>
            <a:br>
              <a:rPr lang="zh-CN" altLang="en-US" smtClean="0"/>
            </a:br>
            <a:r>
              <a:rPr lang="zh-CN" altLang="en-US" smtClean="0"/>
              <a:t>　　</a:t>
            </a:r>
            <a:r>
              <a:rPr lang="en-US" altLang="zh-CN" smtClean="0"/>
              <a:t>(3) </a:t>
            </a:r>
            <a:r>
              <a:rPr lang="zh-CN" altLang="en-US" smtClean="0"/>
              <a:t>更易于保证系统的“正确性”和“可靠性”。</a:t>
            </a:r>
          </a:p>
        </p:txBody>
      </p:sp>
      <p:sp>
        <p:nvSpPr>
          <p:cNvPr id="93187"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3188"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1.5.3  </a:t>
            </a:r>
            <a:r>
              <a:rPr lang="zh-CN" altLang="en-US" sz="3200" b="1">
                <a:solidFill>
                  <a:schemeClr val="tx2"/>
                </a:solidFill>
                <a:latin typeface="Times New Roman" pitchFamily="18" charset="0"/>
              </a:rPr>
              <a:t>面向对象的程序设计技术简介</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68313" y="908050"/>
            <a:ext cx="8207375" cy="5164138"/>
          </a:xfrm>
        </p:spPr>
        <p:txBody>
          <a:bodyPr/>
          <a:lstStyle/>
          <a:p>
            <a:pPr eaLnBrk="1" hangingPunct="1"/>
            <a:r>
              <a:rPr lang="zh-CN" altLang="en-US" smtClean="0">
                <a:latin typeface="黑体" pitchFamily="2" charset="-122"/>
                <a:ea typeface="黑体" pitchFamily="2" charset="-122"/>
              </a:rPr>
              <a:t>　　</a:t>
            </a:r>
            <a:r>
              <a:rPr lang="en-US" altLang="zh-CN" smtClean="0">
                <a:latin typeface="黑体" pitchFamily="2" charset="-122"/>
                <a:ea typeface="黑体" pitchFamily="2" charset="-122"/>
              </a:rPr>
              <a:t>1. </a:t>
            </a:r>
            <a:r>
              <a:rPr lang="zh-CN" altLang="en-US" smtClean="0">
                <a:latin typeface="黑体" pitchFamily="2" charset="-122"/>
                <a:ea typeface="黑体" pitchFamily="2" charset="-122"/>
              </a:rPr>
              <a:t>微内核操作系统的基本概念</a:t>
            </a:r>
            <a:br>
              <a:rPr lang="zh-CN" altLang="en-US" smtClean="0">
                <a:latin typeface="黑体" pitchFamily="2" charset="-122"/>
                <a:ea typeface="黑体" pitchFamily="2" charset="-122"/>
              </a:rPr>
            </a:br>
            <a:r>
              <a:rPr lang="zh-CN" altLang="en-US" smtClean="0"/>
              <a:t>　　</a:t>
            </a:r>
            <a:r>
              <a:rPr lang="en-US" altLang="zh-CN" smtClean="0"/>
              <a:t>1) </a:t>
            </a:r>
            <a:r>
              <a:rPr lang="zh-CN" altLang="en-US" smtClean="0"/>
              <a:t>足够小的内核</a:t>
            </a:r>
            <a:br>
              <a:rPr lang="zh-CN" altLang="en-US" smtClean="0"/>
            </a:br>
            <a:r>
              <a:rPr lang="zh-CN" altLang="en-US" smtClean="0"/>
              <a:t>　　在微内核操作系统中，内核是指精心设计的、能实现现代</a:t>
            </a:r>
            <a:r>
              <a:rPr lang="en-US" altLang="zh-CN" smtClean="0"/>
              <a:t>OS</a:t>
            </a:r>
            <a:r>
              <a:rPr lang="zh-CN" altLang="en-US" smtClean="0"/>
              <a:t>最基本核心功能的小型内核，微内核并非是一个完整的</a:t>
            </a:r>
            <a:r>
              <a:rPr lang="en-US" altLang="zh-CN" smtClean="0"/>
              <a:t>OS</a:t>
            </a:r>
            <a:r>
              <a:rPr lang="zh-CN" altLang="en-US" smtClean="0"/>
              <a:t>，而只是将操作系统中最基本的部分放入微内核，通常包含有：① 与硬件处理紧密相关的部分；② 一些较基本的功能；③ 客户和服务器之间的通信。这些</a:t>
            </a:r>
            <a:r>
              <a:rPr lang="en-US" altLang="zh-CN" smtClean="0"/>
              <a:t>OS</a:t>
            </a:r>
            <a:r>
              <a:rPr lang="zh-CN" altLang="en-US" smtClean="0"/>
              <a:t>最基本的部分只是为构建通用</a:t>
            </a:r>
            <a:r>
              <a:rPr lang="en-US" altLang="zh-CN" smtClean="0"/>
              <a:t>OS</a:t>
            </a:r>
            <a:r>
              <a:rPr lang="zh-CN" altLang="en-US" smtClean="0"/>
              <a:t>提供一个重要基础，这样就可以确保把操作系统内核做得很小。</a:t>
            </a:r>
          </a:p>
        </p:txBody>
      </p:sp>
      <p:sp>
        <p:nvSpPr>
          <p:cNvPr id="94211"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4212"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t>2) </a:t>
            </a:r>
            <a:r>
              <a:rPr lang="zh-CN" altLang="en-US" smtClean="0"/>
              <a:t>基于客户</a:t>
            </a:r>
            <a:r>
              <a:rPr lang="en-US" altLang="zh-CN" smtClean="0"/>
              <a:t>/</a:t>
            </a:r>
            <a:r>
              <a:rPr lang="zh-CN" altLang="en-US" smtClean="0"/>
              <a:t>服务器模式</a:t>
            </a:r>
            <a:br>
              <a:rPr lang="zh-CN" altLang="en-US" smtClean="0"/>
            </a:br>
            <a:r>
              <a:rPr lang="zh-CN" altLang="en-US" smtClean="0"/>
              <a:t>　　由于客户</a:t>
            </a:r>
            <a:r>
              <a:rPr lang="en-US" altLang="zh-CN" smtClean="0"/>
              <a:t>/</a:t>
            </a:r>
            <a:r>
              <a:rPr lang="zh-CN" altLang="en-US" smtClean="0"/>
              <a:t>服务器模式具有非常多的优点，故在单机微内核操作系统中几乎无一例外地都采用客户</a:t>
            </a:r>
            <a:r>
              <a:rPr lang="en-US" altLang="zh-CN" smtClean="0"/>
              <a:t>/</a:t>
            </a:r>
            <a:r>
              <a:rPr lang="zh-CN" altLang="en-US" smtClean="0"/>
              <a:t>服务器模式，将操作系统中最基本的部分放入内核中，而把操作系统的绝大部分功能都放在微内核外面的一组服务器</a:t>
            </a:r>
            <a:r>
              <a:rPr lang="en-US" altLang="zh-CN" smtClean="0"/>
              <a:t>(</a:t>
            </a:r>
            <a:r>
              <a:rPr lang="zh-CN" altLang="en-US" smtClean="0"/>
              <a:t>进程</a:t>
            </a:r>
            <a:r>
              <a:rPr lang="en-US" altLang="zh-CN" smtClean="0"/>
              <a:t>)</a:t>
            </a:r>
            <a:r>
              <a:rPr lang="zh-CN" altLang="en-US" smtClean="0"/>
              <a:t>中实现，如用于提供对进程</a:t>
            </a:r>
            <a:r>
              <a:rPr lang="en-US" altLang="zh-CN" smtClean="0"/>
              <a:t>(</a:t>
            </a:r>
            <a:r>
              <a:rPr lang="zh-CN" altLang="en-US" smtClean="0"/>
              <a:t>线程</a:t>
            </a:r>
            <a:r>
              <a:rPr lang="en-US" altLang="zh-CN" smtClean="0"/>
              <a:t>)</a:t>
            </a:r>
            <a:r>
              <a:rPr lang="zh-CN" altLang="en-US" smtClean="0"/>
              <a:t>进行管理的进程</a:t>
            </a:r>
            <a:r>
              <a:rPr lang="en-US" altLang="zh-CN" smtClean="0"/>
              <a:t>(</a:t>
            </a:r>
            <a:r>
              <a:rPr lang="zh-CN" altLang="en-US" smtClean="0"/>
              <a:t>线程</a:t>
            </a:r>
            <a:r>
              <a:rPr lang="en-US" altLang="zh-CN" smtClean="0"/>
              <a:t>)</a:t>
            </a:r>
            <a:r>
              <a:rPr lang="zh-CN" altLang="en-US" smtClean="0"/>
              <a:t>服务器、提供虚拟存储器管理功能的虚拟存储器服务器、提供</a:t>
            </a:r>
            <a:r>
              <a:rPr lang="en-US" altLang="zh-CN" smtClean="0"/>
              <a:t>I/O</a:t>
            </a:r>
            <a:r>
              <a:rPr lang="zh-CN" altLang="en-US" smtClean="0"/>
              <a:t>设备管理的</a:t>
            </a:r>
            <a:r>
              <a:rPr lang="en-US" altLang="zh-CN" smtClean="0"/>
              <a:t>I/O</a:t>
            </a:r>
            <a:r>
              <a:rPr lang="zh-CN" altLang="en-US" smtClean="0"/>
              <a:t>设备管理服务器等，它们都是被作为进程来实现的，运行在用户态，客户与服务器之间是借助微内核提供的消息传递机制来实现信息交互的。图</a:t>
            </a:r>
            <a:r>
              <a:rPr lang="en-US" altLang="zh-CN" smtClean="0"/>
              <a:t>1-11</a:t>
            </a:r>
            <a:r>
              <a:rPr lang="zh-CN" altLang="en-US" smtClean="0"/>
              <a:t>示出了在单机环境下的客户</a:t>
            </a:r>
            <a:r>
              <a:rPr lang="en-US" altLang="zh-CN" smtClean="0"/>
              <a:t>/</a:t>
            </a:r>
            <a:r>
              <a:rPr lang="zh-CN" altLang="en-US" smtClean="0"/>
              <a:t>服务器模式。</a:t>
            </a:r>
          </a:p>
        </p:txBody>
      </p:sp>
      <p:sp>
        <p:nvSpPr>
          <p:cNvPr id="9523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5236"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96259" name="Rectangle 3"/>
          <p:cNvSpPr>
            <a:spLocks noGrp="1" noChangeArrowheads="1"/>
          </p:cNvSpPr>
          <p:nvPr>
            <p:ph type="body" idx="4294967295"/>
          </p:nvPr>
        </p:nvSpPr>
        <p:spPr bwMode="auto">
          <a:xfrm>
            <a:off x="0" y="4581525"/>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mtClean="0"/>
              <a:t>图</a:t>
            </a:r>
            <a:r>
              <a:rPr lang="en-US" altLang="zh-CN" smtClean="0"/>
              <a:t>1-11  </a:t>
            </a:r>
            <a:r>
              <a:rPr lang="zh-CN" altLang="en-US" smtClean="0"/>
              <a:t>在单机环境下的客户</a:t>
            </a:r>
            <a:r>
              <a:rPr lang="en-US" altLang="zh-CN" smtClean="0"/>
              <a:t>/</a:t>
            </a:r>
            <a:r>
              <a:rPr lang="zh-CN" altLang="en-US" smtClean="0"/>
              <a:t>服务器模式</a:t>
            </a:r>
          </a:p>
        </p:txBody>
      </p:sp>
      <p:pic>
        <p:nvPicPr>
          <p:cNvPr id="96260" name="Picture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00213"/>
            <a:ext cx="741680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554038" y="1484313"/>
            <a:ext cx="8589962" cy="308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buFont typeface="Wingdings" pitchFamily="2" charset="2"/>
              <a:buChar char="Ø"/>
            </a:pPr>
            <a:r>
              <a:rPr lang="zh-CN" altLang="en-US" smtClean="0">
                <a:solidFill>
                  <a:srgbClr val="0000CC"/>
                </a:solidFill>
              </a:rPr>
              <a:t>进程的概念和进程的基本状态及转换</a:t>
            </a:r>
          </a:p>
          <a:p>
            <a:pPr>
              <a:buFont typeface="Wingdings" pitchFamily="2" charset="2"/>
              <a:buChar char="Ø"/>
            </a:pPr>
            <a:r>
              <a:rPr lang="zh-CN" altLang="en-US" smtClean="0">
                <a:solidFill>
                  <a:srgbClr val="0000CC"/>
                </a:solidFill>
              </a:rPr>
              <a:t>利用信号量机制解决进程同步问题</a:t>
            </a:r>
          </a:p>
          <a:p>
            <a:pPr>
              <a:buFont typeface="Wingdings" pitchFamily="2" charset="2"/>
              <a:buChar char="Ø"/>
            </a:pPr>
            <a:r>
              <a:rPr lang="zh-CN" altLang="en-US" smtClean="0">
                <a:solidFill>
                  <a:srgbClr val="0000CC"/>
                </a:solidFill>
              </a:rPr>
              <a:t>进程调度算法</a:t>
            </a:r>
          </a:p>
          <a:p>
            <a:pPr>
              <a:buFont typeface="Wingdings" pitchFamily="2" charset="2"/>
              <a:buChar char="Ø"/>
            </a:pPr>
            <a:r>
              <a:rPr lang="zh-CN" altLang="en-US" smtClean="0">
                <a:solidFill>
                  <a:srgbClr val="0000CC"/>
                </a:solidFill>
              </a:rPr>
              <a:t>死锁的基本概念及处理死锁的基本方法</a:t>
            </a:r>
          </a:p>
          <a:p>
            <a:pPr>
              <a:buFont typeface="Wingdings" pitchFamily="2" charset="2"/>
              <a:buChar char="Ø"/>
            </a:pPr>
            <a:r>
              <a:rPr lang="zh-CN" altLang="en-US" smtClean="0">
                <a:solidFill>
                  <a:srgbClr val="0000CC"/>
                </a:solidFill>
              </a:rPr>
              <a:t>动态分区分配算法</a:t>
            </a:r>
          </a:p>
          <a:p>
            <a:pPr>
              <a:buFont typeface="Wingdings" pitchFamily="2" charset="2"/>
              <a:buChar char="Ø"/>
            </a:pPr>
            <a:r>
              <a:rPr lang="zh-CN" altLang="en-US" smtClean="0">
                <a:solidFill>
                  <a:srgbClr val="0000CC"/>
                </a:solidFill>
              </a:rPr>
              <a:t>虚拟存储器的基本概念及请求分页存储管理方式</a:t>
            </a:r>
          </a:p>
        </p:txBody>
      </p:sp>
      <p:sp>
        <p:nvSpPr>
          <p:cNvPr id="19459" name="Rectangle 3"/>
          <p:cNvSpPr>
            <a:spLocks noGrp="1" noChangeArrowheads="1"/>
          </p:cNvSpPr>
          <p:nvPr>
            <p:ph type="title"/>
          </p:nvPr>
        </p:nvSpPr>
        <p:spPr/>
        <p:txBody>
          <a:bodyPr/>
          <a:lstStyle/>
          <a:p>
            <a:r>
              <a:rPr lang="zh-CN" altLang="en-US" smtClean="0"/>
              <a:t>重点</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t>3) </a:t>
            </a:r>
            <a:r>
              <a:rPr lang="zh-CN" altLang="en-US" smtClean="0"/>
              <a:t>应用“机制与策略分离”原理</a:t>
            </a:r>
            <a:br>
              <a:rPr lang="zh-CN" altLang="en-US" smtClean="0"/>
            </a:br>
            <a:r>
              <a:rPr lang="zh-CN" altLang="en-US" smtClean="0"/>
              <a:t>　　在现在操作系统的结构设计中，经常利用“机制与策略分离”的原理来构造</a:t>
            </a:r>
            <a:r>
              <a:rPr lang="en-US" altLang="zh-CN" smtClean="0"/>
              <a:t>OS</a:t>
            </a:r>
            <a:r>
              <a:rPr lang="zh-CN" altLang="en-US" smtClean="0"/>
              <a:t>结构。所谓机制，是指实现某一功能的具体执行机构。而策略，则是在机制的基础上借助于某些参数和算法来实现该功能的优化，或达到不同的功能目标。 </a:t>
            </a:r>
          </a:p>
        </p:txBody>
      </p:sp>
      <p:sp>
        <p:nvSpPr>
          <p:cNvPr id="97283"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7284"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t>4) </a:t>
            </a:r>
            <a:r>
              <a:rPr lang="zh-CN" altLang="en-US" smtClean="0"/>
              <a:t>采用面向对象技术</a:t>
            </a:r>
            <a:br>
              <a:rPr lang="zh-CN" altLang="en-US" smtClean="0"/>
            </a:br>
            <a:r>
              <a:rPr lang="zh-CN" altLang="en-US" smtClean="0"/>
              <a:t>　　操作系统是一个极其复杂的大型软件系统，我们不仅可以通过结构设计来分解操作系统的复杂度，还可以基于面向对象技术中的“抽象”和“隐蔽”原则控制系统的复杂性，再进一步利用“对象”、“封装”和“继承”等概念来确保操作系统的“正确性”、“可靠性”、“易修改性”、“易扩展性”等，并提高操作系统的设计速度。正因为面向对象技术能带来如此多的好处，故面向对象技术被广泛应用于现代操作系统的设计中。</a:t>
            </a:r>
          </a:p>
        </p:txBody>
      </p:sp>
      <p:sp>
        <p:nvSpPr>
          <p:cNvPr id="98307"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8308"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微内核的基本功能</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zh-CN" altLang="en-US" smtClean="0"/>
              <a:t>微内核应具有哪些功能，或者说哪些功能应放在微内核内，哪些应放在微内核外，目前尚无明确的规定。现在一般都采用“机制与策略分离”的原理，将机制部分以及与硬件紧密相关的部分放入微内核中。由此可知微内核通常具有如下几方面的功能：</a:t>
            </a:r>
            <a:br>
              <a:rPr lang="zh-CN" altLang="en-US" smtClean="0"/>
            </a:br>
            <a:r>
              <a:rPr lang="zh-CN" altLang="en-US" smtClean="0"/>
              <a:t>　　</a:t>
            </a:r>
            <a:r>
              <a:rPr lang="en-US" altLang="zh-CN" smtClean="0"/>
              <a:t>1) </a:t>
            </a:r>
            <a:r>
              <a:rPr lang="zh-CN" altLang="en-US" smtClean="0"/>
              <a:t>进程</a:t>
            </a:r>
            <a:r>
              <a:rPr lang="en-US" altLang="zh-CN" smtClean="0"/>
              <a:t>(</a:t>
            </a:r>
            <a:r>
              <a:rPr lang="zh-CN" altLang="en-US" smtClean="0"/>
              <a:t>线程</a:t>
            </a:r>
            <a:r>
              <a:rPr lang="en-US" altLang="zh-CN" smtClean="0"/>
              <a:t>)</a:t>
            </a:r>
            <a:r>
              <a:rPr lang="zh-CN" altLang="en-US" smtClean="0"/>
              <a:t>管理                             </a:t>
            </a:r>
            <a:br>
              <a:rPr lang="zh-CN" altLang="en-US" smtClean="0"/>
            </a:br>
            <a:r>
              <a:rPr lang="zh-CN" altLang="en-US" smtClean="0"/>
              <a:t>　　</a:t>
            </a:r>
            <a:r>
              <a:rPr lang="en-US" altLang="zh-CN" smtClean="0"/>
              <a:t>2) </a:t>
            </a:r>
            <a:r>
              <a:rPr lang="zh-CN" altLang="en-US" smtClean="0"/>
              <a:t>低级存储器管理</a:t>
            </a:r>
            <a:br>
              <a:rPr lang="zh-CN" altLang="en-US" smtClean="0"/>
            </a:br>
            <a:r>
              <a:rPr lang="zh-CN" altLang="en-US" smtClean="0"/>
              <a:t>　　</a:t>
            </a:r>
            <a:r>
              <a:rPr lang="en-US" altLang="zh-CN" smtClean="0"/>
              <a:t>3) </a:t>
            </a:r>
            <a:r>
              <a:rPr lang="zh-CN" altLang="en-US" smtClean="0"/>
              <a:t>中断和陷入处理</a:t>
            </a:r>
            <a:br>
              <a:rPr lang="zh-CN" altLang="en-US" smtClean="0"/>
            </a:br>
            <a:endParaRPr lang="zh-CN" altLang="en-US" smtClean="0"/>
          </a:p>
        </p:txBody>
      </p:sp>
      <p:sp>
        <p:nvSpPr>
          <p:cNvPr id="99331"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99332"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8313" y="908050"/>
            <a:ext cx="8207375" cy="5164138"/>
          </a:xfrm>
        </p:spPr>
        <p:txBody>
          <a:bodyPr/>
          <a:lstStyle/>
          <a:p>
            <a:pPr eaLnBrk="1" hangingPunct="1"/>
            <a:r>
              <a:rPr lang="zh-CN" altLang="en-US" smtClean="0"/>
              <a:t>　　</a:t>
            </a:r>
            <a:r>
              <a:rPr lang="en-US" altLang="zh-CN" smtClean="0">
                <a:latin typeface="黑体" pitchFamily="2" charset="-122"/>
                <a:ea typeface="黑体" pitchFamily="2" charset="-122"/>
              </a:rPr>
              <a:t>3. </a:t>
            </a:r>
            <a:r>
              <a:rPr lang="zh-CN" altLang="en-US" smtClean="0">
                <a:latin typeface="黑体" pitchFamily="2" charset="-122"/>
                <a:ea typeface="黑体" pitchFamily="2" charset="-122"/>
              </a:rPr>
              <a:t>微内核操作系统的优点</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zh-CN" altLang="en-US" smtClean="0"/>
              <a:t>由于微内核</a:t>
            </a:r>
            <a:r>
              <a:rPr lang="en-US" altLang="zh-CN" smtClean="0"/>
              <a:t>OS</a:t>
            </a:r>
            <a:r>
              <a:rPr lang="zh-CN" altLang="en-US" smtClean="0"/>
              <a:t>结构是建立在模块化、层次化结构的基础上的，并采用了客户</a:t>
            </a:r>
            <a:r>
              <a:rPr lang="en-US" altLang="zh-CN" smtClean="0"/>
              <a:t>/</a:t>
            </a:r>
            <a:r>
              <a:rPr lang="zh-CN" altLang="en-US" smtClean="0"/>
              <a:t>服务器模式和面向对象的程序设计技术，因此，微内核结构的操作系统是集各种技术优点之大成，因而使之具有如下优点：</a:t>
            </a:r>
            <a:br>
              <a:rPr lang="zh-CN" altLang="en-US" smtClean="0"/>
            </a:br>
            <a:r>
              <a:rPr lang="zh-CN" altLang="en-US" smtClean="0"/>
              <a:t>　　</a:t>
            </a:r>
            <a:r>
              <a:rPr lang="en-US" altLang="zh-CN" smtClean="0"/>
              <a:t>(1) </a:t>
            </a:r>
            <a:r>
              <a:rPr lang="zh-CN" altLang="en-US" smtClean="0"/>
              <a:t>提高了系统的可扩展性。 </a:t>
            </a:r>
            <a:br>
              <a:rPr lang="zh-CN" altLang="en-US" smtClean="0"/>
            </a:br>
            <a:r>
              <a:rPr lang="zh-CN" altLang="en-US" smtClean="0"/>
              <a:t>　　</a:t>
            </a:r>
            <a:r>
              <a:rPr lang="en-US" altLang="zh-CN" smtClean="0"/>
              <a:t>(2) </a:t>
            </a:r>
            <a:r>
              <a:rPr lang="zh-CN" altLang="en-US" smtClean="0"/>
              <a:t>增强了系统的可靠性。</a:t>
            </a:r>
            <a:br>
              <a:rPr lang="zh-CN" altLang="en-US" smtClean="0"/>
            </a:br>
            <a:r>
              <a:rPr lang="zh-CN" altLang="en-US" smtClean="0"/>
              <a:t>　　</a:t>
            </a:r>
            <a:r>
              <a:rPr lang="en-US" altLang="zh-CN" smtClean="0"/>
              <a:t>(3) </a:t>
            </a:r>
            <a:r>
              <a:rPr lang="zh-CN" altLang="en-US" smtClean="0"/>
              <a:t>可移植性强。</a:t>
            </a:r>
            <a:br>
              <a:rPr lang="zh-CN" altLang="en-US" smtClean="0"/>
            </a:br>
            <a:r>
              <a:rPr lang="zh-CN" altLang="en-US" smtClean="0"/>
              <a:t>　　</a:t>
            </a:r>
            <a:r>
              <a:rPr lang="en-US" altLang="zh-CN" smtClean="0"/>
              <a:t>(4) </a:t>
            </a:r>
            <a:r>
              <a:rPr lang="zh-CN" altLang="en-US" smtClean="0"/>
              <a:t>提供了对分布式系统的支持。</a:t>
            </a:r>
            <a:br>
              <a:rPr lang="zh-CN" altLang="en-US" smtClean="0"/>
            </a:br>
            <a:r>
              <a:rPr lang="zh-CN" altLang="en-US" smtClean="0"/>
              <a:t>　　</a:t>
            </a:r>
            <a:r>
              <a:rPr lang="en-US" altLang="zh-CN" smtClean="0"/>
              <a:t>(5) </a:t>
            </a:r>
            <a:r>
              <a:rPr lang="zh-CN" altLang="en-US" smtClean="0"/>
              <a:t>融入了面向对象技术。 </a:t>
            </a:r>
          </a:p>
        </p:txBody>
      </p:sp>
      <p:sp>
        <p:nvSpPr>
          <p:cNvPr id="100355"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100356"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68313" y="908050"/>
            <a:ext cx="8207375" cy="5164138"/>
          </a:xfrm>
        </p:spPr>
        <p:txBody>
          <a:bodyPr/>
          <a:lstStyle/>
          <a:p>
            <a:pPr eaLnBrk="1" hangingPunct="1">
              <a:lnSpc>
                <a:spcPct val="140000"/>
              </a:lnSpc>
            </a:pPr>
            <a:r>
              <a:rPr lang="zh-CN" altLang="en-US" smtClean="0"/>
              <a:t>　　</a:t>
            </a:r>
            <a:r>
              <a:rPr lang="en-US" altLang="zh-CN" smtClean="0">
                <a:latin typeface="黑体" pitchFamily="2" charset="-122"/>
                <a:ea typeface="黑体" pitchFamily="2" charset="-122"/>
              </a:rPr>
              <a:t>4. </a:t>
            </a:r>
            <a:r>
              <a:rPr lang="zh-CN" altLang="en-US" smtClean="0">
                <a:latin typeface="黑体" pitchFamily="2" charset="-122"/>
                <a:ea typeface="黑体" pitchFamily="2" charset="-122"/>
              </a:rPr>
              <a:t>微内核操作系统存在的问题</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zh-CN" altLang="en-US" smtClean="0"/>
              <a:t>应当指出，在微内核操作系统中，由于采用了非常小的内核，客户</a:t>
            </a:r>
            <a:r>
              <a:rPr lang="en-US" altLang="zh-CN" smtClean="0"/>
              <a:t>/</a:t>
            </a:r>
            <a:r>
              <a:rPr lang="zh-CN" altLang="en-US" smtClean="0"/>
              <a:t>服务器模式和消息传递机制虽给微内核操作系统带来了许多优点，但由此也使微内核</a:t>
            </a:r>
            <a:r>
              <a:rPr lang="en-US" altLang="zh-CN" smtClean="0"/>
              <a:t>OS</a:t>
            </a:r>
            <a:r>
              <a:rPr lang="zh-CN" altLang="en-US" smtClean="0"/>
              <a:t>存在着潜在缺点，其中最主要的是，较之早期的操作系统，微内核操作系统的运行效率有所降低。</a:t>
            </a:r>
            <a:br>
              <a:rPr lang="zh-CN" altLang="en-US" smtClean="0"/>
            </a:br>
            <a:r>
              <a:rPr lang="zh-CN" altLang="en-US" smtClean="0"/>
              <a:t>　　实际情况是往往还会引起更多的上下文切换。例如，当某个服务器自身尚无能力完成客户请求而需要其它服务器的帮助时，如图</a:t>
            </a:r>
            <a:r>
              <a:rPr lang="en-US" altLang="zh-CN" smtClean="0"/>
              <a:t>1-12</a:t>
            </a:r>
            <a:r>
              <a:rPr lang="zh-CN" altLang="en-US" smtClean="0"/>
              <a:t>所示，其中的文件服务器还需要磁盘服务器的帮助，这时就需要进行</a:t>
            </a:r>
            <a:r>
              <a:rPr lang="en-US" altLang="zh-CN" smtClean="0"/>
              <a:t>8</a:t>
            </a:r>
            <a:r>
              <a:rPr lang="zh-CN" altLang="en-US" smtClean="0"/>
              <a:t>次上下文的切换。</a:t>
            </a:r>
          </a:p>
        </p:txBody>
      </p:sp>
      <p:sp>
        <p:nvSpPr>
          <p:cNvPr id="101379"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zh-CN" altLang="zh-CN" smtClean="0"/>
          </a:p>
        </p:txBody>
      </p:sp>
      <p:sp>
        <p:nvSpPr>
          <p:cNvPr id="101380"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8313" y="908050"/>
            <a:ext cx="8207375" cy="5164138"/>
          </a:xfrm>
        </p:spPr>
        <p:txBody>
          <a:bodyPr/>
          <a:lstStyle/>
          <a:p>
            <a:pPr eaLnBrk="1" hangingPunct="1"/>
            <a:endParaRPr lang="zh-CN" altLang="zh-CN" smtClean="0"/>
          </a:p>
        </p:txBody>
      </p:sp>
      <p:sp>
        <p:nvSpPr>
          <p:cNvPr id="102403" name="Rectangle 3"/>
          <p:cNvSpPr>
            <a:spLocks noGrp="1" noChangeArrowheads="1"/>
          </p:cNvSpPr>
          <p:nvPr>
            <p:ph type="body" idx="4294967295"/>
          </p:nvPr>
        </p:nvSpPr>
        <p:spPr bwMode="auto">
          <a:xfrm>
            <a:off x="0" y="5761038"/>
            <a:ext cx="91440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mtClean="0"/>
              <a:t>图</a:t>
            </a:r>
            <a:r>
              <a:rPr lang="en-US" altLang="zh-CN" smtClean="0"/>
              <a:t>1-12  </a:t>
            </a:r>
            <a:r>
              <a:rPr lang="zh-CN" altLang="en-US" smtClean="0"/>
              <a:t>在传统</a:t>
            </a:r>
            <a:r>
              <a:rPr lang="en-US" altLang="zh-CN" smtClean="0"/>
              <a:t>OS</a:t>
            </a:r>
            <a:r>
              <a:rPr lang="zh-CN" altLang="en-US" smtClean="0"/>
              <a:t>和微内核</a:t>
            </a:r>
            <a:r>
              <a:rPr lang="en-US" altLang="zh-CN" smtClean="0"/>
              <a:t>OS</a:t>
            </a:r>
            <a:r>
              <a:rPr lang="zh-CN" altLang="en-US" smtClean="0"/>
              <a:t>中的上下文切换</a:t>
            </a:r>
          </a:p>
        </p:txBody>
      </p:sp>
      <p:pic>
        <p:nvPicPr>
          <p:cNvPr id="102404" name="Picture 4" descr="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196975"/>
            <a:ext cx="54673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5" descr="E:\360同步盘\360同步盘\工作\OS\参考课件\无标题 - 副本.png 拷贝.jp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8813" y="6227763"/>
            <a:ext cx="796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2"/>
          <p:cNvSpPr txBox="1">
            <a:spLocks noChangeArrowheads="1"/>
          </p:cNvSpPr>
          <p:nvPr/>
        </p:nvSpPr>
        <p:spPr bwMode="auto">
          <a:xfrm>
            <a:off x="1258888" y="-26988"/>
            <a:ext cx="8137525"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en-US" altLang="zh-CN" sz="3200" b="1">
                <a:solidFill>
                  <a:schemeClr val="tx2"/>
                </a:solidFill>
                <a:latin typeface="Times New Roman" pitchFamily="18" charset="0"/>
              </a:rPr>
              <a:t>1.5.4</a:t>
            </a:r>
            <a:r>
              <a:rPr lang="zh-CN" altLang="en-US" sz="3200" b="1">
                <a:solidFill>
                  <a:schemeClr val="tx2"/>
                </a:solidFill>
                <a:latin typeface="Times New Roman" pitchFamily="18" charset="0"/>
              </a:rPr>
              <a:t>　微内核</a:t>
            </a:r>
            <a:r>
              <a:rPr lang="en-US" altLang="zh-CN" sz="3200" b="1">
                <a:solidFill>
                  <a:schemeClr val="tx2"/>
                </a:solidFill>
                <a:latin typeface="Times New Roman" pitchFamily="18" charset="0"/>
              </a:rPr>
              <a:t>OS</a:t>
            </a:r>
            <a:r>
              <a:rPr lang="zh-CN" altLang="en-US" sz="3200" b="1">
                <a:solidFill>
                  <a:schemeClr val="tx2"/>
                </a:solidFill>
                <a:latin typeface="Times New Roman" pitchFamily="18" charset="0"/>
              </a:rPr>
              <a:t>结构</a:t>
            </a:r>
            <a:br>
              <a:rPr lang="zh-CN" altLang="en-US" sz="3200" b="1">
                <a:solidFill>
                  <a:schemeClr val="tx2"/>
                </a:solidFill>
                <a:latin typeface="Times New Roman" pitchFamily="18" charset="0"/>
              </a:rPr>
            </a:br>
            <a:r>
              <a:rPr lang="zh-CN" altLang="en-US" sz="3200" b="1">
                <a:solidFill>
                  <a:schemeClr val="tx2"/>
                </a:solidFill>
                <a:latin typeface="Times New Roman" pitchFamily="18" charset="0"/>
              </a:rPr>
              <a:t> </a:t>
            </a:r>
            <a:endParaRPr lang="en-US" altLang="zh-CN" sz="3200" b="1">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457200" y="981075"/>
            <a:ext cx="8435975" cy="555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algn="just"/>
            <a:r>
              <a:rPr lang="zh-CN" altLang="en-US" sz="2000" smtClean="0"/>
              <a:t>操作系统是一种</a:t>
            </a:r>
            <a:r>
              <a:rPr lang="en-US" altLang="zh-CN" sz="2000" smtClean="0"/>
              <a:t>﹎﹎A﹎﹎</a:t>
            </a:r>
            <a:r>
              <a:rPr lang="zh-CN" altLang="en-US" sz="2000" smtClean="0"/>
              <a:t>，在操作系统中采用多道程序设计方式能提高</a:t>
            </a:r>
            <a:r>
              <a:rPr lang="en-US" altLang="zh-CN" sz="2000" smtClean="0"/>
              <a:t>CPU</a:t>
            </a:r>
            <a:r>
              <a:rPr lang="zh-CN" altLang="en-US" sz="2000" smtClean="0"/>
              <a:t>和外部设备的</a:t>
            </a:r>
            <a:r>
              <a:rPr lang="en-US" altLang="zh-CN" sz="2000" smtClean="0"/>
              <a:t>﹎﹎B﹎﹎</a:t>
            </a:r>
            <a:r>
              <a:rPr lang="zh-CN" altLang="en-US" sz="2000" smtClean="0"/>
              <a:t>。一般来说，为了实现多道程序设计，计算机要有</a:t>
            </a:r>
            <a:r>
              <a:rPr lang="en-US" altLang="zh-CN" sz="2000" smtClean="0"/>
              <a:t>﹎﹎C﹎﹎</a:t>
            </a:r>
            <a:r>
              <a:rPr lang="zh-CN" altLang="en-US" sz="2000" smtClean="0"/>
              <a:t>。</a:t>
            </a:r>
          </a:p>
          <a:p>
            <a:pPr marL="914400" lvl="1" indent="-457200" algn="just">
              <a:buFont typeface="Wingdings" pitchFamily="2" charset="2"/>
              <a:buNone/>
            </a:pPr>
            <a:r>
              <a:rPr lang="en-US" altLang="zh-CN" sz="2000" smtClean="0"/>
              <a:t>A: (1)</a:t>
            </a:r>
            <a:r>
              <a:rPr lang="zh-CN" altLang="en-US" sz="2000" smtClean="0"/>
              <a:t>通用软件；</a:t>
            </a:r>
            <a:r>
              <a:rPr lang="en-US" altLang="zh-CN" sz="2000" smtClean="0"/>
              <a:t>(2)</a:t>
            </a:r>
            <a:r>
              <a:rPr lang="zh-CN" altLang="en-US" sz="2000" smtClean="0"/>
              <a:t>系统软件；</a:t>
            </a:r>
            <a:r>
              <a:rPr lang="en-US" altLang="zh-CN" sz="2000" smtClean="0"/>
              <a:t>(3)</a:t>
            </a:r>
            <a:r>
              <a:rPr lang="zh-CN" altLang="en-US" sz="2000" smtClean="0"/>
              <a:t>应用软件；</a:t>
            </a:r>
            <a:r>
              <a:rPr lang="en-US" altLang="zh-CN" sz="2000" smtClean="0"/>
              <a:t>(4) </a:t>
            </a:r>
            <a:r>
              <a:rPr lang="zh-CN" altLang="en-US" sz="2000" smtClean="0"/>
              <a:t>软件包。</a:t>
            </a:r>
          </a:p>
          <a:p>
            <a:pPr marL="914400" lvl="1" indent="-457200" algn="just">
              <a:buFont typeface="Wingdings" pitchFamily="2" charset="2"/>
              <a:buNone/>
            </a:pPr>
            <a:r>
              <a:rPr lang="en-US" altLang="zh-CN" sz="2000" smtClean="0"/>
              <a:t>B: (1)</a:t>
            </a:r>
            <a:r>
              <a:rPr lang="zh-CN" altLang="en-US" sz="2000" smtClean="0"/>
              <a:t>利用效率；</a:t>
            </a:r>
            <a:r>
              <a:rPr lang="en-US" altLang="zh-CN" sz="2000" smtClean="0"/>
              <a:t>(2)</a:t>
            </a:r>
            <a:r>
              <a:rPr lang="zh-CN" altLang="en-US" sz="2000" smtClean="0"/>
              <a:t>可靠性；</a:t>
            </a:r>
            <a:r>
              <a:rPr lang="en-US" altLang="zh-CN" sz="2000" smtClean="0"/>
              <a:t>(3)</a:t>
            </a:r>
            <a:r>
              <a:rPr lang="zh-CN" altLang="en-US" sz="2000" smtClean="0"/>
              <a:t>稳定性；</a:t>
            </a:r>
            <a:r>
              <a:rPr lang="en-US" altLang="zh-CN" sz="2000" smtClean="0"/>
              <a:t>(4)</a:t>
            </a:r>
            <a:r>
              <a:rPr lang="zh-CN" altLang="en-US" sz="2000" smtClean="0"/>
              <a:t>兼容性。</a:t>
            </a:r>
          </a:p>
          <a:p>
            <a:pPr marL="914400" lvl="1" indent="-457200" algn="just">
              <a:buFont typeface="Wingdings" pitchFamily="2" charset="2"/>
              <a:buNone/>
            </a:pPr>
            <a:r>
              <a:rPr lang="en-US" altLang="zh-CN" sz="2000" smtClean="0"/>
              <a:t>C</a:t>
            </a:r>
            <a:r>
              <a:rPr lang="zh-CN" altLang="en-US" sz="2000" smtClean="0"/>
              <a:t>：</a:t>
            </a:r>
            <a:r>
              <a:rPr lang="en-US" altLang="zh-CN" sz="2000" smtClean="0"/>
              <a:t>(1)</a:t>
            </a:r>
            <a:r>
              <a:rPr lang="zh-CN" altLang="en-US" sz="2000" smtClean="0"/>
              <a:t>更大的内存；</a:t>
            </a:r>
            <a:r>
              <a:rPr lang="en-US" altLang="zh-CN" sz="2000" smtClean="0"/>
              <a:t>(2)</a:t>
            </a:r>
            <a:r>
              <a:rPr lang="zh-CN" altLang="en-US" sz="2000" smtClean="0"/>
              <a:t>更快的外部设备；</a:t>
            </a:r>
            <a:r>
              <a:rPr lang="en-US" altLang="zh-CN" sz="2000" smtClean="0"/>
              <a:t>(3)</a:t>
            </a:r>
            <a:r>
              <a:rPr lang="zh-CN" altLang="en-US" sz="2000" smtClean="0"/>
              <a:t>更快的</a:t>
            </a:r>
            <a:r>
              <a:rPr lang="en-US" altLang="zh-CN" sz="2000" smtClean="0"/>
              <a:t>CPU</a:t>
            </a:r>
            <a:r>
              <a:rPr lang="zh-CN" altLang="en-US" sz="2000" smtClean="0"/>
              <a:t>；</a:t>
            </a:r>
            <a:r>
              <a:rPr lang="en-US" altLang="zh-CN" sz="2000" smtClean="0"/>
              <a:t>(4)</a:t>
            </a:r>
            <a:r>
              <a:rPr lang="zh-CN" altLang="en-US" sz="2000" smtClean="0"/>
              <a:t>更先进的终端；</a:t>
            </a:r>
          </a:p>
          <a:p>
            <a:pPr marL="914400" lvl="1" indent="-457200" algn="just">
              <a:buFont typeface="Wingdings" pitchFamily="2" charset="2"/>
              <a:buNone/>
            </a:pPr>
            <a:endParaRPr lang="zh-CN" altLang="en-US" sz="2000" smtClean="0"/>
          </a:p>
          <a:p>
            <a:pPr marL="533400" indent="-533400" algn="just"/>
            <a:r>
              <a:rPr lang="zh-CN" altLang="en-US" sz="2000" smtClean="0"/>
              <a:t>分时系统中，为使多个用户能够同时与系统交互，最关键的问题是</a:t>
            </a:r>
            <a:r>
              <a:rPr lang="en-US" altLang="zh-CN" sz="2000" smtClean="0"/>
              <a:t>﹎﹎A﹎﹎</a:t>
            </a:r>
            <a:r>
              <a:rPr lang="zh-CN" altLang="en-US" sz="2000" smtClean="0"/>
              <a:t>，当用户数目为</a:t>
            </a:r>
            <a:r>
              <a:rPr lang="en-US" altLang="zh-CN" sz="2000" smtClean="0"/>
              <a:t>100</a:t>
            </a:r>
            <a:r>
              <a:rPr lang="zh-CN" altLang="en-US" sz="2000" smtClean="0"/>
              <a:t>时，为保证响应不超过</a:t>
            </a:r>
            <a:r>
              <a:rPr lang="en-US" altLang="zh-CN" sz="2000" smtClean="0"/>
              <a:t>2</a:t>
            </a:r>
            <a:r>
              <a:rPr lang="zh-CN" altLang="en-US" sz="2000" smtClean="0"/>
              <a:t>秒；此时的时间片最大应为</a:t>
            </a:r>
            <a:r>
              <a:rPr lang="en-US" altLang="zh-CN" sz="2000" smtClean="0"/>
              <a:t>﹎﹎B﹎﹎</a:t>
            </a:r>
            <a:r>
              <a:rPr lang="zh-CN" altLang="en-US" sz="2000" smtClean="0"/>
              <a:t>。</a:t>
            </a:r>
          </a:p>
          <a:p>
            <a:pPr marL="914400" lvl="1" indent="-457200" algn="just">
              <a:buFontTx/>
              <a:buNone/>
            </a:pPr>
            <a:r>
              <a:rPr lang="en-US" altLang="zh-CN" sz="2000" smtClean="0"/>
              <a:t>A</a:t>
            </a:r>
            <a:r>
              <a:rPr lang="zh-CN" altLang="en-US" sz="2000" smtClean="0"/>
              <a:t>：</a:t>
            </a:r>
            <a:r>
              <a:rPr lang="en-US" altLang="zh-CN" sz="2000" smtClean="0"/>
              <a:t>(1)</a:t>
            </a:r>
            <a:r>
              <a:rPr lang="zh-CN" altLang="en-US" sz="2000" smtClean="0"/>
              <a:t>计算机具有足够的运行速度；</a:t>
            </a:r>
            <a:r>
              <a:rPr lang="en-US" altLang="zh-CN" sz="2000" smtClean="0"/>
              <a:t>(2)</a:t>
            </a:r>
            <a:r>
              <a:rPr lang="zh-CN" altLang="en-US" sz="2000" smtClean="0"/>
              <a:t>内存容量应足够大；</a:t>
            </a:r>
            <a:r>
              <a:rPr lang="en-US" altLang="zh-CN" sz="2000" smtClean="0"/>
              <a:t>(3)</a:t>
            </a:r>
            <a:r>
              <a:rPr lang="zh-CN" altLang="en-US" sz="2000" smtClean="0"/>
              <a:t>系统能及时地接收多个用户输入；</a:t>
            </a:r>
            <a:r>
              <a:rPr lang="en-US" altLang="zh-CN" sz="2000" smtClean="0"/>
              <a:t>(4)</a:t>
            </a:r>
            <a:r>
              <a:rPr lang="zh-CN" altLang="en-US" sz="2000" smtClean="0"/>
              <a:t>能在一段的时间内，使所有用户程序都能运行；</a:t>
            </a:r>
            <a:r>
              <a:rPr lang="en-US" altLang="zh-CN" sz="2000" smtClean="0"/>
              <a:t>(5)</a:t>
            </a:r>
            <a:r>
              <a:rPr lang="zh-CN" altLang="en-US" sz="2000" smtClean="0"/>
              <a:t>能快速进行内外存对换。</a:t>
            </a:r>
          </a:p>
          <a:p>
            <a:pPr marL="914400" lvl="1" indent="-457200" algn="just">
              <a:buFontTx/>
              <a:buNone/>
            </a:pPr>
            <a:r>
              <a:rPr lang="en-US" altLang="zh-CN" sz="2000" smtClean="0"/>
              <a:t>B</a:t>
            </a:r>
            <a:r>
              <a:rPr lang="zh-CN" altLang="en-US" sz="2000" smtClean="0"/>
              <a:t>：</a:t>
            </a:r>
            <a:r>
              <a:rPr lang="en-US" altLang="zh-CN" sz="2000" smtClean="0"/>
              <a:t>(1)10ms</a:t>
            </a:r>
            <a:r>
              <a:rPr lang="zh-CN" altLang="en-US" sz="2000" smtClean="0"/>
              <a:t>；</a:t>
            </a:r>
            <a:r>
              <a:rPr lang="en-US" altLang="zh-CN" sz="2000" smtClean="0"/>
              <a:t>(2)20ms</a:t>
            </a:r>
            <a:r>
              <a:rPr lang="zh-CN" altLang="en-US" sz="2000" smtClean="0"/>
              <a:t>；</a:t>
            </a:r>
            <a:r>
              <a:rPr lang="en-US" altLang="zh-CN" sz="2000" smtClean="0"/>
              <a:t>(3)50ms</a:t>
            </a:r>
            <a:r>
              <a:rPr lang="zh-CN" altLang="en-US" sz="2000" smtClean="0"/>
              <a:t>；</a:t>
            </a:r>
            <a:r>
              <a:rPr lang="en-US" altLang="zh-CN" sz="2000" smtClean="0"/>
              <a:t>(4)100ms</a:t>
            </a:r>
            <a:r>
              <a:rPr lang="zh-CN" altLang="en-US" sz="2000" smtClean="0"/>
              <a:t>；</a:t>
            </a:r>
            <a:r>
              <a:rPr lang="en-US" altLang="zh-CN" sz="2000" smtClean="0"/>
              <a:t>(5)200ms</a:t>
            </a:r>
            <a:r>
              <a:rPr lang="zh-CN" altLang="en-US" sz="2000" smtClean="0"/>
              <a:t>。</a:t>
            </a:r>
            <a:endParaRPr lang="en-US" altLang="zh-CN" sz="2000" smtClean="0"/>
          </a:p>
        </p:txBody>
      </p:sp>
      <p:sp>
        <p:nvSpPr>
          <p:cNvPr id="104451" name="Rectangle 3"/>
          <p:cNvSpPr>
            <a:spLocks noGrp="1" noChangeArrowheads="1"/>
          </p:cNvSpPr>
          <p:nvPr>
            <p:ph type="title"/>
          </p:nvPr>
        </p:nvSpPr>
        <p:spPr>
          <a:xfrm>
            <a:off x="1331913" y="188913"/>
            <a:ext cx="7391400" cy="838200"/>
          </a:xfrm>
        </p:spPr>
        <p:txBody>
          <a:bodyPr/>
          <a:lstStyle/>
          <a:p>
            <a:r>
              <a:rPr lang="zh-CN" altLang="en-US" sz="3200" smtClean="0"/>
              <a:t>习题</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bwMode="auto">
          <a:xfrm>
            <a:off x="457200" y="1268413"/>
            <a:ext cx="8435975" cy="4668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a:r>
              <a:rPr lang="zh-CN" altLang="en-US" sz="2400" smtClean="0"/>
              <a:t>在设计分时操作系统时，首先要考虑的是</a:t>
            </a:r>
            <a:r>
              <a:rPr lang="en-US" altLang="zh-CN" sz="2400" smtClean="0"/>
              <a:t>﹎﹎A﹎﹎</a:t>
            </a:r>
            <a:r>
              <a:rPr lang="zh-CN" altLang="en-US" sz="2400" smtClean="0"/>
              <a:t>；在设计实时操作系统时，首先要考虑的是</a:t>
            </a:r>
            <a:r>
              <a:rPr lang="en-US" altLang="zh-CN" sz="2400" smtClean="0"/>
              <a:t>﹎﹎B﹎﹎</a:t>
            </a:r>
            <a:r>
              <a:rPr lang="zh-CN" altLang="en-US" sz="2400" smtClean="0"/>
              <a:t>；在设计批处理系统时，首先要考虑的是</a:t>
            </a:r>
            <a:r>
              <a:rPr lang="en-US" altLang="zh-CN" sz="2400" smtClean="0"/>
              <a:t>﹎﹎C﹎﹎</a:t>
            </a:r>
            <a:r>
              <a:rPr lang="zh-CN" altLang="en-US" sz="2400" smtClean="0"/>
              <a:t>。</a:t>
            </a:r>
          </a:p>
          <a:p>
            <a:pPr marL="914400" lvl="1" indent="-457200">
              <a:buFontTx/>
              <a:buNone/>
            </a:pPr>
            <a:r>
              <a:rPr lang="en-US" altLang="zh-CN" sz="2400" smtClean="0"/>
              <a:t>A</a:t>
            </a:r>
            <a:r>
              <a:rPr lang="zh-CN" altLang="en-US" sz="2400" smtClean="0"/>
              <a:t>、</a:t>
            </a:r>
            <a:r>
              <a:rPr lang="en-US" altLang="zh-CN" sz="2400" smtClean="0"/>
              <a:t>B</a:t>
            </a:r>
            <a:r>
              <a:rPr lang="zh-CN" altLang="en-US" sz="2400" smtClean="0"/>
              <a:t>、</a:t>
            </a:r>
            <a:r>
              <a:rPr lang="en-US" altLang="zh-CN" sz="2400" smtClean="0"/>
              <a:t>C</a:t>
            </a:r>
            <a:r>
              <a:rPr lang="zh-CN" altLang="en-US" sz="2400" smtClean="0"/>
              <a:t>：</a:t>
            </a:r>
            <a:r>
              <a:rPr lang="en-US" altLang="zh-CN" sz="2400" smtClean="0"/>
              <a:t>(1)</a:t>
            </a:r>
            <a:r>
              <a:rPr lang="zh-CN" altLang="en-US" sz="2400" smtClean="0"/>
              <a:t>灵活性和可适应性；</a:t>
            </a:r>
            <a:r>
              <a:rPr lang="en-US" altLang="zh-CN" sz="2400" smtClean="0"/>
              <a:t>(2)</a:t>
            </a:r>
            <a:r>
              <a:rPr lang="zh-CN" altLang="en-US" sz="2400" smtClean="0"/>
              <a:t>交互性和响应时间；</a:t>
            </a:r>
            <a:r>
              <a:rPr lang="en-US" altLang="zh-CN" sz="2400" smtClean="0"/>
              <a:t>(3)</a:t>
            </a:r>
            <a:r>
              <a:rPr lang="zh-CN" altLang="en-US" sz="2400" smtClean="0"/>
              <a:t>周转时间和系统吞吐量；</a:t>
            </a:r>
            <a:r>
              <a:rPr lang="en-US" altLang="zh-CN" sz="2400" smtClean="0"/>
              <a:t>(4)</a:t>
            </a:r>
            <a:r>
              <a:rPr lang="zh-CN" altLang="en-US" sz="2400" smtClean="0"/>
              <a:t>实时性和可靠性。</a:t>
            </a:r>
          </a:p>
          <a:p>
            <a:pPr marL="914400" lvl="1" indent="-457200">
              <a:buFontTx/>
              <a:buNone/>
            </a:pPr>
            <a:endParaRPr lang="zh-CN" altLang="en-US" sz="2400" smtClean="0"/>
          </a:p>
          <a:p>
            <a:pPr marL="533400" indent="-533400"/>
            <a:r>
              <a:rPr lang="zh-CN" altLang="en-US" sz="2400" smtClean="0"/>
              <a:t>试从目标、多路性、独立性、交互性、及时性和可靠性多方面来比较批处理系统、分时系统及实时系统。通过比较，请写出这三种系统各适用于什么场合。</a:t>
            </a:r>
          </a:p>
        </p:txBody>
      </p:sp>
      <p:sp>
        <p:nvSpPr>
          <p:cNvPr id="105475" name="Rectangle 3"/>
          <p:cNvSpPr>
            <a:spLocks noGrp="1" noChangeArrowheads="1"/>
          </p:cNvSpPr>
          <p:nvPr>
            <p:ph type="title"/>
          </p:nvPr>
        </p:nvSpPr>
        <p:spPr>
          <a:xfrm>
            <a:off x="1403350" y="0"/>
            <a:ext cx="8540750" cy="1143000"/>
          </a:xfrm>
        </p:spPr>
        <p:txBody>
          <a:bodyPr/>
          <a:lstStyle/>
          <a:p>
            <a:r>
              <a:rPr lang="zh-CN" altLang="en-US" sz="3200" smtClean="0"/>
              <a:t>习题</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358775" y="1079500"/>
            <a:ext cx="8686800" cy="5326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algn="just"/>
            <a:r>
              <a:rPr lang="zh-CN" altLang="en-US" sz="2000" smtClean="0"/>
              <a:t>为了提高计算机的处理机和外部设备的利用率，把多个程序同时放入主存储器，在宏观上同时运行是</a:t>
            </a:r>
            <a:r>
              <a:rPr lang="en-US" altLang="zh-CN" sz="2000" smtClean="0"/>
              <a:t>﹎﹎A﹎﹎</a:t>
            </a:r>
            <a:r>
              <a:rPr lang="zh-CN" altLang="en-US" sz="2000" smtClean="0"/>
              <a:t>；把一个程序划分成若干个同时执行的程序模块的设计方法是</a:t>
            </a:r>
            <a:r>
              <a:rPr lang="en-US" altLang="zh-CN" sz="2000" smtClean="0"/>
              <a:t>﹎﹎B﹎﹎</a:t>
            </a:r>
            <a:r>
              <a:rPr lang="zh-CN" altLang="en-US" sz="2000" smtClean="0"/>
              <a:t>；多个用户在终端设备上的交互方式输入、排错和控制其程序的运行是</a:t>
            </a:r>
            <a:r>
              <a:rPr lang="en-US" altLang="zh-CN" sz="2000" smtClean="0"/>
              <a:t>﹎﹎C﹎﹎</a:t>
            </a:r>
            <a:r>
              <a:rPr lang="zh-CN" altLang="en-US" sz="2000" smtClean="0"/>
              <a:t>；由多个计算机组成的一个系</a:t>
            </a:r>
          </a:p>
          <a:p>
            <a:pPr marL="533400" indent="-533400" algn="just">
              <a:buFontTx/>
              <a:buNone/>
            </a:pPr>
            <a:r>
              <a:rPr lang="zh-CN" altLang="en-US" sz="2000" smtClean="0"/>
              <a:t>      统，这些计算机之间可以通信来交换信息，互相之间无主次之分，它们共享系统资源，程序由系统中的全部或部分计算机协同执行，管理上述计算机系统的操作系统是</a:t>
            </a:r>
            <a:r>
              <a:rPr lang="en-US" altLang="zh-CN" sz="2000" smtClean="0"/>
              <a:t>﹎﹎D﹎﹎</a:t>
            </a:r>
            <a:r>
              <a:rPr lang="zh-CN" altLang="en-US" sz="2000" smtClean="0"/>
              <a:t>；有一类操作系统的系统响应时间的重要性超过系统资源的利用率，它被广泛地应用于卫星控制、导弹发射、飞机飞行控制、飞机订票业务等领域是</a:t>
            </a:r>
            <a:r>
              <a:rPr lang="en-US" altLang="zh-CN" sz="2000" smtClean="0"/>
              <a:t>﹎﹎E﹎﹎</a:t>
            </a:r>
            <a:r>
              <a:rPr lang="zh-CN" altLang="en-US" sz="2000" smtClean="0"/>
              <a:t>。</a:t>
            </a:r>
            <a:endParaRPr lang="en-US" altLang="zh-CN" sz="2000" smtClean="0"/>
          </a:p>
          <a:p>
            <a:pPr marL="533400" indent="-533400" algn="just">
              <a:spcBef>
                <a:spcPct val="0"/>
              </a:spcBef>
              <a:buFontTx/>
              <a:buNone/>
            </a:pPr>
            <a:r>
              <a:rPr lang="en-US" altLang="zh-CN" sz="2000" smtClean="0"/>
              <a:t>A--E:  ① </a:t>
            </a:r>
            <a:r>
              <a:rPr lang="zh-CN" altLang="en-US" sz="2000" smtClean="0"/>
              <a:t>分时</a:t>
            </a:r>
            <a:r>
              <a:rPr lang="en-US" altLang="zh-CN" sz="2000" smtClean="0"/>
              <a:t>OS  ② </a:t>
            </a:r>
            <a:r>
              <a:rPr lang="zh-CN" altLang="en-US" sz="2000" smtClean="0"/>
              <a:t>实时</a:t>
            </a:r>
            <a:r>
              <a:rPr lang="en-US" altLang="zh-CN" sz="2000" smtClean="0"/>
              <a:t>OS  ③ </a:t>
            </a:r>
            <a:r>
              <a:rPr lang="zh-CN" altLang="en-US" sz="2000" smtClean="0"/>
              <a:t>批处理系统  </a:t>
            </a:r>
            <a:r>
              <a:rPr lang="en-US" altLang="zh-CN" sz="2000" smtClean="0"/>
              <a:t>④  </a:t>
            </a:r>
            <a:r>
              <a:rPr lang="zh-CN" altLang="en-US" sz="2000" smtClean="0"/>
              <a:t>网络</a:t>
            </a:r>
            <a:r>
              <a:rPr lang="en-US" altLang="zh-CN" sz="2000" smtClean="0"/>
              <a:t>OS  </a:t>
            </a:r>
          </a:p>
          <a:p>
            <a:pPr marL="533400" indent="-533400" algn="just">
              <a:spcBef>
                <a:spcPct val="0"/>
              </a:spcBef>
              <a:buFontTx/>
              <a:buNone/>
            </a:pPr>
            <a:r>
              <a:rPr lang="en-US" altLang="zh-CN" sz="2000" smtClean="0"/>
              <a:t>		⑤  </a:t>
            </a:r>
            <a:r>
              <a:rPr lang="zh-CN" altLang="en-US" sz="2000" smtClean="0"/>
              <a:t>分布式</a:t>
            </a:r>
            <a:r>
              <a:rPr lang="en-US" altLang="zh-CN" sz="2000" smtClean="0"/>
              <a:t>OS</a:t>
            </a:r>
            <a:r>
              <a:rPr lang="en-US" altLang="zh-CN" smtClean="0"/>
              <a:t>  </a:t>
            </a:r>
            <a:r>
              <a:rPr lang="en-US" altLang="zh-CN" sz="2000" smtClean="0"/>
              <a:t>⑥ </a:t>
            </a:r>
            <a:r>
              <a:rPr lang="zh-CN" altLang="en-US" sz="2000" smtClean="0"/>
              <a:t>单用户</a:t>
            </a:r>
            <a:r>
              <a:rPr lang="en-US" altLang="zh-CN" sz="2000" smtClean="0"/>
              <a:t>OS    ⑦  </a:t>
            </a:r>
            <a:r>
              <a:rPr lang="zh-CN" altLang="en-US" sz="2000" smtClean="0"/>
              <a:t>多重程序设计 </a:t>
            </a:r>
          </a:p>
          <a:p>
            <a:pPr marL="533400" indent="-533400" algn="just">
              <a:spcBef>
                <a:spcPct val="0"/>
              </a:spcBef>
              <a:buFontTx/>
              <a:buNone/>
            </a:pPr>
            <a:r>
              <a:rPr lang="zh-CN" altLang="en-US" sz="2000" smtClean="0"/>
              <a:t>	   </a:t>
            </a:r>
            <a:r>
              <a:rPr lang="en-US" altLang="zh-CN" sz="2000" smtClean="0"/>
              <a:t>⑧  </a:t>
            </a:r>
            <a:r>
              <a:rPr lang="zh-CN" altLang="en-US" sz="2000" smtClean="0"/>
              <a:t>多道程序设计  </a:t>
            </a:r>
            <a:r>
              <a:rPr lang="en-US" altLang="zh-CN" sz="2000" smtClean="0"/>
              <a:t>⑨  </a:t>
            </a:r>
            <a:r>
              <a:rPr lang="zh-CN" altLang="en-US" sz="2000" smtClean="0"/>
              <a:t>并发程序设计  </a:t>
            </a:r>
            <a:endParaRPr lang="en-US" altLang="zh-CN" smtClean="0"/>
          </a:p>
          <a:p>
            <a:pPr marL="533400" indent="-533400"/>
            <a:endParaRPr lang="zh-CN" altLang="en-US" smtClean="0"/>
          </a:p>
        </p:txBody>
      </p:sp>
      <p:sp>
        <p:nvSpPr>
          <p:cNvPr id="106499" name="Rectangle 3"/>
          <p:cNvSpPr>
            <a:spLocks noGrp="1" noChangeArrowheads="1"/>
          </p:cNvSpPr>
          <p:nvPr>
            <p:ph type="title"/>
          </p:nvPr>
        </p:nvSpPr>
        <p:spPr/>
        <p:txBody>
          <a:bodyPr/>
          <a:lstStyle/>
          <a:p>
            <a:r>
              <a:rPr lang="zh-CN" altLang="en-US" sz="3200" smtClean="0"/>
              <a:t>习题</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3541</TotalTime>
  <Words>3641</Words>
  <Application>Microsoft Office PowerPoint</Application>
  <PresentationFormat>全屏显示(4:3)</PresentationFormat>
  <Paragraphs>570</Paragraphs>
  <Slides>98</Slides>
  <Notes>7</Notes>
  <HiddenSlides>1</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98</vt:i4>
      </vt:variant>
    </vt:vector>
  </HeadingPairs>
  <TitlesOfParts>
    <vt:vector size="102" baseType="lpstr">
      <vt:lpstr>Default Design</vt:lpstr>
      <vt:lpstr>默认设计模板</vt:lpstr>
      <vt:lpstr>BMP 图象</vt:lpstr>
      <vt:lpstr>Microsoft Word 文档</vt:lpstr>
      <vt:lpstr>操作系统 （operating system）</vt:lpstr>
      <vt:lpstr>课程介绍</vt:lpstr>
      <vt:lpstr>教学目的</vt:lpstr>
      <vt:lpstr>课程介绍</vt:lpstr>
      <vt:lpstr>课程介绍</vt:lpstr>
      <vt:lpstr>课程介绍</vt:lpstr>
      <vt:lpstr>第一章　操作系统引论</vt:lpstr>
      <vt:lpstr>课程内容</vt:lpstr>
      <vt:lpstr>重点</vt:lpstr>
      <vt:lpstr>1.1  操作系统的目标和作用</vt:lpstr>
      <vt:lpstr>1.1.1  操作系统的目标</vt:lpstr>
      <vt:lpstr>1.1.2  操作系统的作用</vt:lpstr>
      <vt:lpstr>1.1.2  操作系统的作用</vt:lpstr>
      <vt:lpstr>1.1.2  操作系统的作用</vt:lpstr>
      <vt:lpstr>1.1.2  操作系统的作用</vt:lpstr>
      <vt:lpstr>1.1.3  推动操作系统发展的主要动力</vt:lpstr>
      <vt:lpstr>第一章　操作系统引论</vt:lpstr>
      <vt:lpstr>1.2  操作系统的发展历程</vt:lpstr>
      <vt:lpstr>1.2 操作系统的发展历程</vt:lpstr>
      <vt:lpstr>1.2.1未配置操作系统的计算机系统</vt:lpstr>
      <vt:lpstr>1.2.1未配置操作系统的计算机系统</vt:lpstr>
      <vt:lpstr>1.2.1未配置操作系统的计算机系统</vt:lpstr>
      <vt:lpstr>1.2.2  单道批处理系统</vt:lpstr>
      <vt:lpstr>1.2.2  单道批处理系统</vt:lpstr>
      <vt:lpstr>1.2.2  单道批处理系统</vt:lpstr>
      <vt:lpstr>1.2.3  多道批处理系统</vt:lpstr>
      <vt:lpstr>1.2.3  多道批处理系统</vt:lpstr>
      <vt:lpstr>1.2.3  多道批处理系统</vt:lpstr>
      <vt:lpstr>1.2.3  多道批处理系统</vt:lpstr>
      <vt:lpstr>1.2.3  多道批处理系统</vt:lpstr>
      <vt:lpstr>1.2.3  多道批处理系统</vt:lpstr>
      <vt:lpstr>1.2.3  多道批处理系统</vt:lpstr>
      <vt:lpstr>1.2.3  多道批处理系统</vt:lpstr>
      <vt:lpstr>1.2.3  多道批处理系统</vt:lpstr>
      <vt:lpstr>1.2.3  多道批处理系统</vt:lpstr>
      <vt:lpstr>1.2.4  分时系统</vt:lpstr>
      <vt:lpstr>1.2.4  分时系统</vt:lpstr>
      <vt:lpstr>1.2.4  分时系统</vt:lpstr>
      <vt:lpstr>1.2.4  分时系统</vt:lpstr>
      <vt:lpstr>1.2.4 分时系统</vt:lpstr>
      <vt:lpstr>1.2.5  实时系统</vt:lpstr>
      <vt:lpstr>1.2.5 实时系统</vt:lpstr>
      <vt:lpstr>1.2.6  微机操作系统的发展</vt:lpstr>
      <vt:lpstr>1.2.7  多处理机操作系统</vt:lpstr>
      <vt:lpstr>PowerPoint 演示文稿</vt:lpstr>
      <vt:lpstr>1.2.7  多处理机操作系统</vt:lpstr>
      <vt:lpstr>1.2.7  多处理机操作系统</vt:lpstr>
      <vt:lpstr>1.2.7  多处理机操作系统</vt:lpstr>
      <vt:lpstr>第一章　操作系统引论</vt:lpstr>
      <vt:lpstr>1.3操作系统的基本特性</vt:lpstr>
      <vt:lpstr>1.3.1操作系统的基本特性-并发性</vt:lpstr>
      <vt:lpstr>1.3.2操作系统的基本特性-共享性</vt:lpstr>
      <vt:lpstr>1.3.2操作系统的基本特性-共享性</vt:lpstr>
      <vt:lpstr>1.3.3操作系统的基本特性-虚拟性</vt:lpstr>
      <vt:lpstr>1.3.3操作系统的基本特性-虚拟性</vt:lpstr>
      <vt:lpstr>1.3.4操作系统的基本特性-异步性</vt:lpstr>
      <vt:lpstr>第一章　操作系统引论</vt:lpstr>
      <vt:lpstr>1.4 操作系统的主要功能</vt:lpstr>
      <vt:lpstr>1.4.1  处理机（进程）管理</vt:lpstr>
      <vt:lpstr>1.4.2  存储器的管理</vt:lpstr>
      <vt:lpstr>1.4.3  设备管理</vt:lpstr>
      <vt:lpstr>1.4.4  文件管理</vt:lpstr>
      <vt:lpstr>1.4.5  用户接口</vt:lpstr>
      <vt:lpstr>1.4.6  现代操作系统的新功能</vt:lpstr>
      <vt:lpstr>第一章　操作系统引论</vt:lpstr>
      <vt:lpstr>1.5 OS结构设计</vt:lpstr>
      <vt:lpstr>　　早期OS的规模很小，如只有几十KB，完全可以由一个人以手工方式，用几个月的时间编制出来。此时，编制程序基本上是一种技巧，OS是否是有结构的并不那么重要，重要的是程序员的程序设计技巧。但随着OS规模的愈来愈大，其所具有的代码也愈来愈多，往往需要由数十人或数百人甚至更多的人参与，分工合作，共同来完成操作系统的设计。这意味着，应采用工程化的开发方法对大型软件进行开发。由此产生了“软件工程学”。</vt:lpstr>
      <vt:lpstr>　　1. 无结构操作系统 　　在早期开发操作系统时，设计者只是把他的注意力放在功能的实现和获得高的效率上，缺乏首尾一致的设计思想。此时的OS是为数众多的一组过程的集合，每个过程可以任意地相互调用其它过程，致使操作系统内部既复杂又混乱，因此，这种OS是无结构的，也有人把它称为整体系统结构。</vt:lpstr>
      <vt:lpstr>　　2. 模块化结构OS 　　1) 模块化程序设计技术的基本概念 　　模块化程序设计技术是20世纪60年代出现的一种结构化程序设计技术。该技术基于“分解”和“模块化”的原则来控制大型软件的复杂度。为使OS具有较清晰的结构，OS不再是由众多的过程直接构成的，而是按其功能精心地划分为若干个具有一定独立性和大小的模块。图1-7示出了由模块、子模块等组成的模块化OS结构。</vt:lpstr>
      <vt:lpstr>PowerPoint 演示文稿</vt:lpstr>
      <vt:lpstr>　　2) 模块独立性 　　在模块-接口法中，关键问题是模块的划分和规定好模块之间的接口。如果我们在划分模块时将模块划分得太小，虽然可以降低模块本身的复杂性，但会引起模块之间的联系过多，从而会造成系统比较混乱；如果将模块划分得过大，又会增加模块内部的复杂性，使内部的联系增加，因此在划分模块时，应在两者间进行权衡。</vt:lpstr>
      <vt:lpstr>　　3) 模块接口法的优缺点 　　利用模块-接口法开发的OS，较之无结构OS具有以下明显的优点： 　　(1) 提高OS设计的正确性、可理解性和可维护性。 　　(2) 增强OS的可适应性。 　　(3) 加速OS的开发过程。</vt:lpstr>
      <vt:lpstr>　　模块化结构设计仍存在下述问题： 　　(1) 在OS设计时，对各模块间的接口规定很难满足在模块设计完成后对接口的实际需求。 　　(2) 在OS设计阶段，设计者必须做出一系列的决定(决策)，每一个决定必须建立在上一个决定的基础上，但模块化结构设计中，各模块的设计齐头并进，无法寻找一个可靠的决定顺序，造成各种决定的“无序性”，这将使程序人员很难做到“设计中的每一步决定”都是建立在可靠的基础上，因此模块-接口法又被称为“无序模块法”。 </vt:lpstr>
      <vt:lpstr>　　3. 分层式结构OS 　　1) 分层式结构的基本概念 　　为了将模块-接口法中“决定顺序”的无序性变为有序性，引入了有序分层法，分层法的设计任务是，在目标系统An和裸机系统(又称宿主系统)A0之间，铺设若干个层次的软件A1、A2、A3、…、An-1，使An通过An-1、An-2、…、A2、A1层，最终能在A0上运行。在操作系统中，常采用自底向上法来铺设这些中间层。</vt:lpstr>
      <vt:lpstr>　　2) 分层结构的优缺点 　　分层结构的主要优点有： 　　(1) 易保证系统的正确性。 　　(2) 易扩充和易维护性。 　　分层结构的主要缺点是系统效率降低。由于层次结构是分层单向依赖的，必须在每层之间都建立层次间的通信机制，OS每执行一个功能，通常要自上而下地穿越多个层次，这无疑会增加系统的通信开销，从而导致系统效率的降低。</vt:lpstr>
      <vt:lpstr>　　1. 客户/服务器模式的由来、组成和类型 　　客户/服务器系统主要由三部分组成。 　　(1) 客户机： 　　(2) 服务器： 　　(3) 网络系统：</vt:lpstr>
      <vt:lpstr>　　2. 客户/服务器之间的交互 　　(1) 客户发送请求消息。 　　(2) 服务器接收消息。 　　(3) 服务器回送消息。 　　(4) 客户机接收消息。 </vt:lpstr>
      <vt:lpstr>　　3. 客户/服务器模式的优点 　　(1) 数据的分布处理和存储。 　　(2) 便于集中管理。 　　(3) 灵活性和可扩充性。  　　(4) 易于改编应用软件。 </vt:lpstr>
      <vt:lpstr>　　1. 面向对象技术的基本概念 　　面向对象技术是20世纪80年代初提出并很快流行起来的。 </vt:lpstr>
      <vt:lpstr>　　1) 对象 　　在面向对象的技术中，是利用被封装的数据结构(变量)和一组对它进行操作的过程(方法)来表示系统中的某个对象的，如图1-8所示。对象中的变量(数据)也称为属性，它可以是单个标量或一张表。面向对象中的方法是用于执行某种功能的过程，它可以改变对象的状态，更新对象中的某些数据值或作用于对象所要访问的外部资源。如果把一个文件作为一个对象(见图1-9)，该对象的变量便是文件类型、文件大小、文件的创建者等。对象中的方法包含对文件的操作，如创建文件、打开文件、读文件、写文件、关闭文件等。</vt:lpstr>
      <vt:lpstr>PowerPoint 演示文稿</vt:lpstr>
      <vt:lpstr>PowerPoint 演示文稿</vt:lpstr>
      <vt:lpstr>　　2) 对象类 　　在实践中，有许多对象可能表示的是同一类事物，每个对象具有自己的变量集合，而它们所具有的方法是相同的。如果为每一个相似的对象都定义一组变量和方法，显然是低效的，由此产生了“对象类”的概念，利用“对象类”来定义一组大体相似的对象。一个类同样定义了一组变量和针对该变量的一组方法，用它们来描述一组对象的共同属性和行为。类是在对象上的抽象，对象则是类的实例。对象类中所定义的变量在实例中均有具体的值。</vt:lpstr>
      <vt:lpstr>　　3) 继承 　　在面向对象的技术中，可以根据已有类来定义一个新 的类，新类被称为子类(B)，原来的类被称为父类(A)，见图1-10所示。 </vt:lpstr>
      <vt:lpstr>PowerPoint 演示文稿</vt:lpstr>
      <vt:lpstr>　　2. 面向对象技术的优点 　　在操作系统设计时，将计算机中的实体作为对象来处理，可带来如下好处： 　　(1) 通过“重用”提高产品质量和生产率。 　　(2) 使系统具有更好的易修改性和易扩展性。 　　(3) 更易于保证系统的“正确性”和“可靠性”。</vt:lpstr>
      <vt:lpstr>　　1. 微内核操作系统的基本概念 　　1) 足够小的内核 　　在微内核操作系统中，内核是指精心设计的、能实现现代OS最基本核心功能的小型内核，微内核并非是一个完整的OS，而只是将操作系统中最基本的部分放入微内核，通常包含有：① 与硬件处理紧密相关的部分；② 一些较基本的功能；③ 客户和服务器之间的通信。这些OS最基本的部分只是为构建通用OS提供一个重要基础，这样就可以确保把操作系统内核做得很小。</vt:lpstr>
      <vt:lpstr>　　2) 基于客户/服务器模式 　　由于客户/服务器模式具有非常多的优点，故在单机微内核操作系统中几乎无一例外地都采用客户/服务器模式，将操作系统中最基本的部分放入内核中，而把操作系统的绝大部分功能都放在微内核外面的一组服务器(进程)中实现，如用于提供对进程(线程)进行管理的进程(线程)服务器、提供虚拟存储器管理功能的虚拟存储器服务器、提供I/O设备管理的I/O设备管理服务器等，它们都是被作为进程来实现的，运行在用户态，客户与服务器之间是借助微内核提供的消息传递机制来实现信息交互的。图1-11示出了在单机环境下的客户/服务器模式。</vt:lpstr>
      <vt:lpstr>PowerPoint 演示文稿</vt:lpstr>
      <vt:lpstr>　　3) 应用“机制与策略分离”原理 　　在现在操作系统的结构设计中，经常利用“机制与策略分离”的原理来构造OS结构。所谓机制，是指实现某一功能的具体执行机构。而策略，则是在机制的基础上借助于某些参数和算法来实现该功能的优化，或达到不同的功能目标。 </vt:lpstr>
      <vt:lpstr>　　4) 采用面向对象技术 　　操作系统是一个极其复杂的大型软件系统，我们不仅可以通过结构设计来分解操作系统的复杂度，还可以基于面向对象技术中的“抽象”和“隐蔽”原则控制系统的复杂性，再进一步利用“对象”、“封装”和“继承”等概念来确保操作系统的“正确性”、“可靠性”、“易修改性”、“易扩展性”等，并提高操作系统的设计速度。正因为面向对象技术能带来如此多的好处，故面向对象技术被广泛应用于现代操作系统的设计中。</vt:lpstr>
      <vt:lpstr>　　2. 微内核的基本功能 　　微内核应具有哪些功能，或者说哪些功能应放在微内核内，哪些应放在微内核外，目前尚无明确的规定。现在一般都采用“机制与策略分离”的原理，将机制部分以及与硬件紧密相关的部分放入微内核中。由此可知微内核通常具有如下几方面的功能： 　　1) 进程(线程)管理                              　　2) 低级存储器管理 　　3) 中断和陷入处理 </vt:lpstr>
      <vt:lpstr>　　3. 微内核操作系统的优点 　　由于微内核OS结构是建立在模块化、层次化结构的基础上的，并采用了客户/服务器模式和面向对象的程序设计技术，因此，微内核结构的操作系统是集各种技术优点之大成，因而使之具有如下优点： 　　(1) 提高了系统的可扩展性。  　　(2) 增强了系统的可靠性。 　　(3) 可移植性强。 　　(4) 提供了对分布式系统的支持。 　　(5) 融入了面向对象技术。 </vt:lpstr>
      <vt:lpstr>　　4. 微内核操作系统存在的问题 　　应当指出，在微内核操作系统中，由于采用了非常小的内核，客户/服务器模式和消息传递机制虽给微内核操作系统带来了许多优点，但由此也使微内核OS存在着潜在缺点，其中最主要的是，较之早期的操作系统，微内核操作系统的运行效率有所降低。 　　实际情况是往往还会引起更多的上下文切换。例如，当某个服务器自身尚无能力完成客户请求而需要其它服务器的帮助时，如图1-12所示，其中的文件服务器还需要磁盘服务器的帮助，这时就需要进行8次上下文的切换。</vt:lpstr>
      <vt:lpstr>PowerPoint 演示文稿</vt:lpstr>
      <vt:lpstr>习题</vt:lpstr>
      <vt:lpstr>习题</vt:lpstr>
      <vt:lpstr>习题</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hanshu</dc:title>
  <dc:creator>sarah</dc:creator>
  <cp:lastModifiedBy>Sky123.Org</cp:lastModifiedBy>
  <cp:revision>106</cp:revision>
  <dcterms:created xsi:type="dcterms:W3CDTF">2009-06-19T04:37:20Z</dcterms:created>
  <dcterms:modified xsi:type="dcterms:W3CDTF">2019-02-25T14:59:38Z</dcterms:modified>
</cp:coreProperties>
</file>