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theme/themeOverride4.xml" ContentType="application/vnd.openxmlformats-officedocument.themeOverr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 id="2147483758" r:id="rId2"/>
    <p:sldMasterId id="2147483804" r:id="rId3"/>
  </p:sldMasterIdLst>
  <p:sldIdLst>
    <p:sldId id="256" r:id="rId4"/>
    <p:sldId id="258" r:id="rId5"/>
    <p:sldId id="261" r:id="rId6"/>
    <p:sldId id="262" r:id="rId7"/>
    <p:sldId id="263" r:id="rId8"/>
    <p:sldId id="266" r:id="rId9"/>
    <p:sldId id="264" r:id="rId10"/>
    <p:sldId id="265" r:id="rId11"/>
    <p:sldId id="267" r:id="rId12"/>
    <p:sldId id="268" r:id="rId13"/>
    <p:sldId id="287" r:id="rId14"/>
    <p:sldId id="288" r:id="rId15"/>
    <p:sldId id="305" r:id="rId16"/>
    <p:sldId id="289" r:id="rId17"/>
    <p:sldId id="290" r:id="rId18"/>
    <p:sldId id="291" r:id="rId19"/>
    <p:sldId id="292" r:id="rId20"/>
    <p:sldId id="293" r:id="rId21"/>
    <p:sldId id="294" r:id="rId22"/>
    <p:sldId id="306" r:id="rId23"/>
    <p:sldId id="307" r:id="rId24"/>
    <p:sldId id="308" r:id="rId25"/>
    <p:sldId id="309" r:id="rId26"/>
    <p:sldId id="269" r:id="rId27"/>
    <p:sldId id="295" r:id="rId28"/>
    <p:sldId id="296" r:id="rId29"/>
    <p:sldId id="312" r:id="rId30"/>
    <p:sldId id="297" r:id="rId31"/>
    <p:sldId id="299" r:id="rId32"/>
    <p:sldId id="298" r:id="rId33"/>
    <p:sldId id="310" r:id="rId34"/>
    <p:sldId id="311" r:id="rId35"/>
    <p:sldId id="270" r:id="rId36"/>
    <p:sldId id="271" r:id="rId37"/>
    <p:sldId id="275" r:id="rId38"/>
    <p:sldId id="300" r:id="rId39"/>
    <p:sldId id="301" r:id="rId40"/>
    <p:sldId id="302" r:id="rId41"/>
    <p:sldId id="303" r:id="rId42"/>
    <p:sldId id="272" r:id="rId43"/>
    <p:sldId id="276" r:id="rId44"/>
    <p:sldId id="277" r:id="rId45"/>
    <p:sldId id="278" r:id="rId46"/>
    <p:sldId id="280" r:id="rId47"/>
    <p:sldId id="279" r:id="rId48"/>
    <p:sldId id="281" r:id="rId49"/>
    <p:sldId id="282" r:id="rId50"/>
    <p:sldId id="273" r:id="rId51"/>
    <p:sldId id="283" r:id="rId52"/>
    <p:sldId id="284" r:id="rId53"/>
    <p:sldId id="285" r:id="rId54"/>
    <p:sldId id="286" r:id="rId55"/>
    <p:sldId id="313" r:id="rId56"/>
    <p:sldId id="314"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B0E5"/>
    <a:srgbClr val="66CCFF"/>
    <a:srgbClr val="33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23" autoAdjust="0"/>
    <p:restoredTop sz="86483" autoAdjust="0"/>
  </p:normalViewPr>
  <p:slideViewPr>
    <p:cSldViewPr>
      <p:cViewPr varScale="1">
        <p:scale>
          <a:sx n="57" d="100"/>
          <a:sy n="57" d="100"/>
        </p:scale>
        <p:origin x="-40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1.xml"/><Relationship Id="rId3" Type="http://schemas.openxmlformats.org/officeDocument/2006/relationships/slide" Target="slides/slide3.xml"/><Relationship Id="rId21" Type="http://schemas.openxmlformats.org/officeDocument/2006/relationships/slide" Target="slides/slide22.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3.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5.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8.xml"/><Relationship Id="rId49" Type="http://schemas.openxmlformats.org/officeDocument/2006/relationships/slide" Target="slides/slide51.xml"/><Relationship Id="rId10" Type="http://schemas.openxmlformats.org/officeDocument/2006/relationships/slide" Target="slides/slide10.xml"/><Relationship Id="rId19" Type="http://schemas.openxmlformats.org/officeDocument/2006/relationships/slide" Target="slides/slide20.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8" Type="http://schemas.openxmlformats.org/officeDocument/2006/relationships/slide" Target="slides/slide8.xml"/><Relationship Id="rId51"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49C980F5-288C-4F14-8D5F-7BC5E8345975}" type="datetimeFigureOut">
              <a:rPr lang="zh-CN" altLang="en-US"/>
              <a:pPr>
                <a:defRPr/>
              </a:pPr>
              <a:t>2014-2-24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ECD2FC09-C4EB-4DCD-BA47-2BAE076A6468}"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0D691CD5-38C8-4B1B-A677-75CF592F23D9}" type="datetimeFigureOut">
              <a:rPr lang="zh-CN" altLang="en-US"/>
              <a:pPr>
                <a:defRPr/>
              </a:pPr>
              <a:t>2014-2-24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524E4CA-EA84-4F36-987F-0A91D5C6C7BA}"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B6FA593-1892-46DC-A669-F64E34D4DC0A}" type="datetimeFigureOut">
              <a:rPr lang="zh-CN" altLang="en-US"/>
              <a:pPr>
                <a:defRPr/>
              </a:pPr>
              <a:t>2014-2-24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34A10BD-DCE2-4828-8C21-4203FCA95C6C}"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2151548B-6116-450D-88CE-F5F431350B89}" type="datetimeFigureOut">
              <a:rPr lang="zh-CN" altLang="en-US"/>
              <a:pPr>
                <a:defRPr/>
              </a:pPr>
              <a:t>2014-2-24</a:t>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4E6B10E4-7A16-46E1-A785-A736D5FDE06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273FBE35-8852-4E14-A2EA-F64464188CAC}" type="datetimeFigureOut">
              <a:rPr lang="zh-CN" altLang="en-US"/>
              <a:pPr>
                <a:defRPr/>
              </a:pPr>
              <a:t>2014-2-24</a:t>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778A7458-064E-4176-9C1A-1A2255ED8CCD}"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fld id="{5878BF14-524C-4475-A9B6-C14F83812C1D}" type="datetimeFigureOut">
              <a:rPr lang="zh-CN" altLang="en-US"/>
              <a:pPr>
                <a:defRPr/>
              </a:pPr>
              <a:t>2014-2-24</a:t>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636C6004-F43E-4229-840F-67448ACE351D}"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C6783D9E-D0B0-438E-8FF5-87FE2605CCB3}" type="datetimeFigureOut">
              <a:rPr lang="zh-CN" altLang="en-US"/>
              <a:pPr>
                <a:defRPr/>
              </a:pPr>
              <a:t>2014-2-24</a:t>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16DCC633-349F-4DD5-835B-C386B62583AB}"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fld id="{B906B0A6-099C-4711-808B-802F61ABCBB2}" type="datetimeFigureOut">
              <a:rPr lang="zh-CN" altLang="en-US"/>
              <a:pPr>
                <a:defRPr/>
              </a:pPr>
              <a:t>2014-2-24</a:t>
            </a:fld>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DD37856C-8B77-4B44-AE5F-97DF802E6A65}"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fld id="{D20B2588-4E29-4F6D-A8E4-0058884C4AF6}" type="datetimeFigureOut">
              <a:rPr lang="zh-CN" altLang="en-US"/>
              <a:pPr>
                <a:defRPr/>
              </a:pPr>
              <a:t>2014-2-24</a:t>
            </a:fld>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C1F48E24-188C-4ABA-86D4-FD7499E10351}"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内容">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r>
              <a:rPr lang="zh-CN" altLang="en-US"/>
              <a:t> </a:t>
            </a:r>
            <a:endParaRPr lang="en-US" altLang="zh-CN"/>
          </a:p>
        </p:txBody>
      </p:sp>
      <p:sp>
        <p:nvSpPr>
          <p:cNvPr id="3" name="Rectangle 6"/>
          <p:cNvSpPr>
            <a:spLocks noGrp="1" noChangeArrowheads="1"/>
          </p:cNvSpPr>
          <p:nvPr>
            <p:ph type="ftr" sz="quarter" idx="11"/>
          </p:nvPr>
        </p:nvSpPr>
        <p:spPr>
          <a:xfrm>
            <a:off x="3048000" y="6199188"/>
            <a:ext cx="3309938" cy="476250"/>
          </a:xfrm>
        </p:spPr>
        <p:txBody>
          <a:bodyPr/>
          <a:lstStyle>
            <a:lvl1pPr>
              <a:defRPr/>
            </a:lvl1pPr>
          </a:lstStyle>
          <a:p>
            <a:pPr>
              <a:defRPr/>
            </a:pPr>
            <a:r>
              <a:rPr lang="zh-CN" altLang="en-US"/>
              <a:t>计算机网络原理与实践（第</a:t>
            </a:r>
            <a:r>
              <a:rPr lang="en-US" altLang="zh-CN"/>
              <a:t>2</a:t>
            </a:r>
            <a:r>
              <a:rPr lang="zh-CN" altLang="en-US"/>
              <a:t>版）</a:t>
            </a:r>
            <a:endParaRPr lang="en-US" altLang="zh-CN"/>
          </a:p>
          <a:p>
            <a:pPr>
              <a:defRPr/>
            </a:pPr>
            <a:r>
              <a:rPr lang="zh-CN" altLang="en-US"/>
              <a:t>徐磊  </a:t>
            </a: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A1178513-5CD4-4EAE-A59C-9092B00FA7CD}"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fld id="{5099A274-F9C3-4923-BC5C-33D8DD5E7D04}" type="datetimeFigureOut">
              <a:rPr lang="zh-CN" altLang="en-US"/>
              <a:pPr>
                <a:defRPr/>
              </a:pPr>
              <a:t>2014-2-24</a:t>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5437C07-71DB-4295-BA12-585B2C908008}"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B865D77C-8295-482D-8DB9-3A24C79DD046}" type="datetimeFigureOut">
              <a:rPr lang="zh-CN" altLang="en-US"/>
              <a:pPr>
                <a:defRPr/>
              </a:pPr>
              <a:t>2014-2-24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3737398-CE92-4AE0-BD9B-83C52214C237}"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fld id="{8E85A7AD-8095-4CF8-89B7-F99B60758DD7}" type="datetimeFigureOut">
              <a:rPr lang="zh-CN" altLang="en-US"/>
              <a:pPr>
                <a:defRPr/>
              </a:pPr>
              <a:t>2014-2-24</a:t>
            </a:fld>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65EE35BD-76B0-4629-806C-9CBC8AAE5A3E}"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5DEFDAFF-D5C7-4F40-9D60-FAA979F90998}" type="datetimeFigureOut">
              <a:rPr lang="zh-CN" altLang="en-US"/>
              <a:pPr>
                <a:defRPr/>
              </a:pPr>
              <a:t>2014-2-24</a:t>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57F10603-F0C9-4EC1-9CE9-A9C0C66AF7BE}"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36A1E63E-5DCE-45F4-A308-35B931BBC530}" type="datetimeFigureOut">
              <a:rPr lang="zh-CN" altLang="en-US"/>
              <a:pPr>
                <a:defRPr/>
              </a:pPr>
              <a:t>2014-2-24</a:t>
            </a:fld>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A24AB3B2-0222-4D8E-9B9D-C9C67FD05B4C}"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Arial" pitchFamily="34" charset="0"/>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Arial" pitchFamily="34" charset="0"/>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AE3618EE-3098-4451-B582-07C6F240D99F}" type="datetimeFigureOut">
              <a:rPr lang="zh-CN" altLang="en-US"/>
              <a:pPr>
                <a:defRPr/>
              </a:pPr>
              <a:t>2014-2-24</a:t>
            </a:fld>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ED25E801-4CFD-4218-B05E-34AFF04A32FE}"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3B36A675-B7DB-4ACD-9091-FE9A7977905B}" type="datetimeFigureOut">
              <a:rPr lang="zh-CN" altLang="en-US"/>
              <a:pPr>
                <a:defRPr/>
              </a:pPr>
              <a:t>2014-2-24</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05BDAB59-B96F-4CEB-8388-11643CEA8134}"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2D700593-0345-48FD-9937-3B51C11F719E}" type="datetimeFigureOut">
              <a:rPr lang="zh-CN" altLang="en-US"/>
              <a:pPr>
                <a:defRPr/>
              </a:pPr>
              <a:t>2014-2-24</a:t>
            </a:fld>
            <a:endParaRPr lang="en-US" altLang="zh-CN"/>
          </a:p>
        </p:txBody>
      </p:sp>
      <p:sp>
        <p:nvSpPr>
          <p:cNvPr id="7" name="页脚占位符 4"/>
          <p:cNvSpPr>
            <a:spLocks noGrp="1"/>
          </p:cNvSpPr>
          <p:nvPr>
            <p:ph type="ftr" sz="quarter" idx="11"/>
          </p:nvPr>
        </p:nvSpPr>
        <p:spPr/>
        <p:txBody>
          <a:bodyPr/>
          <a:lstStyle>
            <a:lvl1pPr>
              <a:defRPr/>
            </a:lvl1pPr>
            <a:extLst/>
          </a:lstStyle>
          <a:p>
            <a:pPr>
              <a:defRPr/>
            </a:pPr>
            <a:endParaRPr lang="en-US" altLang="zh-CN"/>
          </a:p>
        </p:txBody>
      </p:sp>
      <p:sp>
        <p:nvSpPr>
          <p:cNvPr id="8" name="灯片编号占位符 5"/>
          <p:cNvSpPr>
            <a:spLocks noGrp="1"/>
          </p:cNvSpPr>
          <p:nvPr>
            <p:ph type="sldNum" sz="quarter" idx="12"/>
          </p:nvPr>
        </p:nvSpPr>
        <p:spPr/>
        <p:txBody>
          <a:bodyPr/>
          <a:lstStyle>
            <a:lvl1pPr>
              <a:defRPr/>
            </a:lvl1pPr>
            <a:extLst/>
          </a:lstStyle>
          <a:p>
            <a:pPr>
              <a:defRPr/>
            </a:pPr>
            <a:fld id="{4A7A7EFD-E880-438C-9A4C-AD0E4B2CAB0D}"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377A5ED9-F992-4159-81C2-D1EF93170A91}" type="datetimeFigureOut">
              <a:rPr lang="zh-CN" altLang="en-US"/>
              <a:pPr>
                <a:defRPr/>
              </a:pPr>
              <a:t>2014-2-24</a:t>
            </a:fld>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lvl1pPr>
            <a:extLst/>
          </a:lstStyle>
          <a:p>
            <a:pPr>
              <a:defRPr/>
            </a:pPr>
            <a:fld id="{45C50A2F-4664-4624-A855-7131A29B345B}"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68024319-D836-4428-A2E2-F5973651B9FA}" type="datetimeFigureOut">
              <a:rPr lang="zh-CN" altLang="en-US"/>
              <a:pPr>
                <a:defRPr/>
              </a:pPr>
              <a:t>2014-2-24</a:t>
            </a:fld>
            <a:endParaRPr lang="en-US" altLang="zh-CN"/>
          </a:p>
        </p:txBody>
      </p:sp>
      <p:sp>
        <p:nvSpPr>
          <p:cNvPr id="8" name="页脚占位符 7"/>
          <p:cNvSpPr>
            <a:spLocks noGrp="1"/>
          </p:cNvSpPr>
          <p:nvPr>
            <p:ph type="ftr" sz="quarter" idx="11"/>
          </p:nvPr>
        </p:nvSpPr>
        <p:spPr/>
        <p:txBody>
          <a:bodyPr/>
          <a:lstStyle>
            <a:lvl1pPr>
              <a:defRPr/>
            </a:lvl1pPr>
            <a:extLst/>
          </a:lstStyle>
          <a:p>
            <a:pPr>
              <a:defRPr/>
            </a:pPr>
            <a:endParaRPr lang="en-US" altLang="zh-CN"/>
          </a:p>
        </p:txBody>
      </p:sp>
      <p:sp>
        <p:nvSpPr>
          <p:cNvPr id="9" name="灯片编号占位符 8"/>
          <p:cNvSpPr>
            <a:spLocks noGrp="1"/>
          </p:cNvSpPr>
          <p:nvPr>
            <p:ph type="sldNum" sz="quarter" idx="12"/>
          </p:nvPr>
        </p:nvSpPr>
        <p:spPr/>
        <p:txBody>
          <a:bodyPr/>
          <a:lstStyle>
            <a:lvl1pPr>
              <a:defRPr/>
            </a:lvl1pPr>
            <a:extLst/>
          </a:lstStyle>
          <a:p>
            <a:pPr>
              <a:defRPr/>
            </a:pPr>
            <a:fld id="{3B77D0F3-DB90-4655-A227-BB308C995D62}"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22FB3358-0422-4C87-A397-79C2AEFCF1AE}" type="datetimeFigureOut">
              <a:rPr lang="zh-CN" altLang="en-US"/>
              <a:pPr>
                <a:defRPr/>
              </a:pPr>
              <a:t>2014-2-24</a:t>
            </a:fld>
            <a:endParaRPr lang="en-US" altLang="zh-CN"/>
          </a:p>
        </p:txBody>
      </p:sp>
      <p:sp>
        <p:nvSpPr>
          <p:cNvPr id="4" name="页脚占位符 3"/>
          <p:cNvSpPr>
            <a:spLocks noGrp="1"/>
          </p:cNvSpPr>
          <p:nvPr>
            <p:ph type="ftr" sz="quarter" idx="11"/>
          </p:nvPr>
        </p:nvSpPr>
        <p:spPr/>
        <p:txBody>
          <a:bodyPr/>
          <a:lstStyle>
            <a:lvl1pPr>
              <a:defRPr/>
            </a:lvl1pPr>
            <a:extLst/>
          </a:lstStyle>
          <a:p>
            <a:pPr>
              <a:defRPr/>
            </a:pPr>
            <a:endParaRPr lang="en-US" altLang="zh-CN"/>
          </a:p>
        </p:txBody>
      </p:sp>
      <p:sp>
        <p:nvSpPr>
          <p:cNvPr id="5" name="灯片编号占位符 4"/>
          <p:cNvSpPr>
            <a:spLocks noGrp="1"/>
          </p:cNvSpPr>
          <p:nvPr>
            <p:ph type="sldNum" sz="quarter" idx="12"/>
          </p:nvPr>
        </p:nvSpPr>
        <p:spPr/>
        <p:txBody>
          <a:bodyPr/>
          <a:lstStyle>
            <a:lvl1pPr>
              <a:defRPr/>
            </a:lvl1pPr>
            <a:extLst/>
          </a:lstStyle>
          <a:p>
            <a:pPr>
              <a:defRPr/>
            </a:pPr>
            <a:fld id="{9599B46A-5410-4612-8F7A-2A26556FB7EC}"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52454F1B-B660-4038-AF4A-E510BC37A4C2}" type="datetimeFigureOut">
              <a:rPr lang="zh-CN" altLang="en-US"/>
              <a:pPr>
                <a:defRPr/>
              </a:pPr>
              <a:t>2014-2-24</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EC9BE037-8903-40B9-9173-C6C615C57346}"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01016E24-05C4-49A8-A904-C4A24C08F5EE}" type="datetimeFigureOut">
              <a:rPr lang="zh-CN" altLang="en-US"/>
              <a:pPr>
                <a:defRPr/>
              </a:pPr>
              <a:t>2014-2-24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A7C8A33-A434-46A2-932F-A1B474B830B2}" type="slidenum">
              <a:rPr lang="zh-CN" altLang="en-US"/>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59A932DE-8D15-45DD-ADE2-FCA6CE14DDCF}" type="datetimeFigureOut">
              <a:rPr lang="zh-CN" altLang="en-US"/>
              <a:pPr>
                <a:defRPr/>
              </a:pPr>
              <a:t>2014-2-24</a:t>
            </a:fld>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lvl1pPr>
            <a:extLst/>
          </a:lstStyle>
          <a:p>
            <a:pPr>
              <a:defRPr/>
            </a:pPr>
            <a:fld id="{9F99E95F-1BA6-4DD7-A298-0F8814409508}"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Arial" pitchFamily="34" charset="0"/>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Arial" pitchFamily="34" charset="0"/>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F442BD62-94B4-49E8-9987-95717C121D32}" type="datetimeFigureOut">
              <a:rPr lang="zh-CN" altLang="en-US"/>
              <a:pPr>
                <a:defRPr/>
              </a:pPr>
              <a:t>2014-2-24</a:t>
            </a:fld>
            <a:endParaRPr lang="en-US" altLang="zh-CN"/>
          </a:p>
        </p:txBody>
      </p:sp>
      <p:sp>
        <p:nvSpPr>
          <p:cNvPr id="12" name="页脚占位符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D2968CA3-DECD-497F-9CFC-35E81422E48A}"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E9FF179-D9B5-40C7-8312-3DF6EBC1DC4D}" type="datetimeFigureOut">
              <a:rPr lang="zh-CN" altLang="en-US"/>
              <a:pPr>
                <a:defRPr/>
              </a:pPr>
              <a:t>2014-2-24</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E4FAD89-A162-4FCA-A4DD-8FD41F437688}"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A3E11C-3259-4BF1-8600-7E11264C383E}" type="datetimeFigureOut">
              <a:rPr lang="zh-CN" altLang="en-US"/>
              <a:pPr>
                <a:defRPr/>
              </a:pPr>
              <a:t>2014-2-24</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556CAD1-AF2F-4822-9F65-0B8D02DFB535}"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2FC98AC-BDCA-46DA-82C2-6B118CA4579D}" type="datetimeFigureOut">
              <a:rPr lang="zh-CN" altLang="en-US"/>
              <a:pPr>
                <a:defRPr/>
              </a:pPr>
              <a:t>2014-2-24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151C5CFA-E18B-47EA-81EB-FB468B157EEB}"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11719CF6-446E-45B1-BEE8-288E87E3BA31}" type="datetimeFigureOut">
              <a:rPr lang="zh-CN" altLang="en-US"/>
              <a:pPr>
                <a:defRPr/>
              </a:pPr>
              <a:t>2014-2-24</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C202B4A8-5F5A-418F-B8C2-BCB0E341324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A0914B94-9E9F-4844-99D1-618B836E0857}" type="datetimeFigureOut">
              <a:rPr lang="zh-CN" altLang="en-US"/>
              <a:pPr>
                <a:defRPr/>
              </a:pPr>
              <a:t>2014-2-24</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E1FF3BEC-95F4-4C47-8DAC-0428C84AF9AA}"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60F0BEE9-802F-4668-9AD1-697EB50EEDA2}" type="datetimeFigureOut">
              <a:rPr lang="zh-CN" altLang="en-US"/>
              <a:pPr>
                <a:defRPr/>
              </a:pPr>
              <a:t>2014-2-24</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9F48ED99-4850-4388-BC55-605A07C10496}"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F87B41BF-567B-41C9-AE5A-F5716408AA0E}" type="datetimeFigureOut">
              <a:rPr lang="zh-CN" altLang="en-US"/>
              <a:pPr>
                <a:defRPr/>
              </a:pPr>
              <a:t>2014-2-24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FF83BBC5-0477-47CD-9434-31724D476B71}"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0538945-58E4-4EC0-B63C-EA81BC122F5E}" type="datetimeFigureOut">
              <a:rPr lang="zh-CN" altLang="en-US"/>
              <a:pPr>
                <a:defRPr/>
              </a:pPr>
              <a:t>2014-2-24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4E45075-D799-4BF6-84DC-A3C13E41B9EF}"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13"/>
          <a:srcRect/>
          <a:stretch>
            <a:fillRect/>
          </a:stretch>
        </p:blipFill>
        <p:spPr bwMode="auto">
          <a:xfrm>
            <a:off x="-19050" y="4933950"/>
            <a:ext cx="9163050" cy="1924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909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3E5FA70B-F5D9-4B9A-AEA2-0B3DF02A90DD}" type="datetimeFigureOut">
              <a:rPr lang="zh-CN" altLang="en-US"/>
              <a:pPr>
                <a:defRPr/>
              </a:pPr>
              <a:t>2014-2-24</a:t>
            </a:fld>
            <a:endParaRPr lang="en-US" altLang="zh-CN"/>
          </a:p>
        </p:txBody>
      </p:sp>
      <p:sp>
        <p:nvSpPr>
          <p:cNvPr id="890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8909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3E92BFE-077E-4363-A315-F1D7785FEB8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2"/>
          <p:cNvPicPr>
            <a:picLocks noChangeAspect="1" noChangeArrowheads="1"/>
          </p:cNvPicPr>
          <p:nvPr userDrawn="1"/>
        </p:nvPicPr>
        <p:blipFill>
          <a:blip r:embed="rId13"/>
          <a:srcRect/>
          <a:stretch>
            <a:fillRect/>
          </a:stretch>
        </p:blipFill>
        <p:spPr bwMode="auto">
          <a:xfrm>
            <a:off x="0" y="5019675"/>
            <a:ext cx="5572125" cy="1838325"/>
          </a:xfrm>
          <a:prstGeom prst="rect">
            <a:avLst/>
          </a:prstGeom>
          <a:noFill/>
          <a:ln w="9525">
            <a:noFill/>
            <a:miter lim="800000"/>
            <a:headEnd/>
            <a:tailEnd/>
          </a:ln>
        </p:spPr>
      </p:pic>
      <p:sp>
        <p:nvSpPr>
          <p:cNvPr id="2051" name="Rectangle 3"/>
          <p:cNvSpPr>
            <a:spLocks noGrp="1" noChangeArrowheads="1"/>
          </p:cNvSpPr>
          <p:nvPr>
            <p:ph type="title"/>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381000" y="15541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1141" name="Rectangle 5"/>
          <p:cNvSpPr>
            <a:spLocks noGrp="1" noChangeArrowheads="1"/>
          </p:cNvSpPr>
          <p:nvPr>
            <p:ph type="dt" sz="half" idx="2"/>
          </p:nvPr>
        </p:nvSpPr>
        <p:spPr bwMode="auto">
          <a:xfrm>
            <a:off x="381000" y="6199188"/>
            <a:ext cx="16906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1142" name="Rectangle 6"/>
          <p:cNvSpPr>
            <a:spLocks noGrp="1" noChangeArrowheads="1"/>
          </p:cNvSpPr>
          <p:nvPr>
            <p:ph type="ftr" sz="quarter" idx="3"/>
          </p:nvPr>
        </p:nvSpPr>
        <p:spPr bwMode="auto">
          <a:xfrm>
            <a:off x="2643188" y="6199188"/>
            <a:ext cx="4714875" cy="444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zh-CN" altLang="en-US"/>
              <a:t>机械工业出版社 计算机原理与实践（第</a:t>
            </a:r>
            <a:r>
              <a:rPr lang="en-US" altLang="zh-CN"/>
              <a:t>2</a:t>
            </a:r>
            <a:r>
              <a:rPr lang="zh-CN" altLang="en-US"/>
              <a:t>版）徐磊主编</a:t>
            </a:r>
            <a:endParaRPr lang="en-US" altLang="zh-CN"/>
          </a:p>
        </p:txBody>
      </p:sp>
      <p:sp>
        <p:nvSpPr>
          <p:cNvPr id="91143" name="Rectangle 7"/>
          <p:cNvSpPr>
            <a:spLocks noGrp="1" noChangeArrowheads="1"/>
          </p:cNvSpPr>
          <p:nvPr>
            <p:ph type="sldNum" sz="quarter" idx="4"/>
          </p:nvPr>
        </p:nvSpPr>
        <p:spPr bwMode="auto">
          <a:xfrm>
            <a:off x="7358063" y="6199188"/>
            <a:ext cx="125253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00940605-519F-42E5-81DA-BBBE2C3280A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ctr" rtl="0" eaLnBrk="0" fontAlgn="base" hangingPunct="0">
        <a:spcBef>
          <a:spcPct val="0"/>
        </a:spcBef>
        <a:spcAft>
          <a:spcPct val="0"/>
        </a:spcAft>
        <a:defRPr sz="4400">
          <a:solidFill>
            <a:schemeClr val="tx2"/>
          </a:solidFill>
          <a:latin typeface="+mj-lt"/>
          <a:ea typeface="黑体" pitchFamily="49" charset="-122"/>
          <a:cs typeface="+mj-cs"/>
        </a:defRPr>
      </a:lvl1pPr>
      <a:lvl2pPr algn="ctr" rtl="0" eaLnBrk="0" fontAlgn="base" hangingPunct="0">
        <a:spcBef>
          <a:spcPct val="0"/>
        </a:spcBef>
        <a:spcAft>
          <a:spcPct val="0"/>
        </a:spcAft>
        <a:defRPr sz="4400">
          <a:solidFill>
            <a:schemeClr val="tx2"/>
          </a:solidFill>
          <a:latin typeface="Arial" charset="0"/>
          <a:ea typeface="黑体" pitchFamily="49" charset="-122"/>
        </a:defRPr>
      </a:lvl2pPr>
      <a:lvl3pPr algn="ctr" rtl="0" eaLnBrk="0" fontAlgn="base" hangingPunct="0">
        <a:spcBef>
          <a:spcPct val="0"/>
        </a:spcBef>
        <a:spcAft>
          <a:spcPct val="0"/>
        </a:spcAft>
        <a:defRPr sz="4400">
          <a:solidFill>
            <a:schemeClr val="tx2"/>
          </a:solidFill>
          <a:latin typeface="Arial" charset="0"/>
          <a:ea typeface="黑体" pitchFamily="49" charset="-122"/>
        </a:defRPr>
      </a:lvl3pPr>
      <a:lvl4pPr algn="ctr" rtl="0" eaLnBrk="0" fontAlgn="base" hangingPunct="0">
        <a:spcBef>
          <a:spcPct val="0"/>
        </a:spcBef>
        <a:spcAft>
          <a:spcPct val="0"/>
        </a:spcAft>
        <a:defRPr sz="4400">
          <a:solidFill>
            <a:schemeClr val="tx2"/>
          </a:solidFill>
          <a:latin typeface="Arial" charset="0"/>
          <a:ea typeface="黑体" pitchFamily="49" charset="-122"/>
        </a:defRPr>
      </a:lvl4pPr>
      <a:lvl5pPr algn="ctr" rtl="0" eaLnBrk="0" fontAlgn="base" hangingPunct="0">
        <a:spcBef>
          <a:spcPct val="0"/>
        </a:spcBef>
        <a:spcAft>
          <a:spcPct val="0"/>
        </a:spcAft>
        <a:defRPr sz="4400">
          <a:solidFill>
            <a:schemeClr val="tx2"/>
          </a:solidFill>
          <a:latin typeface="Arial" charset="0"/>
          <a:ea typeface="黑体" pitchFamily="49"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1BB0E5"/>
        </a:buClr>
        <a:buSzPct val="7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Arial" pitchFamily="34" charset="0"/>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Arial" pitchFamily="34" charset="0"/>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3081"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pitchFamily="34" charset="0"/>
              </a:defRPr>
            </a:lvl1pPr>
            <a:extLst/>
          </a:lstStyle>
          <a:p>
            <a:pPr>
              <a:defRPr/>
            </a:pPr>
            <a:fld id="{7BFCAA1D-32B0-4F92-BC07-2BDBCF8AEEF8}" type="datetimeFigureOut">
              <a:rPr lang="zh-CN" altLang="en-US"/>
              <a:pPr>
                <a:defRPr/>
              </a:pPr>
              <a:t>2014-2-24</a:t>
            </a:fld>
            <a:endParaRPr lang="en-US" altLang="zh-CN"/>
          </a:p>
        </p:txBody>
      </p:sp>
      <p:sp>
        <p:nvSpPr>
          <p:cNvPr id="22" name="页脚占位符 21"/>
          <p:cNvSpPr>
            <a:spLocks noGrp="1"/>
          </p:cNvSpPr>
          <p:nvPr>
            <p:ph type="ftr" sz="quarter" idx="3"/>
          </p:nvPr>
        </p:nvSpPr>
        <p:spPr>
          <a:xfrm>
            <a:off x="4071938" y="6408738"/>
            <a:ext cx="2659062" cy="365125"/>
          </a:xfrm>
          <a:prstGeom prst="rect">
            <a:avLst/>
          </a:prstGeom>
        </p:spPr>
        <p:txBody>
          <a:bodyPr vert="horz" anchor="b"/>
          <a:lstStyle>
            <a:lvl1pPr algn="r" eaLnBrk="1" latinLnBrk="0" hangingPunct="1">
              <a:defRPr kumimoji="0" sz="1000">
                <a:solidFill>
                  <a:schemeClr val="tx1"/>
                </a:solidFill>
                <a:latin typeface="Arial" pitchFamily="34" charset="0"/>
              </a:defRPr>
            </a:lvl1pPr>
            <a:extLst/>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latin typeface="Arial" pitchFamily="34" charset="0"/>
              </a:defRPr>
            </a:lvl1pPr>
            <a:extLst/>
          </a:lstStyle>
          <a:p>
            <a:pPr>
              <a:defRPr/>
            </a:pPr>
            <a:fld id="{C00D813C-19B0-4BE6-AC8E-E0FC320CF77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1" r:id="rId1"/>
    <p:sldLayoutId id="2147483896" r:id="rId2"/>
    <p:sldLayoutId id="2147483912" r:id="rId3"/>
    <p:sldLayoutId id="2147483913" r:id="rId4"/>
    <p:sldLayoutId id="2147483914" r:id="rId5"/>
    <p:sldLayoutId id="2147483915" r:id="rId6"/>
    <p:sldLayoutId id="2147483897" r:id="rId7"/>
    <p:sldLayoutId id="2147483916" r:id="rId8"/>
    <p:sldLayoutId id="2147483917" r:id="rId9"/>
    <p:sldLayoutId id="2147483898" r:id="rId10"/>
    <p:sldLayoutId id="214748389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571472" y="785794"/>
            <a:ext cx="8001056" cy="1571636"/>
          </a:xfrm>
        </p:spPr>
        <p:txBody>
          <a:bodyPr>
            <a:normAutofit fontScale="90000"/>
          </a:bodyPr>
          <a:lstStyle/>
          <a:p>
            <a:pPr algn="ctr" eaLnBrk="1" fontAlgn="auto" hangingPunct="1">
              <a:lnSpc>
                <a:spcPts val="4400"/>
              </a:lnSpc>
              <a:spcAft>
                <a:spcPts val="0"/>
              </a:spcAft>
              <a:defRPr/>
            </a:pPr>
            <a:r>
              <a:rPr lang="en-US" altLang="zh-CN" sz="6000" dirty="0" smtClean="0"/>
              <a:t/>
            </a:r>
            <a:br>
              <a:rPr lang="en-US" altLang="zh-CN" sz="6000" dirty="0" smtClean="0"/>
            </a:br>
            <a:r>
              <a:rPr lang="zh-CN" altLang="en-US" sz="3600" b="0" dirty="0" smtClean="0">
                <a:solidFill>
                  <a:schemeClr val="accent1">
                    <a:lumMod val="25000"/>
                  </a:schemeClr>
                </a:solidFill>
                <a:latin typeface="黑体" pitchFamily="49" charset="-122"/>
              </a:rPr>
              <a:t>计算机网络原理与实践</a:t>
            </a:r>
            <a:r>
              <a:rPr lang="zh-CN" altLang="en-US" sz="3600" b="0" dirty="0" smtClean="0">
                <a:latin typeface="黑体" pitchFamily="49" charset="-122"/>
              </a:rPr>
              <a:t>（第</a:t>
            </a:r>
            <a:r>
              <a:rPr lang="en-US" altLang="zh-CN" sz="3600" b="0" dirty="0" smtClean="0">
                <a:latin typeface="黑体" pitchFamily="49" charset="-122"/>
              </a:rPr>
              <a:t>2</a:t>
            </a:r>
            <a:r>
              <a:rPr lang="zh-CN" altLang="en-US" sz="3600" b="0" dirty="0" smtClean="0">
                <a:latin typeface="黑体" pitchFamily="49" charset="-122"/>
              </a:rPr>
              <a:t>版）配套课件</a:t>
            </a:r>
            <a:r>
              <a:rPr lang="en-US" altLang="zh-CN" dirty="0" smtClean="0">
                <a:latin typeface="黑体" pitchFamily="49" charset="-122"/>
              </a:rPr>
              <a:t/>
            </a:r>
            <a:br>
              <a:rPr lang="en-US" altLang="zh-CN" dirty="0" smtClean="0">
                <a:latin typeface="黑体" pitchFamily="49" charset="-122"/>
              </a:rPr>
            </a:br>
            <a:r>
              <a:rPr lang="zh-CN" altLang="en-US" sz="3600" dirty="0" smtClean="0">
                <a:solidFill>
                  <a:schemeClr val="bg2">
                    <a:lumMod val="75000"/>
                  </a:schemeClr>
                </a:solidFill>
              </a:rPr>
              <a:t>机械工业出版社   </a:t>
            </a:r>
            <a:r>
              <a:rPr lang="en-US" altLang="zh-CN" sz="3600" dirty="0" smtClean="0">
                <a:solidFill>
                  <a:schemeClr val="bg2">
                    <a:lumMod val="75000"/>
                  </a:schemeClr>
                </a:solidFill>
              </a:rPr>
              <a:t>2013</a:t>
            </a:r>
            <a:r>
              <a:rPr lang="zh-CN" altLang="en-US" sz="3600" dirty="0" smtClean="0">
                <a:solidFill>
                  <a:schemeClr val="bg2">
                    <a:lumMod val="75000"/>
                  </a:schemeClr>
                </a:solidFill>
              </a:rPr>
              <a:t>年</a:t>
            </a:r>
            <a:endParaRPr lang="zh-CN" altLang="en-US" dirty="0" smtClean="0"/>
          </a:p>
        </p:txBody>
      </p:sp>
      <p:sp>
        <p:nvSpPr>
          <p:cNvPr id="22531" name="副标题 2"/>
          <p:cNvSpPr>
            <a:spLocks noGrp="1"/>
          </p:cNvSpPr>
          <p:nvPr>
            <p:ph type="subTitle" idx="1"/>
          </p:nvPr>
        </p:nvSpPr>
        <p:spPr>
          <a:xfrm>
            <a:off x="1071538" y="2643183"/>
            <a:ext cx="7072362" cy="1571635"/>
          </a:xfrm>
        </p:spPr>
        <p:txBody>
          <a:bodyPr/>
          <a:lstStyle/>
          <a:p>
            <a:pPr marR="0" algn="ctr" eaLnBrk="1" hangingPunct="1">
              <a:lnSpc>
                <a:spcPct val="90000"/>
              </a:lnSpc>
              <a:buFontTx/>
              <a:buNone/>
            </a:pPr>
            <a:endParaRPr lang="en-US" altLang="zh-CN" sz="2300" dirty="0" smtClean="0">
              <a:solidFill>
                <a:srgbClr val="78D6EA"/>
              </a:solidFill>
            </a:endParaRPr>
          </a:p>
          <a:p>
            <a:pPr marR="0" algn="ctr" eaLnBrk="1" hangingPunct="1">
              <a:lnSpc>
                <a:spcPct val="90000"/>
              </a:lnSpc>
            </a:pPr>
            <a:r>
              <a:rPr lang="zh-CN" altLang="en-US" sz="4800" dirty="0" smtClean="0">
                <a:solidFill>
                  <a:srgbClr val="0B2830"/>
                </a:solidFill>
                <a:latin typeface="黑体" pitchFamily="49" charset="-122"/>
              </a:rPr>
              <a:t>第</a:t>
            </a:r>
            <a:r>
              <a:rPr lang="en-US" altLang="zh-CN" sz="4800" dirty="0" smtClean="0">
                <a:solidFill>
                  <a:srgbClr val="0B2830"/>
                </a:solidFill>
                <a:latin typeface="黑体" pitchFamily="49" charset="-122"/>
              </a:rPr>
              <a:t>1</a:t>
            </a:r>
            <a:r>
              <a:rPr lang="zh-CN" altLang="en-US" sz="4800" dirty="0" smtClean="0">
                <a:solidFill>
                  <a:srgbClr val="0B2830"/>
                </a:solidFill>
                <a:latin typeface="黑体" pitchFamily="49" charset="-122"/>
              </a:rPr>
              <a:t>章 计算机网络概论</a:t>
            </a:r>
            <a:endParaRPr lang="en-US" altLang="zh-CN" sz="4800" dirty="0" smtClean="0">
              <a:solidFill>
                <a:srgbClr val="0B2830"/>
              </a:solidFill>
              <a:latin typeface="黑体" pitchFamily="49" charset="-122"/>
            </a:endParaRPr>
          </a:p>
          <a:p>
            <a:pPr marR="0" algn="ctr" eaLnBrk="1" hangingPunct="1">
              <a:lnSpc>
                <a:spcPct val="90000"/>
              </a:lnSpc>
              <a:buFontTx/>
              <a:buNone/>
            </a:pPr>
            <a:endParaRPr lang="en-US" altLang="zh-CN" sz="2300" dirty="0" smtClean="0">
              <a:solidFill>
                <a:srgbClr val="78D6EA"/>
              </a:solidFill>
            </a:endParaRPr>
          </a:p>
          <a:p>
            <a:pPr marR="0" algn="ctr" eaLnBrk="1" hangingPunct="1">
              <a:lnSpc>
                <a:spcPct val="90000"/>
              </a:lnSpc>
              <a:buFontTx/>
              <a:buNone/>
            </a:pPr>
            <a:endParaRPr lang="en-US" altLang="zh-CN" sz="3200" dirty="0" smtClean="0">
              <a:solidFill>
                <a:schemeClr val="bg2">
                  <a:lumMod val="75000"/>
                </a:schemeClr>
              </a:solidFill>
              <a:latin typeface="宋体" pitchFamily="2" charset="-122"/>
              <a:ea typeface="宋体" pitchFamily="2" charset="-122"/>
            </a:endParaRPr>
          </a:p>
          <a:p>
            <a:pPr marR="0" algn="ctr" eaLnBrk="1" hangingPunct="1">
              <a:lnSpc>
                <a:spcPct val="90000"/>
              </a:lnSpc>
              <a:buFontTx/>
              <a:buNone/>
            </a:pPr>
            <a:r>
              <a:rPr lang="zh-CN" altLang="en-US" sz="3200" dirty="0" smtClean="0">
                <a:solidFill>
                  <a:srgbClr val="7F7F7F"/>
                </a:solidFill>
                <a:latin typeface="宋体" pitchFamily="2" charset="-122"/>
                <a:ea typeface="宋体" pitchFamily="2" charset="-122"/>
              </a:rPr>
              <a:t>控制与计算机工程学院 </a:t>
            </a:r>
            <a:r>
              <a:rPr lang="zh-CN" altLang="en-US" sz="3200" dirty="0" smtClean="0">
                <a:solidFill>
                  <a:srgbClr val="7F7F7F"/>
                </a:solidFill>
                <a:latin typeface="宋体" pitchFamily="2" charset="-122"/>
                <a:ea typeface="宋体" pitchFamily="2" charset="-122"/>
              </a:rPr>
              <a:t>李国栋</a:t>
            </a:r>
            <a:r>
              <a:rPr lang="zh-CN" altLang="en-US" sz="3200" dirty="0" smtClean="0">
                <a:solidFill>
                  <a:srgbClr val="7F7F7F"/>
                </a:solidFill>
                <a:latin typeface="宋体" pitchFamily="2" charset="-122"/>
                <a:ea typeface="宋体" pitchFamily="2" charset="-122"/>
              </a:rPr>
              <a:t> </a:t>
            </a:r>
            <a:r>
              <a:rPr lang="zh-CN" altLang="en-US" sz="3200" dirty="0" smtClean="0">
                <a:solidFill>
                  <a:srgbClr val="7F7F7F"/>
                </a:solidFill>
                <a:latin typeface="宋体" pitchFamily="2" charset="-122"/>
                <a:ea typeface="宋体" pitchFamily="2" charset="-122"/>
              </a:rPr>
              <a:t>主讲</a:t>
            </a:r>
            <a:endParaRPr lang="en-US" altLang="zh-CN" sz="3200" dirty="0" smtClean="0">
              <a:solidFill>
                <a:srgbClr val="7F7F7F"/>
              </a:solidFill>
              <a:latin typeface="宋体" pitchFamily="2" charset="-122"/>
              <a:ea typeface="宋体" pitchFamily="2" charset="-122"/>
            </a:endParaRPr>
          </a:p>
          <a:p>
            <a:pPr marR="0" algn="ctr" eaLnBrk="1" hangingPunct="1">
              <a:lnSpc>
                <a:spcPct val="90000"/>
              </a:lnSpc>
              <a:buFontTx/>
              <a:buNone/>
            </a:pPr>
            <a:endParaRPr lang="en-US" altLang="zh-CN" sz="2300" dirty="0" smtClean="0">
              <a:solidFill>
                <a:srgbClr val="898989"/>
              </a:solidFill>
            </a:endParaRPr>
          </a:p>
          <a:p>
            <a:pPr marR="0" algn="ctr" eaLnBrk="1" hangingPunct="1">
              <a:lnSpc>
                <a:spcPct val="90000"/>
              </a:lnSpc>
              <a:buFontTx/>
              <a:buNone/>
            </a:pPr>
            <a:r>
              <a:rPr lang="zh-CN" altLang="en-US" sz="2300" dirty="0" smtClean="0">
                <a:solidFill>
                  <a:srgbClr val="898989"/>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31747" name="矩形 5"/>
          <p:cNvSpPr>
            <a:spLocks noChangeArrowheads="1"/>
          </p:cNvSpPr>
          <p:nvPr/>
        </p:nvSpPr>
        <p:spPr bwMode="auto">
          <a:xfrm>
            <a:off x="3500438" y="6143625"/>
            <a:ext cx="2032000" cy="369888"/>
          </a:xfrm>
          <a:prstGeom prst="rect">
            <a:avLst/>
          </a:prstGeom>
          <a:noFill/>
          <a:ln w="9525">
            <a:noFill/>
            <a:miter lim="800000"/>
            <a:headEnd/>
            <a:tailEnd/>
          </a:ln>
        </p:spPr>
        <p:txBody>
          <a:bodyPr wrap="none">
            <a:spAutoFit/>
          </a:bodyPr>
          <a:lstStyle/>
          <a:p>
            <a:r>
              <a:rPr lang="zh-CN" altLang="en-US">
                <a:latin typeface="Lucida Sans Unicode" pitchFamily="34" charset="0"/>
                <a:ea typeface="黑体" pitchFamily="49" charset="-122"/>
              </a:rPr>
              <a:t>主机到主机的系统</a:t>
            </a:r>
          </a:p>
        </p:txBody>
      </p:sp>
      <p:pic>
        <p:nvPicPr>
          <p:cNvPr id="31748" name="Picture 6"/>
          <p:cNvPicPr>
            <a:picLocks noChangeAspect="1" noChangeArrowheads="1"/>
          </p:cNvPicPr>
          <p:nvPr/>
        </p:nvPicPr>
        <p:blipFill>
          <a:blip r:embed="rId2"/>
          <a:srcRect/>
          <a:stretch>
            <a:fillRect/>
          </a:stretch>
        </p:blipFill>
        <p:spPr bwMode="auto">
          <a:xfrm>
            <a:off x="1071563" y="422275"/>
            <a:ext cx="7554912" cy="56022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idx="4294967295"/>
          </p:nvPr>
        </p:nvSpPr>
        <p:spPr>
          <a:xfrm>
            <a:off x="0" y="228600"/>
            <a:ext cx="8229600" cy="1143000"/>
          </a:xfrm>
        </p:spPr>
        <p:txBody>
          <a:bodyPr/>
          <a:lstStyle/>
          <a:p>
            <a:pPr eaLnBrk="1" hangingPunct="1"/>
            <a:r>
              <a:rPr lang="en-US" altLang="zh-CN" dirty="0" smtClean="0"/>
              <a:t>ARPANET</a:t>
            </a:r>
            <a:endParaRPr lang="zh-CN" altLang="en-US" dirty="0" smtClean="0"/>
          </a:p>
        </p:txBody>
      </p:sp>
      <p:sp>
        <p:nvSpPr>
          <p:cNvPr id="32771" name="内容占位符 1"/>
          <p:cNvSpPr>
            <a:spLocks noGrp="1"/>
          </p:cNvSpPr>
          <p:nvPr>
            <p:ph idx="4294967295"/>
          </p:nvPr>
        </p:nvSpPr>
        <p:spPr>
          <a:xfrm>
            <a:off x="357188" y="1571625"/>
            <a:ext cx="8229600" cy="4525963"/>
          </a:xfrm>
        </p:spPr>
        <p:txBody>
          <a:bodyPr/>
          <a:lstStyle/>
          <a:p>
            <a:pPr eaLnBrk="1" hangingPunct="1"/>
            <a:r>
              <a:rPr lang="en-US" altLang="zh-CN" dirty="0" smtClean="0"/>
              <a:t>1969</a:t>
            </a:r>
            <a:r>
              <a:rPr lang="zh-CN" altLang="en-US" dirty="0" smtClean="0"/>
              <a:t>年美国国防部国防高级研究计划署</a:t>
            </a:r>
            <a:r>
              <a:rPr lang="en-US" altLang="zh-CN" dirty="0" smtClean="0"/>
              <a:t>(Defense Advanced Research Projects Agency</a:t>
            </a:r>
            <a:r>
              <a:rPr lang="zh-CN" altLang="en-US" dirty="0" smtClean="0"/>
              <a:t>，</a:t>
            </a:r>
            <a:r>
              <a:rPr lang="en-US" altLang="zh-CN" dirty="0" smtClean="0"/>
              <a:t>DARPA)</a:t>
            </a:r>
            <a:r>
              <a:rPr lang="zh-CN" altLang="en-US" dirty="0" smtClean="0"/>
              <a:t>资助建立。</a:t>
            </a:r>
            <a:endParaRPr lang="en-US" altLang="zh-CN" dirty="0" smtClean="0"/>
          </a:p>
          <a:p>
            <a:pPr eaLnBrk="1" hangingPunct="1"/>
            <a:r>
              <a:rPr lang="zh-CN" altLang="en-US" dirty="0" smtClean="0"/>
              <a:t>四个大学的计算结点。</a:t>
            </a:r>
            <a:endParaRPr lang="en-US" altLang="zh-CN" dirty="0" smtClean="0"/>
          </a:p>
          <a:p>
            <a:pPr eaLnBrk="1" hangingPunct="1"/>
            <a:r>
              <a:rPr lang="zh-CN" altLang="en-US" dirty="0" smtClean="0"/>
              <a:t>最有影响的多主机互联的网络。</a:t>
            </a:r>
            <a:endParaRPr lang="en-US" altLang="zh-CN" dirty="0" smtClean="0"/>
          </a:p>
          <a:p>
            <a:pPr eaLnBrk="1" hangingPunct="1"/>
            <a:r>
              <a:rPr lang="zh-CN" altLang="en-US" dirty="0" smtClean="0"/>
              <a:t>世界上</a:t>
            </a:r>
            <a:r>
              <a:rPr lang="zh-CN" altLang="en-US" b="1" dirty="0" smtClean="0"/>
              <a:t>第一个分组交换网络。</a:t>
            </a:r>
            <a:endParaRPr lang="en-US" altLang="zh-CN" b="1" dirty="0" smtClean="0"/>
          </a:p>
          <a:p>
            <a:pPr eaLnBrk="1" hangingPunct="1"/>
            <a:r>
              <a:rPr lang="zh-CN" altLang="en-US" dirty="0" smtClean="0"/>
              <a:t>第一个电子邮件程序。</a:t>
            </a:r>
            <a:endParaRPr lang="en-US" altLang="zh-CN" dirty="0" smtClean="0"/>
          </a:p>
          <a:p>
            <a:pPr eaLnBrk="1" hangingPunct="1"/>
            <a:r>
              <a:rPr lang="zh-CN" altLang="en-US" dirty="0" smtClean="0"/>
              <a:t>计算机网络发展史上的里程碑。</a:t>
            </a:r>
            <a:endParaRPr lang="en-US" altLang="zh-CN" dirty="0" smtClean="0"/>
          </a:p>
          <a:p>
            <a:pPr eaLnBrk="1" hangingPunct="1"/>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idx="4294967295"/>
          </p:nvPr>
        </p:nvSpPr>
        <p:spPr>
          <a:xfrm>
            <a:off x="0" y="228600"/>
            <a:ext cx="8229600" cy="1143000"/>
          </a:xfrm>
        </p:spPr>
        <p:txBody>
          <a:bodyPr/>
          <a:lstStyle/>
          <a:p>
            <a:pPr eaLnBrk="1" hangingPunct="1"/>
            <a:r>
              <a:rPr lang="zh-CN" altLang="en-US" dirty="0" smtClean="0"/>
              <a:t>分组交换的概念</a:t>
            </a:r>
          </a:p>
        </p:txBody>
      </p:sp>
      <p:sp>
        <p:nvSpPr>
          <p:cNvPr id="33795" name="内容占位符 1"/>
          <p:cNvSpPr>
            <a:spLocks noGrp="1"/>
          </p:cNvSpPr>
          <p:nvPr>
            <p:ph idx="4294967295"/>
          </p:nvPr>
        </p:nvSpPr>
        <p:spPr>
          <a:xfrm>
            <a:off x="571472" y="1554163"/>
            <a:ext cx="7658128" cy="4525962"/>
          </a:xfrm>
        </p:spPr>
        <p:txBody>
          <a:bodyPr/>
          <a:lstStyle/>
          <a:p>
            <a:pPr eaLnBrk="1" hangingPunct="1"/>
            <a:r>
              <a:rPr lang="zh-CN" altLang="en-US" dirty="0" smtClean="0"/>
              <a:t>将数据报文分成多个称为分组（</a:t>
            </a:r>
            <a:r>
              <a:rPr lang="en-US" altLang="zh-CN" dirty="0" smtClean="0"/>
              <a:t>packet</a:t>
            </a:r>
            <a:r>
              <a:rPr lang="zh-CN" altLang="en-US" dirty="0" smtClean="0"/>
              <a:t>）的片段。</a:t>
            </a:r>
            <a:endParaRPr lang="en-US" altLang="zh-CN" dirty="0" smtClean="0"/>
          </a:p>
          <a:p>
            <a:pPr eaLnBrk="1" hangingPunct="1"/>
            <a:r>
              <a:rPr lang="zh-CN" altLang="en-US" dirty="0" smtClean="0"/>
              <a:t>每个分组携带地址信息独立传输。</a:t>
            </a:r>
            <a:endParaRPr lang="en-US" altLang="zh-CN" dirty="0" smtClean="0"/>
          </a:p>
          <a:p>
            <a:pPr eaLnBrk="1" hangingPunct="1"/>
            <a:r>
              <a:rPr lang="zh-CN" altLang="en-US" dirty="0" smtClean="0"/>
              <a:t>通信结点处理机进行存储转发。</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2"/>
          <a:srcRect/>
          <a:stretch>
            <a:fillRect/>
          </a:stretch>
        </p:blipFill>
        <p:spPr bwMode="auto">
          <a:xfrm>
            <a:off x="842963" y="1571625"/>
            <a:ext cx="7458075" cy="34956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idx="4294967295"/>
          </p:nvPr>
        </p:nvSpPr>
        <p:spPr>
          <a:xfrm>
            <a:off x="0" y="228600"/>
            <a:ext cx="8229600" cy="1143000"/>
          </a:xfrm>
        </p:spPr>
        <p:txBody>
          <a:bodyPr/>
          <a:lstStyle/>
          <a:p>
            <a:pPr eaLnBrk="1" hangingPunct="1"/>
            <a:r>
              <a:rPr lang="zh-CN" altLang="en-US" dirty="0" smtClean="0"/>
              <a:t>自成体系的网络体系结构</a:t>
            </a:r>
          </a:p>
        </p:txBody>
      </p:sp>
      <p:sp>
        <p:nvSpPr>
          <p:cNvPr id="35843" name="内容占位符 1"/>
          <p:cNvSpPr>
            <a:spLocks noGrp="1"/>
          </p:cNvSpPr>
          <p:nvPr>
            <p:ph idx="4294967295"/>
          </p:nvPr>
        </p:nvSpPr>
        <p:spPr>
          <a:xfrm>
            <a:off x="357188" y="1571625"/>
            <a:ext cx="8229600" cy="4525963"/>
          </a:xfrm>
        </p:spPr>
        <p:txBody>
          <a:bodyPr/>
          <a:lstStyle/>
          <a:p>
            <a:pPr eaLnBrk="1" hangingPunct="1"/>
            <a:r>
              <a:rPr lang="en-US" altLang="zh-CN" dirty="0" smtClean="0"/>
              <a:t>IBM</a:t>
            </a:r>
            <a:r>
              <a:rPr lang="zh-CN" altLang="en-US" dirty="0" smtClean="0"/>
              <a:t>公司的</a:t>
            </a:r>
            <a:r>
              <a:rPr lang="en-US" altLang="zh-CN" dirty="0" smtClean="0"/>
              <a:t>SNA</a:t>
            </a:r>
            <a:r>
              <a:rPr lang="zh-CN" altLang="en-US" dirty="0" smtClean="0"/>
              <a:t>（</a:t>
            </a:r>
            <a:r>
              <a:rPr lang="en-US" altLang="zh-CN" dirty="0" smtClean="0"/>
              <a:t>System Network Architecture</a:t>
            </a:r>
            <a:r>
              <a:rPr lang="zh-CN" altLang="en-US" dirty="0" smtClean="0"/>
              <a:t>）网。</a:t>
            </a:r>
            <a:endParaRPr lang="en-US" altLang="zh-CN" dirty="0" smtClean="0"/>
          </a:p>
          <a:p>
            <a:pPr eaLnBrk="1" hangingPunct="1"/>
            <a:r>
              <a:rPr lang="en-US" altLang="zh-CN" dirty="0" smtClean="0"/>
              <a:t>DEC</a:t>
            </a:r>
            <a:r>
              <a:rPr lang="zh-CN" altLang="en-US" dirty="0" smtClean="0"/>
              <a:t>公司的</a:t>
            </a:r>
            <a:r>
              <a:rPr lang="en-US" altLang="zh-CN" dirty="0" smtClean="0"/>
              <a:t>DNA</a:t>
            </a:r>
            <a:r>
              <a:rPr lang="zh-CN" altLang="en-US" dirty="0" smtClean="0"/>
              <a:t>（</a:t>
            </a:r>
            <a:r>
              <a:rPr lang="en-US" altLang="zh-CN" dirty="0" smtClean="0"/>
              <a:t>Digital Network Architecture</a:t>
            </a:r>
            <a:r>
              <a:rPr lang="zh-CN" altLang="en-US" dirty="0" smtClean="0"/>
              <a:t>）网。</a:t>
            </a:r>
            <a:endParaRPr lang="en-US" dirty="0" smtClean="0"/>
          </a:p>
          <a:p>
            <a:pPr eaLnBrk="1" hangingPunct="1"/>
            <a:r>
              <a:rPr lang="zh-CN" altLang="en-US" dirty="0" smtClean="0"/>
              <a:t>夏威夷大学的分组无线电网络</a:t>
            </a:r>
            <a:r>
              <a:rPr lang="en-US" altLang="zh-CN" dirty="0" err="1" smtClean="0"/>
              <a:t>ALOHAnet</a:t>
            </a:r>
            <a:r>
              <a:rPr lang="zh-CN" altLang="en-US" dirty="0" smtClean="0"/>
              <a:t>等。</a:t>
            </a:r>
            <a:endParaRPr lang="en-US" altLang="zh-CN" dirty="0" smtClean="0"/>
          </a:p>
          <a:p>
            <a:pPr eaLnBrk="1" hangingPunct="1"/>
            <a:r>
              <a:rPr lang="zh-CN" altLang="en-US" dirty="0" smtClean="0"/>
              <a:t>有影响的网络，未形成统一的开放标准。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idx="4294967295"/>
          </p:nvPr>
        </p:nvSpPr>
        <p:spPr>
          <a:xfrm>
            <a:off x="428625" y="228600"/>
            <a:ext cx="7800975" cy="1143000"/>
          </a:xfrm>
        </p:spPr>
        <p:txBody>
          <a:bodyPr/>
          <a:lstStyle/>
          <a:p>
            <a:pPr eaLnBrk="1" hangingPunct="1"/>
            <a:r>
              <a:rPr lang="zh-CN" altLang="en-US" dirty="0" smtClean="0"/>
              <a:t>开放的网络体系标准的发展</a:t>
            </a:r>
          </a:p>
        </p:txBody>
      </p:sp>
      <p:sp>
        <p:nvSpPr>
          <p:cNvPr id="36867" name="内容占位符 1"/>
          <p:cNvSpPr>
            <a:spLocks noGrp="1"/>
          </p:cNvSpPr>
          <p:nvPr>
            <p:ph idx="4294967295"/>
          </p:nvPr>
        </p:nvSpPr>
        <p:spPr>
          <a:xfrm>
            <a:off x="428625" y="1554163"/>
            <a:ext cx="8072438" cy="4525962"/>
          </a:xfrm>
        </p:spPr>
        <p:txBody>
          <a:bodyPr/>
          <a:lstStyle/>
          <a:p>
            <a:pPr eaLnBrk="1" hangingPunct="1"/>
            <a:r>
              <a:rPr lang="zh-CN" altLang="en-US" sz="3000" smtClean="0"/>
              <a:t>计算机网络在理论体系、技术标准和技术实现方面</a:t>
            </a:r>
            <a:r>
              <a:rPr lang="zh-CN" altLang="en-US" sz="2800" smtClean="0"/>
              <a:t>沿着</a:t>
            </a:r>
            <a:r>
              <a:rPr lang="zh-CN" altLang="en-US" sz="3000" smtClean="0"/>
              <a:t>最初三条互相独立的发展线索形成了今天的主流网络技术架构：</a:t>
            </a:r>
            <a:endParaRPr lang="en-US" altLang="en-US" sz="3000" smtClean="0"/>
          </a:p>
          <a:p>
            <a:pPr lvl="1" eaLnBrk="1" hangingPunct="1"/>
            <a:r>
              <a:rPr lang="en-US" altLang="zh-CN" sz="2600" smtClean="0"/>
              <a:t>1984</a:t>
            </a:r>
            <a:r>
              <a:rPr lang="zh-CN" altLang="en-US" sz="2600" smtClean="0"/>
              <a:t>年，</a:t>
            </a:r>
            <a:r>
              <a:rPr lang="en-US" altLang="zh-CN" sz="2600" smtClean="0"/>
              <a:t>ISO</a:t>
            </a:r>
            <a:r>
              <a:rPr lang="zh-CN" altLang="en-US" sz="2600" smtClean="0"/>
              <a:t>提出开放系统互连参考模型（</a:t>
            </a:r>
            <a:r>
              <a:rPr lang="en-US" altLang="zh-CN" sz="2600" smtClean="0"/>
              <a:t>OSI/RM</a:t>
            </a:r>
            <a:r>
              <a:rPr lang="zh-CN" altLang="en-US" sz="2600" smtClean="0"/>
              <a:t>，</a:t>
            </a:r>
            <a:r>
              <a:rPr lang="en-US" altLang="zh-CN" sz="2600" smtClean="0"/>
              <a:t>ISO 7498</a:t>
            </a:r>
            <a:r>
              <a:rPr lang="zh-CN" altLang="en-US" sz="2600" smtClean="0"/>
              <a:t>）。</a:t>
            </a:r>
            <a:endParaRPr lang="en-US" altLang="zh-CN" sz="2600" smtClean="0"/>
          </a:p>
          <a:p>
            <a:pPr lvl="1" eaLnBrk="1" hangingPunct="1"/>
            <a:r>
              <a:rPr lang="en-US" altLang="zh-CN" sz="2600" smtClean="0"/>
              <a:t>1983</a:t>
            </a:r>
            <a:r>
              <a:rPr lang="zh-CN" altLang="en-US" sz="2600" smtClean="0"/>
              <a:t>年</a:t>
            </a:r>
            <a:r>
              <a:rPr lang="en-US" altLang="zh-CN" sz="2600" smtClean="0"/>
              <a:t>1</a:t>
            </a:r>
            <a:r>
              <a:rPr lang="zh-CN" altLang="en-US" sz="2600" smtClean="0"/>
              <a:t>月</a:t>
            </a:r>
            <a:r>
              <a:rPr lang="en-US" altLang="zh-CN" sz="2600" smtClean="0"/>
              <a:t>1</a:t>
            </a:r>
            <a:r>
              <a:rPr lang="zh-CN" altLang="en-US" sz="2600" smtClean="0"/>
              <a:t>日，</a:t>
            </a:r>
            <a:r>
              <a:rPr lang="en-US" altLang="zh-CN" sz="2600" smtClean="0"/>
              <a:t>UNIX</a:t>
            </a:r>
            <a:r>
              <a:rPr lang="zh-CN" altLang="en-US" sz="2600" smtClean="0"/>
              <a:t>（</a:t>
            </a:r>
            <a:r>
              <a:rPr lang="en-US" altLang="zh-CN" sz="2600" smtClean="0"/>
              <a:t>BSD4.1</a:t>
            </a:r>
            <a:r>
              <a:rPr lang="zh-CN" altLang="en-US" sz="2600" smtClean="0"/>
              <a:t>）实现了</a:t>
            </a:r>
            <a:r>
              <a:rPr lang="en-US" altLang="zh-CN" sz="2600" smtClean="0"/>
              <a:t>TCP/IP</a:t>
            </a:r>
            <a:r>
              <a:rPr lang="zh-CN" altLang="en-US" sz="2600" smtClean="0"/>
              <a:t>， </a:t>
            </a:r>
            <a:r>
              <a:rPr lang="en-US" altLang="zh-CN" sz="2600" smtClean="0"/>
              <a:t>ARPANET </a:t>
            </a:r>
            <a:r>
              <a:rPr lang="zh-CN" altLang="en-US" sz="2600" smtClean="0"/>
              <a:t>中</a:t>
            </a:r>
            <a:r>
              <a:rPr lang="en-US" altLang="zh-CN" sz="2600" smtClean="0"/>
              <a:t>400</a:t>
            </a:r>
            <a:r>
              <a:rPr lang="zh-CN" altLang="en-US" sz="2600" smtClean="0"/>
              <a:t>台主机开始启用</a:t>
            </a:r>
            <a:r>
              <a:rPr lang="en-US" altLang="zh-CN" sz="2600" smtClean="0"/>
              <a:t>TCP/IP</a:t>
            </a:r>
            <a:r>
              <a:rPr lang="zh-CN" altLang="en-US" sz="2600" smtClean="0"/>
              <a:t>协议簇进行通信。</a:t>
            </a:r>
            <a:endParaRPr lang="en-US" altLang="zh-CN" sz="2600" smtClean="0"/>
          </a:p>
          <a:p>
            <a:pPr lvl="1" eaLnBrk="1" hangingPunct="1"/>
            <a:r>
              <a:rPr lang="en-US" altLang="zh-CN" sz="2600" smtClean="0"/>
              <a:t>80</a:t>
            </a:r>
            <a:r>
              <a:rPr lang="zh-CN" altLang="en-US" sz="2600" smtClean="0"/>
              <a:t>年代末到</a:t>
            </a:r>
            <a:r>
              <a:rPr lang="en-US" altLang="zh-CN" sz="2600" smtClean="0"/>
              <a:t>90</a:t>
            </a:r>
            <a:r>
              <a:rPr lang="zh-CN" altLang="en-US" sz="2600" smtClean="0"/>
              <a:t>年代，</a:t>
            </a:r>
            <a:r>
              <a:rPr lang="en-US" altLang="zh-CN" sz="2600" smtClean="0"/>
              <a:t>IEEE 802</a:t>
            </a:r>
            <a:r>
              <a:rPr lang="zh-CN" altLang="en-US" sz="2600" smtClean="0"/>
              <a:t>系列标准成为局域网的主流。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idx="4294967295"/>
          </p:nvPr>
        </p:nvSpPr>
        <p:spPr>
          <a:xfrm>
            <a:off x="0" y="228600"/>
            <a:ext cx="8229600" cy="1143000"/>
          </a:xfrm>
        </p:spPr>
        <p:txBody>
          <a:bodyPr/>
          <a:lstStyle/>
          <a:p>
            <a:pPr eaLnBrk="1" hangingPunct="1"/>
            <a:r>
              <a:rPr lang="zh-CN" altLang="en-US" sz="4000" dirty="0" smtClean="0"/>
              <a:t>因特网时代</a:t>
            </a:r>
            <a:r>
              <a:rPr lang="en-US" altLang="zh-CN" sz="4000" dirty="0" smtClean="0"/>
              <a:t/>
            </a:r>
            <a:br>
              <a:rPr lang="en-US" altLang="zh-CN" sz="4000" dirty="0" smtClean="0"/>
            </a:br>
            <a:r>
              <a:rPr lang="en-US" altLang="zh-CN" sz="4000" dirty="0" smtClean="0"/>
              <a:t>——</a:t>
            </a:r>
            <a:r>
              <a:rPr lang="zh-CN" altLang="en-US" sz="4000" dirty="0" smtClean="0"/>
              <a:t>因特网发展的里程碑</a:t>
            </a:r>
          </a:p>
        </p:txBody>
      </p:sp>
      <p:sp>
        <p:nvSpPr>
          <p:cNvPr id="37891" name="内容占位符 1"/>
          <p:cNvSpPr>
            <a:spLocks noGrp="1"/>
          </p:cNvSpPr>
          <p:nvPr>
            <p:ph idx="4294967295"/>
          </p:nvPr>
        </p:nvSpPr>
        <p:spPr>
          <a:xfrm>
            <a:off x="571500" y="1554163"/>
            <a:ext cx="7658100" cy="4525962"/>
          </a:xfrm>
        </p:spPr>
        <p:txBody>
          <a:bodyPr/>
          <a:lstStyle/>
          <a:p>
            <a:pPr eaLnBrk="1" hangingPunct="1"/>
            <a:r>
              <a:rPr lang="en-US" altLang="zh-CN" sz="3000" smtClean="0"/>
              <a:t>1983</a:t>
            </a:r>
            <a:r>
              <a:rPr lang="zh-CN" altLang="en-US" sz="3000" smtClean="0"/>
              <a:t>年</a:t>
            </a:r>
            <a:r>
              <a:rPr lang="en-US" altLang="zh-CN" sz="3000" smtClean="0"/>
              <a:t>TCP/IP</a:t>
            </a:r>
            <a:r>
              <a:rPr lang="zh-CN" altLang="en-US" sz="3000" smtClean="0"/>
              <a:t>协议簇在</a:t>
            </a:r>
            <a:r>
              <a:rPr lang="en-US" altLang="zh-CN" sz="3000" smtClean="0"/>
              <a:t>ARPA</a:t>
            </a:r>
            <a:r>
              <a:rPr lang="zh-CN" altLang="en-US" sz="3000" smtClean="0"/>
              <a:t>网中实现。</a:t>
            </a:r>
            <a:endParaRPr lang="en-US" altLang="zh-CN" sz="3000" smtClean="0"/>
          </a:p>
          <a:p>
            <a:pPr eaLnBrk="1" hangingPunct="1"/>
            <a:r>
              <a:rPr lang="en-US" altLang="zh-CN" sz="3000" smtClean="0"/>
              <a:t>1984</a:t>
            </a:r>
            <a:r>
              <a:rPr lang="zh-CN" altLang="en-US" sz="3000" smtClean="0"/>
              <a:t>年</a:t>
            </a:r>
            <a:r>
              <a:rPr lang="en-US" altLang="zh-CN" sz="3000" smtClean="0"/>
              <a:t>NSFNET</a:t>
            </a:r>
            <a:r>
              <a:rPr lang="zh-CN" altLang="en-US" sz="3000" smtClean="0"/>
              <a:t>的组建。</a:t>
            </a:r>
            <a:endParaRPr lang="en-US" altLang="zh-CN" sz="3000" smtClean="0"/>
          </a:p>
          <a:p>
            <a:pPr eaLnBrk="1" hangingPunct="1"/>
            <a:r>
              <a:rPr lang="en-US" altLang="zh-CN" sz="3000" smtClean="0"/>
              <a:t>1991</a:t>
            </a:r>
            <a:r>
              <a:rPr lang="zh-CN" altLang="en-US" sz="3000" smtClean="0"/>
              <a:t>年</a:t>
            </a:r>
            <a:r>
              <a:rPr lang="en-US" altLang="zh-CN" sz="3000" smtClean="0"/>
              <a:t>NSFNET</a:t>
            </a:r>
            <a:r>
              <a:rPr lang="zh-CN" altLang="en-US" sz="3000" smtClean="0"/>
              <a:t>从科学教育界进入商用领域，同年商业用户首次超过学术用户。</a:t>
            </a:r>
            <a:endParaRPr lang="en-US" altLang="zh-CN" sz="3000" smtClean="0"/>
          </a:p>
          <a:p>
            <a:pPr eaLnBrk="1" hangingPunct="1"/>
            <a:r>
              <a:rPr lang="en-US" altLang="zh-CN" sz="3000" smtClean="0"/>
              <a:t>1991</a:t>
            </a:r>
            <a:r>
              <a:rPr lang="zh-CN" altLang="en-US" sz="3000" smtClean="0"/>
              <a:t>年</a:t>
            </a:r>
            <a:r>
              <a:rPr lang="en-US" altLang="zh-CN" sz="3000" smtClean="0"/>
              <a:t>Tim Berners-Lee</a:t>
            </a:r>
            <a:r>
              <a:rPr lang="zh-CN" altLang="en-US" sz="3000" smtClean="0"/>
              <a:t>发明</a:t>
            </a:r>
            <a:r>
              <a:rPr lang="en-US" altLang="zh-CN" sz="3000" smtClean="0"/>
              <a:t>Web</a:t>
            </a:r>
            <a:r>
              <a:rPr lang="zh-CN" altLang="en-US" sz="3000" smtClean="0"/>
              <a:t>技术，特别是浏览器的使用，使因特网在全世界的普通用户群中得到空前的普及。</a:t>
            </a:r>
            <a:endParaRPr lang="en-US" altLang="zh-CN" sz="3000" smtClean="0"/>
          </a:p>
          <a:p>
            <a:pPr eaLnBrk="1" hangingPunct="1"/>
            <a:r>
              <a:rPr lang="en-US" altLang="zh-CN" sz="3000" smtClean="0"/>
              <a:t>1995</a:t>
            </a:r>
            <a:r>
              <a:rPr lang="zh-CN" altLang="en-US" sz="3000" smtClean="0"/>
              <a:t>年，因特网主干由商业公司运营，从此，因特网开始了爆炸式增长。</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idx="4294967295"/>
          </p:nvPr>
        </p:nvSpPr>
        <p:spPr>
          <a:xfrm>
            <a:off x="0" y="228600"/>
            <a:ext cx="8229600" cy="1143000"/>
          </a:xfrm>
        </p:spPr>
        <p:txBody>
          <a:bodyPr/>
          <a:lstStyle/>
          <a:p>
            <a:pPr eaLnBrk="1" hangingPunct="1"/>
            <a:r>
              <a:rPr lang="zh-CN" altLang="en-US" dirty="0" smtClean="0"/>
              <a:t>因特网在中国的发展</a:t>
            </a:r>
          </a:p>
        </p:txBody>
      </p:sp>
      <p:sp>
        <p:nvSpPr>
          <p:cNvPr id="38915" name="内容占位符 1"/>
          <p:cNvSpPr>
            <a:spLocks noGrp="1"/>
          </p:cNvSpPr>
          <p:nvPr>
            <p:ph idx="4294967295"/>
          </p:nvPr>
        </p:nvSpPr>
        <p:spPr>
          <a:xfrm>
            <a:off x="428625" y="1571625"/>
            <a:ext cx="8229600" cy="4525963"/>
          </a:xfrm>
        </p:spPr>
        <p:txBody>
          <a:bodyPr/>
          <a:lstStyle/>
          <a:p>
            <a:pPr eaLnBrk="1" hangingPunct="1"/>
            <a:r>
              <a:rPr lang="zh-CN" altLang="en-US" dirty="0" smtClean="0"/>
              <a:t>第一阶段 远程接入电子邮件服务</a:t>
            </a:r>
            <a:endParaRPr lang="en-US" altLang="zh-CN" dirty="0" smtClean="0"/>
          </a:p>
          <a:p>
            <a:pPr eaLnBrk="1" hangingPunct="1">
              <a:buFont typeface="Wingdings" pitchFamily="2" charset="2"/>
              <a:buNone/>
            </a:pPr>
            <a:r>
              <a:rPr lang="zh-CN" altLang="en-US" dirty="0" smtClean="0"/>
              <a:t>    </a:t>
            </a:r>
            <a:r>
              <a:rPr lang="zh-CN" altLang="en-US" sz="2800" dirty="0" smtClean="0"/>
              <a:t>一些科研院所和国内大学通过拨号方式和专线接入</a:t>
            </a:r>
            <a:r>
              <a:rPr lang="en-US" altLang="zh-CN" sz="2800" dirty="0" smtClean="0"/>
              <a:t>Internet</a:t>
            </a:r>
            <a:r>
              <a:rPr lang="zh-CN" altLang="en-US" sz="2800" dirty="0" smtClean="0"/>
              <a:t>的电子邮件系统。</a:t>
            </a:r>
          </a:p>
          <a:p>
            <a:pPr eaLnBrk="1" hangingPunct="1"/>
            <a:r>
              <a:rPr lang="zh-CN" altLang="en-US" dirty="0" smtClean="0"/>
              <a:t>第二阶段 正式加入因特网</a:t>
            </a:r>
            <a:endParaRPr lang="en-US" altLang="zh-CN" dirty="0" smtClean="0"/>
          </a:p>
          <a:p>
            <a:pPr lvl="1" eaLnBrk="1" hangingPunct="1"/>
            <a:r>
              <a:rPr lang="en-US" altLang="zh-CN" dirty="0" smtClean="0"/>
              <a:t>1990</a:t>
            </a:r>
            <a:r>
              <a:rPr lang="zh-CN" altLang="en-US" dirty="0" smtClean="0"/>
              <a:t>年</a:t>
            </a:r>
            <a:r>
              <a:rPr lang="en-US" altLang="zh-CN" dirty="0" smtClean="0"/>
              <a:t>10</a:t>
            </a:r>
            <a:r>
              <a:rPr lang="zh-CN" altLang="en-US" dirty="0" smtClean="0"/>
              <a:t>月，正式登记注册最高域名</a:t>
            </a:r>
            <a:r>
              <a:rPr lang="en-US" altLang="zh-CN" dirty="0" smtClean="0"/>
              <a:t>“</a:t>
            </a:r>
            <a:r>
              <a:rPr lang="en-US" altLang="zh-CN" dirty="0" err="1" smtClean="0"/>
              <a:t>cn</a:t>
            </a:r>
            <a:r>
              <a:rPr lang="en-US" altLang="zh-CN" dirty="0" smtClean="0"/>
              <a:t>”</a:t>
            </a:r>
            <a:r>
              <a:rPr lang="zh-CN" altLang="en-US" dirty="0" smtClean="0"/>
              <a:t>。</a:t>
            </a:r>
            <a:endParaRPr lang="en-US" altLang="zh-CN" dirty="0" smtClean="0"/>
          </a:p>
          <a:p>
            <a:pPr lvl="1" eaLnBrk="1" hangingPunct="1"/>
            <a:r>
              <a:rPr lang="en-US" altLang="zh-CN" dirty="0" smtClean="0"/>
              <a:t>1994</a:t>
            </a:r>
            <a:r>
              <a:rPr lang="zh-CN" altLang="en-US" dirty="0" smtClean="0"/>
              <a:t>年</a:t>
            </a:r>
            <a:r>
              <a:rPr lang="en-US" altLang="zh-CN" dirty="0" smtClean="0"/>
              <a:t>1</a:t>
            </a:r>
            <a:r>
              <a:rPr lang="zh-CN" altLang="en-US" dirty="0" smtClean="0"/>
              <a:t>月，美国</a:t>
            </a:r>
            <a:r>
              <a:rPr lang="en-US" altLang="zh-CN" dirty="0" smtClean="0"/>
              <a:t>NSF</a:t>
            </a:r>
            <a:r>
              <a:rPr lang="zh-CN" altLang="en-US" dirty="0" smtClean="0"/>
              <a:t>接受我国正式接入</a:t>
            </a:r>
            <a:r>
              <a:rPr lang="en-US" altLang="zh-CN" dirty="0" smtClean="0"/>
              <a:t>Internet</a:t>
            </a:r>
            <a:r>
              <a:rPr lang="zh-CN" altLang="en-US" dirty="0" smtClean="0"/>
              <a:t>的要求。</a:t>
            </a:r>
            <a:endParaRPr lang="en-US" altLang="zh-CN" dirty="0" smtClean="0"/>
          </a:p>
          <a:p>
            <a:pPr lvl="1" eaLnBrk="1" hangingPunct="1"/>
            <a:r>
              <a:rPr lang="en-US" altLang="zh-CN" dirty="0" smtClean="0"/>
              <a:t>1994</a:t>
            </a:r>
            <a:r>
              <a:rPr lang="zh-CN" altLang="en-US" dirty="0" smtClean="0"/>
              <a:t>年</a:t>
            </a:r>
            <a:r>
              <a:rPr lang="en-US" altLang="zh-CN" dirty="0" smtClean="0"/>
              <a:t>3</a:t>
            </a:r>
            <a:r>
              <a:rPr lang="zh-CN" altLang="en-US" dirty="0" smtClean="0"/>
              <a:t>月，中关村地区教育与科研示范网络工程进入</a:t>
            </a:r>
            <a:r>
              <a:rPr lang="en-US" altLang="zh-CN" dirty="0" smtClean="0"/>
              <a:t>Internet</a:t>
            </a:r>
            <a:r>
              <a:rPr lang="zh-CN" altLang="en-US" dirty="0" smtClean="0"/>
              <a:t>，开通了</a:t>
            </a:r>
            <a:r>
              <a:rPr lang="en-US" altLang="zh-CN" dirty="0" smtClean="0"/>
              <a:t>64kpbs</a:t>
            </a:r>
            <a:r>
              <a:rPr lang="zh-CN" altLang="en-US" dirty="0" smtClean="0"/>
              <a:t>国际专线。</a:t>
            </a:r>
          </a:p>
          <a:p>
            <a:pPr eaLnBrk="1" hangingPunct="1"/>
            <a:endParaRPr lang="zh-CN" alt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idx="4294967295"/>
          </p:nvPr>
        </p:nvSpPr>
        <p:spPr>
          <a:xfrm>
            <a:off x="357188" y="214313"/>
            <a:ext cx="8229600" cy="1143000"/>
          </a:xfrm>
        </p:spPr>
        <p:txBody>
          <a:bodyPr/>
          <a:lstStyle/>
          <a:p>
            <a:pPr eaLnBrk="1" hangingPunct="1"/>
            <a:r>
              <a:rPr lang="zh-CN" altLang="en-US" dirty="0" smtClean="0"/>
              <a:t>因特网在中国的发展（续）</a:t>
            </a:r>
          </a:p>
        </p:txBody>
      </p:sp>
      <p:sp>
        <p:nvSpPr>
          <p:cNvPr id="39939" name="内容占位符 1"/>
          <p:cNvSpPr>
            <a:spLocks noGrp="1"/>
          </p:cNvSpPr>
          <p:nvPr>
            <p:ph idx="4294967295"/>
          </p:nvPr>
        </p:nvSpPr>
        <p:spPr>
          <a:xfrm>
            <a:off x="428625" y="1571625"/>
            <a:ext cx="8229600" cy="4525963"/>
          </a:xfrm>
        </p:spPr>
        <p:txBody>
          <a:bodyPr/>
          <a:lstStyle/>
          <a:p>
            <a:pPr eaLnBrk="1" hangingPunct="1"/>
            <a:r>
              <a:rPr lang="zh-CN" altLang="en-US" smtClean="0"/>
              <a:t>第三阶段 国内互联网建设兴起</a:t>
            </a:r>
            <a:endParaRPr lang="en-US" altLang="zh-CN" smtClean="0"/>
          </a:p>
          <a:p>
            <a:pPr lvl="1" eaLnBrk="1" hangingPunct="1"/>
            <a:r>
              <a:rPr lang="en-US" altLang="zh-CN" smtClean="0"/>
              <a:t>1995</a:t>
            </a:r>
            <a:r>
              <a:rPr lang="zh-CN" altLang="en-US" smtClean="0"/>
              <a:t>年到</a:t>
            </a:r>
            <a:r>
              <a:rPr lang="en-US" altLang="zh-CN" smtClean="0"/>
              <a:t>1996</a:t>
            </a:r>
            <a:r>
              <a:rPr lang="zh-CN" altLang="en-US" smtClean="0"/>
              <a:t>年，兴起互联网络主干建设</a:t>
            </a:r>
            <a:endParaRPr lang="en-US" altLang="zh-CN" smtClean="0"/>
          </a:p>
          <a:p>
            <a:pPr lvl="2" eaLnBrk="1" hangingPunct="1"/>
            <a:r>
              <a:rPr lang="zh-CN" altLang="en-US" smtClean="0"/>
              <a:t>科学技术网</a:t>
            </a:r>
            <a:r>
              <a:rPr lang="en-US" altLang="zh-CN" smtClean="0"/>
              <a:t>CSTNET</a:t>
            </a:r>
          </a:p>
          <a:p>
            <a:pPr lvl="2" eaLnBrk="1" hangingPunct="1"/>
            <a:r>
              <a:rPr lang="zh-CN" altLang="en-US" smtClean="0"/>
              <a:t>中国教育科研网</a:t>
            </a:r>
            <a:r>
              <a:rPr lang="en-US" altLang="zh-CN" smtClean="0"/>
              <a:t>CERNET</a:t>
            </a:r>
          </a:p>
          <a:p>
            <a:pPr lvl="2" eaLnBrk="1" hangingPunct="1"/>
            <a:r>
              <a:rPr lang="zh-CN" altLang="en-US" smtClean="0"/>
              <a:t>电信行业的</a:t>
            </a:r>
            <a:r>
              <a:rPr lang="en-US" altLang="zh-CN" smtClean="0"/>
              <a:t>CHINANET</a:t>
            </a:r>
          </a:p>
          <a:p>
            <a:pPr lvl="2" eaLnBrk="1" hangingPunct="1"/>
            <a:r>
              <a:rPr lang="zh-CN" altLang="en-US" smtClean="0"/>
              <a:t>电子行业的</a:t>
            </a:r>
            <a:r>
              <a:rPr lang="en-US" altLang="zh-CN" smtClean="0"/>
              <a:t>CHINAGBN</a:t>
            </a:r>
          </a:p>
          <a:p>
            <a:pPr lvl="1" eaLnBrk="1" hangingPunct="1"/>
            <a:r>
              <a:rPr lang="zh-CN" altLang="en-US" smtClean="0"/>
              <a:t>提供因特网接入的商业服务开始兴起</a:t>
            </a:r>
            <a:endParaRPr lang="en-US" altLang="zh-CN" smtClean="0"/>
          </a:p>
          <a:p>
            <a:pPr eaLnBrk="1" hangingPunct="1"/>
            <a:endParaRPr lang="zh-C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idx="4294967295"/>
          </p:nvPr>
        </p:nvSpPr>
        <p:spPr>
          <a:xfrm>
            <a:off x="428625" y="228600"/>
            <a:ext cx="7800975" cy="1143000"/>
          </a:xfrm>
        </p:spPr>
        <p:txBody>
          <a:bodyPr/>
          <a:lstStyle/>
          <a:p>
            <a:pPr eaLnBrk="1" hangingPunct="1"/>
            <a:r>
              <a:rPr lang="zh-CN" altLang="en-US" dirty="0" smtClean="0"/>
              <a:t>因特网在中国的发展（续）</a:t>
            </a:r>
          </a:p>
        </p:txBody>
      </p:sp>
      <p:sp>
        <p:nvSpPr>
          <p:cNvPr id="40963" name="内容占位符 1"/>
          <p:cNvSpPr>
            <a:spLocks noGrp="1"/>
          </p:cNvSpPr>
          <p:nvPr>
            <p:ph idx="4294967295"/>
          </p:nvPr>
        </p:nvSpPr>
        <p:spPr>
          <a:xfrm>
            <a:off x="642938" y="1554163"/>
            <a:ext cx="7586662" cy="4525962"/>
          </a:xfrm>
        </p:spPr>
        <p:txBody>
          <a:bodyPr/>
          <a:lstStyle/>
          <a:p>
            <a:pPr eaLnBrk="1" hangingPunct="1"/>
            <a:r>
              <a:rPr lang="zh-CN" altLang="en-US" dirty="0" smtClean="0"/>
              <a:t>第四阶段 因特网蓬勃发展阶段</a:t>
            </a:r>
          </a:p>
          <a:p>
            <a:pPr lvl="1" eaLnBrk="1" hangingPunct="1"/>
            <a:r>
              <a:rPr lang="en-US" altLang="zh-CN" dirty="0" smtClean="0"/>
              <a:t>1997</a:t>
            </a:r>
            <a:r>
              <a:rPr lang="zh-CN" altLang="en-US" dirty="0" smtClean="0"/>
              <a:t>年</a:t>
            </a:r>
            <a:r>
              <a:rPr lang="en-US" altLang="zh-CN" dirty="0" smtClean="0"/>
              <a:t>11</a:t>
            </a:r>
            <a:r>
              <a:rPr lang="zh-CN" altLang="en-US" dirty="0" smtClean="0"/>
              <a:t>月</a:t>
            </a:r>
            <a:r>
              <a:rPr lang="en-US" altLang="zh-CN" dirty="0" smtClean="0"/>
              <a:t>CNNIC</a:t>
            </a:r>
            <a:r>
              <a:rPr lang="zh-CN" altLang="en-US" dirty="0" smtClean="0"/>
              <a:t>发布了第</a:t>
            </a:r>
            <a:r>
              <a:rPr lang="en-US" altLang="zh-CN" dirty="0" smtClean="0"/>
              <a:t>1</a:t>
            </a:r>
            <a:r>
              <a:rPr lang="zh-CN" altLang="en-US" dirty="0" smtClean="0"/>
              <a:t>次</a:t>
            </a:r>
            <a:r>
              <a:rPr lang="en-US" altLang="zh-CN" dirty="0" smtClean="0"/>
              <a:t>《</a:t>
            </a:r>
            <a:r>
              <a:rPr lang="zh-CN" altLang="en-US" dirty="0" smtClean="0"/>
              <a:t>中国</a:t>
            </a:r>
            <a:r>
              <a:rPr lang="en-US" altLang="zh-CN" dirty="0" smtClean="0"/>
              <a:t>Internet</a:t>
            </a:r>
            <a:r>
              <a:rPr lang="zh-CN" altLang="en-US" dirty="0" smtClean="0"/>
              <a:t>发展状况统计报告</a:t>
            </a:r>
            <a:r>
              <a:rPr lang="en-US" altLang="zh-CN" dirty="0" smtClean="0"/>
              <a:t>》</a:t>
            </a:r>
            <a:r>
              <a:rPr lang="zh-CN" altLang="en-US" dirty="0" smtClean="0"/>
              <a:t>，截止到</a:t>
            </a:r>
            <a:r>
              <a:rPr lang="en-US" altLang="zh-CN" dirty="0" smtClean="0"/>
              <a:t>1997</a:t>
            </a:r>
            <a:r>
              <a:rPr lang="zh-CN" altLang="en-US" dirty="0" smtClean="0"/>
              <a:t>年</a:t>
            </a:r>
            <a:r>
              <a:rPr lang="en-US" altLang="zh-CN" dirty="0" smtClean="0"/>
              <a:t>10</a:t>
            </a:r>
            <a:r>
              <a:rPr lang="zh-CN" altLang="en-US" dirty="0" smtClean="0"/>
              <a:t>月</a:t>
            </a:r>
            <a:r>
              <a:rPr lang="en-US" altLang="zh-CN" dirty="0" smtClean="0"/>
              <a:t>31</a:t>
            </a:r>
            <a:r>
              <a:rPr lang="zh-CN" altLang="en-US" dirty="0" smtClean="0"/>
              <a:t>日，我国共有上网计算机</a:t>
            </a:r>
            <a:r>
              <a:rPr lang="en-US" altLang="zh-CN" dirty="0" smtClean="0"/>
              <a:t>29.9</a:t>
            </a:r>
            <a:r>
              <a:rPr lang="zh-CN" altLang="en-US" dirty="0" smtClean="0"/>
              <a:t>万台，上网用户</a:t>
            </a:r>
            <a:r>
              <a:rPr lang="en-US" altLang="zh-CN" dirty="0" smtClean="0"/>
              <a:t>62</a:t>
            </a:r>
            <a:r>
              <a:rPr lang="zh-CN" altLang="en-US" dirty="0" smtClean="0"/>
              <a:t>万人，国际出口带宽</a:t>
            </a:r>
            <a:r>
              <a:rPr lang="en-US" altLang="zh-CN" dirty="0" smtClean="0"/>
              <a:t>18.64Mbps</a:t>
            </a:r>
            <a:r>
              <a:rPr lang="zh-CN" altLang="en-US" dirty="0" smtClean="0"/>
              <a:t>。 </a:t>
            </a:r>
            <a:endParaRPr lang="en-US" altLang="zh-CN" dirty="0" smtClean="0"/>
          </a:p>
          <a:p>
            <a:pPr lvl="1" eaLnBrk="1" hangingPunct="1"/>
            <a:r>
              <a:rPr lang="en-US" altLang="zh-CN" dirty="0" smtClean="0"/>
              <a:t>2013</a:t>
            </a:r>
            <a:r>
              <a:rPr lang="zh-CN" altLang="en-US" dirty="0" smtClean="0"/>
              <a:t>年</a:t>
            </a:r>
            <a:r>
              <a:rPr lang="en-US" altLang="zh-CN" dirty="0" smtClean="0"/>
              <a:t>1</a:t>
            </a:r>
            <a:r>
              <a:rPr lang="zh-CN" altLang="en-US" dirty="0" smtClean="0"/>
              <a:t>月</a:t>
            </a:r>
            <a:r>
              <a:rPr lang="en-US" altLang="zh-CN" dirty="0" smtClean="0"/>
              <a:t>CNNIC</a:t>
            </a:r>
            <a:r>
              <a:rPr lang="zh-CN" altLang="en-US" dirty="0" smtClean="0"/>
              <a:t>在其发布的第</a:t>
            </a:r>
            <a:r>
              <a:rPr lang="en-US" altLang="zh-CN" dirty="0" smtClean="0"/>
              <a:t>31</a:t>
            </a:r>
            <a:r>
              <a:rPr lang="zh-CN" altLang="en-US" dirty="0" smtClean="0"/>
              <a:t>次</a:t>
            </a:r>
            <a:r>
              <a:rPr lang="en-US" altLang="zh-CN" dirty="0" smtClean="0"/>
              <a:t>《</a:t>
            </a:r>
            <a:r>
              <a:rPr lang="zh-CN" altLang="en-US" dirty="0" smtClean="0"/>
              <a:t>中国</a:t>
            </a:r>
            <a:r>
              <a:rPr lang="en-US" altLang="zh-CN" dirty="0" smtClean="0"/>
              <a:t>Internet</a:t>
            </a:r>
            <a:r>
              <a:rPr lang="zh-CN" altLang="en-US" dirty="0" smtClean="0"/>
              <a:t>发展状况统计报告</a:t>
            </a:r>
            <a:r>
              <a:rPr lang="en-US" altLang="zh-CN" dirty="0" smtClean="0"/>
              <a:t>》</a:t>
            </a:r>
            <a:r>
              <a:rPr lang="zh-CN" altLang="en-US" dirty="0" smtClean="0"/>
              <a:t>：截至</a:t>
            </a:r>
            <a:r>
              <a:rPr lang="en-US" altLang="zh-CN" dirty="0" smtClean="0"/>
              <a:t>2012</a:t>
            </a:r>
            <a:r>
              <a:rPr lang="zh-CN" altLang="en-US" dirty="0" smtClean="0"/>
              <a:t>年</a:t>
            </a:r>
            <a:r>
              <a:rPr lang="en-US" altLang="zh-CN" dirty="0" smtClean="0"/>
              <a:t>12</a:t>
            </a:r>
            <a:r>
              <a:rPr lang="zh-CN" altLang="en-US" dirty="0" smtClean="0"/>
              <a:t>月</a:t>
            </a:r>
            <a:r>
              <a:rPr lang="en-US" altLang="zh-CN" dirty="0" smtClean="0"/>
              <a:t>31</a:t>
            </a:r>
            <a:r>
              <a:rPr lang="zh-CN" altLang="en-US" dirty="0" smtClean="0"/>
              <a:t>日，中国网民规模达到</a:t>
            </a:r>
            <a:r>
              <a:rPr lang="en-US" altLang="zh-CN" dirty="0" smtClean="0"/>
              <a:t>5.64</a:t>
            </a:r>
            <a:r>
              <a:rPr lang="zh-CN" altLang="en-US" dirty="0" smtClean="0"/>
              <a:t>亿人，普及率达到</a:t>
            </a:r>
            <a:r>
              <a:rPr lang="en-US" altLang="zh-CN" dirty="0" smtClean="0"/>
              <a:t>42.1%</a:t>
            </a:r>
            <a:r>
              <a:rPr lang="zh-CN" altLang="en-US" dirty="0" smtClean="0"/>
              <a:t>。手机网民规模</a:t>
            </a:r>
            <a:r>
              <a:rPr lang="en-US" altLang="zh-CN" dirty="0" smtClean="0"/>
              <a:t>4.2</a:t>
            </a:r>
            <a:r>
              <a:rPr lang="zh-CN" altLang="en-US" dirty="0" smtClean="0"/>
              <a:t>亿，国际出口带宽达到</a:t>
            </a:r>
            <a:r>
              <a:rPr lang="en-US" altLang="zh-CN" dirty="0" smtClean="0"/>
              <a:t>1,899,792Mbps</a:t>
            </a:r>
            <a:r>
              <a:rPr lang="zh-CN" altLang="en-US" dirty="0" smtClean="0"/>
              <a:t>。</a:t>
            </a:r>
          </a:p>
          <a:p>
            <a:pPr eaLnBrk="1" hangingPunct="1"/>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p:cNvSpPr>
            <a:spLocks noGrp="1"/>
          </p:cNvSpPr>
          <p:nvPr>
            <p:ph type="title" idx="4294967295"/>
          </p:nvPr>
        </p:nvSpPr>
        <p:spPr>
          <a:xfrm>
            <a:off x="428625" y="228600"/>
            <a:ext cx="7800975" cy="1143000"/>
          </a:xfrm>
        </p:spPr>
        <p:txBody>
          <a:bodyPr/>
          <a:lstStyle/>
          <a:p>
            <a:pPr eaLnBrk="1" hangingPunct="1"/>
            <a:r>
              <a:rPr lang="zh-CN" altLang="en-US" dirty="0" smtClean="0"/>
              <a:t>第</a:t>
            </a:r>
            <a:r>
              <a:rPr lang="en-US" altLang="zh-CN" dirty="0" smtClean="0"/>
              <a:t>1</a:t>
            </a:r>
            <a:r>
              <a:rPr lang="zh-CN" altLang="en-US" dirty="0" smtClean="0"/>
              <a:t>章 计算机网络概论</a:t>
            </a:r>
          </a:p>
        </p:txBody>
      </p:sp>
      <p:sp>
        <p:nvSpPr>
          <p:cNvPr id="23555" name="内容占位符 1"/>
          <p:cNvSpPr>
            <a:spLocks noGrp="1"/>
          </p:cNvSpPr>
          <p:nvPr>
            <p:ph idx="4294967295"/>
          </p:nvPr>
        </p:nvSpPr>
        <p:spPr>
          <a:xfrm>
            <a:off x="642938" y="1554163"/>
            <a:ext cx="7715250" cy="4525962"/>
          </a:xfrm>
        </p:spPr>
        <p:txBody>
          <a:bodyPr/>
          <a:lstStyle/>
          <a:p>
            <a:pPr marL="365125" indent="-255588" eaLnBrk="1" hangingPunct="1">
              <a:lnSpc>
                <a:spcPct val="90000"/>
              </a:lnSpc>
              <a:buFont typeface="Wingdings" pitchFamily="2" charset="2"/>
              <a:buNone/>
              <a:defRPr/>
            </a:pPr>
            <a:r>
              <a:rPr lang="en-US" altLang="zh-CN" dirty="0" smtClean="0"/>
              <a:t>1.1 </a:t>
            </a:r>
            <a:r>
              <a:rPr lang="zh-CN" altLang="en-US" dirty="0" smtClean="0"/>
              <a:t>计算机网络的演变和发展历史</a:t>
            </a:r>
          </a:p>
          <a:p>
            <a:pPr marL="365125" indent="-255588" eaLnBrk="1" hangingPunct="1">
              <a:lnSpc>
                <a:spcPct val="90000"/>
              </a:lnSpc>
              <a:buFont typeface="Wingdings" pitchFamily="2" charset="2"/>
              <a:buNone/>
              <a:defRPr/>
            </a:pPr>
            <a:r>
              <a:rPr lang="en-US" altLang="zh-CN" dirty="0" smtClean="0"/>
              <a:t>1.2 </a:t>
            </a:r>
            <a:r>
              <a:rPr lang="zh-CN" altLang="en-US" dirty="0" smtClean="0"/>
              <a:t>计算机网络的定义和组成</a:t>
            </a:r>
            <a:endParaRPr lang="en-US" altLang="zh-CN" dirty="0" smtClean="0"/>
          </a:p>
          <a:p>
            <a:pPr marL="365125" indent="-255588" eaLnBrk="1" hangingPunct="1">
              <a:lnSpc>
                <a:spcPct val="80000"/>
              </a:lnSpc>
              <a:buFont typeface="Wingdings" pitchFamily="2" charset="2"/>
              <a:buNone/>
              <a:defRPr/>
            </a:pPr>
            <a:r>
              <a:rPr lang="en-US" altLang="zh-CN" dirty="0" smtClean="0"/>
              <a:t>1.3 </a:t>
            </a:r>
            <a:r>
              <a:rPr lang="zh-CN" altLang="en-US" dirty="0" smtClean="0"/>
              <a:t>计算机网络的分类</a:t>
            </a:r>
          </a:p>
          <a:p>
            <a:pPr marL="365125" indent="-255588" eaLnBrk="1" hangingPunct="1">
              <a:lnSpc>
                <a:spcPct val="80000"/>
              </a:lnSpc>
              <a:buFont typeface="Wingdings" pitchFamily="2" charset="2"/>
              <a:buNone/>
              <a:defRPr/>
            </a:pPr>
            <a:r>
              <a:rPr lang="en-US" altLang="zh-CN" dirty="0" smtClean="0"/>
              <a:t>1.4 </a:t>
            </a:r>
            <a:r>
              <a:rPr lang="zh-CN" altLang="en-US" dirty="0" smtClean="0"/>
              <a:t>计算机网络的拓扑结构</a:t>
            </a:r>
          </a:p>
          <a:p>
            <a:pPr marL="365125" indent="-255588" eaLnBrk="1" hangingPunct="1">
              <a:lnSpc>
                <a:spcPct val="80000"/>
              </a:lnSpc>
              <a:buFont typeface="Wingdings" pitchFamily="2" charset="2"/>
              <a:buNone/>
              <a:defRPr/>
            </a:pPr>
            <a:r>
              <a:rPr lang="en-US" altLang="zh-CN" dirty="0" smtClean="0"/>
              <a:t>1.5 </a:t>
            </a:r>
            <a:r>
              <a:rPr lang="zh-CN" altLang="en-US" dirty="0" smtClean="0"/>
              <a:t>计算机网络的主要性能参数</a:t>
            </a:r>
          </a:p>
          <a:p>
            <a:pPr marL="808038" indent="-698500" eaLnBrk="1" hangingPunct="1">
              <a:lnSpc>
                <a:spcPct val="80000"/>
              </a:lnSpc>
              <a:buFont typeface="Wingdings" pitchFamily="2" charset="2"/>
              <a:buNone/>
              <a:defRPr/>
            </a:pPr>
            <a:r>
              <a:rPr lang="en-US" altLang="zh-CN" dirty="0" smtClean="0"/>
              <a:t>1.6 </a:t>
            </a:r>
            <a:r>
              <a:rPr lang="zh-CN" altLang="en-US" dirty="0" smtClean="0"/>
              <a:t>计算机网络的标准化工作和相关技术组织</a:t>
            </a:r>
          </a:p>
          <a:p>
            <a:pPr marL="365125" indent="-255588" eaLnBrk="1" hangingPunct="1">
              <a:lnSpc>
                <a:spcPct val="90000"/>
              </a:lnSpc>
              <a:buFont typeface="Wingdings" pitchFamily="2" charset="2"/>
              <a:buNone/>
              <a:defRPr/>
            </a:pPr>
            <a:endParaRPr lang="zh-CN" altLang="en-US" dirty="0" smtClean="0"/>
          </a:p>
          <a:p>
            <a:pPr marL="365125" indent="-255588" eaLnBrk="1" hangingPunct="1">
              <a:lnSpc>
                <a:spcPct val="90000"/>
              </a:lnSpc>
              <a:defRPr/>
            </a:pPr>
            <a:endParaRPr lang="zh-CN"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dirty="0" smtClean="0"/>
              <a:t>物联网时代</a:t>
            </a:r>
            <a:endParaRPr lang="zh-CN" altLang="en-US" dirty="0" smtClean="0"/>
          </a:p>
        </p:txBody>
      </p:sp>
      <p:sp>
        <p:nvSpPr>
          <p:cNvPr id="41987" name="内容占位符 2"/>
          <p:cNvSpPr>
            <a:spLocks noGrp="1"/>
          </p:cNvSpPr>
          <p:nvPr>
            <p:ph idx="1"/>
          </p:nvPr>
        </p:nvSpPr>
        <p:spPr/>
        <p:txBody>
          <a:bodyPr/>
          <a:lstStyle/>
          <a:p>
            <a:r>
              <a:rPr lang="zh-CN" b="1" smtClean="0"/>
              <a:t>物联网</a:t>
            </a:r>
            <a:r>
              <a:rPr lang="en-US" altLang="zh-CN" smtClean="0"/>
              <a:t>( Internet of Things, IOT)</a:t>
            </a:r>
            <a:r>
              <a:rPr lang="zh-CN" smtClean="0"/>
              <a:t>是因特网向物理世界的拓展和延伸。</a:t>
            </a:r>
            <a:endParaRPr lang="en-US" altLang="zh-CN" smtClean="0"/>
          </a:p>
          <a:p>
            <a:r>
              <a:rPr lang="zh-CN" smtClean="0"/>
              <a:t>物联网的目标是把虚拟空间与物理世界联系起来，使网络连接和智能计算的触角延伸到我们身边的物理存在中，去感知和干预我们周围的环境。</a:t>
            </a:r>
            <a:endParaRPr lang="zh-CN"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dirty="0" smtClean="0"/>
              <a:t>物联网概念的起源</a:t>
            </a:r>
            <a:endParaRPr lang="zh-CN" altLang="en-US" dirty="0" smtClean="0"/>
          </a:p>
        </p:txBody>
      </p:sp>
      <p:sp>
        <p:nvSpPr>
          <p:cNvPr id="43011" name="内容占位符 2"/>
          <p:cNvSpPr>
            <a:spLocks noGrp="1"/>
          </p:cNvSpPr>
          <p:nvPr>
            <p:ph idx="1"/>
          </p:nvPr>
        </p:nvSpPr>
        <p:spPr/>
        <p:txBody>
          <a:bodyPr/>
          <a:lstStyle/>
          <a:p>
            <a:r>
              <a:rPr lang="en-US" altLang="zh-CN" smtClean="0"/>
              <a:t>1991</a:t>
            </a:r>
            <a:r>
              <a:rPr lang="zh-CN" smtClean="0"/>
              <a:t>年，</a:t>
            </a:r>
            <a:r>
              <a:rPr lang="en-US" altLang="zh-CN" smtClean="0"/>
              <a:t>Xerox</a:t>
            </a:r>
            <a:r>
              <a:rPr lang="zh-CN" smtClean="0"/>
              <a:t>首席技术官</a:t>
            </a:r>
            <a:r>
              <a:rPr lang="en-US" altLang="zh-CN" smtClean="0"/>
              <a:t>Mark Weiser</a:t>
            </a:r>
            <a:r>
              <a:rPr lang="zh-CN" smtClean="0"/>
              <a:t>提出普适计算（</a:t>
            </a:r>
            <a:r>
              <a:rPr lang="en-US" altLang="zh-CN" smtClean="0"/>
              <a:t>Ubiquitous Computing</a:t>
            </a:r>
            <a:r>
              <a:rPr lang="zh-CN" smtClean="0"/>
              <a:t>）</a:t>
            </a:r>
            <a:r>
              <a:rPr lang="zh-CN" altLang="en-US" smtClean="0"/>
              <a:t>预言了</a:t>
            </a:r>
            <a:r>
              <a:rPr lang="en-US" smtClean="0"/>
              <a:t>“</a:t>
            </a:r>
            <a:r>
              <a:rPr lang="zh-CN" smtClean="0"/>
              <a:t>无时不在、无处不在而又不可见</a:t>
            </a:r>
            <a:r>
              <a:rPr lang="en-US" smtClean="0"/>
              <a:t>”</a:t>
            </a:r>
            <a:r>
              <a:rPr lang="zh-CN" smtClean="0"/>
              <a:t>的网络计算环境。</a:t>
            </a:r>
            <a:endParaRPr lang="en-US" altLang="zh-CN" smtClean="0"/>
          </a:p>
          <a:p>
            <a:r>
              <a:rPr lang="en-US" altLang="zh-CN" smtClean="0"/>
              <a:t>1995</a:t>
            </a:r>
            <a:r>
              <a:rPr lang="zh-CN" smtClean="0"/>
              <a:t>年，比尔</a:t>
            </a:r>
            <a:r>
              <a:rPr lang="zh-CN" altLang="zh-CN" smtClean="0"/>
              <a:t>·</a:t>
            </a:r>
            <a:r>
              <a:rPr lang="zh-CN" smtClean="0"/>
              <a:t>盖茨在</a:t>
            </a:r>
            <a:r>
              <a:rPr lang="zh-CN" altLang="zh-CN" smtClean="0"/>
              <a:t>《</a:t>
            </a:r>
            <a:r>
              <a:rPr lang="zh-CN" smtClean="0"/>
              <a:t>未来之路</a:t>
            </a:r>
            <a:r>
              <a:rPr lang="zh-CN" altLang="zh-CN" smtClean="0"/>
              <a:t>》</a:t>
            </a:r>
            <a:r>
              <a:rPr lang="zh-CN" smtClean="0"/>
              <a:t>一书中提及物物互联的想法。</a:t>
            </a:r>
            <a:endParaRPr lang="en-US" altLang="zh-CN" smtClean="0"/>
          </a:p>
          <a:p>
            <a:r>
              <a:rPr lang="en-US" altLang="zh-CN" smtClean="0"/>
              <a:t>1999</a:t>
            </a:r>
            <a:r>
              <a:rPr lang="zh-CN" smtClean="0"/>
              <a:t>年，</a:t>
            </a:r>
            <a:r>
              <a:rPr lang="en-US" altLang="zh-CN" smtClean="0"/>
              <a:t>MITAuto-ID</a:t>
            </a:r>
            <a:r>
              <a:rPr lang="zh-CN" smtClean="0"/>
              <a:t>中心主任</a:t>
            </a:r>
            <a:r>
              <a:rPr lang="en-US" altLang="zh-CN" smtClean="0"/>
              <a:t>Kevin Ashton </a:t>
            </a:r>
            <a:r>
              <a:rPr lang="zh-CN" smtClean="0"/>
              <a:t>首次提出了建立在</a:t>
            </a:r>
            <a:r>
              <a:rPr lang="en-US" altLang="zh-CN" smtClean="0"/>
              <a:t>RFID</a:t>
            </a:r>
            <a:r>
              <a:rPr lang="zh-CN" smtClean="0"/>
              <a:t>技术基础上的物联网概念 。</a:t>
            </a:r>
            <a:endParaRPr lang="zh-C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dirty="0" smtClean="0">
                <a:solidFill>
                  <a:schemeClr val="tx1"/>
                </a:solidFill>
              </a:rPr>
              <a:t>ITU</a:t>
            </a:r>
            <a:r>
              <a:rPr lang="zh-CN" dirty="0" smtClean="0">
                <a:solidFill>
                  <a:schemeClr val="tx1"/>
                </a:solidFill>
              </a:rPr>
              <a:t>互联网报告</a:t>
            </a:r>
            <a:r>
              <a:rPr lang="en-US" altLang="zh-CN" dirty="0" smtClean="0">
                <a:solidFill>
                  <a:schemeClr val="tx1"/>
                </a:solidFill>
              </a:rPr>
              <a:t>2005</a:t>
            </a:r>
            <a:r>
              <a:rPr lang="zh-CN" dirty="0" smtClean="0">
                <a:solidFill>
                  <a:schemeClr val="tx1"/>
                </a:solidFill>
              </a:rPr>
              <a:t>：物联网</a:t>
            </a:r>
            <a:endParaRPr lang="zh-CN" altLang="en-US" dirty="0" smtClean="0"/>
          </a:p>
        </p:txBody>
      </p:sp>
      <p:sp>
        <p:nvSpPr>
          <p:cNvPr id="44035" name="内容占位符 2"/>
          <p:cNvSpPr>
            <a:spLocks noGrp="1"/>
          </p:cNvSpPr>
          <p:nvPr>
            <p:ph idx="1"/>
          </p:nvPr>
        </p:nvSpPr>
        <p:spPr>
          <a:xfrm>
            <a:off x="214313" y="1554163"/>
            <a:ext cx="8396287" cy="4525962"/>
          </a:xfrm>
        </p:spPr>
        <p:txBody>
          <a:bodyPr/>
          <a:lstStyle/>
          <a:p>
            <a:r>
              <a:rPr lang="zh-CN" altLang="en-US" smtClean="0"/>
              <a:t>宣称</a:t>
            </a:r>
            <a:r>
              <a:rPr lang="zh-CN" smtClean="0"/>
              <a:t>一个新的普适计算与通信时代已经到来</a:t>
            </a:r>
            <a:endParaRPr lang="en-US" altLang="zh-CN" smtClean="0"/>
          </a:p>
          <a:p>
            <a:r>
              <a:rPr lang="zh-CN" smtClean="0"/>
              <a:t>肯定</a:t>
            </a:r>
            <a:r>
              <a:rPr lang="en-US" altLang="zh-CN" smtClean="0"/>
              <a:t>Mark Weiser</a:t>
            </a:r>
            <a:r>
              <a:rPr lang="zh-CN" smtClean="0"/>
              <a:t>在</a:t>
            </a:r>
            <a:r>
              <a:rPr lang="en-US" altLang="zh-CN" smtClean="0"/>
              <a:t>10</a:t>
            </a:r>
            <a:r>
              <a:rPr lang="zh-CN" smtClean="0"/>
              <a:t>年前普适计算的开创性工作。</a:t>
            </a:r>
            <a:endParaRPr lang="en-US" smtClean="0"/>
          </a:p>
          <a:p>
            <a:r>
              <a:rPr lang="zh-CN" altLang="en-US" smtClean="0"/>
              <a:t>对</a:t>
            </a:r>
            <a:r>
              <a:rPr lang="en-US" altLang="zh-CN" smtClean="0"/>
              <a:t>IOT</a:t>
            </a:r>
            <a:r>
              <a:rPr lang="zh-CN" altLang="en-US" smtClean="0"/>
              <a:t>的</a:t>
            </a:r>
            <a:r>
              <a:rPr lang="en-US" altLang="zh-CN" smtClean="0"/>
              <a:t>4</a:t>
            </a:r>
            <a:r>
              <a:rPr lang="zh-CN" smtClean="0"/>
              <a:t>维的表述</a:t>
            </a:r>
            <a:r>
              <a:rPr lang="zh-CN" altLang="zh-CN" smtClean="0"/>
              <a:t>——“</a:t>
            </a:r>
            <a:r>
              <a:rPr lang="zh-CN" smtClean="0"/>
              <a:t>为任何人</a:t>
            </a:r>
            <a:r>
              <a:rPr lang="zh-CN" altLang="en-US" smtClean="0"/>
              <a:t>、</a:t>
            </a:r>
            <a:r>
              <a:rPr lang="zh-CN" smtClean="0"/>
              <a:t>任何物品</a:t>
            </a:r>
            <a:r>
              <a:rPr lang="zh-CN" altLang="en-US" smtClean="0"/>
              <a:t>、</a:t>
            </a:r>
            <a:r>
              <a:rPr lang="zh-CN" smtClean="0"/>
              <a:t>在任何时候和任何地点提供连接”</a:t>
            </a:r>
            <a:r>
              <a:rPr lang="zh-CN" altLang="en-US" smtClean="0"/>
              <a:t>、</a:t>
            </a:r>
            <a:endParaRPr lang="en-US" altLang="zh-CN" smtClean="0"/>
          </a:p>
          <a:p>
            <a:r>
              <a:rPr lang="zh-CN" smtClean="0"/>
              <a:t>明确指出：物联网既不是科学幻想，也不是业界炒作，它是建立在已有的先进技术和网络普适性连接的基础之上的。</a:t>
            </a:r>
            <a:endParaRPr lang="zh-CN"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dirty="0" smtClean="0"/>
              <a:t>物联网的关键技术</a:t>
            </a:r>
            <a:endParaRPr lang="zh-CN" altLang="en-US" dirty="0" smtClean="0"/>
          </a:p>
        </p:txBody>
      </p:sp>
      <p:sp>
        <p:nvSpPr>
          <p:cNvPr id="45059" name="内容占位符 2"/>
          <p:cNvSpPr>
            <a:spLocks noGrp="1"/>
          </p:cNvSpPr>
          <p:nvPr>
            <p:ph idx="1"/>
          </p:nvPr>
        </p:nvSpPr>
        <p:spPr/>
        <p:txBody>
          <a:bodyPr/>
          <a:lstStyle/>
          <a:p>
            <a:pPr marL="514350" indent="-514350">
              <a:buFont typeface="Arial" charset="0"/>
              <a:buAutoNum type="arabicPeriod"/>
            </a:pPr>
            <a:r>
              <a:rPr lang="en-US" altLang="zh-CN" smtClean="0"/>
              <a:t>RFID</a:t>
            </a:r>
            <a:r>
              <a:rPr lang="zh-CN" smtClean="0"/>
              <a:t>技术</a:t>
            </a:r>
            <a:endParaRPr lang="en-US" altLang="zh-CN" smtClean="0"/>
          </a:p>
          <a:p>
            <a:pPr marL="514350" indent="-514350">
              <a:buFont typeface="Arial" charset="0"/>
              <a:buAutoNum type="arabicPeriod"/>
            </a:pPr>
            <a:r>
              <a:rPr lang="zh-CN" smtClean="0"/>
              <a:t>传感器技术</a:t>
            </a:r>
            <a:endParaRPr lang="en-US" altLang="zh-CN" smtClean="0"/>
          </a:p>
          <a:p>
            <a:pPr marL="514350" indent="-514350">
              <a:buFont typeface="Arial" charset="0"/>
              <a:buAutoNum type="arabicPeriod"/>
            </a:pPr>
            <a:r>
              <a:rPr lang="zh-CN" smtClean="0"/>
              <a:t>无线传感器网络</a:t>
            </a:r>
            <a:endParaRPr lang="en-US" altLang="zh-CN" smtClean="0"/>
          </a:p>
          <a:p>
            <a:pPr marL="514350" indent="-514350">
              <a:buFont typeface="Arial" charset="0"/>
              <a:buAutoNum type="arabicPeriod"/>
            </a:pPr>
            <a:r>
              <a:rPr lang="zh-CN" smtClean="0"/>
              <a:t>微型化与纳米技术</a:t>
            </a:r>
            <a:endParaRPr lang="en-US" altLang="zh-CN" smtClean="0"/>
          </a:p>
          <a:p>
            <a:pPr marL="514350" indent="-514350">
              <a:buFont typeface="Arial" charset="0"/>
              <a:buAutoNum type="arabicPeriod"/>
            </a:pPr>
            <a:r>
              <a:rPr lang="zh-CN" smtClean="0"/>
              <a:t>数据挖掘与数据融合</a:t>
            </a:r>
            <a:endParaRPr lang="en-US" altLang="zh-CN" smtClean="0"/>
          </a:p>
          <a:p>
            <a:pPr marL="514350" indent="-514350">
              <a:buFont typeface="Arial" charset="0"/>
              <a:buAutoNum type="arabicPeriod"/>
            </a:pPr>
            <a:r>
              <a:rPr lang="zh-CN" smtClean="0"/>
              <a:t>物联网的信息安全与隐私保护</a:t>
            </a:r>
            <a:endParaRPr lang="zh-CN"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idx="4294967295"/>
          </p:nvPr>
        </p:nvSpPr>
        <p:spPr>
          <a:xfrm>
            <a:off x="285750" y="214313"/>
            <a:ext cx="8229600" cy="1143000"/>
          </a:xfrm>
        </p:spPr>
        <p:txBody>
          <a:bodyPr/>
          <a:lstStyle/>
          <a:p>
            <a:pPr eaLnBrk="1" hangingPunct="1"/>
            <a:r>
              <a:rPr lang="en-US" altLang="zh-CN" dirty="0" smtClean="0"/>
              <a:t>1.2  </a:t>
            </a:r>
            <a:r>
              <a:rPr lang="zh-CN" altLang="en-US" dirty="0" smtClean="0"/>
              <a:t>计算机网络的定义和组成</a:t>
            </a:r>
          </a:p>
        </p:txBody>
      </p:sp>
      <p:sp>
        <p:nvSpPr>
          <p:cNvPr id="46083" name="内容占位符 1"/>
          <p:cNvSpPr>
            <a:spLocks noGrp="1"/>
          </p:cNvSpPr>
          <p:nvPr>
            <p:ph idx="4294967295"/>
          </p:nvPr>
        </p:nvSpPr>
        <p:spPr>
          <a:xfrm>
            <a:off x="357188" y="1571625"/>
            <a:ext cx="8229600" cy="4525963"/>
          </a:xfrm>
        </p:spPr>
        <p:txBody>
          <a:bodyPr/>
          <a:lstStyle/>
          <a:p>
            <a:pPr eaLnBrk="1" hangingPunct="1"/>
            <a:r>
              <a:rPr lang="zh-CN" altLang="en-US" smtClean="0"/>
              <a:t>计算机网络的定义：计算机网络是利用通信信道所互相连接的一组独立自治的计算机和设备的集合，目的是为了在用户之间提供信息交换和资源共享功能。</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idx="4294967295"/>
          </p:nvPr>
        </p:nvSpPr>
        <p:spPr>
          <a:xfrm>
            <a:off x="0" y="228600"/>
            <a:ext cx="8229600" cy="1143000"/>
          </a:xfrm>
        </p:spPr>
        <p:txBody>
          <a:bodyPr/>
          <a:lstStyle/>
          <a:p>
            <a:pPr eaLnBrk="1" hangingPunct="1"/>
            <a:r>
              <a:rPr lang="zh-CN" altLang="en-US" dirty="0" smtClean="0"/>
              <a:t>计算机网络的组成</a:t>
            </a:r>
          </a:p>
        </p:txBody>
      </p:sp>
      <p:sp>
        <p:nvSpPr>
          <p:cNvPr id="47107" name="内容占位符 1"/>
          <p:cNvSpPr>
            <a:spLocks noGrp="1"/>
          </p:cNvSpPr>
          <p:nvPr>
            <p:ph idx="4294967295"/>
          </p:nvPr>
        </p:nvSpPr>
        <p:spPr>
          <a:xfrm>
            <a:off x="428625" y="1357313"/>
            <a:ext cx="8072438" cy="4525962"/>
          </a:xfrm>
        </p:spPr>
        <p:txBody>
          <a:bodyPr/>
          <a:lstStyle/>
          <a:p>
            <a:pPr eaLnBrk="1" hangingPunct="1"/>
            <a:r>
              <a:rPr lang="zh-CN" altLang="en-US" smtClean="0"/>
              <a:t>从功能的角度出发</a:t>
            </a:r>
            <a:endParaRPr lang="en-US" altLang="zh-CN" smtClean="0"/>
          </a:p>
          <a:p>
            <a:pPr lvl="1" eaLnBrk="1" hangingPunct="1"/>
            <a:r>
              <a:rPr lang="zh-CN" altLang="en-US" smtClean="0"/>
              <a:t>通信子网：由通信链路和中间的转发结点组成</a:t>
            </a:r>
            <a:r>
              <a:rPr lang="en-US" altLang="zh-CN" smtClean="0"/>
              <a:t>,</a:t>
            </a:r>
            <a:r>
              <a:rPr lang="zh-CN" altLang="en-US" smtClean="0"/>
              <a:t>承担通信的任务，实现数据报的传输和转发。</a:t>
            </a:r>
            <a:endParaRPr lang="en-US" altLang="zh-CN" smtClean="0"/>
          </a:p>
          <a:p>
            <a:pPr lvl="1" eaLnBrk="1" hangingPunct="1"/>
            <a:r>
              <a:rPr lang="zh-CN" altLang="en-US" smtClean="0"/>
              <a:t>资源子网：由网络的端结点组成，主要承担数据的存储和处理、网络应用服务。</a:t>
            </a:r>
            <a:endParaRPr lang="en-US" altLang="zh-CN" smtClean="0"/>
          </a:p>
          <a:p>
            <a:pPr eaLnBrk="1" hangingPunct="1"/>
            <a:r>
              <a:rPr lang="zh-CN" altLang="en-US" smtClean="0"/>
              <a:t>从网络运营和规划的角度出发</a:t>
            </a:r>
            <a:endParaRPr lang="en-US" altLang="zh-CN" smtClean="0"/>
          </a:p>
          <a:p>
            <a:pPr lvl="1" eaLnBrk="1" hangingPunct="1"/>
            <a:r>
              <a:rPr lang="zh-CN" altLang="en-US" smtClean="0"/>
              <a:t>网络边缘 ：用户的端设备、用户驻地网和用户接入网（汇聚用户流量）。</a:t>
            </a:r>
          </a:p>
          <a:p>
            <a:pPr lvl="1" eaLnBrk="1" hangingPunct="1"/>
            <a:r>
              <a:rPr lang="zh-CN" altLang="en-US" smtClean="0"/>
              <a:t>网络核心 ：网络主干，高带宽、高性能和高可靠性。</a:t>
            </a:r>
          </a:p>
          <a:p>
            <a:pPr lvl="1" eaLnBrk="1" hangingPunct="1"/>
            <a:endParaRPr lang="en-US" altLang="zh-CN"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4294967295"/>
          </p:nvPr>
        </p:nvSpPr>
        <p:spPr>
          <a:xfrm>
            <a:off x="500063" y="1571625"/>
            <a:ext cx="8229600" cy="4525963"/>
          </a:xfrm>
        </p:spPr>
        <p:txBody>
          <a:bodyPr/>
          <a:lstStyle/>
          <a:p>
            <a:pPr eaLnBrk="1" hangingPunct="1"/>
            <a:r>
              <a:rPr lang="zh-CN" altLang="en-US" dirty="0" smtClean="0"/>
              <a:t>从一般网络用户的角度</a:t>
            </a:r>
          </a:p>
          <a:p>
            <a:pPr lvl="1" eaLnBrk="1" hangingPunct="1"/>
            <a:r>
              <a:rPr lang="zh-CN" altLang="en-US" dirty="0" smtClean="0"/>
              <a:t>网络硬件 通常包括：</a:t>
            </a:r>
            <a:endParaRPr lang="en-US" altLang="zh-CN" dirty="0" smtClean="0"/>
          </a:p>
          <a:p>
            <a:pPr lvl="2" eaLnBrk="1" hangingPunct="1"/>
            <a:r>
              <a:rPr lang="zh-CN" altLang="en-US" dirty="0" smtClean="0"/>
              <a:t>计算机（桌面型、便携式或其它手持设备）</a:t>
            </a:r>
            <a:endParaRPr lang="en-US" altLang="zh-CN" dirty="0" smtClean="0"/>
          </a:p>
          <a:p>
            <a:pPr lvl="2" eaLnBrk="1" hangingPunct="1"/>
            <a:r>
              <a:rPr lang="zh-CN" altLang="en-US" dirty="0" smtClean="0"/>
              <a:t>网络接入设备、网络互连设备和通信链路</a:t>
            </a:r>
          </a:p>
          <a:p>
            <a:pPr lvl="1" eaLnBrk="1" hangingPunct="1"/>
            <a:r>
              <a:rPr lang="zh-CN" altLang="en-US" dirty="0" smtClean="0"/>
              <a:t>网络软件 通常包括：</a:t>
            </a:r>
            <a:endParaRPr lang="en-US" altLang="zh-CN" dirty="0" smtClean="0"/>
          </a:p>
          <a:p>
            <a:pPr lvl="2" eaLnBrk="1" hangingPunct="1"/>
            <a:r>
              <a:rPr lang="zh-CN" altLang="en-US" dirty="0" smtClean="0"/>
              <a:t>网络协议软件</a:t>
            </a:r>
            <a:endParaRPr lang="en-US" altLang="zh-CN" dirty="0" smtClean="0"/>
          </a:p>
          <a:p>
            <a:pPr lvl="2" eaLnBrk="1" hangingPunct="1"/>
            <a:r>
              <a:rPr lang="zh-CN" altLang="en-US" dirty="0" smtClean="0"/>
              <a:t>网络操作系统</a:t>
            </a:r>
            <a:endParaRPr lang="en-US" altLang="zh-CN" dirty="0" smtClean="0"/>
          </a:p>
          <a:p>
            <a:pPr lvl="2" eaLnBrk="1" hangingPunct="1"/>
            <a:r>
              <a:rPr lang="zh-CN" altLang="en-US" dirty="0" smtClean="0"/>
              <a:t>网络应用软件</a:t>
            </a:r>
            <a:endParaRPr lang="en-US" altLang="zh-CN" dirty="0" smtClean="0"/>
          </a:p>
          <a:p>
            <a:pPr lvl="2" eaLnBrk="1" hangingPunct="1"/>
            <a:r>
              <a:rPr lang="zh-CN" altLang="en-US" dirty="0" smtClean="0"/>
              <a:t>网络管理及安全软件。</a:t>
            </a:r>
          </a:p>
          <a:p>
            <a:pPr lvl="1" eaLnBrk="1" hangingPunct="1"/>
            <a:endParaRPr lang="zh-CN" alt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dirty="0" smtClean="0"/>
              <a:t>互联网络的概念</a:t>
            </a:r>
            <a:endParaRPr lang="zh-CN" altLang="en-US" dirty="0" smtClean="0"/>
          </a:p>
        </p:txBody>
      </p:sp>
      <p:sp>
        <p:nvSpPr>
          <p:cNvPr id="49155" name="内容占位符 2"/>
          <p:cNvSpPr>
            <a:spLocks noGrp="1"/>
          </p:cNvSpPr>
          <p:nvPr>
            <p:ph idx="1"/>
          </p:nvPr>
        </p:nvSpPr>
        <p:spPr/>
        <p:txBody>
          <a:bodyPr/>
          <a:lstStyle/>
          <a:p>
            <a:r>
              <a:rPr lang="zh-CN" altLang="en-US" smtClean="0"/>
              <a:t>早期</a:t>
            </a:r>
            <a:r>
              <a:rPr lang="zh-CN" smtClean="0"/>
              <a:t>把不同技术体制、不同地理位置的</a:t>
            </a:r>
            <a:r>
              <a:rPr lang="zh-CN" altLang="en-US" smtClean="0"/>
              <a:t>孤立</a:t>
            </a:r>
            <a:r>
              <a:rPr lang="zh-CN" smtClean="0"/>
              <a:t>网络互联形成的网络被称为互联网（</a:t>
            </a:r>
            <a:r>
              <a:rPr lang="en-US" altLang="zh-CN" smtClean="0"/>
              <a:t>internet</a:t>
            </a:r>
            <a:r>
              <a:rPr lang="zh-CN" smtClean="0"/>
              <a:t>），以有别于单一技术体制（低层）的网络。</a:t>
            </a:r>
            <a:endParaRPr lang="en-US" altLang="zh-CN" smtClean="0"/>
          </a:p>
          <a:p>
            <a:r>
              <a:rPr lang="en-US" altLang="zh-CN" smtClean="0"/>
              <a:t>IP</a:t>
            </a:r>
            <a:r>
              <a:rPr lang="zh-CN" smtClean="0"/>
              <a:t>协议就是为了解决网际互联问题而提出的</a:t>
            </a:r>
            <a:endParaRPr lang="en-US" altLang="zh-CN" smtClean="0"/>
          </a:p>
          <a:p>
            <a:r>
              <a:rPr lang="en-US" altLang="zh-CN" smtClean="0"/>
              <a:t>Internet</a:t>
            </a:r>
            <a:r>
              <a:rPr lang="zh-CN" altLang="en-US" smtClean="0"/>
              <a:t>：</a:t>
            </a:r>
            <a:r>
              <a:rPr lang="zh-CN" smtClean="0"/>
              <a:t>因特网</a:t>
            </a:r>
            <a:r>
              <a:rPr lang="zh-CN" altLang="en-US" smtClean="0"/>
              <a:t>，特指。</a:t>
            </a:r>
            <a:endParaRPr lang="en-US" altLang="zh-CN" smtClean="0"/>
          </a:p>
          <a:p>
            <a:r>
              <a:rPr lang="en-US" altLang="zh-CN" smtClean="0"/>
              <a:t>internet</a:t>
            </a:r>
            <a:r>
              <a:rPr lang="zh-CN" altLang="en-US" smtClean="0"/>
              <a:t>：</a:t>
            </a:r>
            <a:r>
              <a:rPr lang="zh-CN" smtClean="0"/>
              <a:t>互联网</a:t>
            </a:r>
            <a:r>
              <a:rPr lang="zh-CN" altLang="en-US" smtClean="0"/>
              <a:t>，泛指。</a:t>
            </a:r>
            <a:endParaRPr lang="en-US" altLang="zh-CN" smtClean="0"/>
          </a:p>
          <a:p>
            <a:endParaRPr lang="zh-CN" alt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idx="4294967295"/>
          </p:nvPr>
        </p:nvSpPr>
        <p:spPr>
          <a:xfrm>
            <a:off x="428625" y="285750"/>
            <a:ext cx="8229600" cy="1143000"/>
          </a:xfrm>
        </p:spPr>
        <p:txBody>
          <a:bodyPr/>
          <a:lstStyle/>
          <a:p>
            <a:pPr eaLnBrk="1" hangingPunct="1"/>
            <a:r>
              <a:rPr lang="zh-CN" altLang="en-US" dirty="0" smtClean="0"/>
              <a:t>因特网（</a:t>
            </a:r>
            <a:r>
              <a:rPr lang="en-US" altLang="zh-CN" dirty="0" smtClean="0"/>
              <a:t>Internet</a:t>
            </a:r>
            <a:r>
              <a:rPr lang="zh-CN" altLang="en-US" dirty="0" smtClean="0"/>
              <a:t>）的结构</a:t>
            </a:r>
          </a:p>
        </p:txBody>
      </p:sp>
      <p:sp>
        <p:nvSpPr>
          <p:cNvPr id="50179" name="内容占位符 1"/>
          <p:cNvSpPr>
            <a:spLocks noGrp="1"/>
          </p:cNvSpPr>
          <p:nvPr>
            <p:ph idx="4294967295"/>
          </p:nvPr>
        </p:nvSpPr>
        <p:spPr>
          <a:xfrm>
            <a:off x="357188" y="1500188"/>
            <a:ext cx="8229600" cy="4525962"/>
          </a:xfrm>
        </p:spPr>
        <p:txBody>
          <a:bodyPr/>
          <a:lstStyle/>
          <a:p>
            <a:pPr eaLnBrk="1" hangingPunct="1"/>
            <a:r>
              <a:rPr lang="zh-CN" altLang="en-US" dirty="0" smtClean="0"/>
              <a:t>由网络构成的网络（</a:t>
            </a:r>
            <a:r>
              <a:rPr lang="en-US" altLang="zh-CN" dirty="0" smtClean="0"/>
              <a:t>network of networks</a:t>
            </a:r>
            <a:r>
              <a:rPr lang="zh-CN" altLang="en-US" dirty="0" smtClean="0"/>
              <a:t>）。</a:t>
            </a:r>
            <a:endParaRPr lang="en-US" altLang="zh-CN" dirty="0" smtClean="0"/>
          </a:p>
          <a:p>
            <a:pPr eaLnBrk="1" hangingPunct="1"/>
            <a:r>
              <a:rPr lang="zh-CN" altLang="en-US" dirty="0" smtClean="0"/>
              <a:t>是一个世界范围的互联网络。</a:t>
            </a:r>
            <a:endParaRPr lang="en-US" altLang="zh-CN" dirty="0" smtClean="0"/>
          </a:p>
          <a:p>
            <a:pPr eaLnBrk="1" hangingPunct="1"/>
            <a:r>
              <a:rPr lang="zh-CN" altLang="en-US" dirty="0" smtClean="0"/>
              <a:t>是计算机网络的一个实例。</a:t>
            </a:r>
            <a:endParaRPr lang="en-US" altLang="zh-CN" dirty="0" smtClean="0"/>
          </a:p>
          <a:p>
            <a:pPr eaLnBrk="1" hangingPunct="1"/>
            <a:r>
              <a:rPr lang="zh-CN" altLang="en-US" dirty="0" smtClean="0"/>
              <a:t>孤立的网络通过因特网服务提供商（</a:t>
            </a:r>
            <a:r>
              <a:rPr lang="en-US" altLang="zh-CN" dirty="0" smtClean="0"/>
              <a:t>Internet Service Provider, ISP</a:t>
            </a:r>
            <a:r>
              <a:rPr lang="zh-CN" altLang="en-US" dirty="0" smtClean="0"/>
              <a:t>）接入因特网。</a:t>
            </a:r>
            <a:endParaRPr lang="en-US" altLang="zh-CN" dirty="0" smtClean="0"/>
          </a:p>
          <a:p>
            <a:pPr eaLnBrk="1" hangingPunct="1"/>
            <a:endParaRPr lang="zh-CN" altLang="en-US" dirty="0" smtClean="0"/>
          </a:p>
          <a:p>
            <a:pPr eaLnBrk="1" hangingPunct="1"/>
            <a:endParaRPr lang="zh-CN" alt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idx="4294967295"/>
          </p:nvPr>
        </p:nvSpPr>
        <p:spPr>
          <a:xfrm>
            <a:off x="500063" y="228600"/>
            <a:ext cx="7729537" cy="1143000"/>
          </a:xfrm>
        </p:spPr>
        <p:txBody>
          <a:bodyPr/>
          <a:lstStyle/>
          <a:p>
            <a:pPr eaLnBrk="1" hangingPunct="1"/>
            <a:r>
              <a:rPr lang="en-US" altLang="zh-CN" dirty="0" smtClean="0"/>
              <a:t>ISP</a:t>
            </a:r>
            <a:r>
              <a:rPr lang="zh-CN" altLang="en-US" dirty="0" smtClean="0"/>
              <a:t>的层次</a:t>
            </a:r>
          </a:p>
        </p:txBody>
      </p:sp>
      <p:sp>
        <p:nvSpPr>
          <p:cNvPr id="51203" name="内容占位符 1"/>
          <p:cNvSpPr>
            <a:spLocks noGrp="1"/>
          </p:cNvSpPr>
          <p:nvPr>
            <p:ph idx="4294967295"/>
          </p:nvPr>
        </p:nvSpPr>
        <p:spPr>
          <a:xfrm>
            <a:off x="428625" y="1571625"/>
            <a:ext cx="8229600" cy="4525963"/>
          </a:xfrm>
        </p:spPr>
        <p:txBody>
          <a:bodyPr/>
          <a:lstStyle/>
          <a:p>
            <a:pPr eaLnBrk="1" hangingPunct="1"/>
            <a:r>
              <a:rPr lang="zh-CN" altLang="en-US" dirty="0" smtClean="0"/>
              <a:t>一级</a:t>
            </a:r>
            <a:r>
              <a:rPr lang="en-US" altLang="zh-CN" dirty="0" smtClean="0"/>
              <a:t>ISP</a:t>
            </a:r>
            <a:r>
              <a:rPr lang="zh-CN" altLang="en-US" dirty="0" smtClean="0"/>
              <a:t>（</a:t>
            </a:r>
            <a:r>
              <a:rPr lang="en-US" altLang="zh-CN" dirty="0" smtClean="0"/>
              <a:t>Tier-1 ISP</a:t>
            </a:r>
            <a:r>
              <a:rPr lang="zh-CN" altLang="en-US" dirty="0" smtClean="0"/>
              <a:t>）：</a:t>
            </a:r>
            <a:r>
              <a:rPr lang="en-US" altLang="zh-CN" dirty="0" smtClean="0"/>
              <a:t>NBP</a:t>
            </a:r>
            <a:r>
              <a:rPr lang="zh-CN" altLang="en-US" dirty="0" smtClean="0"/>
              <a:t>（</a:t>
            </a:r>
            <a:r>
              <a:rPr lang="en-US" altLang="zh-CN" dirty="0" smtClean="0"/>
              <a:t>National Backbone Provider</a:t>
            </a:r>
            <a:r>
              <a:rPr lang="zh-CN" altLang="en-US" dirty="0" smtClean="0"/>
              <a:t>，）</a:t>
            </a:r>
            <a:endParaRPr lang="en-US" altLang="zh-CN" dirty="0" smtClean="0"/>
          </a:p>
          <a:p>
            <a:pPr lvl="1" eaLnBrk="1" hangingPunct="1"/>
            <a:r>
              <a:rPr lang="zh-CN" altLang="en-US" dirty="0" smtClean="0"/>
              <a:t>美国的一级</a:t>
            </a:r>
            <a:r>
              <a:rPr lang="en-US" altLang="zh-CN" dirty="0" smtClean="0"/>
              <a:t>ISP</a:t>
            </a:r>
            <a:r>
              <a:rPr lang="zh-CN" altLang="en-US" dirty="0" smtClean="0"/>
              <a:t>为</a:t>
            </a:r>
            <a:r>
              <a:rPr lang="en-US" altLang="zh-CN" dirty="0" smtClean="0"/>
              <a:t>UUNet</a:t>
            </a:r>
            <a:r>
              <a:rPr lang="zh-CN" altLang="en-US" dirty="0" smtClean="0"/>
              <a:t>、</a:t>
            </a:r>
            <a:r>
              <a:rPr lang="en-US" altLang="zh-CN" dirty="0" smtClean="0"/>
              <a:t>Sprint</a:t>
            </a:r>
            <a:r>
              <a:rPr lang="zh-CN" altLang="en-US" dirty="0" smtClean="0"/>
              <a:t>、</a:t>
            </a:r>
            <a:r>
              <a:rPr lang="en-US" altLang="zh-CN" dirty="0" smtClean="0"/>
              <a:t>AT&amp;T</a:t>
            </a:r>
            <a:r>
              <a:rPr lang="zh-CN" altLang="en-US" dirty="0" smtClean="0"/>
              <a:t>、</a:t>
            </a:r>
            <a:r>
              <a:rPr lang="en-US" altLang="zh-CN" dirty="0" smtClean="0"/>
              <a:t>C&amp;W</a:t>
            </a:r>
            <a:r>
              <a:rPr lang="zh-CN" altLang="en-US" dirty="0" smtClean="0"/>
              <a:t>、</a:t>
            </a:r>
            <a:r>
              <a:rPr lang="en-US" altLang="zh-CN" dirty="0" smtClean="0"/>
              <a:t>Qwest</a:t>
            </a:r>
            <a:r>
              <a:rPr lang="zh-CN" altLang="en-US" dirty="0" smtClean="0"/>
              <a:t>和</a:t>
            </a:r>
            <a:r>
              <a:rPr lang="en-US" altLang="zh-CN" dirty="0" smtClean="0"/>
              <a:t>Level 3</a:t>
            </a:r>
            <a:r>
              <a:rPr lang="zh-CN" altLang="en-US" dirty="0" smtClean="0"/>
              <a:t>这</a:t>
            </a:r>
            <a:r>
              <a:rPr lang="en-US" altLang="zh-CN" dirty="0" smtClean="0"/>
              <a:t>6</a:t>
            </a:r>
            <a:r>
              <a:rPr lang="zh-CN" altLang="en-US" dirty="0" smtClean="0"/>
              <a:t>个大的电信公司。</a:t>
            </a:r>
            <a:endParaRPr lang="en-US" altLang="zh-CN" dirty="0" smtClean="0"/>
          </a:p>
          <a:p>
            <a:pPr lvl="1" eaLnBrk="1" hangingPunct="1"/>
            <a:r>
              <a:rPr lang="zh-CN" altLang="en-US" dirty="0" smtClean="0"/>
              <a:t>中国的一级</a:t>
            </a:r>
            <a:r>
              <a:rPr lang="en-US" altLang="zh-CN" dirty="0" smtClean="0"/>
              <a:t>ISP</a:t>
            </a:r>
            <a:r>
              <a:rPr lang="zh-CN" altLang="en-US" dirty="0" smtClean="0"/>
              <a:t>为网通、电信。</a:t>
            </a:r>
            <a:endParaRPr lang="en-US" altLang="zh-CN" dirty="0" smtClean="0"/>
          </a:p>
          <a:p>
            <a:pPr eaLnBrk="1" hangingPunct="1"/>
            <a:r>
              <a:rPr lang="zh-CN" altLang="en-US" dirty="0" smtClean="0"/>
              <a:t>二级</a:t>
            </a:r>
            <a:r>
              <a:rPr lang="en-US" altLang="zh-CN" dirty="0" smtClean="0"/>
              <a:t>ISP</a:t>
            </a:r>
            <a:r>
              <a:rPr lang="zh-CN" altLang="en-US" dirty="0" smtClean="0"/>
              <a:t>（</a:t>
            </a:r>
            <a:r>
              <a:rPr lang="en-US" altLang="zh-CN" dirty="0" smtClean="0"/>
              <a:t>Tier-2 ISP</a:t>
            </a:r>
            <a:r>
              <a:rPr lang="zh-CN" altLang="en-US" dirty="0" smtClean="0"/>
              <a:t>）：区域</a:t>
            </a:r>
            <a:r>
              <a:rPr lang="en-US" altLang="zh-CN" dirty="0" smtClean="0"/>
              <a:t>ISP</a:t>
            </a:r>
            <a:r>
              <a:rPr lang="zh-CN" altLang="en-US" dirty="0" smtClean="0"/>
              <a:t>（</a:t>
            </a:r>
            <a:r>
              <a:rPr lang="en-US" altLang="zh-CN" dirty="0" smtClean="0"/>
              <a:t>Regional ISP</a:t>
            </a:r>
            <a:r>
              <a:rPr lang="zh-CN" altLang="en-US" dirty="0" smtClean="0"/>
              <a:t>）</a:t>
            </a:r>
            <a:endParaRPr lang="en-US" altLang="zh-CN" dirty="0" smtClean="0"/>
          </a:p>
          <a:p>
            <a:pPr eaLnBrk="1" hangingPunct="1"/>
            <a:r>
              <a:rPr lang="zh-CN" altLang="en-US" dirty="0" smtClean="0"/>
              <a:t>三级</a:t>
            </a:r>
            <a:r>
              <a:rPr lang="en-US" altLang="zh-CN" dirty="0" smtClean="0"/>
              <a:t>ISP</a:t>
            </a:r>
            <a:r>
              <a:rPr lang="zh-CN" altLang="en-US" dirty="0" smtClean="0"/>
              <a:t>（</a:t>
            </a:r>
            <a:r>
              <a:rPr lang="en-US" altLang="zh-CN" dirty="0" smtClean="0"/>
              <a:t>Tier-3 ISP</a:t>
            </a:r>
            <a:r>
              <a:rPr lang="zh-CN" altLang="en-US" dirty="0" smtClean="0"/>
              <a:t>）：本地网</a:t>
            </a:r>
            <a:r>
              <a:rPr lang="en-US" altLang="zh-CN" dirty="0" smtClean="0"/>
              <a:t>ISP</a:t>
            </a:r>
            <a:r>
              <a:rPr lang="zh-CN" altLang="en-US" dirty="0" smtClean="0"/>
              <a:t>（</a:t>
            </a:r>
            <a:r>
              <a:rPr lang="en-US" altLang="zh-CN" dirty="0" smtClean="0"/>
              <a:t>Local ISP</a:t>
            </a:r>
            <a:r>
              <a:rPr lang="zh-CN" altLang="en-US"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p:cNvSpPr>
          <p:nvPr>
            <p:ph type="title" idx="4294967295"/>
          </p:nvPr>
        </p:nvSpPr>
        <p:spPr>
          <a:xfrm>
            <a:off x="428625" y="214313"/>
            <a:ext cx="8229600" cy="1143000"/>
          </a:xfrm>
        </p:spPr>
        <p:txBody>
          <a:bodyPr/>
          <a:lstStyle/>
          <a:p>
            <a:pPr eaLnBrk="1" hangingPunct="1"/>
            <a:r>
              <a:rPr lang="zh-CN" altLang="en-US" dirty="0" smtClean="0"/>
              <a:t>本章的目的和任务</a:t>
            </a:r>
          </a:p>
        </p:txBody>
      </p:sp>
      <p:sp>
        <p:nvSpPr>
          <p:cNvPr id="24579" name="内容占位符 1"/>
          <p:cNvSpPr>
            <a:spLocks noGrp="1"/>
          </p:cNvSpPr>
          <p:nvPr>
            <p:ph idx="4294967295"/>
          </p:nvPr>
        </p:nvSpPr>
        <p:spPr>
          <a:xfrm>
            <a:off x="571500" y="1571625"/>
            <a:ext cx="7943850" cy="4525963"/>
          </a:xfrm>
        </p:spPr>
        <p:txBody>
          <a:bodyPr/>
          <a:lstStyle/>
          <a:p>
            <a:pPr marL="365125" indent="-255588" eaLnBrk="1" hangingPunct="1">
              <a:lnSpc>
                <a:spcPct val="90000"/>
              </a:lnSpc>
            </a:pPr>
            <a:r>
              <a:rPr lang="zh-CN" altLang="en-US" sz="3000" dirty="0" smtClean="0"/>
              <a:t>建立对计算机网络的宏观认识。</a:t>
            </a:r>
            <a:endParaRPr lang="en-US" altLang="zh-CN" sz="3000" dirty="0" smtClean="0"/>
          </a:p>
          <a:p>
            <a:pPr marL="365125" indent="-255588" eaLnBrk="1" hangingPunct="1">
              <a:lnSpc>
                <a:spcPct val="90000"/>
              </a:lnSpc>
            </a:pPr>
            <a:r>
              <a:rPr lang="zh-CN" altLang="en-US" sz="3000" dirty="0" smtClean="0"/>
              <a:t>考察计算机网络的发展过程，了解在计算机网络发展历史上起到里程碑作用的关键技术的发展，体会该领域技术的源起和演变。</a:t>
            </a:r>
            <a:endParaRPr lang="en-US" altLang="zh-CN" sz="3000" dirty="0" smtClean="0"/>
          </a:p>
          <a:p>
            <a:pPr marL="365125" indent="-255588" eaLnBrk="1" hangingPunct="1">
              <a:lnSpc>
                <a:spcPct val="90000"/>
              </a:lnSpc>
            </a:pPr>
            <a:r>
              <a:rPr lang="zh-CN" altLang="en-US" sz="3000" dirty="0" smtClean="0"/>
              <a:t>了解计算机网络的定义和组成、网络的功能、应用和分类。</a:t>
            </a:r>
            <a:endParaRPr lang="en-US" altLang="zh-CN" sz="3000" dirty="0" smtClean="0"/>
          </a:p>
          <a:p>
            <a:pPr marL="365125" indent="-255588" eaLnBrk="1" hangingPunct="1">
              <a:lnSpc>
                <a:spcPct val="90000"/>
              </a:lnSpc>
            </a:pPr>
            <a:r>
              <a:rPr lang="zh-CN" altLang="en-US" sz="3000" dirty="0" smtClean="0"/>
              <a:t>了解网络性能的基本定量参数。</a:t>
            </a:r>
            <a:endParaRPr lang="en-US" altLang="zh-CN" sz="3000" dirty="0" smtClean="0"/>
          </a:p>
          <a:p>
            <a:pPr marL="365125" indent="-255588" eaLnBrk="1" hangingPunct="1">
              <a:lnSpc>
                <a:spcPct val="90000"/>
              </a:lnSpc>
            </a:pPr>
            <a:r>
              <a:rPr lang="zh-CN" altLang="en-US" sz="3000" dirty="0" smtClean="0"/>
              <a:t>了解在计算机网络标准化方面有影响的若干技术组织。</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idx="4294967295"/>
          </p:nvPr>
        </p:nvSpPr>
        <p:spPr>
          <a:xfrm>
            <a:off x="0" y="228600"/>
            <a:ext cx="8229600" cy="1143000"/>
          </a:xfrm>
        </p:spPr>
        <p:txBody>
          <a:bodyPr/>
          <a:lstStyle/>
          <a:p>
            <a:pPr eaLnBrk="1" hangingPunct="1"/>
            <a:r>
              <a:rPr lang="zh-CN" altLang="en-US" dirty="0" smtClean="0"/>
              <a:t>因特网的结构图</a:t>
            </a:r>
          </a:p>
        </p:txBody>
      </p:sp>
      <p:sp>
        <p:nvSpPr>
          <p:cNvPr id="522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52228" name="Picture 5"/>
          <p:cNvPicPr>
            <a:picLocks noChangeAspect="1" noChangeArrowheads="1"/>
          </p:cNvPicPr>
          <p:nvPr/>
        </p:nvPicPr>
        <p:blipFill>
          <a:blip r:embed="rId2"/>
          <a:srcRect/>
          <a:stretch>
            <a:fillRect/>
          </a:stretch>
        </p:blipFill>
        <p:spPr bwMode="auto">
          <a:xfrm>
            <a:off x="500063" y="1214438"/>
            <a:ext cx="8131175" cy="494188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dirty="0" smtClean="0"/>
              <a:t>物联网的结构</a:t>
            </a:r>
            <a:endParaRPr lang="zh-CN" altLang="en-US" dirty="0" smtClean="0"/>
          </a:p>
        </p:txBody>
      </p:sp>
      <p:sp>
        <p:nvSpPr>
          <p:cNvPr id="3" name="内容占位符 2"/>
          <p:cNvSpPr>
            <a:spLocks noGrp="1"/>
          </p:cNvSpPr>
          <p:nvPr>
            <p:ph idx="1"/>
          </p:nvPr>
        </p:nvSpPr>
        <p:spPr/>
        <p:txBody>
          <a:bodyPr/>
          <a:lstStyle/>
          <a:p>
            <a:pPr>
              <a:defRPr/>
            </a:pPr>
            <a:r>
              <a:rPr lang="zh-CN" dirty="0" smtClean="0"/>
              <a:t>从计算机网络的视角考察物联网的结构</a:t>
            </a:r>
            <a:r>
              <a:rPr lang="zh-CN" altLang="en-US" dirty="0" smtClean="0"/>
              <a:t>。</a:t>
            </a:r>
            <a:endParaRPr lang="en-US" altLang="zh-CN" dirty="0" smtClean="0"/>
          </a:p>
          <a:p>
            <a:pPr>
              <a:defRPr/>
            </a:pPr>
            <a:r>
              <a:rPr lang="zh-CN" dirty="0" smtClean="0"/>
              <a:t>物联网的基础和骨干仍然是因特网</a:t>
            </a:r>
            <a:r>
              <a:rPr lang="zh-CN" altLang="en-US" dirty="0" smtClean="0"/>
              <a:t>。</a:t>
            </a:r>
            <a:endParaRPr lang="en-US" altLang="zh-CN" dirty="0" smtClean="0"/>
          </a:p>
          <a:p>
            <a:pPr>
              <a:defRPr/>
            </a:pPr>
            <a:r>
              <a:rPr lang="zh-CN" dirty="0" smtClean="0"/>
              <a:t>物联网五层的架构</a:t>
            </a:r>
            <a:r>
              <a:rPr lang="zh-CN" altLang="en-US" dirty="0" smtClean="0"/>
              <a:t>，自底向上</a:t>
            </a:r>
            <a:r>
              <a:rPr lang="zh-CN" dirty="0" smtClean="0"/>
              <a:t>：</a:t>
            </a:r>
            <a:endParaRPr lang="en-US" altLang="zh-CN" dirty="0" smtClean="0"/>
          </a:p>
          <a:p>
            <a:pPr lvl="1">
              <a:defRPr/>
            </a:pPr>
            <a:r>
              <a:rPr lang="zh-CN" dirty="0" smtClean="0"/>
              <a:t>感知结点互连层</a:t>
            </a:r>
            <a:endParaRPr lang="en-US" altLang="zh-CN" dirty="0" smtClean="0"/>
          </a:p>
          <a:p>
            <a:pPr lvl="1">
              <a:defRPr/>
            </a:pPr>
            <a:r>
              <a:rPr lang="zh-CN" dirty="0" smtClean="0">
                <a:cs typeface="+mn-cs"/>
              </a:rPr>
              <a:t>接入网关层</a:t>
            </a:r>
            <a:endParaRPr lang="en-US" altLang="zh-CN" dirty="0" smtClean="0">
              <a:cs typeface="+mn-cs"/>
            </a:endParaRPr>
          </a:p>
          <a:p>
            <a:pPr lvl="1">
              <a:defRPr/>
            </a:pPr>
            <a:r>
              <a:rPr lang="zh-CN" dirty="0" smtClean="0">
                <a:cs typeface="+mn-cs"/>
              </a:rPr>
              <a:t>因特网层</a:t>
            </a:r>
            <a:endParaRPr lang="en-US" altLang="zh-CN" dirty="0" smtClean="0">
              <a:cs typeface="+mn-cs"/>
            </a:endParaRPr>
          </a:p>
          <a:p>
            <a:pPr lvl="1">
              <a:defRPr/>
            </a:pPr>
            <a:r>
              <a:rPr lang="zh-CN" dirty="0" smtClean="0">
                <a:cs typeface="+mn-cs"/>
              </a:rPr>
              <a:t>中间件层</a:t>
            </a:r>
            <a:endParaRPr lang="en-US" altLang="zh-CN" dirty="0" smtClean="0">
              <a:cs typeface="+mn-cs"/>
            </a:endParaRPr>
          </a:p>
          <a:p>
            <a:pPr lvl="1">
              <a:defRPr/>
            </a:pPr>
            <a:r>
              <a:rPr lang="zh-CN" dirty="0" smtClean="0">
                <a:cs typeface="+mn-cs"/>
              </a:rPr>
              <a:t>应用层</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sz="4800" dirty="0" smtClean="0">
                <a:solidFill>
                  <a:schemeClr val="tx1"/>
                </a:solidFill>
              </a:rPr>
              <a:t>物联网架构</a:t>
            </a:r>
            <a:r>
              <a:rPr lang="zh-CN" altLang="en-US" sz="4800" dirty="0" smtClean="0">
                <a:solidFill>
                  <a:schemeClr val="tx1"/>
                </a:solidFill>
              </a:rPr>
              <a:t>图</a:t>
            </a:r>
            <a:endParaRPr lang="zh-CN" altLang="en-US" sz="4800" dirty="0" smtClean="0"/>
          </a:p>
        </p:txBody>
      </p:sp>
      <p:sp>
        <p:nvSpPr>
          <p:cNvPr id="542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54276" name="Picture 5"/>
          <p:cNvPicPr>
            <a:picLocks noChangeAspect="1" noChangeArrowheads="1"/>
          </p:cNvPicPr>
          <p:nvPr/>
        </p:nvPicPr>
        <p:blipFill>
          <a:blip r:embed="rId2"/>
          <a:srcRect/>
          <a:stretch>
            <a:fillRect/>
          </a:stretch>
        </p:blipFill>
        <p:spPr bwMode="auto">
          <a:xfrm>
            <a:off x="1857375" y="1500188"/>
            <a:ext cx="5740400" cy="45624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p:cNvSpPr>
          <p:nvPr>
            <p:ph type="title" idx="4294967295"/>
          </p:nvPr>
        </p:nvSpPr>
        <p:spPr>
          <a:xfrm>
            <a:off x="0" y="228600"/>
            <a:ext cx="8229600" cy="1143000"/>
          </a:xfrm>
        </p:spPr>
        <p:txBody>
          <a:bodyPr/>
          <a:lstStyle/>
          <a:p>
            <a:pPr eaLnBrk="1" hangingPunct="1"/>
            <a:r>
              <a:rPr lang="en-US" altLang="zh-CN" dirty="0" smtClean="0"/>
              <a:t>1.3 </a:t>
            </a:r>
            <a:r>
              <a:rPr lang="zh-CN" altLang="en-US" dirty="0" smtClean="0"/>
              <a:t>计算机网络的分类</a:t>
            </a:r>
          </a:p>
        </p:txBody>
      </p:sp>
      <p:sp>
        <p:nvSpPr>
          <p:cNvPr id="55299" name="内容占位符 1"/>
          <p:cNvSpPr>
            <a:spLocks noGrp="1"/>
          </p:cNvSpPr>
          <p:nvPr>
            <p:ph idx="4294967295"/>
          </p:nvPr>
        </p:nvSpPr>
        <p:spPr>
          <a:xfrm>
            <a:off x="814388" y="1481138"/>
            <a:ext cx="8329612" cy="4525962"/>
          </a:xfrm>
        </p:spPr>
        <p:txBody>
          <a:bodyPr/>
          <a:lstStyle/>
          <a:p>
            <a:pPr eaLnBrk="1" hangingPunct="1"/>
            <a:r>
              <a:rPr lang="zh-CN" altLang="en-US" smtClean="0"/>
              <a:t>按照网络的规模分类</a:t>
            </a:r>
            <a:endParaRPr lang="en-US" altLang="zh-CN" smtClean="0"/>
          </a:p>
          <a:p>
            <a:pPr lvl="1" eaLnBrk="1" hangingPunct="1"/>
            <a:r>
              <a:rPr lang="zh-CN" altLang="en-US" smtClean="0"/>
              <a:t>个人区域网（</a:t>
            </a:r>
            <a:r>
              <a:rPr lang="en-US" altLang="zh-CN" smtClean="0"/>
              <a:t>Personal Area Network</a:t>
            </a:r>
            <a:r>
              <a:rPr lang="zh-CN" altLang="en-US" smtClean="0"/>
              <a:t>，</a:t>
            </a:r>
            <a:r>
              <a:rPr lang="en-US" altLang="zh-CN" smtClean="0"/>
              <a:t>PAN</a:t>
            </a:r>
            <a:r>
              <a:rPr lang="zh-CN" altLang="en-US" smtClean="0"/>
              <a:t>）</a:t>
            </a:r>
            <a:endParaRPr lang="en-US" altLang="zh-CN" smtClean="0"/>
          </a:p>
          <a:p>
            <a:pPr lvl="1" eaLnBrk="1" hangingPunct="1"/>
            <a:r>
              <a:rPr lang="zh-CN" altLang="en-US" smtClean="0"/>
              <a:t>局域网（</a:t>
            </a:r>
            <a:r>
              <a:rPr lang="en-US" altLang="zh-CN" smtClean="0"/>
              <a:t>Local Area Network</a:t>
            </a:r>
            <a:r>
              <a:rPr lang="zh-CN" altLang="en-US" smtClean="0"/>
              <a:t>，</a:t>
            </a:r>
            <a:r>
              <a:rPr lang="en-US" altLang="zh-CN" smtClean="0"/>
              <a:t>LAN</a:t>
            </a:r>
            <a:r>
              <a:rPr lang="zh-CN" altLang="en-US" smtClean="0"/>
              <a:t>）</a:t>
            </a:r>
            <a:endParaRPr lang="en-US" altLang="zh-CN" smtClean="0"/>
          </a:p>
          <a:p>
            <a:pPr lvl="1" eaLnBrk="1" hangingPunct="1"/>
            <a:r>
              <a:rPr lang="zh-CN" altLang="en-US" smtClean="0"/>
              <a:t>城域网（</a:t>
            </a:r>
            <a:r>
              <a:rPr lang="en-US" altLang="zh-CN" smtClean="0"/>
              <a:t>Metropolitan Area Network</a:t>
            </a:r>
            <a:r>
              <a:rPr lang="zh-CN" altLang="en-US" smtClean="0"/>
              <a:t>，</a:t>
            </a:r>
            <a:r>
              <a:rPr lang="en-US" altLang="zh-CN" smtClean="0"/>
              <a:t>MAN</a:t>
            </a:r>
            <a:r>
              <a:rPr lang="zh-CN" altLang="en-US" smtClean="0"/>
              <a:t>）</a:t>
            </a:r>
            <a:endParaRPr lang="en-US" altLang="zh-CN" smtClean="0"/>
          </a:p>
          <a:p>
            <a:pPr lvl="1" eaLnBrk="1" hangingPunct="1"/>
            <a:r>
              <a:rPr lang="zh-CN" altLang="en-US" smtClean="0"/>
              <a:t>广域网（</a:t>
            </a:r>
            <a:r>
              <a:rPr lang="en-US" altLang="zh-CN" smtClean="0"/>
              <a:t>Wide Area Network</a:t>
            </a:r>
            <a:r>
              <a:rPr lang="zh-CN" altLang="en-US" smtClean="0"/>
              <a:t>，</a:t>
            </a:r>
            <a:r>
              <a:rPr lang="en-US" altLang="zh-CN" smtClean="0"/>
              <a:t>WAN</a:t>
            </a:r>
            <a:r>
              <a:rPr lang="zh-CN" altLang="en-US" smtClean="0"/>
              <a:t>）</a:t>
            </a:r>
          </a:p>
          <a:p>
            <a:pPr eaLnBrk="1" hangingPunct="1"/>
            <a:r>
              <a:rPr lang="zh-CN" altLang="en-US" smtClean="0"/>
              <a:t>按照网络所提供服务的用户属性分类</a:t>
            </a:r>
          </a:p>
          <a:p>
            <a:pPr lvl="1" eaLnBrk="1" hangingPunct="1"/>
            <a:r>
              <a:rPr lang="zh-CN" altLang="en-US" smtClean="0"/>
              <a:t>公网（</a:t>
            </a:r>
            <a:r>
              <a:rPr lang="en-US" altLang="zh-CN" smtClean="0"/>
              <a:t>public network</a:t>
            </a:r>
            <a:r>
              <a:rPr lang="zh-CN" altLang="en-US" smtClean="0"/>
              <a:t>）</a:t>
            </a:r>
            <a:endParaRPr lang="en-US" altLang="zh-CN" smtClean="0"/>
          </a:p>
          <a:p>
            <a:pPr lvl="1" eaLnBrk="1" hangingPunct="1"/>
            <a:r>
              <a:rPr lang="zh-CN" altLang="en-US" smtClean="0"/>
              <a:t>专网（</a:t>
            </a:r>
            <a:r>
              <a:rPr lang="en-US" altLang="zh-CN" smtClean="0"/>
              <a:t>private network</a:t>
            </a:r>
            <a:r>
              <a:rPr lang="zh-CN" altLang="en-US" smtClean="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2"/>
          <p:cNvSpPr>
            <a:spLocks noGrp="1"/>
          </p:cNvSpPr>
          <p:nvPr>
            <p:ph type="title" idx="4294967295"/>
          </p:nvPr>
        </p:nvSpPr>
        <p:spPr>
          <a:xfrm>
            <a:off x="428625" y="285750"/>
            <a:ext cx="8229600" cy="1143000"/>
          </a:xfrm>
        </p:spPr>
        <p:txBody>
          <a:bodyPr/>
          <a:lstStyle/>
          <a:p>
            <a:pPr eaLnBrk="1" hangingPunct="1"/>
            <a:r>
              <a:rPr lang="en-US" altLang="zh-CN" sz="4100" dirty="0" smtClean="0"/>
              <a:t>1.4 </a:t>
            </a:r>
            <a:r>
              <a:rPr lang="zh-CN" altLang="en-US" sz="4100" dirty="0" smtClean="0"/>
              <a:t>计算机网络的拓扑结构</a:t>
            </a:r>
            <a:endParaRPr lang="zh-CN" altLang="en-US" dirty="0" smtClean="0"/>
          </a:p>
        </p:txBody>
      </p:sp>
      <p:sp>
        <p:nvSpPr>
          <p:cNvPr id="56323" name="内容占位符 1"/>
          <p:cNvSpPr>
            <a:spLocks noGrp="1"/>
          </p:cNvSpPr>
          <p:nvPr>
            <p:ph idx="4294967295"/>
          </p:nvPr>
        </p:nvSpPr>
        <p:spPr>
          <a:xfrm>
            <a:off x="428625" y="1571625"/>
            <a:ext cx="8229600" cy="4525963"/>
          </a:xfrm>
        </p:spPr>
        <p:txBody>
          <a:bodyPr/>
          <a:lstStyle/>
          <a:p>
            <a:pPr eaLnBrk="1" hangingPunct="1"/>
            <a:r>
              <a:rPr lang="zh-CN" altLang="en-US" dirty="0" smtClean="0"/>
              <a:t>拓扑结构（</a:t>
            </a:r>
            <a:r>
              <a:rPr lang="en-US" altLang="zh-CN" dirty="0" err="1" smtClean="0"/>
              <a:t>Toplogy</a:t>
            </a:r>
            <a:r>
              <a:rPr lang="zh-CN" altLang="en-US" dirty="0" smtClean="0"/>
              <a:t>）反映网络传输媒介和网络结点之间的连接形式。</a:t>
            </a:r>
            <a:endParaRPr lang="en-US" altLang="zh-CN" dirty="0" smtClean="0"/>
          </a:p>
          <a:p>
            <a:pPr eaLnBrk="1" hangingPunct="1"/>
            <a:r>
              <a:rPr lang="zh-CN" altLang="en-US" dirty="0" smtClean="0"/>
              <a:t>网络的拓扑结构图：</a:t>
            </a:r>
            <a:endParaRPr lang="en-US" altLang="zh-CN" dirty="0" smtClean="0"/>
          </a:p>
          <a:p>
            <a:pPr lvl="1" eaLnBrk="1" hangingPunct="1"/>
            <a:r>
              <a:rPr lang="zh-CN" altLang="en-US" dirty="0" smtClean="0"/>
              <a:t>传输媒介抽象为连线</a:t>
            </a:r>
            <a:endParaRPr lang="en-US" altLang="zh-CN" dirty="0" smtClean="0"/>
          </a:p>
          <a:p>
            <a:pPr lvl="1" eaLnBrk="1" hangingPunct="1"/>
            <a:r>
              <a:rPr lang="zh-CN" altLang="en-US" dirty="0" smtClean="0"/>
              <a:t>主机和网络设备抽象为结点</a:t>
            </a:r>
            <a:endParaRPr lang="en-US" altLang="zh-CN" dirty="0" smtClean="0"/>
          </a:p>
          <a:p>
            <a:pPr eaLnBrk="1" hangingPunct="1"/>
            <a:r>
              <a:rPr lang="zh-CN" altLang="en-US" dirty="0" smtClean="0"/>
              <a:t>拓扑结构选型的影响：性能、可靠性、建设及运维成本。</a:t>
            </a:r>
            <a:endParaRPr lang="en-US" altLang="zh-CN" dirty="0" smtClean="0"/>
          </a:p>
          <a:p>
            <a:pPr eaLnBrk="1" hangingPunct="1"/>
            <a:r>
              <a:rPr lang="zh-CN" altLang="en-US" dirty="0" smtClean="0"/>
              <a:t>常见的拓扑结构：</a:t>
            </a:r>
            <a:endParaRPr lang="en-US" altLang="zh-CN" dirty="0" smtClean="0"/>
          </a:p>
          <a:p>
            <a:pPr eaLnBrk="1" hangingPunct="1">
              <a:buFont typeface="Wingdings" pitchFamily="2" charset="2"/>
              <a:buNone/>
            </a:pPr>
            <a:r>
              <a:rPr lang="zh-CN" altLang="en-US" dirty="0" smtClean="0"/>
              <a:t>   总线型、环型、星型、树型、网状。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p:cNvSpPr>
            <a:spLocks noGrp="1"/>
          </p:cNvSpPr>
          <p:nvPr>
            <p:ph type="title" idx="4294967295"/>
          </p:nvPr>
        </p:nvSpPr>
        <p:spPr>
          <a:xfrm>
            <a:off x="0" y="228600"/>
            <a:ext cx="8229600" cy="1143000"/>
          </a:xfrm>
        </p:spPr>
        <p:txBody>
          <a:bodyPr/>
          <a:lstStyle/>
          <a:p>
            <a:pPr eaLnBrk="1" hangingPunct="1"/>
            <a:r>
              <a:rPr lang="zh-CN" altLang="en-US" dirty="0" smtClean="0"/>
              <a:t>常见网络拓扑结构</a:t>
            </a:r>
          </a:p>
        </p:txBody>
      </p:sp>
      <p:sp>
        <p:nvSpPr>
          <p:cNvPr id="573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57348" name="图片 4" descr="图1-4 常见网络拓扑结构.emf"/>
          <p:cNvPicPr>
            <a:picLocks noChangeAspect="1"/>
          </p:cNvPicPr>
          <p:nvPr/>
        </p:nvPicPr>
        <p:blipFill>
          <a:blip r:embed="rId2"/>
          <a:srcRect/>
          <a:stretch>
            <a:fillRect/>
          </a:stretch>
        </p:blipFill>
        <p:spPr bwMode="auto">
          <a:xfrm>
            <a:off x="1039813" y="1633538"/>
            <a:ext cx="7064375" cy="35909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p:cNvSpPr>
            <a:spLocks noGrp="1"/>
          </p:cNvSpPr>
          <p:nvPr>
            <p:ph type="title" idx="4294967295"/>
          </p:nvPr>
        </p:nvSpPr>
        <p:spPr>
          <a:xfrm>
            <a:off x="357188" y="214313"/>
            <a:ext cx="8229600" cy="1143000"/>
          </a:xfrm>
        </p:spPr>
        <p:txBody>
          <a:bodyPr/>
          <a:lstStyle/>
          <a:p>
            <a:pPr eaLnBrk="1" hangingPunct="1"/>
            <a:r>
              <a:rPr lang="zh-CN" altLang="en-US" dirty="0" smtClean="0"/>
              <a:t>总线型拓扑结构</a:t>
            </a:r>
          </a:p>
        </p:txBody>
      </p:sp>
      <p:sp>
        <p:nvSpPr>
          <p:cNvPr id="58371" name="内容占位符 1"/>
          <p:cNvSpPr>
            <a:spLocks noGrp="1"/>
          </p:cNvSpPr>
          <p:nvPr>
            <p:ph idx="4294967295"/>
          </p:nvPr>
        </p:nvSpPr>
        <p:spPr>
          <a:xfrm>
            <a:off x="285750" y="1500188"/>
            <a:ext cx="8229600" cy="4525962"/>
          </a:xfrm>
        </p:spPr>
        <p:txBody>
          <a:bodyPr/>
          <a:lstStyle/>
          <a:p>
            <a:pPr eaLnBrk="1" hangingPunct="1"/>
            <a:r>
              <a:rPr lang="zh-CN" altLang="en-US" dirty="0" smtClean="0"/>
              <a:t>各主机通过一条公共总线直接互连。</a:t>
            </a:r>
            <a:endParaRPr lang="en-US" altLang="zh-CN" dirty="0" smtClean="0"/>
          </a:p>
          <a:p>
            <a:pPr eaLnBrk="1" hangingPunct="1"/>
            <a:r>
              <a:rPr lang="zh-CN" altLang="en-US" dirty="0" smtClean="0"/>
              <a:t>总线：一条共享的传输介质。</a:t>
            </a:r>
            <a:endParaRPr lang="en-US" altLang="zh-CN" dirty="0" smtClean="0"/>
          </a:p>
          <a:p>
            <a:pPr eaLnBrk="1" hangingPunct="1"/>
            <a:r>
              <a:rPr lang="zh-CN" altLang="en-US" dirty="0" smtClean="0"/>
              <a:t>广播信道：当数据沿总线传输时，各个结点都能收到。</a:t>
            </a:r>
            <a:endParaRPr lang="en-US" altLang="zh-CN" dirty="0" smtClean="0"/>
          </a:p>
          <a:p>
            <a:pPr eaLnBrk="1" hangingPunct="1"/>
            <a:r>
              <a:rPr lang="zh-CN" altLang="en-US" dirty="0" smtClean="0"/>
              <a:t>优点：布线简单、经济、无需网络互连设备、能方便地扩展。 </a:t>
            </a:r>
          </a:p>
          <a:p>
            <a:pPr eaLnBrk="1" hangingPunct="1"/>
            <a:r>
              <a:rPr lang="zh-CN" altLang="en-US" dirty="0" smtClean="0"/>
              <a:t>缺点：负载重时，通信效率降低，故障隔离功能不好。 </a:t>
            </a:r>
          </a:p>
          <a:p>
            <a:pPr eaLnBrk="1" hangingPunct="1"/>
            <a:endParaRPr lang="zh-CN" alt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p:cNvSpPr>
          <p:nvPr>
            <p:ph type="title" idx="4294967295"/>
          </p:nvPr>
        </p:nvSpPr>
        <p:spPr>
          <a:xfrm>
            <a:off x="0" y="228600"/>
            <a:ext cx="8229600" cy="1143000"/>
          </a:xfrm>
        </p:spPr>
        <p:txBody>
          <a:bodyPr/>
          <a:lstStyle/>
          <a:p>
            <a:pPr eaLnBrk="1" hangingPunct="1"/>
            <a:r>
              <a:rPr lang="zh-CN" altLang="en-US" dirty="0" smtClean="0"/>
              <a:t>环形的拓扑结构</a:t>
            </a:r>
          </a:p>
        </p:txBody>
      </p:sp>
      <p:sp>
        <p:nvSpPr>
          <p:cNvPr id="59395" name="内容占位符 1"/>
          <p:cNvSpPr>
            <a:spLocks noGrp="1"/>
          </p:cNvSpPr>
          <p:nvPr>
            <p:ph idx="4294967295"/>
          </p:nvPr>
        </p:nvSpPr>
        <p:spPr>
          <a:xfrm>
            <a:off x="357188" y="1500188"/>
            <a:ext cx="8229600" cy="4525962"/>
          </a:xfrm>
        </p:spPr>
        <p:txBody>
          <a:bodyPr/>
          <a:lstStyle/>
          <a:p>
            <a:pPr eaLnBrk="1" hangingPunct="1"/>
            <a:r>
              <a:rPr lang="zh-CN" altLang="en-US" dirty="0" smtClean="0"/>
              <a:t>链路首尾相接，构成一个闭合的环路。</a:t>
            </a:r>
          </a:p>
          <a:p>
            <a:pPr eaLnBrk="1" hangingPunct="1"/>
            <a:r>
              <a:rPr lang="zh-CN" altLang="en-US" dirty="0" smtClean="0"/>
              <a:t>共享的传输介质。</a:t>
            </a:r>
            <a:endParaRPr lang="en-US" altLang="zh-CN" dirty="0" smtClean="0"/>
          </a:p>
          <a:p>
            <a:pPr eaLnBrk="1" hangingPunct="1"/>
            <a:r>
              <a:rPr lang="zh-CN" altLang="en-US" dirty="0" smtClean="0"/>
              <a:t>常采用有序的控制方式，如令牌传递的方式：</a:t>
            </a:r>
            <a:endParaRPr lang="en-US" altLang="zh-CN" dirty="0" smtClean="0"/>
          </a:p>
          <a:p>
            <a:pPr lvl="1" eaLnBrk="1" hangingPunct="1"/>
            <a:r>
              <a:rPr lang="zh-CN" altLang="en-US" dirty="0" smtClean="0"/>
              <a:t>在负载重的时候，通信效率不会降低。</a:t>
            </a:r>
            <a:endParaRPr lang="en-US" altLang="zh-CN" dirty="0" smtClean="0"/>
          </a:p>
          <a:p>
            <a:pPr lvl="1" eaLnBrk="1" hangingPunct="1"/>
            <a:r>
              <a:rPr lang="zh-CN" altLang="en-US" dirty="0" smtClean="0"/>
              <a:t>负载很轻的时候，信道的利用率会相对较低。</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p:cNvSpPr>
            <a:spLocks noGrp="1"/>
          </p:cNvSpPr>
          <p:nvPr>
            <p:ph type="title" idx="4294967295"/>
          </p:nvPr>
        </p:nvSpPr>
        <p:spPr>
          <a:xfrm>
            <a:off x="0" y="228600"/>
            <a:ext cx="8229600" cy="1143000"/>
          </a:xfrm>
        </p:spPr>
        <p:txBody>
          <a:bodyPr/>
          <a:lstStyle/>
          <a:p>
            <a:pPr eaLnBrk="1" hangingPunct="1"/>
            <a:r>
              <a:rPr lang="zh-CN" altLang="en-US" dirty="0" smtClean="0"/>
              <a:t>星型拓扑结构</a:t>
            </a:r>
          </a:p>
        </p:txBody>
      </p:sp>
      <p:sp>
        <p:nvSpPr>
          <p:cNvPr id="60419" name="内容占位符 1"/>
          <p:cNvSpPr>
            <a:spLocks noGrp="1"/>
          </p:cNvSpPr>
          <p:nvPr>
            <p:ph idx="4294967295"/>
          </p:nvPr>
        </p:nvSpPr>
        <p:spPr>
          <a:xfrm>
            <a:off x="357188" y="1500188"/>
            <a:ext cx="8229600" cy="4525962"/>
          </a:xfrm>
        </p:spPr>
        <p:txBody>
          <a:bodyPr/>
          <a:lstStyle/>
          <a:p>
            <a:pPr eaLnBrk="1" hangingPunct="1"/>
            <a:r>
              <a:rPr lang="zh-CN" altLang="en-US" dirty="0" smtClean="0"/>
              <a:t>各结点与中心结点相连，结点之间通过中心结点进行通信。</a:t>
            </a:r>
            <a:endParaRPr lang="en-US" altLang="zh-CN" dirty="0" smtClean="0"/>
          </a:p>
          <a:p>
            <a:pPr eaLnBrk="1" hangingPunct="1"/>
            <a:r>
              <a:rPr lang="zh-CN" altLang="en-US" dirty="0" smtClean="0"/>
              <a:t>是目前局域网最流行的拓扑结构。</a:t>
            </a:r>
            <a:endParaRPr lang="en-US" altLang="zh-CN" dirty="0" smtClean="0"/>
          </a:p>
          <a:p>
            <a:pPr eaLnBrk="1" hangingPunct="1"/>
            <a:r>
              <a:rPr lang="zh-CN" altLang="en-US" dirty="0" smtClean="0"/>
              <a:t>中心结点通常是集线器或交换机。</a:t>
            </a:r>
          </a:p>
          <a:p>
            <a:pPr eaLnBrk="1" hangingPunct="1"/>
            <a:r>
              <a:rPr lang="zh-CN" altLang="en-US" dirty="0" smtClean="0"/>
              <a:t>优点：安装和管理简单，能够隔离故障。</a:t>
            </a:r>
          </a:p>
          <a:p>
            <a:pPr eaLnBrk="1" hangingPunct="1"/>
            <a:r>
              <a:rPr lang="zh-CN" altLang="en-US" dirty="0" smtClean="0"/>
              <a:t>缺点：中心结点的承担所有的流量，容易形成瓶颈， 存在单点故障的风险。</a:t>
            </a:r>
            <a:endParaRPr lang="en-US" altLang="zh-CN" dirty="0" smtClean="0"/>
          </a:p>
          <a:p>
            <a:pPr eaLnBrk="1" hangingPunct="1"/>
            <a:r>
              <a:rPr lang="zh-CN" altLang="en-US" dirty="0" smtClean="0"/>
              <a:t>是否共享信道要具体分析。 </a:t>
            </a:r>
          </a:p>
          <a:p>
            <a:pPr eaLnBrk="1" hangingPunct="1"/>
            <a:endParaRPr lang="zh-CN" alt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2"/>
          <p:cNvSpPr>
            <a:spLocks noGrp="1"/>
          </p:cNvSpPr>
          <p:nvPr>
            <p:ph type="title" idx="4294967295"/>
          </p:nvPr>
        </p:nvSpPr>
        <p:spPr>
          <a:xfrm>
            <a:off x="428625" y="228600"/>
            <a:ext cx="7800975" cy="1143000"/>
          </a:xfrm>
        </p:spPr>
        <p:txBody>
          <a:bodyPr/>
          <a:lstStyle/>
          <a:p>
            <a:pPr eaLnBrk="1" hangingPunct="1"/>
            <a:r>
              <a:rPr lang="zh-CN" altLang="en-US" dirty="0" smtClean="0"/>
              <a:t>树形和网状拓扑结构</a:t>
            </a:r>
          </a:p>
        </p:txBody>
      </p:sp>
      <p:sp>
        <p:nvSpPr>
          <p:cNvPr id="61443" name="内容占位符 1"/>
          <p:cNvSpPr>
            <a:spLocks noGrp="1"/>
          </p:cNvSpPr>
          <p:nvPr>
            <p:ph idx="4294967295"/>
          </p:nvPr>
        </p:nvSpPr>
        <p:spPr>
          <a:xfrm>
            <a:off x="428625" y="1481138"/>
            <a:ext cx="7800975" cy="4662487"/>
          </a:xfrm>
        </p:spPr>
        <p:txBody>
          <a:bodyPr/>
          <a:lstStyle/>
          <a:p>
            <a:pPr eaLnBrk="1" hangingPunct="1"/>
            <a:r>
              <a:rPr lang="zh-CN" altLang="en-US" dirty="0" smtClean="0"/>
              <a:t>树形：</a:t>
            </a:r>
            <a:endParaRPr lang="en-US" altLang="zh-CN" dirty="0" smtClean="0"/>
          </a:p>
          <a:p>
            <a:pPr lvl="1" eaLnBrk="1" hangingPunct="1"/>
            <a:r>
              <a:rPr lang="zh-CN" altLang="en-US" dirty="0" smtClean="0"/>
              <a:t>最上层为根结点</a:t>
            </a:r>
            <a:endParaRPr lang="en-US" altLang="zh-CN" dirty="0" smtClean="0"/>
          </a:p>
          <a:p>
            <a:pPr lvl="1" eaLnBrk="1" hangingPunct="1"/>
            <a:r>
              <a:rPr lang="zh-CN" altLang="en-US" dirty="0" smtClean="0"/>
              <a:t>信息交换主要在上、下层结点之间进行，很少有同层次结点之间的数据流量。</a:t>
            </a:r>
            <a:endParaRPr lang="en-US" altLang="zh-CN" dirty="0" smtClean="0"/>
          </a:p>
          <a:p>
            <a:pPr lvl="1" eaLnBrk="1" hangingPunct="1"/>
            <a:r>
              <a:rPr lang="zh-CN" altLang="en-US" dirty="0" smtClean="0"/>
              <a:t>通常在信息汇集业务模式的应用中采用。</a:t>
            </a:r>
          </a:p>
          <a:p>
            <a:pPr eaLnBrk="1" hangingPunct="1"/>
            <a:r>
              <a:rPr lang="zh-CN" altLang="en-US" dirty="0" smtClean="0"/>
              <a:t>网状：</a:t>
            </a:r>
            <a:endParaRPr lang="en-US" altLang="zh-CN" dirty="0" smtClean="0"/>
          </a:p>
          <a:p>
            <a:pPr lvl="1" eaLnBrk="1" hangingPunct="1"/>
            <a:r>
              <a:rPr lang="zh-CN" altLang="en-US" dirty="0" smtClean="0"/>
              <a:t>结点之间可以有任意的连接。极端的情况是全网状连接。</a:t>
            </a:r>
            <a:endParaRPr lang="en-US" altLang="zh-CN" dirty="0" smtClean="0"/>
          </a:p>
          <a:p>
            <a:pPr lvl="1" eaLnBrk="1" hangingPunct="1"/>
            <a:r>
              <a:rPr lang="zh-CN" altLang="en-US" dirty="0" smtClean="0"/>
              <a:t>系统可靠性高，容灾能力强，但是结构复杂，建设和维护成本高。</a:t>
            </a:r>
          </a:p>
          <a:p>
            <a:pPr eaLnBrk="1" hangingPunct="1"/>
            <a:endParaRPr lang="zh-CN"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title" idx="4294967295"/>
          </p:nvPr>
        </p:nvSpPr>
        <p:spPr>
          <a:xfrm>
            <a:off x="428625" y="214313"/>
            <a:ext cx="8229600" cy="1143000"/>
          </a:xfrm>
        </p:spPr>
        <p:txBody>
          <a:bodyPr/>
          <a:lstStyle/>
          <a:p>
            <a:pPr eaLnBrk="1" hangingPunct="1"/>
            <a:r>
              <a:rPr lang="en-US" altLang="zh-CN" dirty="0" smtClean="0"/>
              <a:t>1.1</a:t>
            </a:r>
            <a:r>
              <a:rPr lang="zh-CN" altLang="en-US" dirty="0" smtClean="0"/>
              <a:t>计算机网络的演变和发展历史</a:t>
            </a:r>
          </a:p>
        </p:txBody>
      </p:sp>
      <p:sp>
        <p:nvSpPr>
          <p:cNvPr id="25603" name="内容占位符 1"/>
          <p:cNvSpPr>
            <a:spLocks noGrp="1"/>
          </p:cNvSpPr>
          <p:nvPr>
            <p:ph idx="4294967295"/>
          </p:nvPr>
        </p:nvSpPr>
        <p:spPr>
          <a:xfrm>
            <a:off x="357188" y="1500188"/>
            <a:ext cx="8229600" cy="4525962"/>
          </a:xfrm>
        </p:spPr>
        <p:txBody>
          <a:bodyPr/>
          <a:lstStyle/>
          <a:p>
            <a:pPr eaLnBrk="1" hangingPunct="1">
              <a:buFont typeface="Wingdings" pitchFamily="2" charset="2"/>
              <a:buNone/>
            </a:pPr>
            <a:r>
              <a:rPr lang="zh-CN" altLang="en-US" dirty="0" smtClean="0"/>
              <a:t>计算机网络的起源和形成</a:t>
            </a:r>
            <a:endParaRPr lang="zh-CN" altLang="en-US" b="1" dirty="0" smtClean="0"/>
          </a:p>
          <a:p>
            <a:pPr eaLnBrk="1" hangingPunct="1"/>
            <a:r>
              <a:rPr lang="zh-CN" altLang="en-US" dirty="0" smtClean="0"/>
              <a:t>计算机网络是计算机技术和通信技术紧密结合的产物。</a:t>
            </a:r>
            <a:endParaRPr lang="en-US" altLang="zh-CN" dirty="0" smtClean="0"/>
          </a:p>
          <a:p>
            <a:pPr eaLnBrk="1" hangingPunct="1"/>
            <a:r>
              <a:rPr lang="en-US" altLang="zh-CN" dirty="0" smtClean="0"/>
              <a:t>1946</a:t>
            </a:r>
            <a:r>
              <a:rPr lang="zh-CN" altLang="en-US" dirty="0" smtClean="0"/>
              <a:t>年世界上第一台数字计算机问世，标志了计算机技术发展的起点。</a:t>
            </a:r>
            <a:endParaRPr lang="en-US" altLang="zh-CN" dirty="0" smtClean="0"/>
          </a:p>
          <a:p>
            <a:pPr eaLnBrk="1" hangingPunct="1"/>
            <a:r>
              <a:rPr lang="zh-CN" altLang="en-US" dirty="0" smtClean="0"/>
              <a:t>计算机网络技术经历了主机</a:t>
            </a:r>
            <a:r>
              <a:rPr lang="en-US" altLang="zh-CN" dirty="0" smtClean="0"/>
              <a:t>——</a:t>
            </a:r>
            <a:r>
              <a:rPr lang="zh-CN" altLang="en-US" dirty="0" smtClean="0"/>
              <a:t>终端的连接、主机</a:t>
            </a:r>
            <a:r>
              <a:rPr lang="en-US" altLang="zh-CN" dirty="0" smtClean="0"/>
              <a:t>——</a:t>
            </a:r>
            <a:r>
              <a:rPr lang="zh-CN" altLang="en-US" dirty="0" smtClean="0"/>
              <a:t>主机的连接，才逐步演变为现代意义上的计算机网络。</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p:cNvSpPr>
            <a:spLocks noGrp="1"/>
          </p:cNvSpPr>
          <p:nvPr>
            <p:ph type="title" idx="4294967295"/>
          </p:nvPr>
        </p:nvSpPr>
        <p:spPr>
          <a:xfrm>
            <a:off x="0" y="228600"/>
            <a:ext cx="8229600" cy="1143000"/>
          </a:xfrm>
        </p:spPr>
        <p:txBody>
          <a:bodyPr/>
          <a:lstStyle/>
          <a:p>
            <a:pPr eaLnBrk="1" hangingPunct="1"/>
            <a:r>
              <a:rPr lang="en-US" altLang="zh-CN" dirty="0" smtClean="0"/>
              <a:t>1.5 </a:t>
            </a:r>
            <a:r>
              <a:rPr lang="zh-CN" altLang="en-US" dirty="0" smtClean="0"/>
              <a:t>计算机网络的主要性能参数</a:t>
            </a:r>
          </a:p>
        </p:txBody>
      </p:sp>
      <p:sp>
        <p:nvSpPr>
          <p:cNvPr id="62467" name="内容占位符 1"/>
          <p:cNvSpPr>
            <a:spLocks noGrp="1"/>
          </p:cNvSpPr>
          <p:nvPr>
            <p:ph idx="4294967295"/>
          </p:nvPr>
        </p:nvSpPr>
        <p:spPr>
          <a:xfrm>
            <a:off x="500063" y="1571625"/>
            <a:ext cx="8229600" cy="4525963"/>
          </a:xfrm>
        </p:spPr>
        <p:txBody>
          <a:bodyPr/>
          <a:lstStyle/>
          <a:p>
            <a:pPr eaLnBrk="1" hangingPunct="1">
              <a:buFont typeface="Wingdings" pitchFamily="2" charset="2"/>
              <a:buNone/>
            </a:pPr>
            <a:r>
              <a:rPr lang="zh-CN" altLang="en-US" smtClean="0"/>
              <a:t>带宽和传输速率</a:t>
            </a:r>
            <a:endParaRPr lang="en-US" altLang="zh-CN" smtClean="0"/>
          </a:p>
          <a:p>
            <a:pPr eaLnBrk="1" hangingPunct="1"/>
            <a:r>
              <a:rPr lang="zh-CN" altLang="en-US" smtClean="0"/>
              <a:t>带宽</a:t>
            </a:r>
            <a:r>
              <a:rPr lang="en-US" altLang="zh-CN" smtClean="0"/>
              <a:t>(bandwidth)</a:t>
            </a:r>
            <a:r>
              <a:rPr lang="zh-CN" altLang="en-US" smtClean="0"/>
              <a:t>，频率特性，单位：</a:t>
            </a:r>
            <a:r>
              <a:rPr lang="en-US" altLang="zh-CN" smtClean="0"/>
              <a:t>Hz</a:t>
            </a:r>
          </a:p>
          <a:p>
            <a:pPr lvl="1" eaLnBrk="1" hangingPunct="1"/>
            <a:r>
              <a:rPr lang="zh-CN" altLang="en-US" smtClean="0"/>
              <a:t>信号的带宽：指该信号的各种不同频率成分所占据的频率范围。</a:t>
            </a:r>
            <a:endParaRPr lang="en-US" altLang="zh-CN" smtClean="0"/>
          </a:p>
          <a:p>
            <a:pPr lvl="1" eaLnBrk="1" hangingPunct="1"/>
            <a:r>
              <a:rPr lang="zh-CN" altLang="en-US" smtClean="0"/>
              <a:t>信道的带宽：指在通信线路存在一定的可接受的信号失真的情况下所能传输的信号的带宽。</a:t>
            </a:r>
            <a:endParaRPr lang="en-US" altLang="zh-CN" smtClean="0"/>
          </a:p>
          <a:p>
            <a:pPr eaLnBrk="1" hangingPunct="1"/>
            <a:r>
              <a:rPr lang="zh-CN" altLang="en-US" smtClean="0"/>
              <a:t>例如：用户电话线中模拟话音信号的带宽为</a:t>
            </a:r>
            <a:r>
              <a:rPr lang="en-US" altLang="zh-CN" smtClean="0"/>
              <a:t>3.1kHz (300Hz~ 3400Hz)</a:t>
            </a:r>
            <a:r>
              <a:rPr lang="zh-CN" altLang="en-US" smtClean="0"/>
              <a:t>；一路模拟广播电视信号的带宽是</a:t>
            </a:r>
            <a:r>
              <a:rPr lang="en-US" altLang="zh-CN" smtClean="0"/>
              <a:t>8MHz</a:t>
            </a:r>
            <a:r>
              <a:rPr lang="zh-CN" altLang="en-US" smtClean="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2"/>
          <p:cNvSpPr>
            <a:spLocks noGrp="1"/>
          </p:cNvSpPr>
          <p:nvPr>
            <p:ph type="title" idx="4294967295"/>
          </p:nvPr>
        </p:nvSpPr>
        <p:spPr>
          <a:xfrm>
            <a:off x="0" y="228600"/>
            <a:ext cx="8229600" cy="1143000"/>
          </a:xfrm>
        </p:spPr>
        <p:txBody>
          <a:bodyPr/>
          <a:lstStyle/>
          <a:p>
            <a:pPr eaLnBrk="1" hangingPunct="1"/>
            <a:r>
              <a:rPr lang="zh-CN" altLang="en-US" dirty="0" smtClean="0"/>
              <a:t>带宽与速率</a:t>
            </a:r>
          </a:p>
        </p:txBody>
      </p:sp>
      <p:sp>
        <p:nvSpPr>
          <p:cNvPr id="63491" name="内容占位符 1"/>
          <p:cNvSpPr>
            <a:spLocks noGrp="1"/>
          </p:cNvSpPr>
          <p:nvPr>
            <p:ph idx="4294967295"/>
          </p:nvPr>
        </p:nvSpPr>
        <p:spPr>
          <a:xfrm>
            <a:off x="428625" y="1500188"/>
            <a:ext cx="8229600" cy="4525962"/>
          </a:xfrm>
        </p:spPr>
        <p:txBody>
          <a:bodyPr/>
          <a:lstStyle/>
          <a:p>
            <a:pPr eaLnBrk="1" hangingPunct="1"/>
            <a:r>
              <a:rPr lang="zh-CN" altLang="en-US" dirty="0" smtClean="0"/>
              <a:t>计算机网络主要用来传输数字信号。</a:t>
            </a:r>
            <a:endParaRPr lang="en-US" altLang="zh-CN" dirty="0" smtClean="0"/>
          </a:p>
          <a:p>
            <a:pPr eaLnBrk="1" hangingPunct="1"/>
            <a:r>
              <a:rPr lang="zh-CN" altLang="en-US" dirty="0" smtClean="0"/>
              <a:t>传输数据的速率， 单位：</a:t>
            </a:r>
            <a:r>
              <a:rPr lang="en-US" altLang="zh-CN" dirty="0" smtClean="0"/>
              <a:t>bit/s</a:t>
            </a:r>
            <a:r>
              <a:rPr lang="zh-CN" altLang="en-US" dirty="0" smtClean="0"/>
              <a:t>或</a:t>
            </a:r>
            <a:r>
              <a:rPr lang="en-US" altLang="zh-CN" dirty="0" smtClean="0"/>
              <a:t>bps</a:t>
            </a:r>
            <a:r>
              <a:rPr lang="zh-CN" altLang="en-US" dirty="0" smtClean="0"/>
              <a:t>。</a:t>
            </a:r>
            <a:endParaRPr lang="en-US" altLang="zh-CN" dirty="0" smtClean="0"/>
          </a:p>
          <a:p>
            <a:pPr eaLnBrk="1" hangingPunct="1"/>
            <a:r>
              <a:rPr lang="zh-CN" altLang="en-US" dirty="0" smtClean="0"/>
              <a:t>带宽与速率存在一定的关系，并不完全相等。</a:t>
            </a:r>
            <a:endParaRPr lang="en-US" altLang="zh-CN" dirty="0" smtClean="0"/>
          </a:p>
          <a:p>
            <a:pPr eaLnBrk="1" hangingPunct="1"/>
            <a:r>
              <a:rPr lang="zh-CN" altLang="en-US" dirty="0" smtClean="0"/>
              <a:t>人们习惯上所说的</a:t>
            </a:r>
            <a:r>
              <a:rPr lang="en-US" dirty="0" smtClean="0"/>
              <a:t>“</a:t>
            </a:r>
            <a:r>
              <a:rPr lang="zh-CN" altLang="en-US" dirty="0" smtClean="0"/>
              <a:t>带宽</a:t>
            </a:r>
            <a:r>
              <a:rPr lang="en-US" dirty="0" smtClean="0"/>
              <a:t>”</a:t>
            </a:r>
            <a:r>
              <a:rPr lang="zh-CN" altLang="en-US" dirty="0" smtClean="0"/>
              <a:t>是指数据的最高传输速率， 如：</a:t>
            </a:r>
            <a:r>
              <a:rPr lang="en-US" dirty="0" smtClean="0"/>
              <a:t> </a:t>
            </a:r>
            <a:r>
              <a:rPr lang="en-US" altLang="zh-CN" dirty="0" smtClean="0"/>
              <a:t>10Mbps</a:t>
            </a:r>
            <a:r>
              <a:rPr lang="zh-CN" altLang="en-US" dirty="0" smtClean="0"/>
              <a:t>。</a:t>
            </a:r>
            <a:endParaRPr lang="en-US" altLang="zh-CN" dirty="0" smtClean="0"/>
          </a:p>
          <a:p>
            <a:pPr eaLnBrk="1" hangingPunct="1"/>
            <a:endParaRPr lang="zh-CN" alt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2"/>
          <p:cNvSpPr>
            <a:spLocks noGrp="1"/>
          </p:cNvSpPr>
          <p:nvPr>
            <p:ph type="title" idx="4294967295"/>
          </p:nvPr>
        </p:nvSpPr>
        <p:spPr>
          <a:xfrm>
            <a:off x="0" y="228600"/>
            <a:ext cx="8229600" cy="1143000"/>
          </a:xfrm>
        </p:spPr>
        <p:txBody>
          <a:bodyPr/>
          <a:lstStyle/>
          <a:p>
            <a:pPr eaLnBrk="1" hangingPunct="1"/>
            <a:r>
              <a:rPr lang="zh-CN" altLang="en-US" dirty="0" smtClean="0"/>
              <a:t>时延</a:t>
            </a:r>
            <a:r>
              <a:rPr lang="en-US" altLang="zh-CN" dirty="0" smtClean="0"/>
              <a:t>(delay </a:t>
            </a:r>
            <a:r>
              <a:rPr lang="zh-CN" altLang="en-US" dirty="0" smtClean="0"/>
              <a:t>或</a:t>
            </a:r>
            <a:r>
              <a:rPr lang="en-US" dirty="0" smtClean="0"/>
              <a:t> </a:t>
            </a:r>
            <a:r>
              <a:rPr lang="en-US" altLang="zh-CN" dirty="0" smtClean="0"/>
              <a:t>latency)</a:t>
            </a:r>
            <a:endParaRPr lang="zh-CN" altLang="en-US" dirty="0" smtClean="0"/>
          </a:p>
        </p:txBody>
      </p:sp>
      <p:sp>
        <p:nvSpPr>
          <p:cNvPr id="64515" name="内容占位符 1"/>
          <p:cNvSpPr>
            <a:spLocks noGrp="1"/>
          </p:cNvSpPr>
          <p:nvPr>
            <p:ph idx="4294967295"/>
          </p:nvPr>
        </p:nvSpPr>
        <p:spPr>
          <a:xfrm>
            <a:off x="428625" y="1500188"/>
            <a:ext cx="8229600" cy="4525962"/>
          </a:xfrm>
        </p:spPr>
        <p:txBody>
          <a:bodyPr/>
          <a:lstStyle/>
          <a:p>
            <a:pPr eaLnBrk="1" hangingPunct="1"/>
            <a:r>
              <a:rPr lang="zh-CN" altLang="en-US" dirty="0" smtClean="0"/>
              <a:t>数据从网络一端传到另一端所需的时间。</a:t>
            </a:r>
            <a:endParaRPr lang="en-US" altLang="zh-CN" dirty="0" smtClean="0"/>
          </a:p>
          <a:p>
            <a:pPr eaLnBrk="1" hangingPunct="1"/>
            <a:r>
              <a:rPr lang="zh-CN" altLang="en-US" dirty="0" smtClean="0"/>
              <a:t>时延通常由四个部分组成。</a:t>
            </a:r>
            <a:endParaRPr lang="en-US" altLang="zh-CN" dirty="0" smtClean="0"/>
          </a:p>
          <a:p>
            <a:pPr marL="879475" lvl="1" indent="-514350" eaLnBrk="1" hangingPunct="1">
              <a:buSzPct val="85000"/>
              <a:buFont typeface="Calibri" pitchFamily="34" charset="0"/>
              <a:buAutoNum type="arabicPeriod"/>
            </a:pPr>
            <a:r>
              <a:rPr lang="zh-CN" altLang="en-US" dirty="0" smtClean="0"/>
              <a:t>发送时延</a:t>
            </a:r>
            <a:endParaRPr lang="en-US" altLang="zh-CN" dirty="0" smtClean="0"/>
          </a:p>
          <a:p>
            <a:pPr marL="879475" lvl="1" indent="-514350" eaLnBrk="1" hangingPunct="1">
              <a:buFontTx/>
              <a:buNone/>
            </a:pPr>
            <a:endParaRPr lang="zh-CN" altLang="en-US" dirty="0" smtClean="0"/>
          </a:p>
          <a:p>
            <a:pPr marL="879475" lvl="1" indent="-514350" eaLnBrk="1" hangingPunct="1">
              <a:buFontTx/>
              <a:buNone/>
            </a:pPr>
            <a:endParaRPr lang="en-US" altLang="zh-CN" dirty="0" smtClean="0"/>
          </a:p>
        </p:txBody>
      </p:sp>
      <p:sp>
        <p:nvSpPr>
          <p:cNvPr id="645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451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3125" y="3357563"/>
            <a:ext cx="4071938" cy="12223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2"/>
          <p:cNvSpPr>
            <a:spLocks noGrp="1"/>
          </p:cNvSpPr>
          <p:nvPr>
            <p:ph type="title" idx="4294967295"/>
          </p:nvPr>
        </p:nvSpPr>
        <p:spPr>
          <a:xfrm>
            <a:off x="0" y="228600"/>
            <a:ext cx="8229600" cy="1143000"/>
          </a:xfrm>
        </p:spPr>
        <p:txBody>
          <a:bodyPr/>
          <a:lstStyle/>
          <a:p>
            <a:pPr eaLnBrk="1" hangingPunct="1"/>
            <a:r>
              <a:rPr lang="zh-CN" altLang="en-US" dirty="0" smtClean="0"/>
              <a:t>时延</a:t>
            </a:r>
            <a:r>
              <a:rPr lang="en-US" altLang="zh-CN" dirty="0" smtClean="0"/>
              <a:t>(</a:t>
            </a:r>
            <a:r>
              <a:rPr lang="zh-CN" altLang="en-US" dirty="0" smtClean="0"/>
              <a:t>续</a:t>
            </a:r>
            <a:r>
              <a:rPr lang="en-US" altLang="zh-CN" dirty="0" smtClean="0"/>
              <a:t>)</a:t>
            </a:r>
            <a:endParaRPr lang="zh-CN" altLang="en-US" dirty="0" smtClean="0"/>
          </a:p>
        </p:txBody>
      </p:sp>
      <p:sp>
        <p:nvSpPr>
          <p:cNvPr id="65539" name="内容占位符 1"/>
          <p:cNvSpPr>
            <a:spLocks noGrp="1"/>
          </p:cNvSpPr>
          <p:nvPr>
            <p:ph idx="4294967295"/>
          </p:nvPr>
        </p:nvSpPr>
        <p:spPr>
          <a:xfrm>
            <a:off x="0" y="1554163"/>
            <a:ext cx="8229600" cy="4525962"/>
          </a:xfrm>
        </p:spPr>
        <p:txBody>
          <a:bodyPr/>
          <a:lstStyle/>
          <a:p>
            <a:pPr marL="879475" lvl="1" indent="-514350" eaLnBrk="1" hangingPunct="1">
              <a:buSzPct val="85000"/>
              <a:buFont typeface="Calibri" pitchFamily="34" charset="0"/>
              <a:buAutoNum type="arabicPeriod" startAt="2"/>
            </a:pPr>
            <a:r>
              <a:rPr lang="zh-CN" altLang="en-US" smtClean="0"/>
              <a:t>传播时延</a:t>
            </a:r>
            <a:endParaRPr lang="en-US" altLang="zh-CN" smtClean="0"/>
          </a:p>
          <a:p>
            <a:pPr marL="879475" lvl="1" indent="-514350" eaLnBrk="1" hangingPunct="1">
              <a:buFont typeface="Calibri" pitchFamily="34" charset="0"/>
              <a:buAutoNum type="arabicPeriod" startAt="2"/>
            </a:pPr>
            <a:endParaRPr lang="en-US" altLang="zh-CN" smtClean="0"/>
          </a:p>
          <a:p>
            <a:pPr marL="879475" lvl="1" indent="-514350" eaLnBrk="1" hangingPunct="1">
              <a:buFontTx/>
              <a:buNone/>
            </a:pPr>
            <a:endParaRPr lang="en-US" altLang="zh-CN" smtClean="0"/>
          </a:p>
          <a:p>
            <a:pPr marL="879475" lvl="1" indent="-514350" eaLnBrk="1" hangingPunct="1">
              <a:buFontTx/>
              <a:buNone/>
            </a:pPr>
            <a:endParaRPr lang="zh-CN" altLang="en-US" smtClean="0"/>
          </a:p>
          <a:p>
            <a:pPr eaLnBrk="1" hangingPunct="1">
              <a:buFont typeface="Wingdings" pitchFamily="2" charset="2"/>
              <a:buNone/>
            </a:pPr>
            <a:endParaRPr lang="zh-CN" altLang="en-US" smtClean="0"/>
          </a:p>
        </p:txBody>
      </p:sp>
      <p:sp>
        <p:nvSpPr>
          <p:cNvPr id="655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6554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750" y="2428875"/>
            <a:ext cx="5448300" cy="928688"/>
          </a:xfrm>
          <a:prstGeom prst="rect">
            <a:avLst/>
          </a:prstGeom>
          <a:noFill/>
          <a:ln w="9525">
            <a:noFill/>
            <a:miter lim="800000"/>
            <a:headEnd/>
            <a:tailEnd/>
          </a:ln>
        </p:spPr>
      </p:pic>
      <p:sp>
        <p:nvSpPr>
          <p:cNvPr id="65542" name="TextBox 5"/>
          <p:cNvSpPr txBox="1">
            <a:spLocks noChangeArrowheads="1"/>
          </p:cNvSpPr>
          <p:nvPr/>
        </p:nvSpPr>
        <p:spPr bwMode="auto">
          <a:xfrm>
            <a:off x="571500" y="3786188"/>
            <a:ext cx="7786688" cy="1200150"/>
          </a:xfrm>
          <a:prstGeom prst="rect">
            <a:avLst/>
          </a:prstGeom>
          <a:noFill/>
          <a:ln w="9525">
            <a:noFill/>
            <a:miter lim="800000"/>
            <a:headEnd/>
            <a:tailEnd/>
          </a:ln>
        </p:spPr>
        <p:txBody>
          <a:bodyPr>
            <a:spAutoFit/>
          </a:bodyPr>
          <a:lstStyle/>
          <a:p>
            <a:pPr>
              <a:buFont typeface="Arial" charset="0"/>
              <a:buChar char="•"/>
            </a:pPr>
            <a:r>
              <a:rPr lang="zh-CN" altLang="en-US" sz="2400" dirty="0"/>
              <a:t> 电磁波在自由空间的传播速度是光速：</a:t>
            </a:r>
            <a:r>
              <a:rPr lang="en-US" altLang="zh-CN" sz="2400" dirty="0" smtClean="0"/>
              <a:t>3*10</a:t>
            </a:r>
            <a:r>
              <a:rPr lang="en-US" altLang="zh-CN" sz="2400" baseline="30000" dirty="0" smtClean="0"/>
              <a:t>5</a:t>
            </a:r>
            <a:r>
              <a:rPr lang="en-US" altLang="zh-CN" sz="2400" dirty="0" smtClean="0"/>
              <a:t>km/s</a:t>
            </a:r>
            <a:r>
              <a:rPr lang="zh-CN" altLang="en-US" sz="2400" dirty="0" smtClean="0"/>
              <a:t>。</a:t>
            </a:r>
            <a:endParaRPr lang="en-US" altLang="zh-CN" sz="2400" dirty="0"/>
          </a:p>
          <a:p>
            <a:pPr>
              <a:buFont typeface="Arial" charset="0"/>
              <a:buChar char="•"/>
            </a:pPr>
            <a:r>
              <a:rPr lang="zh-CN" altLang="en-US" sz="2400" dirty="0"/>
              <a:t> 电磁波在铜线中的传播速度约为</a:t>
            </a:r>
            <a:r>
              <a:rPr lang="en-US" altLang="zh-CN" sz="2400" dirty="0"/>
              <a:t>2.3*10</a:t>
            </a:r>
            <a:r>
              <a:rPr lang="en-US" altLang="zh-CN" sz="2400" baseline="30000" dirty="0"/>
              <a:t>5</a:t>
            </a:r>
            <a:r>
              <a:rPr lang="en-US" altLang="zh-CN" sz="2400" dirty="0"/>
              <a:t>km/s </a:t>
            </a:r>
            <a:r>
              <a:rPr lang="zh-CN" altLang="en-US" sz="2400" dirty="0" smtClean="0"/>
              <a:t>。</a:t>
            </a:r>
            <a:endParaRPr lang="en-US" altLang="zh-CN" sz="2400" dirty="0"/>
          </a:p>
          <a:p>
            <a:pPr>
              <a:buFont typeface="Arial" charset="0"/>
              <a:buChar char="•"/>
            </a:pPr>
            <a:r>
              <a:rPr lang="zh-CN" altLang="en-US" sz="2400" dirty="0"/>
              <a:t>  在光纤中的传播速率约为</a:t>
            </a:r>
            <a:r>
              <a:rPr lang="en-US" altLang="zh-CN" sz="2400" dirty="0"/>
              <a:t>2.0*10</a:t>
            </a:r>
            <a:r>
              <a:rPr lang="en-US" altLang="zh-CN" sz="2400" baseline="30000" dirty="0"/>
              <a:t>5</a:t>
            </a:r>
            <a:r>
              <a:rPr lang="en-US" altLang="zh-CN" sz="2400" dirty="0"/>
              <a:t>km/s </a:t>
            </a:r>
            <a:r>
              <a:rPr lang="zh-CN" altLang="en-US" sz="24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2"/>
          <p:cNvSpPr>
            <a:spLocks noGrp="1"/>
          </p:cNvSpPr>
          <p:nvPr>
            <p:ph type="title" idx="4294967295"/>
          </p:nvPr>
        </p:nvSpPr>
        <p:spPr>
          <a:xfrm>
            <a:off x="0" y="228600"/>
            <a:ext cx="8229600" cy="1143000"/>
          </a:xfrm>
        </p:spPr>
        <p:txBody>
          <a:bodyPr/>
          <a:lstStyle/>
          <a:p>
            <a:pPr eaLnBrk="1" hangingPunct="1"/>
            <a:r>
              <a:rPr lang="zh-CN" altLang="en-US" dirty="0" smtClean="0"/>
              <a:t>时延</a:t>
            </a:r>
            <a:r>
              <a:rPr lang="en-US" altLang="zh-CN" dirty="0" smtClean="0"/>
              <a:t>(</a:t>
            </a:r>
            <a:r>
              <a:rPr lang="zh-CN" altLang="en-US" dirty="0" smtClean="0"/>
              <a:t>续</a:t>
            </a:r>
            <a:r>
              <a:rPr lang="en-US" altLang="zh-CN" dirty="0" smtClean="0"/>
              <a:t>)</a:t>
            </a:r>
            <a:endParaRPr lang="zh-CN" altLang="en-US" dirty="0" smtClean="0"/>
          </a:p>
        </p:txBody>
      </p:sp>
      <p:sp>
        <p:nvSpPr>
          <p:cNvPr id="66563" name="内容占位符 1"/>
          <p:cNvSpPr>
            <a:spLocks noGrp="1"/>
          </p:cNvSpPr>
          <p:nvPr>
            <p:ph idx="4294967295"/>
          </p:nvPr>
        </p:nvSpPr>
        <p:spPr>
          <a:xfrm>
            <a:off x="0" y="1554163"/>
            <a:ext cx="8229600" cy="4525962"/>
          </a:xfrm>
        </p:spPr>
        <p:txBody>
          <a:bodyPr/>
          <a:lstStyle/>
          <a:p>
            <a:pPr marL="879475" lvl="1" indent="-514350" eaLnBrk="1" hangingPunct="1">
              <a:buSzPct val="85000"/>
              <a:buFont typeface="Calibri" pitchFamily="34" charset="0"/>
              <a:buAutoNum type="arabicPeriod" startAt="3"/>
            </a:pPr>
            <a:r>
              <a:rPr lang="zh-CN" altLang="en-US" dirty="0" smtClean="0"/>
              <a:t>排队时延</a:t>
            </a:r>
            <a:endParaRPr lang="en-US" altLang="zh-CN" dirty="0" smtClean="0"/>
          </a:p>
          <a:p>
            <a:pPr marL="1169988" lvl="1" indent="-457200" eaLnBrk="1" hangingPunct="1"/>
            <a:r>
              <a:rPr lang="zh-CN" altLang="en-US" dirty="0" smtClean="0"/>
              <a:t>分组在网络结点的缓存队列中排队的时间。</a:t>
            </a:r>
            <a:endParaRPr lang="en-US" altLang="zh-CN" dirty="0" smtClean="0"/>
          </a:p>
          <a:p>
            <a:pPr marL="1169988" lvl="1" indent="-457200" eaLnBrk="1" hangingPunct="1"/>
            <a:r>
              <a:rPr lang="zh-CN" altLang="en-US" dirty="0" smtClean="0"/>
              <a:t>主要取决于网络中当时的通信量。</a:t>
            </a:r>
            <a:endParaRPr lang="en-US" altLang="zh-CN" dirty="0" smtClean="0"/>
          </a:p>
          <a:p>
            <a:pPr marL="1169988" lvl="1" indent="-457200" eaLnBrk="1" hangingPunct="1"/>
            <a:r>
              <a:rPr lang="zh-CN" altLang="en-US" dirty="0" smtClean="0"/>
              <a:t>还取决于优先级和队列调度算法。</a:t>
            </a:r>
            <a:endParaRPr lang="en-US" altLang="zh-CN" dirty="0" smtClean="0"/>
          </a:p>
          <a:p>
            <a:pPr marL="893763" lvl="1" indent="-531813" eaLnBrk="1" hangingPunct="1">
              <a:buSzPct val="85000"/>
              <a:buFont typeface="Calibri" pitchFamily="34" charset="0"/>
              <a:buAutoNum type="arabicPeriod" startAt="4"/>
            </a:pPr>
            <a:r>
              <a:rPr lang="zh-CN" altLang="en-US" dirty="0" smtClean="0"/>
              <a:t>处理时延</a:t>
            </a:r>
            <a:endParaRPr lang="en-US" altLang="zh-CN" dirty="0" smtClean="0"/>
          </a:p>
          <a:p>
            <a:pPr marL="1169988" lvl="1" indent="-542925" eaLnBrk="1" hangingPunct="1"/>
            <a:r>
              <a:rPr lang="zh-CN" altLang="en-US" dirty="0" smtClean="0"/>
              <a:t>处理：提取分组的首部，差错校验，为分组寻址和选路等。</a:t>
            </a:r>
            <a:endParaRPr lang="en-US" altLang="zh-CN" dirty="0" smtClean="0"/>
          </a:p>
          <a:p>
            <a:pPr eaLnBrk="1" hangingPunct="1">
              <a:buFont typeface="Wingdings" pitchFamily="2" charset="2"/>
              <a:buNone/>
            </a:pPr>
            <a:endParaRPr lang="zh-CN" altLang="en-US" dirty="0" smtClean="0"/>
          </a:p>
        </p:txBody>
      </p:sp>
      <p:sp>
        <p:nvSpPr>
          <p:cNvPr id="4" name="TextBox 3"/>
          <p:cNvSpPr txBox="1"/>
          <p:nvPr/>
        </p:nvSpPr>
        <p:spPr>
          <a:xfrm>
            <a:off x="428596" y="5214950"/>
            <a:ext cx="8143875" cy="523875"/>
          </a:xfrm>
          <a:prstGeom prst="rect">
            <a:avLst/>
          </a:prstGeom>
          <a:noFill/>
        </p:spPr>
        <p:txBody>
          <a:bodyPr lIns="0" rIns="0">
            <a:spAutoFit/>
          </a:bodyPr>
          <a:lstStyle/>
          <a:p>
            <a:pPr marL="879475" lvl="1" indent="-514350">
              <a:defRPr/>
            </a:pPr>
            <a:r>
              <a:rPr lang="zh-CN" altLang="en-US" sz="2800" b="1" dirty="0">
                <a:latin typeface="+mn-ea"/>
                <a:ea typeface="+mn-ea"/>
              </a:rPr>
              <a:t>总时延</a:t>
            </a:r>
            <a:r>
              <a:rPr lang="en-US" sz="2800" dirty="0">
                <a:latin typeface="+mn-ea"/>
                <a:ea typeface="+mn-ea"/>
              </a:rPr>
              <a:t>=</a:t>
            </a:r>
            <a:r>
              <a:rPr lang="zh-CN" altLang="en-US" sz="2800" dirty="0">
                <a:latin typeface="+mn-ea"/>
                <a:ea typeface="+mn-ea"/>
              </a:rPr>
              <a:t>传播时延</a:t>
            </a:r>
            <a:r>
              <a:rPr lang="en-US" sz="2800" dirty="0">
                <a:latin typeface="+mn-ea"/>
                <a:ea typeface="+mn-ea"/>
              </a:rPr>
              <a:t>+</a:t>
            </a:r>
            <a:r>
              <a:rPr lang="zh-CN" altLang="en-US" sz="2800" dirty="0">
                <a:latin typeface="+mn-ea"/>
                <a:ea typeface="+mn-ea"/>
              </a:rPr>
              <a:t>发送时延</a:t>
            </a:r>
            <a:r>
              <a:rPr lang="en-US" sz="2800" dirty="0">
                <a:latin typeface="+mn-ea"/>
                <a:ea typeface="+mn-ea"/>
              </a:rPr>
              <a:t>+</a:t>
            </a:r>
            <a:r>
              <a:rPr lang="zh-CN" altLang="en-US" sz="2800" dirty="0">
                <a:latin typeface="+mn-ea"/>
                <a:ea typeface="+mn-ea"/>
              </a:rPr>
              <a:t>排队时延</a:t>
            </a:r>
            <a:r>
              <a:rPr lang="en-US" sz="2800" dirty="0">
                <a:latin typeface="+mn-ea"/>
                <a:ea typeface="+mn-ea"/>
              </a:rPr>
              <a:t>+</a:t>
            </a:r>
            <a:r>
              <a:rPr lang="zh-CN" altLang="en-US" sz="2800" dirty="0">
                <a:latin typeface="+mn-ea"/>
                <a:ea typeface="+mn-ea"/>
              </a:rPr>
              <a:t>处理时延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p:cNvSpPr>
            <a:spLocks noGrp="1"/>
          </p:cNvSpPr>
          <p:nvPr>
            <p:ph type="title" idx="4294967295"/>
          </p:nvPr>
        </p:nvSpPr>
        <p:spPr>
          <a:xfrm>
            <a:off x="0" y="228600"/>
            <a:ext cx="8229600" cy="1143000"/>
          </a:xfrm>
        </p:spPr>
        <p:txBody>
          <a:bodyPr/>
          <a:lstStyle/>
          <a:p>
            <a:pPr eaLnBrk="1" hangingPunct="1"/>
            <a:r>
              <a:rPr lang="zh-CN" altLang="en-US" dirty="0" smtClean="0"/>
              <a:t>往返时延和时延变化</a:t>
            </a:r>
          </a:p>
        </p:txBody>
      </p:sp>
      <p:sp>
        <p:nvSpPr>
          <p:cNvPr id="67587" name="内容占位符 1"/>
          <p:cNvSpPr>
            <a:spLocks noGrp="1"/>
          </p:cNvSpPr>
          <p:nvPr>
            <p:ph idx="4294967295"/>
          </p:nvPr>
        </p:nvSpPr>
        <p:spPr>
          <a:xfrm>
            <a:off x="428625" y="1571625"/>
            <a:ext cx="8229600" cy="4525963"/>
          </a:xfrm>
        </p:spPr>
        <p:txBody>
          <a:bodyPr/>
          <a:lstStyle/>
          <a:p>
            <a:pPr eaLnBrk="1" hangingPunct="1"/>
            <a:r>
              <a:rPr lang="zh-CN" altLang="en-US" smtClean="0"/>
              <a:t>往返时延（</a:t>
            </a:r>
            <a:r>
              <a:rPr lang="en-US" altLang="zh-CN" smtClean="0"/>
              <a:t>Round-Trip Time</a:t>
            </a:r>
            <a:r>
              <a:rPr lang="zh-CN" altLang="en-US" smtClean="0"/>
              <a:t>，</a:t>
            </a:r>
            <a:r>
              <a:rPr lang="en-US" altLang="zh-CN" smtClean="0"/>
              <a:t>RTT</a:t>
            </a:r>
            <a:r>
              <a:rPr lang="zh-CN" altLang="en-US" smtClean="0"/>
              <a:t>）</a:t>
            </a:r>
            <a:endParaRPr lang="en-US" altLang="zh-CN" smtClean="0"/>
          </a:p>
          <a:p>
            <a:pPr eaLnBrk="1" hangingPunct="1">
              <a:buFont typeface="Wingdings" pitchFamily="2" charset="2"/>
              <a:buNone/>
            </a:pPr>
            <a:r>
              <a:rPr lang="zh-CN" altLang="en-US" smtClean="0"/>
              <a:t>   表示从发送方发送数据开始，到发送方收到来自接收方的确认，总共经历的时延。</a:t>
            </a:r>
            <a:endParaRPr lang="en-US" altLang="zh-CN" smtClean="0"/>
          </a:p>
          <a:p>
            <a:pPr eaLnBrk="1" hangingPunct="1"/>
            <a:r>
              <a:rPr lang="zh-CN" altLang="en-US" smtClean="0"/>
              <a:t>时延变化</a:t>
            </a:r>
            <a:r>
              <a:rPr lang="en-US" altLang="zh-CN" smtClean="0"/>
              <a:t>/</a:t>
            </a:r>
            <a:r>
              <a:rPr lang="zh-CN" altLang="en-US" smtClean="0"/>
              <a:t>时延抖动</a:t>
            </a:r>
            <a:r>
              <a:rPr lang="en-US" altLang="zh-CN" smtClean="0"/>
              <a:t>(jitter)</a:t>
            </a:r>
          </a:p>
          <a:p>
            <a:pPr lvl="1" eaLnBrk="1" hangingPunct="1"/>
            <a:r>
              <a:rPr lang="zh-CN" altLang="en-US" smtClean="0"/>
              <a:t>不同分组穿越网络的延迟的变化</a:t>
            </a:r>
            <a:endParaRPr lang="en-US" altLang="zh-CN" smtClean="0"/>
          </a:p>
          <a:p>
            <a:pPr lvl="1" eaLnBrk="1" hangingPunct="1"/>
            <a:r>
              <a:rPr lang="zh-CN" altLang="en-US" smtClean="0"/>
              <a:t>当传输多媒体信息时，更关心时延的变化。</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
          <p:cNvSpPr>
            <a:spLocks noGrp="1"/>
          </p:cNvSpPr>
          <p:nvPr>
            <p:ph type="title" idx="4294967295"/>
          </p:nvPr>
        </p:nvSpPr>
        <p:spPr>
          <a:xfrm>
            <a:off x="0" y="228600"/>
            <a:ext cx="8229600" cy="1143000"/>
          </a:xfrm>
        </p:spPr>
        <p:txBody>
          <a:bodyPr/>
          <a:lstStyle/>
          <a:p>
            <a:pPr eaLnBrk="1" hangingPunct="1"/>
            <a:r>
              <a:rPr lang="zh-CN" altLang="en-US" dirty="0" smtClean="0"/>
              <a:t>网络吞吐量</a:t>
            </a:r>
          </a:p>
        </p:txBody>
      </p:sp>
      <p:sp>
        <p:nvSpPr>
          <p:cNvPr id="68611" name="内容占位符 1"/>
          <p:cNvSpPr>
            <a:spLocks noGrp="1"/>
          </p:cNvSpPr>
          <p:nvPr>
            <p:ph idx="4294967295"/>
          </p:nvPr>
        </p:nvSpPr>
        <p:spPr>
          <a:xfrm>
            <a:off x="357188" y="1500188"/>
            <a:ext cx="8229600" cy="4525962"/>
          </a:xfrm>
        </p:spPr>
        <p:txBody>
          <a:bodyPr/>
          <a:lstStyle/>
          <a:p>
            <a:pPr eaLnBrk="1" hangingPunct="1"/>
            <a:r>
              <a:rPr lang="zh-CN" altLang="en-US" smtClean="0"/>
              <a:t>吞吐量（</a:t>
            </a:r>
            <a:r>
              <a:rPr lang="en-US" altLang="zh-CN" smtClean="0"/>
              <a:t>Throughput</a:t>
            </a:r>
            <a:r>
              <a:rPr lang="zh-CN" altLang="en-US" smtClean="0"/>
              <a:t>）：任意给定时刻通过一个网络（或者某个信道、某个结点）所成功传输的数据量。</a:t>
            </a:r>
            <a:endParaRPr lang="en-US" altLang="zh-CN" smtClean="0"/>
          </a:p>
          <a:p>
            <a:pPr eaLnBrk="1" hangingPunct="1"/>
            <a:r>
              <a:rPr lang="zh-CN" altLang="en-US" smtClean="0"/>
              <a:t>取决于网络当前的可用带宽，并受网络带宽的限制。</a:t>
            </a:r>
            <a:endParaRPr lang="en-US" altLang="zh-CN" smtClean="0"/>
          </a:p>
          <a:p>
            <a:pPr eaLnBrk="1" hangingPunct="1"/>
            <a:r>
              <a:rPr lang="zh-CN" altLang="en-US" smtClean="0"/>
              <a:t>一般用比特</a:t>
            </a:r>
            <a:r>
              <a:rPr lang="en-US" altLang="zh-CN" smtClean="0"/>
              <a:t>/</a:t>
            </a:r>
            <a:r>
              <a:rPr lang="zh-CN" altLang="en-US" smtClean="0"/>
              <a:t>秒</a:t>
            </a:r>
            <a:r>
              <a:rPr lang="en-US" smtClean="0"/>
              <a:t> </a:t>
            </a:r>
            <a:r>
              <a:rPr lang="en-US" altLang="zh-CN" smtClean="0"/>
              <a:t>(bit/s</a:t>
            </a:r>
            <a:r>
              <a:rPr lang="zh-CN" altLang="en-US" smtClean="0"/>
              <a:t>或</a:t>
            </a:r>
            <a:r>
              <a:rPr lang="en-US" altLang="zh-CN" smtClean="0"/>
              <a:t>bps)</a:t>
            </a:r>
            <a:r>
              <a:rPr lang="zh-CN" altLang="en-US" smtClean="0"/>
              <a:t>为单位表示，也可以用数据包</a:t>
            </a:r>
            <a:r>
              <a:rPr lang="en-US" altLang="zh-CN" smtClean="0"/>
              <a:t>/</a:t>
            </a:r>
            <a:r>
              <a:rPr lang="zh-CN" altLang="en-US" smtClean="0"/>
              <a:t>秒</a:t>
            </a:r>
            <a:r>
              <a:rPr lang="en-US" smtClean="0"/>
              <a:t> </a:t>
            </a:r>
            <a:r>
              <a:rPr lang="en-US" altLang="zh-CN" smtClean="0"/>
              <a:t>(p/s </a:t>
            </a:r>
            <a:r>
              <a:rPr lang="zh-CN" altLang="en-US" smtClean="0"/>
              <a:t>或</a:t>
            </a:r>
            <a:r>
              <a:rPr lang="en-US" smtClean="0"/>
              <a:t> </a:t>
            </a:r>
            <a:r>
              <a:rPr lang="en-US" altLang="zh-CN" smtClean="0"/>
              <a:t>pps)</a:t>
            </a:r>
            <a:r>
              <a:rPr lang="zh-CN" altLang="en-US" smtClean="0"/>
              <a:t>为单位表示。</a:t>
            </a:r>
          </a:p>
          <a:p>
            <a:pPr eaLnBrk="1" hangingPunct="1"/>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
          <p:cNvSpPr>
            <a:spLocks noGrp="1"/>
          </p:cNvSpPr>
          <p:nvPr>
            <p:ph type="title" idx="4294967295"/>
          </p:nvPr>
        </p:nvSpPr>
        <p:spPr>
          <a:xfrm>
            <a:off x="0" y="228600"/>
            <a:ext cx="8229600" cy="1143000"/>
          </a:xfrm>
        </p:spPr>
        <p:txBody>
          <a:bodyPr/>
          <a:lstStyle/>
          <a:p>
            <a:pPr eaLnBrk="1" hangingPunct="1"/>
            <a:r>
              <a:rPr lang="zh-CN" altLang="en-US" dirty="0" smtClean="0"/>
              <a:t>丢包率</a:t>
            </a:r>
          </a:p>
        </p:txBody>
      </p:sp>
      <p:sp>
        <p:nvSpPr>
          <p:cNvPr id="69635" name="内容占位符 1"/>
          <p:cNvSpPr>
            <a:spLocks noGrp="1"/>
          </p:cNvSpPr>
          <p:nvPr>
            <p:ph idx="4294967295"/>
          </p:nvPr>
        </p:nvSpPr>
        <p:spPr>
          <a:xfrm>
            <a:off x="500063" y="1500188"/>
            <a:ext cx="8229600" cy="4525962"/>
          </a:xfrm>
        </p:spPr>
        <p:txBody>
          <a:bodyPr/>
          <a:lstStyle/>
          <a:p>
            <a:pPr eaLnBrk="1" hangingPunct="1"/>
            <a:r>
              <a:rPr lang="zh-CN" altLang="en-US" smtClean="0"/>
              <a:t>丢包：分组穿越网络过程中被网络结点丢弃而没有达到目的结点。</a:t>
            </a:r>
            <a:endParaRPr lang="en-US" altLang="zh-CN" smtClean="0"/>
          </a:p>
          <a:p>
            <a:pPr eaLnBrk="1" hangingPunct="1"/>
            <a:r>
              <a:rPr lang="zh-CN" altLang="en-US" smtClean="0"/>
              <a:t>丢包率（</a:t>
            </a:r>
            <a:r>
              <a:rPr lang="en-US" smtClean="0"/>
              <a:t> </a:t>
            </a:r>
            <a:r>
              <a:rPr lang="en-US" altLang="zh-CN" smtClean="0"/>
              <a:t>packet loss rate</a:t>
            </a:r>
            <a:r>
              <a:rPr lang="zh-CN" altLang="en-US" smtClean="0"/>
              <a:t>）：所丢失数据包数量占所发送数据包的比率。</a:t>
            </a:r>
            <a:endParaRPr lang="en-US" altLang="zh-CN" smtClean="0"/>
          </a:p>
          <a:p>
            <a:pPr eaLnBrk="1" hangingPunct="1"/>
            <a:r>
              <a:rPr lang="zh-CN" altLang="en-US" smtClean="0"/>
              <a:t>丢包率与网络负载、数据包长度以及包发送频率相关。</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
          <p:cNvSpPr>
            <a:spLocks noGrp="1"/>
          </p:cNvSpPr>
          <p:nvPr>
            <p:ph type="title" idx="4294967295"/>
          </p:nvPr>
        </p:nvSpPr>
        <p:spPr>
          <a:xfrm>
            <a:off x="0" y="228600"/>
            <a:ext cx="8229600" cy="1143000"/>
          </a:xfrm>
        </p:spPr>
        <p:txBody>
          <a:bodyPr/>
          <a:lstStyle/>
          <a:p>
            <a:pPr eaLnBrk="1" hangingPunct="1"/>
            <a:r>
              <a:rPr lang="en-US" altLang="zh-CN" dirty="0" smtClean="0"/>
              <a:t>1.6 </a:t>
            </a:r>
            <a:r>
              <a:rPr lang="zh-CN" altLang="en-US" dirty="0" smtClean="0"/>
              <a:t>计算机网络的标准化</a:t>
            </a:r>
          </a:p>
        </p:txBody>
      </p:sp>
      <p:sp>
        <p:nvSpPr>
          <p:cNvPr id="70659" name="内容占位符 1"/>
          <p:cNvSpPr>
            <a:spLocks noGrp="1"/>
          </p:cNvSpPr>
          <p:nvPr>
            <p:ph idx="4294967295"/>
          </p:nvPr>
        </p:nvSpPr>
        <p:spPr>
          <a:xfrm>
            <a:off x="428625" y="1500188"/>
            <a:ext cx="8229600" cy="4525962"/>
          </a:xfrm>
        </p:spPr>
        <p:txBody>
          <a:bodyPr/>
          <a:lstStyle/>
          <a:p>
            <a:pPr eaLnBrk="1" hangingPunct="1"/>
            <a:r>
              <a:rPr lang="en-US" altLang="zh-CN" sz="3000" dirty="0" smtClean="0"/>
              <a:t>IETF</a:t>
            </a:r>
            <a:r>
              <a:rPr lang="zh-CN" altLang="en-US" sz="3000" dirty="0" smtClean="0"/>
              <a:t>（</a:t>
            </a:r>
            <a:r>
              <a:rPr lang="en-US" altLang="zh-CN" sz="3000" dirty="0" smtClean="0"/>
              <a:t>Internet Engineering Task Force</a:t>
            </a:r>
            <a:r>
              <a:rPr lang="zh-CN" altLang="en-US" sz="3000" dirty="0" smtClean="0"/>
              <a:t>） ，因特网工程任务组</a:t>
            </a:r>
            <a:r>
              <a:rPr lang="zh-CN" altLang="en-US" sz="3000" dirty="0" smtClean="0">
                <a:solidFill>
                  <a:srgbClr val="FF0000"/>
                </a:solidFill>
              </a:rPr>
              <a:t>*</a:t>
            </a:r>
            <a:endParaRPr lang="en-US" altLang="zh-CN" sz="3000" dirty="0" smtClean="0">
              <a:solidFill>
                <a:srgbClr val="FF0000"/>
              </a:solidFill>
            </a:endParaRPr>
          </a:p>
          <a:p>
            <a:pPr eaLnBrk="1" hangingPunct="1"/>
            <a:r>
              <a:rPr lang="en-US" altLang="zh-CN" sz="3000" dirty="0" smtClean="0"/>
              <a:t>ITU</a:t>
            </a:r>
            <a:r>
              <a:rPr lang="zh-CN" altLang="en-US" sz="3000" dirty="0" smtClean="0"/>
              <a:t> （</a:t>
            </a:r>
            <a:r>
              <a:rPr lang="en-US" altLang="zh-CN" sz="3000" dirty="0" smtClean="0"/>
              <a:t>International Telecommunication Union</a:t>
            </a:r>
            <a:r>
              <a:rPr lang="zh-CN" altLang="en-US" sz="3000" dirty="0" smtClean="0"/>
              <a:t>） ，国际电信联盟</a:t>
            </a:r>
            <a:endParaRPr lang="en-US" altLang="zh-CN" sz="3000" dirty="0" smtClean="0"/>
          </a:p>
          <a:p>
            <a:pPr eaLnBrk="1" hangingPunct="1"/>
            <a:r>
              <a:rPr lang="en-US" altLang="zh-CN" sz="3000" dirty="0" smtClean="0"/>
              <a:t>ISO</a:t>
            </a:r>
            <a:r>
              <a:rPr lang="zh-CN" altLang="en-US" sz="3000" dirty="0" smtClean="0"/>
              <a:t> </a:t>
            </a:r>
            <a:r>
              <a:rPr lang="en-US" altLang="zh-CN" sz="3000" dirty="0" smtClean="0"/>
              <a:t>(International Organization for Standardization)</a:t>
            </a:r>
            <a:r>
              <a:rPr lang="zh-CN" altLang="en-US" sz="3000" dirty="0" smtClean="0"/>
              <a:t> ，国际标准化组织</a:t>
            </a:r>
            <a:endParaRPr lang="en-US" sz="3000" dirty="0" smtClean="0"/>
          </a:p>
          <a:p>
            <a:pPr eaLnBrk="1" hangingPunct="1"/>
            <a:r>
              <a:rPr lang="en-US" altLang="zh-CN" sz="3000" dirty="0" smtClean="0"/>
              <a:t>IEEE</a:t>
            </a:r>
            <a:r>
              <a:rPr lang="zh-CN" altLang="en-US" sz="3000" dirty="0" smtClean="0"/>
              <a:t>（</a:t>
            </a:r>
            <a:r>
              <a:rPr lang="en-US" altLang="zh-CN" sz="3000" dirty="0" smtClean="0"/>
              <a:t>Institute of Electrical and Electronic Engineering</a:t>
            </a:r>
            <a:r>
              <a:rPr lang="zh-CN" altLang="en-US" sz="3000" dirty="0" smtClean="0"/>
              <a:t>） ，电气和电子工程师协会</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2"/>
          <p:cNvSpPr>
            <a:spLocks noGrp="1"/>
          </p:cNvSpPr>
          <p:nvPr>
            <p:ph type="title" idx="4294967295"/>
          </p:nvPr>
        </p:nvSpPr>
        <p:spPr>
          <a:xfrm>
            <a:off x="0" y="228600"/>
            <a:ext cx="8229600" cy="1143000"/>
          </a:xfrm>
        </p:spPr>
        <p:txBody>
          <a:bodyPr/>
          <a:lstStyle/>
          <a:p>
            <a:pPr eaLnBrk="1" hangingPunct="1"/>
            <a:r>
              <a:rPr lang="en-US" altLang="zh-CN" dirty="0" smtClean="0"/>
              <a:t>IETF</a:t>
            </a:r>
            <a:r>
              <a:rPr lang="zh-CN" altLang="en-US" dirty="0" smtClean="0"/>
              <a:t>及因特网的标准化工作</a:t>
            </a:r>
          </a:p>
        </p:txBody>
      </p:sp>
      <p:sp>
        <p:nvSpPr>
          <p:cNvPr id="71683" name="内容占位符 1"/>
          <p:cNvSpPr>
            <a:spLocks noGrp="1"/>
          </p:cNvSpPr>
          <p:nvPr>
            <p:ph idx="4294967295"/>
          </p:nvPr>
        </p:nvSpPr>
        <p:spPr>
          <a:xfrm>
            <a:off x="500063" y="1500188"/>
            <a:ext cx="8229600" cy="4525962"/>
          </a:xfrm>
        </p:spPr>
        <p:txBody>
          <a:bodyPr/>
          <a:lstStyle/>
          <a:p>
            <a:pPr eaLnBrk="1" hangingPunct="1"/>
            <a:r>
              <a:rPr lang="en-US" altLang="zh-CN" dirty="0" smtClean="0"/>
              <a:t>IETF</a:t>
            </a:r>
            <a:r>
              <a:rPr lang="zh-CN" altLang="en-US" dirty="0" smtClean="0"/>
              <a:t>和</a:t>
            </a:r>
            <a:r>
              <a:rPr lang="en-US" altLang="zh-CN" dirty="0" smtClean="0"/>
              <a:t>IRTF</a:t>
            </a:r>
            <a:r>
              <a:rPr lang="zh-CN" altLang="en-US" dirty="0" smtClean="0"/>
              <a:t>是</a:t>
            </a:r>
            <a:r>
              <a:rPr lang="en-US" altLang="zh-CN" dirty="0" smtClean="0"/>
              <a:t>IAB</a:t>
            </a:r>
            <a:r>
              <a:rPr lang="zh-CN" altLang="en-US" dirty="0" smtClean="0"/>
              <a:t>的附属机构。</a:t>
            </a:r>
            <a:endParaRPr lang="en-US" altLang="zh-CN" dirty="0" smtClean="0"/>
          </a:p>
          <a:p>
            <a:pPr lvl="1" eaLnBrk="1" hangingPunct="1"/>
            <a:r>
              <a:rPr lang="en-US" altLang="zh-CN" dirty="0" smtClean="0"/>
              <a:t>IRTF</a:t>
            </a:r>
            <a:r>
              <a:rPr lang="zh-CN" altLang="en-US" dirty="0" smtClean="0"/>
              <a:t>：理论方面的前瞻性的研究。</a:t>
            </a:r>
            <a:endParaRPr lang="en-US" altLang="zh-CN" dirty="0" smtClean="0"/>
          </a:p>
          <a:p>
            <a:pPr lvl="1" eaLnBrk="1" hangingPunct="1"/>
            <a:r>
              <a:rPr lang="en-US" altLang="zh-CN" dirty="0" smtClean="0"/>
              <a:t>IETF</a:t>
            </a:r>
            <a:r>
              <a:rPr lang="zh-CN" altLang="en-US" dirty="0" smtClean="0"/>
              <a:t>：中、短期的工程问题研究，主要涉及协议的开发和标准化。公开、公平和非营利。</a:t>
            </a:r>
            <a:endParaRPr lang="en-US" altLang="zh-CN" dirty="0" smtClean="0"/>
          </a:p>
          <a:p>
            <a:pPr eaLnBrk="1" hangingPunct="1"/>
            <a:r>
              <a:rPr lang="zh-CN" altLang="en-US" dirty="0" smtClean="0"/>
              <a:t>因特网标准以</a:t>
            </a:r>
            <a:r>
              <a:rPr lang="en-US" altLang="zh-CN" dirty="0" smtClean="0"/>
              <a:t>RFC</a:t>
            </a:r>
            <a:r>
              <a:rPr lang="zh-CN" altLang="en-US" dirty="0" smtClean="0"/>
              <a:t>（</a:t>
            </a:r>
            <a:r>
              <a:rPr lang="en-US" altLang="zh-CN" dirty="0" smtClean="0"/>
              <a:t>Request For Comments</a:t>
            </a:r>
            <a:r>
              <a:rPr lang="zh-CN" altLang="en-US" dirty="0" smtClean="0"/>
              <a:t>）编号形式发表。</a:t>
            </a:r>
            <a:endParaRPr lang="en-US" altLang="zh-CN" sz="2400" dirty="0" smtClean="0"/>
          </a:p>
          <a:p>
            <a:pPr eaLnBrk="1" hangingPunct="1"/>
            <a:r>
              <a:rPr lang="zh-CN" altLang="en-US" dirty="0" smtClean="0"/>
              <a:t>例如，</a:t>
            </a:r>
            <a:r>
              <a:rPr lang="en-US" altLang="zh-CN" dirty="0" smtClean="0"/>
              <a:t>RFC 3330 </a:t>
            </a:r>
            <a:r>
              <a:rPr lang="zh-CN" altLang="en-US" dirty="0" smtClean="0"/>
              <a:t>：有关特殊</a:t>
            </a:r>
            <a:r>
              <a:rPr lang="en-US" altLang="zh-CN" dirty="0" smtClean="0"/>
              <a:t>IP</a:t>
            </a:r>
            <a:r>
              <a:rPr lang="zh-CN" altLang="en-US" dirty="0" smtClean="0"/>
              <a:t>地址规定。</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title" idx="4294967295"/>
          </p:nvPr>
        </p:nvSpPr>
        <p:spPr>
          <a:xfrm>
            <a:off x="0" y="228600"/>
            <a:ext cx="8229600" cy="1143000"/>
          </a:xfrm>
        </p:spPr>
        <p:txBody>
          <a:bodyPr/>
          <a:lstStyle/>
          <a:p>
            <a:pPr eaLnBrk="1" hangingPunct="1"/>
            <a:r>
              <a:rPr lang="zh-CN" altLang="en-US" dirty="0" smtClean="0"/>
              <a:t>主机</a:t>
            </a:r>
            <a:r>
              <a:rPr lang="en-US" altLang="zh-CN" dirty="0" smtClean="0"/>
              <a:t>——</a:t>
            </a:r>
            <a:r>
              <a:rPr lang="zh-CN" altLang="en-US" dirty="0" smtClean="0"/>
              <a:t>终端的通信网络</a:t>
            </a:r>
          </a:p>
        </p:txBody>
      </p:sp>
      <p:sp>
        <p:nvSpPr>
          <p:cNvPr id="26627" name="内容占位符 1"/>
          <p:cNvSpPr>
            <a:spLocks noGrp="1"/>
          </p:cNvSpPr>
          <p:nvPr>
            <p:ph idx="4294967295"/>
          </p:nvPr>
        </p:nvSpPr>
        <p:spPr>
          <a:xfrm>
            <a:off x="428625" y="1571625"/>
            <a:ext cx="8229600" cy="4525963"/>
          </a:xfrm>
        </p:spPr>
        <p:txBody>
          <a:bodyPr/>
          <a:lstStyle/>
          <a:p>
            <a:pPr eaLnBrk="1" hangingPunct="1"/>
            <a:r>
              <a:rPr lang="zh-CN" altLang="en-US" dirty="0" smtClean="0"/>
              <a:t>以单个大型主机为中心的联机系统。</a:t>
            </a:r>
            <a:endParaRPr lang="en-US" altLang="zh-CN" dirty="0" smtClean="0"/>
          </a:p>
          <a:p>
            <a:pPr eaLnBrk="1" hangingPunct="1"/>
            <a:r>
              <a:rPr lang="zh-CN" altLang="en-US" dirty="0" smtClean="0"/>
              <a:t>通过通信设备和通信线路连接多个远程用户终端与计算机主机。</a:t>
            </a:r>
            <a:endParaRPr lang="en-US" altLang="zh-CN" dirty="0" smtClean="0"/>
          </a:p>
          <a:p>
            <a:pPr eaLnBrk="1" hangingPunct="1"/>
            <a:r>
              <a:rPr lang="zh-CN" altLang="en-US" dirty="0" smtClean="0"/>
              <a:t>多个用户通过多任务分时操作系统共享主机的资源。</a:t>
            </a:r>
            <a:endParaRPr lang="en-US" altLang="zh-CN" dirty="0" smtClean="0"/>
          </a:p>
          <a:p>
            <a:pPr eaLnBrk="1" hangingPunct="1"/>
            <a:r>
              <a:rPr lang="zh-CN" altLang="en-US" dirty="0" smtClean="0"/>
              <a:t>终端（</a:t>
            </a:r>
            <a:r>
              <a:rPr lang="en-US" altLang="zh-CN" dirty="0" smtClean="0"/>
              <a:t>terminal</a:t>
            </a:r>
            <a:r>
              <a:rPr lang="zh-CN" altLang="en-US" dirty="0" smtClean="0"/>
              <a:t>）：</a:t>
            </a:r>
            <a:endParaRPr lang="en-US" altLang="zh-CN" dirty="0" smtClean="0"/>
          </a:p>
          <a:p>
            <a:pPr lvl="1" eaLnBrk="1" hangingPunct="1"/>
            <a:r>
              <a:rPr lang="zh-CN" altLang="en-US" dirty="0" smtClean="0"/>
              <a:t>包括显示器、键盘和简单的通信接口。</a:t>
            </a:r>
            <a:endParaRPr lang="en-US" altLang="zh-CN" dirty="0" smtClean="0"/>
          </a:p>
          <a:p>
            <a:pPr lvl="1" eaLnBrk="1" hangingPunct="1"/>
            <a:r>
              <a:rPr lang="zh-CN" altLang="en-US" dirty="0" smtClean="0"/>
              <a:t>不具备处理器和存储能力，因此不是一台独立的计算机。</a:t>
            </a:r>
            <a:endParaRPr lang="en-US" altLang="zh-CN"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2"/>
          <p:cNvSpPr>
            <a:spLocks noGrp="1"/>
          </p:cNvSpPr>
          <p:nvPr>
            <p:ph type="title" idx="4294967295"/>
          </p:nvPr>
        </p:nvSpPr>
        <p:spPr>
          <a:xfrm>
            <a:off x="0" y="228600"/>
            <a:ext cx="8229600" cy="1143000"/>
          </a:xfrm>
        </p:spPr>
        <p:txBody>
          <a:bodyPr/>
          <a:lstStyle/>
          <a:p>
            <a:pPr eaLnBrk="1" hangingPunct="1"/>
            <a:r>
              <a:rPr lang="zh-CN" altLang="en-US" dirty="0" smtClean="0"/>
              <a:t>因特网标准的形成</a:t>
            </a:r>
          </a:p>
        </p:txBody>
      </p:sp>
      <p:sp>
        <p:nvSpPr>
          <p:cNvPr id="72707" name="内容占位符 1"/>
          <p:cNvSpPr>
            <a:spLocks noGrp="1"/>
          </p:cNvSpPr>
          <p:nvPr>
            <p:ph idx="4294967295"/>
          </p:nvPr>
        </p:nvSpPr>
        <p:spPr>
          <a:xfrm>
            <a:off x="428625" y="1428750"/>
            <a:ext cx="8229600" cy="4525963"/>
          </a:xfrm>
        </p:spPr>
        <p:txBody>
          <a:bodyPr/>
          <a:lstStyle/>
          <a:p>
            <a:pPr eaLnBrk="1" hangingPunct="1">
              <a:buFont typeface="Wingdings" pitchFamily="2" charset="2"/>
              <a:buNone/>
            </a:pPr>
            <a:r>
              <a:rPr lang="zh-CN" altLang="en-US" smtClean="0"/>
              <a:t>形成一个因特网标准要经历四个阶段：</a:t>
            </a:r>
          </a:p>
          <a:p>
            <a:pPr eaLnBrk="1" hangingPunct="1">
              <a:buSzPct val="85000"/>
              <a:buFont typeface="Calibri" pitchFamily="34" charset="0"/>
              <a:buAutoNum type="arabicPeriod"/>
            </a:pPr>
            <a:r>
              <a:rPr lang="zh-CN" altLang="en-US" sz="3000" smtClean="0"/>
              <a:t>因特网草案（</a:t>
            </a:r>
            <a:r>
              <a:rPr lang="en-US" altLang="zh-CN" sz="3000" smtClean="0"/>
              <a:t>Internet Draft</a:t>
            </a:r>
            <a:r>
              <a:rPr lang="zh-CN" altLang="en-US" sz="3000" smtClean="0"/>
              <a:t>）：供讨论，有效期仅</a:t>
            </a:r>
            <a:r>
              <a:rPr lang="en-US" altLang="zh-CN" sz="3000" smtClean="0"/>
              <a:t>6</a:t>
            </a:r>
            <a:r>
              <a:rPr lang="zh-CN" altLang="en-US" sz="3000" smtClean="0"/>
              <a:t>个月。</a:t>
            </a:r>
            <a:endParaRPr lang="en-US" altLang="zh-CN" sz="3000" smtClean="0"/>
          </a:p>
          <a:p>
            <a:pPr eaLnBrk="1" hangingPunct="1">
              <a:buSzPct val="85000"/>
              <a:buFont typeface="Calibri" pitchFamily="34" charset="0"/>
              <a:buAutoNum type="arabicPeriod"/>
            </a:pPr>
            <a:r>
              <a:rPr lang="zh-CN" altLang="en-US" sz="3000" smtClean="0"/>
              <a:t>建议标准</a:t>
            </a:r>
            <a:r>
              <a:rPr lang="en-US" sz="3000" smtClean="0"/>
              <a:t> </a:t>
            </a:r>
            <a:r>
              <a:rPr lang="en-US" altLang="zh-CN" sz="3000" smtClean="0"/>
              <a:t>(Proposed Standard) </a:t>
            </a:r>
            <a:r>
              <a:rPr lang="zh-CN" altLang="en-US" sz="3000" smtClean="0"/>
              <a:t>：被接受为</a:t>
            </a:r>
            <a:r>
              <a:rPr lang="en-US" altLang="zh-CN" sz="3000" smtClean="0"/>
              <a:t>RFC</a:t>
            </a:r>
            <a:r>
              <a:rPr lang="zh-CN" altLang="en-US" sz="3000" smtClean="0"/>
              <a:t> （</a:t>
            </a:r>
            <a:r>
              <a:rPr lang="en-US" altLang="zh-CN" sz="3000" smtClean="0"/>
              <a:t>Request For Comments</a:t>
            </a:r>
            <a:r>
              <a:rPr lang="zh-CN" altLang="en-US" sz="3000" smtClean="0"/>
              <a:t>）文档。</a:t>
            </a:r>
            <a:endParaRPr lang="en-US" altLang="zh-CN" sz="3000" smtClean="0"/>
          </a:p>
          <a:p>
            <a:pPr eaLnBrk="1" hangingPunct="1">
              <a:buSzPct val="85000"/>
              <a:buFont typeface="Calibri" pitchFamily="34" charset="0"/>
              <a:buAutoNum type="arabicPeriod"/>
            </a:pPr>
            <a:r>
              <a:rPr lang="zh-CN" altLang="en-US" sz="3000" smtClean="0"/>
              <a:t>草案标准</a:t>
            </a:r>
            <a:r>
              <a:rPr lang="en-US" sz="3000" smtClean="0"/>
              <a:t> </a:t>
            </a:r>
            <a:r>
              <a:rPr lang="en-US" altLang="zh-CN" sz="3000" smtClean="0"/>
              <a:t>(Draft Standard)</a:t>
            </a:r>
            <a:r>
              <a:rPr lang="zh-CN" altLang="en-US" sz="3000" smtClean="0"/>
              <a:t>：被审查和考虑中，还不是正式标准。</a:t>
            </a:r>
            <a:endParaRPr lang="en-US" altLang="zh-CN" sz="3000" smtClean="0"/>
          </a:p>
          <a:p>
            <a:pPr eaLnBrk="1" hangingPunct="1">
              <a:buSzPct val="85000"/>
              <a:buFont typeface="Calibri" pitchFamily="34" charset="0"/>
              <a:buAutoNum type="arabicPeriod"/>
            </a:pPr>
            <a:r>
              <a:rPr lang="zh-CN" altLang="en-US" sz="3000" smtClean="0"/>
              <a:t>因特网标准 （</a:t>
            </a:r>
            <a:r>
              <a:rPr lang="en-US" altLang="zh-CN" sz="3000" smtClean="0"/>
              <a:t>Internet Standard</a:t>
            </a:r>
            <a:r>
              <a:rPr lang="zh-CN" altLang="en-US" sz="3000" smtClean="0"/>
              <a:t>）：成为因特网标准协议，并分配一个</a:t>
            </a:r>
            <a:r>
              <a:rPr lang="en-US" altLang="zh-CN" sz="3000" smtClean="0"/>
              <a:t>STD</a:t>
            </a:r>
            <a:r>
              <a:rPr lang="zh-CN" altLang="en-US" sz="3000" smtClean="0"/>
              <a:t>编号</a:t>
            </a:r>
            <a:r>
              <a:rPr lang="zh-CN" altLang="en-US" smtClean="0"/>
              <a:t>。</a:t>
            </a:r>
          </a:p>
          <a:p>
            <a:pPr eaLnBrk="1" hangingPunct="1">
              <a:buFont typeface="Wingdings" pitchFamily="2" charset="2"/>
              <a:buNone/>
            </a:pPr>
            <a:endParaRPr lang="zh-CN" alt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2"/>
          <p:cNvSpPr>
            <a:spLocks noGrp="1"/>
          </p:cNvSpPr>
          <p:nvPr>
            <p:ph type="title" idx="4294967295"/>
          </p:nvPr>
        </p:nvSpPr>
        <p:spPr>
          <a:xfrm>
            <a:off x="0" y="228600"/>
            <a:ext cx="8229600" cy="1143000"/>
          </a:xfrm>
        </p:spPr>
        <p:txBody>
          <a:bodyPr/>
          <a:lstStyle/>
          <a:p>
            <a:pPr eaLnBrk="1" hangingPunct="1"/>
            <a:r>
              <a:rPr lang="zh-CN" altLang="en-US" dirty="0" smtClean="0"/>
              <a:t>其它</a:t>
            </a:r>
            <a:r>
              <a:rPr lang="en-US" altLang="zh-CN" dirty="0" smtClean="0"/>
              <a:t>RFC</a:t>
            </a:r>
            <a:r>
              <a:rPr lang="zh-CN" altLang="en-US" dirty="0" smtClean="0"/>
              <a:t>文档</a:t>
            </a:r>
          </a:p>
        </p:txBody>
      </p:sp>
      <p:sp>
        <p:nvSpPr>
          <p:cNvPr id="73731" name="内容占位符 1"/>
          <p:cNvSpPr>
            <a:spLocks noGrp="1"/>
          </p:cNvSpPr>
          <p:nvPr>
            <p:ph idx="4294967295"/>
          </p:nvPr>
        </p:nvSpPr>
        <p:spPr>
          <a:xfrm>
            <a:off x="357188" y="1500188"/>
            <a:ext cx="8229600" cy="4525962"/>
          </a:xfrm>
        </p:spPr>
        <p:txBody>
          <a:bodyPr/>
          <a:lstStyle/>
          <a:p>
            <a:pPr eaLnBrk="1" hangingPunct="1"/>
            <a:r>
              <a:rPr lang="zh-CN" altLang="en-US" dirty="0" smtClean="0"/>
              <a:t>实验的（</a:t>
            </a:r>
            <a:r>
              <a:rPr lang="en-US" altLang="zh-CN" dirty="0" smtClean="0"/>
              <a:t>Experimental</a:t>
            </a:r>
            <a:r>
              <a:rPr lang="zh-CN" altLang="en-US" dirty="0" smtClean="0"/>
              <a:t>）：反映技术研究和开发过程中提出的一些规范及成果。</a:t>
            </a:r>
            <a:endParaRPr lang="en-US" altLang="zh-CN" dirty="0" smtClean="0"/>
          </a:p>
          <a:p>
            <a:pPr eaLnBrk="1" hangingPunct="1"/>
            <a:r>
              <a:rPr lang="zh-CN" altLang="en-US" dirty="0" smtClean="0"/>
              <a:t>信息的（</a:t>
            </a:r>
            <a:r>
              <a:rPr lang="en-US" altLang="zh-CN" dirty="0" smtClean="0"/>
              <a:t>Informational</a:t>
            </a:r>
            <a:r>
              <a:rPr lang="zh-CN" altLang="en-US" dirty="0" smtClean="0"/>
              <a:t>）：有关因特网的更广泛方面的一般性或指导性信息。</a:t>
            </a:r>
            <a:endParaRPr lang="en-US" altLang="zh-CN" dirty="0" smtClean="0"/>
          </a:p>
          <a:p>
            <a:pPr eaLnBrk="1" hangingPunct="1"/>
            <a:r>
              <a:rPr lang="zh-CN" altLang="en-US" dirty="0" smtClean="0"/>
              <a:t>历史的（</a:t>
            </a:r>
            <a:r>
              <a:rPr lang="en-US" altLang="zh-CN" dirty="0" smtClean="0"/>
              <a:t>Historic</a:t>
            </a:r>
            <a:r>
              <a:rPr lang="zh-CN" altLang="en-US" dirty="0" smtClean="0"/>
              <a:t>）：已经被新的文档取代或因为其它各种原因的过时文档。</a:t>
            </a:r>
          </a:p>
          <a:p>
            <a:pPr eaLnBrk="1" hangingPunct="1"/>
            <a:endParaRPr lang="zh-CN" alt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2"/>
          <p:cNvSpPr>
            <a:spLocks noGrp="1"/>
          </p:cNvSpPr>
          <p:nvPr>
            <p:ph type="title" idx="4294967295"/>
          </p:nvPr>
        </p:nvSpPr>
        <p:spPr>
          <a:xfrm>
            <a:off x="0" y="228600"/>
            <a:ext cx="8229600" cy="1143000"/>
          </a:xfrm>
        </p:spPr>
        <p:txBody>
          <a:bodyPr/>
          <a:lstStyle/>
          <a:p>
            <a:pPr eaLnBrk="1" hangingPunct="1"/>
            <a:r>
              <a:rPr lang="zh-CN" altLang="en-US" dirty="0" smtClean="0"/>
              <a:t>关于</a:t>
            </a:r>
            <a:r>
              <a:rPr lang="en-US" altLang="zh-CN" dirty="0" smtClean="0"/>
              <a:t>RFC</a:t>
            </a:r>
            <a:r>
              <a:rPr lang="zh-CN" altLang="en-US" dirty="0" smtClean="0"/>
              <a:t>文档</a:t>
            </a:r>
          </a:p>
        </p:txBody>
      </p:sp>
      <p:sp>
        <p:nvSpPr>
          <p:cNvPr id="74755" name="内容占位符 1"/>
          <p:cNvSpPr>
            <a:spLocks noGrp="1"/>
          </p:cNvSpPr>
          <p:nvPr>
            <p:ph idx="4294967295"/>
          </p:nvPr>
        </p:nvSpPr>
        <p:spPr>
          <a:xfrm>
            <a:off x="428625" y="1500188"/>
            <a:ext cx="8229600" cy="4525962"/>
          </a:xfrm>
        </p:spPr>
        <p:txBody>
          <a:bodyPr/>
          <a:lstStyle/>
          <a:p>
            <a:pPr eaLnBrk="1" hangingPunct="1"/>
            <a:r>
              <a:rPr lang="zh-CN" altLang="en-US" dirty="0" smtClean="0"/>
              <a:t>深入学习网络协议、了解因特网技术和标准发展动态的重要信息源。</a:t>
            </a:r>
            <a:endParaRPr lang="en-US" altLang="zh-CN" dirty="0" smtClean="0"/>
          </a:p>
          <a:p>
            <a:pPr eaLnBrk="1" hangingPunct="1"/>
            <a:r>
              <a:rPr lang="zh-CN" altLang="en-US" dirty="0" smtClean="0"/>
              <a:t>免费下载地址：</a:t>
            </a:r>
            <a:endParaRPr lang="en-US" altLang="zh-CN" dirty="0" smtClean="0"/>
          </a:p>
          <a:p>
            <a:pPr eaLnBrk="1" hangingPunct="1">
              <a:buFont typeface="Wingdings" pitchFamily="2" charset="2"/>
              <a:buNone/>
            </a:pPr>
            <a:r>
              <a:rPr lang="zh-CN" altLang="en-US" sz="2800" dirty="0" smtClean="0"/>
              <a:t>   </a:t>
            </a:r>
            <a:r>
              <a:rPr lang="en-US" altLang="zh-CN" sz="2800" u="sng" dirty="0" smtClean="0"/>
              <a:t>http://www.rfc-editor.org/rfc.html</a:t>
            </a:r>
          </a:p>
          <a:p>
            <a:pPr eaLnBrk="1" hangingPunct="1">
              <a:buFont typeface="Wingdings" pitchFamily="2" charset="2"/>
              <a:buNone/>
            </a:pPr>
            <a:r>
              <a:rPr lang="zh-CN" altLang="en-US" sz="2800" dirty="0" smtClean="0"/>
              <a:t>   </a:t>
            </a:r>
            <a:r>
              <a:rPr lang="en-US" altLang="zh-CN" sz="2800" u="sng" dirty="0" smtClean="0"/>
              <a:t>ftp://ftp.rfc-editor.org</a:t>
            </a:r>
          </a:p>
          <a:p>
            <a:pPr eaLnBrk="1" hangingPunct="1"/>
            <a:r>
              <a:rPr lang="zh-CN" altLang="en-US" dirty="0" smtClean="0"/>
              <a:t>使用</a:t>
            </a:r>
            <a:r>
              <a:rPr lang="en-US" altLang="zh-CN" dirty="0" smtClean="0"/>
              <a:t>RFC</a:t>
            </a:r>
            <a:r>
              <a:rPr lang="zh-CN" altLang="en-US" dirty="0" smtClean="0"/>
              <a:t>文档要注意两点：</a:t>
            </a:r>
            <a:endParaRPr lang="en-US" altLang="zh-CN" dirty="0" smtClean="0"/>
          </a:p>
          <a:p>
            <a:pPr lvl="1" eaLnBrk="1" hangingPunct="1"/>
            <a:r>
              <a:rPr lang="zh-CN" altLang="en-US" dirty="0" smtClean="0"/>
              <a:t>有关一个协议可能会涉及多个</a:t>
            </a:r>
            <a:r>
              <a:rPr lang="en-US" altLang="zh-CN" dirty="0" smtClean="0"/>
              <a:t>RFC </a:t>
            </a:r>
            <a:r>
              <a:rPr lang="zh-CN" altLang="en-US" dirty="0" smtClean="0"/>
              <a:t>文档。</a:t>
            </a:r>
            <a:endParaRPr lang="en-US" altLang="zh-CN" dirty="0" smtClean="0"/>
          </a:p>
          <a:p>
            <a:pPr lvl="1" eaLnBrk="1" hangingPunct="1"/>
            <a:r>
              <a:rPr lang="zh-CN" altLang="en-US" dirty="0" smtClean="0"/>
              <a:t>有时旧的</a:t>
            </a:r>
            <a:r>
              <a:rPr lang="en-US" altLang="zh-CN" dirty="0" smtClean="0"/>
              <a:t>RFC</a:t>
            </a:r>
            <a:r>
              <a:rPr lang="zh-CN" altLang="en-US" dirty="0" smtClean="0"/>
              <a:t>文档常常被新的取代。</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课后思考题</a:t>
            </a:r>
            <a:endParaRPr lang="zh-CN" altLang="en-US" dirty="0"/>
          </a:p>
        </p:txBody>
      </p:sp>
      <p:sp>
        <p:nvSpPr>
          <p:cNvPr id="3" name="内容占位符 2"/>
          <p:cNvSpPr>
            <a:spLocks noGrp="1"/>
          </p:cNvSpPr>
          <p:nvPr>
            <p:ph idx="1"/>
          </p:nvPr>
        </p:nvSpPr>
        <p:spPr/>
        <p:txBody>
          <a:bodyPr/>
          <a:lstStyle/>
          <a:p>
            <a:pPr marL="514350" indent="-514350">
              <a:buClrTx/>
              <a:buSzPct val="85000"/>
              <a:buFont typeface="+mj-lt"/>
              <a:buAutoNum type="arabicPeriod"/>
            </a:pPr>
            <a:r>
              <a:rPr lang="zh-CN" altLang="en-US" dirty="0" smtClean="0"/>
              <a:t>为什么说早期的主机</a:t>
            </a:r>
            <a:r>
              <a:rPr lang="en-US" dirty="0" smtClean="0"/>
              <a:t>——</a:t>
            </a:r>
            <a:r>
              <a:rPr lang="zh-CN" altLang="en-US" dirty="0" smtClean="0"/>
              <a:t>终端的通信网络不是现代意义上计算机网络？</a:t>
            </a:r>
            <a:endParaRPr lang="en-US" altLang="zh-CN" dirty="0" smtClean="0"/>
          </a:p>
          <a:p>
            <a:pPr marL="514350" indent="-514350">
              <a:buClrTx/>
              <a:buSzPct val="85000"/>
              <a:buFont typeface="+mj-lt"/>
              <a:buAutoNum type="arabicPeriod"/>
            </a:pPr>
            <a:r>
              <a:rPr lang="zh-CN" altLang="en-US" dirty="0" smtClean="0"/>
              <a:t>通过智能移动终端接入因特网，是否构成现代意义上计算机网络？为什么？</a:t>
            </a:r>
            <a:endParaRPr lang="en-US" altLang="zh-CN" dirty="0" smtClean="0"/>
          </a:p>
          <a:p>
            <a:pPr marL="514350" indent="-514350">
              <a:buClrTx/>
              <a:buSzPct val="85000"/>
              <a:buFont typeface="+mj-lt"/>
              <a:buAutoNum type="arabicPeriod"/>
            </a:pPr>
            <a:r>
              <a:rPr lang="zh-CN" altLang="en-US" dirty="0" smtClean="0"/>
              <a:t>当网络流量显著增加时，哪种时延会加大？</a:t>
            </a:r>
            <a:endParaRPr lang="en-US" altLang="zh-CN" dirty="0" smtClean="0"/>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教材及参考书目</a:t>
            </a:r>
            <a:endParaRPr lang="zh-CN" altLang="en-US" dirty="0"/>
          </a:p>
        </p:txBody>
      </p:sp>
      <p:sp>
        <p:nvSpPr>
          <p:cNvPr id="3" name="内容占位符 2"/>
          <p:cNvSpPr>
            <a:spLocks noGrp="1"/>
          </p:cNvSpPr>
          <p:nvPr>
            <p:ph idx="1"/>
          </p:nvPr>
        </p:nvSpPr>
        <p:spPr>
          <a:xfrm>
            <a:off x="381000" y="1554162"/>
            <a:ext cx="8334404" cy="4732357"/>
          </a:xfrm>
        </p:spPr>
        <p:txBody>
          <a:bodyPr/>
          <a:lstStyle/>
          <a:p>
            <a:r>
              <a:rPr lang="zh-CN" altLang="en-US" sz="2800" dirty="0" smtClean="0"/>
              <a:t>教材：</a:t>
            </a:r>
            <a:r>
              <a:rPr lang="en-US" altLang="zh-CN" sz="2800" dirty="0" smtClean="0"/>
              <a:t>《</a:t>
            </a:r>
            <a:r>
              <a:rPr lang="zh-CN" altLang="en-US" sz="2800" dirty="0" smtClean="0"/>
              <a:t>计算机网络原理与实践（第</a:t>
            </a:r>
            <a:r>
              <a:rPr lang="en-US" altLang="zh-CN" sz="2800" dirty="0" smtClean="0"/>
              <a:t>2</a:t>
            </a:r>
            <a:r>
              <a:rPr lang="zh-CN" altLang="en-US" sz="2800" dirty="0" smtClean="0"/>
              <a:t>版）</a:t>
            </a:r>
            <a:r>
              <a:rPr lang="en-US" altLang="zh-CN" sz="2800" dirty="0" smtClean="0"/>
              <a:t>》</a:t>
            </a:r>
            <a:r>
              <a:rPr lang="zh-CN" altLang="en-US" sz="2800" dirty="0" smtClean="0"/>
              <a:t>徐磊主编，机械工业出版社，</a:t>
            </a:r>
            <a:r>
              <a:rPr lang="en-US" altLang="zh-CN" sz="2800" dirty="0" smtClean="0"/>
              <a:t>2013</a:t>
            </a:r>
            <a:r>
              <a:rPr lang="zh-CN" altLang="en-US" sz="2800" dirty="0" smtClean="0"/>
              <a:t>年</a:t>
            </a:r>
            <a:r>
              <a:rPr lang="en-US" altLang="zh-CN" sz="2800" dirty="0" smtClean="0"/>
              <a:t>8</a:t>
            </a:r>
            <a:r>
              <a:rPr lang="zh-CN" altLang="en-US" sz="2800" dirty="0" smtClean="0"/>
              <a:t>月</a:t>
            </a:r>
            <a:endParaRPr lang="en-US" altLang="zh-CN" sz="2800" dirty="0" smtClean="0"/>
          </a:p>
          <a:p>
            <a:r>
              <a:rPr lang="zh-CN" altLang="en-US" sz="2800" dirty="0" smtClean="0"/>
              <a:t>主要参考书目：</a:t>
            </a:r>
            <a:endParaRPr lang="en-US" altLang="zh-CN" sz="2800" dirty="0" smtClean="0"/>
          </a:p>
          <a:p>
            <a:pPr marL="446088" lvl="1" indent="-446088">
              <a:buFont typeface="+mj-lt"/>
              <a:buAutoNum type="arabicPeriod"/>
            </a:pPr>
            <a:r>
              <a:rPr lang="en-US" altLang="zh-CN" dirty="0" smtClean="0"/>
              <a:t>《</a:t>
            </a:r>
            <a:r>
              <a:rPr lang="zh-CN" altLang="en-US" dirty="0" smtClean="0"/>
              <a:t>计算机网络（第</a:t>
            </a:r>
            <a:r>
              <a:rPr lang="en-US" altLang="zh-CN" dirty="0" smtClean="0"/>
              <a:t>5</a:t>
            </a:r>
            <a:r>
              <a:rPr lang="zh-CN" altLang="en-US" dirty="0" smtClean="0"/>
              <a:t>版）</a:t>
            </a:r>
            <a:r>
              <a:rPr lang="en-US" altLang="zh-CN" dirty="0" smtClean="0"/>
              <a:t>》Andrew S. </a:t>
            </a:r>
            <a:r>
              <a:rPr lang="en-US" altLang="zh-CN" dirty="0" err="1" smtClean="0"/>
              <a:t>Tanenbaum</a:t>
            </a:r>
            <a:r>
              <a:rPr lang="zh-CN" altLang="en-US" dirty="0" smtClean="0"/>
              <a:t>，</a:t>
            </a:r>
            <a:r>
              <a:rPr lang="en-US" altLang="zh-CN" dirty="0" smtClean="0"/>
              <a:t>David</a:t>
            </a:r>
            <a:r>
              <a:rPr lang="zh-CN" altLang="en-US" dirty="0" smtClean="0"/>
              <a:t> </a:t>
            </a:r>
            <a:r>
              <a:rPr lang="en-US" altLang="zh-CN" dirty="0" err="1" smtClean="0"/>
              <a:t>J.Wetherall</a:t>
            </a:r>
            <a:r>
              <a:rPr lang="en-US" altLang="zh-CN" dirty="0" smtClean="0"/>
              <a:t> </a:t>
            </a:r>
            <a:r>
              <a:rPr lang="zh-CN" altLang="en-US" dirty="0" smtClean="0"/>
              <a:t>著，清华大学出版社</a:t>
            </a:r>
            <a:r>
              <a:rPr lang="en-US" altLang="zh-CN" dirty="0" smtClean="0"/>
              <a:t>,</a:t>
            </a:r>
            <a:r>
              <a:rPr lang="zh-CN" altLang="en-US" dirty="0" smtClean="0"/>
              <a:t> </a:t>
            </a:r>
            <a:r>
              <a:rPr lang="en-US" altLang="zh-CN" dirty="0" smtClean="0"/>
              <a:t>2012</a:t>
            </a:r>
            <a:r>
              <a:rPr lang="zh-CN" altLang="en-US" dirty="0" smtClean="0"/>
              <a:t>年</a:t>
            </a:r>
            <a:r>
              <a:rPr lang="en-US" altLang="zh-CN" dirty="0" smtClean="0"/>
              <a:t>3</a:t>
            </a:r>
            <a:r>
              <a:rPr lang="zh-CN" altLang="en-US" dirty="0" smtClean="0"/>
              <a:t>月</a:t>
            </a:r>
            <a:endParaRPr lang="en-US" altLang="zh-CN" dirty="0" smtClean="0"/>
          </a:p>
          <a:p>
            <a:pPr marL="446088" lvl="1" indent="-446088">
              <a:buFont typeface="+mj-lt"/>
              <a:buAutoNum type="arabicPeriod"/>
            </a:pPr>
            <a:r>
              <a:rPr lang="en-US" altLang="zh-CN" dirty="0" smtClean="0"/>
              <a:t>《</a:t>
            </a:r>
            <a:r>
              <a:rPr lang="zh-CN" altLang="en-US" dirty="0" smtClean="0"/>
              <a:t>计算机网络（第</a:t>
            </a:r>
            <a:r>
              <a:rPr lang="en-US" altLang="zh-CN" dirty="0" smtClean="0"/>
              <a:t>5</a:t>
            </a:r>
            <a:r>
              <a:rPr lang="zh-CN" altLang="en-US" dirty="0" smtClean="0"/>
              <a:t>版）</a:t>
            </a:r>
            <a:r>
              <a:rPr lang="en-US" altLang="zh-CN" dirty="0" smtClean="0"/>
              <a:t>》</a:t>
            </a:r>
            <a:r>
              <a:rPr lang="zh-CN" altLang="en-US" dirty="0" smtClean="0"/>
              <a:t>谢希仁 编著， 电子工业出版社，</a:t>
            </a:r>
            <a:r>
              <a:rPr lang="en-US" altLang="zh-CN" dirty="0" smtClean="0"/>
              <a:t>2008</a:t>
            </a:r>
            <a:r>
              <a:rPr lang="zh-CN" altLang="en-US" dirty="0" smtClean="0"/>
              <a:t>年</a:t>
            </a:r>
            <a:r>
              <a:rPr lang="en-US" altLang="zh-CN" dirty="0" smtClean="0"/>
              <a:t>7</a:t>
            </a:r>
            <a:r>
              <a:rPr lang="zh-CN" altLang="en-US" dirty="0" smtClean="0"/>
              <a:t>月</a:t>
            </a:r>
            <a:endParaRPr lang="en-US" altLang="zh-CN" dirty="0" smtClean="0"/>
          </a:p>
          <a:p>
            <a:pPr marL="446088" lvl="1" indent="-446088">
              <a:buFont typeface="+mj-lt"/>
              <a:buAutoNum type="arabicPeriod"/>
            </a:pPr>
            <a:r>
              <a:rPr lang="en-US" altLang="zh-CN" dirty="0" smtClean="0"/>
              <a:t>《</a:t>
            </a:r>
            <a:r>
              <a:rPr lang="zh-CN" altLang="en-US" dirty="0" smtClean="0"/>
              <a:t>计算机网络</a:t>
            </a:r>
            <a:r>
              <a:rPr lang="zh-CN" altLang="en-US" sz="2400" dirty="0" smtClean="0"/>
              <a:t> 自顶向下方法</a:t>
            </a:r>
            <a:r>
              <a:rPr lang="en-US" altLang="zh-CN" dirty="0" smtClean="0"/>
              <a:t>》James F. </a:t>
            </a:r>
            <a:r>
              <a:rPr lang="en-US" altLang="zh-CN" dirty="0" err="1" smtClean="0"/>
              <a:t>Kurse</a:t>
            </a:r>
            <a:r>
              <a:rPr lang="zh-CN" altLang="en-US" dirty="0" smtClean="0"/>
              <a:t>，</a:t>
            </a:r>
            <a:r>
              <a:rPr lang="en-US" altLang="zh-CN" dirty="0" smtClean="0"/>
              <a:t>Keith W. Ross </a:t>
            </a:r>
            <a:r>
              <a:rPr lang="zh-CN" altLang="en-US" dirty="0" smtClean="0"/>
              <a:t>著，机械工业出版社，</a:t>
            </a:r>
            <a:r>
              <a:rPr lang="en-US" altLang="zh-CN" dirty="0" smtClean="0"/>
              <a:t>2009</a:t>
            </a:r>
            <a:r>
              <a:rPr lang="zh-CN" altLang="en-US" dirty="0" smtClean="0"/>
              <a:t>年</a:t>
            </a:r>
            <a:r>
              <a:rPr lang="en-US" altLang="zh-CN" dirty="0" smtClean="0"/>
              <a:t>1</a:t>
            </a:r>
            <a:r>
              <a:rPr lang="zh-CN" altLang="en-US" dirty="0" smtClean="0"/>
              <a:t>月</a:t>
            </a:r>
            <a:endParaRPr lang="en-US" altLang="zh-CN" dirty="0" smtClean="0"/>
          </a:p>
          <a:p>
            <a:pPr marL="446088" lvl="1" indent="-446088">
              <a:buFont typeface="+mj-lt"/>
              <a:buAutoNum type="arabicPeriod"/>
            </a:pPr>
            <a:endParaRPr lang="en-US" altLang="zh-CN" sz="2400" dirty="0" smtClean="0"/>
          </a:p>
          <a:p>
            <a:pPr marL="446088" lvl="1" indent="-446088">
              <a:buFont typeface="+mj-lt"/>
              <a:buAutoNum type="arabicPeriod"/>
            </a:pPr>
            <a:endParaRPr lang="en-US" altLang="zh-CN" sz="2400" dirty="0" smtClean="0"/>
          </a:p>
          <a:p>
            <a:pPr marL="914400" lvl="1" indent="-514350">
              <a:buFont typeface="+mj-lt"/>
              <a:buAutoNum type="arabicPeriod"/>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p:cNvSpPr>
            <a:spLocks noGrp="1"/>
          </p:cNvSpPr>
          <p:nvPr>
            <p:ph type="title" idx="4294967295"/>
          </p:nvPr>
        </p:nvSpPr>
        <p:spPr>
          <a:xfrm>
            <a:off x="357188" y="214313"/>
            <a:ext cx="8229600" cy="1143000"/>
          </a:xfrm>
        </p:spPr>
        <p:txBody>
          <a:bodyPr/>
          <a:lstStyle/>
          <a:p>
            <a:pPr eaLnBrk="1" hangingPunct="1"/>
            <a:r>
              <a:rPr lang="zh-CN" altLang="en-US" dirty="0" smtClean="0"/>
              <a:t>主机到终端系统的成功应用实例</a:t>
            </a:r>
          </a:p>
        </p:txBody>
      </p:sp>
      <p:sp>
        <p:nvSpPr>
          <p:cNvPr id="27651" name="内容占位符 1"/>
          <p:cNvSpPr>
            <a:spLocks noGrp="1"/>
          </p:cNvSpPr>
          <p:nvPr>
            <p:ph idx="4294967295"/>
          </p:nvPr>
        </p:nvSpPr>
        <p:spPr>
          <a:xfrm>
            <a:off x="357188" y="1571625"/>
            <a:ext cx="8229600" cy="4525963"/>
          </a:xfrm>
        </p:spPr>
        <p:txBody>
          <a:bodyPr/>
          <a:lstStyle/>
          <a:p>
            <a:pPr marL="365125" indent="-255588" eaLnBrk="1" hangingPunct="1">
              <a:lnSpc>
                <a:spcPct val="90000"/>
              </a:lnSpc>
            </a:pPr>
            <a:r>
              <a:rPr lang="en-US" altLang="zh-CN" smtClean="0"/>
              <a:t>20</a:t>
            </a:r>
            <a:r>
              <a:rPr lang="zh-CN" altLang="en-US" smtClean="0"/>
              <a:t>世纪</a:t>
            </a:r>
            <a:r>
              <a:rPr lang="en-US" altLang="zh-CN" smtClean="0"/>
              <a:t>50</a:t>
            </a:r>
            <a:r>
              <a:rPr lang="zh-CN" altLang="en-US" smtClean="0"/>
              <a:t>年代中期，美国的半自动化地面防空系统（</a:t>
            </a:r>
            <a:r>
              <a:rPr lang="en-US" altLang="zh-CN" smtClean="0"/>
              <a:t>Semi-Automatic Ground Environment</a:t>
            </a:r>
            <a:r>
              <a:rPr lang="zh-CN" altLang="en-US" smtClean="0"/>
              <a:t>，</a:t>
            </a:r>
            <a:r>
              <a:rPr lang="en-US" altLang="zh-CN" smtClean="0"/>
              <a:t>SAGE</a:t>
            </a:r>
            <a:r>
              <a:rPr lang="zh-CN" altLang="en-US" smtClean="0"/>
              <a:t>），把远程雷达和其它测控设备的数据经通信线路传输，发送给一台</a:t>
            </a:r>
            <a:r>
              <a:rPr lang="en-US" altLang="zh-CN" smtClean="0"/>
              <a:t>IBM</a:t>
            </a:r>
            <a:r>
              <a:rPr lang="zh-CN" altLang="en-US" smtClean="0"/>
              <a:t>主机，实现了数据的集中处理与控制。</a:t>
            </a:r>
            <a:endParaRPr lang="en-US" altLang="zh-CN" smtClean="0"/>
          </a:p>
          <a:p>
            <a:pPr marL="365125" indent="-255588" eaLnBrk="1" hangingPunct="1">
              <a:lnSpc>
                <a:spcPct val="90000"/>
              </a:lnSpc>
            </a:pPr>
            <a:r>
              <a:rPr lang="en-US" altLang="zh-CN" smtClean="0"/>
              <a:t>20</a:t>
            </a:r>
            <a:r>
              <a:rPr lang="zh-CN" altLang="en-US" smtClean="0"/>
              <a:t>世纪</a:t>
            </a:r>
            <a:r>
              <a:rPr lang="en-US" altLang="zh-CN" smtClean="0"/>
              <a:t>60</a:t>
            </a:r>
            <a:r>
              <a:rPr lang="zh-CN" altLang="en-US" smtClean="0"/>
              <a:t>年代，美国航空公司与</a:t>
            </a:r>
            <a:r>
              <a:rPr lang="en-US" altLang="zh-CN" smtClean="0"/>
              <a:t>IBM</a:t>
            </a:r>
            <a:r>
              <a:rPr lang="zh-CN" altLang="en-US" smtClean="0"/>
              <a:t>公司合作的飞机订票系统</a:t>
            </a:r>
            <a:r>
              <a:rPr lang="en-US" altLang="zh-CN" smtClean="0"/>
              <a:t>SABRE-I</a:t>
            </a:r>
            <a:r>
              <a:rPr lang="zh-CN" altLang="en-US" smtClean="0"/>
              <a:t>，由一台</a:t>
            </a:r>
            <a:r>
              <a:rPr lang="en-US" altLang="zh-CN" smtClean="0"/>
              <a:t>IBM</a:t>
            </a:r>
            <a:r>
              <a:rPr lang="zh-CN" altLang="en-US" smtClean="0"/>
              <a:t>主机和遍布全美各地的</a:t>
            </a:r>
            <a:r>
              <a:rPr lang="en-US" altLang="zh-CN" smtClean="0"/>
              <a:t>2000</a:t>
            </a:r>
            <a:r>
              <a:rPr lang="zh-CN" altLang="en-US" smtClean="0"/>
              <a:t>多个终端组成。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idx="4294967295"/>
          </p:nvPr>
        </p:nvSpPr>
        <p:spPr>
          <a:xfrm>
            <a:off x="357188" y="285750"/>
            <a:ext cx="8229600" cy="1143000"/>
          </a:xfrm>
        </p:spPr>
        <p:txBody>
          <a:bodyPr/>
          <a:lstStyle/>
          <a:p>
            <a:pPr eaLnBrk="1" hangingPunct="1"/>
            <a:r>
              <a:rPr lang="zh-CN" altLang="en-US" dirty="0" smtClean="0"/>
              <a:t>主机到终端系统的演变</a:t>
            </a:r>
          </a:p>
        </p:txBody>
      </p:sp>
      <p:sp>
        <p:nvSpPr>
          <p:cNvPr id="28675" name="内容占位符 1"/>
          <p:cNvSpPr>
            <a:spLocks noGrp="1"/>
          </p:cNvSpPr>
          <p:nvPr>
            <p:ph idx="4294967295"/>
          </p:nvPr>
        </p:nvSpPr>
        <p:spPr>
          <a:xfrm>
            <a:off x="428625" y="1571625"/>
            <a:ext cx="8229600" cy="4525963"/>
          </a:xfrm>
        </p:spPr>
        <p:txBody>
          <a:bodyPr/>
          <a:lstStyle/>
          <a:p>
            <a:pPr eaLnBrk="1" hangingPunct="1"/>
            <a:r>
              <a:rPr lang="zh-CN" altLang="en-US" dirty="0" smtClean="0"/>
              <a:t>前置机：通信控制功能逐渐从主机中分离，形成独立设备</a:t>
            </a:r>
            <a:r>
              <a:rPr lang="en-US" altLang="zh-CN" dirty="0" smtClean="0"/>
              <a:t>——</a:t>
            </a:r>
            <a:r>
              <a:rPr lang="zh-CN" altLang="en-US" dirty="0" smtClean="0"/>
              <a:t>通信控制处理机</a:t>
            </a:r>
            <a:r>
              <a:rPr lang="zh-CN" altLang="en-US" sz="3000" dirty="0" smtClean="0"/>
              <a:t>（</a:t>
            </a:r>
            <a:r>
              <a:rPr lang="en-US" altLang="zh-CN" sz="3000" dirty="0" smtClean="0"/>
              <a:t>Communication Control Processor</a:t>
            </a:r>
            <a:r>
              <a:rPr lang="zh-CN" altLang="en-US" sz="3000" dirty="0" smtClean="0"/>
              <a:t>，</a:t>
            </a:r>
            <a:r>
              <a:rPr lang="en-US" altLang="zh-CN" sz="3000" dirty="0" smtClean="0"/>
              <a:t>CCP</a:t>
            </a:r>
            <a:r>
              <a:rPr lang="zh-CN" altLang="en-US" sz="3000" dirty="0" smtClean="0"/>
              <a:t>）。</a:t>
            </a:r>
            <a:endParaRPr lang="en-US" altLang="zh-CN" sz="3000" dirty="0" smtClean="0"/>
          </a:p>
          <a:p>
            <a:pPr eaLnBrk="1" hangingPunct="1"/>
            <a:r>
              <a:rPr lang="zh-CN" altLang="en-US" dirty="0" smtClean="0"/>
              <a:t>集中器</a:t>
            </a:r>
            <a:r>
              <a:rPr lang="en-US" altLang="zh-CN" dirty="0" smtClean="0"/>
              <a:t>(/</a:t>
            </a:r>
            <a:r>
              <a:rPr lang="zh-CN" altLang="en-US" dirty="0" smtClean="0"/>
              <a:t>多路复用器</a:t>
            </a:r>
            <a:r>
              <a:rPr lang="en-US" altLang="zh-CN" dirty="0" smtClean="0"/>
              <a:t>)</a:t>
            </a:r>
            <a:r>
              <a:rPr lang="zh-CN" altLang="en-US" dirty="0" smtClean="0"/>
              <a:t>：将多个终端到主机的数据集中（或者复用）后发送到高速通信线路上，或者把主机发来的数据分发给多个终端。</a:t>
            </a:r>
          </a:p>
          <a:p>
            <a:pPr eaLnBrk="1" hangingPunct="1"/>
            <a:endParaRPr lang="zh-CN" altLang="en-US" dirty="0" smtClean="0"/>
          </a:p>
          <a:p>
            <a:pPr eaLnBrk="1" hangingPunct="1"/>
            <a:endParaRPr lang="zh-CN"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latin typeface="Lucida Sans Unicode" pitchFamily="34" charset="0"/>
              <a:ea typeface="黑体" pitchFamily="49" charset="-122"/>
            </a:endParaRPr>
          </a:p>
        </p:txBody>
      </p:sp>
      <p:sp>
        <p:nvSpPr>
          <p:cNvPr id="29699" name="TextBox 5"/>
          <p:cNvSpPr txBox="1">
            <a:spLocks noChangeArrowheads="1"/>
          </p:cNvSpPr>
          <p:nvPr/>
        </p:nvSpPr>
        <p:spPr bwMode="auto">
          <a:xfrm>
            <a:off x="2714625" y="4357688"/>
            <a:ext cx="2714625" cy="369887"/>
          </a:xfrm>
          <a:prstGeom prst="rect">
            <a:avLst/>
          </a:prstGeom>
          <a:noFill/>
          <a:ln w="9525">
            <a:noFill/>
            <a:miter lim="800000"/>
            <a:headEnd/>
            <a:tailEnd/>
          </a:ln>
        </p:spPr>
        <p:txBody>
          <a:bodyPr>
            <a:spAutoFit/>
          </a:bodyPr>
          <a:lstStyle/>
          <a:p>
            <a:pPr algn="ctr"/>
            <a:r>
              <a:rPr lang="zh-CN" altLang="en-US">
                <a:latin typeface="Lucida Sans Unicode" pitchFamily="34" charset="0"/>
                <a:ea typeface="黑体" pitchFamily="49" charset="-122"/>
              </a:rPr>
              <a:t>主机</a:t>
            </a:r>
            <a:r>
              <a:rPr lang="en-US" altLang="zh-CN">
                <a:latin typeface="Lucida Sans Unicode" pitchFamily="34" charset="0"/>
                <a:ea typeface="黑体" pitchFamily="49" charset="-122"/>
              </a:rPr>
              <a:t>——</a:t>
            </a:r>
            <a:r>
              <a:rPr lang="zh-CN" altLang="en-US">
                <a:latin typeface="Lucida Sans Unicode" pitchFamily="34" charset="0"/>
                <a:ea typeface="黑体" pitchFamily="49" charset="-122"/>
              </a:rPr>
              <a:t>终端的网络</a:t>
            </a:r>
          </a:p>
        </p:txBody>
      </p:sp>
      <p:pic>
        <p:nvPicPr>
          <p:cNvPr id="29700" name="图片 4" descr="图1-1 主机到终端的通信系统.emf"/>
          <p:cNvPicPr>
            <a:picLocks noChangeAspect="1"/>
          </p:cNvPicPr>
          <p:nvPr/>
        </p:nvPicPr>
        <p:blipFill>
          <a:blip r:embed="rId2"/>
          <a:srcRect/>
          <a:stretch>
            <a:fillRect/>
          </a:stretch>
        </p:blipFill>
        <p:spPr bwMode="auto">
          <a:xfrm>
            <a:off x="1071563" y="2286000"/>
            <a:ext cx="6654800" cy="1954213"/>
          </a:xfrm>
          <a:prstGeom prst="rect">
            <a:avLst/>
          </a:prstGeom>
          <a:noFill/>
          <a:ln w="9525">
            <a:noFill/>
            <a:miter lim="800000"/>
            <a:headEnd/>
            <a:tailEnd/>
          </a:ln>
        </p:spPr>
      </p:pic>
      <p:sp>
        <p:nvSpPr>
          <p:cNvPr id="29701" name="标题 5"/>
          <p:cNvSpPr>
            <a:spLocks noGrp="1"/>
          </p:cNvSpPr>
          <p:nvPr>
            <p:ph type="title" idx="4294967295"/>
          </p:nvPr>
        </p:nvSpPr>
        <p:spPr/>
        <p:txBody>
          <a:bodyPr/>
          <a:lstStyle/>
          <a:p>
            <a:endParaRPr lang="zh-CN" alt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idx="4294967295"/>
          </p:nvPr>
        </p:nvSpPr>
        <p:spPr>
          <a:xfrm>
            <a:off x="0" y="228600"/>
            <a:ext cx="8229600" cy="1143000"/>
          </a:xfrm>
        </p:spPr>
        <p:txBody>
          <a:bodyPr/>
          <a:lstStyle/>
          <a:p>
            <a:pPr eaLnBrk="1" hangingPunct="1"/>
            <a:r>
              <a:rPr lang="zh-CN" altLang="en-US" dirty="0" smtClean="0"/>
              <a:t>主机</a:t>
            </a:r>
            <a:r>
              <a:rPr lang="en-US" altLang="zh-CN" dirty="0" smtClean="0"/>
              <a:t>——</a:t>
            </a:r>
            <a:r>
              <a:rPr lang="zh-CN" altLang="en-US" dirty="0" smtClean="0"/>
              <a:t>主机的通信网络</a:t>
            </a:r>
          </a:p>
        </p:txBody>
      </p:sp>
      <p:sp>
        <p:nvSpPr>
          <p:cNvPr id="30723" name="内容占位符 1"/>
          <p:cNvSpPr>
            <a:spLocks noGrp="1"/>
          </p:cNvSpPr>
          <p:nvPr>
            <p:ph idx="4294967295"/>
          </p:nvPr>
        </p:nvSpPr>
        <p:spPr>
          <a:xfrm>
            <a:off x="857250" y="1554163"/>
            <a:ext cx="7372350" cy="4525962"/>
          </a:xfrm>
        </p:spPr>
        <p:txBody>
          <a:bodyPr/>
          <a:lstStyle/>
          <a:p>
            <a:pPr eaLnBrk="1" hangingPunct="1"/>
            <a:r>
              <a:rPr lang="zh-CN" altLang="en-US" dirty="0" smtClean="0"/>
              <a:t>利用通信线路将多台主机互联。</a:t>
            </a:r>
            <a:endParaRPr lang="en-US" altLang="zh-CN" dirty="0" smtClean="0"/>
          </a:p>
          <a:p>
            <a:pPr eaLnBrk="1" hangingPunct="1"/>
            <a:r>
              <a:rPr lang="zh-CN" altLang="en-US" dirty="0" smtClean="0"/>
              <a:t>主机之间通过接口报文处理机。（</a:t>
            </a:r>
            <a:r>
              <a:rPr lang="en-US" altLang="zh-CN" dirty="0" smtClean="0"/>
              <a:t>Interface Message Processor, IMP</a:t>
            </a:r>
            <a:r>
              <a:rPr lang="zh-CN" altLang="en-US" dirty="0" smtClean="0"/>
              <a:t>）与通信线路连接。</a:t>
            </a:r>
            <a:endParaRPr lang="en-US" altLang="zh-CN" dirty="0" smtClean="0"/>
          </a:p>
          <a:p>
            <a:pPr eaLnBrk="1" hangingPunct="1"/>
            <a:r>
              <a:rPr lang="zh-CN" altLang="en-US" dirty="0" smtClean="0"/>
              <a:t>通信子网：由</a:t>
            </a:r>
            <a:r>
              <a:rPr lang="en-US" altLang="zh-CN" dirty="0" smtClean="0"/>
              <a:t>IMP</a:t>
            </a:r>
            <a:r>
              <a:rPr lang="zh-CN" altLang="en-US" dirty="0" smtClean="0"/>
              <a:t>和通信线路构成，负责数据通信的任务。</a:t>
            </a:r>
            <a:endParaRPr lang="en-US" altLang="zh-CN" dirty="0" smtClean="0"/>
          </a:p>
          <a:p>
            <a:pPr eaLnBrk="1" hangingPunct="1"/>
            <a:r>
              <a:rPr lang="zh-CN" altLang="en-US" dirty="0" smtClean="0"/>
              <a:t>资源子网：由互联的主机组成。</a:t>
            </a:r>
            <a:endParaRPr lang="en-US" altLang="zh-CN" dirty="0" smtClean="0"/>
          </a:p>
          <a:p>
            <a:pPr eaLnBrk="1" hangingPunct="1"/>
            <a:endParaRPr lang="zh-CN" altLang="en-US" dirty="0" smtClean="0"/>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课件模板">
  <a:themeElements>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课件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课件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课件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课件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课件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课件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课件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课件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614</TotalTime>
  <Words>3045</Words>
  <Application>Microsoft Office PowerPoint</Application>
  <PresentationFormat>全屏显示(4:3)</PresentationFormat>
  <Paragraphs>285</Paragraphs>
  <Slides>54</Slides>
  <Notes>0</Notes>
  <HiddenSlides>0</HiddenSlides>
  <MMClips>0</MMClips>
  <ScaleCrop>false</ScaleCrop>
  <HeadingPairs>
    <vt:vector size="4" baseType="variant">
      <vt:variant>
        <vt:lpstr>主题</vt:lpstr>
      </vt:variant>
      <vt:variant>
        <vt:i4>3</vt:i4>
      </vt:variant>
      <vt:variant>
        <vt:lpstr>幻灯片标题</vt:lpstr>
      </vt:variant>
      <vt:variant>
        <vt:i4>54</vt:i4>
      </vt:variant>
    </vt:vector>
  </HeadingPairs>
  <TitlesOfParts>
    <vt:vector size="57" baseType="lpstr">
      <vt:lpstr>课件模板</vt:lpstr>
      <vt:lpstr>3_自定义设计方案</vt:lpstr>
      <vt:lpstr>聚合</vt:lpstr>
      <vt:lpstr> 计算机网络原理与实践（第2版）配套课件 机械工业出版社   2013年</vt:lpstr>
      <vt:lpstr>第1章 计算机网络概论</vt:lpstr>
      <vt:lpstr>本章的目的和任务</vt:lpstr>
      <vt:lpstr>1.1计算机网络的演变和发展历史</vt:lpstr>
      <vt:lpstr>主机——终端的通信网络</vt:lpstr>
      <vt:lpstr>主机到终端系统的成功应用实例</vt:lpstr>
      <vt:lpstr>主机到终端系统的演变</vt:lpstr>
      <vt:lpstr>幻灯片 8</vt:lpstr>
      <vt:lpstr>主机——主机的通信网络</vt:lpstr>
      <vt:lpstr>幻灯片 10</vt:lpstr>
      <vt:lpstr>ARPANET</vt:lpstr>
      <vt:lpstr>分组交换的概念</vt:lpstr>
      <vt:lpstr>幻灯片 13</vt:lpstr>
      <vt:lpstr>自成体系的网络体系结构</vt:lpstr>
      <vt:lpstr>开放的网络体系标准的发展</vt:lpstr>
      <vt:lpstr>因特网时代 ——因特网发展的里程碑</vt:lpstr>
      <vt:lpstr>因特网在中国的发展</vt:lpstr>
      <vt:lpstr>因特网在中国的发展（续）</vt:lpstr>
      <vt:lpstr>因特网在中国的发展（续）</vt:lpstr>
      <vt:lpstr>物联网时代</vt:lpstr>
      <vt:lpstr>物联网概念的起源</vt:lpstr>
      <vt:lpstr>ITU互联网报告2005：物联网</vt:lpstr>
      <vt:lpstr>物联网的关键技术</vt:lpstr>
      <vt:lpstr>1.2  计算机网络的定义和组成</vt:lpstr>
      <vt:lpstr>计算机网络的组成</vt:lpstr>
      <vt:lpstr>幻灯片 26</vt:lpstr>
      <vt:lpstr>互联网络的概念</vt:lpstr>
      <vt:lpstr>因特网（Internet）的结构</vt:lpstr>
      <vt:lpstr>ISP的层次</vt:lpstr>
      <vt:lpstr>因特网的结构图</vt:lpstr>
      <vt:lpstr>物联网的结构</vt:lpstr>
      <vt:lpstr>物联网架构图</vt:lpstr>
      <vt:lpstr>1.3 计算机网络的分类</vt:lpstr>
      <vt:lpstr>1.4 计算机网络的拓扑结构</vt:lpstr>
      <vt:lpstr>常见网络拓扑结构</vt:lpstr>
      <vt:lpstr>总线型拓扑结构</vt:lpstr>
      <vt:lpstr>环形的拓扑结构</vt:lpstr>
      <vt:lpstr>星型拓扑结构</vt:lpstr>
      <vt:lpstr>树形和网状拓扑结构</vt:lpstr>
      <vt:lpstr>1.5 计算机网络的主要性能参数</vt:lpstr>
      <vt:lpstr>带宽与速率</vt:lpstr>
      <vt:lpstr>时延(delay 或 latency)</vt:lpstr>
      <vt:lpstr>时延(续)</vt:lpstr>
      <vt:lpstr>时延(续)</vt:lpstr>
      <vt:lpstr>往返时延和时延变化</vt:lpstr>
      <vt:lpstr>网络吞吐量</vt:lpstr>
      <vt:lpstr>丢包率</vt:lpstr>
      <vt:lpstr>1.6 计算机网络的标准化</vt:lpstr>
      <vt:lpstr>IETF及因特网的标准化工作</vt:lpstr>
      <vt:lpstr>因特网标准的形成</vt:lpstr>
      <vt:lpstr>其它RFC文档</vt:lpstr>
      <vt:lpstr>关于RFC文档</vt:lpstr>
      <vt:lpstr>课后思考题</vt:lpstr>
      <vt:lpstr>教材及参考书目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network user</dc:creator>
  <cp:lastModifiedBy>李国栋</cp:lastModifiedBy>
  <cp:revision>143</cp:revision>
  <dcterms:created xsi:type="dcterms:W3CDTF">2010-08-25T01:53:57Z</dcterms:created>
  <dcterms:modified xsi:type="dcterms:W3CDTF">2014-02-24T04:47:22Z</dcterms:modified>
</cp:coreProperties>
</file>