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58" r:id="rId2"/>
  </p:sldMasterIdLst>
  <p:notesMasterIdLst>
    <p:notesMasterId r:id="rId165"/>
  </p:notesMasterIdLst>
  <p:sldIdLst>
    <p:sldId id="259" r:id="rId3"/>
    <p:sldId id="260" r:id="rId4"/>
    <p:sldId id="446"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6" r:id="rId19"/>
    <p:sldId id="277" r:id="rId20"/>
    <p:sldId id="278" r:id="rId21"/>
    <p:sldId id="279" r:id="rId22"/>
    <p:sldId id="280" r:id="rId23"/>
    <p:sldId id="281" r:id="rId24"/>
    <p:sldId id="282" r:id="rId25"/>
    <p:sldId id="284" r:id="rId26"/>
    <p:sldId id="285" r:id="rId27"/>
    <p:sldId id="286" r:id="rId28"/>
    <p:sldId id="288" r:id="rId29"/>
    <p:sldId id="287" r:id="rId30"/>
    <p:sldId id="289" r:id="rId31"/>
    <p:sldId id="290" r:id="rId32"/>
    <p:sldId id="291" r:id="rId33"/>
    <p:sldId id="292" r:id="rId34"/>
    <p:sldId id="293" r:id="rId35"/>
    <p:sldId id="434" r:id="rId36"/>
    <p:sldId id="432" r:id="rId37"/>
    <p:sldId id="296" r:id="rId38"/>
    <p:sldId id="297" r:id="rId39"/>
    <p:sldId id="295" r:id="rId40"/>
    <p:sldId id="298" r:id="rId41"/>
    <p:sldId id="299" r:id="rId42"/>
    <p:sldId id="300" r:id="rId43"/>
    <p:sldId id="301" r:id="rId44"/>
    <p:sldId id="302" r:id="rId45"/>
    <p:sldId id="303" r:id="rId46"/>
    <p:sldId id="304" r:id="rId47"/>
    <p:sldId id="305" r:id="rId48"/>
    <p:sldId id="306" r:id="rId49"/>
    <p:sldId id="430"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6" r:id="rId104"/>
    <p:sldId id="367" r:id="rId105"/>
    <p:sldId id="368"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7" r:id="rId122"/>
    <p:sldId id="389" r:id="rId123"/>
    <p:sldId id="390" r:id="rId124"/>
    <p:sldId id="391" r:id="rId125"/>
    <p:sldId id="392" r:id="rId126"/>
    <p:sldId id="393" r:id="rId127"/>
    <p:sldId id="394" r:id="rId128"/>
    <p:sldId id="395" r:id="rId129"/>
    <p:sldId id="396" r:id="rId130"/>
    <p:sldId id="397" r:id="rId131"/>
    <p:sldId id="398" r:id="rId132"/>
    <p:sldId id="399" r:id="rId133"/>
    <p:sldId id="400" r:id="rId134"/>
    <p:sldId id="401" r:id="rId135"/>
    <p:sldId id="413" r:id="rId136"/>
    <p:sldId id="414" r:id="rId137"/>
    <p:sldId id="415" r:id="rId138"/>
    <p:sldId id="416" r:id="rId139"/>
    <p:sldId id="417" r:id="rId140"/>
    <p:sldId id="418" r:id="rId141"/>
    <p:sldId id="419" r:id="rId142"/>
    <p:sldId id="420" r:id="rId143"/>
    <p:sldId id="421" r:id="rId144"/>
    <p:sldId id="422" r:id="rId145"/>
    <p:sldId id="423" r:id="rId146"/>
    <p:sldId id="424" r:id="rId147"/>
    <p:sldId id="425" r:id="rId148"/>
    <p:sldId id="435" r:id="rId149"/>
    <p:sldId id="436" r:id="rId150"/>
    <p:sldId id="437" r:id="rId151"/>
    <p:sldId id="438" r:id="rId152"/>
    <p:sldId id="439" r:id="rId153"/>
    <p:sldId id="440" r:id="rId154"/>
    <p:sldId id="441" r:id="rId155"/>
    <p:sldId id="442" r:id="rId156"/>
    <p:sldId id="443" r:id="rId157"/>
    <p:sldId id="444" r:id="rId158"/>
    <p:sldId id="445" r:id="rId159"/>
    <p:sldId id="426" r:id="rId160"/>
    <p:sldId id="427" r:id="rId161"/>
    <p:sldId id="428" r:id="rId162"/>
    <p:sldId id="429" r:id="rId163"/>
    <p:sldId id="447" r:id="rId1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D6EA"/>
    <a:srgbClr val="1BBAE5"/>
    <a:srgbClr val="1BB0E5"/>
    <a:srgbClr val="66CCFF"/>
    <a:srgbClr val="609DF6"/>
    <a:srgbClr val="404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53" autoAdjust="0"/>
  </p:normalViewPr>
  <p:slideViewPr>
    <p:cSldViewPr>
      <p:cViewPr varScale="1">
        <p:scale>
          <a:sx n="51" d="100"/>
          <a:sy n="51" d="100"/>
        </p:scale>
        <p:origin x="-77" y="-250"/>
      </p:cViewPr>
      <p:guideLst>
        <p:guide orient="horz" pos="2160"/>
        <p:guide pos="2880"/>
      </p:guideLst>
    </p:cSldViewPr>
  </p:slideViewPr>
  <p:outlineViewPr>
    <p:cViewPr>
      <p:scale>
        <a:sx n="33" d="100"/>
        <a:sy n="33" d="100"/>
      </p:scale>
      <p:origin x="0" y="13181"/>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117" Type="http://schemas.openxmlformats.org/officeDocument/2006/relationships/slide" Target="slides/slide117.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12" Type="http://schemas.openxmlformats.org/officeDocument/2006/relationships/slide" Target="slides/slide112.xml"/><Relationship Id="rId133" Type="http://schemas.openxmlformats.org/officeDocument/2006/relationships/slide" Target="slides/slide133.xml"/><Relationship Id="rId138" Type="http://schemas.openxmlformats.org/officeDocument/2006/relationships/slide" Target="slides/slide138.xml"/><Relationship Id="rId154" Type="http://schemas.openxmlformats.org/officeDocument/2006/relationships/slide" Target="slides/slide154.xml"/><Relationship Id="rId159" Type="http://schemas.openxmlformats.org/officeDocument/2006/relationships/slide" Target="slides/slide159.xml"/><Relationship Id="rId16" Type="http://schemas.openxmlformats.org/officeDocument/2006/relationships/slide" Target="slides/slide16.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123" Type="http://schemas.openxmlformats.org/officeDocument/2006/relationships/slide" Target="slides/slide123.xml"/><Relationship Id="rId128" Type="http://schemas.openxmlformats.org/officeDocument/2006/relationships/slide" Target="slides/slide128.xml"/><Relationship Id="rId144" Type="http://schemas.openxmlformats.org/officeDocument/2006/relationships/slide" Target="slides/slide144.xml"/><Relationship Id="rId149" Type="http://schemas.openxmlformats.org/officeDocument/2006/relationships/slide" Target="slides/slide149.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160" Type="http://schemas.openxmlformats.org/officeDocument/2006/relationships/slide" Target="slides/slide160.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113" Type="http://schemas.openxmlformats.org/officeDocument/2006/relationships/slide" Target="slides/slide113.xml"/><Relationship Id="rId118" Type="http://schemas.openxmlformats.org/officeDocument/2006/relationships/slide" Target="slides/slide118.xml"/><Relationship Id="rId134" Type="http://schemas.openxmlformats.org/officeDocument/2006/relationships/slide" Target="slides/slide134.xml"/><Relationship Id="rId139" Type="http://schemas.openxmlformats.org/officeDocument/2006/relationships/slide" Target="slides/slide139.xml"/><Relationship Id="rId80" Type="http://schemas.openxmlformats.org/officeDocument/2006/relationships/slide" Target="slides/slide80.xml"/><Relationship Id="rId85" Type="http://schemas.openxmlformats.org/officeDocument/2006/relationships/slide" Target="slides/slide85.xml"/><Relationship Id="rId150" Type="http://schemas.openxmlformats.org/officeDocument/2006/relationships/slide" Target="slides/slide150.xml"/><Relationship Id="rId155" Type="http://schemas.openxmlformats.org/officeDocument/2006/relationships/slide" Target="slides/slide15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08" Type="http://schemas.openxmlformats.org/officeDocument/2006/relationships/slide" Target="slides/slide108.xml"/><Relationship Id="rId124" Type="http://schemas.openxmlformats.org/officeDocument/2006/relationships/slide" Target="slides/slide124.xml"/><Relationship Id="rId129" Type="http://schemas.openxmlformats.org/officeDocument/2006/relationships/slide" Target="slides/slide129.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88" Type="http://schemas.openxmlformats.org/officeDocument/2006/relationships/slide" Target="slides/slide88.xml"/><Relationship Id="rId91" Type="http://schemas.openxmlformats.org/officeDocument/2006/relationships/slide" Target="slides/slide91.xml"/><Relationship Id="rId96" Type="http://schemas.openxmlformats.org/officeDocument/2006/relationships/slide" Target="slides/slide96.xml"/><Relationship Id="rId111" Type="http://schemas.openxmlformats.org/officeDocument/2006/relationships/slide" Target="slides/slide111.xml"/><Relationship Id="rId132" Type="http://schemas.openxmlformats.org/officeDocument/2006/relationships/slide" Target="slides/slide132.xml"/><Relationship Id="rId140" Type="http://schemas.openxmlformats.org/officeDocument/2006/relationships/slide" Target="slides/slide140.xml"/><Relationship Id="rId145" Type="http://schemas.openxmlformats.org/officeDocument/2006/relationships/slide" Target="slides/slide145.xml"/><Relationship Id="rId153" Type="http://schemas.openxmlformats.org/officeDocument/2006/relationships/slide" Target="slides/slide153.xml"/><Relationship Id="rId161" Type="http://schemas.openxmlformats.org/officeDocument/2006/relationships/slide" Target="slides/slide161.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14" Type="http://schemas.openxmlformats.org/officeDocument/2006/relationships/slide" Target="slides/slide114.xml"/><Relationship Id="rId119" Type="http://schemas.openxmlformats.org/officeDocument/2006/relationships/slide" Target="slides/slide119.xml"/><Relationship Id="rId127" Type="http://schemas.openxmlformats.org/officeDocument/2006/relationships/slide" Target="slides/slide12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122" Type="http://schemas.openxmlformats.org/officeDocument/2006/relationships/slide" Target="slides/slide122.xml"/><Relationship Id="rId130" Type="http://schemas.openxmlformats.org/officeDocument/2006/relationships/slide" Target="slides/slide130.xml"/><Relationship Id="rId135" Type="http://schemas.openxmlformats.org/officeDocument/2006/relationships/slide" Target="slides/slide135.xml"/><Relationship Id="rId143" Type="http://schemas.openxmlformats.org/officeDocument/2006/relationships/slide" Target="slides/slide143.xml"/><Relationship Id="rId148" Type="http://schemas.openxmlformats.org/officeDocument/2006/relationships/slide" Target="slides/slide148.xml"/><Relationship Id="rId151" Type="http://schemas.openxmlformats.org/officeDocument/2006/relationships/slide" Target="slides/slide151.xml"/><Relationship Id="rId156" Type="http://schemas.openxmlformats.org/officeDocument/2006/relationships/slide" Target="slides/slide156.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120" Type="http://schemas.openxmlformats.org/officeDocument/2006/relationships/slide" Target="slides/slide120.xml"/><Relationship Id="rId125" Type="http://schemas.openxmlformats.org/officeDocument/2006/relationships/slide" Target="slides/slide125.xml"/><Relationship Id="rId141" Type="http://schemas.openxmlformats.org/officeDocument/2006/relationships/slide" Target="slides/slide141.xml"/><Relationship Id="rId146" Type="http://schemas.openxmlformats.org/officeDocument/2006/relationships/slide" Target="slides/slide146.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162" Type="http://schemas.openxmlformats.org/officeDocument/2006/relationships/slide" Target="slides/slide16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115" Type="http://schemas.openxmlformats.org/officeDocument/2006/relationships/slide" Target="slides/slide115.xml"/><Relationship Id="rId131" Type="http://schemas.openxmlformats.org/officeDocument/2006/relationships/slide" Target="slides/slide131.xml"/><Relationship Id="rId136" Type="http://schemas.openxmlformats.org/officeDocument/2006/relationships/slide" Target="slides/slide136.xml"/><Relationship Id="rId157" Type="http://schemas.openxmlformats.org/officeDocument/2006/relationships/slide" Target="slides/slide157.xml"/><Relationship Id="rId61" Type="http://schemas.openxmlformats.org/officeDocument/2006/relationships/slide" Target="slides/slide61.xml"/><Relationship Id="rId82" Type="http://schemas.openxmlformats.org/officeDocument/2006/relationships/slide" Target="slides/slide82.xml"/><Relationship Id="rId152" Type="http://schemas.openxmlformats.org/officeDocument/2006/relationships/slide" Target="slides/slide15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126" Type="http://schemas.openxmlformats.org/officeDocument/2006/relationships/slide" Target="slides/slide126.xml"/><Relationship Id="rId147" Type="http://schemas.openxmlformats.org/officeDocument/2006/relationships/slide" Target="slides/slide14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121" Type="http://schemas.openxmlformats.org/officeDocument/2006/relationships/slide" Target="slides/slide121.xml"/><Relationship Id="rId142" Type="http://schemas.openxmlformats.org/officeDocument/2006/relationships/slide" Target="slides/slide142.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116" Type="http://schemas.openxmlformats.org/officeDocument/2006/relationships/slide" Target="slides/slide116.xml"/><Relationship Id="rId137" Type="http://schemas.openxmlformats.org/officeDocument/2006/relationships/slide" Target="slides/slide137.xml"/><Relationship Id="rId158" Type="http://schemas.openxmlformats.org/officeDocument/2006/relationships/slide" Target="slides/slide1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DF95EDB-BF92-4A5A-ADAC-DA3522FA0BB8}" type="datetimeFigureOut">
              <a:rPr lang="zh-CN" altLang="en-US"/>
              <a:pPr>
                <a:defRPr/>
              </a:pPr>
              <a:t>2013/8/29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700A935-B1D1-4A5D-B7B6-A53C85E76BD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00A935-B1D1-4A5D-B7B6-A53C85E76BD8}" type="slidenum">
              <a:rPr lang="zh-CN" altLang="en-US" smtClean="0"/>
              <a:pPr>
                <a:defRPr/>
              </a:pPr>
              <a:t>67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30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FD0C2BD-4700-49E4-8D75-1097EC655BFD}"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D080DE6-B1F8-4D7A-B96F-1171005185F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7B5E5B5-A34F-4812-9364-DBEBE0594F75}"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F748238-4C0C-4F25-974C-0B8CD6E78FED}"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9A027737-3611-414C-A371-44E09ADA4AEC}"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35BC970-6809-4739-B840-06C62555913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81138"/>
            <a:ext cx="8229600" cy="4525962"/>
          </a:xfrm>
        </p:spPr>
        <p:txBody>
          <a:bodyPr/>
          <a:lstStyle/>
          <a:p>
            <a:pPr lvl="0"/>
            <a:endParaRPr lang="zh-CN" altLang="en-US" noProof="0"/>
          </a:p>
        </p:txBody>
      </p:sp>
      <p:sp>
        <p:nvSpPr>
          <p:cNvPr id="4" name="日期占位符 3"/>
          <p:cNvSpPr>
            <a:spLocks noGrp="1"/>
          </p:cNvSpPr>
          <p:nvPr>
            <p:ph type="dt" sz="half" idx="10"/>
          </p:nvPr>
        </p:nvSpPr>
        <p:spPr>
          <a:xfrm>
            <a:off x="6727825" y="6408738"/>
            <a:ext cx="1919288" cy="365125"/>
          </a:xfrm>
        </p:spPr>
        <p:txBody>
          <a:bodyPr/>
          <a:lstStyle>
            <a:lvl1pPr>
              <a:defRPr/>
            </a:lvl1pPr>
          </a:lstStyle>
          <a:p>
            <a:pPr>
              <a:defRPr/>
            </a:pPr>
            <a:fld id="{61F86E45-1CB7-4E2D-942B-CF89E1E95173}" type="datetime1">
              <a:rPr lang="zh-CN" altLang="en-US"/>
              <a:pPr>
                <a:defRPr/>
              </a:pPr>
              <a:t>2013/8/29</a:t>
            </a:fld>
            <a:endParaRPr lang="zh-CN" altLang="en-US"/>
          </a:p>
        </p:txBody>
      </p:sp>
      <p:sp>
        <p:nvSpPr>
          <p:cNvPr id="5" name="页脚占位符 4"/>
          <p:cNvSpPr>
            <a:spLocks noGrp="1"/>
          </p:cNvSpPr>
          <p:nvPr>
            <p:ph type="ftr" sz="quarter" idx="11"/>
          </p:nvPr>
        </p:nvSpPr>
        <p:spPr>
          <a:xfrm>
            <a:off x="4379913" y="6408738"/>
            <a:ext cx="2351087" cy="365125"/>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388350" y="6408738"/>
            <a:ext cx="625475" cy="365125"/>
          </a:xfrm>
        </p:spPr>
        <p:txBody>
          <a:bodyPr/>
          <a:lstStyle>
            <a:lvl1pPr>
              <a:defRPr/>
            </a:lvl1pPr>
          </a:lstStyle>
          <a:p>
            <a:pPr>
              <a:defRPr/>
            </a:pPr>
            <a:fld id="{01382C40-5D28-4C9F-BB0F-54F5D986BF45}"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750216F-C3A3-41A5-BFF5-1CE7BFE642A9}"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5F65C11-55EB-469D-8608-F7B98C68FBF4}"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pPr>
              <a:defRPr/>
            </a:pPr>
            <a:fld id="{17D7D846-389F-4CB3-8582-2F6AC13AB055}"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6FC655D-82CF-4D08-AB8A-82FD6D462079}"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0A689C82-A460-44A9-843D-088F249EB053}"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F2DD3EA-0757-43B5-A154-AEF2AD27A850}"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F0D72881-0943-417E-A9BF-1A737D830DAE}"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AE3C422-38FC-4F2A-B27F-600FF7B13186}"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25294683-7AE6-468F-A46E-F0AC6CBE1234}" type="datetimeFigureOut">
              <a:rPr lang="zh-CN" altLang="en-US"/>
              <a:pPr>
                <a:defRPr/>
              </a:pPr>
              <a:t>2013/8/29</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3329683-DC62-4AEA-9788-7D7296E1430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D3FFE7B5-2C0C-4B39-AE1F-71697E3D47AB}" type="datetimeFigureOut">
              <a:rPr lang="zh-CN" altLang="en-US"/>
              <a:pPr>
                <a:defRPr/>
              </a:pPr>
              <a:t>2013/8/29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5971FB9-21DE-4AB2-A316-A06C096443B6}"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0574324-94FC-4F0E-BE5A-C85801964B59}" type="datetimeFigureOut">
              <a:rPr lang="zh-CN" altLang="en-US"/>
              <a:pPr>
                <a:defRPr/>
              </a:pPr>
              <a:t>2013/8/29</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A0033CA-B87F-4BE0-8F09-D2E447B1422D}"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75008AF-52B8-49B3-8CB7-C22225281CA1}"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0956018-E515-4E49-9448-34B80A0C1163}"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DC331894-9B23-4140-87CD-B264B25E6141}"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60C5C4F-92E7-471F-A3A7-EB196A7097A4}"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562B55C6-AB14-4AAD-B317-BFB1532E64B7}"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398B6C7-1E0B-4129-9C7E-2F1D3D90BD8E}"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ABDA998-DEBA-4C1B-973F-9D96D391154B}"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7E5B95C-16AD-4194-987B-69AEFE9E5A2C}"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05D80E7-7AFF-42C7-9FB7-AAC7EF2E4F40}"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270F697-778F-4C74-ABB6-B44E2EE09B0B}"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81138"/>
            <a:ext cx="8229600" cy="4525962"/>
          </a:xfrm>
        </p:spPr>
        <p:txBody>
          <a:bodyPr/>
          <a:lstStyle/>
          <a:p>
            <a:pPr lvl="0"/>
            <a:endParaRPr lang="zh-CN" altLang="en-US" noProof="0"/>
          </a:p>
        </p:txBody>
      </p:sp>
      <p:sp>
        <p:nvSpPr>
          <p:cNvPr id="4" name="日期占位符 3"/>
          <p:cNvSpPr>
            <a:spLocks noGrp="1"/>
          </p:cNvSpPr>
          <p:nvPr>
            <p:ph type="dt" sz="half" idx="10"/>
          </p:nvPr>
        </p:nvSpPr>
        <p:spPr>
          <a:xfrm>
            <a:off x="6727825" y="6408738"/>
            <a:ext cx="1919288" cy="365125"/>
          </a:xfrm>
        </p:spPr>
        <p:txBody>
          <a:bodyPr/>
          <a:lstStyle>
            <a:lvl1pPr>
              <a:defRPr/>
            </a:lvl1pPr>
          </a:lstStyle>
          <a:p>
            <a:pPr>
              <a:defRPr/>
            </a:pPr>
            <a:fld id="{61F86E45-1CB7-4E2D-942B-CF89E1E95173}" type="datetime1">
              <a:rPr lang="zh-CN" altLang="en-US"/>
              <a:pPr>
                <a:defRPr/>
              </a:pPr>
              <a:t>2013/8/29</a:t>
            </a:fld>
            <a:endParaRPr lang="zh-CN" altLang="en-US"/>
          </a:p>
        </p:txBody>
      </p:sp>
      <p:sp>
        <p:nvSpPr>
          <p:cNvPr id="5" name="页脚占位符 4"/>
          <p:cNvSpPr>
            <a:spLocks noGrp="1"/>
          </p:cNvSpPr>
          <p:nvPr>
            <p:ph type="ftr" sz="quarter" idx="11"/>
          </p:nvPr>
        </p:nvSpPr>
        <p:spPr>
          <a:xfrm>
            <a:off x="4379913" y="6408738"/>
            <a:ext cx="2351087" cy="365125"/>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388350" y="6408738"/>
            <a:ext cx="625475" cy="365125"/>
          </a:xfrm>
        </p:spPr>
        <p:txBody>
          <a:bodyPr/>
          <a:lstStyle>
            <a:lvl1pPr>
              <a:defRPr/>
            </a:lvl1pPr>
          </a:lstStyle>
          <a:p>
            <a:pPr>
              <a:defRPr/>
            </a:pPr>
            <a:fld id="{01382C40-5D28-4C9F-BB0F-54F5D986BF4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B0481208-FF41-4C0C-98FB-F9BD35020328}"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E9F5E20-6505-477A-A776-DC2BECE57FAA}"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9165B3BB-CE92-4368-8FC0-B4712089C512}"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D46FEA5-34EE-4FC1-B09D-C28601D78E04}"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830E0918-A73E-489B-A057-0708C201BA48}" type="datetimeFigureOut">
              <a:rPr lang="zh-CN" altLang="en-US"/>
              <a:pPr>
                <a:defRPr/>
              </a:pPr>
              <a:t>2013/8/29</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A5678382-0D08-4CEE-A478-70C265C19CF1}"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5F81F57F-9A49-405B-A05D-1D767035E0EA}" type="datetimeFigureOut">
              <a:rPr lang="zh-CN" altLang="en-US"/>
              <a:pPr>
                <a:defRPr/>
              </a:pPr>
              <a:t>2013/8/29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BDAA83F-1242-473C-90D2-5894CD18FDB4}"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B9DAF1E-2327-4815-A3F0-F7E3E77E5317}" type="datetimeFigureOut">
              <a:rPr lang="zh-CN" altLang="en-US"/>
              <a:pPr>
                <a:defRPr/>
              </a:pPr>
              <a:t>2013/8/29</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912FFCE5-7D99-4B8C-A95E-0771E33FE98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ECE95307-572A-48C9-8045-5A82CFD3A9A5}"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F1FC179-A4B2-4150-81EF-001409AF6F53}"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0DB43B13-C086-4FF2-9BAD-8BEBF5AB5F4D}"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9EA5FA2-A3F6-4956-8280-DB8F06B01DC6}"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1"/>
          <p:cNvPicPr>
            <a:picLocks noChangeAspect="1" noChangeArrowheads="1"/>
          </p:cNvPicPr>
          <p:nvPr/>
        </p:nvPicPr>
        <p:blipFill>
          <a:blip r:embed="rId14"/>
          <a:srcRect/>
          <a:stretch>
            <a:fillRect/>
          </a:stretch>
        </p:blipFill>
        <p:spPr bwMode="auto">
          <a:xfrm>
            <a:off x="-19050" y="4933950"/>
            <a:ext cx="9163050" cy="1924050"/>
          </a:xfrm>
          <a:prstGeom prst="rect">
            <a:avLst/>
          </a:prstGeom>
          <a:noFill/>
          <a:ln w="9525">
            <a:noFill/>
            <a:miter lim="800000"/>
            <a:headEnd/>
            <a:tailEnd/>
          </a:ln>
        </p:spPr>
      </p:pic>
      <p:sp>
        <p:nvSpPr>
          <p:cNvPr id="5123"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4"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758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57CC1FB8-5CC9-4618-B045-7A33BC0B164F}" type="datetimeFigureOut">
              <a:rPr lang="zh-CN" altLang="en-US"/>
              <a:pPr>
                <a:defRPr/>
              </a:pPr>
              <a:t>2013/8/29</a:t>
            </a:fld>
            <a:endParaRPr lang="en-US" altLang="zh-CN"/>
          </a:p>
        </p:txBody>
      </p:sp>
      <p:sp>
        <p:nvSpPr>
          <p:cNvPr id="67590"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ltLang="zh-CN"/>
          </a:p>
        </p:txBody>
      </p:sp>
      <p:sp>
        <p:nvSpPr>
          <p:cNvPr id="67591"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2E10EF18-729D-44DE-98E6-64673E4C083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7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2"/>
          <p:cNvPicPr>
            <a:picLocks noChangeAspect="1" noChangeArrowheads="1"/>
          </p:cNvPicPr>
          <p:nvPr/>
        </p:nvPicPr>
        <p:blipFill>
          <a:blip r:embed="rId14"/>
          <a:srcRect/>
          <a:stretch>
            <a:fillRect/>
          </a:stretch>
        </p:blipFill>
        <p:spPr bwMode="auto">
          <a:xfrm>
            <a:off x="0" y="5019675"/>
            <a:ext cx="5572125" cy="1838325"/>
          </a:xfrm>
          <a:prstGeom prst="rect">
            <a:avLst/>
          </a:prstGeom>
          <a:noFill/>
          <a:ln w="9525">
            <a:noFill/>
            <a:miter lim="800000"/>
            <a:headEnd/>
            <a:tailEnd/>
          </a:ln>
        </p:spPr>
      </p:pic>
      <p:sp>
        <p:nvSpPr>
          <p:cNvPr id="6147"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8"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69637" name="Rectangle 5"/>
          <p:cNvSpPr>
            <a:spLocks noGrp="1" noChangeArrowheads="1"/>
          </p:cNvSpPr>
          <p:nvPr>
            <p:ph type="dt" sz="half" idx="2"/>
          </p:nvPr>
        </p:nvSpPr>
        <p:spPr bwMode="auto">
          <a:xfrm>
            <a:off x="381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33E3660C-46E6-4778-BA55-2F34BF6E3EF6}" type="datetimeFigureOut">
              <a:rPr lang="zh-CN" altLang="en-US"/>
              <a:pPr>
                <a:defRPr/>
              </a:pPr>
              <a:t>2013/8/29</a:t>
            </a:fld>
            <a:endParaRPr lang="en-US" altLang="zh-CN"/>
          </a:p>
        </p:txBody>
      </p:sp>
      <p:sp>
        <p:nvSpPr>
          <p:cNvPr id="69638" name="Rectangle 6"/>
          <p:cNvSpPr>
            <a:spLocks noGrp="1" noChangeArrowheads="1"/>
          </p:cNvSpPr>
          <p:nvPr>
            <p:ph type="ftr" sz="quarter" idx="3"/>
          </p:nvPr>
        </p:nvSpPr>
        <p:spPr bwMode="auto">
          <a:xfrm>
            <a:off x="3048000" y="61991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ltLang="zh-CN"/>
          </a:p>
        </p:txBody>
      </p:sp>
      <p:sp>
        <p:nvSpPr>
          <p:cNvPr id="69639" name="Rectangle 7"/>
          <p:cNvSpPr>
            <a:spLocks noGrp="1" noChangeArrowheads="1"/>
          </p:cNvSpPr>
          <p:nvPr>
            <p:ph type="sldNum" sz="quarter" idx="4"/>
          </p:nvPr>
        </p:nvSpPr>
        <p:spPr bwMode="auto">
          <a:xfrm>
            <a:off x="6477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1108272D-7A83-4CA9-9DC2-98128546E5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Lst>
  <p:txStyles>
    <p:titleStyle>
      <a:lvl1pPr algn="ctr" rtl="0" eaLnBrk="0" fontAlgn="base" hangingPunct="0">
        <a:spcBef>
          <a:spcPct val="0"/>
        </a:spcBef>
        <a:spcAft>
          <a:spcPct val="0"/>
        </a:spcAft>
        <a:defRPr sz="4400" baseline="0">
          <a:solidFill>
            <a:schemeClr val="tx2"/>
          </a:solidFill>
          <a:latin typeface="+mj-lt"/>
          <a:ea typeface="黑体" pitchFamily="49" charset="-122"/>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1BBA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3.v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4.v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2.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p:cNvSpPr>
          <p:nvPr>
            <p:ph type="subTitle" idx="1"/>
          </p:nvPr>
        </p:nvSpPr>
        <p:spPr>
          <a:xfrm>
            <a:off x="714348" y="2928934"/>
            <a:ext cx="7772400" cy="1603343"/>
          </a:xfrm>
        </p:spPr>
        <p:txBody>
          <a:bodyPr>
            <a:normAutofit fontScale="25000" lnSpcReduction="20000"/>
          </a:bodyPr>
          <a:lstStyle/>
          <a:p>
            <a:pPr eaLnBrk="1" hangingPunct="1">
              <a:lnSpc>
                <a:spcPct val="110000"/>
              </a:lnSpc>
              <a:spcBef>
                <a:spcPts val="400"/>
              </a:spcBef>
              <a:buClr>
                <a:schemeClr val="accent1"/>
              </a:buClr>
              <a:buSzPct val="68000"/>
            </a:pPr>
            <a:r>
              <a:rPr lang="zh-CN" altLang="en-US" sz="19200" kern="1200" dirty="0" smtClean="0">
                <a:solidFill>
                  <a:srgbClr val="0B2830"/>
                </a:solidFill>
                <a:effectLst>
                  <a:outerShdw blurRad="38100" dist="38100" dir="2700000" algn="tl">
                    <a:srgbClr val="000000">
                      <a:alpha val="43137"/>
                    </a:srgbClr>
                  </a:outerShdw>
                </a:effectLst>
                <a:latin typeface="黑体" pitchFamily="49" charset="-122"/>
                <a:ea typeface="黑体" pitchFamily="49" charset="-122"/>
              </a:rPr>
              <a:t>第</a:t>
            </a:r>
            <a:r>
              <a:rPr lang="en-US" altLang="zh-CN" sz="19200" kern="1200" dirty="0" smtClean="0">
                <a:solidFill>
                  <a:srgbClr val="0B2830"/>
                </a:solidFill>
                <a:effectLst>
                  <a:outerShdw blurRad="38100" dist="38100" dir="2700000" algn="tl">
                    <a:srgbClr val="000000">
                      <a:alpha val="43137"/>
                    </a:srgbClr>
                  </a:outerShdw>
                </a:effectLst>
                <a:latin typeface="黑体" pitchFamily="49" charset="-122"/>
                <a:ea typeface="黑体" pitchFamily="49" charset="-122"/>
              </a:rPr>
              <a:t>3</a:t>
            </a:r>
            <a:r>
              <a:rPr lang="zh-CN" altLang="en-US" sz="19200" kern="1200" dirty="0" smtClean="0">
                <a:solidFill>
                  <a:srgbClr val="0B2830"/>
                </a:solidFill>
                <a:effectLst>
                  <a:outerShdw blurRad="38100" dist="38100" dir="2700000" algn="tl">
                    <a:srgbClr val="000000">
                      <a:alpha val="43137"/>
                    </a:srgbClr>
                  </a:outerShdw>
                </a:effectLst>
                <a:latin typeface="黑体" pitchFamily="49" charset="-122"/>
                <a:ea typeface="黑体" pitchFamily="49" charset="-122"/>
              </a:rPr>
              <a:t>章  物理层</a:t>
            </a:r>
            <a:endParaRPr lang="en-US" altLang="zh-CN" sz="19200" kern="1200" dirty="0" smtClean="0">
              <a:solidFill>
                <a:srgbClr val="0B2830"/>
              </a:solidFill>
              <a:effectLst>
                <a:outerShdw blurRad="38100" dist="38100" dir="2700000" algn="tl">
                  <a:srgbClr val="000000">
                    <a:alpha val="43137"/>
                  </a:srgbClr>
                </a:outerShdw>
              </a:effectLst>
              <a:latin typeface="黑体" pitchFamily="49" charset="-122"/>
              <a:ea typeface="黑体" pitchFamily="49" charset="-122"/>
            </a:endParaRPr>
          </a:p>
          <a:p>
            <a:pPr marR="0" algn="ctr" fontAlgn="base">
              <a:lnSpc>
                <a:spcPct val="110000"/>
              </a:lnSpc>
              <a:spcAft>
                <a:spcPct val="0"/>
              </a:spcAft>
            </a:pPr>
            <a:endParaRPr lang="en-US" altLang="zh-CN" sz="19200" dirty="0" smtClean="0">
              <a:solidFill>
                <a:srgbClr val="0B2830"/>
              </a:solidFill>
              <a:latin typeface="黑体" pitchFamily="49" charset="-122"/>
            </a:endParaRPr>
          </a:p>
          <a:p>
            <a:pPr marR="0" algn="ctr" fontAlgn="base">
              <a:spcAft>
                <a:spcPct val="0"/>
              </a:spcAft>
            </a:pPr>
            <a:endParaRPr lang="en-US" altLang="zh-CN" sz="4400" dirty="0" smtClean="0">
              <a:solidFill>
                <a:srgbClr val="0B2830"/>
              </a:solidFill>
              <a:latin typeface="黑体" pitchFamily="49" charset="-122"/>
            </a:endParaRPr>
          </a:p>
          <a:p>
            <a:pPr marR="0" algn="ctr" fontAlgn="base">
              <a:lnSpc>
                <a:spcPct val="110000"/>
              </a:lnSpc>
              <a:spcAft>
                <a:spcPct val="0"/>
              </a:spcAft>
            </a:pPr>
            <a:r>
              <a:rPr lang="en-US" altLang="zh-CN" sz="12800" smtClean="0">
                <a:solidFill>
                  <a:srgbClr val="7F7F7F"/>
                </a:solidFill>
                <a:latin typeface="宋体" pitchFamily="2" charset="-122"/>
                <a:ea typeface="宋体" pitchFamily="2" charset="-122"/>
              </a:rPr>
              <a:t> </a:t>
            </a:r>
            <a:endParaRPr lang="en-US" altLang="zh-CN" sz="12800" dirty="0" smtClean="0">
              <a:solidFill>
                <a:srgbClr val="7F7F7F"/>
              </a:solidFill>
              <a:latin typeface="宋体" pitchFamily="2" charset="-122"/>
              <a:ea typeface="宋体" pitchFamily="2" charset="-122"/>
            </a:endParaRPr>
          </a:p>
          <a:p>
            <a:pPr marL="109538" algn="ctr"/>
            <a:endParaRPr lang="zh-CN" altLang="en-US" sz="4400" dirty="0" smtClean="0"/>
          </a:p>
        </p:txBody>
      </p:sp>
      <p:sp>
        <p:nvSpPr>
          <p:cNvPr id="4" name="标题 1"/>
          <p:cNvSpPr txBox="1">
            <a:spLocks/>
          </p:cNvSpPr>
          <p:nvPr/>
        </p:nvSpPr>
        <p:spPr>
          <a:xfrm>
            <a:off x="571472" y="785794"/>
            <a:ext cx="8001056" cy="1571636"/>
          </a:xfrm>
          <a:prstGeom prst="rect">
            <a:avLst/>
          </a:prstGeom>
        </p:spPr>
        <p:txBody>
          <a:bodyPr vert="horz" anchor="b">
            <a:normAutofit fontScale="250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ts val="4400"/>
              </a:lnSpc>
              <a:spcBef>
                <a:spcPct val="0"/>
              </a:spcBef>
              <a:spcAft>
                <a:spcPts val="0"/>
              </a:spcAft>
              <a:buClrTx/>
              <a:buSzTx/>
              <a:buFontTx/>
              <a:buNone/>
              <a:tabLst/>
              <a:defRPr/>
            </a:pPr>
            <a:r>
              <a:rPr kumimoji="0" lang="en-US" altLang="zh-CN" sz="6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US" altLang="zh-CN" sz="6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zh-CN" altLang="en-US" sz="12800" b="0" i="0" u="none" strike="noStrike" kern="1200" cap="none" spc="0" normalizeH="0" baseline="0" noProof="0" dirty="0" smtClean="0">
                <a:ln>
                  <a:noFill/>
                </a:ln>
                <a:solidFill>
                  <a:schemeClr val="accent1">
                    <a:lumMod val="25000"/>
                  </a:schemeClr>
                </a:solidFill>
                <a:effectLst>
                  <a:outerShdw blurRad="31750" dist="25400" dir="5400000" algn="tl" rotWithShape="0">
                    <a:srgbClr val="000000">
                      <a:alpha val="25000"/>
                    </a:srgbClr>
                  </a:outerShdw>
                </a:effectLst>
                <a:uLnTx/>
                <a:uFillTx/>
                <a:latin typeface="黑体" pitchFamily="49" charset="-122"/>
                <a:ea typeface="+mj-ea"/>
                <a:cs typeface="+mj-cs"/>
              </a:rPr>
              <a:t>计算机网络原理与实践</a:t>
            </a:r>
            <a:r>
              <a:rPr kumimoji="0" lang="zh-CN" altLang="en-US" sz="12800" b="0"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黑体" pitchFamily="49" charset="-122"/>
                <a:ea typeface="+mj-ea"/>
                <a:cs typeface="+mj-cs"/>
              </a:rPr>
              <a:t>（第</a:t>
            </a:r>
            <a:r>
              <a:rPr kumimoji="0" lang="en-US" altLang="zh-CN" sz="12800" b="0"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黑体" pitchFamily="49" charset="-122"/>
                <a:ea typeface="+mj-ea"/>
                <a:cs typeface="+mj-cs"/>
              </a:rPr>
              <a:t>2</a:t>
            </a:r>
            <a:r>
              <a:rPr kumimoji="0" lang="zh-CN" altLang="en-US" sz="12800" b="0"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黑体" pitchFamily="49" charset="-122"/>
                <a:ea typeface="+mj-ea"/>
                <a:cs typeface="+mj-cs"/>
              </a:rPr>
              <a:t>版）配套课件</a:t>
            </a:r>
            <a:r>
              <a:rPr kumimoji="0" lang="en-US" altLang="zh-CN" sz="12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黑体" pitchFamily="49" charset="-122"/>
                <a:ea typeface="+mj-ea"/>
                <a:cs typeface="+mj-cs"/>
              </a:rPr>
              <a:t/>
            </a:r>
            <a:br>
              <a:rPr kumimoji="0" lang="en-US" altLang="zh-CN" sz="12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黑体" pitchFamily="49" charset="-122"/>
                <a:ea typeface="+mj-ea"/>
                <a:cs typeface="+mj-cs"/>
              </a:rPr>
            </a:br>
            <a:r>
              <a:rPr lang="zh-CN" altLang="en-US" sz="12800" b="1" dirty="0" smtClean="0">
                <a:solidFill>
                  <a:srgbClr val="78D6EA"/>
                </a:solidFill>
                <a:effectLst>
                  <a:outerShdw blurRad="31750" dist="25400" dir="5400000" algn="tl" rotWithShape="0">
                    <a:srgbClr val="000000">
                      <a:alpha val="25000"/>
                    </a:srgbClr>
                  </a:outerShdw>
                </a:effectLst>
                <a:latin typeface="+mj-lt"/>
                <a:ea typeface="+mj-ea"/>
                <a:cs typeface="+mj-cs"/>
              </a:rPr>
              <a:t>机械工业出版社   </a:t>
            </a:r>
            <a:r>
              <a:rPr lang="en-US" altLang="zh-CN" sz="12800" b="1" dirty="0" smtClean="0">
                <a:solidFill>
                  <a:srgbClr val="78D6EA"/>
                </a:solidFill>
                <a:effectLst>
                  <a:outerShdw blurRad="31750" dist="25400" dir="5400000" algn="tl" rotWithShape="0">
                    <a:srgbClr val="000000">
                      <a:alpha val="25000"/>
                    </a:srgbClr>
                  </a:outerShdw>
                </a:effectLst>
                <a:latin typeface="+mj-lt"/>
                <a:ea typeface="+mj-ea"/>
                <a:cs typeface="+mj-cs"/>
              </a:rPr>
              <a:t>2013</a:t>
            </a:r>
            <a:r>
              <a:rPr lang="zh-CN" altLang="en-US" sz="12800" b="1" dirty="0" smtClean="0">
                <a:solidFill>
                  <a:srgbClr val="78D6EA"/>
                </a:solidFill>
                <a:effectLst>
                  <a:outerShdw blurRad="31750" dist="25400" dir="5400000" algn="tl" rotWithShape="0">
                    <a:srgbClr val="000000">
                      <a:alpha val="25000"/>
                    </a:srgbClr>
                  </a:outerShdw>
                </a:effectLst>
                <a:latin typeface="+mj-lt"/>
                <a:ea typeface="+mj-ea"/>
                <a:cs typeface="+mj-cs"/>
              </a:rPr>
              <a:t>年</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6"/>
          <p:cNvSpPr>
            <a:spLocks noGrp="1"/>
          </p:cNvSpPr>
          <p:nvPr>
            <p:ph type="title"/>
          </p:nvPr>
        </p:nvSpPr>
        <p:spPr/>
        <p:txBody>
          <a:bodyPr/>
          <a:lstStyle/>
          <a:p>
            <a:endParaRPr lang="zh-CN" altLang="en-US" dirty="0" smtClean="0"/>
          </a:p>
        </p:txBody>
      </p:sp>
      <p:graphicFrame>
        <p:nvGraphicFramePr>
          <p:cNvPr id="118902" name="Group 118"/>
          <p:cNvGraphicFramePr>
            <a:graphicFrameLocks noGrp="1"/>
          </p:cNvGraphicFramePr>
          <p:nvPr>
            <p:ph type="tbl" idx="1"/>
          </p:nvPr>
        </p:nvGraphicFramePr>
        <p:xfrm>
          <a:off x="457200" y="188913"/>
          <a:ext cx="8229600" cy="6492240"/>
        </p:xfrm>
        <a:graphic>
          <a:graphicData uri="http://schemas.openxmlformats.org/drawingml/2006/table">
            <a:tbl>
              <a:tblPr/>
              <a:tblGrid>
                <a:gridCol w="2325688"/>
                <a:gridCol w="5903912"/>
              </a:tblGrid>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1948</a:t>
                      </a:r>
                      <a:r>
                        <a:rPr kumimoji="0" lang="zh-CN" altLang="en-US" sz="24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晶体管被发明；香农提出了信息论</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1950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时分多路复用技术被用于电话系统</a:t>
                      </a:r>
                      <a:endParaRPr kumimoji="0" lang="zh-CN" altLang="en-US"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1951</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直拨长途电话开通</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1956</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越洋通信电缆被铺设</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1958</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第一颗通信卫星被发射</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1961</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集成电路被发明</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1962</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第</a:t>
                      </a: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颗同步通信卫星被发射，国际卫星电话开通</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世纪</a:t>
                      </a: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60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年代</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数字传输的理论及技术得到飞速发展；计算机网络开始出现</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世纪</a:t>
                      </a: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70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年代</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大规模集成电路、数字程控交换机、光纤通信等技术迅速发展</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世纪</a:t>
                      </a: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80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年代</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数字网络的公用业务开通；蜂窝电话系统出现</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109538"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世纪</a:t>
                      </a: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90</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年代</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因特网得到飞速发展</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25" name="灯片编号占位符 5"/>
          <p:cNvSpPr>
            <a:spLocks noGrp="1"/>
          </p:cNvSpPr>
          <p:nvPr>
            <p:ph type="sldNum" sz="quarter" idx="12"/>
          </p:nvPr>
        </p:nvSpPr>
        <p:spPr>
          <a:noFill/>
        </p:spPr>
        <p:txBody>
          <a:bodyPr/>
          <a:lstStyle/>
          <a:p>
            <a:fld id="{53C9D999-F28A-4AB1-80B5-E4F2086486F4}" type="slidenum">
              <a:rPr lang="zh-CN" altLang="en-US" smtClean="0">
                <a:latin typeface="Arial" charset="0"/>
              </a:rPr>
              <a:pPr/>
              <a:t>10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noFill/>
        </p:spPr>
        <p:txBody>
          <a:bodyPr/>
          <a:lstStyle/>
          <a:p>
            <a:r>
              <a:rPr lang="zh-CN" altLang="en-US" dirty="0" smtClean="0"/>
              <a:t>光纤通信</a:t>
            </a:r>
          </a:p>
        </p:txBody>
      </p:sp>
      <p:sp>
        <p:nvSpPr>
          <p:cNvPr id="108547" name="Rectangle 3"/>
          <p:cNvSpPr>
            <a:spLocks noGrp="1"/>
          </p:cNvSpPr>
          <p:nvPr>
            <p:ph idx="1"/>
          </p:nvPr>
        </p:nvSpPr>
        <p:spPr/>
        <p:txBody>
          <a:bodyPr/>
          <a:lstStyle/>
          <a:p>
            <a:r>
              <a:rPr lang="zh-CN" altLang="en-US" sz="2800" dirty="0" smtClean="0"/>
              <a:t>光信号的发送：在光纤的一端使用发光二极管（</a:t>
            </a:r>
            <a:r>
              <a:rPr lang="en-US" altLang="zh-CN" sz="2800" dirty="0" smtClean="0"/>
              <a:t>Light Emitting Diode</a:t>
            </a:r>
            <a:r>
              <a:rPr lang="zh-CN" altLang="en-US" sz="2800" dirty="0" smtClean="0"/>
              <a:t>，</a:t>
            </a:r>
            <a:r>
              <a:rPr lang="en-US" altLang="zh-CN" sz="2800" dirty="0" smtClean="0"/>
              <a:t>LED</a:t>
            </a:r>
            <a:r>
              <a:rPr lang="zh-CN" altLang="en-US" sz="2800" dirty="0" smtClean="0"/>
              <a:t>）或注入式激光二极管（</a:t>
            </a:r>
            <a:r>
              <a:rPr lang="en-US" altLang="zh-CN" sz="2800" dirty="0" smtClean="0"/>
              <a:t>Injection Laser Diode</a:t>
            </a:r>
            <a:r>
              <a:rPr lang="zh-CN" altLang="en-US" sz="2800" dirty="0" smtClean="0"/>
              <a:t>，</a:t>
            </a:r>
            <a:r>
              <a:rPr lang="en-US" altLang="zh-CN" sz="2800" dirty="0" smtClean="0"/>
              <a:t>ILD</a:t>
            </a:r>
            <a:r>
              <a:rPr lang="zh-CN" altLang="en-US" sz="2800" dirty="0" smtClean="0"/>
              <a:t>）将光脉冲传送至光纤</a:t>
            </a:r>
            <a:endParaRPr lang="en-US" altLang="zh-CN" sz="2800" dirty="0" smtClean="0"/>
          </a:p>
          <a:p>
            <a:r>
              <a:rPr lang="zh-CN" altLang="en-US" sz="2800" dirty="0" smtClean="0"/>
              <a:t>光信号的接收：在光纤的另一端采用光敏元件接收，完成从光信号到电信号的转换。</a:t>
            </a:r>
          </a:p>
          <a:p>
            <a:r>
              <a:rPr lang="zh-CN" altLang="en-US" sz="2800" dirty="0" smtClean="0"/>
              <a:t>光纤在实际应用时需要用几层保护结构包覆，以增强其强度和便于铺设。这种包覆后的缆线被称为光缆。 </a:t>
            </a:r>
          </a:p>
        </p:txBody>
      </p:sp>
      <p:sp>
        <p:nvSpPr>
          <p:cNvPr id="108548" name="灯片编号占位符 17"/>
          <p:cNvSpPr>
            <a:spLocks noGrp="1"/>
          </p:cNvSpPr>
          <p:nvPr>
            <p:ph type="sldNum" sz="quarter" idx="12"/>
          </p:nvPr>
        </p:nvSpPr>
        <p:spPr>
          <a:noFill/>
        </p:spPr>
        <p:txBody>
          <a:bodyPr/>
          <a:lstStyle/>
          <a:p>
            <a:fld id="{60A9AFFD-3ECD-4102-B3A8-C5129EFC7E57}" type="slidenum">
              <a:rPr lang="zh-CN" altLang="en-US" smtClean="0">
                <a:latin typeface="Arial" charset="0"/>
              </a:rPr>
              <a:pPr/>
              <a:t>100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a:noFill/>
        </p:spPr>
        <p:txBody>
          <a:bodyPr/>
          <a:lstStyle/>
          <a:p>
            <a:r>
              <a:rPr lang="zh-CN" altLang="en-US" dirty="0" smtClean="0"/>
              <a:t>四芯光缆的剖面示意图 </a:t>
            </a:r>
          </a:p>
        </p:txBody>
      </p:sp>
      <p:sp>
        <p:nvSpPr>
          <p:cNvPr id="3076" name="Rectangle 3"/>
          <p:cNvSpPr>
            <a:spLocks noGrp="1"/>
          </p:cNvSpPr>
          <p:nvPr>
            <p:ph idx="1"/>
          </p:nvPr>
        </p:nvSpPr>
        <p:spPr/>
        <p:txBody>
          <a:bodyPr/>
          <a:lstStyle/>
          <a:p>
            <a:pPr>
              <a:buFont typeface="Wingdings 3" pitchFamily="18" charset="2"/>
              <a:buChar char=""/>
            </a:pPr>
            <a:endParaRPr lang="zh-CN" altLang="en-US" sz="2700" smtClean="0"/>
          </a:p>
        </p:txBody>
      </p:sp>
      <p:sp>
        <p:nvSpPr>
          <p:cNvPr id="3077" name="灯片编号占位符 17"/>
          <p:cNvSpPr>
            <a:spLocks noGrp="1"/>
          </p:cNvSpPr>
          <p:nvPr>
            <p:ph type="sldNum" sz="quarter" idx="12"/>
          </p:nvPr>
        </p:nvSpPr>
        <p:spPr>
          <a:noFill/>
        </p:spPr>
        <p:txBody>
          <a:bodyPr/>
          <a:lstStyle/>
          <a:p>
            <a:fld id="{AFC98C15-4190-447C-BF21-E0F97DC5E5E6}" type="slidenum">
              <a:rPr lang="zh-CN" altLang="en-US" smtClean="0">
                <a:latin typeface="Arial" charset="0"/>
              </a:rPr>
              <a:pPr/>
              <a:t>101</a:t>
            </a:fld>
            <a:endParaRPr lang="zh-CN" altLang="en-US" smtClean="0">
              <a:latin typeface="Arial" charset="0"/>
            </a:endParaRPr>
          </a:p>
        </p:txBody>
      </p:sp>
      <p:sp>
        <p:nvSpPr>
          <p:cNvPr id="3078" name="Rectangle 6"/>
          <p:cNvSpPr>
            <a:spLocks noChangeArrowheads="1"/>
          </p:cNvSpPr>
          <p:nvPr/>
        </p:nvSpPr>
        <p:spPr bwMode="auto">
          <a:xfrm>
            <a:off x="0" y="25050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2"/>
          <p:cNvGraphicFramePr>
            <a:graphicFrameLocks noChangeAspect="1"/>
          </p:cNvGraphicFramePr>
          <p:nvPr/>
        </p:nvGraphicFramePr>
        <p:xfrm>
          <a:off x="1116013" y="1700213"/>
          <a:ext cx="6480175" cy="4205287"/>
        </p:xfrm>
        <a:graphic>
          <a:graphicData uri="http://schemas.openxmlformats.org/presentationml/2006/ole">
            <p:oleObj spid="_x0000_s3074" name="Visio" r:id="rId3" imgW="2848661" imgH="1846783" progId="Visio.Drawing.11">
              <p:embed/>
            </p:oleObj>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noFill/>
        </p:spPr>
        <p:txBody>
          <a:bodyPr/>
          <a:lstStyle/>
          <a:p>
            <a:r>
              <a:rPr lang="zh-CN" altLang="en-US" dirty="0" smtClean="0"/>
              <a:t>光纤的分类</a:t>
            </a:r>
          </a:p>
        </p:txBody>
      </p:sp>
      <p:sp>
        <p:nvSpPr>
          <p:cNvPr id="110595" name="Rectangle 3"/>
          <p:cNvSpPr>
            <a:spLocks noGrp="1"/>
          </p:cNvSpPr>
          <p:nvPr>
            <p:ph idx="1"/>
          </p:nvPr>
        </p:nvSpPr>
        <p:spPr/>
        <p:txBody>
          <a:bodyPr/>
          <a:lstStyle/>
          <a:p>
            <a:pPr>
              <a:buFont typeface="Wingdings 3" pitchFamily="18" charset="2"/>
              <a:buNone/>
            </a:pPr>
            <a:r>
              <a:rPr lang="zh-CN" altLang="en-US" dirty="0" smtClean="0"/>
              <a:t>① 按光的传输模式分类</a:t>
            </a:r>
            <a:endParaRPr lang="en-US" altLang="zh-CN" dirty="0" smtClean="0"/>
          </a:p>
          <a:p>
            <a:pPr lvl="1">
              <a:buFont typeface="Wingdings 3" pitchFamily="18" charset="2"/>
              <a:buNone/>
            </a:pPr>
            <a:r>
              <a:rPr lang="zh-CN" altLang="en-US" dirty="0" smtClean="0"/>
              <a:t>多模光纤（</a:t>
            </a:r>
            <a:r>
              <a:rPr lang="en-US" altLang="zh-CN" dirty="0" smtClean="0"/>
              <a:t>multi-mode fiber</a:t>
            </a:r>
            <a:r>
              <a:rPr lang="zh-CN" altLang="en-US" dirty="0" smtClean="0"/>
              <a:t>）</a:t>
            </a:r>
            <a:endParaRPr lang="en-US" altLang="zh-CN" dirty="0" smtClean="0"/>
          </a:p>
          <a:p>
            <a:pPr lvl="1">
              <a:buFont typeface="Wingdings 3" pitchFamily="18" charset="2"/>
              <a:buNone/>
            </a:pPr>
            <a:r>
              <a:rPr lang="zh-CN" altLang="en-US" dirty="0" smtClean="0"/>
              <a:t>单模光纤</a:t>
            </a:r>
            <a:r>
              <a:rPr lang="en-US" altLang="zh-CN" dirty="0" smtClean="0"/>
              <a:t>(single-mode fiber)</a:t>
            </a:r>
            <a:r>
              <a:rPr lang="zh-CN" altLang="en-US" dirty="0" smtClean="0"/>
              <a:t>。</a:t>
            </a:r>
            <a:endParaRPr lang="en-US" altLang="zh-CN" dirty="0" smtClean="0"/>
          </a:p>
          <a:p>
            <a:pPr>
              <a:buFont typeface="Wingdings 3" pitchFamily="18" charset="2"/>
              <a:buNone/>
            </a:pPr>
            <a:r>
              <a:rPr lang="zh-CN" altLang="en-US" dirty="0" smtClean="0"/>
              <a:t> ② 按制造材料分类</a:t>
            </a:r>
            <a:endParaRPr lang="en-US" altLang="zh-CN" dirty="0" smtClean="0"/>
          </a:p>
          <a:p>
            <a:pPr lvl="1">
              <a:buFont typeface="Wingdings 3" pitchFamily="18" charset="2"/>
              <a:buNone/>
            </a:pPr>
            <a:r>
              <a:rPr lang="zh-CN" altLang="en-US" dirty="0" smtClean="0"/>
              <a:t>无机光导纤维</a:t>
            </a:r>
            <a:endParaRPr lang="en-US" altLang="zh-CN" dirty="0" smtClean="0"/>
          </a:p>
          <a:p>
            <a:pPr lvl="1">
              <a:buFont typeface="Wingdings 3" pitchFamily="18" charset="2"/>
              <a:buNone/>
            </a:pPr>
            <a:r>
              <a:rPr lang="zh-CN" altLang="en-US" dirty="0" smtClean="0"/>
              <a:t>高分子光导纤维</a:t>
            </a:r>
          </a:p>
        </p:txBody>
      </p:sp>
      <p:sp>
        <p:nvSpPr>
          <p:cNvPr id="110596" name="灯片编号占位符 17"/>
          <p:cNvSpPr>
            <a:spLocks noGrp="1"/>
          </p:cNvSpPr>
          <p:nvPr>
            <p:ph type="sldNum" sz="quarter" idx="12"/>
          </p:nvPr>
        </p:nvSpPr>
        <p:spPr>
          <a:noFill/>
        </p:spPr>
        <p:txBody>
          <a:bodyPr/>
          <a:lstStyle/>
          <a:p>
            <a:fld id="{A84CE589-6231-4A41-87A1-E95FFF73E54E}" type="slidenum">
              <a:rPr lang="zh-CN" altLang="en-US" smtClean="0">
                <a:latin typeface="Arial" charset="0"/>
              </a:rPr>
              <a:pPr/>
              <a:t>102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noFill/>
        </p:spPr>
        <p:txBody>
          <a:bodyPr/>
          <a:lstStyle/>
          <a:p>
            <a:r>
              <a:rPr lang="zh-CN" altLang="en-US" dirty="0" smtClean="0"/>
              <a:t>多模光纤与单模光纤</a:t>
            </a:r>
          </a:p>
        </p:txBody>
      </p:sp>
      <p:sp>
        <p:nvSpPr>
          <p:cNvPr id="111619" name="Rectangle 3"/>
          <p:cNvSpPr>
            <a:spLocks noGrp="1"/>
          </p:cNvSpPr>
          <p:nvPr>
            <p:ph idx="1"/>
          </p:nvPr>
        </p:nvSpPr>
        <p:spPr/>
        <p:txBody>
          <a:bodyPr/>
          <a:lstStyle/>
          <a:p>
            <a:r>
              <a:rPr lang="zh-CN" altLang="en-US" sz="2600" dirty="0" smtClean="0"/>
              <a:t>多模光纤：纤芯直径范围：</a:t>
            </a:r>
            <a:r>
              <a:rPr lang="en-US" altLang="zh-CN" sz="2600" dirty="0" smtClean="0"/>
              <a:t>50μm~</a:t>
            </a:r>
            <a:r>
              <a:rPr lang="zh-CN" altLang="en-US" sz="2600" dirty="0" smtClean="0"/>
              <a:t>几百</a:t>
            </a:r>
            <a:r>
              <a:rPr lang="en-US" altLang="zh-CN" sz="2600" dirty="0" err="1" smtClean="0"/>
              <a:t>μm</a:t>
            </a:r>
            <a:r>
              <a:rPr lang="zh-CN" altLang="en-US" sz="2600" dirty="0" smtClean="0"/>
              <a:t>。允许多个光束在同一条纤芯上传输。</a:t>
            </a:r>
            <a:endParaRPr lang="en-US" altLang="zh-CN" sz="2600" dirty="0" smtClean="0"/>
          </a:p>
          <a:p>
            <a:pPr lvl="1"/>
            <a:r>
              <a:rPr lang="en-US" altLang="zh-CN" sz="2400" dirty="0" smtClean="0"/>
              <a:t>100Mbps</a:t>
            </a:r>
            <a:r>
              <a:rPr lang="zh-CN" altLang="en-US" sz="2400" dirty="0" smtClean="0"/>
              <a:t>的传输速率，传输距离可达</a:t>
            </a:r>
            <a:r>
              <a:rPr lang="en-US" altLang="zh-CN" sz="2400" dirty="0" smtClean="0"/>
              <a:t>2km</a:t>
            </a:r>
          </a:p>
          <a:p>
            <a:pPr lvl="1"/>
            <a:r>
              <a:rPr lang="en-US" altLang="zh-CN" sz="2400" dirty="0" smtClean="0"/>
              <a:t>1Gbps</a:t>
            </a:r>
            <a:r>
              <a:rPr lang="zh-CN" altLang="en-US" sz="2400" dirty="0" smtClean="0"/>
              <a:t>的传输速率，其传输距离可达</a:t>
            </a:r>
            <a:r>
              <a:rPr lang="en-US" altLang="zh-CN" sz="2400" dirty="0" smtClean="0"/>
              <a:t>500~600m</a:t>
            </a:r>
          </a:p>
          <a:p>
            <a:pPr lvl="1"/>
            <a:r>
              <a:rPr lang="en-US" altLang="zh-CN" sz="2400" dirty="0" smtClean="0"/>
              <a:t>10Gbps</a:t>
            </a:r>
            <a:r>
              <a:rPr lang="zh-CN" altLang="en-US" sz="2400" dirty="0" smtClean="0"/>
              <a:t>的传输速率，其传输距离可达</a:t>
            </a:r>
            <a:r>
              <a:rPr lang="en-US" altLang="zh-CN" sz="2400" dirty="0" smtClean="0"/>
              <a:t>300m</a:t>
            </a:r>
            <a:r>
              <a:rPr lang="zh-CN" altLang="en-US" sz="2400" dirty="0" smtClean="0"/>
              <a:t>。</a:t>
            </a:r>
          </a:p>
          <a:p>
            <a:r>
              <a:rPr lang="zh-CN" altLang="en-US" sz="2600" dirty="0" smtClean="0"/>
              <a:t>单模光纤：典型纤芯直径范围</a:t>
            </a:r>
            <a:r>
              <a:rPr lang="en-US" altLang="zh-CN" sz="2600" dirty="0" smtClean="0"/>
              <a:t>8~10μm</a:t>
            </a:r>
            <a:r>
              <a:rPr lang="zh-CN" altLang="en-US" sz="2600" dirty="0" smtClean="0"/>
              <a:t>，光束能够以单一的模式无反射地沿纤芯轴心方向传播。单模光纤的模式色散很小，能够把光以很高的频率传输很长的距离。</a:t>
            </a:r>
            <a:endParaRPr lang="en-US" altLang="zh-CN" sz="2600" dirty="0" smtClean="0"/>
          </a:p>
          <a:p>
            <a:pPr lvl="1"/>
            <a:r>
              <a:rPr lang="en-US" altLang="zh-CN" sz="2400" dirty="0" smtClean="0"/>
              <a:t>10Gbps</a:t>
            </a:r>
            <a:r>
              <a:rPr lang="zh-CN" altLang="en-US" sz="2400" dirty="0" smtClean="0"/>
              <a:t>的速率：传输距离可达</a:t>
            </a:r>
            <a:r>
              <a:rPr lang="en-US" altLang="zh-CN" sz="2400" dirty="0" smtClean="0"/>
              <a:t>80km</a:t>
            </a:r>
            <a:r>
              <a:rPr lang="zh-CN" altLang="en-US" sz="2400" dirty="0" smtClean="0"/>
              <a:t>的距离。 </a:t>
            </a:r>
          </a:p>
        </p:txBody>
      </p:sp>
      <p:sp>
        <p:nvSpPr>
          <p:cNvPr id="111620" name="灯片编号占位符 17"/>
          <p:cNvSpPr>
            <a:spLocks noGrp="1"/>
          </p:cNvSpPr>
          <p:nvPr>
            <p:ph type="sldNum" sz="quarter" idx="12"/>
          </p:nvPr>
        </p:nvSpPr>
        <p:spPr>
          <a:noFill/>
        </p:spPr>
        <p:txBody>
          <a:bodyPr/>
          <a:lstStyle/>
          <a:p>
            <a:fld id="{0351B484-A335-4076-8908-00FB8EB3EEC2}" type="slidenum">
              <a:rPr lang="zh-CN" altLang="en-US" smtClean="0">
                <a:latin typeface="Arial" charset="0"/>
              </a:rPr>
              <a:pPr/>
              <a:t>103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10"/>
          <p:cNvSpPr>
            <a:spLocks noGrp="1"/>
          </p:cNvSpPr>
          <p:nvPr>
            <p:ph type="title"/>
          </p:nvPr>
        </p:nvSpPr>
        <p:spPr>
          <a:noFill/>
        </p:spPr>
        <p:txBody>
          <a:bodyPr/>
          <a:lstStyle/>
          <a:p>
            <a:r>
              <a:rPr lang="zh-CN" altLang="en-US" dirty="0" smtClean="0"/>
              <a:t>常用光纤规格 </a:t>
            </a:r>
          </a:p>
        </p:txBody>
      </p:sp>
      <p:graphicFrame>
        <p:nvGraphicFramePr>
          <p:cNvPr id="264404" name="Group 212"/>
          <p:cNvGraphicFramePr>
            <a:graphicFrameLocks noGrp="1"/>
          </p:cNvGraphicFramePr>
          <p:nvPr>
            <p:ph type="tbl" idx="1"/>
          </p:nvPr>
        </p:nvGraphicFramePr>
        <p:xfrm>
          <a:off x="457200" y="1481138"/>
          <a:ext cx="8229600" cy="4783774"/>
        </p:xfrm>
        <a:graphic>
          <a:graphicData uri="http://schemas.openxmlformats.org/drawingml/2006/table">
            <a:tbl>
              <a:tblPr/>
              <a:tblGrid>
                <a:gridCol w="2057400"/>
                <a:gridCol w="2057400"/>
                <a:gridCol w="2057400"/>
                <a:gridCol w="2057400"/>
              </a:tblGrid>
              <a:tr h="5651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光纤规格</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光纤类型</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纤芯直径</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μm</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包层直径</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μm</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8/125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9/125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50/125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62.5/125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62.5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100/140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200/230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2690" name="灯片编号占位符 5"/>
          <p:cNvSpPr>
            <a:spLocks noGrp="1"/>
          </p:cNvSpPr>
          <p:nvPr>
            <p:ph type="sldNum" sz="quarter" idx="12"/>
          </p:nvPr>
        </p:nvSpPr>
        <p:spPr>
          <a:noFill/>
        </p:spPr>
        <p:txBody>
          <a:bodyPr/>
          <a:lstStyle/>
          <a:p>
            <a:fld id="{EE6CA109-6B8A-4D50-8D43-BDE0EEF6CC77}" type="slidenum">
              <a:rPr lang="zh-CN" altLang="en-US" smtClean="0">
                <a:latin typeface="Arial" charset="0"/>
              </a:rPr>
              <a:pPr/>
              <a:t>104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noFill/>
        </p:spPr>
        <p:txBody>
          <a:bodyPr/>
          <a:lstStyle/>
          <a:p>
            <a:r>
              <a:rPr lang="zh-CN" altLang="en-US" dirty="0" smtClean="0"/>
              <a:t>光纤的主要优点</a:t>
            </a:r>
          </a:p>
        </p:txBody>
      </p:sp>
      <p:sp>
        <p:nvSpPr>
          <p:cNvPr id="114691" name="Rectangle 3"/>
          <p:cNvSpPr>
            <a:spLocks noGrp="1"/>
          </p:cNvSpPr>
          <p:nvPr>
            <p:ph idx="1"/>
          </p:nvPr>
        </p:nvSpPr>
        <p:spPr/>
        <p:txBody>
          <a:bodyPr/>
          <a:lstStyle/>
          <a:p>
            <a:pPr>
              <a:buFont typeface="Wingdings 3" pitchFamily="18" charset="2"/>
              <a:buNone/>
            </a:pPr>
            <a:r>
              <a:rPr lang="zh-CN" altLang="en-US" smtClean="0"/>
              <a:t>① 带宽很高，通信容量大。</a:t>
            </a:r>
          </a:p>
          <a:p>
            <a:pPr>
              <a:buFont typeface="Wingdings 3" pitchFamily="18" charset="2"/>
              <a:buNone/>
            </a:pPr>
            <a:r>
              <a:rPr lang="zh-CN" altLang="en-US" smtClean="0"/>
              <a:t>② 信号衰减小，传输距离远。</a:t>
            </a:r>
          </a:p>
          <a:p>
            <a:pPr>
              <a:buFont typeface="Wingdings 3" pitchFamily="18" charset="2"/>
              <a:buNone/>
            </a:pPr>
            <a:r>
              <a:rPr lang="zh-CN" altLang="en-US" smtClean="0"/>
              <a:t>③ 抗电磁干扰，传输可靠性高。</a:t>
            </a:r>
          </a:p>
          <a:p>
            <a:pPr>
              <a:buFont typeface="Wingdings 3" pitchFamily="18" charset="2"/>
              <a:buNone/>
            </a:pPr>
            <a:r>
              <a:rPr lang="zh-CN" altLang="en-US" smtClean="0"/>
              <a:t>④ 无信号泄露，难于窃听，安全性好。</a:t>
            </a:r>
          </a:p>
          <a:p>
            <a:pPr>
              <a:buFont typeface="Wingdings 3" pitchFamily="18" charset="2"/>
              <a:buNone/>
            </a:pPr>
            <a:r>
              <a:rPr lang="zh-CN" altLang="en-US" smtClean="0"/>
              <a:t>⑤ 尺寸小且重量轻，易于运输和铺设。</a:t>
            </a:r>
          </a:p>
          <a:p>
            <a:pPr>
              <a:buFont typeface="Wingdings 3" pitchFamily="18" charset="2"/>
              <a:buNone/>
            </a:pPr>
            <a:r>
              <a:rPr lang="zh-CN" altLang="en-US" smtClean="0"/>
              <a:t>⑥ 抗腐蚀能力强，使用寿命长。</a:t>
            </a:r>
          </a:p>
        </p:txBody>
      </p:sp>
      <p:sp>
        <p:nvSpPr>
          <p:cNvPr id="114692" name="灯片编号占位符 17"/>
          <p:cNvSpPr>
            <a:spLocks noGrp="1"/>
          </p:cNvSpPr>
          <p:nvPr>
            <p:ph type="sldNum" sz="quarter" idx="12"/>
          </p:nvPr>
        </p:nvSpPr>
        <p:spPr>
          <a:noFill/>
        </p:spPr>
        <p:txBody>
          <a:bodyPr/>
          <a:lstStyle/>
          <a:p>
            <a:fld id="{501082A8-07F7-4DFE-99D5-BFAB091A6E8E}" type="slidenum">
              <a:rPr lang="zh-CN" altLang="en-US" smtClean="0">
                <a:latin typeface="Arial" charset="0"/>
              </a:rPr>
              <a:pPr/>
              <a:t>105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noFill/>
        </p:spPr>
        <p:txBody>
          <a:bodyPr/>
          <a:lstStyle/>
          <a:p>
            <a:r>
              <a:rPr lang="en-US" altLang="zh-CN" dirty="0" smtClean="0"/>
              <a:t>3.6.2  </a:t>
            </a:r>
            <a:r>
              <a:rPr lang="zh-CN" altLang="en-US" dirty="0" smtClean="0"/>
              <a:t>非导向传输介质</a:t>
            </a:r>
          </a:p>
        </p:txBody>
      </p:sp>
      <p:sp>
        <p:nvSpPr>
          <p:cNvPr id="118787" name="Rectangle 3"/>
          <p:cNvSpPr>
            <a:spLocks noGrp="1"/>
          </p:cNvSpPr>
          <p:nvPr>
            <p:ph idx="1"/>
          </p:nvPr>
        </p:nvSpPr>
        <p:spPr/>
        <p:txBody>
          <a:bodyPr/>
          <a:lstStyle/>
          <a:p>
            <a:pPr marL="0" indent="0">
              <a:defRPr/>
            </a:pPr>
            <a:r>
              <a:rPr lang="zh-CN" altLang="en-US" sz="3000" dirty="0" smtClean="0"/>
              <a:t> 利用开放空间进行的无线通信，信号是以电磁波的形式传输。</a:t>
            </a:r>
            <a:endParaRPr lang="en-US" altLang="zh-CN" sz="3000" dirty="0" smtClean="0"/>
          </a:p>
          <a:p>
            <a:pPr marL="0" indent="0">
              <a:defRPr/>
            </a:pPr>
            <a:r>
              <a:rPr lang="zh-CN" altLang="en-US" sz="3000" dirty="0" smtClean="0"/>
              <a:t> 移动电话、微波通信、卫星通信、红外通信和激光通信等。</a:t>
            </a:r>
            <a:endParaRPr lang="en-US" altLang="zh-CN" sz="3000" dirty="0" smtClean="0"/>
          </a:p>
          <a:p>
            <a:pPr indent="20638">
              <a:buFont typeface="Wingdings" pitchFamily="2" charset="2"/>
              <a:buNone/>
              <a:defRPr/>
            </a:pPr>
            <a:r>
              <a:rPr lang="en-US" altLang="zh-CN" sz="3000" dirty="0" smtClean="0"/>
              <a:t>1. </a:t>
            </a:r>
            <a:r>
              <a:rPr lang="zh-CN" altLang="en-US" sz="3000" dirty="0" smtClean="0"/>
              <a:t>无线电波的频段划分</a:t>
            </a:r>
          </a:p>
          <a:p>
            <a:pPr indent="20638">
              <a:buFont typeface="Wingdings" pitchFamily="2" charset="2"/>
              <a:buNone/>
              <a:defRPr/>
            </a:pPr>
            <a:r>
              <a:rPr lang="en-US" altLang="zh-CN" sz="3000" dirty="0" smtClean="0"/>
              <a:t>2. </a:t>
            </a:r>
            <a:r>
              <a:rPr lang="zh-CN" altLang="en-US" sz="3000" dirty="0" smtClean="0"/>
              <a:t>无线电波的传播方式</a:t>
            </a:r>
          </a:p>
          <a:p>
            <a:pPr indent="20638">
              <a:buFont typeface="Wingdings" pitchFamily="2" charset="2"/>
              <a:buNone/>
              <a:defRPr/>
            </a:pPr>
            <a:r>
              <a:rPr lang="en-US" altLang="zh-CN" sz="3000" dirty="0" smtClean="0"/>
              <a:t>3. </a:t>
            </a:r>
            <a:r>
              <a:rPr lang="zh-CN" altLang="en-US" sz="3000" dirty="0" smtClean="0"/>
              <a:t>微波通信</a:t>
            </a:r>
          </a:p>
          <a:p>
            <a:pPr indent="20638">
              <a:buFont typeface="Wingdings" pitchFamily="2" charset="2"/>
              <a:buNone/>
              <a:defRPr/>
            </a:pPr>
            <a:r>
              <a:rPr lang="en-US" altLang="zh-CN" sz="3000" dirty="0" smtClean="0"/>
              <a:t>4. </a:t>
            </a:r>
            <a:r>
              <a:rPr lang="zh-CN" altLang="en-US" sz="3000" dirty="0" smtClean="0"/>
              <a:t>红外通信</a:t>
            </a:r>
          </a:p>
          <a:p>
            <a:pPr indent="20638">
              <a:buFont typeface="Wingdings" pitchFamily="2" charset="2"/>
              <a:buNone/>
              <a:defRPr/>
            </a:pPr>
            <a:r>
              <a:rPr lang="en-US" altLang="zh-CN" sz="3000" dirty="0" smtClean="0"/>
              <a:t>5. </a:t>
            </a:r>
            <a:r>
              <a:rPr lang="zh-CN" altLang="en-US" sz="3000" dirty="0" smtClean="0"/>
              <a:t>自由空间的激光通信</a:t>
            </a:r>
          </a:p>
        </p:txBody>
      </p:sp>
      <p:sp>
        <p:nvSpPr>
          <p:cNvPr id="115716" name="灯片编号占位符 17"/>
          <p:cNvSpPr>
            <a:spLocks noGrp="1"/>
          </p:cNvSpPr>
          <p:nvPr>
            <p:ph type="sldNum" sz="quarter" idx="12"/>
          </p:nvPr>
        </p:nvSpPr>
        <p:spPr>
          <a:noFill/>
        </p:spPr>
        <p:txBody>
          <a:bodyPr/>
          <a:lstStyle/>
          <a:p>
            <a:fld id="{2314D139-52E7-45E3-AE45-1EEE8291BE13}" type="slidenum">
              <a:rPr lang="zh-CN" altLang="en-US" smtClean="0">
                <a:latin typeface="Arial" charset="0"/>
              </a:rPr>
              <a:pPr/>
              <a:t>106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noFill/>
        </p:spPr>
        <p:txBody>
          <a:bodyPr/>
          <a:lstStyle/>
          <a:p>
            <a:r>
              <a:rPr lang="en-US" altLang="zh-CN" dirty="0" smtClean="0"/>
              <a:t>1. </a:t>
            </a:r>
            <a:r>
              <a:rPr lang="zh-CN" altLang="en-US" dirty="0" smtClean="0"/>
              <a:t>无线电波的频段划分</a:t>
            </a:r>
          </a:p>
        </p:txBody>
      </p:sp>
      <p:graphicFrame>
        <p:nvGraphicFramePr>
          <p:cNvPr id="268589" name="Group 301"/>
          <p:cNvGraphicFramePr>
            <a:graphicFrameLocks noGrp="1"/>
          </p:cNvGraphicFramePr>
          <p:nvPr>
            <p:ph type="tbl" idx="1"/>
          </p:nvPr>
        </p:nvGraphicFramePr>
        <p:xfrm>
          <a:off x="457200" y="1268413"/>
          <a:ext cx="8229600" cy="5400675"/>
        </p:xfrm>
        <a:graphic>
          <a:graphicData uri="http://schemas.openxmlformats.org/drawingml/2006/table">
            <a:tbl>
              <a:tblPr/>
              <a:tblGrid>
                <a:gridCol w="1296988"/>
                <a:gridCol w="1725612"/>
                <a:gridCol w="1608138"/>
                <a:gridCol w="1416050"/>
                <a:gridCol w="2182812"/>
              </a:tblGrid>
              <a:tr h="33020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频段名称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频率范围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波长范围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波段名称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用途</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甚低频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VLF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3k~30kHz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5</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4</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甚长波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潜艇通信，地下通信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低频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LF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30k~300kHz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4</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3 </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长波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国际广播，导航</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中频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MF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300k~3MHz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3</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2</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 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中波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调幅广播、导航、业余无线电通信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高频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HF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3M~30MHz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a:t>
                      </a:r>
                      <a:r>
                        <a:rPr kumimoji="0" lang="en-US" altLang="zh-CN" sz="1600" b="1" i="0" u="none" strike="noStrike" cap="none" normalizeH="0" baseline="30000" smtClean="0">
                          <a:ln>
                            <a:noFill/>
                          </a:ln>
                          <a:solidFill>
                            <a:schemeClr val="tx1"/>
                          </a:solidFill>
                          <a:effectLst/>
                          <a:latin typeface="Lucida Sans Unicode" pitchFamily="34" charset="0"/>
                          <a:ea typeface="宋体" pitchFamily="2" charset="-122"/>
                          <a:cs typeface="Times New Roman" pitchFamily="18" charset="0"/>
                        </a:rPr>
                        <a:t>2</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短波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移动无线电话、短波广播、业余无线电通信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甚高频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VHF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30M~300MHz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10~1m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米波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调频广播、电视广播、车辆通信、航空通信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231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特高频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UHF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300MHz~3GHz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1m~10cm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分米波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电视广播、雷达导航、移动通信、蓝牙专用短程通信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超高频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SHF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3G~30GHz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10~1cm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厘米波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微波接力、雷达、卫星和空间通信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极高频</a:t>
                      </a: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EHF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30G~300GHz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1cm~1mm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毫米波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Lucida Sans Unicode" pitchFamily="34" charset="0"/>
                          <a:ea typeface="宋体" pitchFamily="2" charset="-122"/>
                          <a:cs typeface="Times New Roman" pitchFamily="18" charset="0"/>
                        </a:rPr>
                        <a:t>微波接力、雷达、遥感、射电天文学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6801" name="灯片编号占位符 5"/>
          <p:cNvSpPr>
            <a:spLocks noGrp="1"/>
          </p:cNvSpPr>
          <p:nvPr>
            <p:ph type="sldNum" sz="quarter" idx="12"/>
          </p:nvPr>
        </p:nvSpPr>
        <p:spPr>
          <a:noFill/>
        </p:spPr>
        <p:txBody>
          <a:bodyPr/>
          <a:lstStyle/>
          <a:p>
            <a:fld id="{24560699-A769-4BF6-A552-63E71E136693}" type="slidenum">
              <a:rPr lang="zh-CN" altLang="en-US" smtClean="0">
                <a:latin typeface="Arial" charset="0"/>
              </a:rPr>
              <a:pPr/>
              <a:t>107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noFill/>
        </p:spPr>
        <p:txBody>
          <a:bodyPr/>
          <a:lstStyle/>
          <a:p>
            <a:r>
              <a:rPr lang="en-US" altLang="zh-CN" dirty="0" smtClean="0"/>
              <a:t>2. </a:t>
            </a:r>
            <a:r>
              <a:rPr lang="zh-CN" altLang="en-US" dirty="0" smtClean="0"/>
              <a:t>无线电波的传播方式</a:t>
            </a:r>
          </a:p>
        </p:txBody>
      </p:sp>
      <p:sp>
        <p:nvSpPr>
          <p:cNvPr id="117763" name="Rectangle 3"/>
          <p:cNvSpPr>
            <a:spLocks noGrp="1"/>
          </p:cNvSpPr>
          <p:nvPr>
            <p:ph idx="1"/>
          </p:nvPr>
        </p:nvSpPr>
        <p:spPr/>
        <p:txBody>
          <a:bodyPr/>
          <a:lstStyle/>
          <a:p>
            <a:r>
              <a:rPr lang="zh-CN" altLang="en-US" sz="2800" smtClean="0"/>
              <a:t>无线电波的发送和接收是通过天线进行的。同一副天线既可以作为发射天线使用，也可以作为接收天线使用。</a:t>
            </a:r>
            <a:endParaRPr lang="en-US" altLang="zh-CN" sz="2800" smtClean="0"/>
          </a:p>
          <a:p>
            <a:r>
              <a:rPr lang="zh-CN" altLang="en-US" sz="2800" smtClean="0"/>
              <a:t>在发送端，信号通过馈线输送至天线，由天线以电磁波的形式辐射出去；在接收端，天线接收到空中的电磁波信号后，通过馈线传送给后续的接收机单元进行处理。</a:t>
            </a:r>
          </a:p>
          <a:p>
            <a:r>
              <a:rPr lang="zh-CN" altLang="en-US" sz="2800" smtClean="0"/>
              <a:t>无线电波的传播方式主要有</a:t>
            </a:r>
            <a:r>
              <a:rPr lang="en-US" altLang="zh-CN" sz="2800" smtClean="0"/>
              <a:t>3</a:t>
            </a:r>
            <a:r>
              <a:rPr lang="zh-CN" altLang="en-US" sz="2800" smtClean="0"/>
              <a:t>种：地波传播、天波传播和直线传播。</a:t>
            </a:r>
          </a:p>
        </p:txBody>
      </p:sp>
      <p:sp>
        <p:nvSpPr>
          <p:cNvPr id="117764" name="灯片编号占位符 17"/>
          <p:cNvSpPr>
            <a:spLocks noGrp="1"/>
          </p:cNvSpPr>
          <p:nvPr>
            <p:ph type="sldNum" sz="quarter" idx="12"/>
          </p:nvPr>
        </p:nvSpPr>
        <p:spPr>
          <a:noFill/>
        </p:spPr>
        <p:txBody>
          <a:bodyPr/>
          <a:lstStyle/>
          <a:p>
            <a:fld id="{6CBE7E8D-DBED-4B25-B05B-EC395038F032}" type="slidenum">
              <a:rPr lang="zh-CN" altLang="en-US" smtClean="0">
                <a:latin typeface="Arial" charset="0"/>
              </a:rPr>
              <a:pPr/>
              <a:t>108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noFill/>
        </p:spPr>
        <p:txBody>
          <a:bodyPr/>
          <a:lstStyle/>
          <a:p>
            <a:r>
              <a:rPr lang="en-US" altLang="zh-CN" dirty="0" smtClean="0"/>
              <a:t>3. </a:t>
            </a:r>
            <a:r>
              <a:rPr lang="zh-CN" altLang="en-US" dirty="0" smtClean="0"/>
              <a:t>微波通信</a:t>
            </a:r>
          </a:p>
        </p:txBody>
      </p:sp>
      <p:sp>
        <p:nvSpPr>
          <p:cNvPr id="118787" name="Rectangle 3"/>
          <p:cNvSpPr>
            <a:spLocks noGrp="1"/>
          </p:cNvSpPr>
          <p:nvPr>
            <p:ph idx="1"/>
          </p:nvPr>
        </p:nvSpPr>
        <p:spPr/>
        <p:txBody>
          <a:bodyPr/>
          <a:lstStyle/>
          <a:p>
            <a:pPr>
              <a:lnSpc>
                <a:spcPct val="90000"/>
              </a:lnSpc>
            </a:pPr>
            <a:r>
              <a:rPr lang="zh-CN" sz="2600" dirty="0" smtClean="0"/>
              <a:t>常采用</a:t>
            </a:r>
            <a:r>
              <a:rPr lang="en-US" altLang="zh-CN" sz="2600" dirty="0" smtClean="0"/>
              <a:t>2GHz</a:t>
            </a:r>
            <a:r>
              <a:rPr lang="zh-CN" sz="2600" dirty="0" smtClean="0"/>
              <a:t>～</a:t>
            </a:r>
            <a:r>
              <a:rPr lang="en-US" altLang="zh-CN" sz="2600" dirty="0" smtClean="0"/>
              <a:t>40GHz</a:t>
            </a:r>
            <a:r>
              <a:rPr lang="zh-CN" altLang="en-US" sz="2600" dirty="0" smtClean="0"/>
              <a:t>频段，波长范围是</a:t>
            </a:r>
            <a:r>
              <a:rPr lang="en-US" altLang="zh-CN" sz="2600" dirty="0" smtClean="0"/>
              <a:t>1m</a:t>
            </a:r>
            <a:r>
              <a:rPr lang="zh-CN" altLang="en-US" sz="2600" dirty="0" smtClean="0"/>
              <a:t>～</a:t>
            </a:r>
            <a:r>
              <a:rPr lang="en-US" altLang="zh-CN" sz="2600" dirty="0" smtClean="0"/>
              <a:t>1mm</a:t>
            </a:r>
            <a:r>
              <a:rPr lang="zh-CN" altLang="en-US" sz="2600" dirty="0" smtClean="0"/>
              <a:t>。划分为分米波、厘米波和毫米波，直线传播。</a:t>
            </a:r>
          </a:p>
          <a:p>
            <a:pPr>
              <a:lnSpc>
                <a:spcPct val="90000"/>
              </a:lnSpc>
            </a:pPr>
            <a:r>
              <a:rPr lang="zh-CN" altLang="en-US" sz="2600" dirty="0" smtClean="0"/>
              <a:t>应用：传送视频、图像、电话、电报等信息。</a:t>
            </a:r>
            <a:endParaRPr lang="en-US" altLang="zh-CN" sz="2600" dirty="0" smtClean="0"/>
          </a:p>
          <a:p>
            <a:pPr>
              <a:lnSpc>
                <a:spcPct val="90000"/>
              </a:lnSpc>
            </a:pPr>
            <a:r>
              <a:rPr lang="zh-CN" altLang="en-US" sz="2600" dirty="0" smtClean="0"/>
              <a:t>微波通信的两种形式：地面微波接力通信和卫星通信</a:t>
            </a:r>
            <a:endParaRPr lang="en-US" altLang="zh-CN" sz="2600" dirty="0" smtClean="0"/>
          </a:p>
          <a:p>
            <a:pPr>
              <a:lnSpc>
                <a:spcPct val="90000"/>
              </a:lnSpc>
            </a:pPr>
            <a:r>
              <a:rPr lang="zh-CN" altLang="en-US" sz="2600" dirty="0" smtClean="0"/>
              <a:t>微波通信的特点：</a:t>
            </a:r>
          </a:p>
          <a:p>
            <a:pPr>
              <a:lnSpc>
                <a:spcPct val="90000"/>
              </a:lnSpc>
              <a:buFont typeface="Wingdings" pitchFamily="2" charset="2"/>
              <a:buNone/>
            </a:pPr>
            <a:r>
              <a:rPr lang="en-US" altLang="zh-CN" sz="2600" dirty="0" smtClean="0"/>
              <a:t>	(1) </a:t>
            </a:r>
            <a:r>
              <a:rPr lang="zh-CN" altLang="en-US" sz="2600" dirty="0" smtClean="0"/>
              <a:t>所处频段高，频率范围很宽，通信容量很大。</a:t>
            </a:r>
          </a:p>
          <a:p>
            <a:pPr>
              <a:lnSpc>
                <a:spcPct val="90000"/>
              </a:lnSpc>
              <a:buNone/>
            </a:pPr>
            <a:r>
              <a:rPr lang="en-US" altLang="zh-CN" sz="2600" dirty="0" smtClean="0"/>
              <a:t>	(2) </a:t>
            </a:r>
            <a:r>
              <a:rPr lang="zh-CN" altLang="en-US" sz="2600" dirty="0" smtClean="0"/>
              <a:t>工业噪声和天电噪声频率比微波频段要低得多，对微波通信的影响小，因此传输质量高。</a:t>
            </a:r>
          </a:p>
          <a:p>
            <a:pPr>
              <a:lnSpc>
                <a:spcPct val="90000"/>
              </a:lnSpc>
              <a:buFont typeface="Wingdings" pitchFamily="2" charset="2"/>
              <a:buNone/>
            </a:pPr>
            <a:r>
              <a:rPr lang="en-US" altLang="zh-CN" sz="2600" dirty="0" smtClean="0"/>
              <a:t>	(3) </a:t>
            </a:r>
            <a:r>
              <a:rPr lang="zh-CN" altLang="en-US" sz="2600" dirty="0" smtClean="0"/>
              <a:t>地面微波通信的建设投资相对要小，容易跨越山谷、河流等地理障碍。</a:t>
            </a:r>
          </a:p>
          <a:p>
            <a:pPr>
              <a:lnSpc>
                <a:spcPct val="90000"/>
              </a:lnSpc>
            </a:pPr>
            <a:r>
              <a:rPr lang="zh-CN" altLang="en-US" sz="2800" dirty="0" smtClean="0"/>
              <a:t>。</a:t>
            </a:r>
          </a:p>
        </p:txBody>
      </p:sp>
      <p:sp>
        <p:nvSpPr>
          <p:cNvPr id="118788" name="灯片编号占位符 17"/>
          <p:cNvSpPr>
            <a:spLocks noGrp="1"/>
          </p:cNvSpPr>
          <p:nvPr>
            <p:ph type="sldNum" sz="quarter" idx="12"/>
          </p:nvPr>
        </p:nvSpPr>
        <p:spPr>
          <a:noFill/>
        </p:spPr>
        <p:txBody>
          <a:bodyPr/>
          <a:lstStyle/>
          <a:p>
            <a:fld id="{DA740C07-877D-4BE5-A4A6-12124612C19F}" type="slidenum">
              <a:rPr lang="zh-CN" altLang="en-US" smtClean="0">
                <a:latin typeface="Arial" charset="0"/>
              </a:rPr>
              <a:pPr/>
              <a:t>109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noFill/>
        </p:spPr>
        <p:txBody>
          <a:bodyPr/>
          <a:lstStyle/>
          <a:p>
            <a:r>
              <a:rPr lang="en-US" altLang="zh-CN" dirty="0" smtClean="0"/>
              <a:t>2. </a:t>
            </a:r>
            <a:r>
              <a:rPr lang="zh-CN" altLang="en-US" dirty="0" smtClean="0"/>
              <a:t>信息、数据和信号 </a:t>
            </a:r>
          </a:p>
        </p:txBody>
      </p:sp>
      <p:sp>
        <p:nvSpPr>
          <p:cNvPr id="17411" name="Rectangle 3"/>
          <p:cNvSpPr>
            <a:spLocks noGrp="1"/>
          </p:cNvSpPr>
          <p:nvPr>
            <p:ph idx="1"/>
          </p:nvPr>
        </p:nvSpPr>
        <p:spPr/>
        <p:txBody>
          <a:bodyPr/>
          <a:lstStyle/>
          <a:p>
            <a:pPr>
              <a:buFont typeface="Wingdings" pitchFamily="2" charset="2"/>
              <a:buChar char="l"/>
            </a:pPr>
            <a:r>
              <a:rPr lang="zh-CN" altLang="en-US" sz="2800" dirty="0" smtClean="0"/>
              <a:t>通信的目的：进行信息的交换。</a:t>
            </a:r>
          </a:p>
          <a:p>
            <a:pPr>
              <a:buFont typeface="Wingdings" pitchFamily="2" charset="2"/>
              <a:buChar char="l"/>
            </a:pPr>
            <a:r>
              <a:rPr lang="zh-CN" altLang="en-US" sz="2800" b="1" dirty="0" smtClean="0"/>
              <a:t>信息： </a:t>
            </a:r>
            <a:r>
              <a:rPr lang="zh-CN" altLang="en-US" sz="2800" dirty="0" smtClean="0"/>
              <a:t>信息的载体可以是字符、语音、音乐、图形、图像、视频等多种形式。</a:t>
            </a:r>
          </a:p>
          <a:p>
            <a:pPr>
              <a:buFont typeface="Wingdings" pitchFamily="2" charset="2"/>
              <a:buChar char="l"/>
            </a:pPr>
            <a:r>
              <a:rPr lang="zh-CN" altLang="en-US" sz="2800" b="1" dirty="0" smtClean="0"/>
              <a:t>数据： </a:t>
            </a:r>
            <a:r>
              <a:rPr lang="zh-CN" altLang="en-US" sz="2800" dirty="0" smtClean="0"/>
              <a:t>为了利用计算机处理信息，需要将信息用二进制位的形式进行表示，这种二进制比特码被称为数据。</a:t>
            </a:r>
          </a:p>
          <a:p>
            <a:pPr>
              <a:buFont typeface="Wingdings" pitchFamily="2" charset="2"/>
              <a:buChar char="l"/>
            </a:pPr>
            <a:r>
              <a:rPr lang="zh-CN" altLang="en-US" sz="2800" b="1" dirty="0" smtClean="0"/>
              <a:t>信息的编码：可</a:t>
            </a:r>
            <a:r>
              <a:rPr lang="zh-CN" altLang="en-US" sz="2800" dirty="0" smtClean="0"/>
              <a:t>采用多种编码方式表示字符、声音、图像等信息，如：</a:t>
            </a:r>
            <a:r>
              <a:rPr lang="en-US" altLang="zh-CN" sz="2800" dirty="0" smtClean="0"/>
              <a:t>GB2312</a:t>
            </a:r>
            <a:r>
              <a:rPr lang="zh-CN" altLang="en-US" sz="2800" dirty="0" smtClean="0"/>
              <a:t>码、扩充的二、十进制交换码（</a:t>
            </a:r>
            <a:r>
              <a:rPr lang="en-US" altLang="zh-CN" sz="2800" dirty="0" smtClean="0"/>
              <a:t>EBCDIC</a:t>
            </a:r>
            <a:r>
              <a:rPr lang="zh-CN" altLang="en-US" sz="2800" dirty="0" smtClean="0"/>
              <a:t>）和</a:t>
            </a:r>
            <a:r>
              <a:rPr lang="en-US" altLang="zh-CN" sz="2800" dirty="0" smtClean="0"/>
              <a:t>ASCII</a:t>
            </a:r>
            <a:r>
              <a:rPr lang="zh-CN" altLang="en-US" sz="2800" dirty="0" smtClean="0"/>
              <a:t>等。</a:t>
            </a:r>
            <a:r>
              <a:rPr lang="zh-CN" altLang="en-US" sz="2700" dirty="0" smtClean="0"/>
              <a:t> </a:t>
            </a:r>
          </a:p>
        </p:txBody>
      </p:sp>
      <p:sp>
        <p:nvSpPr>
          <p:cNvPr id="17412" name="灯片编号占位符 17"/>
          <p:cNvSpPr>
            <a:spLocks noGrp="1"/>
          </p:cNvSpPr>
          <p:nvPr>
            <p:ph type="sldNum" sz="quarter" idx="12"/>
          </p:nvPr>
        </p:nvSpPr>
        <p:spPr>
          <a:noFill/>
        </p:spPr>
        <p:txBody>
          <a:bodyPr/>
          <a:lstStyle/>
          <a:p>
            <a:fld id="{5B8AE0DF-F45F-40A6-B244-EA48EC94128D}" type="slidenum">
              <a:rPr lang="zh-CN" altLang="en-US" smtClean="0">
                <a:latin typeface="Arial" charset="0"/>
              </a:rPr>
              <a:pPr/>
              <a:t>11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a:noFill/>
        </p:spPr>
        <p:txBody>
          <a:bodyPr/>
          <a:lstStyle/>
          <a:p>
            <a:r>
              <a:rPr lang="zh-CN" altLang="en-US" dirty="0" smtClean="0"/>
              <a:t>地面微波接力通信</a:t>
            </a:r>
          </a:p>
        </p:txBody>
      </p:sp>
      <p:sp>
        <p:nvSpPr>
          <p:cNvPr id="119811" name="Rectangle 3"/>
          <p:cNvSpPr>
            <a:spLocks noGrp="1"/>
          </p:cNvSpPr>
          <p:nvPr>
            <p:ph idx="1"/>
          </p:nvPr>
        </p:nvSpPr>
        <p:spPr/>
        <p:txBody>
          <a:bodyPr/>
          <a:lstStyle/>
          <a:p>
            <a:pPr>
              <a:buFont typeface="Wingdings 3" pitchFamily="18" charset="2"/>
              <a:buChar char=""/>
            </a:pPr>
            <a:endParaRPr lang="zh-CN" altLang="en-US" sz="2700" smtClean="0"/>
          </a:p>
        </p:txBody>
      </p:sp>
      <p:sp>
        <p:nvSpPr>
          <p:cNvPr id="119812" name="灯片编号占位符 17"/>
          <p:cNvSpPr>
            <a:spLocks noGrp="1"/>
          </p:cNvSpPr>
          <p:nvPr>
            <p:ph type="sldNum" sz="quarter" idx="12"/>
          </p:nvPr>
        </p:nvSpPr>
        <p:spPr>
          <a:noFill/>
        </p:spPr>
        <p:txBody>
          <a:bodyPr/>
          <a:lstStyle/>
          <a:p>
            <a:fld id="{852F9AA0-652B-4484-8483-01A0D2533D1D}" type="slidenum">
              <a:rPr lang="zh-CN" altLang="en-US" smtClean="0">
                <a:latin typeface="Arial" charset="0"/>
              </a:rPr>
              <a:pPr/>
              <a:t>110</a:t>
            </a:fld>
            <a:endParaRPr lang="zh-CN" altLang="en-US" smtClean="0">
              <a:latin typeface="Arial" charset="0"/>
            </a:endParaRPr>
          </a:p>
        </p:txBody>
      </p:sp>
      <p:sp>
        <p:nvSpPr>
          <p:cNvPr id="119813" name="Rectangle 5"/>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pic>
        <p:nvPicPr>
          <p:cNvPr id="119814" name="Picture 6"/>
          <p:cNvPicPr>
            <a:picLocks noChangeAspect="1" noChangeArrowheads="1"/>
          </p:cNvPicPr>
          <p:nvPr/>
        </p:nvPicPr>
        <p:blipFill>
          <a:blip r:embed="rId2"/>
          <a:srcRect/>
          <a:stretch>
            <a:fillRect/>
          </a:stretch>
        </p:blipFill>
        <p:spPr bwMode="auto">
          <a:xfrm>
            <a:off x="506413" y="2147888"/>
            <a:ext cx="8132762" cy="2562225"/>
          </a:xfrm>
          <a:prstGeom prst="rect">
            <a:avLst/>
          </a:prstGeom>
          <a:noFill/>
          <a:ln w="9525">
            <a:noFill/>
            <a:miter lim="800000"/>
            <a:headEnd/>
            <a:tailEnd/>
          </a:ln>
        </p:spPr>
      </p:pic>
      <p:sp>
        <p:nvSpPr>
          <p:cNvPr id="119815" name="Text Box 7"/>
          <p:cNvSpPr txBox="1">
            <a:spLocks noChangeArrowheads="1"/>
          </p:cNvSpPr>
          <p:nvPr/>
        </p:nvSpPr>
        <p:spPr bwMode="auto">
          <a:xfrm>
            <a:off x="3060700" y="4556125"/>
            <a:ext cx="3024188" cy="457200"/>
          </a:xfrm>
          <a:prstGeom prst="rect">
            <a:avLst/>
          </a:prstGeom>
          <a:noFill/>
          <a:ln w="9525">
            <a:noFill/>
            <a:miter lim="800000"/>
            <a:headEnd/>
            <a:tailEnd/>
          </a:ln>
        </p:spPr>
        <p:txBody>
          <a:bodyPr>
            <a:spAutoFit/>
          </a:bodyPr>
          <a:lstStyle/>
          <a:p>
            <a:pPr>
              <a:spcBef>
                <a:spcPct val="50000"/>
              </a:spcBef>
            </a:pPr>
            <a:r>
              <a:rPr lang="zh-CN" altLang="en-US" sz="2400">
                <a:ea typeface="黑体" pitchFamily="49" charset="-122"/>
              </a:rPr>
              <a:t>微波接力通信示意图</a:t>
            </a:r>
            <a:r>
              <a:rPr lang="zh-CN" altLang="en-US"/>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noFill/>
        </p:spPr>
        <p:txBody>
          <a:bodyPr/>
          <a:lstStyle/>
          <a:p>
            <a:r>
              <a:rPr lang="zh-CN" altLang="en-US" dirty="0" smtClean="0"/>
              <a:t>卫星通信系统</a:t>
            </a:r>
          </a:p>
        </p:txBody>
      </p:sp>
      <p:sp>
        <p:nvSpPr>
          <p:cNvPr id="120835" name="Rectangle 3"/>
          <p:cNvSpPr>
            <a:spLocks noGrp="1"/>
          </p:cNvSpPr>
          <p:nvPr>
            <p:ph idx="1"/>
          </p:nvPr>
        </p:nvSpPr>
        <p:spPr/>
        <p:txBody>
          <a:bodyPr/>
          <a:lstStyle/>
          <a:p>
            <a:r>
              <a:rPr lang="zh-CN" altLang="en-US" sz="2600" dirty="0" smtClean="0"/>
              <a:t>包括卫星和地面站：卫星在通信系统中起到了中继站的作用，它将某一地面站发送的信号经处理后转发给另一个地面站。</a:t>
            </a:r>
          </a:p>
          <a:p>
            <a:r>
              <a:rPr lang="zh-CN" altLang="en-US" sz="2600" dirty="0" smtClean="0"/>
              <a:t>通信范围大，在卫星所覆盖范围下的任意两点都可以进行通信；可靠性高，不易受各种陆地灾害的影响；能够方便地实现广播和多址通信。</a:t>
            </a:r>
          </a:p>
          <a:p>
            <a:r>
              <a:rPr lang="zh-CN" altLang="en-US" sz="2600" dirty="0" smtClean="0"/>
              <a:t>根据卫星与地球表面距离大致分为三种类型：</a:t>
            </a:r>
            <a:endParaRPr lang="en-US" altLang="zh-CN" sz="2600" dirty="0" smtClean="0"/>
          </a:p>
          <a:p>
            <a:pPr lvl="1"/>
            <a:r>
              <a:rPr lang="zh-CN" altLang="en-US" sz="2200" dirty="0" smtClean="0"/>
              <a:t>低地球轨道（</a:t>
            </a:r>
            <a:r>
              <a:rPr lang="en-US" altLang="zh-CN" sz="2200" dirty="0" smtClean="0"/>
              <a:t>Low Earth Orbit</a:t>
            </a:r>
            <a:r>
              <a:rPr lang="zh-CN" altLang="en-US" sz="2200" dirty="0" smtClean="0"/>
              <a:t>，</a:t>
            </a:r>
            <a:r>
              <a:rPr lang="en-US" altLang="zh-CN" sz="2200" dirty="0" smtClean="0"/>
              <a:t>LEO</a:t>
            </a:r>
            <a:r>
              <a:rPr lang="zh-CN" altLang="en-US" sz="2200" dirty="0" smtClean="0"/>
              <a:t>）卫星</a:t>
            </a:r>
            <a:endParaRPr lang="en-US" altLang="zh-CN" sz="2200" dirty="0" smtClean="0"/>
          </a:p>
          <a:p>
            <a:pPr lvl="1"/>
            <a:r>
              <a:rPr lang="zh-CN" altLang="en-US" sz="2200" dirty="0" smtClean="0"/>
              <a:t>中地球轨道（</a:t>
            </a:r>
            <a:r>
              <a:rPr lang="en-US" altLang="zh-CN" sz="2200" dirty="0" smtClean="0"/>
              <a:t>Middle Earth Orbit</a:t>
            </a:r>
            <a:r>
              <a:rPr lang="zh-CN" altLang="en-US" sz="2200" dirty="0" smtClean="0"/>
              <a:t>，</a:t>
            </a:r>
            <a:r>
              <a:rPr lang="en-US" altLang="zh-CN" sz="2200" dirty="0" smtClean="0"/>
              <a:t>MEO</a:t>
            </a:r>
            <a:r>
              <a:rPr lang="zh-CN" altLang="en-US" sz="2200" dirty="0" smtClean="0"/>
              <a:t>）卫星</a:t>
            </a:r>
            <a:endParaRPr lang="en-US" altLang="zh-CN" sz="2200" dirty="0" smtClean="0"/>
          </a:p>
          <a:p>
            <a:pPr lvl="1"/>
            <a:r>
              <a:rPr lang="zh-CN" altLang="en-US" sz="2200" dirty="0" smtClean="0"/>
              <a:t>地球静止轨道（</a:t>
            </a:r>
            <a:r>
              <a:rPr lang="en-US" altLang="zh-CN" sz="2200" dirty="0" smtClean="0"/>
              <a:t>Geostationary Earth Orbit, GEO</a:t>
            </a:r>
            <a:r>
              <a:rPr lang="zh-CN" altLang="en-US" sz="2200" dirty="0" smtClean="0"/>
              <a:t>）卫星 </a:t>
            </a:r>
          </a:p>
        </p:txBody>
      </p:sp>
      <p:sp>
        <p:nvSpPr>
          <p:cNvPr id="120836" name="灯片编号占位符 17"/>
          <p:cNvSpPr>
            <a:spLocks noGrp="1"/>
          </p:cNvSpPr>
          <p:nvPr>
            <p:ph type="sldNum" sz="quarter" idx="12"/>
          </p:nvPr>
        </p:nvSpPr>
        <p:spPr>
          <a:noFill/>
        </p:spPr>
        <p:txBody>
          <a:bodyPr/>
          <a:lstStyle/>
          <a:p>
            <a:fld id="{6CFDE07E-828D-4B17-BA9B-1945A65F58C5}" type="slidenum">
              <a:rPr lang="zh-CN" altLang="en-US" smtClean="0">
                <a:latin typeface="Arial" charset="0"/>
              </a:rPr>
              <a:pPr/>
              <a:t>111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noFill/>
        </p:spPr>
        <p:txBody>
          <a:bodyPr/>
          <a:lstStyle/>
          <a:p>
            <a:r>
              <a:rPr lang="en-US" altLang="zh-CN" dirty="0" smtClean="0"/>
              <a:t>4. </a:t>
            </a:r>
            <a:r>
              <a:rPr lang="zh-CN" altLang="en-US" dirty="0" smtClean="0"/>
              <a:t>红外通信系统</a:t>
            </a:r>
          </a:p>
        </p:txBody>
      </p:sp>
      <p:sp>
        <p:nvSpPr>
          <p:cNvPr id="121859" name="Rectangle 3"/>
          <p:cNvSpPr>
            <a:spLocks noGrp="1"/>
          </p:cNvSpPr>
          <p:nvPr>
            <p:ph idx="1"/>
          </p:nvPr>
        </p:nvSpPr>
        <p:spPr/>
        <p:txBody>
          <a:bodyPr/>
          <a:lstStyle/>
          <a:p>
            <a:r>
              <a:rPr lang="zh-CN" altLang="en-US" sz="2800" dirty="0" smtClean="0"/>
              <a:t>频率范围大致为</a:t>
            </a:r>
            <a:r>
              <a:rPr lang="en-US" altLang="zh-CN" sz="2800" dirty="0" smtClean="0"/>
              <a:t>300GHz</a:t>
            </a:r>
            <a:r>
              <a:rPr lang="zh-CN" altLang="en-US" sz="2800" dirty="0" smtClean="0"/>
              <a:t>～</a:t>
            </a:r>
            <a:r>
              <a:rPr lang="en-US" altLang="zh-CN" sz="2800" dirty="0" smtClean="0"/>
              <a:t>400THz</a:t>
            </a:r>
            <a:r>
              <a:rPr lang="zh-CN" altLang="en-US" sz="2800" dirty="0" smtClean="0"/>
              <a:t>（波长从</a:t>
            </a:r>
            <a:r>
              <a:rPr lang="en-US" altLang="zh-CN" sz="2800" dirty="0" smtClean="0"/>
              <a:t>1mm</a:t>
            </a:r>
            <a:r>
              <a:rPr lang="zh-CN" altLang="en-US" sz="2800" dirty="0" smtClean="0"/>
              <a:t>到</a:t>
            </a:r>
            <a:r>
              <a:rPr lang="en-US" altLang="zh-CN" sz="2800" dirty="0" smtClean="0"/>
              <a:t>750nm</a:t>
            </a:r>
            <a:r>
              <a:rPr lang="zh-CN" altLang="en-US" sz="2800" dirty="0" smtClean="0"/>
              <a:t>）</a:t>
            </a:r>
            <a:r>
              <a:rPr lang="en-US" altLang="zh-CN" sz="2800" dirty="0" smtClean="0"/>
              <a:t>,</a:t>
            </a:r>
            <a:r>
              <a:rPr lang="zh-CN" altLang="en-US" sz="2800" dirty="0" smtClean="0"/>
              <a:t> 红外数据传输一般使用近红外波段。</a:t>
            </a:r>
          </a:p>
          <a:p>
            <a:r>
              <a:rPr lang="zh-CN" altLang="en-US" sz="2800" dirty="0" smtClean="0"/>
              <a:t> 实现两点之间的通信。包括：红外发射单元和红外接收单元。发射单元对源信号进行调制，然后以红外线的方式发射出去；接收单元通过光学装置和红外探测器进行红外信号的接收。</a:t>
            </a:r>
          </a:p>
          <a:p>
            <a:r>
              <a:rPr lang="zh-CN" altLang="en-US" sz="2800" dirty="0" smtClean="0"/>
              <a:t>优点：性能价格比高，实现容易，抗电磁干扰。</a:t>
            </a:r>
            <a:endParaRPr lang="en-US" altLang="zh-CN" sz="2800" dirty="0" smtClean="0"/>
          </a:p>
          <a:p>
            <a:r>
              <a:rPr lang="zh-CN" altLang="en-US" sz="2800" dirty="0" smtClean="0"/>
              <a:t>缺点是只能在直视范围内通信，且无法穿透不透明的障碍物。适合室内通信。</a:t>
            </a:r>
          </a:p>
        </p:txBody>
      </p:sp>
      <p:sp>
        <p:nvSpPr>
          <p:cNvPr id="121860" name="灯片编号占位符 17"/>
          <p:cNvSpPr>
            <a:spLocks noGrp="1"/>
          </p:cNvSpPr>
          <p:nvPr>
            <p:ph type="sldNum" sz="quarter" idx="12"/>
          </p:nvPr>
        </p:nvSpPr>
        <p:spPr>
          <a:noFill/>
        </p:spPr>
        <p:txBody>
          <a:bodyPr/>
          <a:lstStyle/>
          <a:p>
            <a:fld id="{BA7A4E7B-D50E-4C36-AD7B-610EB282B689}" type="slidenum">
              <a:rPr lang="zh-CN" altLang="en-US" smtClean="0">
                <a:latin typeface="Arial" charset="0"/>
              </a:rPr>
              <a:pPr/>
              <a:t>112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noFill/>
        </p:spPr>
        <p:txBody>
          <a:bodyPr/>
          <a:lstStyle/>
          <a:p>
            <a:r>
              <a:rPr lang="en-US" altLang="zh-CN" dirty="0" smtClean="0"/>
              <a:t>5. </a:t>
            </a:r>
            <a:r>
              <a:rPr lang="zh-CN" altLang="en-US" dirty="0" smtClean="0"/>
              <a:t>自由空间的激光通信</a:t>
            </a:r>
          </a:p>
        </p:txBody>
      </p:sp>
      <p:sp>
        <p:nvSpPr>
          <p:cNvPr id="122883" name="Rectangle 3"/>
          <p:cNvSpPr>
            <a:spLocks noGrp="1"/>
          </p:cNvSpPr>
          <p:nvPr>
            <p:ph idx="1"/>
          </p:nvPr>
        </p:nvSpPr>
        <p:spPr/>
        <p:txBody>
          <a:bodyPr/>
          <a:lstStyle/>
          <a:p>
            <a:r>
              <a:rPr lang="zh-CN" altLang="en-US" sz="2800" dirty="0" smtClean="0"/>
              <a:t>在直视范围内的一种点对点通信技术。</a:t>
            </a:r>
          </a:p>
          <a:p>
            <a:r>
              <a:rPr lang="zh-CN" altLang="en-US" sz="2800" dirty="0" smtClean="0"/>
              <a:t>激光的波束较窄，通常只有几厘米宽，要求激光发送器和激光接收器的精确对准。</a:t>
            </a:r>
          </a:p>
          <a:p>
            <a:r>
              <a:rPr lang="zh-CN" altLang="en-US" sz="2800" dirty="0" smtClean="0"/>
              <a:t>适合于户外使用，能够传输较长的距离。可以利用激光通信完成城市中楼宇之间的无线信息传输。</a:t>
            </a:r>
          </a:p>
          <a:p>
            <a:r>
              <a:rPr lang="zh-CN" altLang="en-US" sz="2800" dirty="0" smtClean="0"/>
              <a:t>例如，两座邻近的建筑物需要进行通信，但又不允许进行电缆的铺设，这时可通过在建筑物屋顶上架设激光通信设备的方式进行激光通信。</a:t>
            </a:r>
          </a:p>
        </p:txBody>
      </p:sp>
      <p:sp>
        <p:nvSpPr>
          <p:cNvPr id="122884" name="灯片编号占位符 17"/>
          <p:cNvSpPr>
            <a:spLocks noGrp="1"/>
          </p:cNvSpPr>
          <p:nvPr>
            <p:ph type="sldNum" sz="quarter" idx="12"/>
          </p:nvPr>
        </p:nvSpPr>
        <p:spPr>
          <a:noFill/>
        </p:spPr>
        <p:txBody>
          <a:bodyPr/>
          <a:lstStyle/>
          <a:p>
            <a:fld id="{304E4F6D-59B8-49C2-8DFC-059C39360574}" type="slidenum">
              <a:rPr lang="zh-CN" altLang="en-US" smtClean="0">
                <a:latin typeface="Arial" charset="0"/>
              </a:rPr>
              <a:pPr/>
              <a:t>113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a:noFill/>
        </p:spPr>
        <p:txBody>
          <a:bodyPr/>
          <a:lstStyle/>
          <a:p>
            <a:r>
              <a:rPr lang="zh-CN" altLang="en-US" dirty="0" smtClean="0"/>
              <a:t> </a:t>
            </a:r>
          </a:p>
        </p:txBody>
      </p:sp>
      <p:sp>
        <p:nvSpPr>
          <p:cNvPr id="123907" name="Rectangle 3"/>
          <p:cNvSpPr>
            <a:spLocks noGrp="1"/>
          </p:cNvSpPr>
          <p:nvPr>
            <p:ph idx="1"/>
          </p:nvPr>
        </p:nvSpPr>
        <p:spPr/>
        <p:txBody>
          <a:bodyPr/>
          <a:lstStyle/>
          <a:p>
            <a:pPr>
              <a:buFont typeface="Wingdings 3" pitchFamily="18" charset="2"/>
              <a:buNone/>
            </a:pPr>
            <a:r>
              <a:rPr lang="zh-CN" altLang="en-US" sz="2700" smtClean="0"/>
              <a:t>	</a:t>
            </a:r>
            <a:r>
              <a:rPr lang="zh-CN" altLang="en-US" sz="2800" smtClean="0"/>
              <a:t>主要优点：</a:t>
            </a:r>
          </a:p>
          <a:p>
            <a:pPr>
              <a:buFont typeface="Wingdings 3" pitchFamily="18" charset="2"/>
              <a:buNone/>
            </a:pPr>
            <a:r>
              <a:rPr lang="en-US" altLang="zh-CN" sz="2800" smtClean="0"/>
              <a:t>	(1) </a:t>
            </a:r>
            <a:r>
              <a:rPr lang="zh-CN" altLang="en-US" sz="2800" smtClean="0"/>
              <a:t>通信容量大。理论上讲，激光通信可同时传送</a:t>
            </a:r>
            <a:r>
              <a:rPr lang="en-US" altLang="zh-CN" sz="2800" smtClean="0"/>
              <a:t>1000</a:t>
            </a:r>
            <a:r>
              <a:rPr lang="zh-CN" altLang="en-US" sz="2800" smtClean="0"/>
              <a:t>万路电视节目。</a:t>
            </a:r>
          </a:p>
          <a:p>
            <a:pPr>
              <a:buFont typeface="Wingdings 3" pitchFamily="18" charset="2"/>
              <a:buNone/>
            </a:pPr>
            <a:r>
              <a:rPr lang="en-US" altLang="zh-CN" sz="2800" smtClean="0"/>
              <a:t>	(2) </a:t>
            </a:r>
            <a:r>
              <a:rPr lang="zh-CN" altLang="en-US" sz="2800" smtClean="0"/>
              <a:t>保密性好。由于激光具有很强的方向性，不易发生信号泄露。</a:t>
            </a:r>
          </a:p>
          <a:p>
            <a:pPr>
              <a:buFont typeface="Wingdings 3" pitchFamily="18" charset="2"/>
              <a:buNone/>
            </a:pPr>
            <a:r>
              <a:rPr lang="en-US" altLang="zh-CN" sz="2800" smtClean="0"/>
              <a:t>	(3) </a:t>
            </a:r>
            <a:r>
              <a:rPr lang="zh-CN" altLang="en-US" sz="2800" smtClean="0"/>
              <a:t>结构轻便，设备成本低。与微波天线相比，激光通信所需的发射和接收天线体积小（直径仅有几十厘米），重量轻（几公斤），便于安装。</a:t>
            </a:r>
          </a:p>
        </p:txBody>
      </p:sp>
      <p:sp>
        <p:nvSpPr>
          <p:cNvPr id="123908" name="灯片编号占位符 17"/>
          <p:cNvSpPr>
            <a:spLocks noGrp="1"/>
          </p:cNvSpPr>
          <p:nvPr>
            <p:ph type="sldNum" sz="quarter" idx="12"/>
          </p:nvPr>
        </p:nvSpPr>
        <p:spPr>
          <a:noFill/>
        </p:spPr>
        <p:txBody>
          <a:bodyPr/>
          <a:lstStyle/>
          <a:p>
            <a:fld id="{1F41F4BC-512F-4151-867E-D5181AA76568}" type="slidenum">
              <a:rPr lang="zh-CN" altLang="en-US" smtClean="0">
                <a:latin typeface="Arial" charset="0"/>
              </a:rPr>
              <a:pPr/>
              <a:t>114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noFill/>
        </p:spPr>
        <p:txBody>
          <a:bodyPr/>
          <a:lstStyle/>
          <a:p>
            <a:r>
              <a:rPr lang="zh-CN" altLang="en-US" dirty="0" smtClean="0"/>
              <a:t> </a:t>
            </a:r>
          </a:p>
        </p:txBody>
      </p:sp>
      <p:sp>
        <p:nvSpPr>
          <p:cNvPr id="124931" name="Rectangle 3"/>
          <p:cNvSpPr>
            <a:spLocks noGrp="1"/>
          </p:cNvSpPr>
          <p:nvPr>
            <p:ph idx="1"/>
          </p:nvPr>
        </p:nvSpPr>
        <p:spPr/>
        <p:txBody>
          <a:bodyPr/>
          <a:lstStyle/>
          <a:p>
            <a:pPr>
              <a:buFont typeface="Wingdings 3" pitchFamily="18" charset="2"/>
              <a:buNone/>
            </a:pPr>
            <a:r>
              <a:rPr lang="zh-CN" altLang="en-US" sz="2700" dirty="0" smtClean="0"/>
              <a:t>	</a:t>
            </a:r>
            <a:r>
              <a:rPr lang="zh-CN" altLang="en-US" sz="2800" dirty="0" smtClean="0"/>
              <a:t>主要缺点：</a:t>
            </a:r>
          </a:p>
          <a:p>
            <a:pPr>
              <a:buFont typeface="Wingdings 3" pitchFamily="18" charset="2"/>
              <a:buNone/>
            </a:pPr>
            <a:r>
              <a:rPr lang="en-US" altLang="zh-CN" sz="2800" dirty="0" smtClean="0"/>
              <a:t>	(1) </a:t>
            </a:r>
            <a:r>
              <a:rPr lang="zh-CN" altLang="en-US" sz="2800" dirty="0" smtClean="0"/>
              <a:t>受大气和气候的影响较为严重。例如，云雾、雨雪和灰尘等均会阻碍激光的传播，从而减小了其通信距离。</a:t>
            </a:r>
          </a:p>
          <a:p>
            <a:pPr>
              <a:buFont typeface="Wingdings 3" pitchFamily="18" charset="2"/>
              <a:buNone/>
            </a:pPr>
            <a:r>
              <a:rPr lang="en-US" altLang="zh-CN" sz="2800" dirty="0" smtClean="0"/>
              <a:t>	(2) </a:t>
            </a:r>
            <a:r>
              <a:rPr lang="zh-CN" altLang="en-US" sz="2800" dirty="0" smtClean="0"/>
              <a:t>发送器和接收器的对准比较困难。对设备的稳定性和精度提出了很高的要求，安装调试也比较复杂。</a:t>
            </a:r>
            <a:r>
              <a:rPr lang="zh-CN" altLang="en-US" sz="2700" dirty="0" smtClean="0"/>
              <a:t> </a:t>
            </a:r>
          </a:p>
        </p:txBody>
      </p:sp>
      <p:sp>
        <p:nvSpPr>
          <p:cNvPr id="124932" name="灯片编号占位符 17"/>
          <p:cNvSpPr>
            <a:spLocks noGrp="1"/>
          </p:cNvSpPr>
          <p:nvPr>
            <p:ph type="sldNum" sz="quarter" idx="12"/>
          </p:nvPr>
        </p:nvSpPr>
        <p:spPr>
          <a:noFill/>
        </p:spPr>
        <p:txBody>
          <a:bodyPr/>
          <a:lstStyle/>
          <a:p>
            <a:fld id="{1B1EACFC-444E-4051-A55D-D661BD71979A}" type="slidenum">
              <a:rPr lang="zh-CN" altLang="en-US" smtClean="0">
                <a:latin typeface="Arial" charset="0"/>
              </a:rPr>
              <a:pPr/>
              <a:t>115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noFill/>
        </p:spPr>
        <p:txBody>
          <a:bodyPr/>
          <a:lstStyle/>
          <a:p>
            <a:r>
              <a:rPr lang="en-US" altLang="zh-CN" dirty="0" smtClean="0"/>
              <a:t>3.7 </a:t>
            </a:r>
            <a:r>
              <a:rPr lang="zh-CN" altLang="en-US" dirty="0" smtClean="0"/>
              <a:t>局域网的物理层</a:t>
            </a:r>
          </a:p>
        </p:txBody>
      </p:sp>
      <p:sp>
        <p:nvSpPr>
          <p:cNvPr id="125955" name="Rectangle 3"/>
          <p:cNvSpPr>
            <a:spLocks noGrp="1"/>
          </p:cNvSpPr>
          <p:nvPr>
            <p:ph idx="1"/>
          </p:nvPr>
        </p:nvSpPr>
        <p:spPr>
          <a:xfrm>
            <a:off x="457200" y="1481138"/>
            <a:ext cx="8362950" cy="4525962"/>
          </a:xfrm>
        </p:spPr>
        <p:txBody>
          <a:bodyPr/>
          <a:lstStyle/>
          <a:p>
            <a:r>
              <a:rPr lang="zh-CN" altLang="en-US" sz="2800" smtClean="0"/>
              <a:t>局域网的物理层主要涉及以下内容：</a:t>
            </a:r>
          </a:p>
          <a:p>
            <a:pPr>
              <a:buFont typeface="Wingdings" pitchFamily="2" charset="2"/>
              <a:buNone/>
            </a:pPr>
            <a:r>
              <a:rPr lang="zh-CN" altLang="en-US" sz="2800" smtClean="0"/>
              <a:t>	（</a:t>
            </a:r>
            <a:r>
              <a:rPr lang="en-US" altLang="zh-CN" sz="2800" smtClean="0"/>
              <a:t>1</a:t>
            </a:r>
            <a:r>
              <a:rPr lang="zh-CN" altLang="en-US" sz="2800" smtClean="0"/>
              <a:t>）接口的电气特性和光电转换；</a:t>
            </a:r>
          </a:p>
          <a:p>
            <a:pPr>
              <a:buFont typeface="Wingdings" pitchFamily="2" charset="2"/>
              <a:buNone/>
            </a:pPr>
            <a:r>
              <a:rPr lang="zh-CN" altLang="en-US" sz="2800" smtClean="0"/>
              <a:t>	（</a:t>
            </a:r>
            <a:r>
              <a:rPr lang="en-US" altLang="zh-CN" sz="2800" smtClean="0"/>
              <a:t>2</a:t>
            </a:r>
            <a:r>
              <a:rPr lang="zh-CN" altLang="en-US" sz="2800" smtClean="0"/>
              <a:t>）接口连接器的规格和传输介质的机械特性；</a:t>
            </a:r>
          </a:p>
          <a:p>
            <a:pPr>
              <a:buFont typeface="Wingdings" pitchFamily="2" charset="2"/>
              <a:buNone/>
            </a:pPr>
            <a:r>
              <a:rPr lang="zh-CN" altLang="en-US" sz="2800" smtClean="0"/>
              <a:t>	（</a:t>
            </a:r>
            <a:r>
              <a:rPr lang="en-US" altLang="zh-CN" sz="2800" smtClean="0"/>
              <a:t>3</a:t>
            </a:r>
            <a:r>
              <a:rPr lang="zh-CN" altLang="en-US" sz="2800" smtClean="0"/>
              <a:t>）接口电路及其功能；</a:t>
            </a:r>
          </a:p>
          <a:p>
            <a:pPr>
              <a:buFont typeface="Wingdings" pitchFamily="2" charset="2"/>
              <a:buNone/>
            </a:pPr>
            <a:r>
              <a:rPr lang="zh-CN" altLang="en-US" sz="2800" smtClean="0"/>
              <a:t>	（</a:t>
            </a:r>
            <a:r>
              <a:rPr lang="en-US" altLang="zh-CN" sz="2800" smtClean="0"/>
              <a:t>4</a:t>
            </a:r>
            <a:r>
              <a:rPr lang="zh-CN" altLang="en-US" sz="2800" smtClean="0"/>
              <a:t>）通信信令的方式和速率等。</a:t>
            </a:r>
          </a:p>
          <a:p>
            <a:endParaRPr lang="zh-CN" altLang="en-US" sz="2700" smtClean="0"/>
          </a:p>
        </p:txBody>
      </p:sp>
      <p:sp>
        <p:nvSpPr>
          <p:cNvPr id="125956" name="灯片编号占位符 17"/>
          <p:cNvSpPr>
            <a:spLocks noGrp="1"/>
          </p:cNvSpPr>
          <p:nvPr>
            <p:ph type="sldNum" sz="quarter" idx="12"/>
          </p:nvPr>
        </p:nvSpPr>
        <p:spPr>
          <a:noFill/>
        </p:spPr>
        <p:txBody>
          <a:bodyPr/>
          <a:lstStyle/>
          <a:p>
            <a:fld id="{BDA1E5B4-EB83-4B04-B197-ACEDF161A12E}" type="slidenum">
              <a:rPr lang="zh-CN" altLang="en-US" smtClean="0">
                <a:latin typeface="Arial" charset="0"/>
              </a:rPr>
              <a:pPr/>
              <a:t>116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a:noFill/>
        </p:spPr>
        <p:txBody>
          <a:bodyPr/>
          <a:lstStyle/>
          <a:p>
            <a:r>
              <a:rPr lang="en-US" altLang="zh-CN" dirty="0" smtClean="0"/>
              <a:t>3.7.1</a:t>
            </a:r>
            <a:r>
              <a:rPr lang="zh-CN" altLang="en-US" dirty="0" smtClean="0"/>
              <a:t>局域网的物理层标准</a:t>
            </a:r>
          </a:p>
        </p:txBody>
      </p:sp>
      <p:sp>
        <p:nvSpPr>
          <p:cNvPr id="126979" name="Rectangle 3"/>
          <p:cNvSpPr>
            <a:spLocks noGrp="1"/>
          </p:cNvSpPr>
          <p:nvPr>
            <p:ph idx="1"/>
          </p:nvPr>
        </p:nvSpPr>
        <p:spPr>
          <a:xfrm>
            <a:off x="250825" y="1481138"/>
            <a:ext cx="8642350" cy="4525962"/>
          </a:xfrm>
        </p:spPr>
        <p:txBody>
          <a:bodyPr/>
          <a:lstStyle/>
          <a:p>
            <a:r>
              <a:rPr lang="en-US" altLang="zh-CN" sz="2800" smtClean="0"/>
              <a:t>IEEE 802</a:t>
            </a:r>
            <a:r>
              <a:rPr lang="zh-CN" altLang="en-US" sz="2800" smtClean="0"/>
              <a:t>定义了局域网中数据链路层和物理层</a:t>
            </a:r>
            <a:endParaRPr lang="en-US" altLang="zh-CN" sz="2800" smtClean="0"/>
          </a:p>
          <a:p>
            <a:r>
              <a:rPr lang="zh-CN" altLang="en-US" sz="2800" smtClean="0"/>
              <a:t>物理层实现了比特流的发送与接收，具体包括信号的特性、比特流的编码</a:t>
            </a:r>
            <a:r>
              <a:rPr lang="en-US" altLang="zh-CN" sz="2800" smtClean="0"/>
              <a:t>/</a:t>
            </a:r>
            <a:r>
              <a:rPr lang="zh-CN" altLang="en-US" sz="2800" smtClean="0"/>
              <a:t>解码方式、传输介质的类型、网络的拓扑结构以及传输速率等规范。</a:t>
            </a:r>
          </a:p>
          <a:p>
            <a:r>
              <a:rPr lang="zh-CN" altLang="en-US" sz="2800" smtClean="0"/>
              <a:t>目前应用最广泛的局域网是以太网。</a:t>
            </a:r>
            <a:endParaRPr lang="en-US" altLang="zh-CN" sz="2800" smtClean="0"/>
          </a:p>
          <a:p>
            <a:r>
              <a:rPr lang="zh-CN" altLang="en-US" sz="2800" smtClean="0"/>
              <a:t>根据数据传输速率的不同，以太网可以分为传统以太网（</a:t>
            </a:r>
            <a:r>
              <a:rPr lang="en-US" altLang="zh-CN" sz="2800" smtClean="0"/>
              <a:t>10Mbps</a:t>
            </a:r>
            <a:r>
              <a:rPr lang="zh-CN" altLang="en-US" sz="2800" smtClean="0"/>
              <a:t>）、快速以太网（</a:t>
            </a:r>
            <a:r>
              <a:rPr lang="en-US" altLang="zh-CN" sz="2800" smtClean="0"/>
              <a:t>100Mbps</a:t>
            </a:r>
            <a:r>
              <a:rPr lang="zh-CN" altLang="en-US" sz="2800" smtClean="0"/>
              <a:t>）、吉比特以太网（</a:t>
            </a:r>
            <a:r>
              <a:rPr lang="en-US" altLang="zh-CN" sz="2800" smtClean="0"/>
              <a:t>1Gbps</a:t>
            </a:r>
            <a:r>
              <a:rPr lang="zh-CN" altLang="en-US" sz="2800" smtClean="0"/>
              <a:t>）和</a:t>
            </a:r>
            <a:r>
              <a:rPr lang="en-US" altLang="zh-CN" sz="2800" smtClean="0"/>
              <a:t>10</a:t>
            </a:r>
            <a:r>
              <a:rPr lang="zh-CN" altLang="en-US" sz="2800" smtClean="0"/>
              <a:t>吉比特以太网（</a:t>
            </a:r>
            <a:r>
              <a:rPr lang="en-US" altLang="zh-CN" sz="2800" smtClean="0"/>
              <a:t>10Gbps</a:t>
            </a:r>
            <a:r>
              <a:rPr lang="zh-CN" altLang="en-US" sz="2800" smtClean="0"/>
              <a:t>）。</a:t>
            </a:r>
          </a:p>
        </p:txBody>
      </p:sp>
      <p:sp>
        <p:nvSpPr>
          <p:cNvPr id="126980" name="灯片编号占位符 17"/>
          <p:cNvSpPr>
            <a:spLocks noGrp="1"/>
          </p:cNvSpPr>
          <p:nvPr>
            <p:ph type="sldNum" sz="quarter" idx="12"/>
          </p:nvPr>
        </p:nvSpPr>
        <p:spPr>
          <a:noFill/>
        </p:spPr>
        <p:txBody>
          <a:bodyPr/>
          <a:lstStyle/>
          <a:p>
            <a:fld id="{11DED45C-DDDC-4117-8CDC-1C89C83ACA4A}" type="slidenum">
              <a:rPr lang="zh-CN" altLang="en-US" smtClean="0">
                <a:latin typeface="Arial" charset="0"/>
              </a:rPr>
              <a:pPr/>
              <a:t>117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title"/>
          </p:nvPr>
        </p:nvSpPr>
        <p:spPr>
          <a:noFill/>
        </p:spPr>
        <p:txBody>
          <a:bodyPr/>
          <a:lstStyle/>
          <a:p>
            <a:r>
              <a:rPr lang="zh-CN" altLang="en-US" dirty="0" smtClean="0"/>
              <a:t>快速以太网的物理层结构</a:t>
            </a:r>
          </a:p>
        </p:txBody>
      </p:sp>
      <p:sp>
        <p:nvSpPr>
          <p:cNvPr id="4100" name="灯片编号占位符 17"/>
          <p:cNvSpPr>
            <a:spLocks noGrp="1"/>
          </p:cNvSpPr>
          <p:nvPr>
            <p:ph type="sldNum" sz="quarter" idx="12"/>
          </p:nvPr>
        </p:nvSpPr>
        <p:spPr>
          <a:noFill/>
        </p:spPr>
        <p:txBody>
          <a:bodyPr/>
          <a:lstStyle/>
          <a:p>
            <a:fld id="{0A8CF383-04CC-4D3A-912F-F056619C420E}" type="slidenum">
              <a:rPr lang="zh-CN" altLang="en-US" smtClean="0">
                <a:latin typeface="Arial" charset="0"/>
              </a:rPr>
              <a:pPr/>
              <a:t>118</a:t>
            </a:fld>
            <a:endParaRPr lang="zh-CN" altLang="en-US" smtClean="0">
              <a:latin typeface="Arial" charset="0"/>
            </a:endParaRPr>
          </a:p>
        </p:txBody>
      </p:sp>
      <p:sp>
        <p:nvSpPr>
          <p:cNvPr id="4101" name="Rectangle 5"/>
          <p:cNvSpPr>
            <a:spLocks noChangeArrowheads="1"/>
          </p:cNvSpPr>
          <p:nvPr/>
        </p:nvSpPr>
        <p:spPr bwMode="auto">
          <a:xfrm>
            <a:off x="0" y="2376488"/>
            <a:ext cx="9144000" cy="0"/>
          </a:xfrm>
          <a:prstGeom prst="rect">
            <a:avLst/>
          </a:prstGeom>
          <a:noFill/>
          <a:ln w="9525">
            <a:noFill/>
            <a:miter lim="800000"/>
            <a:headEnd/>
            <a:tailEnd/>
          </a:ln>
        </p:spPr>
        <p:txBody>
          <a:bodyPr wrap="none" anchor="ctr">
            <a:spAutoFit/>
          </a:bodyPr>
          <a:lstStyle/>
          <a:p>
            <a:endParaRPr lang="zh-CN" altLang="en-US"/>
          </a:p>
        </p:txBody>
      </p:sp>
      <p:sp>
        <p:nvSpPr>
          <p:cNvPr id="41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7"/>
          <p:cNvGraphicFramePr>
            <a:graphicFrameLocks noChangeAspect="1"/>
          </p:cNvGraphicFramePr>
          <p:nvPr/>
        </p:nvGraphicFramePr>
        <p:xfrm>
          <a:off x="1857375" y="1928813"/>
          <a:ext cx="5214938" cy="4305300"/>
        </p:xfrm>
        <a:graphic>
          <a:graphicData uri="http://schemas.openxmlformats.org/presentationml/2006/ole">
            <p:oleObj spid="_x0000_s4098" name="Visio" r:id="rId3" imgW="2619209" imgH="2164752" progId="Visio.Drawing.11">
              <p:embed/>
            </p:oleObj>
          </a:graphicData>
        </a:graphic>
      </p:graphicFrame>
      <p:sp>
        <p:nvSpPr>
          <p:cNvPr id="4103" name="矩形 8"/>
          <p:cNvSpPr>
            <a:spLocks noChangeArrowheads="1"/>
          </p:cNvSpPr>
          <p:nvPr/>
        </p:nvSpPr>
        <p:spPr bwMode="auto">
          <a:xfrm>
            <a:off x="928688" y="1285875"/>
            <a:ext cx="6151562" cy="461963"/>
          </a:xfrm>
          <a:prstGeom prst="rect">
            <a:avLst/>
          </a:prstGeom>
          <a:noFill/>
          <a:ln w="9525">
            <a:noFill/>
            <a:miter lim="800000"/>
            <a:headEnd/>
            <a:tailEnd/>
          </a:ln>
        </p:spPr>
        <p:txBody>
          <a:bodyPr wrap="none">
            <a:spAutoFit/>
          </a:bodyPr>
          <a:lstStyle/>
          <a:p>
            <a:pPr marL="0" lvl="1" indent="361950">
              <a:buClr>
                <a:srgbClr val="1BBAE5"/>
              </a:buClr>
              <a:buSzPct val="70000"/>
            </a:pPr>
            <a:r>
              <a:rPr lang="zh-CN" altLang="en-US" sz="2400"/>
              <a:t>由</a:t>
            </a:r>
            <a:r>
              <a:rPr lang="en-US" altLang="zh-CN" sz="2400"/>
              <a:t>MDI</a:t>
            </a:r>
            <a:r>
              <a:rPr lang="zh-CN" altLang="en-US" sz="2400"/>
              <a:t>、</a:t>
            </a:r>
            <a:r>
              <a:rPr lang="en-US" altLang="zh-CN" sz="2400"/>
              <a:t>PHY</a:t>
            </a:r>
            <a:r>
              <a:rPr lang="zh-CN" altLang="en-US" sz="2400"/>
              <a:t> 、</a:t>
            </a:r>
            <a:r>
              <a:rPr lang="en-US" altLang="zh-CN" sz="2400"/>
              <a:t>MII</a:t>
            </a:r>
            <a:r>
              <a:rPr lang="zh-CN" altLang="en-US" sz="2400"/>
              <a:t>和</a:t>
            </a:r>
            <a:r>
              <a:rPr lang="en-US" altLang="zh-CN" sz="2400"/>
              <a:t> RS</a:t>
            </a:r>
            <a:r>
              <a:rPr lang="zh-CN" altLang="en-US" sz="2400"/>
              <a:t>四个部分构成。</a:t>
            </a:r>
            <a:endParaRPr lang="en-US" altLang="zh-CN" sz="240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a:noFill/>
        </p:spPr>
        <p:txBody>
          <a:bodyPr/>
          <a:lstStyle/>
          <a:p>
            <a:r>
              <a:rPr lang="zh-CN" altLang="en-US" dirty="0" smtClean="0"/>
              <a:t>快速以太网的物理层结构</a:t>
            </a:r>
          </a:p>
        </p:txBody>
      </p:sp>
      <p:sp>
        <p:nvSpPr>
          <p:cNvPr id="132099" name="Rectangle 3"/>
          <p:cNvSpPr>
            <a:spLocks noGrp="1"/>
          </p:cNvSpPr>
          <p:nvPr>
            <p:ph idx="1"/>
          </p:nvPr>
        </p:nvSpPr>
        <p:spPr>
          <a:xfrm>
            <a:off x="0" y="1481138"/>
            <a:ext cx="9144000" cy="4733925"/>
          </a:xfrm>
        </p:spPr>
        <p:txBody>
          <a:bodyPr/>
          <a:lstStyle/>
          <a:p>
            <a:pPr marL="342900" lvl="1" indent="-342900">
              <a:buClr>
                <a:srgbClr val="1BBAE5"/>
              </a:buClr>
              <a:buSzPct val="70000"/>
              <a:buFontTx/>
              <a:buNone/>
              <a:defRPr/>
            </a:pPr>
            <a:r>
              <a:rPr lang="zh-CN" altLang="en-US" dirty="0" smtClean="0"/>
              <a:t>（</a:t>
            </a:r>
            <a:r>
              <a:rPr lang="en-US" altLang="zh-CN" dirty="0" smtClean="0"/>
              <a:t>1</a:t>
            </a:r>
            <a:r>
              <a:rPr lang="zh-CN" altLang="en-US" dirty="0" smtClean="0"/>
              <a:t>）</a:t>
            </a:r>
            <a:r>
              <a:rPr lang="en-US" altLang="zh-CN" dirty="0" smtClean="0"/>
              <a:t>MDI</a:t>
            </a:r>
            <a:r>
              <a:rPr lang="zh-CN" altLang="en-US" dirty="0" smtClean="0"/>
              <a:t>：介质相关接口（</a:t>
            </a:r>
            <a:r>
              <a:rPr lang="en-US" altLang="zh-CN" dirty="0" smtClean="0"/>
              <a:t>Medium Dependent Interface</a:t>
            </a:r>
            <a:r>
              <a:rPr lang="zh-CN" altLang="en-US" dirty="0" smtClean="0"/>
              <a:t>）。是将收发器与物理介质相连接的硬件。</a:t>
            </a:r>
          </a:p>
          <a:p>
            <a:pPr marL="342900" lvl="1" indent="-342900">
              <a:buClr>
                <a:srgbClr val="1BBAE5"/>
              </a:buClr>
              <a:buSzPct val="70000"/>
              <a:buFontTx/>
              <a:buNone/>
              <a:defRPr/>
            </a:pPr>
            <a:r>
              <a:rPr lang="zh-CN" altLang="en-US" dirty="0" smtClean="0"/>
              <a:t>（</a:t>
            </a:r>
            <a:r>
              <a:rPr lang="en-US" altLang="zh-CN" dirty="0" smtClean="0"/>
              <a:t>2</a:t>
            </a:r>
            <a:r>
              <a:rPr lang="zh-CN" altLang="en-US" dirty="0" smtClean="0"/>
              <a:t>）</a:t>
            </a:r>
            <a:r>
              <a:rPr lang="en-US" altLang="zh-CN" dirty="0" smtClean="0"/>
              <a:t> PHY</a:t>
            </a:r>
            <a:r>
              <a:rPr lang="zh-CN" altLang="en-US" dirty="0" smtClean="0"/>
              <a:t>：物理层设备（</a:t>
            </a:r>
            <a:r>
              <a:rPr lang="en-US" dirty="0" smtClean="0"/>
              <a:t>Physical Layer Device</a:t>
            </a:r>
            <a:r>
              <a:rPr lang="zh-CN" dirty="0" smtClean="0"/>
              <a:t>），</a:t>
            </a:r>
            <a:r>
              <a:rPr lang="zh-CN" altLang="en-US" dirty="0" smtClean="0"/>
              <a:t>即</a:t>
            </a:r>
            <a:r>
              <a:rPr lang="zh-CN" dirty="0" smtClean="0"/>
              <a:t>收发器</a:t>
            </a:r>
            <a:r>
              <a:rPr lang="zh-CN" altLang="en-US" dirty="0" smtClean="0"/>
              <a:t>，功能包括数据的发送和接收、冲突检测、数据的编码和解码。包含：</a:t>
            </a:r>
            <a:endParaRPr lang="en-US" altLang="zh-CN" dirty="0" smtClean="0"/>
          </a:p>
          <a:p>
            <a:pPr marL="173038" lvl="1" indent="363538">
              <a:buClr>
                <a:srgbClr val="1BBAE5"/>
              </a:buClr>
              <a:buSzPct val="70000"/>
              <a:buFont typeface="Wingdings" pitchFamily="2" charset="2"/>
              <a:buChar char="ü"/>
              <a:defRPr/>
            </a:pPr>
            <a:r>
              <a:rPr lang="en-US" altLang="en-US" dirty="0" smtClean="0"/>
              <a:t> PMD</a:t>
            </a:r>
            <a:r>
              <a:rPr lang="zh-CN" altLang="en-US" dirty="0" smtClean="0"/>
              <a:t>：物理介质相关</a:t>
            </a:r>
            <a:r>
              <a:rPr lang="en-US" altLang="en-US" dirty="0" smtClean="0"/>
              <a:t>(Physical Medium Dependent)</a:t>
            </a:r>
            <a:endParaRPr lang="en-US" altLang="zh-CN" dirty="0" smtClean="0"/>
          </a:p>
          <a:p>
            <a:pPr marL="173038" lvl="1" indent="363538">
              <a:buClr>
                <a:srgbClr val="1BBAE5"/>
              </a:buClr>
              <a:buSzPct val="70000"/>
              <a:buFont typeface="Wingdings" pitchFamily="2" charset="2"/>
              <a:buChar char="ü"/>
              <a:defRPr/>
            </a:pPr>
            <a:r>
              <a:rPr lang="en-US" dirty="0" smtClean="0"/>
              <a:t> PMA</a:t>
            </a:r>
            <a:r>
              <a:rPr lang="zh-CN" dirty="0" smtClean="0"/>
              <a:t>：物理介质连接</a:t>
            </a:r>
            <a:r>
              <a:rPr lang="en-US" dirty="0" smtClean="0"/>
              <a:t>(Physical Medium Attachment)</a:t>
            </a:r>
            <a:endParaRPr lang="en-US" altLang="zh-CN" dirty="0" smtClean="0"/>
          </a:p>
          <a:p>
            <a:pPr marL="173038" lvl="1" indent="363538">
              <a:buClr>
                <a:srgbClr val="1BBAE5"/>
              </a:buClr>
              <a:buSzPct val="70000"/>
              <a:buFont typeface="Wingdings" pitchFamily="2" charset="2"/>
              <a:buChar char="ü"/>
              <a:defRPr/>
            </a:pPr>
            <a:r>
              <a:rPr lang="en-US" dirty="0" smtClean="0"/>
              <a:t>PCS</a:t>
            </a:r>
            <a:r>
              <a:rPr lang="zh-CN" dirty="0" smtClean="0"/>
              <a:t>：物理编码子层（</a:t>
            </a:r>
            <a:r>
              <a:rPr lang="en-US" dirty="0" smtClean="0"/>
              <a:t>Physical Coding </a:t>
            </a:r>
            <a:r>
              <a:rPr lang="en-US" dirty="0" err="1" smtClean="0"/>
              <a:t>Sublayer</a:t>
            </a:r>
            <a:r>
              <a:rPr lang="zh-CN" dirty="0" smtClean="0"/>
              <a:t>）</a:t>
            </a:r>
            <a:endParaRPr lang="en-US" altLang="zh-CN" dirty="0" smtClean="0"/>
          </a:p>
          <a:p>
            <a:pPr marL="342900" lvl="1" indent="-342900">
              <a:buClr>
                <a:srgbClr val="1BBAE5"/>
              </a:buClr>
              <a:buSzPct val="70000"/>
              <a:buFontTx/>
              <a:buNone/>
              <a:defRPr/>
            </a:pPr>
            <a:r>
              <a:rPr lang="en-US" altLang="zh-CN" dirty="0" smtClean="0"/>
              <a:t>      </a:t>
            </a:r>
            <a:r>
              <a:rPr lang="zh-CN" altLang="en-US" dirty="0" smtClean="0"/>
              <a:t>  </a:t>
            </a:r>
            <a:endParaRPr lang="en-US" altLang="zh-CN" dirty="0" smtClean="0"/>
          </a:p>
          <a:p>
            <a:pPr marL="342900" lvl="1" indent="-342900">
              <a:buClr>
                <a:srgbClr val="1BBAE5"/>
              </a:buClr>
              <a:buSzPct val="70000"/>
              <a:buFontTx/>
              <a:buNone/>
              <a:defRPr/>
            </a:pPr>
            <a:endParaRPr lang="zh-CN" dirty="0" smtClean="0"/>
          </a:p>
          <a:p>
            <a:pPr>
              <a:buFont typeface="Wingdings" pitchFamily="2" charset="2"/>
              <a:buNone/>
              <a:defRPr/>
            </a:pPr>
            <a:endParaRPr lang="zh-CN" altLang="en-US" sz="2200" dirty="0" smtClean="0"/>
          </a:p>
          <a:p>
            <a:pPr>
              <a:buFont typeface="Wingdings" pitchFamily="2" charset="2"/>
              <a:buNone/>
              <a:defRPr/>
            </a:pPr>
            <a:endParaRPr lang="zh-CN" altLang="en-US" sz="2300" dirty="0" smtClean="0"/>
          </a:p>
        </p:txBody>
      </p:sp>
      <p:sp>
        <p:nvSpPr>
          <p:cNvPr id="128004" name="灯片编号占位符 17"/>
          <p:cNvSpPr>
            <a:spLocks noGrp="1"/>
          </p:cNvSpPr>
          <p:nvPr>
            <p:ph type="sldNum" sz="quarter" idx="12"/>
          </p:nvPr>
        </p:nvSpPr>
        <p:spPr>
          <a:noFill/>
        </p:spPr>
        <p:txBody>
          <a:bodyPr/>
          <a:lstStyle/>
          <a:p>
            <a:fld id="{D44F251B-89E5-43BE-95E2-E2CE052D8E2E}" type="slidenum">
              <a:rPr lang="zh-CN" altLang="en-US" smtClean="0">
                <a:latin typeface="Arial" charset="0"/>
              </a:rPr>
              <a:pPr/>
              <a:t>119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p:cNvSpPr>
          <p:nvPr>
            <p:ph type="title"/>
          </p:nvPr>
        </p:nvSpPr>
        <p:spPr/>
        <p:txBody>
          <a:bodyPr/>
          <a:lstStyle/>
          <a:p>
            <a:pPr algn="l"/>
            <a:r>
              <a:rPr lang="zh-CN" altLang="en-US" dirty="0" smtClean="0"/>
              <a:t> </a:t>
            </a:r>
          </a:p>
        </p:txBody>
      </p:sp>
      <p:sp>
        <p:nvSpPr>
          <p:cNvPr id="1029" name="Rectangle 3"/>
          <p:cNvSpPr>
            <a:spLocks noGrp="1"/>
          </p:cNvSpPr>
          <p:nvPr>
            <p:ph idx="1"/>
          </p:nvPr>
        </p:nvSpPr>
        <p:spPr/>
        <p:txBody>
          <a:bodyPr/>
          <a:lstStyle/>
          <a:p>
            <a:r>
              <a:rPr lang="zh-CN" altLang="en-US" sz="2800" b="1" smtClean="0"/>
              <a:t>信号</a:t>
            </a:r>
            <a:r>
              <a:rPr lang="zh-CN" altLang="en-US" sz="2800" smtClean="0"/>
              <a:t>：数据在传输过程中的表现形式，如电或磁信号。</a:t>
            </a:r>
          </a:p>
          <a:p>
            <a:r>
              <a:rPr lang="zh-CN" altLang="en-US" sz="2800" smtClean="0"/>
              <a:t>信号可分为两种类型：</a:t>
            </a:r>
            <a:endParaRPr lang="en-US" altLang="zh-CN" sz="2800" smtClean="0"/>
          </a:p>
          <a:p>
            <a:pPr lvl="1"/>
            <a:r>
              <a:rPr lang="zh-CN" altLang="en-US" smtClean="0"/>
              <a:t>模拟信号（取值连续可变）</a:t>
            </a:r>
            <a:endParaRPr lang="en-US" altLang="zh-CN" smtClean="0"/>
          </a:p>
          <a:p>
            <a:pPr lvl="1"/>
            <a:r>
              <a:rPr lang="zh-CN" altLang="en-US" smtClean="0"/>
              <a:t>数字信号（ 取值为有限个离散数值） </a:t>
            </a:r>
          </a:p>
        </p:txBody>
      </p:sp>
      <p:sp>
        <p:nvSpPr>
          <p:cNvPr id="1030" name="灯片编号占位符 17"/>
          <p:cNvSpPr>
            <a:spLocks noGrp="1"/>
          </p:cNvSpPr>
          <p:nvPr>
            <p:ph type="sldNum" sz="quarter" idx="12"/>
          </p:nvPr>
        </p:nvSpPr>
        <p:spPr>
          <a:noFill/>
        </p:spPr>
        <p:txBody>
          <a:bodyPr/>
          <a:lstStyle/>
          <a:p>
            <a:fld id="{3015370E-F24D-48D8-8F77-3E4A03E19920}" type="slidenum">
              <a:rPr lang="zh-CN" altLang="en-US" smtClean="0">
                <a:latin typeface="Arial" charset="0"/>
              </a:rPr>
              <a:pPr/>
              <a:t>12</a:t>
            </a:fld>
            <a:endParaRPr lang="zh-CN" altLang="en-US" smtClean="0">
              <a:latin typeface="Arial" charset="0"/>
            </a:endParaRPr>
          </a:p>
        </p:txBody>
      </p:sp>
      <p:sp>
        <p:nvSpPr>
          <p:cNvPr id="1031" name="Rectangle 5"/>
          <p:cNvSpPr>
            <a:spLocks noChangeArrowheads="1"/>
          </p:cNvSpPr>
          <p:nvPr/>
        </p:nvSpPr>
        <p:spPr bwMode="auto">
          <a:xfrm>
            <a:off x="0" y="2919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2"/>
          <p:cNvGraphicFramePr>
            <a:graphicFrameLocks noChangeAspect="1"/>
          </p:cNvGraphicFramePr>
          <p:nvPr/>
        </p:nvGraphicFramePr>
        <p:xfrm>
          <a:off x="500063" y="3929063"/>
          <a:ext cx="4032250" cy="1860550"/>
        </p:xfrm>
        <a:graphic>
          <a:graphicData uri="http://schemas.openxmlformats.org/presentationml/2006/ole">
            <p:oleObj spid="_x0000_s1026" name="Visio" r:id="rId3" imgW="2206861" imgH="1019793" progId="Visio.Drawing.11">
              <p:embed/>
            </p:oleObj>
          </a:graphicData>
        </a:graphic>
      </p:graphicFrame>
      <p:sp>
        <p:nvSpPr>
          <p:cNvPr id="1032" name="Rectangle 7"/>
          <p:cNvSpPr>
            <a:spLocks noChangeArrowheads="1"/>
          </p:cNvSpPr>
          <p:nvPr/>
        </p:nvSpPr>
        <p:spPr bwMode="auto">
          <a:xfrm>
            <a:off x="0" y="2919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3"/>
          <p:cNvGraphicFramePr>
            <a:graphicFrameLocks noChangeAspect="1"/>
          </p:cNvGraphicFramePr>
          <p:nvPr/>
        </p:nvGraphicFramePr>
        <p:xfrm>
          <a:off x="4572000" y="3929063"/>
          <a:ext cx="4175125" cy="1900237"/>
        </p:xfrm>
        <a:graphic>
          <a:graphicData uri="http://schemas.openxmlformats.org/presentationml/2006/ole">
            <p:oleObj spid="_x0000_s1027" name="Visio" r:id="rId4" imgW="2243039" imgH="1019793" progId="Visio.Drawing.11">
              <p:embed/>
            </p:oleObj>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a:noFill/>
        </p:spPr>
        <p:txBody>
          <a:bodyPr/>
          <a:lstStyle/>
          <a:p>
            <a:r>
              <a:rPr lang="zh-CN" altLang="en-US" dirty="0" smtClean="0"/>
              <a:t>快速以太网的物理层</a:t>
            </a:r>
          </a:p>
        </p:txBody>
      </p:sp>
      <p:sp>
        <p:nvSpPr>
          <p:cNvPr id="129027" name="Rectangle 3"/>
          <p:cNvSpPr>
            <a:spLocks noGrp="1"/>
          </p:cNvSpPr>
          <p:nvPr>
            <p:ph idx="1"/>
          </p:nvPr>
        </p:nvSpPr>
        <p:spPr/>
        <p:txBody>
          <a:bodyPr/>
          <a:lstStyle/>
          <a:p>
            <a:pPr>
              <a:buFont typeface="Wingdings" pitchFamily="2" charset="2"/>
              <a:buNone/>
            </a:pPr>
            <a:r>
              <a:rPr lang="zh-CN" altLang="en-US" sz="2800" smtClean="0"/>
              <a:t>（</a:t>
            </a:r>
            <a:r>
              <a:rPr lang="en-US" altLang="zh-CN" sz="2800" smtClean="0"/>
              <a:t>3</a:t>
            </a:r>
            <a:r>
              <a:rPr lang="zh-CN" altLang="en-US" sz="2800" smtClean="0"/>
              <a:t>）</a:t>
            </a:r>
            <a:r>
              <a:rPr lang="en-US" altLang="zh-CN" sz="2800" smtClean="0"/>
              <a:t>MII</a:t>
            </a:r>
            <a:r>
              <a:rPr lang="zh-CN" altLang="en-US" sz="2800" smtClean="0"/>
              <a:t> 介质无关接口（</a:t>
            </a:r>
            <a:r>
              <a:rPr lang="en-US" altLang="zh-CN" sz="2800" smtClean="0"/>
              <a:t>Media Independent Interface</a:t>
            </a:r>
            <a:r>
              <a:rPr lang="zh-CN" altLang="en-US" sz="2800" smtClean="0"/>
              <a:t>）。</a:t>
            </a:r>
            <a:r>
              <a:rPr lang="en-US" altLang="zh-CN" sz="2800" smtClean="0"/>
              <a:t>xMII</a:t>
            </a:r>
            <a:r>
              <a:rPr lang="zh-CN" altLang="en-US" sz="2800" smtClean="0"/>
              <a:t>中的</a:t>
            </a:r>
            <a:r>
              <a:rPr lang="en-US" altLang="zh-CN" sz="2800" smtClean="0"/>
              <a:t>x</a:t>
            </a:r>
            <a:r>
              <a:rPr lang="zh-CN" sz="2800" smtClean="0"/>
              <a:t>用于表示多种不同速率</a:t>
            </a:r>
            <a:r>
              <a:rPr lang="en-US" altLang="zh-CN" sz="2800" smtClean="0"/>
              <a:t>, </a:t>
            </a:r>
            <a:r>
              <a:rPr lang="zh-CN" sz="2800" smtClean="0"/>
              <a:t>对于</a:t>
            </a:r>
            <a:r>
              <a:rPr lang="en-US" altLang="zh-CN" sz="2800" smtClean="0"/>
              <a:t>100Mbps</a:t>
            </a:r>
            <a:r>
              <a:rPr lang="zh-CN" sz="2800" smtClean="0"/>
              <a:t>的以太网，该接口称为</a:t>
            </a:r>
            <a:r>
              <a:rPr lang="en-US" altLang="zh-CN" sz="2800" smtClean="0"/>
              <a:t>MII</a:t>
            </a:r>
            <a:r>
              <a:rPr lang="zh-CN" altLang="en-US" sz="2800" smtClean="0"/>
              <a:t>。</a:t>
            </a:r>
          </a:p>
          <a:p>
            <a:pPr>
              <a:buFont typeface="Wingdings" pitchFamily="2" charset="2"/>
              <a:buNone/>
            </a:pPr>
            <a:r>
              <a:rPr lang="zh-CN" altLang="en-US" sz="2800" smtClean="0"/>
              <a:t>（</a:t>
            </a:r>
            <a:r>
              <a:rPr lang="en-US" altLang="zh-CN" sz="2800" smtClean="0"/>
              <a:t>4</a:t>
            </a:r>
            <a:r>
              <a:rPr lang="zh-CN" altLang="en-US" sz="2800" smtClean="0"/>
              <a:t>）</a:t>
            </a:r>
            <a:r>
              <a:rPr lang="en-US" altLang="zh-CN" sz="2800" smtClean="0"/>
              <a:t> RS</a:t>
            </a:r>
            <a:r>
              <a:rPr lang="zh-CN" altLang="en-US" sz="2800" smtClean="0"/>
              <a:t>：协调子层</a:t>
            </a:r>
            <a:r>
              <a:rPr lang="en-US" altLang="zh-CN" sz="2800" smtClean="0"/>
              <a:t>(Reconciliation Sublayer)</a:t>
            </a:r>
            <a:r>
              <a:rPr lang="zh-CN" altLang="en-US" sz="2800" smtClean="0"/>
              <a:t>。负责实现链路两端设备速率的自动协商，以自动选择双方所共有的最高性能工作模式。</a:t>
            </a:r>
          </a:p>
        </p:txBody>
      </p:sp>
      <p:sp>
        <p:nvSpPr>
          <p:cNvPr id="129028" name="灯片编号占位符 17"/>
          <p:cNvSpPr>
            <a:spLocks noGrp="1"/>
          </p:cNvSpPr>
          <p:nvPr>
            <p:ph type="sldNum" sz="quarter" idx="12"/>
          </p:nvPr>
        </p:nvSpPr>
        <p:spPr>
          <a:noFill/>
        </p:spPr>
        <p:txBody>
          <a:bodyPr/>
          <a:lstStyle/>
          <a:p>
            <a:fld id="{FFFE663D-6216-4887-A493-45099D5F9EFD}" type="slidenum">
              <a:rPr lang="zh-CN" altLang="en-US" smtClean="0">
                <a:latin typeface="Arial" charset="0"/>
              </a:rPr>
              <a:pPr/>
              <a:t>120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noFill/>
        </p:spPr>
        <p:txBody>
          <a:bodyPr/>
          <a:lstStyle/>
          <a:p>
            <a:r>
              <a:rPr lang="en-US" altLang="zh-CN" dirty="0" smtClean="0"/>
              <a:t>100Base-TX</a:t>
            </a:r>
            <a:r>
              <a:rPr lang="zh-CN" altLang="en-US" dirty="0" smtClean="0"/>
              <a:t>中的编码过程 </a:t>
            </a:r>
          </a:p>
        </p:txBody>
      </p:sp>
      <p:sp>
        <p:nvSpPr>
          <p:cNvPr id="130051" name="Rectangle 3"/>
          <p:cNvSpPr>
            <a:spLocks noGrp="1"/>
          </p:cNvSpPr>
          <p:nvPr>
            <p:ph idx="1"/>
          </p:nvPr>
        </p:nvSpPr>
        <p:spPr/>
        <p:txBody>
          <a:bodyPr/>
          <a:lstStyle/>
          <a:p>
            <a:r>
              <a:rPr lang="en-US" altLang="zh-CN" sz="2800" dirty="0" smtClean="0"/>
              <a:t>100Base-TX</a:t>
            </a:r>
            <a:r>
              <a:rPr lang="zh-CN" altLang="en-US" sz="2800" dirty="0" smtClean="0"/>
              <a:t>标准在进行编码时，首先通过</a:t>
            </a:r>
            <a:r>
              <a:rPr lang="en-US" altLang="zh-CN" sz="2800" dirty="0" smtClean="0"/>
              <a:t>4B/5B</a:t>
            </a:r>
            <a:r>
              <a:rPr lang="zh-CN" altLang="en-US" sz="2800" dirty="0" smtClean="0"/>
              <a:t>块编码器，将从网络接口卡</a:t>
            </a:r>
            <a:r>
              <a:rPr lang="en-US" altLang="zh-CN" sz="2800" dirty="0" smtClean="0"/>
              <a:t>(NIC)</a:t>
            </a:r>
            <a:r>
              <a:rPr lang="zh-CN" altLang="en-US" sz="2800" dirty="0" smtClean="0"/>
              <a:t>中接收得到的</a:t>
            </a:r>
            <a:r>
              <a:rPr lang="en-US" altLang="zh-CN" sz="2800" dirty="0" smtClean="0"/>
              <a:t>4</a:t>
            </a:r>
            <a:r>
              <a:rPr lang="zh-CN" altLang="en-US" sz="2800" dirty="0" smtClean="0"/>
              <a:t>比特并行码转换成</a:t>
            </a:r>
            <a:r>
              <a:rPr lang="en-US" altLang="zh-CN" sz="2800" dirty="0" smtClean="0"/>
              <a:t>5</a:t>
            </a:r>
            <a:r>
              <a:rPr lang="zh-CN" altLang="en-US" sz="2800" dirty="0" smtClean="0"/>
              <a:t>比特的串行码，然后将其转换成</a:t>
            </a:r>
            <a:r>
              <a:rPr lang="en-US" altLang="zh-CN" sz="2800" dirty="0" smtClean="0"/>
              <a:t>NRZ-I</a:t>
            </a:r>
            <a:r>
              <a:rPr lang="zh-CN" altLang="en-US" sz="2800" dirty="0" smtClean="0"/>
              <a:t>码，最后通过</a:t>
            </a:r>
            <a:r>
              <a:rPr lang="en-US" altLang="zh-CN" sz="2800" dirty="0" smtClean="0"/>
              <a:t>MLT-3</a:t>
            </a:r>
            <a:r>
              <a:rPr lang="zh-CN" altLang="en-US" sz="2800" dirty="0" smtClean="0"/>
              <a:t>编码器转换成</a:t>
            </a:r>
            <a:r>
              <a:rPr lang="en-US" altLang="zh-CN" sz="2800" dirty="0" smtClean="0"/>
              <a:t>MLT-3</a:t>
            </a:r>
            <a:r>
              <a:rPr lang="zh-CN" altLang="en-US" sz="2800" dirty="0" smtClean="0"/>
              <a:t>信号。</a:t>
            </a:r>
            <a:r>
              <a:rPr lang="zh-CN" altLang="en-US" sz="2700" dirty="0" smtClean="0"/>
              <a:t> </a:t>
            </a:r>
          </a:p>
        </p:txBody>
      </p:sp>
      <p:sp>
        <p:nvSpPr>
          <p:cNvPr id="130052" name="灯片编号占位符 17"/>
          <p:cNvSpPr>
            <a:spLocks noGrp="1"/>
          </p:cNvSpPr>
          <p:nvPr>
            <p:ph type="sldNum" sz="quarter" idx="12"/>
          </p:nvPr>
        </p:nvSpPr>
        <p:spPr>
          <a:noFill/>
        </p:spPr>
        <p:txBody>
          <a:bodyPr/>
          <a:lstStyle/>
          <a:p>
            <a:fld id="{C3B2D750-9F78-4312-B430-CE94A1DD7F13}" type="slidenum">
              <a:rPr lang="zh-CN" altLang="en-US" smtClean="0">
                <a:latin typeface="Arial" charset="0"/>
              </a:rPr>
              <a:pPr/>
              <a:t>121</a:t>
            </a:fld>
            <a:endParaRPr lang="zh-CN" altLang="en-US" smtClean="0">
              <a:latin typeface="Arial" charset="0"/>
            </a:endParaRPr>
          </a:p>
        </p:txBody>
      </p:sp>
      <p:sp>
        <p:nvSpPr>
          <p:cNvPr id="130053" name="Rectangle 5"/>
          <p:cNvSpPr>
            <a:spLocks noChangeArrowheads="1"/>
          </p:cNvSpPr>
          <p:nvPr/>
        </p:nvSpPr>
        <p:spPr bwMode="auto">
          <a:xfrm>
            <a:off x="0" y="3028950"/>
            <a:ext cx="9144000" cy="0"/>
          </a:xfrm>
          <a:prstGeom prst="rect">
            <a:avLst/>
          </a:prstGeom>
          <a:noFill/>
          <a:ln w="9525">
            <a:noFill/>
            <a:miter lim="800000"/>
            <a:headEnd/>
            <a:tailEnd/>
          </a:ln>
        </p:spPr>
        <p:txBody>
          <a:bodyPr wrap="none" anchor="ctr">
            <a:spAutoFit/>
          </a:bodyPr>
          <a:lstStyle/>
          <a:p>
            <a:endParaRPr lang="zh-CN" altLang="en-US"/>
          </a:p>
        </p:txBody>
      </p:sp>
      <p:pic>
        <p:nvPicPr>
          <p:cNvPr id="130054" name="Picture 6"/>
          <p:cNvPicPr>
            <a:picLocks noChangeAspect="1" noChangeArrowheads="1"/>
          </p:cNvPicPr>
          <p:nvPr/>
        </p:nvPicPr>
        <p:blipFill>
          <a:blip r:embed="rId2"/>
          <a:srcRect/>
          <a:stretch>
            <a:fillRect/>
          </a:stretch>
        </p:blipFill>
        <p:spPr bwMode="auto">
          <a:xfrm>
            <a:off x="612775" y="3736975"/>
            <a:ext cx="8351838" cy="127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noFill/>
        </p:spPr>
        <p:txBody>
          <a:bodyPr/>
          <a:lstStyle/>
          <a:p>
            <a:r>
              <a:rPr lang="en-US" altLang="zh-CN" dirty="0" smtClean="0"/>
              <a:t>MLT-3</a:t>
            </a:r>
            <a:r>
              <a:rPr lang="zh-CN" altLang="en-US" dirty="0" smtClean="0"/>
              <a:t>编码</a:t>
            </a:r>
          </a:p>
        </p:txBody>
      </p:sp>
      <p:sp>
        <p:nvSpPr>
          <p:cNvPr id="131075" name="Rectangle 3"/>
          <p:cNvSpPr>
            <a:spLocks noGrp="1"/>
          </p:cNvSpPr>
          <p:nvPr>
            <p:ph idx="1"/>
          </p:nvPr>
        </p:nvSpPr>
        <p:spPr/>
        <p:txBody>
          <a:bodyPr/>
          <a:lstStyle/>
          <a:p>
            <a:r>
              <a:rPr lang="en-US" altLang="zh-CN" sz="2400" smtClean="0"/>
              <a:t>MLT-3</a:t>
            </a:r>
            <a:r>
              <a:rPr lang="zh-CN" altLang="en-US" sz="2400" smtClean="0"/>
              <a:t>使用三种信号电平（</a:t>
            </a:r>
            <a:r>
              <a:rPr lang="en-US" altLang="zh-CN" sz="2400" smtClean="0"/>
              <a:t>+1</a:t>
            </a:r>
            <a:r>
              <a:rPr lang="zh-CN" altLang="en-US" sz="2400" smtClean="0"/>
              <a:t>、</a:t>
            </a:r>
            <a:r>
              <a:rPr lang="en-US" altLang="zh-CN" sz="2400" smtClean="0"/>
              <a:t>0</a:t>
            </a:r>
            <a:r>
              <a:rPr lang="zh-CN" altLang="en-US" sz="2400" smtClean="0"/>
              <a:t>和</a:t>
            </a:r>
            <a:r>
              <a:rPr lang="en-US" altLang="zh-CN" sz="2400" smtClean="0"/>
              <a:t>-1</a:t>
            </a:r>
            <a:r>
              <a:rPr lang="zh-CN" altLang="en-US" sz="2400" smtClean="0"/>
              <a:t>）进行编码。对于比特</a:t>
            </a:r>
            <a:r>
              <a:rPr lang="en-US" altLang="zh-CN" sz="2400" smtClean="0"/>
              <a:t>1</a:t>
            </a:r>
            <a:r>
              <a:rPr lang="zh-CN" altLang="en-US" sz="2400" smtClean="0"/>
              <a:t>，在起始处有从一种电平到下一种电平的跳变；对于比特</a:t>
            </a:r>
            <a:r>
              <a:rPr lang="en-US" altLang="zh-CN" sz="2400" smtClean="0"/>
              <a:t>0</a:t>
            </a:r>
            <a:r>
              <a:rPr lang="zh-CN" altLang="en-US" sz="2400" smtClean="0"/>
              <a:t>，在起始处不发生跳变。</a:t>
            </a:r>
            <a:r>
              <a:rPr lang="zh-CN" altLang="en-US" sz="2700" smtClean="0"/>
              <a:t> </a:t>
            </a:r>
          </a:p>
        </p:txBody>
      </p:sp>
      <p:sp>
        <p:nvSpPr>
          <p:cNvPr id="131076" name="灯片编号占位符 17"/>
          <p:cNvSpPr>
            <a:spLocks noGrp="1"/>
          </p:cNvSpPr>
          <p:nvPr>
            <p:ph type="sldNum" sz="quarter" idx="12"/>
          </p:nvPr>
        </p:nvSpPr>
        <p:spPr>
          <a:noFill/>
        </p:spPr>
        <p:txBody>
          <a:bodyPr/>
          <a:lstStyle/>
          <a:p>
            <a:fld id="{EAA4328A-8A2A-4670-A2FF-57B7B2CCE6A3}" type="slidenum">
              <a:rPr lang="zh-CN" altLang="en-US" smtClean="0">
                <a:latin typeface="Arial" charset="0"/>
              </a:rPr>
              <a:pPr/>
              <a:t>122</a:t>
            </a:fld>
            <a:endParaRPr lang="zh-CN" altLang="en-US" smtClean="0">
              <a:latin typeface="Arial" charset="0"/>
            </a:endParaRPr>
          </a:p>
        </p:txBody>
      </p:sp>
      <p:sp>
        <p:nvSpPr>
          <p:cNvPr id="131077" name="Rectangle 5"/>
          <p:cNvSpPr>
            <a:spLocks noChangeArrowheads="1"/>
          </p:cNvSpPr>
          <p:nvPr/>
        </p:nvSpPr>
        <p:spPr bwMode="auto">
          <a:xfrm>
            <a:off x="0" y="2633663"/>
            <a:ext cx="9144000" cy="0"/>
          </a:xfrm>
          <a:prstGeom prst="rect">
            <a:avLst/>
          </a:prstGeom>
          <a:noFill/>
          <a:ln w="9525">
            <a:noFill/>
            <a:miter lim="800000"/>
            <a:headEnd/>
            <a:tailEnd/>
          </a:ln>
        </p:spPr>
        <p:txBody>
          <a:bodyPr wrap="none" anchor="ctr">
            <a:spAutoFit/>
          </a:bodyPr>
          <a:lstStyle/>
          <a:p>
            <a:endParaRPr lang="zh-CN" altLang="en-US"/>
          </a:p>
        </p:txBody>
      </p:sp>
      <p:pic>
        <p:nvPicPr>
          <p:cNvPr id="131078" name="Picture 6"/>
          <p:cNvPicPr>
            <a:picLocks noChangeAspect="1" noChangeArrowheads="1"/>
          </p:cNvPicPr>
          <p:nvPr/>
        </p:nvPicPr>
        <p:blipFill>
          <a:blip r:embed="rId2"/>
          <a:srcRect/>
          <a:stretch>
            <a:fillRect/>
          </a:stretch>
        </p:blipFill>
        <p:spPr bwMode="auto">
          <a:xfrm>
            <a:off x="684213" y="2636838"/>
            <a:ext cx="7707312" cy="332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a:noFill/>
        </p:spPr>
        <p:txBody>
          <a:bodyPr/>
          <a:lstStyle/>
          <a:p>
            <a:r>
              <a:rPr lang="zh-CN" altLang="en-US" dirty="0" smtClean="0"/>
              <a:t>吉比特以太网的物理层</a:t>
            </a:r>
          </a:p>
        </p:txBody>
      </p:sp>
      <p:sp>
        <p:nvSpPr>
          <p:cNvPr id="132099" name="Rectangle 3"/>
          <p:cNvSpPr>
            <a:spLocks noGrp="1"/>
          </p:cNvSpPr>
          <p:nvPr>
            <p:ph idx="1"/>
          </p:nvPr>
        </p:nvSpPr>
        <p:spPr/>
        <p:txBody>
          <a:bodyPr/>
          <a:lstStyle/>
          <a:p>
            <a:r>
              <a:rPr lang="zh-CN" altLang="en-US" sz="2800" dirty="0" smtClean="0"/>
              <a:t>吉比特以太网的物理层由</a:t>
            </a:r>
            <a:r>
              <a:rPr lang="en-US" altLang="zh-CN" sz="2800" dirty="0" smtClean="0"/>
              <a:t>RS</a:t>
            </a:r>
            <a:r>
              <a:rPr lang="zh-CN" altLang="en-US" sz="2800" dirty="0" smtClean="0"/>
              <a:t>、</a:t>
            </a:r>
            <a:r>
              <a:rPr lang="en-US" altLang="zh-CN" sz="2800" dirty="0" smtClean="0"/>
              <a:t>GMII</a:t>
            </a:r>
            <a:r>
              <a:rPr lang="zh-CN" altLang="en-US" sz="2800" dirty="0" smtClean="0"/>
              <a:t>、</a:t>
            </a:r>
            <a:r>
              <a:rPr lang="en-US" altLang="zh-CN" sz="2800" dirty="0" smtClean="0"/>
              <a:t>PHY</a:t>
            </a:r>
            <a:r>
              <a:rPr lang="zh-CN" altLang="en-US" sz="2800" dirty="0" smtClean="0"/>
              <a:t>和</a:t>
            </a:r>
            <a:r>
              <a:rPr lang="en-US" altLang="zh-CN" sz="2800" dirty="0" smtClean="0"/>
              <a:t>MDI</a:t>
            </a:r>
            <a:r>
              <a:rPr lang="zh-CN" altLang="en-US" sz="2800" dirty="0" smtClean="0"/>
              <a:t>四个部分构成。</a:t>
            </a:r>
          </a:p>
          <a:p>
            <a:r>
              <a:rPr lang="en-US" altLang="zh-CN" sz="2800" dirty="0" smtClean="0"/>
              <a:t>RS</a:t>
            </a:r>
            <a:r>
              <a:rPr lang="zh-CN" altLang="en-US" sz="2800" dirty="0" smtClean="0"/>
              <a:t>通过</a:t>
            </a:r>
            <a:r>
              <a:rPr lang="en-US" altLang="zh-CN" sz="2800" dirty="0" smtClean="0"/>
              <a:t>GMII</a:t>
            </a:r>
            <a:r>
              <a:rPr lang="zh-CN" altLang="en-US" sz="2800" dirty="0" smtClean="0"/>
              <a:t>接口将</a:t>
            </a:r>
            <a:r>
              <a:rPr lang="en-US" altLang="zh-CN" sz="2800" dirty="0" smtClean="0"/>
              <a:t>8</a:t>
            </a:r>
            <a:r>
              <a:rPr lang="zh-CN" altLang="en-US" sz="2800" dirty="0" smtClean="0"/>
              <a:t>位并行数据发送到</a:t>
            </a:r>
            <a:r>
              <a:rPr lang="en-US" altLang="zh-CN" sz="2800" dirty="0" smtClean="0"/>
              <a:t>PHY</a:t>
            </a:r>
            <a:r>
              <a:rPr lang="zh-CN" altLang="en-US" sz="2800" dirty="0" smtClean="0"/>
              <a:t>子层。</a:t>
            </a:r>
            <a:r>
              <a:rPr lang="en-US" altLang="zh-CN" sz="2800" dirty="0" smtClean="0"/>
              <a:t>GMII</a:t>
            </a:r>
            <a:r>
              <a:rPr lang="zh-CN" altLang="en-US" sz="2800" dirty="0" smtClean="0"/>
              <a:t>的特性包括：在</a:t>
            </a:r>
            <a:r>
              <a:rPr lang="en-US" altLang="zh-CN" sz="2800" dirty="0" smtClean="0"/>
              <a:t>RS</a:t>
            </a:r>
            <a:r>
              <a:rPr lang="zh-CN" altLang="en-US" sz="2800" dirty="0" smtClean="0"/>
              <a:t>子层和收发器（</a:t>
            </a:r>
            <a:r>
              <a:rPr lang="en-US" altLang="zh-CN" sz="2800" dirty="0" smtClean="0"/>
              <a:t>PHY</a:t>
            </a:r>
            <a:r>
              <a:rPr lang="zh-CN" altLang="en-US" sz="2800" dirty="0" smtClean="0"/>
              <a:t>）之间规定了数据传输的并行通路（</a:t>
            </a:r>
            <a:r>
              <a:rPr lang="en-US" altLang="zh-CN" sz="2800" dirty="0" smtClean="0"/>
              <a:t>8</a:t>
            </a:r>
            <a:r>
              <a:rPr lang="zh-CN" altLang="en-US" sz="2800" dirty="0" smtClean="0"/>
              <a:t>位）；只是一个逻辑接口而不是物理接口，没有</a:t>
            </a:r>
            <a:r>
              <a:rPr lang="en-US" altLang="zh-CN" sz="2800" dirty="0" smtClean="0"/>
              <a:t>GMII</a:t>
            </a:r>
            <a:r>
              <a:rPr lang="zh-CN" altLang="en-US" sz="2800" dirty="0" smtClean="0"/>
              <a:t>电缆，也没有</a:t>
            </a:r>
            <a:r>
              <a:rPr lang="en-US" altLang="zh-CN" sz="2800" dirty="0" smtClean="0"/>
              <a:t>GMII</a:t>
            </a:r>
            <a:r>
              <a:rPr lang="zh-CN" altLang="en-US" sz="2800" dirty="0" smtClean="0"/>
              <a:t>连接器；包含了管理功能。</a:t>
            </a:r>
          </a:p>
          <a:p>
            <a:r>
              <a:rPr lang="zh-CN" altLang="en-US" sz="2800" dirty="0" smtClean="0"/>
              <a:t>吉比特以太网的</a:t>
            </a:r>
            <a:r>
              <a:rPr lang="en-US" altLang="zh-CN" sz="2800" dirty="0" smtClean="0"/>
              <a:t>PHY</a:t>
            </a:r>
            <a:r>
              <a:rPr lang="zh-CN" altLang="en-US" sz="2800" dirty="0" smtClean="0"/>
              <a:t>子层（收发器）是内部的，其功能是发送和接收数据、检测冲突、进行数据的编码和解码。 </a:t>
            </a:r>
          </a:p>
        </p:txBody>
      </p:sp>
      <p:sp>
        <p:nvSpPr>
          <p:cNvPr id="132100" name="灯片编号占位符 17"/>
          <p:cNvSpPr>
            <a:spLocks noGrp="1"/>
          </p:cNvSpPr>
          <p:nvPr>
            <p:ph type="sldNum" sz="quarter" idx="12"/>
          </p:nvPr>
        </p:nvSpPr>
        <p:spPr>
          <a:noFill/>
        </p:spPr>
        <p:txBody>
          <a:bodyPr/>
          <a:lstStyle/>
          <a:p>
            <a:fld id="{EE2D7A76-61A8-4604-A5E3-DEA380421ECB}" type="slidenum">
              <a:rPr lang="zh-CN" altLang="en-US" smtClean="0">
                <a:latin typeface="Arial" charset="0"/>
              </a:rPr>
              <a:pPr/>
              <a:t>123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noFill/>
        </p:spPr>
        <p:txBody>
          <a:bodyPr/>
          <a:lstStyle/>
          <a:p>
            <a:r>
              <a:rPr lang="en-US" altLang="zh-CN" dirty="0" smtClean="0"/>
              <a:t>1000Base-X</a:t>
            </a:r>
            <a:r>
              <a:rPr lang="zh-CN" altLang="en-US" dirty="0" smtClean="0"/>
              <a:t>中的编码过程 </a:t>
            </a:r>
          </a:p>
        </p:txBody>
      </p:sp>
      <p:sp>
        <p:nvSpPr>
          <p:cNvPr id="133123" name="Rectangle 3"/>
          <p:cNvSpPr>
            <a:spLocks noGrp="1"/>
          </p:cNvSpPr>
          <p:nvPr>
            <p:ph idx="1"/>
          </p:nvPr>
        </p:nvSpPr>
        <p:spPr/>
        <p:txBody>
          <a:bodyPr/>
          <a:lstStyle/>
          <a:p>
            <a:r>
              <a:rPr lang="zh-CN" altLang="en-US" sz="2800" smtClean="0"/>
              <a:t>从网络接口卡接收到的</a:t>
            </a:r>
            <a:r>
              <a:rPr lang="en-US" altLang="zh-CN" sz="2800" smtClean="0"/>
              <a:t>8</a:t>
            </a:r>
            <a:r>
              <a:rPr lang="zh-CN" altLang="en-US" sz="2800" smtClean="0"/>
              <a:t>位并行数据被</a:t>
            </a:r>
            <a:r>
              <a:rPr lang="en-US" altLang="zh-CN" sz="2800" smtClean="0"/>
              <a:t>8B/10</a:t>
            </a:r>
            <a:r>
              <a:rPr lang="zh-CN" altLang="en-US" sz="2800" smtClean="0"/>
              <a:t>块编码器转换成</a:t>
            </a:r>
            <a:r>
              <a:rPr lang="en-US" altLang="zh-CN" sz="2800" smtClean="0"/>
              <a:t>10</a:t>
            </a:r>
            <a:r>
              <a:rPr lang="zh-CN" altLang="en-US" sz="2800" smtClean="0"/>
              <a:t>个串行位，然后对此串行数据进行</a:t>
            </a:r>
            <a:r>
              <a:rPr lang="en-US" altLang="zh-CN" sz="2800" smtClean="0"/>
              <a:t>NRZ</a:t>
            </a:r>
            <a:r>
              <a:rPr lang="zh-CN" altLang="en-US" sz="2800" smtClean="0"/>
              <a:t>编码。</a:t>
            </a:r>
            <a:r>
              <a:rPr lang="zh-CN" altLang="en-US" sz="2700" smtClean="0"/>
              <a:t> </a:t>
            </a:r>
          </a:p>
        </p:txBody>
      </p:sp>
      <p:sp>
        <p:nvSpPr>
          <p:cNvPr id="133124" name="灯片编号占位符 17"/>
          <p:cNvSpPr>
            <a:spLocks noGrp="1"/>
          </p:cNvSpPr>
          <p:nvPr>
            <p:ph type="sldNum" sz="quarter" idx="12"/>
          </p:nvPr>
        </p:nvSpPr>
        <p:spPr>
          <a:noFill/>
        </p:spPr>
        <p:txBody>
          <a:bodyPr/>
          <a:lstStyle/>
          <a:p>
            <a:fld id="{66601249-FAD1-4090-86DA-EEBB8A4070A3}" type="slidenum">
              <a:rPr lang="zh-CN" altLang="en-US" smtClean="0">
                <a:latin typeface="Arial" charset="0"/>
              </a:rPr>
              <a:pPr/>
              <a:t>124</a:t>
            </a:fld>
            <a:endParaRPr lang="zh-CN" altLang="en-US" smtClean="0">
              <a:latin typeface="Arial" charset="0"/>
            </a:endParaRPr>
          </a:p>
        </p:txBody>
      </p:sp>
      <p:sp>
        <p:nvSpPr>
          <p:cNvPr id="133125" name="Rectangle 5"/>
          <p:cNvSpPr>
            <a:spLocks noChangeArrowheads="1"/>
          </p:cNvSpPr>
          <p:nvPr/>
        </p:nvSpPr>
        <p:spPr bwMode="auto">
          <a:xfrm>
            <a:off x="0" y="2662238"/>
            <a:ext cx="9144000" cy="0"/>
          </a:xfrm>
          <a:prstGeom prst="rect">
            <a:avLst/>
          </a:prstGeom>
          <a:noFill/>
          <a:ln w="9525">
            <a:noFill/>
            <a:miter lim="800000"/>
            <a:headEnd/>
            <a:tailEnd/>
          </a:ln>
        </p:spPr>
        <p:txBody>
          <a:bodyPr wrap="none" anchor="ctr">
            <a:spAutoFit/>
          </a:bodyPr>
          <a:lstStyle/>
          <a:p>
            <a:endParaRPr lang="zh-CN" altLang="en-US"/>
          </a:p>
        </p:txBody>
      </p:sp>
      <p:pic>
        <p:nvPicPr>
          <p:cNvPr id="133126" name="Picture 6"/>
          <p:cNvPicPr>
            <a:picLocks noChangeAspect="1" noChangeArrowheads="1"/>
          </p:cNvPicPr>
          <p:nvPr/>
        </p:nvPicPr>
        <p:blipFill>
          <a:blip r:embed="rId2"/>
          <a:srcRect/>
          <a:stretch>
            <a:fillRect/>
          </a:stretch>
        </p:blipFill>
        <p:spPr bwMode="auto">
          <a:xfrm>
            <a:off x="615950" y="2878138"/>
            <a:ext cx="8132763"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a:noFill/>
        </p:spPr>
        <p:txBody>
          <a:bodyPr/>
          <a:lstStyle/>
          <a:p>
            <a:r>
              <a:rPr lang="en-US" altLang="zh-CN" dirty="0" smtClean="0"/>
              <a:t>3.7.2 </a:t>
            </a:r>
            <a:r>
              <a:rPr lang="zh-CN" altLang="en-US" dirty="0" smtClean="0"/>
              <a:t>以太网的物理层实现</a:t>
            </a:r>
          </a:p>
        </p:txBody>
      </p:sp>
      <p:sp>
        <p:nvSpPr>
          <p:cNvPr id="134147" name="Rectangle 3"/>
          <p:cNvSpPr>
            <a:spLocks noGrp="1"/>
          </p:cNvSpPr>
          <p:nvPr>
            <p:ph idx="1"/>
          </p:nvPr>
        </p:nvSpPr>
        <p:spPr/>
        <p:txBody>
          <a:bodyPr/>
          <a:lstStyle/>
          <a:p>
            <a:r>
              <a:rPr lang="zh-CN" altLang="en-US" sz="2800" dirty="0" smtClean="0"/>
              <a:t>以太网物理层已经被许多专门设计的芯片所实现</a:t>
            </a:r>
            <a:endParaRPr lang="en-US" altLang="zh-CN" sz="2800" dirty="0" smtClean="0"/>
          </a:p>
          <a:p>
            <a:r>
              <a:rPr lang="zh-CN" altLang="en-US" sz="2800" dirty="0" smtClean="0"/>
              <a:t>物理层芯片与</a:t>
            </a:r>
            <a:r>
              <a:rPr lang="en-US" altLang="zh-CN" sz="2800" dirty="0" smtClean="0"/>
              <a:t>MAC</a:t>
            </a:r>
            <a:r>
              <a:rPr lang="zh-CN" altLang="en-US" sz="2800" dirty="0" smtClean="0"/>
              <a:t>芯片以及其他电路元件一起，可以构成网络接口卡（简称网卡），从而完成数据链路层与物理层的功能。</a:t>
            </a:r>
          </a:p>
          <a:p>
            <a:r>
              <a:rPr lang="zh-CN" altLang="en-US" sz="2800" dirty="0" smtClean="0"/>
              <a:t>下图给出了</a:t>
            </a:r>
            <a:r>
              <a:rPr lang="en-US" altLang="zh-CN" sz="2800" dirty="0" smtClean="0"/>
              <a:t>PCI 100Base-TX</a:t>
            </a:r>
            <a:r>
              <a:rPr lang="zh-CN" altLang="en-US" sz="2800" dirty="0" smtClean="0"/>
              <a:t>网卡的框图， 主要基于：</a:t>
            </a:r>
            <a:endParaRPr lang="en-US" altLang="zh-CN" sz="2800" dirty="0" smtClean="0"/>
          </a:p>
          <a:p>
            <a:pPr lvl="1"/>
            <a:r>
              <a:rPr lang="en-US" altLang="zh-CN" sz="2400" dirty="0" err="1" smtClean="0"/>
              <a:t>Microlinear</a:t>
            </a:r>
            <a:r>
              <a:rPr lang="zh-CN" altLang="en-US" sz="2400" dirty="0" smtClean="0"/>
              <a:t>公司开发的</a:t>
            </a:r>
            <a:r>
              <a:rPr lang="en-US" altLang="zh-CN" sz="2400" dirty="0" smtClean="0"/>
              <a:t>100Base-TX PHY</a:t>
            </a:r>
            <a:r>
              <a:rPr lang="zh-CN" altLang="en-US" sz="2400" dirty="0" smtClean="0"/>
              <a:t>芯片</a:t>
            </a:r>
            <a:r>
              <a:rPr lang="en-US" altLang="zh-CN" sz="2400" dirty="0" smtClean="0"/>
              <a:t>ML6692</a:t>
            </a:r>
          </a:p>
          <a:p>
            <a:pPr lvl="1"/>
            <a:r>
              <a:rPr lang="en-US" altLang="zh-CN" sz="2400" dirty="0" smtClean="0"/>
              <a:t>DEC</a:t>
            </a:r>
            <a:r>
              <a:rPr lang="zh-CN" altLang="en-US" sz="2400" dirty="0" smtClean="0"/>
              <a:t>公司开发的 </a:t>
            </a:r>
            <a:r>
              <a:rPr lang="en-US" altLang="zh-CN" sz="2400" dirty="0" smtClean="0"/>
              <a:t>MAC</a:t>
            </a:r>
            <a:r>
              <a:rPr lang="zh-CN" altLang="en-US" sz="2400" dirty="0" smtClean="0"/>
              <a:t>芯片</a:t>
            </a:r>
            <a:r>
              <a:rPr lang="en-US" altLang="zh-CN" sz="2400" dirty="0" smtClean="0"/>
              <a:t>DEC 21142</a:t>
            </a:r>
            <a:r>
              <a:rPr lang="zh-CN" altLang="en-US" sz="2400" dirty="0" smtClean="0"/>
              <a:t> </a:t>
            </a:r>
            <a:endParaRPr lang="zh-CN" altLang="en-US" sz="2300" dirty="0" smtClean="0"/>
          </a:p>
        </p:txBody>
      </p:sp>
      <p:sp>
        <p:nvSpPr>
          <p:cNvPr id="134148" name="灯片编号占位符 17"/>
          <p:cNvSpPr>
            <a:spLocks noGrp="1"/>
          </p:cNvSpPr>
          <p:nvPr>
            <p:ph type="sldNum" sz="quarter" idx="12"/>
          </p:nvPr>
        </p:nvSpPr>
        <p:spPr>
          <a:noFill/>
        </p:spPr>
        <p:txBody>
          <a:bodyPr/>
          <a:lstStyle/>
          <a:p>
            <a:fld id="{E7853374-9895-412E-B780-0CA308811DCA}" type="slidenum">
              <a:rPr lang="zh-CN" altLang="en-US" smtClean="0">
                <a:latin typeface="Arial" charset="0"/>
              </a:rPr>
              <a:pPr/>
              <a:t>125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a:noFill/>
        </p:spPr>
        <p:txBody>
          <a:bodyPr/>
          <a:lstStyle/>
          <a:p>
            <a:r>
              <a:rPr lang="zh-CN" altLang="en-US" dirty="0" smtClean="0"/>
              <a:t>由</a:t>
            </a:r>
            <a:r>
              <a:rPr lang="en-US" altLang="zh-CN" dirty="0" smtClean="0"/>
              <a:t>ML6692</a:t>
            </a:r>
            <a:r>
              <a:rPr lang="zh-CN" altLang="en-US" dirty="0" smtClean="0"/>
              <a:t>等芯片构成的</a:t>
            </a:r>
            <a:r>
              <a:rPr lang="en-US" altLang="zh-CN" dirty="0" smtClean="0"/>
              <a:t>PCI 100Base-TX</a:t>
            </a:r>
            <a:r>
              <a:rPr lang="zh-CN" altLang="en-US" dirty="0" smtClean="0"/>
              <a:t>网卡框图</a:t>
            </a:r>
            <a:r>
              <a:rPr lang="zh-CN" altLang="en-US" sz="3700" dirty="0" smtClean="0"/>
              <a:t> </a:t>
            </a:r>
          </a:p>
        </p:txBody>
      </p:sp>
      <p:sp>
        <p:nvSpPr>
          <p:cNvPr id="135171" name="Rectangle 3"/>
          <p:cNvSpPr>
            <a:spLocks noGrp="1"/>
          </p:cNvSpPr>
          <p:nvPr>
            <p:ph idx="1"/>
          </p:nvPr>
        </p:nvSpPr>
        <p:spPr/>
        <p:txBody>
          <a:bodyPr/>
          <a:lstStyle/>
          <a:p>
            <a:pPr>
              <a:buFont typeface="Wingdings 3" pitchFamily="18" charset="2"/>
              <a:buChar char=""/>
            </a:pPr>
            <a:endParaRPr lang="zh-CN" altLang="en-US" sz="2700" smtClean="0"/>
          </a:p>
        </p:txBody>
      </p:sp>
      <p:sp>
        <p:nvSpPr>
          <p:cNvPr id="135172" name="灯片编号占位符 17"/>
          <p:cNvSpPr>
            <a:spLocks noGrp="1"/>
          </p:cNvSpPr>
          <p:nvPr>
            <p:ph type="sldNum" sz="quarter" idx="12"/>
          </p:nvPr>
        </p:nvSpPr>
        <p:spPr>
          <a:noFill/>
        </p:spPr>
        <p:txBody>
          <a:bodyPr/>
          <a:lstStyle/>
          <a:p>
            <a:fld id="{C9AE32BD-4B44-4116-A491-6F49A186613F}" type="slidenum">
              <a:rPr lang="zh-CN" altLang="en-US" smtClean="0">
                <a:latin typeface="Arial" charset="0"/>
              </a:rPr>
              <a:pPr/>
              <a:t>126</a:t>
            </a:fld>
            <a:endParaRPr lang="zh-CN" altLang="en-US" smtClean="0">
              <a:latin typeface="Arial" charset="0"/>
            </a:endParaRPr>
          </a:p>
        </p:txBody>
      </p:sp>
      <p:sp>
        <p:nvSpPr>
          <p:cNvPr id="135173" name="Rectangle 5"/>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zh-CN" altLang="en-US"/>
          </a:p>
        </p:txBody>
      </p:sp>
      <p:pic>
        <p:nvPicPr>
          <p:cNvPr id="135174" name="Picture 6"/>
          <p:cNvPicPr>
            <a:picLocks noChangeAspect="1" noChangeArrowheads="1"/>
          </p:cNvPicPr>
          <p:nvPr/>
        </p:nvPicPr>
        <p:blipFill>
          <a:blip r:embed="rId2"/>
          <a:srcRect/>
          <a:stretch>
            <a:fillRect/>
          </a:stretch>
        </p:blipFill>
        <p:spPr bwMode="auto">
          <a:xfrm>
            <a:off x="254000" y="1844675"/>
            <a:ext cx="8494713"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a:noFill/>
        </p:spPr>
        <p:txBody>
          <a:bodyPr/>
          <a:lstStyle/>
          <a:p>
            <a:r>
              <a:rPr lang="en-US" altLang="zh-CN" sz="3600" dirty="0" smtClean="0"/>
              <a:t>10/100MPHY</a:t>
            </a:r>
            <a:r>
              <a:rPr lang="zh-CN" altLang="en-US" sz="3600" dirty="0" smtClean="0"/>
              <a:t>芯片实例</a:t>
            </a:r>
            <a:r>
              <a:rPr lang="en-US" altLang="zh-CN" sz="3600" dirty="0" smtClean="0"/>
              <a:t>:</a:t>
            </a:r>
            <a:br>
              <a:rPr lang="en-US" altLang="zh-CN" sz="3600" dirty="0" smtClean="0"/>
            </a:br>
            <a:r>
              <a:rPr lang="en-US" altLang="zh-CN" sz="3600" dirty="0" smtClean="0"/>
              <a:t>——</a:t>
            </a:r>
            <a:r>
              <a:rPr lang="en-US" altLang="zh-CN" sz="3600" dirty="0" err="1" smtClean="0"/>
              <a:t>Realtek</a:t>
            </a:r>
            <a:r>
              <a:rPr lang="zh-CN" altLang="en-US" sz="3600" dirty="0" smtClean="0"/>
              <a:t>公司的</a:t>
            </a:r>
            <a:r>
              <a:rPr lang="en-US" altLang="zh-CN" sz="3600" dirty="0" smtClean="0"/>
              <a:t>RTL8201BL</a:t>
            </a:r>
            <a:r>
              <a:rPr lang="zh-CN" altLang="en-US" sz="3600" dirty="0" smtClean="0"/>
              <a:t>芯片</a:t>
            </a:r>
            <a:r>
              <a:rPr lang="zh-CN" altLang="en-US" sz="3700" dirty="0" smtClean="0"/>
              <a:t> </a:t>
            </a:r>
          </a:p>
        </p:txBody>
      </p:sp>
      <p:sp>
        <p:nvSpPr>
          <p:cNvPr id="136195" name="Rectangle 3"/>
          <p:cNvSpPr>
            <a:spLocks noGrp="1"/>
          </p:cNvSpPr>
          <p:nvPr>
            <p:ph idx="1"/>
          </p:nvPr>
        </p:nvSpPr>
        <p:spPr/>
        <p:txBody>
          <a:bodyPr/>
          <a:lstStyle/>
          <a:p>
            <a:r>
              <a:rPr lang="en-US" altLang="zh-CN" sz="2400" dirty="0" smtClean="0"/>
              <a:t>RTL8201BL</a:t>
            </a:r>
            <a:r>
              <a:rPr lang="zh-CN" altLang="en-US" sz="2400" dirty="0" smtClean="0"/>
              <a:t>芯片只有一个</a:t>
            </a:r>
            <a:r>
              <a:rPr lang="en-US" altLang="zh-CN" sz="2400" dirty="0" smtClean="0"/>
              <a:t>MII/SNI(</a:t>
            </a:r>
            <a:r>
              <a:rPr lang="zh-CN" altLang="en-US" sz="2400" dirty="0" smtClean="0"/>
              <a:t>介质无关接口</a:t>
            </a:r>
            <a:r>
              <a:rPr lang="en-US" altLang="zh-CN" sz="2400" dirty="0" smtClean="0"/>
              <a:t>/</a:t>
            </a:r>
            <a:r>
              <a:rPr lang="zh-CN" altLang="en-US" sz="2400" dirty="0" smtClean="0"/>
              <a:t>串行网络接口</a:t>
            </a:r>
            <a:r>
              <a:rPr lang="en-US" altLang="zh-CN" sz="2400" dirty="0" smtClean="0"/>
              <a:t>)</a:t>
            </a:r>
            <a:r>
              <a:rPr lang="zh-CN" altLang="en-US" sz="2400" dirty="0" smtClean="0"/>
              <a:t>。</a:t>
            </a:r>
          </a:p>
          <a:p>
            <a:r>
              <a:rPr lang="zh-CN" altLang="en-US" sz="2400" dirty="0" smtClean="0"/>
              <a:t>它包括了物理编码子层（</a:t>
            </a:r>
            <a:r>
              <a:rPr lang="en-US" altLang="zh-CN" sz="2400" dirty="0" smtClean="0"/>
              <a:t>PCS</a:t>
            </a:r>
            <a:r>
              <a:rPr lang="zh-CN" altLang="en-US" sz="2400" dirty="0" smtClean="0"/>
              <a:t>）、物理层介质连接设备（</a:t>
            </a:r>
            <a:r>
              <a:rPr lang="en-US" altLang="zh-CN" sz="2400" dirty="0" smtClean="0"/>
              <a:t>PMA</a:t>
            </a:r>
            <a:r>
              <a:rPr lang="zh-CN" altLang="en-US" sz="2400" dirty="0" smtClean="0"/>
              <a:t>）、双绞线物理介质相关子层（</a:t>
            </a:r>
            <a:r>
              <a:rPr lang="en-US" altLang="zh-CN" sz="2400" dirty="0" smtClean="0"/>
              <a:t>TP-PMD</a:t>
            </a:r>
            <a:r>
              <a:rPr lang="zh-CN" altLang="en-US" sz="2400" dirty="0" smtClean="0"/>
              <a:t>）、</a:t>
            </a:r>
            <a:r>
              <a:rPr lang="en-US" altLang="zh-CN" sz="2400" dirty="0" smtClean="0"/>
              <a:t>10Base-TX</a:t>
            </a:r>
            <a:r>
              <a:rPr lang="zh-CN" altLang="en-US" sz="2400" dirty="0" smtClean="0"/>
              <a:t>编码</a:t>
            </a:r>
            <a:r>
              <a:rPr lang="en-US" altLang="zh-CN" sz="2400" dirty="0" smtClean="0"/>
              <a:t>/</a:t>
            </a:r>
            <a:r>
              <a:rPr lang="zh-CN" altLang="en-US" sz="2400" dirty="0" smtClean="0"/>
              <a:t>解码和双绞线介质连接装置（</a:t>
            </a:r>
            <a:r>
              <a:rPr lang="en-US" altLang="zh-CN" sz="2400" dirty="0" smtClean="0"/>
              <a:t>TP-MAU</a:t>
            </a:r>
            <a:r>
              <a:rPr lang="zh-CN" altLang="en-US" sz="2400" dirty="0" smtClean="0"/>
              <a:t>）。</a:t>
            </a:r>
          </a:p>
          <a:p>
            <a:r>
              <a:rPr lang="zh-CN" altLang="en-US" sz="2400" dirty="0" smtClean="0"/>
              <a:t>它的主要特性包括：支持</a:t>
            </a:r>
            <a:r>
              <a:rPr lang="en-US" altLang="zh-CN" sz="2400" dirty="0" smtClean="0"/>
              <a:t>10Mbps/100Mbps</a:t>
            </a:r>
            <a:r>
              <a:rPr lang="zh-CN" altLang="en-US" sz="2400" dirty="0" smtClean="0"/>
              <a:t>操作，支持半双工</a:t>
            </a:r>
            <a:r>
              <a:rPr lang="en-US" altLang="zh-CN" sz="2400" dirty="0" smtClean="0"/>
              <a:t>/</a:t>
            </a:r>
            <a:r>
              <a:rPr lang="zh-CN" altLang="en-US" sz="2400" dirty="0" smtClean="0"/>
              <a:t>全双工操作，支持双绞线或光纤模式输出，符合</a:t>
            </a:r>
            <a:r>
              <a:rPr lang="en-US" altLang="zh-CN" sz="2400" dirty="0" smtClean="0"/>
              <a:t>IEEE 802.3u</a:t>
            </a:r>
            <a:r>
              <a:rPr lang="zh-CN" altLang="en-US" sz="2400" dirty="0" smtClean="0"/>
              <a:t>规范，支持</a:t>
            </a:r>
            <a:r>
              <a:rPr lang="en-US" altLang="zh-CN" sz="2400" dirty="0" smtClean="0"/>
              <a:t>IEEE 802.3u</a:t>
            </a:r>
            <a:r>
              <a:rPr lang="zh-CN" altLang="en-US" sz="2400" dirty="0" smtClean="0"/>
              <a:t>中的自动协商，仅需</a:t>
            </a:r>
            <a:r>
              <a:rPr lang="en-US" altLang="zh-CN" sz="2400" dirty="0" smtClean="0"/>
              <a:t>3.3V</a:t>
            </a:r>
            <a:r>
              <a:rPr lang="zh-CN" altLang="en-US" sz="2400" dirty="0" smtClean="0"/>
              <a:t>电源的低功耗运行等。 </a:t>
            </a:r>
          </a:p>
        </p:txBody>
      </p:sp>
      <p:sp>
        <p:nvSpPr>
          <p:cNvPr id="136196" name="灯片编号占位符 17"/>
          <p:cNvSpPr>
            <a:spLocks noGrp="1"/>
          </p:cNvSpPr>
          <p:nvPr>
            <p:ph type="sldNum" sz="quarter" idx="12"/>
          </p:nvPr>
        </p:nvSpPr>
        <p:spPr>
          <a:noFill/>
        </p:spPr>
        <p:txBody>
          <a:bodyPr/>
          <a:lstStyle/>
          <a:p>
            <a:fld id="{09C65D93-8295-426A-BD70-F8C763C17873}" type="slidenum">
              <a:rPr lang="zh-CN" altLang="en-US" smtClean="0">
                <a:latin typeface="Arial" charset="0"/>
              </a:rPr>
              <a:pPr/>
              <a:t>127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p:txBody>
          <a:bodyPr/>
          <a:lstStyle/>
          <a:p>
            <a:pPr algn="l"/>
            <a:endParaRPr lang="zh-CN" altLang="en-US" dirty="0" smtClean="0"/>
          </a:p>
        </p:txBody>
      </p:sp>
      <p:sp>
        <p:nvSpPr>
          <p:cNvPr id="137219" name="Rectangle 3"/>
          <p:cNvSpPr>
            <a:spLocks noGrp="1"/>
          </p:cNvSpPr>
          <p:nvPr>
            <p:ph idx="1"/>
          </p:nvPr>
        </p:nvSpPr>
        <p:spPr/>
        <p:txBody>
          <a:bodyPr/>
          <a:lstStyle/>
          <a:p>
            <a:pPr>
              <a:buFont typeface="Wingdings 3" pitchFamily="18" charset="2"/>
              <a:buChar char=""/>
            </a:pPr>
            <a:endParaRPr lang="zh-CN" altLang="en-US" sz="2700" smtClean="0"/>
          </a:p>
        </p:txBody>
      </p:sp>
      <p:sp>
        <p:nvSpPr>
          <p:cNvPr id="137220" name="灯片编号占位符 17"/>
          <p:cNvSpPr>
            <a:spLocks noGrp="1"/>
          </p:cNvSpPr>
          <p:nvPr>
            <p:ph type="sldNum" sz="quarter" idx="12"/>
          </p:nvPr>
        </p:nvSpPr>
        <p:spPr>
          <a:noFill/>
        </p:spPr>
        <p:txBody>
          <a:bodyPr/>
          <a:lstStyle/>
          <a:p>
            <a:fld id="{AB612152-5A39-44D2-8AB2-7FD1020391D3}" type="slidenum">
              <a:rPr lang="zh-CN" altLang="en-US" smtClean="0">
                <a:latin typeface="Arial" charset="0"/>
              </a:rPr>
              <a:pPr/>
              <a:t>128</a:t>
            </a:fld>
            <a:endParaRPr lang="zh-CN" altLang="en-US" smtClean="0">
              <a:latin typeface="Arial" charset="0"/>
            </a:endParaRPr>
          </a:p>
        </p:txBody>
      </p:sp>
      <p:sp>
        <p:nvSpPr>
          <p:cNvPr id="137221" name="Rectangle 5"/>
          <p:cNvSpPr>
            <a:spLocks noChangeArrowheads="1"/>
          </p:cNvSpPr>
          <p:nvPr/>
        </p:nvSpPr>
        <p:spPr bwMode="auto">
          <a:xfrm>
            <a:off x="0" y="1309688"/>
            <a:ext cx="9144000" cy="0"/>
          </a:xfrm>
          <a:prstGeom prst="rect">
            <a:avLst/>
          </a:prstGeom>
          <a:noFill/>
          <a:ln w="9525">
            <a:noFill/>
            <a:miter lim="800000"/>
            <a:headEnd/>
            <a:tailEnd/>
          </a:ln>
        </p:spPr>
        <p:txBody>
          <a:bodyPr wrap="none" anchor="ctr">
            <a:spAutoFit/>
          </a:bodyPr>
          <a:lstStyle/>
          <a:p>
            <a:endParaRPr lang="zh-CN" altLang="en-US"/>
          </a:p>
        </p:txBody>
      </p:sp>
      <p:pic>
        <p:nvPicPr>
          <p:cNvPr id="137222" name="Picture 7"/>
          <p:cNvPicPr>
            <a:picLocks noChangeAspect="1" noChangeArrowheads="1"/>
          </p:cNvPicPr>
          <p:nvPr/>
        </p:nvPicPr>
        <p:blipFill>
          <a:blip r:embed="rId2"/>
          <a:srcRect/>
          <a:stretch>
            <a:fillRect/>
          </a:stretch>
        </p:blipFill>
        <p:spPr bwMode="auto">
          <a:xfrm>
            <a:off x="106363" y="-26988"/>
            <a:ext cx="7921625" cy="6678613"/>
          </a:xfrm>
          <a:prstGeom prst="rect">
            <a:avLst/>
          </a:prstGeom>
          <a:noFill/>
          <a:ln w="9525">
            <a:noFill/>
            <a:miter lim="800000"/>
            <a:headEnd/>
            <a:tailEnd/>
          </a:ln>
        </p:spPr>
      </p:pic>
      <p:sp>
        <p:nvSpPr>
          <p:cNvPr id="137223" name="Text Box 6"/>
          <p:cNvSpPr txBox="1">
            <a:spLocks noChangeArrowheads="1"/>
          </p:cNvSpPr>
          <p:nvPr/>
        </p:nvSpPr>
        <p:spPr bwMode="auto">
          <a:xfrm>
            <a:off x="7308850" y="2349500"/>
            <a:ext cx="1979613" cy="1552575"/>
          </a:xfrm>
          <a:prstGeom prst="rect">
            <a:avLst/>
          </a:prstGeom>
          <a:noFill/>
          <a:ln w="9525">
            <a:noFill/>
            <a:miter lim="800000"/>
            <a:headEnd/>
            <a:tailEnd/>
          </a:ln>
        </p:spPr>
        <p:txBody>
          <a:bodyPr>
            <a:spAutoFit/>
          </a:bodyPr>
          <a:lstStyle/>
          <a:p>
            <a:r>
              <a:rPr lang="en-US" altLang="zh-CN" sz="2400" b="1"/>
              <a:t>10M/100M</a:t>
            </a:r>
          </a:p>
          <a:p>
            <a:r>
              <a:rPr lang="zh-CN" altLang="en-US" sz="2400" b="1"/>
              <a:t>物理层芯片</a:t>
            </a:r>
            <a:r>
              <a:rPr lang="en-US" altLang="zh-CN" sz="2400" b="1"/>
              <a:t>RTL8201BL</a:t>
            </a:r>
          </a:p>
          <a:p>
            <a:r>
              <a:rPr lang="zh-CN" altLang="en-US" sz="2400" b="1"/>
              <a:t>的结构框图</a:t>
            </a:r>
            <a:r>
              <a:rPr lang="zh-CN" altLang="en-US" sz="2400"/>
              <a:t>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a:noFill/>
        </p:spPr>
        <p:txBody>
          <a:bodyPr/>
          <a:lstStyle/>
          <a:p>
            <a:r>
              <a:rPr lang="en-US" altLang="zh-CN" dirty="0" smtClean="0"/>
              <a:t>3.7.3  </a:t>
            </a:r>
            <a:r>
              <a:rPr lang="zh-CN" altLang="en-US" dirty="0" smtClean="0"/>
              <a:t>以太网介质相关标准</a:t>
            </a:r>
          </a:p>
        </p:txBody>
      </p:sp>
      <p:sp>
        <p:nvSpPr>
          <p:cNvPr id="138243" name="Rectangle 3"/>
          <p:cNvSpPr>
            <a:spLocks noGrp="1"/>
          </p:cNvSpPr>
          <p:nvPr>
            <p:ph idx="1"/>
          </p:nvPr>
        </p:nvSpPr>
        <p:spPr/>
        <p:txBody>
          <a:bodyPr/>
          <a:lstStyle/>
          <a:p>
            <a:pPr>
              <a:buFont typeface="Wingdings 3" pitchFamily="18" charset="2"/>
              <a:buNone/>
            </a:pPr>
            <a:r>
              <a:rPr lang="en-US" altLang="zh-CN" b="1" smtClean="0"/>
              <a:t>1.</a:t>
            </a:r>
            <a:r>
              <a:rPr lang="zh-CN" altLang="en-US" smtClean="0"/>
              <a:t>快速以太网的物理层标准 </a:t>
            </a:r>
          </a:p>
          <a:p>
            <a:pPr>
              <a:buFont typeface="Wingdings 3" pitchFamily="18" charset="2"/>
              <a:buNone/>
            </a:pPr>
            <a:r>
              <a:rPr lang="en-US" altLang="zh-CN" b="1" smtClean="0"/>
              <a:t>3.</a:t>
            </a:r>
            <a:r>
              <a:rPr lang="zh-CN" altLang="en-US" smtClean="0"/>
              <a:t>吉比特以太网的物理层标准</a:t>
            </a:r>
          </a:p>
          <a:p>
            <a:pPr>
              <a:buFont typeface="Wingdings 3" pitchFamily="18" charset="2"/>
              <a:buNone/>
            </a:pPr>
            <a:r>
              <a:rPr lang="en-US" altLang="zh-CN" b="1" smtClean="0"/>
              <a:t>4.</a:t>
            </a:r>
            <a:r>
              <a:rPr lang="en-US" altLang="zh-CN" smtClean="0"/>
              <a:t>10</a:t>
            </a:r>
            <a:r>
              <a:rPr lang="zh-CN" altLang="en-US" smtClean="0"/>
              <a:t>吉比特以太网的物理层标准</a:t>
            </a:r>
          </a:p>
        </p:txBody>
      </p:sp>
      <p:sp>
        <p:nvSpPr>
          <p:cNvPr id="138244" name="灯片编号占位符 17"/>
          <p:cNvSpPr>
            <a:spLocks noGrp="1"/>
          </p:cNvSpPr>
          <p:nvPr>
            <p:ph type="sldNum" sz="quarter" idx="12"/>
          </p:nvPr>
        </p:nvSpPr>
        <p:spPr>
          <a:noFill/>
        </p:spPr>
        <p:txBody>
          <a:bodyPr/>
          <a:lstStyle/>
          <a:p>
            <a:fld id="{6B477FB6-AB77-4A19-B196-2A792C590BC8}" type="slidenum">
              <a:rPr lang="zh-CN" altLang="en-US" smtClean="0">
                <a:latin typeface="Arial" charset="0"/>
              </a:rPr>
              <a:pPr/>
              <a:t>129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noFill/>
        </p:spPr>
        <p:txBody>
          <a:bodyPr/>
          <a:lstStyle/>
          <a:p>
            <a:r>
              <a:rPr lang="en-US" altLang="zh-CN" dirty="0" smtClean="0"/>
              <a:t>3.2.2  </a:t>
            </a:r>
            <a:r>
              <a:rPr lang="zh-CN" altLang="en-US" dirty="0" smtClean="0"/>
              <a:t>通信系统的模型与分类</a:t>
            </a:r>
          </a:p>
        </p:txBody>
      </p:sp>
      <p:sp>
        <p:nvSpPr>
          <p:cNvPr id="18435" name="Rectangle 3"/>
          <p:cNvSpPr>
            <a:spLocks noGrp="1"/>
          </p:cNvSpPr>
          <p:nvPr>
            <p:ph idx="1"/>
          </p:nvPr>
        </p:nvSpPr>
        <p:spPr/>
        <p:txBody>
          <a:bodyPr/>
          <a:lstStyle/>
          <a:p>
            <a:pPr>
              <a:buFont typeface="Wingdings" pitchFamily="2" charset="2"/>
              <a:buNone/>
            </a:pPr>
            <a:r>
              <a:rPr lang="en-US" altLang="zh-CN" smtClean="0"/>
              <a:t>1. </a:t>
            </a:r>
            <a:r>
              <a:rPr lang="zh-CN" altLang="en-US" smtClean="0"/>
              <a:t>通信系统的模型</a:t>
            </a:r>
          </a:p>
          <a:p>
            <a:pPr>
              <a:buFont typeface="Wingdings" pitchFamily="2" charset="2"/>
              <a:buNone/>
            </a:pPr>
            <a:r>
              <a:rPr lang="en-US" altLang="zh-CN" smtClean="0"/>
              <a:t>2. </a:t>
            </a:r>
            <a:r>
              <a:rPr lang="zh-CN" altLang="en-US" smtClean="0"/>
              <a:t>通信系统的分类</a:t>
            </a:r>
          </a:p>
        </p:txBody>
      </p:sp>
      <p:sp>
        <p:nvSpPr>
          <p:cNvPr id="18436" name="灯片编号占位符 17"/>
          <p:cNvSpPr>
            <a:spLocks noGrp="1"/>
          </p:cNvSpPr>
          <p:nvPr>
            <p:ph type="sldNum" sz="quarter" idx="12"/>
          </p:nvPr>
        </p:nvSpPr>
        <p:spPr>
          <a:noFill/>
        </p:spPr>
        <p:txBody>
          <a:bodyPr/>
          <a:lstStyle/>
          <a:p>
            <a:fld id="{1C31BF6A-426B-4ED0-8E94-9276F1016412}" type="slidenum">
              <a:rPr lang="zh-CN" altLang="en-US" smtClean="0">
                <a:latin typeface="Arial" charset="0"/>
              </a:rPr>
              <a:pPr/>
              <a:t>13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a:noFill/>
        </p:spPr>
        <p:txBody>
          <a:bodyPr/>
          <a:lstStyle/>
          <a:p>
            <a:r>
              <a:rPr lang="en-US" altLang="zh-CN" dirty="0" smtClean="0"/>
              <a:t>1.</a:t>
            </a:r>
            <a:r>
              <a:rPr lang="zh-CN" altLang="en-US" dirty="0" smtClean="0"/>
              <a:t>传统以太网的</a:t>
            </a:r>
            <a:r>
              <a:rPr lang="zh-CN" dirty="0" smtClean="0"/>
              <a:t>介质相关标准</a:t>
            </a:r>
            <a:endParaRPr lang="zh-CN" altLang="en-US" dirty="0" smtClean="0"/>
          </a:p>
        </p:txBody>
      </p:sp>
      <p:sp>
        <p:nvSpPr>
          <p:cNvPr id="139267" name="Rectangle 3"/>
          <p:cNvSpPr>
            <a:spLocks noGrp="1"/>
          </p:cNvSpPr>
          <p:nvPr>
            <p:ph idx="1"/>
          </p:nvPr>
        </p:nvSpPr>
        <p:spPr/>
        <p:txBody>
          <a:bodyPr/>
          <a:lstStyle/>
          <a:p>
            <a:pPr>
              <a:lnSpc>
                <a:spcPct val="90000"/>
              </a:lnSpc>
            </a:pPr>
            <a:r>
              <a:rPr lang="zh-CN" altLang="en-US" sz="2800" dirty="0" smtClean="0"/>
              <a:t>对于</a:t>
            </a:r>
            <a:r>
              <a:rPr lang="en-US" altLang="zh-CN" sz="2800" dirty="0" smtClean="0"/>
              <a:t>10Mbps</a:t>
            </a:r>
            <a:r>
              <a:rPr lang="zh-CN" altLang="en-US" sz="2800" dirty="0" smtClean="0"/>
              <a:t>的以太网，</a:t>
            </a:r>
            <a:r>
              <a:rPr lang="en-US" altLang="zh-CN" sz="2800" dirty="0" smtClean="0"/>
              <a:t>IEEE 802.3</a:t>
            </a:r>
            <a:r>
              <a:rPr lang="zh-CN" altLang="en-US" sz="2800" dirty="0" smtClean="0"/>
              <a:t>定义了</a:t>
            </a:r>
            <a:r>
              <a:rPr lang="en-US" altLang="zh-CN" sz="2800" dirty="0" smtClean="0"/>
              <a:t>4</a:t>
            </a:r>
            <a:r>
              <a:rPr lang="zh-CN" altLang="en-US" sz="2800" dirty="0" smtClean="0"/>
              <a:t>种物理层规范，即粗缆以太网（</a:t>
            </a:r>
            <a:r>
              <a:rPr lang="en-US" altLang="zh-CN" sz="2800" dirty="0" smtClean="0"/>
              <a:t>10BASE-5</a:t>
            </a:r>
            <a:r>
              <a:rPr lang="zh-CN" altLang="en-US" sz="2800" dirty="0" smtClean="0"/>
              <a:t>）、细缆以太网（</a:t>
            </a:r>
            <a:r>
              <a:rPr lang="en-US" altLang="zh-CN" sz="2800" dirty="0" smtClean="0"/>
              <a:t>10BASE-2</a:t>
            </a:r>
            <a:r>
              <a:rPr lang="zh-CN" altLang="en-US" sz="2800" dirty="0" smtClean="0"/>
              <a:t>）、双绞线以太网（</a:t>
            </a:r>
            <a:r>
              <a:rPr lang="en-US" altLang="zh-CN" sz="2800" dirty="0" smtClean="0"/>
              <a:t>10BASE-T</a:t>
            </a:r>
            <a:r>
              <a:rPr lang="zh-CN" altLang="en-US" sz="2800" dirty="0" smtClean="0"/>
              <a:t>）和光纤以太网（</a:t>
            </a:r>
            <a:r>
              <a:rPr lang="en-US" altLang="zh-CN" sz="2800" dirty="0" smtClean="0"/>
              <a:t>10BASE-F</a:t>
            </a:r>
            <a:r>
              <a:rPr lang="zh-CN" altLang="en-US" sz="2800" dirty="0" smtClean="0"/>
              <a:t>）。</a:t>
            </a:r>
            <a:endParaRPr lang="en-US" altLang="zh-CN" sz="2800" dirty="0" smtClean="0"/>
          </a:p>
          <a:p>
            <a:pPr>
              <a:lnSpc>
                <a:spcPct val="90000"/>
              </a:lnSpc>
            </a:pPr>
            <a:r>
              <a:rPr lang="en-US" altLang="zh-CN" sz="2800" dirty="0" smtClean="0"/>
              <a:t>10BASE</a:t>
            </a:r>
            <a:r>
              <a:rPr lang="zh-CN" altLang="en-US" sz="2800" dirty="0" smtClean="0"/>
              <a:t>中的“</a:t>
            </a:r>
            <a:r>
              <a:rPr lang="en-US" altLang="zh-CN" sz="2800" dirty="0" smtClean="0"/>
              <a:t>10”</a:t>
            </a:r>
            <a:r>
              <a:rPr lang="zh-CN" altLang="en-US" sz="2800" dirty="0" smtClean="0"/>
              <a:t>表示信号的传输速率为</a:t>
            </a:r>
            <a:r>
              <a:rPr lang="en-US" altLang="zh-CN" sz="2800" dirty="0" smtClean="0"/>
              <a:t>10Mbps</a:t>
            </a:r>
            <a:r>
              <a:rPr lang="zh-CN" altLang="en-US" sz="2800" dirty="0" smtClean="0"/>
              <a:t>；</a:t>
            </a:r>
            <a:r>
              <a:rPr lang="en-US" altLang="zh-CN" sz="2800" dirty="0" smtClean="0"/>
              <a:t>BASE</a:t>
            </a:r>
            <a:r>
              <a:rPr lang="zh-CN" altLang="en-US" sz="2800" dirty="0" smtClean="0"/>
              <a:t>表示传输的信号是基带信号；</a:t>
            </a:r>
            <a:r>
              <a:rPr lang="en-US" altLang="zh-CN" sz="2800" dirty="0" smtClean="0"/>
              <a:t>-5</a:t>
            </a:r>
            <a:r>
              <a:rPr lang="zh-CN" altLang="en-US" sz="2800" dirty="0" smtClean="0"/>
              <a:t>表示粗缆，</a:t>
            </a:r>
            <a:r>
              <a:rPr lang="en-US" altLang="zh-CN" sz="2800" dirty="0" smtClean="0"/>
              <a:t>-2</a:t>
            </a:r>
            <a:r>
              <a:rPr lang="zh-CN" altLang="en-US" sz="2800" dirty="0" smtClean="0"/>
              <a:t>表示细缆；</a:t>
            </a:r>
            <a:r>
              <a:rPr lang="en-US" altLang="zh-CN" sz="2800" dirty="0" smtClean="0"/>
              <a:t>-T</a:t>
            </a:r>
            <a:r>
              <a:rPr lang="zh-CN" altLang="en-US" sz="2800" dirty="0" smtClean="0"/>
              <a:t>表示传输介质的类型是双绞线，</a:t>
            </a:r>
            <a:r>
              <a:rPr lang="en-US" altLang="zh-CN" sz="2800" dirty="0" smtClean="0"/>
              <a:t>-F</a:t>
            </a:r>
            <a:r>
              <a:rPr lang="zh-CN" altLang="en-US" sz="2800" dirty="0" smtClean="0"/>
              <a:t>表示传输介质的类型是光纤。</a:t>
            </a:r>
          </a:p>
          <a:p>
            <a:pPr>
              <a:lnSpc>
                <a:spcPct val="90000"/>
              </a:lnSpc>
            </a:pPr>
            <a:r>
              <a:rPr lang="zh-CN" altLang="en-US" sz="2800" dirty="0" smtClean="0"/>
              <a:t>由于成本和可靠性等原因，粗缆以太网和细缆以太网在实际应用中已经被淘汰，而双绞线以太网得到了广泛的应用。</a:t>
            </a:r>
          </a:p>
        </p:txBody>
      </p:sp>
      <p:sp>
        <p:nvSpPr>
          <p:cNvPr id="139268" name="灯片编号占位符 17"/>
          <p:cNvSpPr>
            <a:spLocks noGrp="1"/>
          </p:cNvSpPr>
          <p:nvPr>
            <p:ph type="sldNum" sz="quarter" idx="12"/>
          </p:nvPr>
        </p:nvSpPr>
        <p:spPr>
          <a:noFill/>
        </p:spPr>
        <p:txBody>
          <a:bodyPr/>
          <a:lstStyle/>
          <a:p>
            <a:fld id="{1BEAF530-DE0C-4F4E-AAE5-9A1473DB6E77}" type="slidenum">
              <a:rPr lang="zh-CN" altLang="en-US" smtClean="0">
                <a:latin typeface="Arial" charset="0"/>
              </a:rPr>
              <a:pPr/>
              <a:t>130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56"/>
          <p:cNvSpPr>
            <a:spLocks noGrp="1"/>
          </p:cNvSpPr>
          <p:nvPr>
            <p:ph type="title"/>
          </p:nvPr>
        </p:nvSpPr>
        <p:spPr>
          <a:noFill/>
        </p:spPr>
        <p:txBody>
          <a:bodyPr/>
          <a:lstStyle/>
          <a:p>
            <a:r>
              <a:rPr lang="en-US" altLang="zh-CN" dirty="0" smtClean="0"/>
              <a:t>2.</a:t>
            </a:r>
            <a:r>
              <a:rPr lang="zh-CN" altLang="en-US" dirty="0" smtClean="0"/>
              <a:t>快速以太网的</a:t>
            </a:r>
            <a:r>
              <a:rPr lang="zh-CN" dirty="0" smtClean="0"/>
              <a:t>介质相关标准</a:t>
            </a:r>
            <a:endParaRPr lang="zh-CN" altLang="en-US" dirty="0" smtClean="0"/>
          </a:p>
        </p:txBody>
      </p:sp>
      <p:graphicFrame>
        <p:nvGraphicFramePr>
          <p:cNvPr id="296102" name="Group 166"/>
          <p:cNvGraphicFramePr>
            <a:graphicFrameLocks noGrp="1"/>
          </p:cNvGraphicFramePr>
          <p:nvPr>
            <p:ph type="tbl" idx="1"/>
          </p:nvPr>
        </p:nvGraphicFramePr>
        <p:xfrm>
          <a:off x="179388" y="1268413"/>
          <a:ext cx="8785225" cy="4065271"/>
        </p:xfrm>
        <a:graphic>
          <a:graphicData uri="http://schemas.openxmlformats.org/drawingml/2006/table">
            <a:tbl>
              <a:tblPr/>
              <a:tblGrid>
                <a:gridCol w="2009775"/>
                <a:gridCol w="3848100"/>
                <a:gridCol w="2927350"/>
              </a:tblGrid>
              <a:tr h="5270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标准名称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传输介质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指定的（最大）传输距离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100BASE-TX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对</a:t>
                      </a: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类或更高类</a:t>
                      </a: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UTP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100m</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（每个网段）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13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100BASE-FX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2</a:t>
                      </a:r>
                      <a:r>
                        <a:rPr kumimoji="0" lang="zh-CN" altLang="en-US" sz="24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根光纤（多模或单模）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3812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2km</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（多模光纤）</a:t>
                      </a:r>
                    </a:p>
                    <a:p>
                      <a:pPr marL="365125" marR="0" lvl="0" indent="-23812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10km</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100BASE-SX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根多模光纤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550m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100BASE-BX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根单模光纤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100BASE-LX10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根单模光纤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0321" name="灯片编号占位符 5"/>
          <p:cNvSpPr>
            <a:spLocks noGrp="1"/>
          </p:cNvSpPr>
          <p:nvPr>
            <p:ph type="sldNum" sz="quarter" idx="12"/>
          </p:nvPr>
        </p:nvSpPr>
        <p:spPr>
          <a:noFill/>
        </p:spPr>
        <p:txBody>
          <a:bodyPr/>
          <a:lstStyle/>
          <a:p>
            <a:fld id="{ED1A6DFD-D5F0-4AE1-A760-5516D659EE80}" type="slidenum">
              <a:rPr lang="zh-CN" altLang="en-US" smtClean="0">
                <a:latin typeface="Arial" charset="0"/>
              </a:rPr>
              <a:pPr/>
              <a:t>131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93"/>
          <p:cNvSpPr>
            <a:spLocks noGrp="1"/>
          </p:cNvSpPr>
          <p:nvPr>
            <p:ph type="title"/>
          </p:nvPr>
        </p:nvSpPr>
        <p:spPr>
          <a:noFill/>
        </p:spPr>
        <p:txBody>
          <a:bodyPr/>
          <a:lstStyle/>
          <a:p>
            <a:r>
              <a:rPr lang="en-US" altLang="zh-CN" dirty="0" smtClean="0"/>
              <a:t>3.</a:t>
            </a:r>
            <a:r>
              <a:rPr lang="zh-CN" altLang="en-US" dirty="0" smtClean="0"/>
              <a:t>吉比特以太网的</a:t>
            </a:r>
            <a:r>
              <a:rPr lang="zh-CN" dirty="0" smtClean="0"/>
              <a:t>介质相关标准</a:t>
            </a:r>
            <a:endParaRPr lang="zh-CN" altLang="en-US" dirty="0" smtClean="0"/>
          </a:p>
        </p:txBody>
      </p:sp>
      <p:graphicFrame>
        <p:nvGraphicFramePr>
          <p:cNvPr id="297159" name="Group 199"/>
          <p:cNvGraphicFramePr>
            <a:graphicFrameLocks noGrp="1"/>
          </p:cNvGraphicFramePr>
          <p:nvPr>
            <p:ph type="tbl" idx="1"/>
          </p:nvPr>
        </p:nvGraphicFramePr>
        <p:xfrm>
          <a:off x="250825" y="1374775"/>
          <a:ext cx="8642350" cy="3120392"/>
        </p:xfrm>
        <a:graphic>
          <a:graphicData uri="http://schemas.openxmlformats.org/drawingml/2006/table">
            <a:tbl>
              <a:tblPr/>
              <a:tblGrid>
                <a:gridCol w="2195513"/>
                <a:gridCol w="3600450"/>
                <a:gridCol w="2846387"/>
              </a:tblGrid>
              <a:tr h="40481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标准名称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传输介质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指定的（最大）传输距离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1000BASE-SX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3812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多模光纤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38125"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220m</a:t>
                      </a: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550m</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rowSpan="2">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1000BASE-LX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550m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vMerge="1">
                  <a:txBody>
                    <a:bodyPr/>
                    <a:lstStyle/>
                    <a:p>
                      <a:endParaRPr lang="zh-CN" altLang="en-US"/>
                    </a:p>
                  </a:txBody>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1000BASE-LX10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1000BASE-BX10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1000BASE-ZX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70km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1348" name="灯片编号占位符 5"/>
          <p:cNvSpPr>
            <a:spLocks noGrp="1"/>
          </p:cNvSpPr>
          <p:nvPr>
            <p:ph type="sldNum" sz="quarter" idx="12"/>
          </p:nvPr>
        </p:nvSpPr>
        <p:spPr>
          <a:noFill/>
        </p:spPr>
        <p:txBody>
          <a:bodyPr/>
          <a:lstStyle/>
          <a:p>
            <a:fld id="{D887F89E-4F76-46C5-99F4-C5BCA1C24182}" type="slidenum">
              <a:rPr lang="zh-CN" altLang="en-US" smtClean="0">
                <a:latin typeface="Arial" charset="0"/>
              </a:rPr>
              <a:pPr/>
              <a:t>132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31"/>
          <p:cNvSpPr>
            <a:spLocks noGrp="1"/>
          </p:cNvSpPr>
          <p:nvPr>
            <p:ph type="title"/>
          </p:nvPr>
        </p:nvSpPr>
        <p:spPr>
          <a:xfrm>
            <a:off x="250825" y="274638"/>
            <a:ext cx="8642350" cy="1143000"/>
          </a:xfrm>
          <a:noFill/>
        </p:spPr>
        <p:txBody>
          <a:bodyPr/>
          <a:lstStyle/>
          <a:p>
            <a:r>
              <a:rPr lang="en-US" altLang="zh-CN" dirty="0" smtClean="0"/>
              <a:t>4. 10</a:t>
            </a:r>
            <a:r>
              <a:rPr lang="zh-CN" altLang="en-US" dirty="0" smtClean="0"/>
              <a:t>吉比特以太网</a:t>
            </a:r>
            <a:r>
              <a:rPr lang="zh-CN" dirty="0" smtClean="0"/>
              <a:t>介质相关标准</a:t>
            </a:r>
            <a:endParaRPr lang="zh-CN" altLang="en-US" dirty="0" smtClean="0"/>
          </a:p>
        </p:txBody>
      </p:sp>
      <p:graphicFrame>
        <p:nvGraphicFramePr>
          <p:cNvPr id="298221" name="Group 237"/>
          <p:cNvGraphicFramePr>
            <a:graphicFrameLocks noGrp="1"/>
          </p:cNvGraphicFramePr>
          <p:nvPr>
            <p:ph type="tbl" idx="1"/>
          </p:nvPr>
        </p:nvGraphicFramePr>
        <p:xfrm>
          <a:off x="457200" y="1389063"/>
          <a:ext cx="8229600" cy="5364480"/>
        </p:xfrm>
        <a:graphic>
          <a:graphicData uri="http://schemas.openxmlformats.org/drawingml/2006/table">
            <a:tbl>
              <a:tblPr/>
              <a:tblGrid>
                <a:gridCol w="2743200"/>
                <a:gridCol w="2743200"/>
                <a:gridCol w="2743200"/>
              </a:tblGrid>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标准名称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传输介质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指定的（最大）传输距离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10GBASE-SR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fr-FR"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300m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10GBASE-LR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fr-FR"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25km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10GBASE-LRM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fr-FR"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220m</a:t>
                      </a:r>
                      <a:r>
                        <a:rPr kumimoji="0" lang="zh-CN" altLang="fr-FR"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260m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10GBASE-ZR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80km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rowSpan="2">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10GBASE-LX4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fr-FR"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多模光纤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240m</a:t>
                      </a: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300m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vMerge="1">
                  <a:txBody>
                    <a:bodyPr/>
                    <a:lstStyle/>
                    <a:p>
                      <a:endParaRPr lang="zh-CN" altLang="en-US"/>
                    </a:p>
                  </a:txBody>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单模光纤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10km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10GBASE-CX4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铜缆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15m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10GSFP+Cu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铜缆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10GBASE-KX4/10GBASE-KR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铜质印刷线路板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fr-FR"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10GBASE-T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屏蔽或非屏蔽双绞线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2392" name="灯片编号占位符 5"/>
          <p:cNvSpPr>
            <a:spLocks noGrp="1"/>
          </p:cNvSpPr>
          <p:nvPr>
            <p:ph type="sldNum" sz="quarter" idx="12"/>
          </p:nvPr>
        </p:nvSpPr>
        <p:spPr>
          <a:noFill/>
        </p:spPr>
        <p:txBody>
          <a:bodyPr/>
          <a:lstStyle/>
          <a:p>
            <a:fld id="{DC8BCE58-64CE-4827-B69C-2C8DCD2CD5E1}" type="slidenum">
              <a:rPr lang="zh-CN" altLang="en-US" smtClean="0">
                <a:latin typeface="Arial" charset="0"/>
              </a:rPr>
              <a:pPr/>
              <a:t>133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noFill/>
        </p:spPr>
        <p:txBody>
          <a:bodyPr/>
          <a:lstStyle/>
          <a:p>
            <a:r>
              <a:rPr lang="en-US" altLang="zh-CN" dirty="0" smtClean="0"/>
              <a:t>3.8  </a:t>
            </a:r>
            <a:r>
              <a:rPr lang="zh-CN" altLang="en-US" dirty="0" smtClean="0"/>
              <a:t>无线局域网的物理层</a:t>
            </a:r>
          </a:p>
        </p:txBody>
      </p:sp>
      <p:sp>
        <p:nvSpPr>
          <p:cNvPr id="143363" name="Rectangle 3"/>
          <p:cNvSpPr>
            <a:spLocks noGrp="1"/>
          </p:cNvSpPr>
          <p:nvPr>
            <p:ph idx="1"/>
          </p:nvPr>
        </p:nvSpPr>
        <p:spPr/>
        <p:txBody>
          <a:bodyPr/>
          <a:lstStyle/>
          <a:p>
            <a:pPr marL="0" indent="446088" algn="just">
              <a:buFont typeface="Wingdings" pitchFamily="2" charset="2"/>
              <a:buNone/>
              <a:defRPr/>
            </a:pPr>
            <a:r>
              <a:rPr lang="zh-CN" dirty="0" smtClean="0"/>
              <a:t>无线局域网（</a:t>
            </a:r>
            <a:r>
              <a:rPr lang="en-US" dirty="0" smtClean="0"/>
              <a:t>Wireless Local Area Network</a:t>
            </a:r>
            <a:r>
              <a:rPr lang="zh-CN" dirty="0" smtClean="0"/>
              <a:t>，</a:t>
            </a:r>
            <a:r>
              <a:rPr lang="en-US" dirty="0" smtClean="0"/>
              <a:t>WLAN</a:t>
            </a:r>
            <a:r>
              <a:rPr lang="zh-CN" dirty="0" smtClean="0"/>
              <a:t>）</a:t>
            </a:r>
            <a:r>
              <a:rPr lang="zh-CN" altLang="en-US" dirty="0" smtClean="0"/>
              <a:t>， 即常说的</a:t>
            </a:r>
            <a:r>
              <a:rPr lang="en-US" altLang="zh-CN" dirty="0" err="1" smtClean="0"/>
              <a:t>WiFi</a:t>
            </a:r>
            <a:r>
              <a:rPr lang="zh-CN" altLang="en-US" dirty="0" smtClean="0"/>
              <a:t>。</a:t>
            </a:r>
            <a:endParaRPr lang="en-US" altLang="zh-CN" dirty="0" smtClean="0"/>
          </a:p>
          <a:p>
            <a:pPr marL="0" indent="542925" algn="just">
              <a:defRPr/>
            </a:pPr>
            <a:r>
              <a:rPr lang="en-US" dirty="0" smtClean="0"/>
              <a:t>WLAN</a:t>
            </a:r>
            <a:r>
              <a:rPr lang="zh-CN" dirty="0" smtClean="0"/>
              <a:t>的物理层调制技术</a:t>
            </a:r>
            <a:endParaRPr lang="zh-CN" altLang="en-US" dirty="0" smtClean="0"/>
          </a:p>
          <a:p>
            <a:pPr marL="0" indent="542925" algn="just">
              <a:defRPr/>
            </a:pPr>
            <a:r>
              <a:rPr lang="en-US" dirty="0" smtClean="0"/>
              <a:t>WLAN</a:t>
            </a:r>
            <a:r>
              <a:rPr lang="zh-CN" altLang="en-US" dirty="0" smtClean="0"/>
              <a:t>的物理层标准</a:t>
            </a:r>
          </a:p>
          <a:p>
            <a:pPr>
              <a:buFont typeface="Wingdings 3" pitchFamily="18" charset="2"/>
              <a:buChar char=""/>
              <a:defRPr/>
            </a:pPr>
            <a:endParaRPr lang="zh-CN" altLang="en-US" sz="2700" dirty="0" smtClean="0"/>
          </a:p>
        </p:txBody>
      </p:sp>
      <p:sp>
        <p:nvSpPr>
          <p:cNvPr id="143364" name="灯片编号占位符 17"/>
          <p:cNvSpPr>
            <a:spLocks noGrp="1"/>
          </p:cNvSpPr>
          <p:nvPr>
            <p:ph type="sldNum" sz="quarter" idx="12"/>
          </p:nvPr>
        </p:nvSpPr>
        <p:spPr>
          <a:noFill/>
        </p:spPr>
        <p:txBody>
          <a:bodyPr/>
          <a:lstStyle/>
          <a:p>
            <a:fld id="{625E9968-81AF-4F8F-A659-EEB5E2A5E1E3}" type="slidenum">
              <a:rPr lang="zh-CN" altLang="en-US" smtClean="0">
                <a:latin typeface="Arial" charset="0"/>
              </a:rPr>
              <a:pPr/>
              <a:t>134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noFill/>
        </p:spPr>
        <p:txBody>
          <a:bodyPr/>
          <a:lstStyle/>
          <a:p>
            <a:r>
              <a:rPr lang="en-US" altLang="zh-CN" dirty="0" smtClean="0"/>
              <a:t>3.8.1</a:t>
            </a:r>
            <a:r>
              <a:rPr lang="zh-CN" altLang="en-US" dirty="0" smtClean="0"/>
              <a:t> </a:t>
            </a:r>
            <a:r>
              <a:rPr lang="en-US" altLang="zh-CN" dirty="0" smtClean="0"/>
              <a:t>WLAN</a:t>
            </a:r>
            <a:r>
              <a:rPr lang="zh-CN" dirty="0" smtClean="0"/>
              <a:t>的物理层调制技术</a:t>
            </a:r>
            <a:endParaRPr lang="zh-CN" altLang="en-US" dirty="0" smtClean="0"/>
          </a:p>
        </p:txBody>
      </p:sp>
      <p:sp>
        <p:nvSpPr>
          <p:cNvPr id="144387" name="Rectangle 3"/>
          <p:cNvSpPr>
            <a:spLocks noGrp="1"/>
          </p:cNvSpPr>
          <p:nvPr>
            <p:ph idx="1"/>
          </p:nvPr>
        </p:nvSpPr>
        <p:spPr/>
        <p:txBody>
          <a:bodyPr/>
          <a:lstStyle/>
          <a:p>
            <a:r>
              <a:rPr lang="en-US" altLang="zh-CN" sz="2800" smtClean="0"/>
              <a:t>IEEE 802.11</a:t>
            </a:r>
            <a:r>
              <a:rPr lang="zh-CN" altLang="en-US" sz="2800" smtClean="0"/>
              <a:t>系列标准。</a:t>
            </a:r>
            <a:endParaRPr lang="en-US" altLang="zh-CN" sz="2800" smtClean="0"/>
          </a:p>
          <a:p>
            <a:r>
              <a:rPr lang="zh-CN" altLang="en-US" sz="2800" smtClean="0"/>
              <a:t>和无线传输有关的标准主要包括</a:t>
            </a:r>
            <a:r>
              <a:rPr lang="en-US" altLang="zh-CN" sz="2800" smtClean="0"/>
              <a:t>802.11-1997(</a:t>
            </a:r>
            <a:r>
              <a:rPr lang="zh-CN" altLang="en-US" sz="2800" smtClean="0"/>
              <a:t>传统</a:t>
            </a:r>
            <a:r>
              <a:rPr lang="en-US" altLang="zh-CN" sz="2800" smtClean="0"/>
              <a:t>802.11)</a:t>
            </a:r>
            <a:r>
              <a:rPr lang="zh-CN" altLang="en-US" sz="2800" smtClean="0"/>
              <a:t>、</a:t>
            </a:r>
            <a:r>
              <a:rPr lang="en-US" altLang="zh-CN" sz="2800" smtClean="0"/>
              <a:t>802.11a</a:t>
            </a:r>
            <a:r>
              <a:rPr lang="zh-CN" altLang="en-US" sz="2800" smtClean="0"/>
              <a:t>、</a:t>
            </a:r>
            <a:r>
              <a:rPr lang="en-US" altLang="zh-CN" sz="2800" smtClean="0"/>
              <a:t>802.11b</a:t>
            </a:r>
            <a:r>
              <a:rPr lang="zh-CN" altLang="en-US" sz="2800" smtClean="0"/>
              <a:t>、</a:t>
            </a:r>
            <a:r>
              <a:rPr lang="en-US" altLang="zh-CN" sz="2800" smtClean="0"/>
              <a:t>802.11g</a:t>
            </a:r>
            <a:r>
              <a:rPr lang="zh-CN" altLang="en-US" sz="2800" smtClean="0"/>
              <a:t>和</a:t>
            </a:r>
            <a:r>
              <a:rPr lang="en-US" altLang="zh-CN" sz="2800" smtClean="0"/>
              <a:t>802.11n</a:t>
            </a:r>
            <a:r>
              <a:rPr lang="zh-CN" altLang="en-US" sz="2800" smtClean="0"/>
              <a:t>。</a:t>
            </a:r>
          </a:p>
          <a:p>
            <a:r>
              <a:rPr lang="zh-CN" altLang="en-US" sz="2800" smtClean="0"/>
              <a:t>这些标准涉及到的几种物理层技术包括：</a:t>
            </a:r>
            <a:endParaRPr lang="en-US" altLang="zh-CN" sz="2800" smtClean="0"/>
          </a:p>
          <a:p>
            <a:pPr lvl="1"/>
            <a:r>
              <a:rPr lang="zh-CN" altLang="en-US" sz="2400" smtClean="0"/>
              <a:t>跳频扩频</a:t>
            </a:r>
            <a:endParaRPr lang="en-US" altLang="zh-CN" sz="2400" smtClean="0"/>
          </a:p>
          <a:p>
            <a:pPr lvl="1"/>
            <a:r>
              <a:rPr lang="zh-CN" altLang="en-US" sz="2400" smtClean="0"/>
              <a:t>直接序列扩频</a:t>
            </a:r>
            <a:endParaRPr lang="en-US" altLang="zh-CN" sz="2400" smtClean="0"/>
          </a:p>
          <a:p>
            <a:pPr lvl="1"/>
            <a:r>
              <a:rPr lang="zh-CN" altLang="en-US" sz="2400" smtClean="0"/>
              <a:t>红外</a:t>
            </a:r>
            <a:endParaRPr lang="en-US" altLang="zh-CN" sz="2400" smtClean="0"/>
          </a:p>
          <a:p>
            <a:pPr lvl="1"/>
            <a:r>
              <a:rPr lang="zh-CN" altLang="en-US" sz="2400" smtClean="0"/>
              <a:t>正交频分复用 </a:t>
            </a:r>
          </a:p>
        </p:txBody>
      </p:sp>
      <p:sp>
        <p:nvSpPr>
          <p:cNvPr id="144388" name="灯片编号占位符 17"/>
          <p:cNvSpPr>
            <a:spLocks noGrp="1"/>
          </p:cNvSpPr>
          <p:nvPr>
            <p:ph type="sldNum" sz="quarter" idx="12"/>
          </p:nvPr>
        </p:nvSpPr>
        <p:spPr>
          <a:noFill/>
        </p:spPr>
        <p:txBody>
          <a:bodyPr/>
          <a:lstStyle/>
          <a:p>
            <a:fld id="{4B570348-074F-4948-8111-EAF5E623A4B4}" type="slidenum">
              <a:rPr lang="zh-CN" altLang="en-US" smtClean="0">
                <a:latin typeface="Arial" charset="0"/>
              </a:rPr>
              <a:pPr/>
              <a:t>135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noFill/>
        </p:spPr>
        <p:txBody>
          <a:bodyPr/>
          <a:lstStyle/>
          <a:p>
            <a:pPr algn="l"/>
            <a:r>
              <a:rPr lang="en-US" altLang="zh-CN" sz="3700" dirty="0" smtClean="0"/>
              <a:t>1</a:t>
            </a:r>
            <a:r>
              <a:rPr lang="zh-CN" altLang="en-US" sz="3700" dirty="0" smtClean="0"/>
              <a:t>．跳频扩频（</a:t>
            </a:r>
            <a:r>
              <a:rPr lang="en-US" altLang="zh-CN" sz="3700" dirty="0" smtClean="0"/>
              <a:t>Frequency Hopping Spread Spectrum, FHSS</a:t>
            </a:r>
            <a:r>
              <a:rPr lang="zh-CN" altLang="en-US" sz="3700" dirty="0" smtClean="0"/>
              <a:t>） </a:t>
            </a:r>
          </a:p>
        </p:txBody>
      </p:sp>
      <p:sp>
        <p:nvSpPr>
          <p:cNvPr id="145411" name="Rectangle 3"/>
          <p:cNvSpPr>
            <a:spLocks noGrp="1"/>
          </p:cNvSpPr>
          <p:nvPr>
            <p:ph idx="1"/>
          </p:nvPr>
        </p:nvSpPr>
        <p:spPr/>
        <p:txBody>
          <a:bodyPr/>
          <a:lstStyle/>
          <a:p>
            <a:r>
              <a:rPr lang="zh-CN" altLang="en-US" sz="2400" dirty="0" smtClean="0"/>
              <a:t>快速切换无线电信号的载波频率，其切换过程通过发送器和接收器都知悉的伪随机序列进行控制。</a:t>
            </a:r>
          </a:p>
          <a:p>
            <a:r>
              <a:rPr lang="zh-CN" altLang="en-US" sz="2400" dirty="0" smtClean="0"/>
              <a:t>与固定频率载波通信相比，跳频扩频通信具有以下优点：</a:t>
            </a:r>
          </a:p>
          <a:p>
            <a:pPr>
              <a:buFont typeface="Wingdings" pitchFamily="2" charset="2"/>
              <a:buNone/>
            </a:pPr>
            <a:r>
              <a:rPr lang="en-US" altLang="zh-CN" sz="2400" dirty="0" smtClean="0"/>
              <a:t>	(1) </a:t>
            </a:r>
            <a:r>
              <a:rPr lang="zh-CN" altLang="en-US" sz="2400" dirty="0" smtClean="0"/>
              <a:t>扩频信号能够很好地抵制窄带干扰。</a:t>
            </a:r>
          </a:p>
          <a:p>
            <a:pPr>
              <a:buFont typeface="Wingdings" pitchFamily="2" charset="2"/>
              <a:buNone/>
            </a:pPr>
            <a:r>
              <a:rPr lang="en-US" altLang="zh-CN" sz="2400" dirty="0" smtClean="0"/>
              <a:t>	(2) </a:t>
            </a:r>
            <a:r>
              <a:rPr lang="zh-CN" altLang="en-US" sz="2400" dirty="0" smtClean="0"/>
              <a:t>扩频信号很难被侦听。对于窄带接收机而言，</a:t>
            </a:r>
            <a:r>
              <a:rPr lang="en-US" altLang="zh-CN" sz="2400" dirty="0" smtClean="0"/>
              <a:t>FHSS</a:t>
            </a:r>
            <a:r>
              <a:rPr lang="zh-CN" altLang="en-US" sz="2400" dirty="0" smtClean="0"/>
              <a:t>信号只是增强了背景噪声的强度，会被当作噪声对待。窃听需要知道使用的伪随机序列。</a:t>
            </a:r>
          </a:p>
          <a:p>
            <a:pPr>
              <a:buFont typeface="Wingdings" pitchFamily="2" charset="2"/>
              <a:buNone/>
            </a:pPr>
            <a:r>
              <a:rPr lang="en-US" altLang="zh-CN" sz="2400" dirty="0" smtClean="0"/>
              <a:t>	(3) </a:t>
            </a:r>
            <a:r>
              <a:rPr lang="zh-CN" altLang="en-US" sz="2400" dirty="0" smtClean="0"/>
              <a:t>扩频信号只会对窄带通信带来很小的噪声；窄带信号也只会对扩频通信带来很小的噪声。能够与许多传统的信号传输共享频带，相互干扰非常小，能够更加有效地利整个通信频带。</a:t>
            </a:r>
          </a:p>
        </p:txBody>
      </p:sp>
      <p:sp>
        <p:nvSpPr>
          <p:cNvPr id="145412" name="灯片编号占位符 17"/>
          <p:cNvSpPr>
            <a:spLocks noGrp="1"/>
          </p:cNvSpPr>
          <p:nvPr>
            <p:ph type="sldNum" sz="quarter" idx="12"/>
          </p:nvPr>
        </p:nvSpPr>
        <p:spPr>
          <a:noFill/>
        </p:spPr>
        <p:txBody>
          <a:bodyPr/>
          <a:lstStyle/>
          <a:p>
            <a:fld id="{BB0FF620-E667-4FFB-B251-B4E731B6F362}" type="slidenum">
              <a:rPr lang="zh-CN" altLang="en-US" smtClean="0">
                <a:latin typeface="Arial" charset="0"/>
              </a:rPr>
              <a:pPr/>
              <a:t>136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noFill/>
        </p:spPr>
        <p:txBody>
          <a:bodyPr/>
          <a:lstStyle/>
          <a:p>
            <a:pPr algn="l"/>
            <a:r>
              <a:rPr lang="en-US" altLang="zh-CN" sz="3700" dirty="0" smtClean="0"/>
              <a:t>2</a:t>
            </a:r>
            <a:r>
              <a:rPr lang="zh-CN" altLang="en-US" sz="3700" dirty="0" smtClean="0"/>
              <a:t>．直接序列扩频（</a:t>
            </a:r>
            <a:r>
              <a:rPr lang="en-US" altLang="zh-CN" sz="3700" dirty="0" smtClean="0"/>
              <a:t>Direct-Sequence Spread Spectrum, DSSS</a:t>
            </a:r>
            <a:r>
              <a:rPr lang="zh-CN" altLang="en-US" sz="3700" dirty="0" smtClean="0"/>
              <a:t>） </a:t>
            </a:r>
          </a:p>
        </p:txBody>
      </p:sp>
      <p:sp>
        <p:nvSpPr>
          <p:cNvPr id="146435" name="Rectangle 3"/>
          <p:cNvSpPr>
            <a:spLocks noGrp="1"/>
          </p:cNvSpPr>
          <p:nvPr>
            <p:ph idx="1"/>
          </p:nvPr>
        </p:nvSpPr>
        <p:spPr>
          <a:xfrm>
            <a:off x="250825" y="1481138"/>
            <a:ext cx="8713788" cy="4525962"/>
          </a:xfrm>
        </p:spPr>
        <p:txBody>
          <a:bodyPr/>
          <a:lstStyle/>
          <a:p>
            <a:r>
              <a:rPr lang="zh-CN" altLang="en-US" smtClean="0"/>
              <a:t>直接序列扩频是一种调制技术，与携带信息的被调制的信号相比，调制后的实际传输的信号占据了更大的带宽。</a:t>
            </a:r>
          </a:p>
        </p:txBody>
      </p:sp>
      <p:sp>
        <p:nvSpPr>
          <p:cNvPr id="146436" name="灯片编号占位符 17"/>
          <p:cNvSpPr>
            <a:spLocks noGrp="1"/>
          </p:cNvSpPr>
          <p:nvPr>
            <p:ph type="sldNum" sz="quarter" idx="12"/>
          </p:nvPr>
        </p:nvSpPr>
        <p:spPr>
          <a:noFill/>
        </p:spPr>
        <p:txBody>
          <a:bodyPr/>
          <a:lstStyle/>
          <a:p>
            <a:fld id="{229E55DA-986A-45F5-AABA-0E012FBD3F02}" type="slidenum">
              <a:rPr lang="zh-CN" altLang="en-US" smtClean="0">
                <a:latin typeface="Arial" charset="0"/>
              </a:rPr>
              <a:pPr/>
              <a:t>137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noFill/>
        </p:spPr>
        <p:txBody>
          <a:bodyPr/>
          <a:lstStyle/>
          <a:p>
            <a:pPr algn="l"/>
            <a:r>
              <a:rPr lang="zh-CN" altLang="en-US" sz="4000" dirty="0" smtClean="0"/>
              <a:t>   工作原理</a:t>
            </a:r>
            <a:endParaRPr lang="zh-CN" altLang="en-US" sz="3700" dirty="0" smtClean="0"/>
          </a:p>
        </p:txBody>
      </p:sp>
      <p:sp>
        <p:nvSpPr>
          <p:cNvPr id="147459" name="Rectangle 3"/>
          <p:cNvSpPr>
            <a:spLocks noGrp="1"/>
          </p:cNvSpPr>
          <p:nvPr>
            <p:ph idx="1"/>
          </p:nvPr>
        </p:nvSpPr>
        <p:spPr>
          <a:xfrm>
            <a:off x="457200" y="1481138"/>
            <a:ext cx="8435975" cy="4525962"/>
          </a:xfrm>
        </p:spPr>
        <p:txBody>
          <a:bodyPr/>
          <a:lstStyle/>
          <a:p>
            <a:pPr>
              <a:buFont typeface="Wingdings" pitchFamily="2" charset="2"/>
              <a:buNone/>
            </a:pPr>
            <a:r>
              <a:rPr lang="zh-CN" altLang="en-US" sz="2800" dirty="0" smtClean="0"/>
              <a:t>	</a:t>
            </a:r>
            <a:r>
              <a:rPr lang="en-US" altLang="zh-CN" sz="2800" dirty="0" smtClean="0"/>
              <a:t>(1) </a:t>
            </a:r>
            <a:r>
              <a:rPr lang="zh-CN" altLang="en-US" sz="2800" dirty="0" smtClean="0"/>
              <a:t>发送端：将要传输的数据与一个伪随机码片序列（序列中每个比特的值为</a:t>
            </a:r>
            <a:r>
              <a:rPr lang="en-US" altLang="zh-CN" sz="2800" dirty="0" smtClean="0"/>
              <a:t>1</a:t>
            </a:r>
            <a:r>
              <a:rPr lang="zh-CN" altLang="en-US" sz="2800" dirty="0" smtClean="0"/>
              <a:t>或</a:t>
            </a:r>
            <a:r>
              <a:rPr lang="en-US" altLang="zh-CN" sz="2800" dirty="0" smtClean="0"/>
              <a:t>-1</a:t>
            </a:r>
            <a:r>
              <a:rPr lang="zh-CN" altLang="en-US" sz="2800" dirty="0" smtClean="0"/>
              <a:t>）相乘，码片序列的频率比原始信号的频率要高得多，这样就将原始信号的能量扩展到了一个更宽的频带上。信息中的每</a:t>
            </a:r>
            <a:r>
              <a:rPr lang="en-US" altLang="zh-CN" sz="2800" dirty="0" smtClean="0"/>
              <a:t>1</a:t>
            </a:r>
            <a:r>
              <a:rPr lang="zh-CN" altLang="en-US" sz="2800" dirty="0" smtClean="0"/>
              <a:t>比特都被速率更高的码片序列所调制。</a:t>
            </a:r>
          </a:p>
          <a:p>
            <a:pPr>
              <a:buFont typeface="Wingdings" pitchFamily="2" charset="2"/>
              <a:buNone/>
            </a:pPr>
            <a:r>
              <a:rPr lang="zh-CN" altLang="en-US" sz="2800" dirty="0" smtClean="0"/>
              <a:t>	</a:t>
            </a:r>
            <a:r>
              <a:rPr lang="en-US" altLang="zh-CN" sz="2800" dirty="0" smtClean="0"/>
              <a:t>(2) </a:t>
            </a:r>
            <a:r>
              <a:rPr lang="zh-CN" altLang="en-US" sz="2800" dirty="0" smtClean="0"/>
              <a:t>接收端：使用同样的伪随机码片序列与接收到的信号相乘，从而恢复原始信号。发送端与接收端的伪随机码片序列保持同步。</a:t>
            </a:r>
          </a:p>
          <a:p>
            <a:pPr>
              <a:buFont typeface="Wingdings 3" pitchFamily="18" charset="2"/>
              <a:buChar char=""/>
            </a:pPr>
            <a:endParaRPr lang="zh-CN" altLang="en-US" sz="2400" dirty="0" smtClean="0"/>
          </a:p>
        </p:txBody>
      </p:sp>
      <p:sp>
        <p:nvSpPr>
          <p:cNvPr id="147460" name="灯片编号占位符 17"/>
          <p:cNvSpPr>
            <a:spLocks noGrp="1"/>
          </p:cNvSpPr>
          <p:nvPr>
            <p:ph type="sldNum" sz="quarter" idx="12"/>
          </p:nvPr>
        </p:nvSpPr>
        <p:spPr>
          <a:noFill/>
        </p:spPr>
        <p:txBody>
          <a:bodyPr/>
          <a:lstStyle/>
          <a:p>
            <a:fld id="{ACB7B30A-0D70-49CC-85B2-792A36089C38}" type="slidenum">
              <a:rPr lang="zh-CN" altLang="en-US" smtClean="0">
                <a:latin typeface="Arial" charset="0"/>
              </a:rPr>
              <a:pPr/>
              <a:t>138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noFill/>
        </p:spPr>
        <p:txBody>
          <a:bodyPr/>
          <a:lstStyle/>
          <a:p>
            <a:pPr algn="l"/>
            <a:r>
              <a:rPr lang="en-US" altLang="zh-CN" sz="3200" dirty="0" smtClean="0"/>
              <a:t>3</a:t>
            </a:r>
            <a:r>
              <a:rPr lang="zh-CN" altLang="en-US" sz="3200" dirty="0" smtClean="0"/>
              <a:t>．正交频分复用（</a:t>
            </a:r>
            <a:r>
              <a:rPr lang="en-US" altLang="zh-CN" sz="3200" dirty="0" smtClean="0"/>
              <a:t>Orthogonal Frequency Division Multiplexing, OFDM</a:t>
            </a:r>
            <a:r>
              <a:rPr lang="zh-CN" altLang="en-US" sz="3200" dirty="0" smtClean="0"/>
              <a:t>）</a:t>
            </a:r>
          </a:p>
        </p:txBody>
      </p:sp>
      <p:sp>
        <p:nvSpPr>
          <p:cNvPr id="148483" name="Rectangle 3"/>
          <p:cNvSpPr>
            <a:spLocks noGrp="1"/>
          </p:cNvSpPr>
          <p:nvPr>
            <p:ph idx="1"/>
          </p:nvPr>
        </p:nvSpPr>
        <p:spPr/>
        <p:txBody>
          <a:bodyPr/>
          <a:lstStyle/>
          <a:p>
            <a:r>
              <a:rPr lang="zh-CN" altLang="en-US" smtClean="0"/>
              <a:t>正交频分复用属于多载波调制技术，本质上是一种</a:t>
            </a:r>
            <a:r>
              <a:rPr lang="en-US" altLang="zh-CN" smtClean="0"/>
              <a:t>FDM</a:t>
            </a:r>
            <a:r>
              <a:rPr lang="zh-CN" altLang="en-US" smtClean="0"/>
              <a:t>技术。</a:t>
            </a:r>
          </a:p>
          <a:p>
            <a:r>
              <a:rPr lang="zh-CN" altLang="en-US" smtClean="0"/>
              <a:t>基本思想：将信道按照不同的载频划分为若干个子信道；在传输时，先将高速的数据转换成并行的低速子数据流，然后将每个子数据流通过不同的正交子载波调制到各个子信道上进行传输。每个子载波采用传统的方式进行调制。</a:t>
            </a:r>
          </a:p>
          <a:p>
            <a:pPr>
              <a:buFont typeface="Wingdings 3" pitchFamily="18" charset="2"/>
              <a:buChar char=""/>
            </a:pPr>
            <a:endParaRPr lang="zh-CN" altLang="en-US" smtClean="0"/>
          </a:p>
        </p:txBody>
      </p:sp>
      <p:sp>
        <p:nvSpPr>
          <p:cNvPr id="148484" name="灯片编号占位符 17"/>
          <p:cNvSpPr>
            <a:spLocks noGrp="1"/>
          </p:cNvSpPr>
          <p:nvPr>
            <p:ph type="sldNum" sz="quarter" idx="12"/>
          </p:nvPr>
        </p:nvSpPr>
        <p:spPr>
          <a:noFill/>
        </p:spPr>
        <p:txBody>
          <a:bodyPr/>
          <a:lstStyle/>
          <a:p>
            <a:fld id="{C12B38E0-4211-4E65-ACC6-E4504BAB517C}" type="slidenum">
              <a:rPr lang="zh-CN" altLang="en-US" smtClean="0">
                <a:latin typeface="Arial" charset="0"/>
              </a:rPr>
              <a:pPr/>
              <a:t>139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noFill/>
        </p:spPr>
        <p:txBody>
          <a:bodyPr/>
          <a:lstStyle/>
          <a:p>
            <a:r>
              <a:rPr lang="en-US" altLang="zh-CN" dirty="0" smtClean="0"/>
              <a:t>1. </a:t>
            </a:r>
            <a:r>
              <a:rPr lang="zh-CN" altLang="en-US" dirty="0" smtClean="0"/>
              <a:t>通信系统的模型</a:t>
            </a:r>
          </a:p>
        </p:txBody>
      </p:sp>
      <p:sp>
        <p:nvSpPr>
          <p:cNvPr id="19459" name="Rectangle 3"/>
          <p:cNvSpPr>
            <a:spLocks noGrp="1"/>
          </p:cNvSpPr>
          <p:nvPr>
            <p:ph idx="1"/>
          </p:nvPr>
        </p:nvSpPr>
        <p:spPr/>
        <p:txBody>
          <a:bodyPr/>
          <a:lstStyle/>
          <a:p>
            <a:r>
              <a:rPr lang="zh-CN" altLang="en-US" b="1" dirty="0" smtClean="0"/>
              <a:t>通信系统</a:t>
            </a:r>
            <a:r>
              <a:rPr lang="zh-CN" altLang="en-US" dirty="0" smtClean="0"/>
              <a:t>：实现通信过程的全部设备和信道（传输介质）的总和。</a:t>
            </a:r>
          </a:p>
          <a:p>
            <a:r>
              <a:rPr lang="zh-CN" altLang="en-US" b="1" dirty="0" smtClean="0"/>
              <a:t>通信系统的功能</a:t>
            </a:r>
            <a:r>
              <a:rPr lang="zh-CN" altLang="en-US" dirty="0" smtClean="0"/>
              <a:t>：完成通信双方的信息传递或交换。</a:t>
            </a:r>
          </a:p>
          <a:p>
            <a:r>
              <a:rPr lang="zh-CN" altLang="en-US" b="1" dirty="0" smtClean="0"/>
              <a:t>信源：</a:t>
            </a:r>
            <a:r>
              <a:rPr lang="zh-CN" altLang="en-US" dirty="0" smtClean="0"/>
              <a:t>信息产生的源头。</a:t>
            </a:r>
            <a:endParaRPr lang="en-US" altLang="zh-CN" dirty="0" smtClean="0"/>
          </a:p>
          <a:p>
            <a:r>
              <a:rPr lang="zh-CN" altLang="en-US" b="1" dirty="0" smtClean="0"/>
              <a:t>发送器：</a:t>
            </a:r>
            <a:r>
              <a:rPr lang="zh-CN" altLang="en-US" dirty="0" smtClean="0"/>
              <a:t>将信源发出的信息转换成便于在线路上进行传输的某种信号。信号的类型可以是模拟的，也可以是数字的。</a:t>
            </a:r>
          </a:p>
          <a:p>
            <a:endParaRPr lang="en-US" altLang="zh-CN" b="1" dirty="0" smtClean="0"/>
          </a:p>
        </p:txBody>
      </p:sp>
      <p:sp>
        <p:nvSpPr>
          <p:cNvPr id="19460" name="灯片编号占位符 17"/>
          <p:cNvSpPr>
            <a:spLocks noGrp="1"/>
          </p:cNvSpPr>
          <p:nvPr>
            <p:ph type="sldNum" sz="quarter" idx="12"/>
          </p:nvPr>
        </p:nvSpPr>
        <p:spPr>
          <a:noFill/>
        </p:spPr>
        <p:txBody>
          <a:bodyPr/>
          <a:lstStyle/>
          <a:p>
            <a:fld id="{FD5331F3-986B-4D82-9418-4665141323B8}" type="slidenum">
              <a:rPr lang="zh-CN" altLang="en-US" smtClean="0">
                <a:latin typeface="Arial" charset="0"/>
              </a:rPr>
              <a:pPr/>
              <a:t>14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noFill/>
        </p:spPr>
        <p:txBody>
          <a:bodyPr/>
          <a:lstStyle/>
          <a:p>
            <a:pPr algn="l"/>
            <a:r>
              <a:rPr lang="zh-CN" altLang="en-US" sz="3200" dirty="0" smtClean="0"/>
              <a:t>  主要优点</a:t>
            </a:r>
          </a:p>
        </p:txBody>
      </p:sp>
      <p:sp>
        <p:nvSpPr>
          <p:cNvPr id="149507" name="Rectangle 3"/>
          <p:cNvSpPr>
            <a:spLocks noGrp="1"/>
          </p:cNvSpPr>
          <p:nvPr>
            <p:ph idx="1"/>
          </p:nvPr>
        </p:nvSpPr>
        <p:spPr/>
        <p:txBody>
          <a:bodyPr/>
          <a:lstStyle/>
          <a:p>
            <a:pPr>
              <a:buFont typeface="Wingdings" pitchFamily="2" charset="2"/>
              <a:buNone/>
            </a:pPr>
            <a:r>
              <a:rPr lang="en-US" altLang="zh-CN" dirty="0" smtClean="0"/>
              <a:t>(1) </a:t>
            </a:r>
            <a:r>
              <a:rPr lang="zh-CN" altLang="en-US" dirty="0" smtClean="0"/>
              <a:t>频谱利用率高。</a:t>
            </a:r>
          </a:p>
          <a:p>
            <a:pPr>
              <a:buFont typeface="Wingdings" pitchFamily="2" charset="2"/>
              <a:buNone/>
            </a:pPr>
            <a:r>
              <a:rPr lang="en-US" altLang="zh-CN" dirty="0" smtClean="0"/>
              <a:t>(2) </a:t>
            </a:r>
            <a:r>
              <a:rPr lang="zh-CN" altLang="en-US" dirty="0" smtClean="0"/>
              <a:t>能够有效地对抗多径传播所引起的符号间干扰。</a:t>
            </a:r>
          </a:p>
          <a:p>
            <a:pPr>
              <a:buFont typeface="Wingdings" pitchFamily="2" charset="2"/>
              <a:buNone/>
            </a:pPr>
            <a:r>
              <a:rPr lang="en-US" altLang="zh-CN" dirty="0" smtClean="0"/>
              <a:t>(3) </a:t>
            </a:r>
            <a:r>
              <a:rPr lang="zh-CN" altLang="en-US" dirty="0" smtClean="0"/>
              <a:t>具有较强的抗窄带干扰的能力，因为这些窄带干扰只会影响到一小部分子载波。</a:t>
            </a:r>
            <a:r>
              <a:rPr lang="zh-CN" altLang="en-US" sz="2700" dirty="0" smtClean="0"/>
              <a:t> </a:t>
            </a:r>
            <a:br>
              <a:rPr lang="zh-CN" altLang="en-US" sz="2700" dirty="0" smtClean="0"/>
            </a:br>
            <a:endParaRPr lang="zh-CN" altLang="en-US" sz="2700" dirty="0" smtClean="0"/>
          </a:p>
        </p:txBody>
      </p:sp>
      <p:sp>
        <p:nvSpPr>
          <p:cNvPr id="149508" name="灯片编号占位符 17"/>
          <p:cNvSpPr>
            <a:spLocks noGrp="1"/>
          </p:cNvSpPr>
          <p:nvPr>
            <p:ph type="sldNum" sz="quarter" idx="12"/>
          </p:nvPr>
        </p:nvSpPr>
        <p:spPr>
          <a:noFill/>
        </p:spPr>
        <p:txBody>
          <a:bodyPr/>
          <a:lstStyle/>
          <a:p>
            <a:fld id="{7B6704E1-9C3D-4128-98CC-962A9B50D235}" type="slidenum">
              <a:rPr lang="zh-CN" altLang="en-US" smtClean="0">
                <a:latin typeface="Arial" charset="0"/>
              </a:rPr>
              <a:pPr/>
              <a:t>140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a:noFill/>
        </p:spPr>
        <p:txBody>
          <a:bodyPr/>
          <a:lstStyle/>
          <a:p>
            <a:pPr marL="781050" indent="-781050"/>
            <a:r>
              <a:rPr lang="en-US" altLang="zh-CN" dirty="0" smtClean="0"/>
              <a:t>3.8.2</a:t>
            </a:r>
            <a:r>
              <a:rPr lang="zh-CN" altLang="en-US" dirty="0" smtClean="0"/>
              <a:t> 无线局域网的主要标准</a:t>
            </a:r>
          </a:p>
        </p:txBody>
      </p:sp>
      <p:sp>
        <p:nvSpPr>
          <p:cNvPr id="150531" name="Rectangle 3"/>
          <p:cNvSpPr>
            <a:spLocks noGrp="1"/>
          </p:cNvSpPr>
          <p:nvPr>
            <p:ph idx="1"/>
          </p:nvPr>
        </p:nvSpPr>
        <p:spPr/>
        <p:txBody>
          <a:bodyPr/>
          <a:lstStyle/>
          <a:p>
            <a:pPr>
              <a:buFont typeface="Wingdings" pitchFamily="2" charset="2"/>
              <a:buNone/>
            </a:pPr>
            <a:r>
              <a:rPr lang="en-US" altLang="zh-CN" smtClean="0"/>
              <a:t>(1) 802.11-1997</a:t>
            </a:r>
            <a:r>
              <a:rPr lang="zh-CN" altLang="en-US" smtClean="0"/>
              <a:t>（传统的</a:t>
            </a:r>
            <a:r>
              <a:rPr lang="en-US" altLang="zh-CN" smtClean="0"/>
              <a:t>802.11</a:t>
            </a:r>
            <a:r>
              <a:rPr lang="zh-CN" altLang="en-US" smtClean="0"/>
              <a:t>）标准</a:t>
            </a:r>
          </a:p>
          <a:p>
            <a:pPr>
              <a:buFont typeface="Wingdings" pitchFamily="2" charset="2"/>
              <a:buNone/>
            </a:pPr>
            <a:r>
              <a:rPr lang="en-US" altLang="zh-CN" smtClean="0"/>
              <a:t>(2) 802.11a</a:t>
            </a:r>
            <a:r>
              <a:rPr lang="zh-CN" altLang="en-US" smtClean="0"/>
              <a:t>标准</a:t>
            </a:r>
          </a:p>
          <a:p>
            <a:pPr>
              <a:buFont typeface="Wingdings" pitchFamily="2" charset="2"/>
              <a:buNone/>
            </a:pPr>
            <a:r>
              <a:rPr lang="en-US" altLang="zh-CN" smtClean="0"/>
              <a:t>(3) 802.11b</a:t>
            </a:r>
            <a:r>
              <a:rPr lang="zh-CN" altLang="en-US" smtClean="0"/>
              <a:t>标准</a:t>
            </a:r>
          </a:p>
          <a:p>
            <a:pPr>
              <a:buFont typeface="Wingdings" pitchFamily="2" charset="2"/>
              <a:buNone/>
            </a:pPr>
            <a:r>
              <a:rPr lang="en-US" altLang="zh-CN" smtClean="0"/>
              <a:t>(4) 802.11g</a:t>
            </a:r>
            <a:r>
              <a:rPr lang="zh-CN" altLang="en-US" smtClean="0"/>
              <a:t>标准</a:t>
            </a:r>
          </a:p>
          <a:p>
            <a:pPr>
              <a:buFont typeface="Wingdings" pitchFamily="2" charset="2"/>
              <a:buNone/>
            </a:pPr>
            <a:r>
              <a:rPr lang="en-US" altLang="zh-CN" smtClean="0"/>
              <a:t>(5) 802.11n</a:t>
            </a:r>
            <a:r>
              <a:rPr lang="zh-CN" altLang="en-US" smtClean="0"/>
              <a:t>标准</a:t>
            </a:r>
          </a:p>
          <a:p>
            <a:pPr>
              <a:buFont typeface="Wingdings 3" pitchFamily="18" charset="2"/>
              <a:buChar char=""/>
            </a:pPr>
            <a:endParaRPr lang="zh-CN" altLang="en-US" smtClean="0"/>
          </a:p>
        </p:txBody>
      </p:sp>
      <p:sp>
        <p:nvSpPr>
          <p:cNvPr id="150532" name="灯片编号占位符 17"/>
          <p:cNvSpPr>
            <a:spLocks noGrp="1"/>
          </p:cNvSpPr>
          <p:nvPr>
            <p:ph type="sldNum" sz="quarter" idx="12"/>
          </p:nvPr>
        </p:nvSpPr>
        <p:spPr>
          <a:noFill/>
        </p:spPr>
        <p:txBody>
          <a:bodyPr/>
          <a:lstStyle/>
          <a:p>
            <a:fld id="{A3E404E0-1CED-4A0B-8EDB-1A5C9EC79C57}" type="slidenum">
              <a:rPr lang="zh-CN" altLang="en-US" smtClean="0">
                <a:latin typeface="Arial" charset="0"/>
              </a:rPr>
              <a:pPr/>
              <a:t>141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noFill/>
        </p:spPr>
        <p:txBody>
          <a:bodyPr/>
          <a:lstStyle/>
          <a:p>
            <a:r>
              <a:rPr lang="en-US" altLang="zh-CN" sz="4000" dirty="0" smtClean="0"/>
              <a:t>1.</a:t>
            </a:r>
            <a:r>
              <a:rPr lang="zh-CN" altLang="en-US" sz="4000" dirty="0" smtClean="0"/>
              <a:t>传统的</a:t>
            </a:r>
            <a:r>
              <a:rPr lang="en-US" altLang="zh-CN" sz="4000" dirty="0" smtClean="0"/>
              <a:t>802.11</a:t>
            </a:r>
            <a:r>
              <a:rPr lang="zh-CN" altLang="en-US" sz="4000" dirty="0" smtClean="0"/>
              <a:t>标准</a:t>
            </a:r>
          </a:p>
        </p:txBody>
      </p:sp>
      <p:sp>
        <p:nvSpPr>
          <p:cNvPr id="151555" name="Rectangle 3"/>
          <p:cNvSpPr>
            <a:spLocks noGrp="1"/>
          </p:cNvSpPr>
          <p:nvPr>
            <p:ph idx="1"/>
          </p:nvPr>
        </p:nvSpPr>
        <p:spPr/>
        <p:txBody>
          <a:bodyPr/>
          <a:lstStyle/>
          <a:p>
            <a:pPr>
              <a:defRPr/>
            </a:pPr>
            <a:r>
              <a:rPr lang="en-US" altLang="zh-CN" sz="2800" dirty="0" smtClean="0"/>
              <a:t>IEEE 802.11</a:t>
            </a:r>
            <a:r>
              <a:rPr lang="zh-CN" altLang="en-US" sz="2800" dirty="0" smtClean="0"/>
              <a:t>标准的最早版本，</a:t>
            </a:r>
            <a:r>
              <a:rPr lang="en-US" altLang="zh-CN" sz="2800" dirty="0" smtClean="0"/>
              <a:t>1997</a:t>
            </a:r>
            <a:r>
              <a:rPr lang="zh-CN" altLang="en-US" sz="2800" dirty="0" smtClean="0"/>
              <a:t>年发布。</a:t>
            </a:r>
          </a:p>
          <a:p>
            <a:pPr>
              <a:defRPr/>
            </a:pPr>
            <a:r>
              <a:rPr lang="zh-CN" altLang="en-US" sz="2800" dirty="0" smtClean="0"/>
              <a:t>支持</a:t>
            </a:r>
            <a:r>
              <a:rPr lang="en-US" altLang="zh-CN" sz="2800" dirty="0" smtClean="0"/>
              <a:t>1Mbps</a:t>
            </a:r>
            <a:r>
              <a:rPr lang="zh-CN" altLang="en-US" sz="2800" dirty="0" smtClean="0"/>
              <a:t>和</a:t>
            </a:r>
            <a:r>
              <a:rPr lang="en-US" altLang="zh-CN" sz="2800" dirty="0" smtClean="0"/>
              <a:t>2Mbps</a:t>
            </a:r>
            <a:r>
              <a:rPr lang="zh-CN" altLang="en-US" sz="2800" dirty="0" smtClean="0"/>
              <a:t>的两种数据速率，指定了</a:t>
            </a:r>
            <a:r>
              <a:rPr lang="en-US" altLang="zh-CN" sz="2800" dirty="0" smtClean="0"/>
              <a:t>3</a:t>
            </a:r>
            <a:r>
              <a:rPr lang="zh-CN" altLang="en-US" sz="2800" dirty="0" smtClean="0"/>
              <a:t>种物理层的传输技术：</a:t>
            </a:r>
            <a:endParaRPr lang="en-US" altLang="zh-CN" sz="2800" dirty="0" smtClean="0"/>
          </a:p>
          <a:p>
            <a:pPr lvl="1">
              <a:defRPr/>
            </a:pPr>
            <a:r>
              <a:rPr lang="zh-CN" altLang="en-US" sz="2400" dirty="0" smtClean="0"/>
              <a:t>近红外漫反射技术，</a:t>
            </a:r>
            <a:r>
              <a:rPr lang="en-US" altLang="zh-CN" sz="2400" dirty="0" smtClean="0"/>
              <a:t> 1Mbps</a:t>
            </a:r>
            <a:r>
              <a:rPr lang="zh-CN" altLang="en-US" sz="2400" dirty="0" smtClean="0"/>
              <a:t>速率</a:t>
            </a:r>
            <a:endParaRPr lang="en-US" altLang="zh-CN" sz="2400" dirty="0" smtClean="0"/>
          </a:p>
          <a:p>
            <a:pPr lvl="1">
              <a:defRPr/>
            </a:pPr>
            <a:r>
              <a:rPr lang="zh-CN" altLang="en-US" sz="2400" dirty="0" smtClean="0"/>
              <a:t>跳频扩频技术，</a:t>
            </a:r>
            <a:r>
              <a:rPr lang="en-US" altLang="zh-CN" sz="2400" dirty="0" smtClean="0"/>
              <a:t>1Mbps</a:t>
            </a:r>
            <a:r>
              <a:rPr lang="zh-CN" altLang="en-US" sz="2400" dirty="0" smtClean="0"/>
              <a:t>和</a:t>
            </a:r>
            <a:r>
              <a:rPr lang="en-US" altLang="zh-CN" sz="2400" dirty="0" smtClean="0"/>
              <a:t>2Mbps</a:t>
            </a:r>
            <a:r>
              <a:rPr lang="zh-CN" altLang="en-US" sz="2400" dirty="0" smtClean="0"/>
              <a:t>速率</a:t>
            </a:r>
            <a:endParaRPr lang="en-US" altLang="zh-CN" sz="2400" dirty="0" smtClean="0"/>
          </a:p>
          <a:p>
            <a:pPr marL="712788" lvl="1" indent="-266700">
              <a:defRPr/>
            </a:pPr>
            <a:r>
              <a:rPr lang="zh-CN" altLang="en-US" sz="2400" dirty="0" smtClean="0"/>
              <a:t>直接序列扩频技术，</a:t>
            </a:r>
            <a:r>
              <a:rPr lang="en-US" altLang="zh-CN" sz="2400" dirty="0" smtClean="0"/>
              <a:t>1Mbps</a:t>
            </a:r>
            <a:r>
              <a:rPr lang="zh-CN" altLang="en-US" sz="2400" dirty="0" smtClean="0"/>
              <a:t>和</a:t>
            </a:r>
            <a:r>
              <a:rPr lang="en-US" altLang="zh-CN" sz="2400" dirty="0" smtClean="0"/>
              <a:t>2Mbps</a:t>
            </a:r>
            <a:r>
              <a:rPr lang="zh-CN" altLang="en-US" sz="2400" dirty="0" smtClean="0"/>
              <a:t>速率</a:t>
            </a:r>
            <a:endParaRPr lang="en-US" altLang="zh-CN" sz="2400" dirty="0" smtClean="0"/>
          </a:p>
          <a:p>
            <a:pPr marL="85725" lvl="1" indent="360363">
              <a:buFontTx/>
              <a:buNone/>
              <a:defRPr/>
            </a:pPr>
            <a:r>
              <a:rPr lang="zh-CN" altLang="en-US" sz="2400" dirty="0" smtClean="0"/>
              <a:t>后两者使用</a:t>
            </a:r>
            <a:r>
              <a:rPr lang="en-US" altLang="zh-CN" sz="2400" dirty="0" smtClean="0"/>
              <a:t>ISM</a:t>
            </a:r>
            <a:r>
              <a:rPr lang="zh-CN" altLang="en-US" sz="2400" dirty="0" smtClean="0"/>
              <a:t>（</a:t>
            </a:r>
            <a:r>
              <a:rPr lang="en-US" altLang="zh-CN" sz="2400" dirty="0" smtClean="0"/>
              <a:t>Industrial Scientific Medical</a:t>
            </a:r>
            <a:r>
              <a:rPr lang="zh-CN" altLang="en-US" sz="2400" dirty="0" smtClean="0"/>
              <a:t>）波段的</a:t>
            </a:r>
            <a:r>
              <a:rPr lang="en-US" altLang="zh-CN" sz="2400" dirty="0" smtClean="0"/>
              <a:t>2.4GHz</a:t>
            </a:r>
            <a:r>
              <a:rPr lang="zh-CN" altLang="en-US" sz="2400" dirty="0" smtClean="0"/>
              <a:t>频段。</a:t>
            </a:r>
          </a:p>
        </p:txBody>
      </p:sp>
      <p:sp>
        <p:nvSpPr>
          <p:cNvPr id="151556" name="灯片编号占位符 17"/>
          <p:cNvSpPr>
            <a:spLocks noGrp="1"/>
          </p:cNvSpPr>
          <p:nvPr>
            <p:ph type="sldNum" sz="quarter" idx="12"/>
          </p:nvPr>
        </p:nvSpPr>
        <p:spPr>
          <a:noFill/>
        </p:spPr>
        <p:txBody>
          <a:bodyPr/>
          <a:lstStyle/>
          <a:p>
            <a:fld id="{8473C20F-7C26-4EED-AA92-5F29E15ED6B7}" type="slidenum">
              <a:rPr lang="zh-CN" altLang="en-US" smtClean="0">
                <a:latin typeface="Arial" charset="0"/>
              </a:rPr>
              <a:pPr/>
              <a:t>142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a:noFill/>
        </p:spPr>
        <p:txBody>
          <a:bodyPr/>
          <a:lstStyle/>
          <a:p>
            <a:r>
              <a:rPr lang="en-US" altLang="zh-CN" sz="4000" dirty="0" smtClean="0"/>
              <a:t>2. IEEE</a:t>
            </a:r>
            <a:r>
              <a:rPr lang="zh-CN" altLang="en-US" sz="4000" dirty="0" smtClean="0"/>
              <a:t> </a:t>
            </a:r>
            <a:r>
              <a:rPr lang="en-US" altLang="zh-CN" sz="4000" dirty="0" smtClean="0"/>
              <a:t>802.11a</a:t>
            </a:r>
            <a:r>
              <a:rPr lang="zh-CN" altLang="en-US" sz="4000" dirty="0" smtClean="0"/>
              <a:t>标准</a:t>
            </a:r>
          </a:p>
        </p:txBody>
      </p:sp>
      <p:sp>
        <p:nvSpPr>
          <p:cNvPr id="152579" name="Rectangle 3"/>
          <p:cNvSpPr>
            <a:spLocks noGrp="1"/>
          </p:cNvSpPr>
          <p:nvPr>
            <p:ph idx="1"/>
          </p:nvPr>
        </p:nvSpPr>
        <p:spPr/>
        <p:txBody>
          <a:bodyPr/>
          <a:lstStyle/>
          <a:p>
            <a:r>
              <a:rPr lang="en-US" altLang="zh-CN" dirty="0" smtClean="0"/>
              <a:t>1999</a:t>
            </a:r>
            <a:r>
              <a:rPr lang="zh-CN" altLang="en-US" dirty="0" smtClean="0"/>
              <a:t>年</a:t>
            </a:r>
            <a:r>
              <a:rPr lang="en-US" altLang="zh-CN" dirty="0" smtClean="0"/>
              <a:t>10</a:t>
            </a:r>
            <a:r>
              <a:rPr lang="zh-CN" altLang="en-US" dirty="0" smtClean="0"/>
              <a:t>月发布。</a:t>
            </a:r>
            <a:endParaRPr lang="en-US" altLang="zh-CN" dirty="0" smtClean="0"/>
          </a:p>
          <a:p>
            <a:r>
              <a:rPr lang="zh-CN" altLang="en-US" dirty="0" smtClean="0"/>
              <a:t>采用了正交频分复用（</a:t>
            </a:r>
            <a:r>
              <a:rPr lang="en-US" altLang="zh-CN" dirty="0" smtClean="0"/>
              <a:t>OFDM</a:t>
            </a:r>
            <a:r>
              <a:rPr lang="zh-CN" altLang="en-US" dirty="0" smtClean="0"/>
              <a:t>）技术，工作在</a:t>
            </a:r>
            <a:r>
              <a:rPr lang="en-US" altLang="zh-CN" dirty="0" smtClean="0"/>
              <a:t>5GHz</a:t>
            </a:r>
            <a:r>
              <a:rPr lang="zh-CN" altLang="en-US" dirty="0" smtClean="0"/>
              <a:t>频段，最高网络数据率可达</a:t>
            </a:r>
            <a:r>
              <a:rPr lang="en-US" altLang="zh-CN" dirty="0" smtClean="0"/>
              <a:t>54Mbps</a:t>
            </a:r>
            <a:r>
              <a:rPr lang="zh-CN" altLang="en-US" dirty="0" smtClean="0"/>
              <a:t>。</a:t>
            </a:r>
          </a:p>
          <a:p>
            <a:r>
              <a:rPr lang="zh-CN" altLang="en-US" dirty="0" smtClean="0"/>
              <a:t>室内的最大工作距离是</a:t>
            </a:r>
            <a:r>
              <a:rPr lang="en-US" altLang="zh-CN" dirty="0" smtClean="0"/>
              <a:t>15m</a:t>
            </a:r>
            <a:r>
              <a:rPr lang="zh-CN" altLang="en-US" dirty="0" smtClean="0"/>
              <a:t>，室外的最大工作距离是</a:t>
            </a:r>
            <a:r>
              <a:rPr lang="en-US" altLang="zh-CN" dirty="0" smtClean="0"/>
              <a:t>30m</a:t>
            </a:r>
            <a:r>
              <a:rPr lang="zh-CN" altLang="en-US" dirty="0" smtClean="0"/>
              <a:t>。</a:t>
            </a:r>
          </a:p>
        </p:txBody>
      </p:sp>
      <p:sp>
        <p:nvSpPr>
          <p:cNvPr id="152580" name="灯片编号占位符 17"/>
          <p:cNvSpPr>
            <a:spLocks noGrp="1"/>
          </p:cNvSpPr>
          <p:nvPr>
            <p:ph type="sldNum" sz="quarter" idx="12"/>
          </p:nvPr>
        </p:nvSpPr>
        <p:spPr>
          <a:noFill/>
        </p:spPr>
        <p:txBody>
          <a:bodyPr/>
          <a:lstStyle/>
          <a:p>
            <a:fld id="{D74C7407-EDED-4721-B978-7B2A2E7CD2C0}" type="slidenum">
              <a:rPr lang="zh-CN" altLang="en-US" smtClean="0">
                <a:latin typeface="Arial" charset="0"/>
              </a:rPr>
              <a:pPr/>
              <a:t>143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noFill/>
        </p:spPr>
        <p:txBody>
          <a:bodyPr/>
          <a:lstStyle/>
          <a:p>
            <a:r>
              <a:rPr lang="en-US" altLang="zh-CN" sz="4000" dirty="0" smtClean="0"/>
              <a:t>3. IEEE</a:t>
            </a:r>
            <a:r>
              <a:rPr lang="zh-CN" altLang="en-US" sz="4000" dirty="0" smtClean="0"/>
              <a:t> </a:t>
            </a:r>
            <a:r>
              <a:rPr lang="en-US" altLang="zh-CN" sz="4000" dirty="0" smtClean="0"/>
              <a:t>802.11b</a:t>
            </a:r>
            <a:r>
              <a:rPr lang="zh-CN" altLang="en-US" sz="4000" dirty="0" smtClean="0"/>
              <a:t>标准</a:t>
            </a:r>
          </a:p>
        </p:txBody>
      </p:sp>
      <p:sp>
        <p:nvSpPr>
          <p:cNvPr id="153603" name="Rectangle 3"/>
          <p:cNvSpPr>
            <a:spLocks noGrp="1"/>
          </p:cNvSpPr>
          <p:nvPr>
            <p:ph idx="1"/>
          </p:nvPr>
        </p:nvSpPr>
        <p:spPr/>
        <p:txBody>
          <a:bodyPr/>
          <a:lstStyle/>
          <a:p>
            <a:r>
              <a:rPr lang="en-US" altLang="zh-CN" dirty="0" smtClean="0"/>
              <a:t>1999</a:t>
            </a:r>
            <a:r>
              <a:rPr lang="zh-CN" altLang="en-US" dirty="0" smtClean="0"/>
              <a:t>年</a:t>
            </a:r>
            <a:r>
              <a:rPr lang="en-US" altLang="zh-CN" dirty="0" smtClean="0"/>
              <a:t>10</a:t>
            </a:r>
            <a:r>
              <a:rPr lang="zh-CN" altLang="en-US" dirty="0" smtClean="0"/>
              <a:t>月发布。</a:t>
            </a:r>
            <a:endParaRPr lang="en-US" altLang="zh-CN" dirty="0" smtClean="0"/>
          </a:p>
          <a:p>
            <a:r>
              <a:rPr lang="zh-CN" altLang="en-US" dirty="0" smtClean="0"/>
              <a:t>采用高速直接序列扩频技术，工作在</a:t>
            </a:r>
            <a:r>
              <a:rPr lang="en-US" altLang="zh-CN" dirty="0" smtClean="0"/>
              <a:t>2.4GHz</a:t>
            </a:r>
            <a:r>
              <a:rPr lang="zh-CN" altLang="en-US" dirty="0" smtClean="0"/>
              <a:t>频段，最高网络数据率为</a:t>
            </a:r>
            <a:r>
              <a:rPr lang="en-US" altLang="zh-CN" dirty="0" smtClean="0"/>
              <a:t>11Mbps</a:t>
            </a:r>
            <a:r>
              <a:rPr lang="zh-CN" altLang="en-US" dirty="0" smtClean="0"/>
              <a:t>。</a:t>
            </a:r>
          </a:p>
          <a:p>
            <a:r>
              <a:rPr lang="zh-CN" altLang="en-US" dirty="0" smtClean="0"/>
              <a:t>室内最大工作距离是</a:t>
            </a:r>
            <a:r>
              <a:rPr lang="en-US" altLang="zh-CN" dirty="0" smtClean="0"/>
              <a:t>45m</a:t>
            </a:r>
            <a:r>
              <a:rPr lang="zh-CN" altLang="en-US" dirty="0" smtClean="0"/>
              <a:t>，室外最大工作距离是</a:t>
            </a:r>
            <a:r>
              <a:rPr lang="en-US" altLang="zh-CN" dirty="0" smtClean="0"/>
              <a:t>90m</a:t>
            </a:r>
            <a:r>
              <a:rPr lang="zh-CN" altLang="en-US" dirty="0" smtClean="0"/>
              <a:t>。</a:t>
            </a:r>
          </a:p>
          <a:p>
            <a:r>
              <a:rPr lang="zh-CN" altLang="en-US" dirty="0" smtClean="0"/>
              <a:t>容易遭受其他工作在</a:t>
            </a:r>
            <a:r>
              <a:rPr lang="en-US" altLang="zh-CN" dirty="0" smtClean="0"/>
              <a:t>2.4G</a:t>
            </a:r>
            <a:r>
              <a:rPr lang="zh-CN" altLang="en-US" dirty="0" smtClean="0"/>
              <a:t>频段的设备的干扰，如微波炉、蓝牙设备、无绳电话等</a:t>
            </a:r>
            <a:r>
              <a:rPr lang="zh-CN" altLang="en-US" sz="2800" dirty="0" smtClean="0"/>
              <a:t>。</a:t>
            </a:r>
          </a:p>
        </p:txBody>
      </p:sp>
      <p:sp>
        <p:nvSpPr>
          <p:cNvPr id="153604" name="灯片编号占位符 17"/>
          <p:cNvSpPr>
            <a:spLocks noGrp="1"/>
          </p:cNvSpPr>
          <p:nvPr>
            <p:ph type="sldNum" sz="quarter" idx="12"/>
          </p:nvPr>
        </p:nvSpPr>
        <p:spPr>
          <a:noFill/>
        </p:spPr>
        <p:txBody>
          <a:bodyPr/>
          <a:lstStyle/>
          <a:p>
            <a:fld id="{DBE76C10-C665-4122-AE49-A665EFCAF607}" type="slidenum">
              <a:rPr lang="zh-CN" altLang="en-US" smtClean="0">
                <a:latin typeface="Arial" charset="0"/>
              </a:rPr>
              <a:pPr/>
              <a:t>144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a:noFill/>
        </p:spPr>
        <p:txBody>
          <a:bodyPr/>
          <a:lstStyle/>
          <a:p>
            <a:r>
              <a:rPr lang="en-US" altLang="zh-CN" sz="4000" dirty="0" smtClean="0"/>
              <a:t>4. IEEE</a:t>
            </a:r>
            <a:r>
              <a:rPr lang="zh-CN" altLang="en-US" sz="4000" dirty="0" smtClean="0"/>
              <a:t> </a:t>
            </a:r>
            <a:r>
              <a:rPr lang="en-US" altLang="zh-CN" sz="4000" dirty="0" smtClean="0"/>
              <a:t>802.11g</a:t>
            </a:r>
            <a:r>
              <a:rPr lang="zh-CN" altLang="en-US" sz="4000" dirty="0" smtClean="0"/>
              <a:t>标准</a:t>
            </a:r>
          </a:p>
        </p:txBody>
      </p:sp>
      <p:sp>
        <p:nvSpPr>
          <p:cNvPr id="154627" name="Rectangle 3"/>
          <p:cNvSpPr>
            <a:spLocks noGrp="1"/>
          </p:cNvSpPr>
          <p:nvPr>
            <p:ph idx="1"/>
          </p:nvPr>
        </p:nvSpPr>
        <p:spPr/>
        <p:txBody>
          <a:bodyPr/>
          <a:lstStyle/>
          <a:p>
            <a:r>
              <a:rPr lang="en-US" altLang="zh-CN" dirty="0" smtClean="0"/>
              <a:t>2003</a:t>
            </a:r>
            <a:r>
              <a:rPr lang="zh-CN" altLang="en-US" dirty="0" smtClean="0"/>
              <a:t>年</a:t>
            </a:r>
            <a:r>
              <a:rPr lang="en-US" altLang="zh-CN" dirty="0" smtClean="0"/>
              <a:t>6</a:t>
            </a:r>
            <a:r>
              <a:rPr lang="zh-CN" altLang="en-US" dirty="0" smtClean="0"/>
              <a:t>月发布。</a:t>
            </a:r>
            <a:endParaRPr lang="en-US" altLang="zh-CN" dirty="0" smtClean="0"/>
          </a:p>
          <a:p>
            <a:r>
              <a:rPr lang="zh-CN" altLang="en-US" dirty="0" smtClean="0"/>
              <a:t>采用了与</a:t>
            </a:r>
            <a:r>
              <a:rPr lang="en-US" altLang="zh-CN" dirty="0" smtClean="0"/>
              <a:t>802.11a</a:t>
            </a:r>
            <a:r>
              <a:rPr lang="zh-CN" altLang="en-US" dirty="0" smtClean="0"/>
              <a:t>相同的正交频分复用（</a:t>
            </a:r>
            <a:r>
              <a:rPr lang="en-US" altLang="zh-CN" dirty="0" smtClean="0"/>
              <a:t>OFDM</a:t>
            </a:r>
            <a:r>
              <a:rPr lang="zh-CN" altLang="en-US" dirty="0" smtClean="0"/>
              <a:t>）技术。其工作在</a:t>
            </a:r>
            <a:r>
              <a:rPr lang="en-US" altLang="zh-CN" dirty="0" smtClean="0"/>
              <a:t>2.4GHz</a:t>
            </a:r>
            <a:r>
              <a:rPr lang="zh-CN" altLang="en-US" dirty="0" smtClean="0"/>
              <a:t>频段，最高网络数据率为</a:t>
            </a:r>
            <a:r>
              <a:rPr lang="en-US" altLang="zh-CN" dirty="0" smtClean="0"/>
              <a:t>54Mbps</a:t>
            </a:r>
            <a:r>
              <a:rPr lang="zh-CN" altLang="en-US" dirty="0" smtClean="0"/>
              <a:t>。</a:t>
            </a:r>
          </a:p>
          <a:p>
            <a:r>
              <a:rPr lang="zh-CN" altLang="en-US" dirty="0" smtClean="0"/>
              <a:t>容易受到来自其他工作在</a:t>
            </a:r>
            <a:r>
              <a:rPr lang="en-US" altLang="zh-CN" dirty="0" smtClean="0"/>
              <a:t>2.4GHz</a:t>
            </a:r>
            <a:r>
              <a:rPr lang="zh-CN" altLang="en-US" dirty="0" smtClean="0"/>
              <a:t>频段设备的干扰。</a:t>
            </a:r>
          </a:p>
        </p:txBody>
      </p:sp>
      <p:sp>
        <p:nvSpPr>
          <p:cNvPr id="154628" name="灯片编号占位符 17"/>
          <p:cNvSpPr>
            <a:spLocks noGrp="1"/>
          </p:cNvSpPr>
          <p:nvPr>
            <p:ph type="sldNum" sz="quarter" idx="12"/>
          </p:nvPr>
        </p:nvSpPr>
        <p:spPr>
          <a:noFill/>
        </p:spPr>
        <p:txBody>
          <a:bodyPr/>
          <a:lstStyle/>
          <a:p>
            <a:fld id="{43864112-65C4-4EE9-8AA7-C4B1EBB40011}" type="slidenum">
              <a:rPr lang="zh-CN" altLang="en-US" smtClean="0">
                <a:latin typeface="Arial" charset="0"/>
              </a:rPr>
              <a:pPr/>
              <a:t>145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a:noFill/>
        </p:spPr>
        <p:txBody>
          <a:bodyPr/>
          <a:lstStyle/>
          <a:p>
            <a:r>
              <a:rPr lang="en-US" altLang="zh-CN" sz="4000" dirty="0" smtClean="0"/>
              <a:t>5. IEEE</a:t>
            </a:r>
            <a:r>
              <a:rPr lang="zh-CN" altLang="en-US" sz="4000" dirty="0" smtClean="0"/>
              <a:t> </a:t>
            </a:r>
            <a:r>
              <a:rPr lang="en-US" altLang="zh-CN" sz="4000" dirty="0" smtClean="0"/>
              <a:t>802.11n</a:t>
            </a:r>
            <a:r>
              <a:rPr lang="zh-CN" altLang="en-US" sz="4000" dirty="0" smtClean="0"/>
              <a:t>标准</a:t>
            </a:r>
          </a:p>
        </p:txBody>
      </p:sp>
      <p:sp>
        <p:nvSpPr>
          <p:cNvPr id="155651" name="Rectangle 3"/>
          <p:cNvSpPr>
            <a:spLocks noGrp="1"/>
          </p:cNvSpPr>
          <p:nvPr>
            <p:ph idx="1"/>
          </p:nvPr>
        </p:nvSpPr>
        <p:spPr/>
        <p:txBody>
          <a:bodyPr/>
          <a:lstStyle/>
          <a:p>
            <a:r>
              <a:rPr lang="en-US" altLang="zh-CN" dirty="0" smtClean="0"/>
              <a:t>2009</a:t>
            </a:r>
            <a:r>
              <a:rPr lang="zh-CN" altLang="en-US" dirty="0" smtClean="0"/>
              <a:t>年</a:t>
            </a:r>
            <a:r>
              <a:rPr lang="en-US" altLang="zh-CN" dirty="0" smtClean="0"/>
              <a:t>9</a:t>
            </a:r>
            <a:r>
              <a:rPr lang="zh-CN" altLang="en-US" dirty="0" smtClean="0"/>
              <a:t>月发布。</a:t>
            </a:r>
            <a:endParaRPr lang="en-US" altLang="zh-CN" dirty="0" smtClean="0"/>
          </a:p>
          <a:p>
            <a:r>
              <a:rPr lang="zh-CN" altLang="en-US" dirty="0" smtClean="0"/>
              <a:t>工作在</a:t>
            </a:r>
            <a:r>
              <a:rPr lang="en-US" altLang="zh-CN" dirty="0" smtClean="0"/>
              <a:t>2.4GHz</a:t>
            </a:r>
            <a:r>
              <a:rPr lang="zh-CN" altLang="en-US" dirty="0" smtClean="0"/>
              <a:t>或</a:t>
            </a:r>
            <a:r>
              <a:rPr lang="en-US" altLang="zh-CN" dirty="0" smtClean="0"/>
              <a:t>5GHz</a:t>
            </a:r>
            <a:r>
              <a:rPr lang="zh-CN" altLang="en-US" dirty="0" smtClean="0"/>
              <a:t>的频段上，最高网络数据率为</a:t>
            </a:r>
            <a:r>
              <a:rPr lang="en-US" altLang="zh-CN" dirty="0" smtClean="0"/>
              <a:t>600Mbps</a:t>
            </a:r>
            <a:r>
              <a:rPr lang="zh-CN" altLang="en-US" dirty="0" smtClean="0"/>
              <a:t>，最大室内工作距离是</a:t>
            </a:r>
            <a:r>
              <a:rPr lang="en-US" altLang="zh-CN" dirty="0" smtClean="0"/>
              <a:t>70m</a:t>
            </a:r>
            <a:r>
              <a:rPr lang="zh-CN" altLang="en-US" dirty="0" smtClean="0"/>
              <a:t>，最大室外工作距离是</a:t>
            </a:r>
            <a:r>
              <a:rPr lang="en-US" altLang="zh-CN" dirty="0" smtClean="0"/>
              <a:t>250m</a:t>
            </a:r>
            <a:r>
              <a:rPr lang="zh-CN" altLang="en-US" dirty="0" smtClean="0"/>
              <a:t>。</a:t>
            </a:r>
          </a:p>
          <a:p>
            <a:r>
              <a:rPr lang="zh-CN" altLang="en-US" dirty="0" smtClean="0"/>
              <a:t>目前已有许多产品对</a:t>
            </a:r>
            <a:r>
              <a:rPr lang="en-US" altLang="zh-CN" dirty="0" smtClean="0"/>
              <a:t>802.11n</a:t>
            </a:r>
            <a:r>
              <a:rPr lang="zh-CN" altLang="en-US" dirty="0" smtClean="0"/>
              <a:t>标准提供了支持，如无线网卡和无线路由器等。</a:t>
            </a:r>
          </a:p>
        </p:txBody>
      </p:sp>
      <p:sp>
        <p:nvSpPr>
          <p:cNvPr id="155652" name="灯片编号占位符 17"/>
          <p:cNvSpPr>
            <a:spLocks noGrp="1"/>
          </p:cNvSpPr>
          <p:nvPr>
            <p:ph type="sldNum" sz="quarter" idx="12"/>
          </p:nvPr>
        </p:nvSpPr>
        <p:spPr>
          <a:noFill/>
        </p:spPr>
        <p:txBody>
          <a:bodyPr/>
          <a:lstStyle/>
          <a:p>
            <a:fld id="{DEE07513-5888-466F-944C-2A54ED71C3F7}" type="slidenum">
              <a:rPr lang="zh-CN" altLang="en-US" smtClean="0">
                <a:latin typeface="Arial" charset="0"/>
              </a:rPr>
              <a:pPr/>
              <a:t>146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a:noFill/>
        </p:spPr>
        <p:txBody>
          <a:bodyPr/>
          <a:lstStyle/>
          <a:p>
            <a:r>
              <a:rPr lang="en-US" altLang="zh-CN" dirty="0" smtClean="0"/>
              <a:t>3.9</a:t>
            </a:r>
            <a:r>
              <a:rPr lang="zh-CN" altLang="en-US" dirty="0" smtClean="0"/>
              <a:t> </a:t>
            </a:r>
            <a:r>
              <a:rPr lang="zh-CN" dirty="0" smtClean="0"/>
              <a:t>广域网的数字传输系统</a:t>
            </a:r>
            <a:endParaRPr lang="zh-CN" altLang="en-US" dirty="0" smtClean="0"/>
          </a:p>
        </p:txBody>
      </p:sp>
      <p:sp>
        <p:nvSpPr>
          <p:cNvPr id="156675" name="Rectangle 3"/>
          <p:cNvSpPr>
            <a:spLocks noGrp="1"/>
          </p:cNvSpPr>
          <p:nvPr>
            <p:ph idx="1"/>
          </p:nvPr>
        </p:nvSpPr>
        <p:spPr>
          <a:xfrm>
            <a:off x="428596" y="1643050"/>
            <a:ext cx="8229600" cy="4525963"/>
          </a:xfrm>
        </p:spPr>
        <p:txBody>
          <a:bodyPr/>
          <a:lstStyle/>
          <a:p>
            <a:pPr algn="just"/>
            <a:r>
              <a:rPr lang="en-US" altLang="zh-CN" dirty="0" smtClean="0"/>
              <a:t>PCM</a:t>
            </a:r>
            <a:r>
              <a:rPr lang="zh-CN" altLang="en-US" dirty="0" smtClean="0"/>
              <a:t>数字传输系统</a:t>
            </a:r>
          </a:p>
          <a:p>
            <a:pPr algn="just"/>
            <a:r>
              <a:rPr lang="zh-CN" altLang="en-US" dirty="0" smtClean="0"/>
              <a:t>同步光纤网</a:t>
            </a:r>
            <a:r>
              <a:rPr lang="en-US" altLang="zh-CN" dirty="0" smtClean="0"/>
              <a:t>SONET</a:t>
            </a:r>
            <a:r>
              <a:rPr lang="zh-CN" altLang="en-US" dirty="0" smtClean="0"/>
              <a:t>与同步数字体系</a:t>
            </a:r>
            <a:r>
              <a:rPr lang="en-US" altLang="zh-CN" dirty="0" smtClean="0"/>
              <a:t>SDH</a:t>
            </a:r>
          </a:p>
          <a:p>
            <a:pPr>
              <a:buFont typeface="Wingdings 3" pitchFamily="18" charset="2"/>
              <a:buChar char=""/>
            </a:pPr>
            <a:endParaRPr lang="zh-CN" altLang="en-US" dirty="0" smtClean="0"/>
          </a:p>
        </p:txBody>
      </p:sp>
      <p:sp>
        <p:nvSpPr>
          <p:cNvPr id="156676" name="灯片编号占位符 17"/>
          <p:cNvSpPr>
            <a:spLocks noGrp="1"/>
          </p:cNvSpPr>
          <p:nvPr>
            <p:ph type="sldNum" sz="quarter" idx="12"/>
          </p:nvPr>
        </p:nvSpPr>
        <p:spPr>
          <a:noFill/>
        </p:spPr>
        <p:txBody>
          <a:bodyPr/>
          <a:lstStyle/>
          <a:p>
            <a:fld id="{A4228762-E254-42AB-BAE9-324735740F61}" type="slidenum">
              <a:rPr lang="zh-CN" altLang="en-US" smtClean="0">
                <a:latin typeface="Arial" charset="0"/>
              </a:rPr>
              <a:pPr/>
              <a:t>147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a:noFill/>
        </p:spPr>
        <p:txBody>
          <a:bodyPr/>
          <a:lstStyle/>
          <a:p>
            <a:r>
              <a:rPr lang="en-US" altLang="zh-CN" dirty="0" smtClean="0"/>
              <a:t>3.9.1  PCM</a:t>
            </a:r>
            <a:r>
              <a:rPr lang="zh-CN" altLang="en-US" dirty="0" smtClean="0"/>
              <a:t>数字传输系统</a:t>
            </a:r>
          </a:p>
        </p:txBody>
      </p:sp>
      <p:sp>
        <p:nvSpPr>
          <p:cNvPr id="157699" name="Rectangle 3"/>
          <p:cNvSpPr>
            <a:spLocks noGrp="1"/>
          </p:cNvSpPr>
          <p:nvPr>
            <p:ph idx="1"/>
          </p:nvPr>
        </p:nvSpPr>
        <p:spPr/>
        <p:txBody>
          <a:bodyPr/>
          <a:lstStyle/>
          <a:p>
            <a:r>
              <a:rPr lang="zh-CN" altLang="en-US" sz="2400" dirty="0" smtClean="0"/>
              <a:t> </a:t>
            </a:r>
            <a:r>
              <a:rPr lang="zh-CN" altLang="en-US" sz="2800" dirty="0" smtClean="0"/>
              <a:t>多个话路的</a:t>
            </a:r>
            <a:r>
              <a:rPr lang="en-US" altLang="zh-CN" sz="2800" dirty="0" smtClean="0"/>
              <a:t>PCM</a:t>
            </a:r>
            <a:r>
              <a:rPr lang="zh-CN" altLang="en-US" sz="2800" dirty="0" smtClean="0"/>
              <a:t>编码在同一条通信线路上进行传输，通常采用时分多路复用技术。</a:t>
            </a:r>
          </a:p>
          <a:p>
            <a:r>
              <a:rPr lang="zh-CN" altLang="en-US" sz="2800" dirty="0" smtClean="0"/>
              <a:t>电话系统时分多路复用的传输标准：</a:t>
            </a:r>
            <a:r>
              <a:rPr lang="en-US" altLang="zh-CN" sz="2800" dirty="0" smtClean="0"/>
              <a:t>E1</a:t>
            </a:r>
            <a:r>
              <a:rPr lang="zh-CN" altLang="en-US" sz="2800" dirty="0" smtClean="0"/>
              <a:t>载波系统和</a:t>
            </a:r>
            <a:r>
              <a:rPr lang="en-US" altLang="zh-CN" sz="2800" dirty="0" smtClean="0"/>
              <a:t>T1</a:t>
            </a:r>
            <a:r>
              <a:rPr lang="zh-CN" altLang="en-US" sz="2800" dirty="0" smtClean="0"/>
              <a:t>载波系统。</a:t>
            </a:r>
            <a:endParaRPr lang="en-US" altLang="zh-CN" sz="2800" dirty="0" smtClean="0"/>
          </a:p>
          <a:p>
            <a:r>
              <a:rPr lang="en-US" altLang="zh-CN" sz="2800" dirty="0" smtClean="0"/>
              <a:t>E1</a:t>
            </a:r>
            <a:r>
              <a:rPr lang="zh-CN" altLang="en-US" sz="2800" dirty="0" smtClean="0"/>
              <a:t>载波系统被应用于欧洲和部分亚洲地区。我国采用的是</a:t>
            </a:r>
            <a:r>
              <a:rPr lang="en-US" altLang="zh-CN" sz="2800" dirty="0" smtClean="0"/>
              <a:t>E1</a:t>
            </a:r>
            <a:r>
              <a:rPr lang="zh-CN" altLang="en-US" sz="2800" dirty="0" smtClean="0"/>
              <a:t>系统。</a:t>
            </a:r>
            <a:r>
              <a:rPr lang="en-US" altLang="zh-CN" sz="2800" dirty="0" smtClean="0"/>
              <a:t> E1</a:t>
            </a:r>
            <a:r>
              <a:rPr lang="zh-CN" altLang="en-US" sz="2800" dirty="0" smtClean="0"/>
              <a:t>系统则定义了</a:t>
            </a:r>
            <a:r>
              <a:rPr lang="en-US" altLang="zh-CN" sz="2800" dirty="0" smtClean="0"/>
              <a:t>30</a:t>
            </a:r>
            <a:r>
              <a:rPr lang="zh-CN" altLang="en-US" sz="2800" dirty="0" smtClean="0"/>
              <a:t>路信号的复用规范。 </a:t>
            </a:r>
          </a:p>
          <a:p>
            <a:r>
              <a:rPr lang="en-US" altLang="zh-CN" sz="2800" dirty="0" smtClean="0"/>
              <a:t>T1</a:t>
            </a:r>
            <a:r>
              <a:rPr lang="zh-CN" altLang="en-US" sz="2800" dirty="0" smtClean="0"/>
              <a:t>载波系统被广泛应用于北美地区， </a:t>
            </a:r>
            <a:r>
              <a:rPr lang="en-US" altLang="zh-CN" sz="2800" dirty="0" smtClean="0"/>
              <a:t>T1</a:t>
            </a:r>
            <a:r>
              <a:rPr lang="zh-CN" altLang="en-US" sz="2800" dirty="0" smtClean="0"/>
              <a:t>系统定义了</a:t>
            </a:r>
            <a:r>
              <a:rPr lang="en-US" altLang="zh-CN" sz="2800" dirty="0" smtClean="0"/>
              <a:t>24</a:t>
            </a:r>
            <a:r>
              <a:rPr lang="zh-CN" altLang="en-US" sz="2800" dirty="0" smtClean="0"/>
              <a:t>路信号的复用规范。 </a:t>
            </a:r>
          </a:p>
        </p:txBody>
      </p:sp>
      <p:sp>
        <p:nvSpPr>
          <p:cNvPr id="157700" name="灯片编号占位符 17"/>
          <p:cNvSpPr>
            <a:spLocks noGrp="1"/>
          </p:cNvSpPr>
          <p:nvPr>
            <p:ph type="sldNum" sz="quarter" idx="12"/>
          </p:nvPr>
        </p:nvSpPr>
        <p:spPr>
          <a:noFill/>
        </p:spPr>
        <p:txBody>
          <a:bodyPr/>
          <a:lstStyle/>
          <a:p>
            <a:fld id="{EAFFCF1E-8FCE-47F5-B70E-1F9334581940}" type="slidenum">
              <a:rPr lang="zh-CN" altLang="en-US" smtClean="0">
                <a:latin typeface="Arial" charset="0"/>
              </a:rPr>
              <a:pPr/>
              <a:t>148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a:noFill/>
        </p:spPr>
        <p:txBody>
          <a:bodyPr/>
          <a:lstStyle/>
          <a:p>
            <a:r>
              <a:rPr lang="en-US" altLang="zh-CN" sz="4000" dirty="0" smtClean="0"/>
              <a:t>E1</a:t>
            </a:r>
            <a:r>
              <a:rPr lang="zh-CN" altLang="en-US" sz="4000" dirty="0" smtClean="0"/>
              <a:t>系统的时分复用工作原理 </a:t>
            </a:r>
            <a:r>
              <a:rPr lang="zh-CN" altLang="en-US" sz="3300" dirty="0" smtClean="0"/>
              <a:t> </a:t>
            </a:r>
          </a:p>
        </p:txBody>
      </p:sp>
      <p:sp>
        <p:nvSpPr>
          <p:cNvPr id="158723" name="灯片编号占位符 17"/>
          <p:cNvSpPr>
            <a:spLocks noGrp="1"/>
          </p:cNvSpPr>
          <p:nvPr>
            <p:ph type="sldNum" sz="quarter" idx="12"/>
          </p:nvPr>
        </p:nvSpPr>
        <p:spPr>
          <a:noFill/>
        </p:spPr>
        <p:txBody>
          <a:bodyPr/>
          <a:lstStyle/>
          <a:p>
            <a:fld id="{93379A4B-E185-4467-BB89-91EAA7A02523}" type="slidenum">
              <a:rPr lang="zh-CN" altLang="en-US" smtClean="0">
                <a:latin typeface="Arial" charset="0"/>
              </a:rPr>
              <a:pPr/>
              <a:t>149</a:t>
            </a:fld>
            <a:endParaRPr lang="zh-CN" altLang="en-US" smtClean="0">
              <a:latin typeface="Arial" charset="0"/>
            </a:endParaRPr>
          </a:p>
        </p:txBody>
      </p:sp>
      <p:sp>
        <p:nvSpPr>
          <p:cNvPr id="158724" name="Rectangle 5"/>
          <p:cNvSpPr>
            <a:spLocks noChangeArrowheads="1"/>
          </p:cNvSpPr>
          <p:nvPr/>
        </p:nvSpPr>
        <p:spPr bwMode="auto">
          <a:xfrm>
            <a:off x="0" y="2647950"/>
            <a:ext cx="9144000" cy="0"/>
          </a:xfrm>
          <a:prstGeom prst="rect">
            <a:avLst/>
          </a:prstGeom>
          <a:noFill/>
          <a:ln w="9525">
            <a:noFill/>
            <a:miter lim="800000"/>
            <a:headEnd/>
            <a:tailEnd/>
          </a:ln>
        </p:spPr>
        <p:txBody>
          <a:bodyPr wrap="none" anchor="ctr">
            <a:spAutoFit/>
          </a:bodyPr>
          <a:lstStyle/>
          <a:p>
            <a:endParaRPr lang="zh-CN" altLang="en-US"/>
          </a:p>
        </p:txBody>
      </p:sp>
      <p:pic>
        <p:nvPicPr>
          <p:cNvPr id="158725" name="Picture 3"/>
          <p:cNvPicPr>
            <a:picLocks noChangeAspect="1" noChangeArrowheads="1"/>
          </p:cNvPicPr>
          <p:nvPr/>
        </p:nvPicPr>
        <p:blipFill>
          <a:blip r:embed="rId2"/>
          <a:srcRect/>
          <a:stretch>
            <a:fillRect/>
          </a:stretch>
        </p:blipFill>
        <p:spPr bwMode="auto">
          <a:xfrm>
            <a:off x="785813" y="1928813"/>
            <a:ext cx="7786687" cy="1909762"/>
          </a:xfrm>
          <a:prstGeom prst="rect">
            <a:avLst/>
          </a:prstGeom>
          <a:noFill/>
          <a:ln w="9525">
            <a:noFill/>
            <a:miter lim="800000"/>
            <a:headEnd/>
            <a:tailEnd/>
          </a:ln>
        </p:spPr>
      </p:pic>
      <p:sp>
        <p:nvSpPr>
          <p:cNvPr id="158726" name="TextBox 9"/>
          <p:cNvSpPr txBox="1">
            <a:spLocks noChangeArrowheads="1"/>
          </p:cNvSpPr>
          <p:nvPr/>
        </p:nvSpPr>
        <p:spPr bwMode="auto">
          <a:xfrm>
            <a:off x="6072188" y="1928813"/>
            <a:ext cx="2143125" cy="307975"/>
          </a:xfrm>
          <a:prstGeom prst="rect">
            <a:avLst/>
          </a:prstGeom>
          <a:noFill/>
          <a:ln w="9525">
            <a:noFill/>
            <a:miter lim="800000"/>
            <a:headEnd/>
            <a:tailEnd/>
          </a:ln>
        </p:spPr>
        <p:txBody>
          <a:bodyPr>
            <a:spAutoFit/>
          </a:bodyPr>
          <a:lstStyle/>
          <a:p>
            <a:r>
              <a:rPr lang="en-US" altLang="zh-CN" sz="1400"/>
              <a:t>8bit x 32 = 256bit</a:t>
            </a:r>
            <a:endParaRPr lang="zh-CN" alt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noFill/>
        </p:spPr>
        <p:txBody>
          <a:bodyPr/>
          <a:lstStyle/>
          <a:p>
            <a:endParaRPr lang="zh-CN" altLang="en-US" dirty="0" smtClean="0"/>
          </a:p>
        </p:txBody>
      </p:sp>
      <p:sp>
        <p:nvSpPr>
          <p:cNvPr id="21507" name="Rectangle 3"/>
          <p:cNvSpPr>
            <a:spLocks noGrp="1"/>
          </p:cNvSpPr>
          <p:nvPr>
            <p:ph idx="1"/>
          </p:nvPr>
        </p:nvSpPr>
        <p:spPr/>
        <p:txBody>
          <a:bodyPr/>
          <a:lstStyle/>
          <a:p>
            <a:r>
              <a:rPr lang="zh-CN" altLang="en-US" b="1" dirty="0" smtClean="0"/>
              <a:t>信道：</a:t>
            </a:r>
            <a:r>
              <a:rPr lang="zh-CN" altLang="en-US" dirty="0" smtClean="0"/>
              <a:t>信息传输的通道。</a:t>
            </a:r>
            <a:endParaRPr lang="en-US" altLang="zh-CN" dirty="0" smtClean="0"/>
          </a:p>
          <a:p>
            <a:r>
              <a:rPr lang="zh-CN" altLang="en-US" b="1" dirty="0" smtClean="0"/>
              <a:t>噪声源：</a:t>
            </a:r>
            <a:r>
              <a:rPr lang="zh-CN" altLang="en-US" dirty="0" smtClean="0"/>
              <a:t>通信系统中存在多种噪声，如无线电噪声、工业噪声、天电噪声、设备内部噪声等，会对信息的传送产生干扰。</a:t>
            </a:r>
            <a:endParaRPr lang="en-US" altLang="zh-CN" dirty="0" smtClean="0"/>
          </a:p>
          <a:p>
            <a:r>
              <a:rPr lang="zh-CN" altLang="en-US" b="1" dirty="0" smtClean="0"/>
              <a:t>接收器：</a:t>
            </a:r>
            <a:r>
              <a:rPr lang="zh-CN" altLang="en-US" dirty="0" smtClean="0"/>
              <a:t>接收信道中的信号，将其恢复成与信源所发信息一致的格式传送给信宿。</a:t>
            </a:r>
          </a:p>
          <a:p>
            <a:r>
              <a:rPr lang="zh-CN" altLang="en-US" b="1" dirty="0" smtClean="0"/>
              <a:t>信宿：</a:t>
            </a:r>
            <a:r>
              <a:rPr lang="zh-CN" altLang="en-US" dirty="0" smtClean="0"/>
              <a:t>信息传输的目的地（归宿），即接收信息的人或设备。</a:t>
            </a:r>
          </a:p>
          <a:p>
            <a:pPr>
              <a:lnSpc>
                <a:spcPct val="80000"/>
              </a:lnSpc>
            </a:pPr>
            <a:endParaRPr lang="zh-CN" altLang="en-US" dirty="0" smtClean="0"/>
          </a:p>
          <a:p>
            <a:pPr>
              <a:lnSpc>
                <a:spcPct val="80000"/>
              </a:lnSpc>
              <a:buFont typeface="Wingdings 3" pitchFamily="18" charset="2"/>
              <a:buNone/>
            </a:pPr>
            <a:endParaRPr lang="zh-CN" altLang="en-US" sz="2400" dirty="0" smtClean="0"/>
          </a:p>
        </p:txBody>
      </p:sp>
      <p:sp>
        <p:nvSpPr>
          <p:cNvPr id="21508" name="灯片编号占位符 17"/>
          <p:cNvSpPr>
            <a:spLocks noGrp="1"/>
          </p:cNvSpPr>
          <p:nvPr>
            <p:ph type="sldNum" sz="quarter" idx="12"/>
          </p:nvPr>
        </p:nvSpPr>
        <p:spPr>
          <a:noFill/>
        </p:spPr>
        <p:txBody>
          <a:bodyPr/>
          <a:lstStyle/>
          <a:p>
            <a:fld id="{9DC9C66E-A6BE-41DC-B713-3AA11DE9AB15}" type="slidenum">
              <a:rPr lang="zh-CN" altLang="en-US" smtClean="0">
                <a:latin typeface="Arial" charset="0"/>
              </a:rPr>
              <a:pPr/>
              <a:t>15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a:noFill/>
        </p:spPr>
        <p:txBody>
          <a:bodyPr/>
          <a:lstStyle/>
          <a:p>
            <a:r>
              <a:rPr lang="en-US" altLang="zh-CN" dirty="0" smtClean="0"/>
              <a:t>E1 </a:t>
            </a:r>
            <a:r>
              <a:rPr lang="zh-CN" altLang="en-US" dirty="0" smtClean="0"/>
              <a:t>系统</a:t>
            </a:r>
          </a:p>
        </p:txBody>
      </p:sp>
      <p:sp>
        <p:nvSpPr>
          <p:cNvPr id="159747" name="Rectangle 3"/>
          <p:cNvSpPr>
            <a:spLocks noGrp="1"/>
          </p:cNvSpPr>
          <p:nvPr>
            <p:ph idx="1"/>
          </p:nvPr>
        </p:nvSpPr>
        <p:spPr/>
        <p:txBody>
          <a:bodyPr/>
          <a:lstStyle/>
          <a:p>
            <a:r>
              <a:rPr lang="en-US" altLang="zh-CN" sz="2800" dirty="0" smtClean="0"/>
              <a:t>E1</a:t>
            </a:r>
            <a:r>
              <a:rPr lang="zh-CN" sz="2800" dirty="0" smtClean="0"/>
              <a:t>系统定义了</a:t>
            </a:r>
            <a:r>
              <a:rPr lang="en-US" altLang="zh-CN" sz="2800" dirty="0" smtClean="0"/>
              <a:t>32</a:t>
            </a:r>
            <a:r>
              <a:rPr lang="zh-CN" sz="2800" dirty="0" smtClean="0"/>
              <a:t>路信号的</a:t>
            </a:r>
            <a:r>
              <a:rPr lang="zh-CN" altLang="en-US" sz="2800" dirty="0" smtClean="0"/>
              <a:t>时分</a:t>
            </a:r>
            <a:r>
              <a:rPr lang="zh-CN" sz="2800" dirty="0" smtClean="0"/>
              <a:t>复用规范，每个</a:t>
            </a:r>
            <a:r>
              <a:rPr lang="en-US" altLang="zh-CN" sz="2800" dirty="0" smtClean="0"/>
              <a:t>E1</a:t>
            </a:r>
            <a:r>
              <a:rPr lang="zh-CN" altLang="en-US" sz="2800" dirty="0" smtClean="0"/>
              <a:t>时分复用</a:t>
            </a:r>
            <a:r>
              <a:rPr lang="zh-CN" sz="2800" dirty="0" smtClean="0"/>
              <a:t>帧分为</a:t>
            </a:r>
            <a:r>
              <a:rPr lang="en-US" altLang="zh-CN" sz="2800" dirty="0" smtClean="0"/>
              <a:t>32</a:t>
            </a:r>
            <a:r>
              <a:rPr lang="zh-CN" sz="2800" dirty="0" smtClean="0"/>
              <a:t>时隙</a:t>
            </a:r>
            <a:r>
              <a:rPr lang="zh-CN" altLang="en-US" sz="2800" dirty="0" smtClean="0"/>
              <a:t>。</a:t>
            </a:r>
            <a:endParaRPr lang="en-US" altLang="zh-CN" sz="2800" dirty="0" smtClean="0"/>
          </a:p>
          <a:p>
            <a:r>
              <a:rPr lang="zh-CN" altLang="en-US" sz="2800" dirty="0" smtClean="0"/>
              <a:t>数字电话系统中的</a:t>
            </a:r>
            <a:r>
              <a:rPr lang="en-US" altLang="zh-CN" sz="2800" dirty="0" smtClean="0"/>
              <a:t>PCM</a:t>
            </a:r>
            <a:r>
              <a:rPr lang="zh-CN" sz="2800" dirty="0" smtClean="0"/>
              <a:t>的</a:t>
            </a:r>
            <a:r>
              <a:rPr lang="en-US" altLang="zh-CN" sz="2800" dirty="0" smtClean="0"/>
              <a:t>E1</a:t>
            </a:r>
            <a:r>
              <a:rPr lang="zh-CN" altLang="en-US" sz="2800" dirty="0" smtClean="0"/>
              <a:t>：</a:t>
            </a:r>
            <a:r>
              <a:rPr lang="en-US" altLang="zh-CN" sz="2800" dirty="0" smtClean="0"/>
              <a:t>30</a:t>
            </a:r>
            <a:r>
              <a:rPr lang="zh-CN" sz="2800" dirty="0" smtClean="0"/>
              <a:t>路语音信号，</a:t>
            </a:r>
            <a:r>
              <a:rPr lang="en-US" altLang="zh-CN" sz="2800" dirty="0" smtClean="0"/>
              <a:t>2</a:t>
            </a:r>
            <a:r>
              <a:rPr lang="zh-CN" sz="2800" dirty="0" smtClean="0"/>
              <a:t>路控制信令</a:t>
            </a:r>
            <a:r>
              <a:rPr lang="zh-CN" altLang="en-US" sz="2800" dirty="0" smtClean="0"/>
              <a:t>，</a:t>
            </a:r>
            <a:r>
              <a:rPr lang="zh-CN" sz="2800" dirty="0" smtClean="0"/>
              <a:t>第</a:t>
            </a:r>
            <a:r>
              <a:rPr lang="en-US" altLang="zh-CN" sz="2800" dirty="0" smtClean="0"/>
              <a:t>1</a:t>
            </a:r>
            <a:r>
              <a:rPr lang="zh-CN" sz="2800" dirty="0" smtClean="0"/>
              <a:t>个时隙传送帧同步、告警等控制信息，第</a:t>
            </a:r>
            <a:r>
              <a:rPr lang="en-US" altLang="zh-CN" sz="2800" dirty="0" smtClean="0"/>
              <a:t>16</a:t>
            </a:r>
            <a:r>
              <a:rPr lang="zh-CN" sz="2800" dirty="0" smtClean="0"/>
              <a:t>个时隙传送信令，其余</a:t>
            </a:r>
            <a:r>
              <a:rPr lang="en-US" altLang="zh-CN" sz="2800" dirty="0" smtClean="0"/>
              <a:t>30</a:t>
            </a:r>
            <a:r>
              <a:rPr lang="zh-CN" sz="2800" dirty="0" smtClean="0"/>
              <a:t>个时隙传送</a:t>
            </a:r>
            <a:r>
              <a:rPr lang="en-US" altLang="zh-CN" sz="2800" dirty="0" smtClean="0"/>
              <a:t>30</a:t>
            </a:r>
            <a:r>
              <a:rPr lang="zh-CN" sz="2800" dirty="0" smtClean="0"/>
              <a:t>路数字化话音，每个时隙传送一路语音的</a:t>
            </a:r>
            <a:r>
              <a:rPr lang="en-US" altLang="zh-CN" sz="2800" dirty="0" smtClean="0"/>
              <a:t>8</a:t>
            </a:r>
            <a:r>
              <a:rPr lang="zh-CN" sz="2800" dirty="0" smtClean="0"/>
              <a:t>比特。</a:t>
            </a:r>
            <a:r>
              <a:rPr lang="en-US" sz="2800" dirty="0" smtClean="0"/>
              <a:t> </a:t>
            </a:r>
            <a:r>
              <a:rPr lang="en-US" altLang="zh-CN" sz="2800" dirty="0" smtClean="0"/>
              <a:t>1</a:t>
            </a:r>
            <a:r>
              <a:rPr lang="zh-CN" sz="2800" dirty="0" smtClean="0"/>
              <a:t>路</a:t>
            </a:r>
            <a:r>
              <a:rPr lang="en-US" altLang="zh-CN" sz="2800" dirty="0" smtClean="0"/>
              <a:t>PCM</a:t>
            </a:r>
            <a:r>
              <a:rPr lang="zh-CN" altLang="en-US" sz="2800" dirty="0" smtClean="0"/>
              <a:t>话音速率为</a:t>
            </a:r>
            <a:r>
              <a:rPr lang="en-US" altLang="zh-CN" sz="2800" dirty="0" smtClean="0"/>
              <a:t>64kbps</a:t>
            </a:r>
            <a:r>
              <a:rPr lang="zh-CN" sz="2800" dirty="0" smtClean="0"/>
              <a:t>，</a:t>
            </a:r>
            <a:r>
              <a:rPr lang="en-US" altLang="zh-CN" sz="2800" dirty="0" smtClean="0"/>
              <a:t>E1</a:t>
            </a:r>
            <a:r>
              <a:rPr lang="zh-CN" sz="2800" dirty="0" smtClean="0"/>
              <a:t>信道具有</a:t>
            </a:r>
            <a:r>
              <a:rPr lang="en-US" altLang="zh-CN" sz="2800" dirty="0" smtClean="0"/>
              <a:t>64kbps×32</a:t>
            </a:r>
            <a:r>
              <a:rPr lang="zh-CN" sz="2800" dirty="0" smtClean="0"/>
              <a:t>的传输速率，即</a:t>
            </a:r>
            <a:r>
              <a:rPr lang="en-US" altLang="zh-CN" sz="2800" dirty="0" smtClean="0"/>
              <a:t>2.048Mbps</a:t>
            </a:r>
            <a:r>
              <a:rPr lang="zh-CN" sz="2800" dirty="0" smtClean="0"/>
              <a:t>。 </a:t>
            </a:r>
            <a:endParaRPr lang="en-US" altLang="zh-CN" sz="2800" dirty="0" smtClean="0"/>
          </a:p>
          <a:p>
            <a:r>
              <a:rPr lang="zh-CN" sz="2800" dirty="0" smtClean="0"/>
              <a:t>当把</a:t>
            </a:r>
            <a:r>
              <a:rPr lang="en-US" altLang="zh-CN" sz="2800" dirty="0" smtClean="0"/>
              <a:t>E1</a:t>
            </a:r>
            <a:r>
              <a:rPr lang="zh-CN" sz="2800" dirty="0" smtClean="0"/>
              <a:t>信道用作网络互联时，</a:t>
            </a:r>
            <a:r>
              <a:rPr lang="en-US" altLang="zh-CN" sz="2800" dirty="0" smtClean="0"/>
              <a:t>E1</a:t>
            </a:r>
            <a:r>
              <a:rPr lang="zh-CN" sz="2800" dirty="0" smtClean="0"/>
              <a:t>只是一个接口标准，可以把</a:t>
            </a:r>
            <a:r>
              <a:rPr lang="en-US" altLang="zh-CN" sz="2800" dirty="0" smtClean="0"/>
              <a:t>32</a:t>
            </a:r>
            <a:r>
              <a:rPr lang="zh-CN" sz="2800" dirty="0" smtClean="0"/>
              <a:t>个时隙都用于传输</a:t>
            </a:r>
            <a:r>
              <a:rPr lang="zh-CN" altLang="en-US" sz="2800" dirty="0" smtClean="0"/>
              <a:t>有效负载</a:t>
            </a:r>
            <a:r>
              <a:rPr lang="zh-CN" sz="2800" dirty="0" smtClean="0"/>
              <a:t>数据。</a:t>
            </a:r>
            <a:endParaRPr lang="en-US" sz="2800" dirty="0" smtClean="0"/>
          </a:p>
        </p:txBody>
      </p:sp>
      <p:sp>
        <p:nvSpPr>
          <p:cNvPr id="159748" name="灯片编号占位符 17"/>
          <p:cNvSpPr>
            <a:spLocks noGrp="1"/>
          </p:cNvSpPr>
          <p:nvPr>
            <p:ph type="sldNum" sz="quarter" idx="12"/>
          </p:nvPr>
        </p:nvSpPr>
        <p:spPr>
          <a:noFill/>
        </p:spPr>
        <p:txBody>
          <a:bodyPr/>
          <a:lstStyle/>
          <a:p>
            <a:fld id="{E3AA4BC9-1D19-47DD-A8F4-D52C7E15EE77}" type="slidenum">
              <a:rPr lang="zh-CN" altLang="en-US" smtClean="0">
                <a:latin typeface="Arial" charset="0"/>
              </a:rPr>
              <a:pPr/>
              <a:t>150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a:noFill/>
        </p:spPr>
        <p:txBody>
          <a:bodyPr/>
          <a:lstStyle/>
          <a:p>
            <a:r>
              <a:rPr lang="en-US" altLang="zh-CN" dirty="0" smtClean="0"/>
              <a:t>PCM</a:t>
            </a:r>
            <a:r>
              <a:rPr lang="zh-CN" altLang="en-US" dirty="0" smtClean="0"/>
              <a:t>数字传输系统 </a:t>
            </a:r>
          </a:p>
        </p:txBody>
      </p:sp>
      <p:sp>
        <p:nvSpPr>
          <p:cNvPr id="160771" name="Rectangle 3"/>
          <p:cNvSpPr>
            <a:spLocks noGrp="1"/>
          </p:cNvSpPr>
          <p:nvPr>
            <p:ph idx="1"/>
          </p:nvPr>
        </p:nvSpPr>
        <p:spPr/>
        <p:txBody>
          <a:bodyPr/>
          <a:lstStyle/>
          <a:p>
            <a:r>
              <a:rPr lang="zh-CN" altLang="en-US" dirty="0" smtClean="0"/>
              <a:t>可以进一步采用时分复用技术将多个低速的线路复用为</a:t>
            </a:r>
            <a:r>
              <a:rPr lang="en-US" altLang="zh-CN" dirty="0" smtClean="0"/>
              <a:t>1</a:t>
            </a:r>
            <a:r>
              <a:rPr lang="zh-CN" altLang="en-US" dirty="0" smtClean="0"/>
              <a:t>个更高速的线路。</a:t>
            </a:r>
            <a:endParaRPr lang="en-US" altLang="zh-CN" dirty="0" smtClean="0"/>
          </a:p>
          <a:p>
            <a:r>
              <a:rPr lang="en-US" altLang="zh-CN" dirty="0" smtClean="0"/>
              <a:t>E1</a:t>
            </a:r>
            <a:r>
              <a:rPr lang="zh-CN" altLang="en-US" dirty="0" smtClean="0"/>
              <a:t>：一次群，</a:t>
            </a:r>
            <a:r>
              <a:rPr lang="en-US" altLang="zh-CN" dirty="0" smtClean="0"/>
              <a:t>2.048Mbps</a:t>
            </a:r>
          </a:p>
          <a:p>
            <a:r>
              <a:rPr lang="en-US" altLang="zh-CN" dirty="0" smtClean="0"/>
              <a:t>E2</a:t>
            </a:r>
            <a:r>
              <a:rPr lang="zh-CN" altLang="en-US" dirty="0" smtClean="0"/>
              <a:t>：二次群，</a:t>
            </a:r>
            <a:r>
              <a:rPr lang="en-US" altLang="zh-CN" dirty="0" smtClean="0"/>
              <a:t>4</a:t>
            </a:r>
            <a:r>
              <a:rPr lang="zh-CN" dirty="0" smtClean="0"/>
              <a:t>个</a:t>
            </a:r>
            <a:r>
              <a:rPr lang="en-US" altLang="zh-CN" dirty="0" smtClean="0"/>
              <a:t>E1</a:t>
            </a:r>
            <a:r>
              <a:rPr lang="zh-CN" altLang="en-US" dirty="0" smtClean="0"/>
              <a:t>，</a:t>
            </a:r>
            <a:r>
              <a:rPr lang="en-US" altLang="zh-CN" dirty="0" smtClean="0"/>
              <a:t>8.448Mbps</a:t>
            </a:r>
            <a:r>
              <a:rPr lang="zh-CN" altLang="en-US" sz="2700" dirty="0" smtClean="0"/>
              <a:t> </a:t>
            </a:r>
            <a:endParaRPr lang="en-US" altLang="zh-CN" sz="2700" dirty="0" smtClean="0"/>
          </a:p>
          <a:p>
            <a:r>
              <a:rPr lang="en-US" altLang="zh-CN" dirty="0" smtClean="0"/>
              <a:t>E3</a:t>
            </a:r>
            <a:r>
              <a:rPr lang="zh-CN" altLang="en-US" dirty="0" smtClean="0"/>
              <a:t>：三次群，</a:t>
            </a:r>
            <a:r>
              <a:rPr lang="en-US" altLang="zh-CN" dirty="0" smtClean="0"/>
              <a:t>4</a:t>
            </a:r>
            <a:r>
              <a:rPr lang="zh-CN" altLang="en-US" dirty="0" smtClean="0"/>
              <a:t>个</a:t>
            </a:r>
            <a:r>
              <a:rPr lang="en-US" altLang="zh-CN" dirty="0" smtClean="0"/>
              <a:t>E2</a:t>
            </a:r>
            <a:r>
              <a:rPr lang="zh-CN" altLang="en-US" dirty="0" smtClean="0"/>
              <a:t>，</a:t>
            </a:r>
            <a:r>
              <a:rPr lang="en-US" altLang="zh-CN" dirty="0" smtClean="0"/>
              <a:t>34.368Mbps</a:t>
            </a:r>
            <a:r>
              <a:rPr lang="zh-CN" altLang="en-US" dirty="0" smtClean="0"/>
              <a:t> </a:t>
            </a:r>
            <a:endParaRPr lang="en-US" altLang="zh-CN" dirty="0" smtClean="0"/>
          </a:p>
          <a:p>
            <a:r>
              <a:rPr lang="en-US" altLang="zh-CN" dirty="0" smtClean="0"/>
              <a:t>E4</a:t>
            </a:r>
            <a:r>
              <a:rPr lang="zh-CN" altLang="en-US" dirty="0" smtClean="0"/>
              <a:t> ：四次群，</a:t>
            </a:r>
            <a:r>
              <a:rPr lang="en-US" altLang="zh-CN" dirty="0" smtClean="0"/>
              <a:t>4</a:t>
            </a:r>
            <a:r>
              <a:rPr lang="zh-CN" altLang="en-US" dirty="0" smtClean="0"/>
              <a:t>个</a:t>
            </a:r>
            <a:r>
              <a:rPr lang="en-US" altLang="zh-CN" dirty="0" smtClean="0"/>
              <a:t>E3</a:t>
            </a:r>
            <a:r>
              <a:rPr lang="zh-CN" altLang="en-US" dirty="0" smtClean="0"/>
              <a:t>，</a:t>
            </a:r>
            <a:r>
              <a:rPr lang="en-US" altLang="zh-CN" dirty="0" smtClean="0"/>
              <a:t>139.254Mbps</a:t>
            </a:r>
            <a:r>
              <a:rPr lang="zh-CN" altLang="en-US" dirty="0" smtClean="0"/>
              <a:t> </a:t>
            </a:r>
            <a:endParaRPr lang="en-US" altLang="zh-CN" dirty="0" smtClean="0"/>
          </a:p>
          <a:p>
            <a:r>
              <a:rPr lang="en-US" altLang="zh-CN" dirty="0" smtClean="0"/>
              <a:t>E5</a:t>
            </a:r>
            <a:r>
              <a:rPr lang="zh-CN" altLang="en-US" dirty="0" smtClean="0"/>
              <a:t> ：五次群，</a:t>
            </a:r>
            <a:r>
              <a:rPr lang="en-US" altLang="zh-CN" dirty="0" smtClean="0"/>
              <a:t>4</a:t>
            </a:r>
            <a:r>
              <a:rPr lang="zh-CN" altLang="en-US" dirty="0" smtClean="0"/>
              <a:t>个</a:t>
            </a:r>
            <a:r>
              <a:rPr lang="en-US" altLang="zh-CN" dirty="0" smtClean="0"/>
              <a:t>E4</a:t>
            </a:r>
            <a:r>
              <a:rPr lang="zh-CN" altLang="en-US" dirty="0" smtClean="0"/>
              <a:t>，</a:t>
            </a:r>
            <a:r>
              <a:rPr lang="en-US" altLang="zh-CN" dirty="0" smtClean="0"/>
              <a:t>565.148Mbps</a:t>
            </a:r>
            <a:r>
              <a:rPr lang="zh-CN" altLang="en-US" dirty="0" smtClean="0"/>
              <a:t> </a:t>
            </a:r>
            <a:endParaRPr lang="en-US" altLang="zh-CN" dirty="0" smtClean="0"/>
          </a:p>
          <a:p>
            <a:endParaRPr lang="en-US" altLang="zh-CN" dirty="0" smtClean="0"/>
          </a:p>
          <a:p>
            <a:endParaRPr lang="en-US" altLang="zh-CN" sz="2700" dirty="0" smtClean="0"/>
          </a:p>
          <a:p>
            <a:endParaRPr lang="en-US" altLang="zh-CN" sz="2700" dirty="0" smtClean="0"/>
          </a:p>
          <a:p>
            <a:pPr>
              <a:buNone/>
            </a:pPr>
            <a:endParaRPr lang="zh-CN" altLang="en-US" sz="2700" dirty="0" smtClean="0"/>
          </a:p>
        </p:txBody>
      </p:sp>
      <p:sp>
        <p:nvSpPr>
          <p:cNvPr id="160772" name="灯片编号占位符 17"/>
          <p:cNvSpPr>
            <a:spLocks noGrp="1"/>
          </p:cNvSpPr>
          <p:nvPr>
            <p:ph type="sldNum" sz="quarter" idx="12"/>
          </p:nvPr>
        </p:nvSpPr>
        <p:spPr>
          <a:noFill/>
        </p:spPr>
        <p:txBody>
          <a:bodyPr/>
          <a:lstStyle/>
          <a:p>
            <a:fld id="{E884DA82-D8D6-45B1-8A2B-6677C01CFB1E}" type="slidenum">
              <a:rPr lang="zh-CN" altLang="en-US" smtClean="0">
                <a:latin typeface="Arial" charset="0"/>
              </a:rPr>
              <a:pPr/>
              <a:t>151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a:noFill/>
        </p:spPr>
        <p:txBody>
          <a:bodyPr/>
          <a:lstStyle/>
          <a:p>
            <a:r>
              <a:rPr lang="en-US" altLang="zh-CN" sz="4000" dirty="0" smtClean="0"/>
              <a:t>T</a:t>
            </a:r>
            <a:r>
              <a:rPr lang="zh-CN" altLang="en-US" sz="4000" dirty="0" smtClean="0"/>
              <a:t>系统和</a:t>
            </a:r>
            <a:r>
              <a:rPr lang="en-US" altLang="zh-CN" sz="4000" dirty="0" smtClean="0"/>
              <a:t>E</a:t>
            </a:r>
            <a:r>
              <a:rPr lang="zh-CN" altLang="en-US" sz="4000" dirty="0" smtClean="0"/>
              <a:t>系统的数字传输复用规范</a:t>
            </a:r>
            <a:r>
              <a:rPr lang="zh-CN" altLang="en-US" sz="3700" dirty="0" smtClean="0"/>
              <a:t> </a:t>
            </a:r>
          </a:p>
        </p:txBody>
      </p:sp>
      <p:graphicFrame>
        <p:nvGraphicFramePr>
          <p:cNvPr id="304413" name="Group 285"/>
          <p:cNvGraphicFramePr>
            <a:graphicFrameLocks noGrp="1"/>
          </p:cNvGraphicFramePr>
          <p:nvPr>
            <p:ph type="tbl" idx="1"/>
          </p:nvPr>
        </p:nvGraphicFramePr>
        <p:xfrm>
          <a:off x="179388" y="1484313"/>
          <a:ext cx="8713787" cy="4582161"/>
        </p:xfrm>
        <a:graphic>
          <a:graphicData uri="http://schemas.openxmlformats.org/drawingml/2006/table">
            <a:tbl>
              <a:tblPr/>
              <a:tblGrid>
                <a:gridCol w="600075"/>
                <a:gridCol w="1749425"/>
                <a:gridCol w="1228725"/>
                <a:gridCol w="1231900"/>
                <a:gridCol w="1228725"/>
                <a:gridCol w="1346200"/>
                <a:gridCol w="1328737"/>
              </a:tblGrid>
              <a:tr h="931863">
                <a:tc rowSpan="3">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北</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体</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制</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符号</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400" b="1" i="0" u="none" strike="noStrike" cap="none" normalizeH="0" baseline="0" smtClean="0">
                        <a:ln>
                          <a:noFill/>
                        </a:ln>
                        <a:solidFill>
                          <a:schemeClr val="tx1"/>
                        </a:solidFill>
                        <a:effectLst/>
                        <a:latin typeface="Lucida Sans Unicode"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30275">
                <a:tc vMerge="1">
                  <a:txBody>
                    <a:bodyPr/>
                    <a:lstStyle/>
                    <a:p>
                      <a:endParaRPr lang="zh-CN" altLang="en-US"/>
                    </a:p>
                  </a:txBody>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话路数</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96</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4032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400" b="1" i="0" u="none" strike="noStrike" cap="none" normalizeH="0" baseline="0" smtClean="0">
                        <a:ln>
                          <a:noFill/>
                        </a:ln>
                        <a:solidFill>
                          <a:schemeClr val="tx1"/>
                        </a:solidFill>
                        <a:effectLst/>
                        <a:latin typeface="Lucida Sans Unicode"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31863">
                <a:tc vMerge="1">
                  <a:txBody>
                    <a:bodyPr/>
                    <a:lstStyle/>
                    <a:p>
                      <a:endParaRPr lang="zh-CN" altLang="en-US"/>
                    </a:p>
                  </a:txBody>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数据率</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Mbps</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1.544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6.312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44.736</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274.176</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400" b="1" i="0" u="none" strike="noStrike" cap="none" normalizeH="0" baseline="0" smtClean="0">
                        <a:ln>
                          <a:noFill/>
                        </a:ln>
                        <a:solidFill>
                          <a:schemeClr val="tx1"/>
                        </a:solidFill>
                        <a:effectLst/>
                        <a:latin typeface="Lucida Sans Unicode" pitchFamily="34" charset="0"/>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rowSpan="3">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欧</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洲</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体</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制</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符号</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E1</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E2</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E3</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E5</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vMerge="1">
                  <a:txBody>
                    <a:bodyPr/>
                    <a:lstStyle/>
                    <a:p>
                      <a:endParaRPr lang="zh-CN" altLang="en-US"/>
                    </a:p>
                  </a:txBody>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话路数</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480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1920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7680</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6763">
                <a:tc vMerge="1">
                  <a:txBody>
                    <a:bodyPr/>
                    <a:lstStyle/>
                    <a:p>
                      <a:endParaRPr lang="zh-CN" altLang="en-US"/>
                    </a:p>
                  </a:txBody>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数据率</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Mbps</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2.048</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8.448</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34.368</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139.264</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565.148</a:t>
                      </a:r>
                      <a:endParaRPr kumimoji="0" lang="en-US" altLang="zh-CN" sz="24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1849" name="灯片编号占位符 5"/>
          <p:cNvSpPr>
            <a:spLocks noGrp="1"/>
          </p:cNvSpPr>
          <p:nvPr>
            <p:ph type="sldNum" sz="quarter" idx="12"/>
          </p:nvPr>
        </p:nvSpPr>
        <p:spPr>
          <a:noFill/>
        </p:spPr>
        <p:txBody>
          <a:bodyPr/>
          <a:lstStyle/>
          <a:p>
            <a:fld id="{49BE13A7-73A3-461A-967F-4D2442C499DB}" type="slidenum">
              <a:rPr lang="zh-CN" altLang="en-US" smtClean="0">
                <a:latin typeface="Arial" charset="0"/>
              </a:rPr>
              <a:pPr/>
              <a:t>152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a:noFill/>
        </p:spPr>
        <p:txBody>
          <a:bodyPr/>
          <a:lstStyle/>
          <a:p>
            <a:r>
              <a:rPr lang="en-US" altLang="zh-CN" sz="3700" dirty="0" smtClean="0"/>
              <a:t>3.9.2  </a:t>
            </a:r>
            <a:r>
              <a:rPr lang="zh-CN" altLang="en-US" sz="3700" dirty="0" smtClean="0"/>
              <a:t>同步光纤网</a:t>
            </a:r>
            <a:r>
              <a:rPr lang="en-US" altLang="zh-CN" sz="3700" dirty="0" smtClean="0"/>
              <a:t>SONET</a:t>
            </a:r>
            <a:r>
              <a:rPr lang="zh-CN" altLang="en-US" sz="3700" dirty="0" smtClean="0"/>
              <a:t>与</a:t>
            </a:r>
            <a:br>
              <a:rPr lang="zh-CN" altLang="en-US" sz="3700" dirty="0" smtClean="0"/>
            </a:br>
            <a:r>
              <a:rPr lang="zh-CN" altLang="en-US" sz="3700" dirty="0" smtClean="0"/>
              <a:t>同步数字体系</a:t>
            </a:r>
            <a:r>
              <a:rPr lang="en-US" altLang="zh-CN" sz="3700" dirty="0" smtClean="0"/>
              <a:t>SDH</a:t>
            </a:r>
            <a:endParaRPr lang="zh-CN" altLang="en-US" sz="3700" dirty="0" smtClean="0"/>
          </a:p>
        </p:txBody>
      </p:sp>
      <p:sp>
        <p:nvSpPr>
          <p:cNvPr id="162819" name="Rectangle 3"/>
          <p:cNvSpPr>
            <a:spLocks noGrp="1"/>
          </p:cNvSpPr>
          <p:nvPr>
            <p:ph idx="1"/>
          </p:nvPr>
        </p:nvSpPr>
        <p:spPr/>
        <p:txBody>
          <a:bodyPr/>
          <a:lstStyle/>
          <a:p>
            <a:r>
              <a:rPr lang="zh-CN" altLang="en-US" sz="2400" smtClean="0"/>
              <a:t>同步光纤网</a:t>
            </a:r>
            <a:r>
              <a:rPr lang="en-US" altLang="zh-CN" sz="2400" smtClean="0"/>
              <a:t>SONET</a:t>
            </a:r>
            <a:r>
              <a:rPr lang="zh-CN" altLang="en-US" sz="2400" smtClean="0"/>
              <a:t>（</a:t>
            </a:r>
            <a:r>
              <a:rPr lang="en-US" altLang="zh-CN" sz="2400" smtClean="0"/>
              <a:t>Synchronous Optical Network</a:t>
            </a:r>
            <a:r>
              <a:rPr lang="zh-CN" altLang="en-US" sz="2400" smtClean="0"/>
              <a:t>）和同步数字体系</a:t>
            </a:r>
            <a:r>
              <a:rPr lang="en-US" altLang="zh-CN" sz="2400" smtClean="0"/>
              <a:t>SDH(Synchronous Digital Hierarchy)</a:t>
            </a:r>
            <a:r>
              <a:rPr lang="zh-CN" altLang="en-US" sz="2400" smtClean="0"/>
              <a:t> 是用于广域网中物理层的数字传输标准。</a:t>
            </a:r>
            <a:endParaRPr lang="en-US" altLang="zh-CN" sz="2400" smtClean="0"/>
          </a:p>
          <a:p>
            <a:r>
              <a:rPr lang="zh-CN" altLang="en-US" sz="2400" smtClean="0"/>
              <a:t>基于时分多路复用技术的数字传输网络，为光纤通信提供一个统一的速率标准，便于互连不同的光纤通信系统。</a:t>
            </a:r>
            <a:r>
              <a:rPr lang="zh-CN" altLang="en-US" sz="2400" b="1" smtClean="0"/>
              <a:t> </a:t>
            </a:r>
            <a:endParaRPr lang="zh-CN" altLang="en-US" sz="2400" smtClean="0"/>
          </a:p>
          <a:p>
            <a:r>
              <a:rPr lang="en-US" altLang="zh-CN" sz="2400" smtClean="0"/>
              <a:t>SONET</a:t>
            </a:r>
            <a:r>
              <a:rPr lang="zh-CN" altLang="en-US" sz="2400" smtClean="0"/>
              <a:t>是美国于</a:t>
            </a:r>
            <a:r>
              <a:rPr lang="en-US" altLang="zh-CN" sz="2400" smtClean="0"/>
              <a:t>1988</a:t>
            </a:r>
            <a:r>
              <a:rPr lang="zh-CN" altLang="en-US" sz="2400" smtClean="0"/>
              <a:t>年推出的数字传输标准。在该网络中，为了保证收发双方的时钟同步，各级时钟均来源于一个非常精确的主时钟（通常采用铯原子钟，其精度大于</a:t>
            </a:r>
            <a:r>
              <a:rPr lang="en-US" altLang="zh-CN" sz="2400" smtClean="0"/>
              <a:t>±1×10-11</a:t>
            </a:r>
            <a:r>
              <a:rPr lang="zh-CN" altLang="en-US" sz="2400" smtClean="0"/>
              <a:t>）。</a:t>
            </a:r>
            <a:endParaRPr lang="en-US" altLang="zh-CN" sz="2400" smtClean="0"/>
          </a:p>
          <a:p>
            <a:r>
              <a:rPr lang="en-US" altLang="zh-CN" sz="2400" smtClean="0"/>
              <a:t>SDH</a:t>
            </a:r>
            <a:r>
              <a:rPr lang="zh-CN" altLang="en-US" sz="2400" smtClean="0"/>
              <a:t>是由</a:t>
            </a:r>
            <a:r>
              <a:rPr lang="en-US" altLang="zh-CN" sz="2400" smtClean="0"/>
              <a:t>ITU-T</a:t>
            </a:r>
            <a:r>
              <a:rPr lang="zh-CN" altLang="en-US" sz="2400" smtClean="0"/>
              <a:t>在</a:t>
            </a:r>
            <a:r>
              <a:rPr lang="en-US" altLang="zh-CN" sz="2400" smtClean="0"/>
              <a:t>SONET</a:t>
            </a:r>
            <a:r>
              <a:rPr lang="zh-CN" altLang="en-US" sz="2400" smtClean="0"/>
              <a:t>的基础上制定的。</a:t>
            </a:r>
          </a:p>
        </p:txBody>
      </p:sp>
      <p:sp>
        <p:nvSpPr>
          <p:cNvPr id="162820" name="灯片编号占位符 17"/>
          <p:cNvSpPr>
            <a:spLocks noGrp="1"/>
          </p:cNvSpPr>
          <p:nvPr>
            <p:ph type="sldNum" sz="quarter" idx="12"/>
          </p:nvPr>
        </p:nvSpPr>
        <p:spPr>
          <a:noFill/>
        </p:spPr>
        <p:txBody>
          <a:bodyPr/>
          <a:lstStyle/>
          <a:p>
            <a:fld id="{40AD4DD7-F9CC-45AA-8272-AFC330C2901E}" type="slidenum">
              <a:rPr lang="zh-CN" altLang="en-US" smtClean="0">
                <a:latin typeface="Arial" charset="0"/>
              </a:rPr>
              <a:pPr/>
              <a:t>153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a:noFill/>
        </p:spPr>
        <p:txBody>
          <a:bodyPr/>
          <a:lstStyle/>
          <a:p>
            <a:r>
              <a:rPr lang="zh-CN" altLang="en-US" sz="3700" dirty="0" smtClean="0"/>
              <a:t> </a:t>
            </a:r>
          </a:p>
        </p:txBody>
      </p:sp>
      <p:sp>
        <p:nvSpPr>
          <p:cNvPr id="163843" name="Rectangle 3"/>
          <p:cNvSpPr>
            <a:spLocks noGrp="1"/>
          </p:cNvSpPr>
          <p:nvPr>
            <p:ph idx="1"/>
          </p:nvPr>
        </p:nvSpPr>
        <p:spPr>
          <a:xfrm>
            <a:off x="457200" y="1481138"/>
            <a:ext cx="8362950" cy="4525962"/>
          </a:xfrm>
        </p:spPr>
        <p:txBody>
          <a:bodyPr/>
          <a:lstStyle/>
          <a:p>
            <a:r>
              <a:rPr lang="en-US" altLang="zh-CN" sz="2800" smtClean="0"/>
              <a:t>SONET</a:t>
            </a:r>
            <a:r>
              <a:rPr lang="zh-CN" altLang="en-US" sz="2800" smtClean="0"/>
              <a:t>：基本传输速率是</a:t>
            </a:r>
            <a:r>
              <a:rPr lang="en-US" altLang="zh-CN" sz="2800" smtClean="0"/>
              <a:t>51.84Mbps</a:t>
            </a:r>
            <a:r>
              <a:rPr lang="zh-CN" altLang="en-US" sz="2800" smtClean="0"/>
              <a:t>。对于电信号，此速率称为第</a:t>
            </a:r>
            <a:r>
              <a:rPr lang="en-US" altLang="zh-CN" sz="2800" smtClean="0"/>
              <a:t>1</a:t>
            </a:r>
            <a:r>
              <a:rPr lang="zh-CN" altLang="en-US" sz="2800" smtClean="0"/>
              <a:t>级同步传送信号（</a:t>
            </a:r>
            <a:r>
              <a:rPr lang="en-US" altLang="zh-CN" sz="2800" smtClean="0"/>
              <a:t>Synchronous Transport Signal</a:t>
            </a:r>
            <a:r>
              <a:rPr lang="zh-CN" altLang="en-US" sz="2800" smtClean="0"/>
              <a:t>）</a:t>
            </a:r>
            <a:r>
              <a:rPr lang="en-US" altLang="zh-CN" sz="2800" smtClean="0"/>
              <a:t>,</a:t>
            </a:r>
            <a:r>
              <a:rPr lang="zh-CN" altLang="en-US" sz="2800" smtClean="0"/>
              <a:t>即</a:t>
            </a:r>
            <a:r>
              <a:rPr lang="en-US" altLang="zh-CN" sz="2800" smtClean="0"/>
              <a:t>STS-1</a:t>
            </a:r>
            <a:r>
              <a:rPr lang="zh-CN" altLang="en-US" sz="2800" smtClean="0"/>
              <a:t>；对于光信号，此速率称为第</a:t>
            </a:r>
            <a:r>
              <a:rPr lang="en-US" altLang="zh-CN" sz="2800" smtClean="0"/>
              <a:t>1</a:t>
            </a:r>
            <a:r>
              <a:rPr lang="zh-CN" altLang="en-US" sz="2800" smtClean="0"/>
              <a:t>级光载波（</a:t>
            </a:r>
            <a:r>
              <a:rPr lang="en-US" altLang="zh-CN" sz="2800" smtClean="0"/>
              <a:t>Optical Carrier</a:t>
            </a:r>
            <a:r>
              <a:rPr lang="zh-CN" altLang="en-US" sz="2800" smtClean="0"/>
              <a:t>），即</a:t>
            </a:r>
            <a:r>
              <a:rPr lang="en-US" altLang="zh-CN" sz="2800" smtClean="0"/>
              <a:t>OC-1</a:t>
            </a:r>
            <a:r>
              <a:rPr lang="zh-CN" altLang="en-US" sz="2800" smtClean="0"/>
              <a:t>。</a:t>
            </a:r>
          </a:p>
          <a:p>
            <a:r>
              <a:rPr lang="en-US" altLang="zh-CN" sz="2800" smtClean="0"/>
              <a:t>SDH</a:t>
            </a:r>
            <a:r>
              <a:rPr lang="zh-CN" altLang="en-US" sz="2800" smtClean="0"/>
              <a:t>：基本传输速率是</a:t>
            </a:r>
            <a:r>
              <a:rPr lang="en-US" altLang="zh-CN" sz="2800" smtClean="0"/>
              <a:t>155.52Mbps,</a:t>
            </a:r>
            <a:r>
              <a:rPr lang="zh-CN" altLang="en-US" sz="2800" smtClean="0"/>
              <a:t>被称为第</a:t>
            </a:r>
            <a:r>
              <a:rPr lang="en-US" altLang="zh-CN" sz="2800" smtClean="0"/>
              <a:t>1</a:t>
            </a:r>
            <a:r>
              <a:rPr lang="zh-CN" altLang="en-US" sz="2800" smtClean="0"/>
              <a:t>级同步传递模块（</a:t>
            </a:r>
            <a:r>
              <a:rPr lang="en-US" altLang="zh-CN" sz="2800" smtClean="0"/>
              <a:t>Synchronous Transfer Module</a:t>
            </a:r>
            <a:r>
              <a:rPr lang="zh-CN" altLang="en-US" sz="2800" smtClean="0"/>
              <a:t>），即</a:t>
            </a:r>
            <a:r>
              <a:rPr lang="en-US" altLang="zh-CN" sz="2800" smtClean="0"/>
              <a:t>STM-1</a:t>
            </a:r>
            <a:r>
              <a:rPr lang="zh-CN" altLang="en-US" sz="2800" smtClean="0"/>
              <a:t>。</a:t>
            </a:r>
          </a:p>
          <a:p>
            <a:r>
              <a:rPr lang="en-US" altLang="zh-CN" sz="2800" smtClean="0"/>
              <a:t>SONET</a:t>
            </a:r>
            <a:r>
              <a:rPr lang="zh-CN" altLang="en-US" sz="2800" smtClean="0"/>
              <a:t>和</a:t>
            </a:r>
            <a:r>
              <a:rPr lang="en-US" altLang="zh-CN" sz="2800" smtClean="0"/>
              <a:t>SDH</a:t>
            </a:r>
            <a:r>
              <a:rPr lang="zh-CN" altLang="en-US" sz="2800" smtClean="0"/>
              <a:t>不同等级速率的对应关系（见下表）。 </a:t>
            </a:r>
          </a:p>
        </p:txBody>
      </p:sp>
      <p:sp>
        <p:nvSpPr>
          <p:cNvPr id="163844" name="灯片编号占位符 17"/>
          <p:cNvSpPr>
            <a:spLocks noGrp="1"/>
          </p:cNvSpPr>
          <p:nvPr>
            <p:ph type="sldNum" sz="quarter" idx="12"/>
          </p:nvPr>
        </p:nvSpPr>
        <p:spPr>
          <a:noFill/>
        </p:spPr>
        <p:txBody>
          <a:bodyPr/>
          <a:lstStyle/>
          <a:p>
            <a:fld id="{7EBA5C4E-0D25-4F2B-A2E4-B7D58B137CEE}" type="slidenum">
              <a:rPr lang="zh-CN" altLang="en-US" smtClean="0">
                <a:latin typeface="Arial" charset="0"/>
              </a:rPr>
              <a:pPr/>
              <a:t>154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a:xfrm>
            <a:off x="395288" y="0"/>
            <a:ext cx="8229600" cy="981075"/>
          </a:xfrm>
          <a:noFill/>
        </p:spPr>
        <p:txBody>
          <a:bodyPr/>
          <a:lstStyle/>
          <a:p>
            <a:r>
              <a:rPr lang="zh-CN" altLang="en-US" dirty="0" smtClean="0"/>
              <a:t> </a:t>
            </a:r>
            <a:r>
              <a:rPr lang="en-US" altLang="zh-CN" dirty="0" smtClean="0"/>
              <a:t>SONET/SDH</a:t>
            </a:r>
            <a:r>
              <a:rPr lang="zh-CN" altLang="en-US" dirty="0" smtClean="0"/>
              <a:t>的速率 </a:t>
            </a:r>
          </a:p>
        </p:txBody>
      </p:sp>
      <p:graphicFrame>
        <p:nvGraphicFramePr>
          <p:cNvPr id="307434" name="Group 234"/>
          <p:cNvGraphicFramePr>
            <a:graphicFrameLocks noGrp="1"/>
          </p:cNvGraphicFramePr>
          <p:nvPr>
            <p:ph type="tbl" idx="1"/>
          </p:nvPr>
        </p:nvGraphicFramePr>
        <p:xfrm>
          <a:off x="323850" y="765175"/>
          <a:ext cx="8435975" cy="5486400"/>
        </p:xfrm>
        <a:graphic>
          <a:graphicData uri="http://schemas.openxmlformats.org/drawingml/2006/table">
            <a:tbl>
              <a:tblPr/>
              <a:tblGrid>
                <a:gridCol w="2743200"/>
                <a:gridCol w="2743200"/>
                <a:gridCol w="2949575"/>
              </a:tblGrid>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SONET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SDH</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线路速率（</a:t>
                      </a: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Mbps</a:t>
                      </a:r>
                      <a:r>
                        <a:rPr kumimoji="0" lang="zh-CN" altLang="en-US"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STS-1 /OC-1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51.840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STS-3/ OC-3</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STM-1</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155.520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STS-9/OC-9</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STM-3</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466.560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STS-12 /OC-12</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STM-4</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622.080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STS-18/OC-18</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STM-6</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933.120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STS-24 /OC-24</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STM-8</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1244.160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STS36/OC-36</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STM-13</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1866.240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STS-48 /OC-48</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STM-16</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2488.320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STS-96/OC-96</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STM-32</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4976.640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STS-192 /OC-192</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STM-64</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9953.280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STS-768 /OC-768</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STM-256</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39813.120</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921" name="灯片编号占位符 5"/>
          <p:cNvSpPr>
            <a:spLocks noGrp="1"/>
          </p:cNvSpPr>
          <p:nvPr>
            <p:ph type="sldNum" sz="quarter" idx="12"/>
          </p:nvPr>
        </p:nvSpPr>
        <p:spPr>
          <a:noFill/>
        </p:spPr>
        <p:txBody>
          <a:bodyPr/>
          <a:lstStyle/>
          <a:p>
            <a:fld id="{11A47B26-E542-4784-879B-C8F286E015D8}" type="slidenum">
              <a:rPr lang="zh-CN" altLang="en-US" smtClean="0">
                <a:latin typeface="Arial" charset="0"/>
              </a:rPr>
              <a:pPr/>
              <a:t>155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a:noFill/>
        </p:spPr>
        <p:txBody>
          <a:bodyPr/>
          <a:lstStyle/>
          <a:p>
            <a:r>
              <a:rPr lang="en-US" altLang="zh-CN" dirty="0" smtClean="0"/>
              <a:t>SONET</a:t>
            </a:r>
            <a:r>
              <a:rPr lang="zh-CN" altLang="en-US" dirty="0" smtClean="0"/>
              <a:t>的层次结构 </a:t>
            </a:r>
          </a:p>
        </p:txBody>
      </p:sp>
      <p:sp>
        <p:nvSpPr>
          <p:cNvPr id="165891" name="Rectangle 3"/>
          <p:cNvSpPr>
            <a:spLocks noGrp="1"/>
          </p:cNvSpPr>
          <p:nvPr>
            <p:ph idx="1"/>
          </p:nvPr>
        </p:nvSpPr>
        <p:spPr>
          <a:xfrm>
            <a:off x="468313" y="1341438"/>
            <a:ext cx="8229600" cy="4525962"/>
          </a:xfrm>
        </p:spPr>
        <p:txBody>
          <a:bodyPr/>
          <a:lstStyle/>
          <a:p>
            <a:r>
              <a:rPr lang="en-US" altLang="zh-CN" sz="2400" smtClean="0"/>
              <a:t>SONET</a:t>
            </a:r>
            <a:r>
              <a:rPr lang="zh-CN" altLang="en-US" sz="2400" smtClean="0"/>
              <a:t>按照层次结构进行组织，包括光子层（</a:t>
            </a:r>
            <a:r>
              <a:rPr lang="en-US" altLang="zh-CN" sz="2400" smtClean="0"/>
              <a:t>Photonic Layer</a:t>
            </a:r>
            <a:r>
              <a:rPr lang="zh-CN" altLang="en-US" sz="2400" smtClean="0"/>
              <a:t>）、段层（</a:t>
            </a:r>
            <a:r>
              <a:rPr lang="en-US" altLang="zh-CN" sz="2400" smtClean="0"/>
              <a:t>Section Layer</a:t>
            </a:r>
            <a:r>
              <a:rPr lang="zh-CN" altLang="en-US" sz="2400" smtClean="0"/>
              <a:t>）、线路层（</a:t>
            </a:r>
            <a:r>
              <a:rPr lang="en-US" altLang="zh-CN" sz="2400" smtClean="0"/>
              <a:t>Line Layer</a:t>
            </a:r>
            <a:r>
              <a:rPr lang="zh-CN" altLang="en-US" sz="2400" smtClean="0"/>
              <a:t>）和路径层（</a:t>
            </a:r>
            <a:r>
              <a:rPr lang="en-US" altLang="zh-CN" sz="2400" smtClean="0"/>
              <a:t>Path Layer</a:t>
            </a:r>
            <a:r>
              <a:rPr lang="zh-CN" altLang="en-US" sz="2400" smtClean="0"/>
              <a:t>。数据自上而下的流动是先从路径层到线路层，然后到段层，最后从光子层进行输出。</a:t>
            </a:r>
            <a:r>
              <a:rPr lang="zh-CN" altLang="en-US" sz="2800" smtClean="0"/>
              <a:t> </a:t>
            </a:r>
          </a:p>
        </p:txBody>
      </p:sp>
      <p:sp>
        <p:nvSpPr>
          <p:cNvPr id="165892" name="灯片编号占位符 17"/>
          <p:cNvSpPr>
            <a:spLocks noGrp="1"/>
          </p:cNvSpPr>
          <p:nvPr>
            <p:ph type="sldNum" sz="quarter" idx="12"/>
          </p:nvPr>
        </p:nvSpPr>
        <p:spPr>
          <a:noFill/>
        </p:spPr>
        <p:txBody>
          <a:bodyPr/>
          <a:lstStyle/>
          <a:p>
            <a:fld id="{C74247B0-376B-4521-AD46-86862CBFEBD2}" type="slidenum">
              <a:rPr lang="zh-CN" altLang="en-US" smtClean="0">
                <a:latin typeface="Arial" charset="0"/>
              </a:rPr>
              <a:pPr/>
              <a:t>156</a:t>
            </a:fld>
            <a:endParaRPr lang="zh-CN" altLang="en-US" smtClean="0">
              <a:latin typeface="Arial" charset="0"/>
            </a:endParaRPr>
          </a:p>
        </p:txBody>
      </p:sp>
      <p:sp>
        <p:nvSpPr>
          <p:cNvPr id="165893" name="Rectangle 5"/>
          <p:cNvSpPr>
            <a:spLocks noChangeArrowheads="1"/>
          </p:cNvSpPr>
          <p:nvPr/>
        </p:nvSpPr>
        <p:spPr bwMode="auto">
          <a:xfrm>
            <a:off x="0" y="2705100"/>
            <a:ext cx="9144000" cy="0"/>
          </a:xfrm>
          <a:prstGeom prst="rect">
            <a:avLst/>
          </a:prstGeom>
          <a:noFill/>
          <a:ln w="9525">
            <a:noFill/>
            <a:miter lim="800000"/>
            <a:headEnd/>
            <a:tailEnd/>
          </a:ln>
        </p:spPr>
        <p:txBody>
          <a:bodyPr wrap="none" anchor="ctr">
            <a:spAutoFit/>
          </a:bodyPr>
          <a:lstStyle/>
          <a:p>
            <a:endParaRPr lang="zh-CN" altLang="en-US"/>
          </a:p>
        </p:txBody>
      </p:sp>
      <p:pic>
        <p:nvPicPr>
          <p:cNvPr id="165894" name="Picture 6"/>
          <p:cNvPicPr>
            <a:picLocks noChangeAspect="1" noChangeArrowheads="1"/>
          </p:cNvPicPr>
          <p:nvPr/>
        </p:nvPicPr>
        <p:blipFill>
          <a:blip r:embed="rId2"/>
          <a:srcRect/>
          <a:stretch>
            <a:fillRect/>
          </a:stretch>
        </p:blipFill>
        <p:spPr bwMode="auto">
          <a:xfrm>
            <a:off x="0" y="2852738"/>
            <a:ext cx="9066213"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a:noFill/>
        </p:spPr>
        <p:txBody>
          <a:bodyPr/>
          <a:lstStyle/>
          <a:p>
            <a:r>
              <a:rPr lang="en-US" altLang="zh-CN" dirty="0" smtClean="0"/>
              <a:t>SONET</a:t>
            </a:r>
            <a:r>
              <a:rPr lang="zh-CN" altLang="en-US" dirty="0" smtClean="0"/>
              <a:t>各层的功能</a:t>
            </a:r>
          </a:p>
        </p:txBody>
      </p:sp>
      <p:sp>
        <p:nvSpPr>
          <p:cNvPr id="166915" name="Rectangle 3"/>
          <p:cNvSpPr>
            <a:spLocks noGrp="1"/>
          </p:cNvSpPr>
          <p:nvPr>
            <p:ph idx="1"/>
          </p:nvPr>
        </p:nvSpPr>
        <p:spPr/>
        <p:txBody>
          <a:bodyPr/>
          <a:lstStyle/>
          <a:p>
            <a:pPr>
              <a:lnSpc>
                <a:spcPct val="90000"/>
              </a:lnSpc>
              <a:buFont typeface="Wingdings 3" pitchFamily="18" charset="2"/>
              <a:buNone/>
            </a:pPr>
            <a:r>
              <a:rPr lang="zh-CN" altLang="en-US" sz="2200" smtClean="0"/>
              <a:t>（</a:t>
            </a:r>
            <a:r>
              <a:rPr lang="en-US" altLang="zh-CN" sz="2200" smtClean="0"/>
              <a:t>1</a:t>
            </a:r>
            <a:r>
              <a:rPr lang="zh-CN" altLang="en-US" sz="2200" smtClean="0"/>
              <a:t>）光子层</a:t>
            </a:r>
          </a:p>
          <a:p>
            <a:pPr>
              <a:lnSpc>
                <a:spcPct val="90000"/>
              </a:lnSpc>
              <a:buFont typeface="Wingdings 3" pitchFamily="18" charset="2"/>
              <a:buNone/>
            </a:pPr>
            <a:r>
              <a:rPr lang="zh-CN" altLang="en-US" sz="2200" smtClean="0"/>
              <a:t>	光子层负责电信号和光信号之间的相互转换。该层定义了光波长、信号强度和线路编码等物理特性。</a:t>
            </a:r>
          </a:p>
          <a:p>
            <a:pPr>
              <a:lnSpc>
                <a:spcPct val="90000"/>
              </a:lnSpc>
              <a:buFont typeface="Wingdings 3" pitchFamily="18" charset="2"/>
              <a:buNone/>
            </a:pPr>
            <a:r>
              <a:rPr lang="zh-CN" altLang="en-US" sz="2200" smtClean="0"/>
              <a:t>（</a:t>
            </a:r>
            <a:r>
              <a:rPr lang="en-US" altLang="zh-CN" sz="2200" smtClean="0"/>
              <a:t>2</a:t>
            </a:r>
            <a:r>
              <a:rPr lang="zh-CN" altLang="en-US" sz="2200" smtClean="0"/>
              <a:t>）段层 </a:t>
            </a:r>
            <a:r>
              <a:rPr lang="zh-CN" altLang="en-US" sz="2200" b="1" smtClean="0"/>
              <a:t> </a:t>
            </a:r>
            <a:endParaRPr lang="zh-CN" altLang="en-US" sz="2200" smtClean="0"/>
          </a:p>
          <a:p>
            <a:pPr>
              <a:lnSpc>
                <a:spcPct val="90000"/>
              </a:lnSpc>
              <a:buFont typeface="Wingdings 3" pitchFamily="18" charset="2"/>
              <a:buNone/>
            </a:pPr>
            <a:r>
              <a:rPr lang="zh-CN" altLang="en-US" sz="2200" smtClean="0"/>
              <a:t>	段层负责在光纤上传输成帧的信号。</a:t>
            </a:r>
            <a:r>
              <a:rPr lang="en-US" altLang="zh-CN" sz="2200" smtClean="0"/>
              <a:t>SONET</a:t>
            </a:r>
            <a:r>
              <a:rPr lang="zh-CN" altLang="en-US" sz="2200" smtClean="0"/>
              <a:t>信号在长距离传输时，必须被定期地重新生成，以克服信号的衰减，这一过程由段层负责实现。段层的主要功能还包括：组帧、拆帧和错误监测。</a:t>
            </a:r>
          </a:p>
          <a:p>
            <a:pPr>
              <a:lnSpc>
                <a:spcPct val="90000"/>
              </a:lnSpc>
              <a:buFont typeface="Wingdings 3" pitchFamily="18" charset="2"/>
              <a:buNone/>
            </a:pPr>
            <a:r>
              <a:rPr lang="zh-CN" altLang="en-US" sz="2200" smtClean="0"/>
              <a:t>（</a:t>
            </a:r>
            <a:r>
              <a:rPr lang="en-US" altLang="zh-CN" sz="2200" smtClean="0"/>
              <a:t>3</a:t>
            </a:r>
            <a:r>
              <a:rPr lang="zh-CN" altLang="en-US" sz="2200" smtClean="0"/>
              <a:t>）线路层</a:t>
            </a:r>
          </a:p>
          <a:p>
            <a:pPr>
              <a:lnSpc>
                <a:spcPct val="90000"/>
              </a:lnSpc>
              <a:buFont typeface="Wingdings 3" pitchFamily="18" charset="2"/>
              <a:buNone/>
            </a:pPr>
            <a:r>
              <a:rPr lang="zh-CN" altLang="en-US" sz="2200" smtClean="0"/>
              <a:t>	线路层负责路径层信号的可靠传输。线路层的主要功能包括同步、多路复用和可靠传输。</a:t>
            </a:r>
          </a:p>
          <a:p>
            <a:pPr>
              <a:lnSpc>
                <a:spcPct val="90000"/>
              </a:lnSpc>
              <a:buFont typeface="Wingdings 3" pitchFamily="18" charset="2"/>
              <a:buNone/>
            </a:pPr>
            <a:r>
              <a:rPr lang="zh-CN" altLang="en-US" sz="2200" smtClean="0"/>
              <a:t>（</a:t>
            </a:r>
            <a:r>
              <a:rPr lang="en-US" altLang="zh-CN" sz="2200" smtClean="0"/>
              <a:t>4</a:t>
            </a:r>
            <a:r>
              <a:rPr lang="zh-CN" altLang="en-US" sz="2200" smtClean="0"/>
              <a:t>）路径层</a:t>
            </a:r>
          </a:p>
          <a:p>
            <a:pPr>
              <a:lnSpc>
                <a:spcPct val="90000"/>
              </a:lnSpc>
              <a:buFont typeface="Wingdings 3" pitchFamily="18" charset="2"/>
              <a:buNone/>
            </a:pPr>
            <a:r>
              <a:rPr lang="zh-CN" altLang="en-US" sz="2200" smtClean="0"/>
              <a:t>	路径层负责有效载荷数据的端到端通信。一条路径起始于数据的源端，中止于数据的目标端。 </a:t>
            </a:r>
          </a:p>
        </p:txBody>
      </p:sp>
      <p:sp>
        <p:nvSpPr>
          <p:cNvPr id="166916" name="灯片编号占位符 17"/>
          <p:cNvSpPr>
            <a:spLocks noGrp="1"/>
          </p:cNvSpPr>
          <p:nvPr>
            <p:ph type="sldNum" sz="quarter" idx="12"/>
          </p:nvPr>
        </p:nvSpPr>
        <p:spPr>
          <a:noFill/>
        </p:spPr>
        <p:txBody>
          <a:bodyPr/>
          <a:lstStyle/>
          <a:p>
            <a:fld id="{0CC66913-C367-41D0-8694-4BCEB0CF5F59}" type="slidenum">
              <a:rPr lang="zh-CN" altLang="en-US" smtClean="0">
                <a:latin typeface="Arial" charset="0"/>
              </a:rPr>
              <a:pPr/>
              <a:t>157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a:noFill/>
        </p:spPr>
        <p:txBody>
          <a:bodyPr/>
          <a:lstStyle/>
          <a:p>
            <a:r>
              <a:rPr lang="en-US" altLang="zh-CN" dirty="0" smtClean="0"/>
              <a:t>3.10</a:t>
            </a:r>
            <a:r>
              <a:rPr lang="zh-CN" altLang="en-US" dirty="0" smtClean="0"/>
              <a:t> </a:t>
            </a:r>
            <a:r>
              <a:rPr lang="zh-CN" dirty="0" smtClean="0"/>
              <a:t>移动通信系统</a:t>
            </a:r>
            <a:endParaRPr lang="zh-CN" altLang="en-US" dirty="0" smtClean="0"/>
          </a:p>
        </p:txBody>
      </p:sp>
      <p:sp>
        <p:nvSpPr>
          <p:cNvPr id="167939" name="Rectangle 3"/>
          <p:cNvSpPr>
            <a:spLocks noGrp="1"/>
          </p:cNvSpPr>
          <p:nvPr>
            <p:ph idx="1"/>
          </p:nvPr>
        </p:nvSpPr>
        <p:spPr>
          <a:xfrm>
            <a:off x="357188" y="1554163"/>
            <a:ext cx="8358187" cy="4525962"/>
          </a:xfrm>
        </p:spPr>
        <p:txBody>
          <a:bodyPr/>
          <a:lstStyle/>
          <a:p>
            <a:r>
              <a:rPr lang="zh-CN" dirty="0" smtClean="0"/>
              <a:t>为移动终端用户提供语音通信和数据通信</a:t>
            </a:r>
            <a:r>
              <a:rPr lang="zh-CN" altLang="en-US" dirty="0" smtClean="0"/>
              <a:t>。</a:t>
            </a:r>
            <a:endParaRPr lang="en-US" altLang="zh-CN" dirty="0" smtClean="0"/>
          </a:p>
          <a:p>
            <a:r>
              <a:rPr lang="zh-CN" dirty="0" smtClean="0"/>
              <a:t>早期的移动通信系统主要提供移动电话服务</a:t>
            </a:r>
            <a:r>
              <a:rPr lang="zh-CN" altLang="en-US" dirty="0" smtClean="0"/>
              <a:t>。</a:t>
            </a:r>
            <a:endParaRPr lang="en-US" altLang="zh-CN" dirty="0" smtClean="0"/>
          </a:p>
          <a:p>
            <a:r>
              <a:rPr lang="zh-CN" dirty="0" smtClean="0"/>
              <a:t>随新一代移动通信技术的不断推出，数据通信业务的比重越来越大，成为移动终端接入因特网的重要手段。</a:t>
            </a:r>
            <a:endParaRPr lang="zh-CN" altLang="en-US" dirty="0" smtClean="0"/>
          </a:p>
        </p:txBody>
      </p:sp>
      <p:sp>
        <p:nvSpPr>
          <p:cNvPr id="167940" name="灯片编号占位符 17"/>
          <p:cNvSpPr>
            <a:spLocks noGrp="1"/>
          </p:cNvSpPr>
          <p:nvPr>
            <p:ph type="sldNum" sz="quarter" idx="12"/>
          </p:nvPr>
        </p:nvSpPr>
        <p:spPr>
          <a:noFill/>
        </p:spPr>
        <p:txBody>
          <a:bodyPr/>
          <a:lstStyle/>
          <a:p>
            <a:fld id="{96AECA14-56B5-4273-A3FD-118EAAA2473A}" type="slidenum">
              <a:rPr lang="zh-CN" altLang="en-US" smtClean="0">
                <a:latin typeface="Arial" charset="0"/>
              </a:rPr>
              <a:pPr/>
              <a:t>158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a:noFill/>
        </p:spPr>
        <p:txBody>
          <a:bodyPr/>
          <a:lstStyle/>
          <a:p>
            <a:r>
              <a:rPr lang="zh-CN" altLang="en-US" dirty="0" smtClean="0"/>
              <a:t>蜂窝通信系统</a:t>
            </a:r>
          </a:p>
        </p:txBody>
      </p:sp>
      <p:sp>
        <p:nvSpPr>
          <p:cNvPr id="168963" name="Rectangle 3"/>
          <p:cNvSpPr>
            <a:spLocks noGrp="1"/>
          </p:cNvSpPr>
          <p:nvPr>
            <p:ph idx="1"/>
          </p:nvPr>
        </p:nvSpPr>
        <p:spPr/>
        <p:txBody>
          <a:bodyPr/>
          <a:lstStyle/>
          <a:p>
            <a:r>
              <a:rPr lang="zh-CN" altLang="en-US" sz="2800" smtClean="0"/>
              <a:t>也称为“小区制”系统，它将要覆盖的较大的无线通信区域划分成若干个小区，每个小区的半径在</a:t>
            </a:r>
            <a:r>
              <a:rPr lang="en-US" altLang="zh-CN" sz="2800" smtClean="0"/>
              <a:t>1</a:t>
            </a:r>
            <a:r>
              <a:rPr lang="zh-CN" altLang="en-US" sz="2800" smtClean="0"/>
              <a:t>～</a:t>
            </a:r>
            <a:r>
              <a:rPr lang="en-US" altLang="zh-CN" sz="2800" smtClean="0"/>
              <a:t>10km</a:t>
            </a:r>
            <a:r>
              <a:rPr lang="zh-CN" altLang="en-US" sz="2800" smtClean="0"/>
              <a:t>左右（半径的大小取决于该小区内的可视用户的分布密度）。</a:t>
            </a:r>
            <a:endParaRPr lang="en-US" altLang="zh-CN" sz="2800" smtClean="0"/>
          </a:p>
          <a:p>
            <a:r>
              <a:rPr lang="zh-CN" altLang="en-US" sz="2800" smtClean="0"/>
              <a:t>每个小区的内部设立一个基站，为本小区范围内的用户提供服务。</a:t>
            </a:r>
            <a:endParaRPr lang="en-US" altLang="zh-CN" sz="2800" smtClean="0"/>
          </a:p>
          <a:p>
            <a:r>
              <a:rPr lang="zh-CN" altLang="en-US" sz="2800" smtClean="0"/>
              <a:t>当某个小区的用户数过多时，可进一步通过小区分裂来提高系统容量。 </a:t>
            </a:r>
          </a:p>
        </p:txBody>
      </p:sp>
      <p:sp>
        <p:nvSpPr>
          <p:cNvPr id="168964" name="灯片编号占位符 17"/>
          <p:cNvSpPr>
            <a:spLocks noGrp="1"/>
          </p:cNvSpPr>
          <p:nvPr>
            <p:ph type="sldNum" sz="quarter" idx="12"/>
          </p:nvPr>
        </p:nvSpPr>
        <p:spPr>
          <a:noFill/>
        </p:spPr>
        <p:txBody>
          <a:bodyPr/>
          <a:lstStyle/>
          <a:p>
            <a:fld id="{02665D09-EB7D-493F-BF4E-6A1D2C31AA5D}" type="slidenum">
              <a:rPr lang="zh-CN" altLang="en-US" smtClean="0">
                <a:latin typeface="Arial" charset="0"/>
              </a:rPr>
              <a:pPr/>
              <a:t>159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noFill/>
        </p:spPr>
        <p:txBody>
          <a:bodyPr/>
          <a:lstStyle/>
          <a:p>
            <a:r>
              <a:rPr lang="zh-CN" altLang="en-US" dirty="0" smtClean="0"/>
              <a:t>通信系统一般模型示意图</a:t>
            </a:r>
          </a:p>
        </p:txBody>
      </p:sp>
      <p:sp>
        <p:nvSpPr>
          <p:cNvPr id="20483" name="Rectangle 3"/>
          <p:cNvSpPr>
            <a:spLocks noGrp="1"/>
          </p:cNvSpPr>
          <p:nvPr>
            <p:ph idx="1"/>
          </p:nvPr>
        </p:nvSpPr>
        <p:spPr/>
        <p:txBody>
          <a:bodyPr/>
          <a:lstStyle/>
          <a:p>
            <a:pPr>
              <a:buFont typeface="Wingdings 3" pitchFamily="18" charset="2"/>
              <a:buChar char=""/>
            </a:pPr>
            <a:endParaRPr lang="zh-CN" altLang="en-US" sz="2700" smtClean="0"/>
          </a:p>
        </p:txBody>
      </p:sp>
      <p:sp>
        <p:nvSpPr>
          <p:cNvPr id="20484" name="灯片编号占位符 17"/>
          <p:cNvSpPr>
            <a:spLocks noGrp="1"/>
          </p:cNvSpPr>
          <p:nvPr>
            <p:ph type="sldNum" sz="quarter" idx="12"/>
          </p:nvPr>
        </p:nvSpPr>
        <p:spPr>
          <a:noFill/>
        </p:spPr>
        <p:txBody>
          <a:bodyPr/>
          <a:lstStyle/>
          <a:p>
            <a:fld id="{F0AB6496-4AFA-4255-B8D1-177E2C0400A0}" type="slidenum">
              <a:rPr lang="zh-CN" altLang="en-US" smtClean="0">
                <a:latin typeface="Arial" charset="0"/>
              </a:rPr>
              <a:pPr/>
              <a:t>16</a:t>
            </a:fld>
            <a:endParaRPr lang="zh-CN" altLang="en-US" smtClean="0">
              <a:latin typeface="Arial" charset="0"/>
            </a:endParaRPr>
          </a:p>
        </p:txBody>
      </p:sp>
      <p:sp>
        <p:nvSpPr>
          <p:cNvPr id="20485" name="Rectangle 5"/>
          <p:cNvSpPr>
            <a:spLocks noChangeArrowheads="1"/>
          </p:cNvSpPr>
          <p:nvPr/>
        </p:nvSpPr>
        <p:spPr bwMode="auto">
          <a:xfrm>
            <a:off x="0" y="2919413"/>
            <a:ext cx="9144000" cy="0"/>
          </a:xfrm>
          <a:prstGeom prst="rect">
            <a:avLst/>
          </a:prstGeom>
          <a:noFill/>
          <a:ln w="9525">
            <a:noFill/>
            <a:miter lim="800000"/>
            <a:headEnd/>
            <a:tailEnd/>
          </a:ln>
        </p:spPr>
        <p:txBody>
          <a:bodyPr wrap="none" anchor="ctr">
            <a:spAutoFit/>
          </a:bodyPr>
          <a:lstStyle/>
          <a:p>
            <a:endParaRPr lang="zh-CN" altLang="en-US"/>
          </a:p>
        </p:txBody>
      </p:sp>
      <p:sp>
        <p:nvSpPr>
          <p:cNvPr id="20486" name="Text Box 6"/>
          <p:cNvSpPr txBox="1">
            <a:spLocks noChangeArrowheads="1"/>
          </p:cNvSpPr>
          <p:nvPr/>
        </p:nvSpPr>
        <p:spPr bwMode="auto">
          <a:xfrm>
            <a:off x="2482850" y="4221163"/>
            <a:ext cx="4176713" cy="519112"/>
          </a:xfrm>
          <a:prstGeom prst="rect">
            <a:avLst/>
          </a:prstGeom>
          <a:noFill/>
          <a:ln w="9525">
            <a:noFill/>
            <a:miter lim="800000"/>
            <a:headEnd/>
            <a:tailEnd/>
          </a:ln>
        </p:spPr>
        <p:txBody>
          <a:bodyPr>
            <a:spAutoFit/>
          </a:bodyPr>
          <a:lstStyle/>
          <a:p>
            <a:pPr algn="ctr">
              <a:spcBef>
                <a:spcPct val="50000"/>
              </a:spcBef>
            </a:pPr>
            <a:r>
              <a:rPr lang="zh-CN" altLang="en-US" sz="2800" dirty="0">
                <a:latin typeface="黑体" pitchFamily="49" charset="-122"/>
                <a:ea typeface="黑体" pitchFamily="49" charset="-122"/>
              </a:rPr>
              <a:t>通信系统的一般模型 </a:t>
            </a:r>
          </a:p>
        </p:txBody>
      </p:sp>
      <p:pic>
        <p:nvPicPr>
          <p:cNvPr id="20487" name="Picture 7"/>
          <p:cNvPicPr>
            <a:picLocks noChangeAspect="1" noChangeArrowheads="1"/>
          </p:cNvPicPr>
          <p:nvPr/>
        </p:nvPicPr>
        <p:blipFill>
          <a:blip r:embed="rId2"/>
          <a:srcRect/>
          <a:stretch>
            <a:fillRect/>
          </a:stretch>
        </p:blipFill>
        <p:spPr bwMode="auto">
          <a:xfrm>
            <a:off x="539750" y="2349500"/>
            <a:ext cx="8059738"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title"/>
          </p:nvPr>
        </p:nvSpPr>
        <p:spPr>
          <a:noFill/>
        </p:spPr>
        <p:txBody>
          <a:bodyPr/>
          <a:lstStyle/>
          <a:p>
            <a:r>
              <a:rPr lang="zh-CN" altLang="en-US" sz="3700" dirty="0" smtClean="0"/>
              <a:t>蜂窝移动通信系统的基本结构示意图 </a:t>
            </a:r>
          </a:p>
        </p:txBody>
      </p:sp>
      <p:sp>
        <p:nvSpPr>
          <p:cNvPr id="169987" name="灯片编号占位符 17"/>
          <p:cNvSpPr>
            <a:spLocks noGrp="1"/>
          </p:cNvSpPr>
          <p:nvPr>
            <p:ph type="sldNum" sz="quarter" idx="12"/>
          </p:nvPr>
        </p:nvSpPr>
        <p:spPr>
          <a:noFill/>
        </p:spPr>
        <p:txBody>
          <a:bodyPr/>
          <a:lstStyle/>
          <a:p>
            <a:fld id="{EC0B4EB1-6B9A-471D-A16F-4AFED6704FCF}" type="slidenum">
              <a:rPr lang="zh-CN" altLang="en-US" smtClean="0">
                <a:latin typeface="Arial" charset="0"/>
              </a:rPr>
              <a:pPr/>
              <a:t>160</a:t>
            </a:fld>
            <a:endParaRPr lang="zh-CN" altLang="en-US" smtClean="0">
              <a:latin typeface="Arial" charset="0"/>
            </a:endParaRPr>
          </a:p>
        </p:txBody>
      </p:sp>
      <p:sp>
        <p:nvSpPr>
          <p:cNvPr id="169988" name="Rectangle 7"/>
          <p:cNvSpPr>
            <a:spLocks noChangeArrowheads="1"/>
          </p:cNvSpPr>
          <p:nvPr/>
        </p:nvSpPr>
        <p:spPr bwMode="auto">
          <a:xfrm>
            <a:off x="0" y="2395538"/>
            <a:ext cx="9144000" cy="0"/>
          </a:xfrm>
          <a:prstGeom prst="rect">
            <a:avLst/>
          </a:prstGeom>
          <a:noFill/>
          <a:ln w="9525">
            <a:noFill/>
            <a:miter lim="800000"/>
            <a:headEnd/>
            <a:tailEnd/>
          </a:ln>
        </p:spPr>
        <p:txBody>
          <a:bodyPr wrap="none" anchor="ctr">
            <a:spAutoFit/>
          </a:bodyPr>
          <a:lstStyle/>
          <a:p>
            <a:endParaRPr lang="zh-CN" altLang="en-US"/>
          </a:p>
        </p:txBody>
      </p:sp>
      <p:pic>
        <p:nvPicPr>
          <p:cNvPr id="169989" name="Picture 7"/>
          <p:cNvPicPr>
            <a:picLocks noChangeAspect="1" noChangeArrowheads="1"/>
          </p:cNvPicPr>
          <p:nvPr/>
        </p:nvPicPr>
        <p:blipFill>
          <a:blip r:embed="rId2"/>
          <a:srcRect/>
          <a:stretch>
            <a:fillRect/>
          </a:stretch>
        </p:blipFill>
        <p:spPr bwMode="auto">
          <a:xfrm>
            <a:off x="257175" y="1704975"/>
            <a:ext cx="8629650" cy="3448050"/>
          </a:xfrm>
          <a:prstGeom prst="rect">
            <a:avLst/>
          </a:prstGeom>
          <a:noFill/>
          <a:ln w="9525">
            <a:noFill/>
            <a:miter lim="800000"/>
            <a:headEnd/>
            <a:tailEnd/>
          </a:ln>
        </p:spPr>
      </p:pic>
      <p:sp>
        <p:nvSpPr>
          <p:cNvPr id="169990" name="TextBox 5"/>
          <p:cNvSpPr txBox="1">
            <a:spLocks noChangeArrowheads="1"/>
          </p:cNvSpPr>
          <p:nvPr/>
        </p:nvSpPr>
        <p:spPr bwMode="auto">
          <a:xfrm>
            <a:off x="4572000" y="5643563"/>
            <a:ext cx="3500438" cy="369887"/>
          </a:xfrm>
          <a:prstGeom prst="rect">
            <a:avLst/>
          </a:prstGeom>
          <a:noFill/>
          <a:ln w="9525">
            <a:noFill/>
            <a:miter lim="800000"/>
            <a:headEnd/>
            <a:tailEnd/>
          </a:ln>
        </p:spPr>
        <p:txBody>
          <a:bodyPr>
            <a:spAutoFit/>
          </a:bodyPr>
          <a:lstStyle/>
          <a:p>
            <a:r>
              <a:rPr lang="zh-CN" altLang="en-US"/>
              <a:t>基站和移动终端之间为无线通信</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a:xfrm>
            <a:off x="457200" y="44450"/>
            <a:ext cx="8229600" cy="1143000"/>
          </a:xfrm>
          <a:noFill/>
        </p:spPr>
        <p:txBody>
          <a:bodyPr/>
          <a:lstStyle/>
          <a:p>
            <a:r>
              <a:rPr lang="zh-CN" altLang="en-US" dirty="0" smtClean="0"/>
              <a:t>蜂窝通信技术的划分</a:t>
            </a:r>
          </a:p>
        </p:txBody>
      </p:sp>
      <p:sp>
        <p:nvSpPr>
          <p:cNvPr id="171011" name="Rectangle 3"/>
          <p:cNvSpPr>
            <a:spLocks noGrp="1"/>
          </p:cNvSpPr>
          <p:nvPr>
            <p:ph idx="1"/>
          </p:nvPr>
        </p:nvSpPr>
        <p:spPr>
          <a:xfrm>
            <a:off x="457200" y="1125538"/>
            <a:ext cx="8229600" cy="5399087"/>
          </a:xfrm>
        </p:spPr>
        <p:txBody>
          <a:bodyPr/>
          <a:lstStyle/>
          <a:p>
            <a:pPr marL="0" indent="265113">
              <a:buNone/>
            </a:pPr>
            <a:r>
              <a:rPr lang="zh-CN" altLang="en-US" sz="2200" dirty="0" smtClean="0"/>
              <a:t>蜂窝通信技术划分为</a:t>
            </a:r>
            <a:r>
              <a:rPr lang="en-US" altLang="zh-CN" sz="2200" dirty="0" smtClean="0"/>
              <a:t>4</a:t>
            </a:r>
            <a:r>
              <a:rPr lang="zh-CN" altLang="en-US" sz="2200" dirty="0" smtClean="0"/>
              <a:t>代：</a:t>
            </a:r>
            <a:r>
              <a:rPr lang="en-US" altLang="zh-CN" sz="2200" dirty="0" smtClean="0"/>
              <a:t>1G</a:t>
            </a:r>
            <a:r>
              <a:rPr lang="zh-CN" altLang="en-US" sz="2200" dirty="0" smtClean="0"/>
              <a:t>、</a:t>
            </a:r>
            <a:r>
              <a:rPr lang="en-US" altLang="zh-CN" sz="2200" dirty="0" smtClean="0"/>
              <a:t>2G</a:t>
            </a:r>
            <a:r>
              <a:rPr lang="zh-CN" altLang="en-US" sz="2200" dirty="0" smtClean="0"/>
              <a:t>、</a:t>
            </a:r>
            <a:r>
              <a:rPr lang="en-US" altLang="zh-CN" sz="2200" dirty="0" smtClean="0"/>
              <a:t>3G</a:t>
            </a:r>
            <a:r>
              <a:rPr lang="zh-CN" altLang="en-US" sz="2200" dirty="0" smtClean="0"/>
              <a:t>和</a:t>
            </a:r>
            <a:r>
              <a:rPr lang="en-US" altLang="zh-CN" sz="2200" dirty="0" smtClean="0"/>
              <a:t>4G</a:t>
            </a:r>
            <a:r>
              <a:rPr lang="zh-CN" altLang="en-US" sz="2200" dirty="0" smtClean="0"/>
              <a:t>，另外还有</a:t>
            </a:r>
            <a:r>
              <a:rPr lang="en-US" altLang="zh-CN" sz="2200" dirty="0" smtClean="0"/>
              <a:t>2.5G</a:t>
            </a:r>
            <a:r>
              <a:rPr lang="zh-CN" altLang="en-US" sz="2200" dirty="0" smtClean="0"/>
              <a:t>和</a:t>
            </a:r>
            <a:r>
              <a:rPr lang="en-US" altLang="zh-CN" sz="2200" dirty="0" smtClean="0"/>
              <a:t>3.5G</a:t>
            </a:r>
            <a:r>
              <a:rPr lang="zh-CN" altLang="en-US" sz="2200" dirty="0" smtClean="0"/>
              <a:t>这些中间版本。</a:t>
            </a:r>
          </a:p>
          <a:p>
            <a:pPr>
              <a:buFont typeface="Wingdings 3" pitchFamily="18" charset="2"/>
              <a:buNone/>
            </a:pPr>
            <a:r>
              <a:rPr lang="zh-CN" altLang="en-US" sz="2200" dirty="0" smtClean="0"/>
              <a:t>	（</a:t>
            </a:r>
            <a:r>
              <a:rPr lang="en-US" altLang="zh-CN" sz="2200" dirty="0" smtClean="0"/>
              <a:t>1</a:t>
            </a:r>
            <a:r>
              <a:rPr lang="zh-CN" altLang="en-US" sz="2200" dirty="0" smtClean="0"/>
              <a:t>）</a:t>
            </a:r>
            <a:r>
              <a:rPr lang="en-US" altLang="zh-CN" sz="2200" dirty="0" smtClean="0"/>
              <a:t>1G</a:t>
            </a:r>
            <a:r>
              <a:rPr lang="zh-CN" altLang="en-US" sz="2200" dirty="0" smtClean="0"/>
              <a:t>。诞生于</a:t>
            </a:r>
            <a:r>
              <a:rPr lang="en-US" altLang="zh-CN" sz="2200" dirty="0" smtClean="0"/>
              <a:t>20</a:t>
            </a:r>
            <a:r>
              <a:rPr lang="zh-CN" altLang="en-US" sz="2200" dirty="0" smtClean="0"/>
              <a:t>世纪</a:t>
            </a:r>
            <a:r>
              <a:rPr lang="en-US" altLang="zh-CN" sz="2200" dirty="0" smtClean="0"/>
              <a:t>70</a:t>
            </a:r>
            <a:r>
              <a:rPr lang="zh-CN" altLang="en-US" sz="2200" dirty="0" smtClean="0"/>
              <a:t>年代后期，采用模拟信号进行话音的传送，目前已经被淘汰。</a:t>
            </a:r>
          </a:p>
          <a:p>
            <a:pPr>
              <a:buFont typeface="Wingdings 3" pitchFamily="18" charset="2"/>
              <a:buNone/>
            </a:pPr>
            <a:r>
              <a:rPr lang="zh-CN" altLang="en-US" sz="2200" dirty="0" smtClean="0"/>
              <a:t>	（</a:t>
            </a:r>
            <a:r>
              <a:rPr lang="en-US" altLang="zh-CN" sz="2200" dirty="0" smtClean="0"/>
              <a:t>2</a:t>
            </a:r>
            <a:r>
              <a:rPr lang="zh-CN" altLang="en-US" sz="2200" dirty="0" smtClean="0"/>
              <a:t>）</a:t>
            </a:r>
            <a:r>
              <a:rPr lang="en-US" altLang="zh-CN" sz="2200" dirty="0" smtClean="0"/>
              <a:t>2G</a:t>
            </a:r>
            <a:r>
              <a:rPr lang="zh-CN" altLang="en-US" sz="2200" dirty="0" smtClean="0"/>
              <a:t>和</a:t>
            </a:r>
            <a:r>
              <a:rPr lang="en-US" altLang="zh-CN" sz="2200" dirty="0" smtClean="0"/>
              <a:t>2.5G</a:t>
            </a:r>
            <a:r>
              <a:rPr lang="zh-CN" altLang="en-US" sz="2200" dirty="0" smtClean="0"/>
              <a:t>。第</a:t>
            </a:r>
            <a:r>
              <a:rPr lang="en-US" altLang="zh-CN" sz="2200" dirty="0" smtClean="0"/>
              <a:t>2</a:t>
            </a:r>
            <a:r>
              <a:rPr lang="zh-CN" altLang="en-US" sz="2200" dirty="0" smtClean="0"/>
              <a:t>代蜂窝通信技术开始于</a:t>
            </a:r>
            <a:r>
              <a:rPr lang="en-US" altLang="zh-CN" sz="2200" dirty="0" smtClean="0"/>
              <a:t>20</a:t>
            </a:r>
            <a:r>
              <a:rPr lang="zh-CN" altLang="en-US" sz="2200" dirty="0" smtClean="0"/>
              <a:t>世纪</a:t>
            </a:r>
            <a:r>
              <a:rPr lang="en-US" altLang="zh-CN" sz="2200" dirty="0" smtClean="0"/>
              <a:t>90</a:t>
            </a:r>
            <a:r>
              <a:rPr lang="zh-CN" altLang="en-US" sz="2200" dirty="0" smtClean="0"/>
              <a:t>年代初。使用数字信号传送话音。</a:t>
            </a:r>
            <a:r>
              <a:rPr lang="en-US" altLang="zh-CN" sz="2200" dirty="0" smtClean="0"/>
              <a:t>2.5G</a:t>
            </a:r>
            <a:r>
              <a:rPr lang="zh-CN" altLang="en-US" sz="2200" dirty="0" smtClean="0"/>
              <a:t>对</a:t>
            </a:r>
            <a:r>
              <a:rPr lang="en-US" altLang="zh-CN" sz="2200" dirty="0" smtClean="0"/>
              <a:t>2G</a:t>
            </a:r>
            <a:r>
              <a:rPr lang="zh-CN" altLang="en-US" sz="2200" dirty="0" smtClean="0"/>
              <a:t>进行了扩展，包含了</a:t>
            </a:r>
            <a:r>
              <a:rPr lang="en-US" altLang="zh-CN" sz="2200" dirty="0" smtClean="0"/>
              <a:t>3G</a:t>
            </a:r>
            <a:r>
              <a:rPr lang="zh-CN" altLang="en-US" sz="2200" dirty="0" smtClean="0"/>
              <a:t>业务的某些特点。第</a:t>
            </a:r>
            <a:r>
              <a:rPr lang="en-US" altLang="zh-CN" sz="2200" dirty="0" smtClean="0"/>
              <a:t>2</a:t>
            </a:r>
            <a:r>
              <a:rPr lang="zh-CN" altLang="en-US" sz="2200" dirty="0" smtClean="0"/>
              <a:t>代蜂窝通信采用的具体技术有</a:t>
            </a:r>
            <a:r>
              <a:rPr lang="en-US" altLang="zh-CN" sz="2200" dirty="0" smtClean="0"/>
              <a:t>GSM</a:t>
            </a:r>
            <a:r>
              <a:rPr lang="zh-CN" altLang="en-US" sz="2200" dirty="0" smtClean="0"/>
              <a:t>、</a:t>
            </a:r>
            <a:r>
              <a:rPr lang="en-US" altLang="zh-CN" sz="2200" dirty="0" smtClean="0"/>
              <a:t>CDMA</a:t>
            </a:r>
            <a:r>
              <a:rPr lang="zh-CN" altLang="en-US" sz="2200" dirty="0" smtClean="0"/>
              <a:t>和</a:t>
            </a:r>
            <a:r>
              <a:rPr lang="en-US" altLang="zh-CN" sz="2200" dirty="0" smtClean="0"/>
              <a:t>TDMA</a:t>
            </a:r>
            <a:r>
              <a:rPr lang="zh-CN" altLang="en-US" sz="2200" dirty="0" smtClean="0"/>
              <a:t>。</a:t>
            </a:r>
          </a:p>
          <a:p>
            <a:pPr>
              <a:buFont typeface="Wingdings 3" pitchFamily="18" charset="2"/>
              <a:buNone/>
            </a:pPr>
            <a:r>
              <a:rPr lang="zh-CN" altLang="en-US" sz="2200" dirty="0" smtClean="0"/>
              <a:t>	（</a:t>
            </a:r>
            <a:r>
              <a:rPr lang="en-US" altLang="zh-CN" sz="2200" dirty="0" smtClean="0"/>
              <a:t>3</a:t>
            </a:r>
            <a:r>
              <a:rPr lang="zh-CN" altLang="en-US" sz="2200" dirty="0" smtClean="0"/>
              <a:t>）</a:t>
            </a:r>
            <a:r>
              <a:rPr lang="en-US" altLang="zh-CN" sz="2200" dirty="0" smtClean="0"/>
              <a:t>3G</a:t>
            </a:r>
            <a:r>
              <a:rPr lang="zh-CN" altLang="en-US" sz="2200" dirty="0" smtClean="0"/>
              <a:t>和</a:t>
            </a:r>
            <a:r>
              <a:rPr lang="en-US" altLang="zh-CN" sz="2200" dirty="0" smtClean="0"/>
              <a:t>3.5G</a:t>
            </a:r>
            <a:r>
              <a:rPr lang="zh-CN" altLang="en-US" sz="2200" dirty="0" smtClean="0"/>
              <a:t>：始于</a:t>
            </a:r>
            <a:r>
              <a:rPr lang="en-US" altLang="zh-CN" sz="2200" dirty="0" smtClean="0"/>
              <a:t>21</a:t>
            </a:r>
            <a:r>
              <a:rPr lang="zh-CN" altLang="en-US" sz="2200" dirty="0" smtClean="0"/>
              <a:t>世纪初，重点在于提供高速的数据服务。第</a:t>
            </a:r>
            <a:r>
              <a:rPr lang="en-US" altLang="zh-CN" sz="2200" dirty="0" smtClean="0"/>
              <a:t>3</a:t>
            </a:r>
            <a:r>
              <a:rPr lang="zh-CN" altLang="en-US" sz="2200" dirty="0" smtClean="0"/>
              <a:t>代蜂窝通信的标准有</a:t>
            </a:r>
            <a:r>
              <a:rPr lang="en-US" altLang="zh-CN" sz="2200" dirty="0" smtClean="0"/>
              <a:t>4</a:t>
            </a:r>
            <a:r>
              <a:rPr lang="zh-CN" altLang="en-US" sz="2200" dirty="0" smtClean="0"/>
              <a:t>个，它们分别是</a:t>
            </a:r>
            <a:r>
              <a:rPr lang="en-US" altLang="zh-CN" sz="2200" dirty="0" smtClean="0"/>
              <a:t>WCDMA</a:t>
            </a:r>
            <a:r>
              <a:rPr lang="zh-CN" altLang="en-US" sz="2200" dirty="0" smtClean="0"/>
              <a:t>、</a:t>
            </a:r>
            <a:r>
              <a:rPr lang="en-US" altLang="zh-CN" sz="2200" dirty="0" smtClean="0"/>
              <a:t>CDMA2000</a:t>
            </a:r>
            <a:r>
              <a:rPr lang="zh-CN" altLang="en-US" sz="2200" dirty="0" smtClean="0"/>
              <a:t>、</a:t>
            </a:r>
            <a:r>
              <a:rPr lang="en-US" altLang="zh-CN" sz="2200" dirty="0" smtClean="0"/>
              <a:t>TD-SCDMA</a:t>
            </a:r>
            <a:r>
              <a:rPr lang="zh-CN" altLang="en-US" sz="2200" dirty="0" smtClean="0"/>
              <a:t>和</a:t>
            </a:r>
            <a:r>
              <a:rPr lang="en-US" altLang="zh-CN" sz="2200" dirty="0" err="1" smtClean="0"/>
              <a:t>WiMAX</a:t>
            </a:r>
            <a:r>
              <a:rPr lang="zh-CN" altLang="en-US" sz="2200" dirty="0" smtClean="0"/>
              <a:t>。</a:t>
            </a:r>
          </a:p>
          <a:p>
            <a:pPr>
              <a:buFont typeface="Wingdings 3" pitchFamily="18" charset="2"/>
              <a:buNone/>
            </a:pPr>
            <a:r>
              <a:rPr lang="zh-CN" altLang="en-US" sz="2200" dirty="0" smtClean="0"/>
              <a:t>	（</a:t>
            </a:r>
            <a:r>
              <a:rPr lang="en-US" altLang="zh-CN" sz="2200" dirty="0" smtClean="0"/>
              <a:t>4</a:t>
            </a:r>
            <a:r>
              <a:rPr lang="zh-CN" altLang="en-US" sz="2200" dirty="0" smtClean="0"/>
              <a:t>）</a:t>
            </a:r>
            <a:r>
              <a:rPr lang="en-US" altLang="zh-CN" sz="2200" dirty="0" smtClean="0"/>
              <a:t>4G</a:t>
            </a:r>
            <a:r>
              <a:rPr lang="zh-CN" altLang="en-US" sz="2200" dirty="0" smtClean="0"/>
              <a:t>。始于</a:t>
            </a:r>
            <a:r>
              <a:rPr lang="en-US" altLang="zh-CN" sz="2200" dirty="0" smtClean="0"/>
              <a:t>2008</a:t>
            </a:r>
            <a:r>
              <a:rPr lang="zh-CN" altLang="en-US" sz="2200" dirty="0" smtClean="0"/>
              <a:t>年左右，重点支持实时多媒体业务，如电视节目和视频下载等。</a:t>
            </a:r>
          </a:p>
        </p:txBody>
      </p:sp>
      <p:sp>
        <p:nvSpPr>
          <p:cNvPr id="171012" name="灯片编号占位符 17"/>
          <p:cNvSpPr>
            <a:spLocks noGrp="1"/>
          </p:cNvSpPr>
          <p:nvPr>
            <p:ph type="sldNum" sz="quarter" idx="12"/>
          </p:nvPr>
        </p:nvSpPr>
        <p:spPr>
          <a:noFill/>
        </p:spPr>
        <p:txBody>
          <a:bodyPr/>
          <a:lstStyle/>
          <a:p>
            <a:fld id="{73903E54-8D13-46AE-B9A7-3D99527D16E8}" type="slidenum">
              <a:rPr lang="zh-CN" altLang="en-US" smtClean="0">
                <a:latin typeface="Arial" charset="0"/>
              </a:rPr>
              <a:pPr/>
              <a:t>161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课后思考题</a:t>
            </a:r>
            <a:endParaRPr lang="zh-CN" altLang="en-US" dirty="0"/>
          </a:p>
        </p:txBody>
      </p:sp>
      <p:sp>
        <p:nvSpPr>
          <p:cNvPr id="3" name="内容占位符 2"/>
          <p:cNvSpPr>
            <a:spLocks noGrp="1"/>
          </p:cNvSpPr>
          <p:nvPr>
            <p:ph idx="1"/>
          </p:nvPr>
        </p:nvSpPr>
        <p:spPr/>
        <p:txBody>
          <a:bodyPr/>
          <a:lstStyle/>
          <a:p>
            <a:r>
              <a:rPr lang="zh-CN" altLang="en-US" dirty="0" smtClean="0"/>
              <a:t>什么是码元速率？什么是信息速率？二者有何关系？信道的极限码元速率受限于什么因素？极限信息速率受限于什么因素？</a:t>
            </a:r>
            <a:endParaRPr lang="en-US" altLang="zh-CN" dirty="0" smtClean="0"/>
          </a:p>
          <a:p>
            <a:r>
              <a:rPr lang="zh-CN" altLang="en-US" dirty="0" smtClean="0"/>
              <a:t>借助用户电话线接入因特网时，在电话线提供的信道中需要采用数字基带传输还是数字频带传输技术？为什么？</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noFill/>
        </p:spPr>
        <p:txBody>
          <a:bodyPr/>
          <a:lstStyle/>
          <a:p>
            <a:r>
              <a:rPr lang="en-US" altLang="zh-CN" dirty="0" smtClean="0"/>
              <a:t>2. </a:t>
            </a:r>
            <a:r>
              <a:rPr lang="zh-CN" altLang="en-US" dirty="0" smtClean="0"/>
              <a:t>通信系统的分类</a:t>
            </a:r>
          </a:p>
        </p:txBody>
      </p:sp>
      <p:sp>
        <p:nvSpPr>
          <p:cNvPr id="23555" name="Rectangle 3"/>
          <p:cNvSpPr>
            <a:spLocks noGrp="1"/>
          </p:cNvSpPr>
          <p:nvPr>
            <p:ph idx="1"/>
          </p:nvPr>
        </p:nvSpPr>
        <p:spPr/>
        <p:txBody>
          <a:bodyPr/>
          <a:lstStyle/>
          <a:p>
            <a:pPr marL="623888" indent="-514350">
              <a:buFont typeface="Wingdings 3" pitchFamily="18" charset="2"/>
              <a:buNone/>
            </a:pPr>
            <a:r>
              <a:rPr lang="en-US" altLang="zh-CN" dirty="0" smtClean="0">
                <a:latin typeface="黑体" pitchFamily="49" charset="-122"/>
              </a:rPr>
              <a:t>(1) </a:t>
            </a:r>
            <a:r>
              <a:rPr lang="zh-CN" altLang="en-US" dirty="0" smtClean="0">
                <a:latin typeface="黑体" pitchFamily="49" charset="-122"/>
              </a:rPr>
              <a:t>按传输信号的类型分类</a:t>
            </a:r>
            <a:endParaRPr lang="en-US" altLang="zh-CN" dirty="0" smtClean="0">
              <a:latin typeface="黑体" pitchFamily="49" charset="-122"/>
            </a:endParaRPr>
          </a:p>
          <a:p>
            <a:pPr marL="623888" indent="269875">
              <a:buFont typeface="Wingdings 3" pitchFamily="18" charset="2"/>
              <a:buNone/>
            </a:pPr>
            <a:r>
              <a:rPr lang="zh-CN" altLang="en-US" b="1" dirty="0" smtClean="0"/>
              <a:t>模拟</a:t>
            </a:r>
            <a:r>
              <a:rPr lang="zh-CN" altLang="en-US" dirty="0" smtClean="0"/>
              <a:t>通信系统和</a:t>
            </a:r>
            <a:r>
              <a:rPr lang="zh-CN" altLang="en-US" b="1" dirty="0" smtClean="0"/>
              <a:t>数字</a:t>
            </a:r>
            <a:r>
              <a:rPr lang="zh-CN" altLang="en-US" dirty="0" smtClean="0"/>
              <a:t>通信系统</a:t>
            </a:r>
            <a:endParaRPr lang="en-US" altLang="zh-CN" dirty="0" smtClean="0">
              <a:latin typeface="黑体" pitchFamily="49" charset="-122"/>
            </a:endParaRPr>
          </a:p>
          <a:p>
            <a:pPr marL="623888" indent="-514350">
              <a:buFont typeface="Wingdings 3" pitchFamily="18" charset="2"/>
              <a:buNone/>
            </a:pPr>
            <a:r>
              <a:rPr lang="en-US" altLang="zh-CN" dirty="0" smtClean="0">
                <a:latin typeface="黑体" pitchFamily="49" charset="-122"/>
              </a:rPr>
              <a:t>(2) </a:t>
            </a:r>
            <a:r>
              <a:rPr lang="zh-CN" altLang="en-US" dirty="0" smtClean="0">
                <a:latin typeface="黑体" pitchFamily="49" charset="-122"/>
              </a:rPr>
              <a:t>按照通信使用的传输介质分类</a:t>
            </a:r>
            <a:endParaRPr lang="en-US" altLang="zh-CN" dirty="0" smtClean="0">
              <a:latin typeface="黑体" pitchFamily="49" charset="-122"/>
            </a:endParaRPr>
          </a:p>
          <a:p>
            <a:pPr marL="623888" indent="269875">
              <a:buNone/>
            </a:pPr>
            <a:r>
              <a:rPr lang="zh-CN" altLang="en-US" b="1" dirty="0" smtClean="0"/>
              <a:t>有线</a:t>
            </a:r>
            <a:r>
              <a:rPr lang="zh-CN" altLang="en-US" dirty="0" smtClean="0"/>
              <a:t>通信系统和</a:t>
            </a:r>
            <a:r>
              <a:rPr lang="zh-CN" altLang="en-US" b="1" dirty="0" smtClean="0"/>
              <a:t>无线</a:t>
            </a:r>
            <a:r>
              <a:rPr lang="zh-CN" altLang="en-US" dirty="0" smtClean="0"/>
              <a:t>通信系统</a:t>
            </a:r>
            <a:endParaRPr lang="zh-CN" altLang="en-US" dirty="0" smtClean="0">
              <a:latin typeface="黑体" pitchFamily="49" charset="-122"/>
            </a:endParaRPr>
          </a:p>
          <a:p>
            <a:pPr marL="623888" indent="-514350">
              <a:buFont typeface="Wingdings 3" pitchFamily="18" charset="2"/>
              <a:buNone/>
            </a:pPr>
            <a:r>
              <a:rPr lang="en-US" altLang="zh-CN" dirty="0" smtClean="0">
                <a:latin typeface="黑体" pitchFamily="49" charset="-122"/>
              </a:rPr>
              <a:t>(3) </a:t>
            </a:r>
            <a:r>
              <a:rPr lang="zh-CN" altLang="en-US" dirty="0" smtClean="0">
                <a:latin typeface="黑体" pitchFamily="49" charset="-122"/>
              </a:rPr>
              <a:t>按照调制方式分类</a:t>
            </a:r>
          </a:p>
          <a:p>
            <a:pPr marL="623888" indent="365125">
              <a:buNone/>
            </a:pPr>
            <a:r>
              <a:rPr lang="zh-CN" altLang="en-US" b="1" dirty="0" smtClean="0"/>
              <a:t>基带</a:t>
            </a:r>
            <a:r>
              <a:rPr lang="zh-CN" altLang="en-US" dirty="0" smtClean="0"/>
              <a:t>传输系统和</a:t>
            </a:r>
            <a:r>
              <a:rPr lang="zh-CN" altLang="en-US" b="1" dirty="0" smtClean="0"/>
              <a:t>频带</a:t>
            </a:r>
            <a:r>
              <a:rPr lang="zh-CN" altLang="en-US" dirty="0" smtClean="0"/>
              <a:t>传输系统</a:t>
            </a:r>
            <a:endParaRPr lang="zh-CN" altLang="en-US" dirty="0" smtClean="0">
              <a:latin typeface="黑体" pitchFamily="49" charset="-122"/>
            </a:endParaRPr>
          </a:p>
        </p:txBody>
      </p:sp>
      <p:sp>
        <p:nvSpPr>
          <p:cNvPr id="23556" name="灯片编号占位符 17"/>
          <p:cNvSpPr>
            <a:spLocks noGrp="1"/>
          </p:cNvSpPr>
          <p:nvPr>
            <p:ph type="sldNum" sz="quarter" idx="12"/>
          </p:nvPr>
        </p:nvSpPr>
        <p:spPr>
          <a:noFill/>
        </p:spPr>
        <p:txBody>
          <a:bodyPr/>
          <a:lstStyle/>
          <a:p>
            <a:fld id="{F585F572-4C64-4DE1-B858-3B70132D1939}" type="slidenum">
              <a:rPr lang="zh-CN" altLang="en-US" smtClean="0">
                <a:latin typeface="Arial" charset="0"/>
              </a:rPr>
              <a:pPr/>
              <a:t>17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noFill/>
        </p:spPr>
        <p:txBody>
          <a:bodyPr/>
          <a:lstStyle/>
          <a:p>
            <a:r>
              <a:rPr lang="zh-CN" altLang="en-US" dirty="0" smtClean="0"/>
              <a:t>模拟通信系统和数字通信系统</a:t>
            </a:r>
          </a:p>
        </p:txBody>
      </p:sp>
      <p:sp>
        <p:nvSpPr>
          <p:cNvPr id="24579" name="Rectangle 3"/>
          <p:cNvSpPr>
            <a:spLocks noGrp="1"/>
          </p:cNvSpPr>
          <p:nvPr>
            <p:ph idx="1"/>
          </p:nvPr>
        </p:nvSpPr>
        <p:spPr/>
        <p:txBody>
          <a:bodyPr/>
          <a:lstStyle/>
          <a:p>
            <a:r>
              <a:rPr lang="zh-CN" altLang="en-US" dirty="0" smtClean="0"/>
              <a:t>模拟通信系统</a:t>
            </a:r>
            <a:endParaRPr lang="en-US" altLang="zh-CN" dirty="0" smtClean="0"/>
          </a:p>
          <a:p>
            <a:pPr lvl="1"/>
            <a:r>
              <a:rPr lang="zh-CN" altLang="en-US" dirty="0" smtClean="0"/>
              <a:t>用于传送模拟信源发出的模拟信号</a:t>
            </a:r>
            <a:endParaRPr lang="en-US" altLang="zh-CN" dirty="0" smtClean="0"/>
          </a:p>
          <a:p>
            <a:pPr lvl="1"/>
            <a:r>
              <a:rPr lang="zh-CN" altLang="en-US" dirty="0" smtClean="0"/>
              <a:t>如传统的电视系统、电话系统的用户环路</a:t>
            </a:r>
            <a:endParaRPr lang="en-US" altLang="zh-CN" dirty="0" smtClean="0"/>
          </a:p>
          <a:p>
            <a:r>
              <a:rPr lang="zh-CN" altLang="en-US" dirty="0" smtClean="0"/>
              <a:t>数字通信系统</a:t>
            </a:r>
            <a:endParaRPr lang="en-US" altLang="zh-CN" dirty="0" smtClean="0"/>
          </a:p>
          <a:p>
            <a:pPr lvl="1"/>
            <a:r>
              <a:rPr lang="zh-CN" altLang="en-US" dirty="0" smtClean="0"/>
              <a:t>用于传送数字信源或发送器发出的数字信号</a:t>
            </a:r>
            <a:endParaRPr lang="en-US" altLang="zh-CN" dirty="0" smtClean="0"/>
          </a:p>
          <a:p>
            <a:pPr lvl="1"/>
            <a:r>
              <a:rPr lang="zh-CN" altLang="en-US" dirty="0" smtClean="0"/>
              <a:t>现代通信网络多为数字通信系统</a:t>
            </a:r>
          </a:p>
        </p:txBody>
      </p:sp>
      <p:sp>
        <p:nvSpPr>
          <p:cNvPr id="24580" name="灯片编号占位符 17"/>
          <p:cNvSpPr>
            <a:spLocks noGrp="1"/>
          </p:cNvSpPr>
          <p:nvPr>
            <p:ph type="sldNum" sz="quarter" idx="12"/>
          </p:nvPr>
        </p:nvSpPr>
        <p:spPr>
          <a:noFill/>
        </p:spPr>
        <p:txBody>
          <a:bodyPr/>
          <a:lstStyle/>
          <a:p>
            <a:fld id="{E0DCB3C5-78B0-4922-8A7F-1D4C6EF9FAB2}" type="slidenum">
              <a:rPr lang="zh-CN" altLang="en-US" smtClean="0">
                <a:latin typeface="Arial" charset="0"/>
              </a:rPr>
              <a:pPr/>
              <a:t>18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noFill/>
        </p:spPr>
        <p:txBody>
          <a:bodyPr/>
          <a:lstStyle/>
          <a:p>
            <a:r>
              <a:rPr lang="zh-CN" altLang="en-US" dirty="0" smtClean="0">
                <a:solidFill>
                  <a:schemeClr val="tx1"/>
                </a:solidFill>
              </a:rPr>
              <a:t>模拟通信系统模型</a:t>
            </a:r>
          </a:p>
        </p:txBody>
      </p:sp>
      <p:sp>
        <p:nvSpPr>
          <p:cNvPr id="25603" name="Rectangle 3"/>
          <p:cNvSpPr>
            <a:spLocks noGrp="1"/>
          </p:cNvSpPr>
          <p:nvPr>
            <p:ph idx="1"/>
          </p:nvPr>
        </p:nvSpPr>
        <p:spPr/>
        <p:txBody>
          <a:bodyPr/>
          <a:lstStyle/>
          <a:p>
            <a:pPr>
              <a:buFont typeface="Wingdings 3" pitchFamily="18" charset="2"/>
              <a:buChar char=""/>
            </a:pPr>
            <a:endParaRPr lang="zh-CN" altLang="en-US" sz="2700" smtClean="0"/>
          </a:p>
        </p:txBody>
      </p:sp>
      <p:sp>
        <p:nvSpPr>
          <p:cNvPr id="25604" name="灯片编号占位符 17"/>
          <p:cNvSpPr>
            <a:spLocks noGrp="1"/>
          </p:cNvSpPr>
          <p:nvPr>
            <p:ph type="sldNum" sz="quarter" idx="12"/>
          </p:nvPr>
        </p:nvSpPr>
        <p:spPr>
          <a:noFill/>
        </p:spPr>
        <p:txBody>
          <a:bodyPr/>
          <a:lstStyle/>
          <a:p>
            <a:fld id="{820C3793-8FE5-4089-BB9E-CAB56014F919}" type="slidenum">
              <a:rPr lang="zh-CN" altLang="en-US" smtClean="0">
                <a:latin typeface="Arial" charset="0"/>
              </a:rPr>
              <a:pPr/>
              <a:t>19</a:t>
            </a:fld>
            <a:endParaRPr lang="zh-CN" altLang="en-US" smtClean="0">
              <a:latin typeface="Arial" charset="0"/>
            </a:endParaRPr>
          </a:p>
        </p:txBody>
      </p:sp>
      <p:sp>
        <p:nvSpPr>
          <p:cNvPr id="25605" name="Rectangle 5"/>
          <p:cNvSpPr>
            <a:spLocks noChangeArrowheads="1"/>
          </p:cNvSpPr>
          <p:nvPr/>
        </p:nvSpPr>
        <p:spPr bwMode="auto">
          <a:xfrm>
            <a:off x="0" y="3014663"/>
            <a:ext cx="9144000" cy="0"/>
          </a:xfrm>
          <a:prstGeom prst="rect">
            <a:avLst/>
          </a:prstGeom>
          <a:noFill/>
          <a:ln w="9525">
            <a:noFill/>
            <a:miter lim="800000"/>
            <a:headEnd/>
            <a:tailEnd/>
          </a:ln>
        </p:spPr>
        <p:txBody>
          <a:bodyPr wrap="none" anchor="ctr">
            <a:spAutoFit/>
          </a:bodyPr>
          <a:lstStyle/>
          <a:p>
            <a:endParaRPr lang="zh-CN" altLang="en-US"/>
          </a:p>
        </p:txBody>
      </p:sp>
      <p:pic>
        <p:nvPicPr>
          <p:cNvPr id="25606" name="Picture 6"/>
          <p:cNvPicPr>
            <a:picLocks noChangeAspect="1" noChangeArrowheads="1"/>
          </p:cNvPicPr>
          <p:nvPr/>
        </p:nvPicPr>
        <p:blipFill>
          <a:blip r:embed="rId2"/>
          <a:srcRect/>
          <a:stretch>
            <a:fillRect/>
          </a:stretch>
        </p:blipFill>
        <p:spPr bwMode="auto">
          <a:xfrm>
            <a:off x="539750" y="2257425"/>
            <a:ext cx="8059738"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noFill/>
        </p:spPr>
        <p:txBody>
          <a:bodyPr/>
          <a:lstStyle/>
          <a:p>
            <a:r>
              <a:rPr lang="zh-CN" altLang="en-US" dirty="0" smtClean="0"/>
              <a:t>本章内容</a:t>
            </a:r>
          </a:p>
        </p:txBody>
      </p:sp>
      <p:sp>
        <p:nvSpPr>
          <p:cNvPr id="9219" name="Rectangle 3"/>
          <p:cNvSpPr>
            <a:spLocks noGrp="1"/>
          </p:cNvSpPr>
          <p:nvPr>
            <p:ph idx="1"/>
          </p:nvPr>
        </p:nvSpPr>
        <p:spPr>
          <a:xfrm>
            <a:off x="381000" y="1554162"/>
            <a:ext cx="8229600" cy="5018109"/>
          </a:xfrm>
        </p:spPr>
        <p:txBody>
          <a:bodyPr/>
          <a:lstStyle/>
          <a:p>
            <a:pPr indent="827088" eaLnBrk="1" hangingPunct="1">
              <a:lnSpc>
                <a:spcPct val="90000"/>
              </a:lnSpc>
              <a:buFont typeface="Wingdings" pitchFamily="2" charset="2"/>
              <a:buNone/>
            </a:pPr>
            <a:r>
              <a:rPr lang="en-US" altLang="zh-CN" sz="2800" dirty="0" smtClean="0"/>
              <a:t>3.1  </a:t>
            </a:r>
            <a:r>
              <a:rPr lang="zh-CN" altLang="en-US" sz="2800" dirty="0" smtClean="0"/>
              <a:t>物理层概述</a:t>
            </a:r>
          </a:p>
          <a:p>
            <a:pPr indent="827088" eaLnBrk="1" hangingPunct="1">
              <a:lnSpc>
                <a:spcPct val="90000"/>
              </a:lnSpc>
              <a:buFont typeface="Wingdings" pitchFamily="2" charset="2"/>
              <a:buNone/>
            </a:pPr>
            <a:r>
              <a:rPr lang="en-US" altLang="zh-CN" sz="2800" dirty="0" smtClean="0"/>
              <a:t>3.2  </a:t>
            </a:r>
            <a:r>
              <a:rPr lang="zh-CN" altLang="en-US" sz="2800" dirty="0" smtClean="0"/>
              <a:t>数据通信基础知识</a:t>
            </a:r>
          </a:p>
          <a:p>
            <a:pPr indent="827088" eaLnBrk="1" hangingPunct="1">
              <a:lnSpc>
                <a:spcPct val="90000"/>
              </a:lnSpc>
              <a:buFont typeface="Wingdings" pitchFamily="2" charset="2"/>
              <a:buNone/>
            </a:pPr>
            <a:r>
              <a:rPr lang="en-US" altLang="zh-CN" sz="2800" dirty="0" smtClean="0"/>
              <a:t>3.3  </a:t>
            </a:r>
            <a:r>
              <a:rPr lang="zh-CN" altLang="en-US" sz="2800" dirty="0" smtClean="0"/>
              <a:t>数据编码和调制技术</a:t>
            </a:r>
          </a:p>
          <a:p>
            <a:pPr indent="827088" eaLnBrk="1" hangingPunct="1">
              <a:lnSpc>
                <a:spcPct val="90000"/>
              </a:lnSpc>
              <a:buFont typeface="Wingdings" pitchFamily="2" charset="2"/>
              <a:buNone/>
            </a:pPr>
            <a:r>
              <a:rPr lang="en-US" altLang="zh-CN" sz="2800" dirty="0" smtClean="0"/>
              <a:t>3.4  </a:t>
            </a:r>
            <a:r>
              <a:rPr lang="zh-CN" altLang="en-US" sz="2800" dirty="0" smtClean="0"/>
              <a:t>多路复用技术</a:t>
            </a:r>
          </a:p>
          <a:p>
            <a:pPr indent="827088" eaLnBrk="1" hangingPunct="1">
              <a:lnSpc>
                <a:spcPct val="90000"/>
              </a:lnSpc>
              <a:buFont typeface="Wingdings" pitchFamily="2" charset="2"/>
              <a:buNone/>
            </a:pPr>
            <a:r>
              <a:rPr lang="en-US" altLang="zh-CN" sz="2800" dirty="0" smtClean="0"/>
              <a:t>3.5  </a:t>
            </a:r>
            <a:r>
              <a:rPr lang="zh-CN" altLang="en-US" sz="2800" dirty="0" smtClean="0"/>
              <a:t>数据交换技术 </a:t>
            </a:r>
          </a:p>
          <a:p>
            <a:pPr indent="827088" eaLnBrk="1" hangingPunct="1">
              <a:lnSpc>
                <a:spcPct val="90000"/>
              </a:lnSpc>
              <a:buFont typeface="Wingdings" pitchFamily="2" charset="2"/>
              <a:buNone/>
            </a:pPr>
            <a:r>
              <a:rPr lang="en-US" altLang="zh-CN" sz="2800" dirty="0" smtClean="0"/>
              <a:t>3.6  </a:t>
            </a:r>
            <a:r>
              <a:rPr lang="zh-CN" altLang="en-US" sz="2800" dirty="0" smtClean="0"/>
              <a:t>物理层下的传输介质</a:t>
            </a:r>
            <a:endParaRPr lang="en-US" altLang="zh-CN" sz="2800" dirty="0" smtClean="0"/>
          </a:p>
          <a:p>
            <a:pPr indent="827088" eaLnBrk="1" hangingPunct="1">
              <a:lnSpc>
                <a:spcPct val="90000"/>
              </a:lnSpc>
              <a:buNone/>
            </a:pPr>
            <a:r>
              <a:rPr lang="en-US" altLang="zh-CN" sz="2800" dirty="0" smtClean="0"/>
              <a:t>3.7</a:t>
            </a:r>
            <a:r>
              <a:rPr lang="zh-CN" altLang="en-US" sz="2800" dirty="0" smtClean="0"/>
              <a:t>  局域网的物理层</a:t>
            </a:r>
          </a:p>
          <a:p>
            <a:pPr indent="827088" eaLnBrk="1" hangingPunct="1">
              <a:lnSpc>
                <a:spcPct val="90000"/>
              </a:lnSpc>
              <a:buNone/>
            </a:pPr>
            <a:r>
              <a:rPr lang="en-US" altLang="zh-CN" sz="2800" dirty="0" smtClean="0"/>
              <a:t>3.8  </a:t>
            </a:r>
            <a:r>
              <a:rPr lang="zh-CN" altLang="en-US" sz="2800" dirty="0" smtClean="0"/>
              <a:t>无线局域网的物理层</a:t>
            </a:r>
          </a:p>
          <a:p>
            <a:pPr indent="827088" eaLnBrk="1" hangingPunct="1">
              <a:lnSpc>
                <a:spcPct val="90000"/>
              </a:lnSpc>
              <a:buNone/>
            </a:pPr>
            <a:r>
              <a:rPr lang="en-US" altLang="zh-CN" sz="2800" dirty="0" smtClean="0"/>
              <a:t>3.9</a:t>
            </a:r>
            <a:r>
              <a:rPr lang="zh-CN" altLang="en-US" sz="2800" dirty="0" smtClean="0"/>
              <a:t>  广域网的数字传输系统</a:t>
            </a:r>
            <a:endParaRPr lang="en-US" altLang="zh-CN" sz="2800" dirty="0" smtClean="0"/>
          </a:p>
          <a:p>
            <a:pPr indent="827088" eaLnBrk="1" hangingPunct="1">
              <a:lnSpc>
                <a:spcPct val="90000"/>
              </a:lnSpc>
              <a:buNone/>
            </a:pPr>
            <a:r>
              <a:rPr lang="en-US" sz="2800" dirty="0" smtClean="0"/>
              <a:t>3.10  </a:t>
            </a:r>
            <a:r>
              <a:rPr lang="zh-CN" altLang="en-US" sz="2800" dirty="0" smtClean="0"/>
              <a:t>移动通信系统</a:t>
            </a:r>
          </a:p>
          <a:p>
            <a:pPr eaLnBrk="1" hangingPunct="1">
              <a:lnSpc>
                <a:spcPct val="90000"/>
              </a:lnSpc>
              <a:buFont typeface="Wingdings" pitchFamily="2" charset="2"/>
              <a:buNone/>
            </a:pPr>
            <a:endParaRPr lang="zh-CN" altLang="en-US" sz="3000" dirty="0" smtClean="0"/>
          </a:p>
          <a:p>
            <a:pPr eaLnBrk="1" hangingPunct="1">
              <a:lnSpc>
                <a:spcPct val="90000"/>
              </a:lnSpc>
              <a:buFont typeface="Wingdings" pitchFamily="2" charset="2"/>
              <a:buNone/>
            </a:pPr>
            <a:endParaRPr lang="zh-CN" altLang="en-US" sz="3000" dirty="0" smtClean="0"/>
          </a:p>
          <a:p>
            <a:pPr>
              <a:buFont typeface="Wingdings 3" pitchFamily="18" charset="2"/>
              <a:buNone/>
            </a:pPr>
            <a:endParaRPr lang="zh-CN" altLang="en-US" sz="2700" dirty="0" smtClean="0"/>
          </a:p>
        </p:txBody>
      </p:sp>
      <p:sp>
        <p:nvSpPr>
          <p:cNvPr id="9220" name="灯片编号占位符 17"/>
          <p:cNvSpPr>
            <a:spLocks noGrp="1"/>
          </p:cNvSpPr>
          <p:nvPr>
            <p:ph type="sldNum" sz="quarter" idx="12"/>
          </p:nvPr>
        </p:nvSpPr>
        <p:spPr>
          <a:noFill/>
        </p:spPr>
        <p:txBody>
          <a:bodyPr/>
          <a:lstStyle/>
          <a:p>
            <a:fld id="{2F8B322E-C9DB-4EF5-B813-E88E440A0F7F}" type="slidenum">
              <a:rPr lang="zh-CN" altLang="en-US" smtClean="0">
                <a:latin typeface="Arial" charset="0"/>
              </a:rPr>
              <a:pPr/>
              <a:t>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noFill/>
        </p:spPr>
        <p:txBody>
          <a:bodyPr/>
          <a:lstStyle/>
          <a:p>
            <a:r>
              <a:rPr lang="zh-CN" altLang="en-US" dirty="0" smtClean="0">
                <a:solidFill>
                  <a:schemeClr val="tx1"/>
                </a:solidFill>
              </a:rPr>
              <a:t>数字通信系统模型</a:t>
            </a:r>
          </a:p>
        </p:txBody>
      </p:sp>
      <p:pic>
        <p:nvPicPr>
          <p:cNvPr id="26630" name="Picture 8"/>
          <p:cNvPicPr>
            <a:picLocks noGrp="1" noChangeAspect="1" noChangeArrowheads="1"/>
          </p:cNvPicPr>
          <p:nvPr>
            <p:ph idx="1"/>
          </p:nvPr>
        </p:nvPicPr>
        <p:blipFill>
          <a:blip r:embed="rId2"/>
          <a:stretch>
            <a:fillRect/>
          </a:stretch>
        </p:blipFill>
        <p:spPr>
          <a:xfrm>
            <a:off x="381000" y="1918005"/>
            <a:ext cx="8229600" cy="3798277"/>
          </a:xfrm>
          <a:noFill/>
        </p:spPr>
      </p:pic>
      <p:sp>
        <p:nvSpPr>
          <p:cNvPr id="26627" name="灯片编号占位符 17"/>
          <p:cNvSpPr>
            <a:spLocks noGrp="1"/>
          </p:cNvSpPr>
          <p:nvPr>
            <p:ph type="sldNum" sz="quarter" idx="12"/>
          </p:nvPr>
        </p:nvSpPr>
        <p:spPr>
          <a:noFill/>
        </p:spPr>
        <p:txBody>
          <a:bodyPr/>
          <a:lstStyle/>
          <a:p>
            <a:fld id="{729E2517-3024-41FA-8D25-739501620AEE}" type="slidenum">
              <a:rPr lang="zh-CN" altLang="en-US" smtClean="0">
                <a:latin typeface="Arial" charset="0"/>
              </a:rPr>
              <a:pPr/>
              <a:t>20</a:t>
            </a:fld>
            <a:endParaRPr lang="zh-CN" altLang="en-US" smtClean="0">
              <a:latin typeface="Arial" charset="0"/>
            </a:endParaRPr>
          </a:p>
        </p:txBody>
      </p:sp>
      <p:sp>
        <p:nvSpPr>
          <p:cNvPr id="26628" name="Text Box 4"/>
          <p:cNvSpPr txBox="1">
            <a:spLocks noChangeArrowheads="1"/>
          </p:cNvSpPr>
          <p:nvPr/>
        </p:nvSpPr>
        <p:spPr bwMode="auto">
          <a:xfrm>
            <a:off x="2484438" y="4005263"/>
            <a:ext cx="4176712" cy="366712"/>
          </a:xfrm>
          <a:prstGeom prst="rect">
            <a:avLst/>
          </a:prstGeom>
          <a:noFill/>
          <a:ln w="9525">
            <a:noFill/>
            <a:miter lim="800000"/>
            <a:headEnd/>
            <a:tailEnd/>
          </a:ln>
        </p:spPr>
        <p:txBody>
          <a:bodyPr>
            <a:spAutoFit/>
          </a:bodyPr>
          <a:lstStyle/>
          <a:p>
            <a:pPr algn="ctr">
              <a:spcBef>
                <a:spcPct val="50000"/>
              </a:spcBef>
            </a:pPr>
            <a:r>
              <a:rPr lang="zh-CN" altLang="en-US"/>
              <a:t> </a:t>
            </a:r>
            <a:endParaRPr lang="zh-CN" altLang="en-US" sz="2800">
              <a:latin typeface="黑体" pitchFamily="49" charset="-122"/>
              <a:ea typeface="黑体" pitchFamily="49" charset="-122"/>
            </a:endParaRPr>
          </a:p>
        </p:txBody>
      </p:sp>
      <p:sp>
        <p:nvSpPr>
          <p:cNvPr id="26629" name="Rectangle 6"/>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zh-CN" altLang="en-US"/>
          </a:p>
        </p:txBody>
      </p:sp>
      <p:sp>
        <p:nvSpPr>
          <p:cNvPr id="8" name="椭圆形标注 7"/>
          <p:cNvSpPr/>
          <p:nvPr/>
        </p:nvSpPr>
        <p:spPr>
          <a:xfrm>
            <a:off x="5929313" y="4786313"/>
            <a:ext cx="2714625" cy="642937"/>
          </a:xfrm>
          <a:prstGeom prst="wedgeEllipseCallout">
            <a:avLst>
              <a:gd name="adj1" fmla="val -134250"/>
              <a:gd name="adj2" fmla="val -130128"/>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数字基带系统</a:t>
            </a:r>
            <a:endParaRPr lang="en-US" altLang="zh-CN" dirty="0">
              <a:solidFill>
                <a:schemeClr val="tx1"/>
              </a:solidFill>
            </a:endParaRPr>
          </a:p>
          <a:p>
            <a:pPr algn="ctr">
              <a:defRPr/>
            </a:pPr>
            <a:r>
              <a:rPr lang="zh-CN" altLang="en-US" dirty="0">
                <a:solidFill>
                  <a:schemeClr val="tx1"/>
                </a:solidFill>
              </a:rPr>
              <a:t>不包括调制</a:t>
            </a:r>
            <a:r>
              <a:rPr lang="en-US" altLang="zh-CN" dirty="0">
                <a:solidFill>
                  <a:schemeClr val="tx1"/>
                </a:solidFill>
              </a:rPr>
              <a:t>/</a:t>
            </a:r>
            <a:r>
              <a:rPr lang="zh-CN" altLang="en-US" dirty="0">
                <a:solidFill>
                  <a:schemeClr val="tx1"/>
                </a:solidFill>
              </a:rPr>
              <a:t>解调</a:t>
            </a:r>
          </a:p>
        </p:txBody>
      </p:sp>
      <p:sp>
        <p:nvSpPr>
          <p:cNvPr id="9" name="椭圆形标注 8"/>
          <p:cNvSpPr/>
          <p:nvPr/>
        </p:nvSpPr>
        <p:spPr>
          <a:xfrm>
            <a:off x="5929313" y="4786313"/>
            <a:ext cx="2714625" cy="642937"/>
          </a:xfrm>
          <a:prstGeom prst="wedgeEllipseCallout">
            <a:avLst>
              <a:gd name="adj1" fmla="val -71572"/>
              <a:gd name="adj2" fmla="val -14993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数字基带系统</a:t>
            </a:r>
            <a:endParaRPr lang="en-US" altLang="zh-CN" dirty="0">
              <a:solidFill>
                <a:schemeClr val="tx1"/>
              </a:solidFill>
            </a:endParaRPr>
          </a:p>
          <a:p>
            <a:pPr algn="ctr">
              <a:defRPr/>
            </a:pPr>
            <a:r>
              <a:rPr lang="zh-CN" altLang="en-US" dirty="0">
                <a:solidFill>
                  <a:schemeClr val="tx1"/>
                </a:solidFill>
              </a:rPr>
              <a:t>不包括调制</a:t>
            </a:r>
            <a:r>
              <a:rPr lang="en-US" altLang="zh-CN" dirty="0">
                <a:solidFill>
                  <a:schemeClr val="tx1"/>
                </a:solidFill>
              </a:rPr>
              <a:t>/</a:t>
            </a:r>
            <a:r>
              <a:rPr lang="zh-CN" altLang="en-US" dirty="0">
                <a:solidFill>
                  <a:schemeClr val="tx1"/>
                </a:solidFill>
              </a:rPr>
              <a:t>解调</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noFill/>
        </p:spPr>
        <p:txBody>
          <a:bodyPr/>
          <a:lstStyle/>
          <a:p>
            <a:pPr marL="623888" indent="3175" algn="l"/>
            <a:r>
              <a:rPr lang="zh-CN" altLang="en-US" dirty="0" smtClean="0"/>
              <a:t>有线通信系统和无线通信系统</a:t>
            </a:r>
            <a:endParaRPr lang="zh-CN" altLang="en-US" dirty="0" smtClean="0">
              <a:latin typeface="黑体" pitchFamily="49" charset="-122"/>
            </a:endParaRPr>
          </a:p>
        </p:txBody>
      </p:sp>
      <p:sp>
        <p:nvSpPr>
          <p:cNvPr id="27651" name="Rectangle 3"/>
          <p:cNvSpPr>
            <a:spLocks noGrp="1"/>
          </p:cNvSpPr>
          <p:nvPr>
            <p:ph idx="1"/>
          </p:nvPr>
        </p:nvSpPr>
        <p:spPr/>
        <p:txBody>
          <a:bodyPr/>
          <a:lstStyle/>
          <a:p>
            <a:r>
              <a:rPr lang="zh-CN" altLang="en-US" dirty="0" smtClean="0"/>
              <a:t>有线通信：利用双绞线、同轴电缆、光纤等有线传输介质进行通信。</a:t>
            </a:r>
          </a:p>
          <a:p>
            <a:r>
              <a:rPr lang="zh-CN" altLang="en-US" dirty="0" smtClean="0"/>
              <a:t>无线通信：利用自由空间作为传输介质，根据不同的频段，划分为长波、中波、短波、微波、卫星、红外线、激光等通信方式。</a:t>
            </a:r>
          </a:p>
        </p:txBody>
      </p:sp>
      <p:sp>
        <p:nvSpPr>
          <p:cNvPr id="27652" name="灯片编号占位符 17"/>
          <p:cNvSpPr>
            <a:spLocks noGrp="1"/>
          </p:cNvSpPr>
          <p:nvPr>
            <p:ph type="sldNum" sz="quarter" idx="12"/>
          </p:nvPr>
        </p:nvSpPr>
        <p:spPr>
          <a:noFill/>
        </p:spPr>
        <p:txBody>
          <a:bodyPr/>
          <a:lstStyle/>
          <a:p>
            <a:fld id="{8D5779DE-22B9-41C6-9A12-4987B3DD2A89}" type="slidenum">
              <a:rPr lang="zh-CN" altLang="en-US" smtClean="0">
                <a:latin typeface="Arial" charset="0"/>
              </a:rPr>
              <a:pPr/>
              <a:t>21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noFill/>
        </p:spPr>
        <p:txBody>
          <a:bodyPr/>
          <a:lstStyle/>
          <a:p>
            <a:pPr marL="623888" indent="3175" algn="l"/>
            <a:r>
              <a:rPr lang="zh-CN" altLang="en-US" dirty="0" smtClean="0"/>
              <a:t>基带传输系统和频带传输系统</a:t>
            </a:r>
            <a:endParaRPr lang="zh-CN" altLang="en-US" dirty="0" smtClean="0">
              <a:latin typeface="黑体" pitchFamily="49" charset="-122"/>
            </a:endParaRPr>
          </a:p>
        </p:txBody>
      </p:sp>
      <p:sp>
        <p:nvSpPr>
          <p:cNvPr id="28675" name="Rectangle 3"/>
          <p:cNvSpPr>
            <a:spLocks noGrp="1"/>
          </p:cNvSpPr>
          <p:nvPr>
            <p:ph idx="1"/>
          </p:nvPr>
        </p:nvSpPr>
        <p:spPr/>
        <p:txBody>
          <a:bodyPr/>
          <a:lstStyle/>
          <a:p>
            <a:r>
              <a:rPr lang="zh-CN" altLang="en-US" b="1" dirty="0" smtClean="0"/>
              <a:t>基带传输：</a:t>
            </a:r>
            <a:r>
              <a:rPr lang="zh-CN" altLang="en-US" dirty="0" smtClean="0"/>
              <a:t>直接在信道中传输没有经过调制的数字信号（其频带通常从直流或低频开始），则称为数字基带传输，如以太网就采用了这种技术。</a:t>
            </a:r>
          </a:p>
          <a:p>
            <a:r>
              <a:rPr lang="zh-CN" altLang="en-US" b="1" dirty="0" smtClean="0"/>
              <a:t>频带传输：</a:t>
            </a:r>
            <a:r>
              <a:rPr lang="zh-CN" altLang="en-US" dirty="0" smtClean="0"/>
              <a:t>首先对基带信号进行频域变换，将其频谱变换到适合信道进行传输的频带上，然后再进行传输。调制解调器就是典型的频带传输设备。</a:t>
            </a:r>
          </a:p>
        </p:txBody>
      </p:sp>
      <p:sp>
        <p:nvSpPr>
          <p:cNvPr id="28676" name="灯片编号占位符 17"/>
          <p:cNvSpPr>
            <a:spLocks noGrp="1"/>
          </p:cNvSpPr>
          <p:nvPr>
            <p:ph type="sldNum" sz="quarter" idx="12"/>
          </p:nvPr>
        </p:nvSpPr>
        <p:spPr>
          <a:noFill/>
        </p:spPr>
        <p:txBody>
          <a:bodyPr/>
          <a:lstStyle/>
          <a:p>
            <a:fld id="{9101FFB6-9B64-4053-B617-9A55FA472D76}" type="slidenum">
              <a:rPr lang="zh-CN" altLang="en-US" smtClean="0">
                <a:latin typeface="Arial" charset="0"/>
              </a:rPr>
              <a:pPr/>
              <a:t>22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noFill/>
        </p:spPr>
        <p:txBody>
          <a:bodyPr/>
          <a:lstStyle/>
          <a:p>
            <a:r>
              <a:rPr lang="en-US" altLang="zh-CN" dirty="0" smtClean="0"/>
              <a:t>3.2.3  </a:t>
            </a:r>
            <a:r>
              <a:rPr lang="zh-CN" altLang="en-US" dirty="0" smtClean="0"/>
              <a:t>数据通信主要技术指标</a:t>
            </a:r>
          </a:p>
        </p:txBody>
      </p:sp>
      <p:sp>
        <p:nvSpPr>
          <p:cNvPr id="29699" name="Rectangle 3"/>
          <p:cNvSpPr>
            <a:spLocks noGrp="1"/>
          </p:cNvSpPr>
          <p:nvPr>
            <p:ph idx="1"/>
          </p:nvPr>
        </p:nvSpPr>
        <p:spPr/>
        <p:txBody>
          <a:bodyPr/>
          <a:lstStyle/>
          <a:p>
            <a:pPr marL="623888" indent="-514350">
              <a:buNone/>
            </a:pPr>
            <a:r>
              <a:rPr lang="en-US" altLang="zh-CN" dirty="0" smtClean="0"/>
              <a:t>1.  </a:t>
            </a:r>
            <a:r>
              <a:rPr lang="zh-CN" altLang="en-US" dirty="0" smtClean="0"/>
              <a:t>数据传输速率</a:t>
            </a:r>
            <a:endParaRPr lang="en-US" altLang="zh-CN" dirty="0" smtClean="0"/>
          </a:p>
          <a:p>
            <a:pPr marL="971550" lvl="1" indent="-514350"/>
            <a:r>
              <a:rPr lang="zh-CN" altLang="en-US" dirty="0" smtClean="0"/>
              <a:t>数据在信道中传输的速度。</a:t>
            </a:r>
          </a:p>
          <a:p>
            <a:pPr lvl="1"/>
            <a:r>
              <a:rPr lang="zh-CN" altLang="en-US" dirty="0" smtClean="0"/>
              <a:t>   有两种表示方式：</a:t>
            </a:r>
            <a:r>
              <a:rPr lang="zh-CN" altLang="en-US" b="1" dirty="0" smtClean="0"/>
              <a:t>码元速率</a:t>
            </a:r>
            <a:r>
              <a:rPr lang="zh-CN" altLang="en-US" dirty="0" smtClean="0"/>
              <a:t>和</a:t>
            </a:r>
            <a:r>
              <a:rPr lang="zh-CN" altLang="en-US" b="1" dirty="0" smtClean="0"/>
              <a:t>信息速率</a:t>
            </a:r>
            <a:r>
              <a:rPr lang="zh-CN" altLang="en-US" dirty="0" smtClean="0"/>
              <a:t>。</a:t>
            </a:r>
            <a:r>
              <a:rPr lang="zh-CN" altLang="en-US" sz="2300" dirty="0" smtClean="0"/>
              <a:t> </a:t>
            </a:r>
          </a:p>
          <a:p>
            <a:pPr marL="623888" indent="-514350">
              <a:buFont typeface="Wingdings 3" pitchFamily="18" charset="2"/>
              <a:buNone/>
            </a:pPr>
            <a:r>
              <a:rPr lang="en-US" altLang="zh-CN" dirty="0" smtClean="0"/>
              <a:t>2. </a:t>
            </a:r>
            <a:r>
              <a:rPr lang="zh-CN" altLang="en-US" dirty="0" smtClean="0"/>
              <a:t>信道的极限传输速率</a:t>
            </a:r>
            <a:endParaRPr lang="en-US" altLang="zh-CN" dirty="0" smtClean="0"/>
          </a:p>
          <a:p>
            <a:pPr marL="1023938" lvl="1" indent="-514350"/>
            <a:r>
              <a:rPr lang="zh-CN" altLang="en-US" dirty="0" smtClean="0"/>
              <a:t>奈奎斯特准则</a:t>
            </a:r>
            <a:endParaRPr lang="en-US" altLang="zh-CN" dirty="0" smtClean="0"/>
          </a:p>
          <a:p>
            <a:pPr marL="1023938" lvl="1" indent="-514350"/>
            <a:r>
              <a:rPr lang="zh-CN" altLang="en-US" dirty="0" smtClean="0"/>
              <a:t>香农公式</a:t>
            </a:r>
            <a:endParaRPr lang="en-US" altLang="zh-CN" dirty="0" smtClean="0"/>
          </a:p>
          <a:p>
            <a:pPr marL="623888" indent="-514350">
              <a:buFont typeface="Wingdings 3" pitchFamily="18" charset="2"/>
              <a:buNone/>
            </a:pPr>
            <a:r>
              <a:rPr lang="en-US" altLang="zh-CN" dirty="0" smtClean="0"/>
              <a:t>3. </a:t>
            </a:r>
            <a:r>
              <a:rPr lang="zh-CN" altLang="en-US" dirty="0" smtClean="0"/>
              <a:t>误码率与误信率</a:t>
            </a:r>
            <a:endParaRPr lang="en-US" altLang="zh-CN" dirty="0" smtClean="0"/>
          </a:p>
          <a:p>
            <a:pPr marL="1023938" lvl="1" indent="-514350"/>
            <a:endParaRPr lang="en-US" altLang="zh-CN" dirty="0" smtClean="0"/>
          </a:p>
          <a:p>
            <a:pPr marL="1023938" lvl="1" indent="-577850"/>
            <a:endParaRPr lang="en-US" altLang="zh-CN" dirty="0" smtClean="0"/>
          </a:p>
          <a:p>
            <a:pPr marL="623888" indent="-514350">
              <a:buFont typeface="Wingdings 3" pitchFamily="18" charset="2"/>
              <a:buNone/>
            </a:pPr>
            <a:endParaRPr lang="zh-CN" altLang="en-US" dirty="0" smtClean="0"/>
          </a:p>
        </p:txBody>
      </p:sp>
      <p:sp>
        <p:nvSpPr>
          <p:cNvPr id="29700" name="灯片编号占位符 17"/>
          <p:cNvSpPr>
            <a:spLocks noGrp="1"/>
          </p:cNvSpPr>
          <p:nvPr>
            <p:ph type="sldNum" sz="quarter" idx="12"/>
          </p:nvPr>
        </p:nvSpPr>
        <p:spPr>
          <a:noFill/>
        </p:spPr>
        <p:txBody>
          <a:bodyPr/>
          <a:lstStyle/>
          <a:p>
            <a:fld id="{A4DCB00A-AC2A-4241-8304-4F650B72C4F4}" type="slidenum">
              <a:rPr lang="zh-CN" altLang="en-US" smtClean="0">
                <a:latin typeface="Arial" charset="0"/>
              </a:rPr>
              <a:pPr/>
              <a:t>23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noFill/>
        </p:spPr>
        <p:txBody>
          <a:bodyPr/>
          <a:lstStyle/>
          <a:p>
            <a:pPr marL="781050" indent="-781050"/>
            <a:r>
              <a:rPr lang="en-US" altLang="zh-CN" dirty="0" smtClean="0"/>
              <a:t>1. </a:t>
            </a:r>
            <a:r>
              <a:rPr lang="zh-CN" altLang="en-US" dirty="0" smtClean="0"/>
              <a:t>数据传输速率</a:t>
            </a:r>
          </a:p>
        </p:txBody>
      </p:sp>
      <p:sp>
        <p:nvSpPr>
          <p:cNvPr id="31747" name="Rectangle 3"/>
          <p:cNvSpPr>
            <a:spLocks noGrp="1"/>
          </p:cNvSpPr>
          <p:nvPr>
            <p:ph idx="1"/>
          </p:nvPr>
        </p:nvSpPr>
        <p:spPr>
          <a:xfrm>
            <a:off x="381000" y="1554163"/>
            <a:ext cx="8334404" cy="4525962"/>
          </a:xfrm>
        </p:spPr>
        <p:txBody>
          <a:bodyPr/>
          <a:lstStyle/>
          <a:p>
            <a:pPr>
              <a:lnSpc>
                <a:spcPct val="90000"/>
              </a:lnSpc>
              <a:buNone/>
            </a:pPr>
            <a:r>
              <a:rPr lang="zh-CN" altLang="en-US" sz="2800" dirty="0" smtClean="0"/>
              <a:t>（</a:t>
            </a:r>
            <a:r>
              <a:rPr lang="en-US" altLang="zh-CN" sz="2800" dirty="0" smtClean="0"/>
              <a:t>1</a:t>
            </a:r>
            <a:r>
              <a:rPr lang="zh-CN" altLang="en-US" sz="2800" dirty="0" smtClean="0"/>
              <a:t>）</a:t>
            </a:r>
            <a:r>
              <a:rPr lang="zh-CN" altLang="en-US" sz="2800" b="1" dirty="0" smtClean="0"/>
              <a:t>码元速率</a:t>
            </a:r>
            <a:endParaRPr lang="en-US" altLang="zh-CN" sz="2800" b="1" dirty="0" smtClean="0"/>
          </a:p>
          <a:p>
            <a:pPr>
              <a:lnSpc>
                <a:spcPct val="90000"/>
              </a:lnSpc>
            </a:pPr>
            <a:r>
              <a:rPr lang="zh-CN" altLang="en-US" sz="2800" b="1" dirty="0" smtClean="0"/>
              <a:t>码元</a:t>
            </a:r>
            <a:r>
              <a:rPr lang="zh-CN" altLang="en-US" sz="2800" dirty="0" smtClean="0"/>
              <a:t>：数字信号的每个离散值代表一个码元。</a:t>
            </a:r>
          </a:p>
          <a:p>
            <a:pPr>
              <a:lnSpc>
                <a:spcPct val="90000"/>
              </a:lnSpc>
            </a:pPr>
            <a:r>
              <a:rPr lang="zh-CN" altLang="en-US" sz="2800" b="1" dirty="0" smtClean="0"/>
              <a:t>码元</a:t>
            </a:r>
            <a:r>
              <a:rPr lang="zh-CN" altLang="en-US" sz="2800" dirty="0" smtClean="0"/>
              <a:t>和</a:t>
            </a:r>
            <a:r>
              <a:rPr lang="zh-CN" altLang="en-US" sz="2800" b="1" dirty="0" smtClean="0"/>
              <a:t>比特</a:t>
            </a:r>
            <a:r>
              <a:rPr lang="zh-CN" altLang="en-US" sz="2800" dirty="0" smtClean="0"/>
              <a:t>：如果采用</a:t>
            </a:r>
            <a:r>
              <a:rPr lang="en-US" altLang="zh-CN" sz="2800" dirty="0" smtClean="0"/>
              <a:t>2</a:t>
            </a:r>
            <a:r>
              <a:rPr lang="zh-CN" altLang="en-US" sz="2800" dirty="0" smtClean="0"/>
              <a:t>级电平表示数据，</a:t>
            </a:r>
            <a:r>
              <a:rPr lang="en-US" altLang="zh-CN" sz="2800" dirty="0" smtClean="0"/>
              <a:t>1</a:t>
            </a:r>
            <a:r>
              <a:rPr lang="zh-CN" altLang="en-US" sz="2800" dirty="0" smtClean="0"/>
              <a:t>个码元可携带</a:t>
            </a:r>
            <a:r>
              <a:rPr lang="en-US" altLang="zh-CN" sz="2800" dirty="0" smtClean="0"/>
              <a:t>1</a:t>
            </a:r>
            <a:r>
              <a:rPr lang="zh-CN" altLang="en-US" sz="2800" dirty="0" smtClean="0"/>
              <a:t>个比特的信息；如果采用</a:t>
            </a:r>
            <a:r>
              <a:rPr lang="en-US" altLang="zh-CN" sz="2800" dirty="0" smtClean="0"/>
              <a:t>16</a:t>
            </a:r>
            <a:r>
              <a:rPr lang="zh-CN" altLang="en-US" sz="2800" dirty="0" smtClean="0"/>
              <a:t>级电平表示数据，则</a:t>
            </a:r>
            <a:r>
              <a:rPr lang="en-US" altLang="zh-CN" sz="2800" dirty="0" smtClean="0"/>
              <a:t>1</a:t>
            </a:r>
            <a:r>
              <a:rPr lang="zh-CN" altLang="en-US" sz="2800" dirty="0" smtClean="0"/>
              <a:t>个码元可携带</a:t>
            </a:r>
            <a:r>
              <a:rPr lang="en-US" altLang="zh-CN" sz="2800" dirty="0" smtClean="0"/>
              <a:t>4</a:t>
            </a:r>
            <a:r>
              <a:rPr lang="zh-CN" altLang="en-US" sz="2800" dirty="0" smtClean="0"/>
              <a:t>个比特的信息。</a:t>
            </a:r>
          </a:p>
          <a:p>
            <a:pPr>
              <a:lnSpc>
                <a:spcPct val="90000"/>
              </a:lnSpc>
            </a:pPr>
            <a:r>
              <a:rPr lang="zh-CN" altLang="en-US" sz="2800" b="1" dirty="0" smtClean="0"/>
              <a:t>码元速率：</a:t>
            </a:r>
            <a:r>
              <a:rPr lang="zh-CN" altLang="en-US" sz="2800" dirty="0" smtClean="0"/>
              <a:t>每秒传送多少个码元。码元速率也称为</a:t>
            </a:r>
            <a:r>
              <a:rPr lang="zh-CN" altLang="en-US" sz="2800" b="1" dirty="0" smtClean="0"/>
              <a:t>调制速率、波形速率或符号速率</a:t>
            </a:r>
            <a:r>
              <a:rPr lang="zh-CN" altLang="en-US" sz="2800" dirty="0" smtClean="0"/>
              <a:t>。</a:t>
            </a:r>
          </a:p>
          <a:p>
            <a:pPr>
              <a:lnSpc>
                <a:spcPct val="90000"/>
              </a:lnSpc>
            </a:pPr>
            <a:r>
              <a:rPr lang="zh-CN" altLang="en-US" sz="2800" dirty="0" smtClean="0"/>
              <a:t>码元速率的单位是波特（</a:t>
            </a:r>
            <a:r>
              <a:rPr lang="en-US" altLang="zh-CN" sz="2800" dirty="0" smtClean="0"/>
              <a:t>baud</a:t>
            </a:r>
            <a:r>
              <a:rPr lang="zh-CN" altLang="en-US" sz="2800" dirty="0" smtClean="0"/>
              <a:t>），</a:t>
            </a:r>
            <a:r>
              <a:rPr lang="en-US" altLang="zh-CN" sz="2800" dirty="0" smtClean="0"/>
              <a:t>1</a:t>
            </a:r>
            <a:r>
              <a:rPr lang="zh-CN" altLang="en-US" sz="2800" dirty="0" smtClean="0"/>
              <a:t>波特指的是每秒传送</a:t>
            </a:r>
            <a:r>
              <a:rPr lang="en-US" altLang="zh-CN" sz="2800" dirty="0" smtClean="0"/>
              <a:t>1</a:t>
            </a:r>
            <a:r>
              <a:rPr lang="zh-CN" altLang="en-US" sz="2800" dirty="0" smtClean="0"/>
              <a:t>个码元。</a:t>
            </a:r>
          </a:p>
        </p:txBody>
      </p:sp>
      <p:sp>
        <p:nvSpPr>
          <p:cNvPr id="31748" name="灯片编号占位符 17"/>
          <p:cNvSpPr>
            <a:spLocks noGrp="1"/>
          </p:cNvSpPr>
          <p:nvPr>
            <p:ph type="sldNum" sz="quarter" idx="12"/>
          </p:nvPr>
        </p:nvSpPr>
        <p:spPr>
          <a:noFill/>
        </p:spPr>
        <p:txBody>
          <a:bodyPr/>
          <a:lstStyle/>
          <a:p>
            <a:fld id="{45E59080-94E0-44D8-A548-672A6C3173E9}" type="slidenum">
              <a:rPr lang="zh-CN" altLang="en-US" smtClean="0">
                <a:latin typeface="Arial" charset="0"/>
              </a:rPr>
              <a:pPr/>
              <a:t>24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noFill/>
        </p:spPr>
        <p:txBody>
          <a:bodyPr/>
          <a:lstStyle/>
          <a:p>
            <a:r>
              <a:rPr lang="zh-CN" altLang="en-US" dirty="0" smtClean="0"/>
              <a:t>奈奎斯特准则</a:t>
            </a:r>
          </a:p>
        </p:txBody>
      </p:sp>
      <p:sp>
        <p:nvSpPr>
          <p:cNvPr id="32771" name="Rectangle 3"/>
          <p:cNvSpPr>
            <a:spLocks noGrp="1"/>
          </p:cNvSpPr>
          <p:nvPr>
            <p:ph idx="1"/>
          </p:nvPr>
        </p:nvSpPr>
        <p:spPr>
          <a:xfrm>
            <a:off x="395288" y="1481138"/>
            <a:ext cx="8208962" cy="4525962"/>
          </a:xfrm>
        </p:spPr>
        <p:txBody>
          <a:bodyPr/>
          <a:lstStyle/>
          <a:p>
            <a:r>
              <a:rPr lang="zh-CN" altLang="en-US" sz="2800" dirty="0" smtClean="0"/>
              <a:t>具有理想低通矩形特性的信道的最高码元传输速率计算公式：</a:t>
            </a:r>
          </a:p>
          <a:p>
            <a:pPr algn="ctr">
              <a:buFont typeface="Wingdings" pitchFamily="2" charset="2"/>
              <a:buNone/>
            </a:pPr>
            <a:r>
              <a:rPr lang="zh-CN" altLang="en-US" sz="2800" dirty="0" smtClean="0"/>
              <a:t>	</a:t>
            </a:r>
            <a:r>
              <a:rPr lang="zh-CN" altLang="en-US" sz="2400" dirty="0" smtClean="0"/>
              <a:t>理想低通信道的最高码元速率＝</a:t>
            </a:r>
            <a:r>
              <a:rPr lang="en-US" altLang="zh-CN" sz="2400" dirty="0" smtClean="0"/>
              <a:t>2</a:t>
            </a:r>
            <a:r>
              <a:rPr lang="en-US" altLang="zh-CN" sz="2400" i="1" dirty="0" smtClean="0"/>
              <a:t>W</a:t>
            </a:r>
            <a:r>
              <a:rPr lang="en-US" altLang="zh-CN" sz="2400" dirty="0" smtClean="0"/>
              <a:t> baud</a:t>
            </a:r>
          </a:p>
          <a:p>
            <a:pPr marL="712788" indent="722313">
              <a:buFont typeface="Wingdings" pitchFamily="2" charset="2"/>
              <a:buNone/>
            </a:pPr>
            <a:r>
              <a:rPr lang="en-US" altLang="zh-CN" sz="2400" i="1" dirty="0" smtClean="0"/>
              <a:t>W</a:t>
            </a:r>
            <a:r>
              <a:rPr lang="zh-CN" altLang="en-US" sz="2400" i="1" dirty="0" smtClean="0"/>
              <a:t>：</a:t>
            </a:r>
            <a:r>
              <a:rPr lang="zh-CN" altLang="en-US" sz="2400" dirty="0" smtClean="0"/>
              <a:t>理想低通信道的带宽（</a:t>
            </a:r>
            <a:r>
              <a:rPr lang="en-US" altLang="zh-CN" sz="2400" dirty="0" smtClean="0"/>
              <a:t>Hz</a:t>
            </a:r>
            <a:r>
              <a:rPr lang="zh-CN" altLang="en-US" sz="2400" dirty="0" smtClean="0"/>
              <a:t>））</a:t>
            </a:r>
            <a:endParaRPr lang="en-US" altLang="zh-CN" sz="2400" dirty="0" smtClean="0"/>
          </a:p>
          <a:p>
            <a:pPr marL="361950" indent="-361950"/>
            <a:r>
              <a:rPr lang="zh-CN" altLang="en-US" sz="2800" dirty="0" smtClean="0"/>
              <a:t>奈奎斯特准则意义：在有限带宽的传输信道中，码元速率存在上限。如果传输的码元速率超过此上限，就会出现码间串扰问题，从而影响接收端对码元的正确接收。</a:t>
            </a:r>
          </a:p>
        </p:txBody>
      </p:sp>
      <p:sp>
        <p:nvSpPr>
          <p:cNvPr id="32772" name="灯片编号占位符 17"/>
          <p:cNvSpPr>
            <a:spLocks noGrp="1"/>
          </p:cNvSpPr>
          <p:nvPr>
            <p:ph type="sldNum" sz="quarter" idx="12"/>
          </p:nvPr>
        </p:nvSpPr>
        <p:spPr>
          <a:noFill/>
        </p:spPr>
        <p:txBody>
          <a:bodyPr/>
          <a:lstStyle/>
          <a:p>
            <a:fld id="{22D63804-F4B5-429B-8DF5-860CAD529E8B}" type="slidenum">
              <a:rPr lang="zh-CN" altLang="en-US" smtClean="0">
                <a:latin typeface="Arial" charset="0"/>
              </a:rPr>
              <a:pPr/>
              <a:t>25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noFill/>
        </p:spPr>
        <p:txBody>
          <a:bodyPr/>
          <a:lstStyle/>
          <a:p>
            <a:pPr marL="781050" indent="-781050"/>
            <a:r>
              <a:rPr lang="zh-CN" altLang="en-US" dirty="0" smtClean="0"/>
              <a:t>（</a:t>
            </a:r>
            <a:r>
              <a:rPr lang="en-US" altLang="zh-CN" dirty="0" smtClean="0"/>
              <a:t>2</a:t>
            </a:r>
            <a:r>
              <a:rPr lang="zh-CN" altLang="en-US" dirty="0" smtClean="0"/>
              <a:t>）信息速率</a:t>
            </a:r>
          </a:p>
        </p:txBody>
      </p:sp>
      <p:sp>
        <p:nvSpPr>
          <p:cNvPr id="32771" name="Rectangle 3"/>
          <p:cNvSpPr>
            <a:spLocks noGrp="1"/>
          </p:cNvSpPr>
          <p:nvPr>
            <p:ph idx="1"/>
          </p:nvPr>
        </p:nvSpPr>
        <p:spPr/>
        <p:txBody>
          <a:bodyPr/>
          <a:lstStyle/>
          <a:p>
            <a:pPr>
              <a:defRPr/>
            </a:pPr>
            <a:r>
              <a:rPr lang="zh-CN" altLang="en-US" sz="2800" b="1" dirty="0" smtClean="0"/>
              <a:t>信息速率：</a:t>
            </a:r>
            <a:r>
              <a:rPr lang="zh-CN" altLang="en-US" sz="2800" dirty="0" smtClean="0"/>
              <a:t>每秒钟所传送的信息量，单位：比特</a:t>
            </a:r>
            <a:r>
              <a:rPr lang="en-US" altLang="zh-CN" sz="2800" dirty="0" smtClean="0"/>
              <a:t>/</a:t>
            </a:r>
            <a:r>
              <a:rPr lang="zh-CN" altLang="en-US" sz="2800" dirty="0" smtClean="0"/>
              <a:t>秒（</a:t>
            </a:r>
            <a:r>
              <a:rPr lang="en-US" altLang="zh-CN" sz="2800" dirty="0" smtClean="0"/>
              <a:t>bps</a:t>
            </a:r>
            <a:r>
              <a:rPr lang="zh-CN" altLang="en-US" sz="2800" dirty="0" smtClean="0"/>
              <a:t>，</a:t>
            </a:r>
            <a:r>
              <a:rPr lang="en-US" altLang="zh-CN" sz="2800" dirty="0" smtClean="0"/>
              <a:t>bit/s</a:t>
            </a:r>
            <a:r>
              <a:rPr lang="zh-CN" altLang="en-US" sz="2800" dirty="0" smtClean="0"/>
              <a:t>）。</a:t>
            </a:r>
          </a:p>
          <a:p>
            <a:pPr>
              <a:lnSpc>
                <a:spcPct val="90000"/>
              </a:lnSpc>
              <a:defRPr/>
            </a:pPr>
            <a:r>
              <a:rPr lang="zh-CN" altLang="en-US" sz="2800" b="1" dirty="0" smtClean="0"/>
              <a:t>码元速率和信息速率的关系</a:t>
            </a:r>
            <a:r>
              <a:rPr lang="zh-CN" altLang="en-US" sz="2800" dirty="0" smtClean="0"/>
              <a:t>：对采用</a:t>
            </a:r>
            <a:r>
              <a:rPr lang="en-US" altLang="zh-CN" sz="2800" i="1" dirty="0" smtClean="0"/>
              <a:t>M</a:t>
            </a:r>
            <a:r>
              <a:rPr lang="zh-CN" altLang="en-US" sz="2800" dirty="0" smtClean="0"/>
              <a:t>元制表示的数据，其信息速率</a:t>
            </a:r>
            <a:r>
              <a:rPr lang="en-US" altLang="zh-CN" sz="2800" i="1" dirty="0" err="1" smtClean="0"/>
              <a:t>R</a:t>
            </a:r>
            <a:r>
              <a:rPr lang="en-US" altLang="zh-CN" sz="2800" i="1" baseline="-25000" dirty="0" err="1" smtClean="0"/>
              <a:t>b</a:t>
            </a:r>
            <a:r>
              <a:rPr lang="zh-CN" altLang="en-US" sz="2800" dirty="0" smtClean="0"/>
              <a:t>与码元速率</a:t>
            </a:r>
            <a:r>
              <a:rPr lang="en-US" altLang="zh-CN" sz="2800" i="1" dirty="0" smtClean="0"/>
              <a:t>R</a:t>
            </a:r>
            <a:r>
              <a:rPr lang="en-US" altLang="zh-CN" sz="2800" i="1" baseline="-25000" dirty="0" smtClean="0"/>
              <a:t>B</a:t>
            </a:r>
            <a:r>
              <a:rPr lang="zh-CN" altLang="en-US" sz="2800" dirty="0" smtClean="0"/>
              <a:t>的关系是：</a:t>
            </a:r>
            <a:endParaRPr lang="zh-CN" altLang="en-US" sz="2800" i="1" dirty="0" smtClean="0"/>
          </a:p>
          <a:p>
            <a:pPr>
              <a:lnSpc>
                <a:spcPct val="90000"/>
              </a:lnSpc>
              <a:buFont typeface="Wingdings" pitchFamily="2" charset="2"/>
              <a:buNone/>
              <a:defRPr/>
            </a:pPr>
            <a:r>
              <a:rPr lang="en-US" altLang="zh-CN" sz="2800" i="1" dirty="0" smtClean="0"/>
              <a:t>	</a:t>
            </a:r>
            <a:r>
              <a:rPr lang="zh-CN" altLang="en-US" sz="2800" i="1" dirty="0" smtClean="0"/>
              <a:t>               </a:t>
            </a:r>
            <a:r>
              <a:rPr lang="en-US" altLang="zh-CN" sz="2800" i="1" dirty="0" err="1" smtClean="0"/>
              <a:t>R</a:t>
            </a:r>
            <a:r>
              <a:rPr lang="en-US" altLang="zh-CN" sz="2800" i="1" baseline="-25000" dirty="0" err="1" smtClean="0"/>
              <a:t>b</a:t>
            </a:r>
            <a:r>
              <a:rPr lang="en-US" altLang="zh-CN" sz="2800" i="1" dirty="0" smtClean="0"/>
              <a:t> </a:t>
            </a:r>
            <a:r>
              <a:rPr lang="en-US" altLang="zh-CN" sz="2800" dirty="0" smtClean="0"/>
              <a:t>= </a:t>
            </a:r>
            <a:r>
              <a:rPr lang="en-US" altLang="zh-CN" sz="2800" i="1" dirty="0" smtClean="0"/>
              <a:t>R</a:t>
            </a:r>
            <a:r>
              <a:rPr lang="en-US" altLang="zh-CN" sz="2800" i="1" baseline="-25000" dirty="0" smtClean="0"/>
              <a:t>B</a:t>
            </a:r>
            <a:r>
              <a:rPr lang="en-US" altLang="zh-CN" sz="2800" i="1" dirty="0" smtClean="0"/>
              <a:t> </a:t>
            </a:r>
            <a:r>
              <a:rPr lang="en-US" altLang="zh-CN" sz="2800" dirty="0" smtClean="0"/>
              <a:t>log</a:t>
            </a:r>
            <a:r>
              <a:rPr lang="en-US" altLang="zh-CN" sz="2800" baseline="-25000" dirty="0" smtClean="0"/>
              <a:t>2</a:t>
            </a:r>
            <a:r>
              <a:rPr lang="en-US" altLang="zh-CN" sz="2800" i="1" dirty="0" smtClean="0"/>
              <a:t>M</a:t>
            </a:r>
            <a:endParaRPr lang="en-US" altLang="zh-CN" sz="2800" dirty="0" smtClean="0"/>
          </a:p>
          <a:p>
            <a:pPr indent="107950">
              <a:buFont typeface="Wingdings" pitchFamily="2" charset="2"/>
              <a:buNone/>
              <a:defRPr/>
            </a:pPr>
            <a:r>
              <a:rPr lang="zh-CN" altLang="en-US" sz="2800" dirty="0" smtClean="0"/>
              <a:t>例如：二元制（</a:t>
            </a:r>
            <a:r>
              <a:rPr lang="en-US" altLang="zh-CN" sz="2800" dirty="0" smtClean="0"/>
              <a:t>2</a:t>
            </a:r>
            <a:r>
              <a:rPr lang="zh-CN" altLang="en-US" sz="2800" dirty="0" smtClean="0"/>
              <a:t>级电平）表示的数据，每个码元含</a:t>
            </a:r>
            <a:r>
              <a:rPr lang="en-US" altLang="zh-CN" sz="2800" dirty="0" smtClean="0"/>
              <a:t>1</a:t>
            </a:r>
            <a:r>
              <a:rPr lang="zh-CN" altLang="en-US" sz="2800" dirty="0" smtClean="0"/>
              <a:t>个比特的信息，则</a:t>
            </a:r>
            <a:r>
              <a:rPr lang="en-US" altLang="zh-CN" sz="2800" i="1" dirty="0" err="1" smtClean="0"/>
              <a:t>R</a:t>
            </a:r>
            <a:r>
              <a:rPr lang="en-US" altLang="zh-CN" sz="2800" i="1" baseline="-25000" dirty="0" err="1" smtClean="0"/>
              <a:t>b</a:t>
            </a:r>
            <a:r>
              <a:rPr lang="en-US" altLang="zh-CN" sz="2800" i="1" dirty="0" smtClean="0"/>
              <a:t> </a:t>
            </a:r>
            <a:r>
              <a:rPr lang="en-US" altLang="zh-CN" sz="2800" dirty="0" smtClean="0"/>
              <a:t>= </a:t>
            </a:r>
            <a:r>
              <a:rPr lang="en-US" altLang="zh-CN" sz="2800" i="1" dirty="0" smtClean="0"/>
              <a:t>R</a:t>
            </a:r>
            <a:r>
              <a:rPr lang="en-US" altLang="zh-CN" sz="2800" i="1" baseline="-25000" dirty="0" smtClean="0"/>
              <a:t>B</a:t>
            </a:r>
            <a:r>
              <a:rPr lang="en-US" altLang="zh-CN" sz="2800" i="1" dirty="0" smtClean="0"/>
              <a:t> </a:t>
            </a:r>
            <a:r>
              <a:rPr lang="zh-CN" altLang="en-US" sz="2800" dirty="0" smtClean="0"/>
              <a:t>。</a:t>
            </a:r>
            <a:endParaRPr lang="en-US" altLang="zh-CN" sz="2800" dirty="0" smtClean="0"/>
          </a:p>
          <a:p>
            <a:pPr indent="15875">
              <a:buFont typeface="Wingdings" pitchFamily="2" charset="2"/>
              <a:buNone/>
              <a:defRPr/>
            </a:pPr>
            <a:r>
              <a:rPr lang="zh-CN" altLang="en-US" sz="2800" dirty="0" smtClean="0"/>
              <a:t>            四元制（</a:t>
            </a:r>
            <a:r>
              <a:rPr lang="en-US" altLang="zh-CN" sz="2800" dirty="0" smtClean="0"/>
              <a:t>4</a:t>
            </a:r>
            <a:r>
              <a:rPr lang="zh-CN" altLang="en-US" sz="2800" dirty="0" smtClean="0"/>
              <a:t>级电平）表示的数据，每个码元包含</a:t>
            </a:r>
            <a:r>
              <a:rPr lang="en-US" altLang="zh-CN" sz="2800" dirty="0" smtClean="0"/>
              <a:t>2</a:t>
            </a:r>
            <a:r>
              <a:rPr lang="zh-CN" altLang="en-US" sz="2800" dirty="0" smtClean="0"/>
              <a:t>个比特的信息，则</a:t>
            </a:r>
            <a:r>
              <a:rPr lang="en-US" altLang="zh-CN" sz="2800" i="1" dirty="0" smtClean="0"/>
              <a:t> </a:t>
            </a:r>
            <a:r>
              <a:rPr lang="en-US" altLang="zh-CN" sz="2800" i="1" dirty="0" err="1" smtClean="0"/>
              <a:t>R</a:t>
            </a:r>
            <a:r>
              <a:rPr lang="en-US" altLang="zh-CN" sz="2800" i="1" baseline="-25000" dirty="0" err="1" smtClean="0"/>
              <a:t>b</a:t>
            </a:r>
            <a:r>
              <a:rPr lang="en-US" altLang="zh-CN" sz="2800" i="1" dirty="0" smtClean="0"/>
              <a:t> </a:t>
            </a:r>
            <a:r>
              <a:rPr lang="en-US" altLang="zh-CN" sz="2800" dirty="0" smtClean="0"/>
              <a:t>= 2</a:t>
            </a:r>
            <a:r>
              <a:rPr lang="en-US" altLang="zh-CN" sz="2800" i="1" dirty="0" smtClean="0"/>
              <a:t>R</a:t>
            </a:r>
            <a:r>
              <a:rPr lang="en-US" altLang="zh-CN" sz="2800" i="1" baseline="-25000" dirty="0" smtClean="0"/>
              <a:t>B</a:t>
            </a:r>
            <a:r>
              <a:rPr lang="en-US" altLang="zh-CN" sz="2800" i="1" dirty="0" smtClean="0"/>
              <a:t> </a:t>
            </a:r>
            <a:r>
              <a:rPr lang="zh-CN" altLang="en-US" sz="2800" dirty="0" smtClean="0"/>
              <a:t>。</a:t>
            </a:r>
          </a:p>
        </p:txBody>
      </p:sp>
      <p:sp>
        <p:nvSpPr>
          <p:cNvPr id="33796" name="灯片编号占位符 17"/>
          <p:cNvSpPr>
            <a:spLocks noGrp="1"/>
          </p:cNvSpPr>
          <p:nvPr>
            <p:ph type="sldNum" sz="quarter" idx="12"/>
          </p:nvPr>
        </p:nvSpPr>
        <p:spPr>
          <a:noFill/>
        </p:spPr>
        <p:txBody>
          <a:bodyPr/>
          <a:lstStyle/>
          <a:p>
            <a:fld id="{448DB307-3040-4BAB-928A-EE6005578416}" type="slidenum">
              <a:rPr lang="zh-CN" altLang="en-US" smtClean="0">
                <a:latin typeface="Arial" charset="0"/>
              </a:rPr>
              <a:pPr/>
              <a:t>26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noFill/>
        </p:spPr>
        <p:txBody>
          <a:bodyPr/>
          <a:lstStyle/>
          <a:p>
            <a:r>
              <a:rPr lang="zh-CN" altLang="en-US" dirty="0" smtClean="0"/>
              <a:t>香农公式</a:t>
            </a:r>
          </a:p>
        </p:txBody>
      </p:sp>
      <p:sp>
        <p:nvSpPr>
          <p:cNvPr id="34819" name="Rectangle 3"/>
          <p:cNvSpPr>
            <a:spLocks noGrp="1"/>
          </p:cNvSpPr>
          <p:nvPr>
            <p:ph idx="1"/>
          </p:nvPr>
        </p:nvSpPr>
        <p:spPr/>
        <p:txBody>
          <a:bodyPr/>
          <a:lstStyle/>
          <a:p>
            <a:r>
              <a:rPr lang="zh-CN" altLang="en-US" sz="2800" dirty="0" smtClean="0"/>
              <a:t>具有高斯白噪声干扰的带宽受限信道的极限信息传输速率</a:t>
            </a:r>
            <a:r>
              <a:rPr lang="en-US" altLang="zh-CN" sz="2800" i="1" dirty="0" smtClean="0"/>
              <a:t>C</a:t>
            </a:r>
            <a:r>
              <a:rPr lang="zh-CN" altLang="en-US" sz="2800" dirty="0" smtClean="0"/>
              <a:t>的计算公式为</a:t>
            </a:r>
            <a:endParaRPr lang="zh-CN" altLang="en-US" sz="2800" i="1" dirty="0" smtClean="0"/>
          </a:p>
          <a:p>
            <a:pPr marL="0" indent="0" algn="ctr">
              <a:buFont typeface="Wingdings" pitchFamily="2" charset="2"/>
              <a:buNone/>
            </a:pPr>
            <a:r>
              <a:rPr lang="en-US" altLang="zh-CN" sz="2800" i="1" dirty="0" smtClean="0"/>
              <a:t>C</a:t>
            </a:r>
            <a:r>
              <a:rPr lang="en-US" altLang="zh-CN" sz="2800" dirty="0" smtClean="0"/>
              <a:t>=</a:t>
            </a:r>
            <a:r>
              <a:rPr lang="en-US" altLang="zh-CN" sz="2800" i="1" dirty="0" smtClean="0"/>
              <a:t>W</a:t>
            </a:r>
            <a:r>
              <a:rPr lang="en-US" altLang="zh-CN" sz="2800" dirty="0" smtClean="0"/>
              <a:t>log</a:t>
            </a:r>
            <a:r>
              <a:rPr lang="en-US" altLang="zh-CN" sz="2800" baseline="-25000" dirty="0" smtClean="0"/>
              <a:t>2</a:t>
            </a:r>
            <a:r>
              <a:rPr lang="en-US" altLang="zh-CN" sz="2800" dirty="0" smtClean="0"/>
              <a:t>(1+</a:t>
            </a:r>
            <a:r>
              <a:rPr lang="en-US" altLang="zh-CN" sz="2800" i="1" dirty="0" smtClean="0"/>
              <a:t>S</a:t>
            </a:r>
            <a:r>
              <a:rPr lang="en-US" altLang="zh-CN" sz="2800" dirty="0" smtClean="0"/>
              <a:t>/</a:t>
            </a:r>
            <a:r>
              <a:rPr lang="en-US" altLang="zh-CN" sz="2800" i="1" dirty="0" smtClean="0"/>
              <a:t>N</a:t>
            </a:r>
            <a:r>
              <a:rPr lang="en-US" altLang="zh-CN" sz="2800" dirty="0" smtClean="0"/>
              <a:t>) bps</a:t>
            </a:r>
          </a:p>
          <a:p>
            <a:pPr>
              <a:buFont typeface="Wingdings" pitchFamily="2" charset="2"/>
              <a:buNone/>
            </a:pPr>
            <a:r>
              <a:rPr lang="zh-CN" altLang="en-US" sz="2800" dirty="0" smtClean="0"/>
              <a:t>		    </a:t>
            </a:r>
            <a:r>
              <a:rPr lang="en-US" altLang="zh-CN" sz="2800" i="1" dirty="0" smtClean="0"/>
              <a:t>W</a:t>
            </a:r>
            <a:r>
              <a:rPr lang="zh-CN" altLang="en-US" sz="2800" dirty="0" smtClean="0"/>
              <a:t>为信道的带宽（单位是</a:t>
            </a:r>
            <a:r>
              <a:rPr lang="en-US" altLang="zh-CN" sz="2800" dirty="0" smtClean="0"/>
              <a:t>Hz</a:t>
            </a:r>
            <a:r>
              <a:rPr lang="zh-CN" altLang="en-US" sz="2800" dirty="0" smtClean="0"/>
              <a:t>）；</a:t>
            </a:r>
            <a:endParaRPr lang="zh-CN" altLang="en-US" sz="2800" i="1" dirty="0" smtClean="0"/>
          </a:p>
          <a:p>
            <a:pPr>
              <a:buFont typeface="Wingdings" pitchFamily="2" charset="2"/>
              <a:buNone/>
            </a:pPr>
            <a:r>
              <a:rPr lang="en-US" altLang="zh-CN" sz="2800" i="1" dirty="0" smtClean="0"/>
              <a:t>		</a:t>
            </a:r>
            <a:r>
              <a:rPr lang="zh-CN" altLang="en-US" sz="2800" i="1" dirty="0" smtClean="0"/>
              <a:t>    </a:t>
            </a:r>
            <a:r>
              <a:rPr lang="en-US" altLang="zh-CN" sz="2800" i="1" dirty="0" smtClean="0"/>
              <a:t>S</a:t>
            </a:r>
            <a:r>
              <a:rPr lang="zh-CN" altLang="en-US" sz="2800" dirty="0" smtClean="0"/>
              <a:t>为信道内所传送信号的平均功率；</a:t>
            </a:r>
            <a:endParaRPr lang="zh-CN" altLang="en-US" sz="2800" i="1" dirty="0" smtClean="0"/>
          </a:p>
          <a:p>
            <a:pPr>
              <a:buFont typeface="Wingdings" pitchFamily="2" charset="2"/>
              <a:buNone/>
            </a:pPr>
            <a:r>
              <a:rPr lang="en-US" altLang="zh-CN" sz="2800" i="1" dirty="0" smtClean="0"/>
              <a:t>		</a:t>
            </a:r>
            <a:r>
              <a:rPr lang="zh-CN" altLang="en-US" sz="2800" i="1" dirty="0" smtClean="0"/>
              <a:t>    </a:t>
            </a:r>
            <a:r>
              <a:rPr lang="en-US" altLang="zh-CN" sz="2800" i="1" dirty="0" smtClean="0"/>
              <a:t>N</a:t>
            </a:r>
            <a:r>
              <a:rPr lang="zh-CN" altLang="en-US" sz="2800" dirty="0" smtClean="0"/>
              <a:t>为信道内部高斯噪声的平均功率。</a:t>
            </a:r>
          </a:p>
          <a:p>
            <a:pPr>
              <a:tabLst>
                <a:tab pos="446088" algn="l"/>
              </a:tabLst>
            </a:pPr>
            <a:r>
              <a:rPr lang="zh-CN" altLang="en-US" sz="2800" dirty="0" smtClean="0"/>
              <a:t>	香农公式意义：信道的带宽越宽、信噪比越高，极限信息传输速率就越高。使用低于或等于该速率的比特率进行传输时，传输过程不会出现差错。</a:t>
            </a:r>
          </a:p>
        </p:txBody>
      </p:sp>
      <p:sp>
        <p:nvSpPr>
          <p:cNvPr id="34820" name="灯片编号占位符 17"/>
          <p:cNvSpPr>
            <a:spLocks noGrp="1"/>
          </p:cNvSpPr>
          <p:nvPr>
            <p:ph type="sldNum" sz="quarter" idx="12"/>
          </p:nvPr>
        </p:nvSpPr>
        <p:spPr>
          <a:noFill/>
        </p:spPr>
        <p:txBody>
          <a:bodyPr/>
          <a:lstStyle/>
          <a:p>
            <a:fld id="{1BB7E965-1F5B-4B1A-A668-6C11B9834F75}" type="slidenum">
              <a:rPr lang="zh-CN" altLang="en-US" smtClean="0">
                <a:latin typeface="Arial" charset="0"/>
              </a:rPr>
              <a:pPr/>
              <a:t>27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noFill/>
        </p:spPr>
        <p:txBody>
          <a:bodyPr/>
          <a:lstStyle/>
          <a:p>
            <a:r>
              <a:rPr lang="zh-CN" altLang="en-US" dirty="0" smtClean="0"/>
              <a:t>奈奎斯特准则与香农公式</a:t>
            </a:r>
          </a:p>
        </p:txBody>
      </p:sp>
      <p:sp>
        <p:nvSpPr>
          <p:cNvPr id="35843" name="Rectangle 3"/>
          <p:cNvSpPr>
            <a:spLocks noGrp="1"/>
          </p:cNvSpPr>
          <p:nvPr>
            <p:ph idx="1"/>
          </p:nvPr>
        </p:nvSpPr>
        <p:spPr>
          <a:xfrm>
            <a:off x="457200" y="1481138"/>
            <a:ext cx="8229600" cy="4827587"/>
          </a:xfrm>
        </p:spPr>
        <p:txBody>
          <a:bodyPr/>
          <a:lstStyle/>
          <a:p>
            <a:pPr>
              <a:lnSpc>
                <a:spcPct val="90000"/>
              </a:lnSpc>
            </a:pPr>
            <a:r>
              <a:rPr lang="zh-CN" altLang="en-US" sz="2800" dirty="0" smtClean="0"/>
              <a:t>奈奎斯特准则：码元速率受制于信道的带宽。</a:t>
            </a:r>
            <a:endParaRPr lang="en-US" altLang="zh-CN" sz="2800" dirty="0" smtClean="0"/>
          </a:p>
          <a:p>
            <a:pPr>
              <a:lnSpc>
                <a:spcPct val="90000"/>
              </a:lnSpc>
            </a:pPr>
            <a:r>
              <a:rPr lang="zh-CN" altLang="en-US" sz="2800" dirty="0" smtClean="0"/>
              <a:t>在带宽确定的信道上进行数据传输时，</a:t>
            </a:r>
            <a:r>
              <a:rPr lang="zh-CN" altLang="en-US" sz="2800" b="1" dirty="0" smtClean="0"/>
              <a:t>为了提高信息速率，可设法让每个码元携带多个比特的信息量</a:t>
            </a:r>
            <a:r>
              <a:rPr lang="zh-CN" altLang="en-US" sz="2800" dirty="0" smtClean="0"/>
              <a:t>，即采用多元制（或称为多进制）的方法进行信号调制。</a:t>
            </a:r>
          </a:p>
          <a:p>
            <a:pPr>
              <a:lnSpc>
                <a:spcPct val="90000"/>
              </a:lnSpc>
            </a:pPr>
            <a:r>
              <a:rPr lang="zh-CN" altLang="en-US" sz="2800" dirty="0" smtClean="0"/>
              <a:t>在信道中信噪比上限确定的情况下，多元制中元数的上限也是确定的，因为元数越多，所要求的信噪比就越高。</a:t>
            </a:r>
            <a:endParaRPr lang="en-US" altLang="zh-CN" sz="2800" dirty="0" smtClean="0"/>
          </a:p>
          <a:p>
            <a:pPr>
              <a:lnSpc>
                <a:spcPct val="90000"/>
              </a:lnSpc>
            </a:pPr>
            <a:r>
              <a:rPr lang="zh-CN" altLang="en-US" sz="2800" dirty="0" smtClean="0"/>
              <a:t>香农公式：带宽受限信道的极限信息传输速率受制于信噪比。</a:t>
            </a:r>
          </a:p>
        </p:txBody>
      </p:sp>
      <p:sp>
        <p:nvSpPr>
          <p:cNvPr id="35844" name="灯片编号占位符 17"/>
          <p:cNvSpPr>
            <a:spLocks noGrp="1"/>
          </p:cNvSpPr>
          <p:nvPr>
            <p:ph type="sldNum" sz="quarter" idx="12"/>
          </p:nvPr>
        </p:nvSpPr>
        <p:spPr>
          <a:noFill/>
        </p:spPr>
        <p:txBody>
          <a:bodyPr/>
          <a:lstStyle/>
          <a:p>
            <a:fld id="{027D1B57-7FEC-413A-91BF-D1D6510EF3B2}" type="slidenum">
              <a:rPr lang="zh-CN" altLang="en-US" smtClean="0">
                <a:latin typeface="Arial" charset="0"/>
              </a:rPr>
              <a:pPr/>
              <a:t>28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noFill/>
        </p:spPr>
        <p:txBody>
          <a:bodyPr/>
          <a:lstStyle/>
          <a:p>
            <a:r>
              <a:rPr lang="en-US" altLang="zh-CN" dirty="0" smtClean="0"/>
              <a:t>2. </a:t>
            </a:r>
            <a:r>
              <a:rPr lang="zh-CN" altLang="en-US" dirty="0" smtClean="0"/>
              <a:t>误码率与误信率</a:t>
            </a:r>
          </a:p>
        </p:txBody>
      </p:sp>
      <p:sp>
        <p:nvSpPr>
          <p:cNvPr id="36867" name="Rectangle 3"/>
          <p:cNvSpPr>
            <a:spLocks noGrp="1"/>
          </p:cNvSpPr>
          <p:nvPr>
            <p:ph idx="1"/>
          </p:nvPr>
        </p:nvSpPr>
        <p:spPr>
          <a:xfrm>
            <a:off x="179388" y="1481138"/>
            <a:ext cx="8785225" cy="4525962"/>
          </a:xfrm>
        </p:spPr>
        <p:txBody>
          <a:bodyPr/>
          <a:lstStyle/>
          <a:p>
            <a:r>
              <a:rPr lang="zh-CN" altLang="en-US" sz="2800" dirty="0" smtClean="0"/>
              <a:t>误码率：码元在传输过程中，出现差错的码元占传输总码元数的比率：</a:t>
            </a:r>
          </a:p>
          <a:p>
            <a:pPr algn="ctr">
              <a:buFont typeface="Wingdings" pitchFamily="2" charset="2"/>
              <a:buNone/>
            </a:pPr>
            <a:r>
              <a:rPr lang="zh-CN" altLang="en-US" sz="2400" dirty="0" smtClean="0"/>
              <a:t>	误码率</a:t>
            </a:r>
            <a:r>
              <a:rPr lang="en-US" altLang="zh-CN" sz="2400" i="1" dirty="0" err="1" smtClean="0"/>
              <a:t>P</a:t>
            </a:r>
            <a:r>
              <a:rPr lang="en-US" altLang="zh-CN" sz="2400" i="1" baseline="-25000" dirty="0" err="1" smtClean="0"/>
              <a:t>e</a:t>
            </a:r>
            <a:r>
              <a:rPr lang="en-US" altLang="zh-CN" sz="2400" dirty="0" smtClean="0"/>
              <a:t>=</a:t>
            </a:r>
            <a:r>
              <a:rPr lang="zh-CN" altLang="en-US" sz="2400" dirty="0" smtClean="0"/>
              <a:t>错误接收的码元数</a:t>
            </a:r>
            <a:r>
              <a:rPr lang="en-US" altLang="zh-CN" sz="2400" dirty="0" smtClean="0"/>
              <a:t>/</a:t>
            </a:r>
            <a:r>
              <a:rPr lang="zh-CN" altLang="en-US" sz="2400" dirty="0" smtClean="0"/>
              <a:t>传输的总码元数   </a:t>
            </a:r>
            <a:r>
              <a:rPr lang="en-US" altLang="zh-CN" sz="2400" dirty="0" smtClean="0"/>
              <a:t> </a:t>
            </a:r>
          </a:p>
          <a:p>
            <a:r>
              <a:rPr lang="zh-CN" altLang="en-US" sz="2800" dirty="0" smtClean="0"/>
              <a:t>误信率（也称误比特率）：传输中出现差错的比特数占传输总比特数的比率：</a:t>
            </a:r>
          </a:p>
          <a:p>
            <a:pPr algn="ctr">
              <a:buFont typeface="Wingdings" pitchFamily="2" charset="2"/>
              <a:buNone/>
            </a:pPr>
            <a:r>
              <a:rPr lang="zh-CN" altLang="en-US" sz="2400" dirty="0" smtClean="0"/>
              <a:t>	误信率</a:t>
            </a:r>
            <a:r>
              <a:rPr lang="en-US" altLang="zh-CN" sz="2400" i="1" dirty="0" err="1" smtClean="0"/>
              <a:t>P</a:t>
            </a:r>
            <a:r>
              <a:rPr lang="en-US" altLang="zh-CN" sz="2400" i="1" baseline="-25000" dirty="0" err="1" smtClean="0"/>
              <a:t>b</a:t>
            </a:r>
            <a:r>
              <a:rPr lang="en-US" altLang="zh-CN" sz="2400" dirty="0" smtClean="0"/>
              <a:t>=</a:t>
            </a:r>
            <a:r>
              <a:rPr lang="zh-CN" altLang="en-US" sz="2400" dirty="0" smtClean="0"/>
              <a:t>错误接收的比特数</a:t>
            </a:r>
            <a:r>
              <a:rPr lang="en-US" altLang="zh-CN" sz="2400" dirty="0" smtClean="0"/>
              <a:t>/</a:t>
            </a:r>
            <a:r>
              <a:rPr lang="zh-CN" altLang="en-US" sz="2400" dirty="0" smtClean="0"/>
              <a:t>传输的总比特数   </a:t>
            </a:r>
            <a:r>
              <a:rPr lang="en-US" altLang="zh-CN" sz="2400" dirty="0" smtClean="0"/>
              <a:t> </a:t>
            </a:r>
            <a:endParaRPr lang="zh-CN" altLang="en-US" sz="2400" dirty="0" smtClean="0"/>
          </a:p>
          <a:p>
            <a:r>
              <a:rPr lang="zh-CN" altLang="en-US" sz="2800" dirty="0" smtClean="0"/>
              <a:t>如果每个码元仅包含</a:t>
            </a:r>
            <a:r>
              <a:rPr lang="en-US" altLang="zh-CN" sz="2800" dirty="0" smtClean="0"/>
              <a:t>1</a:t>
            </a:r>
            <a:r>
              <a:rPr lang="zh-CN" altLang="en-US" sz="2800" dirty="0" smtClean="0"/>
              <a:t>个比特的信息，则误码率等于误信率。</a:t>
            </a:r>
          </a:p>
        </p:txBody>
      </p:sp>
      <p:sp>
        <p:nvSpPr>
          <p:cNvPr id="36868" name="灯片编号占位符 17"/>
          <p:cNvSpPr>
            <a:spLocks noGrp="1"/>
          </p:cNvSpPr>
          <p:nvPr>
            <p:ph type="sldNum" sz="quarter" idx="12"/>
          </p:nvPr>
        </p:nvSpPr>
        <p:spPr>
          <a:noFill/>
        </p:spPr>
        <p:txBody>
          <a:bodyPr/>
          <a:lstStyle/>
          <a:p>
            <a:fld id="{A9AC049B-D3B2-46A5-8F46-7C81DA3F078E}" type="slidenum">
              <a:rPr lang="zh-CN" altLang="en-US" smtClean="0">
                <a:latin typeface="Arial" charset="0"/>
              </a:rPr>
              <a:pPr/>
              <a:t>29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物理层承担什么功能？</a:t>
            </a:r>
            <a:endParaRPr lang="en-US" altLang="zh-CN" dirty="0" smtClean="0"/>
          </a:p>
          <a:p>
            <a:r>
              <a:rPr lang="zh-CN" altLang="en-US" dirty="0" smtClean="0"/>
              <a:t>物理层协议（规范）定义哪些特性？</a:t>
            </a:r>
            <a:endParaRPr lang="en-US" altLang="zh-CN" dirty="0" smtClean="0"/>
          </a:p>
          <a:p>
            <a:r>
              <a:rPr lang="zh-CN" altLang="en-US" dirty="0" smtClean="0"/>
              <a:t>物理层和传输介质之间是什么关系？</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noFill/>
        </p:spPr>
        <p:txBody>
          <a:bodyPr/>
          <a:lstStyle/>
          <a:p>
            <a:r>
              <a:rPr lang="en-US" altLang="zh-CN" dirty="0" smtClean="0"/>
              <a:t>3.2.4  </a:t>
            </a:r>
            <a:r>
              <a:rPr lang="zh-CN" altLang="en-US" dirty="0" smtClean="0"/>
              <a:t>数据通信的方式</a:t>
            </a:r>
          </a:p>
        </p:txBody>
      </p:sp>
      <p:sp>
        <p:nvSpPr>
          <p:cNvPr id="37891" name="Rectangle 3"/>
          <p:cNvSpPr>
            <a:spLocks noGrp="1"/>
          </p:cNvSpPr>
          <p:nvPr>
            <p:ph idx="1"/>
          </p:nvPr>
        </p:nvSpPr>
        <p:spPr/>
        <p:txBody>
          <a:bodyPr/>
          <a:lstStyle/>
          <a:p>
            <a:pPr marL="623888" indent="-514350">
              <a:buFont typeface="Wingdings 3" pitchFamily="18" charset="2"/>
              <a:buNone/>
            </a:pPr>
            <a:r>
              <a:rPr lang="en-US" altLang="zh-CN" smtClean="0"/>
              <a:t>1. </a:t>
            </a:r>
            <a:r>
              <a:rPr lang="zh-CN" altLang="en-US" smtClean="0"/>
              <a:t>并行通信和串行通信</a:t>
            </a:r>
          </a:p>
          <a:p>
            <a:pPr marL="623888" indent="-514350">
              <a:buFont typeface="Wingdings 3" pitchFamily="18" charset="2"/>
              <a:buNone/>
            </a:pPr>
            <a:r>
              <a:rPr lang="en-US" altLang="zh-CN" smtClean="0"/>
              <a:t>2. </a:t>
            </a:r>
            <a:r>
              <a:rPr lang="zh-CN" altLang="en-US" smtClean="0"/>
              <a:t>单工、半双工和全双工通信</a:t>
            </a:r>
          </a:p>
          <a:p>
            <a:pPr marL="623888" indent="-514350">
              <a:buFont typeface="Wingdings 3" pitchFamily="18" charset="2"/>
              <a:buNone/>
            </a:pPr>
            <a:r>
              <a:rPr lang="en-US" altLang="zh-CN" smtClean="0"/>
              <a:t>3. </a:t>
            </a:r>
            <a:r>
              <a:rPr lang="zh-CN" altLang="en-US" smtClean="0"/>
              <a:t>数据通信的同步方式</a:t>
            </a:r>
          </a:p>
        </p:txBody>
      </p:sp>
      <p:sp>
        <p:nvSpPr>
          <p:cNvPr id="37892" name="灯片编号占位符 17"/>
          <p:cNvSpPr>
            <a:spLocks noGrp="1"/>
          </p:cNvSpPr>
          <p:nvPr>
            <p:ph type="sldNum" sz="quarter" idx="12"/>
          </p:nvPr>
        </p:nvSpPr>
        <p:spPr>
          <a:noFill/>
        </p:spPr>
        <p:txBody>
          <a:bodyPr/>
          <a:lstStyle/>
          <a:p>
            <a:fld id="{0277B332-9F4A-4CC0-96A4-257F87A00701}" type="slidenum">
              <a:rPr lang="zh-CN" altLang="en-US" smtClean="0">
                <a:latin typeface="Arial" charset="0"/>
              </a:rPr>
              <a:pPr/>
              <a:t>30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noFill/>
        </p:spPr>
        <p:txBody>
          <a:bodyPr/>
          <a:lstStyle/>
          <a:p>
            <a:r>
              <a:rPr lang="en-US" altLang="zh-CN" dirty="0" smtClean="0"/>
              <a:t>1. </a:t>
            </a:r>
            <a:r>
              <a:rPr lang="zh-CN" altLang="en-US" dirty="0" smtClean="0"/>
              <a:t>并行通信和串行通信</a:t>
            </a:r>
          </a:p>
        </p:txBody>
      </p:sp>
      <p:sp>
        <p:nvSpPr>
          <p:cNvPr id="38915" name="Rectangle 3"/>
          <p:cNvSpPr>
            <a:spLocks noGrp="1"/>
          </p:cNvSpPr>
          <p:nvPr>
            <p:ph idx="1"/>
          </p:nvPr>
        </p:nvSpPr>
        <p:spPr>
          <a:xfrm>
            <a:off x="468313" y="1196975"/>
            <a:ext cx="8229600" cy="4525963"/>
          </a:xfrm>
        </p:spPr>
        <p:txBody>
          <a:bodyPr/>
          <a:lstStyle/>
          <a:p>
            <a:r>
              <a:rPr lang="zh-CN" altLang="en-US" sz="2800" smtClean="0"/>
              <a:t>并行通信是指将数据以成组的方式在信道上并行传输。 </a:t>
            </a:r>
          </a:p>
          <a:p>
            <a:r>
              <a:rPr lang="zh-CN" altLang="en-US" sz="2800" smtClean="0"/>
              <a:t>串行通信是指将数据按照顺序逐位串行地进行传输。</a:t>
            </a:r>
            <a:r>
              <a:rPr lang="zh-CN" altLang="en-US" sz="2700" smtClean="0"/>
              <a:t> </a:t>
            </a:r>
          </a:p>
        </p:txBody>
      </p:sp>
      <p:sp>
        <p:nvSpPr>
          <p:cNvPr id="38916" name="灯片编号占位符 17"/>
          <p:cNvSpPr>
            <a:spLocks noGrp="1"/>
          </p:cNvSpPr>
          <p:nvPr>
            <p:ph type="sldNum" sz="quarter" idx="12"/>
          </p:nvPr>
        </p:nvSpPr>
        <p:spPr>
          <a:noFill/>
        </p:spPr>
        <p:txBody>
          <a:bodyPr/>
          <a:lstStyle/>
          <a:p>
            <a:fld id="{DC48F858-FAC6-4716-BC28-93C5F9DFED18}" type="slidenum">
              <a:rPr lang="zh-CN" altLang="en-US" smtClean="0">
                <a:latin typeface="Arial" charset="0"/>
              </a:rPr>
              <a:pPr/>
              <a:t>31</a:t>
            </a:fld>
            <a:endParaRPr lang="zh-CN" altLang="en-US" smtClean="0">
              <a:latin typeface="Arial" charset="0"/>
            </a:endParaRPr>
          </a:p>
        </p:txBody>
      </p:sp>
      <p:sp>
        <p:nvSpPr>
          <p:cNvPr id="38917" name="Rectangle 5"/>
          <p:cNvSpPr>
            <a:spLocks noChangeArrowheads="1"/>
          </p:cNvSpPr>
          <p:nvPr/>
        </p:nvSpPr>
        <p:spPr bwMode="auto">
          <a:xfrm>
            <a:off x="0" y="2538413"/>
            <a:ext cx="9144000" cy="0"/>
          </a:xfrm>
          <a:prstGeom prst="rect">
            <a:avLst/>
          </a:prstGeom>
          <a:noFill/>
          <a:ln w="9525">
            <a:noFill/>
            <a:miter lim="800000"/>
            <a:headEnd/>
            <a:tailEnd/>
          </a:ln>
        </p:spPr>
        <p:txBody>
          <a:bodyPr wrap="none" anchor="ctr">
            <a:spAutoFit/>
          </a:bodyPr>
          <a:lstStyle/>
          <a:p>
            <a:endParaRPr lang="zh-CN" altLang="en-US"/>
          </a:p>
        </p:txBody>
      </p:sp>
      <p:pic>
        <p:nvPicPr>
          <p:cNvPr id="38918" name="Picture 6"/>
          <p:cNvPicPr>
            <a:picLocks noChangeAspect="1" noChangeArrowheads="1"/>
          </p:cNvPicPr>
          <p:nvPr/>
        </p:nvPicPr>
        <p:blipFill>
          <a:blip r:embed="rId2"/>
          <a:srcRect/>
          <a:stretch>
            <a:fillRect/>
          </a:stretch>
        </p:blipFill>
        <p:spPr bwMode="auto">
          <a:xfrm>
            <a:off x="827088" y="2997200"/>
            <a:ext cx="3381375" cy="3000375"/>
          </a:xfrm>
          <a:prstGeom prst="rect">
            <a:avLst/>
          </a:prstGeom>
          <a:noFill/>
          <a:ln w="9525">
            <a:noFill/>
            <a:miter lim="800000"/>
            <a:headEnd/>
            <a:tailEnd/>
          </a:ln>
        </p:spPr>
      </p:pic>
      <p:sp>
        <p:nvSpPr>
          <p:cNvPr id="38919" name="Rectangle 8"/>
          <p:cNvSpPr>
            <a:spLocks noChangeArrowheads="1"/>
          </p:cNvSpPr>
          <p:nvPr/>
        </p:nvSpPr>
        <p:spPr bwMode="auto">
          <a:xfrm>
            <a:off x="0" y="2557463"/>
            <a:ext cx="9144000" cy="0"/>
          </a:xfrm>
          <a:prstGeom prst="rect">
            <a:avLst/>
          </a:prstGeom>
          <a:noFill/>
          <a:ln w="9525">
            <a:noFill/>
            <a:miter lim="800000"/>
            <a:headEnd/>
            <a:tailEnd/>
          </a:ln>
        </p:spPr>
        <p:txBody>
          <a:bodyPr wrap="none" anchor="ctr">
            <a:spAutoFit/>
          </a:bodyPr>
          <a:lstStyle/>
          <a:p>
            <a:endParaRPr lang="zh-CN" altLang="en-US"/>
          </a:p>
        </p:txBody>
      </p:sp>
      <p:pic>
        <p:nvPicPr>
          <p:cNvPr id="38920" name="Picture 9"/>
          <p:cNvPicPr>
            <a:picLocks noChangeAspect="1" noChangeArrowheads="1"/>
          </p:cNvPicPr>
          <p:nvPr/>
        </p:nvPicPr>
        <p:blipFill>
          <a:blip r:embed="rId3"/>
          <a:srcRect/>
          <a:stretch>
            <a:fillRect/>
          </a:stretch>
        </p:blipFill>
        <p:spPr bwMode="auto">
          <a:xfrm>
            <a:off x="5003800" y="2997200"/>
            <a:ext cx="3384550" cy="2927350"/>
          </a:xfrm>
          <a:prstGeom prst="rect">
            <a:avLst/>
          </a:prstGeom>
          <a:noFill/>
          <a:ln w="9525">
            <a:noFill/>
            <a:miter lim="800000"/>
            <a:headEnd/>
            <a:tailEnd/>
          </a:ln>
        </p:spPr>
      </p:pic>
      <p:sp>
        <p:nvSpPr>
          <p:cNvPr id="38921" name="Text Box 10"/>
          <p:cNvSpPr txBox="1">
            <a:spLocks noChangeArrowheads="1"/>
          </p:cNvSpPr>
          <p:nvPr/>
        </p:nvSpPr>
        <p:spPr bwMode="auto">
          <a:xfrm>
            <a:off x="1763713" y="5949950"/>
            <a:ext cx="1439862" cy="457200"/>
          </a:xfrm>
          <a:prstGeom prst="rect">
            <a:avLst/>
          </a:prstGeom>
          <a:noFill/>
          <a:ln w="9525">
            <a:noFill/>
            <a:miter lim="800000"/>
            <a:headEnd/>
            <a:tailEnd/>
          </a:ln>
        </p:spPr>
        <p:txBody>
          <a:bodyPr>
            <a:spAutoFit/>
          </a:bodyPr>
          <a:lstStyle/>
          <a:p>
            <a:pPr>
              <a:spcBef>
                <a:spcPct val="50000"/>
              </a:spcBef>
            </a:pPr>
            <a:r>
              <a:rPr lang="zh-CN" altLang="en-US" sz="2400">
                <a:ea typeface="黑体" pitchFamily="49" charset="-122"/>
              </a:rPr>
              <a:t>并行通信</a:t>
            </a:r>
          </a:p>
        </p:txBody>
      </p:sp>
      <p:sp>
        <p:nvSpPr>
          <p:cNvPr id="38922" name="Text Box 11"/>
          <p:cNvSpPr txBox="1">
            <a:spLocks noChangeArrowheads="1"/>
          </p:cNvSpPr>
          <p:nvPr/>
        </p:nvSpPr>
        <p:spPr bwMode="auto">
          <a:xfrm>
            <a:off x="6084888" y="5949950"/>
            <a:ext cx="1439862" cy="457200"/>
          </a:xfrm>
          <a:prstGeom prst="rect">
            <a:avLst/>
          </a:prstGeom>
          <a:noFill/>
          <a:ln w="9525">
            <a:noFill/>
            <a:miter lim="800000"/>
            <a:headEnd/>
            <a:tailEnd/>
          </a:ln>
        </p:spPr>
        <p:txBody>
          <a:bodyPr>
            <a:spAutoFit/>
          </a:bodyPr>
          <a:lstStyle/>
          <a:p>
            <a:pPr>
              <a:spcBef>
                <a:spcPct val="50000"/>
              </a:spcBef>
            </a:pPr>
            <a:r>
              <a:rPr lang="zh-CN" altLang="en-US" sz="2400">
                <a:ea typeface="黑体" pitchFamily="49" charset="-122"/>
              </a:rPr>
              <a:t>串行通信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noFill/>
        </p:spPr>
        <p:txBody>
          <a:bodyPr/>
          <a:lstStyle/>
          <a:p>
            <a:r>
              <a:rPr lang="en-US" altLang="zh-CN" dirty="0" smtClean="0"/>
              <a:t>2. </a:t>
            </a:r>
            <a:r>
              <a:rPr lang="zh-CN" altLang="en-US" dirty="0" smtClean="0"/>
              <a:t>单工、半双工和全双工通信</a:t>
            </a:r>
          </a:p>
        </p:txBody>
      </p:sp>
      <p:sp>
        <p:nvSpPr>
          <p:cNvPr id="39940" name="灯片编号占位符 17"/>
          <p:cNvSpPr>
            <a:spLocks noGrp="1"/>
          </p:cNvSpPr>
          <p:nvPr>
            <p:ph type="sldNum" sz="quarter" idx="12"/>
          </p:nvPr>
        </p:nvSpPr>
        <p:spPr>
          <a:noFill/>
        </p:spPr>
        <p:txBody>
          <a:bodyPr/>
          <a:lstStyle/>
          <a:p>
            <a:fld id="{EB42620F-8E69-4352-8CB3-E795C7212BB2}" type="slidenum">
              <a:rPr lang="zh-CN" altLang="en-US" smtClean="0">
                <a:latin typeface="Arial" charset="0"/>
              </a:rPr>
              <a:pPr/>
              <a:t>32</a:t>
            </a:fld>
            <a:endParaRPr lang="zh-CN" altLang="en-US" smtClean="0">
              <a:latin typeface="Arial" charset="0"/>
            </a:endParaRPr>
          </a:p>
        </p:txBody>
      </p:sp>
      <p:sp>
        <p:nvSpPr>
          <p:cNvPr id="39941" name="Rectangle 5"/>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sp>
        <p:nvSpPr>
          <p:cNvPr id="39942" name="Rectangle 7"/>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sp>
        <p:nvSpPr>
          <p:cNvPr id="39943" name="Rectangle 9"/>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pic>
        <p:nvPicPr>
          <p:cNvPr id="39944" name="Picture 10"/>
          <p:cNvPicPr>
            <a:picLocks noChangeAspect="1" noChangeArrowheads="1"/>
          </p:cNvPicPr>
          <p:nvPr/>
        </p:nvPicPr>
        <p:blipFill>
          <a:blip r:embed="rId2"/>
          <a:srcRect/>
          <a:stretch>
            <a:fillRect/>
          </a:stretch>
        </p:blipFill>
        <p:spPr bwMode="auto">
          <a:xfrm>
            <a:off x="1476375" y="1700213"/>
            <a:ext cx="4721225" cy="792162"/>
          </a:xfrm>
          <a:prstGeom prst="rect">
            <a:avLst/>
          </a:prstGeom>
          <a:noFill/>
          <a:ln w="9525">
            <a:noFill/>
            <a:miter lim="800000"/>
            <a:headEnd/>
            <a:tailEnd/>
          </a:ln>
        </p:spPr>
      </p:pic>
      <p:pic>
        <p:nvPicPr>
          <p:cNvPr id="39945" name="Picture 11"/>
          <p:cNvPicPr>
            <a:picLocks noChangeAspect="1" noChangeArrowheads="1"/>
          </p:cNvPicPr>
          <p:nvPr/>
        </p:nvPicPr>
        <p:blipFill>
          <a:blip r:embed="rId3"/>
          <a:srcRect/>
          <a:stretch>
            <a:fillRect/>
          </a:stretch>
        </p:blipFill>
        <p:spPr bwMode="auto">
          <a:xfrm>
            <a:off x="1512888" y="3141663"/>
            <a:ext cx="4714875" cy="792162"/>
          </a:xfrm>
          <a:prstGeom prst="rect">
            <a:avLst/>
          </a:prstGeom>
          <a:noFill/>
          <a:ln w="9525">
            <a:noFill/>
            <a:miter lim="800000"/>
            <a:headEnd/>
            <a:tailEnd/>
          </a:ln>
        </p:spPr>
      </p:pic>
      <p:pic>
        <p:nvPicPr>
          <p:cNvPr id="39946" name="Picture 12"/>
          <p:cNvPicPr>
            <a:picLocks noChangeAspect="1" noChangeArrowheads="1"/>
          </p:cNvPicPr>
          <p:nvPr/>
        </p:nvPicPr>
        <p:blipFill>
          <a:blip r:embed="rId4"/>
          <a:srcRect/>
          <a:stretch>
            <a:fillRect/>
          </a:stretch>
        </p:blipFill>
        <p:spPr bwMode="auto">
          <a:xfrm>
            <a:off x="1506538" y="4437063"/>
            <a:ext cx="4721225" cy="792162"/>
          </a:xfrm>
          <a:prstGeom prst="rect">
            <a:avLst/>
          </a:prstGeom>
          <a:noFill/>
          <a:ln w="9525">
            <a:noFill/>
            <a:miter lim="800000"/>
            <a:headEnd/>
            <a:tailEnd/>
          </a:ln>
        </p:spPr>
      </p:pic>
      <p:sp>
        <p:nvSpPr>
          <p:cNvPr id="39947" name="Text Box 13"/>
          <p:cNvSpPr txBox="1">
            <a:spLocks noChangeArrowheads="1"/>
          </p:cNvSpPr>
          <p:nvPr/>
        </p:nvSpPr>
        <p:spPr bwMode="auto">
          <a:xfrm>
            <a:off x="6659563" y="1773238"/>
            <a:ext cx="1439862" cy="579437"/>
          </a:xfrm>
          <a:prstGeom prst="rect">
            <a:avLst/>
          </a:prstGeom>
          <a:noFill/>
          <a:ln w="9525">
            <a:noFill/>
            <a:miter lim="800000"/>
            <a:headEnd/>
            <a:tailEnd/>
          </a:ln>
        </p:spPr>
        <p:txBody>
          <a:bodyPr>
            <a:spAutoFit/>
          </a:bodyPr>
          <a:lstStyle/>
          <a:p>
            <a:pPr>
              <a:spcBef>
                <a:spcPct val="50000"/>
              </a:spcBef>
            </a:pPr>
            <a:r>
              <a:rPr lang="zh-CN" altLang="en-US" sz="3200">
                <a:ea typeface="黑体" pitchFamily="49" charset="-122"/>
              </a:rPr>
              <a:t>单工</a:t>
            </a:r>
          </a:p>
        </p:txBody>
      </p:sp>
      <p:sp>
        <p:nvSpPr>
          <p:cNvPr id="39948" name="Text Box 14"/>
          <p:cNvSpPr txBox="1">
            <a:spLocks noChangeArrowheads="1"/>
          </p:cNvSpPr>
          <p:nvPr/>
        </p:nvSpPr>
        <p:spPr bwMode="auto">
          <a:xfrm>
            <a:off x="6659563" y="3213100"/>
            <a:ext cx="1979612" cy="579438"/>
          </a:xfrm>
          <a:prstGeom prst="rect">
            <a:avLst/>
          </a:prstGeom>
          <a:noFill/>
          <a:ln w="9525">
            <a:noFill/>
            <a:miter lim="800000"/>
            <a:headEnd/>
            <a:tailEnd/>
          </a:ln>
        </p:spPr>
        <p:txBody>
          <a:bodyPr>
            <a:spAutoFit/>
          </a:bodyPr>
          <a:lstStyle/>
          <a:p>
            <a:pPr>
              <a:spcBef>
                <a:spcPct val="50000"/>
              </a:spcBef>
            </a:pPr>
            <a:r>
              <a:rPr lang="zh-CN" altLang="en-US" sz="3200">
                <a:ea typeface="黑体" pitchFamily="49" charset="-122"/>
              </a:rPr>
              <a:t>半双工</a:t>
            </a:r>
          </a:p>
        </p:txBody>
      </p:sp>
      <p:sp>
        <p:nvSpPr>
          <p:cNvPr id="39949" name="Text Box 15"/>
          <p:cNvSpPr txBox="1">
            <a:spLocks noChangeArrowheads="1"/>
          </p:cNvSpPr>
          <p:nvPr/>
        </p:nvSpPr>
        <p:spPr bwMode="auto">
          <a:xfrm>
            <a:off x="6732588" y="4581525"/>
            <a:ext cx="1979612" cy="579438"/>
          </a:xfrm>
          <a:prstGeom prst="rect">
            <a:avLst/>
          </a:prstGeom>
          <a:noFill/>
          <a:ln w="9525">
            <a:noFill/>
            <a:miter lim="800000"/>
            <a:headEnd/>
            <a:tailEnd/>
          </a:ln>
        </p:spPr>
        <p:txBody>
          <a:bodyPr>
            <a:spAutoFit/>
          </a:bodyPr>
          <a:lstStyle/>
          <a:p>
            <a:pPr>
              <a:spcBef>
                <a:spcPct val="50000"/>
              </a:spcBef>
            </a:pPr>
            <a:r>
              <a:rPr lang="zh-CN" altLang="en-US" sz="3200">
                <a:ea typeface="黑体" pitchFamily="49" charset="-122"/>
              </a:rPr>
              <a:t>全双工</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noFill/>
        </p:spPr>
        <p:txBody>
          <a:bodyPr/>
          <a:lstStyle/>
          <a:p>
            <a:r>
              <a:rPr lang="en-US" altLang="zh-CN" dirty="0" smtClean="0"/>
              <a:t>3. </a:t>
            </a:r>
            <a:r>
              <a:rPr lang="zh-CN" altLang="en-US" dirty="0" smtClean="0"/>
              <a:t>数据通信的同步方式</a:t>
            </a:r>
          </a:p>
        </p:txBody>
      </p:sp>
      <p:sp>
        <p:nvSpPr>
          <p:cNvPr id="40963" name="Rectangle 3"/>
          <p:cNvSpPr>
            <a:spLocks noGrp="1"/>
          </p:cNvSpPr>
          <p:nvPr>
            <p:ph idx="1"/>
          </p:nvPr>
        </p:nvSpPr>
        <p:spPr/>
        <p:txBody>
          <a:bodyPr/>
          <a:lstStyle/>
          <a:p>
            <a:pPr>
              <a:lnSpc>
                <a:spcPct val="90000"/>
              </a:lnSpc>
            </a:pPr>
            <a:r>
              <a:rPr lang="zh-CN" altLang="en-US" sz="2800" dirty="0" smtClean="0"/>
              <a:t>保持数据发送方和数据接收方的同步的必要性 </a:t>
            </a:r>
            <a:endParaRPr lang="en-US" altLang="zh-CN" sz="2800" dirty="0" smtClean="0"/>
          </a:p>
          <a:p>
            <a:pPr marL="542925" lvl="1" indent="-277813">
              <a:lnSpc>
                <a:spcPct val="90000"/>
              </a:lnSpc>
            </a:pPr>
            <a:r>
              <a:rPr lang="zh-CN" altLang="en-US" dirty="0" smtClean="0"/>
              <a:t>数据接收方必须根据发送方所发送的每个码元的</a:t>
            </a:r>
            <a:r>
              <a:rPr lang="zh-CN" altLang="en-US" b="1" dirty="0" smtClean="0"/>
              <a:t>起止时刻</a:t>
            </a:r>
            <a:r>
              <a:rPr lang="zh-CN" altLang="en-US" dirty="0" smtClean="0"/>
              <a:t>和</a:t>
            </a:r>
            <a:r>
              <a:rPr lang="zh-CN" altLang="en-US" b="1" dirty="0" smtClean="0"/>
              <a:t>传输速率</a:t>
            </a:r>
            <a:r>
              <a:rPr lang="zh-CN" altLang="en-US" dirty="0" smtClean="0"/>
              <a:t>进行数据的接收，否则，接收端的采样判决就可能出错。</a:t>
            </a:r>
            <a:endParaRPr lang="en-US" altLang="zh-CN" dirty="0" smtClean="0"/>
          </a:p>
          <a:p>
            <a:pPr marL="542925" lvl="1" indent="-277813">
              <a:lnSpc>
                <a:spcPct val="90000"/>
              </a:lnSpc>
            </a:pPr>
            <a:r>
              <a:rPr lang="zh-CN" altLang="en-US" dirty="0" smtClean="0"/>
              <a:t>即使发收的偏差非常小，随着时间的不断累积，偏差会不断增大，直到出现数据接收错误。</a:t>
            </a:r>
          </a:p>
          <a:p>
            <a:pPr>
              <a:lnSpc>
                <a:spcPct val="90000"/>
              </a:lnSpc>
            </a:pPr>
            <a:r>
              <a:rPr lang="zh-CN" altLang="en-US" sz="2800" dirty="0" smtClean="0"/>
              <a:t>两种实现数据同步的技术：</a:t>
            </a:r>
            <a:endParaRPr lang="en-US" altLang="zh-CN" sz="2800" dirty="0" smtClean="0"/>
          </a:p>
          <a:p>
            <a:pPr lvl="1">
              <a:lnSpc>
                <a:spcPct val="90000"/>
              </a:lnSpc>
            </a:pPr>
            <a:r>
              <a:rPr lang="zh-CN" altLang="en-US" dirty="0" smtClean="0"/>
              <a:t>同步传输方式</a:t>
            </a:r>
            <a:endParaRPr lang="en-US" altLang="zh-CN" dirty="0" smtClean="0"/>
          </a:p>
          <a:p>
            <a:pPr lvl="1">
              <a:lnSpc>
                <a:spcPct val="90000"/>
              </a:lnSpc>
            </a:pPr>
            <a:r>
              <a:rPr lang="zh-CN" altLang="en-US" dirty="0" smtClean="0"/>
              <a:t>异步传输方式</a:t>
            </a:r>
          </a:p>
        </p:txBody>
      </p:sp>
      <p:sp>
        <p:nvSpPr>
          <p:cNvPr id="40964" name="灯片编号占位符 17"/>
          <p:cNvSpPr>
            <a:spLocks noGrp="1"/>
          </p:cNvSpPr>
          <p:nvPr>
            <p:ph type="sldNum" sz="quarter" idx="12"/>
          </p:nvPr>
        </p:nvSpPr>
        <p:spPr>
          <a:noFill/>
        </p:spPr>
        <p:txBody>
          <a:bodyPr/>
          <a:lstStyle/>
          <a:p>
            <a:fld id="{E4B0343C-A5F1-4E15-A203-DBA45F5D3276}" type="slidenum">
              <a:rPr lang="zh-CN" altLang="en-US" smtClean="0">
                <a:latin typeface="Arial" charset="0"/>
              </a:rPr>
              <a:pPr/>
              <a:t>33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endParaRPr lang="zh-CN" altLang="en-US" dirty="0" smtClean="0"/>
          </a:p>
        </p:txBody>
      </p:sp>
      <p:sp>
        <p:nvSpPr>
          <p:cNvPr id="41987" name="内容占位符 2"/>
          <p:cNvSpPr>
            <a:spLocks noGrp="1"/>
          </p:cNvSpPr>
          <p:nvPr>
            <p:ph idx="1"/>
          </p:nvPr>
        </p:nvSpPr>
        <p:spPr/>
        <p:txBody>
          <a:bodyPr/>
          <a:lstStyle/>
          <a:p>
            <a:r>
              <a:rPr lang="zh-CN" altLang="en-US" b="1" dirty="0" smtClean="0"/>
              <a:t>异步传输方</a:t>
            </a:r>
            <a:r>
              <a:rPr lang="zh-CN" altLang="en-US" dirty="0" smtClean="0"/>
              <a:t>式：以字节为单位封装和发送，每个字节（</a:t>
            </a:r>
            <a:r>
              <a:rPr lang="en-US" altLang="zh-CN" dirty="0" smtClean="0"/>
              <a:t>8bit</a:t>
            </a:r>
            <a:r>
              <a:rPr lang="zh-CN" altLang="en-US" dirty="0" smtClean="0"/>
              <a:t>）前加</a:t>
            </a:r>
            <a:r>
              <a:rPr lang="en-US" altLang="zh-CN" dirty="0" smtClean="0"/>
              <a:t>1bit</a:t>
            </a:r>
            <a:r>
              <a:rPr lang="zh-CN" altLang="en-US" dirty="0" smtClean="0"/>
              <a:t>起始位</a:t>
            </a:r>
            <a:r>
              <a:rPr lang="en-US" altLang="zh-CN" dirty="0" smtClean="0"/>
              <a:t> </a:t>
            </a:r>
            <a:r>
              <a:rPr lang="zh-CN" altLang="en-US" dirty="0" smtClean="0"/>
              <a:t>，后加</a:t>
            </a:r>
            <a:r>
              <a:rPr lang="en-US" altLang="zh-CN" dirty="0" smtClean="0"/>
              <a:t>1bit</a:t>
            </a:r>
            <a:r>
              <a:rPr lang="zh-CN" altLang="en-US" dirty="0" smtClean="0"/>
              <a:t>停止位</a:t>
            </a:r>
            <a:r>
              <a:rPr lang="en-US" altLang="zh-CN" dirty="0" smtClean="0"/>
              <a:t>, </a:t>
            </a:r>
            <a:r>
              <a:rPr lang="zh-CN" altLang="en-US" dirty="0" smtClean="0"/>
              <a:t>由于用起始位通告数据字节的到来，所以发送字节的间隔可以是任意的。</a:t>
            </a:r>
            <a:endParaRPr lang="en-US" altLang="zh-CN" dirty="0" smtClean="0"/>
          </a:p>
          <a:p>
            <a:r>
              <a:rPr lang="zh-CN" altLang="en-US" b="1" dirty="0" smtClean="0"/>
              <a:t>同步传输</a:t>
            </a:r>
            <a:r>
              <a:rPr lang="zh-CN" altLang="en-US" dirty="0" smtClean="0"/>
              <a:t>方式：连续传输多个字节（数据块），要求收发双方时钟严格同步， 以保证采样判决的精确。</a:t>
            </a:r>
            <a:endParaRPr lang="en-US" altLang="zh-CN" dirty="0" smtClean="0"/>
          </a:p>
          <a:p>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flipV="1">
            <a:off x="762000" y="1447800"/>
            <a:ext cx="0" cy="2438400"/>
          </a:xfrm>
          <a:prstGeom prst="line">
            <a:avLst/>
          </a:prstGeom>
          <a:noFill/>
          <a:ln w="28575">
            <a:solidFill>
              <a:schemeClr val="tx1"/>
            </a:solidFill>
            <a:round/>
            <a:headEnd/>
            <a:tailEnd type="triangle" w="med" len="med"/>
          </a:ln>
        </p:spPr>
        <p:txBody>
          <a:bodyPr/>
          <a:lstStyle/>
          <a:p>
            <a:endParaRPr lang="zh-CN" altLang="en-US"/>
          </a:p>
        </p:txBody>
      </p:sp>
      <p:sp>
        <p:nvSpPr>
          <p:cNvPr id="43011" name="Line 3"/>
          <p:cNvSpPr>
            <a:spLocks noChangeShapeType="1"/>
          </p:cNvSpPr>
          <p:nvPr/>
        </p:nvSpPr>
        <p:spPr bwMode="auto">
          <a:xfrm>
            <a:off x="228600" y="3124200"/>
            <a:ext cx="8229600" cy="0"/>
          </a:xfrm>
          <a:prstGeom prst="line">
            <a:avLst/>
          </a:prstGeom>
          <a:noFill/>
          <a:ln w="28575">
            <a:solidFill>
              <a:schemeClr val="tx1"/>
            </a:solidFill>
            <a:round/>
            <a:headEnd/>
            <a:tailEnd type="triangle" w="med" len="med"/>
          </a:ln>
        </p:spPr>
        <p:txBody>
          <a:bodyPr/>
          <a:lstStyle/>
          <a:p>
            <a:endParaRPr lang="zh-CN" altLang="en-US"/>
          </a:p>
        </p:txBody>
      </p:sp>
      <p:sp>
        <p:nvSpPr>
          <p:cNvPr id="43012" name="Line 4"/>
          <p:cNvSpPr>
            <a:spLocks noChangeShapeType="1"/>
          </p:cNvSpPr>
          <p:nvPr/>
        </p:nvSpPr>
        <p:spPr bwMode="auto">
          <a:xfrm>
            <a:off x="762000" y="3048000"/>
            <a:ext cx="152400" cy="0"/>
          </a:xfrm>
          <a:prstGeom prst="line">
            <a:avLst/>
          </a:prstGeom>
          <a:noFill/>
          <a:ln w="19050">
            <a:solidFill>
              <a:schemeClr val="tx1"/>
            </a:solidFill>
            <a:round/>
            <a:headEnd/>
            <a:tailEnd/>
          </a:ln>
        </p:spPr>
        <p:txBody>
          <a:bodyPr/>
          <a:lstStyle/>
          <a:p>
            <a:endParaRPr lang="zh-CN" altLang="en-US"/>
          </a:p>
        </p:txBody>
      </p:sp>
      <p:sp>
        <p:nvSpPr>
          <p:cNvPr id="43013" name="Line 5"/>
          <p:cNvSpPr>
            <a:spLocks noChangeShapeType="1"/>
          </p:cNvSpPr>
          <p:nvPr/>
        </p:nvSpPr>
        <p:spPr bwMode="auto">
          <a:xfrm>
            <a:off x="762000" y="2362200"/>
            <a:ext cx="152400" cy="0"/>
          </a:xfrm>
          <a:prstGeom prst="line">
            <a:avLst/>
          </a:prstGeom>
          <a:noFill/>
          <a:ln w="19050">
            <a:solidFill>
              <a:schemeClr val="tx1"/>
            </a:solidFill>
            <a:round/>
            <a:headEnd/>
            <a:tailEnd/>
          </a:ln>
        </p:spPr>
        <p:txBody>
          <a:bodyPr/>
          <a:lstStyle/>
          <a:p>
            <a:endParaRPr lang="zh-CN" altLang="en-US"/>
          </a:p>
        </p:txBody>
      </p:sp>
      <p:sp>
        <p:nvSpPr>
          <p:cNvPr id="5126" name="Line 6"/>
          <p:cNvSpPr>
            <a:spLocks noChangeShapeType="1"/>
          </p:cNvSpPr>
          <p:nvPr/>
        </p:nvSpPr>
        <p:spPr bwMode="auto">
          <a:xfrm>
            <a:off x="1219200" y="2362200"/>
            <a:ext cx="609600" cy="0"/>
          </a:xfrm>
          <a:prstGeom prst="line">
            <a:avLst/>
          </a:prstGeom>
          <a:noFill/>
          <a:ln w="19050">
            <a:solidFill>
              <a:schemeClr val="tx1"/>
            </a:solidFill>
            <a:round/>
            <a:headEnd/>
            <a:tailEnd/>
          </a:ln>
        </p:spPr>
        <p:txBody>
          <a:bodyPr/>
          <a:lstStyle/>
          <a:p>
            <a:endParaRPr lang="zh-CN" altLang="en-US"/>
          </a:p>
        </p:txBody>
      </p:sp>
      <p:sp>
        <p:nvSpPr>
          <p:cNvPr id="5127" name="Line 7"/>
          <p:cNvSpPr>
            <a:spLocks noChangeShapeType="1"/>
          </p:cNvSpPr>
          <p:nvPr/>
        </p:nvSpPr>
        <p:spPr bwMode="auto">
          <a:xfrm>
            <a:off x="1828800" y="2362200"/>
            <a:ext cx="0" cy="685800"/>
          </a:xfrm>
          <a:prstGeom prst="line">
            <a:avLst/>
          </a:prstGeom>
          <a:noFill/>
          <a:ln w="19050">
            <a:solidFill>
              <a:schemeClr val="tx1"/>
            </a:solidFill>
            <a:round/>
            <a:headEnd/>
            <a:tailEnd/>
          </a:ln>
        </p:spPr>
        <p:txBody>
          <a:bodyPr/>
          <a:lstStyle/>
          <a:p>
            <a:endParaRPr lang="zh-CN" altLang="en-US"/>
          </a:p>
        </p:txBody>
      </p:sp>
      <p:sp>
        <p:nvSpPr>
          <p:cNvPr id="5128" name="Line 8"/>
          <p:cNvSpPr>
            <a:spLocks noChangeShapeType="1"/>
          </p:cNvSpPr>
          <p:nvPr/>
        </p:nvSpPr>
        <p:spPr bwMode="auto">
          <a:xfrm>
            <a:off x="1828800" y="3048000"/>
            <a:ext cx="609600" cy="0"/>
          </a:xfrm>
          <a:prstGeom prst="line">
            <a:avLst/>
          </a:prstGeom>
          <a:noFill/>
          <a:ln w="19050">
            <a:solidFill>
              <a:schemeClr val="tx1"/>
            </a:solidFill>
            <a:round/>
            <a:headEnd/>
            <a:tailEnd/>
          </a:ln>
        </p:spPr>
        <p:txBody>
          <a:bodyPr/>
          <a:lstStyle/>
          <a:p>
            <a:endParaRPr lang="zh-CN" altLang="en-US"/>
          </a:p>
        </p:txBody>
      </p:sp>
      <p:sp>
        <p:nvSpPr>
          <p:cNvPr id="5129" name="Rectangle 9"/>
          <p:cNvSpPr>
            <a:spLocks noChangeArrowheads="1"/>
          </p:cNvSpPr>
          <p:nvPr/>
        </p:nvSpPr>
        <p:spPr bwMode="auto">
          <a:xfrm>
            <a:off x="24384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D0</a:t>
            </a:r>
          </a:p>
        </p:txBody>
      </p:sp>
      <p:sp>
        <p:nvSpPr>
          <p:cNvPr id="5130" name="Rectangle 10"/>
          <p:cNvSpPr>
            <a:spLocks noChangeArrowheads="1"/>
          </p:cNvSpPr>
          <p:nvPr/>
        </p:nvSpPr>
        <p:spPr bwMode="auto">
          <a:xfrm>
            <a:off x="29718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D1</a:t>
            </a:r>
          </a:p>
        </p:txBody>
      </p:sp>
      <p:sp>
        <p:nvSpPr>
          <p:cNvPr id="5131" name="Rectangle 11"/>
          <p:cNvSpPr>
            <a:spLocks noChangeArrowheads="1"/>
          </p:cNvSpPr>
          <p:nvPr/>
        </p:nvSpPr>
        <p:spPr bwMode="auto">
          <a:xfrm>
            <a:off x="35052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D2</a:t>
            </a:r>
          </a:p>
        </p:txBody>
      </p:sp>
      <p:sp>
        <p:nvSpPr>
          <p:cNvPr id="5132" name="Rectangle 12"/>
          <p:cNvSpPr>
            <a:spLocks noChangeArrowheads="1"/>
          </p:cNvSpPr>
          <p:nvPr/>
        </p:nvSpPr>
        <p:spPr bwMode="auto">
          <a:xfrm>
            <a:off x="51054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D5</a:t>
            </a:r>
          </a:p>
        </p:txBody>
      </p:sp>
      <p:sp>
        <p:nvSpPr>
          <p:cNvPr id="5133" name="Rectangle 13"/>
          <p:cNvSpPr>
            <a:spLocks noChangeArrowheads="1"/>
          </p:cNvSpPr>
          <p:nvPr/>
        </p:nvSpPr>
        <p:spPr bwMode="auto">
          <a:xfrm>
            <a:off x="45720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D4</a:t>
            </a:r>
          </a:p>
        </p:txBody>
      </p:sp>
      <p:sp>
        <p:nvSpPr>
          <p:cNvPr id="5134" name="Rectangle 14"/>
          <p:cNvSpPr>
            <a:spLocks noChangeArrowheads="1"/>
          </p:cNvSpPr>
          <p:nvPr/>
        </p:nvSpPr>
        <p:spPr bwMode="auto">
          <a:xfrm>
            <a:off x="61722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D7</a:t>
            </a:r>
          </a:p>
        </p:txBody>
      </p:sp>
      <p:sp>
        <p:nvSpPr>
          <p:cNvPr id="5135" name="Rectangle 15"/>
          <p:cNvSpPr>
            <a:spLocks noChangeArrowheads="1"/>
          </p:cNvSpPr>
          <p:nvPr/>
        </p:nvSpPr>
        <p:spPr bwMode="auto">
          <a:xfrm>
            <a:off x="56388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D6</a:t>
            </a:r>
          </a:p>
        </p:txBody>
      </p:sp>
      <p:sp>
        <p:nvSpPr>
          <p:cNvPr id="5136" name="Rectangle 16"/>
          <p:cNvSpPr>
            <a:spLocks noChangeArrowheads="1"/>
          </p:cNvSpPr>
          <p:nvPr/>
        </p:nvSpPr>
        <p:spPr bwMode="auto">
          <a:xfrm>
            <a:off x="4038600" y="2362200"/>
            <a:ext cx="533400" cy="685800"/>
          </a:xfrm>
          <a:prstGeom prst="rect">
            <a:avLst/>
          </a:prstGeom>
          <a:solidFill>
            <a:srgbClr val="0099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D3</a:t>
            </a:r>
          </a:p>
        </p:txBody>
      </p:sp>
      <p:sp>
        <p:nvSpPr>
          <p:cNvPr id="5137" name="Rectangle 17"/>
          <p:cNvSpPr>
            <a:spLocks noChangeArrowheads="1"/>
          </p:cNvSpPr>
          <p:nvPr/>
        </p:nvSpPr>
        <p:spPr bwMode="auto">
          <a:xfrm>
            <a:off x="6705600" y="2362200"/>
            <a:ext cx="533400" cy="685800"/>
          </a:xfrm>
          <a:prstGeom prst="rect">
            <a:avLst/>
          </a:prstGeom>
          <a:solidFill>
            <a:srgbClr val="FF66FF"/>
          </a:solidFill>
          <a:ln w="9525" cap="rnd" algn="ctr">
            <a:solidFill>
              <a:schemeClr val="tx1"/>
            </a:solidFill>
            <a:prstDash val="sysDot"/>
            <a:miter lim="800000"/>
            <a:headEnd/>
            <a:tailEnd/>
          </a:ln>
        </p:spPr>
        <p:txBody>
          <a:bodyPr wrap="none" anchor="ctr"/>
          <a:lstStyle/>
          <a:p>
            <a:pPr algn="ctr"/>
            <a:r>
              <a:rPr lang="en-US" altLang="zh-CN" sz="1600" b="1">
                <a:solidFill>
                  <a:schemeClr val="bg1"/>
                </a:solidFill>
              </a:rPr>
              <a:t>P</a:t>
            </a:r>
          </a:p>
        </p:txBody>
      </p:sp>
      <p:sp>
        <p:nvSpPr>
          <p:cNvPr id="5138" name="Line 18"/>
          <p:cNvSpPr>
            <a:spLocks noChangeShapeType="1"/>
          </p:cNvSpPr>
          <p:nvPr/>
        </p:nvSpPr>
        <p:spPr bwMode="auto">
          <a:xfrm>
            <a:off x="2438400" y="3048000"/>
            <a:ext cx="0" cy="838200"/>
          </a:xfrm>
          <a:prstGeom prst="line">
            <a:avLst/>
          </a:prstGeom>
          <a:noFill/>
          <a:ln w="19050">
            <a:solidFill>
              <a:schemeClr val="tx1"/>
            </a:solidFill>
            <a:round/>
            <a:headEnd/>
            <a:tailEnd/>
          </a:ln>
        </p:spPr>
        <p:txBody>
          <a:bodyPr/>
          <a:lstStyle/>
          <a:p>
            <a:endParaRPr lang="zh-CN" altLang="en-US"/>
          </a:p>
        </p:txBody>
      </p:sp>
      <p:sp>
        <p:nvSpPr>
          <p:cNvPr id="5139" name="Line 19"/>
          <p:cNvSpPr>
            <a:spLocks noChangeShapeType="1"/>
          </p:cNvSpPr>
          <p:nvPr/>
        </p:nvSpPr>
        <p:spPr bwMode="auto">
          <a:xfrm>
            <a:off x="6705600" y="3048000"/>
            <a:ext cx="0" cy="838200"/>
          </a:xfrm>
          <a:prstGeom prst="line">
            <a:avLst/>
          </a:prstGeom>
          <a:noFill/>
          <a:ln w="19050">
            <a:solidFill>
              <a:schemeClr val="tx1"/>
            </a:solidFill>
            <a:round/>
            <a:headEnd/>
            <a:tailEnd/>
          </a:ln>
        </p:spPr>
        <p:txBody>
          <a:bodyPr/>
          <a:lstStyle/>
          <a:p>
            <a:endParaRPr lang="zh-CN" altLang="en-US"/>
          </a:p>
        </p:txBody>
      </p:sp>
      <p:sp>
        <p:nvSpPr>
          <p:cNvPr id="5140" name="Line 20"/>
          <p:cNvSpPr>
            <a:spLocks noChangeShapeType="1"/>
          </p:cNvSpPr>
          <p:nvPr/>
        </p:nvSpPr>
        <p:spPr bwMode="auto">
          <a:xfrm>
            <a:off x="7239000" y="2362200"/>
            <a:ext cx="533400" cy="0"/>
          </a:xfrm>
          <a:prstGeom prst="line">
            <a:avLst/>
          </a:prstGeom>
          <a:noFill/>
          <a:ln w="19050">
            <a:solidFill>
              <a:schemeClr val="tx1"/>
            </a:solidFill>
            <a:round/>
            <a:headEnd/>
            <a:tailEnd/>
          </a:ln>
        </p:spPr>
        <p:txBody>
          <a:bodyPr/>
          <a:lstStyle/>
          <a:p>
            <a:endParaRPr lang="zh-CN" altLang="en-US"/>
          </a:p>
        </p:txBody>
      </p:sp>
      <p:sp>
        <p:nvSpPr>
          <p:cNvPr id="5141" name="Line 21"/>
          <p:cNvSpPr>
            <a:spLocks noChangeShapeType="1"/>
          </p:cNvSpPr>
          <p:nvPr/>
        </p:nvSpPr>
        <p:spPr bwMode="auto">
          <a:xfrm>
            <a:off x="7772400" y="2362200"/>
            <a:ext cx="0" cy="685800"/>
          </a:xfrm>
          <a:prstGeom prst="line">
            <a:avLst/>
          </a:prstGeom>
          <a:noFill/>
          <a:ln w="19050">
            <a:solidFill>
              <a:schemeClr val="tx1"/>
            </a:solidFill>
            <a:prstDash val="dash"/>
            <a:round/>
            <a:headEnd/>
            <a:tailEnd/>
          </a:ln>
        </p:spPr>
        <p:txBody>
          <a:bodyPr/>
          <a:lstStyle/>
          <a:p>
            <a:endParaRPr lang="zh-CN" altLang="en-US"/>
          </a:p>
        </p:txBody>
      </p:sp>
      <p:sp>
        <p:nvSpPr>
          <p:cNvPr id="5142" name="Line 22"/>
          <p:cNvSpPr>
            <a:spLocks noChangeShapeType="1"/>
          </p:cNvSpPr>
          <p:nvPr/>
        </p:nvSpPr>
        <p:spPr bwMode="auto">
          <a:xfrm>
            <a:off x="7772400" y="2362200"/>
            <a:ext cx="533400" cy="0"/>
          </a:xfrm>
          <a:prstGeom prst="line">
            <a:avLst/>
          </a:prstGeom>
          <a:noFill/>
          <a:ln w="19050">
            <a:solidFill>
              <a:schemeClr val="tx1"/>
            </a:solidFill>
            <a:prstDash val="dash"/>
            <a:round/>
            <a:headEnd/>
            <a:tailEnd/>
          </a:ln>
        </p:spPr>
        <p:txBody>
          <a:bodyPr/>
          <a:lstStyle/>
          <a:p>
            <a:endParaRPr lang="zh-CN" altLang="en-US"/>
          </a:p>
        </p:txBody>
      </p:sp>
      <p:sp>
        <p:nvSpPr>
          <p:cNvPr id="5143" name="Text Box 23"/>
          <p:cNvSpPr txBox="1">
            <a:spLocks noChangeArrowheads="1"/>
          </p:cNvSpPr>
          <p:nvPr/>
        </p:nvSpPr>
        <p:spPr bwMode="auto">
          <a:xfrm>
            <a:off x="1524000" y="2819400"/>
            <a:ext cx="1219200" cy="304800"/>
          </a:xfrm>
          <a:prstGeom prst="rect">
            <a:avLst/>
          </a:prstGeom>
          <a:noFill/>
          <a:ln w="9525" cap="rnd" algn="ctr">
            <a:noFill/>
            <a:prstDash val="sysDot"/>
            <a:miter lim="800000"/>
            <a:headEnd/>
            <a:tailEnd/>
          </a:ln>
        </p:spPr>
        <p:txBody>
          <a:bodyPr>
            <a:spAutoFit/>
          </a:bodyPr>
          <a:lstStyle/>
          <a:p>
            <a:pPr algn="ctr">
              <a:spcBef>
                <a:spcPct val="50000"/>
              </a:spcBef>
            </a:pPr>
            <a:r>
              <a:rPr lang="en-US" altLang="zh-CN" sz="1400" b="1">
                <a:solidFill>
                  <a:srgbClr val="FF0000"/>
                </a:solidFill>
              </a:rPr>
              <a:t>START</a:t>
            </a:r>
          </a:p>
        </p:txBody>
      </p:sp>
      <p:sp>
        <p:nvSpPr>
          <p:cNvPr id="5144" name="Text Box 24"/>
          <p:cNvSpPr txBox="1">
            <a:spLocks noChangeArrowheads="1"/>
          </p:cNvSpPr>
          <p:nvPr/>
        </p:nvSpPr>
        <p:spPr bwMode="auto">
          <a:xfrm>
            <a:off x="7162800" y="2743200"/>
            <a:ext cx="762000" cy="304800"/>
          </a:xfrm>
          <a:prstGeom prst="rect">
            <a:avLst/>
          </a:prstGeom>
          <a:noFill/>
          <a:ln w="9525" cap="rnd" algn="ctr">
            <a:noFill/>
            <a:prstDash val="sysDot"/>
            <a:miter lim="800000"/>
            <a:headEnd/>
            <a:tailEnd/>
          </a:ln>
        </p:spPr>
        <p:txBody>
          <a:bodyPr>
            <a:spAutoFit/>
          </a:bodyPr>
          <a:lstStyle/>
          <a:p>
            <a:pPr algn="ctr">
              <a:spcBef>
                <a:spcPct val="50000"/>
              </a:spcBef>
            </a:pPr>
            <a:r>
              <a:rPr lang="en-US" altLang="zh-CN" sz="1400" b="1">
                <a:solidFill>
                  <a:srgbClr val="FF0000"/>
                </a:solidFill>
              </a:rPr>
              <a:t>STOP</a:t>
            </a:r>
          </a:p>
        </p:txBody>
      </p:sp>
      <p:sp>
        <p:nvSpPr>
          <p:cNvPr id="43033" name="Text Box 25"/>
          <p:cNvSpPr txBox="1">
            <a:spLocks noChangeArrowheads="1"/>
          </p:cNvSpPr>
          <p:nvPr/>
        </p:nvSpPr>
        <p:spPr bwMode="auto">
          <a:xfrm>
            <a:off x="8305800" y="3200400"/>
            <a:ext cx="457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t</a:t>
            </a:r>
          </a:p>
        </p:txBody>
      </p:sp>
      <p:sp>
        <p:nvSpPr>
          <p:cNvPr id="43034" name="Text Box 26"/>
          <p:cNvSpPr txBox="1">
            <a:spLocks noChangeArrowheads="1"/>
          </p:cNvSpPr>
          <p:nvPr/>
        </p:nvSpPr>
        <p:spPr bwMode="auto">
          <a:xfrm>
            <a:off x="457200" y="2819400"/>
            <a:ext cx="3048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0</a:t>
            </a:r>
          </a:p>
        </p:txBody>
      </p:sp>
      <p:sp>
        <p:nvSpPr>
          <p:cNvPr id="43035" name="Text Box 27"/>
          <p:cNvSpPr txBox="1">
            <a:spLocks noChangeArrowheads="1"/>
          </p:cNvSpPr>
          <p:nvPr/>
        </p:nvSpPr>
        <p:spPr bwMode="auto">
          <a:xfrm>
            <a:off x="381000" y="2209800"/>
            <a:ext cx="3810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p>
        </p:txBody>
      </p:sp>
      <p:sp>
        <p:nvSpPr>
          <p:cNvPr id="5148" name="Line 28"/>
          <p:cNvSpPr>
            <a:spLocks noChangeShapeType="1"/>
          </p:cNvSpPr>
          <p:nvPr/>
        </p:nvSpPr>
        <p:spPr bwMode="auto">
          <a:xfrm flipV="1">
            <a:off x="2133600" y="3048000"/>
            <a:ext cx="0" cy="1143000"/>
          </a:xfrm>
          <a:prstGeom prst="line">
            <a:avLst/>
          </a:prstGeom>
          <a:noFill/>
          <a:ln w="19050">
            <a:solidFill>
              <a:schemeClr val="tx1"/>
            </a:solidFill>
            <a:round/>
            <a:headEnd/>
            <a:tailEnd type="triangle" w="med" len="med"/>
          </a:ln>
        </p:spPr>
        <p:txBody>
          <a:bodyPr/>
          <a:lstStyle/>
          <a:p>
            <a:endParaRPr lang="zh-CN" altLang="en-US"/>
          </a:p>
        </p:txBody>
      </p:sp>
      <p:sp>
        <p:nvSpPr>
          <p:cNvPr id="5149" name="Line 29"/>
          <p:cNvSpPr>
            <a:spLocks noChangeShapeType="1"/>
          </p:cNvSpPr>
          <p:nvPr/>
        </p:nvSpPr>
        <p:spPr bwMode="auto">
          <a:xfrm>
            <a:off x="2133600" y="4191000"/>
            <a:ext cx="533400" cy="0"/>
          </a:xfrm>
          <a:prstGeom prst="line">
            <a:avLst/>
          </a:prstGeom>
          <a:noFill/>
          <a:ln w="19050">
            <a:solidFill>
              <a:schemeClr val="tx1"/>
            </a:solidFill>
            <a:round/>
            <a:headEnd/>
            <a:tailEnd/>
          </a:ln>
        </p:spPr>
        <p:txBody>
          <a:bodyPr/>
          <a:lstStyle/>
          <a:p>
            <a:endParaRPr lang="zh-CN" altLang="en-US"/>
          </a:p>
        </p:txBody>
      </p:sp>
      <p:sp>
        <p:nvSpPr>
          <p:cNvPr id="5150" name="Text Box 30"/>
          <p:cNvSpPr txBox="1">
            <a:spLocks noChangeArrowheads="1"/>
          </p:cNvSpPr>
          <p:nvPr/>
        </p:nvSpPr>
        <p:spPr bwMode="auto">
          <a:xfrm>
            <a:off x="2590800" y="3962400"/>
            <a:ext cx="32766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FF0000"/>
                </a:solidFill>
              </a:rPr>
              <a:t>起始位（触发接收端的时钟）</a:t>
            </a:r>
          </a:p>
        </p:txBody>
      </p:sp>
      <p:sp>
        <p:nvSpPr>
          <p:cNvPr id="5151" name="Text Box 31"/>
          <p:cNvSpPr txBox="1">
            <a:spLocks noChangeArrowheads="1"/>
          </p:cNvSpPr>
          <p:nvPr/>
        </p:nvSpPr>
        <p:spPr bwMode="auto">
          <a:xfrm>
            <a:off x="4038600" y="3429000"/>
            <a:ext cx="10668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0099FF"/>
                </a:solidFill>
              </a:rPr>
              <a:t>数据位</a:t>
            </a:r>
          </a:p>
        </p:txBody>
      </p:sp>
      <p:sp>
        <p:nvSpPr>
          <p:cNvPr id="5152" name="Line 32"/>
          <p:cNvSpPr>
            <a:spLocks noChangeShapeType="1"/>
          </p:cNvSpPr>
          <p:nvPr/>
        </p:nvSpPr>
        <p:spPr bwMode="auto">
          <a:xfrm flipH="1">
            <a:off x="2438400" y="3581400"/>
            <a:ext cx="1524000" cy="0"/>
          </a:xfrm>
          <a:prstGeom prst="line">
            <a:avLst/>
          </a:prstGeom>
          <a:noFill/>
          <a:ln w="19050">
            <a:solidFill>
              <a:schemeClr val="tx1"/>
            </a:solidFill>
            <a:round/>
            <a:headEnd/>
            <a:tailEnd type="triangle" w="med" len="med"/>
          </a:ln>
        </p:spPr>
        <p:txBody>
          <a:bodyPr/>
          <a:lstStyle/>
          <a:p>
            <a:endParaRPr lang="zh-CN" altLang="en-US"/>
          </a:p>
        </p:txBody>
      </p:sp>
      <p:sp>
        <p:nvSpPr>
          <p:cNvPr id="5153" name="Line 33"/>
          <p:cNvSpPr>
            <a:spLocks noChangeShapeType="1"/>
          </p:cNvSpPr>
          <p:nvPr/>
        </p:nvSpPr>
        <p:spPr bwMode="auto">
          <a:xfrm>
            <a:off x="5181600" y="3581400"/>
            <a:ext cx="1524000" cy="0"/>
          </a:xfrm>
          <a:prstGeom prst="line">
            <a:avLst/>
          </a:prstGeom>
          <a:noFill/>
          <a:ln w="19050">
            <a:solidFill>
              <a:schemeClr val="tx1"/>
            </a:solidFill>
            <a:round/>
            <a:headEnd/>
            <a:tailEnd type="triangle" w="med" len="med"/>
          </a:ln>
        </p:spPr>
        <p:txBody>
          <a:bodyPr/>
          <a:lstStyle/>
          <a:p>
            <a:endParaRPr lang="zh-CN" altLang="en-US"/>
          </a:p>
        </p:txBody>
      </p:sp>
      <p:sp>
        <p:nvSpPr>
          <p:cNvPr id="5154" name="Line 34"/>
          <p:cNvSpPr>
            <a:spLocks noChangeShapeType="1"/>
          </p:cNvSpPr>
          <p:nvPr/>
        </p:nvSpPr>
        <p:spPr bwMode="auto">
          <a:xfrm flipV="1">
            <a:off x="6934200" y="3048000"/>
            <a:ext cx="0" cy="1143000"/>
          </a:xfrm>
          <a:prstGeom prst="line">
            <a:avLst/>
          </a:prstGeom>
          <a:noFill/>
          <a:ln w="19050">
            <a:solidFill>
              <a:schemeClr val="tx1"/>
            </a:solidFill>
            <a:round/>
            <a:headEnd/>
            <a:tailEnd type="triangle" w="med" len="med"/>
          </a:ln>
        </p:spPr>
        <p:txBody>
          <a:bodyPr/>
          <a:lstStyle/>
          <a:p>
            <a:endParaRPr lang="zh-CN" altLang="en-US"/>
          </a:p>
        </p:txBody>
      </p:sp>
      <p:sp>
        <p:nvSpPr>
          <p:cNvPr id="5155" name="Text Box 35"/>
          <p:cNvSpPr txBox="1">
            <a:spLocks noChangeArrowheads="1"/>
          </p:cNvSpPr>
          <p:nvPr/>
        </p:nvSpPr>
        <p:spPr bwMode="auto">
          <a:xfrm>
            <a:off x="6248400" y="4191000"/>
            <a:ext cx="14478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FF66FF"/>
                </a:solidFill>
              </a:rPr>
              <a:t>奇偶校验位</a:t>
            </a:r>
          </a:p>
        </p:txBody>
      </p:sp>
      <p:sp>
        <p:nvSpPr>
          <p:cNvPr id="5156" name="Line 36"/>
          <p:cNvSpPr>
            <a:spLocks noChangeShapeType="1"/>
          </p:cNvSpPr>
          <p:nvPr/>
        </p:nvSpPr>
        <p:spPr bwMode="auto">
          <a:xfrm flipV="1">
            <a:off x="7543800" y="2971800"/>
            <a:ext cx="0" cy="1143000"/>
          </a:xfrm>
          <a:prstGeom prst="line">
            <a:avLst/>
          </a:prstGeom>
          <a:noFill/>
          <a:ln w="19050">
            <a:solidFill>
              <a:schemeClr val="tx1"/>
            </a:solidFill>
            <a:round/>
            <a:headEnd/>
            <a:tailEnd type="triangle" w="med" len="med"/>
          </a:ln>
        </p:spPr>
        <p:txBody>
          <a:bodyPr/>
          <a:lstStyle/>
          <a:p>
            <a:endParaRPr lang="zh-CN" altLang="en-US"/>
          </a:p>
        </p:txBody>
      </p:sp>
      <p:sp>
        <p:nvSpPr>
          <p:cNvPr id="5157" name="Line 37"/>
          <p:cNvSpPr>
            <a:spLocks noChangeShapeType="1"/>
          </p:cNvSpPr>
          <p:nvPr/>
        </p:nvSpPr>
        <p:spPr bwMode="auto">
          <a:xfrm>
            <a:off x="7543800" y="4114800"/>
            <a:ext cx="228600" cy="0"/>
          </a:xfrm>
          <a:prstGeom prst="line">
            <a:avLst/>
          </a:prstGeom>
          <a:noFill/>
          <a:ln w="9525" cap="rnd">
            <a:solidFill>
              <a:schemeClr val="tx1"/>
            </a:solidFill>
            <a:prstDash val="sysDot"/>
            <a:round/>
            <a:headEnd/>
            <a:tailEnd/>
          </a:ln>
        </p:spPr>
        <p:txBody>
          <a:bodyPr/>
          <a:lstStyle/>
          <a:p>
            <a:endParaRPr lang="zh-CN" altLang="en-US"/>
          </a:p>
        </p:txBody>
      </p:sp>
      <p:sp>
        <p:nvSpPr>
          <p:cNvPr id="5158" name="Text Box 38"/>
          <p:cNvSpPr txBox="1">
            <a:spLocks noChangeArrowheads="1"/>
          </p:cNvSpPr>
          <p:nvPr/>
        </p:nvSpPr>
        <p:spPr bwMode="auto">
          <a:xfrm>
            <a:off x="7696200" y="3962400"/>
            <a:ext cx="9906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FF0000"/>
                </a:solidFill>
              </a:rPr>
              <a:t>停止位</a:t>
            </a:r>
          </a:p>
        </p:txBody>
      </p:sp>
      <p:sp>
        <p:nvSpPr>
          <p:cNvPr id="43047" name="标题 38"/>
          <p:cNvSpPr>
            <a:spLocks noGrp="1"/>
          </p:cNvSpPr>
          <p:nvPr>
            <p:ph type="title"/>
          </p:nvPr>
        </p:nvSpPr>
        <p:spPr/>
        <p:txBody>
          <a:bodyPr/>
          <a:lstStyle/>
          <a:p>
            <a:pPr marL="742950" indent="-742950">
              <a:buFontTx/>
              <a:buAutoNum type="arabicParenBoth"/>
            </a:pPr>
            <a:r>
              <a:rPr lang="zh-CN" altLang="en-US" dirty="0" smtClean="0"/>
              <a:t>异步传输方式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blinds(horizontal)">
                                      <p:cBhvr>
                                        <p:cTn id="7" dur="500"/>
                                        <p:tgtEl>
                                          <p:spTgt spid="51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7"/>
                                        </p:tgtEl>
                                        <p:attrNameLst>
                                          <p:attrName>style.visibility</p:attrName>
                                        </p:attrNameLst>
                                      </p:cBhvr>
                                      <p:to>
                                        <p:strVal val="visible"/>
                                      </p:to>
                                    </p:set>
                                    <p:animEffect transition="in" filter="blinds(horizontal)">
                                      <p:cBhvr>
                                        <p:cTn id="10" dur="500"/>
                                        <p:tgtEl>
                                          <p:spTgt spid="51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8"/>
                                        </p:tgtEl>
                                        <p:attrNameLst>
                                          <p:attrName>style.visibility</p:attrName>
                                        </p:attrNameLst>
                                      </p:cBhvr>
                                      <p:to>
                                        <p:strVal val="visible"/>
                                      </p:to>
                                    </p:set>
                                    <p:animEffect transition="in" filter="blinds(horizontal)">
                                      <p:cBhvr>
                                        <p:cTn id="13" dur="500"/>
                                        <p:tgtEl>
                                          <p:spTgt spid="51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43"/>
                                        </p:tgtEl>
                                        <p:attrNameLst>
                                          <p:attrName>style.visibility</p:attrName>
                                        </p:attrNameLst>
                                      </p:cBhvr>
                                      <p:to>
                                        <p:strVal val="visible"/>
                                      </p:to>
                                    </p:set>
                                    <p:anim calcmode="lin" valueType="num">
                                      <p:cBhvr additive="base">
                                        <p:cTn id="18" dur="500" fill="hold"/>
                                        <p:tgtEl>
                                          <p:spTgt spid="5143"/>
                                        </p:tgtEl>
                                        <p:attrNameLst>
                                          <p:attrName>ppt_x</p:attrName>
                                        </p:attrNameLst>
                                      </p:cBhvr>
                                      <p:tavLst>
                                        <p:tav tm="0">
                                          <p:val>
                                            <p:strVal val="#ppt_x"/>
                                          </p:val>
                                        </p:tav>
                                        <p:tav tm="100000">
                                          <p:val>
                                            <p:strVal val="#ppt_x"/>
                                          </p:val>
                                        </p:tav>
                                      </p:tavLst>
                                    </p:anim>
                                    <p:anim calcmode="lin" valueType="num">
                                      <p:cBhvr additive="base">
                                        <p:cTn id="19" dur="500" fill="hold"/>
                                        <p:tgtEl>
                                          <p:spTgt spid="514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148"/>
                                        </p:tgtEl>
                                        <p:attrNameLst>
                                          <p:attrName>style.visibility</p:attrName>
                                        </p:attrNameLst>
                                      </p:cBhvr>
                                      <p:to>
                                        <p:strVal val="visible"/>
                                      </p:to>
                                    </p:set>
                                    <p:anim calcmode="lin" valueType="num">
                                      <p:cBhvr additive="base">
                                        <p:cTn id="22" dur="500" fill="hold"/>
                                        <p:tgtEl>
                                          <p:spTgt spid="5148"/>
                                        </p:tgtEl>
                                        <p:attrNameLst>
                                          <p:attrName>ppt_x</p:attrName>
                                        </p:attrNameLst>
                                      </p:cBhvr>
                                      <p:tavLst>
                                        <p:tav tm="0">
                                          <p:val>
                                            <p:strVal val="#ppt_x"/>
                                          </p:val>
                                        </p:tav>
                                        <p:tav tm="100000">
                                          <p:val>
                                            <p:strVal val="#ppt_x"/>
                                          </p:val>
                                        </p:tav>
                                      </p:tavLst>
                                    </p:anim>
                                    <p:anim calcmode="lin" valueType="num">
                                      <p:cBhvr additive="base">
                                        <p:cTn id="23" dur="500" fill="hold"/>
                                        <p:tgtEl>
                                          <p:spTgt spid="514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49"/>
                                        </p:tgtEl>
                                        <p:attrNameLst>
                                          <p:attrName>style.visibility</p:attrName>
                                        </p:attrNameLst>
                                      </p:cBhvr>
                                      <p:to>
                                        <p:strVal val="visible"/>
                                      </p:to>
                                    </p:set>
                                    <p:anim calcmode="lin" valueType="num">
                                      <p:cBhvr additive="base">
                                        <p:cTn id="26" dur="500" fill="hold"/>
                                        <p:tgtEl>
                                          <p:spTgt spid="5149"/>
                                        </p:tgtEl>
                                        <p:attrNameLst>
                                          <p:attrName>ppt_x</p:attrName>
                                        </p:attrNameLst>
                                      </p:cBhvr>
                                      <p:tavLst>
                                        <p:tav tm="0">
                                          <p:val>
                                            <p:strVal val="#ppt_x"/>
                                          </p:val>
                                        </p:tav>
                                        <p:tav tm="100000">
                                          <p:val>
                                            <p:strVal val="#ppt_x"/>
                                          </p:val>
                                        </p:tav>
                                      </p:tavLst>
                                    </p:anim>
                                    <p:anim calcmode="lin" valueType="num">
                                      <p:cBhvr additive="base">
                                        <p:cTn id="27" dur="500" fill="hold"/>
                                        <p:tgtEl>
                                          <p:spTgt spid="514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150"/>
                                        </p:tgtEl>
                                        <p:attrNameLst>
                                          <p:attrName>style.visibility</p:attrName>
                                        </p:attrNameLst>
                                      </p:cBhvr>
                                      <p:to>
                                        <p:strVal val="visible"/>
                                      </p:to>
                                    </p:set>
                                    <p:anim calcmode="lin" valueType="num">
                                      <p:cBhvr additive="base">
                                        <p:cTn id="30" dur="500" fill="hold"/>
                                        <p:tgtEl>
                                          <p:spTgt spid="5150"/>
                                        </p:tgtEl>
                                        <p:attrNameLst>
                                          <p:attrName>ppt_x</p:attrName>
                                        </p:attrNameLst>
                                      </p:cBhvr>
                                      <p:tavLst>
                                        <p:tav tm="0">
                                          <p:val>
                                            <p:strVal val="#ppt_x"/>
                                          </p:val>
                                        </p:tav>
                                        <p:tav tm="100000">
                                          <p:val>
                                            <p:strVal val="#ppt_x"/>
                                          </p:val>
                                        </p:tav>
                                      </p:tavLst>
                                    </p:anim>
                                    <p:anim calcmode="lin" valueType="num">
                                      <p:cBhvr additive="base">
                                        <p:cTn id="31" dur="500" fill="hold"/>
                                        <p:tgtEl>
                                          <p:spTgt spid="515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5129"/>
                                        </p:tgtEl>
                                        <p:attrNameLst>
                                          <p:attrName>style.visibility</p:attrName>
                                        </p:attrNameLst>
                                      </p:cBhvr>
                                      <p:to>
                                        <p:strVal val="visible"/>
                                      </p:to>
                                    </p:set>
                                    <p:animEffect transition="in" filter="slide(fromBottom)">
                                      <p:cBhvr>
                                        <p:cTn id="36" dur="500"/>
                                        <p:tgtEl>
                                          <p:spTgt spid="5129"/>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5130"/>
                                        </p:tgtEl>
                                        <p:attrNameLst>
                                          <p:attrName>style.visibility</p:attrName>
                                        </p:attrNameLst>
                                      </p:cBhvr>
                                      <p:to>
                                        <p:strVal val="visible"/>
                                      </p:to>
                                    </p:set>
                                    <p:animEffect transition="in" filter="slide(fromBottom)">
                                      <p:cBhvr>
                                        <p:cTn id="39" dur="500"/>
                                        <p:tgtEl>
                                          <p:spTgt spid="5130"/>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5131"/>
                                        </p:tgtEl>
                                        <p:attrNameLst>
                                          <p:attrName>style.visibility</p:attrName>
                                        </p:attrNameLst>
                                      </p:cBhvr>
                                      <p:to>
                                        <p:strVal val="visible"/>
                                      </p:to>
                                    </p:set>
                                    <p:animEffect transition="in" filter="slide(fromBottom)">
                                      <p:cBhvr>
                                        <p:cTn id="42" dur="500"/>
                                        <p:tgtEl>
                                          <p:spTgt spid="513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5136"/>
                                        </p:tgtEl>
                                        <p:attrNameLst>
                                          <p:attrName>style.visibility</p:attrName>
                                        </p:attrNameLst>
                                      </p:cBhvr>
                                      <p:to>
                                        <p:strVal val="visible"/>
                                      </p:to>
                                    </p:set>
                                    <p:animEffect transition="in" filter="slide(fromBottom)">
                                      <p:cBhvr>
                                        <p:cTn id="45" dur="500"/>
                                        <p:tgtEl>
                                          <p:spTgt spid="5136"/>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5133"/>
                                        </p:tgtEl>
                                        <p:attrNameLst>
                                          <p:attrName>style.visibility</p:attrName>
                                        </p:attrNameLst>
                                      </p:cBhvr>
                                      <p:to>
                                        <p:strVal val="visible"/>
                                      </p:to>
                                    </p:set>
                                    <p:animEffect transition="in" filter="slide(fromBottom)">
                                      <p:cBhvr>
                                        <p:cTn id="48" dur="500"/>
                                        <p:tgtEl>
                                          <p:spTgt spid="5133"/>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5132"/>
                                        </p:tgtEl>
                                        <p:attrNameLst>
                                          <p:attrName>style.visibility</p:attrName>
                                        </p:attrNameLst>
                                      </p:cBhvr>
                                      <p:to>
                                        <p:strVal val="visible"/>
                                      </p:to>
                                    </p:set>
                                    <p:animEffect transition="in" filter="slide(fromBottom)">
                                      <p:cBhvr>
                                        <p:cTn id="51" dur="500"/>
                                        <p:tgtEl>
                                          <p:spTgt spid="5132"/>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5135"/>
                                        </p:tgtEl>
                                        <p:attrNameLst>
                                          <p:attrName>style.visibility</p:attrName>
                                        </p:attrNameLst>
                                      </p:cBhvr>
                                      <p:to>
                                        <p:strVal val="visible"/>
                                      </p:to>
                                    </p:set>
                                    <p:animEffect transition="in" filter="slide(fromBottom)">
                                      <p:cBhvr>
                                        <p:cTn id="54" dur="500"/>
                                        <p:tgtEl>
                                          <p:spTgt spid="5135"/>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5134"/>
                                        </p:tgtEl>
                                        <p:attrNameLst>
                                          <p:attrName>style.visibility</p:attrName>
                                        </p:attrNameLst>
                                      </p:cBhvr>
                                      <p:to>
                                        <p:strVal val="visible"/>
                                      </p:to>
                                    </p:set>
                                    <p:animEffect transition="in" filter="slide(fromBottom)">
                                      <p:cBhvr>
                                        <p:cTn id="57" dur="500"/>
                                        <p:tgtEl>
                                          <p:spTgt spid="513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138"/>
                                        </p:tgtEl>
                                        <p:attrNameLst>
                                          <p:attrName>style.visibility</p:attrName>
                                        </p:attrNameLst>
                                      </p:cBhvr>
                                      <p:to>
                                        <p:strVal val="visible"/>
                                      </p:to>
                                    </p:set>
                                    <p:anim calcmode="lin" valueType="num">
                                      <p:cBhvr additive="base">
                                        <p:cTn id="62" dur="500" fill="hold"/>
                                        <p:tgtEl>
                                          <p:spTgt spid="5138"/>
                                        </p:tgtEl>
                                        <p:attrNameLst>
                                          <p:attrName>ppt_x</p:attrName>
                                        </p:attrNameLst>
                                      </p:cBhvr>
                                      <p:tavLst>
                                        <p:tav tm="0">
                                          <p:val>
                                            <p:strVal val="#ppt_x"/>
                                          </p:val>
                                        </p:tav>
                                        <p:tav tm="100000">
                                          <p:val>
                                            <p:strVal val="#ppt_x"/>
                                          </p:val>
                                        </p:tav>
                                      </p:tavLst>
                                    </p:anim>
                                    <p:anim calcmode="lin" valueType="num">
                                      <p:cBhvr additive="base">
                                        <p:cTn id="63" dur="500" fill="hold"/>
                                        <p:tgtEl>
                                          <p:spTgt spid="5138"/>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139"/>
                                        </p:tgtEl>
                                        <p:attrNameLst>
                                          <p:attrName>style.visibility</p:attrName>
                                        </p:attrNameLst>
                                      </p:cBhvr>
                                      <p:to>
                                        <p:strVal val="visible"/>
                                      </p:to>
                                    </p:set>
                                    <p:anim calcmode="lin" valueType="num">
                                      <p:cBhvr additive="base">
                                        <p:cTn id="66" dur="500" fill="hold"/>
                                        <p:tgtEl>
                                          <p:spTgt spid="5139"/>
                                        </p:tgtEl>
                                        <p:attrNameLst>
                                          <p:attrName>ppt_x</p:attrName>
                                        </p:attrNameLst>
                                      </p:cBhvr>
                                      <p:tavLst>
                                        <p:tav tm="0">
                                          <p:val>
                                            <p:strVal val="#ppt_x"/>
                                          </p:val>
                                        </p:tav>
                                        <p:tav tm="100000">
                                          <p:val>
                                            <p:strVal val="#ppt_x"/>
                                          </p:val>
                                        </p:tav>
                                      </p:tavLst>
                                    </p:anim>
                                    <p:anim calcmode="lin" valueType="num">
                                      <p:cBhvr additive="base">
                                        <p:cTn id="67" dur="500" fill="hold"/>
                                        <p:tgtEl>
                                          <p:spTgt spid="51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152"/>
                                        </p:tgtEl>
                                        <p:attrNameLst>
                                          <p:attrName>style.visibility</p:attrName>
                                        </p:attrNameLst>
                                      </p:cBhvr>
                                      <p:to>
                                        <p:strVal val="visible"/>
                                      </p:to>
                                    </p:set>
                                    <p:anim calcmode="lin" valueType="num">
                                      <p:cBhvr additive="base">
                                        <p:cTn id="70" dur="500" fill="hold"/>
                                        <p:tgtEl>
                                          <p:spTgt spid="5152"/>
                                        </p:tgtEl>
                                        <p:attrNameLst>
                                          <p:attrName>ppt_x</p:attrName>
                                        </p:attrNameLst>
                                      </p:cBhvr>
                                      <p:tavLst>
                                        <p:tav tm="0">
                                          <p:val>
                                            <p:strVal val="#ppt_x"/>
                                          </p:val>
                                        </p:tav>
                                        <p:tav tm="100000">
                                          <p:val>
                                            <p:strVal val="#ppt_x"/>
                                          </p:val>
                                        </p:tav>
                                      </p:tavLst>
                                    </p:anim>
                                    <p:anim calcmode="lin" valueType="num">
                                      <p:cBhvr additive="base">
                                        <p:cTn id="71" dur="500" fill="hold"/>
                                        <p:tgtEl>
                                          <p:spTgt spid="515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5153"/>
                                        </p:tgtEl>
                                        <p:attrNameLst>
                                          <p:attrName>style.visibility</p:attrName>
                                        </p:attrNameLst>
                                      </p:cBhvr>
                                      <p:to>
                                        <p:strVal val="visible"/>
                                      </p:to>
                                    </p:set>
                                    <p:anim calcmode="lin" valueType="num">
                                      <p:cBhvr additive="base">
                                        <p:cTn id="74" dur="500" fill="hold"/>
                                        <p:tgtEl>
                                          <p:spTgt spid="5153"/>
                                        </p:tgtEl>
                                        <p:attrNameLst>
                                          <p:attrName>ppt_x</p:attrName>
                                        </p:attrNameLst>
                                      </p:cBhvr>
                                      <p:tavLst>
                                        <p:tav tm="0">
                                          <p:val>
                                            <p:strVal val="#ppt_x"/>
                                          </p:val>
                                        </p:tav>
                                        <p:tav tm="100000">
                                          <p:val>
                                            <p:strVal val="#ppt_x"/>
                                          </p:val>
                                        </p:tav>
                                      </p:tavLst>
                                    </p:anim>
                                    <p:anim calcmode="lin" valueType="num">
                                      <p:cBhvr additive="base">
                                        <p:cTn id="75" dur="500" fill="hold"/>
                                        <p:tgtEl>
                                          <p:spTgt spid="515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5151"/>
                                        </p:tgtEl>
                                        <p:attrNameLst>
                                          <p:attrName>style.visibility</p:attrName>
                                        </p:attrNameLst>
                                      </p:cBhvr>
                                      <p:to>
                                        <p:strVal val="visible"/>
                                      </p:to>
                                    </p:set>
                                    <p:anim calcmode="lin" valueType="num">
                                      <p:cBhvr additive="base">
                                        <p:cTn id="78" dur="500" fill="hold"/>
                                        <p:tgtEl>
                                          <p:spTgt spid="5151"/>
                                        </p:tgtEl>
                                        <p:attrNameLst>
                                          <p:attrName>ppt_x</p:attrName>
                                        </p:attrNameLst>
                                      </p:cBhvr>
                                      <p:tavLst>
                                        <p:tav tm="0">
                                          <p:val>
                                            <p:strVal val="#ppt_x"/>
                                          </p:val>
                                        </p:tav>
                                        <p:tav tm="100000">
                                          <p:val>
                                            <p:strVal val="#ppt_x"/>
                                          </p:val>
                                        </p:tav>
                                      </p:tavLst>
                                    </p:anim>
                                    <p:anim calcmode="lin" valueType="num">
                                      <p:cBhvr additive="base">
                                        <p:cTn id="79" dur="500" fill="hold"/>
                                        <p:tgtEl>
                                          <p:spTgt spid="515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137"/>
                                        </p:tgtEl>
                                        <p:attrNameLst>
                                          <p:attrName>style.visibility</p:attrName>
                                        </p:attrNameLst>
                                      </p:cBhvr>
                                      <p:to>
                                        <p:strVal val="visible"/>
                                      </p:to>
                                    </p:set>
                                    <p:animEffect transition="in" filter="blinds(horizontal)">
                                      <p:cBhvr>
                                        <p:cTn id="84" dur="500"/>
                                        <p:tgtEl>
                                          <p:spTgt spid="513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5154"/>
                                        </p:tgtEl>
                                        <p:attrNameLst>
                                          <p:attrName>style.visibility</p:attrName>
                                        </p:attrNameLst>
                                      </p:cBhvr>
                                      <p:to>
                                        <p:strVal val="visible"/>
                                      </p:to>
                                    </p:set>
                                    <p:animEffect transition="in" filter="blinds(horizontal)">
                                      <p:cBhvr>
                                        <p:cTn id="87" dur="500"/>
                                        <p:tgtEl>
                                          <p:spTgt spid="5154"/>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155"/>
                                        </p:tgtEl>
                                        <p:attrNameLst>
                                          <p:attrName>style.visibility</p:attrName>
                                        </p:attrNameLst>
                                      </p:cBhvr>
                                      <p:to>
                                        <p:strVal val="visible"/>
                                      </p:to>
                                    </p:set>
                                    <p:animEffect transition="in" filter="blinds(horizontal)">
                                      <p:cBhvr>
                                        <p:cTn id="90" dur="500"/>
                                        <p:tgtEl>
                                          <p:spTgt spid="5155"/>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142"/>
                                        </p:tgtEl>
                                        <p:attrNameLst>
                                          <p:attrName>style.visibility</p:attrName>
                                        </p:attrNameLst>
                                      </p:cBhvr>
                                      <p:to>
                                        <p:strVal val="visible"/>
                                      </p:to>
                                    </p:set>
                                    <p:animEffect transition="in" filter="blinds(horizontal)">
                                      <p:cBhvr>
                                        <p:cTn id="95" dur="500"/>
                                        <p:tgtEl>
                                          <p:spTgt spid="5142"/>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5140"/>
                                        </p:tgtEl>
                                        <p:attrNameLst>
                                          <p:attrName>style.visibility</p:attrName>
                                        </p:attrNameLst>
                                      </p:cBhvr>
                                      <p:to>
                                        <p:strVal val="visible"/>
                                      </p:to>
                                    </p:set>
                                    <p:animEffect transition="in" filter="blinds(horizontal)">
                                      <p:cBhvr>
                                        <p:cTn id="98" dur="500"/>
                                        <p:tgtEl>
                                          <p:spTgt spid="5140"/>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5141"/>
                                        </p:tgtEl>
                                        <p:attrNameLst>
                                          <p:attrName>style.visibility</p:attrName>
                                        </p:attrNameLst>
                                      </p:cBhvr>
                                      <p:to>
                                        <p:strVal val="visible"/>
                                      </p:to>
                                    </p:set>
                                    <p:animEffect transition="in" filter="blinds(horizontal)">
                                      <p:cBhvr>
                                        <p:cTn id="101" dur="500"/>
                                        <p:tgtEl>
                                          <p:spTgt spid="5141"/>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5144"/>
                                        </p:tgtEl>
                                        <p:attrNameLst>
                                          <p:attrName>style.visibility</p:attrName>
                                        </p:attrNameLst>
                                      </p:cBhvr>
                                      <p:to>
                                        <p:strVal val="visible"/>
                                      </p:to>
                                    </p:set>
                                    <p:anim calcmode="lin" valueType="num">
                                      <p:cBhvr additive="base">
                                        <p:cTn id="106" dur="500" fill="hold"/>
                                        <p:tgtEl>
                                          <p:spTgt spid="5144"/>
                                        </p:tgtEl>
                                        <p:attrNameLst>
                                          <p:attrName>ppt_x</p:attrName>
                                        </p:attrNameLst>
                                      </p:cBhvr>
                                      <p:tavLst>
                                        <p:tav tm="0">
                                          <p:val>
                                            <p:strVal val="#ppt_x"/>
                                          </p:val>
                                        </p:tav>
                                        <p:tav tm="100000">
                                          <p:val>
                                            <p:strVal val="#ppt_x"/>
                                          </p:val>
                                        </p:tav>
                                      </p:tavLst>
                                    </p:anim>
                                    <p:anim calcmode="lin" valueType="num">
                                      <p:cBhvr additive="base">
                                        <p:cTn id="107" dur="500" fill="hold"/>
                                        <p:tgtEl>
                                          <p:spTgt spid="5144"/>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5156"/>
                                        </p:tgtEl>
                                        <p:attrNameLst>
                                          <p:attrName>style.visibility</p:attrName>
                                        </p:attrNameLst>
                                      </p:cBhvr>
                                      <p:to>
                                        <p:strVal val="visible"/>
                                      </p:to>
                                    </p:set>
                                    <p:anim calcmode="lin" valueType="num">
                                      <p:cBhvr additive="base">
                                        <p:cTn id="110" dur="500" fill="hold"/>
                                        <p:tgtEl>
                                          <p:spTgt spid="5156"/>
                                        </p:tgtEl>
                                        <p:attrNameLst>
                                          <p:attrName>ppt_x</p:attrName>
                                        </p:attrNameLst>
                                      </p:cBhvr>
                                      <p:tavLst>
                                        <p:tav tm="0">
                                          <p:val>
                                            <p:strVal val="#ppt_x"/>
                                          </p:val>
                                        </p:tav>
                                        <p:tav tm="100000">
                                          <p:val>
                                            <p:strVal val="#ppt_x"/>
                                          </p:val>
                                        </p:tav>
                                      </p:tavLst>
                                    </p:anim>
                                    <p:anim calcmode="lin" valueType="num">
                                      <p:cBhvr additive="base">
                                        <p:cTn id="111" dur="500" fill="hold"/>
                                        <p:tgtEl>
                                          <p:spTgt spid="5156"/>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5157"/>
                                        </p:tgtEl>
                                        <p:attrNameLst>
                                          <p:attrName>style.visibility</p:attrName>
                                        </p:attrNameLst>
                                      </p:cBhvr>
                                      <p:to>
                                        <p:strVal val="visible"/>
                                      </p:to>
                                    </p:set>
                                    <p:anim calcmode="lin" valueType="num">
                                      <p:cBhvr additive="base">
                                        <p:cTn id="114" dur="500" fill="hold"/>
                                        <p:tgtEl>
                                          <p:spTgt spid="5157"/>
                                        </p:tgtEl>
                                        <p:attrNameLst>
                                          <p:attrName>ppt_x</p:attrName>
                                        </p:attrNameLst>
                                      </p:cBhvr>
                                      <p:tavLst>
                                        <p:tav tm="0">
                                          <p:val>
                                            <p:strVal val="#ppt_x"/>
                                          </p:val>
                                        </p:tav>
                                        <p:tav tm="100000">
                                          <p:val>
                                            <p:strVal val="#ppt_x"/>
                                          </p:val>
                                        </p:tav>
                                      </p:tavLst>
                                    </p:anim>
                                    <p:anim calcmode="lin" valueType="num">
                                      <p:cBhvr additive="base">
                                        <p:cTn id="115" dur="500" fill="hold"/>
                                        <p:tgtEl>
                                          <p:spTgt spid="5157"/>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5158"/>
                                        </p:tgtEl>
                                        <p:attrNameLst>
                                          <p:attrName>style.visibility</p:attrName>
                                        </p:attrNameLst>
                                      </p:cBhvr>
                                      <p:to>
                                        <p:strVal val="visible"/>
                                      </p:to>
                                    </p:set>
                                    <p:anim calcmode="lin" valueType="num">
                                      <p:cBhvr additive="base">
                                        <p:cTn id="118" dur="500" fill="hold"/>
                                        <p:tgtEl>
                                          <p:spTgt spid="5158"/>
                                        </p:tgtEl>
                                        <p:attrNameLst>
                                          <p:attrName>ppt_x</p:attrName>
                                        </p:attrNameLst>
                                      </p:cBhvr>
                                      <p:tavLst>
                                        <p:tav tm="0">
                                          <p:val>
                                            <p:strVal val="#ppt_x"/>
                                          </p:val>
                                        </p:tav>
                                        <p:tav tm="100000">
                                          <p:val>
                                            <p:strVal val="#ppt_x"/>
                                          </p:val>
                                        </p:tav>
                                      </p:tavLst>
                                    </p:anim>
                                    <p:anim calcmode="lin" valueType="num">
                                      <p:cBhvr additive="base">
                                        <p:cTn id="119" dur="500" fill="hold"/>
                                        <p:tgtEl>
                                          <p:spTgt spid="5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8" grpId="0" animBg="1"/>
      <p:bldP spid="5139" grpId="0" animBg="1"/>
      <p:bldP spid="5140" grpId="0" animBg="1"/>
      <p:bldP spid="5141" grpId="0" animBg="1"/>
      <p:bldP spid="5142" grpId="0" animBg="1"/>
      <p:bldP spid="5143" grpId="0"/>
      <p:bldP spid="5144" grpId="0"/>
      <p:bldP spid="5148" grpId="0" animBg="1"/>
      <p:bldP spid="5149" grpId="0" animBg="1"/>
      <p:bldP spid="5150" grpId="0"/>
      <p:bldP spid="5151" grpId="0"/>
      <p:bldP spid="5152" grpId="0" animBg="1"/>
      <p:bldP spid="5153" grpId="0" animBg="1"/>
      <p:bldP spid="5154" grpId="0" animBg="1"/>
      <p:bldP spid="5155" grpId="0"/>
      <p:bldP spid="5156" grpId="0" animBg="1"/>
      <p:bldP spid="5157" grpId="0" animBg="1"/>
      <p:bldP spid="51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noFill/>
        </p:spPr>
        <p:txBody>
          <a:bodyPr/>
          <a:lstStyle/>
          <a:p>
            <a:r>
              <a:rPr lang="en-US" altLang="zh-CN" dirty="0" smtClean="0"/>
              <a:t>(2) </a:t>
            </a:r>
            <a:r>
              <a:rPr lang="zh-CN" altLang="en-US" dirty="0" smtClean="0"/>
              <a:t>同步传输方式</a:t>
            </a:r>
          </a:p>
        </p:txBody>
      </p:sp>
      <p:sp>
        <p:nvSpPr>
          <p:cNvPr id="44035" name="Rectangle 3"/>
          <p:cNvSpPr>
            <a:spLocks noGrp="1"/>
          </p:cNvSpPr>
          <p:nvPr>
            <p:ph idx="1"/>
          </p:nvPr>
        </p:nvSpPr>
        <p:spPr/>
        <p:txBody>
          <a:bodyPr/>
          <a:lstStyle/>
          <a:p>
            <a:r>
              <a:rPr lang="zh-CN" altLang="en-US" sz="2800" dirty="0" smtClean="0"/>
              <a:t>连续传输多个字节（数据块）。</a:t>
            </a:r>
            <a:endParaRPr lang="en-US" altLang="zh-CN" sz="2800" dirty="0" smtClean="0"/>
          </a:p>
          <a:p>
            <a:r>
              <a:rPr lang="zh-CN" altLang="en-US" sz="2800" b="1" dirty="0" smtClean="0"/>
              <a:t>帧同步：</a:t>
            </a:r>
            <a:r>
              <a:rPr lang="zh-CN" altLang="en-US" sz="2800" dirty="0" smtClean="0"/>
              <a:t>需要采用</a:t>
            </a:r>
            <a:r>
              <a:rPr lang="zh-CN" altLang="en-US" sz="2800" b="1" dirty="0" smtClean="0"/>
              <a:t>同步字符（</a:t>
            </a:r>
            <a:r>
              <a:rPr lang="en-US" altLang="zh-CN" sz="2800" dirty="0" smtClean="0"/>
              <a:t>SYN</a:t>
            </a:r>
            <a:r>
              <a:rPr lang="zh-CN" altLang="en-US" sz="2800" dirty="0" smtClean="0"/>
              <a:t>）或</a:t>
            </a:r>
            <a:r>
              <a:rPr lang="zh-CN" altLang="en-US" sz="2800" b="1" dirty="0" smtClean="0"/>
              <a:t>同步字节</a:t>
            </a:r>
            <a:r>
              <a:rPr lang="zh-CN" altLang="en-US" sz="2800" dirty="0" smtClean="0"/>
              <a:t>表示整个数据块传输的开始和结束。</a:t>
            </a:r>
          </a:p>
          <a:p>
            <a:r>
              <a:rPr lang="zh-CN" altLang="en-US" sz="2800" b="1" dirty="0" smtClean="0"/>
              <a:t>位同步：</a:t>
            </a:r>
            <a:r>
              <a:rPr lang="zh-CN" altLang="en-US" sz="2800" dirty="0" smtClean="0"/>
              <a:t>为保证接收方对数据信号采样判决时刻的准确性，还要保证发送时钟和接收时钟的严格同步，需要进一步采取</a:t>
            </a:r>
            <a:r>
              <a:rPr lang="zh-CN" altLang="en-US" sz="2800" b="1" dirty="0" smtClean="0"/>
              <a:t>位同步</a:t>
            </a:r>
            <a:r>
              <a:rPr lang="zh-CN" altLang="en-US" sz="2800" dirty="0" smtClean="0"/>
              <a:t>（比特同步）的方式。 </a:t>
            </a:r>
            <a:endParaRPr lang="en-US" altLang="zh-CN" sz="2800" dirty="0" smtClean="0"/>
          </a:p>
          <a:p>
            <a:endParaRPr lang="zh-CN" altLang="en-US" sz="2800" dirty="0" smtClean="0"/>
          </a:p>
        </p:txBody>
      </p:sp>
      <p:sp>
        <p:nvSpPr>
          <p:cNvPr id="44036" name="灯片编号占位符 17"/>
          <p:cNvSpPr>
            <a:spLocks noGrp="1"/>
          </p:cNvSpPr>
          <p:nvPr>
            <p:ph type="sldNum" sz="quarter" idx="12"/>
          </p:nvPr>
        </p:nvSpPr>
        <p:spPr>
          <a:noFill/>
        </p:spPr>
        <p:txBody>
          <a:bodyPr/>
          <a:lstStyle/>
          <a:p>
            <a:fld id="{62D99985-AD96-446E-A334-EF46BA5DF4EF}" type="slidenum">
              <a:rPr lang="zh-CN" altLang="en-US" smtClean="0">
                <a:latin typeface="Arial" charset="0"/>
              </a:rPr>
              <a:pPr/>
              <a:t>36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noFill/>
        </p:spPr>
        <p:txBody>
          <a:bodyPr/>
          <a:lstStyle/>
          <a:p>
            <a:r>
              <a:rPr lang="zh-CN" altLang="en-US" dirty="0" smtClean="0"/>
              <a:t>位同步</a:t>
            </a:r>
          </a:p>
        </p:txBody>
      </p:sp>
      <p:sp>
        <p:nvSpPr>
          <p:cNvPr id="44035" name="Rectangle 3"/>
          <p:cNvSpPr>
            <a:spLocks noGrp="1"/>
          </p:cNvSpPr>
          <p:nvPr>
            <p:ph idx="1"/>
          </p:nvPr>
        </p:nvSpPr>
        <p:spPr/>
        <p:txBody>
          <a:bodyPr/>
          <a:lstStyle/>
          <a:p>
            <a:pPr>
              <a:defRPr/>
            </a:pPr>
            <a:r>
              <a:rPr lang="zh-CN" altLang="en-US" sz="2800" dirty="0" smtClean="0"/>
              <a:t>位同步的两种实现方式：</a:t>
            </a:r>
            <a:endParaRPr lang="en-US" altLang="zh-CN" sz="2800" dirty="0" smtClean="0"/>
          </a:p>
          <a:p>
            <a:pPr indent="15875">
              <a:buFont typeface="Wingdings" pitchFamily="2" charset="2"/>
              <a:buNone/>
              <a:defRPr/>
            </a:pPr>
            <a:r>
              <a:rPr lang="zh-CN" altLang="en-US" sz="2800" dirty="0" smtClean="0"/>
              <a:t>方式</a:t>
            </a:r>
            <a:r>
              <a:rPr lang="en-US" altLang="zh-CN" sz="2800" dirty="0" smtClean="0"/>
              <a:t>1</a:t>
            </a:r>
            <a:r>
              <a:rPr lang="zh-CN" altLang="en-US" sz="2800" dirty="0" smtClean="0"/>
              <a:t>：采用额外的信道传送同步时钟，接收方根据该路同步时钟信号进行数据接收，从而保证数据接收的同步性。</a:t>
            </a:r>
            <a:endParaRPr lang="en-US" altLang="zh-CN" sz="2800" dirty="0" smtClean="0"/>
          </a:p>
          <a:p>
            <a:pPr indent="15875">
              <a:buFont typeface="Wingdings" pitchFamily="2" charset="2"/>
              <a:buNone/>
              <a:defRPr/>
            </a:pPr>
            <a:r>
              <a:rPr lang="zh-CN" altLang="en-US" sz="2800" dirty="0" smtClean="0"/>
              <a:t>方式</a:t>
            </a:r>
            <a:r>
              <a:rPr lang="en-US" altLang="zh-CN" sz="2800" dirty="0" smtClean="0"/>
              <a:t>2</a:t>
            </a:r>
            <a:r>
              <a:rPr lang="zh-CN" altLang="en-US" sz="2800" dirty="0" smtClean="0"/>
              <a:t>：采用某种编码技术使发送时钟信号包含在发送的数据中，接收方通过相应的解码处理，得到同步时钟信号，以此来保证数据接收的同步。</a:t>
            </a:r>
          </a:p>
        </p:txBody>
      </p:sp>
      <p:sp>
        <p:nvSpPr>
          <p:cNvPr id="45060" name="灯片编号占位符 17"/>
          <p:cNvSpPr>
            <a:spLocks noGrp="1"/>
          </p:cNvSpPr>
          <p:nvPr>
            <p:ph type="sldNum" sz="quarter" idx="12"/>
          </p:nvPr>
        </p:nvSpPr>
        <p:spPr>
          <a:noFill/>
        </p:spPr>
        <p:txBody>
          <a:bodyPr/>
          <a:lstStyle/>
          <a:p>
            <a:fld id="{96AFE8BB-78A7-4892-9C2F-8484357C147A}" type="slidenum">
              <a:rPr lang="zh-CN" altLang="en-US" smtClean="0">
                <a:latin typeface="Arial" charset="0"/>
              </a:rPr>
              <a:pPr/>
              <a:t>37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noFill/>
        </p:spPr>
        <p:txBody>
          <a:bodyPr/>
          <a:lstStyle/>
          <a:p>
            <a:r>
              <a:rPr lang="zh-CN" altLang="en-US" dirty="0" smtClean="0"/>
              <a:t>帧同步</a:t>
            </a:r>
          </a:p>
        </p:txBody>
      </p:sp>
      <p:pic>
        <p:nvPicPr>
          <p:cNvPr id="46085" name="Picture 7"/>
          <p:cNvPicPr>
            <a:picLocks noGrp="1" noChangeAspect="1" noChangeArrowheads="1"/>
          </p:cNvPicPr>
          <p:nvPr>
            <p:ph idx="1"/>
          </p:nvPr>
        </p:nvPicPr>
        <p:blipFill>
          <a:blip r:embed="rId2"/>
          <a:srcRect/>
          <a:stretch>
            <a:fillRect/>
          </a:stretch>
        </p:blipFill>
        <p:spPr>
          <a:xfrm>
            <a:off x="381000" y="2214563"/>
            <a:ext cx="8229600" cy="2571750"/>
          </a:xfrm>
          <a:noFill/>
        </p:spPr>
      </p:pic>
      <p:sp>
        <p:nvSpPr>
          <p:cNvPr id="46083" name="灯片编号占位符 17"/>
          <p:cNvSpPr>
            <a:spLocks noGrp="1"/>
          </p:cNvSpPr>
          <p:nvPr>
            <p:ph type="sldNum" sz="quarter" idx="12"/>
          </p:nvPr>
        </p:nvSpPr>
        <p:spPr>
          <a:noFill/>
        </p:spPr>
        <p:txBody>
          <a:bodyPr/>
          <a:lstStyle/>
          <a:p>
            <a:fld id="{F9291BB3-A7A8-4B84-9BBD-18D1BED737F7}" type="slidenum">
              <a:rPr lang="zh-CN" altLang="en-US" smtClean="0">
                <a:latin typeface="Arial" charset="0"/>
              </a:rPr>
              <a:pPr/>
              <a:t>38</a:t>
            </a:fld>
            <a:endParaRPr lang="zh-CN" altLang="en-US" smtClean="0">
              <a:latin typeface="Arial" charset="0"/>
            </a:endParaRPr>
          </a:p>
        </p:txBody>
      </p:sp>
      <p:sp>
        <p:nvSpPr>
          <p:cNvPr id="46084" name="Rectangle 5"/>
          <p:cNvSpPr>
            <a:spLocks noChangeArrowheads="1"/>
          </p:cNvSpPr>
          <p:nvPr/>
        </p:nvSpPr>
        <p:spPr bwMode="auto">
          <a:xfrm>
            <a:off x="0" y="28432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noFill/>
        </p:spPr>
        <p:txBody>
          <a:bodyPr/>
          <a:lstStyle/>
          <a:p>
            <a:r>
              <a:rPr lang="en-US" altLang="zh-CN" dirty="0" smtClean="0"/>
              <a:t>3.3  </a:t>
            </a:r>
            <a:r>
              <a:rPr lang="zh-CN" altLang="en-US" dirty="0" smtClean="0"/>
              <a:t>数据编码和调制技术</a:t>
            </a:r>
          </a:p>
        </p:txBody>
      </p:sp>
      <p:sp>
        <p:nvSpPr>
          <p:cNvPr id="47107" name="Rectangle 3"/>
          <p:cNvSpPr>
            <a:spLocks noGrp="1"/>
          </p:cNvSpPr>
          <p:nvPr>
            <p:ph idx="1"/>
          </p:nvPr>
        </p:nvSpPr>
        <p:spPr/>
        <p:txBody>
          <a:bodyPr/>
          <a:lstStyle/>
          <a:p>
            <a:pPr algn="just">
              <a:buFont typeface="Wingdings 3" pitchFamily="18" charset="2"/>
              <a:buNone/>
            </a:pPr>
            <a:r>
              <a:rPr lang="en-US" altLang="zh-CN" smtClean="0"/>
              <a:t>3.3.1  </a:t>
            </a:r>
            <a:r>
              <a:rPr lang="zh-CN" altLang="en-US" smtClean="0"/>
              <a:t>数字基带传输和数字频带传输</a:t>
            </a:r>
          </a:p>
          <a:p>
            <a:pPr algn="just">
              <a:buFont typeface="Wingdings 3" pitchFamily="18" charset="2"/>
              <a:buNone/>
            </a:pPr>
            <a:r>
              <a:rPr lang="en-US" altLang="zh-CN" smtClean="0"/>
              <a:t>3.3.2  </a:t>
            </a:r>
            <a:r>
              <a:rPr lang="zh-CN" altLang="en-US" smtClean="0"/>
              <a:t>数字基带传输常见码型</a:t>
            </a:r>
          </a:p>
          <a:p>
            <a:pPr algn="just">
              <a:buFont typeface="Wingdings 3" pitchFamily="18" charset="2"/>
              <a:buNone/>
            </a:pPr>
            <a:r>
              <a:rPr lang="en-US" altLang="zh-CN" smtClean="0"/>
              <a:t>3.3.3  </a:t>
            </a:r>
            <a:r>
              <a:rPr lang="zh-CN" altLang="en-US" smtClean="0"/>
              <a:t>脉冲编码调制</a:t>
            </a:r>
          </a:p>
          <a:p>
            <a:pPr algn="just">
              <a:buFont typeface="Wingdings 3" pitchFamily="18" charset="2"/>
              <a:buNone/>
            </a:pPr>
            <a:r>
              <a:rPr lang="en-US" altLang="zh-CN" smtClean="0"/>
              <a:t>3.3.4  </a:t>
            </a:r>
            <a:r>
              <a:rPr lang="zh-CN" altLang="en-US" smtClean="0"/>
              <a:t>数字信号的调制</a:t>
            </a:r>
          </a:p>
          <a:p>
            <a:pPr algn="just">
              <a:buFont typeface="Wingdings 3" pitchFamily="18" charset="2"/>
              <a:buNone/>
            </a:pPr>
            <a:r>
              <a:rPr lang="en-US" altLang="zh-CN" smtClean="0"/>
              <a:t>3.3.5  </a:t>
            </a:r>
            <a:r>
              <a:rPr lang="zh-CN" altLang="en-US" smtClean="0"/>
              <a:t>调制解调器</a:t>
            </a:r>
          </a:p>
          <a:p>
            <a:pPr algn="just">
              <a:buFont typeface="Wingdings 3" pitchFamily="18" charset="2"/>
              <a:buNone/>
            </a:pPr>
            <a:endParaRPr lang="zh-CN" altLang="en-US" smtClean="0"/>
          </a:p>
          <a:p>
            <a:pPr algn="just">
              <a:buFont typeface="Wingdings 3" pitchFamily="18" charset="2"/>
              <a:buNone/>
            </a:pPr>
            <a:endParaRPr lang="zh-CN" altLang="en-US" sz="2700" smtClean="0"/>
          </a:p>
          <a:p>
            <a:pPr>
              <a:buFont typeface="Wingdings 3" pitchFamily="18" charset="2"/>
              <a:buNone/>
            </a:pPr>
            <a:endParaRPr lang="zh-CN" altLang="en-US" sz="2700" smtClean="0"/>
          </a:p>
        </p:txBody>
      </p:sp>
      <p:sp>
        <p:nvSpPr>
          <p:cNvPr id="47108" name="灯片编号占位符 17"/>
          <p:cNvSpPr>
            <a:spLocks noGrp="1"/>
          </p:cNvSpPr>
          <p:nvPr>
            <p:ph type="sldNum" sz="quarter" idx="12"/>
          </p:nvPr>
        </p:nvSpPr>
        <p:spPr>
          <a:noFill/>
        </p:spPr>
        <p:txBody>
          <a:bodyPr/>
          <a:lstStyle/>
          <a:p>
            <a:fld id="{BBA1EB13-3E32-4192-9704-282181215FAC}" type="slidenum">
              <a:rPr lang="zh-CN" altLang="en-US" smtClean="0">
                <a:latin typeface="Arial" charset="0"/>
              </a:rPr>
              <a:pPr/>
              <a:t>39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altLang="zh-CN" dirty="0" smtClean="0"/>
              <a:t>3.1  </a:t>
            </a:r>
            <a:r>
              <a:rPr lang="zh-CN" altLang="en-US" dirty="0" smtClean="0"/>
              <a:t>物理层概述</a:t>
            </a:r>
          </a:p>
        </p:txBody>
      </p:sp>
      <p:sp>
        <p:nvSpPr>
          <p:cNvPr id="10243" name="Rectangle 4"/>
          <p:cNvSpPr>
            <a:spLocks noGrp="1"/>
          </p:cNvSpPr>
          <p:nvPr>
            <p:ph idx="1"/>
          </p:nvPr>
        </p:nvSpPr>
        <p:spPr/>
        <p:txBody>
          <a:bodyPr/>
          <a:lstStyle/>
          <a:p>
            <a:pPr>
              <a:buFont typeface="Wingdings" pitchFamily="2" charset="2"/>
              <a:buChar char="l"/>
            </a:pPr>
            <a:r>
              <a:rPr lang="zh-CN" altLang="en-US" dirty="0" smtClean="0"/>
              <a:t>物理层是</a:t>
            </a:r>
            <a:r>
              <a:rPr lang="en-US" altLang="zh-CN" dirty="0" smtClean="0"/>
              <a:t>ISO/OSI</a:t>
            </a:r>
            <a:r>
              <a:rPr lang="zh-CN" altLang="en-US" dirty="0" smtClean="0"/>
              <a:t>七层模型中最下面一层，它的上面是数据链路层</a:t>
            </a:r>
            <a:r>
              <a:rPr lang="en-US" altLang="zh-CN" dirty="0" smtClean="0"/>
              <a:t>, </a:t>
            </a:r>
            <a:r>
              <a:rPr lang="zh-CN" altLang="en-US" dirty="0" smtClean="0"/>
              <a:t>下面是传输介质。 </a:t>
            </a:r>
            <a:endParaRPr lang="en-US" altLang="zh-CN" dirty="0" smtClean="0"/>
          </a:p>
          <a:p>
            <a:pPr>
              <a:buFont typeface="Wingdings" pitchFamily="2" charset="2"/>
              <a:buChar char="l"/>
            </a:pPr>
            <a:r>
              <a:rPr lang="zh-CN" altLang="en-US" dirty="0" smtClean="0"/>
              <a:t>物理层完成网络结点之间的比特流传输。在物理层，经过编码的比特流被转换成相应的物理信号，在传输介质上进行传输。</a:t>
            </a:r>
          </a:p>
          <a:p>
            <a:pPr>
              <a:buFont typeface="Wingdings" pitchFamily="2" charset="2"/>
              <a:buChar char="l"/>
            </a:pPr>
            <a:r>
              <a:rPr lang="zh-CN" altLang="en-US" dirty="0" smtClean="0"/>
              <a:t>物理层并不包括各类传输介质。</a:t>
            </a:r>
            <a:r>
              <a:rPr lang="zh-CN" altLang="en-US" sz="2700" dirty="0" smtClean="0"/>
              <a:t>  </a:t>
            </a:r>
          </a:p>
          <a:p>
            <a:pPr>
              <a:buFont typeface="Wingdings 3" pitchFamily="18" charset="2"/>
              <a:buChar char=""/>
            </a:pPr>
            <a:endParaRPr lang="zh-CN" altLang="en-US" sz="2700" dirty="0" smtClean="0"/>
          </a:p>
        </p:txBody>
      </p:sp>
      <p:sp>
        <p:nvSpPr>
          <p:cNvPr id="10244" name="灯片编号占位符 17"/>
          <p:cNvSpPr>
            <a:spLocks noGrp="1"/>
          </p:cNvSpPr>
          <p:nvPr>
            <p:ph type="sldNum" sz="quarter" idx="12"/>
          </p:nvPr>
        </p:nvSpPr>
        <p:spPr>
          <a:noFill/>
        </p:spPr>
        <p:txBody>
          <a:bodyPr/>
          <a:lstStyle/>
          <a:p>
            <a:fld id="{547E1144-616D-4657-8BD8-9F1D4EB0C8D3}" type="slidenum">
              <a:rPr lang="zh-CN" altLang="en-US" smtClean="0">
                <a:latin typeface="Arial" charset="0"/>
              </a:rPr>
              <a:pPr/>
              <a:t>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323850" y="274638"/>
            <a:ext cx="8496300" cy="1143000"/>
          </a:xfrm>
          <a:noFill/>
        </p:spPr>
        <p:txBody>
          <a:bodyPr/>
          <a:lstStyle/>
          <a:p>
            <a:r>
              <a:rPr lang="en-US" altLang="zh-CN" sz="4000" dirty="0" smtClean="0"/>
              <a:t>3.3.1  </a:t>
            </a:r>
            <a:r>
              <a:rPr lang="zh-CN" altLang="en-US" sz="4000" dirty="0" smtClean="0"/>
              <a:t>数字基带传输和数字频带传输</a:t>
            </a:r>
          </a:p>
        </p:txBody>
      </p:sp>
      <p:sp>
        <p:nvSpPr>
          <p:cNvPr id="48131" name="Rectangle 3"/>
          <p:cNvSpPr>
            <a:spLocks noGrp="1"/>
          </p:cNvSpPr>
          <p:nvPr>
            <p:ph idx="1"/>
          </p:nvPr>
        </p:nvSpPr>
        <p:spPr/>
        <p:txBody>
          <a:bodyPr/>
          <a:lstStyle/>
          <a:p>
            <a:pPr>
              <a:buFont typeface="Wingdings 3" pitchFamily="18" charset="2"/>
              <a:buNone/>
            </a:pPr>
            <a:r>
              <a:rPr lang="en-US" altLang="zh-CN" smtClean="0"/>
              <a:t>1. </a:t>
            </a:r>
            <a:r>
              <a:rPr lang="zh-CN" altLang="en-US" smtClean="0"/>
              <a:t>数字基带传输</a:t>
            </a:r>
          </a:p>
          <a:p>
            <a:pPr>
              <a:buFont typeface="Wingdings 3" pitchFamily="18" charset="2"/>
              <a:buNone/>
            </a:pPr>
            <a:r>
              <a:rPr lang="en-US" altLang="zh-CN" smtClean="0"/>
              <a:t>2. </a:t>
            </a:r>
            <a:r>
              <a:rPr lang="zh-CN" altLang="en-US" smtClean="0"/>
              <a:t>数字频带传输</a:t>
            </a:r>
          </a:p>
        </p:txBody>
      </p:sp>
      <p:sp>
        <p:nvSpPr>
          <p:cNvPr id="48132" name="灯片编号占位符 17"/>
          <p:cNvSpPr>
            <a:spLocks noGrp="1"/>
          </p:cNvSpPr>
          <p:nvPr>
            <p:ph type="sldNum" sz="quarter" idx="12"/>
          </p:nvPr>
        </p:nvSpPr>
        <p:spPr>
          <a:noFill/>
        </p:spPr>
        <p:txBody>
          <a:bodyPr/>
          <a:lstStyle/>
          <a:p>
            <a:fld id="{32E21345-5B8E-4A07-9029-42F25F0477C2}" type="slidenum">
              <a:rPr lang="zh-CN" altLang="en-US" smtClean="0">
                <a:latin typeface="Arial" charset="0"/>
              </a:rPr>
              <a:pPr/>
              <a:t>40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noFill/>
        </p:spPr>
        <p:txBody>
          <a:bodyPr/>
          <a:lstStyle/>
          <a:p>
            <a:r>
              <a:rPr lang="en-US" altLang="zh-CN" dirty="0" smtClean="0"/>
              <a:t>1. </a:t>
            </a:r>
            <a:r>
              <a:rPr lang="zh-CN" altLang="en-US" dirty="0" smtClean="0"/>
              <a:t>数字基带传输</a:t>
            </a:r>
          </a:p>
        </p:txBody>
      </p:sp>
      <p:sp>
        <p:nvSpPr>
          <p:cNvPr id="49155" name="Rectangle 3"/>
          <p:cNvSpPr>
            <a:spLocks noGrp="1"/>
          </p:cNvSpPr>
          <p:nvPr>
            <p:ph idx="1"/>
          </p:nvPr>
        </p:nvSpPr>
        <p:spPr>
          <a:xfrm>
            <a:off x="323850" y="1481138"/>
            <a:ext cx="8496300" cy="4525962"/>
          </a:xfrm>
        </p:spPr>
        <p:txBody>
          <a:bodyPr/>
          <a:lstStyle/>
          <a:p>
            <a:r>
              <a:rPr lang="zh-CN" altLang="en-US" sz="2800" b="1" dirty="0" smtClean="0"/>
              <a:t>数字基带信号</a:t>
            </a:r>
            <a:r>
              <a:rPr lang="zh-CN" altLang="en-US" sz="2800" dirty="0" smtClean="0"/>
              <a:t>：数字信号是用高、低电平表示比特“</a:t>
            </a:r>
            <a:r>
              <a:rPr lang="en-US" altLang="zh-CN" sz="2800" dirty="0" smtClean="0"/>
              <a:t>0”</a:t>
            </a:r>
            <a:r>
              <a:rPr lang="zh-CN" altLang="en-US" sz="2800" dirty="0" smtClean="0"/>
              <a:t>和比特“</a:t>
            </a:r>
            <a:r>
              <a:rPr lang="en-US" altLang="zh-CN" sz="2800" dirty="0" smtClean="0"/>
              <a:t>1”</a:t>
            </a:r>
            <a:r>
              <a:rPr lang="zh-CN" altLang="en-US" sz="2800" dirty="0" smtClean="0"/>
              <a:t>的矩形脉冲信号。这种矩形脉冲信号所固有的频带称为基本频带（基带），因此数字信号也称为数字基带信号。</a:t>
            </a:r>
          </a:p>
          <a:p>
            <a:r>
              <a:rPr lang="zh-CN" altLang="en-US" sz="2800" b="1" dirty="0" smtClean="0"/>
              <a:t>数字基带传输：</a:t>
            </a:r>
            <a:r>
              <a:rPr lang="zh-CN" altLang="en-US" sz="2800" dirty="0" smtClean="0"/>
              <a:t>数字基带信号所占据的频带一般是从直流或低频开始。直接在信道中传输没有经过调制的数字信号。</a:t>
            </a:r>
          </a:p>
          <a:p>
            <a:r>
              <a:rPr lang="zh-CN" altLang="en-US" sz="2800" b="1" dirty="0" smtClean="0"/>
              <a:t>数字信号编码：</a:t>
            </a:r>
            <a:r>
              <a:rPr lang="zh-CN" altLang="en-US" sz="2800" dirty="0" smtClean="0"/>
              <a:t>发送端在进行数字基带传输之前，先对信源发出的数字信号进行编码；接收端对接收到的数字信号进行解码，以恢复原始数据。</a:t>
            </a:r>
          </a:p>
        </p:txBody>
      </p:sp>
      <p:sp>
        <p:nvSpPr>
          <p:cNvPr id="49156" name="灯片编号占位符 17"/>
          <p:cNvSpPr>
            <a:spLocks noGrp="1"/>
          </p:cNvSpPr>
          <p:nvPr>
            <p:ph type="sldNum" sz="quarter" idx="12"/>
          </p:nvPr>
        </p:nvSpPr>
        <p:spPr>
          <a:noFill/>
        </p:spPr>
        <p:txBody>
          <a:bodyPr/>
          <a:lstStyle/>
          <a:p>
            <a:fld id="{647F29FA-DE48-4713-B50B-D7EEA82AFB32}" type="slidenum">
              <a:rPr lang="zh-CN" altLang="en-US" smtClean="0">
                <a:latin typeface="Arial" charset="0"/>
              </a:rPr>
              <a:pPr/>
              <a:t>41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noFill/>
        </p:spPr>
        <p:txBody>
          <a:bodyPr/>
          <a:lstStyle/>
          <a:p>
            <a:r>
              <a:rPr lang="en-US" altLang="zh-CN" dirty="0" smtClean="0"/>
              <a:t>2. </a:t>
            </a:r>
            <a:r>
              <a:rPr lang="zh-CN" altLang="en-US" dirty="0" smtClean="0"/>
              <a:t>数字频带传输</a:t>
            </a:r>
          </a:p>
        </p:txBody>
      </p:sp>
      <p:sp>
        <p:nvSpPr>
          <p:cNvPr id="50179" name="Rectangle 3"/>
          <p:cNvSpPr>
            <a:spLocks noGrp="1"/>
          </p:cNvSpPr>
          <p:nvPr>
            <p:ph idx="1"/>
          </p:nvPr>
        </p:nvSpPr>
        <p:spPr/>
        <p:txBody>
          <a:bodyPr/>
          <a:lstStyle/>
          <a:p>
            <a:r>
              <a:rPr lang="zh-CN" altLang="en-US" sz="2800" b="1" dirty="0" smtClean="0"/>
              <a:t>数字频带传输：</a:t>
            </a:r>
            <a:r>
              <a:rPr lang="zh-CN" altLang="en-US" sz="2800" dirty="0" smtClean="0"/>
              <a:t>在信道中传输调制后的数据信号。</a:t>
            </a:r>
          </a:p>
          <a:p>
            <a:r>
              <a:rPr lang="zh-CN" altLang="en-US" sz="2800" b="1" dirty="0" smtClean="0"/>
              <a:t>信号调制的目的</a:t>
            </a:r>
            <a:r>
              <a:rPr lang="zh-CN" altLang="en-US" sz="2800" dirty="0" smtClean="0"/>
              <a:t>：使信号能够更好地适应传输通道的频率特性，以减少信号失真；克服基带信号占用频带过宽的缺点，从而提高线路的利用率。</a:t>
            </a:r>
          </a:p>
          <a:p>
            <a:r>
              <a:rPr lang="zh-CN" altLang="en-US" sz="2800" dirty="0" smtClean="0"/>
              <a:t>在接收端，需要使用专门的解调设备对调制后的信号进行解调。</a:t>
            </a:r>
            <a:endParaRPr lang="en-US" altLang="zh-CN" sz="2800" dirty="0" smtClean="0"/>
          </a:p>
          <a:p>
            <a:r>
              <a:rPr lang="zh-CN" altLang="en-US" sz="2800" dirty="0" smtClean="0"/>
              <a:t>数字频带传输的典型设备：调制解调器。 </a:t>
            </a:r>
          </a:p>
        </p:txBody>
      </p:sp>
      <p:sp>
        <p:nvSpPr>
          <p:cNvPr id="50180" name="灯片编号占位符 17"/>
          <p:cNvSpPr>
            <a:spLocks noGrp="1"/>
          </p:cNvSpPr>
          <p:nvPr>
            <p:ph type="sldNum" sz="quarter" idx="12"/>
          </p:nvPr>
        </p:nvSpPr>
        <p:spPr>
          <a:noFill/>
        </p:spPr>
        <p:txBody>
          <a:bodyPr/>
          <a:lstStyle/>
          <a:p>
            <a:fld id="{CD2B1CCA-75DD-4E58-A445-D648BBAECE87}" type="slidenum">
              <a:rPr lang="zh-CN" altLang="en-US" smtClean="0">
                <a:latin typeface="Arial" charset="0"/>
              </a:rPr>
              <a:pPr/>
              <a:t>42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noFill/>
        </p:spPr>
        <p:txBody>
          <a:bodyPr/>
          <a:lstStyle/>
          <a:p>
            <a:r>
              <a:rPr lang="en-US" altLang="zh-CN" dirty="0" smtClean="0"/>
              <a:t>3.3.2  </a:t>
            </a:r>
            <a:r>
              <a:rPr lang="zh-CN" altLang="en-US" dirty="0" smtClean="0"/>
              <a:t>数字基带传输常见码型</a:t>
            </a:r>
          </a:p>
        </p:txBody>
      </p:sp>
      <p:sp>
        <p:nvSpPr>
          <p:cNvPr id="51203" name="Rectangle 3"/>
          <p:cNvSpPr>
            <a:spLocks noGrp="1"/>
          </p:cNvSpPr>
          <p:nvPr>
            <p:ph idx="1"/>
          </p:nvPr>
        </p:nvSpPr>
        <p:spPr/>
        <p:txBody>
          <a:bodyPr/>
          <a:lstStyle/>
          <a:p>
            <a:pPr>
              <a:buFont typeface="Wingdings 3" pitchFamily="18" charset="2"/>
              <a:buNone/>
            </a:pPr>
            <a:r>
              <a:rPr lang="en-US" altLang="zh-CN" dirty="0" smtClean="0"/>
              <a:t>1. </a:t>
            </a:r>
            <a:r>
              <a:rPr lang="zh-CN" altLang="en-US" dirty="0" smtClean="0"/>
              <a:t>不归零编码</a:t>
            </a:r>
          </a:p>
          <a:p>
            <a:pPr>
              <a:buFont typeface="Wingdings 3" pitchFamily="18" charset="2"/>
              <a:buNone/>
            </a:pPr>
            <a:r>
              <a:rPr lang="en-US" altLang="zh-CN" dirty="0" smtClean="0"/>
              <a:t>2. </a:t>
            </a:r>
            <a:r>
              <a:rPr lang="zh-CN" altLang="en-US" dirty="0" smtClean="0"/>
              <a:t>曼彻斯特编码</a:t>
            </a:r>
          </a:p>
          <a:p>
            <a:pPr>
              <a:buFont typeface="Wingdings 3" pitchFamily="18" charset="2"/>
              <a:buNone/>
            </a:pPr>
            <a:r>
              <a:rPr lang="en-US" altLang="zh-CN" dirty="0" smtClean="0"/>
              <a:t>3. </a:t>
            </a:r>
            <a:r>
              <a:rPr lang="zh-CN" altLang="en-US" dirty="0" smtClean="0"/>
              <a:t>差分曼彻斯特编码</a:t>
            </a:r>
          </a:p>
          <a:p>
            <a:pPr>
              <a:buFont typeface="Wingdings 3" pitchFamily="18" charset="2"/>
              <a:buNone/>
            </a:pPr>
            <a:r>
              <a:rPr lang="en-US" altLang="zh-CN" dirty="0" smtClean="0"/>
              <a:t>4. </a:t>
            </a:r>
            <a:r>
              <a:rPr lang="en-US" altLang="zh-CN" dirty="0" err="1" smtClean="0"/>
              <a:t>mB</a:t>
            </a:r>
            <a:r>
              <a:rPr lang="en-US" altLang="zh-CN" dirty="0" smtClean="0"/>
              <a:t>/</a:t>
            </a:r>
            <a:r>
              <a:rPr lang="en-US" altLang="zh-CN" dirty="0" err="1" smtClean="0"/>
              <a:t>nB</a:t>
            </a:r>
            <a:r>
              <a:rPr lang="zh-CN" altLang="en-US" dirty="0" smtClean="0"/>
              <a:t>编码</a:t>
            </a:r>
          </a:p>
        </p:txBody>
      </p:sp>
      <p:sp>
        <p:nvSpPr>
          <p:cNvPr id="51204" name="灯片编号占位符 17"/>
          <p:cNvSpPr>
            <a:spLocks noGrp="1"/>
          </p:cNvSpPr>
          <p:nvPr>
            <p:ph type="sldNum" sz="quarter" idx="12"/>
          </p:nvPr>
        </p:nvSpPr>
        <p:spPr>
          <a:noFill/>
        </p:spPr>
        <p:txBody>
          <a:bodyPr/>
          <a:lstStyle/>
          <a:p>
            <a:fld id="{60FE6B87-2B36-4F06-9CFB-D27A5CC85782}" type="slidenum">
              <a:rPr lang="zh-CN" altLang="en-US" smtClean="0">
                <a:latin typeface="Arial" charset="0"/>
              </a:rPr>
              <a:pPr/>
              <a:t>43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noFill/>
        </p:spPr>
        <p:txBody>
          <a:bodyPr/>
          <a:lstStyle/>
          <a:p>
            <a:r>
              <a:rPr lang="en-US" altLang="zh-CN" dirty="0" smtClean="0"/>
              <a:t>1. </a:t>
            </a:r>
            <a:r>
              <a:rPr lang="zh-CN" altLang="en-US" dirty="0" smtClean="0"/>
              <a:t>不归零编码</a:t>
            </a:r>
          </a:p>
        </p:txBody>
      </p:sp>
      <p:sp>
        <p:nvSpPr>
          <p:cNvPr id="52227" name="Rectangle 3"/>
          <p:cNvSpPr>
            <a:spLocks noGrp="1"/>
          </p:cNvSpPr>
          <p:nvPr>
            <p:ph idx="1"/>
          </p:nvPr>
        </p:nvSpPr>
        <p:spPr/>
        <p:txBody>
          <a:bodyPr/>
          <a:lstStyle/>
          <a:p>
            <a:pPr>
              <a:buNone/>
            </a:pPr>
            <a:r>
              <a:rPr lang="zh-CN" altLang="en-US" sz="2800" dirty="0" smtClean="0"/>
              <a:t>不归零（</a:t>
            </a:r>
            <a:r>
              <a:rPr lang="en-US" altLang="zh-CN" sz="2800" dirty="0" smtClean="0"/>
              <a:t>Non-Return to Zero</a:t>
            </a:r>
            <a:r>
              <a:rPr lang="zh-CN" altLang="en-US" sz="2800" dirty="0" smtClean="0"/>
              <a:t>，</a:t>
            </a:r>
            <a:r>
              <a:rPr lang="en-US" altLang="zh-CN" sz="2800" dirty="0" smtClean="0"/>
              <a:t>NRZ</a:t>
            </a:r>
            <a:r>
              <a:rPr lang="zh-CN" altLang="en-US" sz="2800" dirty="0" smtClean="0"/>
              <a:t>）编码主要有两种形式：</a:t>
            </a:r>
            <a:endParaRPr lang="en-US" altLang="zh-CN" sz="2800" dirty="0" smtClean="0"/>
          </a:p>
          <a:p>
            <a:r>
              <a:rPr lang="zh-CN" altLang="en-US" sz="2800" dirty="0" smtClean="0"/>
              <a:t>不归零电平（</a:t>
            </a:r>
            <a:r>
              <a:rPr lang="en-US" altLang="zh-CN" sz="2800" dirty="0" smtClean="0"/>
              <a:t>NRZ-level</a:t>
            </a:r>
            <a:r>
              <a:rPr lang="zh-CN" altLang="en-US" sz="2800" dirty="0" smtClean="0"/>
              <a:t>，</a:t>
            </a:r>
            <a:r>
              <a:rPr lang="en-US" altLang="zh-CN" sz="2800" dirty="0" smtClean="0"/>
              <a:t>NRZ-L</a:t>
            </a:r>
            <a:r>
              <a:rPr lang="zh-CN" altLang="en-US" sz="2800" dirty="0" smtClean="0"/>
              <a:t>）编码</a:t>
            </a:r>
            <a:endParaRPr lang="en-US" altLang="zh-CN" sz="2800" dirty="0" smtClean="0"/>
          </a:p>
          <a:p>
            <a:pPr lvl="1"/>
            <a:r>
              <a:rPr lang="zh-CN" altLang="en-US" sz="2400" dirty="0" smtClean="0"/>
              <a:t>使用高低电平分别表示比特“</a:t>
            </a:r>
            <a:r>
              <a:rPr lang="en-US" altLang="zh-CN" sz="2400" dirty="0" smtClean="0"/>
              <a:t>1”</a:t>
            </a:r>
            <a:r>
              <a:rPr lang="zh-CN" altLang="en-US" sz="2400" dirty="0" smtClean="0"/>
              <a:t>和“</a:t>
            </a:r>
            <a:r>
              <a:rPr lang="en-US" altLang="zh-CN" sz="2400" dirty="0" smtClean="0"/>
              <a:t>0”</a:t>
            </a:r>
            <a:r>
              <a:rPr lang="zh-CN" altLang="en-US" sz="2400" dirty="0" smtClean="0"/>
              <a:t>（或相反），每位的中间不归零。</a:t>
            </a:r>
            <a:endParaRPr lang="en-US" altLang="zh-CN" sz="2400" dirty="0" smtClean="0"/>
          </a:p>
          <a:p>
            <a:pPr lvl="1"/>
            <a:r>
              <a:rPr lang="zh-CN" altLang="en-US" sz="2400" dirty="0" smtClean="0"/>
              <a:t>例如：</a:t>
            </a:r>
            <a:r>
              <a:rPr lang="en-US" altLang="zh-CN" sz="2400" dirty="0" smtClean="0"/>
              <a:t>RS-232</a:t>
            </a:r>
            <a:r>
              <a:rPr lang="zh-CN" altLang="en-US" sz="2400" dirty="0" smtClean="0"/>
              <a:t>接口，用</a:t>
            </a:r>
            <a:r>
              <a:rPr lang="en-US" altLang="zh-CN" sz="2400" dirty="0" smtClean="0"/>
              <a:t>-5V</a:t>
            </a:r>
            <a:r>
              <a:rPr lang="zh-CN" altLang="en-US" sz="2400" dirty="0" smtClean="0"/>
              <a:t>～</a:t>
            </a:r>
            <a:r>
              <a:rPr lang="en-US" altLang="zh-CN" sz="2400" dirty="0" smtClean="0"/>
              <a:t>-15V</a:t>
            </a:r>
            <a:r>
              <a:rPr lang="zh-CN" altLang="en-US" sz="2400" dirty="0" smtClean="0"/>
              <a:t>的电平表示比特“</a:t>
            </a:r>
            <a:r>
              <a:rPr lang="en-US" altLang="zh-CN" sz="2400" dirty="0" smtClean="0"/>
              <a:t>1”</a:t>
            </a:r>
            <a:r>
              <a:rPr lang="zh-CN" altLang="en-US" sz="2400" dirty="0" smtClean="0"/>
              <a:t>，使用</a:t>
            </a:r>
            <a:r>
              <a:rPr lang="en-US" altLang="zh-CN" sz="2400" dirty="0" smtClean="0"/>
              <a:t>+5V</a:t>
            </a:r>
            <a:r>
              <a:rPr lang="zh-CN" altLang="en-US" sz="2400" dirty="0" smtClean="0"/>
              <a:t>～</a:t>
            </a:r>
            <a:r>
              <a:rPr lang="en-US" altLang="zh-CN" sz="2400" dirty="0" smtClean="0"/>
              <a:t>+15V</a:t>
            </a:r>
            <a:r>
              <a:rPr lang="zh-CN" altLang="en-US" sz="2400" dirty="0" smtClean="0"/>
              <a:t>的电平表示比特“</a:t>
            </a:r>
            <a:r>
              <a:rPr lang="en-US" altLang="zh-CN" sz="2400" dirty="0" smtClean="0"/>
              <a:t>0”</a:t>
            </a:r>
            <a:r>
              <a:rPr lang="zh-CN" altLang="en-US" sz="2400" dirty="0" smtClean="0"/>
              <a:t>。</a:t>
            </a:r>
            <a:endParaRPr lang="en-US" altLang="zh-CN" sz="2400" dirty="0" smtClean="0"/>
          </a:p>
          <a:p>
            <a:pPr marL="342900" lvl="1" indent="-342900">
              <a:buClr>
                <a:srgbClr val="1BBAE5"/>
              </a:buClr>
              <a:buSzPct val="70000"/>
              <a:buFont typeface="Wingdings" pitchFamily="2" charset="2"/>
              <a:buChar char="l"/>
            </a:pPr>
            <a:r>
              <a:rPr lang="zh-CN" altLang="en-US" dirty="0" smtClean="0">
                <a:cs typeface="+mn-cs"/>
              </a:rPr>
              <a:t>不归零反相（</a:t>
            </a:r>
            <a:r>
              <a:rPr lang="en-US" altLang="zh-CN" dirty="0" smtClean="0">
                <a:cs typeface="+mn-cs"/>
              </a:rPr>
              <a:t>NRZ-invert</a:t>
            </a:r>
            <a:r>
              <a:rPr lang="zh-CN" altLang="en-US" dirty="0" smtClean="0">
                <a:cs typeface="+mn-cs"/>
              </a:rPr>
              <a:t>，</a:t>
            </a:r>
            <a:r>
              <a:rPr lang="en-US" altLang="zh-CN" dirty="0" smtClean="0">
                <a:cs typeface="+mn-cs"/>
              </a:rPr>
              <a:t>NRZ-I</a:t>
            </a:r>
            <a:r>
              <a:rPr lang="zh-CN" altLang="en-US" dirty="0" smtClean="0">
                <a:cs typeface="+mn-cs"/>
              </a:rPr>
              <a:t>）编码</a:t>
            </a:r>
            <a:endParaRPr lang="en-US" altLang="zh-CN" dirty="0" smtClean="0">
              <a:cs typeface="+mn-cs"/>
            </a:endParaRPr>
          </a:p>
          <a:p>
            <a:pPr lvl="1"/>
            <a:r>
              <a:rPr lang="zh-CN" altLang="en-US" sz="2400" dirty="0" smtClean="0"/>
              <a:t>用电平在每位的开始有反转（跳变）来表示比特“</a:t>
            </a:r>
            <a:r>
              <a:rPr lang="en-US" altLang="zh-CN" sz="2400" dirty="0" smtClean="0"/>
              <a:t>1”</a:t>
            </a:r>
            <a:r>
              <a:rPr lang="zh-CN" altLang="en-US" sz="2400" dirty="0" smtClean="0"/>
              <a:t>，用没有反转（跳变）来表示比特“</a:t>
            </a:r>
            <a:r>
              <a:rPr lang="en-US" altLang="zh-CN" sz="2400" dirty="0" smtClean="0"/>
              <a:t>0”</a:t>
            </a:r>
            <a:r>
              <a:rPr lang="zh-CN" altLang="en-US" sz="2400" dirty="0" smtClean="0"/>
              <a:t>。</a:t>
            </a:r>
            <a:endParaRPr lang="en-US" altLang="zh-CN" sz="2400" dirty="0" smtClean="0"/>
          </a:p>
          <a:p>
            <a:pPr lvl="1"/>
            <a:endParaRPr lang="zh-CN" altLang="en-US" sz="2400" dirty="0" smtClean="0"/>
          </a:p>
          <a:p>
            <a:pPr>
              <a:buFont typeface="Wingdings 3" pitchFamily="18" charset="2"/>
              <a:buChar char=""/>
            </a:pPr>
            <a:endParaRPr lang="zh-CN" altLang="en-US" sz="2700" dirty="0" smtClean="0"/>
          </a:p>
        </p:txBody>
      </p:sp>
      <p:sp>
        <p:nvSpPr>
          <p:cNvPr id="52228" name="灯片编号占位符 17"/>
          <p:cNvSpPr>
            <a:spLocks noGrp="1"/>
          </p:cNvSpPr>
          <p:nvPr>
            <p:ph type="sldNum" sz="quarter" idx="12"/>
          </p:nvPr>
        </p:nvSpPr>
        <p:spPr>
          <a:noFill/>
        </p:spPr>
        <p:txBody>
          <a:bodyPr/>
          <a:lstStyle/>
          <a:p>
            <a:fld id="{12288587-1546-4DBD-B29F-D7B035ADF14B}" type="slidenum">
              <a:rPr lang="zh-CN" altLang="en-US" smtClean="0">
                <a:latin typeface="Arial" charset="0"/>
              </a:rPr>
              <a:pPr/>
              <a:t>44</a:t>
            </a:fld>
            <a:endParaRPr lang="zh-CN" altLang="en-US" dirty="0" smtClean="0">
              <a:latin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noFill/>
        </p:spPr>
        <p:txBody>
          <a:bodyPr/>
          <a:lstStyle/>
          <a:p>
            <a:r>
              <a:rPr lang="zh-CN" altLang="en-US" dirty="0" smtClean="0"/>
              <a:t> </a:t>
            </a:r>
            <a:r>
              <a:rPr lang="en-US" altLang="zh-CN" dirty="0" smtClean="0"/>
              <a:t>NRZ-L</a:t>
            </a:r>
            <a:r>
              <a:rPr lang="zh-CN" altLang="en-US" dirty="0" smtClean="0"/>
              <a:t>编码与</a:t>
            </a:r>
            <a:r>
              <a:rPr lang="en-US" altLang="zh-CN" dirty="0" smtClean="0"/>
              <a:t>NRZ-I</a:t>
            </a:r>
            <a:r>
              <a:rPr lang="zh-CN" altLang="en-US" dirty="0" smtClean="0"/>
              <a:t>编码</a:t>
            </a:r>
          </a:p>
        </p:txBody>
      </p:sp>
      <p:sp>
        <p:nvSpPr>
          <p:cNvPr id="53251" name="Rectangle 3"/>
          <p:cNvSpPr>
            <a:spLocks noGrp="1"/>
          </p:cNvSpPr>
          <p:nvPr>
            <p:ph idx="1"/>
          </p:nvPr>
        </p:nvSpPr>
        <p:spPr/>
        <p:txBody>
          <a:bodyPr/>
          <a:lstStyle/>
          <a:p>
            <a:r>
              <a:rPr lang="en-US" altLang="zh-CN" sz="2800" dirty="0" smtClean="0"/>
              <a:t>NRZ-L</a:t>
            </a:r>
            <a:r>
              <a:rPr lang="zh-CN" altLang="en-US" sz="2800" dirty="0" smtClean="0"/>
              <a:t>编码：</a:t>
            </a:r>
            <a:endParaRPr lang="en-US" altLang="zh-CN" sz="2800" dirty="0" smtClean="0"/>
          </a:p>
          <a:p>
            <a:pPr lvl="1"/>
            <a:r>
              <a:rPr lang="zh-CN" altLang="en-US" sz="2400" dirty="0" smtClean="0"/>
              <a:t>不含时钟信号，无法保证发送方和接收方的数据同步</a:t>
            </a:r>
            <a:endParaRPr lang="en-US" altLang="zh-CN" sz="2400" dirty="0" smtClean="0"/>
          </a:p>
          <a:p>
            <a:pPr lvl="1"/>
            <a:r>
              <a:rPr lang="zh-CN" altLang="en-US" sz="2400" dirty="0" smtClean="0"/>
              <a:t>存在直流分量，会造成传输线路中的电压漂移，导致信号发生畸变。</a:t>
            </a:r>
          </a:p>
          <a:p>
            <a:r>
              <a:rPr lang="en-US" altLang="zh-CN" sz="2800" dirty="0" smtClean="0"/>
              <a:t>NRZ-I</a:t>
            </a:r>
            <a:r>
              <a:rPr lang="zh-CN" altLang="en-US" sz="2800" dirty="0" smtClean="0"/>
              <a:t>编码：</a:t>
            </a:r>
            <a:endParaRPr lang="en-US" altLang="zh-CN" sz="2800" dirty="0" smtClean="0"/>
          </a:p>
          <a:p>
            <a:pPr lvl="1"/>
            <a:r>
              <a:rPr lang="zh-CN" altLang="en-US" sz="2400" dirty="0" smtClean="0"/>
              <a:t>优点：每次遇到比特“</a:t>
            </a:r>
            <a:r>
              <a:rPr lang="en-US" altLang="zh-CN" sz="2400" dirty="0" smtClean="0"/>
              <a:t>1”</a:t>
            </a:r>
            <a:r>
              <a:rPr lang="zh-CN" altLang="en-US" sz="2400" dirty="0" smtClean="0"/>
              <a:t>时，信号都会发生跳变，可以作为同步信号。</a:t>
            </a:r>
            <a:endParaRPr lang="en-US" altLang="zh-CN" sz="2400" dirty="0" smtClean="0"/>
          </a:p>
          <a:p>
            <a:pPr lvl="1"/>
            <a:r>
              <a:rPr lang="zh-CN" altLang="en-US" sz="2400" dirty="0" smtClean="0"/>
              <a:t>但对于连续出现的</a:t>
            </a:r>
            <a:r>
              <a:rPr lang="en-US" altLang="zh-CN" sz="2400" dirty="0" smtClean="0"/>
              <a:t>0</a:t>
            </a:r>
            <a:r>
              <a:rPr lang="zh-CN" altLang="en-US" sz="2400" dirty="0" smtClean="0"/>
              <a:t>，仍然会出现同步问题。</a:t>
            </a:r>
          </a:p>
        </p:txBody>
      </p:sp>
      <p:sp>
        <p:nvSpPr>
          <p:cNvPr id="53252" name="灯片编号占位符 17"/>
          <p:cNvSpPr>
            <a:spLocks noGrp="1"/>
          </p:cNvSpPr>
          <p:nvPr>
            <p:ph type="sldNum" sz="quarter" idx="12"/>
          </p:nvPr>
        </p:nvSpPr>
        <p:spPr>
          <a:noFill/>
        </p:spPr>
        <p:txBody>
          <a:bodyPr/>
          <a:lstStyle/>
          <a:p>
            <a:fld id="{2022F40E-AAD9-4B2C-A8C0-5D125847A3D0}" type="slidenum">
              <a:rPr lang="zh-CN" altLang="en-US" smtClean="0">
                <a:latin typeface="Arial" charset="0"/>
              </a:rPr>
              <a:pPr/>
              <a:t>45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noFill/>
        </p:spPr>
        <p:txBody>
          <a:bodyPr/>
          <a:lstStyle/>
          <a:p>
            <a:r>
              <a:rPr lang="en-US" altLang="zh-CN" dirty="0" smtClean="0"/>
              <a:t>2. </a:t>
            </a:r>
            <a:r>
              <a:rPr lang="zh-CN" altLang="en-US" dirty="0" smtClean="0"/>
              <a:t>曼彻斯特（</a:t>
            </a:r>
            <a:r>
              <a:rPr lang="en-US" altLang="zh-CN" dirty="0" smtClean="0"/>
              <a:t>Manchester</a:t>
            </a:r>
            <a:r>
              <a:rPr lang="zh-CN" altLang="en-US" dirty="0" smtClean="0"/>
              <a:t>）编码</a:t>
            </a:r>
          </a:p>
        </p:txBody>
      </p:sp>
      <p:sp>
        <p:nvSpPr>
          <p:cNvPr id="54275" name="Rectangle 3"/>
          <p:cNvSpPr>
            <a:spLocks noGrp="1"/>
          </p:cNvSpPr>
          <p:nvPr>
            <p:ph idx="1"/>
          </p:nvPr>
        </p:nvSpPr>
        <p:spPr/>
        <p:txBody>
          <a:bodyPr/>
          <a:lstStyle/>
          <a:p>
            <a:r>
              <a:rPr lang="zh-CN" altLang="en-US" sz="2800" dirty="0" smtClean="0"/>
              <a:t>使用广泛的编码类型，用于</a:t>
            </a:r>
            <a:r>
              <a:rPr lang="en-US" altLang="zh-CN" sz="2800" dirty="0" smtClean="0"/>
              <a:t>10Mbps</a:t>
            </a:r>
            <a:r>
              <a:rPr lang="zh-CN" altLang="en-US" sz="2800" dirty="0" smtClean="0"/>
              <a:t>的以太网。</a:t>
            </a:r>
          </a:p>
          <a:p>
            <a:r>
              <a:rPr lang="zh-CN" altLang="en-US" sz="2800" dirty="0" smtClean="0"/>
              <a:t>自含时钟编码，用电平跳变表示比特“</a:t>
            </a:r>
            <a:r>
              <a:rPr lang="en-US" altLang="zh-CN" sz="2800" dirty="0" smtClean="0"/>
              <a:t>0”</a:t>
            </a:r>
            <a:r>
              <a:rPr lang="zh-CN" altLang="en-US" sz="2800" dirty="0" smtClean="0"/>
              <a:t>或“</a:t>
            </a:r>
            <a:r>
              <a:rPr lang="en-US" altLang="zh-CN" sz="2800" dirty="0" smtClean="0"/>
              <a:t>1”</a:t>
            </a:r>
            <a:r>
              <a:rPr lang="zh-CN" altLang="en-US" sz="2800" dirty="0" smtClean="0"/>
              <a:t>，跳变发生在每一位二进制信号的中间时刻。跳变可作为接收端的时钟信号，保证发收双方同步。</a:t>
            </a:r>
          </a:p>
          <a:p>
            <a:r>
              <a:rPr lang="zh-CN" altLang="en-US" sz="2800" dirty="0" smtClean="0"/>
              <a:t>可用从高电平到低电平的跳变表示比特“</a:t>
            </a:r>
            <a:r>
              <a:rPr lang="en-US" altLang="zh-CN" sz="2800" dirty="0" smtClean="0"/>
              <a:t>0”</a:t>
            </a:r>
            <a:r>
              <a:rPr lang="zh-CN" altLang="en-US" sz="2800" dirty="0" smtClean="0"/>
              <a:t>，用从低电平到高电平的跳变表示比特“</a:t>
            </a:r>
            <a:r>
              <a:rPr lang="en-US" altLang="zh-CN" sz="2800" dirty="0" smtClean="0"/>
              <a:t>1”</a:t>
            </a:r>
            <a:r>
              <a:rPr lang="zh-CN" altLang="en-US" sz="2800" dirty="0" smtClean="0"/>
              <a:t>。</a:t>
            </a:r>
          </a:p>
          <a:p>
            <a:r>
              <a:rPr lang="zh-CN" altLang="en-US" sz="2800" dirty="0" smtClean="0"/>
              <a:t>所占据的信号带宽是不归零编码的</a:t>
            </a:r>
            <a:r>
              <a:rPr lang="en-US" altLang="zh-CN" sz="2800" dirty="0" smtClean="0"/>
              <a:t>2</a:t>
            </a:r>
            <a:r>
              <a:rPr lang="zh-CN" altLang="en-US" sz="2800" dirty="0" smtClean="0"/>
              <a:t>倍。 </a:t>
            </a:r>
          </a:p>
        </p:txBody>
      </p:sp>
      <p:sp>
        <p:nvSpPr>
          <p:cNvPr id="54276" name="灯片编号占位符 17"/>
          <p:cNvSpPr>
            <a:spLocks noGrp="1"/>
          </p:cNvSpPr>
          <p:nvPr>
            <p:ph type="sldNum" sz="quarter" idx="12"/>
          </p:nvPr>
        </p:nvSpPr>
        <p:spPr>
          <a:noFill/>
        </p:spPr>
        <p:txBody>
          <a:bodyPr/>
          <a:lstStyle/>
          <a:p>
            <a:fld id="{324D5C87-103C-405B-96BA-158420D1F4D5}" type="slidenum">
              <a:rPr lang="zh-CN" altLang="en-US" smtClean="0">
                <a:latin typeface="Arial" charset="0"/>
              </a:rPr>
              <a:pPr/>
              <a:t>46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noFill/>
        </p:spPr>
        <p:txBody>
          <a:bodyPr/>
          <a:lstStyle/>
          <a:p>
            <a:r>
              <a:rPr lang="en-US" altLang="zh-CN" dirty="0" smtClean="0"/>
              <a:t>3. </a:t>
            </a:r>
            <a:r>
              <a:rPr lang="zh-CN" altLang="en-US" dirty="0" smtClean="0"/>
              <a:t>差分曼彻斯特编码</a:t>
            </a:r>
          </a:p>
        </p:txBody>
      </p:sp>
      <p:sp>
        <p:nvSpPr>
          <p:cNvPr id="55299" name="Rectangle 3"/>
          <p:cNvSpPr>
            <a:spLocks noGrp="1"/>
          </p:cNvSpPr>
          <p:nvPr>
            <p:ph idx="1"/>
          </p:nvPr>
        </p:nvSpPr>
        <p:spPr/>
        <p:txBody>
          <a:bodyPr/>
          <a:lstStyle/>
          <a:p>
            <a:r>
              <a:rPr lang="zh-CN" altLang="en-US" sz="2800" dirty="0" smtClean="0"/>
              <a:t>差分曼彻斯特（</a:t>
            </a:r>
            <a:r>
              <a:rPr lang="en-US" altLang="zh-CN" sz="2800" dirty="0" smtClean="0"/>
              <a:t>Differential Manchester</a:t>
            </a:r>
            <a:r>
              <a:rPr lang="zh-CN" altLang="en-US" sz="2800" dirty="0" smtClean="0"/>
              <a:t>）编码也是一种自含时钟编码，是对曼彻斯特编码的改进。</a:t>
            </a:r>
            <a:endParaRPr lang="en-US" altLang="zh-CN" sz="2800" dirty="0" smtClean="0"/>
          </a:p>
          <a:p>
            <a:r>
              <a:rPr lang="zh-CN" altLang="en-US" sz="2800" dirty="0" smtClean="0"/>
              <a:t>是</a:t>
            </a:r>
            <a:r>
              <a:rPr lang="en-US" altLang="zh-CN" sz="2800" dirty="0" smtClean="0"/>
              <a:t>IEEE 802.5</a:t>
            </a:r>
            <a:r>
              <a:rPr lang="zh-CN" altLang="en-US" sz="2800" dirty="0" smtClean="0"/>
              <a:t>（令牌环标准）使用的编码方式。</a:t>
            </a:r>
          </a:p>
          <a:p>
            <a:r>
              <a:rPr lang="zh-CN" altLang="en-US" sz="2800" dirty="0" smtClean="0"/>
              <a:t>通过在每位的开始处是否存在电平跳变来表示比特“</a:t>
            </a:r>
            <a:r>
              <a:rPr lang="en-US" altLang="zh-CN" sz="2800" dirty="0" smtClean="0"/>
              <a:t>0”</a:t>
            </a:r>
            <a:r>
              <a:rPr lang="zh-CN" altLang="en-US" sz="2800" dirty="0" smtClean="0"/>
              <a:t>或“</a:t>
            </a:r>
            <a:r>
              <a:rPr lang="en-US" altLang="zh-CN" sz="2800" dirty="0" smtClean="0"/>
              <a:t>1”</a:t>
            </a:r>
            <a:r>
              <a:rPr lang="zh-CN" altLang="en-US" sz="2800" dirty="0" smtClean="0"/>
              <a:t>，在每位的中间仍然有一个电平跳变。</a:t>
            </a:r>
          </a:p>
        </p:txBody>
      </p:sp>
      <p:sp>
        <p:nvSpPr>
          <p:cNvPr id="55300" name="灯片编号占位符 17"/>
          <p:cNvSpPr>
            <a:spLocks noGrp="1"/>
          </p:cNvSpPr>
          <p:nvPr>
            <p:ph type="sldNum" sz="quarter" idx="12"/>
          </p:nvPr>
        </p:nvSpPr>
        <p:spPr>
          <a:noFill/>
        </p:spPr>
        <p:txBody>
          <a:bodyPr/>
          <a:lstStyle/>
          <a:p>
            <a:fld id="{97AEA82B-CD45-4BA9-8FDF-033476CCE0CA}" type="slidenum">
              <a:rPr lang="zh-CN" altLang="en-US" smtClean="0">
                <a:latin typeface="Arial" charset="0"/>
              </a:rPr>
              <a:pPr/>
              <a:t>47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smtClean="0"/>
              <a:t>数字数据的几种编码波形 </a:t>
            </a:r>
          </a:p>
        </p:txBody>
      </p:sp>
      <p:pic>
        <p:nvPicPr>
          <p:cNvPr id="56323" name="Picture 2"/>
          <p:cNvPicPr>
            <a:picLocks noGrp="1" noChangeAspect="1" noChangeArrowheads="1"/>
          </p:cNvPicPr>
          <p:nvPr>
            <p:ph idx="1"/>
          </p:nvPr>
        </p:nvPicPr>
        <p:blipFill>
          <a:blip r:embed="rId2"/>
          <a:stretch>
            <a:fillRect/>
          </a:stretch>
        </p:blipFill>
        <p:spPr>
          <a:xfrm>
            <a:off x="1407801" y="1554163"/>
            <a:ext cx="6175998" cy="4525962"/>
          </a:xfr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noFill/>
        </p:spPr>
        <p:txBody>
          <a:bodyPr/>
          <a:lstStyle/>
          <a:p>
            <a:r>
              <a:rPr lang="en-US" altLang="zh-CN" dirty="0" smtClean="0"/>
              <a:t>4. </a:t>
            </a:r>
            <a:r>
              <a:rPr lang="en-US" altLang="zh-CN" dirty="0" err="1" smtClean="0"/>
              <a:t>mB</a:t>
            </a:r>
            <a:r>
              <a:rPr lang="en-US" altLang="zh-CN" dirty="0" smtClean="0"/>
              <a:t>/</a:t>
            </a:r>
            <a:r>
              <a:rPr lang="en-US" altLang="zh-CN" dirty="0" err="1" smtClean="0"/>
              <a:t>nB</a:t>
            </a:r>
            <a:r>
              <a:rPr lang="zh-CN" altLang="en-US" dirty="0" smtClean="0"/>
              <a:t>编码</a:t>
            </a:r>
          </a:p>
        </p:txBody>
      </p:sp>
      <p:sp>
        <p:nvSpPr>
          <p:cNvPr id="57347" name="Rectangle 3"/>
          <p:cNvSpPr>
            <a:spLocks noGrp="1"/>
          </p:cNvSpPr>
          <p:nvPr>
            <p:ph idx="1"/>
          </p:nvPr>
        </p:nvSpPr>
        <p:spPr/>
        <p:txBody>
          <a:bodyPr/>
          <a:lstStyle/>
          <a:p>
            <a:r>
              <a:rPr lang="en-US" altLang="zh-CN" sz="2800" i="1" dirty="0" err="1" smtClean="0"/>
              <a:t>m</a:t>
            </a:r>
            <a:r>
              <a:rPr lang="en-US" altLang="zh-CN" sz="2800" dirty="0" err="1" smtClean="0"/>
              <a:t>B</a:t>
            </a:r>
            <a:r>
              <a:rPr lang="en-US" altLang="zh-CN" sz="2800" dirty="0" smtClean="0"/>
              <a:t>/</a:t>
            </a:r>
            <a:r>
              <a:rPr lang="en-US" altLang="zh-CN" sz="2800" i="1" dirty="0" err="1" smtClean="0"/>
              <a:t>n</a:t>
            </a:r>
            <a:r>
              <a:rPr lang="en-US" altLang="zh-CN" sz="2800" dirty="0" err="1" smtClean="0"/>
              <a:t>B</a:t>
            </a:r>
            <a:r>
              <a:rPr lang="zh-CN" altLang="en-US" sz="2800" dirty="0" smtClean="0"/>
              <a:t>（其中</a:t>
            </a:r>
            <a:r>
              <a:rPr lang="en-US" altLang="zh-CN" sz="2800" i="1" dirty="0" smtClean="0"/>
              <a:t>m</a:t>
            </a:r>
            <a:r>
              <a:rPr lang="en-US" altLang="zh-CN" sz="2800" dirty="0" smtClean="0"/>
              <a:t>&lt;</a:t>
            </a:r>
            <a:r>
              <a:rPr lang="en-US" altLang="zh-CN" sz="2800" i="1" dirty="0" smtClean="0"/>
              <a:t>n</a:t>
            </a:r>
            <a:r>
              <a:rPr lang="zh-CN" altLang="en-US" sz="2800" dirty="0" smtClean="0"/>
              <a:t>）编码是将</a:t>
            </a:r>
            <a:r>
              <a:rPr lang="en-US" altLang="zh-CN" sz="2800" i="1" dirty="0" smtClean="0"/>
              <a:t>m</a:t>
            </a:r>
            <a:r>
              <a:rPr lang="zh-CN" altLang="en-US" sz="2800" dirty="0" smtClean="0"/>
              <a:t>比特的二进制数据块用</a:t>
            </a:r>
            <a:r>
              <a:rPr lang="en-US" altLang="zh-CN" sz="2800" i="1" dirty="0" smtClean="0"/>
              <a:t>n</a:t>
            </a:r>
            <a:r>
              <a:rPr lang="zh-CN" altLang="en-US" sz="2800" dirty="0" smtClean="0"/>
              <a:t>比特的码块进行表示。</a:t>
            </a:r>
          </a:p>
          <a:p>
            <a:r>
              <a:rPr lang="en-US" altLang="zh-CN" sz="2800" dirty="0" smtClean="0"/>
              <a:t>100Base-TX</a:t>
            </a:r>
            <a:r>
              <a:rPr lang="zh-CN" altLang="en-US" sz="2800" dirty="0" smtClean="0"/>
              <a:t>以太网：使用</a:t>
            </a:r>
            <a:r>
              <a:rPr lang="en-US" altLang="zh-CN" sz="2800" dirty="0" smtClean="0"/>
              <a:t>4B/5B</a:t>
            </a:r>
            <a:r>
              <a:rPr lang="zh-CN" altLang="en-US" sz="2800" dirty="0" smtClean="0"/>
              <a:t>编码方式</a:t>
            </a:r>
            <a:endParaRPr lang="en-US" altLang="zh-CN" sz="2800" dirty="0" smtClean="0"/>
          </a:p>
          <a:p>
            <a:r>
              <a:rPr lang="zh-CN" altLang="en-US" sz="2800" dirty="0" smtClean="0"/>
              <a:t>千兆以太网使用</a:t>
            </a:r>
            <a:r>
              <a:rPr lang="en-US" altLang="zh-CN" sz="2800" dirty="0" smtClean="0"/>
              <a:t>8B/10B</a:t>
            </a:r>
            <a:r>
              <a:rPr lang="zh-CN" altLang="en-US" sz="2800" dirty="0" smtClean="0"/>
              <a:t>编码方式</a:t>
            </a:r>
            <a:endParaRPr lang="en-US" altLang="zh-CN" sz="2800" dirty="0" smtClean="0"/>
          </a:p>
          <a:p>
            <a:r>
              <a:rPr lang="zh-CN" altLang="en-US" sz="2800" dirty="0" smtClean="0"/>
              <a:t>万兆以太网使用了</a:t>
            </a:r>
            <a:r>
              <a:rPr lang="en-US" altLang="zh-CN" sz="2800" dirty="0" smtClean="0"/>
              <a:t>8B/10B</a:t>
            </a:r>
            <a:r>
              <a:rPr lang="zh-CN" altLang="en-US" sz="2800" dirty="0" smtClean="0"/>
              <a:t>和</a:t>
            </a:r>
            <a:r>
              <a:rPr lang="en-US" altLang="zh-CN" sz="2800" dirty="0" smtClean="0"/>
              <a:t>64B/66B</a:t>
            </a:r>
            <a:r>
              <a:rPr lang="zh-CN" altLang="en-US" sz="2800" dirty="0" smtClean="0"/>
              <a:t>编码方式。</a:t>
            </a:r>
          </a:p>
          <a:p>
            <a:r>
              <a:rPr lang="en-US" altLang="zh-CN" sz="2800" dirty="0" smtClean="0"/>
              <a:t>4B/5B</a:t>
            </a:r>
            <a:r>
              <a:rPr lang="zh-CN" altLang="en-US" sz="2800" dirty="0" smtClean="0"/>
              <a:t>编码：共有</a:t>
            </a:r>
            <a:r>
              <a:rPr lang="en-US" altLang="zh-CN" sz="2800" dirty="0" smtClean="0"/>
              <a:t>32</a:t>
            </a:r>
            <a:r>
              <a:rPr lang="zh-CN" altLang="en-US" sz="2800" dirty="0" smtClean="0"/>
              <a:t>种</a:t>
            </a:r>
            <a:r>
              <a:rPr lang="en-US" altLang="zh-CN" sz="2800" dirty="0" smtClean="0"/>
              <a:t>5bit</a:t>
            </a:r>
            <a:r>
              <a:rPr lang="zh-CN" altLang="en-US" sz="2800" dirty="0" smtClean="0"/>
              <a:t>（</a:t>
            </a:r>
            <a:r>
              <a:rPr lang="en-US" altLang="zh-CN" sz="2800" dirty="0" smtClean="0"/>
              <a:t>5B</a:t>
            </a:r>
            <a:r>
              <a:rPr lang="zh-CN" altLang="en-US" sz="2800" dirty="0" smtClean="0"/>
              <a:t>）编码。</a:t>
            </a:r>
            <a:endParaRPr lang="en-US" altLang="zh-CN" sz="2800" dirty="0" smtClean="0"/>
          </a:p>
          <a:p>
            <a:pPr lvl="1"/>
            <a:r>
              <a:rPr lang="en-US" altLang="zh-CN" sz="2400" dirty="0" smtClean="0"/>
              <a:t>16</a:t>
            </a:r>
            <a:r>
              <a:rPr lang="zh-CN" altLang="en-US" sz="2400" dirty="0" smtClean="0"/>
              <a:t>种对应原</a:t>
            </a:r>
            <a:r>
              <a:rPr lang="en-US" altLang="zh-CN" sz="2400" dirty="0" smtClean="0"/>
              <a:t>4bit</a:t>
            </a:r>
            <a:r>
              <a:rPr lang="zh-CN" altLang="en-US" sz="2400" dirty="0" smtClean="0"/>
              <a:t>（</a:t>
            </a:r>
            <a:r>
              <a:rPr lang="en-US" altLang="zh-CN" sz="2400" dirty="0" smtClean="0"/>
              <a:t>4B</a:t>
            </a:r>
            <a:r>
              <a:rPr lang="zh-CN" altLang="en-US" sz="2400" dirty="0" smtClean="0"/>
              <a:t>）编码组合</a:t>
            </a:r>
            <a:endParaRPr lang="en-US" altLang="zh-CN" sz="2400" dirty="0" smtClean="0"/>
          </a:p>
          <a:p>
            <a:pPr lvl="1"/>
            <a:r>
              <a:rPr lang="zh-CN" altLang="en-US" sz="2400" dirty="0" smtClean="0"/>
              <a:t>编码效率</a:t>
            </a:r>
            <a:r>
              <a:rPr lang="en-US" sz="2400" dirty="0" smtClean="0"/>
              <a:t>80%</a:t>
            </a:r>
            <a:endParaRPr lang="en-US" altLang="zh-CN" sz="2400" dirty="0" smtClean="0"/>
          </a:p>
          <a:p>
            <a:pPr lvl="1"/>
            <a:r>
              <a:rPr lang="en-US" altLang="zh-CN" sz="2400" dirty="0" smtClean="0"/>
              <a:t>8</a:t>
            </a:r>
            <a:r>
              <a:rPr lang="zh-CN" altLang="en-US" sz="2400" dirty="0" smtClean="0"/>
              <a:t>种用于控制使用的组合</a:t>
            </a:r>
            <a:endParaRPr lang="en-US" altLang="zh-CN" sz="2400" dirty="0" smtClean="0"/>
          </a:p>
          <a:p>
            <a:pPr lvl="1"/>
            <a:r>
              <a:rPr lang="en-US" altLang="zh-CN" sz="2400" dirty="0" smtClean="0"/>
              <a:t>8</a:t>
            </a:r>
            <a:r>
              <a:rPr lang="zh-CN" altLang="en-US" sz="2400" dirty="0" smtClean="0"/>
              <a:t>种组合未使用 （见下表）</a:t>
            </a:r>
          </a:p>
        </p:txBody>
      </p:sp>
      <p:sp>
        <p:nvSpPr>
          <p:cNvPr id="57348" name="灯片编号占位符 17"/>
          <p:cNvSpPr>
            <a:spLocks noGrp="1"/>
          </p:cNvSpPr>
          <p:nvPr>
            <p:ph type="sldNum" sz="quarter" idx="12"/>
          </p:nvPr>
        </p:nvSpPr>
        <p:spPr>
          <a:noFill/>
        </p:spPr>
        <p:txBody>
          <a:bodyPr/>
          <a:lstStyle/>
          <a:p>
            <a:fld id="{02EE8220-09D4-4AC2-8116-A0D4612A7946}" type="slidenum">
              <a:rPr lang="zh-CN" altLang="en-US" smtClean="0">
                <a:latin typeface="Arial" charset="0"/>
              </a:rPr>
              <a:pPr/>
              <a:t>49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a:lstStyle/>
          <a:p>
            <a:r>
              <a:rPr lang="zh-CN" altLang="en-US" sz="4000" dirty="0" smtClean="0"/>
              <a:t>物理层的传输介质接口相关特性</a:t>
            </a:r>
            <a:r>
              <a:rPr lang="zh-CN" altLang="en-US" sz="3700" dirty="0" smtClean="0"/>
              <a:t> </a:t>
            </a:r>
          </a:p>
        </p:txBody>
      </p:sp>
      <p:sp>
        <p:nvSpPr>
          <p:cNvPr id="11267" name="Rectangle 3"/>
          <p:cNvSpPr>
            <a:spLocks noGrp="1"/>
          </p:cNvSpPr>
          <p:nvPr>
            <p:ph idx="1"/>
          </p:nvPr>
        </p:nvSpPr>
        <p:spPr/>
        <p:txBody>
          <a:bodyPr/>
          <a:lstStyle/>
          <a:p>
            <a:pPr>
              <a:buFont typeface="Wingdings 3" pitchFamily="18" charset="2"/>
              <a:buNone/>
            </a:pPr>
            <a:r>
              <a:rPr lang="zh-CN" altLang="en-US" sz="2800" dirty="0" smtClean="0"/>
              <a:t>（</a:t>
            </a:r>
            <a:r>
              <a:rPr lang="en-US" altLang="zh-CN" sz="2800" dirty="0" smtClean="0"/>
              <a:t>1</a:t>
            </a:r>
            <a:r>
              <a:rPr lang="zh-CN" altLang="en-US" sz="2800" dirty="0" smtClean="0"/>
              <a:t>）</a:t>
            </a:r>
            <a:r>
              <a:rPr lang="zh-CN" altLang="en-US" sz="2800" b="1" dirty="0" smtClean="0"/>
              <a:t>机械特性</a:t>
            </a:r>
            <a:r>
              <a:rPr lang="zh-CN" altLang="en-US" sz="2800" dirty="0" smtClean="0"/>
              <a:t>：定义了与接口有关的接插件的形状和尺寸大小、引脚的数目和排列方式、固定或锁定的装置等。</a:t>
            </a:r>
          </a:p>
          <a:p>
            <a:pPr>
              <a:buFont typeface="Wingdings 3" pitchFamily="18" charset="2"/>
              <a:buNone/>
            </a:pPr>
            <a:r>
              <a:rPr lang="zh-CN" altLang="en-US" sz="2800" dirty="0" smtClean="0"/>
              <a:t>（</a:t>
            </a:r>
            <a:r>
              <a:rPr lang="en-US" altLang="zh-CN" sz="2800" dirty="0" smtClean="0"/>
              <a:t>2</a:t>
            </a:r>
            <a:r>
              <a:rPr lang="zh-CN" altLang="en-US" sz="2800" dirty="0" smtClean="0"/>
              <a:t>）</a:t>
            </a:r>
            <a:r>
              <a:rPr lang="zh-CN" altLang="en-US" sz="2800" b="1" dirty="0" smtClean="0"/>
              <a:t>电气特性</a:t>
            </a:r>
            <a:r>
              <a:rPr lang="zh-CN" altLang="en-US" sz="2800" dirty="0" smtClean="0"/>
              <a:t>：定义了接口电缆中的各条信号线上的电压范围等内容。</a:t>
            </a:r>
          </a:p>
          <a:p>
            <a:pPr>
              <a:buFont typeface="Wingdings 3" pitchFamily="18" charset="2"/>
              <a:buNone/>
            </a:pPr>
            <a:r>
              <a:rPr lang="zh-CN" altLang="en-US" sz="2800" dirty="0" smtClean="0"/>
              <a:t>（</a:t>
            </a:r>
            <a:r>
              <a:rPr lang="en-US" altLang="zh-CN" sz="2800" dirty="0" smtClean="0"/>
              <a:t>3</a:t>
            </a:r>
            <a:r>
              <a:rPr lang="zh-CN" altLang="en-US" sz="2800" dirty="0" smtClean="0"/>
              <a:t>）</a:t>
            </a:r>
            <a:r>
              <a:rPr lang="zh-CN" altLang="en-US" sz="2800" b="1" dirty="0" smtClean="0"/>
              <a:t>功能特性</a:t>
            </a:r>
            <a:r>
              <a:rPr lang="zh-CN" altLang="en-US" sz="2800" dirty="0" smtClean="0"/>
              <a:t>：定义了各条信号线上的某一波形的信号所代表的含义等内容。</a:t>
            </a:r>
          </a:p>
          <a:p>
            <a:pPr>
              <a:buFont typeface="Wingdings 3" pitchFamily="18" charset="2"/>
              <a:buNone/>
            </a:pPr>
            <a:r>
              <a:rPr lang="zh-CN" altLang="en-US" sz="2800" dirty="0" smtClean="0"/>
              <a:t>（</a:t>
            </a:r>
            <a:r>
              <a:rPr lang="en-US" altLang="zh-CN" sz="2800" dirty="0" smtClean="0"/>
              <a:t>4</a:t>
            </a:r>
            <a:r>
              <a:rPr lang="zh-CN" altLang="en-US" sz="2800" dirty="0" smtClean="0"/>
              <a:t>）</a:t>
            </a:r>
            <a:r>
              <a:rPr lang="zh-CN" altLang="en-US" sz="2800" b="1" dirty="0" smtClean="0"/>
              <a:t>过程特性</a:t>
            </a:r>
            <a:r>
              <a:rPr lang="zh-CN" altLang="en-US" sz="2800" dirty="0" smtClean="0"/>
              <a:t>：定义了不同功能的各种事件的出现顺序。</a:t>
            </a:r>
          </a:p>
        </p:txBody>
      </p:sp>
      <p:sp>
        <p:nvSpPr>
          <p:cNvPr id="11268" name="灯片编号占位符 17"/>
          <p:cNvSpPr>
            <a:spLocks noGrp="1"/>
          </p:cNvSpPr>
          <p:nvPr>
            <p:ph type="sldNum" sz="quarter" idx="12"/>
          </p:nvPr>
        </p:nvSpPr>
        <p:spPr>
          <a:noFill/>
        </p:spPr>
        <p:txBody>
          <a:bodyPr/>
          <a:lstStyle/>
          <a:p>
            <a:fld id="{0BE00C19-6D48-4B53-A517-AC91E8947CF2}" type="slidenum">
              <a:rPr lang="zh-CN" altLang="en-US" smtClean="0">
                <a:latin typeface="Arial" charset="0"/>
              </a:rPr>
              <a:pPr/>
              <a:t>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noFill/>
        </p:spPr>
        <p:txBody>
          <a:bodyPr/>
          <a:lstStyle/>
          <a:p>
            <a:r>
              <a:rPr lang="en-US" altLang="zh-CN" dirty="0" smtClean="0"/>
              <a:t>4B/5B</a:t>
            </a:r>
            <a:r>
              <a:rPr lang="zh-CN" altLang="en-US" dirty="0" smtClean="0"/>
              <a:t>编码表 </a:t>
            </a:r>
          </a:p>
        </p:txBody>
      </p:sp>
      <p:graphicFrame>
        <p:nvGraphicFramePr>
          <p:cNvPr id="165522" name="Group 658"/>
          <p:cNvGraphicFramePr>
            <a:graphicFrameLocks noGrp="1"/>
          </p:cNvGraphicFramePr>
          <p:nvPr>
            <p:ph type="tbl" idx="1"/>
          </p:nvPr>
        </p:nvGraphicFramePr>
        <p:xfrm>
          <a:off x="250825" y="1481138"/>
          <a:ext cx="8569325" cy="4358640"/>
        </p:xfrm>
        <a:graphic>
          <a:graphicData uri="http://schemas.openxmlformats.org/drawingml/2006/table">
            <a:tbl>
              <a:tblPr/>
              <a:tblGrid>
                <a:gridCol w="2143125"/>
                <a:gridCol w="2141538"/>
                <a:gridCol w="1620837"/>
                <a:gridCol w="2663825"/>
              </a:tblGrid>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名称</a:t>
                      </a:r>
                      <a:endPar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4B</a:t>
                      </a:r>
                      <a:endPar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5B</a:t>
                      </a:r>
                      <a:endPar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说明</a:t>
                      </a:r>
                      <a:endPar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01111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433" name="灯片编号占位符 5"/>
          <p:cNvSpPr>
            <a:spLocks noGrp="1"/>
          </p:cNvSpPr>
          <p:nvPr>
            <p:ph type="sldNum" sz="quarter" idx="12"/>
          </p:nvPr>
        </p:nvSpPr>
        <p:spPr>
          <a:noFill/>
        </p:spPr>
        <p:txBody>
          <a:bodyPr/>
          <a:lstStyle/>
          <a:p>
            <a:fld id="{B6CBFF6C-9E30-436D-8B5B-22E28BB0B78C}" type="slidenum">
              <a:rPr lang="zh-CN" altLang="en-US" smtClean="0">
                <a:latin typeface="Arial" charset="0"/>
              </a:rPr>
              <a:pPr/>
              <a:t>50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53"/>
          <p:cNvSpPr>
            <a:spLocks noGrp="1"/>
          </p:cNvSpPr>
          <p:nvPr>
            <p:ph type="title"/>
          </p:nvPr>
        </p:nvSpPr>
        <p:spPr/>
        <p:txBody>
          <a:bodyPr/>
          <a:lstStyle/>
          <a:p>
            <a:endParaRPr lang="zh-CN" altLang="en-US" dirty="0" smtClean="0"/>
          </a:p>
        </p:txBody>
      </p:sp>
      <p:graphicFrame>
        <p:nvGraphicFramePr>
          <p:cNvPr id="166547" name="Group 659"/>
          <p:cNvGraphicFramePr>
            <a:graphicFrameLocks noGrp="1"/>
          </p:cNvGraphicFramePr>
          <p:nvPr>
            <p:ph type="tbl" idx="1"/>
          </p:nvPr>
        </p:nvGraphicFramePr>
        <p:xfrm>
          <a:off x="179388" y="44450"/>
          <a:ext cx="8785225" cy="6761781"/>
        </p:xfrm>
        <a:graphic>
          <a:graphicData uri="http://schemas.openxmlformats.org/drawingml/2006/table">
            <a:tbl>
              <a:tblPr/>
              <a:tblGrid>
                <a:gridCol w="2197100"/>
                <a:gridCol w="2197100"/>
                <a:gridCol w="1727200"/>
                <a:gridCol w="2663825"/>
              </a:tblGrid>
              <a:tr h="280988">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6542">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400">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16</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进制的数据</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静止（信号丢失）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空闲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J</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起始分隔符</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起始分隔符</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终止分隔符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复位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zh-CN" altLang="en-US" sz="20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停止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72" name="灯片编号占位符 5"/>
          <p:cNvSpPr>
            <a:spLocks noGrp="1"/>
          </p:cNvSpPr>
          <p:nvPr>
            <p:ph type="sldNum" sz="quarter" idx="12"/>
          </p:nvPr>
        </p:nvSpPr>
        <p:spPr>
          <a:noFill/>
        </p:spPr>
        <p:txBody>
          <a:bodyPr/>
          <a:lstStyle/>
          <a:p>
            <a:fld id="{2E9B76A0-231C-4E4D-A78F-5D21D48DAB0E}" type="slidenum">
              <a:rPr lang="zh-CN" altLang="en-US" smtClean="0">
                <a:latin typeface="Arial" charset="0"/>
              </a:rPr>
              <a:pPr/>
              <a:t>51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noFill/>
        </p:spPr>
        <p:txBody>
          <a:bodyPr/>
          <a:lstStyle/>
          <a:p>
            <a:r>
              <a:rPr lang="en-US" altLang="zh-CN" dirty="0" smtClean="0"/>
              <a:t>3.3.3  </a:t>
            </a:r>
            <a:r>
              <a:rPr lang="zh-CN" altLang="en-US" dirty="0" smtClean="0"/>
              <a:t>脉冲编码调制</a:t>
            </a:r>
          </a:p>
        </p:txBody>
      </p:sp>
      <p:sp>
        <p:nvSpPr>
          <p:cNvPr id="60419" name="Rectangle 3"/>
          <p:cNvSpPr>
            <a:spLocks noGrp="1"/>
          </p:cNvSpPr>
          <p:nvPr>
            <p:ph idx="1"/>
          </p:nvPr>
        </p:nvSpPr>
        <p:spPr/>
        <p:txBody>
          <a:bodyPr/>
          <a:lstStyle/>
          <a:p>
            <a:r>
              <a:rPr lang="zh-CN" altLang="en-US" dirty="0" smtClean="0"/>
              <a:t>脉冲编码调制（</a:t>
            </a:r>
            <a:r>
              <a:rPr lang="en-US" altLang="zh-CN" dirty="0" smtClean="0"/>
              <a:t>Pulse Code Modulation</a:t>
            </a:r>
            <a:r>
              <a:rPr lang="zh-CN" altLang="en-US" dirty="0" smtClean="0"/>
              <a:t>，</a:t>
            </a:r>
            <a:r>
              <a:rPr lang="en-US" altLang="zh-CN" dirty="0" smtClean="0"/>
              <a:t>PCM</a:t>
            </a:r>
            <a:r>
              <a:rPr lang="zh-CN" altLang="en-US" dirty="0" smtClean="0"/>
              <a:t>）是一种将模拟信号转换成数字信号的基本编码方法。</a:t>
            </a:r>
            <a:endParaRPr lang="en-US" altLang="zh-CN" dirty="0" smtClean="0"/>
          </a:p>
          <a:p>
            <a:r>
              <a:rPr lang="zh-CN" altLang="en-US" dirty="0" smtClean="0"/>
              <a:t>包括三个步骤：</a:t>
            </a:r>
            <a:endParaRPr lang="en-US" altLang="zh-CN" dirty="0" smtClean="0"/>
          </a:p>
          <a:p>
            <a:pPr lvl="1"/>
            <a:r>
              <a:rPr lang="zh-CN" altLang="en-US" dirty="0" smtClean="0"/>
              <a:t>采样</a:t>
            </a:r>
            <a:endParaRPr lang="en-US" altLang="zh-CN" dirty="0" smtClean="0"/>
          </a:p>
          <a:p>
            <a:pPr lvl="1"/>
            <a:r>
              <a:rPr lang="zh-CN" altLang="en-US" dirty="0" smtClean="0"/>
              <a:t>量化</a:t>
            </a:r>
            <a:endParaRPr lang="en-US" altLang="zh-CN" dirty="0" smtClean="0"/>
          </a:p>
          <a:p>
            <a:pPr lvl="1"/>
            <a:r>
              <a:rPr lang="zh-CN" altLang="en-US" dirty="0" smtClean="0"/>
              <a:t>编码</a:t>
            </a:r>
          </a:p>
        </p:txBody>
      </p:sp>
      <p:sp>
        <p:nvSpPr>
          <p:cNvPr id="60420" name="灯片编号占位符 17"/>
          <p:cNvSpPr>
            <a:spLocks noGrp="1"/>
          </p:cNvSpPr>
          <p:nvPr>
            <p:ph type="sldNum" sz="quarter" idx="12"/>
          </p:nvPr>
        </p:nvSpPr>
        <p:spPr>
          <a:noFill/>
        </p:spPr>
        <p:txBody>
          <a:bodyPr/>
          <a:lstStyle/>
          <a:p>
            <a:fld id="{D6FA94FC-4055-4850-9035-FB74E5F310DA}" type="slidenum">
              <a:rPr lang="zh-CN" altLang="en-US" smtClean="0">
                <a:latin typeface="Arial" charset="0"/>
              </a:rPr>
              <a:pPr/>
              <a:t>52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noFill/>
        </p:spPr>
        <p:txBody>
          <a:bodyPr/>
          <a:lstStyle/>
          <a:p>
            <a:r>
              <a:rPr lang="zh-CN" altLang="en-US" dirty="0" smtClean="0"/>
              <a:t>脉冲编码调制的三个步骤</a:t>
            </a:r>
          </a:p>
        </p:txBody>
      </p:sp>
      <p:sp>
        <p:nvSpPr>
          <p:cNvPr id="61443" name="Rectangle 3"/>
          <p:cNvSpPr>
            <a:spLocks noGrp="1"/>
          </p:cNvSpPr>
          <p:nvPr>
            <p:ph idx="1"/>
          </p:nvPr>
        </p:nvSpPr>
        <p:spPr/>
        <p:txBody>
          <a:bodyPr/>
          <a:lstStyle/>
          <a:p>
            <a:r>
              <a:rPr lang="zh-CN" altLang="en-US" sz="2400" dirty="0" smtClean="0"/>
              <a:t>采样（</a:t>
            </a:r>
            <a:r>
              <a:rPr lang="en-US" altLang="zh-CN" sz="2400" dirty="0" smtClean="0"/>
              <a:t>Sampling</a:t>
            </a:r>
            <a:r>
              <a:rPr lang="zh-CN" altLang="en-US" sz="2400" dirty="0" smtClean="0"/>
              <a:t>）：按一定的时间间隔采取一次模拟信号的幅度值，将时间上连续的模拟信号变成了时间上离散、幅度上连续的采样信号。遵循奈奎斯特采样定理，即要以等于或高于</a:t>
            </a:r>
            <a:r>
              <a:rPr lang="en-US" altLang="zh-CN" sz="2400" dirty="0" smtClean="0"/>
              <a:t>2</a:t>
            </a:r>
            <a:r>
              <a:rPr lang="zh-CN" altLang="en-US" sz="2400" dirty="0" smtClean="0"/>
              <a:t>倍信号最高频率的速率进行采样。否则，就不能从数字化后的信号中完全恢复原始的模拟信号。</a:t>
            </a:r>
          </a:p>
          <a:p>
            <a:r>
              <a:rPr lang="zh-CN" altLang="en-US" sz="2400" dirty="0" smtClean="0"/>
              <a:t>量化（</a:t>
            </a:r>
            <a:r>
              <a:rPr lang="en-US" altLang="zh-CN" sz="2400" dirty="0" smtClean="0"/>
              <a:t>Quantization</a:t>
            </a:r>
            <a:r>
              <a:rPr lang="zh-CN" altLang="en-US" sz="2400" dirty="0" smtClean="0"/>
              <a:t>）：按照“四舍五入”或其他方法将采样得到的数值限定在若干个有限的数值上，将时间上离散、幅度上连续的采样值变成时间和幅度上均离散的数字信号。量化可分为均匀量化和非均匀量化两种类型。</a:t>
            </a:r>
          </a:p>
          <a:p>
            <a:r>
              <a:rPr lang="zh-CN" altLang="en-US" sz="2400" dirty="0" smtClean="0"/>
              <a:t>编码（</a:t>
            </a:r>
            <a:r>
              <a:rPr lang="en-US" altLang="zh-CN" sz="2400" dirty="0" smtClean="0"/>
              <a:t>Coding</a:t>
            </a:r>
            <a:r>
              <a:rPr lang="zh-CN" altLang="en-US" sz="2400" dirty="0" smtClean="0"/>
              <a:t>）是将量化后的数值转换成二进制编码。</a:t>
            </a:r>
          </a:p>
          <a:p>
            <a:pPr>
              <a:buFont typeface="Wingdings 3" pitchFamily="18" charset="2"/>
              <a:buChar char=""/>
            </a:pPr>
            <a:endParaRPr lang="zh-CN" altLang="en-US" sz="2400" dirty="0" smtClean="0"/>
          </a:p>
        </p:txBody>
      </p:sp>
      <p:sp>
        <p:nvSpPr>
          <p:cNvPr id="61444" name="灯片编号占位符 17"/>
          <p:cNvSpPr>
            <a:spLocks noGrp="1"/>
          </p:cNvSpPr>
          <p:nvPr>
            <p:ph type="sldNum" sz="quarter" idx="12"/>
          </p:nvPr>
        </p:nvSpPr>
        <p:spPr>
          <a:noFill/>
        </p:spPr>
        <p:txBody>
          <a:bodyPr/>
          <a:lstStyle/>
          <a:p>
            <a:fld id="{CFF6FC0C-72E3-4133-8423-072E4BFF0E1C}" type="slidenum">
              <a:rPr lang="zh-CN" altLang="en-US" smtClean="0">
                <a:latin typeface="Arial" charset="0"/>
              </a:rPr>
              <a:pPr/>
              <a:t>53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noFill/>
        </p:spPr>
        <p:txBody>
          <a:bodyPr/>
          <a:lstStyle/>
          <a:p>
            <a:r>
              <a:rPr lang="zh-CN" altLang="en-US" dirty="0" smtClean="0"/>
              <a:t>模拟信号的采样 </a:t>
            </a:r>
          </a:p>
        </p:txBody>
      </p:sp>
      <p:sp>
        <p:nvSpPr>
          <p:cNvPr id="62467" name="Rectangle 3"/>
          <p:cNvSpPr>
            <a:spLocks noGrp="1"/>
          </p:cNvSpPr>
          <p:nvPr>
            <p:ph idx="1"/>
          </p:nvPr>
        </p:nvSpPr>
        <p:spPr/>
        <p:txBody>
          <a:bodyPr/>
          <a:lstStyle/>
          <a:p>
            <a:pPr>
              <a:buFont typeface="Wingdings 3" pitchFamily="18" charset="2"/>
              <a:buChar char=""/>
            </a:pPr>
            <a:endParaRPr lang="zh-CN" altLang="en-US" sz="2700" smtClean="0"/>
          </a:p>
        </p:txBody>
      </p:sp>
      <p:sp>
        <p:nvSpPr>
          <p:cNvPr id="62468" name="灯片编号占位符 17"/>
          <p:cNvSpPr>
            <a:spLocks noGrp="1"/>
          </p:cNvSpPr>
          <p:nvPr>
            <p:ph type="sldNum" sz="quarter" idx="12"/>
          </p:nvPr>
        </p:nvSpPr>
        <p:spPr>
          <a:noFill/>
        </p:spPr>
        <p:txBody>
          <a:bodyPr/>
          <a:lstStyle/>
          <a:p>
            <a:fld id="{9CBEB3BE-1FD5-4574-B634-07B2F87C61EE}" type="slidenum">
              <a:rPr lang="zh-CN" altLang="en-US" smtClean="0">
                <a:latin typeface="Arial" charset="0"/>
              </a:rPr>
              <a:pPr/>
              <a:t>54</a:t>
            </a:fld>
            <a:endParaRPr lang="zh-CN" altLang="en-US" smtClean="0">
              <a:latin typeface="Arial" charset="0"/>
            </a:endParaRPr>
          </a:p>
        </p:txBody>
      </p:sp>
      <p:sp>
        <p:nvSpPr>
          <p:cNvPr id="62469" name="Rectangle 5"/>
          <p:cNvSpPr>
            <a:spLocks noChangeArrowheads="1"/>
          </p:cNvSpPr>
          <p:nvPr/>
        </p:nvSpPr>
        <p:spPr bwMode="auto">
          <a:xfrm>
            <a:off x="0" y="2700338"/>
            <a:ext cx="9144000" cy="0"/>
          </a:xfrm>
          <a:prstGeom prst="rect">
            <a:avLst/>
          </a:prstGeom>
          <a:noFill/>
          <a:ln w="9525">
            <a:noFill/>
            <a:miter lim="800000"/>
            <a:headEnd/>
            <a:tailEnd/>
          </a:ln>
        </p:spPr>
        <p:txBody>
          <a:bodyPr wrap="none" anchor="ctr">
            <a:spAutoFit/>
          </a:bodyPr>
          <a:lstStyle/>
          <a:p>
            <a:endParaRPr lang="zh-CN" altLang="en-US"/>
          </a:p>
        </p:txBody>
      </p:sp>
      <p:pic>
        <p:nvPicPr>
          <p:cNvPr id="62470" name="Picture 6"/>
          <p:cNvPicPr>
            <a:picLocks noChangeAspect="1" noChangeArrowheads="1"/>
          </p:cNvPicPr>
          <p:nvPr/>
        </p:nvPicPr>
        <p:blipFill>
          <a:blip r:embed="rId2"/>
          <a:srcRect/>
          <a:stretch>
            <a:fillRect/>
          </a:stretch>
        </p:blipFill>
        <p:spPr bwMode="auto">
          <a:xfrm>
            <a:off x="325438" y="1700213"/>
            <a:ext cx="8494712"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noFill/>
        </p:spPr>
        <p:txBody>
          <a:bodyPr/>
          <a:lstStyle/>
          <a:p>
            <a:r>
              <a:rPr lang="zh-CN" altLang="en-US" dirty="0" smtClean="0"/>
              <a:t>模拟信号的数字化 </a:t>
            </a:r>
          </a:p>
        </p:txBody>
      </p:sp>
      <p:graphicFrame>
        <p:nvGraphicFramePr>
          <p:cNvPr id="170281" name="Group 297"/>
          <p:cNvGraphicFramePr>
            <a:graphicFrameLocks noGrp="1"/>
          </p:cNvGraphicFramePr>
          <p:nvPr>
            <p:ph type="tbl" idx="1"/>
          </p:nvPr>
        </p:nvGraphicFramePr>
        <p:xfrm>
          <a:off x="250825" y="1481138"/>
          <a:ext cx="8713788" cy="4525966"/>
        </p:xfrm>
        <a:graphic>
          <a:graphicData uri="http://schemas.openxmlformats.org/drawingml/2006/table">
            <a:tbl>
              <a:tblPr/>
              <a:tblGrid>
                <a:gridCol w="1677988"/>
                <a:gridCol w="1795462"/>
                <a:gridCol w="1793875"/>
                <a:gridCol w="1793875"/>
                <a:gridCol w="1652588"/>
              </a:tblGrid>
              <a:tr h="7508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采样点名称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采样时间</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ms</a:t>
                      </a: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采样点幅值</a:t>
                      </a: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量化值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二进制编码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0.375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91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0.500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0.625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3.84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0.750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0100010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0.875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0.666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3553" name="灯片编号占位符 5"/>
          <p:cNvSpPr>
            <a:spLocks noGrp="1"/>
          </p:cNvSpPr>
          <p:nvPr>
            <p:ph type="sldNum" sz="quarter" idx="12"/>
          </p:nvPr>
        </p:nvSpPr>
        <p:spPr>
          <a:noFill/>
        </p:spPr>
        <p:txBody>
          <a:bodyPr/>
          <a:lstStyle/>
          <a:p>
            <a:fld id="{7FB25092-49C1-4159-AFF5-318923A24420}" type="slidenum">
              <a:rPr lang="zh-CN" altLang="en-US" smtClean="0">
                <a:latin typeface="Arial" charset="0"/>
              </a:rPr>
              <a:pPr/>
              <a:t>55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noFill/>
        </p:spPr>
        <p:txBody>
          <a:bodyPr/>
          <a:lstStyle/>
          <a:p>
            <a:r>
              <a:rPr lang="en-US" altLang="zh-CN" dirty="0" smtClean="0"/>
              <a:t>PCM</a:t>
            </a:r>
            <a:r>
              <a:rPr lang="zh-CN" altLang="en-US" dirty="0" smtClean="0"/>
              <a:t>数字化语音</a:t>
            </a:r>
          </a:p>
        </p:txBody>
      </p:sp>
      <p:sp>
        <p:nvSpPr>
          <p:cNvPr id="64515" name="Rectangle 3"/>
          <p:cNvSpPr>
            <a:spLocks noGrp="1"/>
          </p:cNvSpPr>
          <p:nvPr>
            <p:ph idx="1"/>
          </p:nvPr>
        </p:nvSpPr>
        <p:spPr/>
        <p:txBody>
          <a:bodyPr/>
          <a:lstStyle/>
          <a:p>
            <a:pPr>
              <a:defRPr/>
            </a:pPr>
            <a:r>
              <a:rPr lang="zh-CN" altLang="en-US" sz="2800" dirty="0" smtClean="0"/>
              <a:t>脉冲编码调制技术</a:t>
            </a:r>
            <a:r>
              <a:rPr lang="zh-CN" sz="2800" dirty="0" smtClean="0"/>
              <a:t>典型应用是声音的数字化</a:t>
            </a:r>
            <a:r>
              <a:rPr lang="zh-CN" altLang="en-US" sz="2800" dirty="0" smtClean="0"/>
              <a:t>。</a:t>
            </a:r>
          </a:p>
          <a:p>
            <a:pPr>
              <a:defRPr/>
            </a:pPr>
            <a:r>
              <a:rPr lang="zh-CN" altLang="en-US" sz="2800" dirty="0" smtClean="0"/>
              <a:t>当</a:t>
            </a:r>
            <a:r>
              <a:rPr lang="en-US" altLang="zh-CN" sz="2800" dirty="0" smtClean="0"/>
              <a:t>PCM</a:t>
            </a:r>
            <a:r>
              <a:rPr lang="zh-CN" altLang="en-US" sz="2800" dirty="0" smtClean="0"/>
              <a:t>用于数字化语音系统时，将声音幅值分成</a:t>
            </a:r>
            <a:r>
              <a:rPr lang="en-US" altLang="zh-CN" sz="2800" dirty="0" smtClean="0"/>
              <a:t>128</a:t>
            </a:r>
            <a:r>
              <a:rPr lang="zh-CN" altLang="en-US" sz="2800" dirty="0" smtClean="0"/>
              <a:t>个量化级，采用</a:t>
            </a:r>
            <a:r>
              <a:rPr lang="en-US" altLang="zh-CN" sz="2800" dirty="0" smtClean="0"/>
              <a:t>7</a:t>
            </a:r>
            <a:r>
              <a:rPr lang="zh-CN" altLang="en-US" sz="2800" dirty="0" smtClean="0"/>
              <a:t>个二进制位进行编码，另外再使用</a:t>
            </a:r>
            <a:r>
              <a:rPr lang="en-US" altLang="zh-CN" sz="2800" dirty="0" smtClean="0"/>
              <a:t>1</a:t>
            </a:r>
            <a:r>
              <a:rPr lang="zh-CN" altLang="en-US" sz="2800" dirty="0" smtClean="0"/>
              <a:t>个比特进行差错控制。</a:t>
            </a:r>
          </a:p>
          <a:p>
            <a:pPr>
              <a:defRPr/>
            </a:pPr>
            <a:r>
              <a:rPr lang="zh-CN" altLang="en-US" sz="2800" dirty="0" smtClean="0"/>
              <a:t>由于一路语音信号的带宽通常限制在</a:t>
            </a:r>
            <a:r>
              <a:rPr lang="en-US" sz="2800" dirty="0" smtClean="0"/>
              <a:t>4kHz</a:t>
            </a:r>
            <a:r>
              <a:rPr lang="zh-CN" altLang="en-US" sz="2800" dirty="0" smtClean="0"/>
              <a:t>以内，其采样频率通常设为</a:t>
            </a:r>
            <a:r>
              <a:rPr lang="en-US" sz="2800" dirty="0" smtClean="0"/>
              <a:t>8kHz </a:t>
            </a:r>
            <a:r>
              <a:rPr lang="zh-CN" altLang="en-US" sz="2800" dirty="0" smtClean="0"/>
              <a:t>。由此可计算得出</a:t>
            </a:r>
            <a:r>
              <a:rPr lang="en-US" altLang="zh-CN" sz="2800" dirty="0" smtClean="0"/>
              <a:t>1</a:t>
            </a:r>
            <a:r>
              <a:rPr lang="zh-CN" altLang="en-US" sz="2800" dirty="0" smtClean="0"/>
              <a:t>路数字化语音的数据传输速率为：</a:t>
            </a:r>
            <a:endParaRPr lang="en-US" altLang="zh-CN" sz="2800" dirty="0" smtClean="0"/>
          </a:p>
          <a:p>
            <a:pPr indent="823913">
              <a:buFont typeface="Wingdings" pitchFamily="2" charset="2"/>
              <a:buNone/>
              <a:defRPr/>
            </a:pPr>
            <a:r>
              <a:rPr lang="en-US" sz="2800" dirty="0" smtClean="0"/>
              <a:t>8(bit) ×8 (kHz) </a:t>
            </a:r>
            <a:r>
              <a:rPr lang="en-US" altLang="zh-CN" sz="2800" dirty="0" smtClean="0"/>
              <a:t>=64kbps</a:t>
            </a:r>
            <a:r>
              <a:rPr lang="zh-CN" altLang="en-US" sz="2800" dirty="0" smtClean="0"/>
              <a:t> </a:t>
            </a:r>
          </a:p>
        </p:txBody>
      </p:sp>
      <p:sp>
        <p:nvSpPr>
          <p:cNvPr id="64516" name="灯片编号占位符 17"/>
          <p:cNvSpPr>
            <a:spLocks noGrp="1"/>
          </p:cNvSpPr>
          <p:nvPr>
            <p:ph type="sldNum" sz="quarter" idx="12"/>
          </p:nvPr>
        </p:nvSpPr>
        <p:spPr>
          <a:noFill/>
        </p:spPr>
        <p:txBody>
          <a:bodyPr/>
          <a:lstStyle/>
          <a:p>
            <a:fld id="{7635FC39-29B2-4FD2-BE28-C77103AD5BC1}" type="slidenum">
              <a:rPr lang="zh-CN" altLang="en-US" smtClean="0">
                <a:latin typeface="Arial" charset="0"/>
              </a:rPr>
              <a:pPr/>
              <a:t>56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noFill/>
        </p:spPr>
        <p:txBody>
          <a:bodyPr/>
          <a:lstStyle/>
          <a:p>
            <a:r>
              <a:rPr lang="en-US" altLang="zh-CN" dirty="0" smtClean="0"/>
              <a:t>3.3.4  </a:t>
            </a:r>
            <a:r>
              <a:rPr lang="zh-CN" altLang="en-US" dirty="0" smtClean="0"/>
              <a:t>数字信号的调制</a:t>
            </a:r>
          </a:p>
        </p:txBody>
      </p:sp>
      <p:sp>
        <p:nvSpPr>
          <p:cNvPr id="65539" name="Rectangle 3"/>
          <p:cNvSpPr>
            <a:spLocks noGrp="1"/>
          </p:cNvSpPr>
          <p:nvPr>
            <p:ph idx="1"/>
          </p:nvPr>
        </p:nvSpPr>
        <p:spPr/>
        <p:txBody>
          <a:bodyPr/>
          <a:lstStyle/>
          <a:p>
            <a:r>
              <a:rPr lang="zh-CN" altLang="en-US" sz="2800" dirty="0" smtClean="0"/>
              <a:t>许多信道不适合直接传输数字基带信号，为了利用它们进行数字数据通信，通常需要对数字信号进行调制。</a:t>
            </a:r>
          </a:p>
          <a:p>
            <a:r>
              <a:rPr lang="zh-CN" altLang="en-US" sz="2800" dirty="0" smtClean="0"/>
              <a:t>例如：传统的电话通信信道是为传输模拟语音信号而设计的，适合于传输频率范围为</a:t>
            </a:r>
            <a:r>
              <a:rPr lang="en-US" altLang="zh-CN" sz="2800" dirty="0" smtClean="0"/>
              <a:t>300Hz</a:t>
            </a:r>
            <a:r>
              <a:rPr lang="zh-CN" altLang="en-US" sz="2800" dirty="0" smtClean="0"/>
              <a:t>～</a:t>
            </a:r>
            <a:r>
              <a:rPr lang="en-US" altLang="zh-CN" sz="2800" dirty="0" smtClean="0"/>
              <a:t>3400Hz</a:t>
            </a:r>
            <a:r>
              <a:rPr lang="zh-CN" altLang="en-US" sz="2800" dirty="0" smtClean="0"/>
              <a:t>的模拟信号，不适合直接传输数字基带信号。为了利用覆盖面非常广的模拟电话线路进行数字数据的传输，就需要将数字信号的频谱变换到模拟语音信号的频带范围中。</a:t>
            </a:r>
          </a:p>
        </p:txBody>
      </p:sp>
      <p:sp>
        <p:nvSpPr>
          <p:cNvPr id="65540" name="灯片编号占位符 17"/>
          <p:cNvSpPr>
            <a:spLocks noGrp="1"/>
          </p:cNvSpPr>
          <p:nvPr>
            <p:ph type="sldNum" sz="quarter" idx="12"/>
          </p:nvPr>
        </p:nvSpPr>
        <p:spPr>
          <a:noFill/>
        </p:spPr>
        <p:txBody>
          <a:bodyPr/>
          <a:lstStyle/>
          <a:p>
            <a:fld id="{6D3A3EEB-31C6-4446-ABC4-E9551EB1161B}" type="slidenum">
              <a:rPr lang="zh-CN" altLang="en-US" smtClean="0">
                <a:latin typeface="Arial" charset="0"/>
              </a:rPr>
              <a:pPr/>
              <a:t>57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noFill/>
        </p:spPr>
        <p:txBody>
          <a:bodyPr/>
          <a:lstStyle/>
          <a:p>
            <a:r>
              <a:rPr lang="zh-CN" altLang="en-US" dirty="0" smtClean="0"/>
              <a:t>调制与解调</a:t>
            </a:r>
          </a:p>
        </p:txBody>
      </p:sp>
      <p:sp>
        <p:nvSpPr>
          <p:cNvPr id="66563" name="Rectangle 3"/>
          <p:cNvSpPr>
            <a:spLocks noGrp="1"/>
          </p:cNvSpPr>
          <p:nvPr>
            <p:ph idx="1"/>
          </p:nvPr>
        </p:nvSpPr>
        <p:spPr/>
        <p:txBody>
          <a:bodyPr/>
          <a:lstStyle/>
          <a:p>
            <a:r>
              <a:rPr lang="zh-CN" altLang="en-US" sz="2800" dirty="0" smtClean="0"/>
              <a:t>在发送端将具有较低频分量的基带信号转换到特定频带处，这个过程称为</a:t>
            </a:r>
            <a:r>
              <a:rPr lang="zh-CN" altLang="en-US" sz="2800" b="1" dirty="0" smtClean="0"/>
              <a:t>调制</a:t>
            </a:r>
            <a:r>
              <a:rPr lang="zh-CN" altLang="en-US" sz="2800" dirty="0" smtClean="0"/>
              <a:t>（</a:t>
            </a:r>
            <a:r>
              <a:rPr lang="en-US" altLang="zh-CN" sz="2800" dirty="0" smtClean="0"/>
              <a:t>Modulation</a:t>
            </a:r>
            <a:r>
              <a:rPr lang="zh-CN" altLang="en-US" sz="2800" dirty="0" smtClean="0"/>
              <a:t>），其对应的设备称为调制器（</a:t>
            </a:r>
            <a:r>
              <a:rPr lang="en-US" altLang="zh-CN" sz="2800" dirty="0" smtClean="0"/>
              <a:t>modulator</a:t>
            </a:r>
            <a:r>
              <a:rPr lang="zh-CN" altLang="en-US" sz="2800" dirty="0" smtClean="0"/>
              <a:t>）；</a:t>
            </a:r>
          </a:p>
          <a:p>
            <a:r>
              <a:rPr lang="zh-CN" altLang="en-US" sz="2800" dirty="0" smtClean="0"/>
              <a:t>在接收端将已调制信号还原为基带信号的过程称为</a:t>
            </a:r>
            <a:r>
              <a:rPr lang="zh-CN" altLang="en-US" sz="2800" b="1" dirty="0" smtClean="0"/>
              <a:t>解调</a:t>
            </a:r>
            <a:r>
              <a:rPr lang="zh-CN" altLang="en-US" sz="2800" dirty="0" smtClean="0"/>
              <a:t>（</a:t>
            </a:r>
            <a:r>
              <a:rPr lang="en-US" altLang="zh-CN" sz="2800" dirty="0" smtClean="0"/>
              <a:t>demodulation</a:t>
            </a:r>
            <a:r>
              <a:rPr lang="zh-CN" altLang="en-US" sz="2800" dirty="0" smtClean="0"/>
              <a:t>），其对应的设备称为解调器（</a:t>
            </a:r>
            <a:r>
              <a:rPr lang="en-US" altLang="zh-CN" sz="2800" dirty="0" smtClean="0"/>
              <a:t>demodulator</a:t>
            </a:r>
            <a:r>
              <a:rPr lang="zh-CN" altLang="en-US" sz="2800" dirty="0" smtClean="0"/>
              <a:t>）。</a:t>
            </a:r>
          </a:p>
          <a:p>
            <a:r>
              <a:rPr lang="zh-CN" altLang="en-US" sz="2800" dirty="0" smtClean="0"/>
              <a:t>同时具有调制和解调功能的设备称为调制解调器（</a:t>
            </a:r>
            <a:r>
              <a:rPr lang="en-US" altLang="zh-CN" sz="2800" dirty="0" smtClean="0"/>
              <a:t>modulator-demodulator</a:t>
            </a:r>
            <a:r>
              <a:rPr lang="zh-CN" altLang="en-US" sz="2800" dirty="0" smtClean="0"/>
              <a:t>，</a:t>
            </a:r>
            <a:r>
              <a:rPr lang="en-US" altLang="zh-CN" sz="2800" dirty="0" smtClean="0"/>
              <a:t>Modem</a:t>
            </a:r>
            <a:r>
              <a:rPr lang="zh-CN" altLang="en-US" sz="2800" dirty="0" smtClean="0"/>
              <a:t>）。</a:t>
            </a:r>
            <a:r>
              <a:rPr lang="zh-CN" altLang="en-US" sz="2700" dirty="0" smtClean="0"/>
              <a:t> </a:t>
            </a:r>
          </a:p>
        </p:txBody>
      </p:sp>
      <p:sp>
        <p:nvSpPr>
          <p:cNvPr id="66564" name="灯片编号占位符 17"/>
          <p:cNvSpPr>
            <a:spLocks noGrp="1"/>
          </p:cNvSpPr>
          <p:nvPr>
            <p:ph type="sldNum" sz="quarter" idx="12"/>
          </p:nvPr>
        </p:nvSpPr>
        <p:spPr>
          <a:noFill/>
        </p:spPr>
        <p:txBody>
          <a:bodyPr/>
          <a:lstStyle/>
          <a:p>
            <a:fld id="{9024B1B6-0FC0-4689-946E-414513475DC7}" type="slidenum">
              <a:rPr lang="zh-CN" altLang="en-US" smtClean="0">
                <a:latin typeface="Arial" charset="0"/>
              </a:rPr>
              <a:pPr/>
              <a:t>58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noFill/>
        </p:spPr>
        <p:txBody>
          <a:bodyPr/>
          <a:lstStyle/>
          <a:p>
            <a:r>
              <a:rPr lang="zh-CN" altLang="en-US" sz="3700" dirty="0" smtClean="0"/>
              <a:t>计算机之间利用</a:t>
            </a:r>
            <a:r>
              <a:rPr lang="en-US" altLang="zh-CN" sz="3700" dirty="0" smtClean="0"/>
              <a:t>Modem</a:t>
            </a:r>
            <a:r>
              <a:rPr lang="zh-CN" altLang="en-US" sz="3700" dirty="0" smtClean="0"/>
              <a:t>和公共电话网进行通信 </a:t>
            </a:r>
          </a:p>
        </p:txBody>
      </p:sp>
      <p:pic>
        <p:nvPicPr>
          <p:cNvPr id="67589" name="Picture 7"/>
          <p:cNvPicPr>
            <a:picLocks noGrp="1" noChangeAspect="1" noChangeArrowheads="1"/>
          </p:cNvPicPr>
          <p:nvPr>
            <p:ph idx="1"/>
          </p:nvPr>
        </p:nvPicPr>
        <p:blipFill>
          <a:blip r:embed="rId2"/>
          <a:srcRect/>
          <a:stretch>
            <a:fillRect/>
          </a:stretch>
        </p:blipFill>
        <p:spPr>
          <a:xfrm>
            <a:off x="177800" y="2071688"/>
            <a:ext cx="8432800" cy="2968625"/>
          </a:xfrm>
          <a:noFill/>
        </p:spPr>
      </p:pic>
      <p:sp>
        <p:nvSpPr>
          <p:cNvPr id="67587" name="灯片编号占位符 17"/>
          <p:cNvSpPr>
            <a:spLocks noGrp="1"/>
          </p:cNvSpPr>
          <p:nvPr>
            <p:ph type="sldNum" sz="quarter" idx="12"/>
          </p:nvPr>
        </p:nvSpPr>
        <p:spPr>
          <a:noFill/>
        </p:spPr>
        <p:txBody>
          <a:bodyPr/>
          <a:lstStyle/>
          <a:p>
            <a:fld id="{811609AF-D1D0-4E3C-9839-EA54E2C64D74}" type="slidenum">
              <a:rPr lang="zh-CN" altLang="en-US" smtClean="0">
                <a:latin typeface="Arial" charset="0"/>
              </a:rPr>
              <a:pPr/>
              <a:t>59</a:t>
            </a:fld>
            <a:endParaRPr lang="zh-CN" altLang="en-US" smtClean="0">
              <a:latin typeface="Arial" charset="0"/>
            </a:endParaRPr>
          </a:p>
        </p:txBody>
      </p:sp>
      <p:sp>
        <p:nvSpPr>
          <p:cNvPr id="67588" name="Rectangle 5"/>
          <p:cNvSpPr>
            <a:spLocks noChangeArrowheads="1"/>
          </p:cNvSpPr>
          <p:nvPr/>
        </p:nvSpPr>
        <p:spPr bwMode="auto">
          <a:xfrm>
            <a:off x="0" y="273367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noFill/>
        </p:spPr>
        <p:txBody>
          <a:bodyPr/>
          <a:lstStyle/>
          <a:p>
            <a:r>
              <a:rPr lang="zh-CN" altLang="en-US" dirty="0" smtClean="0"/>
              <a:t>典型的物理层规范 </a:t>
            </a:r>
          </a:p>
        </p:txBody>
      </p:sp>
      <p:sp>
        <p:nvSpPr>
          <p:cNvPr id="12291" name="Rectangle 3"/>
          <p:cNvSpPr>
            <a:spLocks noGrp="1"/>
          </p:cNvSpPr>
          <p:nvPr>
            <p:ph idx="1"/>
          </p:nvPr>
        </p:nvSpPr>
        <p:spPr>
          <a:xfrm>
            <a:off x="457200" y="1481138"/>
            <a:ext cx="8362950" cy="4525962"/>
          </a:xfrm>
        </p:spPr>
        <p:txBody>
          <a:bodyPr/>
          <a:lstStyle/>
          <a:p>
            <a:r>
              <a:rPr lang="zh-CN" altLang="en-US" sz="2400" dirty="0" smtClean="0"/>
              <a:t>典型的物理层规范如：</a:t>
            </a:r>
            <a:endParaRPr lang="en-US" altLang="zh-CN" sz="2400" dirty="0" smtClean="0"/>
          </a:p>
          <a:p>
            <a:pPr lvl="1"/>
            <a:r>
              <a:rPr lang="zh-CN" altLang="en-US" sz="2000" dirty="0" smtClean="0"/>
              <a:t>串行通信规范：</a:t>
            </a:r>
            <a:r>
              <a:rPr lang="en-US" altLang="zh-CN" sz="2000" dirty="0" smtClean="0"/>
              <a:t>EIA RS-232</a:t>
            </a:r>
            <a:r>
              <a:rPr lang="zh-CN" altLang="en-US" sz="2000" dirty="0" smtClean="0"/>
              <a:t>、</a:t>
            </a:r>
            <a:r>
              <a:rPr lang="en-US" altLang="zh-CN" sz="2000" dirty="0" smtClean="0"/>
              <a:t>EIA-422</a:t>
            </a:r>
            <a:r>
              <a:rPr lang="zh-CN" altLang="en-US" sz="2000" dirty="0" smtClean="0"/>
              <a:t>、</a:t>
            </a:r>
            <a:r>
              <a:rPr lang="en-US" altLang="zh-CN" sz="2000" dirty="0" smtClean="0"/>
              <a:t>EIA-423</a:t>
            </a:r>
            <a:r>
              <a:rPr lang="zh-CN" altLang="en-US" sz="2000" dirty="0" smtClean="0"/>
              <a:t>、</a:t>
            </a:r>
            <a:r>
              <a:rPr lang="en-US" altLang="zh-CN" sz="2000" dirty="0" smtClean="0"/>
              <a:t>RS-449</a:t>
            </a:r>
            <a:r>
              <a:rPr lang="zh-CN" altLang="en-US" sz="2000" dirty="0" smtClean="0"/>
              <a:t>和</a:t>
            </a:r>
            <a:r>
              <a:rPr lang="en-US" altLang="zh-CN" sz="2000" dirty="0" smtClean="0"/>
              <a:t>RS-485</a:t>
            </a:r>
          </a:p>
          <a:p>
            <a:pPr lvl="1"/>
            <a:r>
              <a:rPr lang="zh-CN" altLang="en-US" sz="2000" dirty="0" smtClean="0"/>
              <a:t>以太网的物理层规范：</a:t>
            </a:r>
            <a:r>
              <a:rPr lang="en-US" altLang="zh-CN" sz="2000" dirty="0" smtClean="0"/>
              <a:t>10BASE-T</a:t>
            </a:r>
            <a:r>
              <a:rPr lang="zh-CN" altLang="en-US" sz="2000" dirty="0" smtClean="0"/>
              <a:t>、</a:t>
            </a:r>
            <a:r>
              <a:rPr lang="en-US" altLang="zh-CN" sz="2000" dirty="0" smtClean="0"/>
              <a:t>10BASE2</a:t>
            </a:r>
            <a:r>
              <a:rPr lang="zh-CN" altLang="en-US" sz="2000" dirty="0" smtClean="0"/>
              <a:t>、</a:t>
            </a:r>
            <a:r>
              <a:rPr lang="en-US" altLang="zh-CN" sz="2000" dirty="0" smtClean="0"/>
              <a:t>10BASE5</a:t>
            </a:r>
            <a:r>
              <a:rPr lang="zh-CN" altLang="en-US" sz="2000" dirty="0" smtClean="0"/>
              <a:t>、</a:t>
            </a:r>
            <a:r>
              <a:rPr lang="en-US" altLang="zh-CN" sz="2000" dirty="0" smtClean="0"/>
              <a:t>100BASE-TX</a:t>
            </a:r>
            <a:r>
              <a:rPr lang="zh-CN" altLang="en-US" sz="2000" dirty="0" smtClean="0"/>
              <a:t>、</a:t>
            </a:r>
            <a:r>
              <a:rPr lang="en-US" altLang="zh-CN" sz="2000" dirty="0" smtClean="0"/>
              <a:t>100BASE-FX</a:t>
            </a:r>
            <a:r>
              <a:rPr lang="zh-CN" altLang="en-US" sz="2000" dirty="0" smtClean="0"/>
              <a:t>、</a:t>
            </a:r>
            <a:r>
              <a:rPr lang="en-US" altLang="zh-CN" sz="2000" dirty="0" smtClean="0"/>
              <a:t>100BASE-T</a:t>
            </a:r>
            <a:r>
              <a:rPr lang="zh-CN" altLang="en-US" sz="2000" dirty="0" smtClean="0"/>
              <a:t>、</a:t>
            </a:r>
            <a:r>
              <a:rPr lang="en-US" altLang="zh-CN" sz="2000" dirty="0" smtClean="0"/>
              <a:t>1000BASE-T</a:t>
            </a:r>
            <a:r>
              <a:rPr lang="zh-CN" altLang="en-US" sz="2000" dirty="0" smtClean="0"/>
              <a:t>、</a:t>
            </a:r>
            <a:r>
              <a:rPr lang="en-US" altLang="zh-CN" sz="2000" dirty="0" smtClean="0"/>
              <a:t>1000BASE-SX</a:t>
            </a:r>
            <a:r>
              <a:rPr lang="zh-CN" altLang="en-US" sz="2000" dirty="0" smtClean="0"/>
              <a:t>等</a:t>
            </a:r>
            <a:endParaRPr lang="en-US" altLang="zh-CN" sz="2000" dirty="0" smtClean="0"/>
          </a:p>
          <a:p>
            <a:pPr lvl="1"/>
            <a:r>
              <a:rPr lang="zh-CN" altLang="en-US" sz="2000" dirty="0" smtClean="0"/>
              <a:t>无线局域网的物理层规范：</a:t>
            </a:r>
            <a:r>
              <a:rPr lang="en-US" altLang="zh-CN" sz="2000" dirty="0" smtClean="0"/>
              <a:t>IEEE 802.11</a:t>
            </a:r>
          </a:p>
          <a:p>
            <a:pPr lvl="1"/>
            <a:r>
              <a:rPr lang="en-US" altLang="zh-CN" sz="2000" dirty="0" smtClean="0"/>
              <a:t>DSL</a:t>
            </a:r>
            <a:r>
              <a:rPr lang="zh-CN" altLang="en-US" sz="2000" dirty="0" smtClean="0"/>
              <a:t>、</a:t>
            </a:r>
            <a:r>
              <a:rPr lang="en-US" altLang="zh-CN" sz="2000" dirty="0" smtClean="0"/>
              <a:t>ISDN</a:t>
            </a:r>
            <a:r>
              <a:rPr lang="zh-CN" altLang="en-US" sz="2000" dirty="0" smtClean="0"/>
              <a:t>、</a:t>
            </a:r>
            <a:r>
              <a:rPr lang="en-US" altLang="zh-CN" sz="2000" dirty="0" smtClean="0"/>
              <a:t>SONET/SDH</a:t>
            </a:r>
            <a:r>
              <a:rPr lang="zh-CN" altLang="en-US" sz="2000" dirty="0" smtClean="0"/>
              <a:t>等。 </a:t>
            </a:r>
          </a:p>
          <a:p>
            <a:r>
              <a:rPr lang="zh-CN" altLang="en-US" sz="2400" dirty="0" smtClean="0"/>
              <a:t>在铜介质（如双绞线、同轴电缆）网络中，物理层负责定义电信号的规范；</a:t>
            </a:r>
            <a:endParaRPr lang="en-US" altLang="zh-CN" sz="2400" dirty="0" smtClean="0"/>
          </a:p>
          <a:p>
            <a:r>
              <a:rPr lang="zh-CN" altLang="en-US" sz="2400" dirty="0" smtClean="0"/>
              <a:t>在光纤网络中，物理层负责定义光信号的特性；</a:t>
            </a:r>
            <a:endParaRPr lang="en-US" altLang="zh-CN" sz="2400" dirty="0" smtClean="0"/>
          </a:p>
          <a:p>
            <a:r>
              <a:rPr lang="zh-CN" altLang="en-US" sz="2400" dirty="0" smtClean="0"/>
              <a:t>在无线网络中，物理层负责定义无线信号传输的规范。</a:t>
            </a:r>
            <a:endParaRPr lang="en-US" altLang="zh-CN" sz="2400" dirty="0" smtClean="0"/>
          </a:p>
          <a:p>
            <a:endParaRPr lang="zh-CN" altLang="en-US" sz="2400" dirty="0" smtClean="0"/>
          </a:p>
        </p:txBody>
      </p:sp>
      <p:sp>
        <p:nvSpPr>
          <p:cNvPr id="12292" name="灯片编号占位符 17"/>
          <p:cNvSpPr>
            <a:spLocks noGrp="1"/>
          </p:cNvSpPr>
          <p:nvPr>
            <p:ph type="sldNum" sz="quarter" idx="12"/>
          </p:nvPr>
        </p:nvSpPr>
        <p:spPr>
          <a:noFill/>
        </p:spPr>
        <p:txBody>
          <a:bodyPr/>
          <a:lstStyle/>
          <a:p>
            <a:fld id="{A546EBA9-3044-427B-AB00-2C09ACFD2C93}" type="slidenum">
              <a:rPr lang="zh-CN" altLang="en-US" smtClean="0">
                <a:latin typeface="Arial" charset="0"/>
              </a:rPr>
              <a:pPr/>
              <a:t>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noFill/>
        </p:spPr>
        <p:txBody>
          <a:bodyPr/>
          <a:lstStyle/>
          <a:p>
            <a:r>
              <a:rPr lang="zh-CN" altLang="en-US" dirty="0" smtClean="0"/>
              <a:t>对数字数据进行调制的方法</a:t>
            </a:r>
          </a:p>
        </p:txBody>
      </p:sp>
      <p:sp>
        <p:nvSpPr>
          <p:cNvPr id="68611" name="Rectangle 3"/>
          <p:cNvSpPr>
            <a:spLocks noGrp="1"/>
          </p:cNvSpPr>
          <p:nvPr>
            <p:ph idx="1"/>
          </p:nvPr>
        </p:nvSpPr>
        <p:spPr/>
        <p:txBody>
          <a:bodyPr/>
          <a:lstStyle/>
          <a:p>
            <a:pPr marL="623888" indent="-514350">
              <a:buFont typeface="Wingdings" pitchFamily="2" charset="2"/>
              <a:buNone/>
            </a:pPr>
            <a:r>
              <a:rPr lang="en-US" altLang="zh-CN" sz="2800" dirty="0" smtClean="0"/>
              <a:t>1. </a:t>
            </a:r>
            <a:r>
              <a:rPr lang="zh-CN" altLang="en-US" sz="2800" dirty="0" smtClean="0"/>
              <a:t>幅移键控（</a:t>
            </a:r>
            <a:r>
              <a:rPr lang="en-US" altLang="zh-CN" sz="2800" dirty="0" smtClean="0"/>
              <a:t>Amplitude Shift Keying</a:t>
            </a:r>
            <a:r>
              <a:rPr lang="zh-CN" altLang="en-US" sz="2800" dirty="0" smtClean="0"/>
              <a:t>，</a:t>
            </a:r>
            <a:r>
              <a:rPr lang="en-US" altLang="zh-CN" sz="2800" dirty="0" smtClean="0"/>
              <a:t>ASK</a:t>
            </a:r>
            <a:r>
              <a:rPr lang="zh-CN" altLang="en-US" sz="2800" dirty="0" smtClean="0"/>
              <a:t>）</a:t>
            </a:r>
          </a:p>
          <a:p>
            <a:pPr marL="623888" indent="-514350">
              <a:buFont typeface="Wingdings" pitchFamily="2" charset="2"/>
              <a:buNone/>
            </a:pPr>
            <a:r>
              <a:rPr lang="en-US" altLang="zh-CN" sz="2800" dirty="0" smtClean="0"/>
              <a:t>2. </a:t>
            </a:r>
            <a:r>
              <a:rPr lang="zh-CN" altLang="en-US" sz="2800" dirty="0" smtClean="0"/>
              <a:t>频移键控（</a:t>
            </a:r>
            <a:r>
              <a:rPr lang="en-US" altLang="zh-CN" sz="2800" dirty="0" smtClean="0"/>
              <a:t>Frequency Shift Keying</a:t>
            </a:r>
            <a:r>
              <a:rPr lang="zh-CN" altLang="en-US" sz="2800" dirty="0" smtClean="0"/>
              <a:t>，</a:t>
            </a:r>
            <a:r>
              <a:rPr lang="en-US" altLang="zh-CN" sz="2800" dirty="0" smtClean="0"/>
              <a:t>FSK</a:t>
            </a:r>
            <a:r>
              <a:rPr lang="zh-CN" altLang="en-US" sz="2800" dirty="0" smtClean="0"/>
              <a:t>）</a:t>
            </a:r>
          </a:p>
          <a:p>
            <a:pPr marL="623888" indent="-514350">
              <a:buFont typeface="Wingdings" pitchFamily="2" charset="2"/>
              <a:buNone/>
            </a:pPr>
            <a:r>
              <a:rPr lang="en-US" altLang="zh-CN" sz="2800" dirty="0" smtClean="0"/>
              <a:t>3. </a:t>
            </a:r>
            <a:r>
              <a:rPr lang="zh-CN" altLang="en-US" sz="2800" dirty="0" smtClean="0"/>
              <a:t>相移键控（</a:t>
            </a:r>
            <a:r>
              <a:rPr lang="en-US" altLang="zh-CN" sz="2800" dirty="0" smtClean="0"/>
              <a:t>Phase Shift Keying</a:t>
            </a:r>
            <a:r>
              <a:rPr lang="zh-CN" altLang="en-US" sz="2800" dirty="0" smtClean="0"/>
              <a:t>，</a:t>
            </a:r>
            <a:r>
              <a:rPr lang="en-US" altLang="zh-CN" sz="2800" dirty="0" smtClean="0"/>
              <a:t>PSK</a:t>
            </a:r>
            <a:r>
              <a:rPr lang="zh-CN" altLang="en-US" sz="2800" dirty="0" smtClean="0"/>
              <a:t>） </a:t>
            </a:r>
          </a:p>
          <a:p>
            <a:pPr marL="623888" indent="-514350">
              <a:buFont typeface="Wingdings" pitchFamily="2" charset="2"/>
              <a:buNone/>
            </a:pPr>
            <a:r>
              <a:rPr lang="en-US" altLang="zh-CN" sz="2800" dirty="0" smtClean="0"/>
              <a:t>4. </a:t>
            </a:r>
            <a:r>
              <a:rPr lang="zh-CN" altLang="en-US" sz="2800" dirty="0" smtClean="0"/>
              <a:t>多相调制和混合调制</a:t>
            </a:r>
          </a:p>
        </p:txBody>
      </p:sp>
      <p:sp>
        <p:nvSpPr>
          <p:cNvPr id="68612" name="灯片编号占位符 17"/>
          <p:cNvSpPr>
            <a:spLocks noGrp="1"/>
          </p:cNvSpPr>
          <p:nvPr>
            <p:ph type="sldNum" sz="quarter" idx="12"/>
          </p:nvPr>
        </p:nvSpPr>
        <p:spPr>
          <a:noFill/>
        </p:spPr>
        <p:txBody>
          <a:bodyPr/>
          <a:lstStyle/>
          <a:p>
            <a:fld id="{A8C03511-BEAA-4F98-8B6C-383EA1A4A9A9}" type="slidenum">
              <a:rPr lang="zh-CN" altLang="en-US" smtClean="0">
                <a:latin typeface="Arial" charset="0"/>
              </a:rPr>
              <a:pPr/>
              <a:t>60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noFill/>
        </p:spPr>
        <p:txBody>
          <a:bodyPr/>
          <a:lstStyle/>
          <a:p>
            <a:pPr marL="781050" indent="-781050"/>
            <a:r>
              <a:rPr lang="en-US" altLang="zh-CN" dirty="0" smtClean="0"/>
              <a:t>1. </a:t>
            </a:r>
            <a:r>
              <a:rPr lang="zh-CN" altLang="en-US" dirty="0" smtClean="0"/>
              <a:t>幅移键控（</a:t>
            </a:r>
            <a:r>
              <a:rPr lang="en-US" altLang="zh-CN" dirty="0" smtClean="0"/>
              <a:t>ASK</a:t>
            </a:r>
            <a:r>
              <a:rPr lang="zh-CN" altLang="en-US" dirty="0" smtClean="0"/>
              <a:t>）</a:t>
            </a:r>
          </a:p>
        </p:txBody>
      </p:sp>
      <p:sp>
        <p:nvSpPr>
          <p:cNvPr id="69635" name="Rectangle 3"/>
          <p:cNvSpPr>
            <a:spLocks noGrp="1"/>
          </p:cNvSpPr>
          <p:nvPr>
            <p:ph idx="1"/>
          </p:nvPr>
        </p:nvSpPr>
        <p:spPr/>
        <p:txBody>
          <a:bodyPr/>
          <a:lstStyle/>
          <a:p>
            <a:r>
              <a:rPr lang="zh-CN" altLang="en-US" dirty="0" smtClean="0"/>
              <a:t>幅移键控通过改变载波信号的幅值来表示二进制数据的比特“</a:t>
            </a:r>
            <a:r>
              <a:rPr lang="en-US" altLang="zh-CN" dirty="0" smtClean="0"/>
              <a:t>0”</a:t>
            </a:r>
            <a:r>
              <a:rPr lang="zh-CN" altLang="en-US" dirty="0" smtClean="0"/>
              <a:t>和“</a:t>
            </a:r>
            <a:r>
              <a:rPr lang="en-US" altLang="zh-CN" dirty="0" smtClean="0"/>
              <a:t>1”</a:t>
            </a:r>
            <a:r>
              <a:rPr lang="zh-CN" altLang="en-US" dirty="0" smtClean="0"/>
              <a:t>。</a:t>
            </a:r>
          </a:p>
          <a:p>
            <a:r>
              <a:rPr lang="zh-CN" altLang="en-US" dirty="0" smtClean="0"/>
              <a:t>原理：</a:t>
            </a:r>
            <a:endParaRPr lang="en-US" altLang="zh-CN" dirty="0" smtClean="0"/>
          </a:p>
          <a:p>
            <a:pPr lvl="1"/>
            <a:r>
              <a:rPr lang="zh-CN" altLang="en-US" dirty="0" smtClean="0"/>
              <a:t>载波信号的幅值为</a:t>
            </a:r>
            <a:r>
              <a:rPr lang="en-US" altLang="zh-CN" i="1" dirty="0" smtClean="0"/>
              <a:t>A</a:t>
            </a:r>
            <a:r>
              <a:rPr lang="en-US" altLang="zh-CN" baseline="-25000" dirty="0" smtClean="0"/>
              <a:t>1</a:t>
            </a:r>
            <a:r>
              <a:rPr lang="zh-CN" altLang="en-US" dirty="0" smtClean="0"/>
              <a:t>时表示比特“</a:t>
            </a:r>
            <a:r>
              <a:rPr lang="en-US" altLang="zh-CN" dirty="0" smtClean="0"/>
              <a:t>0”</a:t>
            </a:r>
            <a:r>
              <a:rPr lang="zh-CN" altLang="en-US" dirty="0" smtClean="0"/>
              <a:t>，通常</a:t>
            </a:r>
            <a:r>
              <a:rPr lang="en-US" altLang="zh-CN" i="1" dirty="0" smtClean="0"/>
              <a:t>A</a:t>
            </a:r>
            <a:r>
              <a:rPr lang="en-US" altLang="zh-CN" baseline="-25000" dirty="0" smtClean="0"/>
              <a:t>1</a:t>
            </a:r>
            <a:r>
              <a:rPr lang="zh-CN" altLang="en-US" dirty="0" smtClean="0"/>
              <a:t>取值为</a:t>
            </a:r>
            <a:r>
              <a:rPr lang="en-US" altLang="zh-CN" dirty="0" smtClean="0"/>
              <a:t>0</a:t>
            </a:r>
            <a:r>
              <a:rPr lang="zh-CN" altLang="en-US" dirty="0" smtClean="0"/>
              <a:t>。</a:t>
            </a:r>
            <a:endParaRPr lang="en-US" altLang="zh-CN" dirty="0" smtClean="0"/>
          </a:p>
          <a:p>
            <a:pPr lvl="1"/>
            <a:r>
              <a:rPr lang="zh-CN" altLang="en-US" dirty="0" smtClean="0"/>
              <a:t>载波信号的幅值为</a:t>
            </a:r>
            <a:r>
              <a:rPr lang="en-US" altLang="zh-CN" i="1" dirty="0" smtClean="0"/>
              <a:t>A</a:t>
            </a:r>
            <a:r>
              <a:rPr lang="en-US" altLang="zh-CN" baseline="-25000" dirty="0" smtClean="0"/>
              <a:t>2</a:t>
            </a:r>
            <a:r>
              <a:rPr lang="zh-CN" altLang="en-US" dirty="0" smtClean="0"/>
              <a:t>时表示比特“</a:t>
            </a:r>
            <a:r>
              <a:rPr lang="en-US" altLang="zh-CN" dirty="0" smtClean="0"/>
              <a:t>1”</a:t>
            </a:r>
            <a:r>
              <a:rPr lang="zh-CN" altLang="en-US" dirty="0" smtClean="0"/>
              <a:t>，通常</a:t>
            </a:r>
            <a:r>
              <a:rPr lang="en-US" altLang="zh-CN" i="1" dirty="0" smtClean="0"/>
              <a:t>A</a:t>
            </a:r>
            <a:r>
              <a:rPr lang="en-US" altLang="zh-CN" baseline="-25000" dirty="0" smtClean="0"/>
              <a:t>2</a:t>
            </a:r>
            <a:r>
              <a:rPr lang="zh-CN" altLang="en-US" dirty="0" smtClean="0"/>
              <a:t>取值为</a:t>
            </a:r>
            <a:r>
              <a:rPr lang="en-US" altLang="zh-CN" dirty="0" smtClean="0"/>
              <a:t>1</a:t>
            </a:r>
            <a:r>
              <a:rPr lang="zh-CN" altLang="en-US" dirty="0" smtClean="0"/>
              <a:t>。</a:t>
            </a:r>
            <a:endParaRPr lang="en-US" altLang="zh-CN" dirty="0" smtClean="0"/>
          </a:p>
          <a:p>
            <a:pPr lvl="1"/>
            <a:r>
              <a:rPr lang="zh-CN" altLang="en-US" dirty="0" smtClean="0"/>
              <a:t>载波信号的频率</a:t>
            </a:r>
            <a:r>
              <a:rPr lang="en-US" altLang="zh-CN" i="1" dirty="0" smtClean="0"/>
              <a:t>f</a:t>
            </a:r>
            <a:r>
              <a:rPr lang="zh-CN" altLang="en-US" dirty="0" smtClean="0"/>
              <a:t>和初相位   则保持恒定。</a:t>
            </a:r>
          </a:p>
        </p:txBody>
      </p:sp>
      <p:sp>
        <p:nvSpPr>
          <p:cNvPr id="69636" name="灯片编号占位符 17"/>
          <p:cNvSpPr>
            <a:spLocks noGrp="1"/>
          </p:cNvSpPr>
          <p:nvPr>
            <p:ph type="sldNum" sz="quarter" idx="12"/>
          </p:nvPr>
        </p:nvSpPr>
        <p:spPr>
          <a:noFill/>
        </p:spPr>
        <p:txBody>
          <a:bodyPr/>
          <a:lstStyle/>
          <a:p>
            <a:fld id="{FACC9BB8-6A33-4FF4-B751-9CD40F26DA47}" type="slidenum">
              <a:rPr lang="zh-CN" altLang="en-US" smtClean="0">
                <a:latin typeface="Arial" charset="0"/>
              </a:rPr>
              <a:pPr/>
              <a:t>61</a:t>
            </a:fld>
            <a:endParaRPr lang="zh-CN" altLang="en-US" smtClean="0">
              <a:latin typeface="Arial" charset="0"/>
            </a:endParaRPr>
          </a:p>
        </p:txBody>
      </p:sp>
      <p:pic>
        <p:nvPicPr>
          <p:cNvPr id="69637" name="Picture 4"/>
          <p:cNvPicPr>
            <a:picLocks noChangeAspect="1" noChangeArrowheads="1"/>
          </p:cNvPicPr>
          <p:nvPr/>
        </p:nvPicPr>
        <p:blipFill>
          <a:blip r:embed="rId2"/>
          <a:srcRect/>
          <a:stretch>
            <a:fillRect/>
          </a:stretch>
        </p:blipFill>
        <p:spPr bwMode="auto">
          <a:xfrm>
            <a:off x="5214942" y="5072074"/>
            <a:ext cx="334963" cy="49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noFill/>
        </p:spPr>
        <p:txBody>
          <a:bodyPr/>
          <a:lstStyle/>
          <a:p>
            <a:r>
              <a:rPr lang="en-US" altLang="zh-CN" dirty="0" smtClean="0"/>
              <a:t>2. </a:t>
            </a:r>
            <a:r>
              <a:rPr lang="zh-CN" altLang="en-US" dirty="0" smtClean="0"/>
              <a:t>频移键控（</a:t>
            </a:r>
            <a:r>
              <a:rPr lang="en-US" altLang="zh-CN" dirty="0" smtClean="0"/>
              <a:t>FSK</a:t>
            </a:r>
            <a:r>
              <a:rPr lang="zh-CN" altLang="en-US" dirty="0" smtClean="0"/>
              <a:t>） </a:t>
            </a:r>
          </a:p>
        </p:txBody>
      </p:sp>
      <p:sp>
        <p:nvSpPr>
          <p:cNvPr id="70659" name="Rectangle 3"/>
          <p:cNvSpPr>
            <a:spLocks noGrp="1"/>
          </p:cNvSpPr>
          <p:nvPr>
            <p:ph idx="1"/>
          </p:nvPr>
        </p:nvSpPr>
        <p:spPr/>
        <p:txBody>
          <a:bodyPr/>
          <a:lstStyle/>
          <a:p>
            <a:r>
              <a:rPr lang="zh-CN" altLang="en-US" dirty="0" smtClean="0"/>
              <a:t>频移键控是通过改变载波信号的频率来表示二进制数据的比特“</a:t>
            </a:r>
            <a:r>
              <a:rPr lang="en-US" altLang="zh-CN" dirty="0" smtClean="0"/>
              <a:t>0”</a:t>
            </a:r>
            <a:r>
              <a:rPr lang="zh-CN" altLang="en-US" dirty="0" smtClean="0"/>
              <a:t>和“</a:t>
            </a:r>
            <a:r>
              <a:rPr lang="en-US" altLang="zh-CN" dirty="0" smtClean="0"/>
              <a:t>1”</a:t>
            </a:r>
            <a:r>
              <a:rPr lang="zh-CN" altLang="en-US" dirty="0" smtClean="0"/>
              <a:t>。</a:t>
            </a:r>
          </a:p>
          <a:p>
            <a:r>
              <a:rPr lang="zh-CN" altLang="en-US" dirty="0" smtClean="0"/>
              <a:t>原理：</a:t>
            </a:r>
            <a:endParaRPr lang="en-US" altLang="zh-CN" dirty="0" smtClean="0"/>
          </a:p>
          <a:p>
            <a:pPr lvl="1"/>
            <a:r>
              <a:rPr lang="zh-CN" altLang="en-US" dirty="0" smtClean="0"/>
              <a:t>信号频率为</a:t>
            </a:r>
            <a:r>
              <a:rPr lang="en-US" altLang="zh-CN" i="1" dirty="0" smtClean="0"/>
              <a:t>f</a:t>
            </a:r>
            <a:r>
              <a:rPr lang="en-US" altLang="zh-CN" baseline="-25000" dirty="0" smtClean="0"/>
              <a:t>1</a:t>
            </a:r>
            <a:r>
              <a:rPr lang="zh-CN" altLang="en-US" dirty="0" smtClean="0"/>
              <a:t>时，表示比特“</a:t>
            </a:r>
            <a:r>
              <a:rPr lang="en-US" altLang="zh-CN" dirty="0" smtClean="0"/>
              <a:t>0”</a:t>
            </a:r>
          </a:p>
          <a:p>
            <a:pPr lvl="1"/>
            <a:r>
              <a:rPr lang="zh-CN" altLang="en-US" dirty="0" smtClean="0"/>
              <a:t>当信号频率为</a:t>
            </a:r>
            <a:r>
              <a:rPr lang="en-US" altLang="zh-CN" i="1" dirty="0" smtClean="0"/>
              <a:t>f</a:t>
            </a:r>
            <a:r>
              <a:rPr lang="en-US" altLang="zh-CN" baseline="-25000" dirty="0" smtClean="0"/>
              <a:t>2</a:t>
            </a:r>
            <a:r>
              <a:rPr lang="zh-CN" altLang="en-US" dirty="0" smtClean="0"/>
              <a:t>时，表示比特“</a:t>
            </a:r>
            <a:r>
              <a:rPr lang="en-US" altLang="zh-CN" dirty="0" smtClean="0"/>
              <a:t>1”</a:t>
            </a:r>
          </a:p>
          <a:p>
            <a:pPr lvl="1"/>
            <a:r>
              <a:rPr lang="zh-CN" altLang="en-US" dirty="0" smtClean="0"/>
              <a:t>载波的幅度</a:t>
            </a:r>
            <a:r>
              <a:rPr lang="en-US" altLang="zh-CN" i="1" dirty="0" smtClean="0"/>
              <a:t>A</a:t>
            </a:r>
            <a:r>
              <a:rPr lang="zh-CN" altLang="en-US" dirty="0" smtClean="0"/>
              <a:t>和初相位    则保持恒定 </a:t>
            </a:r>
          </a:p>
        </p:txBody>
      </p:sp>
      <p:sp>
        <p:nvSpPr>
          <p:cNvPr id="70660" name="灯片编号占位符 17"/>
          <p:cNvSpPr>
            <a:spLocks noGrp="1"/>
          </p:cNvSpPr>
          <p:nvPr>
            <p:ph type="sldNum" sz="quarter" idx="12"/>
          </p:nvPr>
        </p:nvSpPr>
        <p:spPr>
          <a:noFill/>
        </p:spPr>
        <p:txBody>
          <a:bodyPr/>
          <a:lstStyle/>
          <a:p>
            <a:fld id="{792A4F57-3836-4BE8-94A0-26155BA04136}" type="slidenum">
              <a:rPr lang="zh-CN" altLang="en-US" smtClean="0">
                <a:latin typeface="Arial" charset="0"/>
              </a:rPr>
              <a:pPr/>
              <a:t>62</a:t>
            </a:fld>
            <a:endParaRPr lang="zh-CN" altLang="en-US" smtClean="0">
              <a:latin typeface="Arial" charset="0"/>
            </a:endParaRPr>
          </a:p>
        </p:txBody>
      </p:sp>
      <p:pic>
        <p:nvPicPr>
          <p:cNvPr id="70661" name="Picture 4"/>
          <p:cNvPicPr>
            <a:picLocks noChangeAspect="1" noChangeArrowheads="1"/>
          </p:cNvPicPr>
          <p:nvPr/>
        </p:nvPicPr>
        <p:blipFill>
          <a:blip r:embed="rId2"/>
          <a:srcRect/>
          <a:stretch>
            <a:fillRect/>
          </a:stretch>
        </p:blipFill>
        <p:spPr bwMode="auto">
          <a:xfrm>
            <a:off x="4714876" y="4286256"/>
            <a:ext cx="295275" cy="433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noFill/>
        </p:spPr>
        <p:txBody>
          <a:bodyPr/>
          <a:lstStyle/>
          <a:p>
            <a:pPr marL="781050" indent="-781050"/>
            <a:r>
              <a:rPr lang="en-US" altLang="zh-CN" dirty="0" smtClean="0"/>
              <a:t>3. </a:t>
            </a:r>
            <a:r>
              <a:rPr lang="zh-CN" altLang="en-US" dirty="0" smtClean="0"/>
              <a:t>相移键控（</a:t>
            </a:r>
            <a:r>
              <a:rPr lang="en-US" altLang="zh-CN" dirty="0" smtClean="0"/>
              <a:t>PSK</a:t>
            </a:r>
            <a:r>
              <a:rPr lang="zh-CN" altLang="en-US" dirty="0" smtClean="0"/>
              <a:t>）</a:t>
            </a:r>
          </a:p>
        </p:txBody>
      </p:sp>
      <p:sp>
        <p:nvSpPr>
          <p:cNvPr id="71683" name="Rectangle 3"/>
          <p:cNvSpPr>
            <a:spLocks noGrp="1"/>
          </p:cNvSpPr>
          <p:nvPr>
            <p:ph idx="1"/>
          </p:nvPr>
        </p:nvSpPr>
        <p:spPr/>
        <p:txBody>
          <a:bodyPr/>
          <a:lstStyle/>
          <a:p>
            <a:r>
              <a:rPr lang="zh-CN" altLang="en-US" sz="2800" dirty="0" smtClean="0"/>
              <a:t>相移键控是通过改变载波信号的相位来表示二进制数据的比特“</a:t>
            </a:r>
            <a:r>
              <a:rPr lang="en-US" altLang="zh-CN" sz="2800" dirty="0" smtClean="0"/>
              <a:t>0”</a:t>
            </a:r>
            <a:r>
              <a:rPr lang="zh-CN" altLang="en-US" sz="2800" dirty="0" smtClean="0"/>
              <a:t>和“</a:t>
            </a:r>
            <a:r>
              <a:rPr lang="en-US" altLang="zh-CN" sz="2800" dirty="0" smtClean="0"/>
              <a:t>1”</a:t>
            </a:r>
            <a:r>
              <a:rPr lang="zh-CN" altLang="en-US" sz="2800" dirty="0" smtClean="0"/>
              <a:t>。</a:t>
            </a:r>
            <a:endParaRPr lang="en-US" altLang="zh-CN" sz="2800" dirty="0" smtClean="0"/>
          </a:p>
          <a:p>
            <a:r>
              <a:rPr lang="zh-CN" altLang="en-US" sz="2800" dirty="0" smtClean="0"/>
              <a:t>相移键控有两种类型：</a:t>
            </a:r>
          </a:p>
          <a:p>
            <a:pPr lvl="1"/>
            <a:r>
              <a:rPr lang="zh-CN" altLang="en-US" dirty="0" smtClean="0"/>
              <a:t>绝对调相：用载波信号初相位的绝对值来表示二进制数据的比特“</a:t>
            </a:r>
            <a:r>
              <a:rPr lang="en-US" altLang="zh-CN" dirty="0" smtClean="0"/>
              <a:t>0”</a:t>
            </a:r>
            <a:r>
              <a:rPr lang="zh-CN" altLang="en-US" dirty="0" smtClean="0"/>
              <a:t>和“</a:t>
            </a:r>
            <a:r>
              <a:rPr lang="en-US" altLang="zh-CN" dirty="0" smtClean="0"/>
              <a:t>1”</a:t>
            </a:r>
            <a:r>
              <a:rPr lang="zh-CN" altLang="en-US" dirty="0" smtClean="0"/>
              <a:t>。例如，为</a:t>
            </a:r>
            <a:r>
              <a:rPr lang="en-US" altLang="zh-CN" dirty="0" smtClean="0"/>
              <a:t>0</a:t>
            </a:r>
            <a:r>
              <a:rPr lang="zh-CN" altLang="en-US" dirty="0" smtClean="0"/>
              <a:t>时表示比特“</a:t>
            </a:r>
            <a:r>
              <a:rPr lang="en-US" altLang="zh-CN" dirty="0" smtClean="0"/>
              <a:t>1”</a:t>
            </a:r>
            <a:r>
              <a:rPr lang="zh-CN" altLang="en-US" dirty="0" smtClean="0"/>
              <a:t>，为时表示比特“</a:t>
            </a:r>
            <a:r>
              <a:rPr lang="en-US" altLang="zh-CN" dirty="0" smtClean="0"/>
              <a:t>0”</a:t>
            </a:r>
            <a:r>
              <a:rPr lang="zh-CN" altLang="en-US" dirty="0" smtClean="0"/>
              <a:t>。</a:t>
            </a:r>
          </a:p>
          <a:p>
            <a:pPr lvl="1"/>
            <a:r>
              <a:rPr lang="zh-CN" altLang="en-US" dirty="0" smtClean="0"/>
              <a:t>相对调相：用载波信号初相位的相对偏移值来表示二进制数据的比特“</a:t>
            </a:r>
            <a:r>
              <a:rPr lang="en-US" altLang="zh-CN" dirty="0" smtClean="0"/>
              <a:t>0”</a:t>
            </a:r>
            <a:r>
              <a:rPr lang="zh-CN" altLang="en-US" dirty="0" smtClean="0"/>
              <a:t>和“</a:t>
            </a:r>
            <a:r>
              <a:rPr lang="en-US" altLang="zh-CN" dirty="0" smtClean="0"/>
              <a:t>1”</a:t>
            </a:r>
            <a:r>
              <a:rPr lang="zh-CN" altLang="en-US" dirty="0" smtClean="0"/>
              <a:t>。例如，当数据为比特“</a:t>
            </a:r>
            <a:r>
              <a:rPr lang="en-US" altLang="zh-CN" dirty="0" smtClean="0"/>
              <a:t>0”</a:t>
            </a:r>
            <a:r>
              <a:rPr lang="zh-CN" altLang="en-US" dirty="0" smtClean="0"/>
              <a:t>时，相位不发生变化，当数据为比特“</a:t>
            </a:r>
            <a:r>
              <a:rPr lang="en-US" altLang="zh-CN" dirty="0" smtClean="0"/>
              <a:t>1”</a:t>
            </a:r>
            <a:r>
              <a:rPr lang="zh-CN" altLang="en-US" dirty="0" smtClean="0"/>
              <a:t>时，相位变化。</a:t>
            </a:r>
          </a:p>
        </p:txBody>
      </p:sp>
      <p:sp>
        <p:nvSpPr>
          <p:cNvPr id="71684" name="灯片编号占位符 17"/>
          <p:cNvSpPr>
            <a:spLocks noGrp="1"/>
          </p:cNvSpPr>
          <p:nvPr>
            <p:ph type="sldNum" sz="quarter" idx="12"/>
          </p:nvPr>
        </p:nvSpPr>
        <p:spPr>
          <a:noFill/>
        </p:spPr>
        <p:txBody>
          <a:bodyPr/>
          <a:lstStyle/>
          <a:p>
            <a:fld id="{0171D25D-488A-411F-A4CD-0A6D5479FFDF}" type="slidenum">
              <a:rPr lang="zh-CN" altLang="en-US" smtClean="0">
                <a:latin typeface="Arial" charset="0"/>
              </a:rPr>
              <a:pPr/>
              <a:t>63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0" y="0"/>
            <a:ext cx="9144000" cy="633413"/>
          </a:xfrm>
          <a:noFill/>
        </p:spPr>
        <p:txBody>
          <a:bodyPr/>
          <a:lstStyle/>
          <a:p>
            <a:pPr algn="l"/>
            <a:r>
              <a:rPr lang="zh-CN" altLang="en-US" sz="3700" dirty="0" smtClean="0"/>
              <a:t>幅移键控、频移键控和相移键控的调制方法 </a:t>
            </a:r>
          </a:p>
        </p:txBody>
      </p:sp>
      <p:sp>
        <p:nvSpPr>
          <p:cNvPr id="2052" name="Rectangle 3"/>
          <p:cNvSpPr>
            <a:spLocks noGrp="1"/>
          </p:cNvSpPr>
          <p:nvPr>
            <p:ph idx="1"/>
          </p:nvPr>
        </p:nvSpPr>
        <p:spPr/>
        <p:txBody>
          <a:bodyPr/>
          <a:lstStyle/>
          <a:p>
            <a:pPr>
              <a:buFont typeface="Wingdings 3" pitchFamily="18" charset="2"/>
              <a:buChar char=""/>
            </a:pPr>
            <a:endParaRPr lang="zh-CN" altLang="en-US" sz="2700" smtClean="0"/>
          </a:p>
        </p:txBody>
      </p:sp>
      <p:sp>
        <p:nvSpPr>
          <p:cNvPr id="2053" name="灯片编号占位符 17"/>
          <p:cNvSpPr>
            <a:spLocks noGrp="1"/>
          </p:cNvSpPr>
          <p:nvPr>
            <p:ph type="sldNum" sz="quarter" idx="12"/>
          </p:nvPr>
        </p:nvSpPr>
        <p:spPr>
          <a:noFill/>
        </p:spPr>
        <p:txBody>
          <a:bodyPr/>
          <a:lstStyle/>
          <a:p>
            <a:fld id="{7CBD9003-09F8-4FE6-B023-2EBB6AF6BDD2}" type="slidenum">
              <a:rPr lang="zh-CN" altLang="en-US" smtClean="0">
                <a:latin typeface="Arial" charset="0"/>
              </a:rPr>
              <a:pPr/>
              <a:t>64</a:t>
            </a:fld>
            <a:endParaRPr lang="zh-CN" altLang="en-US" smtClean="0">
              <a:latin typeface="Arial" charset="0"/>
            </a:endParaRPr>
          </a:p>
        </p:txBody>
      </p:sp>
      <p:sp>
        <p:nvSpPr>
          <p:cNvPr id="2054" name="Rectangle 5"/>
          <p:cNvSpPr>
            <a:spLocks noChangeArrowheads="1"/>
          </p:cNvSpPr>
          <p:nvPr/>
        </p:nvSpPr>
        <p:spPr bwMode="auto">
          <a:xfrm>
            <a:off x="0" y="14620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2"/>
          <p:cNvGraphicFramePr>
            <a:graphicFrameLocks noChangeAspect="1"/>
          </p:cNvGraphicFramePr>
          <p:nvPr/>
        </p:nvGraphicFramePr>
        <p:xfrm>
          <a:off x="468313" y="620713"/>
          <a:ext cx="7991475" cy="6002337"/>
        </p:xfrm>
        <a:graphic>
          <a:graphicData uri="http://schemas.openxmlformats.org/presentationml/2006/ole">
            <p:oleObj spid="_x0000_s2050" name="Visio" r:id="rId3" imgW="4799017" imgH="3610999" progId="Visio.Drawing.11">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noFill/>
        </p:spPr>
        <p:txBody>
          <a:bodyPr/>
          <a:lstStyle/>
          <a:p>
            <a:r>
              <a:rPr lang="en-US" altLang="zh-CN" dirty="0" smtClean="0"/>
              <a:t>4. </a:t>
            </a:r>
            <a:r>
              <a:rPr lang="zh-CN" altLang="en-US" dirty="0" smtClean="0"/>
              <a:t>多相调制和混合调制</a:t>
            </a:r>
          </a:p>
        </p:txBody>
      </p:sp>
      <p:sp>
        <p:nvSpPr>
          <p:cNvPr id="72707" name="Rectangle 3"/>
          <p:cNvSpPr>
            <a:spLocks noGrp="1"/>
          </p:cNvSpPr>
          <p:nvPr>
            <p:ph idx="1"/>
          </p:nvPr>
        </p:nvSpPr>
        <p:spPr/>
        <p:txBody>
          <a:bodyPr/>
          <a:lstStyle/>
          <a:p>
            <a:r>
              <a:rPr lang="zh-CN" altLang="en-US" dirty="0" smtClean="0"/>
              <a:t>三种基本调制方法实现简单，但调制速率较低，不能满足高速数据传输的要求。</a:t>
            </a:r>
            <a:endParaRPr lang="en-US" altLang="zh-CN" dirty="0" smtClean="0"/>
          </a:p>
          <a:p>
            <a:r>
              <a:rPr lang="zh-CN" altLang="en-US" dirty="0" smtClean="0"/>
              <a:t>为了实现高速数据传输，采用多相调制或混合调制的方法。</a:t>
            </a:r>
            <a:endParaRPr lang="en-US" altLang="zh-CN" dirty="0" smtClean="0"/>
          </a:p>
          <a:p>
            <a:pPr lvl="1"/>
            <a:r>
              <a:rPr lang="zh-CN" altLang="en-US" dirty="0" smtClean="0"/>
              <a:t>多相调制：用多个相位来表示“</a:t>
            </a:r>
            <a:r>
              <a:rPr lang="en-US" altLang="zh-CN" dirty="0" smtClean="0"/>
              <a:t>0”</a:t>
            </a:r>
            <a:r>
              <a:rPr lang="zh-CN" altLang="en-US" dirty="0" smtClean="0"/>
              <a:t>、“</a:t>
            </a:r>
            <a:r>
              <a:rPr lang="en-US" altLang="zh-CN" dirty="0" smtClean="0"/>
              <a:t>1”</a:t>
            </a:r>
            <a:r>
              <a:rPr lang="zh-CN" altLang="en-US" dirty="0" smtClean="0"/>
              <a:t>比特的组合。</a:t>
            </a:r>
            <a:endParaRPr lang="en-US" altLang="zh-CN" dirty="0" smtClean="0"/>
          </a:p>
          <a:p>
            <a:pPr lvl="1"/>
            <a:r>
              <a:rPr lang="zh-CN" altLang="en-US" dirty="0" smtClean="0"/>
              <a:t>混合调制：用多元制的振幅、相位混合调制技术</a:t>
            </a:r>
            <a:endParaRPr lang="en-US" altLang="zh-CN" dirty="0" smtClean="0"/>
          </a:p>
          <a:p>
            <a:endParaRPr lang="zh-CN" altLang="en-US" dirty="0" smtClean="0"/>
          </a:p>
        </p:txBody>
      </p:sp>
      <p:sp>
        <p:nvSpPr>
          <p:cNvPr id="72708" name="灯片编号占位符 17"/>
          <p:cNvSpPr>
            <a:spLocks noGrp="1"/>
          </p:cNvSpPr>
          <p:nvPr>
            <p:ph type="sldNum" sz="quarter" idx="12"/>
          </p:nvPr>
        </p:nvSpPr>
        <p:spPr>
          <a:noFill/>
        </p:spPr>
        <p:txBody>
          <a:bodyPr/>
          <a:lstStyle/>
          <a:p>
            <a:fld id="{5180E370-A10C-474D-AA9F-3D1BB33304B2}" type="slidenum">
              <a:rPr lang="zh-CN" altLang="en-US" smtClean="0">
                <a:latin typeface="Arial" charset="0"/>
              </a:rPr>
              <a:pPr/>
              <a:t>65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noFill/>
        </p:spPr>
        <p:txBody>
          <a:bodyPr/>
          <a:lstStyle/>
          <a:p>
            <a:r>
              <a:rPr lang="zh-CN" altLang="en-US" dirty="0" smtClean="0"/>
              <a:t>多相调制</a:t>
            </a:r>
          </a:p>
        </p:txBody>
      </p:sp>
      <p:sp>
        <p:nvSpPr>
          <p:cNvPr id="73731" name="Rectangle 3"/>
          <p:cNvSpPr>
            <a:spLocks noGrp="1"/>
          </p:cNvSpPr>
          <p:nvPr>
            <p:ph idx="1"/>
          </p:nvPr>
        </p:nvSpPr>
        <p:spPr>
          <a:xfrm>
            <a:off x="323850" y="1481138"/>
            <a:ext cx="8569325" cy="4525962"/>
          </a:xfrm>
        </p:spPr>
        <p:txBody>
          <a:bodyPr/>
          <a:lstStyle/>
          <a:p>
            <a:pPr>
              <a:lnSpc>
                <a:spcPct val="90000"/>
              </a:lnSpc>
            </a:pPr>
            <a:endParaRPr lang="en-US" altLang="zh-CN" sz="2700" dirty="0" smtClean="0"/>
          </a:p>
          <a:p>
            <a:pPr>
              <a:lnSpc>
                <a:spcPct val="90000"/>
              </a:lnSpc>
            </a:pPr>
            <a:r>
              <a:rPr lang="en-US" altLang="zh-CN" sz="2700" dirty="0" smtClean="0"/>
              <a:t>4</a:t>
            </a:r>
            <a:r>
              <a:rPr lang="zh-CN" altLang="en-US" sz="2700" dirty="0" smtClean="0"/>
              <a:t>相相移键控：用载波信号的</a:t>
            </a:r>
            <a:r>
              <a:rPr lang="en-US" altLang="zh-CN" sz="2700" dirty="0" smtClean="0"/>
              <a:t>4</a:t>
            </a:r>
            <a:r>
              <a:rPr lang="zh-CN" altLang="en-US" sz="2700" dirty="0" smtClean="0"/>
              <a:t>个相位表示</a:t>
            </a:r>
            <a:r>
              <a:rPr lang="en-US" altLang="zh-CN" sz="2700" dirty="0" smtClean="0"/>
              <a:t>2</a:t>
            </a:r>
            <a:r>
              <a:rPr lang="zh-CN" altLang="en-US" sz="2700" dirty="0" smtClean="0"/>
              <a:t>比特的</a:t>
            </a:r>
            <a:r>
              <a:rPr lang="en-US" altLang="zh-CN" sz="2700" dirty="0" smtClean="0"/>
              <a:t>4</a:t>
            </a:r>
            <a:r>
              <a:rPr lang="zh-CN" altLang="en-US" sz="2700" dirty="0" smtClean="0"/>
              <a:t>种组合值， 如：</a:t>
            </a:r>
            <a:endParaRPr lang="en-US" altLang="zh-CN" sz="2700" dirty="0" smtClean="0"/>
          </a:p>
          <a:p>
            <a:pPr marL="265113" indent="96838">
              <a:lnSpc>
                <a:spcPct val="90000"/>
              </a:lnSpc>
              <a:buNone/>
            </a:pPr>
            <a:r>
              <a:rPr lang="zh-CN" altLang="en-US" sz="2700" dirty="0" smtClean="0"/>
              <a:t>用 </a:t>
            </a:r>
            <a:r>
              <a:rPr lang="en-US" altLang="zh-CN" sz="2700" dirty="0" smtClean="0"/>
              <a:t>0</a:t>
            </a:r>
            <a:r>
              <a:rPr lang="zh-CN" altLang="en-US" sz="2700" dirty="0" smtClean="0"/>
              <a:t>、                表示“</a:t>
            </a:r>
            <a:r>
              <a:rPr lang="en-US" altLang="zh-CN" sz="2700" dirty="0" smtClean="0"/>
              <a:t>00”</a:t>
            </a:r>
            <a:r>
              <a:rPr lang="zh-CN" altLang="en-US" sz="2700" dirty="0" smtClean="0"/>
              <a:t>、 “</a:t>
            </a:r>
            <a:r>
              <a:rPr lang="en-US" altLang="zh-CN" sz="2700" dirty="0" smtClean="0"/>
              <a:t>01”</a:t>
            </a:r>
            <a:r>
              <a:rPr lang="zh-CN" altLang="en-US" sz="2700" dirty="0" smtClean="0"/>
              <a:t>、“</a:t>
            </a:r>
            <a:r>
              <a:rPr lang="en-US" altLang="zh-CN" sz="2700" dirty="0" smtClean="0"/>
              <a:t>10”</a:t>
            </a:r>
            <a:r>
              <a:rPr lang="zh-CN" altLang="en-US" sz="2700" dirty="0" smtClean="0"/>
              <a:t>、“</a:t>
            </a:r>
            <a:r>
              <a:rPr lang="en-US" altLang="zh-CN" sz="2700" dirty="0" smtClean="0"/>
              <a:t>11”</a:t>
            </a:r>
          </a:p>
          <a:p>
            <a:pPr>
              <a:lnSpc>
                <a:spcPct val="90000"/>
              </a:lnSpc>
              <a:buFont typeface="Wingdings" pitchFamily="2" charset="2"/>
              <a:buNone/>
            </a:pPr>
            <a:r>
              <a:rPr lang="zh-CN" altLang="en-US" sz="2700" dirty="0" smtClean="0"/>
              <a:t>    </a:t>
            </a:r>
            <a:endParaRPr lang="en-US" altLang="zh-CN" sz="2700" dirty="0" smtClean="0"/>
          </a:p>
          <a:p>
            <a:pPr>
              <a:lnSpc>
                <a:spcPct val="90000"/>
              </a:lnSpc>
              <a:buFont typeface="Wingdings" pitchFamily="2" charset="2"/>
              <a:buNone/>
            </a:pPr>
            <a:r>
              <a:rPr lang="zh-CN" altLang="en-US" sz="2700" dirty="0" smtClean="0"/>
              <a:t>    则每个载波相位可传送</a:t>
            </a:r>
            <a:r>
              <a:rPr lang="en-US" altLang="zh-CN" sz="2700" dirty="0" smtClean="0"/>
              <a:t>2</a:t>
            </a:r>
            <a:r>
              <a:rPr lang="zh-CN" altLang="en-US" sz="2700" dirty="0" smtClean="0"/>
              <a:t>个比特。</a:t>
            </a:r>
            <a:endParaRPr lang="en-US" altLang="zh-CN" sz="2700" dirty="0" smtClean="0"/>
          </a:p>
          <a:p>
            <a:pPr>
              <a:lnSpc>
                <a:spcPct val="90000"/>
              </a:lnSpc>
            </a:pPr>
            <a:r>
              <a:rPr lang="en-US" altLang="zh-CN" sz="2700" dirty="0" smtClean="0"/>
              <a:t>8</a:t>
            </a:r>
            <a:r>
              <a:rPr lang="zh-CN" altLang="en-US" sz="2700" dirty="0" smtClean="0"/>
              <a:t>相相移键控：用</a:t>
            </a:r>
            <a:r>
              <a:rPr lang="en-US" altLang="zh-CN" sz="2700" dirty="0" smtClean="0"/>
              <a:t>8</a:t>
            </a:r>
            <a:r>
              <a:rPr lang="zh-CN" altLang="en-US" sz="2700" dirty="0" smtClean="0"/>
              <a:t>个相位表示</a:t>
            </a:r>
            <a:r>
              <a:rPr lang="en-US" altLang="zh-CN" sz="2700" dirty="0" smtClean="0"/>
              <a:t>3</a:t>
            </a:r>
            <a:r>
              <a:rPr lang="zh-CN" altLang="en-US" sz="2700" dirty="0" smtClean="0"/>
              <a:t>个比特的</a:t>
            </a:r>
            <a:r>
              <a:rPr lang="en-US" altLang="zh-CN" sz="2700" dirty="0" smtClean="0"/>
              <a:t>8</a:t>
            </a:r>
            <a:r>
              <a:rPr lang="zh-CN" altLang="en-US" sz="2700" dirty="0" smtClean="0"/>
              <a:t>种组合。则每个载波相位可传送</a:t>
            </a:r>
            <a:r>
              <a:rPr lang="en-US" altLang="zh-CN" sz="2700" dirty="0" smtClean="0"/>
              <a:t>3</a:t>
            </a:r>
            <a:r>
              <a:rPr lang="zh-CN" altLang="en-US" sz="2700" dirty="0" smtClean="0"/>
              <a:t>个比特。</a:t>
            </a:r>
            <a:endParaRPr lang="en-US" altLang="zh-CN" sz="2700" dirty="0" smtClean="0"/>
          </a:p>
          <a:p>
            <a:pPr>
              <a:lnSpc>
                <a:spcPct val="90000"/>
              </a:lnSpc>
            </a:pPr>
            <a:r>
              <a:rPr lang="zh-CN" altLang="en-US" sz="2700" dirty="0" smtClean="0"/>
              <a:t> </a:t>
            </a:r>
            <a:r>
              <a:rPr lang="en-US" altLang="zh-CN" sz="2700" dirty="0" smtClean="0"/>
              <a:t>m</a:t>
            </a:r>
            <a:r>
              <a:rPr lang="zh-CN" altLang="en-US" sz="2700" dirty="0" smtClean="0"/>
              <a:t>相</a:t>
            </a:r>
            <a:r>
              <a:rPr lang="en-US" altLang="zh-CN" sz="2700" dirty="0" smtClean="0"/>
              <a:t>PSK</a:t>
            </a:r>
            <a:r>
              <a:rPr lang="zh-CN" altLang="en-US" sz="2700" dirty="0" smtClean="0"/>
              <a:t>：比基本</a:t>
            </a:r>
            <a:r>
              <a:rPr lang="en-US" altLang="zh-CN" sz="2700" dirty="0" smtClean="0"/>
              <a:t>PSK</a:t>
            </a:r>
            <a:r>
              <a:rPr lang="zh-CN" altLang="en-US" sz="2700" dirty="0" smtClean="0"/>
              <a:t>传输速率提高</a:t>
            </a:r>
            <a:r>
              <a:rPr lang="en-US" altLang="zh-CN" sz="2700" dirty="0" smtClean="0"/>
              <a:t>n</a:t>
            </a:r>
            <a:r>
              <a:rPr lang="zh-CN" altLang="en-US" sz="2700" dirty="0" smtClean="0"/>
              <a:t>倍</a:t>
            </a:r>
            <a:r>
              <a:rPr lang="en-US" altLang="zh-CN" sz="2700" dirty="0" smtClean="0"/>
              <a:t>(m=2</a:t>
            </a:r>
            <a:r>
              <a:rPr lang="en-US" altLang="zh-CN" sz="2700" baseline="30000" dirty="0" smtClean="0"/>
              <a:t>n</a:t>
            </a:r>
            <a:r>
              <a:rPr lang="en-US" altLang="zh-CN" sz="2700" dirty="0" smtClean="0"/>
              <a:t>) </a:t>
            </a:r>
            <a:r>
              <a:rPr lang="zh-CN" altLang="en-US" sz="2700" dirty="0" smtClean="0"/>
              <a:t>。</a:t>
            </a:r>
          </a:p>
        </p:txBody>
      </p:sp>
      <p:sp>
        <p:nvSpPr>
          <p:cNvPr id="73732" name="灯片编号占位符 17"/>
          <p:cNvSpPr>
            <a:spLocks noGrp="1"/>
          </p:cNvSpPr>
          <p:nvPr>
            <p:ph type="sldNum" sz="quarter" idx="12"/>
          </p:nvPr>
        </p:nvSpPr>
        <p:spPr>
          <a:noFill/>
        </p:spPr>
        <p:txBody>
          <a:bodyPr/>
          <a:lstStyle/>
          <a:p>
            <a:fld id="{B1988CF2-04B3-48DA-93F2-DEA18A92A761}" type="slidenum">
              <a:rPr lang="zh-CN" altLang="en-US" smtClean="0">
                <a:latin typeface="Arial" charset="0"/>
              </a:rPr>
              <a:pPr/>
              <a:t>66</a:t>
            </a:fld>
            <a:endParaRPr lang="zh-CN" altLang="en-US" smtClean="0">
              <a:latin typeface="Arial" charset="0"/>
            </a:endParaRPr>
          </a:p>
        </p:txBody>
      </p:sp>
      <p:pic>
        <p:nvPicPr>
          <p:cNvPr id="73733" name="Picture 4"/>
          <p:cNvPicPr>
            <a:picLocks noChangeAspect="1" noChangeArrowheads="1"/>
          </p:cNvPicPr>
          <p:nvPr/>
        </p:nvPicPr>
        <p:blipFill>
          <a:blip r:embed="rId2"/>
          <a:srcRect/>
          <a:stretch>
            <a:fillRect/>
          </a:stretch>
        </p:blipFill>
        <p:spPr bwMode="auto">
          <a:xfrm>
            <a:off x="1571604" y="2643182"/>
            <a:ext cx="1584325" cy="70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noFill/>
        </p:spPr>
        <p:txBody>
          <a:bodyPr/>
          <a:lstStyle/>
          <a:p>
            <a:r>
              <a:rPr lang="zh-CN" altLang="en-US" dirty="0" smtClean="0"/>
              <a:t>混合调制 </a:t>
            </a:r>
          </a:p>
        </p:txBody>
      </p:sp>
      <p:sp>
        <p:nvSpPr>
          <p:cNvPr id="74755" name="Rectangle 3"/>
          <p:cNvSpPr>
            <a:spLocks noGrp="1"/>
          </p:cNvSpPr>
          <p:nvPr>
            <p:ph idx="1"/>
          </p:nvPr>
        </p:nvSpPr>
        <p:spPr>
          <a:xfrm>
            <a:off x="457200" y="1341438"/>
            <a:ext cx="8229600" cy="5256212"/>
          </a:xfrm>
        </p:spPr>
        <p:txBody>
          <a:bodyPr/>
          <a:lstStyle/>
          <a:p>
            <a:r>
              <a:rPr lang="zh-CN" altLang="en-US" sz="2800" dirty="0" smtClean="0"/>
              <a:t>多元制的振幅、相位混合调制技术，在线路波特率不变的情况下，可达到更高的调制速率。</a:t>
            </a:r>
            <a:endParaRPr lang="en-US" altLang="zh-CN" sz="2800" dirty="0" smtClean="0"/>
          </a:p>
          <a:p>
            <a:r>
              <a:rPr lang="en-US" altLang="zh-CN" sz="2800" dirty="0" smtClean="0"/>
              <a:t>QAM</a:t>
            </a:r>
            <a:r>
              <a:rPr lang="zh-CN" altLang="en-US" sz="2800" dirty="0" smtClean="0"/>
              <a:t>（</a:t>
            </a:r>
            <a:r>
              <a:rPr lang="en-US" altLang="zh-CN" sz="2800" dirty="0" smtClean="0"/>
              <a:t>Quadrature Amplitude Modulation</a:t>
            </a:r>
            <a:r>
              <a:rPr lang="zh-CN" altLang="en-US" sz="2800" dirty="0" smtClean="0"/>
              <a:t>，正交振幅调制）：在两个相正交的载波（相位差   ）上进行幅度调制。 </a:t>
            </a:r>
            <a:endParaRPr lang="en-US" altLang="zh-CN" sz="2800" dirty="0" smtClean="0"/>
          </a:p>
          <a:p>
            <a:r>
              <a:rPr lang="en-US" altLang="zh-CN" sz="2800" dirty="0" smtClean="0"/>
              <a:t>8-QAM</a:t>
            </a:r>
            <a:r>
              <a:rPr lang="zh-CN" altLang="en-US" sz="2800" dirty="0" smtClean="0"/>
              <a:t>、</a:t>
            </a:r>
            <a:r>
              <a:rPr lang="en-US" altLang="zh-CN" sz="2800" dirty="0" smtClean="0"/>
              <a:t>16-QAM</a:t>
            </a:r>
            <a:r>
              <a:rPr lang="zh-CN" altLang="en-US" sz="2800" dirty="0" smtClean="0"/>
              <a:t>、</a:t>
            </a:r>
            <a:r>
              <a:rPr lang="en-US" altLang="zh-CN" sz="2800" dirty="0" smtClean="0"/>
              <a:t>64-QAM</a:t>
            </a:r>
            <a:r>
              <a:rPr lang="zh-CN" altLang="en-US" sz="2800" dirty="0" smtClean="0"/>
              <a:t>和</a:t>
            </a:r>
            <a:r>
              <a:rPr lang="en-US" altLang="zh-CN" sz="2800" dirty="0" smtClean="0"/>
              <a:t>256-QAM</a:t>
            </a:r>
            <a:r>
              <a:rPr lang="zh-CN" altLang="en-US" sz="2800" dirty="0" smtClean="0"/>
              <a:t>。数字代表幅度和相位的组合数。例如，</a:t>
            </a:r>
            <a:r>
              <a:rPr lang="en-US" altLang="zh-CN" sz="2800" dirty="0" smtClean="0"/>
              <a:t>8-QAM</a:t>
            </a:r>
            <a:r>
              <a:rPr lang="zh-CN" altLang="en-US" sz="2800" dirty="0" smtClean="0"/>
              <a:t>表示有</a:t>
            </a:r>
            <a:r>
              <a:rPr lang="en-US" altLang="zh-CN" sz="2800" dirty="0" smtClean="0"/>
              <a:t>8</a:t>
            </a:r>
            <a:r>
              <a:rPr lang="zh-CN" altLang="en-US" sz="2800" dirty="0" smtClean="0"/>
              <a:t>种幅度和相位的组合，每种组合代表一个码元类型，可表示</a:t>
            </a:r>
            <a:r>
              <a:rPr lang="en-US" altLang="zh-CN" sz="2800" dirty="0" smtClean="0"/>
              <a:t>3</a:t>
            </a:r>
            <a:r>
              <a:rPr lang="zh-CN" altLang="en-US" sz="2800" dirty="0" smtClean="0"/>
              <a:t>个比特的信息。</a:t>
            </a:r>
          </a:p>
          <a:p>
            <a:r>
              <a:rPr lang="zh-CN" altLang="en-US" sz="2800" dirty="0" smtClean="0"/>
              <a:t>例如，在</a:t>
            </a:r>
            <a:r>
              <a:rPr lang="en-US" altLang="zh-CN" sz="2800" dirty="0" smtClean="0"/>
              <a:t>2400 baud</a:t>
            </a:r>
            <a:r>
              <a:rPr lang="zh-CN" altLang="en-US" sz="2800" dirty="0" smtClean="0"/>
              <a:t>的传输线路上，如果采用</a:t>
            </a:r>
            <a:r>
              <a:rPr lang="en-US" altLang="zh-CN" sz="2800" dirty="0" smtClean="0"/>
              <a:t>64-QAM</a:t>
            </a:r>
            <a:r>
              <a:rPr lang="zh-CN" altLang="en-US" sz="2800" dirty="0" smtClean="0"/>
              <a:t>，其信息传输速率可达到</a:t>
            </a:r>
            <a:r>
              <a:rPr lang="en-US" altLang="zh-CN" sz="2800" dirty="0" smtClean="0"/>
              <a:t>14400bps</a:t>
            </a:r>
            <a:r>
              <a:rPr lang="zh-CN" altLang="en-US" sz="2800" dirty="0" smtClean="0"/>
              <a:t>。</a:t>
            </a:r>
          </a:p>
        </p:txBody>
      </p:sp>
      <p:sp>
        <p:nvSpPr>
          <p:cNvPr id="74756" name="灯片编号占位符 17"/>
          <p:cNvSpPr>
            <a:spLocks noGrp="1"/>
          </p:cNvSpPr>
          <p:nvPr>
            <p:ph type="sldNum" sz="quarter" idx="12"/>
          </p:nvPr>
        </p:nvSpPr>
        <p:spPr>
          <a:noFill/>
        </p:spPr>
        <p:txBody>
          <a:bodyPr/>
          <a:lstStyle/>
          <a:p>
            <a:fld id="{655B3AD4-2825-4050-A635-475A2058D089}" type="slidenum">
              <a:rPr lang="zh-CN" altLang="en-US" smtClean="0">
                <a:latin typeface="Arial" charset="0"/>
              </a:rPr>
              <a:pPr/>
              <a:t>67</a:t>
            </a:fld>
            <a:endParaRPr lang="zh-CN" altLang="en-US" dirty="0" smtClean="0">
              <a:latin typeface="Arial" charset="0"/>
            </a:endParaRPr>
          </a:p>
        </p:txBody>
      </p:sp>
      <p:pic>
        <p:nvPicPr>
          <p:cNvPr id="74757" name="Picture 4"/>
          <p:cNvPicPr>
            <a:picLocks noChangeAspect="1" noChangeArrowheads="1"/>
          </p:cNvPicPr>
          <p:nvPr/>
        </p:nvPicPr>
        <p:blipFill>
          <a:blip r:embed="rId3"/>
          <a:srcRect/>
          <a:stretch>
            <a:fillRect/>
          </a:stretch>
        </p:blipFill>
        <p:spPr bwMode="auto">
          <a:xfrm>
            <a:off x="7643834" y="2714620"/>
            <a:ext cx="25717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noFill/>
        </p:spPr>
        <p:txBody>
          <a:bodyPr/>
          <a:lstStyle/>
          <a:p>
            <a:r>
              <a:rPr lang="en-US" altLang="zh-CN" dirty="0" smtClean="0"/>
              <a:t>3.4  </a:t>
            </a:r>
            <a:r>
              <a:rPr lang="zh-CN" altLang="en-US" dirty="0" smtClean="0"/>
              <a:t>多路复用技术</a:t>
            </a:r>
          </a:p>
        </p:txBody>
      </p:sp>
      <p:sp>
        <p:nvSpPr>
          <p:cNvPr id="75779" name="Rectangle 3"/>
          <p:cNvSpPr>
            <a:spLocks noGrp="1"/>
          </p:cNvSpPr>
          <p:nvPr>
            <p:ph idx="1"/>
          </p:nvPr>
        </p:nvSpPr>
        <p:spPr>
          <a:xfrm>
            <a:off x="0" y="1554163"/>
            <a:ext cx="9144000" cy="4525962"/>
          </a:xfrm>
        </p:spPr>
        <p:txBody>
          <a:bodyPr/>
          <a:lstStyle/>
          <a:p>
            <a:r>
              <a:rPr lang="zh-CN" altLang="en-US" sz="2800" dirty="0" smtClean="0"/>
              <a:t>目的：多路信号共享同一线路的信道资源。大容量的同轴电缆、光纤和卫星通信可以容纳的通信带宽很宽，可进行许多路信号的传送。</a:t>
            </a:r>
          </a:p>
          <a:p>
            <a:r>
              <a:rPr lang="zh-CN" altLang="en-US" sz="2800" dirty="0" smtClean="0"/>
              <a:t>多路复用技术：</a:t>
            </a:r>
            <a:endParaRPr lang="en-US" altLang="zh-CN" sz="2800" dirty="0" smtClean="0"/>
          </a:p>
          <a:p>
            <a:pPr lvl="1"/>
            <a:r>
              <a:rPr lang="zh-CN" altLang="en-US" dirty="0" smtClean="0"/>
              <a:t>频分多路复用（</a:t>
            </a:r>
            <a:r>
              <a:rPr lang="en-US" altLang="zh-CN" dirty="0" smtClean="0"/>
              <a:t>Frequency Division Multiplexing</a:t>
            </a:r>
            <a:r>
              <a:rPr lang="zh-CN" altLang="en-US" dirty="0" smtClean="0"/>
              <a:t>，</a:t>
            </a:r>
            <a:r>
              <a:rPr lang="en-US" altLang="zh-CN" dirty="0" smtClean="0"/>
              <a:t>FDM</a:t>
            </a:r>
            <a:r>
              <a:rPr lang="zh-CN" altLang="en-US" dirty="0" smtClean="0"/>
              <a:t>）</a:t>
            </a:r>
            <a:endParaRPr lang="en-US" altLang="zh-CN" dirty="0" smtClean="0"/>
          </a:p>
          <a:p>
            <a:pPr lvl="1"/>
            <a:r>
              <a:rPr lang="zh-CN" altLang="en-US" dirty="0" smtClean="0"/>
              <a:t>波分多路复用（</a:t>
            </a:r>
            <a:r>
              <a:rPr lang="en-US" altLang="zh-CN" dirty="0" smtClean="0"/>
              <a:t>Wave-length Division Multiplexing</a:t>
            </a:r>
            <a:r>
              <a:rPr lang="zh-CN" altLang="en-US" dirty="0" smtClean="0"/>
              <a:t>，</a:t>
            </a:r>
            <a:r>
              <a:rPr lang="en-US" altLang="zh-CN" dirty="0" smtClean="0"/>
              <a:t>WDM</a:t>
            </a:r>
            <a:r>
              <a:rPr lang="zh-CN" altLang="en-US" dirty="0" smtClean="0"/>
              <a:t>）</a:t>
            </a:r>
            <a:endParaRPr lang="en-US" altLang="zh-CN" dirty="0" smtClean="0"/>
          </a:p>
          <a:p>
            <a:pPr lvl="1"/>
            <a:r>
              <a:rPr lang="zh-CN" altLang="en-US" dirty="0" smtClean="0"/>
              <a:t>时分多路复用（</a:t>
            </a:r>
            <a:r>
              <a:rPr lang="en-US" altLang="zh-CN" dirty="0" smtClean="0"/>
              <a:t>Time Division Multiplexing</a:t>
            </a:r>
            <a:r>
              <a:rPr lang="zh-CN" altLang="en-US" dirty="0" smtClean="0"/>
              <a:t>，</a:t>
            </a:r>
            <a:r>
              <a:rPr lang="en-US" altLang="zh-CN" dirty="0" smtClean="0"/>
              <a:t>TDM</a:t>
            </a:r>
            <a:r>
              <a:rPr lang="zh-CN" altLang="en-US" dirty="0" smtClean="0"/>
              <a:t>）</a:t>
            </a:r>
            <a:endParaRPr lang="en-US" altLang="zh-CN" dirty="0" smtClean="0"/>
          </a:p>
          <a:p>
            <a:pPr lvl="1"/>
            <a:r>
              <a:rPr lang="zh-CN" altLang="en-US" dirty="0" smtClean="0"/>
              <a:t>码分多路复用（</a:t>
            </a:r>
            <a:r>
              <a:rPr lang="en-US" altLang="zh-CN" dirty="0" smtClean="0"/>
              <a:t>Code Division Multiplexing</a:t>
            </a:r>
            <a:r>
              <a:rPr lang="zh-CN" altLang="en-US" dirty="0" smtClean="0"/>
              <a:t>，</a:t>
            </a:r>
            <a:r>
              <a:rPr lang="en-US" altLang="zh-CN" dirty="0" smtClean="0"/>
              <a:t>CDM</a:t>
            </a:r>
            <a:r>
              <a:rPr lang="zh-CN" altLang="en-US" dirty="0" smtClean="0"/>
              <a:t>） </a:t>
            </a:r>
          </a:p>
        </p:txBody>
      </p:sp>
      <p:sp>
        <p:nvSpPr>
          <p:cNvPr id="75780" name="灯片编号占位符 17"/>
          <p:cNvSpPr>
            <a:spLocks noGrp="1"/>
          </p:cNvSpPr>
          <p:nvPr>
            <p:ph type="sldNum" sz="quarter" idx="12"/>
          </p:nvPr>
        </p:nvSpPr>
        <p:spPr>
          <a:noFill/>
        </p:spPr>
        <p:txBody>
          <a:bodyPr/>
          <a:lstStyle/>
          <a:p>
            <a:fld id="{B065A83F-C4EE-4B2E-88F5-899FF3A00DAD}" type="slidenum">
              <a:rPr lang="zh-CN" altLang="en-US" smtClean="0">
                <a:latin typeface="Arial" charset="0"/>
              </a:rPr>
              <a:pPr/>
              <a:t>68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noFill/>
        </p:spPr>
        <p:txBody>
          <a:bodyPr/>
          <a:lstStyle/>
          <a:p>
            <a:r>
              <a:rPr lang="en-US" altLang="zh-CN" dirty="0" smtClean="0"/>
              <a:t>3.4.1  </a:t>
            </a:r>
            <a:r>
              <a:rPr lang="zh-CN" altLang="en-US" dirty="0" smtClean="0"/>
              <a:t>频分多路复用技术</a:t>
            </a:r>
          </a:p>
        </p:txBody>
      </p:sp>
      <p:sp>
        <p:nvSpPr>
          <p:cNvPr id="76803" name="Rectangle 3"/>
          <p:cNvSpPr>
            <a:spLocks noGrp="1"/>
          </p:cNvSpPr>
          <p:nvPr>
            <p:ph idx="1"/>
          </p:nvPr>
        </p:nvSpPr>
        <p:spPr/>
        <p:txBody>
          <a:bodyPr/>
          <a:lstStyle/>
          <a:p>
            <a:r>
              <a:rPr lang="en-US" altLang="zh-CN" sz="2800" dirty="0" smtClean="0"/>
              <a:t>FDM</a:t>
            </a:r>
            <a:r>
              <a:rPr lang="zh-CN" altLang="en-US" sz="2800" dirty="0" smtClean="0"/>
              <a:t>：将线路的可用频带划分成若干个在频率上互不重叠的频段，每路要传送的信号分别占用不同频段。</a:t>
            </a:r>
          </a:p>
          <a:p>
            <a:r>
              <a:rPr lang="zh-CN" altLang="en-US" sz="2800" dirty="0" smtClean="0"/>
              <a:t>例如，传统的有线电视系统、无线电广播。在传统有线电视系统中，尽管多个频道的电视节目都是通过同一条同轴电缆进行传送，但不同频道的电视节目占用不同的频段，彼此之间不会出现相互干扰。 </a:t>
            </a:r>
          </a:p>
        </p:txBody>
      </p:sp>
      <p:sp>
        <p:nvSpPr>
          <p:cNvPr id="76804" name="灯片编号占位符 17"/>
          <p:cNvSpPr>
            <a:spLocks noGrp="1"/>
          </p:cNvSpPr>
          <p:nvPr>
            <p:ph type="sldNum" sz="quarter" idx="12"/>
          </p:nvPr>
        </p:nvSpPr>
        <p:spPr>
          <a:noFill/>
        </p:spPr>
        <p:txBody>
          <a:bodyPr/>
          <a:lstStyle/>
          <a:p>
            <a:fld id="{DAD784F7-0040-4853-BB1E-7696110A55DC}" type="slidenum">
              <a:rPr lang="zh-CN" altLang="en-US" smtClean="0">
                <a:latin typeface="Arial" charset="0"/>
              </a:rPr>
              <a:pPr/>
              <a:t>69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noFill/>
        </p:spPr>
        <p:txBody>
          <a:bodyPr/>
          <a:lstStyle/>
          <a:p>
            <a:r>
              <a:rPr lang="en-US" altLang="zh-CN" dirty="0" smtClean="0"/>
              <a:t>3.2  </a:t>
            </a:r>
            <a:r>
              <a:rPr lang="zh-CN" altLang="en-US" dirty="0" smtClean="0"/>
              <a:t>数据通信基础知识</a:t>
            </a:r>
          </a:p>
        </p:txBody>
      </p:sp>
      <p:sp>
        <p:nvSpPr>
          <p:cNvPr id="13315" name="Rectangle 3"/>
          <p:cNvSpPr>
            <a:spLocks noGrp="1"/>
          </p:cNvSpPr>
          <p:nvPr>
            <p:ph idx="1"/>
          </p:nvPr>
        </p:nvSpPr>
        <p:spPr/>
        <p:txBody>
          <a:bodyPr/>
          <a:lstStyle/>
          <a:p>
            <a:r>
              <a:rPr lang="zh-CN" altLang="en-US" smtClean="0"/>
              <a:t>数据通信是将计算机技术与通信技术相结合而形成的一种新的通信方式。</a:t>
            </a:r>
          </a:p>
          <a:p>
            <a:r>
              <a:rPr lang="zh-CN" altLang="en-US" smtClean="0"/>
              <a:t>数据通信是按照一定的通信协议，在两个数据终端之间传递数据信息的通信过程。</a:t>
            </a:r>
          </a:p>
        </p:txBody>
      </p:sp>
      <p:sp>
        <p:nvSpPr>
          <p:cNvPr id="13316" name="灯片编号占位符 17"/>
          <p:cNvSpPr>
            <a:spLocks noGrp="1"/>
          </p:cNvSpPr>
          <p:nvPr>
            <p:ph type="sldNum" sz="quarter" idx="12"/>
          </p:nvPr>
        </p:nvSpPr>
        <p:spPr>
          <a:noFill/>
        </p:spPr>
        <p:txBody>
          <a:bodyPr/>
          <a:lstStyle/>
          <a:p>
            <a:fld id="{042B781B-C094-4A5B-B421-E4B0A2E2DEEB}" type="slidenum">
              <a:rPr lang="zh-CN" altLang="en-US" smtClean="0">
                <a:latin typeface="Arial" charset="0"/>
              </a:rPr>
              <a:pPr/>
              <a:t>7</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noFill/>
        </p:spPr>
        <p:txBody>
          <a:bodyPr/>
          <a:lstStyle/>
          <a:p>
            <a:pPr>
              <a:spcBef>
                <a:spcPct val="50000"/>
              </a:spcBef>
            </a:pPr>
            <a:r>
              <a:rPr lang="zh-CN" altLang="en-US" dirty="0" smtClean="0">
                <a:latin typeface="黑体" pitchFamily="49" charset="-122"/>
              </a:rPr>
              <a:t> </a:t>
            </a:r>
            <a:r>
              <a:rPr lang="en-US" altLang="zh-CN" dirty="0" smtClean="0">
                <a:latin typeface="黑体" pitchFamily="49" charset="-122"/>
              </a:rPr>
              <a:t>ADSL</a:t>
            </a:r>
            <a:r>
              <a:rPr lang="zh-CN" altLang="en-US" dirty="0" smtClean="0">
                <a:latin typeface="黑体" pitchFamily="49" charset="-122"/>
              </a:rPr>
              <a:t>的频分多路复用</a:t>
            </a:r>
            <a:r>
              <a:rPr lang="zh-CN" altLang="en-US" dirty="0" smtClean="0"/>
              <a:t> </a:t>
            </a:r>
            <a:endParaRPr lang="zh-CN" altLang="en-US" dirty="0"/>
          </a:p>
        </p:txBody>
      </p:sp>
      <p:sp>
        <p:nvSpPr>
          <p:cNvPr id="77827" name="Rectangle 3"/>
          <p:cNvSpPr>
            <a:spLocks noGrp="1"/>
          </p:cNvSpPr>
          <p:nvPr>
            <p:ph idx="1"/>
          </p:nvPr>
        </p:nvSpPr>
        <p:spPr>
          <a:xfrm>
            <a:off x="381000" y="1428736"/>
            <a:ext cx="8229600" cy="4651389"/>
          </a:xfrm>
        </p:spPr>
        <p:txBody>
          <a:bodyPr/>
          <a:lstStyle/>
          <a:p>
            <a:r>
              <a:rPr lang="zh-CN" altLang="en-US" sz="2400" dirty="0" smtClean="0"/>
              <a:t>非对称数字用户线（</a:t>
            </a:r>
            <a:r>
              <a:rPr lang="en-US" altLang="zh-CN" sz="2400" dirty="0" smtClean="0"/>
              <a:t>Asymmetric Digital Subscriber Line</a:t>
            </a:r>
            <a:r>
              <a:rPr lang="zh-CN" altLang="en-US" sz="2400" dirty="0" smtClean="0"/>
              <a:t>，</a:t>
            </a:r>
            <a:r>
              <a:rPr lang="en-US" altLang="zh-CN" sz="2400" dirty="0" smtClean="0"/>
              <a:t>ADSL</a:t>
            </a:r>
            <a:r>
              <a:rPr lang="zh-CN" altLang="en-US" sz="2400" dirty="0" smtClean="0"/>
              <a:t>）是目前常用的因特网用户接入技术之一，采用</a:t>
            </a:r>
            <a:r>
              <a:rPr lang="en-US" altLang="zh-CN" sz="2400" dirty="0" smtClean="0"/>
              <a:t>FDM</a:t>
            </a:r>
            <a:r>
              <a:rPr lang="zh-CN" altLang="en-US" sz="2400" dirty="0" smtClean="0"/>
              <a:t>技术在一根电话用户线上同时传输语音信号和计算机数据信号。</a:t>
            </a:r>
            <a:r>
              <a:rPr lang="zh-CN" altLang="en-US" sz="2700" dirty="0" smtClean="0"/>
              <a:t> </a:t>
            </a:r>
          </a:p>
        </p:txBody>
      </p:sp>
      <p:sp>
        <p:nvSpPr>
          <p:cNvPr id="77828" name="灯片编号占位符 17"/>
          <p:cNvSpPr>
            <a:spLocks noGrp="1"/>
          </p:cNvSpPr>
          <p:nvPr>
            <p:ph type="sldNum" sz="quarter" idx="12"/>
          </p:nvPr>
        </p:nvSpPr>
        <p:spPr>
          <a:noFill/>
        </p:spPr>
        <p:txBody>
          <a:bodyPr/>
          <a:lstStyle/>
          <a:p>
            <a:fld id="{8783DEF2-2AF1-40FA-8CF7-AEB1BFD18FE5}" type="slidenum">
              <a:rPr lang="zh-CN" altLang="en-US" smtClean="0">
                <a:latin typeface="Arial" charset="0"/>
              </a:rPr>
              <a:pPr/>
              <a:t>70</a:t>
            </a:fld>
            <a:endParaRPr lang="zh-CN" altLang="en-US" smtClean="0">
              <a:latin typeface="Arial" charset="0"/>
            </a:endParaRPr>
          </a:p>
        </p:txBody>
      </p:sp>
      <p:sp>
        <p:nvSpPr>
          <p:cNvPr id="77829" name="Rectangle 5"/>
          <p:cNvSpPr>
            <a:spLocks noChangeArrowheads="1"/>
          </p:cNvSpPr>
          <p:nvPr/>
        </p:nvSpPr>
        <p:spPr bwMode="auto">
          <a:xfrm>
            <a:off x="0" y="2457450"/>
            <a:ext cx="9144000" cy="0"/>
          </a:xfrm>
          <a:prstGeom prst="rect">
            <a:avLst/>
          </a:prstGeom>
          <a:noFill/>
          <a:ln w="9525">
            <a:noFill/>
            <a:miter lim="800000"/>
            <a:headEnd/>
            <a:tailEnd/>
          </a:ln>
        </p:spPr>
        <p:txBody>
          <a:bodyPr wrap="none" anchor="ctr">
            <a:spAutoFit/>
          </a:bodyPr>
          <a:lstStyle/>
          <a:p>
            <a:endParaRPr lang="zh-CN" altLang="en-US"/>
          </a:p>
        </p:txBody>
      </p:sp>
      <p:pic>
        <p:nvPicPr>
          <p:cNvPr id="77830" name="Picture 6"/>
          <p:cNvPicPr>
            <a:picLocks noChangeAspect="1" noChangeArrowheads="1"/>
          </p:cNvPicPr>
          <p:nvPr/>
        </p:nvPicPr>
        <p:blipFill>
          <a:blip r:embed="rId2"/>
          <a:srcRect/>
          <a:stretch>
            <a:fillRect/>
          </a:stretch>
        </p:blipFill>
        <p:spPr bwMode="auto">
          <a:xfrm>
            <a:off x="900113" y="3057525"/>
            <a:ext cx="6837362" cy="2943225"/>
          </a:xfrm>
          <a:prstGeom prst="rect">
            <a:avLst/>
          </a:prstGeom>
          <a:noFill/>
          <a:ln w="9525">
            <a:noFill/>
            <a:miter lim="800000"/>
            <a:headEnd/>
            <a:tailEnd/>
          </a:ln>
        </p:spPr>
      </p:pic>
      <p:sp>
        <p:nvSpPr>
          <p:cNvPr id="77831" name="Text Box 7"/>
          <p:cNvSpPr txBox="1">
            <a:spLocks noChangeArrowheads="1"/>
          </p:cNvSpPr>
          <p:nvPr/>
        </p:nvSpPr>
        <p:spPr bwMode="auto">
          <a:xfrm>
            <a:off x="2700338" y="5949950"/>
            <a:ext cx="3024187" cy="457200"/>
          </a:xfrm>
          <a:prstGeom prst="rect">
            <a:avLst/>
          </a:prstGeom>
          <a:noFill/>
          <a:ln w="9525">
            <a:noFill/>
            <a:miter lim="800000"/>
            <a:headEnd/>
            <a:tailEnd/>
          </a:ln>
        </p:spPr>
        <p:txBody>
          <a:bodyPr>
            <a:spAutoFit/>
          </a:bodyPr>
          <a:lstStyle/>
          <a:p>
            <a:pPr>
              <a:spcBef>
                <a:spcPct val="50000"/>
              </a:spcBef>
            </a:pPr>
            <a:r>
              <a:rPr lang="en-US" altLang="zh-CN" sz="2400" dirty="0">
                <a:latin typeface="黑体" pitchFamily="49" charset="-122"/>
                <a:ea typeface="黑体" pitchFamily="49" charset="-122"/>
              </a:rPr>
              <a:t>ADSL</a:t>
            </a:r>
            <a:r>
              <a:rPr lang="zh-CN" altLang="en-US" sz="2400" dirty="0">
                <a:latin typeface="黑体" pitchFamily="49" charset="-122"/>
                <a:ea typeface="黑体" pitchFamily="49" charset="-122"/>
              </a:rPr>
              <a:t>的频分多路复用</a:t>
            </a:r>
            <a:r>
              <a:rPr lang="zh-CN" altLang="en-US" dirty="0"/>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noFill/>
        </p:spPr>
        <p:txBody>
          <a:bodyPr/>
          <a:lstStyle/>
          <a:p>
            <a:r>
              <a:rPr lang="en-US" altLang="zh-CN" dirty="0" smtClean="0"/>
              <a:t>3.4.2  </a:t>
            </a:r>
            <a:r>
              <a:rPr lang="zh-CN" altLang="en-US" dirty="0" smtClean="0"/>
              <a:t>波分多路复用技术</a:t>
            </a:r>
          </a:p>
        </p:txBody>
      </p:sp>
      <p:sp>
        <p:nvSpPr>
          <p:cNvPr id="78851" name="Rectangle 3"/>
          <p:cNvSpPr>
            <a:spLocks noGrp="1"/>
          </p:cNvSpPr>
          <p:nvPr>
            <p:ph idx="1"/>
          </p:nvPr>
        </p:nvSpPr>
        <p:spPr/>
        <p:txBody>
          <a:bodyPr/>
          <a:lstStyle/>
          <a:p>
            <a:r>
              <a:rPr lang="en-US" altLang="zh-CN" sz="2800" smtClean="0"/>
              <a:t>WDM</a:t>
            </a:r>
            <a:r>
              <a:rPr lang="zh-CN" altLang="en-US" sz="2800" smtClean="0"/>
              <a:t>：应用于光纤通信领域。</a:t>
            </a:r>
            <a:endParaRPr lang="en-US" altLang="zh-CN" sz="2800" smtClean="0"/>
          </a:p>
          <a:p>
            <a:r>
              <a:rPr lang="zh-CN" altLang="en-US" sz="2800" smtClean="0"/>
              <a:t>本质上也属于频分多路复用技术，由于光载波的频率很高，人们习惯上用波长而不是频率来表示不同频率的光载波，因此将光载波在光纤上的复用称为波分多路复用。</a:t>
            </a:r>
          </a:p>
          <a:p>
            <a:r>
              <a:rPr lang="zh-CN" altLang="en-US" sz="2800" smtClean="0"/>
              <a:t>通过使用不同波长的光载波，可以在一根光纤上传输多路光信号。</a:t>
            </a:r>
          </a:p>
        </p:txBody>
      </p:sp>
      <p:sp>
        <p:nvSpPr>
          <p:cNvPr id="78852" name="灯片编号占位符 17"/>
          <p:cNvSpPr>
            <a:spLocks noGrp="1"/>
          </p:cNvSpPr>
          <p:nvPr>
            <p:ph type="sldNum" sz="quarter" idx="12"/>
          </p:nvPr>
        </p:nvSpPr>
        <p:spPr>
          <a:noFill/>
        </p:spPr>
        <p:txBody>
          <a:bodyPr/>
          <a:lstStyle/>
          <a:p>
            <a:fld id="{F48ADFCB-B369-452D-AB2F-A15DBD7710DD}" type="slidenum">
              <a:rPr lang="zh-CN" altLang="en-US" smtClean="0">
                <a:latin typeface="Arial" charset="0"/>
              </a:rPr>
              <a:pPr/>
              <a:t>71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noFill/>
        </p:spPr>
        <p:txBody>
          <a:bodyPr/>
          <a:lstStyle/>
          <a:p>
            <a:endParaRPr lang="zh-CN" altLang="en-US" dirty="0" smtClean="0"/>
          </a:p>
        </p:txBody>
      </p:sp>
      <p:sp>
        <p:nvSpPr>
          <p:cNvPr id="79876" name="灯片编号占位符 17"/>
          <p:cNvSpPr>
            <a:spLocks noGrp="1"/>
          </p:cNvSpPr>
          <p:nvPr>
            <p:ph type="sldNum" sz="quarter" idx="12"/>
          </p:nvPr>
        </p:nvSpPr>
        <p:spPr>
          <a:noFill/>
        </p:spPr>
        <p:txBody>
          <a:bodyPr/>
          <a:lstStyle/>
          <a:p>
            <a:fld id="{981FBBB7-E77A-4170-A8AF-F4AE6B164642}" type="slidenum">
              <a:rPr lang="zh-CN" altLang="en-US" smtClean="0">
                <a:latin typeface="Arial" charset="0"/>
              </a:rPr>
              <a:pPr/>
              <a:t>72</a:t>
            </a:fld>
            <a:endParaRPr lang="zh-CN" altLang="en-US" smtClean="0">
              <a:latin typeface="Arial" charset="0"/>
            </a:endParaRPr>
          </a:p>
        </p:txBody>
      </p:sp>
      <p:sp>
        <p:nvSpPr>
          <p:cNvPr id="79877" name="Rectangle 5"/>
          <p:cNvSpPr>
            <a:spLocks noChangeArrowheads="1"/>
          </p:cNvSpPr>
          <p:nvPr/>
        </p:nvSpPr>
        <p:spPr bwMode="auto">
          <a:xfrm>
            <a:off x="0" y="3114675"/>
            <a:ext cx="9144000" cy="0"/>
          </a:xfrm>
          <a:prstGeom prst="rect">
            <a:avLst/>
          </a:prstGeom>
          <a:noFill/>
          <a:ln w="9525">
            <a:noFill/>
            <a:miter lim="800000"/>
            <a:headEnd/>
            <a:tailEnd/>
          </a:ln>
        </p:spPr>
        <p:txBody>
          <a:bodyPr wrap="none" anchor="ctr">
            <a:spAutoFit/>
          </a:bodyPr>
          <a:lstStyle/>
          <a:p>
            <a:endParaRPr lang="zh-CN" altLang="en-US"/>
          </a:p>
        </p:txBody>
      </p:sp>
      <p:sp>
        <p:nvSpPr>
          <p:cNvPr id="79878" name="Rectangle 7"/>
          <p:cNvSpPr>
            <a:spLocks noChangeArrowheads="1"/>
          </p:cNvSpPr>
          <p:nvPr/>
        </p:nvSpPr>
        <p:spPr bwMode="auto">
          <a:xfrm>
            <a:off x="0" y="3062288"/>
            <a:ext cx="9144000" cy="0"/>
          </a:xfrm>
          <a:prstGeom prst="rect">
            <a:avLst/>
          </a:prstGeom>
          <a:noFill/>
          <a:ln w="9525">
            <a:noFill/>
            <a:miter lim="800000"/>
            <a:headEnd/>
            <a:tailEnd/>
          </a:ln>
        </p:spPr>
        <p:txBody>
          <a:bodyPr wrap="none" anchor="ctr">
            <a:spAutoFit/>
          </a:bodyPr>
          <a:lstStyle/>
          <a:p>
            <a:endParaRPr lang="zh-CN" altLang="en-US"/>
          </a:p>
        </p:txBody>
      </p:sp>
      <p:sp>
        <p:nvSpPr>
          <p:cNvPr id="79879" name="Text Box 8"/>
          <p:cNvSpPr txBox="1">
            <a:spLocks noChangeArrowheads="1"/>
          </p:cNvSpPr>
          <p:nvPr/>
        </p:nvSpPr>
        <p:spPr bwMode="auto">
          <a:xfrm>
            <a:off x="3563938" y="5084763"/>
            <a:ext cx="2016125" cy="457200"/>
          </a:xfrm>
          <a:prstGeom prst="rect">
            <a:avLst/>
          </a:prstGeom>
          <a:noFill/>
          <a:ln w="9525">
            <a:noFill/>
            <a:miter lim="800000"/>
            <a:headEnd/>
            <a:tailEnd/>
          </a:ln>
        </p:spPr>
        <p:txBody>
          <a:bodyPr>
            <a:spAutoFit/>
          </a:bodyPr>
          <a:lstStyle/>
          <a:p>
            <a:pPr>
              <a:spcBef>
                <a:spcPct val="50000"/>
              </a:spcBef>
            </a:pPr>
            <a:r>
              <a:rPr lang="zh-CN" altLang="en-US" sz="2400">
                <a:ea typeface="黑体" pitchFamily="49" charset="-122"/>
              </a:rPr>
              <a:t>波分多路复用</a:t>
            </a:r>
            <a:r>
              <a:rPr lang="zh-CN" altLang="en-US"/>
              <a:t> </a:t>
            </a:r>
          </a:p>
        </p:txBody>
      </p:sp>
      <p:pic>
        <p:nvPicPr>
          <p:cNvPr id="79880" name="Picture 11"/>
          <p:cNvPicPr>
            <a:picLocks noChangeAspect="1" noChangeArrowheads="1"/>
          </p:cNvPicPr>
          <p:nvPr/>
        </p:nvPicPr>
        <p:blipFill>
          <a:blip r:embed="rId2"/>
          <a:srcRect/>
          <a:stretch>
            <a:fillRect/>
          </a:stretch>
        </p:blipFill>
        <p:spPr bwMode="auto">
          <a:xfrm>
            <a:off x="830263" y="3494088"/>
            <a:ext cx="7485062" cy="1447800"/>
          </a:xfrm>
          <a:prstGeom prst="rect">
            <a:avLst/>
          </a:prstGeom>
          <a:noFill/>
          <a:ln w="9525">
            <a:noFill/>
            <a:miter lim="800000"/>
            <a:headEnd/>
            <a:tailEnd/>
          </a:ln>
        </p:spPr>
      </p:pic>
      <p:pic>
        <p:nvPicPr>
          <p:cNvPr id="79881" name="Picture 12"/>
          <p:cNvPicPr>
            <a:picLocks noChangeAspect="1" noChangeArrowheads="1"/>
          </p:cNvPicPr>
          <p:nvPr/>
        </p:nvPicPr>
        <p:blipFill>
          <a:blip r:embed="rId3"/>
          <a:srcRect/>
          <a:stretch>
            <a:fillRect/>
          </a:stretch>
        </p:blipFill>
        <p:spPr bwMode="auto">
          <a:xfrm>
            <a:off x="1368425" y="1844675"/>
            <a:ext cx="6408738"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noFill/>
        </p:spPr>
        <p:txBody>
          <a:bodyPr/>
          <a:lstStyle/>
          <a:p>
            <a:r>
              <a:rPr lang="en-US" altLang="zh-CN" dirty="0" smtClean="0"/>
              <a:t>3.4.3  </a:t>
            </a:r>
            <a:r>
              <a:rPr lang="zh-CN" altLang="en-US" dirty="0" smtClean="0"/>
              <a:t>时分多路复用技术</a:t>
            </a:r>
          </a:p>
        </p:txBody>
      </p:sp>
      <p:sp>
        <p:nvSpPr>
          <p:cNvPr id="80899" name="Rectangle 3"/>
          <p:cNvSpPr>
            <a:spLocks noGrp="1"/>
          </p:cNvSpPr>
          <p:nvPr>
            <p:ph idx="1"/>
          </p:nvPr>
        </p:nvSpPr>
        <p:spPr/>
        <p:txBody>
          <a:bodyPr/>
          <a:lstStyle/>
          <a:p>
            <a:r>
              <a:rPr lang="zh-CN" altLang="en-US" sz="2800" smtClean="0"/>
              <a:t>时分多路复用（</a:t>
            </a:r>
            <a:r>
              <a:rPr lang="en-US" altLang="zh-CN" sz="2800" smtClean="0"/>
              <a:t>TDM</a:t>
            </a:r>
            <a:r>
              <a:rPr lang="zh-CN" altLang="en-US" sz="2800" smtClean="0"/>
              <a:t>）是将传输时间分成若干个时隙（</a:t>
            </a:r>
            <a:r>
              <a:rPr lang="en-US" altLang="zh-CN" sz="2800" smtClean="0"/>
              <a:t>time slot</a:t>
            </a:r>
            <a:r>
              <a:rPr lang="zh-CN" altLang="en-US" sz="2800" smtClean="0"/>
              <a:t>），每路信号占用一个时隙。在每路信号所占有的时隙内，其使用通信线路的全部带宽。</a:t>
            </a:r>
          </a:p>
          <a:p>
            <a:r>
              <a:rPr lang="zh-CN" altLang="en-US" sz="2800" smtClean="0"/>
              <a:t>同步时分复用（</a:t>
            </a:r>
            <a:r>
              <a:rPr lang="en-US" altLang="zh-CN" sz="2800" smtClean="0"/>
              <a:t>Synchronous Time Division Multiplexing</a:t>
            </a:r>
            <a:r>
              <a:rPr lang="zh-CN" altLang="en-US" sz="2800" smtClean="0"/>
              <a:t>，</a:t>
            </a:r>
            <a:r>
              <a:rPr lang="en-US" altLang="zh-CN" sz="2800" smtClean="0"/>
              <a:t>STDM</a:t>
            </a:r>
            <a:r>
              <a:rPr lang="zh-CN" altLang="en-US" sz="2800" smtClean="0"/>
              <a:t>）</a:t>
            </a:r>
            <a:endParaRPr lang="en-US" altLang="zh-CN" sz="2800" smtClean="0"/>
          </a:p>
          <a:p>
            <a:r>
              <a:rPr lang="zh-CN" altLang="en-US" sz="2800" smtClean="0"/>
              <a:t>异步时分复用（</a:t>
            </a:r>
            <a:r>
              <a:rPr lang="en-US" altLang="zh-CN" sz="2800" smtClean="0"/>
              <a:t>Asynchronous Time Division Multiplexing</a:t>
            </a:r>
            <a:r>
              <a:rPr lang="zh-CN" altLang="en-US" sz="2800" smtClean="0"/>
              <a:t>，</a:t>
            </a:r>
            <a:r>
              <a:rPr lang="en-US" altLang="zh-CN" sz="2800" smtClean="0"/>
              <a:t>ATDM</a:t>
            </a:r>
            <a:r>
              <a:rPr lang="zh-CN" altLang="en-US" sz="2800" smtClean="0"/>
              <a:t>）两种类型。</a:t>
            </a:r>
          </a:p>
        </p:txBody>
      </p:sp>
      <p:sp>
        <p:nvSpPr>
          <p:cNvPr id="80900" name="灯片编号占位符 17"/>
          <p:cNvSpPr>
            <a:spLocks noGrp="1"/>
          </p:cNvSpPr>
          <p:nvPr>
            <p:ph type="sldNum" sz="quarter" idx="12"/>
          </p:nvPr>
        </p:nvSpPr>
        <p:spPr>
          <a:noFill/>
        </p:spPr>
        <p:txBody>
          <a:bodyPr/>
          <a:lstStyle/>
          <a:p>
            <a:fld id="{88325153-D586-4E58-ABEC-ACAAE9AE0FB0}" type="slidenum">
              <a:rPr lang="zh-CN" altLang="en-US" smtClean="0">
                <a:latin typeface="Arial" charset="0"/>
              </a:rPr>
              <a:pPr/>
              <a:t>73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noFill/>
        </p:spPr>
        <p:txBody>
          <a:bodyPr/>
          <a:lstStyle/>
          <a:p>
            <a:r>
              <a:rPr lang="en-US" altLang="zh-CN" dirty="0" smtClean="0"/>
              <a:t>1. </a:t>
            </a:r>
            <a:r>
              <a:rPr lang="zh-CN" altLang="en-US" dirty="0" smtClean="0"/>
              <a:t>同步时分复用</a:t>
            </a:r>
          </a:p>
        </p:txBody>
      </p:sp>
      <p:sp>
        <p:nvSpPr>
          <p:cNvPr id="81923" name="Rectangle 3"/>
          <p:cNvSpPr>
            <a:spLocks noGrp="1"/>
          </p:cNvSpPr>
          <p:nvPr>
            <p:ph idx="1"/>
          </p:nvPr>
        </p:nvSpPr>
        <p:spPr/>
        <p:txBody>
          <a:bodyPr/>
          <a:lstStyle/>
          <a:p>
            <a:r>
              <a:rPr lang="zh-CN" altLang="en-US" sz="2800" dirty="0" smtClean="0"/>
              <a:t>将传输信号的时间分成多个周期，其中每个周期又根据要传送信号的路数分成若干个时隙，每路信号被固定分配一个时隙。</a:t>
            </a:r>
          </a:p>
          <a:p>
            <a:r>
              <a:rPr lang="zh-CN" altLang="en-US" sz="2800" dirty="0" smtClean="0"/>
              <a:t>在同步时分复用中，每路信号所分配的时隙固定不变。</a:t>
            </a:r>
            <a:endParaRPr lang="en-US" altLang="zh-CN" sz="2800" dirty="0" smtClean="0"/>
          </a:p>
          <a:p>
            <a:r>
              <a:rPr lang="zh-CN" altLang="en-US" sz="2800" dirty="0" smtClean="0"/>
              <a:t>如果在某个时隙，对应的某路信号没有数据发送，就会造成此时隙资源的浪费。</a:t>
            </a:r>
          </a:p>
        </p:txBody>
      </p:sp>
      <p:sp>
        <p:nvSpPr>
          <p:cNvPr id="81924" name="灯片编号占位符 17"/>
          <p:cNvSpPr>
            <a:spLocks noGrp="1"/>
          </p:cNvSpPr>
          <p:nvPr>
            <p:ph type="sldNum" sz="quarter" idx="12"/>
          </p:nvPr>
        </p:nvSpPr>
        <p:spPr>
          <a:noFill/>
        </p:spPr>
        <p:txBody>
          <a:bodyPr/>
          <a:lstStyle/>
          <a:p>
            <a:fld id="{E01850EA-EA6F-4F58-B64B-0AD2EEAB1089}" type="slidenum">
              <a:rPr lang="zh-CN" altLang="en-US" smtClean="0">
                <a:latin typeface="Arial" charset="0"/>
              </a:rPr>
              <a:pPr/>
              <a:t>74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noFill/>
        </p:spPr>
        <p:txBody>
          <a:bodyPr/>
          <a:lstStyle/>
          <a:p>
            <a:r>
              <a:rPr lang="zh-CN" altLang="en-US" dirty="0" smtClean="0"/>
              <a:t>同步时分多路复用技术的原理 </a:t>
            </a:r>
          </a:p>
        </p:txBody>
      </p:sp>
      <p:pic>
        <p:nvPicPr>
          <p:cNvPr id="82949" name="Picture 7"/>
          <p:cNvPicPr>
            <a:picLocks noGrp="1" noChangeAspect="1" noChangeArrowheads="1"/>
          </p:cNvPicPr>
          <p:nvPr>
            <p:ph idx="1"/>
          </p:nvPr>
        </p:nvPicPr>
        <p:blipFill>
          <a:blip r:embed="rId2"/>
          <a:srcRect/>
          <a:stretch>
            <a:fillRect/>
          </a:stretch>
        </p:blipFill>
        <p:spPr>
          <a:xfrm>
            <a:off x="922338" y="1428750"/>
            <a:ext cx="7078662" cy="4730750"/>
          </a:xfrm>
          <a:noFill/>
        </p:spPr>
      </p:pic>
      <p:sp>
        <p:nvSpPr>
          <p:cNvPr id="82947" name="灯片编号占位符 17"/>
          <p:cNvSpPr>
            <a:spLocks noGrp="1"/>
          </p:cNvSpPr>
          <p:nvPr>
            <p:ph type="sldNum" sz="quarter" idx="12"/>
          </p:nvPr>
        </p:nvSpPr>
        <p:spPr>
          <a:noFill/>
        </p:spPr>
        <p:txBody>
          <a:bodyPr/>
          <a:lstStyle/>
          <a:p>
            <a:fld id="{57E6677F-E0CE-4757-B14E-2BE772E1C1D5}" type="slidenum">
              <a:rPr lang="zh-CN" altLang="en-US" smtClean="0">
                <a:latin typeface="Arial" charset="0"/>
              </a:rPr>
              <a:pPr/>
              <a:t>75</a:t>
            </a:fld>
            <a:endParaRPr lang="zh-CN" altLang="en-US" smtClean="0">
              <a:latin typeface="Arial" charset="0"/>
            </a:endParaRPr>
          </a:p>
        </p:txBody>
      </p:sp>
      <p:sp>
        <p:nvSpPr>
          <p:cNvPr id="82948" name="Rectangle 5"/>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noFill/>
        </p:spPr>
        <p:txBody>
          <a:bodyPr/>
          <a:lstStyle/>
          <a:p>
            <a:r>
              <a:rPr lang="en-US" altLang="zh-CN" dirty="0" smtClean="0"/>
              <a:t>2. </a:t>
            </a:r>
            <a:r>
              <a:rPr lang="zh-CN" altLang="en-US" dirty="0" smtClean="0"/>
              <a:t>异步时分复用</a:t>
            </a:r>
          </a:p>
        </p:txBody>
      </p:sp>
      <p:sp>
        <p:nvSpPr>
          <p:cNvPr id="83971" name="Rectangle 3"/>
          <p:cNvSpPr>
            <a:spLocks noGrp="1"/>
          </p:cNvSpPr>
          <p:nvPr>
            <p:ph idx="1"/>
          </p:nvPr>
        </p:nvSpPr>
        <p:spPr/>
        <p:txBody>
          <a:bodyPr/>
          <a:lstStyle/>
          <a:p>
            <a:r>
              <a:rPr lang="zh-CN" altLang="en-US" sz="2400" dirty="0" smtClean="0"/>
              <a:t>异步时分复用（</a:t>
            </a:r>
            <a:r>
              <a:rPr lang="en-US" altLang="zh-CN" sz="2400" dirty="0" smtClean="0"/>
              <a:t>ATDM</a:t>
            </a:r>
            <a:r>
              <a:rPr lang="zh-CN" altLang="en-US" sz="2400" dirty="0" smtClean="0"/>
              <a:t>）又称为统计时分复用（</a:t>
            </a:r>
            <a:r>
              <a:rPr lang="en-US" altLang="zh-CN" sz="2400" dirty="0" smtClean="0"/>
              <a:t>Statistical Time Division Multiplexing</a:t>
            </a:r>
            <a:r>
              <a:rPr lang="zh-CN" altLang="en-US" sz="2400" dirty="0" smtClean="0"/>
              <a:t>）。</a:t>
            </a:r>
            <a:endParaRPr lang="en-US" altLang="zh-CN" sz="2400" dirty="0" smtClean="0"/>
          </a:p>
          <a:p>
            <a:r>
              <a:rPr lang="zh-CN" altLang="en-US" sz="2400" dirty="0" smtClean="0"/>
              <a:t>动态地为每路信号分配时隙，仅仅在某路信号有数据要发送时，才为其分配时隙。不会造成时隙资源的浪费。</a:t>
            </a:r>
          </a:p>
          <a:p>
            <a:r>
              <a:rPr lang="zh-CN" altLang="en-US" sz="2400" dirty="0" smtClean="0"/>
              <a:t>如果某路信号的数据量较大，则其可以占据较多的时隙资源，以保证其较高的传输速率。</a:t>
            </a:r>
          </a:p>
          <a:p>
            <a:r>
              <a:rPr lang="zh-CN" altLang="en-US" sz="2400" dirty="0" smtClean="0"/>
              <a:t>例如，线路的最高负载能力是</a:t>
            </a:r>
            <a:r>
              <a:rPr lang="en-US" altLang="zh-CN" sz="2400" dirty="0" smtClean="0"/>
              <a:t>56kbps</a:t>
            </a:r>
            <a:r>
              <a:rPr lang="zh-CN" altLang="en-US" sz="2400" dirty="0" smtClean="0"/>
              <a:t>，</a:t>
            </a:r>
            <a:r>
              <a:rPr lang="en-US" altLang="zh-CN" sz="2400" dirty="0" smtClean="0"/>
              <a:t>4</a:t>
            </a:r>
            <a:r>
              <a:rPr lang="zh-CN" altLang="en-US" sz="2400" dirty="0" smtClean="0"/>
              <a:t>路信号共用此线路，若采用同步时分复用方式，则每路信号的最高数据传输率为</a:t>
            </a:r>
            <a:r>
              <a:rPr lang="en-US" altLang="zh-CN" sz="2400" dirty="0" smtClean="0"/>
              <a:t>14kbps</a:t>
            </a:r>
            <a:r>
              <a:rPr lang="zh-CN" altLang="en-US" sz="2400" dirty="0" smtClean="0"/>
              <a:t>；若采用异步时分复用方式，在仅有</a:t>
            </a:r>
            <a:r>
              <a:rPr lang="en-US" altLang="zh-CN" sz="2400" dirty="0" smtClean="0"/>
              <a:t>1</a:t>
            </a:r>
            <a:r>
              <a:rPr lang="zh-CN" altLang="en-US" sz="2400" dirty="0" smtClean="0"/>
              <a:t>路信号有数据要传送的情况下，其最高数据传输率可达</a:t>
            </a:r>
            <a:r>
              <a:rPr lang="en-US" altLang="zh-CN" sz="2400" dirty="0" smtClean="0"/>
              <a:t>56kbps</a:t>
            </a:r>
            <a:r>
              <a:rPr lang="zh-CN" altLang="en-US" sz="2200" dirty="0" smtClean="0"/>
              <a:t>。 </a:t>
            </a:r>
          </a:p>
        </p:txBody>
      </p:sp>
      <p:sp>
        <p:nvSpPr>
          <p:cNvPr id="83972" name="灯片编号占位符 17"/>
          <p:cNvSpPr>
            <a:spLocks noGrp="1"/>
          </p:cNvSpPr>
          <p:nvPr>
            <p:ph type="sldNum" sz="quarter" idx="12"/>
          </p:nvPr>
        </p:nvSpPr>
        <p:spPr>
          <a:noFill/>
        </p:spPr>
        <p:txBody>
          <a:bodyPr/>
          <a:lstStyle/>
          <a:p>
            <a:fld id="{2DAEEDFC-48C4-4AF9-9410-08A2067AE289}" type="slidenum">
              <a:rPr lang="zh-CN" altLang="en-US" smtClean="0">
                <a:latin typeface="Arial" charset="0"/>
              </a:rPr>
              <a:pPr/>
              <a:t>76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noFill/>
        </p:spPr>
        <p:txBody>
          <a:bodyPr/>
          <a:lstStyle/>
          <a:p>
            <a:r>
              <a:rPr lang="zh-CN" altLang="en-US" dirty="0" smtClean="0"/>
              <a:t>异步时分多路复用技术的原理 </a:t>
            </a:r>
          </a:p>
        </p:txBody>
      </p:sp>
      <p:pic>
        <p:nvPicPr>
          <p:cNvPr id="84997" name="Picture 7"/>
          <p:cNvPicPr>
            <a:picLocks noGrp="1" noChangeAspect="1" noChangeArrowheads="1"/>
          </p:cNvPicPr>
          <p:nvPr>
            <p:ph idx="1"/>
          </p:nvPr>
        </p:nvPicPr>
        <p:blipFill>
          <a:blip r:embed="rId2"/>
          <a:srcRect/>
          <a:stretch>
            <a:fillRect/>
          </a:stretch>
        </p:blipFill>
        <p:spPr>
          <a:xfrm>
            <a:off x="760413" y="1285875"/>
            <a:ext cx="7454900" cy="5051425"/>
          </a:xfrm>
          <a:noFill/>
        </p:spPr>
      </p:pic>
      <p:sp>
        <p:nvSpPr>
          <p:cNvPr id="84995" name="灯片编号占位符 17"/>
          <p:cNvSpPr>
            <a:spLocks noGrp="1"/>
          </p:cNvSpPr>
          <p:nvPr>
            <p:ph type="sldNum" sz="quarter" idx="12"/>
          </p:nvPr>
        </p:nvSpPr>
        <p:spPr>
          <a:noFill/>
        </p:spPr>
        <p:txBody>
          <a:bodyPr/>
          <a:lstStyle/>
          <a:p>
            <a:fld id="{23626C72-27EB-4B07-BC34-82E547EC1A8C}" type="slidenum">
              <a:rPr lang="zh-CN" altLang="en-US" smtClean="0">
                <a:latin typeface="Arial" charset="0"/>
              </a:rPr>
              <a:pPr/>
              <a:t>77</a:t>
            </a:fld>
            <a:endParaRPr lang="zh-CN" altLang="en-US" smtClean="0">
              <a:latin typeface="Arial" charset="0"/>
            </a:endParaRPr>
          </a:p>
        </p:txBody>
      </p:sp>
      <p:sp>
        <p:nvSpPr>
          <p:cNvPr id="84996" name="Rectangle 5"/>
          <p:cNvSpPr>
            <a:spLocks noChangeArrowheads="1"/>
          </p:cNvSpPr>
          <p:nvPr/>
        </p:nvSpPr>
        <p:spPr bwMode="auto">
          <a:xfrm>
            <a:off x="0" y="21955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noFill/>
        </p:spPr>
        <p:txBody>
          <a:bodyPr/>
          <a:lstStyle/>
          <a:p>
            <a:r>
              <a:rPr lang="en-US" altLang="zh-CN" dirty="0" smtClean="0"/>
              <a:t>3.4.4  </a:t>
            </a:r>
            <a:r>
              <a:rPr lang="zh-CN" altLang="en-US" dirty="0" smtClean="0"/>
              <a:t>码分多路复用技术</a:t>
            </a:r>
          </a:p>
        </p:txBody>
      </p:sp>
      <p:sp>
        <p:nvSpPr>
          <p:cNvPr id="86019" name="Rectangle 3"/>
          <p:cNvSpPr>
            <a:spLocks noGrp="1"/>
          </p:cNvSpPr>
          <p:nvPr>
            <p:ph idx="1"/>
          </p:nvPr>
        </p:nvSpPr>
        <p:spPr/>
        <p:txBody>
          <a:bodyPr/>
          <a:lstStyle/>
          <a:p>
            <a:r>
              <a:rPr lang="zh-CN" altLang="en-US" sz="2800" dirty="0" smtClean="0"/>
              <a:t>码分多路复用（</a:t>
            </a:r>
            <a:r>
              <a:rPr lang="en-US" altLang="zh-CN" sz="2800" dirty="0" smtClean="0"/>
              <a:t>Code Division Multiplexing</a:t>
            </a:r>
            <a:r>
              <a:rPr lang="zh-CN" altLang="en-US" sz="2800" dirty="0" smtClean="0"/>
              <a:t>，</a:t>
            </a:r>
            <a:r>
              <a:rPr lang="en-US" altLang="zh-CN" sz="2800" dirty="0" smtClean="0"/>
              <a:t>CDM</a:t>
            </a:r>
            <a:r>
              <a:rPr lang="zh-CN" altLang="en-US" sz="2800" dirty="0" smtClean="0"/>
              <a:t>）技术又称为码分多址（</a:t>
            </a:r>
            <a:r>
              <a:rPr lang="en-US" altLang="zh-CN" sz="2800" dirty="0" smtClean="0"/>
              <a:t>Code Division Multiple Access</a:t>
            </a:r>
            <a:r>
              <a:rPr lang="zh-CN" altLang="en-US" sz="2800" dirty="0" smtClean="0"/>
              <a:t>，</a:t>
            </a:r>
            <a:r>
              <a:rPr lang="en-US" altLang="zh-CN" sz="2800" dirty="0" smtClean="0"/>
              <a:t>CDMA</a:t>
            </a:r>
            <a:r>
              <a:rPr lang="zh-CN" altLang="en-US" sz="2800" dirty="0" smtClean="0"/>
              <a:t>）技术。</a:t>
            </a:r>
          </a:p>
          <a:p>
            <a:r>
              <a:rPr lang="zh-CN" altLang="en-US" sz="2800" dirty="0" smtClean="0"/>
              <a:t>采用特殊的编码方法和扩频技术，多个用户可以使用同样的频带在相同的时间内进行通信。</a:t>
            </a:r>
            <a:endParaRPr lang="en-US" altLang="zh-CN" sz="2800" dirty="0" smtClean="0"/>
          </a:p>
          <a:p>
            <a:r>
              <a:rPr lang="zh-CN" altLang="en-US" sz="2800" dirty="0" smtClean="0"/>
              <a:t>不同用户使用不同的正交码型，相互之间不会造成干扰。</a:t>
            </a:r>
            <a:r>
              <a:rPr lang="en-US" altLang="zh-CN" sz="2800" dirty="0" smtClean="0"/>
              <a:t>CDMA</a:t>
            </a:r>
            <a:r>
              <a:rPr lang="zh-CN" altLang="en-US" sz="2800" dirty="0" smtClean="0"/>
              <a:t>信号的频谱类似于白噪声，具有很强的抗干扰能力。</a:t>
            </a:r>
          </a:p>
          <a:p>
            <a:r>
              <a:rPr lang="en-US" altLang="zh-CN" sz="2800" dirty="0" smtClean="0"/>
              <a:t>CDMA</a:t>
            </a:r>
            <a:r>
              <a:rPr lang="zh-CN" altLang="en-US" sz="2800" dirty="0" smtClean="0"/>
              <a:t>最初被应用于军事通信，现在已经被广泛应用于民用移动通信领域。</a:t>
            </a:r>
          </a:p>
        </p:txBody>
      </p:sp>
      <p:sp>
        <p:nvSpPr>
          <p:cNvPr id="86020" name="灯片编号占位符 17"/>
          <p:cNvSpPr>
            <a:spLocks noGrp="1"/>
          </p:cNvSpPr>
          <p:nvPr>
            <p:ph type="sldNum" sz="quarter" idx="12"/>
          </p:nvPr>
        </p:nvSpPr>
        <p:spPr>
          <a:noFill/>
        </p:spPr>
        <p:txBody>
          <a:bodyPr/>
          <a:lstStyle/>
          <a:p>
            <a:fld id="{1BF212C6-2064-4882-A6E4-29800E4368C1}" type="slidenum">
              <a:rPr lang="zh-CN" altLang="en-US" smtClean="0">
                <a:latin typeface="Arial" charset="0"/>
              </a:rPr>
              <a:pPr/>
              <a:t>78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noFill/>
        </p:spPr>
        <p:txBody>
          <a:bodyPr/>
          <a:lstStyle/>
          <a:p>
            <a:r>
              <a:rPr lang="zh-CN" altLang="en-US" dirty="0" smtClean="0"/>
              <a:t> </a:t>
            </a:r>
          </a:p>
        </p:txBody>
      </p:sp>
      <p:sp>
        <p:nvSpPr>
          <p:cNvPr id="87043" name="Rectangle 3"/>
          <p:cNvSpPr>
            <a:spLocks noGrp="1"/>
          </p:cNvSpPr>
          <p:nvPr>
            <p:ph idx="1"/>
          </p:nvPr>
        </p:nvSpPr>
        <p:spPr/>
        <p:txBody>
          <a:bodyPr/>
          <a:lstStyle/>
          <a:p>
            <a:r>
              <a:rPr lang="zh-CN" altLang="en-US" sz="2400" dirty="0" smtClean="0"/>
              <a:t>每个用户被分配一个唯一的</a:t>
            </a:r>
            <a:r>
              <a:rPr lang="en-US" altLang="zh-CN" sz="2400" dirty="0" smtClean="0"/>
              <a:t>m</a:t>
            </a:r>
            <a:r>
              <a:rPr lang="zh-CN" altLang="en-US" sz="2400" dirty="0" smtClean="0"/>
              <a:t>比特码片序列，</a:t>
            </a:r>
            <a:r>
              <a:rPr lang="en-US" altLang="zh-CN" sz="2400" dirty="0" smtClean="0"/>
              <a:t>m</a:t>
            </a:r>
            <a:r>
              <a:rPr lang="zh-CN" altLang="en-US" sz="2400" dirty="0" smtClean="0"/>
              <a:t>的值通常为</a:t>
            </a:r>
            <a:r>
              <a:rPr lang="en-US" altLang="zh-CN" sz="2400" dirty="0" smtClean="0"/>
              <a:t>64</a:t>
            </a:r>
            <a:r>
              <a:rPr lang="zh-CN" altLang="en-US" sz="2400" dirty="0" smtClean="0"/>
              <a:t>或</a:t>
            </a:r>
            <a:r>
              <a:rPr lang="en-US" altLang="zh-CN" sz="2400" dirty="0" smtClean="0"/>
              <a:t>128</a:t>
            </a:r>
            <a:r>
              <a:rPr lang="zh-CN" altLang="en-US" sz="2400" dirty="0" smtClean="0"/>
              <a:t>。为了保证接收方能够正确解码，不同用户的码片序列必须正交。</a:t>
            </a:r>
            <a:endParaRPr lang="en-US" altLang="zh-CN" sz="2400" dirty="0" smtClean="0"/>
          </a:p>
          <a:p>
            <a:r>
              <a:rPr lang="zh-CN" altLang="en-US" sz="2400" dirty="0" smtClean="0"/>
              <a:t>发送的每个数据比特均被扩展成</a:t>
            </a:r>
            <a:r>
              <a:rPr lang="en-US" altLang="zh-CN" sz="2400" dirty="0" smtClean="0"/>
              <a:t>m</a:t>
            </a:r>
            <a:r>
              <a:rPr lang="zh-CN" altLang="en-US" sz="2400" dirty="0" smtClean="0"/>
              <a:t>位码片：发送 “</a:t>
            </a:r>
            <a:r>
              <a:rPr lang="en-US" altLang="zh-CN" sz="2400" dirty="0" smtClean="0"/>
              <a:t>1”</a:t>
            </a:r>
            <a:r>
              <a:rPr lang="zh-CN" altLang="en-US" sz="2400" dirty="0" smtClean="0"/>
              <a:t>时，发送它的</a:t>
            </a:r>
            <a:r>
              <a:rPr lang="en-US" altLang="zh-CN" sz="2400" dirty="0" smtClean="0"/>
              <a:t>m</a:t>
            </a:r>
            <a:r>
              <a:rPr lang="zh-CN" altLang="en-US" sz="2400" dirty="0" smtClean="0"/>
              <a:t>位码片序列；发送 “</a:t>
            </a:r>
            <a:r>
              <a:rPr lang="en-US" altLang="zh-CN" sz="2400" dirty="0" smtClean="0"/>
              <a:t>0”</a:t>
            </a:r>
            <a:r>
              <a:rPr lang="zh-CN" altLang="en-US" sz="2400" dirty="0" smtClean="0"/>
              <a:t>时，则发送该码片序列的二进制反码。</a:t>
            </a:r>
          </a:p>
          <a:p>
            <a:r>
              <a:rPr lang="zh-CN" altLang="en-US" sz="2400" dirty="0" smtClean="0"/>
              <a:t>例如，某用户的码片序列是</a:t>
            </a:r>
            <a:r>
              <a:rPr lang="en-US" altLang="zh-CN" sz="2400" dirty="0" smtClean="0"/>
              <a:t>10110011</a:t>
            </a:r>
            <a:r>
              <a:rPr lang="zh-CN" altLang="en-US" sz="2400" dirty="0" smtClean="0"/>
              <a:t>（设</a:t>
            </a:r>
            <a:r>
              <a:rPr lang="en-US" altLang="zh-CN" sz="2400" dirty="0" smtClean="0"/>
              <a:t>m=8</a:t>
            </a:r>
            <a:r>
              <a:rPr lang="zh-CN" altLang="en-US" sz="2400" dirty="0" smtClean="0"/>
              <a:t>），当“</a:t>
            </a:r>
            <a:r>
              <a:rPr lang="en-US" altLang="zh-CN" sz="2400" dirty="0" smtClean="0"/>
              <a:t>1”</a:t>
            </a:r>
            <a:r>
              <a:rPr lang="zh-CN" altLang="en-US" sz="2400" dirty="0" smtClean="0"/>
              <a:t>时，就发送序列</a:t>
            </a:r>
            <a:r>
              <a:rPr lang="en-US" altLang="zh-CN" sz="2400" dirty="0" smtClean="0"/>
              <a:t>10110011</a:t>
            </a:r>
            <a:r>
              <a:rPr lang="zh-CN" altLang="en-US" sz="2400" dirty="0" smtClean="0"/>
              <a:t>，当发送 “</a:t>
            </a:r>
            <a:r>
              <a:rPr lang="en-US" altLang="zh-CN" sz="2400" dirty="0" smtClean="0"/>
              <a:t>0”</a:t>
            </a:r>
            <a:r>
              <a:rPr lang="zh-CN" altLang="en-US" sz="2400" dirty="0" smtClean="0"/>
              <a:t>时，发送序列</a:t>
            </a:r>
            <a:r>
              <a:rPr lang="en-US" altLang="zh-CN" sz="2400" dirty="0" smtClean="0"/>
              <a:t>01001100</a:t>
            </a:r>
            <a:r>
              <a:rPr lang="zh-CN" altLang="en-US" sz="2400" dirty="0" smtClean="0"/>
              <a:t>。</a:t>
            </a:r>
          </a:p>
          <a:p>
            <a:r>
              <a:rPr lang="zh-CN" altLang="en-US" sz="2400" dirty="0" smtClean="0"/>
              <a:t>接收时，接收站从空中收到的是多个发送站信号的线性叠加码片序列的和。将其与某发送站的码片序列进行归一化内积运算，就可恢复出该站所发送的原始数据。 </a:t>
            </a:r>
          </a:p>
        </p:txBody>
      </p:sp>
      <p:sp>
        <p:nvSpPr>
          <p:cNvPr id="87044" name="灯片编号占位符 17"/>
          <p:cNvSpPr>
            <a:spLocks noGrp="1"/>
          </p:cNvSpPr>
          <p:nvPr>
            <p:ph type="sldNum" sz="quarter" idx="12"/>
          </p:nvPr>
        </p:nvSpPr>
        <p:spPr>
          <a:noFill/>
        </p:spPr>
        <p:txBody>
          <a:bodyPr/>
          <a:lstStyle/>
          <a:p>
            <a:fld id="{3CDEF503-29CC-417E-81BA-04DB3C3E1E6E}" type="slidenum">
              <a:rPr lang="zh-CN" altLang="en-US" smtClean="0">
                <a:latin typeface="Arial" charset="0"/>
              </a:rPr>
              <a:pPr/>
              <a:t>79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noFill/>
        </p:spPr>
        <p:txBody>
          <a:bodyPr/>
          <a:lstStyle/>
          <a:p>
            <a:r>
              <a:rPr lang="en-US" altLang="zh-CN" dirty="0" smtClean="0"/>
              <a:t>3.2.1  </a:t>
            </a:r>
            <a:r>
              <a:rPr lang="zh-CN" altLang="en-US" dirty="0" smtClean="0"/>
              <a:t>通信的基本概念</a:t>
            </a:r>
          </a:p>
        </p:txBody>
      </p:sp>
      <p:sp>
        <p:nvSpPr>
          <p:cNvPr id="14339" name="Rectangle 3"/>
          <p:cNvSpPr>
            <a:spLocks noGrp="1"/>
          </p:cNvSpPr>
          <p:nvPr>
            <p:ph idx="1"/>
          </p:nvPr>
        </p:nvSpPr>
        <p:spPr/>
        <p:txBody>
          <a:bodyPr/>
          <a:lstStyle/>
          <a:p>
            <a:pPr marL="623888" indent="-514350">
              <a:buFont typeface="Wingdings" pitchFamily="2" charset="2"/>
              <a:buNone/>
            </a:pPr>
            <a:r>
              <a:rPr lang="en-US" altLang="zh-CN" smtClean="0"/>
              <a:t>1. </a:t>
            </a:r>
            <a:r>
              <a:rPr lang="zh-CN" altLang="en-US" smtClean="0"/>
              <a:t>通信技术的发展历史</a:t>
            </a:r>
          </a:p>
          <a:p>
            <a:pPr marL="623888" indent="-514350">
              <a:buFont typeface="Wingdings" pitchFamily="2" charset="2"/>
              <a:buNone/>
            </a:pPr>
            <a:r>
              <a:rPr lang="en-US" altLang="zh-CN" smtClean="0"/>
              <a:t>2. </a:t>
            </a:r>
            <a:r>
              <a:rPr lang="zh-CN" altLang="en-US" smtClean="0"/>
              <a:t>信息、数据和信号</a:t>
            </a:r>
          </a:p>
        </p:txBody>
      </p:sp>
      <p:sp>
        <p:nvSpPr>
          <p:cNvPr id="14340" name="灯片编号占位符 17"/>
          <p:cNvSpPr>
            <a:spLocks noGrp="1"/>
          </p:cNvSpPr>
          <p:nvPr>
            <p:ph type="sldNum" sz="quarter" idx="12"/>
          </p:nvPr>
        </p:nvSpPr>
        <p:spPr>
          <a:noFill/>
        </p:spPr>
        <p:txBody>
          <a:bodyPr/>
          <a:lstStyle/>
          <a:p>
            <a:fld id="{967E0A5B-797B-42BF-9808-31899E6075C1}" type="slidenum">
              <a:rPr lang="zh-CN" altLang="en-US" smtClean="0">
                <a:latin typeface="Arial" charset="0"/>
              </a:rPr>
              <a:pPr/>
              <a:t>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noFill/>
        </p:spPr>
        <p:txBody>
          <a:bodyPr/>
          <a:lstStyle/>
          <a:p>
            <a:r>
              <a:rPr lang="zh-CN" altLang="en-US" dirty="0" smtClean="0"/>
              <a:t> </a:t>
            </a:r>
          </a:p>
        </p:txBody>
      </p:sp>
      <p:sp>
        <p:nvSpPr>
          <p:cNvPr id="88067" name="Rectangle 3"/>
          <p:cNvSpPr>
            <a:spLocks noGrp="1"/>
          </p:cNvSpPr>
          <p:nvPr>
            <p:ph idx="1"/>
          </p:nvPr>
        </p:nvSpPr>
        <p:spPr/>
        <p:txBody>
          <a:bodyPr/>
          <a:lstStyle/>
          <a:p>
            <a:r>
              <a:rPr lang="en-US" altLang="zh-CN" sz="2800" dirty="0" smtClean="0"/>
              <a:t>CDMA</a:t>
            </a:r>
            <a:r>
              <a:rPr lang="zh-CN" altLang="en-US" sz="2800" dirty="0" smtClean="0"/>
              <a:t>的优点是能够在高利用率的网络中提供较低的数据传输时延。</a:t>
            </a:r>
            <a:endParaRPr lang="en-US" altLang="zh-CN" sz="2800" dirty="0" smtClean="0"/>
          </a:p>
          <a:p>
            <a:r>
              <a:rPr lang="zh-CN" altLang="en-US" sz="2800" dirty="0" smtClean="0"/>
              <a:t>在</a:t>
            </a:r>
            <a:r>
              <a:rPr lang="en-US" altLang="zh-CN" sz="2800" dirty="0" smtClean="0"/>
              <a:t>CDMA</a:t>
            </a:r>
            <a:r>
              <a:rPr lang="zh-CN" altLang="en-US" sz="2800" dirty="0" smtClean="0"/>
              <a:t>系统中，多个用户可以同时发送数据，时延较低。因此，</a:t>
            </a:r>
            <a:r>
              <a:rPr lang="en-US" altLang="zh-CN" sz="2800" dirty="0" smtClean="0"/>
              <a:t>CDMA</a:t>
            </a:r>
            <a:r>
              <a:rPr lang="zh-CN" altLang="en-US" sz="2800" dirty="0" smtClean="0"/>
              <a:t>适用于电话业务这种要求低时延的场合。</a:t>
            </a:r>
          </a:p>
        </p:txBody>
      </p:sp>
      <p:sp>
        <p:nvSpPr>
          <p:cNvPr id="88068" name="灯片编号占位符 17"/>
          <p:cNvSpPr>
            <a:spLocks noGrp="1"/>
          </p:cNvSpPr>
          <p:nvPr>
            <p:ph type="sldNum" sz="quarter" idx="12"/>
          </p:nvPr>
        </p:nvSpPr>
        <p:spPr>
          <a:noFill/>
        </p:spPr>
        <p:txBody>
          <a:bodyPr/>
          <a:lstStyle/>
          <a:p>
            <a:fld id="{0FA2959E-3A1A-4D36-BE10-5EBB161CABC0}" type="slidenum">
              <a:rPr lang="zh-CN" altLang="en-US" smtClean="0">
                <a:latin typeface="Arial" charset="0"/>
              </a:rPr>
              <a:pPr/>
              <a:t>80</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noFill/>
        </p:spPr>
        <p:txBody>
          <a:bodyPr/>
          <a:lstStyle/>
          <a:p>
            <a:r>
              <a:rPr lang="en-US" altLang="zh-CN" dirty="0" smtClean="0"/>
              <a:t>TDM</a:t>
            </a:r>
            <a:r>
              <a:rPr lang="zh-CN" altLang="en-US" dirty="0" smtClean="0"/>
              <a:t>、</a:t>
            </a:r>
            <a:r>
              <a:rPr lang="en-US" altLang="zh-CN" dirty="0" smtClean="0"/>
              <a:t>FDM</a:t>
            </a:r>
            <a:r>
              <a:rPr lang="zh-CN" altLang="en-US" dirty="0" smtClean="0"/>
              <a:t>和</a:t>
            </a:r>
            <a:r>
              <a:rPr lang="en-US" altLang="zh-CN" dirty="0" smtClean="0"/>
              <a:t>CDMA</a:t>
            </a:r>
            <a:r>
              <a:rPr lang="zh-CN" altLang="en-US" dirty="0" smtClean="0"/>
              <a:t>的区别</a:t>
            </a:r>
          </a:p>
        </p:txBody>
      </p:sp>
      <p:sp>
        <p:nvSpPr>
          <p:cNvPr id="89091" name="Rectangle 3"/>
          <p:cNvSpPr>
            <a:spLocks noGrp="1"/>
          </p:cNvSpPr>
          <p:nvPr>
            <p:ph idx="1"/>
          </p:nvPr>
        </p:nvSpPr>
        <p:spPr/>
        <p:txBody>
          <a:bodyPr/>
          <a:lstStyle/>
          <a:p>
            <a:r>
              <a:rPr lang="zh-CN" altLang="en-US" sz="2800" smtClean="0"/>
              <a:t>可以用一个例子来说明。在一个屋子里有许多人要彼此进行通话，为了避免相互干扰，可以采用以下的方法：</a:t>
            </a:r>
          </a:p>
          <a:p>
            <a:pPr>
              <a:buFont typeface="Wingdings" pitchFamily="2" charset="2"/>
              <a:buNone/>
            </a:pPr>
            <a:r>
              <a:rPr lang="en-US" altLang="zh-CN" sz="2800" smtClean="0"/>
              <a:t>	(1) </a:t>
            </a:r>
            <a:r>
              <a:rPr lang="zh-CN" altLang="en-US" sz="2800" smtClean="0"/>
              <a:t>讲话的人按照顺序轮流进行发言（时分多路复用）。</a:t>
            </a:r>
          </a:p>
          <a:p>
            <a:pPr>
              <a:buFont typeface="Wingdings" pitchFamily="2" charset="2"/>
              <a:buNone/>
            </a:pPr>
            <a:r>
              <a:rPr lang="en-US" altLang="zh-CN" sz="2800" smtClean="0"/>
              <a:t>	(2) </a:t>
            </a:r>
            <a:r>
              <a:rPr lang="zh-CN" altLang="en-US" sz="2800" smtClean="0"/>
              <a:t>讲话的人可以同时发言，但每个人说话的音调不同（频分多路复用）。</a:t>
            </a:r>
          </a:p>
          <a:p>
            <a:pPr>
              <a:buFont typeface="Wingdings" pitchFamily="2" charset="2"/>
              <a:buNone/>
            </a:pPr>
            <a:r>
              <a:rPr lang="en-US" altLang="zh-CN" sz="2800" smtClean="0"/>
              <a:t>	(3) </a:t>
            </a:r>
            <a:r>
              <a:rPr lang="zh-CN" altLang="en-US" sz="2800" smtClean="0"/>
              <a:t>讲话的人采用不同的语言进行交流，只有懂得同一种语言的人才能够相互理解（码分多路复用）。</a:t>
            </a:r>
          </a:p>
        </p:txBody>
      </p:sp>
      <p:sp>
        <p:nvSpPr>
          <p:cNvPr id="89092" name="灯片编号占位符 17"/>
          <p:cNvSpPr>
            <a:spLocks noGrp="1"/>
          </p:cNvSpPr>
          <p:nvPr>
            <p:ph type="sldNum" sz="quarter" idx="12"/>
          </p:nvPr>
        </p:nvSpPr>
        <p:spPr>
          <a:noFill/>
        </p:spPr>
        <p:txBody>
          <a:bodyPr/>
          <a:lstStyle/>
          <a:p>
            <a:fld id="{5D7D5097-1A92-45D2-A7A3-205A225DA817}" type="slidenum">
              <a:rPr lang="zh-CN" altLang="en-US" smtClean="0">
                <a:latin typeface="Arial" charset="0"/>
              </a:rPr>
              <a:pPr/>
              <a:t>81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noFill/>
        </p:spPr>
        <p:txBody>
          <a:bodyPr/>
          <a:lstStyle/>
          <a:p>
            <a:r>
              <a:rPr lang="en-US" altLang="zh-CN" dirty="0" smtClean="0"/>
              <a:t>3.5  </a:t>
            </a:r>
            <a:r>
              <a:rPr lang="zh-CN" altLang="en-US" dirty="0" smtClean="0"/>
              <a:t>数据交换技术 </a:t>
            </a:r>
          </a:p>
        </p:txBody>
      </p:sp>
      <p:sp>
        <p:nvSpPr>
          <p:cNvPr id="90115" name="Rectangle 3"/>
          <p:cNvSpPr>
            <a:spLocks noGrp="1"/>
          </p:cNvSpPr>
          <p:nvPr>
            <p:ph idx="1"/>
          </p:nvPr>
        </p:nvSpPr>
        <p:spPr/>
        <p:txBody>
          <a:bodyPr/>
          <a:lstStyle/>
          <a:p>
            <a:pPr>
              <a:lnSpc>
                <a:spcPct val="90000"/>
              </a:lnSpc>
            </a:pPr>
            <a:r>
              <a:rPr lang="zh-CN" altLang="en-US" dirty="0" smtClean="0"/>
              <a:t>数据在通信子网中进行传输时，如何通过中间结点实现源结点和目标结点之间的数据传输，需中间结点完成数据从入线到出线的交换任务。</a:t>
            </a:r>
          </a:p>
          <a:p>
            <a:pPr>
              <a:lnSpc>
                <a:spcPct val="90000"/>
              </a:lnSpc>
            </a:pPr>
            <a:r>
              <a:rPr lang="zh-CN" altLang="en-US" dirty="0" smtClean="0"/>
              <a:t>电路交换（</a:t>
            </a:r>
            <a:r>
              <a:rPr lang="en-US" altLang="zh-CN" dirty="0" smtClean="0"/>
              <a:t>Circuit Switching</a:t>
            </a:r>
            <a:r>
              <a:rPr lang="zh-CN" altLang="en-US" dirty="0" smtClean="0"/>
              <a:t>）</a:t>
            </a:r>
            <a:endParaRPr lang="en-US" altLang="zh-CN" dirty="0" smtClean="0"/>
          </a:p>
          <a:p>
            <a:pPr>
              <a:lnSpc>
                <a:spcPct val="90000"/>
              </a:lnSpc>
            </a:pPr>
            <a:r>
              <a:rPr lang="zh-CN" altLang="en-US" dirty="0" smtClean="0"/>
              <a:t>存储转发交换（</a:t>
            </a:r>
            <a:r>
              <a:rPr lang="en-US" altLang="zh-CN" dirty="0" smtClean="0"/>
              <a:t>Store-and-Forward Switching</a:t>
            </a:r>
            <a:r>
              <a:rPr lang="zh-CN" altLang="en-US" dirty="0" smtClean="0"/>
              <a:t>）</a:t>
            </a:r>
          </a:p>
          <a:p>
            <a:pPr lvl="1">
              <a:lnSpc>
                <a:spcPct val="90000"/>
              </a:lnSpc>
            </a:pPr>
            <a:r>
              <a:rPr lang="zh-CN" altLang="en-US" sz="3200" dirty="0" smtClean="0"/>
              <a:t>报文交换</a:t>
            </a:r>
            <a:r>
              <a:rPr lang="en-US" altLang="zh-CN" sz="3200" dirty="0" smtClean="0"/>
              <a:t>(Message Switching)</a:t>
            </a:r>
            <a:r>
              <a:rPr lang="zh-CN" altLang="en-US" sz="3200" dirty="0" smtClean="0"/>
              <a:t>方式</a:t>
            </a:r>
            <a:endParaRPr lang="en-US" altLang="zh-CN" sz="3200" dirty="0" smtClean="0"/>
          </a:p>
          <a:p>
            <a:pPr lvl="1">
              <a:lnSpc>
                <a:spcPct val="90000"/>
              </a:lnSpc>
            </a:pPr>
            <a:r>
              <a:rPr lang="zh-CN" altLang="en-US" sz="3200" dirty="0" smtClean="0"/>
              <a:t>分组交换</a:t>
            </a:r>
            <a:r>
              <a:rPr lang="en-US" altLang="zh-CN" sz="3200" dirty="0" smtClean="0"/>
              <a:t>(Packet Switching)</a:t>
            </a:r>
            <a:r>
              <a:rPr lang="zh-CN" altLang="en-US" sz="3200" dirty="0" smtClean="0"/>
              <a:t>方式 </a:t>
            </a:r>
          </a:p>
        </p:txBody>
      </p:sp>
      <p:sp>
        <p:nvSpPr>
          <p:cNvPr id="90116" name="灯片编号占位符 17"/>
          <p:cNvSpPr>
            <a:spLocks noGrp="1"/>
          </p:cNvSpPr>
          <p:nvPr>
            <p:ph type="sldNum" sz="quarter" idx="12"/>
          </p:nvPr>
        </p:nvSpPr>
        <p:spPr>
          <a:noFill/>
        </p:spPr>
        <p:txBody>
          <a:bodyPr/>
          <a:lstStyle/>
          <a:p>
            <a:fld id="{11730DA6-ED69-4AA4-9191-CB8B9DAC4239}" type="slidenum">
              <a:rPr lang="zh-CN" altLang="en-US" smtClean="0">
                <a:latin typeface="Arial" charset="0"/>
              </a:rPr>
              <a:pPr/>
              <a:t>82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noFill/>
        </p:spPr>
        <p:txBody>
          <a:bodyPr/>
          <a:lstStyle/>
          <a:p>
            <a:r>
              <a:rPr lang="zh-CN" altLang="en-US" dirty="0" smtClean="0"/>
              <a:t> 存储转发交换</a:t>
            </a:r>
          </a:p>
        </p:txBody>
      </p:sp>
      <p:sp>
        <p:nvSpPr>
          <p:cNvPr id="91139" name="Rectangle 3"/>
          <p:cNvSpPr>
            <a:spLocks noGrp="1"/>
          </p:cNvSpPr>
          <p:nvPr>
            <p:ph idx="1"/>
          </p:nvPr>
        </p:nvSpPr>
        <p:spPr/>
        <p:txBody>
          <a:bodyPr/>
          <a:lstStyle/>
          <a:p>
            <a:r>
              <a:rPr lang="zh-CN" altLang="en-US" sz="2800" b="1" dirty="0" smtClean="0"/>
              <a:t>报文交换方式</a:t>
            </a:r>
            <a:r>
              <a:rPr lang="zh-CN" altLang="en-US" sz="2800" dirty="0" smtClean="0"/>
              <a:t>：不管要传输的数据有多长，都将其作为一个逻辑单元， 添加源地址、目的地址和控制信息，按照一定的格式打包成一个报文。 报文在经过传输路径上的各中间结点时，整体被存储和转发。如，在</a:t>
            </a:r>
            <a:r>
              <a:rPr lang="en-US" altLang="zh-CN" sz="2800" dirty="0" smtClean="0"/>
              <a:t>20</a:t>
            </a:r>
            <a:r>
              <a:rPr lang="zh-CN" altLang="en-US" sz="2800" dirty="0" smtClean="0"/>
              <a:t>世纪</a:t>
            </a:r>
            <a:r>
              <a:rPr lang="en-US" altLang="zh-CN" sz="2800" dirty="0" smtClean="0"/>
              <a:t>40</a:t>
            </a:r>
            <a:r>
              <a:rPr lang="zh-CN" altLang="en-US" sz="2800" dirty="0" smtClean="0"/>
              <a:t>年代的电报通信。</a:t>
            </a:r>
          </a:p>
          <a:p>
            <a:r>
              <a:rPr lang="zh-CN" altLang="en-US" sz="2800" b="1" dirty="0" smtClean="0"/>
              <a:t>分组交换方式：</a:t>
            </a:r>
            <a:r>
              <a:rPr lang="zh-CN" altLang="en-US" sz="2800" dirty="0" smtClean="0"/>
              <a:t>将较长的报文划分成若干个小的数据段（分组），以分组为单位进行存储和转发。灵活性大大提高。分组交换方式则在现代数据通信网络中得到了广泛使用。 </a:t>
            </a:r>
          </a:p>
        </p:txBody>
      </p:sp>
      <p:sp>
        <p:nvSpPr>
          <p:cNvPr id="91140" name="灯片编号占位符 17"/>
          <p:cNvSpPr>
            <a:spLocks noGrp="1"/>
          </p:cNvSpPr>
          <p:nvPr>
            <p:ph type="sldNum" sz="quarter" idx="12"/>
          </p:nvPr>
        </p:nvSpPr>
        <p:spPr>
          <a:noFill/>
        </p:spPr>
        <p:txBody>
          <a:bodyPr/>
          <a:lstStyle/>
          <a:p>
            <a:fld id="{C9CD17B5-8E6C-43F3-BC70-F0D645CA3A71}" type="slidenum">
              <a:rPr lang="zh-CN" altLang="en-US" smtClean="0">
                <a:latin typeface="Arial" charset="0"/>
              </a:rPr>
              <a:pPr/>
              <a:t>83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noFill/>
        </p:spPr>
        <p:txBody>
          <a:bodyPr/>
          <a:lstStyle/>
          <a:p>
            <a:r>
              <a:rPr lang="en-US" altLang="zh-CN" dirty="0" smtClean="0"/>
              <a:t>3.5.1  </a:t>
            </a:r>
            <a:r>
              <a:rPr lang="zh-CN" altLang="en-US" dirty="0" smtClean="0"/>
              <a:t>电路交换</a:t>
            </a:r>
          </a:p>
        </p:txBody>
      </p:sp>
      <p:sp>
        <p:nvSpPr>
          <p:cNvPr id="92163" name="Rectangle 3"/>
          <p:cNvSpPr>
            <a:spLocks noGrp="1"/>
          </p:cNvSpPr>
          <p:nvPr>
            <p:ph idx="1"/>
          </p:nvPr>
        </p:nvSpPr>
        <p:spPr/>
        <p:txBody>
          <a:bodyPr/>
          <a:lstStyle/>
          <a:p>
            <a:r>
              <a:rPr lang="zh-CN" altLang="en-US" dirty="0" smtClean="0"/>
              <a:t>电路交换（线路交换），是公共电话交换网</a:t>
            </a:r>
            <a:r>
              <a:rPr lang="en-US" altLang="zh-CN" dirty="0" smtClean="0"/>
              <a:t>PSTN</a:t>
            </a:r>
            <a:r>
              <a:rPr lang="zh-CN" altLang="en-US" dirty="0" smtClean="0"/>
              <a:t>和综合业务数字网</a:t>
            </a:r>
            <a:r>
              <a:rPr lang="en-US" altLang="zh-CN" dirty="0" smtClean="0"/>
              <a:t>ISDN</a:t>
            </a:r>
            <a:r>
              <a:rPr lang="zh-CN" altLang="en-US" dirty="0" smtClean="0"/>
              <a:t>所采用的交换技术。</a:t>
            </a:r>
            <a:endParaRPr lang="en-US" altLang="zh-CN" dirty="0" smtClean="0"/>
          </a:p>
          <a:p>
            <a:r>
              <a:rPr lang="zh-CN" altLang="en-US" dirty="0" smtClean="0"/>
              <a:t>终端</a:t>
            </a:r>
            <a:r>
              <a:rPr lang="en-US" altLang="zh-CN" dirty="0" smtClean="0"/>
              <a:t>A</a:t>
            </a:r>
            <a:r>
              <a:rPr lang="zh-CN" altLang="en-US" dirty="0" smtClean="0"/>
              <a:t>与终端</a:t>
            </a:r>
            <a:r>
              <a:rPr lang="en-US" altLang="zh-CN" dirty="0" smtClean="0"/>
              <a:t>B</a:t>
            </a:r>
            <a:r>
              <a:rPr lang="zh-CN" altLang="en-US" dirty="0" smtClean="0"/>
              <a:t>在进行数据通信之前，首先要在通信子网中建立物理通路。 </a:t>
            </a:r>
          </a:p>
        </p:txBody>
      </p:sp>
      <p:sp>
        <p:nvSpPr>
          <p:cNvPr id="92164" name="灯片编号占位符 17"/>
          <p:cNvSpPr>
            <a:spLocks noGrp="1"/>
          </p:cNvSpPr>
          <p:nvPr>
            <p:ph type="sldNum" sz="quarter" idx="12"/>
          </p:nvPr>
        </p:nvSpPr>
        <p:spPr>
          <a:noFill/>
        </p:spPr>
        <p:txBody>
          <a:bodyPr/>
          <a:lstStyle/>
          <a:p>
            <a:fld id="{ADA93929-74E5-4890-A8AB-6EA3A23829A7}" type="slidenum">
              <a:rPr lang="zh-CN" altLang="en-US" smtClean="0">
                <a:latin typeface="Arial" charset="0"/>
              </a:rPr>
              <a:pPr/>
              <a:t>84</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noFill/>
        </p:spPr>
        <p:txBody>
          <a:bodyPr/>
          <a:lstStyle/>
          <a:p>
            <a:r>
              <a:rPr lang="zh-CN" altLang="en-US" dirty="0" smtClean="0"/>
              <a:t>电路交换方式的示意图 </a:t>
            </a:r>
          </a:p>
        </p:txBody>
      </p:sp>
      <p:sp>
        <p:nvSpPr>
          <p:cNvPr id="93188" name="灯片编号占位符 17"/>
          <p:cNvSpPr>
            <a:spLocks noGrp="1"/>
          </p:cNvSpPr>
          <p:nvPr>
            <p:ph type="sldNum" sz="quarter" idx="12"/>
          </p:nvPr>
        </p:nvSpPr>
        <p:spPr>
          <a:noFill/>
        </p:spPr>
        <p:txBody>
          <a:bodyPr/>
          <a:lstStyle/>
          <a:p>
            <a:fld id="{B8E9ECBA-6149-4261-8308-FC3DBBE6DA6C}" type="slidenum">
              <a:rPr lang="zh-CN" altLang="en-US" smtClean="0">
                <a:latin typeface="Arial" charset="0"/>
              </a:rPr>
              <a:pPr/>
              <a:t>85</a:t>
            </a:fld>
            <a:endParaRPr lang="zh-CN" altLang="en-US" smtClean="0">
              <a:latin typeface="Arial" charset="0"/>
            </a:endParaRPr>
          </a:p>
        </p:txBody>
      </p:sp>
      <p:sp>
        <p:nvSpPr>
          <p:cNvPr id="93189" name="Rectangle 5"/>
          <p:cNvSpPr>
            <a:spLocks noChangeArrowheads="1"/>
          </p:cNvSpPr>
          <p:nvPr/>
        </p:nvSpPr>
        <p:spPr bwMode="auto">
          <a:xfrm>
            <a:off x="0" y="2547938"/>
            <a:ext cx="9144000" cy="0"/>
          </a:xfrm>
          <a:prstGeom prst="rect">
            <a:avLst/>
          </a:prstGeom>
          <a:noFill/>
          <a:ln w="9525">
            <a:noFill/>
            <a:miter lim="800000"/>
            <a:headEnd/>
            <a:tailEnd/>
          </a:ln>
        </p:spPr>
        <p:txBody>
          <a:bodyPr wrap="none" anchor="ctr">
            <a:spAutoFit/>
          </a:bodyPr>
          <a:lstStyle/>
          <a:p>
            <a:endParaRPr lang="zh-CN" altLang="en-US"/>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1620" name="Picture 4"/>
          <p:cNvPicPr>
            <a:picLocks noChangeAspect="1" noChangeArrowheads="1"/>
          </p:cNvPicPr>
          <p:nvPr/>
        </p:nvPicPr>
        <p:blipFill>
          <a:blip r:embed="rId2"/>
          <a:srcRect/>
          <a:stretch>
            <a:fillRect/>
          </a:stretch>
        </p:blipFill>
        <p:spPr bwMode="auto">
          <a:xfrm>
            <a:off x="785786" y="2071678"/>
            <a:ext cx="7492197" cy="2800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357158" y="357166"/>
            <a:ext cx="8229600" cy="1000124"/>
          </a:xfrm>
          <a:noFill/>
        </p:spPr>
        <p:txBody>
          <a:bodyPr/>
          <a:lstStyle/>
          <a:p>
            <a:r>
              <a:rPr lang="zh-CN" altLang="en-US" dirty="0" smtClean="0"/>
              <a:t>电路交换的通信过程</a:t>
            </a:r>
          </a:p>
        </p:txBody>
      </p:sp>
      <p:sp>
        <p:nvSpPr>
          <p:cNvPr id="98307" name="Rectangle 3"/>
          <p:cNvSpPr>
            <a:spLocks noGrp="1"/>
          </p:cNvSpPr>
          <p:nvPr>
            <p:ph idx="1"/>
          </p:nvPr>
        </p:nvSpPr>
        <p:spPr/>
        <p:txBody>
          <a:bodyPr/>
          <a:lstStyle/>
          <a:p>
            <a:pPr marL="269875" indent="269875">
              <a:defRPr/>
            </a:pPr>
            <a:r>
              <a:rPr lang="zh-CN" altLang="en-US" b="1" dirty="0" smtClean="0"/>
              <a:t>建立连接阶段</a:t>
            </a:r>
            <a:r>
              <a:rPr lang="zh-CN" altLang="en-US" dirty="0" smtClean="0"/>
              <a:t>：终端</a:t>
            </a:r>
            <a:r>
              <a:rPr lang="en-US" dirty="0" smtClean="0"/>
              <a:t>A</a:t>
            </a:r>
            <a:r>
              <a:rPr lang="zh-CN" altLang="en-US" dirty="0" smtClean="0"/>
              <a:t>发起呼叫，沿途的交换局为</a:t>
            </a:r>
            <a:r>
              <a:rPr lang="en-US" dirty="0" smtClean="0"/>
              <a:t>A</a:t>
            </a:r>
            <a:r>
              <a:rPr lang="zh-CN" altLang="en-US" dirty="0" smtClean="0"/>
              <a:t>和</a:t>
            </a:r>
            <a:r>
              <a:rPr lang="en-US" dirty="0" smtClean="0"/>
              <a:t>B</a:t>
            </a:r>
            <a:r>
              <a:rPr lang="zh-CN" altLang="en-US" dirty="0" smtClean="0"/>
              <a:t>之间的通信建立起专用的物理通道。</a:t>
            </a:r>
            <a:endParaRPr lang="en-US" altLang="zh-CN" dirty="0" smtClean="0"/>
          </a:p>
          <a:p>
            <a:pPr marL="269875" indent="269875">
              <a:defRPr/>
            </a:pPr>
            <a:r>
              <a:rPr lang="zh-CN" altLang="en-US" b="1" dirty="0" smtClean="0"/>
              <a:t>通信阶段</a:t>
            </a:r>
            <a:r>
              <a:rPr lang="zh-CN" altLang="en-US" dirty="0" smtClean="0"/>
              <a:t>：</a:t>
            </a:r>
            <a:r>
              <a:rPr lang="en-US" dirty="0" smtClean="0"/>
              <a:t> A</a:t>
            </a:r>
            <a:r>
              <a:rPr lang="zh-CN" altLang="en-US" dirty="0" smtClean="0"/>
              <a:t>和</a:t>
            </a:r>
            <a:r>
              <a:rPr lang="en-US" dirty="0" smtClean="0"/>
              <a:t>B</a:t>
            </a:r>
            <a:r>
              <a:rPr lang="zh-CN" altLang="en-US" dirty="0" smtClean="0"/>
              <a:t>就在这个建立好的通道上进行通信。</a:t>
            </a:r>
            <a:endParaRPr lang="en-US" altLang="zh-CN" dirty="0" smtClean="0"/>
          </a:p>
          <a:p>
            <a:pPr marL="269875" indent="269875">
              <a:defRPr/>
            </a:pPr>
            <a:r>
              <a:rPr lang="zh-CN" altLang="en-US" b="1" dirty="0" smtClean="0"/>
              <a:t>释放连接阶段 </a:t>
            </a:r>
            <a:r>
              <a:rPr lang="zh-CN" altLang="en-US" dirty="0" smtClean="0"/>
              <a:t>：双方通信的专用通道被拆除</a:t>
            </a:r>
            <a:r>
              <a:rPr lang="en-US" altLang="zh-CN" dirty="0" smtClean="0"/>
              <a:t>,</a:t>
            </a:r>
            <a:r>
              <a:rPr lang="zh-CN" altLang="en-US" dirty="0" smtClean="0"/>
              <a:t>通信资源分配给别的终端用。</a:t>
            </a:r>
          </a:p>
        </p:txBody>
      </p:sp>
      <p:sp>
        <p:nvSpPr>
          <p:cNvPr id="94212" name="灯片编号占位符 17"/>
          <p:cNvSpPr>
            <a:spLocks noGrp="1"/>
          </p:cNvSpPr>
          <p:nvPr>
            <p:ph type="sldNum" sz="quarter" idx="12"/>
          </p:nvPr>
        </p:nvSpPr>
        <p:spPr>
          <a:noFill/>
        </p:spPr>
        <p:txBody>
          <a:bodyPr/>
          <a:lstStyle/>
          <a:p>
            <a:fld id="{CDC584F6-5C03-41AC-AFF0-5E90857A7399}" type="slidenum">
              <a:rPr lang="zh-CN" altLang="en-US" smtClean="0">
                <a:latin typeface="Arial" charset="0"/>
              </a:rPr>
              <a:pPr/>
              <a:t>86</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noFill/>
        </p:spPr>
        <p:txBody>
          <a:bodyPr/>
          <a:lstStyle/>
          <a:p>
            <a:r>
              <a:rPr lang="zh-CN" altLang="en-US" dirty="0" smtClean="0"/>
              <a:t> </a:t>
            </a:r>
          </a:p>
        </p:txBody>
      </p:sp>
      <p:sp>
        <p:nvSpPr>
          <p:cNvPr id="95236" name="灯片编号占位符 17"/>
          <p:cNvSpPr>
            <a:spLocks noGrp="1"/>
          </p:cNvSpPr>
          <p:nvPr>
            <p:ph type="sldNum" sz="quarter" idx="12"/>
          </p:nvPr>
        </p:nvSpPr>
        <p:spPr>
          <a:noFill/>
        </p:spPr>
        <p:txBody>
          <a:bodyPr/>
          <a:lstStyle/>
          <a:p>
            <a:fld id="{846F1E72-FEAF-487C-A167-DDB61F4E284E}" type="slidenum">
              <a:rPr lang="zh-CN" altLang="en-US" smtClean="0">
                <a:latin typeface="Arial" charset="0"/>
              </a:rPr>
              <a:pPr/>
              <a:t>87</a:t>
            </a:fld>
            <a:endParaRPr lang="zh-CN" altLang="en-US" smtClean="0">
              <a:latin typeface="Arial" charset="0"/>
            </a:endParaRPr>
          </a:p>
        </p:txBody>
      </p:sp>
      <p:sp>
        <p:nvSpPr>
          <p:cNvPr id="95237" name="Rectangle 5"/>
          <p:cNvSpPr>
            <a:spLocks noChangeArrowheads="1"/>
          </p:cNvSpPr>
          <p:nvPr/>
        </p:nvSpPr>
        <p:spPr bwMode="auto">
          <a:xfrm>
            <a:off x="0" y="1857375"/>
            <a:ext cx="9144000" cy="0"/>
          </a:xfrm>
          <a:prstGeom prst="rect">
            <a:avLst/>
          </a:prstGeom>
          <a:noFill/>
          <a:ln w="9525">
            <a:noFill/>
            <a:miter lim="800000"/>
            <a:headEnd/>
            <a:tailEnd/>
          </a:ln>
        </p:spPr>
        <p:txBody>
          <a:bodyPr wrap="none" anchor="ctr">
            <a:spAutoFit/>
          </a:bodyPr>
          <a:lstStyle/>
          <a:p>
            <a:endParaRPr lang="zh-CN" altLang="en-US"/>
          </a:p>
        </p:txBody>
      </p:sp>
      <p:pic>
        <p:nvPicPr>
          <p:cNvPr id="109569" name="Picture 1"/>
          <p:cNvPicPr>
            <a:picLocks noChangeAspect="1" noChangeArrowheads="1"/>
          </p:cNvPicPr>
          <p:nvPr/>
        </p:nvPicPr>
        <p:blipFill>
          <a:blip r:embed="rId2"/>
          <a:srcRect/>
          <a:stretch>
            <a:fillRect/>
          </a:stretch>
        </p:blipFill>
        <p:spPr bwMode="auto">
          <a:xfrm>
            <a:off x="843269" y="1381124"/>
            <a:ext cx="7176781" cy="4262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noFill/>
        </p:spPr>
        <p:txBody>
          <a:bodyPr/>
          <a:lstStyle/>
          <a:p>
            <a:r>
              <a:rPr lang="zh-CN" altLang="en-US" dirty="0" smtClean="0"/>
              <a:t>电路交换技术特点</a:t>
            </a:r>
          </a:p>
        </p:txBody>
      </p:sp>
      <p:sp>
        <p:nvSpPr>
          <p:cNvPr id="96259" name="Rectangle 3"/>
          <p:cNvSpPr>
            <a:spLocks noGrp="1"/>
          </p:cNvSpPr>
          <p:nvPr>
            <p:ph idx="1"/>
          </p:nvPr>
        </p:nvSpPr>
        <p:spPr>
          <a:xfrm>
            <a:off x="428625" y="1428750"/>
            <a:ext cx="8229600" cy="4803775"/>
          </a:xfrm>
        </p:spPr>
        <p:txBody>
          <a:bodyPr/>
          <a:lstStyle/>
          <a:p>
            <a:r>
              <a:rPr lang="zh-CN" altLang="en-US" sz="2200" dirty="0" smtClean="0"/>
              <a:t> </a:t>
            </a:r>
            <a:r>
              <a:rPr lang="zh-CN" altLang="en-US" sz="2800" dirty="0" smtClean="0"/>
              <a:t>特点：提供双方专用的物理通道。</a:t>
            </a:r>
            <a:endParaRPr lang="en-US" altLang="zh-CN" sz="2800" dirty="0" smtClean="0"/>
          </a:p>
          <a:p>
            <a:r>
              <a:rPr lang="zh-CN" altLang="en-US" sz="2800" dirty="0" smtClean="0"/>
              <a:t>优点 ：保证通信的实时性，适合交互会话型通信</a:t>
            </a:r>
          </a:p>
          <a:p>
            <a:r>
              <a:rPr lang="zh-CN" altLang="en-US" sz="2800" dirty="0" smtClean="0"/>
              <a:t>不适合计算机数据通信，原因：</a:t>
            </a:r>
          </a:p>
          <a:p>
            <a:pPr>
              <a:buFont typeface="Wingdings" pitchFamily="2" charset="2"/>
              <a:buNone/>
            </a:pPr>
            <a:r>
              <a:rPr lang="zh-CN" altLang="en-US" sz="2800" dirty="0" smtClean="0"/>
              <a:t>	（</a:t>
            </a:r>
            <a:r>
              <a:rPr lang="en-US" altLang="zh-CN" sz="2800" dirty="0" smtClean="0"/>
              <a:t>1</a:t>
            </a:r>
            <a:r>
              <a:rPr lang="zh-CN" altLang="en-US" sz="2800" dirty="0" smtClean="0"/>
              <a:t>）通信过程中，即使没有数据或发送的数据很少，也占用专用通路，信道资源的利用率低。</a:t>
            </a:r>
          </a:p>
          <a:p>
            <a:pPr>
              <a:buFont typeface="Wingdings" pitchFamily="2" charset="2"/>
              <a:buNone/>
            </a:pPr>
            <a:r>
              <a:rPr lang="zh-CN" altLang="en-US" sz="2800" dirty="0" smtClean="0"/>
              <a:t>	（</a:t>
            </a:r>
            <a:r>
              <a:rPr lang="en-US" altLang="zh-CN" sz="2800" dirty="0" smtClean="0"/>
              <a:t>2</a:t>
            </a:r>
            <a:r>
              <a:rPr lang="zh-CN" altLang="en-US" sz="2800" dirty="0" smtClean="0"/>
              <a:t>） 中间结点不具有存储数据功能，不能平滑通信量，当某一时刻的数据量超过了线路的最大带宽时，数据会丢失。</a:t>
            </a:r>
          </a:p>
          <a:p>
            <a:pPr>
              <a:buFont typeface="Wingdings" pitchFamily="2" charset="2"/>
              <a:buNone/>
            </a:pPr>
            <a:r>
              <a:rPr lang="zh-CN" altLang="en-US" sz="2800" dirty="0" smtClean="0"/>
              <a:t>	（</a:t>
            </a:r>
            <a:r>
              <a:rPr lang="en-US" altLang="zh-CN" sz="2800" dirty="0" smtClean="0"/>
              <a:t>3</a:t>
            </a:r>
            <a:r>
              <a:rPr lang="zh-CN" altLang="en-US" sz="2800" dirty="0" smtClean="0"/>
              <a:t>）中间结点不具备差错控制的能力，无法检查和纠正通信过程中出现的数据差错。</a:t>
            </a:r>
          </a:p>
        </p:txBody>
      </p:sp>
      <p:sp>
        <p:nvSpPr>
          <p:cNvPr id="96260" name="灯片编号占位符 17"/>
          <p:cNvSpPr>
            <a:spLocks noGrp="1"/>
          </p:cNvSpPr>
          <p:nvPr>
            <p:ph type="sldNum" sz="quarter" idx="12"/>
          </p:nvPr>
        </p:nvSpPr>
        <p:spPr>
          <a:noFill/>
        </p:spPr>
        <p:txBody>
          <a:bodyPr/>
          <a:lstStyle/>
          <a:p>
            <a:fld id="{1672292A-65EF-4211-A44A-555352E0D9AB}" type="slidenum">
              <a:rPr lang="zh-CN" altLang="en-US" smtClean="0">
                <a:latin typeface="Arial" charset="0"/>
              </a:rPr>
              <a:pPr/>
              <a:t>88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a:noFill/>
        </p:spPr>
        <p:txBody>
          <a:bodyPr/>
          <a:lstStyle/>
          <a:p>
            <a:r>
              <a:rPr lang="en-US" altLang="zh-CN" dirty="0" smtClean="0"/>
              <a:t>3.5.2  </a:t>
            </a:r>
            <a:r>
              <a:rPr lang="zh-CN" altLang="en-US" dirty="0" smtClean="0"/>
              <a:t>分组交换</a:t>
            </a:r>
          </a:p>
        </p:txBody>
      </p:sp>
      <p:sp>
        <p:nvSpPr>
          <p:cNvPr id="97283" name="Rectangle 3"/>
          <p:cNvSpPr>
            <a:spLocks noGrp="1"/>
          </p:cNvSpPr>
          <p:nvPr>
            <p:ph idx="1"/>
          </p:nvPr>
        </p:nvSpPr>
        <p:spPr/>
        <p:txBody>
          <a:bodyPr/>
          <a:lstStyle/>
          <a:p>
            <a:r>
              <a:rPr lang="zh-CN" altLang="en-US" dirty="0" smtClean="0"/>
              <a:t>计算机网络采用的数据交换方式。</a:t>
            </a:r>
            <a:endParaRPr lang="en-US" altLang="zh-CN" dirty="0" smtClean="0"/>
          </a:p>
          <a:p>
            <a:r>
              <a:rPr lang="zh-CN" altLang="en-US" dirty="0" smtClean="0"/>
              <a:t>发送方将每个报文分割成若干个小的分组。每个分组的长度可变。定义分组的最大长度（如</a:t>
            </a:r>
            <a:r>
              <a:rPr lang="en-US" altLang="zh-CN" dirty="0" smtClean="0"/>
              <a:t>1500</a:t>
            </a:r>
            <a:r>
              <a:rPr lang="zh-CN" altLang="en-US" dirty="0" smtClean="0"/>
              <a:t>个字节）。</a:t>
            </a:r>
          </a:p>
          <a:p>
            <a:r>
              <a:rPr lang="zh-CN" altLang="en-US" dirty="0" smtClean="0"/>
              <a:t>中间结点负责分组的接收、差错校验、存储及转发。</a:t>
            </a:r>
            <a:endParaRPr lang="en-US" altLang="zh-CN" dirty="0" smtClean="0"/>
          </a:p>
          <a:p>
            <a:r>
              <a:rPr lang="zh-CN" altLang="en-US" dirty="0" smtClean="0"/>
              <a:t>每个分组独立传输，可以通过不同的路径到达接收方。 </a:t>
            </a:r>
          </a:p>
        </p:txBody>
      </p:sp>
      <p:sp>
        <p:nvSpPr>
          <p:cNvPr id="97284" name="灯片编号占位符 17"/>
          <p:cNvSpPr>
            <a:spLocks noGrp="1"/>
          </p:cNvSpPr>
          <p:nvPr>
            <p:ph type="sldNum" sz="quarter" idx="12"/>
          </p:nvPr>
        </p:nvSpPr>
        <p:spPr>
          <a:noFill/>
        </p:spPr>
        <p:txBody>
          <a:bodyPr/>
          <a:lstStyle/>
          <a:p>
            <a:fld id="{0EB93AE5-8F41-4ED3-9140-101B7E6E96C1}" type="slidenum">
              <a:rPr lang="zh-CN" altLang="en-US" smtClean="0">
                <a:latin typeface="Arial" charset="0"/>
              </a:rPr>
              <a:pPr/>
              <a:t>89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a:lstStyle/>
          <a:p>
            <a:r>
              <a:rPr lang="en-US" altLang="zh-CN" dirty="0" smtClean="0"/>
              <a:t>1. </a:t>
            </a:r>
            <a:r>
              <a:rPr lang="zh-CN" altLang="en-US" dirty="0" smtClean="0"/>
              <a:t>通信技术的发展历史 </a:t>
            </a:r>
          </a:p>
        </p:txBody>
      </p:sp>
      <p:graphicFrame>
        <p:nvGraphicFramePr>
          <p:cNvPr id="118057" name="Group 297"/>
          <p:cNvGraphicFramePr>
            <a:graphicFrameLocks noGrp="1"/>
          </p:cNvGraphicFramePr>
          <p:nvPr>
            <p:ph type="tbl" idx="1"/>
          </p:nvPr>
        </p:nvGraphicFramePr>
        <p:xfrm>
          <a:off x="457200" y="1481138"/>
          <a:ext cx="8229600" cy="4572000"/>
        </p:xfrm>
        <a:graphic>
          <a:graphicData uri="http://schemas.openxmlformats.org/drawingml/2006/table">
            <a:tbl>
              <a:tblPr/>
              <a:tblGrid>
                <a:gridCol w="2325688"/>
                <a:gridCol w="5903912"/>
              </a:tblGrid>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时间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事件</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1838</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莫尔斯发明有线电报，开始了电通信阶段</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1864</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麦克斯韦提出电磁辐射方程</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1876</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贝尔发明电话</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1887</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赫兹验证了麦克斯韦的电磁辐射理论</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1896</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马可尼发明无线电报</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1906</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真空三极管放大器被发明</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1918</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调幅无线电广播问世</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1936</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调频无线电广播问世</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1938</a:t>
                      </a: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年</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电视广播开始</a:t>
                      </a:r>
                      <a:endParaRPr kumimoji="0" lang="zh-CN" altLang="en-US"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98" name="灯片编号占位符 5"/>
          <p:cNvSpPr>
            <a:spLocks noGrp="1"/>
          </p:cNvSpPr>
          <p:nvPr>
            <p:ph type="sldNum" sz="quarter" idx="12"/>
          </p:nvPr>
        </p:nvSpPr>
        <p:spPr>
          <a:noFill/>
        </p:spPr>
        <p:txBody>
          <a:bodyPr/>
          <a:lstStyle/>
          <a:p>
            <a:fld id="{E6109435-F6E4-4BE2-92CE-B9C7C90EA1A1}" type="slidenum">
              <a:rPr lang="zh-CN" altLang="en-US" smtClean="0">
                <a:latin typeface="Arial" charset="0"/>
              </a:rPr>
              <a:pPr/>
              <a:t>9</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noFill/>
        </p:spPr>
        <p:txBody>
          <a:bodyPr/>
          <a:lstStyle/>
          <a:p>
            <a:r>
              <a:rPr lang="zh-CN" altLang="en-US" dirty="0" smtClean="0"/>
              <a:t>分组交换方式的示意图 </a:t>
            </a:r>
          </a:p>
        </p:txBody>
      </p:sp>
      <p:pic>
        <p:nvPicPr>
          <p:cNvPr id="98309" name="Picture 7"/>
          <p:cNvPicPr>
            <a:picLocks noGrp="1" noChangeAspect="1" noChangeArrowheads="1"/>
          </p:cNvPicPr>
          <p:nvPr>
            <p:ph idx="1"/>
          </p:nvPr>
        </p:nvPicPr>
        <p:blipFill>
          <a:blip r:embed="rId2"/>
          <a:stretch>
            <a:fillRect/>
          </a:stretch>
        </p:blipFill>
        <p:spPr>
          <a:xfrm>
            <a:off x="381000" y="1998328"/>
            <a:ext cx="8229600" cy="3637632"/>
          </a:xfrm>
          <a:noFill/>
        </p:spPr>
      </p:pic>
      <p:sp>
        <p:nvSpPr>
          <p:cNvPr id="98307" name="灯片编号占位符 17"/>
          <p:cNvSpPr>
            <a:spLocks noGrp="1"/>
          </p:cNvSpPr>
          <p:nvPr>
            <p:ph type="sldNum" sz="quarter" idx="12"/>
          </p:nvPr>
        </p:nvSpPr>
        <p:spPr>
          <a:noFill/>
        </p:spPr>
        <p:txBody>
          <a:bodyPr/>
          <a:lstStyle/>
          <a:p>
            <a:fld id="{1239B7BB-5999-484D-A802-61AEE3BB150A}" type="slidenum">
              <a:rPr lang="zh-CN" altLang="en-US" smtClean="0">
                <a:latin typeface="Arial" charset="0"/>
              </a:rPr>
              <a:pPr/>
              <a:t>90</a:t>
            </a:fld>
            <a:endParaRPr lang="zh-CN" altLang="en-US" smtClean="0">
              <a:latin typeface="Arial" charset="0"/>
            </a:endParaRPr>
          </a:p>
        </p:txBody>
      </p:sp>
      <p:sp>
        <p:nvSpPr>
          <p:cNvPr id="98308" name="Rectangle 5"/>
          <p:cNvSpPr>
            <a:spLocks noChangeArrowheads="1"/>
          </p:cNvSpPr>
          <p:nvPr/>
        </p:nvSpPr>
        <p:spPr bwMode="auto">
          <a:xfrm>
            <a:off x="0" y="26765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noFill/>
        </p:spPr>
        <p:txBody>
          <a:bodyPr/>
          <a:lstStyle/>
          <a:p>
            <a:r>
              <a:rPr lang="zh-CN" altLang="en-US" dirty="0" smtClean="0"/>
              <a:t>分组交换的主要特点</a:t>
            </a:r>
          </a:p>
        </p:txBody>
      </p:sp>
      <p:sp>
        <p:nvSpPr>
          <p:cNvPr id="99331" name="Rectangle 3"/>
          <p:cNvSpPr>
            <a:spLocks noGrp="1"/>
          </p:cNvSpPr>
          <p:nvPr>
            <p:ph idx="1"/>
          </p:nvPr>
        </p:nvSpPr>
        <p:spPr>
          <a:xfrm>
            <a:off x="381000" y="1554163"/>
            <a:ext cx="8405842" cy="4525962"/>
          </a:xfrm>
        </p:spPr>
        <p:txBody>
          <a:bodyPr/>
          <a:lstStyle/>
          <a:p>
            <a:pPr>
              <a:lnSpc>
                <a:spcPct val="90000"/>
              </a:lnSpc>
            </a:pPr>
            <a:r>
              <a:rPr lang="zh-CN" altLang="en-US" sz="3000" dirty="0" smtClean="0"/>
              <a:t>通信双方在进行数据传输时不需要事先建立好连接。</a:t>
            </a:r>
          </a:p>
          <a:p>
            <a:pPr>
              <a:lnSpc>
                <a:spcPct val="90000"/>
              </a:lnSpc>
            </a:pPr>
            <a:r>
              <a:rPr lang="zh-CN" altLang="en-US" sz="3000" dirty="0" smtClean="0"/>
              <a:t>允许一个发送方与多个接收方进行通信，也允许一个接收方接收来自多个发送方的分组。</a:t>
            </a:r>
            <a:endParaRPr lang="en-US" altLang="zh-CN" sz="3000" dirty="0" smtClean="0"/>
          </a:p>
          <a:p>
            <a:pPr>
              <a:lnSpc>
                <a:spcPct val="90000"/>
              </a:lnSpc>
            </a:pPr>
            <a:r>
              <a:rPr lang="zh-CN" altLang="en-US" sz="3000" dirty="0" smtClean="0"/>
              <a:t>数据通信可以随时发生，分组的间隔时间不确定。</a:t>
            </a:r>
          </a:p>
          <a:p>
            <a:pPr>
              <a:lnSpc>
                <a:spcPct val="90000"/>
              </a:lnSpc>
            </a:pPr>
            <a:r>
              <a:rPr lang="zh-CN" altLang="en-US" sz="3000" dirty="0" smtClean="0"/>
              <a:t>分组交换技术又可分为数据报（</a:t>
            </a:r>
            <a:r>
              <a:rPr lang="en-US" altLang="zh-CN" sz="3000" dirty="0" smtClean="0"/>
              <a:t>Datagram</a:t>
            </a:r>
            <a:r>
              <a:rPr lang="zh-CN" altLang="en-US" sz="3000" dirty="0" smtClean="0"/>
              <a:t>）和虚电路（</a:t>
            </a:r>
            <a:r>
              <a:rPr lang="en-US" altLang="zh-CN" sz="3000" dirty="0" smtClean="0"/>
              <a:t>Virtual Circuit</a:t>
            </a:r>
            <a:r>
              <a:rPr lang="zh-CN" altLang="en-US" sz="3000" dirty="0" smtClean="0"/>
              <a:t>）两种方式</a:t>
            </a:r>
            <a:r>
              <a:rPr lang="zh-CN" altLang="en-US" sz="2800" dirty="0" smtClean="0"/>
              <a:t>。 </a:t>
            </a:r>
          </a:p>
        </p:txBody>
      </p:sp>
      <p:sp>
        <p:nvSpPr>
          <p:cNvPr id="99332" name="灯片编号占位符 17"/>
          <p:cNvSpPr>
            <a:spLocks noGrp="1"/>
          </p:cNvSpPr>
          <p:nvPr>
            <p:ph type="sldNum" sz="quarter" idx="12"/>
          </p:nvPr>
        </p:nvSpPr>
        <p:spPr>
          <a:noFill/>
        </p:spPr>
        <p:txBody>
          <a:bodyPr/>
          <a:lstStyle/>
          <a:p>
            <a:fld id="{14040B70-32EC-45BF-AAC7-F0C5DCF43398}" type="slidenum">
              <a:rPr lang="zh-CN" altLang="en-US" smtClean="0">
                <a:latin typeface="Arial" charset="0"/>
              </a:rPr>
              <a:pPr/>
              <a:t>91</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noFill/>
        </p:spPr>
        <p:txBody>
          <a:bodyPr/>
          <a:lstStyle/>
          <a:p>
            <a:r>
              <a:rPr lang="en-US" altLang="zh-CN" dirty="0" smtClean="0"/>
              <a:t>3.6  </a:t>
            </a:r>
            <a:r>
              <a:rPr lang="zh-CN" altLang="en-US" dirty="0" smtClean="0"/>
              <a:t>物理层下的传输介质</a:t>
            </a:r>
          </a:p>
        </p:txBody>
      </p:sp>
      <p:sp>
        <p:nvSpPr>
          <p:cNvPr id="100355" name="Rectangle 3"/>
          <p:cNvSpPr>
            <a:spLocks noGrp="1"/>
          </p:cNvSpPr>
          <p:nvPr>
            <p:ph idx="1"/>
          </p:nvPr>
        </p:nvSpPr>
        <p:spPr/>
        <p:txBody>
          <a:bodyPr/>
          <a:lstStyle/>
          <a:p>
            <a:r>
              <a:rPr lang="zh-CN" altLang="en-US" sz="2800" dirty="0" smtClean="0"/>
              <a:t>也称为传输媒体或传输媒介，它是通信系统中源端和目的端之间信号传输的物理载体。</a:t>
            </a:r>
            <a:endParaRPr lang="en-US" altLang="zh-CN" sz="2800" dirty="0" smtClean="0"/>
          </a:p>
          <a:p>
            <a:r>
              <a:rPr lang="zh-CN" altLang="en-US" sz="2800" dirty="0" smtClean="0"/>
              <a:t>不属于网络协议体系中物理层的范畴，但它与物理层协议的接口标准有着密切的关系。</a:t>
            </a:r>
          </a:p>
          <a:p>
            <a:r>
              <a:rPr lang="zh-CN" altLang="en-US" sz="2800" b="1" dirty="0" smtClean="0"/>
              <a:t>导向传输介质</a:t>
            </a:r>
            <a:r>
              <a:rPr lang="zh-CN" altLang="en-US" sz="2800" dirty="0" smtClean="0"/>
              <a:t>：信号沿着固定的介质（如铜线或光纤）被导向地进行传播。</a:t>
            </a:r>
            <a:endParaRPr lang="en-US" altLang="zh-CN" sz="2800" dirty="0" smtClean="0"/>
          </a:p>
          <a:p>
            <a:r>
              <a:rPr lang="zh-CN" altLang="en-US" sz="2800" b="1" dirty="0" smtClean="0"/>
              <a:t>非导向传输介质</a:t>
            </a:r>
            <a:r>
              <a:rPr lang="zh-CN" altLang="en-US" sz="2800" dirty="0" smtClean="0"/>
              <a:t>：指开放空间，可通过无线的方式在非导向传输介质中进行电磁波的传播</a:t>
            </a:r>
            <a:r>
              <a:rPr lang="zh-CN" altLang="en-US" sz="2400" dirty="0" smtClean="0"/>
              <a:t>。</a:t>
            </a:r>
          </a:p>
        </p:txBody>
      </p:sp>
      <p:sp>
        <p:nvSpPr>
          <p:cNvPr id="100356" name="灯片编号占位符 17"/>
          <p:cNvSpPr>
            <a:spLocks noGrp="1"/>
          </p:cNvSpPr>
          <p:nvPr>
            <p:ph type="sldNum" sz="quarter" idx="12"/>
          </p:nvPr>
        </p:nvSpPr>
        <p:spPr>
          <a:noFill/>
        </p:spPr>
        <p:txBody>
          <a:bodyPr/>
          <a:lstStyle/>
          <a:p>
            <a:fld id="{BD313D6B-C15A-4660-BF95-185BF9DFCEB9}" type="slidenum">
              <a:rPr lang="zh-CN" altLang="en-US" smtClean="0">
                <a:latin typeface="Arial" charset="0"/>
              </a:rPr>
              <a:pPr/>
              <a:t>92</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noFill/>
        </p:spPr>
        <p:txBody>
          <a:bodyPr/>
          <a:lstStyle/>
          <a:p>
            <a:r>
              <a:rPr lang="en-US" altLang="zh-CN" dirty="0" smtClean="0"/>
              <a:t>3.6.1  </a:t>
            </a:r>
            <a:r>
              <a:rPr lang="zh-CN" altLang="en-US" dirty="0" smtClean="0"/>
              <a:t>导向传输介质</a:t>
            </a:r>
          </a:p>
        </p:txBody>
      </p:sp>
      <p:sp>
        <p:nvSpPr>
          <p:cNvPr id="105475" name="Rectangle 3"/>
          <p:cNvSpPr>
            <a:spLocks noGrp="1"/>
          </p:cNvSpPr>
          <p:nvPr>
            <p:ph idx="1"/>
          </p:nvPr>
        </p:nvSpPr>
        <p:spPr>
          <a:xfrm>
            <a:off x="381000" y="1428750"/>
            <a:ext cx="8229600" cy="4651375"/>
          </a:xfrm>
        </p:spPr>
        <p:txBody>
          <a:bodyPr/>
          <a:lstStyle/>
          <a:p>
            <a:pPr>
              <a:buFont typeface="Wingdings 3" pitchFamily="18" charset="2"/>
              <a:buNone/>
              <a:defRPr/>
            </a:pPr>
            <a:endParaRPr lang="en-US" altLang="zh-CN" dirty="0" smtClean="0"/>
          </a:p>
          <a:p>
            <a:pPr indent="287338">
              <a:buFont typeface="Wingdings 3" pitchFamily="18" charset="2"/>
              <a:buNone/>
              <a:defRPr/>
            </a:pPr>
            <a:r>
              <a:rPr lang="en-US" altLang="zh-CN" sz="3600" dirty="0" smtClean="0"/>
              <a:t>1. </a:t>
            </a:r>
            <a:r>
              <a:rPr lang="zh-CN" altLang="en-US" sz="3600" dirty="0" smtClean="0"/>
              <a:t>双绞线</a:t>
            </a:r>
          </a:p>
          <a:p>
            <a:pPr indent="287338">
              <a:buFont typeface="Wingdings 3" pitchFamily="18" charset="2"/>
              <a:buNone/>
              <a:defRPr/>
            </a:pPr>
            <a:r>
              <a:rPr lang="en-US" altLang="zh-CN" sz="3600" dirty="0" smtClean="0"/>
              <a:t>2. </a:t>
            </a:r>
            <a:r>
              <a:rPr lang="zh-CN" altLang="en-US" sz="3600" dirty="0" smtClean="0"/>
              <a:t>同轴电缆</a:t>
            </a:r>
          </a:p>
          <a:p>
            <a:pPr indent="287338">
              <a:buFont typeface="Wingdings 3" pitchFamily="18" charset="2"/>
              <a:buNone/>
              <a:defRPr/>
            </a:pPr>
            <a:r>
              <a:rPr lang="en-US" altLang="zh-CN" sz="3600" dirty="0" smtClean="0"/>
              <a:t>3. </a:t>
            </a:r>
            <a:r>
              <a:rPr lang="zh-CN" altLang="en-US" sz="3600" dirty="0" smtClean="0"/>
              <a:t>光纤</a:t>
            </a:r>
          </a:p>
        </p:txBody>
      </p:sp>
      <p:sp>
        <p:nvSpPr>
          <p:cNvPr id="101380" name="灯片编号占位符 17"/>
          <p:cNvSpPr>
            <a:spLocks noGrp="1"/>
          </p:cNvSpPr>
          <p:nvPr>
            <p:ph type="sldNum" sz="quarter" idx="12"/>
          </p:nvPr>
        </p:nvSpPr>
        <p:spPr>
          <a:noFill/>
        </p:spPr>
        <p:txBody>
          <a:bodyPr/>
          <a:lstStyle/>
          <a:p>
            <a:fld id="{918E96B6-AA26-4B61-B2C0-7FAE401BC858}" type="slidenum">
              <a:rPr lang="zh-CN" altLang="en-US" smtClean="0">
                <a:latin typeface="Arial" charset="0"/>
              </a:rPr>
              <a:pPr/>
              <a:t>93</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noFill/>
        </p:spPr>
        <p:txBody>
          <a:bodyPr/>
          <a:lstStyle/>
          <a:p>
            <a:r>
              <a:rPr lang="en-US" altLang="zh-CN" dirty="0" smtClean="0"/>
              <a:t>1. </a:t>
            </a:r>
            <a:r>
              <a:rPr lang="zh-CN" altLang="en-US" dirty="0" smtClean="0"/>
              <a:t>双绞线（</a:t>
            </a:r>
            <a:r>
              <a:rPr lang="en-US" altLang="zh-CN" dirty="0" smtClean="0"/>
              <a:t>Twisted Pair</a:t>
            </a:r>
            <a:r>
              <a:rPr lang="zh-CN" altLang="en-US" dirty="0" smtClean="0"/>
              <a:t>）</a:t>
            </a:r>
          </a:p>
        </p:txBody>
      </p:sp>
      <p:sp>
        <p:nvSpPr>
          <p:cNvPr id="102403" name="Rectangle 3"/>
          <p:cNvSpPr>
            <a:spLocks noGrp="1"/>
          </p:cNvSpPr>
          <p:nvPr>
            <p:ph idx="1"/>
          </p:nvPr>
        </p:nvSpPr>
        <p:spPr/>
        <p:txBody>
          <a:bodyPr/>
          <a:lstStyle/>
          <a:p>
            <a:r>
              <a:rPr lang="zh-CN" altLang="en-US" sz="2400" dirty="0" smtClean="0"/>
              <a:t>是网络布线中广泛使用的一种传输介质。</a:t>
            </a:r>
            <a:endParaRPr lang="en-US" altLang="zh-CN" sz="2400" dirty="0" smtClean="0"/>
          </a:p>
          <a:p>
            <a:r>
              <a:rPr lang="zh-CN" altLang="en-US" sz="2400" dirty="0" smtClean="0"/>
              <a:t>由封装在一个绝缘套管中的多对两两扭合的带绝缘层的铜线组成，每根铜导线的绝缘层上涂有不同颜色，双绞线扭合的越密，抗干扰能力就越强，传输性能也就越高。</a:t>
            </a:r>
            <a:endParaRPr lang="en-US" altLang="zh-CN" sz="2400" dirty="0" smtClean="0"/>
          </a:p>
          <a:p>
            <a:r>
              <a:rPr lang="zh-CN" altLang="en-US" sz="2400" dirty="0" smtClean="0"/>
              <a:t>成本低，制作和使用简便。</a:t>
            </a:r>
            <a:endParaRPr lang="en-US" altLang="zh-CN" sz="2400" dirty="0" smtClean="0"/>
          </a:p>
          <a:p>
            <a:endParaRPr lang="zh-CN" altLang="en-US" sz="2400" dirty="0" smtClean="0"/>
          </a:p>
        </p:txBody>
      </p:sp>
      <p:sp>
        <p:nvSpPr>
          <p:cNvPr id="102404" name="灯片编号占位符 17"/>
          <p:cNvSpPr>
            <a:spLocks noGrp="1"/>
          </p:cNvSpPr>
          <p:nvPr>
            <p:ph type="sldNum" sz="quarter" idx="12"/>
          </p:nvPr>
        </p:nvSpPr>
        <p:spPr>
          <a:noFill/>
        </p:spPr>
        <p:txBody>
          <a:bodyPr/>
          <a:lstStyle/>
          <a:p>
            <a:fld id="{8A11D71F-FC57-4C74-B104-FD968DF7606E}" type="slidenum">
              <a:rPr lang="zh-CN" altLang="en-US" smtClean="0">
                <a:latin typeface="Arial" charset="0"/>
              </a:rPr>
              <a:pPr/>
              <a:t>94</a:t>
            </a:fld>
            <a:endParaRPr lang="zh-CN" altLang="en-US" smtClean="0">
              <a:latin typeface="Arial" charset="0"/>
            </a:endParaRPr>
          </a:p>
        </p:txBody>
      </p:sp>
      <p:pic>
        <p:nvPicPr>
          <p:cNvPr id="102405" name="图片 37" descr="双绞线"/>
          <p:cNvPicPr>
            <a:picLocks noChangeAspect="1" noChangeArrowheads="1"/>
          </p:cNvPicPr>
          <p:nvPr/>
        </p:nvPicPr>
        <p:blipFill>
          <a:blip r:embed="rId2"/>
          <a:srcRect/>
          <a:stretch>
            <a:fillRect/>
          </a:stretch>
        </p:blipFill>
        <p:spPr bwMode="auto">
          <a:xfrm>
            <a:off x="3071802" y="3714752"/>
            <a:ext cx="4679950" cy="230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noFill/>
        </p:spPr>
        <p:txBody>
          <a:bodyPr/>
          <a:lstStyle/>
          <a:p>
            <a:r>
              <a:rPr lang="zh-CN" altLang="en-US" dirty="0" smtClean="0"/>
              <a:t>双绞线的分类</a:t>
            </a:r>
          </a:p>
        </p:txBody>
      </p:sp>
      <p:sp>
        <p:nvSpPr>
          <p:cNvPr id="107523" name="Rectangle 3"/>
          <p:cNvSpPr>
            <a:spLocks noGrp="1"/>
          </p:cNvSpPr>
          <p:nvPr>
            <p:ph idx="1"/>
          </p:nvPr>
        </p:nvSpPr>
        <p:spPr/>
        <p:txBody>
          <a:bodyPr/>
          <a:lstStyle/>
          <a:p>
            <a:pPr>
              <a:buFont typeface="Wingdings 3" pitchFamily="18" charset="2"/>
              <a:buNone/>
              <a:defRPr/>
            </a:pPr>
            <a:r>
              <a:rPr lang="zh-CN" altLang="en-US" sz="2800" dirty="0" smtClean="0"/>
              <a:t>① 按性能分类</a:t>
            </a:r>
          </a:p>
          <a:p>
            <a:pPr>
              <a:buFont typeface="Wingdings 3" pitchFamily="18" charset="2"/>
              <a:buNone/>
              <a:defRPr/>
            </a:pPr>
            <a:r>
              <a:rPr lang="zh-CN" altLang="en-US" sz="2800" dirty="0" smtClean="0"/>
              <a:t>	</a:t>
            </a:r>
            <a:r>
              <a:rPr lang="en-US" altLang="zh-CN" sz="2800" dirty="0" smtClean="0"/>
              <a:t>1</a:t>
            </a:r>
            <a:r>
              <a:rPr lang="zh-CN" altLang="en-US" sz="2800" dirty="0" smtClean="0"/>
              <a:t>类、</a:t>
            </a:r>
            <a:r>
              <a:rPr lang="en-US" altLang="zh-CN" sz="2800" dirty="0" smtClean="0"/>
              <a:t>2</a:t>
            </a:r>
            <a:r>
              <a:rPr lang="zh-CN" altLang="en-US" sz="2800" dirty="0" smtClean="0"/>
              <a:t>类、</a:t>
            </a:r>
            <a:r>
              <a:rPr lang="en-US" altLang="zh-CN" sz="2800" dirty="0" smtClean="0"/>
              <a:t>3</a:t>
            </a:r>
            <a:r>
              <a:rPr lang="zh-CN" altLang="en-US" sz="2800" dirty="0" smtClean="0"/>
              <a:t>类线、</a:t>
            </a:r>
            <a:r>
              <a:rPr lang="en-US" altLang="zh-CN" sz="2800" dirty="0" smtClean="0"/>
              <a:t>4</a:t>
            </a:r>
            <a:r>
              <a:rPr lang="zh-CN" altLang="en-US" sz="2800" dirty="0" smtClean="0"/>
              <a:t>类、</a:t>
            </a:r>
            <a:r>
              <a:rPr lang="en-US" altLang="zh-CN" sz="2800" dirty="0" smtClean="0"/>
              <a:t>5</a:t>
            </a:r>
            <a:r>
              <a:rPr lang="zh-CN" altLang="en-US" sz="2800" dirty="0" smtClean="0"/>
              <a:t>类、超</a:t>
            </a:r>
            <a:r>
              <a:rPr lang="en-US" altLang="zh-CN" sz="2800" dirty="0" smtClean="0"/>
              <a:t>5</a:t>
            </a:r>
            <a:r>
              <a:rPr lang="zh-CN" altLang="en-US" sz="2800" dirty="0" smtClean="0"/>
              <a:t>类、</a:t>
            </a:r>
            <a:r>
              <a:rPr lang="en-US" altLang="zh-CN" sz="2800" dirty="0" smtClean="0"/>
              <a:t>6</a:t>
            </a:r>
            <a:r>
              <a:rPr lang="zh-CN" altLang="en-US" sz="2800" dirty="0" smtClean="0"/>
              <a:t>类线和</a:t>
            </a:r>
            <a:r>
              <a:rPr lang="en-US" altLang="zh-CN" sz="2800" dirty="0" smtClean="0"/>
              <a:t>7</a:t>
            </a:r>
            <a:r>
              <a:rPr lang="zh-CN" altLang="en-US" sz="2800" dirty="0" smtClean="0"/>
              <a:t>类线。类别越高，传输性能越好，价格也越贵。</a:t>
            </a:r>
            <a:endParaRPr lang="en-US" altLang="zh-CN" sz="2800" dirty="0" smtClean="0"/>
          </a:p>
          <a:p>
            <a:pPr indent="19050">
              <a:buFont typeface="Wingdings 3" pitchFamily="18" charset="2"/>
              <a:buNone/>
              <a:defRPr/>
            </a:pPr>
            <a:r>
              <a:rPr lang="zh-CN" altLang="en-US" sz="2800" dirty="0" smtClean="0"/>
              <a:t>计算机网络布线中使用最多的是</a:t>
            </a:r>
            <a:r>
              <a:rPr lang="en-US" altLang="zh-CN" sz="2800" dirty="0" smtClean="0"/>
              <a:t>5</a:t>
            </a:r>
            <a:r>
              <a:rPr lang="zh-CN" altLang="en-US" sz="2800" dirty="0" smtClean="0"/>
              <a:t>类、超</a:t>
            </a:r>
            <a:r>
              <a:rPr lang="en-US" altLang="zh-CN" sz="2800" dirty="0" smtClean="0"/>
              <a:t>5</a:t>
            </a:r>
            <a:r>
              <a:rPr lang="zh-CN" altLang="en-US" sz="2800" dirty="0" smtClean="0"/>
              <a:t>类和</a:t>
            </a:r>
            <a:r>
              <a:rPr lang="en-US" altLang="zh-CN" sz="2800" dirty="0" smtClean="0"/>
              <a:t>6</a:t>
            </a:r>
            <a:r>
              <a:rPr lang="zh-CN" altLang="en-US" sz="2800" dirty="0" smtClean="0"/>
              <a:t>类线。</a:t>
            </a:r>
          </a:p>
          <a:p>
            <a:pPr>
              <a:buFont typeface="Wingdings 3" pitchFamily="18" charset="2"/>
              <a:buNone/>
              <a:defRPr/>
            </a:pPr>
            <a:r>
              <a:rPr lang="zh-CN" altLang="en-US" sz="2800" dirty="0" smtClean="0"/>
              <a:t>② 按结构分类</a:t>
            </a:r>
          </a:p>
          <a:p>
            <a:pPr>
              <a:buFont typeface="Wingdings 3" pitchFamily="18" charset="2"/>
              <a:buNone/>
              <a:defRPr/>
            </a:pPr>
            <a:r>
              <a:rPr lang="zh-CN" altLang="en-US" sz="2800" dirty="0" smtClean="0"/>
              <a:t>	非屏蔽双绞线（</a:t>
            </a:r>
            <a:r>
              <a:rPr lang="en-US" altLang="zh-CN" sz="2800" dirty="0" smtClean="0"/>
              <a:t>Unshielded Twisted Pair</a:t>
            </a:r>
            <a:r>
              <a:rPr lang="zh-CN" altLang="en-US" sz="2800" dirty="0" smtClean="0"/>
              <a:t>，</a:t>
            </a:r>
            <a:r>
              <a:rPr lang="en-US" altLang="zh-CN" sz="2800" dirty="0" smtClean="0"/>
              <a:t>UTP</a:t>
            </a:r>
            <a:r>
              <a:rPr lang="zh-CN" altLang="en-US" sz="2800" dirty="0" smtClean="0"/>
              <a:t>）</a:t>
            </a:r>
            <a:endParaRPr lang="en-US" altLang="zh-CN" sz="2800" dirty="0" smtClean="0"/>
          </a:p>
          <a:p>
            <a:pPr indent="19050">
              <a:buFont typeface="Wingdings 3" pitchFamily="18" charset="2"/>
              <a:buNone/>
              <a:defRPr/>
            </a:pPr>
            <a:r>
              <a:rPr lang="zh-CN" altLang="en-US" sz="2800" dirty="0" smtClean="0"/>
              <a:t>屏蔽双绞线（</a:t>
            </a:r>
            <a:r>
              <a:rPr lang="en-US" altLang="zh-CN" sz="2800" dirty="0" smtClean="0"/>
              <a:t>Shielded Twisted Pair</a:t>
            </a:r>
            <a:r>
              <a:rPr lang="zh-CN" altLang="en-US" sz="2800" dirty="0" smtClean="0"/>
              <a:t>，</a:t>
            </a:r>
            <a:r>
              <a:rPr lang="en-US" altLang="zh-CN" sz="2800" dirty="0" smtClean="0"/>
              <a:t>STP</a:t>
            </a:r>
            <a:r>
              <a:rPr lang="zh-CN" altLang="en-US" sz="2800" dirty="0" smtClean="0"/>
              <a:t>）</a:t>
            </a:r>
          </a:p>
        </p:txBody>
      </p:sp>
      <p:sp>
        <p:nvSpPr>
          <p:cNvPr id="103428" name="灯片编号占位符 17"/>
          <p:cNvSpPr>
            <a:spLocks noGrp="1"/>
          </p:cNvSpPr>
          <p:nvPr>
            <p:ph type="sldNum" sz="quarter" idx="12"/>
          </p:nvPr>
        </p:nvSpPr>
        <p:spPr>
          <a:noFill/>
        </p:spPr>
        <p:txBody>
          <a:bodyPr/>
          <a:lstStyle/>
          <a:p>
            <a:fld id="{08D6D141-EA4B-4922-A184-AEF778A745FF}" type="slidenum">
              <a:rPr lang="zh-CN" altLang="en-US" smtClean="0">
                <a:latin typeface="Arial" charset="0"/>
              </a:rPr>
              <a:pPr/>
              <a:t>95</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a:noFill/>
        </p:spPr>
        <p:txBody>
          <a:bodyPr/>
          <a:lstStyle/>
          <a:p>
            <a:r>
              <a:rPr lang="zh-CN" altLang="en-US" dirty="0" smtClean="0"/>
              <a:t>双绞线的连接器</a:t>
            </a:r>
          </a:p>
        </p:txBody>
      </p:sp>
      <p:sp>
        <p:nvSpPr>
          <p:cNvPr id="104451" name="Rectangle 3"/>
          <p:cNvSpPr>
            <a:spLocks noGrp="1"/>
          </p:cNvSpPr>
          <p:nvPr>
            <p:ph idx="1"/>
          </p:nvPr>
        </p:nvSpPr>
        <p:spPr/>
        <p:txBody>
          <a:bodyPr/>
          <a:lstStyle/>
          <a:p>
            <a:r>
              <a:rPr lang="en-US" altLang="zh-CN" sz="2800" dirty="0" smtClean="0"/>
              <a:t>RJ-11</a:t>
            </a:r>
            <a:r>
              <a:rPr lang="zh-CN" altLang="en-US" sz="2800" dirty="0" smtClean="0"/>
              <a:t>用于连接电话接口</a:t>
            </a:r>
            <a:endParaRPr lang="en-US" altLang="zh-CN" sz="2800" dirty="0" smtClean="0"/>
          </a:p>
          <a:p>
            <a:r>
              <a:rPr lang="en-US" altLang="zh-CN" sz="2800" dirty="0" smtClean="0"/>
              <a:t>RJ-45</a:t>
            </a:r>
            <a:r>
              <a:rPr lang="zh-CN" altLang="en-US" sz="2800" dirty="0" smtClean="0"/>
              <a:t>用于连接网络接口</a:t>
            </a:r>
            <a:endParaRPr lang="en-US" altLang="zh-CN" sz="2700" dirty="0" smtClean="0"/>
          </a:p>
        </p:txBody>
      </p:sp>
      <p:sp>
        <p:nvSpPr>
          <p:cNvPr id="104452" name="灯片编号占位符 17"/>
          <p:cNvSpPr>
            <a:spLocks noGrp="1"/>
          </p:cNvSpPr>
          <p:nvPr>
            <p:ph type="sldNum" sz="quarter" idx="12"/>
          </p:nvPr>
        </p:nvSpPr>
        <p:spPr>
          <a:noFill/>
        </p:spPr>
        <p:txBody>
          <a:bodyPr/>
          <a:lstStyle/>
          <a:p>
            <a:fld id="{E13BFB35-3E8A-4BFE-9694-291EFF1DF4F9}" type="slidenum">
              <a:rPr lang="zh-CN" altLang="en-US" smtClean="0">
                <a:latin typeface="Arial" charset="0"/>
              </a:rPr>
              <a:pPr/>
              <a:t>96</a:t>
            </a:fld>
            <a:endParaRPr lang="zh-CN" altLang="en-US" smtClean="0">
              <a:latin typeface="Arial" charset="0"/>
            </a:endParaRPr>
          </a:p>
        </p:txBody>
      </p:sp>
      <p:pic>
        <p:nvPicPr>
          <p:cNvPr id="104453" name="图片 38" descr="RJ-45连接器2"/>
          <p:cNvPicPr>
            <a:picLocks noChangeAspect="1" noChangeArrowheads="1"/>
          </p:cNvPicPr>
          <p:nvPr/>
        </p:nvPicPr>
        <p:blipFill>
          <a:blip r:embed="rId2"/>
          <a:srcRect/>
          <a:stretch>
            <a:fillRect/>
          </a:stretch>
        </p:blipFill>
        <p:spPr bwMode="auto">
          <a:xfrm>
            <a:off x="3500430" y="2928934"/>
            <a:ext cx="2376488" cy="2225675"/>
          </a:xfrm>
          <a:prstGeom prst="rect">
            <a:avLst/>
          </a:prstGeom>
          <a:noFill/>
          <a:ln w="9525">
            <a:noFill/>
            <a:miter lim="800000"/>
            <a:headEnd/>
            <a:tailEnd/>
          </a:ln>
        </p:spPr>
      </p:pic>
      <p:sp>
        <p:nvSpPr>
          <p:cNvPr id="104454" name="Text Box 5"/>
          <p:cNvSpPr txBox="1">
            <a:spLocks noChangeArrowheads="1"/>
          </p:cNvSpPr>
          <p:nvPr/>
        </p:nvSpPr>
        <p:spPr bwMode="auto">
          <a:xfrm>
            <a:off x="3714744" y="5357826"/>
            <a:ext cx="2590800" cy="457200"/>
          </a:xfrm>
          <a:prstGeom prst="rect">
            <a:avLst/>
          </a:prstGeom>
          <a:noFill/>
          <a:ln w="9525">
            <a:noFill/>
            <a:miter lim="800000"/>
            <a:headEnd/>
            <a:tailEnd/>
          </a:ln>
        </p:spPr>
        <p:txBody>
          <a:bodyPr>
            <a:spAutoFit/>
          </a:bodyPr>
          <a:lstStyle/>
          <a:p>
            <a:pPr>
              <a:spcBef>
                <a:spcPct val="50000"/>
              </a:spcBef>
            </a:pPr>
            <a:r>
              <a:rPr lang="en-US" altLang="zh-CN" sz="2400" dirty="0">
                <a:latin typeface="黑体" pitchFamily="49" charset="-122"/>
                <a:ea typeface="黑体" pitchFamily="49" charset="-122"/>
              </a:rPr>
              <a:t>RJ-45</a:t>
            </a:r>
            <a:r>
              <a:rPr lang="zh-CN" altLang="en-US" sz="2400" dirty="0">
                <a:latin typeface="黑体" pitchFamily="49" charset="-122"/>
                <a:ea typeface="黑体" pitchFamily="49" charset="-122"/>
              </a:rPr>
              <a:t>连接器插头</a:t>
            </a:r>
            <a:r>
              <a:rPr lang="zh-CN" altLang="en-US" dirty="0"/>
              <a:t>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noFill/>
        </p:spPr>
        <p:txBody>
          <a:bodyPr/>
          <a:lstStyle/>
          <a:p>
            <a:r>
              <a:rPr lang="en-US" altLang="zh-CN" dirty="0" smtClean="0"/>
              <a:t>2. </a:t>
            </a:r>
            <a:r>
              <a:rPr lang="zh-CN" altLang="en-US" dirty="0" smtClean="0"/>
              <a:t>同轴电缆（</a:t>
            </a:r>
            <a:r>
              <a:rPr lang="en-US" altLang="zh-CN" dirty="0" smtClean="0"/>
              <a:t>coaxial cable</a:t>
            </a:r>
            <a:r>
              <a:rPr lang="zh-CN" altLang="en-US" dirty="0" smtClean="0"/>
              <a:t>）</a:t>
            </a:r>
          </a:p>
        </p:txBody>
      </p:sp>
      <p:sp>
        <p:nvSpPr>
          <p:cNvPr id="105475" name="Rectangle 3"/>
          <p:cNvSpPr>
            <a:spLocks noGrp="1"/>
          </p:cNvSpPr>
          <p:nvPr>
            <p:ph idx="1"/>
          </p:nvPr>
        </p:nvSpPr>
        <p:spPr/>
        <p:txBody>
          <a:bodyPr/>
          <a:lstStyle/>
          <a:p>
            <a:r>
              <a:rPr lang="zh-CN" altLang="en-US" sz="2800" dirty="0" smtClean="0"/>
              <a:t>在有线电视系统中和其他通信网络中广泛使用。</a:t>
            </a:r>
            <a:endParaRPr lang="en-US" altLang="zh-CN" sz="2800" dirty="0" smtClean="0"/>
          </a:p>
          <a:p>
            <a:r>
              <a:rPr lang="zh-CN" altLang="en-US" sz="2800" dirty="0" smtClean="0"/>
              <a:t>由铜芯、绝缘材料、外层导体、外层绝缘套管组成。</a:t>
            </a:r>
            <a:r>
              <a:rPr lang="zh-CN" altLang="en-US" sz="2700" dirty="0" smtClean="0"/>
              <a:t> </a:t>
            </a:r>
          </a:p>
        </p:txBody>
      </p:sp>
      <p:sp>
        <p:nvSpPr>
          <p:cNvPr id="105476" name="灯片编号占位符 17"/>
          <p:cNvSpPr>
            <a:spLocks noGrp="1"/>
          </p:cNvSpPr>
          <p:nvPr>
            <p:ph type="sldNum" sz="quarter" idx="12"/>
          </p:nvPr>
        </p:nvSpPr>
        <p:spPr>
          <a:noFill/>
        </p:spPr>
        <p:txBody>
          <a:bodyPr/>
          <a:lstStyle/>
          <a:p>
            <a:fld id="{732F9204-356F-468F-849D-33FE98E84B6F}" type="slidenum">
              <a:rPr lang="zh-CN" altLang="en-US" smtClean="0">
                <a:latin typeface="Arial" charset="0"/>
              </a:rPr>
              <a:pPr/>
              <a:t>97</a:t>
            </a:fld>
            <a:endParaRPr lang="zh-CN" altLang="en-US" smtClean="0">
              <a:latin typeface="Arial" charset="0"/>
            </a:endParaRPr>
          </a:p>
        </p:txBody>
      </p:sp>
      <p:pic>
        <p:nvPicPr>
          <p:cNvPr id="105477" name="图片 39" descr="同轴电缆"/>
          <p:cNvPicPr>
            <a:picLocks noChangeAspect="1" noChangeArrowheads="1"/>
          </p:cNvPicPr>
          <p:nvPr/>
        </p:nvPicPr>
        <p:blipFill>
          <a:blip r:embed="rId2"/>
          <a:srcRect/>
          <a:stretch>
            <a:fillRect/>
          </a:stretch>
        </p:blipFill>
        <p:spPr bwMode="auto">
          <a:xfrm>
            <a:off x="2928926" y="3286124"/>
            <a:ext cx="3146425" cy="237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noFill/>
        </p:spPr>
        <p:txBody>
          <a:bodyPr/>
          <a:lstStyle/>
          <a:p>
            <a:r>
              <a:rPr lang="zh-CN" altLang="en-US" dirty="0" smtClean="0"/>
              <a:t>同轴电缆的型号和应用范围</a:t>
            </a:r>
          </a:p>
        </p:txBody>
      </p:sp>
      <p:sp>
        <p:nvSpPr>
          <p:cNvPr id="106499" name="Rectangle 3"/>
          <p:cNvSpPr>
            <a:spLocks noGrp="1"/>
          </p:cNvSpPr>
          <p:nvPr>
            <p:ph idx="1"/>
          </p:nvPr>
        </p:nvSpPr>
        <p:spPr>
          <a:xfrm>
            <a:off x="0" y="1554163"/>
            <a:ext cx="9144000" cy="4525962"/>
          </a:xfrm>
        </p:spPr>
        <p:txBody>
          <a:bodyPr/>
          <a:lstStyle/>
          <a:p>
            <a:pPr>
              <a:buNone/>
            </a:pPr>
            <a:r>
              <a:rPr lang="zh-CN" altLang="en-US" sz="2400" dirty="0" smtClean="0"/>
              <a:t>	①粗缆</a:t>
            </a:r>
            <a:r>
              <a:rPr lang="en-US" altLang="zh-CN" sz="2800" dirty="0" smtClean="0"/>
              <a:t>RG-8</a:t>
            </a:r>
            <a:r>
              <a:rPr lang="zh-CN" altLang="en-US" sz="2800" dirty="0" smtClean="0"/>
              <a:t>和</a:t>
            </a:r>
            <a:r>
              <a:rPr lang="en-US" altLang="zh-CN" sz="2800" dirty="0" smtClean="0"/>
              <a:t>RG-11</a:t>
            </a:r>
            <a:r>
              <a:rPr lang="zh-CN" altLang="en-US" sz="2800" dirty="0" smtClean="0"/>
              <a:t>，特性阻抗</a:t>
            </a:r>
            <a:r>
              <a:rPr lang="en-US" altLang="zh-CN" sz="2800" dirty="0" smtClean="0"/>
              <a:t>50</a:t>
            </a:r>
            <a:r>
              <a:rPr lang="zh-CN" altLang="en-US" sz="2800" dirty="0" smtClean="0">
                <a:sym typeface="Symbol"/>
              </a:rPr>
              <a:t>，用于</a:t>
            </a:r>
            <a:r>
              <a:rPr lang="zh-CN" altLang="en-US" sz="2800" dirty="0" smtClean="0"/>
              <a:t>粗缆以太网。</a:t>
            </a:r>
          </a:p>
          <a:p>
            <a:pPr>
              <a:buNone/>
            </a:pPr>
            <a:r>
              <a:rPr lang="zh-CN" altLang="en-US" sz="2800" dirty="0" smtClean="0"/>
              <a:t>	②细缆</a:t>
            </a:r>
            <a:r>
              <a:rPr lang="en-US" altLang="zh-CN" sz="2800" dirty="0" smtClean="0"/>
              <a:t>RG-58</a:t>
            </a:r>
            <a:r>
              <a:rPr lang="zh-CN" altLang="en-US" sz="2800" dirty="0" smtClean="0"/>
              <a:t>，特性阻抗</a:t>
            </a:r>
            <a:r>
              <a:rPr lang="en-US" altLang="zh-CN" sz="2800" dirty="0" smtClean="0"/>
              <a:t>50</a:t>
            </a:r>
            <a:r>
              <a:rPr lang="zh-CN" altLang="en-US" sz="2800" dirty="0" smtClean="0">
                <a:sym typeface="Symbol"/>
              </a:rPr>
              <a:t> ，</a:t>
            </a:r>
            <a:r>
              <a:rPr lang="zh-CN" altLang="en-US" sz="2800" dirty="0" smtClean="0"/>
              <a:t>用于细缆以太网。</a:t>
            </a:r>
          </a:p>
          <a:p>
            <a:pPr>
              <a:buNone/>
            </a:pPr>
            <a:r>
              <a:rPr lang="zh-CN" altLang="en-US" sz="2800" dirty="0" smtClean="0"/>
              <a:t>	③宽带同轴电缆</a:t>
            </a:r>
            <a:r>
              <a:rPr lang="en-US" altLang="zh-CN" sz="2800" dirty="0" smtClean="0"/>
              <a:t>RG-59</a:t>
            </a:r>
            <a:r>
              <a:rPr lang="zh-CN" altLang="en-US" sz="2800" dirty="0" smtClean="0"/>
              <a:t>，特性阻抗为</a:t>
            </a:r>
            <a:r>
              <a:rPr lang="en-US" altLang="zh-CN" sz="2800" dirty="0" smtClean="0"/>
              <a:t>75</a:t>
            </a:r>
            <a:r>
              <a:rPr lang="zh-CN" altLang="en-US" sz="2800" dirty="0" smtClean="0">
                <a:sym typeface="Symbol"/>
              </a:rPr>
              <a:t> ，</a:t>
            </a:r>
            <a:r>
              <a:rPr lang="zh-CN" altLang="en-US" sz="2800" dirty="0" smtClean="0"/>
              <a:t>用于有线电视。</a:t>
            </a:r>
          </a:p>
          <a:p>
            <a:r>
              <a:rPr lang="zh-CN" altLang="en-US" sz="2800" dirty="0" smtClean="0"/>
              <a:t>粗缆最大传输距离可以达到</a:t>
            </a:r>
            <a:r>
              <a:rPr lang="en-US" altLang="zh-CN" sz="2800" dirty="0" smtClean="0"/>
              <a:t>500m</a:t>
            </a:r>
            <a:r>
              <a:rPr lang="zh-CN" altLang="en-US" sz="2800" dirty="0" smtClean="0"/>
              <a:t>，可靠性高。</a:t>
            </a:r>
            <a:endParaRPr lang="en-US" altLang="zh-CN" sz="2800" dirty="0" smtClean="0"/>
          </a:p>
          <a:p>
            <a:r>
              <a:rPr lang="zh-CN" altLang="en-US" sz="2800" dirty="0" smtClean="0"/>
              <a:t>细缆传输距离≤ </a:t>
            </a:r>
            <a:r>
              <a:rPr lang="en-US" altLang="zh-CN" sz="2800" dirty="0" smtClean="0"/>
              <a:t>185m</a:t>
            </a:r>
            <a:r>
              <a:rPr lang="zh-CN" altLang="en-US" sz="2800" dirty="0" smtClean="0"/>
              <a:t>，使用</a:t>
            </a:r>
            <a:r>
              <a:rPr lang="en-US" altLang="zh-CN" sz="2800" dirty="0" smtClean="0"/>
              <a:t>T</a:t>
            </a:r>
            <a:r>
              <a:rPr lang="zh-CN" altLang="en-US" sz="2800" dirty="0" smtClean="0"/>
              <a:t>型连接器进行连接。</a:t>
            </a:r>
            <a:endParaRPr lang="en-US" altLang="zh-CN" sz="2800" dirty="0" smtClean="0"/>
          </a:p>
          <a:p>
            <a:r>
              <a:rPr lang="zh-CN" altLang="en-US" sz="2800" dirty="0" smtClean="0"/>
              <a:t>计算机网络布线中粗缆和细缆已基本上被双绞线和光缆所取代。</a:t>
            </a:r>
          </a:p>
        </p:txBody>
      </p:sp>
      <p:sp>
        <p:nvSpPr>
          <p:cNvPr id="106500" name="灯片编号占位符 17"/>
          <p:cNvSpPr>
            <a:spLocks noGrp="1"/>
          </p:cNvSpPr>
          <p:nvPr>
            <p:ph type="sldNum" sz="quarter" idx="12"/>
          </p:nvPr>
        </p:nvSpPr>
        <p:spPr>
          <a:noFill/>
        </p:spPr>
        <p:txBody>
          <a:bodyPr/>
          <a:lstStyle/>
          <a:p>
            <a:fld id="{9520A44F-C3BB-44A6-AD63-0CAF6847131C}" type="slidenum">
              <a:rPr lang="zh-CN" altLang="en-US" smtClean="0">
                <a:latin typeface="Arial" charset="0"/>
              </a:rPr>
              <a:pPr/>
              <a:t>98</a:t>
            </a:fld>
            <a:endParaRPr lang="zh-CN" altLang="en-US" smtClean="0">
              <a:latin typeface="Arial"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a:noFill/>
        </p:spPr>
        <p:txBody>
          <a:bodyPr/>
          <a:lstStyle/>
          <a:p>
            <a:r>
              <a:rPr lang="en-US" altLang="zh-CN" dirty="0" smtClean="0"/>
              <a:t>3. </a:t>
            </a:r>
            <a:r>
              <a:rPr lang="zh-CN" altLang="en-US" dirty="0" smtClean="0"/>
              <a:t>光纤（</a:t>
            </a:r>
            <a:r>
              <a:rPr lang="en-US" altLang="zh-CN" dirty="0" smtClean="0"/>
              <a:t>fiber optics</a:t>
            </a:r>
            <a:r>
              <a:rPr lang="zh-CN" altLang="en-US" dirty="0" smtClean="0"/>
              <a:t>）</a:t>
            </a:r>
          </a:p>
        </p:txBody>
      </p:sp>
      <p:sp>
        <p:nvSpPr>
          <p:cNvPr id="107523" name="Rectangle 3"/>
          <p:cNvSpPr>
            <a:spLocks noGrp="1"/>
          </p:cNvSpPr>
          <p:nvPr>
            <p:ph idx="1"/>
          </p:nvPr>
        </p:nvSpPr>
        <p:spPr/>
        <p:txBody>
          <a:bodyPr/>
          <a:lstStyle/>
          <a:p>
            <a:r>
              <a:rPr lang="zh-CN" altLang="en-US" sz="2400" dirty="0" smtClean="0"/>
              <a:t>在玻璃或塑料制成的极细纤维中传输光信号的传输介质。</a:t>
            </a:r>
          </a:p>
          <a:p>
            <a:r>
              <a:rPr lang="zh-CN" altLang="en-US" sz="2400" dirty="0" smtClean="0"/>
              <a:t>由</a:t>
            </a:r>
            <a:r>
              <a:rPr lang="zh-CN" altLang="en-US" sz="2400" b="1" dirty="0" smtClean="0"/>
              <a:t>纤芯</a:t>
            </a:r>
            <a:r>
              <a:rPr lang="zh-CN" altLang="en-US" sz="2400" dirty="0" smtClean="0"/>
              <a:t>和</a:t>
            </a:r>
            <a:r>
              <a:rPr lang="zh-CN" altLang="en-US" sz="2400" b="1" dirty="0" smtClean="0"/>
              <a:t>包层</a:t>
            </a:r>
            <a:r>
              <a:rPr lang="zh-CN" altLang="en-US" sz="2400" dirty="0" smtClean="0"/>
              <a:t>构成。</a:t>
            </a:r>
            <a:endParaRPr lang="en-US" altLang="zh-CN" sz="2400" dirty="0" smtClean="0"/>
          </a:p>
          <a:p>
            <a:pPr lvl="1"/>
            <a:r>
              <a:rPr lang="zh-CN" altLang="en-US" sz="2400" dirty="0" smtClean="0"/>
              <a:t>纤芯非常细，其直径只有</a:t>
            </a:r>
            <a:r>
              <a:rPr lang="en-US" altLang="zh-CN" sz="2400" dirty="0" smtClean="0"/>
              <a:t>8</a:t>
            </a:r>
            <a:r>
              <a:rPr lang="zh-CN" altLang="en-US" sz="2400" dirty="0" smtClean="0"/>
              <a:t>～</a:t>
            </a:r>
            <a:r>
              <a:rPr lang="en-US" altLang="zh-CN" sz="2400" dirty="0" smtClean="0"/>
              <a:t>200μm</a:t>
            </a:r>
          </a:p>
          <a:p>
            <a:pPr lvl="1"/>
            <a:r>
              <a:rPr lang="zh-CN" altLang="en-US" sz="2400" dirty="0" smtClean="0"/>
              <a:t>包层具有比纤芯低的折射率。</a:t>
            </a:r>
            <a:endParaRPr lang="en-US" altLang="zh-CN" sz="2400" dirty="0" smtClean="0"/>
          </a:p>
          <a:p>
            <a:r>
              <a:rPr lang="zh-CN" altLang="en-US" sz="2400" dirty="0" smtClean="0"/>
              <a:t>利用全反射原理。</a:t>
            </a:r>
            <a:endParaRPr lang="en-US" altLang="zh-CN" sz="2400" dirty="0" smtClean="0"/>
          </a:p>
          <a:p>
            <a:pPr lvl="1"/>
            <a:r>
              <a:rPr lang="zh-CN" altLang="en-US" sz="2400" dirty="0" smtClean="0"/>
              <a:t>当光从高折射率的介质（纤芯）射向低折射率的介质（包层）时，如果入射角足够大，那么光线就会全部从低折射率的介质中反射出来，形成全反射。</a:t>
            </a:r>
            <a:endParaRPr lang="en-US" altLang="zh-CN" sz="2400" dirty="0" smtClean="0"/>
          </a:p>
          <a:p>
            <a:pPr lvl="1"/>
            <a:r>
              <a:rPr lang="zh-CN" altLang="en-US" sz="2400" dirty="0" smtClean="0"/>
              <a:t>光信号在包层表面不断地形成全反射，沿着纤芯进行传播，而不会通过包层折射出去。</a:t>
            </a:r>
          </a:p>
        </p:txBody>
      </p:sp>
      <p:sp>
        <p:nvSpPr>
          <p:cNvPr id="107524" name="灯片编号占位符 17"/>
          <p:cNvSpPr>
            <a:spLocks noGrp="1"/>
          </p:cNvSpPr>
          <p:nvPr>
            <p:ph type="sldNum" sz="quarter" idx="12"/>
          </p:nvPr>
        </p:nvSpPr>
        <p:spPr>
          <a:noFill/>
        </p:spPr>
        <p:txBody>
          <a:bodyPr/>
          <a:lstStyle/>
          <a:p>
            <a:fld id="{005706CB-0858-4B0D-B0F8-655A674AD388}" type="slidenum">
              <a:rPr lang="zh-CN" altLang="en-US" smtClean="0">
                <a:latin typeface="Arial" charset="0"/>
              </a:rPr>
              <a:pPr/>
              <a:t>99</a:t>
            </a:fld>
            <a:endParaRPr lang="zh-CN" altLang="en-US"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1259</TotalTime>
  <Words>9509</Words>
  <Application>Microsoft Office PowerPoint</Application>
  <PresentationFormat>全屏显示(4:3)</PresentationFormat>
  <Paragraphs>1274</Paragraphs>
  <Slides>162</Slides>
  <Notes>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162</vt:i4>
      </vt:variant>
    </vt:vector>
  </HeadingPairs>
  <TitlesOfParts>
    <vt:vector size="165" baseType="lpstr">
      <vt:lpstr>课件模板</vt:lpstr>
      <vt:lpstr>3_自定义设计方案</vt:lpstr>
      <vt:lpstr>Visio</vt:lpstr>
      <vt:lpstr>幻灯片 1</vt:lpstr>
      <vt:lpstr>本章内容</vt:lpstr>
      <vt:lpstr>幻灯片 3</vt:lpstr>
      <vt:lpstr>3.1  物理层概述</vt:lpstr>
      <vt:lpstr>物理层的传输介质接口相关特性 </vt:lpstr>
      <vt:lpstr>典型的物理层规范 </vt:lpstr>
      <vt:lpstr>3.2  数据通信基础知识</vt:lpstr>
      <vt:lpstr>3.2.1  通信的基本概念</vt:lpstr>
      <vt:lpstr>1. 通信技术的发展历史 </vt:lpstr>
      <vt:lpstr>幻灯片 10</vt:lpstr>
      <vt:lpstr>2. 信息、数据和信号 </vt:lpstr>
      <vt:lpstr> </vt:lpstr>
      <vt:lpstr>3.2.2  通信系统的模型与分类</vt:lpstr>
      <vt:lpstr>1. 通信系统的模型</vt:lpstr>
      <vt:lpstr>幻灯片 15</vt:lpstr>
      <vt:lpstr>通信系统一般模型示意图</vt:lpstr>
      <vt:lpstr>2. 通信系统的分类</vt:lpstr>
      <vt:lpstr>模拟通信系统和数字通信系统</vt:lpstr>
      <vt:lpstr>模拟通信系统模型</vt:lpstr>
      <vt:lpstr>数字通信系统模型</vt:lpstr>
      <vt:lpstr>有线通信系统和无线通信系统</vt:lpstr>
      <vt:lpstr>基带传输系统和频带传输系统</vt:lpstr>
      <vt:lpstr>3.2.3  数据通信主要技术指标</vt:lpstr>
      <vt:lpstr>1. 数据传输速率</vt:lpstr>
      <vt:lpstr>奈奎斯特准则</vt:lpstr>
      <vt:lpstr>（2）信息速率</vt:lpstr>
      <vt:lpstr>香农公式</vt:lpstr>
      <vt:lpstr>奈奎斯特准则与香农公式</vt:lpstr>
      <vt:lpstr>2. 误码率与误信率</vt:lpstr>
      <vt:lpstr>3.2.4  数据通信的方式</vt:lpstr>
      <vt:lpstr>1. 并行通信和串行通信</vt:lpstr>
      <vt:lpstr>2. 单工、半双工和全双工通信</vt:lpstr>
      <vt:lpstr>3. 数据通信的同步方式</vt:lpstr>
      <vt:lpstr>幻灯片 34</vt:lpstr>
      <vt:lpstr>异步传输方式</vt:lpstr>
      <vt:lpstr>(2) 同步传输方式</vt:lpstr>
      <vt:lpstr>位同步</vt:lpstr>
      <vt:lpstr>帧同步</vt:lpstr>
      <vt:lpstr>3.3  数据编码和调制技术</vt:lpstr>
      <vt:lpstr>3.3.1  数字基带传输和数字频带传输</vt:lpstr>
      <vt:lpstr>1. 数字基带传输</vt:lpstr>
      <vt:lpstr>2. 数字频带传输</vt:lpstr>
      <vt:lpstr>3.3.2  数字基带传输常见码型</vt:lpstr>
      <vt:lpstr>1. 不归零编码</vt:lpstr>
      <vt:lpstr> NRZ-L编码与NRZ-I编码</vt:lpstr>
      <vt:lpstr>2. 曼彻斯特（Manchester）编码</vt:lpstr>
      <vt:lpstr>3. 差分曼彻斯特编码</vt:lpstr>
      <vt:lpstr>数字数据的几种编码波形 </vt:lpstr>
      <vt:lpstr>4. mB/nB编码</vt:lpstr>
      <vt:lpstr>4B/5B编码表 </vt:lpstr>
      <vt:lpstr>幻灯片 51</vt:lpstr>
      <vt:lpstr>3.3.3  脉冲编码调制</vt:lpstr>
      <vt:lpstr>脉冲编码调制的三个步骤</vt:lpstr>
      <vt:lpstr>模拟信号的采样 </vt:lpstr>
      <vt:lpstr>模拟信号的数字化 </vt:lpstr>
      <vt:lpstr>PCM数字化语音</vt:lpstr>
      <vt:lpstr>3.3.4  数字信号的调制</vt:lpstr>
      <vt:lpstr>调制与解调</vt:lpstr>
      <vt:lpstr>计算机之间利用Modem和公共电话网进行通信 </vt:lpstr>
      <vt:lpstr>对数字数据进行调制的方法</vt:lpstr>
      <vt:lpstr>1. 幅移键控（ASK）</vt:lpstr>
      <vt:lpstr>2. 频移键控（FSK） </vt:lpstr>
      <vt:lpstr>3. 相移键控（PSK）</vt:lpstr>
      <vt:lpstr>幅移键控、频移键控和相移键控的调制方法 </vt:lpstr>
      <vt:lpstr>4. 多相调制和混合调制</vt:lpstr>
      <vt:lpstr>多相调制</vt:lpstr>
      <vt:lpstr>混合调制 </vt:lpstr>
      <vt:lpstr>3.4  多路复用技术</vt:lpstr>
      <vt:lpstr>3.4.1  频分多路复用技术</vt:lpstr>
      <vt:lpstr> ADSL的频分多路复用 </vt:lpstr>
      <vt:lpstr>3.4.2  波分多路复用技术</vt:lpstr>
      <vt:lpstr>幻灯片 72</vt:lpstr>
      <vt:lpstr>3.4.3  时分多路复用技术</vt:lpstr>
      <vt:lpstr>1. 同步时分复用</vt:lpstr>
      <vt:lpstr>同步时分多路复用技术的原理 </vt:lpstr>
      <vt:lpstr>2. 异步时分复用</vt:lpstr>
      <vt:lpstr>异步时分多路复用技术的原理 </vt:lpstr>
      <vt:lpstr>3.4.4  码分多路复用技术</vt:lpstr>
      <vt:lpstr> </vt:lpstr>
      <vt:lpstr> </vt:lpstr>
      <vt:lpstr>TDM、FDM和CDMA的区别</vt:lpstr>
      <vt:lpstr>3.5  数据交换技术 </vt:lpstr>
      <vt:lpstr> 存储转发交换</vt:lpstr>
      <vt:lpstr>3.5.1  电路交换</vt:lpstr>
      <vt:lpstr>电路交换方式的示意图 </vt:lpstr>
      <vt:lpstr>电路交换的通信过程</vt:lpstr>
      <vt:lpstr> </vt:lpstr>
      <vt:lpstr>电路交换技术特点</vt:lpstr>
      <vt:lpstr>3.5.2  分组交换</vt:lpstr>
      <vt:lpstr>分组交换方式的示意图 </vt:lpstr>
      <vt:lpstr>分组交换的主要特点</vt:lpstr>
      <vt:lpstr>3.6  物理层下的传输介质</vt:lpstr>
      <vt:lpstr>3.6.1  导向传输介质</vt:lpstr>
      <vt:lpstr>1. 双绞线（Twisted Pair）</vt:lpstr>
      <vt:lpstr>双绞线的分类</vt:lpstr>
      <vt:lpstr>双绞线的连接器</vt:lpstr>
      <vt:lpstr>2. 同轴电缆（coaxial cable）</vt:lpstr>
      <vt:lpstr>同轴电缆的型号和应用范围</vt:lpstr>
      <vt:lpstr>3. 光纤（fiber optics）</vt:lpstr>
      <vt:lpstr>光纤通信</vt:lpstr>
      <vt:lpstr>四芯光缆的剖面示意图 </vt:lpstr>
      <vt:lpstr>光纤的分类</vt:lpstr>
      <vt:lpstr>多模光纤与单模光纤</vt:lpstr>
      <vt:lpstr>常用光纤规格 </vt:lpstr>
      <vt:lpstr>光纤的主要优点</vt:lpstr>
      <vt:lpstr>3.6.2  非导向传输介质</vt:lpstr>
      <vt:lpstr>1. 无线电波的频段划分</vt:lpstr>
      <vt:lpstr>2. 无线电波的传播方式</vt:lpstr>
      <vt:lpstr>3. 微波通信</vt:lpstr>
      <vt:lpstr>地面微波接力通信</vt:lpstr>
      <vt:lpstr>卫星通信系统</vt:lpstr>
      <vt:lpstr>4. 红外通信系统</vt:lpstr>
      <vt:lpstr>5. 自由空间的激光通信</vt:lpstr>
      <vt:lpstr> </vt:lpstr>
      <vt:lpstr> </vt:lpstr>
      <vt:lpstr>3.7 局域网的物理层</vt:lpstr>
      <vt:lpstr>3.7.1局域网的物理层标准</vt:lpstr>
      <vt:lpstr>快速以太网的物理层结构</vt:lpstr>
      <vt:lpstr>快速以太网的物理层结构</vt:lpstr>
      <vt:lpstr>快速以太网的物理层</vt:lpstr>
      <vt:lpstr>100Base-TX中的编码过程 </vt:lpstr>
      <vt:lpstr>MLT-3编码</vt:lpstr>
      <vt:lpstr>吉比特以太网的物理层</vt:lpstr>
      <vt:lpstr>1000Base-X中的编码过程 </vt:lpstr>
      <vt:lpstr>3.7.2 以太网的物理层实现</vt:lpstr>
      <vt:lpstr>由ML6692等芯片构成的PCI 100Base-TX网卡框图 </vt:lpstr>
      <vt:lpstr>10/100MPHY芯片实例: ——Realtek公司的RTL8201BL芯片 </vt:lpstr>
      <vt:lpstr>幻灯片 128</vt:lpstr>
      <vt:lpstr>3.7.3  以太网介质相关标准</vt:lpstr>
      <vt:lpstr>1.传统以太网的介质相关标准</vt:lpstr>
      <vt:lpstr>2.快速以太网的介质相关标准</vt:lpstr>
      <vt:lpstr>3.吉比特以太网的介质相关标准</vt:lpstr>
      <vt:lpstr>4. 10吉比特以太网介质相关标准</vt:lpstr>
      <vt:lpstr>3.8  无线局域网的物理层</vt:lpstr>
      <vt:lpstr>3.8.1 WLAN的物理层调制技术</vt:lpstr>
      <vt:lpstr>1．跳频扩频（Frequency Hopping Spread Spectrum, FHSS） </vt:lpstr>
      <vt:lpstr>2．直接序列扩频（Direct-Sequence Spread Spectrum, DSSS） </vt:lpstr>
      <vt:lpstr>   工作原理</vt:lpstr>
      <vt:lpstr>3．正交频分复用（Orthogonal Frequency Division Multiplexing, OFDM）</vt:lpstr>
      <vt:lpstr>  主要优点</vt:lpstr>
      <vt:lpstr>3.8.2 无线局域网的主要标准</vt:lpstr>
      <vt:lpstr>1.传统的802.11标准</vt:lpstr>
      <vt:lpstr>2. IEEE 802.11a标准</vt:lpstr>
      <vt:lpstr>3. IEEE 802.11b标准</vt:lpstr>
      <vt:lpstr>4. IEEE 802.11g标准</vt:lpstr>
      <vt:lpstr>5. IEEE 802.11n标准</vt:lpstr>
      <vt:lpstr>3.9 广域网的数字传输系统</vt:lpstr>
      <vt:lpstr>3.9.1  PCM数字传输系统</vt:lpstr>
      <vt:lpstr>E1系统的时分复用工作原理  </vt:lpstr>
      <vt:lpstr>E1 系统</vt:lpstr>
      <vt:lpstr>PCM数字传输系统 </vt:lpstr>
      <vt:lpstr>T系统和E系统的数字传输复用规范 </vt:lpstr>
      <vt:lpstr>3.9.2  同步光纤网SONET与 同步数字体系SDH</vt:lpstr>
      <vt:lpstr> </vt:lpstr>
      <vt:lpstr> SONET/SDH的速率 </vt:lpstr>
      <vt:lpstr>SONET的层次结构 </vt:lpstr>
      <vt:lpstr>SONET各层的功能</vt:lpstr>
      <vt:lpstr>3.10 移动通信系统</vt:lpstr>
      <vt:lpstr>蜂窝通信系统</vt:lpstr>
      <vt:lpstr>蜂窝移动通信系统的基本结构示意图 </vt:lpstr>
      <vt:lpstr>蜂窝通信技术的划分</vt:lpstr>
      <vt:lpstr>课后思考题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network user</dc:creator>
  <cp:lastModifiedBy>network user</cp:lastModifiedBy>
  <cp:revision>181</cp:revision>
  <dcterms:created xsi:type="dcterms:W3CDTF">2010-08-25T01:53:57Z</dcterms:created>
  <dcterms:modified xsi:type="dcterms:W3CDTF">2013-08-29T13:01:07Z</dcterms:modified>
</cp:coreProperties>
</file>